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jpg" ContentType="image/jpeg"/>
  <Default Extension="xlsm" ContentType="application/vnd.ms-excel.sheet.macroEnabled.12"/>
  <Default Extension="wdp" ContentType="image/vnd.ms-photo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theme/themeOverride6.xml" ContentType="application/vnd.openxmlformats-officedocument.themeOverride+xml"/>
  <Override PartName="/ppt/charts/chart11.xml" ContentType="application/vnd.openxmlformats-officedocument.drawingml.chart+xml"/>
  <Override PartName="/ppt/theme/themeOverride7.xml" ContentType="application/vnd.openxmlformats-officedocument.themeOverride+xml"/>
  <Override PartName="/ppt/charts/chart12.xml" ContentType="application/vnd.openxmlformats-officedocument.drawingml.chart+xml"/>
  <Override PartName="/ppt/theme/themeOverride8.xml" ContentType="application/vnd.openxmlformats-officedocument.themeOverride+xml"/>
  <Override PartName="/ppt/charts/chart13.xml" ContentType="application/vnd.openxmlformats-officedocument.drawingml.chart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theme/themeOverride10.xml" ContentType="application/vnd.openxmlformats-officedocument.themeOverride+xml"/>
  <Override PartName="/ppt/notesSlides/notesSlide4.xml" ContentType="application/vnd.openxmlformats-officedocument.presentationml.notesSlide+xml"/>
  <Override PartName="/ppt/charts/chart15.xml" ContentType="application/vnd.openxmlformats-officedocument.drawingml.chart+xml"/>
  <Override PartName="/ppt/theme/themeOverride11.xml" ContentType="application/vnd.openxmlformats-officedocument.themeOverride+xml"/>
  <Override PartName="/ppt/charts/chart16.xml" ContentType="application/vnd.openxmlformats-officedocument.drawingml.chart+xml"/>
  <Override PartName="/ppt/theme/themeOverride12.xml" ContentType="application/vnd.openxmlformats-officedocument.themeOverride+xml"/>
  <Override PartName="/ppt/charts/chart17.xml" ContentType="application/vnd.openxmlformats-officedocument.drawingml.chart+xml"/>
  <Override PartName="/ppt/theme/themeOverride13.xml" ContentType="application/vnd.openxmlformats-officedocument.themeOverride+xml"/>
  <Override PartName="/ppt/charts/chart18.xml" ContentType="application/vnd.openxmlformats-officedocument.drawingml.chart+xml"/>
  <Override PartName="/ppt/theme/themeOverride14.xml" ContentType="application/vnd.openxmlformats-officedocument.themeOverride+xml"/>
  <Override PartName="/ppt/charts/chart19.xml" ContentType="application/vnd.openxmlformats-officedocument.drawingml.chart+xml"/>
  <Override PartName="/ppt/theme/themeOverride15.xml" ContentType="application/vnd.openxmlformats-officedocument.themeOverride+xml"/>
  <Override PartName="/ppt/charts/chart20.xml" ContentType="application/vnd.openxmlformats-officedocument.drawingml.chart+xml"/>
  <Override PartName="/ppt/theme/themeOverride16.xml" ContentType="application/vnd.openxmlformats-officedocument.themeOverride+xml"/>
  <Override PartName="/ppt/charts/chart21.xml" ContentType="application/vnd.openxmlformats-officedocument.drawingml.chart+xml"/>
  <Override PartName="/ppt/theme/themeOverride17.xml" ContentType="application/vnd.openxmlformats-officedocument.themeOverr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2.xml" ContentType="application/vnd.openxmlformats-officedocument.drawingml.chart+xml"/>
  <Override PartName="/ppt/theme/themeOverride18.xml" ContentType="application/vnd.openxmlformats-officedocument.themeOverride+xml"/>
  <Override PartName="/ppt/notesSlides/notesSlide6.xml" ContentType="application/vnd.openxmlformats-officedocument.presentationml.notesSlide+xml"/>
  <Override PartName="/ppt/charts/chart23.xml" ContentType="application/vnd.openxmlformats-officedocument.drawingml.chart+xml"/>
  <Override PartName="/ppt/theme/themeOverride19.xml" ContentType="application/vnd.openxmlformats-officedocument.themeOverride+xml"/>
  <Override PartName="/ppt/charts/chart24.xml" ContentType="application/vnd.openxmlformats-officedocument.drawingml.chart+xml"/>
  <Override PartName="/ppt/theme/themeOverride20.xml" ContentType="application/vnd.openxmlformats-officedocument.themeOverride+xml"/>
  <Override PartName="/ppt/drawings/drawing2.xml" ContentType="application/vnd.openxmlformats-officedocument.drawingml.chartshapes+xml"/>
  <Override PartName="/ppt/charts/chart25.xml" ContentType="application/vnd.openxmlformats-officedocument.drawingml.chart+xml"/>
  <Override PartName="/ppt/theme/themeOverride2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sldIdLst>
    <p:sldId id="256" r:id="rId2"/>
    <p:sldId id="406" r:id="rId3"/>
    <p:sldId id="444" r:id="rId4"/>
    <p:sldId id="295" r:id="rId5"/>
    <p:sldId id="296" r:id="rId6"/>
    <p:sldId id="297" r:id="rId7"/>
    <p:sldId id="309" r:id="rId8"/>
    <p:sldId id="310" r:id="rId9"/>
    <p:sldId id="320" r:id="rId10"/>
    <p:sldId id="322" r:id="rId11"/>
    <p:sldId id="319" r:id="rId12"/>
    <p:sldId id="368" r:id="rId13"/>
    <p:sldId id="311" r:id="rId14"/>
    <p:sldId id="312" r:id="rId15"/>
    <p:sldId id="313" r:id="rId16"/>
    <p:sldId id="348" r:id="rId17"/>
    <p:sldId id="315" r:id="rId18"/>
    <p:sldId id="316" r:id="rId19"/>
    <p:sldId id="425" r:id="rId20"/>
    <p:sldId id="386" r:id="rId21"/>
    <p:sldId id="381" r:id="rId22"/>
    <p:sldId id="317" r:id="rId23"/>
    <p:sldId id="360" r:id="rId24"/>
    <p:sldId id="376" r:id="rId25"/>
    <p:sldId id="362" r:id="rId26"/>
    <p:sldId id="266" r:id="rId27"/>
    <p:sldId id="366" r:id="rId28"/>
    <p:sldId id="390" r:id="rId29"/>
    <p:sldId id="428" r:id="rId30"/>
    <p:sldId id="391" r:id="rId31"/>
    <p:sldId id="392" r:id="rId32"/>
    <p:sldId id="277" r:id="rId33"/>
    <p:sldId id="393" r:id="rId34"/>
    <p:sldId id="324" r:id="rId35"/>
    <p:sldId id="285" r:id="rId36"/>
    <p:sldId id="291" r:id="rId37"/>
    <p:sldId id="289" r:id="rId38"/>
    <p:sldId id="279" r:id="rId39"/>
    <p:sldId id="292" r:id="rId40"/>
    <p:sldId id="395" r:id="rId41"/>
    <p:sldId id="396" r:id="rId42"/>
    <p:sldId id="429" r:id="rId43"/>
    <p:sldId id="398" r:id="rId44"/>
    <p:sldId id="441" r:id="rId45"/>
    <p:sldId id="442" r:id="rId46"/>
    <p:sldId id="430" r:id="rId47"/>
    <p:sldId id="288" r:id="rId48"/>
    <p:sldId id="431" r:id="rId49"/>
    <p:sldId id="443" r:id="rId50"/>
    <p:sldId id="397" r:id="rId51"/>
    <p:sldId id="326" r:id="rId52"/>
    <p:sldId id="281" r:id="rId53"/>
    <p:sldId id="415" r:id="rId54"/>
    <p:sldId id="387" r:id="rId55"/>
    <p:sldId id="298" r:id="rId56"/>
    <p:sldId id="301" r:id="rId57"/>
    <p:sldId id="302" r:id="rId58"/>
    <p:sldId id="303" r:id="rId59"/>
    <p:sldId id="408" r:id="rId60"/>
    <p:sldId id="304" r:id="rId61"/>
    <p:sldId id="305" r:id="rId62"/>
    <p:sldId id="307" r:id="rId63"/>
    <p:sldId id="308" r:id="rId64"/>
    <p:sldId id="410" r:id="rId65"/>
    <p:sldId id="412" r:id="rId66"/>
    <p:sldId id="363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32" userDrawn="1">
          <p15:clr>
            <a:srgbClr val="A4A3A4"/>
          </p15:clr>
        </p15:guide>
        <p15:guide id="2" pos="1080" userDrawn="1">
          <p15:clr>
            <a:srgbClr val="A4A3A4"/>
          </p15:clr>
        </p15:guide>
        <p15:guide id="3" orient="horz" pos="2736" userDrawn="1">
          <p15:clr>
            <a:srgbClr val="A4A3A4"/>
          </p15:clr>
        </p15:guide>
        <p15:guide id="4" pos="4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5"/>
    <a:srgbClr val="BFBFBF"/>
    <a:srgbClr val="B1EA67"/>
    <a:srgbClr val="000000"/>
    <a:srgbClr val="F6E055"/>
    <a:srgbClr val="EE6F42"/>
    <a:srgbClr val="F2764E"/>
    <a:srgbClr val="EA7048"/>
    <a:srgbClr val="E56237"/>
    <a:srgbClr val="A6E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714"/>
    <p:restoredTop sz="96384" autoAdjust="0"/>
  </p:normalViewPr>
  <p:slideViewPr>
    <p:cSldViewPr snapToGrid="0" snapToObjects="1" showGuides="1">
      <p:cViewPr>
        <p:scale>
          <a:sx n="196" d="100"/>
          <a:sy n="196" d="100"/>
        </p:scale>
        <p:origin x="896" y="1904"/>
      </p:cViewPr>
      <p:guideLst>
        <p:guide orient="horz" pos="92"/>
        <p:guide orient="horz" pos="4070"/>
        <p:guide pos="1080"/>
        <p:guide pos="45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4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Microsoft_Excel_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Microsoft_Excel_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Microsoft_Excel_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package" Target="../embeddings/Microsoft_Excel_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package" Target="../embeddings/Microsoft_Excel_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package" Target="../embeddings/Microsoft_Excel_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package" Target="../embeddings/Microsoft_Excel_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package" Target="../embeddings/Microsoft_Excel_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package" Target="../embeddings/Microsoft_Excel_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package" Target="../embeddings/Microsoft_Excel_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package" Target="../embeddings/Microsoft_Excel_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package" Target="../embeddings/Microsoft_Excel_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package" Target="../embeddings/Microsoft_Excel_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package" Target="../embeddings/Microsoft_Excel_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package" Target="../embeddings/Microsoft_Excel_Macro-Enabled_Worksheet24.xlsm"/><Relationship Id="rId3" Type="http://schemas.openxmlformats.org/officeDocument/2006/relationships/chartUserShapes" Target="../drawings/drawing2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package" Target="../embeddings/Microsoft_Excel_Sheet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3.xlsx"/><Relationship Id="rId3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80375716924273"/>
          <c:y val="0.0801042558224946"/>
          <c:w val="0.942641440653252"/>
          <c:h val="0.6089855640704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RCTs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rgbClr val="FFFF00"/>
                      </a:solidFill>
                      <a:latin typeface="Arial Rounded MT Bold" charset="0"/>
                      <a:ea typeface="Arial Rounded MT Bold" charset="0"/>
                      <a:cs typeface="Arial Rounded MT Bold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/>
                      </a:solidFill>
                      <a:latin typeface="Arial Rounded MT Bold" charset="0"/>
                      <a:ea typeface="Arial Rounded MT Bold" charset="0"/>
                      <a:cs typeface="Arial Rounded MT Bold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1950s</c:v>
                </c:pt>
                <c:pt idx="1">
                  <c:v>1960s</c:v>
                </c:pt>
                <c:pt idx="2">
                  <c:v>1970s</c:v>
                </c:pt>
                <c:pt idx="3">
                  <c:v>1980s</c:v>
                </c:pt>
                <c:pt idx="4">
                  <c:v>1990s</c:v>
                </c:pt>
                <c:pt idx="5">
                  <c:v>2000-2005</c:v>
                </c:pt>
                <c:pt idx="6">
                  <c:v>2006-2010</c:v>
                </c:pt>
                <c:pt idx="7">
                  <c:v>2011-2015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1.0</c:v>
                </c:pt>
                <c:pt idx="1">
                  <c:v>0.0</c:v>
                </c:pt>
                <c:pt idx="2">
                  <c:v>1.0</c:v>
                </c:pt>
                <c:pt idx="3">
                  <c:v>0.0</c:v>
                </c:pt>
                <c:pt idx="4">
                  <c:v>0.0</c:v>
                </c:pt>
                <c:pt idx="5">
                  <c:v>1.0</c:v>
                </c:pt>
                <c:pt idx="6">
                  <c:v>2.0</c:v>
                </c:pt>
                <c:pt idx="7">
                  <c:v>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-100"/>
        <c:axId val="-2144369928"/>
        <c:axId val="2121996584"/>
      </c:barChart>
      <c:catAx>
        <c:axId val="-2144369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pPr>
            <a:endParaRPr lang="en-US"/>
          </a:p>
        </c:txPr>
        <c:crossAx val="2121996584"/>
        <c:crosses val="autoZero"/>
        <c:auto val="1"/>
        <c:lblAlgn val="ctr"/>
        <c:lblOffset val="100"/>
        <c:noMultiLvlLbl val="0"/>
      </c:catAx>
      <c:valAx>
        <c:axId val="2121996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-2144369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56301937958067"/>
          <c:y val="0.0259455827531865"/>
          <c:w val="0.881780085493334"/>
          <c:h val="0.8821194919642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12700" cmpd="sng"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Wagner 1956</c:v>
                </c:pt>
                <c:pt idx="1">
                  <c:v>Mc Hardy 1972</c:v>
                </c:pt>
                <c:pt idx="2">
                  <c:v>Mikami 2007</c:v>
                </c:pt>
                <c:pt idx="3">
                  <c:v>Snijders 2010</c:v>
                </c:pt>
                <c:pt idx="4">
                  <c:v>Fernandez 2011</c:v>
                </c:pt>
                <c:pt idx="5">
                  <c:v>Meijvis  2011</c:v>
                </c:pt>
                <c:pt idx="6">
                  <c:v>Blum 2015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5.0</c:v>
                </c:pt>
                <c:pt idx="1">
                  <c:v>7.0</c:v>
                </c:pt>
                <c:pt idx="2">
                  <c:v>3.0</c:v>
                </c:pt>
                <c:pt idx="3">
                  <c:v>7.0</c:v>
                </c:pt>
                <c:pt idx="4">
                  <c:v>10.0</c:v>
                </c:pt>
                <c:pt idx="5">
                  <c:v>4.0</c:v>
                </c:pt>
                <c:pt idx="6">
                  <c:v>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-1166521336"/>
        <c:axId val="-1166662984"/>
      </c:barChart>
      <c:catAx>
        <c:axId val="-11665213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1166662984"/>
        <c:crosses val="autoZero"/>
        <c:auto val="1"/>
        <c:lblAlgn val="ctr"/>
        <c:lblOffset val="100"/>
        <c:noMultiLvlLbl val="0"/>
      </c:catAx>
      <c:valAx>
        <c:axId val="-1166662984"/>
        <c:scaling>
          <c:orientation val="minMax"/>
          <c:max val="12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1166521336"/>
        <c:crosses val="autoZero"/>
        <c:crossBetween val="between"/>
        <c:majorUnit val="3.0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56301937958067"/>
          <c:y val="0.0259455827531865"/>
          <c:w val="0.894195217192709"/>
          <c:h val="0.8848229846434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19050" cmpd="sng"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Marik 1993</c:v>
                </c:pt>
                <c:pt idx="1">
                  <c:v>Confalonieri 2005</c:v>
                </c:pt>
                <c:pt idx="2">
                  <c:v>El-Ghamrawy 2006</c:v>
                </c:pt>
                <c:pt idx="3">
                  <c:v>Sabry 2011</c:v>
                </c:pt>
                <c:pt idx="4">
                  <c:v>Nafae 2013</c:v>
                </c:pt>
                <c:pt idx="5">
                  <c:v>Torres 2015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1.0</c:v>
                </c:pt>
                <c:pt idx="1">
                  <c:v>7.0</c:v>
                </c:pt>
                <c:pt idx="2">
                  <c:v>7.0</c:v>
                </c:pt>
                <c:pt idx="3">
                  <c:v>7.0</c:v>
                </c:pt>
                <c:pt idx="4">
                  <c:v>7.0</c:v>
                </c:pt>
                <c:pt idx="5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2143856744"/>
        <c:axId val="-2144193080"/>
      </c:barChart>
      <c:catAx>
        <c:axId val="-214385674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0" b="1"/>
            </a:pPr>
            <a:endParaRPr lang="en-US"/>
          </a:p>
        </c:txPr>
        <c:crossAx val="-2144193080"/>
        <c:crosses val="autoZero"/>
        <c:auto val="1"/>
        <c:lblAlgn val="ctr"/>
        <c:lblOffset val="100"/>
        <c:noMultiLvlLbl val="0"/>
      </c:catAx>
      <c:valAx>
        <c:axId val="-2144193080"/>
        <c:scaling>
          <c:orientation val="minMax"/>
          <c:max val="12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43856744"/>
        <c:crosses val="autoZero"/>
        <c:crossBetween val="between"/>
        <c:majorUnit val="3.0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56301937958067"/>
          <c:y val="0.0259455827531865"/>
          <c:w val="0.881780085493334"/>
          <c:h val="0.8821194919642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12700" cmpd="sng">
              <a:solidFill>
                <a:srgbClr val="FFFF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12700" cmpd="sng">
                <a:solidFill>
                  <a:srgbClr val="FFFF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4F81BD">
                  <a:lumMod val="40000"/>
                  <a:lumOff val="60000"/>
                </a:srgbClr>
              </a:solidFill>
              <a:ln w="12700" cmpd="sng">
                <a:solidFill>
                  <a:srgbClr val="FFFFFF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C0504D">
                  <a:lumMod val="60000"/>
                  <a:lumOff val="40000"/>
                </a:srgbClr>
              </a:solidFill>
              <a:ln w="12700" cmpd="sng">
                <a:solidFill>
                  <a:srgbClr val="FFFFFF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Wagner 1956</c:v>
                </c:pt>
                <c:pt idx="1">
                  <c:v>Mc Hardy 1972</c:v>
                </c:pt>
                <c:pt idx="2">
                  <c:v>Mikami 2007</c:v>
                </c:pt>
                <c:pt idx="3">
                  <c:v>Snijders 2010</c:v>
                </c:pt>
                <c:pt idx="4">
                  <c:v>Fernandez 2011</c:v>
                </c:pt>
                <c:pt idx="5">
                  <c:v>Meijvis  2011</c:v>
                </c:pt>
                <c:pt idx="6">
                  <c:v>Blum 2015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5.0</c:v>
                </c:pt>
                <c:pt idx="1">
                  <c:v>7.0</c:v>
                </c:pt>
                <c:pt idx="2">
                  <c:v>3.0</c:v>
                </c:pt>
                <c:pt idx="3">
                  <c:v>7.0</c:v>
                </c:pt>
                <c:pt idx="4">
                  <c:v>10.0</c:v>
                </c:pt>
                <c:pt idx="5">
                  <c:v>4.0</c:v>
                </c:pt>
                <c:pt idx="6">
                  <c:v>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-2143354776"/>
        <c:axId val="-2143359000"/>
      </c:barChart>
      <c:catAx>
        <c:axId val="-21433547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2143359000"/>
        <c:crosses val="autoZero"/>
        <c:auto val="1"/>
        <c:lblAlgn val="ctr"/>
        <c:lblOffset val="100"/>
        <c:noMultiLvlLbl val="0"/>
      </c:catAx>
      <c:valAx>
        <c:axId val="-2143359000"/>
        <c:scaling>
          <c:orientation val="minMax"/>
          <c:max val="12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143354776"/>
        <c:crosses val="autoZero"/>
        <c:crossBetween val="between"/>
        <c:majorUnit val="3.0"/>
      </c:valAx>
    </c:plotArea>
    <c:plotVisOnly val="1"/>
    <c:dispBlanksAs val="gap"/>
    <c:showDLblsOverMax val="0"/>
  </c:chart>
  <c:txPr>
    <a:bodyPr/>
    <a:lstStyle/>
    <a:p>
      <a:pPr>
        <a:defRPr sz="18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856301937958067"/>
          <c:y val="0.0259455827531865"/>
          <c:w val="0.894195217192709"/>
          <c:h val="0.88482298464346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19050" cmpd="sng">
              <a:solidFill>
                <a:srgbClr val="FFFF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19050" cmpd="sng">
                <a:solidFill>
                  <a:srgbClr val="FFFF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 cmpd="sng">
                <a:solidFill>
                  <a:srgbClr val="FFFF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19050" cmpd="sng">
                <a:solidFill>
                  <a:srgbClr val="FFFF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19050" cmpd="sng">
                <a:solidFill>
                  <a:srgbClr val="FFFF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 w="19050" cmpd="sng">
                <a:solidFill>
                  <a:srgbClr val="FFFFFF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4F81BD">
                  <a:lumMod val="40000"/>
                  <a:lumOff val="60000"/>
                </a:srgbClr>
              </a:solidFill>
              <a:ln w="19050" cmpd="sng">
                <a:solidFill>
                  <a:srgbClr val="FFFFFF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Marik 1993</c:v>
                </c:pt>
                <c:pt idx="1">
                  <c:v>Confalonieri 2005</c:v>
                </c:pt>
                <c:pt idx="2">
                  <c:v>El-Ghamrawy 2006</c:v>
                </c:pt>
                <c:pt idx="3">
                  <c:v>Sabry 2011</c:v>
                </c:pt>
                <c:pt idx="4">
                  <c:v>Nafae 2013</c:v>
                </c:pt>
                <c:pt idx="5">
                  <c:v>Torres 2015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1.0</c:v>
                </c:pt>
                <c:pt idx="1">
                  <c:v>7.0</c:v>
                </c:pt>
                <c:pt idx="2">
                  <c:v>7.0</c:v>
                </c:pt>
                <c:pt idx="3">
                  <c:v>7.0</c:v>
                </c:pt>
                <c:pt idx="4">
                  <c:v>7.0</c:v>
                </c:pt>
                <c:pt idx="5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2143414760"/>
        <c:axId val="-2143418296"/>
      </c:barChart>
      <c:catAx>
        <c:axId val="-2143414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800" b="1"/>
            </a:pPr>
            <a:endParaRPr lang="en-US"/>
          </a:p>
        </c:txPr>
        <c:crossAx val="-2143418296"/>
        <c:crosses val="autoZero"/>
        <c:auto val="1"/>
        <c:lblAlgn val="ctr"/>
        <c:lblOffset val="100"/>
        <c:noMultiLvlLbl val="0"/>
      </c:catAx>
      <c:valAx>
        <c:axId val="-2143418296"/>
        <c:scaling>
          <c:orientation val="minMax"/>
          <c:max val="12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143414760"/>
        <c:crosses val="autoZero"/>
        <c:crossBetween val="between"/>
        <c:majorUnit val="3.0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Glucocorticoid Rx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Total (N = 1596)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0.047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</c:v>
                </c:pt>
              </c:strCache>
            </c:strRef>
          </c:tx>
          <c:spPr>
            <a:pattFill prst="wdUpDiag">
              <a:fgClr>
                <a:srgbClr val="008000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Total (N = 1596)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478123800"/>
        <c:axId val="-478126872"/>
      </c:barChart>
      <c:catAx>
        <c:axId val="-478123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478126872"/>
        <c:crosses val="autoZero"/>
        <c:auto val="1"/>
        <c:lblAlgn val="ctr"/>
        <c:lblOffset val="100"/>
        <c:noMultiLvlLbl val="0"/>
      </c:catAx>
      <c:valAx>
        <c:axId val="-478126872"/>
        <c:scaling>
          <c:orientation val="minMax"/>
          <c:max val="0.06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-478123800"/>
        <c:crosses val="autoZero"/>
        <c:crossBetween val="between"/>
        <c:majorUnit val="0.02"/>
      </c:valAx>
    </c:plotArea>
    <c:plotVisOnly val="1"/>
    <c:dispBlanksAs val="gap"/>
    <c:showDLblsOverMax val="0"/>
  </c:chart>
  <c:spPr>
    <a:solidFill>
      <a:schemeClr val="bg1">
        <a:lumMod val="85000"/>
        <a:lumOff val="15000"/>
      </a:schemeClr>
    </a:solidFill>
    <a:ln w="38100" cmpd="sng">
      <a:solidFill>
        <a:srgbClr val="D9D9D9"/>
      </a:solidFill>
    </a:ln>
  </c:spPr>
  <c:txPr>
    <a:bodyPr/>
    <a:lstStyle/>
    <a:p>
      <a:pPr>
        <a:defRPr sz="18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Glucocorticoid Rx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Total (N = 390)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0.075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</c:v>
                </c:pt>
              </c:strCache>
            </c:strRef>
          </c:tx>
          <c:spPr>
            <a:pattFill prst="wdUpDiag">
              <a:fgClr>
                <a:srgbClr val="008000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Total (N = 390)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0.209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36552824"/>
        <c:axId val="2136118024"/>
      </c:barChart>
      <c:catAx>
        <c:axId val="2136552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36118024"/>
        <c:crosses val="autoZero"/>
        <c:auto val="1"/>
        <c:lblAlgn val="ctr"/>
        <c:lblOffset val="100"/>
        <c:noMultiLvlLbl val="0"/>
      </c:catAx>
      <c:valAx>
        <c:axId val="2136118024"/>
        <c:scaling>
          <c:orientation val="minMax"/>
          <c:max val="0.25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136552824"/>
        <c:crosses val="autoZero"/>
        <c:crossBetween val="between"/>
        <c:majorUnit val="0.05"/>
        <c:minorUnit val="0.05"/>
      </c:valAx>
    </c:plotArea>
    <c:plotVisOnly val="1"/>
    <c:dispBlanksAs val="gap"/>
    <c:showDLblsOverMax val="0"/>
  </c:chart>
  <c:spPr>
    <a:solidFill>
      <a:schemeClr val="bg1">
        <a:lumMod val="85000"/>
        <a:lumOff val="15000"/>
      </a:schemeClr>
    </a:solidFill>
    <a:ln w="38100" cmpd="sng">
      <a:solidFill>
        <a:srgbClr val="D9D9D9"/>
      </a:solidFill>
    </a:ln>
  </c:spPr>
  <c:txPr>
    <a:bodyPr/>
    <a:lstStyle/>
    <a:p>
      <a:pPr>
        <a:defRPr sz="18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Glucocorticoid Rx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Total (N = 538)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0.074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</c:v>
                </c:pt>
              </c:strCache>
            </c:strRef>
          </c:tx>
          <c:spPr>
            <a:pattFill prst="wdUpDiag">
              <a:fgClr>
                <a:srgbClr val="008000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Total (N = 538)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0.168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36042856"/>
        <c:axId val="2136980136"/>
      </c:barChart>
      <c:catAx>
        <c:axId val="2136042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36980136"/>
        <c:crosses val="autoZero"/>
        <c:auto val="1"/>
        <c:lblAlgn val="ctr"/>
        <c:lblOffset val="100"/>
        <c:noMultiLvlLbl val="0"/>
      </c:catAx>
      <c:valAx>
        <c:axId val="2136980136"/>
        <c:scaling>
          <c:orientation val="minMax"/>
          <c:max val="0.25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136042856"/>
        <c:crosses val="autoZero"/>
        <c:crossBetween val="between"/>
        <c:majorUnit val="0.05"/>
        <c:minorUnit val="0.05"/>
      </c:valAx>
    </c:plotArea>
    <c:plotVisOnly val="1"/>
    <c:dispBlanksAs val="gap"/>
    <c:showDLblsOverMax val="0"/>
  </c:chart>
  <c:spPr>
    <a:solidFill>
      <a:schemeClr val="bg1">
        <a:lumMod val="85000"/>
        <a:lumOff val="15000"/>
      </a:schemeClr>
    </a:solidFill>
    <a:ln w="38100" cmpd="sng">
      <a:solidFill>
        <a:srgbClr val="D9D9D9"/>
      </a:solidFill>
    </a:ln>
  </c:spPr>
  <c:txPr>
    <a:bodyPr/>
    <a:lstStyle/>
    <a:p>
      <a:pPr>
        <a:defRPr sz="18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Glucocorticoid Rx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Total (N = 1070)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0.031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</c:v>
                </c:pt>
              </c:strCache>
            </c:strRef>
          </c:tx>
          <c:spPr>
            <a:pattFill prst="wdUpDiag">
              <a:fgClr>
                <a:srgbClr val="008000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Total (N = 1070)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0.057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136442744"/>
        <c:axId val="2136423736"/>
      </c:barChart>
      <c:catAx>
        <c:axId val="2136442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36423736"/>
        <c:crosses val="autoZero"/>
        <c:auto val="1"/>
        <c:lblAlgn val="ctr"/>
        <c:lblOffset val="100"/>
        <c:noMultiLvlLbl val="0"/>
      </c:catAx>
      <c:valAx>
        <c:axId val="2136423736"/>
        <c:scaling>
          <c:orientation val="minMax"/>
          <c:max val="0.06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136442744"/>
        <c:crosses val="autoZero"/>
        <c:crossBetween val="between"/>
        <c:majorUnit val="0.02"/>
      </c:valAx>
    </c:plotArea>
    <c:plotVisOnly val="1"/>
    <c:dispBlanksAs val="gap"/>
    <c:showDLblsOverMax val="0"/>
  </c:chart>
  <c:spPr>
    <a:solidFill>
      <a:schemeClr val="bg1">
        <a:lumMod val="85000"/>
        <a:lumOff val="15000"/>
      </a:schemeClr>
    </a:solidFill>
    <a:ln w="38100" cmpd="sng">
      <a:solidFill>
        <a:srgbClr val="D9D9D9"/>
      </a:solidFill>
    </a:ln>
  </c:spPr>
  <c:txPr>
    <a:bodyPr/>
    <a:lstStyle/>
    <a:p>
      <a:pPr>
        <a:defRPr sz="18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Glucocorticoid Rx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solidFill>
                <a:sysClr val="windowText" lastClr="000000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Total (N = 160)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0.025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</c:v>
                </c:pt>
              </c:strCache>
            </c:strRef>
          </c:tx>
          <c:spPr>
            <a:pattFill prst="wdUpDiag">
              <a:fgClr>
                <a:srgbClr val="008000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ysClr val="windowText" lastClr="000000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Total (N = 160)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0.163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166423752"/>
        <c:axId val="-1166420712"/>
      </c:barChart>
      <c:catAx>
        <c:axId val="-1166423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166420712"/>
        <c:crosses val="autoZero"/>
        <c:auto val="1"/>
        <c:lblAlgn val="ctr"/>
        <c:lblOffset val="100"/>
        <c:noMultiLvlLbl val="0"/>
      </c:catAx>
      <c:valAx>
        <c:axId val="-1166420712"/>
        <c:scaling>
          <c:orientation val="minMax"/>
          <c:max val="0.2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-1166423752"/>
        <c:crosses val="autoZero"/>
        <c:crossBetween val="between"/>
        <c:majorUnit val="0.05"/>
      </c:valAx>
    </c:plotArea>
    <c:plotVisOnly val="1"/>
    <c:dispBlanksAs val="gap"/>
    <c:showDLblsOverMax val="0"/>
  </c:chart>
  <c:spPr>
    <a:solidFill>
      <a:schemeClr val="bg1">
        <a:lumMod val="85000"/>
        <a:lumOff val="15000"/>
      </a:schemeClr>
    </a:solidFill>
    <a:ln w="38100" cmpd="sng">
      <a:solidFill>
        <a:srgbClr val="D9D9D9"/>
      </a:solidFill>
    </a:ln>
  </c:spPr>
  <c:txPr>
    <a:bodyPr/>
    <a:lstStyle/>
    <a:p>
      <a:pPr>
        <a:defRPr sz="11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Glucocorticoid Rx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solidFill>
                <a:sysClr val="windowText" lastClr="000000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Total (N = 945)</c:v>
                </c:pt>
              </c:strCache>
            </c:strRef>
          </c:cat>
          <c:val>
            <c:numRef>
              <c:f>Sheet1!$B$2</c:f>
              <c:numCache>
                <c:formatCode>0.0%</c:formatCode>
                <c:ptCount val="1"/>
                <c:pt idx="0">
                  <c:v>0.0042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Placebo </c:v>
                </c:pt>
              </c:strCache>
            </c:strRef>
          </c:tx>
          <c:spPr>
            <a:pattFill prst="wdUpDiag">
              <a:fgClr>
                <a:srgbClr val="008000"/>
              </a:fgClr>
              <a:bgClr>
                <a:srgbClr val="FFFFFF"/>
              </a:bgClr>
            </a:patt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ysClr val="windowText" lastClr="000000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Total (N = 945)</c:v>
                </c:pt>
              </c:strCache>
            </c:strRef>
          </c:cat>
          <c:val>
            <c:numRef>
              <c:f>Sheet1!$C$2</c:f>
              <c:numCache>
                <c:formatCode>0.0%</c:formatCode>
                <c:ptCount val="1"/>
                <c:pt idx="0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166492792"/>
        <c:axId val="-1166489752"/>
      </c:barChart>
      <c:catAx>
        <c:axId val="-1166492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166489752"/>
        <c:crosses val="autoZero"/>
        <c:auto val="1"/>
        <c:lblAlgn val="ctr"/>
        <c:lblOffset val="100"/>
        <c:noMultiLvlLbl val="0"/>
      </c:catAx>
      <c:valAx>
        <c:axId val="-1166489752"/>
        <c:scaling>
          <c:orientation val="minMax"/>
          <c:max val="0.04"/>
          <c:min val="0.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-1166492792"/>
        <c:crosses val="autoZero"/>
        <c:crossBetween val="between"/>
        <c:majorUnit val="0.01"/>
      </c:valAx>
    </c:plotArea>
    <c:plotVisOnly val="1"/>
    <c:dispBlanksAs val="gap"/>
    <c:showDLblsOverMax val="0"/>
  </c:chart>
  <c:spPr>
    <a:solidFill>
      <a:schemeClr val="bg1">
        <a:lumMod val="85000"/>
        <a:lumOff val="15000"/>
      </a:schemeClr>
    </a:solidFill>
    <a:ln w="38100" cmpd="sng">
      <a:solidFill>
        <a:srgbClr val="D9D9D9"/>
      </a:solidFill>
    </a:ln>
  </c:spPr>
  <c:txPr>
    <a:bodyPr/>
    <a:lstStyle/>
    <a:p>
      <a:pPr>
        <a:defRPr sz="12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280375716924273"/>
          <c:y val="0.0801042558224946"/>
          <c:w val="0.942641440653252"/>
          <c:h val="0.6089855640704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RCTs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rgbClr val="FFFF00"/>
                      </a:solidFill>
                      <a:latin typeface="Arial Rounded MT Bold" charset="0"/>
                      <a:ea typeface="Arial Rounded MT Bold" charset="0"/>
                      <a:cs typeface="Arial Rounded MT Bold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/>
                      </a:solidFill>
                      <a:latin typeface="Arial Rounded MT Bold" charset="0"/>
                      <a:ea typeface="Arial Rounded MT Bold" charset="0"/>
                      <a:cs typeface="Arial Rounded MT Bold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Arial Rounded MT Bold" charset="0"/>
                    <a:ea typeface="Arial Rounded MT Bold" charset="0"/>
                    <a:cs typeface="Arial Rounded MT Bold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1950s</c:v>
                </c:pt>
                <c:pt idx="1">
                  <c:v>1960s</c:v>
                </c:pt>
                <c:pt idx="2">
                  <c:v>1970s</c:v>
                </c:pt>
                <c:pt idx="3">
                  <c:v>1980s</c:v>
                </c:pt>
                <c:pt idx="4">
                  <c:v>1990s</c:v>
                </c:pt>
                <c:pt idx="5">
                  <c:v>2000-2005</c:v>
                </c:pt>
                <c:pt idx="6">
                  <c:v>2006-2010</c:v>
                </c:pt>
                <c:pt idx="7">
                  <c:v>2011-2015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1.0</c:v>
                </c:pt>
                <c:pt idx="1">
                  <c:v>0.0</c:v>
                </c:pt>
                <c:pt idx="2">
                  <c:v>1.0</c:v>
                </c:pt>
                <c:pt idx="3">
                  <c:v>0.0</c:v>
                </c:pt>
                <c:pt idx="4">
                  <c:v>0.0</c:v>
                </c:pt>
                <c:pt idx="5">
                  <c:v>1.0</c:v>
                </c:pt>
                <c:pt idx="6">
                  <c:v>2.0</c:v>
                </c:pt>
                <c:pt idx="7">
                  <c:v>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-100"/>
        <c:axId val="-477786216"/>
        <c:axId val="-477782584"/>
      </c:barChart>
      <c:catAx>
        <c:axId val="-477786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Arial Rounded MT Bold" charset="0"/>
                <a:ea typeface="Arial Rounded MT Bold" charset="0"/>
                <a:cs typeface="Arial Rounded MT Bold" charset="0"/>
              </a:defRPr>
            </a:pPr>
            <a:endParaRPr lang="en-US"/>
          </a:p>
        </c:txPr>
        <c:crossAx val="-477782584"/>
        <c:crosses val="autoZero"/>
        <c:auto val="1"/>
        <c:lblAlgn val="ctr"/>
        <c:lblOffset val="100"/>
        <c:noMultiLvlLbl val="0"/>
      </c:catAx>
      <c:valAx>
        <c:axId val="-4777825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-477786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2229832320933"/>
          <c:y val="0.00930687994834954"/>
          <c:w val="0.881780085493334"/>
          <c:h val="0.8865230907257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12700" cmpd="sng">
              <a:solidFill>
                <a:srgbClr val="FFFFFF"/>
              </a:solidFill>
            </a:ln>
          </c:spPr>
          <c:invertIfNegative val="0"/>
          <c:dPt>
            <c:idx val="3"/>
            <c:invertIfNegative val="0"/>
            <c:bubble3D val="0"/>
            <c:spPr>
              <a:solidFill>
                <a:srgbClr val="FFFF00"/>
              </a:solidFill>
              <a:ln w="12700" cmpd="sng">
                <a:solidFill>
                  <a:srgbClr val="FFFF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 w="12700" cmpd="sng">
                <a:solidFill>
                  <a:srgbClr val="FFFFFF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 w="12700" cmpd="sng">
                <a:solidFill>
                  <a:srgbClr val="FFFFFF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 w="12700" cmpd="sng">
                <a:solidFill>
                  <a:srgbClr val="FFFFFF"/>
                </a:solidFill>
              </a:ln>
            </c:spPr>
          </c:dPt>
          <c:dLbls>
            <c:dLbl>
              <c:idx val="6"/>
              <c:layout>
                <c:manualLayout>
                  <c:x val="-0.0858012773355514"/>
                  <c:y val="-0.00332772249624256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40404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Wagner 1956</c:v>
                </c:pt>
                <c:pt idx="1">
                  <c:v>Mc Hardy 1972</c:v>
                </c:pt>
                <c:pt idx="2">
                  <c:v>Mikami 2007</c:v>
                </c:pt>
                <c:pt idx="3">
                  <c:v>Snijders 2010 </c:v>
                </c:pt>
                <c:pt idx="4">
                  <c:v>Fernandez 2011 </c:v>
                </c:pt>
                <c:pt idx="5">
                  <c:v>Meijvis  2011</c:v>
                </c:pt>
                <c:pt idx="6">
                  <c:v>Blum 2015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113.0</c:v>
                </c:pt>
                <c:pt idx="1">
                  <c:v>126.0</c:v>
                </c:pt>
                <c:pt idx="2">
                  <c:v>31.0</c:v>
                </c:pt>
                <c:pt idx="3">
                  <c:v>213.0</c:v>
                </c:pt>
                <c:pt idx="4">
                  <c:v>55.0</c:v>
                </c:pt>
                <c:pt idx="5">
                  <c:v>304.0</c:v>
                </c:pt>
                <c:pt idx="6">
                  <c:v>785.0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-2144162328"/>
        <c:axId val="-2144185464"/>
      </c:barChart>
      <c:catAx>
        <c:axId val="-21441623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2144185464"/>
        <c:crosses val="autoZero"/>
        <c:auto val="1"/>
        <c:lblAlgn val="ctr"/>
        <c:lblOffset val="100"/>
        <c:noMultiLvlLbl val="0"/>
      </c:catAx>
      <c:valAx>
        <c:axId val="-2144185464"/>
        <c:scaling>
          <c:orientation val="minMax"/>
          <c:max val="800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lnSpc>
                <a:spcPct val="80000"/>
              </a:lnSpc>
              <a:defRPr sz="1600" b="1"/>
            </a:pPr>
            <a:endParaRPr lang="en-US"/>
          </a:p>
        </c:txPr>
        <c:crossAx val="-2144162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0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61421208041104"/>
          <c:y val="0.00887759782963183"/>
          <c:w val="0.894195217192709"/>
          <c:h val="0.9049330540334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19050" cmpd="sng">
              <a:solidFill>
                <a:srgbClr val="FFFF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 w="19050" cmpd="sng">
                <a:solidFill>
                  <a:srgbClr val="FFFFFF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 w="19050" cmpd="sng">
                <a:solidFill>
                  <a:srgbClr val="FFFFFF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Marik    1993</c:v>
                </c:pt>
                <c:pt idx="1">
                  <c:v>Confalonieri 2005</c:v>
                </c:pt>
                <c:pt idx="2">
                  <c:v>El-Ghamrawy 2006</c:v>
                </c:pt>
                <c:pt idx="3">
                  <c:v>Sabry  2011 </c:v>
                </c:pt>
                <c:pt idx="4">
                  <c:v>Nafae 2013  </c:v>
                </c:pt>
                <c:pt idx="5">
                  <c:v>Torres  2013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30.0</c:v>
                </c:pt>
                <c:pt idx="1">
                  <c:v>46.0</c:v>
                </c:pt>
                <c:pt idx="2">
                  <c:v>34.0</c:v>
                </c:pt>
                <c:pt idx="3">
                  <c:v>80.0</c:v>
                </c:pt>
                <c:pt idx="4">
                  <c:v>80.0</c:v>
                </c:pt>
                <c:pt idx="5">
                  <c:v>120.0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797355512"/>
        <c:axId val="-797352504"/>
      </c:barChart>
      <c:catAx>
        <c:axId val="-7973555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-797352504"/>
        <c:crosses val="autoZero"/>
        <c:auto val="1"/>
        <c:lblAlgn val="ctr"/>
        <c:lblOffset val="100"/>
        <c:noMultiLvlLbl val="0"/>
      </c:catAx>
      <c:valAx>
        <c:axId val="-79735250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lnSpc>
                <a:spcPct val="70000"/>
              </a:lnSpc>
              <a:defRPr sz="1600"/>
            </a:pPr>
            <a:endParaRPr lang="en-US"/>
          </a:p>
        </c:txPr>
        <c:crossAx val="-797355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hospital</c:v>
                </c:pt>
              </c:strCache>
            </c:strRef>
          </c:tx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Non-ICU</c:v>
                </c:pt>
                <c:pt idx="1">
                  <c:v>ICU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0.04</c:v>
                </c:pt>
                <c:pt idx="1">
                  <c:v>0.26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30 days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84510148091834E-17"/>
                  <c:y val="-1.67745327541529E-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0465567438726559"/>
                  <c:y val="-0.011857591727902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Non-ICU</c:v>
                </c:pt>
                <c:pt idx="1">
                  <c:v>ICU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0.13</c:v>
                </c:pt>
                <c:pt idx="1">
                  <c:v>0.34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90 days</c:v>
                </c:pt>
              </c:strCache>
            </c:strRef>
          </c:tx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Non-ICU</c:v>
                </c:pt>
                <c:pt idx="1">
                  <c:v>ICU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0.16</c:v>
                </c:pt>
                <c:pt idx="1">
                  <c:v>0.37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180 days</c:v>
                </c:pt>
              </c:strCache>
            </c:strRef>
          </c:tx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Non-ICU</c:v>
                </c:pt>
                <c:pt idx="1">
                  <c:v>ICU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0.21</c:v>
                </c:pt>
                <c:pt idx="1">
                  <c:v>0.44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365 days</c:v>
                </c:pt>
              </c:strCache>
            </c:strRef>
          </c:tx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Non-ICU</c:v>
                </c:pt>
                <c:pt idx="1">
                  <c:v>ICU</c:v>
                </c:pt>
              </c:strCache>
            </c:strRef>
          </c:cat>
          <c:val>
            <c:numRef>
              <c:f>Sheet1!$F$2:$F$3</c:f>
              <c:numCache>
                <c:formatCode>0%</c:formatCode>
                <c:ptCount val="2"/>
                <c:pt idx="0">
                  <c:v>0.29</c:v>
                </c:pt>
                <c:pt idx="1">
                  <c:v>0.51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32739912"/>
        <c:axId val="2032742664"/>
      </c:barChart>
      <c:catAx>
        <c:axId val="20327399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032742664"/>
        <c:crosses val="autoZero"/>
        <c:auto val="1"/>
        <c:lblAlgn val="ctr"/>
        <c:lblOffset val="100"/>
        <c:noMultiLvlLbl val="0"/>
      </c:catAx>
      <c:valAx>
        <c:axId val="2032742664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032739912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2000"/>
            </a:pPr>
            <a:endParaRPr lang="en-US"/>
          </a:p>
        </c:txPr>
      </c:legendEntry>
      <c:layout>
        <c:manualLayout>
          <c:xMode val="edge"/>
          <c:yMode val="edge"/>
          <c:x val="0.0428328153437342"/>
          <c:y val="0.0158982511923688"/>
          <c:w val="0.93606072759026"/>
          <c:h val="0.114146188801122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 b="1" i="0"/>
      </a:pPr>
      <a:endParaRPr lang="en-US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Hospitalized CAP: One-year Mortality 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FFF00"/>
            </a:solidFill>
            <a:effectLst>
              <a:innerShdw blurRad="63500" dist="50800" dir="2700000">
                <a:srgbClr val="000000">
                  <a:alpha val="50000"/>
                </a:srgb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Kaplan et al. (n = 158.900) </c:v>
                </c:pt>
                <c:pt idx="1">
                  <c:v>Hsu et al. (n = 50.700)</c:v>
                </c:pt>
                <c:pt idx="2">
                  <c:v>Yende et al. (n = 1895)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0.41</c:v>
                </c:pt>
                <c:pt idx="1">
                  <c:v>0.36</c:v>
                </c:pt>
                <c:pt idx="2">
                  <c:v>0.16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797951656"/>
        <c:axId val="-797869416"/>
      </c:barChart>
      <c:catAx>
        <c:axId val="-7979516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797869416"/>
        <c:crosses val="autoZero"/>
        <c:auto val="1"/>
        <c:lblAlgn val="ctr"/>
        <c:lblOffset val="100"/>
        <c:noMultiLvlLbl val="0"/>
      </c:catAx>
      <c:valAx>
        <c:axId val="-797869416"/>
        <c:scaling>
          <c:orientation val="minMax"/>
          <c:max val="0.5"/>
          <c:min val="0.1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-797951656"/>
        <c:crosses val="autoZero"/>
        <c:crossBetween val="between"/>
        <c:majorUnit val="0.1"/>
      </c:valAx>
    </c:plotArea>
    <c:plotVisOnly val="1"/>
    <c:dispBlanksAs val="gap"/>
    <c:showDLblsOverMax val="0"/>
  </c:chart>
  <c:txPr>
    <a:bodyPr/>
    <a:lstStyle/>
    <a:p>
      <a:pPr>
        <a:defRPr sz="1800" b="1" i="0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scene3d>
              <a:camera prst="orthographicFront"/>
              <a:lightRig rig="threePt" dir="t"/>
            </a:scene3d>
            <a:sp3d>
              <a:bevelT w="152400" h="50800" prst="softRound"/>
              <a:bevelB w="196850" h="139700" prst="coolSlant"/>
            </a:sp3d>
          </c:spPr>
          <c:invertIfNegative val="0"/>
          <c:dPt>
            <c:idx val="7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  <a:bevelB w="196850" h="139700" prst="coolSlant"/>
              </a:sp3d>
            </c:spPr>
          </c:dPt>
          <c:dLbls>
            <c:dLbl>
              <c:idx val="7"/>
              <c:spPr/>
              <c:txPr>
                <a:bodyPr/>
                <a:lstStyle/>
                <a:p>
                  <a:pPr>
                    <a:defRPr sz="1800" b="1" i="0">
                      <a:solidFill>
                        <a:srgbClr val="FFFF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Heart disease</c:v>
                </c:pt>
                <c:pt idx="1">
                  <c:v>Cancer</c:v>
                </c:pt>
                <c:pt idx="2">
                  <c:v>Stroke </c:v>
                </c:pt>
                <c:pt idx="3">
                  <c:v>Chronic respiratory dis.</c:v>
                </c:pt>
                <c:pt idx="4">
                  <c:v>Accidents</c:v>
                </c:pt>
                <c:pt idx="5">
                  <c:v>Diabetes</c:v>
                </c:pt>
                <c:pt idx="6">
                  <c:v>Alzheimer's disease</c:v>
                </c:pt>
                <c:pt idx="7">
                  <c:v>Influenza/Pneumonia 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616712.0</c:v>
                </c:pt>
                <c:pt idx="1">
                  <c:v>562875.0</c:v>
                </c:pt>
                <c:pt idx="2">
                  <c:v>135952.0</c:v>
                </c:pt>
                <c:pt idx="3">
                  <c:v>127924.0</c:v>
                </c:pt>
                <c:pt idx="4">
                  <c:v>123706.0</c:v>
                </c:pt>
                <c:pt idx="5">
                  <c:v>74632.0</c:v>
                </c:pt>
                <c:pt idx="6">
                  <c:v>71383.0</c:v>
                </c:pt>
                <c:pt idx="7">
                  <c:v>52717.0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797817800"/>
        <c:axId val="-797814664"/>
      </c:barChart>
      <c:catAx>
        <c:axId val="-797817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98" b="1" i="0">
                <a:latin typeface="Arial Rounded MT Bold"/>
                <a:cs typeface="Arial Rounded MT Bold"/>
              </a:defRPr>
            </a:pPr>
            <a:endParaRPr lang="en-US"/>
          </a:p>
        </c:txPr>
        <c:crossAx val="-797814664"/>
        <c:crosses val="autoZero"/>
        <c:auto val="1"/>
        <c:lblAlgn val="ctr"/>
        <c:lblOffset val="100"/>
        <c:noMultiLvlLbl val="0"/>
      </c:catAx>
      <c:valAx>
        <c:axId val="-797814664"/>
        <c:scaling>
          <c:orientation val="minMax"/>
          <c:max val="700000.0"/>
          <c:min val="0.0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 b="1" i="0"/>
            </a:pPr>
            <a:endParaRPr lang="en-US"/>
          </a:p>
        </c:txPr>
        <c:crossAx val="-797817800"/>
        <c:crosses val="autoZero"/>
        <c:crossBetween val="between"/>
        <c:majorUnit val="200000.0"/>
        <c:dispUnits>
          <c:builtInUnit val="thousands"/>
          <c:dispUnitsLbl>
            <c:layout/>
          </c:dispUnitsLbl>
        </c:dispUnits>
      </c:valAx>
      <c:spPr>
        <a:noFill/>
        <a:ln w="25371">
          <a:noFill/>
        </a:ln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en-US"/>
    </a:p>
  </c:txPr>
  <c:externalData r:id="rId2">
    <c:autoUpdate val="0"/>
  </c:externalData>
  <c:userShapes r:id="rId3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62933207354767"/>
          <c:y val="0.0367231638418079"/>
          <c:w val="0.766486148599016"/>
          <c:h val="0.770681339248639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/>
            </a:solidFill>
            <a:scene3d>
              <a:camera prst="orthographicFront"/>
              <a:lightRig rig="threePt" dir="t"/>
            </a:scene3d>
            <a:sp3d>
              <a:bevelT w="152400" h="50800" prst="softRound"/>
              <a:bevelB w="196850" h="139700" prst="coolSlant"/>
            </a:sp3d>
          </c:spPr>
          <c:invertIfNegative val="0"/>
          <c:dPt>
            <c:idx val="7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152400" h="50800" prst="softRound"/>
                <a:bevelB w="196850" h="139700" prst="coolSlant"/>
              </a:sp3d>
            </c:spPr>
          </c:dPt>
          <c:dLbls>
            <c:dLbl>
              <c:idx val="7"/>
              <c:spPr/>
              <c:txPr>
                <a:bodyPr/>
                <a:lstStyle/>
                <a:p>
                  <a:pPr>
                    <a:defRPr sz="1800" b="1" i="0">
                      <a:solidFill>
                        <a:srgbClr val="FFFF0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Heart disease</c:v>
                </c:pt>
                <c:pt idx="1">
                  <c:v>Cancer</c:v>
                </c:pt>
                <c:pt idx="2">
                  <c:v>Stroke </c:v>
                </c:pt>
                <c:pt idx="3">
                  <c:v>Chronic lower respiratory diseases</c:v>
                </c:pt>
                <c:pt idx="4">
                  <c:v>Accidents</c:v>
                </c:pt>
                <c:pt idx="5">
                  <c:v>Diabetes</c:v>
                </c:pt>
                <c:pt idx="6">
                  <c:v>Alzheimer's disease</c:v>
                </c:pt>
                <c:pt idx="7">
                  <c:v>Influenza/Pneumonia 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616712.0</c:v>
                </c:pt>
                <c:pt idx="1">
                  <c:v>562875.0</c:v>
                </c:pt>
                <c:pt idx="2">
                  <c:v>135952.0</c:v>
                </c:pt>
                <c:pt idx="3">
                  <c:v>127924.0</c:v>
                </c:pt>
                <c:pt idx="4">
                  <c:v>123706.0</c:v>
                </c:pt>
                <c:pt idx="5">
                  <c:v>74632.0</c:v>
                </c:pt>
                <c:pt idx="6">
                  <c:v>71383.0</c:v>
                </c:pt>
                <c:pt idx="7">
                  <c:v>220000.0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032310584"/>
        <c:axId val="2032204408"/>
      </c:barChart>
      <c:catAx>
        <c:axId val="203231058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one"/>
        <c:crossAx val="2032204408"/>
        <c:crosses val="autoZero"/>
        <c:auto val="1"/>
        <c:lblAlgn val="ctr"/>
        <c:lblOffset val="100"/>
        <c:noMultiLvlLbl val="0"/>
      </c:catAx>
      <c:valAx>
        <c:axId val="2032204408"/>
        <c:scaling>
          <c:orientation val="minMax"/>
          <c:max val="700000.0"/>
          <c:min val="0.0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600" b="1" i="0"/>
            </a:pPr>
            <a:endParaRPr lang="en-US"/>
          </a:p>
        </c:txPr>
        <c:crossAx val="2032310584"/>
        <c:crosses val="autoZero"/>
        <c:crossBetween val="between"/>
        <c:majorUnit val="200000.0"/>
        <c:dispUnits>
          <c:builtInUnit val="thousands"/>
          <c:dispUnitsLbl>
            <c:layout/>
          </c:dispUnitsLbl>
        </c:dispUnits>
      </c:valAx>
      <c:spPr>
        <a:noFill/>
        <a:ln w="25364">
          <a:noFill/>
        </a:ln>
      </c:spPr>
    </c:plotArea>
    <c:plotVisOnly val="1"/>
    <c:dispBlanksAs val="gap"/>
    <c:showDLblsOverMax val="0"/>
  </c:chart>
  <c:txPr>
    <a:bodyPr/>
    <a:lstStyle/>
    <a:p>
      <a:pPr>
        <a:defRPr sz="1797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1.0</c:v>
                </c:pt>
                <c:pt idx="1">
                  <c:v>3.0</c:v>
                </c:pt>
                <c:pt idx="2">
                  <c:v>5.0</c:v>
                </c:pt>
                <c:pt idx="3">
                  <c:v>7.0</c:v>
                </c:pt>
                <c:pt idx="4">
                  <c:v>9.0</c:v>
                </c:pt>
                <c:pt idx="5">
                  <c:v>11.0</c:v>
                </c:pt>
                <c:pt idx="6">
                  <c:v>13.0</c:v>
                </c:pt>
                <c:pt idx="7">
                  <c:v>15.0</c:v>
                </c:pt>
                <c:pt idx="8">
                  <c:v>17.0</c:v>
                </c:pt>
                <c:pt idx="9">
                  <c:v>19.0</c:v>
                </c:pt>
                <c:pt idx="10">
                  <c:v>21.0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6">
                  <c:v>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1.0</c:v>
                </c:pt>
                <c:pt idx="1">
                  <c:v>3.0</c:v>
                </c:pt>
                <c:pt idx="2">
                  <c:v>5.0</c:v>
                </c:pt>
                <c:pt idx="3">
                  <c:v>7.0</c:v>
                </c:pt>
                <c:pt idx="4">
                  <c:v>9.0</c:v>
                </c:pt>
                <c:pt idx="5">
                  <c:v>11.0</c:v>
                </c:pt>
                <c:pt idx="6">
                  <c:v>13.0</c:v>
                </c:pt>
                <c:pt idx="7">
                  <c:v>15.0</c:v>
                </c:pt>
                <c:pt idx="8">
                  <c:v>17.0</c:v>
                </c:pt>
                <c:pt idx="9">
                  <c:v>19.0</c:v>
                </c:pt>
                <c:pt idx="10">
                  <c:v>21.0</c:v>
                </c:pt>
              </c:numCache>
            </c:numRef>
          </c:cat>
          <c:val>
            <c:numRef>
              <c:f>Sheet1!$C$2:$C$12</c:f>
              <c:numCache>
                <c:formatCode>General</c:formatCode>
                <c:ptCount val="11"/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1.0</c:v>
                </c:pt>
                <c:pt idx="1">
                  <c:v>3.0</c:v>
                </c:pt>
                <c:pt idx="2">
                  <c:v>5.0</c:v>
                </c:pt>
                <c:pt idx="3">
                  <c:v>7.0</c:v>
                </c:pt>
                <c:pt idx="4">
                  <c:v>9.0</c:v>
                </c:pt>
                <c:pt idx="5">
                  <c:v>11.0</c:v>
                </c:pt>
                <c:pt idx="6">
                  <c:v>13.0</c:v>
                </c:pt>
                <c:pt idx="7">
                  <c:v>15.0</c:v>
                </c:pt>
                <c:pt idx="8">
                  <c:v>17.0</c:v>
                </c:pt>
                <c:pt idx="9">
                  <c:v>19.0</c:v>
                </c:pt>
                <c:pt idx="10">
                  <c:v>21.0</c:v>
                </c:pt>
              </c:numCache>
            </c:numRef>
          </c:cat>
          <c:val>
            <c:numRef>
              <c:f>Sheet1!$D$2:$D$12</c:f>
              <c:numCache>
                <c:formatCode>General</c:formatCode>
                <c:ptCount val="11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5527048"/>
        <c:axId val="2085530056"/>
      </c:lineChart>
      <c:catAx>
        <c:axId val="2085527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2085530056"/>
        <c:crosses val="autoZero"/>
        <c:auto val="1"/>
        <c:lblAlgn val="ctr"/>
        <c:lblOffset val="100"/>
        <c:noMultiLvlLbl val="0"/>
      </c:catAx>
      <c:valAx>
        <c:axId val="2085530056"/>
        <c:scaling>
          <c:orientation val="minMax"/>
        </c:scaling>
        <c:delete val="1"/>
        <c:axPos val="l"/>
        <c:majorGridlines>
          <c:spPr>
            <a:ln>
              <a:solidFill>
                <a:schemeClr val="tx1">
                  <a:lumMod val="95000"/>
                  <a:alpha val="68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one"/>
        <c:crossAx val="2085527048"/>
        <c:crosses val="autoZero"/>
        <c:crossBetween val="between"/>
      </c:valAx>
      <c:spPr>
        <a:ln w="12700"/>
        <a:effectLst>
          <a:outerShdw blurRad="50800" dist="38100" dir="2700000" algn="tl" rotWithShape="0">
            <a:schemeClr val="tx2">
              <a:lumMod val="95000"/>
              <a:alpha val="43000"/>
            </a:scheme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Methylprednisolone </a:t>
            </a:r>
            <a:endParaRPr lang="en-US" sz="1400" dirty="0" smtClean="0"/>
          </a:p>
          <a:p>
            <a:pPr>
              <a:defRPr sz="1400"/>
            </a:pPr>
            <a:r>
              <a:rPr lang="en-US" sz="1400" dirty="0" smtClean="0"/>
              <a:t>(</a:t>
            </a:r>
            <a:r>
              <a:rPr lang="en-US" sz="1400" dirty="0"/>
              <a:t>mg/day)</a:t>
            </a:r>
          </a:p>
        </c:rich>
      </c:tx>
      <c:layout>
        <c:manualLayout>
          <c:xMode val="edge"/>
          <c:yMode val="edge"/>
          <c:x val="0.404310114772775"/>
          <c:y val="0.0172449300584562"/>
        </c:manualLayout>
      </c:layout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Methylprednisolone (mg/day)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1-5</c:v>
                </c:pt>
                <c:pt idx="1">
                  <c:v>6-10</c:v>
                </c:pt>
                <c:pt idx="2">
                  <c:v>11-21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60.0</c:v>
                </c:pt>
                <c:pt idx="1">
                  <c:v>30.0</c:v>
                </c:pt>
                <c:pt idx="2">
                  <c:v>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-477337896"/>
        <c:axId val="-477334920"/>
      </c:barChart>
      <c:catAx>
        <c:axId val="-477337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477334920"/>
        <c:crosses val="autoZero"/>
        <c:auto val="1"/>
        <c:lblAlgn val="ctr"/>
        <c:lblOffset val="100"/>
        <c:noMultiLvlLbl val="0"/>
      </c:catAx>
      <c:valAx>
        <c:axId val="-477334920"/>
        <c:scaling>
          <c:orientation val="minMax"/>
          <c:max val="6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4773378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 b="1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Methylprednisolone (mg/day)</a:t>
            </a:r>
          </a:p>
        </c:rich>
      </c:tx>
      <c:layout>
        <c:manualLayout>
          <c:xMode val="edge"/>
          <c:yMode val="edge"/>
          <c:x val="0.436622219028829"/>
          <c:y val="0.066550297830155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201745890114842"/>
          <c:y val="0.0494953849799674"/>
          <c:w val="0.959650821977032"/>
          <c:h val="0.771649122857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mg/day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FF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FFFF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Day 0</c:v>
                </c:pt>
                <c:pt idx="1">
                  <c:v>Days 0-7</c:v>
                </c:pt>
                <c:pt idx="2">
                  <c:v>Days 8-14</c:v>
                </c:pt>
                <c:pt idx="3">
                  <c:v>Days 15-17</c:v>
                </c:pt>
                <c:pt idx="4">
                  <c:v>Days 18-20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40.0</c:v>
                </c:pt>
                <c:pt idx="1">
                  <c:v>40.0</c:v>
                </c:pt>
                <c:pt idx="2">
                  <c:v>20.0</c:v>
                </c:pt>
                <c:pt idx="3">
                  <c:v>12.0</c:v>
                </c:pt>
                <c:pt idx="4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166932760"/>
        <c:axId val="-1166869160"/>
      </c:barChart>
      <c:catAx>
        <c:axId val="-1166932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1166869160"/>
        <c:crosses val="autoZero"/>
        <c:auto val="1"/>
        <c:lblAlgn val="ctr"/>
        <c:lblOffset val="100"/>
        <c:noMultiLvlLbl val="0"/>
      </c:catAx>
      <c:valAx>
        <c:axId val="-116686916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-1166932760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 b="1" i="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2229832320933"/>
          <c:y val="0.00930687994834954"/>
          <c:w val="0.881780085493334"/>
          <c:h val="0.8865230907257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12700" cmpd="sng">
              <a:solidFill>
                <a:srgbClr val="FFFFFF"/>
              </a:solidFill>
            </a:ln>
          </c:spPr>
          <c:invertIfNegative val="0"/>
          <c:dLbls>
            <c:dLbl>
              <c:idx val="6"/>
              <c:layout>
                <c:manualLayout>
                  <c:x val="-0.0858012773355514"/>
                  <c:y val="-0.00332772249624256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rgbClr val="40404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Wagner 1956</c:v>
                </c:pt>
                <c:pt idx="1">
                  <c:v>Mc Hardy 1972</c:v>
                </c:pt>
                <c:pt idx="2">
                  <c:v>Mikami 2007</c:v>
                </c:pt>
                <c:pt idx="3">
                  <c:v>Snijders 2010 </c:v>
                </c:pt>
                <c:pt idx="4">
                  <c:v>Fernandez 2011 </c:v>
                </c:pt>
                <c:pt idx="5">
                  <c:v>Meijvis  2011</c:v>
                </c:pt>
                <c:pt idx="6">
                  <c:v>Blum 2015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113.0</c:v>
                </c:pt>
                <c:pt idx="1">
                  <c:v>126.0</c:v>
                </c:pt>
                <c:pt idx="2">
                  <c:v>31.0</c:v>
                </c:pt>
                <c:pt idx="3">
                  <c:v>213.0</c:v>
                </c:pt>
                <c:pt idx="4">
                  <c:v>55.0</c:v>
                </c:pt>
                <c:pt idx="5">
                  <c:v>304.0</c:v>
                </c:pt>
                <c:pt idx="6">
                  <c:v>785.0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-2144105960"/>
        <c:axId val="-2143401960"/>
      </c:barChart>
      <c:catAx>
        <c:axId val="-21441059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2143401960"/>
        <c:crosses val="autoZero"/>
        <c:auto val="1"/>
        <c:lblAlgn val="ctr"/>
        <c:lblOffset val="100"/>
        <c:noMultiLvlLbl val="0"/>
      </c:catAx>
      <c:valAx>
        <c:axId val="-2143401960"/>
        <c:scaling>
          <c:orientation val="minMax"/>
          <c:max val="800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lnSpc>
                <a:spcPct val="80000"/>
              </a:lnSpc>
              <a:defRPr sz="1600" b="1"/>
            </a:pPr>
            <a:endParaRPr lang="en-US"/>
          </a:p>
        </c:txPr>
        <c:crossAx val="-2144105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0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61421208041104"/>
          <c:y val="0.00887759782963183"/>
          <c:w val="0.894195217192709"/>
          <c:h val="0.9049330540334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19050" cmpd="sng"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Marik    1993</c:v>
                </c:pt>
                <c:pt idx="1">
                  <c:v>Confalonieri 2005</c:v>
                </c:pt>
                <c:pt idx="2">
                  <c:v>El-Ghamrawy 2006</c:v>
                </c:pt>
                <c:pt idx="3">
                  <c:v>Sabry  2011 </c:v>
                </c:pt>
                <c:pt idx="4">
                  <c:v>Nafae 2013  </c:v>
                </c:pt>
                <c:pt idx="5">
                  <c:v>Torres  2013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30.0</c:v>
                </c:pt>
                <c:pt idx="1">
                  <c:v>46.0</c:v>
                </c:pt>
                <c:pt idx="2">
                  <c:v>34.0</c:v>
                </c:pt>
                <c:pt idx="3">
                  <c:v>80.0</c:v>
                </c:pt>
                <c:pt idx="4">
                  <c:v>80.0</c:v>
                </c:pt>
                <c:pt idx="5">
                  <c:v>120.0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477245304"/>
        <c:axId val="-477242296"/>
      </c:barChart>
      <c:catAx>
        <c:axId val="-4772453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-477242296"/>
        <c:crosses val="autoZero"/>
        <c:auto val="1"/>
        <c:lblAlgn val="ctr"/>
        <c:lblOffset val="100"/>
        <c:noMultiLvlLbl val="0"/>
      </c:catAx>
      <c:valAx>
        <c:axId val="-47724229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lnSpc>
                <a:spcPct val="70000"/>
              </a:lnSpc>
              <a:defRPr sz="1600"/>
            </a:pPr>
            <a:endParaRPr lang="en-US"/>
          </a:p>
        </c:txPr>
        <c:crossAx val="-477245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2229832320933"/>
          <c:y val="0.00930687994834954"/>
          <c:w val="0.881780085493334"/>
          <c:h val="0.8865230907257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12700" cmpd="sng">
              <a:solidFill>
                <a:srgbClr val="FFFF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504D">
                  <a:lumMod val="60000"/>
                  <a:lumOff val="40000"/>
                </a:srgbClr>
              </a:solidFill>
              <a:ln w="12700" cmpd="sng">
                <a:solidFill>
                  <a:srgbClr val="FFFF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C0504D">
                  <a:lumMod val="60000"/>
                  <a:lumOff val="40000"/>
                </a:srgbClr>
              </a:solidFill>
              <a:ln w="12700" cmpd="sng">
                <a:solidFill>
                  <a:srgbClr val="FFFF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 w="12700" cmpd="sng">
                <a:solidFill>
                  <a:srgbClr val="FFFF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C0504D">
                  <a:lumMod val="60000"/>
                  <a:lumOff val="40000"/>
                </a:srgbClr>
              </a:solidFill>
              <a:ln w="12700" cmpd="sng">
                <a:solidFill>
                  <a:srgbClr val="FFFF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B1EA67"/>
              </a:solidFill>
              <a:ln w="12700" cmpd="sng">
                <a:solidFill>
                  <a:srgbClr val="FFFFFF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B1EA67"/>
              </a:solidFill>
              <a:ln w="12700" cmpd="sng">
                <a:solidFill>
                  <a:srgbClr val="FFFFFF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B1EA67"/>
              </a:solidFill>
              <a:ln w="12700" cmpd="sng">
                <a:solidFill>
                  <a:srgbClr val="FFFFFF"/>
                </a:solidFill>
              </a:ln>
            </c:spPr>
          </c:dPt>
          <c:dLbls>
            <c:dLbl>
              <c:idx val="6"/>
              <c:layout>
                <c:manualLayout>
                  <c:x val="-0.0858012773355514"/>
                  <c:y val="-0.00332772249624256"/>
                </c:manualLayout>
              </c:layout>
              <c:spPr/>
              <c:txPr>
                <a:bodyPr/>
                <a:lstStyle/>
                <a:p>
                  <a:pPr>
                    <a:defRPr sz="1800" b="1">
                      <a:solidFill>
                        <a:srgbClr val="404040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Wagner 1956</c:v>
                </c:pt>
                <c:pt idx="1">
                  <c:v>Mc Hardy 1972</c:v>
                </c:pt>
                <c:pt idx="2">
                  <c:v>Mikami 2007</c:v>
                </c:pt>
                <c:pt idx="3">
                  <c:v>Snijders 2010 </c:v>
                </c:pt>
                <c:pt idx="4">
                  <c:v>Fernandez 2011 </c:v>
                </c:pt>
                <c:pt idx="5">
                  <c:v>Meijvis  2011</c:v>
                </c:pt>
                <c:pt idx="6">
                  <c:v>Blum 2015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113.0</c:v>
                </c:pt>
                <c:pt idx="1">
                  <c:v>126.0</c:v>
                </c:pt>
                <c:pt idx="2">
                  <c:v>31.0</c:v>
                </c:pt>
                <c:pt idx="3">
                  <c:v>213.0</c:v>
                </c:pt>
                <c:pt idx="4">
                  <c:v>55.0</c:v>
                </c:pt>
                <c:pt idx="5">
                  <c:v>304.0</c:v>
                </c:pt>
                <c:pt idx="6">
                  <c:v>785.0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-477134136"/>
        <c:axId val="-477131128"/>
      </c:barChart>
      <c:catAx>
        <c:axId val="-4771341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477131128"/>
        <c:crosses val="autoZero"/>
        <c:auto val="1"/>
        <c:lblAlgn val="ctr"/>
        <c:lblOffset val="100"/>
        <c:noMultiLvlLbl val="0"/>
      </c:catAx>
      <c:valAx>
        <c:axId val="-477131128"/>
        <c:scaling>
          <c:orientation val="minMax"/>
          <c:max val="800.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lnSpc>
                <a:spcPct val="80000"/>
              </a:lnSpc>
              <a:defRPr sz="1600" b="1"/>
            </a:pPr>
            <a:endParaRPr lang="en-US"/>
          </a:p>
        </c:txPr>
        <c:crossAx val="-477134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0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61421208041104"/>
          <c:y val="0.00887759782963183"/>
          <c:w val="0.894195217192709"/>
          <c:h val="0.9049330540334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ysClr val="window" lastClr="FFFFFF"/>
            </a:solidFill>
            <a:ln w="19050" cmpd="sng">
              <a:solidFill>
                <a:srgbClr val="FFFF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504D">
                  <a:lumMod val="60000"/>
                  <a:lumOff val="40000"/>
                </a:srgbClr>
              </a:solidFill>
              <a:ln w="19050" cmpd="sng">
                <a:solidFill>
                  <a:srgbClr val="FFFF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B1EA67"/>
              </a:solidFill>
              <a:ln w="19050" cmpd="sng">
                <a:solidFill>
                  <a:srgbClr val="FFFF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 w="19050" cmpd="sng">
                <a:solidFill>
                  <a:srgbClr val="FFFF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 w="19050" cmpd="sng">
                <a:solidFill>
                  <a:srgbClr val="FFFFFF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B1EA67"/>
              </a:solidFill>
              <a:ln w="19050" cmpd="sng">
                <a:solidFill>
                  <a:srgbClr val="FFFFFF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Marik    1993</c:v>
                </c:pt>
                <c:pt idx="1">
                  <c:v>Confalonieri 2005</c:v>
                </c:pt>
                <c:pt idx="2">
                  <c:v>El-Ghamrawy 2006</c:v>
                </c:pt>
                <c:pt idx="3">
                  <c:v>Sabry  2011 </c:v>
                </c:pt>
                <c:pt idx="4">
                  <c:v>Nafae 2013  </c:v>
                </c:pt>
                <c:pt idx="5">
                  <c:v>Torres  2013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30.0</c:v>
                </c:pt>
                <c:pt idx="1">
                  <c:v>46.0</c:v>
                </c:pt>
                <c:pt idx="2">
                  <c:v>34.0</c:v>
                </c:pt>
                <c:pt idx="3">
                  <c:v>80.0</c:v>
                </c:pt>
                <c:pt idx="4">
                  <c:v>80.0</c:v>
                </c:pt>
                <c:pt idx="5">
                  <c:v>120.0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-1166582120"/>
        <c:axId val="-1166579000"/>
      </c:barChart>
      <c:catAx>
        <c:axId val="-11665821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-1166579000"/>
        <c:crosses val="autoZero"/>
        <c:auto val="1"/>
        <c:lblAlgn val="ctr"/>
        <c:lblOffset val="100"/>
        <c:noMultiLvlLbl val="0"/>
      </c:catAx>
      <c:valAx>
        <c:axId val="-116657900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lnSpc>
                <a:spcPct val="70000"/>
              </a:lnSpc>
              <a:defRPr sz="1600"/>
            </a:pPr>
            <a:endParaRPr lang="en-US"/>
          </a:p>
        </c:txPr>
        <c:crossAx val="-1166582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Arial Rounded MT Bold"/>
          <a:cs typeface="Arial Rounded MT Bold"/>
        </a:defRPr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E080A0-7768-0544-8523-305FBB0FE6A5}" type="doc">
      <dgm:prSet loTypeId="urn:microsoft.com/office/officeart/2005/8/layout/matrix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116B3E-1F6D-E549-A00A-0A60B3363337}">
      <dgm:prSet phldrT="[Text]"/>
      <dgm:spPr>
        <a:solidFill>
          <a:srgbClr val="FFFF0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n-US" dirty="0" smtClean="0">
              <a:latin typeface="Arial Rounded MT Bold"/>
              <a:cs typeface="Arial Rounded MT Bold"/>
            </a:rPr>
            <a:t>Pneumonia </a:t>
          </a:r>
          <a:endParaRPr lang="en-US" dirty="0">
            <a:latin typeface="Arial Rounded MT Bold"/>
            <a:cs typeface="Arial Rounded MT Bold"/>
          </a:endParaRPr>
        </a:p>
      </dgm:t>
    </dgm:pt>
    <dgm:pt modelId="{6972FCD0-C9F0-ED47-8C3E-9C80F5815ECE}" type="parTrans" cxnId="{2DF79787-604A-8B43-A55F-F15B539E012B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7BDAF2CA-C382-8B46-84AC-DFA1175A3929}" type="sibTrans" cxnId="{2DF79787-604A-8B43-A55F-F15B539E012B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19482EB8-B452-ED41-8073-2647E63A75E2}">
      <dgm:prSet phldrT="[Text]"/>
      <dgm:spPr>
        <a:solidFill>
          <a:srgbClr val="CCFFCC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 lIns="0" rIns="0"/>
        <a:lstStyle/>
        <a:p>
          <a:r>
            <a:rPr lang="en-US" dirty="0" smtClean="0">
              <a:solidFill>
                <a:schemeClr val="bg1"/>
              </a:solidFill>
              <a:latin typeface="Arial Rounded MT Bold"/>
              <a:cs typeface="Arial Rounded MT Bold"/>
            </a:rPr>
            <a:t>Pathogens </a:t>
          </a:r>
          <a:endParaRPr lang="en-US" dirty="0">
            <a:solidFill>
              <a:schemeClr val="bg1"/>
            </a:solidFill>
            <a:latin typeface="Arial Rounded MT Bold"/>
            <a:cs typeface="Arial Rounded MT Bold"/>
          </a:endParaRPr>
        </a:p>
      </dgm:t>
    </dgm:pt>
    <dgm:pt modelId="{A828CA78-32A0-2D43-A827-78CAFCD75DE8}" type="parTrans" cxnId="{59B5B119-302D-114A-8C0A-DB4E786F8DDF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24481146-0DE8-0644-BCDB-4205823FC691}" type="sibTrans" cxnId="{59B5B119-302D-114A-8C0A-DB4E786F8DDF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A44C5EBB-9095-384B-8C6F-E500C14D3BF9}">
      <dgm:prSet phldrT="[Text]"/>
      <dgm:spPr>
        <a:solidFill>
          <a:schemeClr val="accent5">
            <a:lumMod val="50000"/>
          </a:schemeClr>
        </a:solidFill>
        <a:scene3d>
          <a:camera prst="orthographicFront"/>
          <a:lightRig rig="threePt" dir="t"/>
        </a:scene3d>
        <a:sp3d>
          <a:bevelT prst="slope"/>
        </a:sp3d>
      </dgm:spPr>
      <dgm:t>
        <a:bodyPr lIns="0" rIns="0"/>
        <a:lstStyle/>
        <a:p>
          <a:r>
            <a:rPr lang="en-US" dirty="0" smtClean="0">
              <a:solidFill>
                <a:schemeClr val="tx1"/>
              </a:solidFill>
              <a:latin typeface="Arial Rounded MT Bold"/>
              <a:cs typeface="Arial Rounded MT Bold"/>
            </a:rPr>
            <a:t>Acute </a:t>
          </a:r>
          <a:endParaRPr lang="en-US" dirty="0">
            <a:solidFill>
              <a:schemeClr val="tx1"/>
            </a:solidFill>
            <a:latin typeface="Arial Rounded MT Bold"/>
            <a:cs typeface="Arial Rounded MT Bold"/>
          </a:endParaRPr>
        </a:p>
      </dgm:t>
    </dgm:pt>
    <dgm:pt modelId="{AEA5D409-3795-BD48-B48E-BECD549A0E16}" type="parTrans" cxnId="{826652F4-925F-6942-9F0E-CE5CECB86961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F0F49C9D-90C2-0945-AF00-A7CFBDDE465A}" type="sibTrans" cxnId="{826652F4-925F-6942-9F0E-CE5CECB86961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6C1A4071-84F9-0F45-A600-109E1392BECC}">
      <dgm:prSet phldrT="[Text]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slope"/>
        </a:sp3d>
      </dgm:spPr>
      <dgm:t>
        <a:bodyPr lIns="0" rIns="0"/>
        <a:lstStyle/>
        <a:p>
          <a:r>
            <a:rPr lang="en-US" dirty="0" smtClean="0">
              <a:solidFill>
                <a:srgbClr val="000000"/>
              </a:solidFill>
              <a:latin typeface="Arial Rounded MT Bold"/>
              <a:cs typeface="Arial Rounded MT Bold"/>
            </a:rPr>
            <a:t>Chronic </a:t>
          </a:r>
          <a:endParaRPr lang="en-US" dirty="0">
            <a:solidFill>
              <a:srgbClr val="000000"/>
            </a:solidFill>
            <a:latin typeface="Arial Rounded MT Bold"/>
            <a:cs typeface="Arial Rounded MT Bold"/>
          </a:endParaRPr>
        </a:p>
      </dgm:t>
    </dgm:pt>
    <dgm:pt modelId="{E4F8062B-FB32-3245-B438-0CCAC3D91ED8}" type="parTrans" cxnId="{23B482CA-5379-A14D-8CF1-52E9A45BA6F9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BE1650B2-766B-C345-A54B-94B8B26E6F2C}" type="sibTrans" cxnId="{23B482CA-5379-A14D-8CF1-52E9A45BA6F9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E8696E85-584D-4711-93DA-61EF9A54604D}">
      <dgm:prSet phldrT="[Text]"/>
      <dgm:spPr>
        <a:solidFill>
          <a:srgbClr val="FF000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 lIns="0" rIns="0"/>
        <a:lstStyle/>
        <a:p>
          <a:r>
            <a:rPr lang="en-US" dirty="0" smtClean="0">
              <a:solidFill>
                <a:srgbClr val="FFFFFF"/>
              </a:solidFill>
              <a:latin typeface="Arial Rounded MT Bold"/>
              <a:cs typeface="Arial Rounded MT Bold"/>
            </a:rPr>
            <a:t>Inflammation</a:t>
          </a:r>
          <a:endParaRPr lang="en-US" dirty="0">
            <a:solidFill>
              <a:srgbClr val="FFFFFF"/>
            </a:solidFill>
            <a:latin typeface="Arial Rounded MT Bold"/>
            <a:cs typeface="Arial Rounded MT Bold"/>
          </a:endParaRPr>
        </a:p>
      </dgm:t>
    </dgm:pt>
    <dgm:pt modelId="{FDF48F53-B089-4313-A317-492F1FAE7FC4}" type="parTrans" cxnId="{3D78FDB4-93FA-4980-A9BA-DD88080ECD21}">
      <dgm:prSet/>
      <dgm:spPr/>
      <dgm:t>
        <a:bodyPr/>
        <a:lstStyle/>
        <a:p>
          <a:endParaRPr lang="en-US"/>
        </a:p>
      </dgm:t>
    </dgm:pt>
    <dgm:pt modelId="{FBCAB345-31B6-4408-AFBB-EA060E054E1B}" type="sibTrans" cxnId="{3D78FDB4-93FA-4980-A9BA-DD88080ECD21}">
      <dgm:prSet/>
      <dgm:spPr/>
      <dgm:t>
        <a:bodyPr/>
        <a:lstStyle/>
        <a:p>
          <a:endParaRPr lang="en-US"/>
        </a:p>
      </dgm:t>
    </dgm:pt>
    <dgm:pt modelId="{BE7E3B07-87BD-F848-8229-AAB9083E4F05}" type="pres">
      <dgm:prSet presAssocID="{C6E080A0-7768-0544-8523-305FBB0FE6A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8525FE-8F33-FF44-B423-158F3B6981D6}" type="pres">
      <dgm:prSet presAssocID="{C6E080A0-7768-0544-8523-305FBB0FE6A5}" presName="matrix" presStyleCnt="0"/>
      <dgm:spPr/>
    </dgm:pt>
    <dgm:pt modelId="{13D4CA16-1C59-1D44-BE2D-23FF382CD72E}" type="pres">
      <dgm:prSet presAssocID="{C6E080A0-7768-0544-8523-305FBB0FE6A5}" presName="tile1" presStyleLbl="node1" presStyleIdx="0" presStyleCnt="4"/>
      <dgm:spPr/>
      <dgm:t>
        <a:bodyPr/>
        <a:lstStyle/>
        <a:p>
          <a:endParaRPr lang="en-US"/>
        </a:p>
      </dgm:t>
    </dgm:pt>
    <dgm:pt modelId="{5505D674-2EF3-F147-997C-DD2C39DBDECB}" type="pres">
      <dgm:prSet presAssocID="{C6E080A0-7768-0544-8523-305FBB0FE6A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D8B9C3-79F7-8742-9AF7-7137CCEB18F6}" type="pres">
      <dgm:prSet presAssocID="{C6E080A0-7768-0544-8523-305FBB0FE6A5}" presName="tile2" presStyleLbl="node1" presStyleIdx="1" presStyleCnt="4" custLinFactNeighborX="16538" custLinFactNeighborY="-13117"/>
      <dgm:spPr/>
      <dgm:t>
        <a:bodyPr/>
        <a:lstStyle/>
        <a:p>
          <a:endParaRPr lang="en-US"/>
        </a:p>
      </dgm:t>
    </dgm:pt>
    <dgm:pt modelId="{ED7621F9-1F9B-2A42-9966-40B4E711843D}" type="pres">
      <dgm:prSet presAssocID="{C6E080A0-7768-0544-8523-305FBB0FE6A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17C9C-C15C-6048-B28D-0B2B470368BF}" type="pres">
      <dgm:prSet presAssocID="{C6E080A0-7768-0544-8523-305FBB0FE6A5}" presName="tile3" presStyleLbl="node1" presStyleIdx="2" presStyleCnt="4"/>
      <dgm:spPr/>
      <dgm:t>
        <a:bodyPr/>
        <a:lstStyle/>
        <a:p>
          <a:endParaRPr lang="en-US"/>
        </a:p>
      </dgm:t>
    </dgm:pt>
    <dgm:pt modelId="{17B609DA-5410-B441-822B-5EAFB2E7427D}" type="pres">
      <dgm:prSet presAssocID="{C6E080A0-7768-0544-8523-305FBB0FE6A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DA64C-AC3C-D840-8634-7B8C4F8D9E2C}" type="pres">
      <dgm:prSet presAssocID="{C6E080A0-7768-0544-8523-305FBB0FE6A5}" presName="tile4" presStyleLbl="node1" presStyleIdx="3" presStyleCnt="4"/>
      <dgm:spPr/>
      <dgm:t>
        <a:bodyPr/>
        <a:lstStyle/>
        <a:p>
          <a:endParaRPr lang="en-US"/>
        </a:p>
      </dgm:t>
    </dgm:pt>
    <dgm:pt modelId="{29773BE8-DEF4-AE46-B6C1-D297712A7808}" type="pres">
      <dgm:prSet presAssocID="{C6E080A0-7768-0544-8523-305FBB0FE6A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8D6B7-2CD1-C042-BE33-BFDC364B0CC0}" type="pres">
      <dgm:prSet presAssocID="{C6E080A0-7768-0544-8523-305FBB0FE6A5}" presName="centerTile" presStyleLbl="fgShp" presStyleIdx="0" presStyleCnt="1" custScaleX="130929" custScaleY="16179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826652F4-925F-6942-9F0E-CE5CECB86961}" srcId="{10116B3E-1F6D-E549-A00A-0A60B3363337}" destId="{A44C5EBB-9095-384B-8C6F-E500C14D3BF9}" srcOrd="1" destOrd="0" parTransId="{AEA5D409-3795-BD48-B48E-BECD549A0E16}" sibTransId="{F0F49C9D-90C2-0945-AF00-A7CFBDDE465A}"/>
    <dgm:cxn modelId="{E5787D69-1451-784C-9539-CC45682749AB}" type="presOf" srcId="{A44C5EBB-9095-384B-8C6F-E500C14D3BF9}" destId="{FDD8B9C3-79F7-8742-9AF7-7137CCEB18F6}" srcOrd="0" destOrd="0" presId="urn:microsoft.com/office/officeart/2005/8/layout/matrix1"/>
    <dgm:cxn modelId="{3F4AAAAA-2551-7F48-8A6B-55448C1D6B58}" type="presOf" srcId="{A44C5EBB-9095-384B-8C6F-E500C14D3BF9}" destId="{ED7621F9-1F9B-2A42-9966-40B4E711843D}" srcOrd="1" destOrd="0" presId="urn:microsoft.com/office/officeart/2005/8/layout/matrix1"/>
    <dgm:cxn modelId="{3D78FDB4-93FA-4980-A9BA-DD88080ECD21}" srcId="{10116B3E-1F6D-E549-A00A-0A60B3363337}" destId="{E8696E85-584D-4711-93DA-61EF9A54604D}" srcOrd="2" destOrd="0" parTransId="{FDF48F53-B089-4313-A317-492F1FAE7FC4}" sibTransId="{FBCAB345-31B6-4408-AFBB-EA060E054E1B}"/>
    <dgm:cxn modelId="{983B88E8-D87A-524D-8506-8DDE13219B36}" type="presOf" srcId="{6C1A4071-84F9-0F45-A600-109E1392BECC}" destId="{E9EDA64C-AC3C-D840-8634-7B8C4F8D9E2C}" srcOrd="0" destOrd="0" presId="urn:microsoft.com/office/officeart/2005/8/layout/matrix1"/>
    <dgm:cxn modelId="{C37FB07F-1942-F641-AA38-1BBAFD6034A5}" type="presOf" srcId="{C6E080A0-7768-0544-8523-305FBB0FE6A5}" destId="{BE7E3B07-87BD-F848-8229-AAB9083E4F05}" srcOrd="0" destOrd="0" presId="urn:microsoft.com/office/officeart/2005/8/layout/matrix1"/>
    <dgm:cxn modelId="{D55CD25F-1F64-3B4C-B6D5-53C38BD6FEAD}" type="presOf" srcId="{E8696E85-584D-4711-93DA-61EF9A54604D}" destId="{E4C17C9C-C15C-6048-B28D-0B2B470368BF}" srcOrd="0" destOrd="0" presId="urn:microsoft.com/office/officeart/2005/8/layout/matrix1"/>
    <dgm:cxn modelId="{E0D63196-9DA5-3D4D-8ED6-2FEDA0E05F9C}" type="presOf" srcId="{6C1A4071-84F9-0F45-A600-109E1392BECC}" destId="{29773BE8-DEF4-AE46-B6C1-D297712A7808}" srcOrd="1" destOrd="0" presId="urn:microsoft.com/office/officeart/2005/8/layout/matrix1"/>
    <dgm:cxn modelId="{59B5B119-302D-114A-8C0A-DB4E786F8DDF}" srcId="{10116B3E-1F6D-E549-A00A-0A60B3363337}" destId="{19482EB8-B452-ED41-8073-2647E63A75E2}" srcOrd="0" destOrd="0" parTransId="{A828CA78-32A0-2D43-A827-78CAFCD75DE8}" sibTransId="{24481146-0DE8-0644-BCDB-4205823FC691}"/>
    <dgm:cxn modelId="{2DF79787-604A-8B43-A55F-F15B539E012B}" srcId="{C6E080A0-7768-0544-8523-305FBB0FE6A5}" destId="{10116B3E-1F6D-E549-A00A-0A60B3363337}" srcOrd="0" destOrd="0" parTransId="{6972FCD0-C9F0-ED47-8C3E-9C80F5815ECE}" sibTransId="{7BDAF2CA-C382-8B46-84AC-DFA1175A3929}"/>
    <dgm:cxn modelId="{CF77774E-D0FC-8048-90D6-F864970ECB5A}" type="presOf" srcId="{E8696E85-584D-4711-93DA-61EF9A54604D}" destId="{17B609DA-5410-B441-822B-5EAFB2E7427D}" srcOrd="1" destOrd="0" presId="urn:microsoft.com/office/officeart/2005/8/layout/matrix1"/>
    <dgm:cxn modelId="{2F00D540-124E-7F46-9FD9-852F86662EC2}" type="presOf" srcId="{19482EB8-B452-ED41-8073-2647E63A75E2}" destId="{5505D674-2EF3-F147-997C-DD2C39DBDECB}" srcOrd="1" destOrd="0" presId="urn:microsoft.com/office/officeart/2005/8/layout/matrix1"/>
    <dgm:cxn modelId="{AB760D62-E168-4C40-AEFE-4891A38D1F6A}" type="presOf" srcId="{19482EB8-B452-ED41-8073-2647E63A75E2}" destId="{13D4CA16-1C59-1D44-BE2D-23FF382CD72E}" srcOrd="0" destOrd="0" presId="urn:microsoft.com/office/officeart/2005/8/layout/matrix1"/>
    <dgm:cxn modelId="{D3BABC42-3E29-824D-BB54-E174ED159BB7}" type="presOf" srcId="{10116B3E-1F6D-E549-A00A-0A60B3363337}" destId="{A698D6B7-2CD1-C042-BE33-BFDC364B0CC0}" srcOrd="0" destOrd="0" presId="urn:microsoft.com/office/officeart/2005/8/layout/matrix1"/>
    <dgm:cxn modelId="{23B482CA-5379-A14D-8CF1-52E9A45BA6F9}" srcId="{10116B3E-1F6D-E549-A00A-0A60B3363337}" destId="{6C1A4071-84F9-0F45-A600-109E1392BECC}" srcOrd="3" destOrd="0" parTransId="{E4F8062B-FB32-3245-B438-0CCAC3D91ED8}" sibTransId="{BE1650B2-766B-C345-A54B-94B8B26E6F2C}"/>
    <dgm:cxn modelId="{D067BB62-FB9D-7149-8AB1-9A2EFBDBD21C}" type="presParOf" srcId="{BE7E3B07-87BD-F848-8229-AAB9083E4F05}" destId="{CF8525FE-8F33-FF44-B423-158F3B6981D6}" srcOrd="0" destOrd="0" presId="urn:microsoft.com/office/officeart/2005/8/layout/matrix1"/>
    <dgm:cxn modelId="{9B347D7F-A98F-8A41-A764-56721BCF05A9}" type="presParOf" srcId="{CF8525FE-8F33-FF44-B423-158F3B6981D6}" destId="{13D4CA16-1C59-1D44-BE2D-23FF382CD72E}" srcOrd="0" destOrd="0" presId="urn:microsoft.com/office/officeart/2005/8/layout/matrix1"/>
    <dgm:cxn modelId="{CB0F12F2-05EA-AE49-8372-4B54B9EB2AAB}" type="presParOf" srcId="{CF8525FE-8F33-FF44-B423-158F3B6981D6}" destId="{5505D674-2EF3-F147-997C-DD2C39DBDECB}" srcOrd="1" destOrd="0" presId="urn:microsoft.com/office/officeart/2005/8/layout/matrix1"/>
    <dgm:cxn modelId="{4B43FC23-D27A-CC48-A2E0-6CAB290E59AE}" type="presParOf" srcId="{CF8525FE-8F33-FF44-B423-158F3B6981D6}" destId="{FDD8B9C3-79F7-8742-9AF7-7137CCEB18F6}" srcOrd="2" destOrd="0" presId="urn:microsoft.com/office/officeart/2005/8/layout/matrix1"/>
    <dgm:cxn modelId="{B50903E4-56F3-964E-AC00-9A9FDD203E1F}" type="presParOf" srcId="{CF8525FE-8F33-FF44-B423-158F3B6981D6}" destId="{ED7621F9-1F9B-2A42-9966-40B4E711843D}" srcOrd="3" destOrd="0" presId="urn:microsoft.com/office/officeart/2005/8/layout/matrix1"/>
    <dgm:cxn modelId="{AF1F974B-6E21-E24C-8A34-801BB63CBEFD}" type="presParOf" srcId="{CF8525FE-8F33-FF44-B423-158F3B6981D6}" destId="{E4C17C9C-C15C-6048-B28D-0B2B470368BF}" srcOrd="4" destOrd="0" presId="urn:microsoft.com/office/officeart/2005/8/layout/matrix1"/>
    <dgm:cxn modelId="{4BDCCD8E-4290-7847-92FF-45DFD6FFB652}" type="presParOf" srcId="{CF8525FE-8F33-FF44-B423-158F3B6981D6}" destId="{17B609DA-5410-B441-822B-5EAFB2E7427D}" srcOrd="5" destOrd="0" presId="urn:microsoft.com/office/officeart/2005/8/layout/matrix1"/>
    <dgm:cxn modelId="{C09C59C8-D99E-C847-86E7-8E0BCFECD9F7}" type="presParOf" srcId="{CF8525FE-8F33-FF44-B423-158F3B6981D6}" destId="{E9EDA64C-AC3C-D840-8634-7B8C4F8D9E2C}" srcOrd="6" destOrd="0" presId="urn:microsoft.com/office/officeart/2005/8/layout/matrix1"/>
    <dgm:cxn modelId="{C526D5D9-35D8-2D4E-BBF5-73CAD96C59CD}" type="presParOf" srcId="{CF8525FE-8F33-FF44-B423-158F3B6981D6}" destId="{29773BE8-DEF4-AE46-B6C1-D297712A7808}" srcOrd="7" destOrd="0" presId="urn:microsoft.com/office/officeart/2005/8/layout/matrix1"/>
    <dgm:cxn modelId="{1056867F-60DB-814A-A34F-CB828B918799}" type="presParOf" srcId="{BE7E3B07-87BD-F848-8229-AAB9083E4F05}" destId="{A698D6B7-2CD1-C042-BE33-BFDC364B0CC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E080A0-7768-0544-8523-305FBB0FE6A5}" type="doc">
      <dgm:prSet loTypeId="urn:microsoft.com/office/officeart/2005/8/layout/matrix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116B3E-1F6D-E549-A00A-0A60B3363337}">
      <dgm:prSet phldrT="[Text]"/>
      <dgm:spPr>
        <a:solidFill>
          <a:srgbClr val="FFFF0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n-US" b="1" dirty="0" smtClean="0">
              <a:latin typeface="Arial Rounded MT Bold"/>
              <a:cs typeface="Arial Rounded MT Bold"/>
            </a:rPr>
            <a:t>Pneumonia</a:t>
          </a:r>
          <a:r>
            <a:rPr lang="en-US" dirty="0" smtClean="0">
              <a:latin typeface="Arial Rounded MT Bold"/>
              <a:cs typeface="Arial Rounded MT Bold"/>
            </a:rPr>
            <a:t> </a:t>
          </a:r>
          <a:endParaRPr lang="en-US" dirty="0">
            <a:latin typeface="Arial Rounded MT Bold"/>
            <a:cs typeface="Arial Rounded MT Bold"/>
          </a:endParaRPr>
        </a:p>
      </dgm:t>
    </dgm:pt>
    <dgm:pt modelId="{6972FCD0-C9F0-ED47-8C3E-9C80F5815ECE}" type="parTrans" cxnId="{2DF79787-604A-8B43-A55F-F15B539E012B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7BDAF2CA-C382-8B46-84AC-DFA1175A3929}" type="sibTrans" cxnId="{2DF79787-604A-8B43-A55F-F15B539E012B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19482EB8-B452-ED41-8073-2647E63A75E2}">
      <dgm:prSet phldrT="[Text]"/>
      <dgm:spPr>
        <a:solidFill>
          <a:srgbClr val="CCFFCC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 lIns="0" rIns="0"/>
        <a:lstStyle/>
        <a:p>
          <a:r>
            <a:rPr lang="en-US" dirty="0" smtClean="0">
              <a:solidFill>
                <a:schemeClr val="bg1"/>
              </a:solidFill>
              <a:latin typeface="Arial Rounded MT Bold"/>
              <a:cs typeface="Arial Rounded MT Bold"/>
            </a:rPr>
            <a:t>Pathogens </a:t>
          </a:r>
          <a:endParaRPr lang="en-US" dirty="0">
            <a:solidFill>
              <a:schemeClr val="bg1"/>
            </a:solidFill>
            <a:latin typeface="Arial Rounded MT Bold"/>
            <a:cs typeface="Arial Rounded MT Bold"/>
          </a:endParaRPr>
        </a:p>
      </dgm:t>
    </dgm:pt>
    <dgm:pt modelId="{A828CA78-32A0-2D43-A827-78CAFCD75DE8}" type="parTrans" cxnId="{59B5B119-302D-114A-8C0A-DB4E786F8DDF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24481146-0DE8-0644-BCDB-4205823FC691}" type="sibTrans" cxnId="{59B5B119-302D-114A-8C0A-DB4E786F8DDF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A44C5EBB-9095-384B-8C6F-E500C14D3BF9}">
      <dgm:prSet phldrT="[Text]"/>
      <dgm:spPr>
        <a:solidFill>
          <a:schemeClr val="accent5">
            <a:lumMod val="50000"/>
          </a:schemeClr>
        </a:solidFill>
        <a:scene3d>
          <a:camera prst="orthographicFront"/>
          <a:lightRig rig="threePt" dir="t"/>
        </a:scene3d>
        <a:sp3d>
          <a:bevelT prst="slope"/>
        </a:sp3d>
      </dgm:spPr>
      <dgm:t>
        <a:bodyPr lIns="0" rIns="0"/>
        <a:lstStyle/>
        <a:p>
          <a:r>
            <a:rPr lang="en-US" dirty="0" smtClean="0">
              <a:solidFill>
                <a:schemeClr val="tx1"/>
              </a:solidFill>
              <a:latin typeface="Arial Rounded MT Bold"/>
              <a:cs typeface="Arial Rounded MT Bold"/>
            </a:rPr>
            <a:t>Acute </a:t>
          </a:r>
          <a:endParaRPr lang="en-US" dirty="0">
            <a:solidFill>
              <a:schemeClr val="tx1"/>
            </a:solidFill>
            <a:latin typeface="Arial Rounded MT Bold"/>
            <a:cs typeface="Arial Rounded MT Bold"/>
          </a:endParaRPr>
        </a:p>
      </dgm:t>
    </dgm:pt>
    <dgm:pt modelId="{AEA5D409-3795-BD48-B48E-BECD549A0E16}" type="parTrans" cxnId="{826652F4-925F-6942-9F0E-CE5CECB86961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F0F49C9D-90C2-0945-AF00-A7CFBDDE465A}" type="sibTrans" cxnId="{826652F4-925F-6942-9F0E-CE5CECB86961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6C1A4071-84F9-0F45-A600-109E1392BECC}">
      <dgm:prSet phldrT="[Text]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slope"/>
        </a:sp3d>
      </dgm:spPr>
      <dgm:t>
        <a:bodyPr lIns="0" rIns="0"/>
        <a:lstStyle/>
        <a:p>
          <a:r>
            <a:rPr lang="en-US" dirty="0" smtClean="0">
              <a:solidFill>
                <a:srgbClr val="000000"/>
              </a:solidFill>
              <a:latin typeface="Arial Rounded MT Bold"/>
              <a:cs typeface="Arial Rounded MT Bold"/>
            </a:rPr>
            <a:t>Chronic </a:t>
          </a:r>
          <a:endParaRPr lang="en-US" dirty="0">
            <a:solidFill>
              <a:srgbClr val="000000"/>
            </a:solidFill>
            <a:latin typeface="Arial Rounded MT Bold"/>
            <a:cs typeface="Arial Rounded MT Bold"/>
          </a:endParaRPr>
        </a:p>
      </dgm:t>
    </dgm:pt>
    <dgm:pt modelId="{E4F8062B-FB32-3245-B438-0CCAC3D91ED8}" type="parTrans" cxnId="{23B482CA-5379-A14D-8CF1-52E9A45BA6F9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BE1650B2-766B-C345-A54B-94B8B26E6F2C}" type="sibTrans" cxnId="{23B482CA-5379-A14D-8CF1-52E9A45BA6F9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E8696E85-584D-4711-93DA-61EF9A54604D}">
      <dgm:prSet phldrT="[Text]"/>
      <dgm:spPr>
        <a:solidFill>
          <a:srgbClr val="FF000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 lIns="0" rIns="0"/>
        <a:lstStyle/>
        <a:p>
          <a:r>
            <a:rPr lang="en-US" dirty="0" smtClean="0">
              <a:solidFill>
                <a:srgbClr val="FFFFFF"/>
              </a:solidFill>
              <a:latin typeface="Arial Rounded MT Bold"/>
              <a:cs typeface="Arial Rounded MT Bold"/>
            </a:rPr>
            <a:t>Inflammation</a:t>
          </a:r>
          <a:endParaRPr lang="en-US" dirty="0">
            <a:solidFill>
              <a:srgbClr val="FFFFFF"/>
            </a:solidFill>
            <a:latin typeface="Arial Rounded MT Bold"/>
            <a:cs typeface="Arial Rounded MT Bold"/>
          </a:endParaRPr>
        </a:p>
      </dgm:t>
    </dgm:pt>
    <dgm:pt modelId="{FDF48F53-B089-4313-A317-492F1FAE7FC4}" type="parTrans" cxnId="{3D78FDB4-93FA-4980-A9BA-DD88080ECD21}">
      <dgm:prSet/>
      <dgm:spPr/>
      <dgm:t>
        <a:bodyPr/>
        <a:lstStyle/>
        <a:p>
          <a:endParaRPr lang="en-US"/>
        </a:p>
      </dgm:t>
    </dgm:pt>
    <dgm:pt modelId="{FBCAB345-31B6-4408-AFBB-EA060E054E1B}" type="sibTrans" cxnId="{3D78FDB4-93FA-4980-A9BA-DD88080ECD21}">
      <dgm:prSet/>
      <dgm:spPr/>
      <dgm:t>
        <a:bodyPr/>
        <a:lstStyle/>
        <a:p>
          <a:endParaRPr lang="en-US"/>
        </a:p>
      </dgm:t>
    </dgm:pt>
    <dgm:pt modelId="{BE7E3B07-87BD-F848-8229-AAB9083E4F05}" type="pres">
      <dgm:prSet presAssocID="{C6E080A0-7768-0544-8523-305FBB0FE6A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8525FE-8F33-FF44-B423-158F3B6981D6}" type="pres">
      <dgm:prSet presAssocID="{C6E080A0-7768-0544-8523-305FBB0FE6A5}" presName="matrix" presStyleCnt="0"/>
      <dgm:spPr/>
    </dgm:pt>
    <dgm:pt modelId="{13D4CA16-1C59-1D44-BE2D-23FF382CD72E}" type="pres">
      <dgm:prSet presAssocID="{C6E080A0-7768-0544-8523-305FBB0FE6A5}" presName="tile1" presStyleLbl="node1" presStyleIdx="0" presStyleCnt="4"/>
      <dgm:spPr/>
      <dgm:t>
        <a:bodyPr/>
        <a:lstStyle/>
        <a:p>
          <a:endParaRPr lang="en-US"/>
        </a:p>
      </dgm:t>
    </dgm:pt>
    <dgm:pt modelId="{5505D674-2EF3-F147-997C-DD2C39DBDECB}" type="pres">
      <dgm:prSet presAssocID="{C6E080A0-7768-0544-8523-305FBB0FE6A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D8B9C3-79F7-8742-9AF7-7137CCEB18F6}" type="pres">
      <dgm:prSet presAssocID="{C6E080A0-7768-0544-8523-305FBB0FE6A5}" presName="tile2" presStyleLbl="node1" presStyleIdx="1" presStyleCnt="4" custLinFactNeighborX="16538" custLinFactNeighborY="-13117"/>
      <dgm:spPr/>
      <dgm:t>
        <a:bodyPr/>
        <a:lstStyle/>
        <a:p>
          <a:endParaRPr lang="en-US"/>
        </a:p>
      </dgm:t>
    </dgm:pt>
    <dgm:pt modelId="{ED7621F9-1F9B-2A42-9966-40B4E711843D}" type="pres">
      <dgm:prSet presAssocID="{C6E080A0-7768-0544-8523-305FBB0FE6A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17C9C-C15C-6048-B28D-0B2B470368BF}" type="pres">
      <dgm:prSet presAssocID="{C6E080A0-7768-0544-8523-305FBB0FE6A5}" presName="tile3" presStyleLbl="node1" presStyleIdx="2" presStyleCnt="4"/>
      <dgm:spPr/>
      <dgm:t>
        <a:bodyPr/>
        <a:lstStyle/>
        <a:p>
          <a:endParaRPr lang="en-US"/>
        </a:p>
      </dgm:t>
    </dgm:pt>
    <dgm:pt modelId="{17B609DA-5410-B441-822B-5EAFB2E7427D}" type="pres">
      <dgm:prSet presAssocID="{C6E080A0-7768-0544-8523-305FBB0FE6A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DA64C-AC3C-D840-8634-7B8C4F8D9E2C}" type="pres">
      <dgm:prSet presAssocID="{C6E080A0-7768-0544-8523-305FBB0FE6A5}" presName="tile4" presStyleLbl="node1" presStyleIdx="3" presStyleCnt="4"/>
      <dgm:spPr/>
      <dgm:t>
        <a:bodyPr/>
        <a:lstStyle/>
        <a:p>
          <a:endParaRPr lang="en-US"/>
        </a:p>
      </dgm:t>
    </dgm:pt>
    <dgm:pt modelId="{29773BE8-DEF4-AE46-B6C1-D297712A7808}" type="pres">
      <dgm:prSet presAssocID="{C6E080A0-7768-0544-8523-305FBB0FE6A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8D6B7-2CD1-C042-BE33-BFDC364B0CC0}" type="pres">
      <dgm:prSet presAssocID="{C6E080A0-7768-0544-8523-305FBB0FE6A5}" presName="centerTile" presStyleLbl="fgShp" presStyleIdx="0" presStyleCnt="1" custScaleX="130929" custScaleY="16179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DAD9A125-4B1F-AF4B-AF6E-97079CF5B776}" type="presOf" srcId="{E8696E85-584D-4711-93DA-61EF9A54604D}" destId="{E4C17C9C-C15C-6048-B28D-0B2B470368BF}" srcOrd="0" destOrd="0" presId="urn:microsoft.com/office/officeart/2005/8/layout/matrix1"/>
    <dgm:cxn modelId="{8E978876-0201-754B-AAE5-47AFDBC46D1F}" type="presOf" srcId="{19482EB8-B452-ED41-8073-2647E63A75E2}" destId="{13D4CA16-1C59-1D44-BE2D-23FF382CD72E}" srcOrd="0" destOrd="0" presId="urn:microsoft.com/office/officeart/2005/8/layout/matrix1"/>
    <dgm:cxn modelId="{D3D29F08-A83C-A948-93AC-679AECB72122}" type="presOf" srcId="{6C1A4071-84F9-0F45-A600-109E1392BECC}" destId="{29773BE8-DEF4-AE46-B6C1-D297712A7808}" srcOrd="1" destOrd="0" presId="urn:microsoft.com/office/officeart/2005/8/layout/matrix1"/>
    <dgm:cxn modelId="{9AE87EDB-3516-D249-BCC4-2F7A07934D82}" type="presOf" srcId="{10116B3E-1F6D-E549-A00A-0A60B3363337}" destId="{A698D6B7-2CD1-C042-BE33-BFDC364B0CC0}" srcOrd="0" destOrd="0" presId="urn:microsoft.com/office/officeart/2005/8/layout/matrix1"/>
    <dgm:cxn modelId="{826652F4-925F-6942-9F0E-CE5CECB86961}" srcId="{10116B3E-1F6D-E549-A00A-0A60B3363337}" destId="{A44C5EBB-9095-384B-8C6F-E500C14D3BF9}" srcOrd="1" destOrd="0" parTransId="{AEA5D409-3795-BD48-B48E-BECD549A0E16}" sibTransId="{F0F49C9D-90C2-0945-AF00-A7CFBDDE465A}"/>
    <dgm:cxn modelId="{52869804-E9DF-2C44-BB2E-EF966E1551D0}" type="presOf" srcId="{E8696E85-584D-4711-93DA-61EF9A54604D}" destId="{17B609DA-5410-B441-822B-5EAFB2E7427D}" srcOrd="1" destOrd="0" presId="urn:microsoft.com/office/officeart/2005/8/layout/matrix1"/>
    <dgm:cxn modelId="{3D78FDB4-93FA-4980-A9BA-DD88080ECD21}" srcId="{10116B3E-1F6D-E549-A00A-0A60B3363337}" destId="{E8696E85-584D-4711-93DA-61EF9A54604D}" srcOrd="2" destOrd="0" parTransId="{FDF48F53-B089-4313-A317-492F1FAE7FC4}" sibTransId="{FBCAB345-31B6-4408-AFBB-EA060E054E1B}"/>
    <dgm:cxn modelId="{2C937CF0-DB30-E242-B1A0-D8011F1C0868}" type="presOf" srcId="{C6E080A0-7768-0544-8523-305FBB0FE6A5}" destId="{BE7E3B07-87BD-F848-8229-AAB9083E4F05}" srcOrd="0" destOrd="0" presId="urn:microsoft.com/office/officeart/2005/8/layout/matrix1"/>
    <dgm:cxn modelId="{3D682C31-B93D-3C49-A544-3F704C0A514C}" type="presOf" srcId="{A44C5EBB-9095-384B-8C6F-E500C14D3BF9}" destId="{ED7621F9-1F9B-2A42-9966-40B4E711843D}" srcOrd="1" destOrd="0" presId="urn:microsoft.com/office/officeart/2005/8/layout/matrix1"/>
    <dgm:cxn modelId="{6876B25D-ECDF-B346-B79E-12573F347917}" type="presOf" srcId="{19482EB8-B452-ED41-8073-2647E63A75E2}" destId="{5505D674-2EF3-F147-997C-DD2C39DBDECB}" srcOrd="1" destOrd="0" presId="urn:microsoft.com/office/officeart/2005/8/layout/matrix1"/>
    <dgm:cxn modelId="{59B5B119-302D-114A-8C0A-DB4E786F8DDF}" srcId="{10116B3E-1F6D-E549-A00A-0A60B3363337}" destId="{19482EB8-B452-ED41-8073-2647E63A75E2}" srcOrd="0" destOrd="0" parTransId="{A828CA78-32A0-2D43-A827-78CAFCD75DE8}" sibTransId="{24481146-0DE8-0644-BCDB-4205823FC691}"/>
    <dgm:cxn modelId="{2DF79787-604A-8B43-A55F-F15B539E012B}" srcId="{C6E080A0-7768-0544-8523-305FBB0FE6A5}" destId="{10116B3E-1F6D-E549-A00A-0A60B3363337}" srcOrd="0" destOrd="0" parTransId="{6972FCD0-C9F0-ED47-8C3E-9C80F5815ECE}" sibTransId="{7BDAF2CA-C382-8B46-84AC-DFA1175A3929}"/>
    <dgm:cxn modelId="{23B482CA-5379-A14D-8CF1-52E9A45BA6F9}" srcId="{10116B3E-1F6D-E549-A00A-0A60B3363337}" destId="{6C1A4071-84F9-0F45-A600-109E1392BECC}" srcOrd="3" destOrd="0" parTransId="{E4F8062B-FB32-3245-B438-0CCAC3D91ED8}" sibTransId="{BE1650B2-766B-C345-A54B-94B8B26E6F2C}"/>
    <dgm:cxn modelId="{89665E63-EEA3-1B49-AC2C-B2D91C74DE2C}" type="presOf" srcId="{A44C5EBB-9095-384B-8C6F-E500C14D3BF9}" destId="{FDD8B9C3-79F7-8742-9AF7-7137CCEB18F6}" srcOrd="0" destOrd="0" presId="urn:microsoft.com/office/officeart/2005/8/layout/matrix1"/>
    <dgm:cxn modelId="{C2A9902C-B6ED-314C-A582-B8CC23426E9D}" type="presOf" srcId="{6C1A4071-84F9-0F45-A600-109E1392BECC}" destId="{E9EDA64C-AC3C-D840-8634-7B8C4F8D9E2C}" srcOrd="0" destOrd="0" presId="urn:microsoft.com/office/officeart/2005/8/layout/matrix1"/>
    <dgm:cxn modelId="{BE75518F-5AE7-E346-8E43-5643F42AFF58}" type="presParOf" srcId="{BE7E3B07-87BD-F848-8229-AAB9083E4F05}" destId="{CF8525FE-8F33-FF44-B423-158F3B6981D6}" srcOrd="0" destOrd="0" presId="urn:microsoft.com/office/officeart/2005/8/layout/matrix1"/>
    <dgm:cxn modelId="{0BDABEEB-F19C-214F-8BFB-A704FE1CB72E}" type="presParOf" srcId="{CF8525FE-8F33-FF44-B423-158F3B6981D6}" destId="{13D4CA16-1C59-1D44-BE2D-23FF382CD72E}" srcOrd="0" destOrd="0" presId="urn:microsoft.com/office/officeart/2005/8/layout/matrix1"/>
    <dgm:cxn modelId="{58B0D66F-2F02-A748-B123-8A6B2C921FFB}" type="presParOf" srcId="{CF8525FE-8F33-FF44-B423-158F3B6981D6}" destId="{5505D674-2EF3-F147-997C-DD2C39DBDECB}" srcOrd="1" destOrd="0" presId="urn:microsoft.com/office/officeart/2005/8/layout/matrix1"/>
    <dgm:cxn modelId="{DB6623C8-42CC-5740-BB83-7285993E6B93}" type="presParOf" srcId="{CF8525FE-8F33-FF44-B423-158F3B6981D6}" destId="{FDD8B9C3-79F7-8742-9AF7-7137CCEB18F6}" srcOrd="2" destOrd="0" presId="urn:microsoft.com/office/officeart/2005/8/layout/matrix1"/>
    <dgm:cxn modelId="{BE55F682-A038-3347-87D1-FA498DA80792}" type="presParOf" srcId="{CF8525FE-8F33-FF44-B423-158F3B6981D6}" destId="{ED7621F9-1F9B-2A42-9966-40B4E711843D}" srcOrd="3" destOrd="0" presId="urn:microsoft.com/office/officeart/2005/8/layout/matrix1"/>
    <dgm:cxn modelId="{591987AB-D65E-4E4F-B9D6-02D00C8DC886}" type="presParOf" srcId="{CF8525FE-8F33-FF44-B423-158F3B6981D6}" destId="{E4C17C9C-C15C-6048-B28D-0B2B470368BF}" srcOrd="4" destOrd="0" presId="urn:microsoft.com/office/officeart/2005/8/layout/matrix1"/>
    <dgm:cxn modelId="{665F7187-6ADE-884D-B93C-D1A8F800ED74}" type="presParOf" srcId="{CF8525FE-8F33-FF44-B423-158F3B6981D6}" destId="{17B609DA-5410-B441-822B-5EAFB2E7427D}" srcOrd="5" destOrd="0" presId="urn:microsoft.com/office/officeart/2005/8/layout/matrix1"/>
    <dgm:cxn modelId="{FCA4F6EA-B35A-9A43-8AF1-6ABD0812F26A}" type="presParOf" srcId="{CF8525FE-8F33-FF44-B423-158F3B6981D6}" destId="{E9EDA64C-AC3C-D840-8634-7B8C4F8D9E2C}" srcOrd="6" destOrd="0" presId="urn:microsoft.com/office/officeart/2005/8/layout/matrix1"/>
    <dgm:cxn modelId="{A7159422-C75A-8D4B-A461-05FE69A4535F}" type="presParOf" srcId="{CF8525FE-8F33-FF44-B423-158F3B6981D6}" destId="{29773BE8-DEF4-AE46-B6C1-D297712A7808}" srcOrd="7" destOrd="0" presId="urn:microsoft.com/office/officeart/2005/8/layout/matrix1"/>
    <dgm:cxn modelId="{70C5E960-1F43-EC43-8FEF-A412DE56B191}" type="presParOf" srcId="{BE7E3B07-87BD-F848-8229-AAB9083E4F05}" destId="{A698D6B7-2CD1-C042-BE33-BFDC364B0CC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E080A0-7768-0544-8523-305FBB0FE6A5}" type="doc">
      <dgm:prSet loTypeId="urn:microsoft.com/office/officeart/2005/8/layout/matrix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116B3E-1F6D-E549-A00A-0A60B3363337}">
      <dgm:prSet phldrT="[Text]"/>
      <dgm:spPr>
        <a:solidFill>
          <a:srgbClr val="FFFF00"/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r>
            <a:rPr lang="en-US" dirty="0" smtClean="0">
              <a:latin typeface="Arial Rounded MT Bold"/>
              <a:cs typeface="Arial Rounded MT Bold"/>
            </a:rPr>
            <a:t>Pneumonia </a:t>
          </a:r>
          <a:endParaRPr lang="en-US" dirty="0">
            <a:latin typeface="Arial Rounded MT Bold"/>
            <a:cs typeface="Arial Rounded MT Bold"/>
          </a:endParaRPr>
        </a:p>
      </dgm:t>
    </dgm:pt>
    <dgm:pt modelId="{6972FCD0-C9F0-ED47-8C3E-9C80F5815ECE}" type="parTrans" cxnId="{2DF79787-604A-8B43-A55F-F15B539E012B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7BDAF2CA-C382-8B46-84AC-DFA1175A3929}" type="sibTrans" cxnId="{2DF79787-604A-8B43-A55F-F15B539E012B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19482EB8-B452-ED41-8073-2647E63A75E2}">
      <dgm:prSet phldrT="[Text]"/>
      <dgm:spPr>
        <a:solidFill>
          <a:srgbClr val="CCFFCC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 lIns="0" rIns="0"/>
        <a:lstStyle/>
        <a:p>
          <a:r>
            <a:rPr lang="en-US" dirty="0" smtClean="0">
              <a:solidFill>
                <a:schemeClr val="bg1"/>
              </a:solidFill>
              <a:latin typeface="Arial Rounded MT Bold"/>
              <a:cs typeface="Arial Rounded MT Bold"/>
            </a:rPr>
            <a:t>Pathogens </a:t>
          </a:r>
          <a:endParaRPr lang="en-US" dirty="0">
            <a:solidFill>
              <a:schemeClr val="bg1"/>
            </a:solidFill>
            <a:latin typeface="Arial Rounded MT Bold"/>
            <a:cs typeface="Arial Rounded MT Bold"/>
          </a:endParaRPr>
        </a:p>
      </dgm:t>
    </dgm:pt>
    <dgm:pt modelId="{A828CA78-32A0-2D43-A827-78CAFCD75DE8}" type="parTrans" cxnId="{59B5B119-302D-114A-8C0A-DB4E786F8DDF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24481146-0DE8-0644-BCDB-4205823FC691}" type="sibTrans" cxnId="{59B5B119-302D-114A-8C0A-DB4E786F8DDF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A44C5EBB-9095-384B-8C6F-E500C14D3BF9}">
      <dgm:prSet phldrT="[Text]"/>
      <dgm:spPr>
        <a:solidFill>
          <a:schemeClr val="accent5">
            <a:lumMod val="50000"/>
          </a:schemeClr>
        </a:solidFill>
        <a:scene3d>
          <a:camera prst="orthographicFront"/>
          <a:lightRig rig="threePt" dir="t"/>
        </a:scene3d>
        <a:sp3d>
          <a:bevelT prst="slope"/>
        </a:sp3d>
      </dgm:spPr>
      <dgm:t>
        <a:bodyPr lIns="0" rIns="0"/>
        <a:lstStyle/>
        <a:p>
          <a:r>
            <a:rPr lang="en-US" dirty="0" smtClean="0">
              <a:solidFill>
                <a:schemeClr val="tx1"/>
              </a:solidFill>
              <a:latin typeface="Arial Rounded MT Bold"/>
              <a:cs typeface="Arial Rounded MT Bold"/>
            </a:rPr>
            <a:t>Acute </a:t>
          </a:r>
          <a:endParaRPr lang="en-US" dirty="0">
            <a:solidFill>
              <a:schemeClr val="tx1"/>
            </a:solidFill>
            <a:latin typeface="Arial Rounded MT Bold"/>
            <a:cs typeface="Arial Rounded MT Bold"/>
          </a:endParaRPr>
        </a:p>
      </dgm:t>
    </dgm:pt>
    <dgm:pt modelId="{AEA5D409-3795-BD48-B48E-BECD549A0E16}" type="parTrans" cxnId="{826652F4-925F-6942-9F0E-CE5CECB86961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F0F49C9D-90C2-0945-AF00-A7CFBDDE465A}" type="sibTrans" cxnId="{826652F4-925F-6942-9F0E-CE5CECB86961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6C1A4071-84F9-0F45-A600-109E1392BECC}">
      <dgm:prSet phldrT="[Text]"/>
      <dgm:spPr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slope"/>
        </a:sp3d>
      </dgm:spPr>
      <dgm:t>
        <a:bodyPr lIns="0" rIns="0"/>
        <a:lstStyle/>
        <a:p>
          <a:r>
            <a:rPr lang="en-US" dirty="0" smtClean="0">
              <a:solidFill>
                <a:srgbClr val="000000"/>
              </a:solidFill>
              <a:latin typeface="Arial Rounded MT Bold"/>
              <a:cs typeface="Arial Rounded MT Bold"/>
            </a:rPr>
            <a:t>Chronic </a:t>
          </a:r>
          <a:endParaRPr lang="en-US" dirty="0">
            <a:solidFill>
              <a:srgbClr val="000000"/>
            </a:solidFill>
            <a:latin typeface="Arial Rounded MT Bold"/>
            <a:cs typeface="Arial Rounded MT Bold"/>
          </a:endParaRPr>
        </a:p>
      </dgm:t>
    </dgm:pt>
    <dgm:pt modelId="{E4F8062B-FB32-3245-B438-0CCAC3D91ED8}" type="parTrans" cxnId="{23B482CA-5379-A14D-8CF1-52E9A45BA6F9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BE1650B2-766B-C345-A54B-94B8B26E6F2C}" type="sibTrans" cxnId="{23B482CA-5379-A14D-8CF1-52E9A45BA6F9}">
      <dgm:prSet/>
      <dgm:spPr/>
      <dgm:t>
        <a:bodyPr/>
        <a:lstStyle/>
        <a:p>
          <a:endParaRPr lang="en-US">
            <a:latin typeface="Arial Rounded MT Bold"/>
            <a:cs typeface="Arial Rounded MT Bold"/>
          </a:endParaRPr>
        </a:p>
      </dgm:t>
    </dgm:pt>
    <dgm:pt modelId="{E8696E85-584D-4711-93DA-61EF9A54604D}">
      <dgm:prSet phldrT="[Text]"/>
      <dgm:spPr>
        <a:solidFill>
          <a:srgbClr val="FF0000"/>
        </a:solidFill>
        <a:scene3d>
          <a:camera prst="orthographicFront"/>
          <a:lightRig rig="threePt" dir="t"/>
        </a:scene3d>
        <a:sp3d>
          <a:bevelT prst="slope"/>
        </a:sp3d>
      </dgm:spPr>
      <dgm:t>
        <a:bodyPr lIns="0" rIns="0"/>
        <a:lstStyle/>
        <a:p>
          <a:r>
            <a:rPr lang="en-US" dirty="0" smtClean="0">
              <a:solidFill>
                <a:srgbClr val="FFFFFF"/>
              </a:solidFill>
              <a:latin typeface="Arial Rounded MT Bold"/>
              <a:cs typeface="Arial Rounded MT Bold"/>
            </a:rPr>
            <a:t>Inflammation</a:t>
          </a:r>
          <a:endParaRPr lang="en-US" dirty="0">
            <a:solidFill>
              <a:srgbClr val="FFFFFF"/>
            </a:solidFill>
            <a:latin typeface="Arial Rounded MT Bold"/>
            <a:cs typeface="Arial Rounded MT Bold"/>
          </a:endParaRPr>
        </a:p>
      </dgm:t>
    </dgm:pt>
    <dgm:pt modelId="{FDF48F53-B089-4313-A317-492F1FAE7FC4}" type="parTrans" cxnId="{3D78FDB4-93FA-4980-A9BA-DD88080ECD21}">
      <dgm:prSet/>
      <dgm:spPr/>
      <dgm:t>
        <a:bodyPr/>
        <a:lstStyle/>
        <a:p>
          <a:endParaRPr lang="en-US"/>
        </a:p>
      </dgm:t>
    </dgm:pt>
    <dgm:pt modelId="{FBCAB345-31B6-4408-AFBB-EA060E054E1B}" type="sibTrans" cxnId="{3D78FDB4-93FA-4980-A9BA-DD88080ECD21}">
      <dgm:prSet/>
      <dgm:spPr/>
      <dgm:t>
        <a:bodyPr/>
        <a:lstStyle/>
        <a:p>
          <a:endParaRPr lang="en-US"/>
        </a:p>
      </dgm:t>
    </dgm:pt>
    <dgm:pt modelId="{BE7E3B07-87BD-F848-8229-AAB9083E4F05}" type="pres">
      <dgm:prSet presAssocID="{C6E080A0-7768-0544-8523-305FBB0FE6A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8525FE-8F33-FF44-B423-158F3B6981D6}" type="pres">
      <dgm:prSet presAssocID="{C6E080A0-7768-0544-8523-305FBB0FE6A5}" presName="matrix" presStyleCnt="0"/>
      <dgm:spPr/>
    </dgm:pt>
    <dgm:pt modelId="{13D4CA16-1C59-1D44-BE2D-23FF382CD72E}" type="pres">
      <dgm:prSet presAssocID="{C6E080A0-7768-0544-8523-305FBB0FE6A5}" presName="tile1" presStyleLbl="node1" presStyleIdx="0" presStyleCnt="4"/>
      <dgm:spPr/>
      <dgm:t>
        <a:bodyPr/>
        <a:lstStyle/>
        <a:p>
          <a:endParaRPr lang="en-US"/>
        </a:p>
      </dgm:t>
    </dgm:pt>
    <dgm:pt modelId="{5505D674-2EF3-F147-997C-DD2C39DBDECB}" type="pres">
      <dgm:prSet presAssocID="{C6E080A0-7768-0544-8523-305FBB0FE6A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D8B9C3-79F7-8742-9AF7-7137CCEB18F6}" type="pres">
      <dgm:prSet presAssocID="{C6E080A0-7768-0544-8523-305FBB0FE6A5}" presName="tile2" presStyleLbl="node1" presStyleIdx="1" presStyleCnt="4" custLinFactNeighborX="16538" custLinFactNeighborY="-13117"/>
      <dgm:spPr/>
      <dgm:t>
        <a:bodyPr/>
        <a:lstStyle/>
        <a:p>
          <a:endParaRPr lang="en-US"/>
        </a:p>
      </dgm:t>
    </dgm:pt>
    <dgm:pt modelId="{ED7621F9-1F9B-2A42-9966-40B4E711843D}" type="pres">
      <dgm:prSet presAssocID="{C6E080A0-7768-0544-8523-305FBB0FE6A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C17C9C-C15C-6048-B28D-0B2B470368BF}" type="pres">
      <dgm:prSet presAssocID="{C6E080A0-7768-0544-8523-305FBB0FE6A5}" presName="tile3" presStyleLbl="node1" presStyleIdx="2" presStyleCnt="4"/>
      <dgm:spPr/>
      <dgm:t>
        <a:bodyPr/>
        <a:lstStyle/>
        <a:p>
          <a:endParaRPr lang="en-US"/>
        </a:p>
      </dgm:t>
    </dgm:pt>
    <dgm:pt modelId="{17B609DA-5410-B441-822B-5EAFB2E7427D}" type="pres">
      <dgm:prSet presAssocID="{C6E080A0-7768-0544-8523-305FBB0FE6A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DA64C-AC3C-D840-8634-7B8C4F8D9E2C}" type="pres">
      <dgm:prSet presAssocID="{C6E080A0-7768-0544-8523-305FBB0FE6A5}" presName="tile4" presStyleLbl="node1" presStyleIdx="3" presStyleCnt="4"/>
      <dgm:spPr/>
      <dgm:t>
        <a:bodyPr/>
        <a:lstStyle/>
        <a:p>
          <a:endParaRPr lang="en-US"/>
        </a:p>
      </dgm:t>
    </dgm:pt>
    <dgm:pt modelId="{29773BE8-DEF4-AE46-B6C1-D297712A7808}" type="pres">
      <dgm:prSet presAssocID="{C6E080A0-7768-0544-8523-305FBB0FE6A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8D6B7-2CD1-C042-BE33-BFDC364B0CC0}" type="pres">
      <dgm:prSet presAssocID="{C6E080A0-7768-0544-8523-305FBB0FE6A5}" presName="centerTile" presStyleLbl="fgShp" presStyleIdx="0" presStyleCnt="1" custScaleX="130929" custScaleY="16179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967B0EFA-584D-704C-94BC-A5FC934C961B}" type="presOf" srcId="{6C1A4071-84F9-0F45-A600-109E1392BECC}" destId="{E9EDA64C-AC3C-D840-8634-7B8C4F8D9E2C}" srcOrd="0" destOrd="0" presId="urn:microsoft.com/office/officeart/2005/8/layout/matrix1"/>
    <dgm:cxn modelId="{855C1BC1-C7FD-D848-B0D2-AF0E054A9448}" type="presOf" srcId="{19482EB8-B452-ED41-8073-2647E63A75E2}" destId="{5505D674-2EF3-F147-997C-DD2C39DBDECB}" srcOrd="1" destOrd="0" presId="urn:microsoft.com/office/officeart/2005/8/layout/matrix1"/>
    <dgm:cxn modelId="{23B482CA-5379-A14D-8CF1-52E9A45BA6F9}" srcId="{10116B3E-1F6D-E549-A00A-0A60B3363337}" destId="{6C1A4071-84F9-0F45-A600-109E1392BECC}" srcOrd="3" destOrd="0" parTransId="{E4F8062B-FB32-3245-B438-0CCAC3D91ED8}" sibTransId="{BE1650B2-766B-C345-A54B-94B8B26E6F2C}"/>
    <dgm:cxn modelId="{2DF79787-604A-8B43-A55F-F15B539E012B}" srcId="{C6E080A0-7768-0544-8523-305FBB0FE6A5}" destId="{10116B3E-1F6D-E549-A00A-0A60B3363337}" srcOrd="0" destOrd="0" parTransId="{6972FCD0-C9F0-ED47-8C3E-9C80F5815ECE}" sibTransId="{7BDAF2CA-C382-8B46-84AC-DFA1175A3929}"/>
    <dgm:cxn modelId="{D5079633-7C7B-4741-A5F5-77250D233E9B}" type="presOf" srcId="{10116B3E-1F6D-E549-A00A-0A60B3363337}" destId="{A698D6B7-2CD1-C042-BE33-BFDC364B0CC0}" srcOrd="0" destOrd="0" presId="urn:microsoft.com/office/officeart/2005/8/layout/matrix1"/>
    <dgm:cxn modelId="{826652F4-925F-6942-9F0E-CE5CECB86961}" srcId="{10116B3E-1F6D-E549-A00A-0A60B3363337}" destId="{A44C5EBB-9095-384B-8C6F-E500C14D3BF9}" srcOrd="1" destOrd="0" parTransId="{AEA5D409-3795-BD48-B48E-BECD549A0E16}" sibTransId="{F0F49C9D-90C2-0945-AF00-A7CFBDDE465A}"/>
    <dgm:cxn modelId="{6D3DC496-3C6D-D744-8392-3CA385CC6FD3}" type="presOf" srcId="{6C1A4071-84F9-0F45-A600-109E1392BECC}" destId="{29773BE8-DEF4-AE46-B6C1-D297712A7808}" srcOrd="1" destOrd="0" presId="urn:microsoft.com/office/officeart/2005/8/layout/matrix1"/>
    <dgm:cxn modelId="{116ABE22-76D1-B345-ACCE-E921A5178C14}" type="presOf" srcId="{E8696E85-584D-4711-93DA-61EF9A54604D}" destId="{17B609DA-5410-B441-822B-5EAFB2E7427D}" srcOrd="1" destOrd="0" presId="urn:microsoft.com/office/officeart/2005/8/layout/matrix1"/>
    <dgm:cxn modelId="{4A4D6670-CBCF-DD44-BA09-B7B27F1AA01A}" type="presOf" srcId="{A44C5EBB-9095-384B-8C6F-E500C14D3BF9}" destId="{FDD8B9C3-79F7-8742-9AF7-7137CCEB18F6}" srcOrd="0" destOrd="0" presId="urn:microsoft.com/office/officeart/2005/8/layout/matrix1"/>
    <dgm:cxn modelId="{421CFC18-2E1B-A245-ACE9-FBD14FBD7A2C}" type="presOf" srcId="{A44C5EBB-9095-384B-8C6F-E500C14D3BF9}" destId="{ED7621F9-1F9B-2A42-9966-40B4E711843D}" srcOrd="1" destOrd="0" presId="urn:microsoft.com/office/officeart/2005/8/layout/matrix1"/>
    <dgm:cxn modelId="{3D78FDB4-93FA-4980-A9BA-DD88080ECD21}" srcId="{10116B3E-1F6D-E549-A00A-0A60B3363337}" destId="{E8696E85-584D-4711-93DA-61EF9A54604D}" srcOrd="2" destOrd="0" parTransId="{FDF48F53-B089-4313-A317-492F1FAE7FC4}" sibTransId="{FBCAB345-31B6-4408-AFBB-EA060E054E1B}"/>
    <dgm:cxn modelId="{59B5B119-302D-114A-8C0A-DB4E786F8DDF}" srcId="{10116B3E-1F6D-E549-A00A-0A60B3363337}" destId="{19482EB8-B452-ED41-8073-2647E63A75E2}" srcOrd="0" destOrd="0" parTransId="{A828CA78-32A0-2D43-A827-78CAFCD75DE8}" sibTransId="{24481146-0DE8-0644-BCDB-4205823FC691}"/>
    <dgm:cxn modelId="{AA7A7166-BD59-9A41-B7B1-C6C18536AE22}" type="presOf" srcId="{19482EB8-B452-ED41-8073-2647E63A75E2}" destId="{13D4CA16-1C59-1D44-BE2D-23FF382CD72E}" srcOrd="0" destOrd="0" presId="urn:microsoft.com/office/officeart/2005/8/layout/matrix1"/>
    <dgm:cxn modelId="{05012021-191F-3043-9872-7AE363AEEB4A}" type="presOf" srcId="{C6E080A0-7768-0544-8523-305FBB0FE6A5}" destId="{BE7E3B07-87BD-F848-8229-AAB9083E4F05}" srcOrd="0" destOrd="0" presId="urn:microsoft.com/office/officeart/2005/8/layout/matrix1"/>
    <dgm:cxn modelId="{E36FEB52-EA0E-2841-AE86-37E590994A5A}" type="presOf" srcId="{E8696E85-584D-4711-93DA-61EF9A54604D}" destId="{E4C17C9C-C15C-6048-B28D-0B2B470368BF}" srcOrd="0" destOrd="0" presId="urn:microsoft.com/office/officeart/2005/8/layout/matrix1"/>
    <dgm:cxn modelId="{1F2B80B0-E892-1848-976C-9C2D3BEAAE72}" type="presParOf" srcId="{BE7E3B07-87BD-F848-8229-AAB9083E4F05}" destId="{CF8525FE-8F33-FF44-B423-158F3B6981D6}" srcOrd="0" destOrd="0" presId="urn:microsoft.com/office/officeart/2005/8/layout/matrix1"/>
    <dgm:cxn modelId="{2FF053E2-E5A4-B846-BECA-B6C360735B40}" type="presParOf" srcId="{CF8525FE-8F33-FF44-B423-158F3B6981D6}" destId="{13D4CA16-1C59-1D44-BE2D-23FF382CD72E}" srcOrd="0" destOrd="0" presId="urn:microsoft.com/office/officeart/2005/8/layout/matrix1"/>
    <dgm:cxn modelId="{74772A55-728D-1841-8512-4A8D9A2D11BB}" type="presParOf" srcId="{CF8525FE-8F33-FF44-B423-158F3B6981D6}" destId="{5505D674-2EF3-F147-997C-DD2C39DBDECB}" srcOrd="1" destOrd="0" presId="urn:microsoft.com/office/officeart/2005/8/layout/matrix1"/>
    <dgm:cxn modelId="{7BD1B7DC-E813-7D44-A20E-82B73265B840}" type="presParOf" srcId="{CF8525FE-8F33-FF44-B423-158F3B6981D6}" destId="{FDD8B9C3-79F7-8742-9AF7-7137CCEB18F6}" srcOrd="2" destOrd="0" presId="urn:microsoft.com/office/officeart/2005/8/layout/matrix1"/>
    <dgm:cxn modelId="{DE051BF3-EE72-0145-96A1-6EE0D0B011CF}" type="presParOf" srcId="{CF8525FE-8F33-FF44-B423-158F3B6981D6}" destId="{ED7621F9-1F9B-2A42-9966-40B4E711843D}" srcOrd="3" destOrd="0" presId="urn:microsoft.com/office/officeart/2005/8/layout/matrix1"/>
    <dgm:cxn modelId="{EB8A8277-37C2-7E4E-9CC9-E44F46B9EF02}" type="presParOf" srcId="{CF8525FE-8F33-FF44-B423-158F3B6981D6}" destId="{E4C17C9C-C15C-6048-B28D-0B2B470368BF}" srcOrd="4" destOrd="0" presId="urn:microsoft.com/office/officeart/2005/8/layout/matrix1"/>
    <dgm:cxn modelId="{104C5A6D-771C-324D-98A6-08611D632794}" type="presParOf" srcId="{CF8525FE-8F33-FF44-B423-158F3B6981D6}" destId="{17B609DA-5410-B441-822B-5EAFB2E7427D}" srcOrd="5" destOrd="0" presId="urn:microsoft.com/office/officeart/2005/8/layout/matrix1"/>
    <dgm:cxn modelId="{A463E955-DC2B-F84A-9B9D-F336902F68AB}" type="presParOf" srcId="{CF8525FE-8F33-FF44-B423-158F3B6981D6}" destId="{E9EDA64C-AC3C-D840-8634-7B8C4F8D9E2C}" srcOrd="6" destOrd="0" presId="urn:microsoft.com/office/officeart/2005/8/layout/matrix1"/>
    <dgm:cxn modelId="{367EA909-0C5C-E243-AA8D-F80E48135D78}" type="presParOf" srcId="{CF8525FE-8F33-FF44-B423-158F3B6981D6}" destId="{29773BE8-DEF4-AE46-B6C1-D297712A7808}" srcOrd="7" destOrd="0" presId="urn:microsoft.com/office/officeart/2005/8/layout/matrix1"/>
    <dgm:cxn modelId="{0B5ACCCB-B357-ED4C-BE9A-E5806DA4C42F}" type="presParOf" srcId="{BE7E3B07-87BD-F848-8229-AAB9083E4F05}" destId="{A698D6B7-2CD1-C042-BE33-BFDC364B0CC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6705BE-5648-4944-BD8C-3AA120AEC28E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3CE556-FB2E-9B4F-884F-832CAE9555F6}">
      <dgm:prSet phldrT="[Text]" custT="1"/>
      <dgm:spPr>
        <a:solidFill>
          <a:srgbClr val="FFFF00"/>
        </a:solidFill>
      </dgm:spPr>
      <dgm:t>
        <a:bodyPr vert="vert270"/>
        <a:lstStyle/>
        <a:p>
          <a:r>
            <a:rPr lang="en-US" sz="2800" b="1" dirty="0" smtClean="0">
              <a:solidFill>
                <a:srgbClr val="000000"/>
              </a:solidFill>
              <a:latin typeface="Arial Rounded MT Bold"/>
              <a:cs typeface="Arial Rounded MT Bold"/>
            </a:rPr>
            <a:t>Factors affecting Treatment Response </a:t>
          </a:r>
          <a:endParaRPr lang="en-US" sz="2800" b="1" dirty="0">
            <a:solidFill>
              <a:srgbClr val="000000"/>
            </a:solidFill>
            <a:latin typeface="Arial Rounded MT Bold"/>
            <a:cs typeface="Arial Rounded MT Bold"/>
          </a:endParaRPr>
        </a:p>
      </dgm:t>
    </dgm:pt>
    <dgm:pt modelId="{CFE0A24B-C483-294E-9756-E247F34EA482}" type="parTrans" cxnId="{454FC24F-D78B-A242-AB4C-4728A3EFB3C7}">
      <dgm:prSet/>
      <dgm:spPr/>
      <dgm:t>
        <a:bodyPr/>
        <a:lstStyle/>
        <a:p>
          <a:endParaRPr lang="en-US" sz="2000">
            <a:latin typeface="Arial Rounded MT Bold"/>
            <a:cs typeface="Arial Rounded MT Bold"/>
          </a:endParaRPr>
        </a:p>
      </dgm:t>
    </dgm:pt>
    <dgm:pt modelId="{9172E051-D38D-2F4F-B1F3-92ABD1AD0F01}" type="sibTrans" cxnId="{454FC24F-D78B-A242-AB4C-4728A3EFB3C7}">
      <dgm:prSet/>
      <dgm:spPr/>
      <dgm:t>
        <a:bodyPr/>
        <a:lstStyle/>
        <a:p>
          <a:endParaRPr lang="en-US" sz="2000">
            <a:latin typeface="Arial Rounded MT Bold"/>
            <a:cs typeface="Arial Rounded MT Bold"/>
          </a:endParaRPr>
        </a:p>
      </dgm:t>
    </dgm:pt>
    <dgm:pt modelId="{13BE0BCB-597E-AD4C-8B6E-E1C87875963E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Arial Rounded MT Bold"/>
              <a:cs typeface="Arial Rounded MT Bold"/>
            </a:rPr>
            <a:t>Glucocorticoid Treatment -1</a:t>
          </a:r>
          <a:endParaRPr lang="en-US" sz="2000" b="1" dirty="0">
            <a:solidFill>
              <a:schemeClr val="bg1">
                <a:lumMod val="95000"/>
                <a:lumOff val="5000"/>
              </a:schemeClr>
            </a:solidFill>
            <a:latin typeface="Arial Rounded MT Bold"/>
            <a:cs typeface="Arial Rounded MT Bold"/>
          </a:endParaRPr>
        </a:p>
      </dgm:t>
    </dgm:pt>
    <dgm:pt modelId="{1DDD4191-9A43-2B41-ACBC-E5A5CCB3C017}" type="parTrans" cxnId="{9833337A-DA1C-C740-818D-7944C2404026}">
      <dgm:prSet/>
      <dgm:spPr>
        <a:ln w="28575" cmpd="sng">
          <a:solidFill>
            <a:schemeClr val="tx1"/>
          </a:solidFill>
        </a:ln>
      </dgm:spPr>
      <dgm:t>
        <a:bodyPr/>
        <a:lstStyle/>
        <a:p>
          <a:endParaRPr lang="en-US" sz="2000" b="1">
            <a:latin typeface="Arial Rounded MT Bold"/>
            <a:cs typeface="Arial Rounded MT Bold"/>
          </a:endParaRPr>
        </a:p>
      </dgm:t>
    </dgm:pt>
    <dgm:pt modelId="{1D7877B5-4514-4849-B7E5-EDC68A3508EA}" type="sibTrans" cxnId="{9833337A-DA1C-C740-818D-7944C2404026}">
      <dgm:prSet/>
      <dgm:spPr/>
      <dgm:t>
        <a:bodyPr/>
        <a:lstStyle/>
        <a:p>
          <a:endParaRPr lang="en-US" sz="2000">
            <a:latin typeface="Arial Rounded MT Bold"/>
            <a:cs typeface="Arial Rounded MT Bold"/>
          </a:endParaRPr>
        </a:p>
      </dgm:t>
    </dgm:pt>
    <dgm:pt modelId="{D0369285-551F-C442-8977-6D2D78FCC407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Arial Rounded MT Bold"/>
              <a:cs typeface="Arial Rounded MT Bold"/>
            </a:rPr>
            <a:t>Timing of Initiation</a:t>
          </a:r>
          <a:endParaRPr lang="en-US" sz="2000" b="1" dirty="0">
            <a:solidFill>
              <a:schemeClr val="bg1">
                <a:lumMod val="95000"/>
                <a:lumOff val="5000"/>
              </a:schemeClr>
            </a:solidFill>
            <a:latin typeface="Arial Rounded MT Bold"/>
            <a:cs typeface="Arial Rounded MT Bold"/>
          </a:endParaRPr>
        </a:p>
      </dgm:t>
    </dgm:pt>
    <dgm:pt modelId="{F386FC17-C595-4948-98F0-109704E35DB0}" type="parTrans" cxnId="{81ECD82F-AB84-FD41-B153-79604DE56303}">
      <dgm:prSet/>
      <dgm:spPr>
        <a:ln w="28575" cmpd="sng">
          <a:solidFill>
            <a:schemeClr val="tx1"/>
          </a:solidFill>
        </a:ln>
      </dgm:spPr>
      <dgm:t>
        <a:bodyPr/>
        <a:lstStyle/>
        <a:p>
          <a:endParaRPr lang="en-US" sz="2000" b="1">
            <a:latin typeface="Arial Rounded MT Bold"/>
            <a:cs typeface="Arial Rounded MT Bold"/>
          </a:endParaRPr>
        </a:p>
      </dgm:t>
    </dgm:pt>
    <dgm:pt modelId="{F4EBA110-72C8-1D48-8662-C937B6714217}" type="sibTrans" cxnId="{81ECD82F-AB84-FD41-B153-79604DE56303}">
      <dgm:prSet/>
      <dgm:spPr/>
      <dgm:t>
        <a:bodyPr/>
        <a:lstStyle/>
        <a:p>
          <a:endParaRPr lang="en-US" sz="2000">
            <a:latin typeface="Arial Rounded MT Bold"/>
            <a:cs typeface="Arial Rounded MT Bold"/>
          </a:endParaRPr>
        </a:p>
      </dgm:t>
    </dgm:pt>
    <dgm:pt modelId="{C1A019BF-0956-AC46-90B0-C3015349F552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rgbClr val="000000"/>
              </a:solidFill>
              <a:latin typeface="Arial Rounded MT Bold"/>
              <a:cs typeface="Arial Rounded MT Bold"/>
            </a:rPr>
            <a:t>Prevention of Complications* </a:t>
          </a:r>
          <a:endParaRPr lang="en-US" sz="2000" b="1" dirty="0">
            <a:solidFill>
              <a:srgbClr val="000000"/>
            </a:solidFill>
            <a:latin typeface="Arial Rounded MT Bold"/>
            <a:cs typeface="Arial Rounded MT Bold"/>
          </a:endParaRPr>
        </a:p>
      </dgm:t>
    </dgm:pt>
    <dgm:pt modelId="{65314F33-626F-944F-ABF2-DB997381E87E}" type="parTrans" cxnId="{A6B48F52-DC20-7947-8961-B9A60EA7D245}">
      <dgm:prSet/>
      <dgm:spPr>
        <a:ln w="28575" cmpd="sng">
          <a:solidFill>
            <a:schemeClr val="tx1"/>
          </a:solidFill>
        </a:ln>
      </dgm:spPr>
      <dgm:t>
        <a:bodyPr/>
        <a:lstStyle/>
        <a:p>
          <a:endParaRPr lang="en-US" sz="2000" b="1">
            <a:latin typeface="Arial Rounded MT Bold"/>
            <a:cs typeface="Arial Rounded MT Bold"/>
          </a:endParaRPr>
        </a:p>
      </dgm:t>
    </dgm:pt>
    <dgm:pt modelId="{783F9BBE-45D6-FB46-86C5-914C9CB4C558}" type="sibTrans" cxnId="{A6B48F52-DC20-7947-8961-B9A60EA7D245}">
      <dgm:prSet/>
      <dgm:spPr/>
      <dgm:t>
        <a:bodyPr/>
        <a:lstStyle/>
        <a:p>
          <a:endParaRPr lang="en-US" sz="2000">
            <a:latin typeface="Arial Rounded MT Bold"/>
            <a:cs typeface="Arial Rounded MT Bold"/>
          </a:endParaRPr>
        </a:p>
      </dgm:t>
    </dgm:pt>
    <dgm:pt modelId="{65E141CF-90EB-F44C-A63A-8A13C59E77F5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rgbClr val="000000"/>
              </a:solidFill>
              <a:latin typeface="Arial Rounded MT Bold"/>
              <a:cs typeface="Arial Rounded MT Bold"/>
            </a:rPr>
            <a:t>Infection Surveillance </a:t>
          </a:r>
          <a:endParaRPr lang="en-US" sz="2000" b="1" dirty="0">
            <a:solidFill>
              <a:srgbClr val="000000"/>
            </a:solidFill>
            <a:latin typeface="Arial Rounded MT Bold"/>
            <a:cs typeface="Arial Rounded MT Bold"/>
          </a:endParaRPr>
        </a:p>
      </dgm:t>
    </dgm:pt>
    <dgm:pt modelId="{ECC29CE5-5FB8-984D-A72D-098D273304A4}" type="parTrans" cxnId="{726D5501-D3B1-314C-B5DD-819356748136}">
      <dgm:prSet/>
      <dgm:spPr>
        <a:ln w="28575" cmpd="sng">
          <a:solidFill>
            <a:schemeClr val="tx1"/>
          </a:solidFill>
        </a:ln>
      </dgm:spPr>
      <dgm:t>
        <a:bodyPr/>
        <a:lstStyle/>
        <a:p>
          <a:endParaRPr lang="en-US" sz="2000" b="1">
            <a:latin typeface="Arial Rounded MT Bold"/>
            <a:cs typeface="Arial Rounded MT Bold"/>
          </a:endParaRPr>
        </a:p>
      </dgm:t>
    </dgm:pt>
    <dgm:pt modelId="{7EFD53DC-850F-C948-9AC3-B7F886F372A2}" type="sibTrans" cxnId="{726D5501-D3B1-314C-B5DD-819356748136}">
      <dgm:prSet/>
      <dgm:spPr/>
      <dgm:t>
        <a:bodyPr/>
        <a:lstStyle/>
        <a:p>
          <a:endParaRPr lang="en-US" sz="2000">
            <a:latin typeface="Arial Rounded MT Bold"/>
            <a:cs typeface="Arial Rounded MT Bold"/>
          </a:endParaRPr>
        </a:p>
      </dgm:t>
    </dgm:pt>
    <dgm:pt modelId="{CAD98182-04BA-A643-ACAC-371A64EBAE8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rgbClr val="000000"/>
              </a:solidFill>
              <a:latin typeface="Arial Rounded MT Bold"/>
              <a:cs typeface="Arial Rounded MT Bold"/>
            </a:rPr>
            <a:t>Prevent – Monitor and Treat Rebound Inflammation </a:t>
          </a:r>
          <a:endParaRPr lang="en-US" sz="2000" b="1" dirty="0">
            <a:solidFill>
              <a:srgbClr val="000000"/>
            </a:solidFill>
            <a:latin typeface="Arial Rounded MT Bold"/>
            <a:cs typeface="Arial Rounded MT Bold"/>
          </a:endParaRPr>
        </a:p>
      </dgm:t>
    </dgm:pt>
    <dgm:pt modelId="{8AB32859-5A10-B942-B5A7-5398ACAE967C}" type="parTrans" cxnId="{52633BA3-2368-8A41-8B9A-E54E165C65BC}">
      <dgm:prSet/>
      <dgm:spPr>
        <a:ln w="28575" cmpd="sng">
          <a:solidFill>
            <a:schemeClr val="tx1"/>
          </a:solidFill>
        </a:ln>
      </dgm:spPr>
      <dgm:t>
        <a:bodyPr/>
        <a:lstStyle/>
        <a:p>
          <a:endParaRPr lang="en-US" sz="2000" b="1">
            <a:latin typeface="Arial Rounded MT Bold"/>
            <a:cs typeface="Arial Rounded MT Bold"/>
          </a:endParaRPr>
        </a:p>
      </dgm:t>
    </dgm:pt>
    <dgm:pt modelId="{C86440EC-341B-2640-9834-39C250C70121}" type="sibTrans" cxnId="{52633BA3-2368-8A41-8B9A-E54E165C65BC}">
      <dgm:prSet/>
      <dgm:spPr/>
      <dgm:t>
        <a:bodyPr/>
        <a:lstStyle/>
        <a:p>
          <a:endParaRPr lang="en-US" sz="2000">
            <a:latin typeface="Arial Rounded MT Bold"/>
            <a:cs typeface="Arial Rounded MT Bold"/>
          </a:endParaRPr>
        </a:p>
      </dgm:t>
    </dgm:pt>
    <dgm:pt modelId="{B5A97091-5699-0A42-968B-02B60629A72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rgbClr val="000000"/>
              </a:solidFill>
              <a:latin typeface="Arial Rounded MT Bold"/>
              <a:cs typeface="Arial Rounded MT Bold"/>
            </a:rPr>
            <a:t>Minimize Glycemic Variability</a:t>
          </a:r>
          <a:endParaRPr lang="en-US" sz="2000" b="1" dirty="0">
            <a:solidFill>
              <a:srgbClr val="000000"/>
            </a:solidFill>
            <a:latin typeface="Arial Rounded MT Bold"/>
            <a:cs typeface="Arial Rounded MT Bold"/>
          </a:endParaRPr>
        </a:p>
      </dgm:t>
    </dgm:pt>
    <dgm:pt modelId="{548C158A-6CD1-1E49-A690-D3D0071A2C94}" type="parTrans" cxnId="{90F80D98-24AA-5045-A443-9776A267293E}">
      <dgm:prSet/>
      <dgm:spPr>
        <a:ln w="28575" cmpd="sng">
          <a:solidFill>
            <a:schemeClr val="tx1"/>
          </a:solidFill>
        </a:ln>
      </dgm:spPr>
      <dgm:t>
        <a:bodyPr/>
        <a:lstStyle/>
        <a:p>
          <a:endParaRPr lang="en-US" sz="2000" b="1">
            <a:latin typeface="Arial Rounded MT Bold"/>
            <a:cs typeface="Arial Rounded MT Bold"/>
          </a:endParaRPr>
        </a:p>
      </dgm:t>
    </dgm:pt>
    <dgm:pt modelId="{957659FA-21AF-C945-B7BD-AF477631AD97}" type="sibTrans" cxnId="{90F80D98-24AA-5045-A443-9776A267293E}">
      <dgm:prSet/>
      <dgm:spPr/>
      <dgm:t>
        <a:bodyPr/>
        <a:lstStyle/>
        <a:p>
          <a:endParaRPr lang="en-US" sz="2000">
            <a:latin typeface="Arial Rounded MT Bold"/>
            <a:cs typeface="Arial Rounded MT Bold"/>
          </a:endParaRPr>
        </a:p>
      </dgm:t>
    </dgm:pt>
    <dgm:pt modelId="{37853C7C-0054-5740-9FC8-D80A8E7A7081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rgbClr val="000000"/>
              </a:solidFill>
              <a:latin typeface="Arial Rounded MT Bold"/>
              <a:cs typeface="Arial Rounded MT Bold"/>
            </a:rPr>
            <a:t>Minimize Paralysis </a:t>
          </a:r>
          <a:endParaRPr lang="en-US" sz="2000" b="1" dirty="0">
            <a:solidFill>
              <a:srgbClr val="000000"/>
            </a:solidFill>
            <a:latin typeface="Arial Rounded MT Bold"/>
            <a:cs typeface="Arial Rounded MT Bold"/>
          </a:endParaRPr>
        </a:p>
      </dgm:t>
    </dgm:pt>
    <dgm:pt modelId="{DE6EE57C-9EF8-174D-81B2-AA2E5093201B}" type="parTrans" cxnId="{2AE00E00-07AC-6643-A657-EA61F9EFDF47}">
      <dgm:prSet/>
      <dgm:spPr>
        <a:ln w="28575" cmpd="sng">
          <a:solidFill>
            <a:schemeClr val="tx1"/>
          </a:solidFill>
        </a:ln>
      </dgm:spPr>
      <dgm:t>
        <a:bodyPr/>
        <a:lstStyle/>
        <a:p>
          <a:endParaRPr lang="en-US" sz="2000" b="1">
            <a:latin typeface="Arial Rounded MT Bold"/>
            <a:cs typeface="Arial Rounded MT Bold"/>
          </a:endParaRPr>
        </a:p>
      </dgm:t>
    </dgm:pt>
    <dgm:pt modelId="{9EE1C89B-47E9-8A49-99F7-C80E234DDEF7}" type="sibTrans" cxnId="{2AE00E00-07AC-6643-A657-EA61F9EFDF47}">
      <dgm:prSet/>
      <dgm:spPr/>
      <dgm:t>
        <a:bodyPr/>
        <a:lstStyle/>
        <a:p>
          <a:endParaRPr lang="en-US" sz="2000">
            <a:latin typeface="Arial Rounded MT Bold"/>
            <a:cs typeface="Arial Rounded MT Bold"/>
          </a:endParaRPr>
        </a:p>
      </dgm:t>
    </dgm:pt>
    <dgm:pt modelId="{C773BD43-15D8-2E43-98E5-25CC82CC06C1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Arial Rounded MT Bold"/>
              <a:cs typeface="Arial Rounded MT Bold"/>
            </a:rPr>
            <a:t>Dosage</a:t>
          </a:r>
          <a:endParaRPr lang="en-US" sz="2000" b="1" dirty="0">
            <a:solidFill>
              <a:schemeClr val="bg1">
                <a:lumMod val="95000"/>
                <a:lumOff val="5000"/>
              </a:schemeClr>
            </a:solidFill>
            <a:latin typeface="Arial Rounded MT Bold"/>
            <a:cs typeface="Arial Rounded MT Bold"/>
          </a:endParaRPr>
        </a:p>
      </dgm:t>
    </dgm:pt>
    <dgm:pt modelId="{CEAF85AD-6B24-B84B-A0EA-8B41F019E1A1}" type="parTrans" cxnId="{B6E0E854-B48E-5F4F-9938-ECDFAD5EBCAD}">
      <dgm:prSet/>
      <dgm:spPr/>
      <dgm:t>
        <a:bodyPr/>
        <a:lstStyle/>
        <a:p>
          <a:endParaRPr lang="en-US" sz="2000" b="1">
            <a:latin typeface="Arial Rounded MT Bold"/>
            <a:cs typeface="Arial Rounded MT Bold"/>
          </a:endParaRPr>
        </a:p>
      </dgm:t>
    </dgm:pt>
    <dgm:pt modelId="{D52C7C79-B9EB-2344-B100-F6FF19B84456}" type="sibTrans" cxnId="{B6E0E854-B48E-5F4F-9938-ECDFAD5EBCAD}">
      <dgm:prSet/>
      <dgm:spPr/>
      <dgm:t>
        <a:bodyPr/>
        <a:lstStyle/>
        <a:p>
          <a:endParaRPr lang="en-US" sz="2000">
            <a:latin typeface="Arial Rounded MT Bold"/>
            <a:cs typeface="Arial Rounded MT Bold"/>
          </a:endParaRPr>
        </a:p>
      </dgm:t>
    </dgm:pt>
    <dgm:pt modelId="{A5C53EC3-ECF5-F644-BDE0-5C0404A048A0}">
      <dgm:prSet phldrT="[Tex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Arial Rounded MT Bold"/>
              <a:cs typeface="Arial Rounded MT Bold"/>
            </a:rPr>
            <a:t>Duration of Treatment </a:t>
          </a:r>
          <a:endParaRPr lang="en-US" sz="2000" b="1" dirty="0">
            <a:solidFill>
              <a:schemeClr val="bg1">
                <a:lumMod val="95000"/>
                <a:lumOff val="5000"/>
              </a:schemeClr>
            </a:solidFill>
            <a:latin typeface="Arial Rounded MT Bold"/>
            <a:cs typeface="Arial Rounded MT Bold"/>
          </a:endParaRPr>
        </a:p>
      </dgm:t>
    </dgm:pt>
    <dgm:pt modelId="{B62CC51C-5227-9743-AD5D-F179DECE6EBF}" type="parTrans" cxnId="{B9CA99F6-86A0-D944-BAED-CB3D89C63CBF}">
      <dgm:prSet/>
      <dgm:spPr>
        <a:ln w="28575" cmpd="sng">
          <a:solidFill>
            <a:schemeClr val="tx1"/>
          </a:solidFill>
        </a:ln>
      </dgm:spPr>
      <dgm:t>
        <a:bodyPr/>
        <a:lstStyle/>
        <a:p>
          <a:endParaRPr lang="en-US" sz="2000" b="1">
            <a:latin typeface="Arial Rounded MT Bold"/>
            <a:cs typeface="Arial Rounded MT Bold"/>
          </a:endParaRPr>
        </a:p>
      </dgm:t>
    </dgm:pt>
    <dgm:pt modelId="{27F2A92B-7CA1-184C-874B-1F38F0F327EE}" type="sibTrans" cxnId="{B9CA99F6-86A0-D944-BAED-CB3D89C63CBF}">
      <dgm:prSet/>
      <dgm:spPr/>
      <dgm:t>
        <a:bodyPr/>
        <a:lstStyle/>
        <a:p>
          <a:endParaRPr lang="en-US" sz="2000">
            <a:latin typeface="Arial Rounded MT Bold"/>
            <a:cs typeface="Arial Rounded MT Bold"/>
          </a:endParaRPr>
        </a:p>
      </dgm:t>
    </dgm:pt>
    <dgm:pt modelId="{53805013-A497-C848-A0FE-EC8178FB5A50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000" b="1" dirty="0" smtClean="0">
              <a:solidFill>
                <a:srgbClr val="000000"/>
              </a:solidFill>
              <a:latin typeface="Arial Rounded MT Bold"/>
              <a:cs typeface="Arial Rounded MT Bold"/>
            </a:rPr>
            <a:t>Glucocorticoid Treatment -2</a:t>
          </a:r>
          <a:endParaRPr lang="en-US" sz="2000" b="1" dirty="0">
            <a:solidFill>
              <a:srgbClr val="000000"/>
            </a:solidFill>
            <a:latin typeface="Arial Rounded MT Bold"/>
            <a:cs typeface="Arial Rounded MT Bold"/>
          </a:endParaRPr>
        </a:p>
      </dgm:t>
    </dgm:pt>
    <dgm:pt modelId="{0C7F202B-89D7-E54C-B41B-7B9D3A48309D}" type="parTrans" cxnId="{2D66F659-6701-8345-8D42-D679224A4EF1}">
      <dgm:prSet/>
      <dgm:spPr/>
      <dgm:t>
        <a:bodyPr/>
        <a:lstStyle/>
        <a:p>
          <a:endParaRPr lang="en-US" sz="2000" b="1">
            <a:latin typeface="Arial Rounded MT Bold"/>
            <a:cs typeface="Arial Rounded MT Bold"/>
          </a:endParaRPr>
        </a:p>
      </dgm:t>
    </dgm:pt>
    <dgm:pt modelId="{593003AB-D67B-5247-B6B5-7AA859BC9E12}" type="sibTrans" cxnId="{2D66F659-6701-8345-8D42-D679224A4EF1}">
      <dgm:prSet/>
      <dgm:spPr/>
      <dgm:t>
        <a:bodyPr/>
        <a:lstStyle/>
        <a:p>
          <a:endParaRPr lang="en-US" sz="2000">
            <a:latin typeface="Arial Rounded MT Bold"/>
            <a:cs typeface="Arial Rounded MT Bold"/>
          </a:endParaRPr>
        </a:p>
      </dgm:t>
    </dgm:pt>
    <dgm:pt modelId="{CED04AD4-E22B-3541-BEAC-EDA74B3C9FC5}" type="pres">
      <dgm:prSet presAssocID="{136705BE-5648-4944-BD8C-3AA120AEC28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BA9DB29-2615-7C4C-A340-E386D3A2CB59}" type="pres">
      <dgm:prSet presAssocID="{343CE556-FB2E-9B4F-884F-832CAE9555F6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B24AE4D-9233-8A45-85B2-047B2C9FEAF0}" type="pres">
      <dgm:prSet presAssocID="{343CE556-FB2E-9B4F-884F-832CAE9555F6}" presName="rootComposite1" presStyleCnt="0"/>
      <dgm:spPr/>
      <dgm:t>
        <a:bodyPr/>
        <a:lstStyle/>
        <a:p>
          <a:endParaRPr lang="en-US"/>
        </a:p>
      </dgm:t>
    </dgm:pt>
    <dgm:pt modelId="{EA670D2B-2881-3B44-812D-BDF8812B831C}" type="pres">
      <dgm:prSet presAssocID="{343CE556-FB2E-9B4F-884F-832CAE9555F6}" presName="rootText1" presStyleLbl="node0" presStyleIdx="0" presStyleCnt="1" custScaleX="44664" custScaleY="6719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14A481-1B5F-6740-B50E-85D8DF9C35D3}" type="pres">
      <dgm:prSet presAssocID="{343CE556-FB2E-9B4F-884F-832CAE9555F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586792B-EEF5-5540-BA17-7CE1CC6C5D92}" type="pres">
      <dgm:prSet presAssocID="{343CE556-FB2E-9B4F-884F-832CAE9555F6}" presName="hierChild2" presStyleCnt="0"/>
      <dgm:spPr/>
      <dgm:t>
        <a:bodyPr/>
        <a:lstStyle/>
        <a:p>
          <a:endParaRPr lang="en-US"/>
        </a:p>
      </dgm:t>
    </dgm:pt>
    <dgm:pt modelId="{5F601F98-137B-7D4C-8B26-29A5C1BA84CC}" type="pres">
      <dgm:prSet presAssocID="{1DDD4191-9A43-2B41-ACBC-E5A5CCB3C017}" presName="Name64" presStyleLbl="parChTrans1D2" presStyleIdx="0" presStyleCnt="3"/>
      <dgm:spPr/>
      <dgm:t>
        <a:bodyPr/>
        <a:lstStyle/>
        <a:p>
          <a:endParaRPr lang="en-US"/>
        </a:p>
      </dgm:t>
    </dgm:pt>
    <dgm:pt modelId="{BA8488A1-BD93-4D44-9D9A-5FD607F4F8E4}" type="pres">
      <dgm:prSet presAssocID="{13BE0BCB-597E-AD4C-8B6E-E1C87875963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5D4B9DC-F38C-4F49-81AA-77D1699BBBA5}" type="pres">
      <dgm:prSet presAssocID="{13BE0BCB-597E-AD4C-8B6E-E1C87875963E}" presName="rootComposite" presStyleCnt="0"/>
      <dgm:spPr/>
      <dgm:t>
        <a:bodyPr/>
        <a:lstStyle/>
        <a:p>
          <a:endParaRPr lang="en-US"/>
        </a:p>
      </dgm:t>
    </dgm:pt>
    <dgm:pt modelId="{51960744-0A2A-9842-BFC3-0DE7F041FCBD}" type="pres">
      <dgm:prSet presAssocID="{13BE0BCB-597E-AD4C-8B6E-E1C87875963E}" presName="rootText" presStyleLbl="node2" presStyleIdx="0" presStyleCnt="3" custScaleX="128642" custScaleY="1412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7417EA-4BDF-9E43-8852-3B9C07CC1266}" type="pres">
      <dgm:prSet presAssocID="{13BE0BCB-597E-AD4C-8B6E-E1C87875963E}" presName="rootConnector" presStyleLbl="node2" presStyleIdx="0" presStyleCnt="3"/>
      <dgm:spPr/>
      <dgm:t>
        <a:bodyPr/>
        <a:lstStyle/>
        <a:p>
          <a:endParaRPr lang="en-US"/>
        </a:p>
      </dgm:t>
    </dgm:pt>
    <dgm:pt modelId="{23D31334-EE1D-2E43-B885-ED1B11D28733}" type="pres">
      <dgm:prSet presAssocID="{13BE0BCB-597E-AD4C-8B6E-E1C87875963E}" presName="hierChild4" presStyleCnt="0"/>
      <dgm:spPr/>
      <dgm:t>
        <a:bodyPr/>
        <a:lstStyle/>
        <a:p>
          <a:endParaRPr lang="en-US"/>
        </a:p>
      </dgm:t>
    </dgm:pt>
    <dgm:pt modelId="{C8E40612-47FE-D441-AACD-8150726EF6B6}" type="pres">
      <dgm:prSet presAssocID="{F386FC17-C595-4948-98F0-109704E35DB0}" presName="Name64" presStyleLbl="parChTrans1D3" presStyleIdx="0" presStyleCnt="7"/>
      <dgm:spPr/>
      <dgm:t>
        <a:bodyPr/>
        <a:lstStyle/>
        <a:p>
          <a:endParaRPr lang="en-US"/>
        </a:p>
      </dgm:t>
    </dgm:pt>
    <dgm:pt modelId="{46953115-4897-7A46-ABEC-4B89C3D9BC6B}" type="pres">
      <dgm:prSet presAssocID="{D0369285-551F-C442-8977-6D2D78FCC40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E40A01D-5D2B-FA45-96C5-9D8E2999C2BD}" type="pres">
      <dgm:prSet presAssocID="{D0369285-551F-C442-8977-6D2D78FCC407}" presName="rootComposite" presStyleCnt="0"/>
      <dgm:spPr/>
      <dgm:t>
        <a:bodyPr/>
        <a:lstStyle/>
        <a:p>
          <a:endParaRPr lang="en-US"/>
        </a:p>
      </dgm:t>
    </dgm:pt>
    <dgm:pt modelId="{1EAF8102-2364-CA4D-B055-DACC37396DAA}" type="pres">
      <dgm:prSet presAssocID="{D0369285-551F-C442-8977-6D2D78FCC407}" presName="rootText" presStyleLbl="node3" presStyleIdx="0" presStyleCnt="7" custScaleX="2159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760BC6-094B-9143-AE71-8A40B95DFA2C}" type="pres">
      <dgm:prSet presAssocID="{D0369285-551F-C442-8977-6D2D78FCC407}" presName="rootConnector" presStyleLbl="node3" presStyleIdx="0" presStyleCnt="7"/>
      <dgm:spPr/>
      <dgm:t>
        <a:bodyPr/>
        <a:lstStyle/>
        <a:p>
          <a:endParaRPr lang="en-US"/>
        </a:p>
      </dgm:t>
    </dgm:pt>
    <dgm:pt modelId="{5D3C57CA-C2BA-154C-A544-78481C319710}" type="pres">
      <dgm:prSet presAssocID="{D0369285-551F-C442-8977-6D2D78FCC407}" presName="hierChild4" presStyleCnt="0"/>
      <dgm:spPr/>
      <dgm:t>
        <a:bodyPr/>
        <a:lstStyle/>
        <a:p>
          <a:endParaRPr lang="en-US"/>
        </a:p>
      </dgm:t>
    </dgm:pt>
    <dgm:pt modelId="{3B8DCA62-3CED-704C-BCDE-3F36489DC58E}" type="pres">
      <dgm:prSet presAssocID="{D0369285-551F-C442-8977-6D2D78FCC407}" presName="hierChild5" presStyleCnt="0"/>
      <dgm:spPr/>
      <dgm:t>
        <a:bodyPr/>
        <a:lstStyle/>
        <a:p>
          <a:endParaRPr lang="en-US"/>
        </a:p>
      </dgm:t>
    </dgm:pt>
    <dgm:pt modelId="{3CB88055-48FD-4047-BC85-6B8C500F8449}" type="pres">
      <dgm:prSet presAssocID="{CEAF85AD-6B24-B84B-A0EA-8B41F019E1A1}" presName="Name64" presStyleLbl="parChTrans1D3" presStyleIdx="1" presStyleCnt="7"/>
      <dgm:spPr/>
      <dgm:t>
        <a:bodyPr/>
        <a:lstStyle/>
        <a:p>
          <a:endParaRPr lang="en-US"/>
        </a:p>
      </dgm:t>
    </dgm:pt>
    <dgm:pt modelId="{F7B267A9-5671-B645-A207-008BB31C0A7A}" type="pres">
      <dgm:prSet presAssocID="{C773BD43-15D8-2E43-98E5-25CC82CC06C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4A41FE5-2276-9C47-BC6F-8ED59A0219A3}" type="pres">
      <dgm:prSet presAssocID="{C773BD43-15D8-2E43-98E5-25CC82CC06C1}" presName="rootComposite" presStyleCnt="0"/>
      <dgm:spPr/>
      <dgm:t>
        <a:bodyPr/>
        <a:lstStyle/>
        <a:p>
          <a:endParaRPr lang="en-US"/>
        </a:p>
      </dgm:t>
    </dgm:pt>
    <dgm:pt modelId="{3B899D5D-9439-BA48-8A2F-DAE27586FE4C}" type="pres">
      <dgm:prSet presAssocID="{C773BD43-15D8-2E43-98E5-25CC82CC06C1}" presName="rootText" presStyleLbl="node3" presStyleIdx="1" presStyleCnt="7" custScaleX="2159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1B9197-3C5B-A342-8A14-CBCB24460AE0}" type="pres">
      <dgm:prSet presAssocID="{C773BD43-15D8-2E43-98E5-25CC82CC06C1}" presName="rootConnector" presStyleLbl="node3" presStyleIdx="1" presStyleCnt="7"/>
      <dgm:spPr/>
      <dgm:t>
        <a:bodyPr/>
        <a:lstStyle/>
        <a:p>
          <a:endParaRPr lang="en-US"/>
        </a:p>
      </dgm:t>
    </dgm:pt>
    <dgm:pt modelId="{E28D256E-1F8D-1D45-9FA1-2B3F309D8506}" type="pres">
      <dgm:prSet presAssocID="{C773BD43-15D8-2E43-98E5-25CC82CC06C1}" presName="hierChild4" presStyleCnt="0"/>
      <dgm:spPr/>
      <dgm:t>
        <a:bodyPr/>
        <a:lstStyle/>
        <a:p>
          <a:endParaRPr lang="en-US"/>
        </a:p>
      </dgm:t>
    </dgm:pt>
    <dgm:pt modelId="{4AD3E988-5F83-6A4B-9219-69FE03E713DB}" type="pres">
      <dgm:prSet presAssocID="{C773BD43-15D8-2E43-98E5-25CC82CC06C1}" presName="hierChild5" presStyleCnt="0"/>
      <dgm:spPr/>
      <dgm:t>
        <a:bodyPr/>
        <a:lstStyle/>
        <a:p>
          <a:endParaRPr lang="en-US"/>
        </a:p>
      </dgm:t>
    </dgm:pt>
    <dgm:pt modelId="{0A35373A-5B69-A540-A7BC-EB8E7183E20D}" type="pres">
      <dgm:prSet presAssocID="{B62CC51C-5227-9743-AD5D-F179DECE6EBF}" presName="Name64" presStyleLbl="parChTrans1D3" presStyleIdx="2" presStyleCnt="7"/>
      <dgm:spPr/>
      <dgm:t>
        <a:bodyPr/>
        <a:lstStyle/>
        <a:p>
          <a:endParaRPr lang="en-US"/>
        </a:p>
      </dgm:t>
    </dgm:pt>
    <dgm:pt modelId="{356C3310-1072-334C-A072-7823BC809069}" type="pres">
      <dgm:prSet presAssocID="{A5C53EC3-ECF5-F644-BDE0-5C0404A048A0}" presName="hierRoot2" presStyleCnt="0">
        <dgm:presLayoutVars>
          <dgm:hierBranch val="init"/>
        </dgm:presLayoutVars>
      </dgm:prSet>
      <dgm:spPr/>
    </dgm:pt>
    <dgm:pt modelId="{18C49D70-F563-9542-BAEC-360034A90CB0}" type="pres">
      <dgm:prSet presAssocID="{A5C53EC3-ECF5-F644-BDE0-5C0404A048A0}" presName="rootComposite" presStyleCnt="0"/>
      <dgm:spPr/>
    </dgm:pt>
    <dgm:pt modelId="{5695D5C3-4554-BD48-9AAC-97C36F26AFBD}" type="pres">
      <dgm:prSet presAssocID="{A5C53EC3-ECF5-F644-BDE0-5C0404A048A0}" presName="rootText" presStyleLbl="node3" presStyleIdx="2" presStyleCnt="7" custScaleX="2159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EAE523-63ED-014A-999E-11275669A42D}" type="pres">
      <dgm:prSet presAssocID="{A5C53EC3-ECF5-F644-BDE0-5C0404A048A0}" presName="rootConnector" presStyleLbl="node3" presStyleIdx="2" presStyleCnt="7"/>
      <dgm:spPr/>
      <dgm:t>
        <a:bodyPr/>
        <a:lstStyle/>
        <a:p>
          <a:endParaRPr lang="en-US"/>
        </a:p>
      </dgm:t>
    </dgm:pt>
    <dgm:pt modelId="{03A2C054-1ADE-3942-9E05-A713ABD04B62}" type="pres">
      <dgm:prSet presAssocID="{A5C53EC3-ECF5-F644-BDE0-5C0404A048A0}" presName="hierChild4" presStyleCnt="0"/>
      <dgm:spPr/>
    </dgm:pt>
    <dgm:pt modelId="{171782C5-0E84-014E-BA5D-1250978377DA}" type="pres">
      <dgm:prSet presAssocID="{A5C53EC3-ECF5-F644-BDE0-5C0404A048A0}" presName="hierChild5" presStyleCnt="0"/>
      <dgm:spPr/>
    </dgm:pt>
    <dgm:pt modelId="{8254F456-2FA5-7C46-A34E-EF4B7CEBB315}" type="pres">
      <dgm:prSet presAssocID="{13BE0BCB-597E-AD4C-8B6E-E1C87875963E}" presName="hierChild5" presStyleCnt="0"/>
      <dgm:spPr/>
      <dgm:t>
        <a:bodyPr/>
        <a:lstStyle/>
        <a:p>
          <a:endParaRPr lang="en-US"/>
        </a:p>
      </dgm:t>
    </dgm:pt>
    <dgm:pt modelId="{2E8293D7-50FB-E847-921E-F36F94AD6D4A}" type="pres">
      <dgm:prSet presAssocID="{0C7F202B-89D7-E54C-B41B-7B9D3A48309D}" presName="Name64" presStyleLbl="parChTrans1D2" presStyleIdx="1" presStyleCnt="3"/>
      <dgm:spPr/>
      <dgm:t>
        <a:bodyPr/>
        <a:lstStyle/>
        <a:p>
          <a:endParaRPr lang="en-US"/>
        </a:p>
      </dgm:t>
    </dgm:pt>
    <dgm:pt modelId="{7DC0FD57-7D6C-AC43-8928-CB0910E54525}" type="pres">
      <dgm:prSet presAssocID="{53805013-A497-C848-A0FE-EC8178FB5A50}" presName="hierRoot2" presStyleCnt="0">
        <dgm:presLayoutVars>
          <dgm:hierBranch val="init"/>
        </dgm:presLayoutVars>
      </dgm:prSet>
      <dgm:spPr/>
    </dgm:pt>
    <dgm:pt modelId="{009F1BCC-3702-8545-8A4E-3B5EF6ECE28E}" type="pres">
      <dgm:prSet presAssocID="{53805013-A497-C848-A0FE-EC8178FB5A50}" presName="rootComposite" presStyleCnt="0"/>
      <dgm:spPr/>
    </dgm:pt>
    <dgm:pt modelId="{20364614-100D-7840-BC15-D1F0BD4ECD79}" type="pres">
      <dgm:prSet presAssocID="{53805013-A497-C848-A0FE-EC8178FB5A50}" presName="rootText" presStyleLbl="node2" presStyleIdx="1" presStyleCnt="3" custScaleX="128642" custScaleY="1412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2E8ABA0-CB12-9247-8CF9-BEC249B97862}" type="pres">
      <dgm:prSet presAssocID="{53805013-A497-C848-A0FE-EC8178FB5A50}" presName="rootConnector" presStyleLbl="node2" presStyleIdx="1" presStyleCnt="3"/>
      <dgm:spPr/>
      <dgm:t>
        <a:bodyPr/>
        <a:lstStyle/>
        <a:p>
          <a:endParaRPr lang="en-US"/>
        </a:p>
      </dgm:t>
    </dgm:pt>
    <dgm:pt modelId="{0F8E61D5-4DE2-6E45-83F8-BDF7E1A778B3}" type="pres">
      <dgm:prSet presAssocID="{53805013-A497-C848-A0FE-EC8178FB5A50}" presName="hierChild4" presStyleCnt="0"/>
      <dgm:spPr/>
    </dgm:pt>
    <dgm:pt modelId="{96ABD50B-6131-7A4A-8E31-CE7BDB4B4339}" type="pres">
      <dgm:prSet presAssocID="{548C158A-6CD1-1E49-A690-D3D0071A2C94}" presName="Name64" presStyleLbl="parChTrans1D3" presStyleIdx="3" presStyleCnt="7"/>
      <dgm:spPr/>
      <dgm:t>
        <a:bodyPr/>
        <a:lstStyle/>
        <a:p>
          <a:endParaRPr lang="en-US"/>
        </a:p>
      </dgm:t>
    </dgm:pt>
    <dgm:pt modelId="{949BDC4B-01B3-C845-A798-D75671EC4563}" type="pres">
      <dgm:prSet presAssocID="{B5A97091-5699-0A42-968B-02B60629A72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E23F5FF-A446-B340-AF83-CB06F1C6B1F0}" type="pres">
      <dgm:prSet presAssocID="{B5A97091-5699-0A42-968B-02B60629A727}" presName="rootComposite" presStyleCnt="0"/>
      <dgm:spPr/>
      <dgm:t>
        <a:bodyPr/>
        <a:lstStyle/>
        <a:p>
          <a:endParaRPr lang="en-US"/>
        </a:p>
      </dgm:t>
    </dgm:pt>
    <dgm:pt modelId="{B5D44FBF-4B23-D94D-A37E-D8D9A78E00E1}" type="pres">
      <dgm:prSet presAssocID="{B5A97091-5699-0A42-968B-02B60629A727}" presName="rootText" presStyleLbl="node3" presStyleIdx="3" presStyleCnt="7" custScaleX="2159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47644A6-6F4A-704B-8CD6-712B4F590E18}" type="pres">
      <dgm:prSet presAssocID="{B5A97091-5699-0A42-968B-02B60629A727}" presName="rootConnector" presStyleLbl="node3" presStyleIdx="3" presStyleCnt="7"/>
      <dgm:spPr/>
      <dgm:t>
        <a:bodyPr/>
        <a:lstStyle/>
        <a:p>
          <a:endParaRPr lang="en-US"/>
        </a:p>
      </dgm:t>
    </dgm:pt>
    <dgm:pt modelId="{FB95E23D-BBBF-834F-99A7-053C5FC6B2C5}" type="pres">
      <dgm:prSet presAssocID="{B5A97091-5699-0A42-968B-02B60629A727}" presName="hierChild4" presStyleCnt="0"/>
      <dgm:spPr/>
      <dgm:t>
        <a:bodyPr/>
        <a:lstStyle/>
        <a:p>
          <a:endParaRPr lang="en-US"/>
        </a:p>
      </dgm:t>
    </dgm:pt>
    <dgm:pt modelId="{19155044-75CF-0646-AE89-3995AE269C50}" type="pres">
      <dgm:prSet presAssocID="{B5A97091-5699-0A42-968B-02B60629A727}" presName="hierChild5" presStyleCnt="0"/>
      <dgm:spPr/>
      <dgm:t>
        <a:bodyPr/>
        <a:lstStyle/>
        <a:p>
          <a:endParaRPr lang="en-US"/>
        </a:p>
      </dgm:t>
    </dgm:pt>
    <dgm:pt modelId="{90AE0F2F-3C33-E04E-821C-B2BEC8C06481}" type="pres">
      <dgm:prSet presAssocID="{8AB32859-5A10-B942-B5A7-5398ACAE967C}" presName="Name64" presStyleLbl="parChTrans1D3" presStyleIdx="4" presStyleCnt="7"/>
      <dgm:spPr/>
      <dgm:t>
        <a:bodyPr/>
        <a:lstStyle/>
        <a:p>
          <a:endParaRPr lang="en-US"/>
        </a:p>
      </dgm:t>
    </dgm:pt>
    <dgm:pt modelId="{8BB05BC5-6FAC-284E-A176-9133487DE85E}" type="pres">
      <dgm:prSet presAssocID="{CAD98182-04BA-A643-ACAC-371A64EBAE8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07174DD-2481-8145-AF0D-268B9A2ED018}" type="pres">
      <dgm:prSet presAssocID="{CAD98182-04BA-A643-ACAC-371A64EBAE87}" presName="rootComposite" presStyleCnt="0"/>
      <dgm:spPr/>
      <dgm:t>
        <a:bodyPr/>
        <a:lstStyle/>
        <a:p>
          <a:endParaRPr lang="en-US"/>
        </a:p>
      </dgm:t>
    </dgm:pt>
    <dgm:pt modelId="{DF80D74C-BF71-0B40-9C87-888F4146D159}" type="pres">
      <dgm:prSet presAssocID="{CAD98182-04BA-A643-ACAC-371A64EBAE87}" presName="rootText" presStyleLbl="node3" presStyleIdx="4" presStyleCnt="7" custScaleX="215923" custScaleY="1346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6652E30-737D-1144-8D88-3A0D57C57B8F}" type="pres">
      <dgm:prSet presAssocID="{CAD98182-04BA-A643-ACAC-371A64EBAE87}" presName="rootConnector" presStyleLbl="node3" presStyleIdx="4" presStyleCnt="7"/>
      <dgm:spPr/>
      <dgm:t>
        <a:bodyPr/>
        <a:lstStyle/>
        <a:p>
          <a:endParaRPr lang="en-US"/>
        </a:p>
      </dgm:t>
    </dgm:pt>
    <dgm:pt modelId="{F1AE38D2-5711-374F-BABB-CC74F500579F}" type="pres">
      <dgm:prSet presAssocID="{CAD98182-04BA-A643-ACAC-371A64EBAE87}" presName="hierChild4" presStyleCnt="0"/>
      <dgm:spPr/>
      <dgm:t>
        <a:bodyPr/>
        <a:lstStyle/>
        <a:p>
          <a:endParaRPr lang="en-US"/>
        </a:p>
      </dgm:t>
    </dgm:pt>
    <dgm:pt modelId="{3D87F85E-B69B-5044-BADE-598503D598D5}" type="pres">
      <dgm:prSet presAssocID="{CAD98182-04BA-A643-ACAC-371A64EBAE87}" presName="hierChild5" presStyleCnt="0"/>
      <dgm:spPr/>
      <dgm:t>
        <a:bodyPr/>
        <a:lstStyle/>
        <a:p>
          <a:endParaRPr lang="en-US"/>
        </a:p>
      </dgm:t>
    </dgm:pt>
    <dgm:pt modelId="{F6B6CB71-9CB7-C942-91F8-121F5FF4F6D5}" type="pres">
      <dgm:prSet presAssocID="{53805013-A497-C848-A0FE-EC8178FB5A50}" presName="hierChild5" presStyleCnt="0"/>
      <dgm:spPr/>
    </dgm:pt>
    <dgm:pt modelId="{2688025B-A363-EC47-83B0-974613A0367A}" type="pres">
      <dgm:prSet presAssocID="{65314F33-626F-944F-ABF2-DB997381E87E}" presName="Name64" presStyleLbl="parChTrans1D2" presStyleIdx="2" presStyleCnt="3"/>
      <dgm:spPr/>
      <dgm:t>
        <a:bodyPr/>
        <a:lstStyle/>
        <a:p>
          <a:endParaRPr lang="en-US"/>
        </a:p>
      </dgm:t>
    </dgm:pt>
    <dgm:pt modelId="{EF048E48-BCA2-0248-8DA6-035BC918961D}" type="pres">
      <dgm:prSet presAssocID="{C1A019BF-0956-AC46-90B0-C3015349F55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35984DF-86F5-A547-BF7D-2AEB6B82D163}" type="pres">
      <dgm:prSet presAssocID="{C1A019BF-0956-AC46-90B0-C3015349F552}" presName="rootComposite" presStyleCnt="0"/>
      <dgm:spPr/>
      <dgm:t>
        <a:bodyPr/>
        <a:lstStyle/>
        <a:p>
          <a:endParaRPr lang="en-US"/>
        </a:p>
      </dgm:t>
    </dgm:pt>
    <dgm:pt modelId="{798F08B8-9E87-D84D-8F76-CC1803C56CFE}" type="pres">
      <dgm:prSet presAssocID="{C1A019BF-0956-AC46-90B0-C3015349F552}" presName="rootText" presStyleLbl="node2" presStyleIdx="2" presStyleCnt="3" custScaleX="128642" custScaleY="1412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8A11FF-AD2F-EF42-992A-D0BDCE515A02}" type="pres">
      <dgm:prSet presAssocID="{C1A019BF-0956-AC46-90B0-C3015349F552}" presName="rootConnector" presStyleLbl="node2" presStyleIdx="2" presStyleCnt="3"/>
      <dgm:spPr/>
      <dgm:t>
        <a:bodyPr/>
        <a:lstStyle/>
        <a:p>
          <a:endParaRPr lang="en-US"/>
        </a:p>
      </dgm:t>
    </dgm:pt>
    <dgm:pt modelId="{2E47E788-AFF3-2A46-8CE7-5F6DE006D5E8}" type="pres">
      <dgm:prSet presAssocID="{C1A019BF-0956-AC46-90B0-C3015349F552}" presName="hierChild4" presStyleCnt="0"/>
      <dgm:spPr/>
      <dgm:t>
        <a:bodyPr/>
        <a:lstStyle/>
        <a:p>
          <a:endParaRPr lang="en-US"/>
        </a:p>
      </dgm:t>
    </dgm:pt>
    <dgm:pt modelId="{51FF1E54-ED20-8843-A79C-343488E28AD4}" type="pres">
      <dgm:prSet presAssocID="{ECC29CE5-5FB8-984D-A72D-098D273304A4}" presName="Name64" presStyleLbl="parChTrans1D3" presStyleIdx="5" presStyleCnt="7"/>
      <dgm:spPr/>
      <dgm:t>
        <a:bodyPr/>
        <a:lstStyle/>
        <a:p>
          <a:endParaRPr lang="en-US"/>
        </a:p>
      </dgm:t>
    </dgm:pt>
    <dgm:pt modelId="{E27C85D2-C418-044E-95E7-B425068E6508}" type="pres">
      <dgm:prSet presAssocID="{65E141CF-90EB-F44C-A63A-8A13C59E77F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93916ED-483C-6B4B-8C36-D67DB7B42023}" type="pres">
      <dgm:prSet presAssocID="{65E141CF-90EB-F44C-A63A-8A13C59E77F5}" presName="rootComposite" presStyleCnt="0"/>
      <dgm:spPr/>
      <dgm:t>
        <a:bodyPr/>
        <a:lstStyle/>
        <a:p>
          <a:endParaRPr lang="en-US"/>
        </a:p>
      </dgm:t>
    </dgm:pt>
    <dgm:pt modelId="{68C24028-C296-AA43-B505-1A158171DAF1}" type="pres">
      <dgm:prSet presAssocID="{65E141CF-90EB-F44C-A63A-8A13C59E77F5}" presName="rootText" presStyleLbl="node3" presStyleIdx="5" presStyleCnt="7" custScaleX="2159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873456-1178-D34B-A5C2-9547B655EA1C}" type="pres">
      <dgm:prSet presAssocID="{65E141CF-90EB-F44C-A63A-8A13C59E77F5}" presName="rootConnector" presStyleLbl="node3" presStyleIdx="5" presStyleCnt="7"/>
      <dgm:spPr/>
      <dgm:t>
        <a:bodyPr/>
        <a:lstStyle/>
        <a:p>
          <a:endParaRPr lang="en-US"/>
        </a:p>
      </dgm:t>
    </dgm:pt>
    <dgm:pt modelId="{F47FE396-8A25-C943-B4B1-DD26EB03D0CC}" type="pres">
      <dgm:prSet presAssocID="{65E141CF-90EB-F44C-A63A-8A13C59E77F5}" presName="hierChild4" presStyleCnt="0"/>
      <dgm:spPr/>
      <dgm:t>
        <a:bodyPr/>
        <a:lstStyle/>
        <a:p>
          <a:endParaRPr lang="en-US"/>
        </a:p>
      </dgm:t>
    </dgm:pt>
    <dgm:pt modelId="{E88A766E-6363-D048-88EF-2D1C5E1492B5}" type="pres">
      <dgm:prSet presAssocID="{65E141CF-90EB-F44C-A63A-8A13C59E77F5}" presName="hierChild5" presStyleCnt="0"/>
      <dgm:spPr/>
      <dgm:t>
        <a:bodyPr/>
        <a:lstStyle/>
        <a:p>
          <a:endParaRPr lang="en-US"/>
        </a:p>
      </dgm:t>
    </dgm:pt>
    <dgm:pt modelId="{A31DE399-4196-4144-AF4E-841B03D49D10}" type="pres">
      <dgm:prSet presAssocID="{DE6EE57C-9EF8-174D-81B2-AA2E5093201B}" presName="Name64" presStyleLbl="parChTrans1D3" presStyleIdx="6" presStyleCnt="7"/>
      <dgm:spPr/>
      <dgm:t>
        <a:bodyPr/>
        <a:lstStyle/>
        <a:p>
          <a:endParaRPr lang="en-US"/>
        </a:p>
      </dgm:t>
    </dgm:pt>
    <dgm:pt modelId="{54ACEB21-2DB3-3644-ACDE-5EF06F00411A}" type="pres">
      <dgm:prSet presAssocID="{37853C7C-0054-5740-9FC8-D80A8E7A708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6848D80-47DF-9F43-8A01-4DA7CD7C5643}" type="pres">
      <dgm:prSet presAssocID="{37853C7C-0054-5740-9FC8-D80A8E7A7081}" presName="rootComposite" presStyleCnt="0"/>
      <dgm:spPr/>
      <dgm:t>
        <a:bodyPr/>
        <a:lstStyle/>
        <a:p>
          <a:endParaRPr lang="en-US"/>
        </a:p>
      </dgm:t>
    </dgm:pt>
    <dgm:pt modelId="{EAF120C7-531C-1649-9565-329338241C7C}" type="pres">
      <dgm:prSet presAssocID="{37853C7C-0054-5740-9FC8-D80A8E7A7081}" presName="rootText" presStyleLbl="node3" presStyleIdx="6" presStyleCnt="7" custScaleX="2159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4592DB-E3DA-0D41-86BC-184DC7805673}" type="pres">
      <dgm:prSet presAssocID="{37853C7C-0054-5740-9FC8-D80A8E7A7081}" presName="rootConnector" presStyleLbl="node3" presStyleIdx="6" presStyleCnt="7"/>
      <dgm:spPr/>
      <dgm:t>
        <a:bodyPr/>
        <a:lstStyle/>
        <a:p>
          <a:endParaRPr lang="en-US"/>
        </a:p>
      </dgm:t>
    </dgm:pt>
    <dgm:pt modelId="{41AD4FE9-6961-7A49-813E-35FDB29E71C3}" type="pres">
      <dgm:prSet presAssocID="{37853C7C-0054-5740-9FC8-D80A8E7A7081}" presName="hierChild4" presStyleCnt="0"/>
      <dgm:spPr/>
      <dgm:t>
        <a:bodyPr/>
        <a:lstStyle/>
        <a:p>
          <a:endParaRPr lang="en-US"/>
        </a:p>
      </dgm:t>
    </dgm:pt>
    <dgm:pt modelId="{432F77C2-2F25-C445-B3BB-C441B5120F5C}" type="pres">
      <dgm:prSet presAssocID="{37853C7C-0054-5740-9FC8-D80A8E7A7081}" presName="hierChild5" presStyleCnt="0"/>
      <dgm:spPr/>
      <dgm:t>
        <a:bodyPr/>
        <a:lstStyle/>
        <a:p>
          <a:endParaRPr lang="en-US"/>
        </a:p>
      </dgm:t>
    </dgm:pt>
    <dgm:pt modelId="{D2B35EF1-F503-6C40-B717-178977576E9B}" type="pres">
      <dgm:prSet presAssocID="{C1A019BF-0956-AC46-90B0-C3015349F552}" presName="hierChild5" presStyleCnt="0"/>
      <dgm:spPr/>
      <dgm:t>
        <a:bodyPr/>
        <a:lstStyle/>
        <a:p>
          <a:endParaRPr lang="en-US"/>
        </a:p>
      </dgm:t>
    </dgm:pt>
    <dgm:pt modelId="{64256DE2-70DB-0346-BB48-7CDF40B5FB4F}" type="pres">
      <dgm:prSet presAssocID="{343CE556-FB2E-9B4F-884F-832CAE9555F6}" presName="hierChild3" presStyleCnt="0"/>
      <dgm:spPr/>
      <dgm:t>
        <a:bodyPr/>
        <a:lstStyle/>
        <a:p>
          <a:endParaRPr lang="en-US"/>
        </a:p>
      </dgm:t>
    </dgm:pt>
  </dgm:ptLst>
  <dgm:cxnLst>
    <dgm:cxn modelId="{82548C70-EF3C-CB47-88BC-853C49575F21}" type="presOf" srcId="{343CE556-FB2E-9B4F-884F-832CAE9555F6}" destId="{EA670D2B-2881-3B44-812D-BDF8812B831C}" srcOrd="0" destOrd="0" presId="urn:microsoft.com/office/officeart/2009/3/layout/HorizontalOrganizationChart"/>
    <dgm:cxn modelId="{81ECD82F-AB84-FD41-B153-79604DE56303}" srcId="{13BE0BCB-597E-AD4C-8B6E-E1C87875963E}" destId="{D0369285-551F-C442-8977-6D2D78FCC407}" srcOrd="0" destOrd="0" parTransId="{F386FC17-C595-4948-98F0-109704E35DB0}" sibTransId="{F4EBA110-72C8-1D48-8662-C937B6714217}"/>
    <dgm:cxn modelId="{459B3CCA-590F-3447-9513-154E06CB24BC}" type="presOf" srcId="{8AB32859-5A10-B942-B5A7-5398ACAE967C}" destId="{90AE0F2F-3C33-E04E-821C-B2BEC8C06481}" srcOrd="0" destOrd="0" presId="urn:microsoft.com/office/officeart/2009/3/layout/HorizontalOrganizationChart"/>
    <dgm:cxn modelId="{5215D012-B390-8B4E-ABF9-3D02EF203D9D}" type="presOf" srcId="{F386FC17-C595-4948-98F0-109704E35DB0}" destId="{C8E40612-47FE-D441-AACD-8150726EF6B6}" srcOrd="0" destOrd="0" presId="urn:microsoft.com/office/officeart/2009/3/layout/HorizontalOrganizationChart"/>
    <dgm:cxn modelId="{726D5501-D3B1-314C-B5DD-819356748136}" srcId="{C1A019BF-0956-AC46-90B0-C3015349F552}" destId="{65E141CF-90EB-F44C-A63A-8A13C59E77F5}" srcOrd="0" destOrd="0" parTransId="{ECC29CE5-5FB8-984D-A72D-098D273304A4}" sibTransId="{7EFD53DC-850F-C948-9AC3-B7F886F372A2}"/>
    <dgm:cxn modelId="{E6BDA598-D3EF-CB43-8068-93532AEFB1EA}" type="presOf" srcId="{53805013-A497-C848-A0FE-EC8178FB5A50}" destId="{12E8ABA0-CB12-9247-8CF9-BEC249B97862}" srcOrd="1" destOrd="0" presId="urn:microsoft.com/office/officeart/2009/3/layout/HorizontalOrganizationChart"/>
    <dgm:cxn modelId="{2AE00E00-07AC-6643-A657-EA61F9EFDF47}" srcId="{C1A019BF-0956-AC46-90B0-C3015349F552}" destId="{37853C7C-0054-5740-9FC8-D80A8E7A7081}" srcOrd="1" destOrd="0" parTransId="{DE6EE57C-9EF8-174D-81B2-AA2E5093201B}" sibTransId="{9EE1C89B-47E9-8A49-99F7-C80E234DDEF7}"/>
    <dgm:cxn modelId="{DD291986-A841-8245-A946-29FCFEA6CE09}" type="presOf" srcId="{343CE556-FB2E-9B4F-884F-832CAE9555F6}" destId="{1D14A481-1B5F-6740-B50E-85D8DF9C35D3}" srcOrd="1" destOrd="0" presId="urn:microsoft.com/office/officeart/2009/3/layout/HorizontalOrganizationChart"/>
    <dgm:cxn modelId="{BEC604E8-4C0D-4746-AE8D-27DF5A6C9B92}" type="presOf" srcId="{13BE0BCB-597E-AD4C-8B6E-E1C87875963E}" destId="{51960744-0A2A-9842-BFC3-0DE7F041FCBD}" srcOrd="0" destOrd="0" presId="urn:microsoft.com/office/officeart/2009/3/layout/HorizontalOrganizationChart"/>
    <dgm:cxn modelId="{8E963163-CED8-824C-AAEC-6054F31F5C89}" type="presOf" srcId="{1DDD4191-9A43-2B41-ACBC-E5A5CCB3C017}" destId="{5F601F98-137B-7D4C-8B26-29A5C1BA84CC}" srcOrd="0" destOrd="0" presId="urn:microsoft.com/office/officeart/2009/3/layout/HorizontalOrganizationChart"/>
    <dgm:cxn modelId="{A6B48F52-DC20-7947-8961-B9A60EA7D245}" srcId="{343CE556-FB2E-9B4F-884F-832CAE9555F6}" destId="{C1A019BF-0956-AC46-90B0-C3015349F552}" srcOrd="2" destOrd="0" parTransId="{65314F33-626F-944F-ABF2-DB997381E87E}" sibTransId="{783F9BBE-45D6-FB46-86C5-914C9CB4C558}"/>
    <dgm:cxn modelId="{8478B3F3-66CD-C345-A24F-FD5C32483D16}" type="presOf" srcId="{53805013-A497-C848-A0FE-EC8178FB5A50}" destId="{20364614-100D-7840-BC15-D1F0BD4ECD79}" srcOrd="0" destOrd="0" presId="urn:microsoft.com/office/officeart/2009/3/layout/HorizontalOrganizationChart"/>
    <dgm:cxn modelId="{AA6FD48F-87C8-2946-8A03-811ACDD76182}" type="presOf" srcId="{65314F33-626F-944F-ABF2-DB997381E87E}" destId="{2688025B-A363-EC47-83B0-974613A0367A}" srcOrd="0" destOrd="0" presId="urn:microsoft.com/office/officeart/2009/3/layout/HorizontalOrganizationChart"/>
    <dgm:cxn modelId="{D3B2A01F-176C-A344-8C89-619852250BD5}" type="presOf" srcId="{136705BE-5648-4944-BD8C-3AA120AEC28E}" destId="{CED04AD4-E22B-3541-BEAC-EDA74B3C9FC5}" srcOrd="0" destOrd="0" presId="urn:microsoft.com/office/officeart/2009/3/layout/HorizontalOrganizationChart"/>
    <dgm:cxn modelId="{2D55E49C-3BBF-8B47-A804-BA7836A8A7B8}" type="presOf" srcId="{CAD98182-04BA-A643-ACAC-371A64EBAE87}" destId="{C6652E30-737D-1144-8D88-3A0D57C57B8F}" srcOrd="1" destOrd="0" presId="urn:microsoft.com/office/officeart/2009/3/layout/HorizontalOrganizationChart"/>
    <dgm:cxn modelId="{F7778D1D-E1A2-B640-A660-9A4CE8AADBD1}" type="presOf" srcId="{A5C53EC3-ECF5-F644-BDE0-5C0404A048A0}" destId="{FEEAE523-63ED-014A-999E-11275669A42D}" srcOrd="1" destOrd="0" presId="urn:microsoft.com/office/officeart/2009/3/layout/HorizontalOrganizationChart"/>
    <dgm:cxn modelId="{9833337A-DA1C-C740-818D-7944C2404026}" srcId="{343CE556-FB2E-9B4F-884F-832CAE9555F6}" destId="{13BE0BCB-597E-AD4C-8B6E-E1C87875963E}" srcOrd="0" destOrd="0" parTransId="{1DDD4191-9A43-2B41-ACBC-E5A5CCB3C017}" sibTransId="{1D7877B5-4514-4849-B7E5-EDC68A3508EA}"/>
    <dgm:cxn modelId="{2A01FD02-5386-3B40-83B1-8D05BBCF10C4}" type="presOf" srcId="{65E141CF-90EB-F44C-A63A-8A13C59E77F5}" destId="{68C24028-C296-AA43-B505-1A158171DAF1}" srcOrd="0" destOrd="0" presId="urn:microsoft.com/office/officeart/2009/3/layout/HorizontalOrganizationChart"/>
    <dgm:cxn modelId="{1B2023A0-EC67-AD48-9A13-64D7500147F3}" type="presOf" srcId="{B5A97091-5699-0A42-968B-02B60629A727}" destId="{547644A6-6F4A-704B-8CD6-712B4F590E18}" srcOrd="1" destOrd="0" presId="urn:microsoft.com/office/officeart/2009/3/layout/HorizontalOrganizationChart"/>
    <dgm:cxn modelId="{434CB49D-C077-594B-B1E8-5F942E3038FE}" type="presOf" srcId="{ECC29CE5-5FB8-984D-A72D-098D273304A4}" destId="{51FF1E54-ED20-8843-A79C-343488E28AD4}" srcOrd="0" destOrd="0" presId="urn:microsoft.com/office/officeart/2009/3/layout/HorizontalOrganizationChart"/>
    <dgm:cxn modelId="{F3A2AEC7-005D-A840-98F0-102D5FE372DB}" type="presOf" srcId="{B62CC51C-5227-9743-AD5D-F179DECE6EBF}" destId="{0A35373A-5B69-A540-A7BC-EB8E7183E20D}" srcOrd="0" destOrd="0" presId="urn:microsoft.com/office/officeart/2009/3/layout/HorizontalOrganizationChart"/>
    <dgm:cxn modelId="{454FC24F-D78B-A242-AB4C-4728A3EFB3C7}" srcId="{136705BE-5648-4944-BD8C-3AA120AEC28E}" destId="{343CE556-FB2E-9B4F-884F-832CAE9555F6}" srcOrd="0" destOrd="0" parTransId="{CFE0A24B-C483-294E-9756-E247F34EA482}" sibTransId="{9172E051-D38D-2F4F-B1F3-92ABD1AD0F01}"/>
    <dgm:cxn modelId="{52633BA3-2368-8A41-8B9A-E54E165C65BC}" srcId="{53805013-A497-C848-A0FE-EC8178FB5A50}" destId="{CAD98182-04BA-A643-ACAC-371A64EBAE87}" srcOrd="1" destOrd="0" parTransId="{8AB32859-5A10-B942-B5A7-5398ACAE967C}" sibTransId="{C86440EC-341B-2640-9834-39C250C70121}"/>
    <dgm:cxn modelId="{17686C98-2EF5-7B40-B05B-2CE37471E1AC}" type="presOf" srcId="{DE6EE57C-9EF8-174D-81B2-AA2E5093201B}" destId="{A31DE399-4196-4144-AF4E-841B03D49D10}" srcOrd="0" destOrd="0" presId="urn:microsoft.com/office/officeart/2009/3/layout/HorizontalOrganizationChart"/>
    <dgm:cxn modelId="{27FF6149-AA24-7C43-8106-49A5BA2D1DDE}" type="presOf" srcId="{D0369285-551F-C442-8977-6D2D78FCC407}" destId="{1EAF8102-2364-CA4D-B055-DACC37396DAA}" srcOrd="0" destOrd="0" presId="urn:microsoft.com/office/officeart/2009/3/layout/HorizontalOrganizationChart"/>
    <dgm:cxn modelId="{AA128541-B661-0045-AF96-A07F2554D688}" type="presOf" srcId="{548C158A-6CD1-1E49-A690-D3D0071A2C94}" destId="{96ABD50B-6131-7A4A-8E31-CE7BDB4B4339}" srcOrd="0" destOrd="0" presId="urn:microsoft.com/office/officeart/2009/3/layout/HorizontalOrganizationChart"/>
    <dgm:cxn modelId="{2D66F659-6701-8345-8D42-D679224A4EF1}" srcId="{343CE556-FB2E-9B4F-884F-832CAE9555F6}" destId="{53805013-A497-C848-A0FE-EC8178FB5A50}" srcOrd="1" destOrd="0" parTransId="{0C7F202B-89D7-E54C-B41B-7B9D3A48309D}" sibTransId="{593003AB-D67B-5247-B6B5-7AA859BC9E12}"/>
    <dgm:cxn modelId="{D3A4D6AF-5704-934E-8D94-01E14B1269D4}" type="presOf" srcId="{37853C7C-0054-5740-9FC8-D80A8E7A7081}" destId="{AB4592DB-E3DA-0D41-86BC-184DC7805673}" srcOrd="1" destOrd="0" presId="urn:microsoft.com/office/officeart/2009/3/layout/HorizontalOrganizationChart"/>
    <dgm:cxn modelId="{90F80D98-24AA-5045-A443-9776A267293E}" srcId="{53805013-A497-C848-A0FE-EC8178FB5A50}" destId="{B5A97091-5699-0A42-968B-02B60629A727}" srcOrd="0" destOrd="0" parTransId="{548C158A-6CD1-1E49-A690-D3D0071A2C94}" sibTransId="{957659FA-21AF-C945-B7BD-AF477631AD97}"/>
    <dgm:cxn modelId="{2BA2C987-99A8-F644-B3AB-DC19AAB1A73C}" type="presOf" srcId="{37853C7C-0054-5740-9FC8-D80A8E7A7081}" destId="{EAF120C7-531C-1649-9565-329338241C7C}" srcOrd="0" destOrd="0" presId="urn:microsoft.com/office/officeart/2009/3/layout/HorizontalOrganizationChart"/>
    <dgm:cxn modelId="{C6B28417-BCD7-5C4D-BEE7-B68B144D321B}" type="presOf" srcId="{CAD98182-04BA-A643-ACAC-371A64EBAE87}" destId="{DF80D74C-BF71-0B40-9C87-888F4146D159}" srcOrd="0" destOrd="0" presId="urn:microsoft.com/office/officeart/2009/3/layout/HorizontalOrganizationChart"/>
    <dgm:cxn modelId="{6D00F992-578E-F145-838E-5F7B6E147A7B}" type="presOf" srcId="{A5C53EC3-ECF5-F644-BDE0-5C0404A048A0}" destId="{5695D5C3-4554-BD48-9AAC-97C36F26AFBD}" srcOrd="0" destOrd="0" presId="urn:microsoft.com/office/officeart/2009/3/layout/HorizontalOrganizationChart"/>
    <dgm:cxn modelId="{E7127037-67BA-3D47-A88E-4F7384595E0A}" type="presOf" srcId="{65E141CF-90EB-F44C-A63A-8A13C59E77F5}" destId="{F2873456-1178-D34B-A5C2-9547B655EA1C}" srcOrd="1" destOrd="0" presId="urn:microsoft.com/office/officeart/2009/3/layout/HorizontalOrganizationChart"/>
    <dgm:cxn modelId="{E4A4888B-6567-3346-B92A-C73FFB18E655}" type="presOf" srcId="{C773BD43-15D8-2E43-98E5-25CC82CC06C1}" destId="{941B9197-3C5B-A342-8A14-CBCB24460AE0}" srcOrd="1" destOrd="0" presId="urn:microsoft.com/office/officeart/2009/3/layout/HorizontalOrganizationChart"/>
    <dgm:cxn modelId="{3A5653C3-8AAC-E944-8DA0-775AAC91BE6B}" type="presOf" srcId="{CEAF85AD-6B24-B84B-A0EA-8B41F019E1A1}" destId="{3CB88055-48FD-4047-BC85-6B8C500F8449}" srcOrd="0" destOrd="0" presId="urn:microsoft.com/office/officeart/2009/3/layout/HorizontalOrganizationChart"/>
    <dgm:cxn modelId="{534F62B4-E407-FC4C-9439-32A35A98729A}" type="presOf" srcId="{C773BD43-15D8-2E43-98E5-25CC82CC06C1}" destId="{3B899D5D-9439-BA48-8A2F-DAE27586FE4C}" srcOrd="0" destOrd="0" presId="urn:microsoft.com/office/officeart/2009/3/layout/HorizontalOrganizationChart"/>
    <dgm:cxn modelId="{AFF10DB9-D5A6-7A4B-9DE6-547DCBF6B94C}" type="presOf" srcId="{B5A97091-5699-0A42-968B-02B60629A727}" destId="{B5D44FBF-4B23-D94D-A37E-D8D9A78E00E1}" srcOrd="0" destOrd="0" presId="urn:microsoft.com/office/officeart/2009/3/layout/HorizontalOrganizationChart"/>
    <dgm:cxn modelId="{10EFF801-62EA-D447-B87B-A452EBD40470}" type="presOf" srcId="{0C7F202B-89D7-E54C-B41B-7B9D3A48309D}" destId="{2E8293D7-50FB-E847-921E-F36F94AD6D4A}" srcOrd="0" destOrd="0" presId="urn:microsoft.com/office/officeart/2009/3/layout/HorizontalOrganizationChart"/>
    <dgm:cxn modelId="{C49B267E-8DA9-CB4A-8A57-BE6C89A36F94}" type="presOf" srcId="{C1A019BF-0956-AC46-90B0-C3015349F552}" destId="{3B8A11FF-AD2F-EF42-992A-D0BDCE515A02}" srcOrd="1" destOrd="0" presId="urn:microsoft.com/office/officeart/2009/3/layout/HorizontalOrganizationChart"/>
    <dgm:cxn modelId="{B6E0E854-B48E-5F4F-9938-ECDFAD5EBCAD}" srcId="{13BE0BCB-597E-AD4C-8B6E-E1C87875963E}" destId="{C773BD43-15D8-2E43-98E5-25CC82CC06C1}" srcOrd="1" destOrd="0" parTransId="{CEAF85AD-6B24-B84B-A0EA-8B41F019E1A1}" sibTransId="{D52C7C79-B9EB-2344-B100-F6FF19B84456}"/>
    <dgm:cxn modelId="{92C7C8B6-A37E-5C4A-B655-F052A5CE7509}" type="presOf" srcId="{C1A019BF-0956-AC46-90B0-C3015349F552}" destId="{798F08B8-9E87-D84D-8F76-CC1803C56CFE}" srcOrd="0" destOrd="0" presId="urn:microsoft.com/office/officeart/2009/3/layout/HorizontalOrganizationChart"/>
    <dgm:cxn modelId="{97BCDF3F-4FBF-9844-B29E-57DFB3380817}" type="presOf" srcId="{13BE0BCB-597E-AD4C-8B6E-E1C87875963E}" destId="{FC7417EA-4BDF-9E43-8852-3B9C07CC1266}" srcOrd="1" destOrd="0" presId="urn:microsoft.com/office/officeart/2009/3/layout/HorizontalOrganizationChart"/>
    <dgm:cxn modelId="{B9CA99F6-86A0-D944-BAED-CB3D89C63CBF}" srcId="{13BE0BCB-597E-AD4C-8B6E-E1C87875963E}" destId="{A5C53EC3-ECF5-F644-BDE0-5C0404A048A0}" srcOrd="2" destOrd="0" parTransId="{B62CC51C-5227-9743-AD5D-F179DECE6EBF}" sibTransId="{27F2A92B-7CA1-184C-874B-1F38F0F327EE}"/>
    <dgm:cxn modelId="{FB5E2626-7944-B542-9AF7-BEF46E72802C}" type="presOf" srcId="{D0369285-551F-C442-8977-6D2D78FCC407}" destId="{78760BC6-094B-9143-AE71-8A40B95DFA2C}" srcOrd="1" destOrd="0" presId="urn:microsoft.com/office/officeart/2009/3/layout/HorizontalOrganizationChart"/>
    <dgm:cxn modelId="{1452EE3B-5E8E-6842-AD58-96EF18C9D41A}" type="presParOf" srcId="{CED04AD4-E22B-3541-BEAC-EDA74B3C9FC5}" destId="{1BA9DB29-2615-7C4C-A340-E386D3A2CB59}" srcOrd="0" destOrd="0" presId="urn:microsoft.com/office/officeart/2009/3/layout/HorizontalOrganizationChart"/>
    <dgm:cxn modelId="{F2B6C5A4-F6E2-014F-8013-20203F071B0E}" type="presParOf" srcId="{1BA9DB29-2615-7C4C-A340-E386D3A2CB59}" destId="{8B24AE4D-9233-8A45-85B2-047B2C9FEAF0}" srcOrd="0" destOrd="0" presId="urn:microsoft.com/office/officeart/2009/3/layout/HorizontalOrganizationChart"/>
    <dgm:cxn modelId="{D063B506-8137-D44A-ACF4-1CA4236766C4}" type="presParOf" srcId="{8B24AE4D-9233-8A45-85B2-047B2C9FEAF0}" destId="{EA670D2B-2881-3B44-812D-BDF8812B831C}" srcOrd="0" destOrd="0" presId="urn:microsoft.com/office/officeart/2009/3/layout/HorizontalOrganizationChart"/>
    <dgm:cxn modelId="{3AFFE003-B31C-6040-91D9-2EF30B06D1F9}" type="presParOf" srcId="{8B24AE4D-9233-8A45-85B2-047B2C9FEAF0}" destId="{1D14A481-1B5F-6740-B50E-85D8DF9C35D3}" srcOrd="1" destOrd="0" presId="urn:microsoft.com/office/officeart/2009/3/layout/HorizontalOrganizationChart"/>
    <dgm:cxn modelId="{4DDBCAEE-A686-D446-91BB-A9F64E17481C}" type="presParOf" srcId="{1BA9DB29-2615-7C4C-A340-E386D3A2CB59}" destId="{2586792B-EEF5-5540-BA17-7CE1CC6C5D92}" srcOrd="1" destOrd="0" presId="urn:microsoft.com/office/officeart/2009/3/layout/HorizontalOrganizationChart"/>
    <dgm:cxn modelId="{CFBE23E9-B8B0-224D-AAAA-BF4B26679254}" type="presParOf" srcId="{2586792B-EEF5-5540-BA17-7CE1CC6C5D92}" destId="{5F601F98-137B-7D4C-8B26-29A5C1BA84CC}" srcOrd="0" destOrd="0" presId="urn:microsoft.com/office/officeart/2009/3/layout/HorizontalOrganizationChart"/>
    <dgm:cxn modelId="{5C2A748E-BDDC-9848-863C-72E7F7F55584}" type="presParOf" srcId="{2586792B-EEF5-5540-BA17-7CE1CC6C5D92}" destId="{BA8488A1-BD93-4D44-9D9A-5FD607F4F8E4}" srcOrd="1" destOrd="0" presId="urn:microsoft.com/office/officeart/2009/3/layout/HorizontalOrganizationChart"/>
    <dgm:cxn modelId="{868D0AB8-4D05-CC41-BD30-CC5F3567CFC0}" type="presParOf" srcId="{BA8488A1-BD93-4D44-9D9A-5FD607F4F8E4}" destId="{B5D4B9DC-F38C-4F49-81AA-77D1699BBBA5}" srcOrd="0" destOrd="0" presId="urn:microsoft.com/office/officeart/2009/3/layout/HorizontalOrganizationChart"/>
    <dgm:cxn modelId="{35DC0ECD-D83D-5A4F-A144-A5A634B43A9D}" type="presParOf" srcId="{B5D4B9DC-F38C-4F49-81AA-77D1699BBBA5}" destId="{51960744-0A2A-9842-BFC3-0DE7F041FCBD}" srcOrd="0" destOrd="0" presId="urn:microsoft.com/office/officeart/2009/3/layout/HorizontalOrganizationChart"/>
    <dgm:cxn modelId="{AB77BC30-4ED3-9B49-8B9A-0AC51C033F17}" type="presParOf" srcId="{B5D4B9DC-F38C-4F49-81AA-77D1699BBBA5}" destId="{FC7417EA-4BDF-9E43-8852-3B9C07CC1266}" srcOrd="1" destOrd="0" presId="urn:microsoft.com/office/officeart/2009/3/layout/HorizontalOrganizationChart"/>
    <dgm:cxn modelId="{C21D8B9C-39FB-1C4A-A67A-52D9F5E07C62}" type="presParOf" srcId="{BA8488A1-BD93-4D44-9D9A-5FD607F4F8E4}" destId="{23D31334-EE1D-2E43-B885-ED1B11D28733}" srcOrd="1" destOrd="0" presId="urn:microsoft.com/office/officeart/2009/3/layout/HorizontalOrganizationChart"/>
    <dgm:cxn modelId="{58A9754D-777F-8844-AEBB-45BB85B0D1A0}" type="presParOf" srcId="{23D31334-EE1D-2E43-B885-ED1B11D28733}" destId="{C8E40612-47FE-D441-AACD-8150726EF6B6}" srcOrd="0" destOrd="0" presId="urn:microsoft.com/office/officeart/2009/3/layout/HorizontalOrganizationChart"/>
    <dgm:cxn modelId="{2624230E-B410-3F46-B44C-2EE471970595}" type="presParOf" srcId="{23D31334-EE1D-2E43-B885-ED1B11D28733}" destId="{46953115-4897-7A46-ABEC-4B89C3D9BC6B}" srcOrd="1" destOrd="0" presId="urn:microsoft.com/office/officeart/2009/3/layout/HorizontalOrganizationChart"/>
    <dgm:cxn modelId="{108C85B9-7C38-D240-824B-DB47EE5A593D}" type="presParOf" srcId="{46953115-4897-7A46-ABEC-4B89C3D9BC6B}" destId="{2E40A01D-5D2B-FA45-96C5-9D8E2999C2BD}" srcOrd="0" destOrd="0" presId="urn:microsoft.com/office/officeart/2009/3/layout/HorizontalOrganizationChart"/>
    <dgm:cxn modelId="{DC6F2558-151D-8848-9E8B-7540AFC30C6F}" type="presParOf" srcId="{2E40A01D-5D2B-FA45-96C5-9D8E2999C2BD}" destId="{1EAF8102-2364-CA4D-B055-DACC37396DAA}" srcOrd="0" destOrd="0" presId="urn:microsoft.com/office/officeart/2009/3/layout/HorizontalOrganizationChart"/>
    <dgm:cxn modelId="{D642582D-D7B2-8F4A-A113-95AC6FE41DC3}" type="presParOf" srcId="{2E40A01D-5D2B-FA45-96C5-9D8E2999C2BD}" destId="{78760BC6-094B-9143-AE71-8A40B95DFA2C}" srcOrd="1" destOrd="0" presId="urn:microsoft.com/office/officeart/2009/3/layout/HorizontalOrganizationChart"/>
    <dgm:cxn modelId="{095487A3-79A3-D646-A4EF-B949A4DB1E7F}" type="presParOf" srcId="{46953115-4897-7A46-ABEC-4B89C3D9BC6B}" destId="{5D3C57CA-C2BA-154C-A544-78481C319710}" srcOrd="1" destOrd="0" presId="urn:microsoft.com/office/officeart/2009/3/layout/HorizontalOrganizationChart"/>
    <dgm:cxn modelId="{455E0AEA-6B65-874F-9E66-8D59C97C7CD1}" type="presParOf" srcId="{46953115-4897-7A46-ABEC-4B89C3D9BC6B}" destId="{3B8DCA62-3CED-704C-BCDE-3F36489DC58E}" srcOrd="2" destOrd="0" presId="urn:microsoft.com/office/officeart/2009/3/layout/HorizontalOrganizationChart"/>
    <dgm:cxn modelId="{3095FA5D-A3E1-A040-881E-C29A00EF4D45}" type="presParOf" srcId="{23D31334-EE1D-2E43-B885-ED1B11D28733}" destId="{3CB88055-48FD-4047-BC85-6B8C500F8449}" srcOrd="2" destOrd="0" presId="urn:microsoft.com/office/officeart/2009/3/layout/HorizontalOrganizationChart"/>
    <dgm:cxn modelId="{71472A8A-37C9-6C49-BED4-39378D35557C}" type="presParOf" srcId="{23D31334-EE1D-2E43-B885-ED1B11D28733}" destId="{F7B267A9-5671-B645-A207-008BB31C0A7A}" srcOrd="3" destOrd="0" presId="urn:microsoft.com/office/officeart/2009/3/layout/HorizontalOrganizationChart"/>
    <dgm:cxn modelId="{9DF4DF74-C32A-8E43-9C2C-AEAF914FDFBC}" type="presParOf" srcId="{F7B267A9-5671-B645-A207-008BB31C0A7A}" destId="{F4A41FE5-2276-9C47-BC6F-8ED59A0219A3}" srcOrd="0" destOrd="0" presId="urn:microsoft.com/office/officeart/2009/3/layout/HorizontalOrganizationChart"/>
    <dgm:cxn modelId="{A64DDCE7-E7C1-DC49-AB8A-15741D945321}" type="presParOf" srcId="{F4A41FE5-2276-9C47-BC6F-8ED59A0219A3}" destId="{3B899D5D-9439-BA48-8A2F-DAE27586FE4C}" srcOrd="0" destOrd="0" presId="urn:microsoft.com/office/officeart/2009/3/layout/HorizontalOrganizationChart"/>
    <dgm:cxn modelId="{83845076-D2FD-9043-9389-FB75540FF0F9}" type="presParOf" srcId="{F4A41FE5-2276-9C47-BC6F-8ED59A0219A3}" destId="{941B9197-3C5B-A342-8A14-CBCB24460AE0}" srcOrd="1" destOrd="0" presId="urn:microsoft.com/office/officeart/2009/3/layout/HorizontalOrganizationChart"/>
    <dgm:cxn modelId="{DB2F95FD-A2C9-DC4A-946F-1A67D22A31D0}" type="presParOf" srcId="{F7B267A9-5671-B645-A207-008BB31C0A7A}" destId="{E28D256E-1F8D-1D45-9FA1-2B3F309D8506}" srcOrd="1" destOrd="0" presId="urn:microsoft.com/office/officeart/2009/3/layout/HorizontalOrganizationChart"/>
    <dgm:cxn modelId="{B8FB162B-F01C-FD4F-AF1C-FE2AA8EA1E17}" type="presParOf" srcId="{F7B267A9-5671-B645-A207-008BB31C0A7A}" destId="{4AD3E988-5F83-6A4B-9219-69FE03E713DB}" srcOrd="2" destOrd="0" presId="urn:microsoft.com/office/officeart/2009/3/layout/HorizontalOrganizationChart"/>
    <dgm:cxn modelId="{BEEC35F3-AA93-C340-9B1F-E184E4CB60E2}" type="presParOf" srcId="{23D31334-EE1D-2E43-B885-ED1B11D28733}" destId="{0A35373A-5B69-A540-A7BC-EB8E7183E20D}" srcOrd="4" destOrd="0" presId="urn:microsoft.com/office/officeart/2009/3/layout/HorizontalOrganizationChart"/>
    <dgm:cxn modelId="{E4DD493A-8A10-FB47-B8AA-5486DE2590CA}" type="presParOf" srcId="{23D31334-EE1D-2E43-B885-ED1B11D28733}" destId="{356C3310-1072-334C-A072-7823BC809069}" srcOrd="5" destOrd="0" presId="urn:microsoft.com/office/officeart/2009/3/layout/HorizontalOrganizationChart"/>
    <dgm:cxn modelId="{8EE8A6CB-7337-FC4D-8D10-7C81F39CAE27}" type="presParOf" srcId="{356C3310-1072-334C-A072-7823BC809069}" destId="{18C49D70-F563-9542-BAEC-360034A90CB0}" srcOrd="0" destOrd="0" presId="urn:microsoft.com/office/officeart/2009/3/layout/HorizontalOrganizationChart"/>
    <dgm:cxn modelId="{CA568CA3-6BBD-8443-ACB6-F45C03AA2185}" type="presParOf" srcId="{18C49D70-F563-9542-BAEC-360034A90CB0}" destId="{5695D5C3-4554-BD48-9AAC-97C36F26AFBD}" srcOrd="0" destOrd="0" presId="urn:microsoft.com/office/officeart/2009/3/layout/HorizontalOrganizationChart"/>
    <dgm:cxn modelId="{3B922CF3-764D-994B-8A24-D0C67C467F5D}" type="presParOf" srcId="{18C49D70-F563-9542-BAEC-360034A90CB0}" destId="{FEEAE523-63ED-014A-999E-11275669A42D}" srcOrd="1" destOrd="0" presId="urn:microsoft.com/office/officeart/2009/3/layout/HorizontalOrganizationChart"/>
    <dgm:cxn modelId="{31BDD8E1-C3E0-9549-974C-B5254EC13FE6}" type="presParOf" srcId="{356C3310-1072-334C-A072-7823BC809069}" destId="{03A2C054-1ADE-3942-9E05-A713ABD04B62}" srcOrd="1" destOrd="0" presId="urn:microsoft.com/office/officeart/2009/3/layout/HorizontalOrganizationChart"/>
    <dgm:cxn modelId="{FA8B21D0-0F28-6046-8C97-E983678C544E}" type="presParOf" srcId="{356C3310-1072-334C-A072-7823BC809069}" destId="{171782C5-0E84-014E-BA5D-1250978377DA}" srcOrd="2" destOrd="0" presId="urn:microsoft.com/office/officeart/2009/3/layout/HorizontalOrganizationChart"/>
    <dgm:cxn modelId="{DC35D7EE-49E6-AE40-BB93-A8F3B6D2E0BC}" type="presParOf" srcId="{BA8488A1-BD93-4D44-9D9A-5FD607F4F8E4}" destId="{8254F456-2FA5-7C46-A34E-EF4B7CEBB315}" srcOrd="2" destOrd="0" presId="urn:microsoft.com/office/officeart/2009/3/layout/HorizontalOrganizationChart"/>
    <dgm:cxn modelId="{FB4C7D92-B8E8-5846-88E0-4A24A65D25F1}" type="presParOf" srcId="{2586792B-EEF5-5540-BA17-7CE1CC6C5D92}" destId="{2E8293D7-50FB-E847-921E-F36F94AD6D4A}" srcOrd="2" destOrd="0" presId="urn:microsoft.com/office/officeart/2009/3/layout/HorizontalOrganizationChart"/>
    <dgm:cxn modelId="{D5CEA6E0-84D3-6541-96FB-B74434F1F8C9}" type="presParOf" srcId="{2586792B-EEF5-5540-BA17-7CE1CC6C5D92}" destId="{7DC0FD57-7D6C-AC43-8928-CB0910E54525}" srcOrd="3" destOrd="0" presId="urn:microsoft.com/office/officeart/2009/3/layout/HorizontalOrganizationChart"/>
    <dgm:cxn modelId="{898909A4-1F48-8B4B-AAAA-70EF1A7FE242}" type="presParOf" srcId="{7DC0FD57-7D6C-AC43-8928-CB0910E54525}" destId="{009F1BCC-3702-8545-8A4E-3B5EF6ECE28E}" srcOrd="0" destOrd="0" presId="urn:microsoft.com/office/officeart/2009/3/layout/HorizontalOrganizationChart"/>
    <dgm:cxn modelId="{28F572C7-AD7D-4746-8811-F64BBD2CBB74}" type="presParOf" srcId="{009F1BCC-3702-8545-8A4E-3B5EF6ECE28E}" destId="{20364614-100D-7840-BC15-D1F0BD4ECD79}" srcOrd="0" destOrd="0" presId="urn:microsoft.com/office/officeart/2009/3/layout/HorizontalOrganizationChart"/>
    <dgm:cxn modelId="{0ACCB89D-128E-974C-AEBC-CDD8AC2231FB}" type="presParOf" srcId="{009F1BCC-3702-8545-8A4E-3B5EF6ECE28E}" destId="{12E8ABA0-CB12-9247-8CF9-BEC249B97862}" srcOrd="1" destOrd="0" presId="urn:microsoft.com/office/officeart/2009/3/layout/HorizontalOrganizationChart"/>
    <dgm:cxn modelId="{F2C4C3AE-4FCD-BE42-B69C-5A97DEE73C5E}" type="presParOf" srcId="{7DC0FD57-7D6C-AC43-8928-CB0910E54525}" destId="{0F8E61D5-4DE2-6E45-83F8-BDF7E1A778B3}" srcOrd="1" destOrd="0" presId="urn:microsoft.com/office/officeart/2009/3/layout/HorizontalOrganizationChart"/>
    <dgm:cxn modelId="{51AC4E75-AC5D-1A49-A395-9783B63768C9}" type="presParOf" srcId="{0F8E61D5-4DE2-6E45-83F8-BDF7E1A778B3}" destId="{96ABD50B-6131-7A4A-8E31-CE7BDB4B4339}" srcOrd="0" destOrd="0" presId="urn:microsoft.com/office/officeart/2009/3/layout/HorizontalOrganizationChart"/>
    <dgm:cxn modelId="{5FC5A713-E76D-6D41-B994-E3CC36A8AB4B}" type="presParOf" srcId="{0F8E61D5-4DE2-6E45-83F8-BDF7E1A778B3}" destId="{949BDC4B-01B3-C845-A798-D75671EC4563}" srcOrd="1" destOrd="0" presId="urn:microsoft.com/office/officeart/2009/3/layout/HorizontalOrganizationChart"/>
    <dgm:cxn modelId="{BE83D863-8E93-F24F-9493-DD91E7E922F2}" type="presParOf" srcId="{949BDC4B-01B3-C845-A798-D75671EC4563}" destId="{CE23F5FF-A446-B340-AF83-CB06F1C6B1F0}" srcOrd="0" destOrd="0" presId="urn:microsoft.com/office/officeart/2009/3/layout/HorizontalOrganizationChart"/>
    <dgm:cxn modelId="{ADE9C94E-0D91-334E-8DE8-DBC93BAFCDE4}" type="presParOf" srcId="{CE23F5FF-A446-B340-AF83-CB06F1C6B1F0}" destId="{B5D44FBF-4B23-D94D-A37E-D8D9A78E00E1}" srcOrd="0" destOrd="0" presId="urn:microsoft.com/office/officeart/2009/3/layout/HorizontalOrganizationChart"/>
    <dgm:cxn modelId="{0D630A65-4D51-C04B-BD12-08742ACCF073}" type="presParOf" srcId="{CE23F5FF-A446-B340-AF83-CB06F1C6B1F0}" destId="{547644A6-6F4A-704B-8CD6-712B4F590E18}" srcOrd="1" destOrd="0" presId="urn:microsoft.com/office/officeart/2009/3/layout/HorizontalOrganizationChart"/>
    <dgm:cxn modelId="{3F9AF548-81D7-D848-92FD-C5CAB3AB6C7C}" type="presParOf" srcId="{949BDC4B-01B3-C845-A798-D75671EC4563}" destId="{FB95E23D-BBBF-834F-99A7-053C5FC6B2C5}" srcOrd="1" destOrd="0" presId="urn:microsoft.com/office/officeart/2009/3/layout/HorizontalOrganizationChart"/>
    <dgm:cxn modelId="{A3359269-A64F-6147-9C99-2E2A64D6944E}" type="presParOf" srcId="{949BDC4B-01B3-C845-A798-D75671EC4563}" destId="{19155044-75CF-0646-AE89-3995AE269C50}" srcOrd="2" destOrd="0" presId="urn:microsoft.com/office/officeart/2009/3/layout/HorizontalOrganizationChart"/>
    <dgm:cxn modelId="{3CD927C4-01F9-7149-900C-29805355D189}" type="presParOf" srcId="{0F8E61D5-4DE2-6E45-83F8-BDF7E1A778B3}" destId="{90AE0F2F-3C33-E04E-821C-B2BEC8C06481}" srcOrd="2" destOrd="0" presId="urn:microsoft.com/office/officeart/2009/3/layout/HorizontalOrganizationChart"/>
    <dgm:cxn modelId="{7DD2CC83-4517-664A-930A-32E095F77816}" type="presParOf" srcId="{0F8E61D5-4DE2-6E45-83F8-BDF7E1A778B3}" destId="{8BB05BC5-6FAC-284E-A176-9133487DE85E}" srcOrd="3" destOrd="0" presId="urn:microsoft.com/office/officeart/2009/3/layout/HorizontalOrganizationChart"/>
    <dgm:cxn modelId="{C7138A5B-75DC-964B-AD8D-4BB08F332403}" type="presParOf" srcId="{8BB05BC5-6FAC-284E-A176-9133487DE85E}" destId="{407174DD-2481-8145-AF0D-268B9A2ED018}" srcOrd="0" destOrd="0" presId="urn:microsoft.com/office/officeart/2009/3/layout/HorizontalOrganizationChart"/>
    <dgm:cxn modelId="{1EC63122-EC28-654B-A625-78C671AEBC31}" type="presParOf" srcId="{407174DD-2481-8145-AF0D-268B9A2ED018}" destId="{DF80D74C-BF71-0B40-9C87-888F4146D159}" srcOrd="0" destOrd="0" presId="urn:microsoft.com/office/officeart/2009/3/layout/HorizontalOrganizationChart"/>
    <dgm:cxn modelId="{4482F9AC-1095-E448-A6F5-356CCBB3FA4B}" type="presParOf" srcId="{407174DD-2481-8145-AF0D-268B9A2ED018}" destId="{C6652E30-737D-1144-8D88-3A0D57C57B8F}" srcOrd="1" destOrd="0" presId="urn:microsoft.com/office/officeart/2009/3/layout/HorizontalOrganizationChart"/>
    <dgm:cxn modelId="{D45239EA-ABF2-344F-BDBB-2CB703B4ED62}" type="presParOf" srcId="{8BB05BC5-6FAC-284E-A176-9133487DE85E}" destId="{F1AE38D2-5711-374F-BABB-CC74F500579F}" srcOrd="1" destOrd="0" presId="urn:microsoft.com/office/officeart/2009/3/layout/HorizontalOrganizationChart"/>
    <dgm:cxn modelId="{720FFADF-3987-EF4A-9D6C-B7289F82DD65}" type="presParOf" srcId="{8BB05BC5-6FAC-284E-A176-9133487DE85E}" destId="{3D87F85E-B69B-5044-BADE-598503D598D5}" srcOrd="2" destOrd="0" presId="urn:microsoft.com/office/officeart/2009/3/layout/HorizontalOrganizationChart"/>
    <dgm:cxn modelId="{EF4E898C-1BFB-EF4E-AA4A-C78568484436}" type="presParOf" srcId="{7DC0FD57-7D6C-AC43-8928-CB0910E54525}" destId="{F6B6CB71-9CB7-C942-91F8-121F5FF4F6D5}" srcOrd="2" destOrd="0" presId="urn:microsoft.com/office/officeart/2009/3/layout/HorizontalOrganizationChart"/>
    <dgm:cxn modelId="{21DBD1F4-B131-794A-BAB8-9711C0EAAC0D}" type="presParOf" srcId="{2586792B-EEF5-5540-BA17-7CE1CC6C5D92}" destId="{2688025B-A363-EC47-83B0-974613A0367A}" srcOrd="4" destOrd="0" presId="urn:microsoft.com/office/officeart/2009/3/layout/HorizontalOrganizationChart"/>
    <dgm:cxn modelId="{47AC9F0B-C86B-1444-AE82-BB4C284167CB}" type="presParOf" srcId="{2586792B-EEF5-5540-BA17-7CE1CC6C5D92}" destId="{EF048E48-BCA2-0248-8DA6-035BC918961D}" srcOrd="5" destOrd="0" presId="urn:microsoft.com/office/officeart/2009/3/layout/HorizontalOrganizationChart"/>
    <dgm:cxn modelId="{C5F3E952-0AD3-9148-BB67-6BCFC27A045F}" type="presParOf" srcId="{EF048E48-BCA2-0248-8DA6-035BC918961D}" destId="{B35984DF-86F5-A547-BF7D-2AEB6B82D163}" srcOrd="0" destOrd="0" presId="urn:microsoft.com/office/officeart/2009/3/layout/HorizontalOrganizationChart"/>
    <dgm:cxn modelId="{6EF5417E-5CB9-FC40-BC71-EF77835DA602}" type="presParOf" srcId="{B35984DF-86F5-A547-BF7D-2AEB6B82D163}" destId="{798F08B8-9E87-D84D-8F76-CC1803C56CFE}" srcOrd="0" destOrd="0" presId="urn:microsoft.com/office/officeart/2009/3/layout/HorizontalOrganizationChart"/>
    <dgm:cxn modelId="{80C1B6C6-5374-A84D-94FD-79410F59BF49}" type="presParOf" srcId="{B35984DF-86F5-A547-BF7D-2AEB6B82D163}" destId="{3B8A11FF-AD2F-EF42-992A-D0BDCE515A02}" srcOrd="1" destOrd="0" presId="urn:microsoft.com/office/officeart/2009/3/layout/HorizontalOrganizationChart"/>
    <dgm:cxn modelId="{38B11F58-4597-1948-85D3-8FA8C153B47F}" type="presParOf" srcId="{EF048E48-BCA2-0248-8DA6-035BC918961D}" destId="{2E47E788-AFF3-2A46-8CE7-5F6DE006D5E8}" srcOrd="1" destOrd="0" presId="urn:microsoft.com/office/officeart/2009/3/layout/HorizontalOrganizationChart"/>
    <dgm:cxn modelId="{0EC7706B-8D22-D043-9680-608E7827119B}" type="presParOf" srcId="{2E47E788-AFF3-2A46-8CE7-5F6DE006D5E8}" destId="{51FF1E54-ED20-8843-A79C-343488E28AD4}" srcOrd="0" destOrd="0" presId="urn:microsoft.com/office/officeart/2009/3/layout/HorizontalOrganizationChart"/>
    <dgm:cxn modelId="{9BE87532-08CF-9A4E-9041-17A2034A5A3B}" type="presParOf" srcId="{2E47E788-AFF3-2A46-8CE7-5F6DE006D5E8}" destId="{E27C85D2-C418-044E-95E7-B425068E6508}" srcOrd="1" destOrd="0" presId="urn:microsoft.com/office/officeart/2009/3/layout/HorizontalOrganizationChart"/>
    <dgm:cxn modelId="{2C79C77E-6257-8F4D-B95C-16D85F8780A1}" type="presParOf" srcId="{E27C85D2-C418-044E-95E7-B425068E6508}" destId="{C93916ED-483C-6B4B-8C36-D67DB7B42023}" srcOrd="0" destOrd="0" presId="urn:microsoft.com/office/officeart/2009/3/layout/HorizontalOrganizationChart"/>
    <dgm:cxn modelId="{866C78B6-59A2-B347-A23D-20B68001FD6D}" type="presParOf" srcId="{C93916ED-483C-6B4B-8C36-D67DB7B42023}" destId="{68C24028-C296-AA43-B505-1A158171DAF1}" srcOrd="0" destOrd="0" presId="urn:microsoft.com/office/officeart/2009/3/layout/HorizontalOrganizationChart"/>
    <dgm:cxn modelId="{9F97AE9E-E153-4648-88ED-B70A3EF4E1F7}" type="presParOf" srcId="{C93916ED-483C-6B4B-8C36-D67DB7B42023}" destId="{F2873456-1178-D34B-A5C2-9547B655EA1C}" srcOrd="1" destOrd="0" presId="urn:microsoft.com/office/officeart/2009/3/layout/HorizontalOrganizationChart"/>
    <dgm:cxn modelId="{C9A5CD55-59D7-EC4A-8C11-3639160E859F}" type="presParOf" srcId="{E27C85D2-C418-044E-95E7-B425068E6508}" destId="{F47FE396-8A25-C943-B4B1-DD26EB03D0CC}" srcOrd="1" destOrd="0" presId="urn:microsoft.com/office/officeart/2009/3/layout/HorizontalOrganizationChart"/>
    <dgm:cxn modelId="{CB5D0F79-87AB-A345-B055-611AE0B58160}" type="presParOf" srcId="{E27C85D2-C418-044E-95E7-B425068E6508}" destId="{E88A766E-6363-D048-88EF-2D1C5E1492B5}" srcOrd="2" destOrd="0" presId="urn:microsoft.com/office/officeart/2009/3/layout/HorizontalOrganizationChart"/>
    <dgm:cxn modelId="{7EAD8E5D-A06A-0B40-916E-42B2FD7F76FE}" type="presParOf" srcId="{2E47E788-AFF3-2A46-8CE7-5F6DE006D5E8}" destId="{A31DE399-4196-4144-AF4E-841B03D49D10}" srcOrd="2" destOrd="0" presId="urn:microsoft.com/office/officeart/2009/3/layout/HorizontalOrganizationChart"/>
    <dgm:cxn modelId="{4F351789-E866-A24E-8DDC-101BD2B710C5}" type="presParOf" srcId="{2E47E788-AFF3-2A46-8CE7-5F6DE006D5E8}" destId="{54ACEB21-2DB3-3644-ACDE-5EF06F00411A}" srcOrd="3" destOrd="0" presId="urn:microsoft.com/office/officeart/2009/3/layout/HorizontalOrganizationChart"/>
    <dgm:cxn modelId="{502700CE-7944-ED42-853A-19563FEEB629}" type="presParOf" srcId="{54ACEB21-2DB3-3644-ACDE-5EF06F00411A}" destId="{A6848D80-47DF-9F43-8A01-4DA7CD7C5643}" srcOrd="0" destOrd="0" presId="urn:microsoft.com/office/officeart/2009/3/layout/HorizontalOrganizationChart"/>
    <dgm:cxn modelId="{D0880F23-7F61-6A45-85B9-6AE0C0418800}" type="presParOf" srcId="{A6848D80-47DF-9F43-8A01-4DA7CD7C5643}" destId="{EAF120C7-531C-1649-9565-329338241C7C}" srcOrd="0" destOrd="0" presId="urn:microsoft.com/office/officeart/2009/3/layout/HorizontalOrganizationChart"/>
    <dgm:cxn modelId="{B7BA6FFC-6536-934A-9DA7-6D7D8304B491}" type="presParOf" srcId="{A6848D80-47DF-9F43-8A01-4DA7CD7C5643}" destId="{AB4592DB-E3DA-0D41-86BC-184DC7805673}" srcOrd="1" destOrd="0" presId="urn:microsoft.com/office/officeart/2009/3/layout/HorizontalOrganizationChart"/>
    <dgm:cxn modelId="{55B942FD-D9FE-5148-A8CE-226511531FDA}" type="presParOf" srcId="{54ACEB21-2DB3-3644-ACDE-5EF06F00411A}" destId="{41AD4FE9-6961-7A49-813E-35FDB29E71C3}" srcOrd="1" destOrd="0" presId="urn:microsoft.com/office/officeart/2009/3/layout/HorizontalOrganizationChart"/>
    <dgm:cxn modelId="{10B356A4-768C-2048-88CA-98A341471227}" type="presParOf" srcId="{54ACEB21-2DB3-3644-ACDE-5EF06F00411A}" destId="{432F77C2-2F25-C445-B3BB-C441B5120F5C}" srcOrd="2" destOrd="0" presId="urn:microsoft.com/office/officeart/2009/3/layout/HorizontalOrganizationChart"/>
    <dgm:cxn modelId="{1D7B7909-EC7A-1949-9721-65FF17D01F30}" type="presParOf" srcId="{EF048E48-BCA2-0248-8DA6-035BC918961D}" destId="{D2B35EF1-F503-6C40-B717-178977576E9B}" srcOrd="2" destOrd="0" presId="urn:microsoft.com/office/officeart/2009/3/layout/HorizontalOrganizationChart"/>
    <dgm:cxn modelId="{2E5463E5-7B18-7349-93D9-F12A001CEC6C}" type="presParOf" srcId="{1BA9DB29-2615-7C4C-A340-E386D3A2CB59}" destId="{64256DE2-70DB-0346-BB48-7CDF40B5FB4F}" srcOrd="2" destOrd="0" presId="urn:microsoft.com/office/officeart/2009/3/layout/HorizontalOrganizationChart"/>
  </dgm:cxnLst>
  <dgm:bg/>
  <dgm:whole>
    <a:ln w="28575" cmpd="sng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4CA16-1C59-1D44-BE2D-23FF382CD72E}">
      <dsp:nvSpPr>
        <dsp:cNvPr id="0" name=""/>
        <dsp:cNvSpPr/>
      </dsp:nvSpPr>
      <dsp:spPr>
        <a:xfrm rot="16200000">
          <a:off x="612364" y="-612364"/>
          <a:ext cx="1409700" cy="2634429"/>
        </a:xfrm>
        <a:prstGeom prst="round1Rect">
          <a:avLst/>
        </a:prstGeom>
        <a:solidFill>
          <a:srgbClr val="CC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0" rIns="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bg1"/>
              </a:solidFill>
              <a:latin typeface="Arial Rounded MT Bold"/>
              <a:cs typeface="Arial Rounded MT Bold"/>
            </a:rPr>
            <a:t>Pathogens </a:t>
          </a:r>
          <a:endParaRPr lang="en-US" sz="2500" kern="1200" dirty="0">
            <a:solidFill>
              <a:schemeClr val="bg1"/>
            </a:solidFill>
            <a:latin typeface="Arial Rounded MT Bold"/>
            <a:cs typeface="Arial Rounded MT Bold"/>
          </a:endParaRPr>
        </a:p>
      </dsp:txBody>
      <dsp:txXfrm rot="5400000">
        <a:off x="0" y="0"/>
        <a:ext cx="2634429" cy="1057275"/>
      </dsp:txXfrm>
    </dsp:sp>
    <dsp:sp modelId="{FDD8B9C3-79F7-8742-9AF7-7137CCEB18F6}">
      <dsp:nvSpPr>
        <dsp:cNvPr id="0" name=""/>
        <dsp:cNvSpPr/>
      </dsp:nvSpPr>
      <dsp:spPr>
        <a:xfrm>
          <a:off x="2634429" y="0"/>
          <a:ext cx="2634429" cy="1409700"/>
        </a:xfrm>
        <a:prstGeom prst="round1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0" rIns="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  <a:latin typeface="Arial Rounded MT Bold"/>
              <a:cs typeface="Arial Rounded MT Bold"/>
            </a:rPr>
            <a:t>Acute </a:t>
          </a:r>
          <a:endParaRPr lang="en-US" sz="2500" kern="1200" dirty="0">
            <a:solidFill>
              <a:schemeClr val="tx1"/>
            </a:solidFill>
            <a:latin typeface="Arial Rounded MT Bold"/>
            <a:cs typeface="Arial Rounded MT Bold"/>
          </a:endParaRPr>
        </a:p>
      </dsp:txBody>
      <dsp:txXfrm>
        <a:off x="2634429" y="0"/>
        <a:ext cx="2634429" cy="1057275"/>
      </dsp:txXfrm>
    </dsp:sp>
    <dsp:sp modelId="{E4C17C9C-C15C-6048-B28D-0B2B470368BF}">
      <dsp:nvSpPr>
        <dsp:cNvPr id="0" name=""/>
        <dsp:cNvSpPr/>
      </dsp:nvSpPr>
      <dsp:spPr>
        <a:xfrm rot="10800000">
          <a:off x="0" y="1409700"/>
          <a:ext cx="2634429" cy="1409700"/>
        </a:xfrm>
        <a:prstGeom prst="round1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0" rIns="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rgbClr val="FFFFFF"/>
              </a:solidFill>
              <a:latin typeface="Arial Rounded MT Bold"/>
              <a:cs typeface="Arial Rounded MT Bold"/>
            </a:rPr>
            <a:t>Inflammation</a:t>
          </a:r>
          <a:endParaRPr lang="en-US" sz="2500" kern="1200" dirty="0">
            <a:solidFill>
              <a:srgbClr val="FFFFFF"/>
            </a:solidFill>
            <a:latin typeface="Arial Rounded MT Bold"/>
            <a:cs typeface="Arial Rounded MT Bold"/>
          </a:endParaRPr>
        </a:p>
      </dsp:txBody>
      <dsp:txXfrm rot="10800000">
        <a:off x="0" y="1762124"/>
        <a:ext cx="2634429" cy="1057275"/>
      </dsp:txXfrm>
    </dsp:sp>
    <dsp:sp modelId="{E9EDA64C-AC3C-D840-8634-7B8C4F8D9E2C}">
      <dsp:nvSpPr>
        <dsp:cNvPr id="0" name=""/>
        <dsp:cNvSpPr/>
      </dsp:nvSpPr>
      <dsp:spPr>
        <a:xfrm rot="5400000">
          <a:off x="3246794" y="797335"/>
          <a:ext cx="1409700" cy="2634429"/>
        </a:xfrm>
        <a:prstGeom prst="round1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0" rIns="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rgbClr val="000000"/>
              </a:solidFill>
              <a:latin typeface="Arial Rounded MT Bold"/>
              <a:cs typeface="Arial Rounded MT Bold"/>
            </a:rPr>
            <a:t>Chronic </a:t>
          </a:r>
          <a:endParaRPr lang="en-US" sz="2500" kern="1200" dirty="0">
            <a:solidFill>
              <a:srgbClr val="000000"/>
            </a:solidFill>
            <a:latin typeface="Arial Rounded MT Bold"/>
            <a:cs typeface="Arial Rounded MT Bold"/>
          </a:endParaRPr>
        </a:p>
      </dsp:txBody>
      <dsp:txXfrm rot="-5400000">
        <a:off x="2634429" y="1762124"/>
        <a:ext cx="2634429" cy="1057275"/>
      </dsp:txXfrm>
    </dsp:sp>
    <dsp:sp modelId="{A698D6B7-2CD1-C042-BE33-BFDC364B0CC0}">
      <dsp:nvSpPr>
        <dsp:cNvPr id="0" name=""/>
        <dsp:cNvSpPr/>
      </dsp:nvSpPr>
      <dsp:spPr>
        <a:xfrm>
          <a:off x="1599659" y="839504"/>
          <a:ext cx="2069539" cy="1140390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artDeco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latin typeface="Arial Rounded MT Bold"/>
              <a:cs typeface="Arial Rounded MT Bold"/>
            </a:rPr>
            <a:t>Pneumonia </a:t>
          </a:r>
          <a:endParaRPr lang="en-US" sz="2500" kern="1200" dirty="0">
            <a:latin typeface="Arial Rounded MT Bold"/>
            <a:cs typeface="Arial Rounded MT Bold"/>
          </a:endParaRPr>
        </a:p>
      </dsp:txBody>
      <dsp:txXfrm>
        <a:off x="1655328" y="895173"/>
        <a:ext cx="1958201" cy="10290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4CA16-1C59-1D44-BE2D-23FF382CD72E}">
      <dsp:nvSpPr>
        <dsp:cNvPr id="0" name=""/>
        <dsp:cNvSpPr/>
      </dsp:nvSpPr>
      <dsp:spPr>
        <a:xfrm rot="16200000">
          <a:off x="612364" y="-612364"/>
          <a:ext cx="1409700" cy="2634429"/>
        </a:xfrm>
        <a:prstGeom prst="round1Rect">
          <a:avLst/>
        </a:prstGeom>
        <a:solidFill>
          <a:srgbClr val="CC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0" rIns="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bg1"/>
              </a:solidFill>
              <a:latin typeface="Arial Rounded MT Bold"/>
              <a:cs typeface="Arial Rounded MT Bold"/>
            </a:rPr>
            <a:t>Pathogens </a:t>
          </a:r>
          <a:endParaRPr lang="en-US" sz="2500" kern="1200" dirty="0">
            <a:solidFill>
              <a:schemeClr val="bg1"/>
            </a:solidFill>
            <a:latin typeface="Arial Rounded MT Bold"/>
            <a:cs typeface="Arial Rounded MT Bold"/>
          </a:endParaRPr>
        </a:p>
      </dsp:txBody>
      <dsp:txXfrm rot="5400000">
        <a:off x="0" y="0"/>
        <a:ext cx="2634429" cy="1057275"/>
      </dsp:txXfrm>
    </dsp:sp>
    <dsp:sp modelId="{FDD8B9C3-79F7-8742-9AF7-7137CCEB18F6}">
      <dsp:nvSpPr>
        <dsp:cNvPr id="0" name=""/>
        <dsp:cNvSpPr/>
      </dsp:nvSpPr>
      <dsp:spPr>
        <a:xfrm>
          <a:off x="2634429" y="0"/>
          <a:ext cx="2634429" cy="1409700"/>
        </a:xfrm>
        <a:prstGeom prst="round1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0" rIns="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tx1"/>
              </a:solidFill>
              <a:latin typeface="Arial Rounded MT Bold"/>
              <a:cs typeface="Arial Rounded MT Bold"/>
            </a:rPr>
            <a:t>Acute </a:t>
          </a:r>
          <a:endParaRPr lang="en-US" sz="2500" kern="1200" dirty="0">
            <a:solidFill>
              <a:schemeClr val="tx1"/>
            </a:solidFill>
            <a:latin typeface="Arial Rounded MT Bold"/>
            <a:cs typeface="Arial Rounded MT Bold"/>
          </a:endParaRPr>
        </a:p>
      </dsp:txBody>
      <dsp:txXfrm>
        <a:off x="2634429" y="0"/>
        <a:ext cx="2634429" cy="1057275"/>
      </dsp:txXfrm>
    </dsp:sp>
    <dsp:sp modelId="{E4C17C9C-C15C-6048-B28D-0B2B470368BF}">
      <dsp:nvSpPr>
        <dsp:cNvPr id="0" name=""/>
        <dsp:cNvSpPr/>
      </dsp:nvSpPr>
      <dsp:spPr>
        <a:xfrm rot="10800000">
          <a:off x="0" y="1409700"/>
          <a:ext cx="2634429" cy="1409700"/>
        </a:xfrm>
        <a:prstGeom prst="round1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0" rIns="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rgbClr val="FFFFFF"/>
              </a:solidFill>
              <a:latin typeface="Arial Rounded MT Bold"/>
              <a:cs typeface="Arial Rounded MT Bold"/>
            </a:rPr>
            <a:t>Inflammation</a:t>
          </a:r>
          <a:endParaRPr lang="en-US" sz="2500" kern="1200" dirty="0">
            <a:solidFill>
              <a:srgbClr val="FFFFFF"/>
            </a:solidFill>
            <a:latin typeface="Arial Rounded MT Bold"/>
            <a:cs typeface="Arial Rounded MT Bold"/>
          </a:endParaRPr>
        </a:p>
      </dsp:txBody>
      <dsp:txXfrm rot="10800000">
        <a:off x="0" y="1762124"/>
        <a:ext cx="2634429" cy="1057275"/>
      </dsp:txXfrm>
    </dsp:sp>
    <dsp:sp modelId="{E9EDA64C-AC3C-D840-8634-7B8C4F8D9E2C}">
      <dsp:nvSpPr>
        <dsp:cNvPr id="0" name=""/>
        <dsp:cNvSpPr/>
      </dsp:nvSpPr>
      <dsp:spPr>
        <a:xfrm rot="5400000">
          <a:off x="3246794" y="797335"/>
          <a:ext cx="1409700" cy="2634429"/>
        </a:xfrm>
        <a:prstGeom prst="round1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77800" rIns="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rgbClr val="000000"/>
              </a:solidFill>
              <a:latin typeface="Arial Rounded MT Bold"/>
              <a:cs typeface="Arial Rounded MT Bold"/>
            </a:rPr>
            <a:t>Chronic </a:t>
          </a:r>
          <a:endParaRPr lang="en-US" sz="2500" kern="1200" dirty="0">
            <a:solidFill>
              <a:srgbClr val="000000"/>
            </a:solidFill>
            <a:latin typeface="Arial Rounded MT Bold"/>
            <a:cs typeface="Arial Rounded MT Bold"/>
          </a:endParaRPr>
        </a:p>
      </dsp:txBody>
      <dsp:txXfrm rot="-5400000">
        <a:off x="2634429" y="1762124"/>
        <a:ext cx="2634429" cy="1057275"/>
      </dsp:txXfrm>
    </dsp:sp>
    <dsp:sp modelId="{A698D6B7-2CD1-C042-BE33-BFDC364B0CC0}">
      <dsp:nvSpPr>
        <dsp:cNvPr id="0" name=""/>
        <dsp:cNvSpPr/>
      </dsp:nvSpPr>
      <dsp:spPr>
        <a:xfrm>
          <a:off x="1599659" y="839504"/>
          <a:ext cx="2069539" cy="1140390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artDeco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latin typeface="Arial Rounded MT Bold"/>
              <a:cs typeface="Arial Rounded MT Bold"/>
            </a:rPr>
            <a:t>Pneumonia</a:t>
          </a:r>
          <a:r>
            <a:rPr lang="en-US" sz="2500" kern="1200" dirty="0" smtClean="0">
              <a:latin typeface="Arial Rounded MT Bold"/>
              <a:cs typeface="Arial Rounded MT Bold"/>
            </a:rPr>
            <a:t> </a:t>
          </a:r>
          <a:endParaRPr lang="en-US" sz="2500" kern="1200" dirty="0">
            <a:latin typeface="Arial Rounded MT Bold"/>
            <a:cs typeface="Arial Rounded MT Bold"/>
          </a:endParaRPr>
        </a:p>
      </dsp:txBody>
      <dsp:txXfrm>
        <a:off x="1655328" y="895173"/>
        <a:ext cx="1958201" cy="1029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4CA16-1C59-1D44-BE2D-23FF382CD72E}">
      <dsp:nvSpPr>
        <dsp:cNvPr id="0" name=""/>
        <dsp:cNvSpPr/>
      </dsp:nvSpPr>
      <dsp:spPr>
        <a:xfrm rot="16200000">
          <a:off x="995518" y="-995518"/>
          <a:ext cx="1887860" cy="3878896"/>
        </a:xfrm>
        <a:prstGeom prst="round1Rect">
          <a:avLst/>
        </a:prstGeom>
        <a:solidFill>
          <a:srgbClr val="CC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63144" rIns="0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>
              <a:solidFill>
                <a:schemeClr val="bg1"/>
              </a:solidFill>
              <a:latin typeface="Arial Rounded MT Bold"/>
              <a:cs typeface="Arial Rounded MT Bold"/>
            </a:rPr>
            <a:t>Pathogens </a:t>
          </a:r>
          <a:endParaRPr lang="en-US" sz="3700" kern="1200" dirty="0">
            <a:solidFill>
              <a:schemeClr val="bg1"/>
            </a:solidFill>
            <a:latin typeface="Arial Rounded MT Bold"/>
            <a:cs typeface="Arial Rounded MT Bold"/>
          </a:endParaRPr>
        </a:p>
      </dsp:txBody>
      <dsp:txXfrm rot="5400000">
        <a:off x="0" y="0"/>
        <a:ext cx="3878896" cy="1415895"/>
      </dsp:txXfrm>
    </dsp:sp>
    <dsp:sp modelId="{FDD8B9C3-79F7-8742-9AF7-7137CCEB18F6}">
      <dsp:nvSpPr>
        <dsp:cNvPr id="0" name=""/>
        <dsp:cNvSpPr/>
      </dsp:nvSpPr>
      <dsp:spPr>
        <a:xfrm>
          <a:off x="3878896" y="0"/>
          <a:ext cx="3878896" cy="1887860"/>
        </a:xfrm>
        <a:prstGeom prst="round1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63144" rIns="0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>
              <a:solidFill>
                <a:schemeClr val="tx1"/>
              </a:solidFill>
              <a:latin typeface="Arial Rounded MT Bold"/>
              <a:cs typeface="Arial Rounded MT Bold"/>
            </a:rPr>
            <a:t>Acute </a:t>
          </a:r>
          <a:endParaRPr lang="en-US" sz="3700" kern="1200" dirty="0">
            <a:solidFill>
              <a:schemeClr val="tx1"/>
            </a:solidFill>
            <a:latin typeface="Arial Rounded MT Bold"/>
            <a:cs typeface="Arial Rounded MT Bold"/>
          </a:endParaRPr>
        </a:p>
      </dsp:txBody>
      <dsp:txXfrm>
        <a:off x="3878896" y="0"/>
        <a:ext cx="3878896" cy="1415895"/>
      </dsp:txXfrm>
    </dsp:sp>
    <dsp:sp modelId="{E4C17C9C-C15C-6048-B28D-0B2B470368BF}">
      <dsp:nvSpPr>
        <dsp:cNvPr id="0" name=""/>
        <dsp:cNvSpPr/>
      </dsp:nvSpPr>
      <dsp:spPr>
        <a:xfrm rot="10800000">
          <a:off x="0" y="1887860"/>
          <a:ext cx="3878896" cy="1887860"/>
        </a:xfrm>
        <a:prstGeom prst="round1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63144" rIns="0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>
              <a:solidFill>
                <a:srgbClr val="FFFFFF"/>
              </a:solidFill>
              <a:latin typeface="Arial Rounded MT Bold"/>
              <a:cs typeface="Arial Rounded MT Bold"/>
            </a:rPr>
            <a:t>Inflammation</a:t>
          </a:r>
          <a:endParaRPr lang="en-US" sz="3700" kern="1200" dirty="0">
            <a:solidFill>
              <a:srgbClr val="FFFFFF"/>
            </a:solidFill>
            <a:latin typeface="Arial Rounded MT Bold"/>
            <a:cs typeface="Arial Rounded MT Bold"/>
          </a:endParaRPr>
        </a:p>
      </dsp:txBody>
      <dsp:txXfrm rot="10800000">
        <a:off x="0" y="2359825"/>
        <a:ext cx="3878896" cy="1415895"/>
      </dsp:txXfrm>
    </dsp:sp>
    <dsp:sp modelId="{E9EDA64C-AC3C-D840-8634-7B8C4F8D9E2C}">
      <dsp:nvSpPr>
        <dsp:cNvPr id="0" name=""/>
        <dsp:cNvSpPr/>
      </dsp:nvSpPr>
      <dsp:spPr>
        <a:xfrm rot="5400000">
          <a:off x="4874414" y="892341"/>
          <a:ext cx="1887860" cy="3878896"/>
        </a:xfrm>
        <a:prstGeom prst="round1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slop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63144" rIns="0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>
              <a:solidFill>
                <a:srgbClr val="000000"/>
              </a:solidFill>
              <a:latin typeface="Arial Rounded MT Bold"/>
              <a:cs typeface="Arial Rounded MT Bold"/>
            </a:rPr>
            <a:t>Chronic </a:t>
          </a:r>
          <a:endParaRPr lang="en-US" sz="3700" kern="1200" dirty="0">
            <a:solidFill>
              <a:srgbClr val="000000"/>
            </a:solidFill>
            <a:latin typeface="Arial Rounded MT Bold"/>
            <a:cs typeface="Arial Rounded MT Bold"/>
          </a:endParaRPr>
        </a:p>
      </dsp:txBody>
      <dsp:txXfrm rot="-5400000">
        <a:off x="3878897" y="2359824"/>
        <a:ext cx="3878896" cy="1415895"/>
      </dsp:txXfrm>
    </dsp:sp>
    <dsp:sp modelId="{A698D6B7-2CD1-C042-BE33-BFDC364B0CC0}">
      <dsp:nvSpPr>
        <dsp:cNvPr id="0" name=""/>
        <dsp:cNvSpPr/>
      </dsp:nvSpPr>
      <dsp:spPr>
        <a:xfrm>
          <a:off x="2355316" y="1124258"/>
          <a:ext cx="3047160" cy="1527203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artDeco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>
              <a:latin typeface="Arial Rounded MT Bold"/>
              <a:cs typeface="Arial Rounded MT Bold"/>
            </a:rPr>
            <a:t>Pneumonia </a:t>
          </a:r>
          <a:endParaRPr lang="en-US" sz="3700" kern="1200" dirty="0">
            <a:latin typeface="Arial Rounded MT Bold"/>
            <a:cs typeface="Arial Rounded MT Bold"/>
          </a:endParaRPr>
        </a:p>
      </dsp:txBody>
      <dsp:txXfrm>
        <a:off x="2429868" y="1198810"/>
        <a:ext cx="2898056" cy="13780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DE399-4196-4144-AF4E-841B03D49D10}">
      <dsp:nvSpPr>
        <dsp:cNvPr id="0" name=""/>
        <dsp:cNvSpPr/>
      </dsp:nvSpPr>
      <dsp:spPr>
        <a:xfrm>
          <a:off x="3884408" y="4964685"/>
          <a:ext cx="378407" cy="406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203" y="0"/>
              </a:lnTo>
              <a:lnTo>
                <a:pt x="189203" y="406788"/>
              </a:lnTo>
              <a:lnTo>
                <a:pt x="378407" y="406788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F1E54-ED20-8843-A79C-343488E28AD4}">
      <dsp:nvSpPr>
        <dsp:cNvPr id="0" name=""/>
        <dsp:cNvSpPr/>
      </dsp:nvSpPr>
      <dsp:spPr>
        <a:xfrm>
          <a:off x="3884408" y="4557897"/>
          <a:ext cx="378407" cy="406788"/>
        </a:xfrm>
        <a:custGeom>
          <a:avLst/>
          <a:gdLst/>
          <a:ahLst/>
          <a:cxnLst/>
          <a:rect l="0" t="0" r="0" b="0"/>
          <a:pathLst>
            <a:path>
              <a:moveTo>
                <a:pt x="0" y="406788"/>
              </a:moveTo>
              <a:lnTo>
                <a:pt x="189203" y="406788"/>
              </a:lnTo>
              <a:lnTo>
                <a:pt x="189203" y="0"/>
              </a:lnTo>
              <a:lnTo>
                <a:pt x="378407" y="0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88025B-A363-EC47-83B0-974613A0367A}">
      <dsp:nvSpPr>
        <dsp:cNvPr id="0" name=""/>
        <dsp:cNvSpPr/>
      </dsp:nvSpPr>
      <dsp:spPr>
        <a:xfrm>
          <a:off x="1072044" y="3034083"/>
          <a:ext cx="378407" cy="19306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203" y="0"/>
              </a:lnTo>
              <a:lnTo>
                <a:pt x="189203" y="1930602"/>
              </a:lnTo>
              <a:lnTo>
                <a:pt x="378407" y="1930602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E0F2F-3C33-E04E-821C-B2BEC8C06481}">
      <dsp:nvSpPr>
        <dsp:cNvPr id="0" name=""/>
        <dsp:cNvSpPr/>
      </dsp:nvSpPr>
      <dsp:spPr>
        <a:xfrm>
          <a:off x="3884408" y="3237477"/>
          <a:ext cx="378407" cy="406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203" y="0"/>
              </a:lnTo>
              <a:lnTo>
                <a:pt x="189203" y="406788"/>
              </a:lnTo>
              <a:lnTo>
                <a:pt x="378407" y="406788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BD50B-6131-7A4A-8E31-CE7BDB4B4339}">
      <dsp:nvSpPr>
        <dsp:cNvPr id="0" name=""/>
        <dsp:cNvSpPr/>
      </dsp:nvSpPr>
      <dsp:spPr>
        <a:xfrm>
          <a:off x="3884408" y="2730633"/>
          <a:ext cx="378407" cy="506843"/>
        </a:xfrm>
        <a:custGeom>
          <a:avLst/>
          <a:gdLst/>
          <a:ahLst/>
          <a:cxnLst/>
          <a:rect l="0" t="0" r="0" b="0"/>
          <a:pathLst>
            <a:path>
              <a:moveTo>
                <a:pt x="0" y="506843"/>
              </a:moveTo>
              <a:lnTo>
                <a:pt x="189203" y="506843"/>
              </a:lnTo>
              <a:lnTo>
                <a:pt x="189203" y="0"/>
              </a:lnTo>
              <a:lnTo>
                <a:pt x="378407" y="0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8293D7-50FB-E847-921E-F36F94AD6D4A}">
      <dsp:nvSpPr>
        <dsp:cNvPr id="0" name=""/>
        <dsp:cNvSpPr/>
      </dsp:nvSpPr>
      <dsp:spPr>
        <a:xfrm>
          <a:off x="1072044" y="3034083"/>
          <a:ext cx="378407" cy="203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203" y="0"/>
              </a:lnTo>
              <a:lnTo>
                <a:pt x="189203" y="203394"/>
              </a:lnTo>
              <a:lnTo>
                <a:pt x="378407" y="20339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5373A-5B69-A540-A7BC-EB8E7183E20D}">
      <dsp:nvSpPr>
        <dsp:cNvPr id="0" name=""/>
        <dsp:cNvSpPr/>
      </dsp:nvSpPr>
      <dsp:spPr>
        <a:xfrm>
          <a:off x="3884408" y="1103480"/>
          <a:ext cx="378407" cy="8135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203" y="0"/>
              </a:lnTo>
              <a:lnTo>
                <a:pt x="189203" y="813576"/>
              </a:lnTo>
              <a:lnTo>
                <a:pt x="378407" y="813576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B88055-48FD-4047-BC85-6B8C500F8449}">
      <dsp:nvSpPr>
        <dsp:cNvPr id="0" name=""/>
        <dsp:cNvSpPr/>
      </dsp:nvSpPr>
      <dsp:spPr>
        <a:xfrm>
          <a:off x="3884408" y="1057760"/>
          <a:ext cx="3784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8407" y="4572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E40612-47FE-D441-AACD-8150726EF6B6}">
      <dsp:nvSpPr>
        <dsp:cNvPr id="0" name=""/>
        <dsp:cNvSpPr/>
      </dsp:nvSpPr>
      <dsp:spPr>
        <a:xfrm>
          <a:off x="3884408" y="289903"/>
          <a:ext cx="378407" cy="813576"/>
        </a:xfrm>
        <a:custGeom>
          <a:avLst/>
          <a:gdLst/>
          <a:ahLst/>
          <a:cxnLst/>
          <a:rect l="0" t="0" r="0" b="0"/>
          <a:pathLst>
            <a:path>
              <a:moveTo>
                <a:pt x="0" y="813576"/>
              </a:moveTo>
              <a:lnTo>
                <a:pt x="189203" y="813576"/>
              </a:lnTo>
              <a:lnTo>
                <a:pt x="189203" y="0"/>
              </a:lnTo>
              <a:lnTo>
                <a:pt x="378407" y="0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601F98-137B-7D4C-8B26-29A5C1BA84CC}">
      <dsp:nvSpPr>
        <dsp:cNvPr id="0" name=""/>
        <dsp:cNvSpPr/>
      </dsp:nvSpPr>
      <dsp:spPr>
        <a:xfrm>
          <a:off x="1072044" y="1103480"/>
          <a:ext cx="378407" cy="1930602"/>
        </a:xfrm>
        <a:custGeom>
          <a:avLst/>
          <a:gdLst/>
          <a:ahLst/>
          <a:cxnLst/>
          <a:rect l="0" t="0" r="0" b="0"/>
          <a:pathLst>
            <a:path>
              <a:moveTo>
                <a:pt x="0" y="1930602"/>
              </a:moveTo>
              <a:lnTo>
                <a:pt x="189203" y="1930602"/>
              </a:lnTo>
              <a:lnTo>
                <a:pt x="189203" y="0"/>
              </a:lnTo>
              <a:lnTo>
                <a:pt x="378407" y="0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670D2B-2881-3B44-812D-BDF8812B831C}">
      <dsp:nvSpPr>
        <dsp:cNvPr id="0" name=""/>
        <dsp:cNvSpPr/>
      </dsp:nvSpPr>
      <dsp:spPr>
        <a:xfrm>
          <a:off x="226984" y="1095407"/>
          <a:ext cx="845060" cy="3877350"/>
        </a:xfrm>
        <a:prstGeom prst="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000000"/>
              </a:solidFill>
              <a:latin typeface="Arial Rounded MT Bold"/>
              <a:cs typeface="Arial Rounded MT Bold"/>
            </a:rPr>
            <a:t>Factors affecting Treatment Response </a:t>
          </a:r>
          <a:endParaRPr lang="en-US" sz="2800" b="1" kern="1200" dirty="0">
            <a:solidFill>
              <a:srgbClr val="000000"/>
            </a:solidFill>
            <a:latin typeface="Arial Rounded MT Bold"/>
            <a:cs typeface="Arial Rounded MT Bold"/>
          </a:endParaRPr>
        </a:p>
      </dsp:txBody>
      <dsp:txXfrm>
        <a:off x="226984" y="1095407"/>
        <a:ext cx="845060" cy="3877350"/>
      </dsp:txXfrm>
    </dsp:sp>
    <dsp:sp modelId="{51960744-0A2A-9842-BFC3-0DE7F041FCBD}">
      <dsp:nvSpPr>
        <dsp:cNvPr id="0" name=""/>
        <dsp:cNvSpPr/>
      </dsp:nvSpPr>
      <dsp:spPr>
        <a:xfrm>
          <a:off x="1450452" y="695920"/>
          <a:ext cx="2433955" cy="815119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>
                  <a:lumMod val="95000"/>
                  <a:lumOff val="5000"/>
                </a:schemeClr>
              </a:solidFill>
              <a:latin typeface="Arial Rounded MT Bold"/>
              <a:cs typeface="Arial Rounded MT Bold"/>
            </a:rPr>
            <a:t>Glucocorticoid Treatment -1</a:t>
          </a:r>
          <a:endParaRPr lang="en-US" sz="2000" b="1" kern="1200" dirty="0">
            <a:solidFill>
              <a:schemeClr val="bg1">
                <a:lumMod val="95000"/>
                <a:lumOff val="5000"/>
              </a:schemeClr>
            </a:solidFill>
            <a:latin typeface="Arial Rounded MT Bold"/>
            <a:cs typeface="Arial Rounded MT Bold"/>
          </a:endParaRPr>
        </a:p>
      </dsp:txBody>
      <dsp:txXfrm>
        <a:off x="1450452" y="695920"/>
        <a:ext cx="2433955" cy="815119"/>
      </dsp:txXfrm>
    </dsp:sp>
    <dsp:sp modelId="{1EAF8102-2364-CA4D-B055-DACC37396DAA}">
      <dsp:nvSpPr>
        <dsp:cNvPr id="0" name=""/>
        <dsp:cNvSpPr/>
      </dsp:nvSpPr>
      <dsp:spPr>
        <a:xfrm>
          <a:off x="4262816" y="1368"/>
          <a:ext cx="4085345" cy="577071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>
                  <a:lumMod val="95000"/>
                  <a:lumOff val="5000"/>
                </a:schemeClr>
              </a:solidFill>
              <a:latin typeface="Arial Rounded MT Bold"/>
              <a:cs typeface="Arial Rounded MT Bold"/>
            </a:rPr>
            <a:t>Timing of Initiation</a:t>
          </a:r>
          <a:endParaRPr lang="en-US" sz="2000" b="1" kern="1200" dirty="0">
            <a:solidFill>
              <a:schemeClr val="bg1">
                <a:lumMod val="95000"/>
                <a:lumOff val="5000"/>
              </a:schemeClr>
            </a:solidFill>
            <a:latin typeface="Arial Rounded MT Bold"/>
            <a:cs typeface="Arial Rounded MT Bold"/>
          </a:endParaRPr>
        </a:p>
      </dsp:txBody>
      <dsp:txXfrm>
        <a:off x="4262816" y="1368"/>
        <a:ext cx="4085345" cy="577071"/>
      </dsp:txXfrm>
    </dsp:sp>
    <dsp:sp modelId="{3B899D5D-9439-BA48-8A2F-DAE27586FE4C}">
      <dsp:nvSpPr>
        <dsp:cNvPr id="0" name=""/>
        <dsp:cNvSpPr/>
      </dsp:nvSpPr>
      <dsp:spPr>
        <a:xfrm>
          <a:off x="4262816" y="814944"/>
          <a:ext cx="4085345" cy="577071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>
                  <a:lumMod val="95000"/>
                  <a:lumOff val="5000"/>
                </a:schemeClr>
              </a:solidFill>
              <a:latin typeface="Arial Rounded MT Bold"/>
              <a:cs typeface="Arial Rounded MT Bold"/>
            </a:rPr>
            <a:t>Dosage</a:t>
          </a:r>
          <a:endParaRPr lang="en-US" sz="2000" b="1" kern="1200" dirty="0">
            <a:solidFill>
              <a:schemeClr val="bg1">
                <a:lumMod val="95000"/>
                <a:lumOff val="5000"/>
              </a:schemeClr>
            </a:solidFill>
            <a:latin typeface="Arial Rounded MT Bold"/>
            <a:cs typeface="Arial Rounded MT Bold"/>
          </a:endParaRPr>
        </a:p>
      </dsp:txBody>
      <dsp:txXfrm>
        <a:off x="4262816" y="814944"/>
        <a:ext cx="4085345" cy="577071"/>
      </dsp:txXfrm>
    </dsp:sp>
    <dsp:sp modelId="{5695D5C3-4554-BD48-9AAC-97C36F26AFBD}">
      <dsp:nvSpPr>
        <dsp:cNvPr id="0" name=""/>
        <dsp:cNvSpPr/>
      </dsp:nvSpPr>
      <dsp:spPr>
        <a:xfrm>
          <a:off x="4262816" y="1628521"/>
          <a:ext cx="4085345" cy="577071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bg1">
                  <a:lumMod val="95000"/>
                  <a:lumOff val="5000"/>
                </a:schemeClr>
              </a:solidFill>
              <a:latin typeface="Arial Rounded MT Bold"/>
              <a:cs typeface="Arial Rounded MT Bold"/>
            </a:rPr>
            <a:t>Duration of Treatment </a:t>
          </a:r>
          <a:endParaRPr lang="en-US" sz="2000" b="1" kern="1200" dirty="0">
            <a:solidFill>
              <a:schemeClr val="bg1">
                <a:lumMod val="95000"/>
                <a:lumOff val="5000"/>
              </a:schemeClr>
            </a:solidFill>
            <a:latin typeface="Arial Rounded MT Bold"/>
            <a:cs typeface="Arial Rounded MT Bold"/>
          </a:endParaRPr>
        </a:p>
      </dsp:txBody>
      <dsp:txXfrm>
        <a:off x="4262816" y="1628521"/>
        <a:ext cx="4085345" cy="577071"/>
      </dsp:txXfrm>
    </dsp:sp>
    <dsp:sp modelId="{20364614-100D-7840-BC15-D1F0BD4ECD79}">
      <dsp:nvSpPr>
        <dsp:cNvPr id="0" name=""/>
        <dsp:cNvSpPr/>
      </dsp:nvSpPr>
      <dsp:spPr>
        <a:xfrm>
          <a:off x="1450452" y="2829917"/>
          <a:ext cx="2433955" cy="81511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Arial Rounded MT Bold"/>
              <a:cs typeface="Arial Rounded MT Bold"/>
            </a:rPr>
            <a:t>Glucocorticoid Treatment -2</a:t>
          </a:r>
          <a:endParaRPr lang="en-US" sz="2000" b="1" kern="1200" dirty="0">
            <a:solidFill>
              <a:srgbClr val="000000"/>
            </a:solidFill>
            <a:latin typeface="Arial Rounded MT Bold"/>
            <a:cs typeface="Arial Rounded MT Bold"/>
          </a:endParaRPr>
        </a:p>
      </dsp:txBody>
      <dsp:txXfrm>
        <a:off x="1450452" y="2829917"/>
        <a:ext cx="2433955" cy="815119"/>
      </dsp:txXfrm>
    </dsp:sp>
    <dsp:sp modelId="{B5D44FBF-4B23-D94D-A37E-D8D9A78E00E1}">
      <dsp:nvSpPr>
        <dsp:cNvPr id="0" name=""/>
        <dsp:cNvSpPr/>
      </dsp:nvSpPr>
      <dsp:spPr>
        <a:xfrm>
          <a:off x="4262816" y="2442097"/>
          <a:ext cx="4085345" cy="5770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Arial Rounded MT Bold"/>
              <a:cs typeface="Arial Rounded MT Bold"/>
            </a:rPr>
            <a:t>Minimize Glycemic Variability</a:t>
          </a:r>
          <a:endParaRPr lang="en-US" sz="2000" b="1" kern="1200" dirty="0">
            <a:solidFill>
              <a:srgbClr val="000000"/>
            </a:solidFill>
            <a:latin typeface="Arial Rounded MT Bold"/>
            <a:cs typeface="Arial Rounded MT Bold"/>
          </a:endParaRPr>
        </a:p>
      </dsp:txBody>
      <dsp:txXfrm>
        <a:off x="4262816" y="2442097"/>
        <a:ext cx="4085345" cy="577071"/>
      </dsp:txXfrm>
    </dsp:sp>
    <dsp:sp modelId="{DF80D74C-BF71-0B40-9C87-888F4146D159}">
      <dsp:nvSpPr>
        <dsp:cNvPr id="0" name=""/>
        <dsp:cNvSpPr/>
      </dsp:nvSpPr>
      <dsp:spPr>
        <a:xfrm>
          <a:off x="4262816" y="3255674"/>
          <a:ext cx="4085345" cy="77718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Arial Rounded MT Bold"/>
              <a:cs typeface="Arial Rounded MT Bold"/>
            </a:rPr>
            <a:t>Prevent – Monitor and Treat Rebound Inflammation </a:t>
          </a:r>
          <a:endParaRPr lang="en-US" sz="2000" b="1" kern="1200" dirty="0">
            <a:solidFill>
              <a:srgbClr val="000000"/>
            </a:solidFill>
            <a:latin typeface="Arial Rounded MT Bold"/>
            <a:cs typeface="Arial Rounded MT Bold"/>
          </a:endParaRPr>
        </a:p>
      </dsp:txBody>
      <dsp:txXfrm>
        <a:off x="4262816" y="3255674"/>
        <a:ext cx="4085345" cy="777182"/>
      </dsp:txXfrm>
    </dsp:sp>
    <dsp:sp modelId="{798F08B8-9E87-D84D-8F76-CC1803C56CFE}">
      <dsp:nvSpPr>
        <dsp:cNvPr id="0" name=""/>
        <dsp:cNvSpPr/>
      </dsp:nvSpPr>
      <dsp:spPr>
        <a:xfrm>
          <a:off x="1450452" y="4557126"/>
          <a:ext cx="2433955" cy="815119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Arial Rounded MT Bold"/>
              <a:cs typeface="Arial Rounded MT Bold"/>
            </a:rPr>
            <a:t>Prevention of Complications* </a:t>
          </a:r>
          <a:endParaRPr lang="en-US" sz="2000" b="1" kern="1200" dirty="0">
            <a:solidFill>
              <a:srgbClr val="000000"/>
            </a:solidFill>
            <a:latin typeface="Arial Rounded MT Bold"/>
            <a:cs typeface="Arial Rounded MT Bold"/>
          </a:endParaRPr>
        </a:p>
      </dsp:txBody>
      <dsp:txXfrm>
        <a:off x="1450452" y="4557126"/>
        <a:ext cx="2433955" cy="815119"/>
      </dsp:txXfrm>
    </dsp:sp>
    <dsp:sp modelId="{68C24028-C296-AA43-B505-1A158171DAF1}">
      <dsp:nvSpPr>
        <dsp:cNvPr id="0" name=""/>
        <dsp:cNvSpPr/>
      </dsp:nvSpPr>
      <dsp:spPr>
        <a:xfrm>
          <a:off x="4262816" y="4269361"/>
          <a:ext cx="4085345" cy="577071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Arial Rounded MT Bold"/>
              <a:cs typeface="Arial Rounded MT Bold"/>
            </a:rPr>
            <a:t>Infection Surveillance </a:t>
          </a:r>
          <a:endParaRPr lang="en-US" sz="2000" b="1" kern="1200" dirty="0">
            <a:solidFill>
              <a:srgbClr val="000000"/>
            </a:solidFill>
            <a:latin typeface="Arial Rounded MT Bold"/>
            <a:cs typeface="Arial Rounded MT Bold"/>
          </a:endParaRPr>
        </a:p>
      </dsp:txBody>
      <dsp:txXfrm>
        <a:off x="4262816" y="4269361"/>
        <a:ext cx="4085345" cy="577071"/>
      </dsp:txXfrm>
    </dsp:sp>
    <dsp:sp modelId="{EAF120C7-531C-1649-9565-329338241C7C}">
      <dsp:nvSpPr>
        <dsp:cNvPr id="0" name=""/>
        <dsp:cNvSpPr/>
      </dsp:nvSpPr>
      <dsp:spPr>
        <a:xfrm>
          <a:off x="4262816" y="5082938"/>
          <a:ext cx="4085345" cy="577071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000000"/>
              </a:solidFill>
              <a:latin typeface="Arial Rounded MT Bold"/>
              <a:cs typeface="Arial Rounded MT Bold"/>
            </a:rPr>
            <a:t>Minimize Paralysis </a:t>
          </a:r>
          <a:endParaRPr lang="en-US" sz="2000" b="1" kern="1200" dirty="0">
            <a:solidFill>
              <a:srgbClr val="000000"/>
            </a:solidFill>
            <a:latin typeface="Arial Rounded MT Bold"/>
            <a:cs typeface="Arial Rounded MT Bold"/>
          </a:endParaRPr>
        </a:p>
      </dsp:txBody>
      <dsp:txXfrm>
        <a:off x="4262816" y="5082938"/>
        <a:ext cx="4085345" cy="5770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0.02242</cdr:x>
      <cdr:y>0.14822</cdr:y>
    </cdr:from>
    <cdr:to>
      <cdr:x>0.11872</cdr:x>
      <cdr:y>0.86263</cdr:y>
    </cdr:to>
    <cdr:sp macro="" textlink="">
      <cdr:nvSpPr>
        <cdr:cNvPr id="5" name="Freeform 4"/>
        <cdr:cNvSpPr/>
      </cdr:nvSpPr>
      <cdr:spPr>
        <a:xfrm xmlns:a="http://schemas.openxmlformats.org/drawingml/2006/main">
          <a:off x="180020" y="670830"/>
          <a:ext cx="773182" cy="3233393"/>
        </a:xfrm>
        <a:custGeom xmlns:a="http://schemas.openxmlformats.org/drawingml/2006/main">
          <a:avLst/>
          <a:gdLst>
            <a:gd name="connsiteX0" fmla="*/ 0 w 792480"/>
            <a:gd name="connsiteY0" fmla="*/ 3218180 h 3233420"/>
            <a:gd name="connsiteX1" fmla="*/ 411480 w 792480"/>
            <a:gd name="connsiteY1" fmla="*/ 2540 h 3233420"/>
            <a:gd name="connsiteX2" fmla="*/ 792480 w 792480"/>
            <a:gd name="connsiteY2" fmla="*/ 3233420 h 3233420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</a:cxnLst>
          <a:rect l="l" t="t" r="r" b="b"/>
          <a:pathLst>
            <a:path w="792480" h="3233420">
              <a:moveTo>
                <a:pt x="0" y="3218180"/>
              </a:moveTo>
              <a:cubicBezTo>
                <a:pt x="139700" y="1609090"/>
                <a:pt x="279400" y="0"/>
                <a:pt x="411480" y="2540"/>
              </a:cubicBezTo>
              <a:cubicBezTo>
                <a:pt x="543560" y="5080"/>
                <a:pt x="668020" y="1619250"/>
                <a:pt x="792480" y="3233420"/>
              </a:cubicBezTo>
            </a:path>
          </a:pathLst>
        </a:custGeom>
        <a:gradFill xmlns:a="http://schemas.openxmlformats.org/drawingml/2006/main" flip="none" rotWithShape="1">
          <a:gsLst>
            <a:gs pos="24000">
              <a:srgbClr val="FF0000">
                <a:alpha val="65000"/>
              </a:srgbClr>
            </a:gs>
            <a:gs pos="89000">
              <a:srgbClr val="FFFFFF">
                <a:alpha val="65000"/>
              </a:srgbClr>
            </a:gs>
          </a:gsLst>
          <a:lin ang="0" scaled="1"/>
          <a:tileRect/>
        </a:gradFill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0.00925</cdr:x>
      <cdr:y>0.89142</cdr:y>
    </cdr:from>
    <cdr:to>
      <cdr:x>0.98263</cdr:x>
      <cdr:y>0.89142</cdr:y>
    </cdr:to>
    <cdr:cxnSp macro="">
      <cdr:nvCxnSpPr>
        <cdr:cNvPr id="3" name="Straight Connector 2"/>
        <cdr:cNvCxnSpPr/>
      </cdr:nvCxnSpPr>
      <cdr:spPr bwMode="auto">
        <a:xfrm xmlns:a="http://schemas.openxmlformats.org/drawingml/2006/main">
          <a:off x="74240" y="4034519"/>
          <a:ext cx="7815163" cy="0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762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0.01794</cdr:x>
      <cdr:y>0.86085</cdr:y>
    </cdr:from>
    <cdr:to>
      <cdr:x>0.97758</cdr:x>
      <cdr:y>0.86881</cdr:y>
    </cdr:to>
    <cdr:cxnSp macro="">
      <cdr:nvCxnSpPr>
        <cdr:cNvPr id="4" name="Straight Connector 3"/>
        <cdr:cNvCxnSpPr/>
      </cdr:nvCxnSpPr>
      <cdr:spPr bwMode="auto">
        <a:xfrm xmlns:a="http://schemas.openxmlformats.org/drawingml/2006/main">
          <a:off x="144016" y="3896183"/>
          <a:ext cx="7704856" cy="36004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76200" cap="flat" cmpd="sng" algn="ctr">
          <a:solidFill>
            <a:schemeClr val="tx1">
              <a:lumMod val="85000"/>
            </a:schemeClr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0.00245</cdr:x>
      <cdr:y>0.00282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2700" cy="12700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EDBBA-AFBD-1649-9628-BEFEEA3AE50F}" type="datetimeFigureOut">
              <a:rPr lang="en-US" smtClean="0"/>
              <a:t>4/3/17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2C24A-523D-614E-8D9F-AE2F689909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38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86C0AE-8C93-4354-9BE5-AE6F14FEEE29}" type="slidenum">
              <a:rPr lang="en-US"/>
              <a:pPr/>
              <a:t>14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0" charset="0"/>
              <a:ea typeface="ＭＳ Ｐゴシック" pitchFamily="-80" charset="-128"/>
              <a:cs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79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0DD53-4B3D-4F78-8B7D-B0AC75ED093A}" type="slidenum">
              <a:rPr lang="en-US"/>
              <a:pPr/>
              <a:t>16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0" charset="0"/>
              <a:ea typeface="ＭＳ Ｐゴシック" pitchFamily="-80" charset="-128"/>
              <a:cs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9071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2C24A-523D-614E-8D9F-AE2F6899094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6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2C24A-523D-614E-8D9F-AE2F6899094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6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this brief introduction on the</a:t>
            </a:r>
            <a:r>
              <a:rPr lang="en-US" baseline="0" dirty="0" smtClean="0"/>
              <a:t> limitations of ATB RX – we move to the “Temporal Course” of Pneumonia.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60CEB-DD1A-42F0-9552-48EC7D74B2B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42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2C24A-523D-614E-8D9F-AE2F6899094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31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86C0AE-8C93-4354-9BE5-AE6F14FEEE29}" type="slidenum">
              <a:rPr lang="en-US"/>
              <a:pPr/>
              <a:t>66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80" charset="0"/>
              <a:ea typeface="ＭＳ Ｐゴシック" pitchFamily="-80" charset="-128"/>
              <a:cs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2029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AA81-D2EE-A84B-922E-F98110D4A37D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D641-5930-E04C-A6B8-04F71587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5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Arial Rounded MT Bold"/>
                <a:cs typeface="Arial Rounded MT 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 Rounded MT Bold"/>
                <a:cs typeface="Arial Rounded MT Bold"/>
              </a:defRPr>
            </a:lvl1pPr>
            <a:lvl2pPr>
              <a:defRPr>
                <a:latin typeface="Arial Rounded MT Bold"/>
                <a:cs typeface="Arial Rounded MT Bold"/>
              </a:defRPr>
            </a:lvl2pPr>
            <a:lvl3pPr>
              <a:defRPr>
                <a:latin typeface="Arial Rounded MT Bold"/>
                <a:cs typeface="Arial Rounded MT Bold"/>
              </a:defRPr>
            </a:lvl3pPr>
            <a:lvl4pPr>
              <a:defRPr>
                <a:latin typeface="Arial Rounded MT Bold"/>
                <a:cs typeface="Arial Rounded MT Bold"/>
              </a:defRPr>
            </a:lvl4pPr>
            <a:lvl5pPr>
              <a:defRPr>
                <a:latin typeface="Arial Rounded MT Bold"/>
                <a:cs typeface="Arial Rounded MT Bold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AA81-D2EE-A84B-922E-F98110D4A37D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D641-5930-E04C-A6B8-04F71587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0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AA81-D2EE-A84B-922E-F98110D4A37D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D641-5930-E04C-A6B8-04F71587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98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latin typeface="Arial Rounded MT Bold"/>
                <a:cs typeface="Arial Rounded MT 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AA81-D2EE-A84B-922E-F98110D4A37D}" type="datetimeFigureOut">
              <a:rPr lang="en-US" smtClean="0"/>
              <a:t>4/3/17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D641-5930-E04C-A6B8-04F71587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48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AA81-D2EE-A84B-922E-F98110D4A37D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D641-5930-E04C-A6B8-04F71587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5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 Rounded MT Bold"/>
                <a:cs typeface="Arial Rounded MT 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tx1">
                    <a:tint val="75000"/>
                  </a:schemeClr>
                </a:solidFill>
                <a:latin typeface="Arial Rounded MT Bold"/>
                <a:cs typeface="Arial Rounded MT Bold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 Rounded MT Bold"/>
                <a:cs typeface="Arial Rounded MT Bold"/>
              </a:defRPr>
            </a:lvl1pPr>
          </a:lstStyle>
          <a:p>
            <a:fld id="{49A4AA81-D2EE-A84B-922E-F98110D4A37D}" type="datetimeFigureOut">
              <a:rPr lang="en-US" smtClean="0"/>
              <a:pPr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 Rounded MT Bold"/>
                <a:cs typeface="Arial Rounded MT Bold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Rounded MT Bold"/>
                <a:cs typeface="Arial Rounded MT Bold"/>
              </a:defRPr>
            </a:lvl1pPr>
          </a:lstStyle>
          <a:p>
            <a:fld id="{9BAED641-5930-E04C-A6B8-04F71587BD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7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AA81-D2EE-A84B-922E-F98110D4A37D}" type="datetimeFigureOut">
              <a:rPr lang="en-US" smtClean="0"/>
              <a:t>4/3/17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D641-5930-E04C-A6B8-04F71587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2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AA81-D2EE-A84B-922E-F98110D4A37D}" type="datetimeFigureOut">
              <a:rPr lang="en-US" smtClean="0"/>
              <a:t>4/3/17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D641-5930-E04C-A6B8-04F71587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87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fld id="{49A4AA81-D2EE-A84B-922E-F98110D4A37D}" type="datetimeFigureOut">
              <a:rPr lang="en-US" smtClean="0"/>
              <a:pPr/>
              <a:t>4/3/17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 Rounded MT Bold" charset="0"/>
                <a:ea typeface="Arial Rounded MT Bold" charset="0"/>
                <a:cs typeface="Arial Rounded MT Bold" charset="0"/>
              </a:defRPr>
            </a:lvl1pPr>
          </a:lstStyle>
          <a:p>
            <a:fld id="{9BAED641-5930-E04C-A6B8-04F71587BD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3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AA81-D2EE-A84B-922E-F98110D4A37D}" type="datetimeFigureOut">
              <a:rPr lang="en-US" smtClean="0"/>
              <a:t>4/3/17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D641-5930-E04C-A6B8-04F71587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1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AA81-D2EE-A84B-922E-F98110D4A37D}" type="datetimeFigureOut">
              <a:rPr lang="en-US" smtClean="0"/>
              <a:t>4/3/17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D641-5930-E04C-A6B8-04F71587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11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4AA81-D2EE-A84B-922E-F98110D4A37D}" type="datetimeFigureOut">
              <a:rPr lang="en-US" smtClean="0"/>
              <a:t>4/3/17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ED641-5930-E04C-A6B8-04F71587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9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145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673" y="148474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4AA81-D2EE-A84B-922E-F98110D4A37D}" type="datetimeFigureOut">
              <a:rPr lang="en-US" smtClean="0"/>
              <a:t>4/3/17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ED641-5930-E04C-A6B8-04F71587B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q"/>
        <a:defRPr sz="3200" b="1" kern="1200">
          <a:solidFill>
            <a:schemeClr val="tx1"/>
          </a:solidFill>
          <a:latin typeface="Arial Rounded MT Bold"/>
          <a:ea typeface="+mn-ea"/>
          <a:cs typeface="Arial Rounded MT Bold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q"/>
        <a:defRPr sz="2800" b="1" kern="1200">
          <a:solidFill>
            <a:schemeClr val="tx1"/>
          </a:solidFill>
          <a:latin typeface="Arial Rounded MT Bold"/>
          <a:ea typeface="+mn-ea"/>
          <a:cs typeface="Arial Rounded MT Bold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q"/>
        <a:defRPr sz="2400" b="1" kern="1200">
          <a:solidFill>
            <a:schemeClr val="tx1"/>
          </a:solidFill>
          <a:latin typeface="Arial Rounded MT Bold"/>
          <a:ea typeface="+mn-ea"/>
          <a:cs typeface="Arial Rounded MT Bold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q"/>
        <a:defRPr sz="2000" b="1" kern="1200">
          <a:solidFill>
            <a:schemeClr val="tx1"/>
          </a:solidFill>
          <a:latin typeface="Arial Rounded MT Bold"/>
          <a:ea typeface="+mn-ea"/>
          <a:cs typeface="Arial Rounded MT Bold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q"/>
        <a:defRPr sz="2000" b="1" kern="1200">
          <a:solidFill>
            <a:schemeClr val="tx1"/>
          </a:solidFill>
          <a:latin typeface="Arial Rounded MT Bold"/>
          <a:ea typeface="+mn-ea"/>
          <a:cs typeface="Arial Rounded MT 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4.png"/><Relationship Id="rId5" Type="http://schemas.microsoft.com/office/2007/relationships/hdphoto" Target="../media/hdphoto1.wdp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microsoft.com/office/2007/relationships/hdphoto" Target="../media/hdphoto3.wdp"/><Relationship Id="rId5" Type="http://schemas.openxmlformats.org/officeDocument/2006/relationships/image" Target="../media/image35.png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6.xml"/><Relationship Id="rId3" Type="http://schemas.openxmlformats.org/officeDocument/2006/relationships/chart" Target="../charts/char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8.xml"/><Relationship Id="rId3" Type="http://schemas.openxmlformats.org/officeDocument/2006/relationships/chart" Target="../charts/char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0.xml"/><Relationship Id="rId3" Type="http://schemas.openxmlformats.org/officeDocument/2006/relationships/chart" Target="../charts/char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2.xml"/><Relationship Id="rId3" Type="http://schemas.openxmlformats.org/officeDocument/2006/relationships/chart" Target="../charts/char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4" Type="http://schemas.openxmlformats.org/officeDocument/2006/relationships/image" Target="../media/image53.png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4" Type="http://schemas.openxmlformats.org/officeDocument/2006/relationships/image" Target="../media/image56.emf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chart" Target="../charts/chart19.xml"/><Relationship Id="rId5" Type="http://schemas.openxmlformats.org/officeDocument/2006/relationships/image" Target="../media/image59.png"/><Relationship Id="rId6" Type="http://schemas.openxmlformats.org/officeDocument/2006/relationships/image" Target="../media/image49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Relationship Id="rId3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4" Type="http://schemas.openxmlformats.org/officeDocument/2006/relationships/image" Target="../media/image6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4" Type="http://schemas.openxmlformats.org/officeDocument/2006/relationships/image" Target="../media/image63.tiff"/><Relationship Id="rId5" Type="http://schemas.openxmlformats.org/officeDocument/2006/relationships/image" Target="../media/image6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Relationship Id="rId3" Type="http://schemas.openxmlformats.org/officeDocument/2006/relationships/image" Target="../media/image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0.xml"/><Relationship Id="rId3" Type="http://schemas.openxmlformats.org/officeDocument/2006/relationships/chart" Target="../charts/chart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microsoft.com/office/2007/relationships/hdphoto" Target="../media/hdphoto4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chart" Target="../charts/chart25.xml"/><Relationship Id="rId5" Type="http://schemas.openxmlformats.org/officeDocument/2006/relationships/image" Target="../media/image92.png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30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82650"/>
            <a:ext cx="7772400" cy="3416300"/>
          </a:xfrm>
        </p:spPr>
        <p:txBody>
          <a:bodyPr>
            <a:normAutofit fontScale="90000"/>
          </a:bodyPr>
          <a:lstStyle/>
          <a:p>
            <a:r>
              <a:rPr lang="en-US" sz="4900" cap="small" dirty="0" smtClean="0">
                <a:solidFill>
                  <a:srgbClr val="FFFFFF"/>
                </a:solidFill>
                <a:latin typeface="Arial Rounded MT Bold" charset="0"/>
              </a:rPr>
              <a:t>Community-acquired </a:t>
            </a:r>
            <a:r>
              <a:rPr lang="en-US" sz="4900" cap="small" dirty="0">
                <a:solidFill>
                  <a:srgbClr val="FFFFFF"/>
                </a:solidFill>
                <a:latin typeface="Arial Rounded MT Bold" charset="0"/>
              </a:rPr>
              <a:t>Pneumonia </a:t>
            </a:r>
            <a:br>
              <a:rPr lang="en-US" sz="4900" cap="small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4900" cap="small" dirty="0" smtClean="0">
                <a:solidFill>
                  <a:srgbClr val="FFFF00"/>
                </a:solidFill>
                <a:latin typeface="Arial Rounded MT Bold" charset="0"/>
              </a:rPr>
              <a:t> </a:t>
            </a:r>
            <a:r>
              <a:rPr lang="en-US" sz="4900" cap="small" dirty="0" smtClean="0">
                <a:latin typeface="Arial Rounded MT Bold" charset="0"/>
              </a:rPr>
              <a:t>Glucocorticoid Treatment</a:t>
            </a:r>
            <a:r>
              <a:rPr lang="en-US" sz="4900" cap="small" dirty="0" smtClean="0">
                <a:solidFill>
                  <a:srgbClr val="FFFF00"/>
                </a:solidFill>
                <a:latin typeface="Arial Rounded MT Bold" charset="0"/>
              </a:rPr>
              <a:t/>
            </a:r>
            <a:br>
              <a:rPr lang="en-US" sz="4900" cap="small" dirty="0" smtClean="0">
                <a:solidFill>
                  <a:srgbClr val="FFFF00"/>
                </a:solidFill>
                <a:latin typeface="Arial Rounded MT Bold" charset="0"/>
              </a:rPr>
            </a:br>
            <a:r>
              <a:rPr lang="en-US" cap="small" dirty="0" smtClean="0">
                <a:solidFill>
                  <a:srgbClr val="FFFF00"/>
                </a:solidFill>
                <a:latin typeface="Arial Rounded MT Bold" charset="0"/>
              </a:rPr>
              <a:t>pathophysiological rationale </a:t>
            </a:r>
            <a:br>
              <a:rPr lang="en-US" cap="small" dirty="0" smtClean="0">
                <a:solidFill>
                  <a:srgbClr val="FFFF00"/>
                </a:solidFill>
                <a:latin typeface="Arial Rounded MT Bold" charset="0"/>
              </a:rPr>
            </a:br>
            <a:r>
              <a:rPr lang="en-US" cap="small" dirty="0" smtClean="0">
                <a:solidFill>
                  <a:srgbClr val="FFFF00"/>
                </a:solidFill>
                <a:latin typeface="Arial Rounded MT Bold" charset="0"/>
              </a:rPr>
              <a:t>and updated literature </a:t>
            </a:r>
            <a:endParaRPr lang="en-US" sz="49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63855"/>
            <a:ext cx="6400800" cy="112395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 Rounded MT Bold" charset="0"/>
              </a:rPr>
              <a:t>G. Umberto Meduri M.D.</a:t>
            </a:r>
            <a:br>
              <a:rPr lang="en-US" sz="2800" dirty="0">
                <a:solidFill>
                  <a:schemeClr val="tx1"/>
                </a:solidFill>
                <a:latin typeface="Arial Rounded MT Bold" charset="0"/>
              </a:rPr>
            </a:br>
            <a:r>
              <a:rPr lang="en-US" sz="2800" dirty="0">
                <a:solidFill>
                  <a:schemeClr val="tx1"/>
                </a:solidFill>
                <a:latin typeface="Arial Rounded MT Bold" charset="0"/>
              </a:rPr>
              <a:t>Memphis VA Medical Center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6288257"/>
            <a:ext cx="3380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Academic Freedom Saves Lives </a:t>
            </a:r>
            <a:endParaRPr lang="en-US" sz="1600">
              <a:solidFill>
                <a:schemeClr val="tx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35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73" y="274638"/>
            <a:ext cx="8229600" cy="89145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673" y="1548245"/>
            <a:ext cx="8173027" cy="485987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000" b="0" dirty="0" smtClean="0"/>
              <a:t>Plasma levels at </a:t>
            </a:r>
            <a:r>
              <a:rPr lang="en-US" sz="4000" b="0" dirty="0" smtClean="0">
                <a:solidFill>
                  <a:srgbClr val="FFFF00"/>
                </a:solidFill>
              </a:rPr>
              <a:t>ICU </a:t>
            </a:r>
            <a:r>
              <a:rPr lang="en-US" sz="4000" b="0" dirty="0">
                <a:solidFill>
                  <a:srgbClr val="FFFF00"/>
                </a:solidFill>
              </a:rPr>
              <a:t>admission</a:t>
            </a:r>
            <a:r>
              <a:rPr lang="en-US" sz="4000" b="0" dirty="0"/>
              <a:t> [N= 375]</a:t>
            </a:r>
          </a:p>
          <a:p>
            <a:pPr>
              <a:lnSpc>
                <a:spcPct val="170000"/>
              </a:lnSpc>
            </a:pPr>
            <a:r>
              <a:rPr lang="en-US" sz="3400" b="0" dirty="0" smtClean="0">
                <a:solidFill>
                  <a:srgbClr val="FFFF00"/>
                </a:solidFill>
              </a:rPr>
              <a:t>Systemic </a:t>
            </a:r>
            <a:r>
              <a:rPr lang="en-US" sz="3400" b="0" dirty="0">
                <a:solidFill>
                  <a:srgbClr val="FFFF00"/>
                </a:solidFill>
              </a:rPr>
              <a:t>inflammation </a:t>
            </a:r>
            <a:endParaRPr lang="en-US" sz="3400" b="0" dirty="0" smtClean="0">
              <a:solidFill>
                <a:srgbClr val="FFFF00"/>
              </a:solidFill>
            </a:endParaRPr>
          </a:p>
          <a:p>
            <a:pPr lvl="1"/>
            <a:r>
              <a:rPr lang="en-US" b="0" dirty="0" smtClean="0"/>
              <a:t>▲C-reactive </a:t>
            </a:r>
            <a:r>
              <a:rPr lang="en-US" b="0" dirty="0"/>
              <a:t>protein, </a:t>
            </a:r>
            <a:r>
              <a:rPr lang="en-US" b="0" dirty="0" smtClean="0"/>
              <a:t>IL-6, IL-8</a:t>
            </a:r>
            <a:r>
              <a:rPr lang="en-US" b="0" dirty="0"/>
              <a:t>, and matrix </a:t>
            </a:r>
            <a:r>
              <a:rPr lang="en-US" b="0" dirty="0" smtClean="0"/>
              <a:t>metalloproteinase [MMP</a:t>
            </a:r>
            <a:r>
              <a:rPr lang="en-US" b="0" dirty="0"/>
              <a:t>]-</a:t>
            </a:r>
            <a:r>
              <a:rPr lang="en-US" b="0" dirty="0" smtClean="0"/>
              <a:t>8  </a:t>
            </a:r>
          </a:p>
          <a:p>
            <a:r>
              <a:rPr lang="en-US" sz="3400" b="0" dirty="0" smtClean="0">
                <a:solidFill>
                  <a:srgbClr val="FFFF00"/>
                </a:solidFill>
              </a:rPr>
              <a:t>Activation </a:t>
            </a:r>
            <a:r>
              <a:rPr lang="en-US" sz="3400" b="0" dirty="0">
                <a:solidFill>
                  <a:srgbClr val="FFFF00"/>
                </a:solidFill>
              </a:rPr>
              <a:t>of </a:t>
            </a:r>
            <a:r>
              <a:rPr lang="en-US" sz="3400" b="0" dirty="0" smtClean="0">
                <a:solidFill>
                  <a:srgbClr val="FFFF00"/>
                </a:solidFill>
              </a:rPr>
              <a:t>coagulation </a:t>
            </a:r>
            <a:r>
              <a:rPr lang="en-US" sz="3400" b="0" dirty="0">
                <a:solidFill>
                  <a:srgbClr val="FFFF00"/>
                </a:solidFill>
              </a:rPr>
              <a:t>system </a:t>
            </a:r>
            <a:endParaRPr lang="en-US" sz="3400" b="0" dirty="0" smtClean="0">
              <a:solidFill>
                <a:srgbClr val="FFFF00"/>
              </a:solidFill>
            </a:endParaRPr>
          </a:p>
          <a:p>
            <a:pPr lvl="1"/>
            <a:r>
              <a:rPr lang="en-US" b="0" dirty="0"/>
              <a:t>▲ </a:t>
            </a:r>
            <a:r>
              <a:rPr lang="en-US" b="0" dirty="0" smtClean="0"/>
              <a:t>D-dimer, PT, APTT </a:t>
            </a:r>
          </a:p>
          <a:p>
            <a:pPr lvl="1"/>
            <a:r>
              <a:rPr lang="en-US" b="0" dirty="0"/>
              <a:t>▼ </a:t>
            </a:r>
            <a:r>
              <a:rPr lang="en-US" b="0" dirty="0" smtClean="0"/>
              <a:t>anticoagulants: protein </a:t>
            </a:r>
            <a:r>
              <a:rPr lang="en-US" b="0" dirty="0"/>
              <a:t>C and </a:t>
            </a:r>
            <a:r>
              <a:rPr lang="en-US" b="0" dirty="0" err="1" smtClean="0"/>
              <a:t>antithrombin</a:t>
            </a:r>
            <a:endParaRPr lang="en-US" b="0" dirty="0" smtClean="0"/>
          </a:p>
          <a:p>
            <a:r>
              <a:rPr lang="en-US" sz="3400" b="0" dirty="0" smtClean="0">
                <a:solidFill>
                  <a:srgbClr val="FFFF00"/>
                </a:solidFill>
              </a:rPr>
              <a:t>Endothelial cell activation</a:t>
            </a:r>
          </a:p>
          <a:p>
            <a:pPr lvl="1"/>
            <a:r>
              <a:rPr lang="en-US" b="0" dirty="0"/>
              <a:t>▲ </a:t>
            </a:r>
            <a:r>
              <a:rPr lang="en-US" b="0" dirty="0" smtClean="0"/>
              <a:t>soluble </a:t>
            </a:r>
            <a:r>
              <a:rPr lang="en-US" b="0" dirty="0"/>
              <a:t>E-</a:t>
            </a:r>
            <a:r>
              <a:rPr lang="en-US" b="0" dirty="0" err="1"/>
              <a:t>selectin</a:t>
            </a:r>
            <a:r>
              <a:rPr lang="en-US" b="0" dirty="0"/>
              <a:t>, </a:t>
            </a:r>
            <a:r>
              <a:rPr lang="en-US" b="0" dirty="0" smtClean="0"/>
              <a:t>soluble intercellular adhesion molecule-1, </a:t>
            </a:r>
            <a:r>
              <a:rPr lang="en-US" b="0" dirty="0"/>
              <a:t>and angiopoietin-2 </a:t>
            </a:r>
            <a:r>
              <a:rPr lang="en-US" b="0" dirty="0" smtClean="0"/>
              <a:t>levels </a:t>
            </a:r>
            <a:endParaRPr lang="en-US" b="0" dirty="0"/>
          </a:p>
          <a:p>
            <a:r>
              <a:rPr lang="en-US" sz="3400" b="0" dirty="0" smtClean="0">
                <a:solidFill>
                  <a:srgbClr val="FFFF00"/>
                </a:solidFill>
              </a:rPr>
              <a:t>Disturbed vascular </a:t>
            </a:r>
            <a:r>
              <a:rPr lang="en-US" sz="3400" b="0" dirty="0">
                <a:solidFill>
                  <a:srgbClr val="FFFF00"/>
                </a:solidFill>
              </a:rPr>
              <a:t>integrity</a:t>
            </a:r>
            <a:endParaRPr lang="en-US" sz="3400" dirty="0">
              <a:solidFill>
                <a:srgbClr val="FFFF00"/>
              </a:solidFill>
            </a:endParaRPr>
          </a:p>
          <a:p>
            <a:pPr lvl="1"/>
            <a:r>
              <a:rPr lang="en-US" b="0" dirty="0" smtClean="0"/>
              <a:t> </a:t>
            </a:r>
            <a:r>
              <a:rPr lang="en-US" b="0" dirty="0"/>
              <a:t>▼</a:t>
            </a:r>
            <a:r>
              <a:rPr lang="en-US" b="0" dirty="0" smtClean="0"/>
              <a:t> angiopoietin-1 [maturation and stability] </a:t>
            </a:r>
            <a:endParaRPr lang="en-US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3" y="6325167"/>
            <a:ext cx="3657600" cy="165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894" l="935" r="100000">
                        <a14:foregroundMark x1="68692" y1="19149" x2="68692" y2="19149"/>
                        <a14:foregroundMark x1="69159" y1="59149" x2="69159" y2="59149"/>
                        <a14:foregroundMark x1="18224" y1="60000" x2="18224" y2="60000"/>
                        <a14:foregroundMark x1="15421" y1="86809" x2="15421" y2="87234"/>
                        <a14:foregroundMark x1="10280" y1="93617" x2="10280" y2="93617"/>
                        <a14:foregroundMark x1="21028" y1="34894" x2="21028" y2="34894"/>
                        <a14:foregroundMark x1="86916" y1="88936" x2="86916" y2="89362"/>
                        <a14:foregroundMark x1="91121" y1="70213" x2="91121" y2="70213"/>
                        <a14:foregroundMark x1="89252" y1="58298" x2="89252" y2="58298"/>
                        <a14:foregroundMark x1="85981" y1="66383" x2="85981" y2="66383"/>
                        <a14:foregroundMark x1="85981" y1="66383" x2="85981" y2="66383"/>
                        <a14:foregroundMark x1="85047" y1="87234" x2="85047" y2="87234"/>
                        <a14:foregroundMark x1="80374" y1="88085" x2="80374" y2="88085"/>
                        <a14:foregroundMark x1="80374" y1="88085" x2="80374" y2="88085"/>
                        <a14:foregroundMark x1="73364" y1="89787" x2="73364" y2="89787"/>
                        <a14:foregroundMark x1="4206" y1="90213" x2="4206" y2="90213"/>
                        <a14:foregroundMark x1="4206" y1="90213" x2="4206" y2="90213"/>
                        <a14:foregroundMark x1="7944" y1="91064" x2="8879" y2="91064"/>
                        <a14:foregroundMark x1="12617" y1="91915" x2="13084" y2="92340"/>
                        <a14:foregroundMark x1="14019" y1="92340" x2="14953" y2="92766"/>
                        <a14:foregroundMark x1="16355" y1="92766" x2="17290" y2="93191"/>
                        <a14:foregroundMark x1="18692" y1="93191" x2="19159" y2="93617"/>
                        <a14:foregroundMark x1="86449" y1="82553" x2="86449" y2="82553"/>
                        <a14:foregroundMark x1="84579" y1="88936" x2="84579" y2="88936"/>
                        <a14:foregroundMark x1="89252" y1="87660" x2="89252" y2="87660"/>
                        <a14:foregroundMark x1="41589" y1="50638" x2="41589" y2="50638"/>
                        <a14:foregroundMark x1="59346" y1="19574" x2="59346" y2="19574"/>
                        <a14:backgroundMark x1="86916" y1="83404" x2="87383" y2="83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965" y="1732363"/>
            <a:ext cx="1492385" cy="161324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6324" y="3198001"/>
            <a:ext cx="8579677" cy="3010356"/>
            <a:chOff x="475673" y="3198001"/>
            <a:chExt cx="7726644" cy="3010356"/>
          </a:xfrm>
        </p:grpSpPr>
        <p:sp>
          <p:nvSpPr>
            <p:cNvPr id="9" name="Rounded Rectangle 8"/>
            <p:cNvSpPr/>
            <p:nvPr/>
          </p:nvSpPr>
          <p:spPr>
            <a:xfrm>
              <a:off x="475673" y="3198001"/>
              <a:ext cx="7087292" cy="3010356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/>
            </p:cNvPicPr>
            <p:nvPr/>
          </p:nvPicPr>
          <p:blipFill rotWithShape="1">
            <a:blip r:embed="rId6"/>
            <a:srcRect l="-43" r="43"/>
            <a:stretch/>
          </p:blipFill>
          <p:spPr>
            <a:xfrm>
              <a:off x="6923612" y="3580954"/>
              <a:ext cx="1278705" cy="1710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48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43900" cy="891453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Syst. Inflammation: </a:t>
            </a:r>
            <a:r>
              <a:rPr lang="en-US" sz="3600" dirty="0" smtClean="0">
                <a:solidFill>
                  <a:srgbClr val="FFFF00"/>
                </a:solidFill>
              </a:rPr>
              <a:t>CRP over </a:t>
            </a:r>
            <a:r>
              <a:rPr lang="en-US" sz="3600" dirty="0">
                <a:solidFill>
                  <a:srgbClr val="FFFF00"/>
                </a:solidFill>
              </a:rPr>
              <a:t>time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5673" y="1484746"/>
            <a:ext cx="8229600" cy="3953528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u="sng" dirty="0"/>
              <a:t>Failure to decrease </a:t>
            </a:r>
            <a:r>
              <a:rPr lang="en-US" dirty="0">
                <a:solidFill>
                  <a:srgbClr val="FFFC05"/>
                </a:solidFill>
              </a:rPr>
              <a:t>CRP levels </a:t>
            </a:r>
            <a:r>
              <a:rPr lang="en-US" dirty="0" smtClean="0"/>
              <a:t>by: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Day </a:t>
            </a:r>
            <a:r>
              <a:rPr lang="en-US" dirty="0"/>
              <a:t>2 to 4 </a:t>
            </a:r>
            <a:r>
              <a:rPr lang="en-US" baseline="30000" dirty="0"/>
              <a:t>1-3</a:t>
            </a:r>
            <a:r>
              <a:rPr lang="en-US" dirty="0"/>
              <a:t> and 7</a:t>
            </a:r>
            <a:r>
              <a:rPr lang="en-US" baseline="30000" dirty="0"/>
              <a:t>4</a:t>
            </a:r>
            <a:r>
              <a:rPr lang="en-US" dirty="0"/>
              <a:t> is associated with increased ICU</a:t>
            </a:r>
            <a:r>
              <a:rPr lang="en-US" baseline="30000" dirty="0"/>
              <a:t>4</a:t>
            </a:r>
            <a:r>
              <a:rPr lang="en-US" dirty="0"/>
              <a:t> or 30 days </a:t>
            </a:r>
            <a:r>
              <a:rPr lang="en-US" dirty="0" smtClean="0"/>
              <a:t>mortality </a:t>
            </a:r>
            <a:r>
              <a:rPr lang="en-US" baseline="30000" dirty="0" smtClean="0"/>
              <a:t>1-3</a:t>
            </a:r>
            <a:r>
              <a:rPr lang="en-US" dirty="0" smtClean="0"/>
              <a:t>   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smtClean="0"/>
              <a:t>Day </a:t>
            </a:r>
            <a:r>
              <a:rPr lang="en-US" dirty="0"/>
              <a:t>3 </a:t>
            </a:r>
            <a:r>
              <a:rPr lang="en-US" baseline="30000" dirty="0"/>
              <a:t>5,6</a:t>
            </a:r>
            <a:r>
              <a:rPr lang="en-US" dirty="0"/>
              <a:t> and 7 </a:t>
            </a:r>
            <a:r>
              <a:rPr lang="en-US" baseline="30000" dirty="0"/>
              <a:t>6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/>
              <a:t>independently associated with a higher risk of any treatment </a:t>
            </a:r>
            <a:r>
              <a:rPr lang="en-US" dirty="0" smtClean="0"/>
              <a:t>failure </a:t>
            </a:r>
            <a:r>
              <a:rPr lang="en-US" baseline="30000" dirty="0" smtClean="0"/>
              <a:t>5,6</a:t>
            </a:r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smtClean="0"/>
              <a:t> Rate of reduction (slow vs. rapid) is </a:t>
            </a:r>
            <a:r>
              <a:rPr lang="en-US" dirty="0"/>
              <a:t>associated with </a:t>
            </a:r>
            <a:r>
              <a:rPr lang="en-US" dirty="0" smtClean="0"/>
              <a:t>increased mortality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673" y="5591770"/>
            <a:ext cx="8372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1. </a:t>
            </a:r>
            <a:r>
              <a:rPr lang="en-US" dirty="0"/>
              <a:t>Am J Med 2008;121:219-25. -- 2. J </a:t>
            </a:r>
            <a:r>
              <a:rPr lang="en-US" dirty="0" err="1"/>
              <a:t>Crit</a:t>
            </a:r>
            <a:r>
              <a:rPr lang="en-US" dirty="0"/>
              <a:t> Care 2013;28:291-5. -- 3. Infect Dis 2016:1-10.</a:t>
            </a:r>
          </a:p>
          <a:p>
            <a:r>
              <a:rPr lang="en-US" dirty="0"/>
              <a:t>4. </a:t>
            </a:r>
            <a:r>
              <a:rPr lang="en-US" dirty="0" err="1"/>
              <a:t>Crit</a:t>
            </a:r>
            <a:r>
              <a:rPr lang="en-US" dirty="0"/>
              <a:t> Care 2012;16:R53. -- 5. Thorax 2008;63:447-52. -- 6. </a:t>
            </a:r>
            <a:r>
              <a:rPr lang="en-US" dirty="0" err="1"/>
              <a:t>Eur</a:t>
            </a:r>
            <a:r>
              <a:rPr lang="en-US" dirty="0"/>
              <a:t> </a:t>
            </a:r>
            <a:r>
              <a:rPr lang="en-US" dirty="0" err="1"/>
              <a:t>Respir</a:t>
            </a:r>
            <a:r>
              <a:rPr lang="en-US" dirty="0"/>
              <a:t> J 2008;32:726-32.</a:t>
            </a:r>
          </a:p>
          <a:p>
            <a:endParaRPr lang="en-US" dirty="0"/>
          </a:p>
        </p:txBody>
      </p:sp>
      <p:sp>
        <p:nvSpPr>
          <p:cNvPr id="6" name="Pentagon 5"/>
          <p:cNvSpPr/>
          <p:nvPr/>
        </p:nvSpPr>
        <p:spPr>
          <a:xfrm>
            <a:off x="7704153" y="4332716"/>
            <a:ext cx="982647" cy="910266"/>
          </a:xfrm>
          <a:prstGeom prst="homePlat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635" y1="18452" x2="9635" y2="18452"/>
                        <a14:foregroundMark x1="7309" y1="22619" x2="7309" y2="22619"/>
                        <a14:foregroundMark x1="4983" y1="28571" x2="4983" y2="28571"/>
                        <a14:foregroundMark x1="3654" y1="49405" x2="3654" y2="49405"/>
                        <a14:foregroundMark x1="28904" y1="27381" x2="28904" y2="27381"/>
                        <a14:foregroundMark x1="94020" y1="85714" x2="94020" y2="85714"/>
                        <a14:foregroundMark x1="93355" y1="75000" x2="93355" y2="75000"/>
                        <a14:foregroundMark x1="93355" y1="63690" x2="93355" y2="63690"/>
                        <a14:foregroundMark x1="91694" y1="55357" x2="91694" y2="55357"/>
                        <a14:foregroundMark x1="59468" y1="55952" x2="59468" y2="57143"/>
                        <a14:foregroundMark x1="57807" y1="65476" x2="57807" y2="65476"/>
                        <a14:foregroundMark x1="56478" y1="75000" x2="56478" y2="75000"/>
                        <a14:foregroundMark x1="53156" y1="89881" x2="53156" y2="89881"/>
                        <a14:foregroundMark x1="13289" y1="18452" x2="13289" y2="19643"/>
                        <a14:backgroundMark x1="29568" y1="24405" x2="29568" y2="24405"/>
                        <a14:backgroundMark x1="6977" y1="8333" x2="6977" y2="8333"/>
                        <a14:backgroundMark x1="7641" y1="27976" x2="7641" y2="27976"/>
                        <a14:backgroundMark x1="4983" y1="51190" x2="4983" y2="51190"/>
                        <a14:backgroundMark x1="2990" y1="54762" x2="2990" y2="54762"/>
                        <a14:backgroundMark x1="16279" y1="12500" x2="16279" y2="12500"/>
                        <a14:backgroundMark x1="18272" y1="10714" x2="18272" y2="10714"/>
                        <a14:backgroundMark x1="13621" y1="20238" x2="13621" y2="20238"/>
                        <a14:backgroundMark x1="8970" y1="26190" x2="8970" y2="26190"/>
                        <a14:backgroundMark x1="8306" y1="59524" x2="8306" y2="59524"/>
                        <a14:backgroundMark x1="5316" y1="73214" x2="5316" y2="73214"/>
                        <a14:backgroundMark x1="5316" y1="67262" x2="5316" y2="67262"/>
                        <a14:backgroundMark x1="7309" y1="75595" x2="7309" y2="75595"/>
                        <a14:backgroundMark x1="30233" y1="26786" x2="30233" y2="26786"/>
                        <a14:backgroundMark x1="28904" y1="30952" x2="28904" y2="30952"/>
                        <a14:backgroundMark x1="24585" y1="25595" x2="24585" y2="25595"/>
                        <a14:backgroundMark x1="25581" y1="25595" x2="25581" y2="25595"/>
                        <a14:backgroundMark x1="27907" y1="36310" x2="27907" y2="36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9467" y="1319587"/>
            <a:ext cx="1412018" cy="147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5673" y="1484746"/>
            <a:ext cx="8229600" cy="672976"/>
          </a:xfrm>
        </p:spPr>
        <p:txBody>
          <a:bodyPr>
            <a:normAutofit/>
          </a:bodyPr>
          <a:lstStyle/>
          <a:p>
            <a:r>
              <a:rPr lang="en-US" dirty="0" smtClean="0"/>
              <a:t> Severe CAP </a:t>
            </a:r>
            <a:r>
              <a:rPr lang="en-US" dirty="0" smtClean="0">
                <a:solidFill>
                  <a:srgbClr val="FFFF00"/>
                </a:solidFill>
              </a:rPr>
              <a:t>admitted to ICU </a:t>
            </a:r>
            <a:r>
              <a:rPr lang="en-US" dirty="0" smtClean="0"/>
              <a:t>(n=191)</a:t>
            </a: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1691"/>
            <a:ext cx="82296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97" y="6289825"/>
            <a:ext cx="2743200" cy="212769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4168631" y="2624088"/>
            <a:ext cx="4512794" cy="4026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32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8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4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400" dirty="0" smtClean="0"/>
              <a:t> Similar CRP </a:t>
            </a:r>
            <a:r>
              <a:rPr lang="en-US" sz="2400" smtClean="0"/>
              <a:t>at admission</a:t>
            </a:r>
          </a:p>
          <a:p>
            <a:pPr>
              <a:spcBef>
                <a:spcPts val="300"/>
              </a:spcBef>
            </a:pPr>
            <a:r>
              <a:rPr lang="en-US" sz="2400" dirty="0" smtClean="0"/>
              <a:t>Rapid responders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D5 CRP </a:t>
            </a:r>
            <a:r>
              <a:rPr lang="en-US" sz="2000" u="sng" dirty="0"/>
              <a:t>&lt;</a:t>
            </a:r>
            <a:r>
              <a:rPr lang="en-US" sz="2000" dirty="0"/>
              <a:t> 0.4 of D1 </a:t>
            </a:r>
            <a:r>
              <a:rPr lang="en-US" sz="2000" dirty="0" smtClean="0"/>
              <a:t>CRP</a:t>
            </a:r>
          </a:p>
          <a:p>
            <a:pPr lvl="1">
              <a:spcBef>
                <a:spcPts val="300"/>
              </a:spcBef>
            </a:pPr>
            <a:r>
              <a:rPr lang="en-US" sz="2000" dirty="0" smtClean="0"/>
              <a:t>ICU Mort: </a:t>
            </a:r>
            <a:r>
              <a:rPr lang="en-US" sz="2000" dirty="0" smtClean="0">
                <a:solidFill>
                  <a:srgbClr val="FFFC05"/>
                </a:solidFill>
              </a:rPr>
              <a:t>4.8%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Slow responders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D5 CRP &gt; 0.4 of D1 CRP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ICU Mort: </a:t>
            </a:r>
            <a:r>
              <a:rPr lang="en-US" sz="2000" dirty="0">
                <a:solidFill>
                  <a:srgbClr val="FFFC05"/>
                </a:solidFill>
              </a:rPr>
              <a:t>17.3</a:t>
            </a:r>
            <a:r>
              <a:rPr lang="en-US" sz="2000" dirty="0" smtClean="0">
                <a:solidFill>
                  <a:srgbClr val="FFFC05"/>
                </a:solidFill>
              </a:rPr>
              <a:t>%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Non responders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D7 CRP &gt; 0.8 of D1 CRP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ICU Mort: </a:t>
            </a:r>
            <a:r>
              <a:rPr lang="en-US" sz="2000" dirty="0" smtClean="0">
                <a:solidFill>
                  <a:srgbClr val="FFFC05"/>
                </a:solidFill>
              </a:rPr>
              <a:t>36.4%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00597" y="2807914"/>
            <a:ext cx="3254356" cy="3409969"/>
            <a:chOff x="600597" y="2807914"/>
            <a:chExt cx="3254356" cy="34099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r="28569" b="7888"/>
            <a:stretch/>
          </p:blipFill>
          <p:spPr>
            <a:xfrm>
              <a:off x="600597" y="2807914"/>
              <a:ext cx="3254356" cy="3409969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72114" t="2456" r="1404" b="74202"/>
            <a:stretch/>
          </p:blipFill>
          <p:spPr>
            <a:xfrm>
              <a:off x="1085440" y="2986241"/>
              <a:ext cx="967028" cy="692568"/>
            </a:xfrm>
            <a:prstGeom prst="rect">
              <a:avLst/>
            </a:prstGeom>
          </p:spPr>
        </p:pic>
      </p:grpSp>
      <p:sp>
        <p:nvSpPr>
          <p:cNvPr id="12" name="Content Placeholder 3"/>
          <p:cNvSpPr txBox="1">
            <a:spLocks/>
          </p:cNvSpPr>
          <p:nvPr/>
        </p:nvSpPr>
        <p:spPr>
          <a:xfrm>
            <a:off x="485474" y="2008107"/>
            <a:ext cx="8375653" cy="6729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32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8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4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q"/>
              <a:defRPr sz="2000" b="1" kern="1200">
                <a:solidFill>
                  <a:schemeClr val="tx1"/>
                </a:solidFill>
                <a:latin typeface="Arial Rounded MT Bold"/>
                <a:ea typeface="+mn-ea"/>
                <a:cs typeface="Arial Rounded MT 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▼CRP reduction preceded ▼ SOFA score</a:t>
            </a:r>
          </a:p>
        </p:txBody>
      </p:sp>
      <p:sp>
        <p:nvSpPr>
          <p:cNvPr id="3" name="Oval 2"/>
          <p:cNvSpPr/>
          <p:nvPr/>
        </p:nvSpPr>
        <p:spPr>
          <a:xfrm>
            <a:off x="1243361" y="4555272"/>
            <a:ext cx="548640" cy="548640"/>
          </a:xfrm>
          <a:prstGeom prst="ellipse">
            <a:avLst/>
          </a:prstGeom>
          <a:gradFill flip="none" rotWithShape="1">
            <a:gsLst>
              <a:gs pos="28000">
                <a:srgbClr val="FFFC05">
                  <a:alpha val="19000"/>
                </a:srgbClr>
              </a:gs>
              <a:gs pos="64000">
                <a:schemeClr val="accent2">
                  <a:lumMod val="99000"/>
                  <a:lumOff val="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4" y="2873748"/>
            <a:ext cx="1828800" cy="1011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5440" y="5159126"/>
            <a:ext cx="1279068" cy="369332"/>
          </a:xfrm>
          <a:prstGeom prst="rect">
            <a:avLst/>
          </a:prstGeom>
          <a:solidFill>
            <a:srgbClr val="FFFC05">
              <a:alpha val="67059"/>
            </a:srgb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Start Rx? </a:t>
            </a:r>
            <a:endParaRPr lang="en-US" b="1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cxnSp>
        <p:nvCxnSpPr>
          <p:cNvPr id="14" name="Straight Arrow Connector 13"/>
          <p:cNvCxnSpPr>
            <a:stCxn id="6" idx="2"/>
          </p:cNvCxnSpPr>
          <p:nvPr/>
        </p:nvCxnSpPr>
        <p:spPr>
          <a:xfrm>
            <a:off x="1724974" y="5528458"/>
            <a:ext cx="365383" cy="35195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2"/>
          </p:cNvCxnSpPr>
          <p:nvPr/>
        </p:nvCxnSpPr>
        <p:spPr>
          <a:xfrm flipH="1">
            <a:off x="1517681" y="5528458"/>
            <a:ext cx="207293" cy="35195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Bent Arrow 29"/>
          <p:cNvSpPr/>
          <p:nvPr/>
        </p:nvSpPr>
        <p:spPr>
          <a:xfrm flipH="1">
            <a:off x="8042433" y="3460652"/>
            <a:ext cx="662840" cy="258857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2813"/>
            </a:avLst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96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5"/>
      <p:bldP spid="12" grpId="0"/>
      <p:bldP spid="3" grpId="0" animBg="1"/>
      <p:bldP spid="6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 bwMode="auto">
          <a:xfrm>
            <a:off x="467544" y="1409871"/>
            <a:ext cx="3600400" cy="4860540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</a:rPr>
              <a:t>Systemic Inflammation: </a:t>
            </a:r>
            <a:r>
              <a:rPr lang="en-US" sz="4000" dirty="0" err="1" smtClean="0">
                <a:solidFill>
                  <a:srgbClr val="FFFFFF"/>
                </a:solidFill>
              </a:rPr>
              <a:t>GenIMS</a:t>
            </a:r>
            <a:r>
              <a:rPr lang="en-US" sz="4000" dirty="0" smtClean="0">
                <a:solidFill>
                  <a:srgbClr val="FFFFFF"/>
                </a:solidFill>
              </a:rPr>
              <a:t>  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7984" y="5622339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 err="1" smtClean="0">
                <a:latin typeface="Arial Rounded MT Bold"/>
                <a:cs typeface="Arial Rounded MT Bold"/>
              </a:rPr>
              <a:t>Kellum</a:t>
            </a:r>
            <a:r>
              <a:rPr lang="en-US" sz="1200" dirty="0" smtClean="0">
                <a:latin typeface="Arial Rounded MT Bold"/>
                <a:cs typeface="Arial Rounded MT Bold"/>
              </a:rPr>
              <a:t> </a:t>
            </a:r>
            <a:r>
              <a:rPr lang="en-US" sz="1200" dirty="0">
                <a:latin typeface="Arial Rounded MT Bold"/>
                <a:cs typeface="Arial Rounded MT Bold"/>
              </a:rPr>
              <a:t>JA, et al. </a:t>
            </a:r>
            <a:r>
              <a:rPr lang="en-US" sz="1200" dirty="0" smtClean="0">
                <a:latin typeface="Arial Rounded MT Bold"/>
                <a:cs typeface="Arial Rounded MT Bold"/>
              </a:rPr>
              <a:t> Arch </a:t>
            </a:r>
            <a:r>
              <a:rPr lang="en-US" sz="1200" dirty="0">
                <a:latin typeface="Arial Rounded MT Bold"/>
                <a:cs typeface="Arial Rounded MT Bold"/>
              </a:rPr>
              <a:t>Intern Med 2007</a:t>
            </a:r>
            <a:r>
              <a:rPr lang="en-US" sz="1200" dirty="0" smtClean="0">
                <a:latin typeface="Arial Rounded MT Bold"/>
                <a:cs typeface="Arial Rounded MT Bold"/>
              </a:rPr>
              <a:t>; 167: 1655</a:t>
            </a:r>
            <a:r>
              <a:rPr lang="en-US" sz="1200" dirty="0">
                <a:latin typeface="Arial Rounded MT Bold"/>
                <a:cs typeface="Arial Rounded MT Bold"/>
              </a:rPr>
              <a:t>-63</a:t>
            </a:r>
            <a:r>
              <a:rPr lang="en-US" sz="1200" dirty="0" smtClean="0">
                <a:latin typeface="Arial Rounded MT Bold"/>
                <a:cs typeface="Arial Rounded MT Bold"/>
              </a:rPr>
              <a:t>.</a:t>
            </a:r>
          </a:p>
          <a:p>
            <a:pPr marL="228600" indent="-228600">
              <a:buAutoNum type="arabicPeriod"/>
            </a:pPr>
            <a:r>
              <a:rPr lang="en-US" sz="1200" dirty="0" err="1" smtClean="0">
                <a:latin typeface="Arial Rounded MT Bold"/>
                <a:cs typeface="Arial Rounded MT Bold"/>
              </a:rPr>
              <a:t>Millbrand</a:t>
            </a:r>
            <a:r>
              <a:rPr lang="en-US" sz="1200" dirty="0" smtClean="0">
                <a:latin typeface="Arial Rounded MT Bold"/>
                <a:cs typeface="Arial Rounded MT Bold"/>
              </a:rPr>
              <a:t> EB, et al. </a:t>
            </a:r>
            <a:r>
              <a:rPr lang="en-US" sz="1200" dirty="0" err="1" smtClean="0">
                <a:latin typeface="Arial Rounded MT Bold"/>
                <a:cs typeface="Arial Rounded MT Bold"/>
              </a:rPr>
              <a:t>Mol</a:t>
            </a:r>
            <a:r>
              <a:rPr lang="en-US" sz="1200" dirty="0" smtClean="0">
                <a:latin typeface="Arial Rounded MT Bold"/>
                <a:cs typeface="Arial Rounded MT Bold"/>
              </a:rPr>
              <a:t> Med 2009; 15: 438-445</a:t>
            </a:r>
            <a:endParaRPr lang="en-US" sz="1200" dirty="0">
              <a:latin typeface="Arial Rounded MT Bold"/>
              <a:cs typeface="Arial Rounded MT Bold"/>
            </a:endParaRPr>
          </a:p>
          <a:p>
            <a:r>
              <a:rPr lang="en-US" sz="1200" dirty="0">
                <a:latin typeface="Arial Rounded MT Bold"/>
                <a:cs typeface="Arial Rounded MT Bold"/>
              </a:rPr>
              <a:t>2</a:t>
            </a:r>
            <a:r>
              <a:rPr lang="en-US" sz="1200" dirty="0" smtClean="0">
                <a:latin typeface="Arial Rounded MT Bold"/>
                <a:cs typeface="Arial Rounded MT Bold"/>
              </a:rPr>
              <a:t>.  Yende </a:t>
            </a:r>
            <a:r>
              <a:rPr lang="en-US" sz="1200" dirty="0">
                <a:latin typeface="Arial Rounded MT Bold"/>
                <a:cs typeface="Arial Rounded MT Bold"/>
              </a:rPr>
              <a:t>S, et al.   </a:t>
            </a:r>
            <a:r>
              <a:rPr lang="en-US" sz="1200" dirty="0" smtClean="0">
                <a:latin typeface="Arial Rounded MT Bold"/>
                <a:cs typeface="Arial Rounded MT Bold"/>
              </a:rPr>
              <a:t>AJRCCM 2008; 177: 1242</a:t>
            </a:r>
            <a:r>
              <a:rPr lang="en-US" sz="1200" dirty="0">
                <a:latin typeface="Arial Rounded MT Bold"/>
                <a:cs typeface="Arial Rounded MT Bold"/>
              </a:rPr>
              <a:t>-7.</a:t>
            </a:r>
          </a:p>
          <a:p>
            <a:r>
              <a:rPr lang="en-US" sz="1200" dirty="0" smtClean="0">
                <a:latin typeface="Arial Rounded MT Bold"/>
                <a:cs typeface="Arial Rounded MT Bold"/>
              </a:rPr>
              <a:t>3.  Yende </a:t>
            </a:r>
            <a:r>
              <a:rPr lang="en-US" sz="1200" dirty="0">
                <a:latin typeface="Arial Rounded MT Bold"/>
                <a:cs typeface="Arial Rounded MT Bold"/>
              </a:rPr>
              <a:t>S, et al.  </a:t>
            </a:r>
            <a:r>
              <a:rPr lang="en-US" sz="1200" dirty="0" err="1">
                <a:latin typeface="Arial Rounded MT Bold"/>
                <a:cs typeface="Arial Rounded MT Bold"/>
              </a:rPr>
              <a:t>PLoS</a:t>
            </a:r>
            <a:r>
              <a:rPr lang="en-US" sz="1200" dirty="0">
                <a:latin typeface="Arial Rounded MT Bold"/>
                <a:cs typeface="Arial Rounded MT Bold"/>
              </a:rPr>
              <a:t> ONE </a:t>
            </a:r>
            <a:r>
              <a:rPr lang="en-US" sz="1200" dirty="0" smtClean="0">
                <a:latin typeface="Arial Rounded MT Bold"/>
                <a:cs typeface="Arial Rounded MT Bold"/>
              </a:rPr>
              <a:t>2011; </a:t>
            </a:r>
            <a:r>
              <a:rPr lang="en-US" sz="1200" dirty="0">
                <a:latin typeface="Arial Rounded MT Bold"/>
                <a:cs typeface="Arial Rounded MT Bold"/>
              </a:rPr>
              <a:t>6</a:t>
            </a:r>
            <a:r>
              <a:rPr lang="en-US" sz="1200" dirty="0" smtClean="0">
                <a:latin typeface="Arial Rounded MT Bold"/>
                <a:cs typeface="Arial Rounded MT Bold"/>
              </a:rPr>
              <a:t>: 847.</a:t>
            </a:r>
            <a:endParaRPr lang="en-US" sz="1200" dirty="0">
              <a:latin typeface="Arial Rounded MT Bold"/>
              <a:cs typeface="Arial Rounded MT Bold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995936" y="3354087"/>
            <a:ext cx="4657371" cy="1827624"/>
            <a:chOff x="3995936" y="3284984"/>
            <a:chExt cx="4657371" cy="1827624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4764875" y="3284984"/>
              <a:ext cx="3888432" cy="1827624"/>
            </a:xfrm>
            <a:prstGeom prst="roundRect">
              <a:avLst/>
            </a:prstGeom>
            <a:solidFill>
              <a:schemeClr val="tx2">
                <a:lumMod val="85000"/>
                <a:alpha val="28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939727" y="3356993"/>
              <a:ext cx="3538728" cy="1656590"/>
              <a:chOff x="4595329" y="3052105"/>
              <a:chExt cx="3538728" cy="1556183"/>
            </a:xfrm>
          </p:grpSpPr>
          <p:pic>
            <p:nvPicPr>
              <p:cNvPr id="15" name="Picture 14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95329" y="3836226"/>
                <a:ext cx="3538728" cy="77206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</p:pic>
          <p:pic>
            <p:nvPicPr>
              <p:cNvPr id="17" name="Picture 16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5329" y="3052105"/>
                <a:ext cx="3538728" cy="768374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</p:pic>
        </p:grpSp>
        <p:sp>
          <p:nvSpPr>
            <p:cNvPr id="25" name="Pentagon 24"/>
            <p:cNvSpPr/>
            <p:nvPr/>
          </p:nvSpPr>
          <p:spPr bwMode="auto">
            <a:xfrm flipH="1">
              <a:off x="3995936" y="4007161"/>
              <a:ext cx="756084" cy="383270"/>
            </a:xfrm>
            <a:prstGeom prst="homePlate">
              <a:avLst/>
            </a:prstGeom>
            <a:solidFill>
              <a:schemeClr val="tx2">
                <a:lumMod val="85000"/>
                <a:alpha val="48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5085" r="54602" b="76707"/>
          <a:stretch/>
        </p:blipFill>
        <p:spPr>
          <a:xfrm>
            <a:off x="575556" y="1841919"/>
            <a:ext cx="3359224" cy="117334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5085" t="55926" r="54602" b="19108"/>
          <a:stretch/>
        </p:blipFill>
        <p:spPr>
          <a:xfrm>
            <a:off x="575556" y="4686235"/>
            <a:ext cx="3359224" cy="125761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grpSp>
        <p:nvGrpSpPr>
          <p:cNvPr id="7" name="Group 6"/>
          <p:cNvGrpSpPr/>
          <p:nvPr/>
        </p:nvGrpSpPr>
        <p:grpSpPr>
          <a:xfrm>
            <a:off x="575556" y="2985291"/>
            <a:ext cx="3359224" cy="1709018"/>
            <a:chOff x="575556" y="2916188"/>
            <a:chExt cx="3359224" cy="170901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/>
            <a:srcRect l="5085" t="16980" r="54602" b="76707"/>
            <a:stretch/>
          </p:blipFill>
          <p:spPr>
            <a:xfrm>
              <a:off x="575556" y="2916188"/>
              <a:ext cx="3359224" cy="44080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/>
            <a:srcRect l="5085" t="25422" r="54602" b="49403"/>
            <a:stretch/>
          </p:blipFill>
          <p:spPr>
            <a:xfrm>
              <a:off x="575556" y="3356992"/>
              <a:ext cx="3359224" cy="1268214"/>
            </a:xfrm>
            <a:prstGeom prst="rect">
              <a:avLst/>
            </a:prstGeom>
            <a:solidFill>
              <a:schemeClr val="tx1">
                <a:lumMod val="75000"/>
              </a:schemeClr>
            </a:solidFill>
          </p:spPr>
        </p:pic>
      </p:grpSp>
      <p:grpSp>
        <p:nvGrpSpPr>
          <p:cNvPr id="8" name="Group 7"/>
          <p:cNvGrpSpPr/>
          <p:nvPr/>
        </p:nvGrpSpPr>
        <p:grpSpPr>
          <a:xfrm>
            <a:off x="2971800" y="4218183"/>
            <a:ext cx="911903" cy="1624246"/>
            <a:chOff x="3059832" y="4149080"/>
            <a:chExt cx="911903" cy="1624246"/>
          </a:xfrm>
        </p:grpSpPr>
        <p:sp>
          <p:nvSpPr>
            <p:cNvPr id="36" name="TextBox 35"/>
            <p:cNvSpPr txBox="1"/>
            <p:nvPr/>
          </p:nvSpPr>
          <p:spPr>
            <a:xfrm>
              <a:off x="3059832" y="5373216"/>
              <a:ext cx="9119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16.2% 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00896" y="4149080"/>
              <a:ext cx="5553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5% 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8" name="Straight Arrow Connector 37"/>
          <p:cNvCxnSpPr/>
          <p:nvPr/>
        </p:nvCxnSpPr>
        <p:spPr bwMode="auto">
          <a:xfrm>
            <a:off x="2231740" y="2670011"/>
            <a:ext cx="0" cy="122413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>
            <a:off x="2251177" y="4627187"/>
            <a:ext cx="0" cy="54006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ounded Rectangle 2"/>
          <p:cNvSpPr/>
          <p:nvPr/>
        </p:nvSpPr>
        <p:spPr bwMode="auto">
          <a:xfrm>
            <a:off x="935596" y="2958043"/>
            <a:ext cx="2628292" cy="673788"/>
          </a:xfrm>
          <a:prstGeom prst="roundRect">
            <a:avLst/>
          </a:prstGeom>
          <a:solidFill>
            <a:srgbClr val="FFFF00">
              <a:alpha val="83000"/>
            </a:srgbClr>
          </a:solidFill>
          <a:ln w="952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400" b="1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Abnormal vital signs (SIRS) </a:t>
            </a:r>
          </a:p>
          <a:p>
            <a:pPr marL="342900" indent="-342900" eaLnBrk="1" hangingPunct="1">
              <a:lnSpc>
                <a:spcPct val="80000"/>
              </a:lnSpc>
              <a:buFont typeface="Arial"/>
              <a:buChar char="•"/>
            </a:pPr>
            <a:r>
              <a:rPr lang="en-US" sz="1200" b="1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Fever: 0.8</a:t>
            </a:r>
            <a:r>
              <a:rPr lang="en-US" sz="1200" b="1" dirty="0">
                <a:solidFill>
                  <a:schemeClr val="bg2"/>
                </a:solidFill>
                <a:latin typeface="Arial Rounded MT Bold"/>
                <a:cs typeface="Arial Rounded MT Bold"/>
              </a:rPr>
              <a:t>%</a:t>
            </a:r>
          </a:p>
          <a:p>
            <a:pPr marL="342900" indent="-342900" eaLnBrk="1" hangingPunct="1">
              <a:lnSpc>
                <a:spcPct val="80000"/>
              </a:lnSpc>
              <a:buFont typeface="Arial"/>
              <a:buChar char="•"/>
            </a:pPr>
            <a:r>
              <a:rPr lang="en-US" sz="1200" b="1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Tachycardia: 8.7%</a:t>
            </a:r>
            <a:endParaRPr lang="en-US" sz="1200" b="1" dirty="0">
              <a:solidFill>
                <a:schemeClr val="bg2"/>
              </a:solidFill>
              <a:latin typeface="Arial Rounded MT Bold"/>
              <a:cs typeface="Arial Rounded MT Bold"/>
            </a:endParaRPr>
          </a:p>
          <a:p>
            <a:pPr marL="342900" indent="-342900" eaLnBrk="1" hangingPunct="1">
              <a:lnSpc>
                <a:spcPct val="80000"/>
              </a:lnSpc>
              <a:buFont typeface="Arial"/>
              <a:buChar char="•"/>
            </a:pPr>
            <a:r>
              <a:rPr lang="en-US" sz="1200" b="1" dirty="0" smtClean="0">
                <a:solidFill>
                  <a:schemeClr val="bg2"/>
                </a:solidFill>
                <a:latin typeface="Arial Rounded MT Bold"/>
                <a:cs typeface="Arial Rounded MT Bold"/>
              </a:rPr>
              <a:t>Tachypnea: 2.3</a:t>
            </a:r>
            <a:r>
              <a:rPr lang="en-US" sz="1200" b="1" dirty="0">
                <a:solidFill>
                  <a:schemeClr val="bg2"/>
                </a:solidFill>
                <a:latin typeface="Arial Rounded MT Bold"/>
                <a:cs typeface="Arial Rounded MT Bold"/>
              </a:rPr>
              <a:t>%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99592" y="1480124"/>
            <a:ext cx="2700300" cy="289787"/>
            <a:chOff x="899592" y="1411021"/>
            <a:chExt cx="2700300" cy="289787"/>
          </a:xfrm>
        </p:grpSpPr>
        <p:grpSp>
          <p:nvGrpSpPr>
            <p:cNvPr id="14" name="Group 13"/>
            <p:cNvGrpSpPr/>
            <p:nvPr/>
          </p:nvGrpSpPr>
          <p:grpSpPr>
            <a:xfrm>
              <a:off x="911454" y="1411021"/>
              <a:ext cx="2687428" cy="289787"/>
              <a:chOff x="1000012" y="1411021"/>
              <a:chExt cx="2687428" cy="289787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5"/>
              <a:srcRect l="61287" t="4589" b="64418"/>
              <a:stretch/>
            </p:blipFill>
            <p:spPr>
              <a:xfrm>
                <a:off x="1000012" y="1411021"/>
                <a:ext cx="1231728" cy="2897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5"/>
              <a:srcRect t="34475" r="55924" b="32227"/>
              <a:stretch/>
            </p:blipFill>
            <p:spPr>
              <a:xfrm>
                <a:off x="2195736" y="1412776"/>
                <a:ext cx="1491704" cy="28803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5" name="Rectangle 4"/>
            <p:cNvSpPr/>
            <p:nvPr/>
          </p:nvSpPr>
          <p:spPr bwMode="auto">
            <a:xfrm>
              <a:off x="899592" y="1412776"/>
              <a:ext cx="2700300" cy="288032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95936" y="1417275"/>
            <a:ext cx="4657371" cy="1828800"/>
            <a:chOff x="3995936" y="1348172"/>
            <a:chExt cx="4657371" cy="1828800"/>
          </a:xfrm>
        </p:grpSpPr>
        <p:pic>
          <p:nvPicPr>
            <p:cNvPr id="16" name="Picture 15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39727" y="1412776"/>
              <a:ext cx="3538728" cy="820009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  <p:sp>
          <p:nvSpPr>
            <p:cNvPr id="24" name="Pentagon 23"/>
            <p:cNvSpPr/>
            <p:nvPr/>
          </p:nvSpPr>
          <p:spPr bwMode="auto">
            <a:xfrm flipH="1">
              <a:off x="3995936" y="2060848"/>
              <a:ext cx="756084" cy="394882"/>
            </a:xfrm>
            <a:prstGeom prst="homePlate">
              <a:avLst/>
            </a:prstGeom>
            <a:solidFill>
              <a:schemeClr val="tx2">
                <a:lumMod val="85000"/>
                <a:alpha val="48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pic>
          <p:nvPicPr>
            <p:cNvPr id="4" name="Picture 3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39727" y="2276871"/>
              <a:ext cx="3538728" cy="82374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39700" prst="cross"/>
            </a:sp3d>
          </p:spPr>
        </p:pic>
        <p:sp>
          <p:nvSpPr>
            <p:cNvPr id="33" name="Rounded Rectangle 32"/>
            <p:cNvSpPr/>
            <p:nvPr/>
          </p:nvSpPr>
          <p:spPr bwMode="auto">
            <a:xfrm>
              <a:off x="4764875" y="1348172"/>
              <a:ext cx="3888432" cy="1828800"/>
            </a:xfrm>
            <a:prstGeom prst="roundRect">
              <a:avLst/>
            </a:prstGeom>
            <a:solidFill>
              <a:schemeClr val="tx2">
                <a:lumMod val="85000"/>
                <a:alpha val="19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>
            <a:off x="6264188" y="1625895"/>
            <a:ext cx="14761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6768244" y="2561999"/>
            <a:ext cx="14761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4932040" y="3642119"/>
            <a:ext cx="147616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5544108" y="4614227"/>
            <a:ext cx="122413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3335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5"/>
          <p:cNvSpPr txBox="1">
            <a:spLocks noChangeArrowheads="1"/>
          </p:cNvSpPr>
          <p:nvPr/>
        </p:nvSpPr>
        <p:spPr bwMode="auto">
          <a:xfrm>
            <a:off x="1007604" y="6057292"/>
            <a:ext cx="3733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-80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Arial Rounded MT Bold" charset="0"/>
                <a:ea typeface="Arial Rounded MT Bold" charset="0"/>
                <a:cs typeface="Arial Rounded MT Bold" charset="0"/>
              </a:rPr>
              <a:t>Arch Intern Med 2007;167:1655-1663. </a:t>
            </a:r>
          </a:p>
        </p:txBody>
      </p:sp>
      <p:pic>
        <p:nvPicPr>
          <p:cNvPr id="33796" name="Picture 8"/>
          <p:cNvPicPr>
            <a:picLocks noChangeAspect="1"/>
          </p:cNvPicPr>
          <p:nvPr/>
        </p:nvPicPr>
        <p:blipFill rotWithShape="1">
          <a:blip r:embed="rId3"/>
          <a:srcRect t="8066" r="58259"/>
          <a:stretch/>
        </p:blipFill>
        <p:spPr bwMode="auto">
          <a:xfrm>
            <a:off x="604019" y="2328354"/>
            <a:ext cx="4498621" cy="3600450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57150" cmpd="sng">
            <a:solidFill>
              <a:schemeClr val="tx1">
                <a:lumMod val="85000"/>
              </a:schemeClr>
            </a:solidFill>
          </a:ln>
          <a:effectLst/>
        </p:spPr>
      </p:pic>
      <p:cxnSp>
        <p:nvCxnSpPr>
          <p:cNvPr id="6" name="Straight Connector 23"/>
          <p:cNvCxnSpPr>
            <a:cxnSpLocks noChangeShapeType="1"/>
          </p:cNvCxnSpPr>
          <p:nvPr/>
        </p:nvCxnSpPr>
        <p:spPr bwMode="auto">
          <a:xfrm flipH="1">
            <a:off x="4900194" y="2302954"/>
            <a:ext cx="36004" cy="3190540"/>
          </a:xfrm>
          <a:prstGeom prst="line">
            <a:avLst/>
          </a:prstGeom>
          <a:noFill/>
          <a:ln w="57150" cap="flat" cmpd="sng" algn="ctr">
            <a:gradFill flip="none" rotWithShape="1">
              <a:gsLst>
                <a:gs pos="45000">
                  <a:srgbClr val="FF0000"/>
                </a:gs>
                <a:gs pos="100000">
                  <a:prstClr val="white"/>
                </a:gs>
                <a:gs pos="99000">
                  <a:srgbClr val="FFFF00"/>
                </a:gs>
              </a:gsLst>
              <a:path path="circle">
                <a:fillToRect l="100000" t="100000"/>
              </a:path>
              <a:tileRect r="-100000" b="-100000"/>
            </a:gradFill>
            <a:prstDash val="sysDot"/>
            <a:round/>
            <a:headEnd type="none" w="med" len="med"/>
            <a:tailEnd w="med" len="med"/>
          </a:ln>
        </p:spPr>
      </p:cxn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91581" y="4687653"/>
            <a:ext cx="4299708" cy="777727"/>
            <a:chOff x="179322" y="4067128"/>
            <a:chExt cx="9098576" cy="705751"/>
          </a:xfrm>
        </p:grpSpPr>
        <p:cxnSp>
          <p:nvCxnSpPr>
            <p:cNvPr id="33802" name="Straight Arrow Connector 14"/>
            <p:cNvCxnSpPr>
              <a:cxnSpLocks noChangeShapeType="1"/>
            </p:cNvCxnSpPr>
            <p:nvPr/>
          </p:nvCxnSpPr>
          <p:spPr bwMode="auto">
            <a:xfrm flipH="1" flipV="1">
              <a:off x="1968072" y="4755587"/>
              <a:ext cx="7309826" cy="17292"/>
            </a:xfrm>
            <a:prstGeom prst="straightConnector1">
              <a:avLst/>
            </a:prstGeom>
            <a:noFill/>
            <a:ln w="76200">
              <a:solidFill>
                <a:srgbClr val="C00000"/>
              </a:solidFill>
              <a:round/>
              <a:headEnd type="triangle" w="med" len="med"/>
              <a:tailEnd type="oval" w="med" len="med"/>
            </a:ln>
          </p:spPr>
        </p:cxnSp>
        <p:sp>
          <p:nvSpPr>
            <p:cNvPr id="16" name="TextBox 6"/>
            <p:cNvSpPr txBox="1">
              <a:spLocks noChangeArrowheads="1"/>
            </p:cNvSpPr>
            <p:nvPr/>
          </p:nvSpPr>
          <p:spPr bwMode="auto">
            <a:xfrm>
              <a:off x="179322" y="4067128"/>
              <a:ext cx="1732089" cy="502727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FFFF00"/>
                  </a:solidFill>
                </a:rPr>
                <a:t>Hospital admission IL-</a:t>
              </a:r>
              <a:r>
                <a:rPr lang="en-US" sz="1000" b="1" dirty="0" smtClean="0">
                  <a:solidFill>
                    <a:srgbClr val="FFFF00"/>
                  </a:solidFill>
                </a:rPr>
                <a:t>6/IL-10</a:t>
              </a:r>
              <a:endParaRPr lang="en-US" sz="10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sz="3200" dirty="0">
                <a:solidFill>
                  <a:srgbClr val="FFFFFF"/>
                </a:solidFill>
              </a:rPr>
              <a:t>Hospital </a:t>
            </a:r>
            <a:r>
              <a:rPr lang="en-US" sz="3200" dirty="0" smtClean="0">
                <a:solidFill>
                  <a:srgbClr val="FFFFFF"/>
                </a:solidFill>
              </a:rPr>
              <a:t>Admission </a:t>
            </a:r>
            <a:r>
              <a:rPr lang="en-US" sz="32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3200" dirty="0" smtClean="0">
                <a:solidFill>
                  <a:srgbClr val="FFFFFF"/>
                </a:solidFill>
              </a:rPr>
              <a:t>30-90 D Outcome</a:t>
            </a:r>
            <a:endParaRPr lang="en-US" sz="3200" dirty="0">
              <a:solidFill>
                <a:srgbClr val="FFFFFF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95528" y="1426654"/>
            <a:ext cx="4515603" cy="748748"/>
            <a:chOff x="1524000" y="1828800"/>
            <a:chExt cx="5486400" cy="78252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0" y="1828800"/>
              <a:ext cx="5486400" cy="782529"/>
            </a:xfrm>
            <a:prstGeom prst="rect">
              <a:avLst/>
            </a:prstGeom>
            <a:ln w="57150" cmpd="sng">
              <a:solidFill>
                <a:schemeClr val="tx1"/>
              </a:solidFill>
            </a:ln>
          </p:spPr>
        </p:pic>
        <p:sp>
          <p:nvSpPr>
            <p:cNvPr id="31" name="Rectangle 30"/>
            <p:cNvSpPr/>
            <p:nvPr/>
          </p:nvSpPr>
          <p:spPr bwMode="auto">
            <a:xfrm>
              <a:off x="6172200" y="2362200"/>
              <a:ext cx="838200" cy="228600"/>
            </a:xfrm>
            <a:prstGeom prst="rect">
              <a:avLst/>
            </a:prstGeom>
            <a:solidFill>
              <a:srgbClr val="FFFF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665115" y="2944304"/>
            <a:ext cx="3234267" cy="2482850"/>
            <a:chOff x="1873250" y="2908300"/>
            <a:chExt cx="3638550" cy="2482850"/>
          </a:xfrm>
        </p:grpSpPr>
        <p:cxnSp>
          <p:nvCxnSpPr>
            <p:cNvPr id="30730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1873250" y="2908300"/>
              <a:ext cx="3638550" cy="2482850"/>
            </a:xfrm>
            <a:prstGeom prst="straightConnector1">
              <a:avLst/>
            </a:prstGeom>
            <a:noFill/>
            <a:ln w="57150" cap="flat" cmpd="sng" algn="ctr">
              <a:gradFill flip="none" rotWithShape="1">
                <a:gsLst>
                  <a:gs pos="71000">
                    <a:srgbClr val="FF0000"/>
                  </a:gs>
                  <a:gs pos="100000">
                    <a:prstClr val="white"/>
                  </a:gs>
                  <a:gs pos="89000">
                    <a:srgbClr val="FFF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prstDash val="dash"/>
              <a:round/>
              <a:headEnd type="none" w="med" len="med"/>
              <a:tailEnd type="arrow" w="med" len="med"/>
            </a:ln>
          </p:spPr>
        </p:cxnSp>
        <p:pic>
          <p:nvPicPr>
            <p:cNvPr id="32" name="Picture 8"/>
            <p:cNvPicPr>
              <a:picLocks noChangeAspect="1"/>
            </p:cNvPicPr>
            <p:nvPr/>
          </p:nvPicPr>
          <p:blipFill rotWithShape="1">
            <a:blip r:embed="rId3">
              <a:alphaModFix amt="89000"/>
            </a:blip>
            <a:srcRect l="75278" t="15833" r="2403" b="78778"/>
            <a:stretch/>
          </p:blipFill>
          <p:spPr bwMode="auto">
            <a:xfrm>
              <a:off x="3676649" y="3663950"/>
              <a:ext cx="1174751" cy="228600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 w="76200" cmpd="sng">
              <a:solidFill>
                <a:srgbClr val="C00000">
                  <a:alpha val="50000"/>
                </a:srgbClr>
              </a:solidFill>
            </a:ln>
            <a:effectLst/>
          </p:spPr>
        </p:pic>
      </p:grpSp>
      <p:grpSp>
        <p:nvGrpSpPr>
          <p:cNvPr id="39" name="Group 38"/>
          <p:cNvGrpSpPr/>
          <p:nvPr/>
        </p:nvGrpSpPr>
        <p:grpSpPr>
          <a:xfrm>
            <a:off x="1659466" y="4747704"/>
            <a:ext cx="3194756" cy="685800"/>
            <a:chOff x="1873250" y="4711700"/>
            <a:chExt cx="3594100" cy="685800"/>
          </a:xfrm>
        </p:grpSpPr>
        <p:cxnSp>
          <p:nvCxnSpPr>
            <p:cNvPr id="5" name="Straight Arrow Connector 16"/>
            <p:cNvCxnSpPr>
              <a:cxnSpLocks noChangeShapeType="1"/>
            </p:cNvCxnSpPr>
            <p:nvPr/>
          </p:nvCxnSpPr>
          <p:spPr bwMode="auto">
            <a:xfrm flipV="1">
              <a:off x="1873250" y="4711700"/>
              <a:ext cx="3594100" cy="685800"/>
            </a:xfrm>
            <a:prstGeom prst="straightConnector1">
              <a:avLst/>
            </a:prstGeom>
            <a:noFill/>
            <a:ln w="57150" cap="flat" cmpd="sng" algn="ctr">
              <a:gradFill flip="none" rotWithShape="1">
                <a:gsLst>
                  <a:gs pos="5000">
                    <a:srgbClr val="FF0000"/>
                  </a:gs>
                  <a:gs pos="100000">
                    <a:prstClr val="white"/>
                  </a:gs>
                  <a:gs pos="79000">
                    <a:srgbClr val="FFF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prstDash val="dashDot"/>
              <a:round/>
              <a:headEnd type="none" w="med" len="med"/>
              <a:tailEnd type="arrow" w="med" len="med"/>
            </a:ln>
          </p:spPr>
        </p:cxnSp>
        <p:pic>
          <p:nvPicPr>
            <p:cNvPr id="35" name="Picture 8"/>
            <p:cNvPicPr>
              <a:picLocks noChangeAspect="1"/>
            </p:cNvPicPr>
            <p:nvPr/>
          </p:nvPicPr>
          <p:blipFill rotWithShape="1">
            <a:blip r:embed="rId3">
              <a:alphaModFix amt="91000"/>
            </a:blip>
            <a:srcRect l="51391" t="68537" r="28100" b="25756"/>
            <a:stretch/>
          </p:blipFill>
          <p:spPr bwMode="auto">
            <a:xfrm>
              <a:off x="3683000" y="4819649"/>
              <a:ext cx="1079500" cy="228601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 w="76200" cmpd="sng">
              <a:solidFill>
                <a:srgbClr val="C00000">
                  <a:alpha val="50000"/>
                </a:srgbClr>
              </a:solidFill>
            </a:ln>
            <a:effectLst/>
          </p:spPr>
        </p:pic>
      </p:grpSp>
      <p:grpSp>
        <p:nvGrpSpPr>
          <p:cNvPr id="41" name="Group 40"/>
          <p:cNvGrpSpPr/>
          <p:nvPr/>
        </p:nvGrpSpPr>
        <p:grpSpPr>
          <a:xfrm>
            <a:off x="1670758" y="4068254"/>
            <a:ext cx="3217333" cy="1365250"/>
            <a:chOff x="1879600" y="4032250"/>
            <a:chExt cx="3619500" cy="1365250"/>
          </a:xfrm>
        </p:grpSpPr>
        <p:cxnSp>
          <p:nvCxnSpPr>
            <p:cNvPr id="3" name="Straight Arrow Connector 12"/>
            <p:cNvCxnSpPr>
              <a:cxnSpLocks noChangeShapeType="1"/>
            </p:cNvCxnSpPr>
            <p:nvPr/>
          </p:nvCxnSpPr>
          <p:spPr bwMode="auto">
            <a:xfrm flipV="1">
              <a:off x="1879600" y="4032250"/>
              <a:ext cx="3619500" cy="1365250"/>
            </a:xfrm>
            <a:prstGeom prst="straightConnector1">
              <a:avLst/>
            </a:prstGeom>
            <a:noFill/>
            <a:ln w="57150" cap="flat" cmpd="sng" algn="ctr">
              <a:gradFill flip="none" rotWithShape="1">
                <a:gsLst>
                  <a:gs pos="45000">
                    <a:srgbClr val="FF0000"/>
                  </a:gs>
                  <a:gs pos="100000">
                    <a:prstClr val="white"/>
                  </a:gs>
                  <a:gs pos="93000">
                    <a:srgbClr val="FFFF00"/>
                  </a:gs>
                </a:gsLst>
                <a:path path="circle">
                  <a:fillToRect l="100000" t="100000"/>
                </a:path>
                <a:tileRect r="-100000" b="-100000"/>
              </a:gradFill>
              <a:prstDash val="sysDash"/>
              <a:round/>
              <a:headEnd type="none" w="med" len="med"/>
              <a:tailEnd type="arrow" w="med" len="med"/>
            </a:ln>
          </p:spPr>
        </p:cxnSp>
        <p:pic>
          <p:nvPicPr>
            <p:cNvPr id="37" name="Picture 8"/>
            <p:cNvPicPr>
              <a:picLocks noChangeAspect="1"/>
            </p:cNvPicPr>
            <p:nvPr/>
          </p:nvPicPr>
          <p:blipFill rotWithShape="1">
            <a:blip r:embed="rId3">
              <a:alphaModFix amt="85000"/>
            </a:blip>
            <a:srcRect l="45118" t="36439" r="28824" b="56666"/>
            <a:stretch/>
          </p:blipFill>
          <p:spPr bwMode="auto">
            <a:xfrm>
              <a:off x="3670301" y="4289425"/>
              <a:ext cx="1371599" cy="276225"/>
            </a:xfrm>
            <a:prstGeom prst="roundRect">
              <a:avLst>
                <a:gd name="adj" fmla="val 8594"/>
              </a:avLst>
            </a:prstGeom>
            <a:solidFill>
              <a:schemeClr val="bg1"/>
            </a:solidFill>
            <a:ln w="76200" cmpd="sng">
              <a:solidFill>
                <a:srgbClr val="C00000">
                  <a:alpha val="51000"/>
                </a:srgbClr>
              </a:solidFill>
            </a:ln>
            <a:effectLst/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937" y="2331088"/>
            <a:ext cx="3188478" cy="359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 cmpd="sng">
            <a:solidFill>
              <a:schemeClr val="tx1">
                <a:lumMod val="95000"/>
              </a:schemeClr>
            </a:solidFill>
          </a:ln>
          <a:effectLst/>
        </p:spPr>
      </p:pic>
      <p:cxnSp>
        <p:nvCxnSpPr>
          <p:cNvPr id="23" name="Straight Connector 22"/>
          <p:cNvCxnSpPr/>
          <p:nvPr/>
        </p:nvCxnSpPr>
        <p:spPr bwMode="auto">
          <a:xfrm>
            <a:off x="6469360" y="3284922"/>
            <a:ext cx="0" cy="1656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6192180" y="180882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D- dimer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5611304" y="6073035"/>
            <a:ext cx="280849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smtClean="0">
                <a:latin typeface="Arial Rounded MT Bold" charset="0"/>
                <a:ea typeface="Arial Rounded MT Bold" charset="0"/>
                <a:cs typeface="Arial Rounded MT Bold" charset="0"/>
              </a:rPr>
              <a:t>Mol</a:t>
            </a:r>
            <a:r>
              <a:rPr lang="en-US" sz="16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1600" dirty="0">
                <a:latin typeface="Arial Rounded MT Bold" charset="0"/>
                <a:ea typeface="Arial Rounded MT Bold" charset="0"/>
                <a:cs typeface="Arial Rounded MT Bold" charset="0"/>
              </a:rPr>
              <a:t>Med 2009; 15: 438-445</a:t>
            </a:r>
          </a:p>
        </p:txBody>
      </p:sp>
    </p:spTree>
    <p:extLst>
      <p:ext uri="{BB962C8B-B14F-4D97-AF65-F5344CB8AC3E}">
        <p14:creationId xmlns:p14="http://schemas.microsoft.com/office/powerpoint/2010/main" val="29761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431800" y="1340768"/>
            <a:ext cx="8229600" cy="2556284"/>
          </a:xfrm>
          <a:prstGeom prst="roundRect">
            <a:avLst/>
          </a:prstGeom>
          <a:solidFill>
            <a:srgbClr val="404040">
              <a:alpha val="21000"/>
            </a:srgbClr>
          </a:solidFill>
          <a:ln w="9525" cap="flat" cmpd="sng" algn="ctr">
            <a:solidFill>
              <a:schemeClr val="tx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57200" y="4041068"/>
            <a:ext cx="8229600" cy="2232248"/>
          </a:xfrm>
          <a:prstGeom prst="roundRect">
            <a:avLst/>
          </a:prstGeom>
          <a:solidFill>
            <a:srgbClr val="404040">
              <a:alpha val="31000"/>
            </a:srgbClr>
          </a:solidFill>
          <a:ln w="9525" cap="flat" cmpd="sng" algn="ctr">
            <a:solidFill>
              <a:schemeClr val="tx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9572" y="6345324"/>
            <a:ext cx="79672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 Rounded MT Bold"/>
                <a:cs typeface="Arial Rounded MT Bold"/>
              </a:rPr>
              <a:t>A doctor tends to a mortally ill child in Sir Luke </a:t>
            </a:r>
            <a:r>
              <a:rPr lang="en-US" sz="1400" dirty="0" err="1">
                <a:solidFill>
                  <a:schemeClr val="tx1">
                    <a:lumMod val="85000"/>
                  </a:schemeClr>
                </a:solidFill>
                <a:latin typeface="Arial Rounded MT Bold"/>
                <a:cs typeface="Arial Rounded MT Bold"/>
              </a:rPr>
              <a:t>Fildes’s</a:t>
            </a:r>
            <a:r>
              <a:rPr lang="en-US" sz="1400" dirty="0">
                <a:solidFill>
                  <a:schemeClr val="tx1">
                    <a:lumMod val="85000"/>
                  </a:schemeClr>
                </a:solidFill>
                <a:latin typeface="Arial Rounded MT Bold"/>
                <a:cs typeface="Arial Rounded MT Bold"/>
              </a:rPr>
              <a:t> 1891 painting ‘The Doctor.’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/>
          <a:srcRect l="5788" r="15532"/>
          <a:stretch/>
        </p:blipFill>
        <p:spPr>
          <a:xfrm>
            <a:off x="442321" y="1414927"/>
            <a:ext cx="3913655" cy="2412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4463988" y="1447506"/>
            <a:ext cx="4176464" cy="234711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Clinical criteria for </a:t>
            </a:r>
            <a:r>
              <a:rPr lang="en-US" sz="2800" dirty="0" smtClean="0">
                <a:solidFill>
                  <a:srgbClr val="FFFF00"/>
                </a:solidFill>
              </a:rPr>
              <a:t>systemic inflammation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Fever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Leukocytosis </a:t>
            </a: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Tachypnea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Tachycardia 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755576" y="3969060"/>
            <a:ext cx="7776864" cy="612068"/>
          </a:xfrm>
          <a:noFill/>
        </p:spPr>
        <p:txBody>
          <a:bodyPr anchor="ctr"/>
          <a:lstStyle/>
          <a:p>
            <a:pPr marL="0" indent="0" algn="ctr"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Traditional pathophysiological </a:t>
            </a:r>
            <a:r>
              <a:rPr lang="en-US" sz="2400" dirty="0">
                <a:solidFill>
                  <a:srgbClr val="FFFFFF"/>
                </a:solidFill>
              </a:rPr>
              <a:t>model of pneumonia 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Clinical Criteria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63182" y="4653136"/>
            <a:ext cx="3788668" cy="1548172"/>
          </a:xfrm>
          <a:prstGeom prst="rect">
            <a:avLst/>
          </a:prstGeom>
          <a:solidFill>
            <a:srgbClr val="C00000">
              <a:alpha val="8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91440" lvl="1" algn="ctr"/>
            <a:r>
              <a:rPr lang="en-US" sz="2400" b="1" dirty="0" smtClean="0">
                <a:latin typeface="Arial Rounded MT Bold"/>
                <a:cs typeface="Arial Rounded MT Bold"/>
              </a:rPr>
              <a:t>Duration </a:t>
            </a:r>
            <a:r>
              <a:rPr lang="en-US" sz="2400" b="1" dirty="0">
                <a:latin typeface="Arial Rounded MT Bold"/>
                <a:cs typeface="Arial Rounded MT Bold"/>
              </a:rPr>
              <a:t>of biologically significant (damaging </a:t>
            </a:r>
            <a:endParaRPr lang="en-US" sz="2400" b="1" dirty="0" smtClean="0">
              <a:latin typeface="Arial Rounded MT Bold"/>
              <a:cs typeface="Arial Rounded MT Bold"/>
            </a:endParaRPr>
          </a:p>
          <a:p>
            <a:pPr marL="91440" lvl="1" algn="ctr"/>
            <a:r>
              <a:rPr lang="en-US" sz="2400" b="1" dirty="0" smtClean="0">
                <a:latin typeface="Arial Rounded MT Bold"/>
                <a:cs typeface="Arial Rounded MT Bold"/>
              </a:rPr>
              <a:t>to </a:t>
            </a:r>
            <a:r>
              <a:rPr lang="en-US" sz="2400" b="1" dirty="0">
                <a:latin typeface="Arial Rounded MT Bold"/>
                <a:cs typeface="Arial Rounded MT Bold"/>
              </a:rPr>
              <a:t>the host) </a:t>
            </a:r>
            <a:r>
              <a:rPr lang="en-US" sz="2400" b="1" dirty="0">
                <a:solidFill>
                  <a:srgbClr val="FFFF00"/>
                </a:solidFill>
                <a:latin typeface="Arial Rounded MT Bold"/>
                <a:cs typeface="Arial Rounded MT Bold"/>
              </a:rPr>
              <a:t>systemic inflammation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63588" y="4653136"/>
            <a:ext cx="3845281" cy="1548172"/>
            <a:chOff x="899592" y="4653136"/>
            <a:chExt cx="3845281" cy="1548172"/>
          </a:xfrm>
        </p:grpSpPr>
        <p:sp>
          <p:nvSpPr>
            <p:cNvPr id="4" name="Rectangle 3"/>
            <p:cNvSpPr/>
            <p:nvPr/>
          </p:nvSpPr>
          <p:spPr bwMode="auto">
            <a:xfrm>
              <a:off x="899592" y="4653136"/>
              <a:ext cx="3420380" cy="1548172"/>
            </a:xfrm>
            <a:prstGeom prst="rect">
              <a:avLst/>
            </a:prstGeom>
            <a:solidFill>
              <a:srgbClr val="FFFF00">
                <a:alpha val="8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Clinical</a:t>
              </a:r>
              <a:r>
                <a:rPr lang="en-US" sz="2400" b="1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 criteria </a:t>
              </a:r>
              <a:r>
                <a:rPr lang="en-US" sz="2400" b="1" dirty="0" smtClean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for “Syst. </a:t>
              </a:r>
              <a:r>
                <a:rPr lang="en-US" sz="2400" b="1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Inflammatory Response Syndrome</a:t>
              </a:r>
              <a:r>
                <a:rPr lang="en-US" sz="2400" dirty="0">
                  <a:solidFill>
                    <a:schemeClr val="bg1"/>
                  </a:solidFill>
                  <a:latin typeface="Arial Rounded MT Bold"/>
                  <a:cs typeface="Arial Rounded MT Bold"/>
                </a:rPr>
                <a:t>”</a:t>
              </a:r>
              <a:endParaRPr kumimoji="0" lang="en-US" sz="24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90903" y="5096742"/>
              <a:ext cx="453970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600" b="1" dirty="0" smtClean="0">
                  <a:latin typeface="Arial Rounded MT Bold"/>
                  <a:cs typeface="Arial Rounded MT Bold"/>
                </a:rPr>
                <a:t>=</a:t>
              </a:r>
              <a:endParaRPr lang="en-US" sz="3600" b="1" dirty="0">
                <a:latin typeface="Arial Rounded MT Bold"/>
                <a:cs typeface="Arial Rounded MT Bold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214446"/>
            <a:ext cx="1828800" cy="10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2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5"/>
          <p:cNvSpPr txBox="1">
            <a:spLocks noChangeArrowheads="1"/>
          </p:cNvSpPr>
          <p:nvPr/>
        </p:nvSpPr>
        <p:spPr bwMode="auto">
          <a:xfrm>
            <a:off x="685800" y="6280388"/>
            <a:ext cx="37338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-80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 dirty="0">
                <a:latin typeface="Arial Rounded MT Bold"/>
                <a:cs typeface="Arial Rounded MT Bold"/>
              </a:rPr>
              <a:t>Arch Intern Med 2007;167:1655-1663. </a:t>
            </a:r>
          </a:p>
        </p:txBody>
      </p:sp>
      <p:pic>
        <p:nvPicPr>
          <p:cNvPr id="31752" name="Picture 11"/>
          <p:cNvPicPr>
            <a:picLocks noChangeAspect="1" noChangeArrowheads="1"/>
          </p:cNvPicPr>
          <p:nvPr/>
        </p:nvPicPr>
        <p:blipFill>
          <a:blip r:embed="rId3"/>
          <a:srcRect l="2597" t="3162" r="49454"/>
          <a:stretch>
            <a:fillRect/>
          </a:stretch>
        </p:blipFill>
        <p:spPr bwMode="auto">
          <a:xfrm>
            <a:off x="457200" y="1389856"/>
            <a:ext cx="822960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 cmpd="sng">
            <a:solidFill>
              <a:srgbClr val="D9D9D9"/>
            </a:solidFill>
          </a:ln>
          <a:effectLst/>
        </p:spPr>
      </p:pic>
      <p:sp>
        <p:nvSpPr>
          <p:cNvPr id="31753" name="Text Box 17"/>
          <p:cNvSpPr txBox="1">
            <a:spLocks noChangeArrowheads="1"/>
          </p:cNvSpPr>
          <p:nvPr/>
        </p:nvSpPr>
        <p:spPr bwMode="auto">
          <a:xfrm>
            <a:off x="1213941" y="1466056"/>
            <a:ext cx="1315518" cy="400050"/>
          </a:xfrm>
          <a:prstGeom prst="rect">
            <a:avLst/>
          </a:prstGeom>
          <a:solidFill>
            <a:srgbClr val="CFCFCD"/>
          </a:solidFill>
          <a:ln w="28575">
            <a:solidFill>
              <a:srgbClr val="D6E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N = 1,463</a:t>
            </a:r>
          </a:p>
        </p:txBody>
      </p:sp>
      <p:sp>
        <p:nvSpPr>
          <p:cNvPr id="35846" name="TextBox 12"/>
          <p:cNvSpPr txBox="1">
            <a:spLocks noChangeArrowheads="1"/>
          </p:cNvSpPr>
          <p:nvPr/>
        </p:nvSpPr>
        <p:spPr bwMode="auto">
          <a:xfrm>
            <a:off x="545068" y="3540144"/>
            <a:ext cx="369332" cy="89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Natural log</a:t>
            </a:r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6248400"/>
            <a:ext cx="2740152" cy="3810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57200" y="3186844"/>
            <a:ext cx="8382000" cy="2546412"/>
            <a:chOff x="457200" y="3320988"/>
            <a:chExt cx="8382000" cy="2546412"/>
          </a:xfrm>
        </p:grpSpPr>
        <p:sp>
          <p:nvSpPr>
            <p:cNvPr id="15373" name="Rectangle 13"/>
            <p:cNvSpPr>
              <a:spLocks noChangeArrowheads="1"/>
            </p:cNvSpPr>
            <p:nvPr/>
          </p:nvSpPr>
          <p:spPr bwMode="auto">
            <a:xfrm>
              <a:off x="457200" y="5181600"/>
              <a:ext cx="8382000" cy="68580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1">
                  <a:alpha val="74998"/>
                </a:schemeClr>
              </a:outerShdw>
            </a:effectLst>
          </p:spPr>
          <p:txBody>
            <a:bodyPr lIns="90487" tIns="44450" rIns="90487" bIns="44450">
              <a:prstTxWarp prst="textNoShape">
                <a:avLst/>
              </a:prstTxWarp>
            </a:bodyPr>
            <a:lstStyle/>
            <a:p>
              <a:pPr marL="285750" indent="-285750">
                <a:spcBef>
                  <a:spcPct val="20000"/>
                </a:spcBef>
                <a:buFont typeface="Wingdings" charset="2"/>
                <a:buChar char="q"/>
              </a:pPr>
              <a:r>
                <a:rPr lang="en-US" b="1" dirty="0">
                  <a:latin typeface="Arial Rounded MT Bold"/>
                  <a:cs typeface="Arial Rounded MT Bold"/>
                </a:rPr>
                <a:t>Inflammatory</a:t>
              </a:r>
              <a:r>
                <a:rPr lang="en-US" b="1" dirty="0" smtClean="0">
                  <a:latin typeface="Arial Rounded MT Bold"/>
                  <a:cs typeface="Arial Rounded MT Bold"/>
                </a:rPr>
                <a:t> cytokine </a:t>
              </a:r>
              <a:r>
                <a:rPr lang="en-US" b="1" dirty="0">
                  <a:latin typeface="Arial Rounded MT Bold"/>
                  <a:cs typeface="Arial Rounded MT Bold"/>
                </a:rPr>
                <a:t>elevation persisted </a:t>
              </a:r>
              <a:r>
                <a:rPr lang="en-US" b="1" dirty="0" smtClean="0">
                  <a:latin typeface="Arial Rounded MT Bold"/>
                  <a:cs typeface="Arial Rounded MT Bold"/>
                </a:rPr>
                <a:t>for weeks after </a:t>
              </a:r>
              <a:r>
                <a:rPr lang="en-US" b="1" dirty="0">
                  <a:latin typeface="Arial Rounded MT Bold"/>
                  <a:cs typeface="Arial Rounded MT Bold"/>
                </a:rPr>
                <a:t>resolution of clinical signs of inflammation (SIRS</a:t>
              </a:r>
              <a:r>
                <a:rPr lang="en-US" b="1" dirty="0" smtClean="0">
                  <a:latin typeface="Arial Rounded MT Bold"/>
                  <a:cs typeface="Arial Rounded MT Bold"/>
                </a:rPr>
                <a:t>), </a:t>
              </a:r>
              <a:r>
                <a:rPr lang="en-US" b="1" u="sng" dirty="0" smtClean="0">
                  <a:solidFill>
                    <a:srgbClr val="FFFF00"/>
                  </a:solidFill>
                  <a:latin typeface="Arial Rounded MT Bold"/>
                  <a:cs typeface="Arial Rounded MT Bold"/>
                </a:rPr>
                <a:t>irrespective of initial severity</a:t>
              </a:r>
              <a:r>
                <a:rPr lang="en-US" b="1" u="sng" dirty="0" smtClean="0">
                  <a:latin typeface="Arial Rounded MT Bold"/>
                  <a:cs typeface="Arial Rounded MT Bold"/>
                </a:rPr>
                <a:t> 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344308" y="3320988"/>
              <a:ext cx="864096" cy="1689900"/>
            </a:xfrm>
            <a:prstGeom prst="roundRect">
              <a:avLst/>
            </a:prstGeom>
            <a:solidFill>
              <a:schemeClr val="tx1">
                <a:lumMod val="85000"/>
                <a:alpha val="12000"/>
              </a:schemeClr>
            </a:solidFill>
            <a:ln w="76200" cap="flat" cmpd="sng" algn="ctr">
              <a:gradFill flip="none" rotWithShape="1">
                <a:gsLst>
                  <a:gs pos="73000">
                    <a:srgbClr val="FF0000"/>
                  </a:gs>
                  <a:gs pos="100000">
                    <a:srgbClr val="000000"/>
                  </a:gs>
                  <a:gs pos="99000">
                    <a:schemeClr val="accent4"/>
                  </a:gs>
                  <a:gs pos="88000">
                    <a:srgbClr val="FFFF00"/>
                  </a:gs>
                </a:gsLst>
                <a:path path="shape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871698" y="1774305"/>
            <a:ext cx="3783807" cy="612067"/>
            <a:chOff x="1871700" y="2060849"/>
            <a:chExt cx="4176464" cy="612067"/>
          </a:xfrm>
        </p:grpSpPr>
        <p:cxnSp>
          <p:nvCxnSpPr>
            <p:cNvPr id="7" name="Straight Arrow Connector 6"/>
            <p:cNvCxnSpPr>
              <a:stCxn id="18" idx="1"/>
            </p:cNvCxnSpPr>
            <p:nvPr/>
          </p:nvCxnSpPr>
          <p:spPr bwMode="auto">
            <a:xfrm flipH="1">
              <a:off x="1871700" y="2206835"/>
              <a:ext cx="1627997" cy="46608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dot"/>
              <a:round/>
              <a:headEnd type="none" w="med" len="med"/>
              <a:tailEnd type="arrow"/>
            </a:ln>
            <a:effectLst/>
          </p:spPr>
        </p:cxnSp>
        <p:pic>
          <p:nvPicPr>
            <p:cNvPr id="18" name="Picture 11"/>
            <p:cNvPicPr>
              <a:picLocks noChangeArrowheads="1"/>
            </p:cNvPicPr>
            <p:nvPr/>
          </p:nvPicPr>
          <p:blipFill rotWithShape="1">
            <a:blip r:embed="rId3"/>
            <a:srcRect l="71608" t="68542" r="7369" b="26627"/>
            <a:stretch/>
          </p:blipFill>
          <p:spPr bwMode="auto">
            <a:xfrm>
              <a:off x="3499697" y="2060849"/>
              <a:ext cx="2548467" cy="291972"/>
            </a:xfrm>
            <a:prstGeom prst="rect">
              <a:avLst/>
            </a:prstGeom>
            <a:noFill/>
            <a:ln w="28575">
              <a:solidFill>
                <a:srgbClr val="D6E0FF"/>
              </a:solidFill>
              <a:miter lim="800000"/>
              <a:headEnd/>
              <a:tailEnd/>
            </a:ln>
          </p:spPr>
        </p:pic>
      </p:grpSp>
      <p:grpSp>
        <p:nvGrpSpPr>
          <p:cNvPr id="26" name="Group 25"/>
          <p:cNvGrpSpPr/>
          <p:nvPr/>
        </p:nvGrpSpPr>
        <p:grpSpPr>
          <a:xfrm>
            <a:off x="1871700" y="2091921"/>
            <a:ext cx="3780420" cy="618487"/>
            <a:chOff x="1875438" y="2378465"/>
            <a:chExt cx="4172726" cy="618487"/>
          </a:xfrm>
        </p:grpSpPr>
        <p:pic>
          <p:nvPicPr>
            <p:cNvPr id="19" name="Picture 11"/>
            <p:cNvPicPr>
              <a:picLocks noChangeArrowheads="1"/>
            </p:cNvPicPr>
            <p:nvPr/>
          </p:nvPicPr>
          <p:blipFill rotWithShape="1">
            <a:blip r:embed="rId3"/>
            <a:srcRect l="71608" t="72698" r="7369" b="22696"/>
            <a:stretch/>
          </p:blipFill>
          <p:spPr bwMode="auto">
            <a:xfrm>
              <a:off x="3499697" y="2378465"/>
              <a:ext cx="2548467" cy="278391"/>
            </a:xfrm>
            <a:prstGeom prst="rect">
              <a:avLst/>
            </a:prstGeom>
            <a:noFill/>
            <a:ln w="28575">
              <a:solidFill>
                <a:srgbClr val="D6E0FF"/>
              </a:solidFill>
              <a:miter lim="800000"/>
              <a:headEnd/>
              <a:tailEnd/>
            </a:ln>
          </p:spPr>
        </p:pic>
        <p:cxnSp>
          <p:nvCxnSpPr>
            <p:cNvPr id="21" name="Straight Arrow Connector 20"/>
            <p:cNvCxnSpPr>
              <a:stCxn id="19" idx="1"/>
            </p:cNvCxnSpPr>
            <p:nvPr/>
          </p:nvCxnSpPr>
          <p:spPr bwMode="auto">
            <a:xfrm flipH="1">
              <a:off x="1875438" y="2517661"/>
              <a:ext cx="1624258" cy="47929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1871700" y="2409536"/>
            <a:ext cx="3783806" cy="552900"/>
            <a:chOff x="1871701" y="2696080"/>
            <a:chExt cx="4176463" cy="552900"/>
          </a:xfrm>
        </p:grpSpPr>
        <p:pic>
          <p:nvPicPr>
            <p:cNvPr id="20" name="Picture 11"/>
            <p:cNvPicPr>
              <a:picLocks noChangeArrowheads="1"/>
            </p:cNvPicPr>
            <p:nvPr/>
          </p:nvPicPr>
          <p:blipFill rotWithShape="1">
            <a:blip r:embed="rId3"/>
            <a:srcRect l="71608" t="77417" r="7369" b="18201"/>
            <a:stretch/>
          </p:blipFill>
          <p:spPr bwMode="auto">
            <a:xfrm>
              <a:off x="3499697" y="2696080"/>
              <a:ext cx="2548467" cy="264868"/>
            </a:xfrm>
            <a:prstGeom prst="rect">
              <a:avLst/>
            </a:prstGeom>
            <a:noFill/>
            <a:ln w="28575">
              <a:solidFill>
                <a:srgbClr val="D6E0FF"/>
              </a:solidFill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 bwMode="auto">
            <a:xfrm flipH="1">
              <a:off x="1871701" y="2816932"/>
              <a:ext cx="1584175" cy="4320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dot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4" name="Up Arrow Callout 23"/>
          <p:cNvSpPr/>
          <p:nvPr/>
        </p:nvSpPr>
        <p:spPr bwMode="auto">
          <a:xfrm>
            <a:off x="2895600" y="3675856"/>
            <a:ext cx="1219200" cy="9144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6644"/>
            </a:avLst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 Rounded MT Bold"/>
                <a:ea typeface="ＭＳ Ｐゴシック" pitchFamily="-110" charset="-128"/>
                <a:cs typeface="Arial Rounded MT Bold"/>
              </a:rPr>
              <a:t>SIRS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 Rounded MT Bold"/>
                <a:ea typeface="ＭＳ Ｐゴシック" pitchFamily="-110" charset="-128"/>
                <a:cs typeface="Arial Rounded MT Bold"/>
              </a:rPr>
              <a:t>resolution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ounded MT Bold"/>
              <a:ea typeface="ＭＳ Ｐゴシック" pitchFamily="-110" charset="-128"/>
              <a:cs typeface="Arial Rounded MT Bold"/>
            </a:endParaRP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914400"/>
          </a:xfrm>
          <a:solidFill>
            <a:srgbClr val="C00000"/>
          </a:solidFill>
        </p:spPr>
        <p:txBody>
          <a:bodyPr/>
          <a:lstStyle/>
          <a:p>
            <a:r>
              <a:rPr lang="en-US" sz="4000" dirty="0" smtClean="0">
                <a:solidFill>
                  <a:srgbClr val="FFFFFF"/>
                </a:solidFill>
              </a:rPr>
              <a:t>Clinical ≠ Biological Resolution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5733256"/>
            <a:ext cx="823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Argument</a:t>
            </a:r>
            <a:r>
              <a:rPr lang="en-US" b="1" dirty="0">
                <a:solidFill>
                  <a:srgbClr val="FFFF00"/>
                </a:solidFill>
                <a:latin typeface="Arial Rounded MT Bold"/>
                <a:cs typeface="Arial Rounded MT Bold"/>
              </a:rPr>
              <a:t>: </a:t>
            </a:r>
            <a:r>
              <a:rPr lang="en-US" b="1" dirty="0">
                <a:latin typeface="Arial Rounded MT Bold"/>
                <a:cs typeface="Arial Rounded MT Bold"/>
              </a:rPr>
              <a:t>are they important for lung repair or </a:t>
            </a:r>
            <a:r>
              <a:rPr lang="en-US" b="1" dirty="0" smtClean="0">
                <a:latin typeface="Arial Rounded MT Bold"/>
                <a:cs typeface="Arial Rounded MT Bold"/>
              </a:rPr>
              <a:t>damaging to the host?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985119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2"/>
          <a:stretch/>
        </p:blipFill>
        <p:spPr bwMode="auto">
          <a:xfrm>
            <a:off x="489656" y="1879600"/>
            <a:ext cx="4136890" cy="382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55575" y="4141909"/>
            <a:ext cx="3420381" cy="749773"/>
            <a:chOff x="5458542" y="4059240"/>
            <a:chExt cx="3930279" cy="749773"/>
          </a:xfrm>
        </p:grpSpPr>
        <p:sp>
          <p:nvSpPr>
            <p:cNvPr id="34823" name="TextBox 6"/>
            <p:cNvSpPr txBox="1">
              <a:spLocks noChangeArrowheads="1"/>
            </p:cNvSpPr>
            <p:nvPr/>
          </p:nvSpPr>
          <p:spPr bwMode="auto">
            <a:xfrm>
              <a:off x="5458542" y="4059240"/>
              <a:ext cx="1180203" cy="738664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Hospital discharge IL-6</a:t>
              </a:r>
            </a:p>
          </p:txBody>
        </p:sp>
        <p:cxnSp>
          <p:nvCxnSpPr>
            <p:cNvPr id="34824" name="Straight Arrow Connector 14"/>
            <p:cNvCxnSpPr>
              <a:cxnSpLocks noChangeShapeType="1"/>
            </p:cNvCxnSpPr>
            <p:nvPr/>
          </p:nvCxnSpPr>
          <p:spPr bwMode="auto">
            <a:xfrm rot="10800000">
              <a:off x="6633777" y="4806665"/>
              <a:ext cx="2755044" cy="2348"/>
            </a:xfrm>
            <a:prstGeom prst="straightConnector1">
              <a:avLst/>
            </a:prstGeom>
            <a:noFill/>
            <a:ln w="76200">
              <a:solidFill>
                <a:srgbClr val="C00000"/>
              </a:solidFill>
              <a:round/>
              <a:headEnd type="triangle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21" name="Picture 20"/>
          <p:cNvPicPr>
            <a:picLocks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709" y="224644"/>
            <a:ext cx="8228581" cy="927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9147" y="1590040"/>
            <a:ext cx="3651499" cy="383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4211961" y="4199059"/>
            <a:ext cx="4119241" cy="747425"/>
            <a:chOff x="5468811" y="4059240"/>
            <a:chExt cx="4630677" cy="747425"/>
          </a:xfrm>
        </p:grpSpPr>
        <p:sp>
          <p:nvSpPr>
            <p:cNvPr id="16" name="TextBox 6"/>
            <p:cNvSpPr txBox="1">
              <a:spLocks noChangeArrowheads="1"/>
            </p:cNvSpPr>
            <p:nvPr/>
          </p:nvSpPr>
          <p:spPr bwMode="auto">
            <a:xfrm>
              <a:off x="5468811" y="4059240"/>
              <a:ext cx="1169936" cy="738664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C00000"/>
              </a:solidFill>
              <a:round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Hospital discharge </a:t>
              </a:r>
              <a:endParaRPr lang="en-US" sz="14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D-dimer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6633778" y="4781550"/>
              <a:ext cx="3465710" cy="25115"/>
            </a:xfrm>
            <a:prstGeom prst="straightConnector1">
              <a:avLst/>
            </a:prstGeom>
            <a:noFill/>
            <a:ln w="76200">
              <a:solidFill>
                <a:srgbClr val="C00000"/>
              </a:solidFill>
              <a:round/>
              <a:headEnd type="triangle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5"/>
          <p:cNvGrpSpPr/>
          <p:nvPr/>
        </p:nvGrpSpPr>
        <p:grpSpPr>
          <a:xfrm>
            <a:off x="1763688" y="2276872"/>
            <a:ext cx="6588732" cy="1339775"/>
            <a:chOff x="1763688" y="2276872"/>
            <a:chExt cx="6588732" cy="1339775"/>
          </a:xfrm>
        </p:grpSpPr>
        <p:grpSp>
          <p:nvGrpSpPr>
            <p:cNvPr id="5" name="Group 4"/>
            <p:cNvGrpSpPr/>
            <p:nvPr/>
          </p:nvGrpSpPr>
          <p:grpSpPr>
            <a:xfrm>
              <a:off x="1763688" y="2881313"/>
              <a:ext cx="2376264" cy="735334"/>
              <a:chOff x="1763688" y="2881313"/>
              <a:chExt cx="2376264" cy="735334"/>
            </a:xfrm>
          </p:grpSpPr>
          <p:cxnSp>
            <p:nvCxnSpPr>
              <p:cNvPr id="3" name="Straight Arrow Connector 2"/>
              <p:cNvCxnSpPr/>
              <p:nvPr/>
            </p:nvCxnSpPr>
            <p:spPr bwMode="auto">
              <a:xfrm flipH="1" flipV="1">
                <a:off x="1763688" y="2881313"/>
                <a:ext cx="2376264" cy="7627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8" name="Straight Arrow Connector 17"/>
              <p:cNvCxnSpPr/>
              <p:nvPr/>
            </p:nvCxnSpPr>
            <p:spPr bwMode="auto">
              <a:xfrm flipH="1" flipV="1">
                <a:off x="1763688" y="3609020"/>
                <a:ext cx="2376264" cy="7627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9" name="Group 18"/>
            <p:cNvGrpSpPr/>
            <p:nvPr/>
          </p:nvGrpSpPr>
          <p:grpSpPr>
            <a:xfrm>
              <a:off x="5220072" y="2276872"/>
              <a:ext cx="3132348" cy="1080120"/>
              <a:chOff x="1763688" y="2881313"/>
              <a:chExt cx="2376264" cy="735334"/>
            </a:xfrm>
          </p:grpSpPr>
          <p:cxnSp>
            <p:nvCxnSpPr>
              <p:cNvPr id="20" name="Straight Arrow Connector 19"/>
              <p:cNvCxnSpPr/>
              <p:nvPr/>
            </p:nvCxnSpPr>
            <p:spPr bwMode="auto">
              <a:xfrm flipH="1" flipV="1">
                <a:off x="1763688" y="2881313"/>
                <a:ext cx="2376264" cy="7627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3" name="Straight Arrow Connector 22"/>
              <p:cNvCxnSpPr/>
              <p:nvPr/>
            </p:nvCxnSpPr>
            <p:spPr bwMode="auto">
              <a:xfrm flipH="1" flipV="1">
                <a:off x="1763688" y="3609020"/>
                <a:ext cx="2376264" cy="7627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2" name="Rectangle 1"/>
          <p:cNvSpPr/>
          <p:nvPr/>
        </p:nvSpPr>
        <p:spPr>
          <a:xfrm>
            <a:off x="5248263" y="5907068"/>
            <a:ext cx="2760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Arial Rounded MT Bold"/>
                <a:cs typeface="Arial Rounded MT Bold"/>
              </a:rPr>
              <a:t>PLoS</a:t>
            </a:r>
            <a:r>
              <a:rPr lang="en-US" dirty="0" smtClean="0">
                <a:latin typeface="Arial Rounded MT Bold"/>
                <a:cs typeface="Arial Rounded MT Bold"/>
              </a:rPr>
              <a:t> </a:t>
            </a:r>
            <a:r>
              <a:rPr lang="en-US" dirty="0">
                <a:latin typeface="Arial Rounded MT Bold"/>
                <a:cs typeface="Arial Rounded MT Bold"/>
              </a:rPr>
              <a:t>ONE 2011; 6: 847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7845" y="5907068"/>
            <a:ext cx="3304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latin typeface="Arial Rounded MT Bold"/>
                <a:cs typeface="Arial Rounded MT Bold"/>
              </a:rPr>
              <a:t>AJRCCM 2008; 177: 1242-7.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437455"/>
            <a:ext cx="1828800" cy="10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7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 smtClean="0"/>
              <a:t>Causes of Death over 1 Year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3548" y="1304764"/>
            <a:ext cx="8183562" cy="720080"/>
          </a:xfrm>
        </p:spPr>
        <p:txBody>
          <a:bodyPr/>
          <a:lstStyle/>
          <a:p>
            <a:r>
              <a:rPr lang="en-US" dirty="0" smtClean="0"/>
              <a:t>60% without pre-existing CV disease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027"/>
          <a:stretch/>
        </p:blipFill>
        <p:spPr>
          <a:xfrm>
            <a:off x="467544" y="1981200"/>
            <a:ext cx="8229600" cy="2978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5077544"/>
            <a:ext cx="8229600" cy="90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568" y="6330806"/>
            <a:ext cx="449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ounded MT Bold"/>
                <a:cs typeface="Arial Rounded MT Bold"/>
              </a:rPr>
              <a:t>Yende S, et al.   AJRCCM 2008; 177: 1242-7</a:t>
            </a:r>
            <a:r>
              <a:rPr lang="en-US" sz="1600" dirty="0" smtClean="0">
                <a:latin typeface="Arial Rounded MT Bold"/>
                <a:cs typeface="Arial Rounded MT Bold"/>
              </a:rPr>
              <a:t>.</a:t>
            </a:r>
            <a:endParaRPr lang="en-US" sz="1600" dirty="0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Teachable Moments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673" y="1484745"/>
            <a:ext cx="8429176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pc="-150" dirty="0" smtClean="0">
                <a:solidFill>
                  <a:schemeClr val="tx1">
                    <a:lumMod val="75000"/>
                  </a:schemeClr>
                </a:solidFill>
              </a:rPr>
              <a:t>GC Rx ► central pathogenetic mechanism 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Short-term benefits: ▲ in sicker pts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pc="-150" dirty="0" smtClean="0">
                <a:solidFill>
                  <a:schemeClr val="tx1">
                    <a:lumMod val="85000"/>
                  </a:schemeClr>
                </a:solidFill>
              </a:rPr>
              <a:t>Long-term </a:t>
            </a:r>
            <a:r>
              <a:rPr lang="en-US" spc="-150" dirty="0">
                <a:solidFill>
                  <a:schemeClr val="tx1">
                    <a:lumMod val="85000"/>
                  </a:schemeClr>
                </a:solidFill>
              </a:rPr>
              <a:t>survival </a:t>
            </a:r>
            <a:r>
              <a:rPr lang="mr-IN" spc="-150" dirty="0">
                <a:solidFill>
                  <a:schemeClr val="tx1">
                    <a:lumMod val="85000"/>
                  </a:schemeClr>
                </a:solidFill>
              </a:rPr>
              <a:t>–</a:t>
            </a:r>
            <a:r>
              <a:rPr lang="en-US" spc="-150" dirty="0">
                <a:solidFill>
                  <a:schemeClr val="tx1">
                    <a:lumMod val="85000"/>
                  </a:schemeClr>
                </a:solidFill>
              </a:rPr>
              <a:t> important outcome</a:t>
            </a:r>
          </a:p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pc="-150" dirty="0" smtClean="0">
                <a:solidFill>
                  <a:schemeClr val="tx1">
                    <a:lumMod val="85000"/>
                  </a:schemeClr>
                </a:solidFill>
              </a:rPr>
              <a:t>Early </a:t>
            </a:r>
            <a:r>
              <a:rPr lang="en-US" spc="-150" dirty="0">
                <a:solidFill>
                  <a:schemeClr val="tx1">
                    <a:lumMod val="85000"/>
                  </a:schemeClr>
                </a:solidFill>
              </a:rPr>
              <a:t>initiation of treatment </a:t>
            </a:r>
            <a:r>
              <a:rPr lang="mr-IN" spc="-150" dirty="0">
                <a:solidFill>
                  <a:schemeClr val="tx1">
                    <a:lumMod val="85000"/>
                  </a:schemeClr>
                </a:solidFill>
              </a:rPr>
              <a:t>–</a:t>
            </a:r>
            <a:r>
              <a:rPr lang="en-US" spc="-150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pc="-150" dirty="0" smtClean="0">
                <a:solidFill>
                  <a:schemeClr val="tx1">
                    <a:lumMod val="85000"/>
                  </a:schemeClr>
                </a:solidFill>
              </a:rPr>
              <a:t>important </a:t>
            </a:r>
          </a:p>
          <a:p>
            <a:r>
              <a:rPr lang="en-US" dirty="0" smtClean="0"/>
              <a:t> Clinical </a:t>
            </a:r>
            <a:r>
              <a:rPr lang="en-US" dirty="0"/>
              <a:t>criteria inadequate</a:t>
            </a:r>
          </a:p>
          <a:p>
            <a:r>
              <a:rPr lang="en-US" dirty="0"/>
              <a:t> Low-grade subclinical SI at </a:t>
            </a:r>
            <a:r>
              <a:rPr lang="en-US" dirty="0" err="1"/>
              <a:t>hsp</a:t>
            </a:r>
            <a:r>
              <a:rPr lang="en-US" dirty="0"/>
              <a:t> DC</a:t>
            </a:r>
          </a:p>
          <a:p>
            <a:endParaRPr lang="en-US" spc="-150" dirty="0"/>
          </a:p>
          <a:p>
            <a:endParaRPr lang="en-US" spc="-1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74638"/>
            <a:ext cx="1828800" cy="1011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288257"/>
            <a:ext cx="3380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Academic Freedom Saves Lives </a:t>
            </a:r>
            <a:endParaRPr lang="en-US" sz="1600">
              <a:solidFill>
                <a:schemeClr val="tx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50480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CAP: GC Rx RCTs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770895"/>
              </p:ext>
            </p:extLst>
          </p:nvPr>
        </p:nvGraphicFramePr>
        <p:xfrm>
          <a:off x="476250" y="1965431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706582" y="2331029"/>
            <a:ext cx="4876800" cy="1939636"/>
            <a:chOff x="706582" y="1856509"/>
            <a:chExt cx="4876800" cy="1939636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583382" y="1856509"/>
              <a:ext cx="0" cy="1939636"/>
            </a:xfrm>
            <a:prstGeom prst="line">
              <a:avLst/>
            </a:prstGeom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20436" y="1856509"/>
              <a:ext cx="0" cy="1939636"/>
            </a:xfrm>
            <a:prstGeom prst="line">
              <a:avLst/>
            </a:prstGeom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706582" y="2812473"/>
              <a:ext cx="4807527" cy="27709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9789" y="3122612"/>
              <a:ext cx="1261630" cy="148293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6574971" y="2255013"/>
            <a:ext cx="1901372" cy="2860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606266" y="2255013"/>
            <a:ext cx="968705" cy="2860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6582" y="6263276"/>
            <a:ext cx="263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Sepsis 1999; 3: 21-38.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9768" y="2278529"/>
            <a:ext cx="5152261" cy="2860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60" y="2083285"/>
            <a:ext cx="753834" cy="7538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7200" y="1124393"/>
            <a:ext cx="1962154" cy="1499952"/>
            <a:chOff x="457200" y="1124393"/>
            <a:chExt cx="1962154" cy="1499952"/>
          </a:xfrm>
        </p:grpSpPr>
        <p:sp>
          <p:nvSpPr>
            <p:cNvPr id="21" name="TextBox 20"/>
            <p:cNvSpPr txBox="1"/>
            <p:nvPr/>
          </p:nvSpPr>
          <p:spPr>
            <a:xfrm>
              <a:off x="1034160" y="2255013"/>
              <a:ext cx="808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latin typeface="Arial Rounded MT Bold" charset="0"/>
                  <a:ea typeface="Arial Rounded MT Bold" charset="0"/>
                  <a:cs typeface="Arial Rounded MT Bold" charset="0"/>
                </a:rPr>
                <a:t>1950.</a:t>
              </a:r>
              <a:endParaRPr lang="en-US" b="1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1124393"/>
              <a:ext cx="1962154" cy="10429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935335"/>
            <a:ext cx="8229600" cy="16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7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82651"/>
            <a:ext cx="7772400" cy="1589087"/>
          </a:xfrm>
        </p:spPr>
        <p:txBody>
          <a:bodyPr anchor="t">
            <a:normAutofit fontScale="90000"/>
          </a:bodyPr>
          <a:lstStyle/>
          <a:p>
            <a:r>
              <a:rPr lang="en-US" sz="4900" cap="small" dirty="0" smtClean="0">
                <a:solidFill>
                  <a:srgbClr val="FFFFFF"/>
                </a:solidFill>
                <a:latin typeface="Arial Rounded MT Bold" charset="0"/>
              </a:rPr>
              <a:t>Community-acquired </a:t>
            </a:r>
            <a:r>
              <a:rPr lang="en-US" sz="4900" cap="small" dirty="0">
                <a:solidFill>
                  <a:srgbClr val="FFFFFF"/>
                </a:solidFill>
                <a:latin typeface="Arial Rounded MT Bold" charset="0"/>
              </a:rPr>
              <a:t>Pneumonia </a:t>
            </a:r>
            <a:br>
              <a:rPr lang="en-US" sz="4900" cap="small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4900" cap="small" dirty="0" smtClean="0">
                <a:solidFill>
                  <a:srgbClr val="FFFF00"/>
                </a:solidFill>
                <a:latin typeface="Arial Rounded MT Bold" charset="0"/>
              </a:rPr>
              <a:t> </a:t>
            </a:r>
            <a:r>
              <a:rPr lang="en-US" sz="4900" cap="small" dirty="0">
                <a:solidFill>
                  <a:srgbClr val="FFFF00"/>
                </a:solidFill>
                <a:latin typeface="Arial Rounded MT Bold" charset="0"/>
              </a:rPr>
              <a:t/>
            </a:r>
            <a:br>
              <a:rPr lang="en-US" sz="4900" cap="small" dirty="0">
                <a:solidFill>
                  <a:srgbClr val="FFFF00"/>
                </a:solidFill>
                <a:latin typeface="Arial Rounded MT Bold" charset="0"/>
              </a:rPr>
            </a:br>
            <a:endParaRPr lang="en-US" sz="4900" cap="small" dirty="0" smtClean="0">
              <a:solidFill>
                <a:srgbClr val="FFFF00"/>
              </a:solidFill>
              <a:latin typeface="Arial Rounded MT Bold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" y="2643188"/>
            <a:ext cx="7772400" cy="3614737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r>
              <a:rPr lang="en-US" sz="4900">
                <a:solidFill>
                  <a:srgbClr val="FFFF00"/>
                </a:solidFill>
              </a:rPr>
              <a:t>How the updated pathophysiological model</a:t>
            </a:r>
            <a:br>
              <a:rPr lang="en-US" sz="4900">
                <a:solidFill>
                  <a:srgbClr val="FFFF00"/>
                </a:solidFill>
              </a:rPr>
            </a:br>
            <a:r>
              <a:rPr lang="en-US" sz="4900">
                <a:solidFill>
                  <a:srgbClr val="FFFF00"/>
                </a:solidFill>
              </a:rPr>
              <a:t>may impact the design of GC Rx protocol </a:t>
            </a:r>
            <a:r>
              <a:rPr lang="en-US" sz="4900" cap="small" dirty="0" smtClean="0">
                <a:solidFill>
                  <a:srgbClr val="FFFFFF"/>
                </a:solidFill>
                <a:latin typeface="Arial Rounded MT Bold" charset="0"/>
              </a:rPr>
              <a:t/>
            </a:r>
            <a:br>
              <a:rPr lang="en-US" sz="4900" cap="small" dirty="0" smtClean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4900" cap="small" dirty="0" smtClean="0">
                <a:solidFill>
                  <a:srgbClr val="FFFF00"/>
                </a:solidFill>
                <a:latin typeface="Arial Rounded MT Bold" charset="0"/>
              </a:rPr>
              <a:t> </a:t>
            </a:r>
            <a:br>
              <a:rPr lang="en-US" sz="4900" cap="small" dirty="0" smtClean="0">
                <a:solidFill>
                  <a:srgbClr val="FFFF00"/>
                </a:solidFill>
                <a:latin typeface="Arial Rounded MT Bold" charset="0"/>
              </a:rPr>
            </a:br>
            <a:endParaRPr lang="en-US" sz="4900" cap="small" dirty="0" smtClean="0">
              <a:solidFill>
                <a:srgbClr val="FFFF00"/>
              </a:solidFill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17876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72" y="6346355"/>
            <a:ext cx="2743200" cy="287001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8788" y="224644"/>
            <a:ext cx="8229600" cy="9144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03548" y="1596074"/>
            <a:ext cx="8183562" cy="45016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 smtClean="0"/>
              <a:t>Within </a:t>
            </a:r>
            <a:r>
              <a:rPr lang="en-US" sz="2800" dirty="0"/>
              <a:t>the new </a:t>
            </a:r>
            <a:r>
              <a:rPr lang="en-US" sz="2800" dirty="0" smtClean="0"/>
              <a:t>pathophysiological model, </a:t>
            </a:r>
            <a:r>
              <a:rPr lang="en-US" sz="2800" dirty="0"/>
              <a:t>the duration of glucocorticoid </a:t>
            </a:r>
            <a:r>
              <a:rPr lang="en-US" sz="2800" dirty="0" smtClean="0"/>
              <a:t>treatment directed </a:t>
            </a:r>
            <a:r>
              <a:rPr lang="en-US" sz="2800" dirty="0"/>
              <a:t>at achieving </a:t>
            </a:r>
            <a:r>
              <a:rPr lang="en-US" sz="2800" u="sng" dirty="0"/>
              <a:t>clinical resolution</a:t>
            </a:r>
            <a:r>
              <a:rPr lang="en-US" sz="2800" dirty="0"/>
              <a:t> should </a:t>
            </a:r>
            <a:r>
              <a:rPr lang="en-US" sz="2800" dirty="0" smtClean="0"/>
              <a:t>be deemed </a:t>
            </a:r>
            <a:r>
              <a:rPr lang="en-US" sz="2800" dirty="0"/>
              <a:t>inadequate</a:t>
            </a:r>
            <a:r>
              <a:rPr lang="en-US" sz="2800" dirty="0" smtClean="0"/>
              <a:t>.</a:t>
            </a:r>
          </a:p>
          <a:p>
            <a:pPr>
              <a:lnSpc>
                <a:spcPct val="110000"/>
              </a:lnSpc>
            </a:pPr>
            <a:r>
              <a:rPr lang="en-US" sz="2800" dirty="0" smtClean="0"/>
              <a:t>A </a:t>
            </a:r>
            <a:r>
              <a:rPr lang="en-US" sz="2800" dirty="0"/>
              <a:t>longer duration of </a:t>
            </a:r>
            <a:r>
              <a:rPr lang="en-US" sz="2800" dirty="0" smtClean="0"/>
              <a:t>glucocorticoid treatment —</a:t>
            </a:r>
            <a:r>
              <a:rPr lang="en-US" sz="2800" dirty="0"/>
              <a:t>similar to those for </a:t>
            </a:r>
            <a:r>
              <a:rPr lang="en-US" sz="2800" dirty="0" smtClean="0"/>
              <a:t>ARDS  </a:t>
            </a:r>
            <a:r>
              <a:rPr lang="en-US" sz="2800" dirty="0"/>
              <a:t>and </a:t>
            </a:r>
            <a:r>
              <a:rPr lang="en-US" sz="2800" i="1" dirty="0"/>
              <a:t>Pneumocystis </a:t>
            </a:r>
            <a:r>
              <a:rPr lang="en-US" sz="2800" i="1" dirty="0" err="1"/>
              <a:t>jirovecii</a:t>
            </a:r>
            <a:r>
              <a:rPr lang="en-US" sz="2800" i="1" dirty="0"/>
              <a:t>  </a:t>
            </a:r>
            <a:r>
              <a:rPr lang="en-US" sz="2800" dirty="0" smtClean="0"/>
              <a:t>pneumonia — would maximize </a:t>
            </a:r>
            <a:r>
              <a:rPr lang="en-US" sz="2800" dirty="0"/>
              <a:t>the improvement in morbidity </a:t>
            </a:r>
            <a:r>
              <a:rPr lang="en-US" sz="2800" dirty="0" smtClean="0"/>
              <a:t>and mortality </a:t>
            </a:r>
            <a:r>
              <a:rPr lang="en-US" sz="2800" dirty="0"/>
              <a:t>during and after </a:t>
            </a:r>
            <a:r>
              <a:rPr lang="en-US" sz="2800" dirty="0" smtClean="0"/>
              <a:t>hospitalization.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596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91580" y="4531877"/>
            <a:ext cx="7704856" cy="1116123"/>
            <a:chOff x="611560" y="4395106"/>
            <a:chExt cx="7704856" cy="1054116"/>
          </a:xfrm>
        </p:grpSpPr>
        <p:sp>
          <p:nvSpPr>
            <p:cNvPr id="6" name="Freeform 5"/>
            <p:cNvSpPr/>
            <p:nvPr/>
          </p:nvSpPr>
          <p:spPr>
            <a:xfrm>
              <a:off x="611560" y="4395106"/>
              <a:ext cx="7704856" cy="1054116"/>
            </a:xfrm>
            <a:custGeom>
              <a:avLst/>
              <a:gdLst>
                <a:gd name="connsiteX0" fmla="*/ 0 w 7437120"/>
                <a:gd name="connsiteY0" fmla="*/ 1084580 h 1084580"/>
                <a:gd name="connsiteX1" fmla="*/ 518160 w 7437120"/>
                <a:gd name="connsiteY1" fmla="*/ 185420 h 1084580"/>
                <a:gd name="connsiteX2" fmla="*/ 1539240 w 7437120"/>
                <a:gd name="connsiteY2" fmla="*/ 63500 h 1084580"/>
                <a:gd name="connsiteX3" fmla="*/ 3566160 w 7437120"/>
                <a:gd name="connsiteY3" fmla="*/ 566420 h 1084580"/>
                <a:gd name="connsiteX4" fmla="*/ 7437120 w 7437120"/>
                <a:gd name="connsiteY4" fmla="*/ 1069340 h 1084580"/>
                <a:gd name="connsiteX5" fmla="*/ 7437120 w 7437120"/>
                <a:gd name="connsiteY5" fmla="*/ 1069340 h 1084580"/>
                <a:gd name="connsiteX0" fmla="*/ 0 w 8089900"/>
                <a:gd name="connsiteY0" fmla="*/ 1084580 h 1150623"/>
                <a:gd name="connsiteX1" fmla="*/ 518160 w 8089900"/>
                <a:gd name="connsiteY1" fmla="*/ 185420 h 1150623"/>
                <a:gd name="connsiteX2" fmla="*/ 1539240 w 8089900"/>
                <a:gd name="connsiteY2" fmla="*/ 63500 h 1150623"/>
                <a:gd name="connsiteX3" fmla="*/ 3566160 w 8089900"/>
                <a:gd name="connsiteY3" fmla="*/ 566420 h 1150623"/>
                <a:gd name="connsiteX4" fmla="*/ 7437120 w 8089900"/>
                <a:gd name="connsiteY4" fmla="*/ 1069340 h 1150623"/>
                <a:gd name="connsiteX5" fmla="*/ 7482843 w 8089900"/>
                <a:gd name="connsiteY5" fmla="*/ 1054118 h 1150623"/>
                <a:gd name="connsiteX0" fmla="*/ 0 w 7856222"/>
                <a:gd name="connsiteY0" fmla="*/ 1115062 h 1150623"/>
                <a:gd name="connsiteX1" fmla="*/ 518160 w 7856222"/>
                <a:gd name="connsiteY1" fmla="*/ 215902 h 1150623"/>
                <a:gd name="connsiteX2" fmla="*/ 1539240 w 7856222"/>
                <a:gd name="connsiteY2" fmla="*/ 93982 h 1150623"/>
                <a:gd name="connsiteX3" fmla="*/ 4968233 w 7856222"/>
                <a:gd name="connsiteY3" fmla="*/ 779794 h 1150623"/>
                <a:gd name="connsiteX4" fmla="*/ 7437120 w 7856222"/>
                <a:gd name="connsiteY4" fmla="*/ 1099822 h 1150623"/>
                <a:gd name="connsiteX5" fmla="*/ 7482843 w 7856222"/>
                <a:gd name="connsiteY5" fmla="*/ 1084600 h 1150623"/>
                <a:gd name="connsiteX0" fmla="*/ 0 w 7856222"/>
                <a:gd name="connsiteY0" fmla="*/ 1115062 h 1150623"/>
                <a:gd name="connsiteX1" fmla="*/ 518160 w 7856222"/>
                <a:gd name="connsiteY1" fmla="*/ 215902 h 1150623"/>
                <a:gd name="connsiteX2" fmla="*/ 1539240 w 7856222"/>
                <a:gd name="connsiteY2" fmla="*/ 93982 h 1150623"/>
                <a:gd name="connsiteX3" fmla="*/ 4968233 w 7856222"/>
                <a:gd name="connsiteY3" fmla="*/ 779794 h 1150623"/>
                <a:gd name="connsiteX4" fmla="*/ 7437120 w 7856222"/>
                <a:gd name="connsiteY4" fmla="*/ 1099822 h 1150623"/>
                <a:gd name="connsiteX5" fmla="*/ 7482843 w 7856222"/>
                <a:gd name="connsiteY5" fmla="*/ 1084601 h 1150623"/>
                <a:gd name="connsiteX0" fmla="*/ 0 w 7868922"/>
                <a:gd name="connsiteY0" fmla="*/ 1115062 h 1150623"/>
                <a:gd name="connsiteX1" fmla="*/ 518160 w 7868922"/>
                <a:gd name="connsiteY1" fmla="*/ 215902 h 1150623"/>
                <a:gd name="connsiteX2" fmla="*/ 1539240 w 7868922"/>
                <a:gd name="connsiteY2" fmla="*/ 93982 h 1150623"/>
                <a:gd name="connsiteX3" fmla="*/ 4968233 w 7868922"/>
                <a:gd name="connsiteY3" fmla="*/ 779794 h 1150623"/>
                <a:gd name="connsiteX4" fmla="*/ 7437120 w 7868922"/>
                <a:gd name="connsiteY4" fmla="*/ 1099822 h 1150623"/>
                <a:gd name="connsiteX5" fmla="*/ 7559044 w 7868922"/>
                <a:gd name="connsiteY5" fmla="*/ 1084601 h 1150623"/>
                <a:gd name="connsiteX0" fmla="*/ 0 w 7868922"/>
                <a:gd name="connsiteY0" fmla="*/ 1089662 h 1150624"/>
                <a:gd name="connsiteX1" fmla="*/ 518160 w 7868922"/>
                <a:gd name="connsiteY1" fmla="*/ 190502 h 1150624"/>
                <a:gd name="connsiteX2" fmla="*/ 1539240 w 7868922"/>
                <a:gd name="connsiteY2" fmla="*/ 68582 h 1150624"/>
                <a:gd name="connsiteX3" fmla="*/ 4968233 w 7868922"/>
                <a:gd name="connsiteY3" fmla="*/ 601991 h 1150624"/>
                <a:gd name="connsiteX4" fmla="*/ 7437120 w 7868922"/>
                <a:gd name="connsiteY4" fmla="*/ 1074422 h 1150624"/>
                <a:gd name="connsiteX5" fmla="*/ 7559044 w 7868922"/>
                <a:gd name="connsiteY5" fmla="*/ 1059201 h 1150624"/>
                <a:gd name="connsiteX0" fmla="*/ 0 w 7868922"/>
                <a:gd name="connsiteY0" fmla="*/ 1089662 h 1150624"/>
                <a:gd name="connsiteX1" fmla="*/ 518160 w 7868922"/>
                <a:gd name="connsiteY1" fmla="*/ 190502 h 1150624"/>
                <a:gd name="connsiteX2" fmla="*/ 1539240 w 7868922"/>
                <a:gd name="connsiteY2" fmla="*/ 68582 h 1150624"/>
                <a:gd name="connsiteX3" fmla="*/ 4968233 w 7868922"/>
                <a:gd name="connsiteY3" fmla="*/ 601991 h 1150624"/>
                <a:gd name="connsiteX4" fmla="*/ 7437120 w 7868922"/>
                <a:gd name="connsiteY4" fmla="*/ 1074422 h 1150624"/>
                <a:gd name="connsiteX5" fmla="*/ 7559044 w 7868922"/>
                <a:gd name="connsiteY5" fmla="*/ 1059201 h 1150624"/>
                <a:gd name="connsiteX0" fmla="*/ 0 w 7868922"/>
                <a:gd name="connsiteY0" fmla="*/ 1089662 h 1150624"/>
                <a:gd name="connsiteX1" fmla="*/ 518160 w 7868922"/>
                <a:gd name="connsiteY1" fmla="*/ 190502 h 1150624"/>
                <a:gd name="connsiteX2" fmla="*/ 1539240 w 7868922"/>
                <a:gd name="connsiteY2" fmla="*/ 68582 h 1150624"/>
                <a:gd name="connsiteX3" fmla="*/ 4968233 w 7868922"/>
                <a:gd name="connsiteY3" fmla="*/ 601991 h 1150624"/>
                <a:gd name="connsiteX4" fmla="*/ 7437120 w 7868922"/>
                <a:gd name="connsiteY4" fmla="*/ 1074422 h 1150624"/>
                <a:gd name="connsiteX5" fmla="*/ 7559044 w 7868922"/>
                <a:gd name="connsiteY5" fmla="*/ 1059201 h 1150624"/>
                <a:gd name="connsiteX0" fmla="*/ 0 w 7881622"/>
                <a:gd name="connsiteY0" fmla="*/ 1089662 h 1112523"/>
                <a:gd name="connsiteX1" fmla="*/ 518160 w 7881622"/>
                <a:gd name="connsiteY1" fmla="*/ 190502 h 1112523"/>
                <a:gd name="connsiteX2" fmla="*/ 1539240 w 7881622"/>
                <a:gd name="connsiteY2" fmla="*/ 68582 h 1112523"/>
                <a:gd name="connsiteX3" fmla="*/ 4968233 w 7881622"/>
                <a:gd name="connsiteY3" fmla="*/ 601991 h 1112523"/>
                <a:gd name="connsiteX4" fmla="*/ 7437120 w 7881622"/>
                <a:gd name="connsiteY4" fmla="*/ 1074422 h 1112523"/>
                <a:gd name="connsiteX5" fmla="*/ 7635244 w 7881622"/>
                <a:gd name="connsiteY5" fmla="*/ 830595 h 1112523"/>
                <a:gd name="connsiteX0" fmla="*/ 0 w 7520996"/>
                <a:gd name="connsiteY0" fmla="*/ 1089662 h 1089662"/>
                <a:gd name="connsiteX1" fmla="*/ 518160 w 7520996"/>
                <a:gd name="connsiteY1" fmla="*/ 190502 h 1089662"/>
                <a:gd name="connsiteX2" fmla="*/ 1539240 w 7520996"/>
                <a:gd name="connsiteY2" fmla="*/ 68582 h 1089662"/>
                <a:gd name="connsiteX3" fmla="*/ 4968233 w 7520996"/>
                <a:gd name="connsiteY3" fmla="*/ 601991 h 1089662"/>
                <a:gd name="connsiteX4" fmla="*/ 7437120 w 7520996"/>
                <a:gd name="connsiteY4" fmla="*/ 1074422 h 1089662"/>
                <a:gd name="connsiteX0" fmla="*/ 0 w 4968233"/>
                <a:gd name="connsiteY0" fmla="*/ 1089662 h 1089662"/>
                <a:gd name="connsiteX1" fmla="*/ 518160 w 4968233"/>
                <a:gd name="connsiteY1" fmla="*/ 190502 h 1089662"/>
                <a:gd name="connsiteX2" fmla="*/ 1539240 w 4968233"/>
                <a:gd name="connsiteY2" fmla="*/ 68582 h 1089662"/>
                <a:gd name="connsiteX3" fmla="*/ 4968233 w 4968233"/>
                <a:gd name="connsiteY3" fmla="*/ 601991 h 1089662"/>
                <a:gd name="connsiteX0" fmla="*/ 0 w 5958838"/>
                <a:gd name="connsiteY0" fmla="*/ 1115062 h 1115062"/>
                <a:gd name="connsiteX1" fmla="*/ 518160 w 5958838"/>
                <a:gd name="connsiteY1" fmla="*/ 215902 h 1115062"/>
                <a:gd name="connsiteX2" fmla="*/ 1539240 w 5958838"/>
                <a:gd name="connsiteY2" fmla="*/ 93982 h 1115062"/>
                <a:gd name="connsiteX3" fmla="*/ 5958838 w 5958838"/>
                <a:gd name="connsiteY3" fmla="*/ 779795 h 1115062"/>
                <a:gd name="connsiteX0" fmla="*/ 0 w 5958837"/>
                <a:gd name="connsiteY0" fmla="*/ 1115062 h 1115062"/>
                <a:gd name="connsiteX1" fmla="*/ 518160 w 5958837"/>
                <a:gd name="connsiteY1" fmla="*/ 215902 h 1115062"/>
                <a:gd name="connsiteX2" fmla="*/ 1539240 w 5958837"/>
                <a:gd name="connsiteY2" fmla="*/ 93982 h 1115062"/>
                <a:gd name="connsiteX3" fmla="*/ 5958837 w 5958837"/>
                <a:gd name="connsiteY3" fmla="*/ 779795 h 1115062"/>
                <a:gd name="connsiteX0" fmla="*/ 0 w 6697977"/>
                <a:gd name="connsiteY0" fmla="*/ 1115062 h 1115062"/>
                <a:gd name="connsiteX1" fmla="*/ 518160 w 6697977"/>
                <a:gd name="connsiteY1" fmla="*/ 215902 h 1115062"/>
                <a:gd name="connsiteX2" fmla="*/ 1539240 w 6697977"/>
                <a:gd name="connsiteY2" fmla="*/ 93982 h 1115062"/>
                <a:gd name="connsiteX3" fmla="*/ 5958837 w 6697977"/>
                <a:gd name="connsiteY3" fmla="*/ 779795 h 1115062"/>
                <a:gd name="connsiteX4" fmla="*/ 5974078 w 6697977"/>
                <a:gd name="connsiteY4" fmla="*/ 764554 h 1115062"/>
                <a:gd name="connsiteX0" fmla="*/ 0 w 6697977"/>
                <a:gd name="connsiteY0" fmla="*/ 1115062 h 1115062"/>
                <a:gd name="connsiteX1" fmla="*/ 518160 w 6697977"/>
                <a:gd name="connsiteY1" fmla="*/ 215902 h 1115062"/>
                <a:gd name="connsiteX2" fmla="*/ 1539240 w 6697977"/>
                <a:gd name="connsiteY2" fmla="*/ 93982 h 1115062"/>
                <a:gd name="connsiteX3" fmla="*/ 5958837 w 6697977"/>
                <a:gd name="connsiteY3" fmla="*/ 779795 h 1115062"/>
                <a:gd name="connsiteX4" fmla="*/ 5974078 w 6697977"/>
                <a:gd name="connsiteY4" fmla="*/ 764554 h 1115062"/>
                <a:gd name="connsiteX5" fmla="*/ 5974077 w 6697977"/>
                <a:gd name="connsiteY5" fmla="*/ 749314 h 1115062"/>
                <a:gd name="connsiteX0" fmla="*/ 0 w 6647180"/>
                <a:gd name="connsiteY0" fmla="*/ 1115064 h 1115064"/>
                <a:gd name="connsiteX1" fmla="*/ 518160 w 6647180"/>
                <a:gd name="connsiteY1" fmla="*/ 215904 h 1115064"/>
                <a:gd name="connsiteX2" fmla="*/ 1844020 w 6647180"/>
                <a:gd name="connsiteY2" fmla="*/ 93982 h 1115064"/>
                <a:gd name="connsiteX3" fmla="*/ 5958837 w 6647180"/>
                <a:gd name="connsiteY3" fmla="*/ 779797 h 1115064"/>
                <a:gd name="connsiteX4" fmla="*/ 5974078 w 6647180"/>
                <a:gd name="connsiteY4" fmla="*/ 764556 h 1115064"/>
                <a:gd name="connsiteX5" fmla="*/ 5974077 w 6647180"/>
                <a:gd name="connsiteY5" fmla="*/ 749316 h 1115064"/>
                <a:gd name="connsiteX0" fmla="*/ 0 w 6672580"/>
                <a:gd name="connsiteY0" fmla="*/ 1115064 h 1115064"/>
                <a:gd name="connsiteX1" fmla="*/ 518160 w 6672580"/>
                <a:gd name="connsiteY1" fmla="*/ 215904 h 1115064"/>
                <a:gd name="connsiteX2" fmla="*/ 1691621 w 6672580"/>
                <a:gd name="connsiteY2" fmla="*/ 93982 h 1115064"/>
                <a:gd name="connsiteX3" fmla="*/ 5958837 w 6672580"/>
                <a:gd name="connsiteY3" fmla="*/ 779797 h 1115064"/>
                <a:gd name="connsiteX4" fmla="*/ 5974078 w 6672580"/>
                <a:gd name="connsiteY4" fmla="*/ 764556 h 1115064"/>
                <a:gd name="connsiteX5" fmla="*/ 5974077 w 6672580"/>
                <a:gd name="connsiteY5" fmla="*/ 749316 h 1115064"/>
                <a:gd name="connsiteX0" fmla="*/ 0 w 6672580"/>
                <a:gd name="connsiteY0" fmla="*/ 1084583 h 1084583"/>
                <a:gd name="connsiteX1" fmla="*/ 518160 w 6672580"/>
                <a:gd name="connsiteY1" fmla="*/ 185423 h 1084583"/>
                <a:gd name="connsiteX2" fmla="*/ 1691621 w 6672580"/>
                <a:gd name="connsiteY2" fmla="*/ 63501 h 1084583"/>
                <a:gd name="connsiteX3" fmla="*/ 5958837 w 6672580"/>
                <a:gd name="connsiteY3" fmla="*/ 749316 h 1084583"/>
                <a:gd name="connsiteX4" fmla="*/ 5974078 w 6672580"/>
                <a:gd name="connsiteY4" fmla="*/ 734075 h 1084583"/>
                <a:gd name="connsiteX5" fmla="*/ 5974077 w 6672580"/>
                <a:gd name="connsiteY5" fmla="*/ 718835 h 1084583"/>
                <a:gd name="connsiteX0" fmla="*/ 0 w 7482844"/>
                <a:gd name="connsiteY0" fmla="*/ 1084583 h 1084583"/>
                <a:gd name="connsiteX1" fmla="*/ 518160 w 7482844"/>
                <a:gd name="connsiteY1" fmla="*/ 185423 h 1084583"/>
                <a:gd name="connsiteX2" fmla="*/ 1691621 w 7482844"/>
                <a:gd name="connsiteY2" fmla="*/ 63501 h 1084583"/>
                <a:gd name="connsiteX3" fmla="*/ 5958837 w 7482844"/>
                <a:gd name="connsiteY3" fmla="*/ 749316 h 1084583"/>
                <a:gd name="connsiteX4" fmla="*/ 5974078 w 7482844"/>
                <a:gd name="connsiteY4" fmla="*/ 734075 h 1084583"/>
                <a:gd name="connsiteX5" fmla="*/ 7482844 w 7482844"/>
                <a:gd name="connsiteY5" fmla="*/ 901719 h 1084583"/>
                <a:gd name="connsiteX0" fmla="*/ 0 w 7482844"/>
                <a:gd name="connsiteY0" fmla="*/ 1084583 h 1084583"/>
                <a:gd name="connsiteX1" fmla="*/ 518160 w 7482844"/>
                <a:gd name="connsiteY1" fmla="*/ 185423 h 1084583"/>
                <a:gd name="connsiteX2" fmla="*/ 1691621 w 7482844"/>
                <a:gd name="connsiteY2" fmla="*/ 63501 h 1084583"/>
                <a:gd name="connsiteX3" fmla="*/ 5958837 w 7482844"/>
                <a:gd name="connsiteY3" fmla="*/ 749316 h 1084583"/>
                <a:gd name="connsiteX4" fmla="*/ 7482844 w 7482844"/>
                <a:gd name="connsiteY4" fmla="*/ 901719 h 1084583"/>
                <a:gd name="connsiteX0" fmla="*/ 0 w 7482843"/>
                <a:gd name="connsiteY0" fmla="*/ 1084583 h 1084583"/>
                <a:gd name="connsiteX1" fmla="*/ 518160 w 7482843"/>
                <a:gd name="connsiteY1" fmla="*/ 185423 h 1084583"/>
                <a:gd name="connsiteX2" fmla="*/ 1691621 w 7482843"/>
                <a:gd name="connsiteY2" fmla="*/ 63501 h 1084583"/>
                <a:gd name="connsiteX3" fmla="*/ 5958837 w 7482843"/>
                <a:gd name="connsiteY3" fmla="*/ 749316 h 1084583"/>
                <a:gd name="connsiteX4" fmla="*/ 7482843 w 7482843"/>
                <a:gd name="connsiteY4" fmla="*/ 825518 h 1084583"/>
                <a:gd name="connsiteX0" fmla="*/ 0 w 7482843"/>
                <a:gd name="connsiteY0" fmla="*/ 1084583 h 1084583"/>
                <a:gd name="connsiteX1" fmla="*/ 518160 w 7482843"/>
                <a:gd name="connsiteY1" fmla="*/ 185423 h 1084583"/>
                <a:gd name="connsiteX2" fmla="*/ 2148823 w 7482843"/>
                <a:gd name="connsiteY2" fmla="*/ 63501 h 1084583"/>
                <a:gd name="connsiteX3" fmla="*/ 5958837 w 7482843"/>
                <a:gd name="connsiteY3" fmla="*/ 749316 h 1084583"/>
                <a:gd name="connsiteX4" fmla="*/ 7482843 w 7482843"/>
                <a:gd name="connsiteY4" fmla="*/ 825518 h 1084583"/>
                <a:gd name="connsiteX0" fmla="*/ 0 w 7482843"/>
                <a:gd name="connsiteY0" fmla="*/ 1084583 h 1084583"/>
                <a:gd name="connsiteX1" fmla="*/ 518160 w 7482843"/>
                <a:gd name="connsiteY1" fmla="*/ 185423 h 1084583"/>
                <a:gd name="connsiteX2" fmla="*/ 2148823 w 7482843"/>
                <a:gd name="connsiteY2" fmla="*/ 63501 h 1084583"/>
                <a:gd name="connsiteX3" fmla="*/ 6035038 w 7482843"/>
                <a:gd name="connsiteY3" fmla="*/ 673114 h 1084583"/>
                <a:gd name="connsiteX4" fmla="*/ 7482843 w 7482843"/>
                <a:gd name="connsiteY4" fmla="*/ 825518 h 1084583"/>
                <a:gd name="connsiteX0" fmla="*/ 0 w 7482843"/>
                <a:gd name="connsiteY0" fmla="*/ 1084583 h 1084583"/>
                <a:gd name="connsiteX1" fmla="*/ 518160 w 7482843"/>
                <a:gd name="connsiteY1" fmla="*/ 185423 h 1084583"/>
                <a:gd name="connsiteX2" fmla="*/ 2148823 w 7482843"/>
                <a:gd name="connsiteY2" fmla="*/ 63501 h 1084583"/>
                <a:gd name="connsiteX3" fmla="*/ 6035038 w 7482843"/>
                <a:gd name="connsiteY3" fmla="*/ 673114 h 1084583"/>
                <a:gd name="connsiteX4" fmla="*/ 7482843 w 7482843"/>
                <a:gd name="connsiteY4" fmla="*/ 825518 h 1084583"/>
                <a:gd name="connsiteX0" fmla="*/ 0 w 7787645"/>
                <a:gd name="connsiteY0" fmla="*/ 1084583 h 1084583"/>
                <a:gd name="connsiteX1" fmla="*/ 518160 w 7787645"/>
                <a:gd name="connsiteY1" fmla="*/ 185423 h 1084583"/>
                <a:gd name="connsiteX2" fmla="*/ 2148823 w 7787645"/>
                <a:gd name="connsiteY2" fmla="*/ 63501 h 1084583"/>
                <a:gd name="connsiteX3" fmla="*/ 6035038 w 7787645"/>
                <a:gd name="connsiteY3" fmla="*/ 673114 h 1084583"/>
                <a:gd name="connsiteX4" fmla="*/ 7787645 w 7787645"/>
                <a:gd name="connsiteY4" fmla="*/ 749316 h 1084583"/>
                <a:gd name="connsiteX0" fmla="*/ 0 w 7787645"/>
                <a:gd name="connsiteY0" fmla="*/ 1084583 h 1084583"/>
                <a:gd name="connsiteX1" fmla="*/ 518160 w 7787645"/>
                <a:gd name="connsiteY1" fmla="*/ 185423 h 1084583"/>
                <a:gd name="connsiteX2" fmla="*/ 2148823 w 7787645"/>
                <a:gd name="connsiteY2" fmla="*/ 63501 h 1084583"/>
                <a:gd name="connsiteX3" fmla="*/ 6035037 w 7787645"/>
                <a:gd name="connsiteY3" fmla="*/ 596913 h 1084583"/>
                <a:gd name="connsiteX4" fmla="*/ 7787645 w 7787645"/>
                <a:gd name="connsiteY4" fmla="*/ 749316 h 1084583"/>
                <a:gd name="connsiteX0" fmla="*/ 0 w 7787645"/>
                <a:gd name="connsiteY0" fmla="*/ 1191262 h 1191262"/>
                <a:gd name="connsiteX1" fmla="*/ 624815 w 7787645"/>
                <a:gd name="connsiteY1" fmla="*/ 170180 h 1191262"/>
                <a:gd name="connsiteX2" fmla="*/ 2148823 w 7787645"/>
                <a:gd name="connsiteY2" fmla="*/ 170180 h 1191262"/>
                <a:gd name="connsiteX3" fmla="*/ 6035037 w 7787645"/>
                <a:gd name="connsiteY3" fmla="*/ 703592 h 1191262"/>
                <a:gd name="connsiteX4" fmla="*/ 7787645 w 7787645"/>
                <a:gd name="connsiteY4" fmla="*/ 855995 h 1191262"/>
                <a:gd name="connsiteX0" fmla="*/ 0 w 7787645"/>
                <a:gd name="connsiteY0" fmla="*/ 1267462 h 1267462"/>
                <a:gd name="connsiteX1" fmla="*/ 624815 w 7787645"/>
                <a:gd name="connsiteY1" fmla="*/ 170180 h 1267462"/>
                <a:gd name="connsiteX2" fmla="*/ 2148823 w 7787645"/>
                <a:gd name="connsiteY2" fmla="*/ 246380 h 1267462"/>
                <a:gd name="connsiteX3" fmla="*/ 6035037 w 7787645"/>
                <a:gd name="connsiteY3" fmla="*/ 779792 h 1267462"/>
                <a:gd name="connsiteX4" fmla="*/ 7787645 w 7787645"/>
                <a:gd name="connsiteY4" fmla="*/ 932195 h 1267462"/>
                <a:gd name="connsiteX0" fmla="*/ 0 w 7787645"/>
                <a:gd name="connsiteY0" fmla="*/ 1287783 h 1287783"/>
                <a:gd name="connsiteX1" fmla="*/ 624815 w 7787645"/>
                <a:gd name="connsiteY1" fmla="*/ 190501 h 1287783"/>
                <a:gd name="connsiteX2" fmla="*/ 1615419 w 7787645"/>
                <a:gd name="connsiteY2" fmla="*/ 114299 h 1287783"/>
                <a:gd name="connsiteX3" fmla="*/ 2148823 w 7787645"/>
                <a:gd name="connsiteY3" fmla="*/ 266701 h 1287783"/>
                <a:gd name="connsiteX4" fmla="*/ 6035037 w 7787645"/>
                <a:gd name="connsiteY4" fmla="*/ 800113 h 1287783"/>
                <a:gd name="connsiteX5" fmla="*/ 7787645 w 7787645"/>
                <a:gd name="connsiteY5" fmla="*/ 952516 h 1287783"/>
                <a:gd name="connsiteX0" fmla="*/ 0 w 7787645"/>
                <a:gd name="connsiteY0" fmla="*/ 1287783 h 1287783"/>
                <a:gd name="connsiteX1" fmla="*/ 624815 w 7787645"/>
                <a:gd name="connsiteY1" fmla="*/ 190501 h 1287783"/>
                <a:gd name="connsiteX2" fmla="*/ 1615419 w 7787645"/>
                <a:gd name="connsiteY2" fmla="*/ 114299 h 1287783"/>
                <a:gd name="connsiteX3" fmla="*/ 2377422 w 7787645"/>
                <a:gd name="connsiteY3" fmla="*/ 266703 h 1287783"/>
                <a:gd name="connsiteX4" fmla="*/ 2148823 w 7787645"/>
                <a:gd name="connsiteY4" fmla="*/ 266701 h 1287783"/>
                <a:gd name="connsiteX5" fmla="*/ 6035037 w 7787645"/>
                <a:gd name="connsiteY5" fmla="*/ 800113 h 1287783"/>
                <a:gd name="connsiteX6" fmla="*/ 7787645 w 7787645"/>
                <a:gd name="connsiteY6" fmla="*/ 952516 h 1287783"/>
                <a:gd name="connsiteX0" fmla="*/ 0 w 7787645"/>
                <a:gd name="connsiteY0" fmla="*/ 1287783 h 1287783"/>
                <a:gd name="connsiteX1" fmla="*/ 624815 w 7787645"/>
                <a:gd name="connsiteY1" fmla="*/ 190501 h 1287783"/>
                <a:gd name="connsiteX2" fmla="*/ 1615419 w 7787645"/>
                <a:gd name="connsiteY2" fmla="*/ 114299 h 1287783"/>
                <a:gd name="connsiteX3" fmla="*/ 2377422 w 7787645"/>
                <a:gd name="connsiteY3" fmla="*/ 266703 h 1287783"/>
                <a:gd name="connsiteX4" fmla="*/ 6035037 w 7787645"/>
                <a:gd name="connsiteY4" fmla="*/ 800113 h 1287783"/>
                <a:gd name="connsiteX5" fmla="*/ 7787645 w 7787645"/>
                <a:gd name="connsiteY5" fmla="*/ 952516 h 1287783"/>
                <a:gd name="connsiteX0" fmla="*/ 0 w 7787645"/>
                <a:gd name="connsiteY0" fmla="*/ 1287783 h 1287783"/>
                <a:gd name="connsiteX1" fmla="*/ 624815 w 7787645"/>
                <a:gd name="connsiteY1" fmla="*/ 190501 h 1287783"/>
                <a:gd name="connsiteX2" fmla="*/ 1615419 w 7787645"/>
                <a:gd name="connsiteY2" fmla="*/ 114299 h 1287783"/>
                <a:gd name="connsiteX3" fmla="*/ 2377422 w 7787645"/>
                <a:gd name="connsiteY3" fmla="*/ 266703 h 1287783"/>
                <a:gd name="connsiteX4" fmla="*/ 3368026 w 7787645"/>
                <a:gd name="connsiteY4" fmla="*/ 495307 h 1287783"/>
                <a:gd name="connsiteX5" fmla="*/ 6035037 w 7787645"/>
                <a:gd name="connsiteY5" fmla="*/ 800113 h 1287783"/>
                <a:gd name="connsiteX6" fmla="*/ 7787645 w 7787645"/>
                <a:gd name="connsiteY6" fmla="*/ 952516 h 1287783"/>
                <a:gd name="connsiteX0" fmla="*/ 0 w 7787645"/>
                <a:gd name="connsiteY0" fmla="*/ 1287783 h 1287783"/>
                <a:gd name="connsiteX1" fmla="*/ 624815 w 7787645"/>
                <a:gd name="connsiteY1" fmla="*/ 190501 h 1287783"/>
                <a:gd name="connsiteX2" fmla="*/ 1615419 w 7787645"/>
                <a:gd name="connsiteY2" fmla="*/ 114299 h 1287783"/>
                <a:gd name="connsiteX3" fmla="*/ 2377422 w 7787645"/>
                <a:gd name="connsiteY3" fmla="*/ 266703 h 1287783"/>
                <a:gd name="connsiteX4" fmla="*/ 3368026 w 7787645"/>
                <a:gd name="connsiteY4" fmla="*/ 495307 h 1287783"/>
                <a:gd name="connsiteX5" fmla="*/ 6035037 w 7787645"/>
                <a:gd name="connsiteY5" fmla="*/ 800113 h 1287783"/>
                <a:gd name="connsiteX6" fmla="*/ 7787645 w 7787645"/>
                <a:gd name="connsiteY6" fmla="*/ 952516 h 1287783"/>
                <a:gd name="connsiteX0" fmla="*/ 0 w 7787645"/>
                <a:gd name="connsiteY0" fmla="*/ 1287783 h 1287783"/>
                <a:gd name="connsiteX1" fmla="*/ 624815 w 7787645"/>
                <a:gd name="connsiteY1" fmla="*/ 190501 h 1287783"/>
                <a:gd name="connsiteX2" fmla="*/ 1615419 w 7787645"/>
                <a:gd name="connsiteY2" fmla="*/ 114299 h 1287783"/>
                <a:gd name="connsiteX3" fmla="*/ 2377422 w 7787645"/>
                <a:gd name="connsiteY3" fmla="*/ 266703 h 1287783"/>
                <a:gd name="connsiteX4" fmla="*/ 3368026 w 7787645"/>
                <a:gd name="connsiteY4" fmla="*/ 495307 h 1287783"/>
                <a:gd name="connsiteX5" fmla="*/ 5501635 w 7787645"/>
                <a:gd name="connsiteY5" fmla="*/ 800114 h 1287783"/>
                <a:gd name="connsiteX6" fmla="*/ 6035037 w 7787645"/>
                <a:gd name="connsiteY6" fmla="*/ 800113 h 1287783"/>
                <a:gd name="connsiteX7" fmla="*/ 7787645 w 7787645"/>
                <a:gd name="connsiteY7" fmla="*/ 952516 h 1287783"/>
                <a:gd name="connsiteX0" fmla="*/ 0 w 7787645"/>
                <a:gd name="connsiteY0" fmla="*/ 1287783 h 1287783"/>
                <a:gd name="connsiteX1" fmla="*/ 624815 w 7787645"/>
                <a:gd name="connsiteY1" fmla="*/ 190501 h 1287783"/>
                <a:gd name="connsiteX2" fmla="*/ 1615419 w 7787645"/>
                <a:gd name="connsiteY2" fmla="*/ 114299 h 1287783"/>
                <a:gd name="connsiteX3" fmla="*/ 2377422 w 7787645"/>
                <a:gd name="connsiteY3" fmla="*/ 266703 h 1287783"/>
                <a:gd name="connsiteX4" fmla="*/ 3368026 w 7787645"/>
                <a:gd name="connsiteY4" fmla="*/ 495307 h 1287783"/>
                <a:gd name="connsiteX5" fmla="*/ 5501635 w 7787645"/>
                <a:gd name="connsiteY5" fmla="*/ 800114 h 1287783"/>
                <a:gd name="connsiteX6" fmla="*/ 7787645 w 7787645"/>
                <a:gd name="connsiteY6" fmla="*/ 952516 h 1287783"/>
                <a:gd name="connsiteX0" fmla="*/ 0 w 7787645"/>
                <a:gd name="connsiteY0" fmla="*/ 1287783 h 1287783"/>
                <a:gd name="connsiteX1" fmla="*/ 624815 w 7787645"/>
                <a:gd name="connsiteY1" fmla="*/ 190501 h 1287783"/>
                <a:gd name="connsiteX2" fmla="*/ 1691620 w 7787645"/>
                <a:gd name="connsiteY2" fmla="*/ 114299 h 1287783"/>
                <a:gd name="connsiteX3" fmla="*/ 2377422 w 7787645"/>
                <a:gd name="connsiteY3" fmla="*/ 266703 h 1287783"/>
                <a:gd name="connsiteX4" fmla="*/ 3368026 w 7787645"/>
                <a:gd name="connsiteY4" fmla="*/ 495307 h 1287783"/>
                <a:gd name="connsiteX5" fmla="*/ 5501635 w 7787645"/>
                <a:gd name="connsiteY5" fmla="*/ 800114 h 1287783"/>
                <a:gd name="connsiteX6" fmla="*/ 7787645 w 7787645"/>
                <a:gd name="connsiteY6" fmla="*/ 952516 h 1287783"/>
                <a:gd name="connsiteX0" fmla="*/ 0 w 7787645"/>
                <a:gd name="connsiteY0" fmla="*/ 1287783 h 1287783"/>
                <a:gd name="connsiteX1" fmla="*/ 624815 w 7787645"/>
                <a:gd name="connsiteY1" fmla="*/ 190501 h 1287783"/>
                <a:gd name="connsiteX2" fmla="*/ 1691620 w 7787645"/>
                <a:gd name="connsiteY2" fmla="*/ 114299 h 1287783"/>
                <a:gd name="connsiteX3" fmla="*/ 2377422 w 7787645"/>
                <a:gd name="connsiteY3" fmla="*/ 266703 h 1287783"/>
                <a:gd name="connsiteX4" fmla="*/ 3368026 w 7787645"/>
                <a:gd name="connsiteY4" fmla="*/ 495307 h 1287783"/>
                <a:gd name="connsiteX5" fmla="*/ 5501635 w 7787645"/>
                <a:gd name="connsiteY5" fmla="*/ 800114 h 1287783"/>
                <a:gd name="connsiteX6" fmla="*/ 7787645 w 7787645"/>
                <a:gd name="connsiteY6" fmla="*/ 952516 h 1287783"/>
                <a:gd name="connsiteX0" fmla="*/ 0 w 7787645"/>
                <a:gd name="connsiteY0" fmla="*/ 1267462 h 1267462"/>
                <a:gd name="connsiteX1" fmla="*/ 624815 w 7787645"/>
                <a:gd name="connsiteY1" fmla="*/ 170180 h 1267462"/>
                <a:gd name="connsiteX2" fmla="*/ 2377422 w 7787645"/>
                <a:gd name="connsiteY2" fmla="*/ 246382 h 1267462"/>
                <a:gd name="connsiteX3" fmla="*/ 3368026 w 7787645"/>
                <a:gd name="connsiteY3" fmla="*/ 474986 h 1267462"/>
                <a:gd name="connsiteX4" fmla="*/ 5501635 w 7787645"/>
                <a:gd name="connsiteY4" fmla="*/ 779793 h 1267462"/>
                <a:gd name="connsiteX5" fmla="*/ 7787645 w 7787645"/>
                <a:gd name="connsiteY5" fmla="*/ 932195 h 1267462"/>
                <a:gd name="connsiteX0" fmla="*/ 0 w 7787645"/>
                <a:gd name="connsiteY0" fmla="*/ 1343664 h 1343664"/>
                <a:gd name="connsiteX1" fmla="*/ 701016 w 7787645"/>
                <a:gd name="connsiteY1" fmla="*/ 170180 h 1343664"/>
                <a:gd name="connsiteX2" fmla="*/ 2377422 w 7787645"/>
                <a:gd name="connsiteY2" fmla="*/ 322584 h 1343664"/>
                <a:gd name="connsiteX3" fmla="*/ 3368026 w 7787645"/>
                <a:gd name="connsiteY3" fmla="*/ 551188 h 1343664"/>
                <a:gd name="connsiteX4" fmla="*/ 5501635 w 7787645"/>
                <a:gd name="connsiteY4" fmla="*/ 855995 h 1343664"/>
                <a:gd name="connsiteX5" fmla="*/ 7787645 w 7787645"/>
                <a:gd name="connsiteY5" fmla="*/ 1008397 h 1343664"/>
                <a:gd name="connsiteX0" fmla="*/ 0 w 7787645"/>
                <a:gd name="connsiteY0" fmla="*/ 1374145 h 1374145"/>
                <a:gd name="connsiteX1" fmla="*/ 701016 w 7787645"/>
                <a:gd name="connsiteY1" fmla="*/ 200661 h 1374145"/>
                <a:gd name="connsiteX2" fmla="*/ 1844020 w 7787645"/>
                <a:gd name="connsiteY2" fmla="*/ 200661 h 1374145"/>
                <a:gd name="connsiteX3" fmla="*/ 2377422 w 7787645"/>
                <a:gd name="connsiteY3" fmla="*/ 353065 h 1374145"/>
                <a:gd name="connsiteX4" fmla="*/ 3368026 w 7787645"/>
                <a:gd name="connsiteY4" fmla="*/ 581669 h 1374145"/>
                <a:gd name="connsiteX5" fmla="*/ 5501635 w 7787645"/>
                <a:gd name="connsiteY5" fmla="*/ 886476 h 1374145"/>
                <a:gd name="connsiteX6" fmla="*/ 7787645 w 7787645"/>
                <a:gd name="connsiteY6" fmla="*/ 1038878 h 1374145"/>
                <a:gd name="connsiteX0" fmla="*/ 0 w 7787645"/>
                <a:gd name="connsiteY0" fmla="*/ 1343664 h 1343664"/>
                <a:gd name="connsiteX1" fmla="*/ 701016 w 7787645"/>
                <a:gd name="connsiteY1" fmla="*/ 170180 h 1343664"/>
                <a:gd name="connsiteX2" fmla="*/ 2377422 w 7787645"/>
                <a:gd name="connsiteY2" fmla="*/ 322584 h 1343664"/>
                <a:gd name="connsiteX3" fmla="*/ 3368026 w 7787645"/>
                <a:gd name="connsiteY3" fmla="*/ 551188 h 1343664"/>
                <a:gd name="connsiteX4" fmla="*/ 5501635 w 7787645"/>
                <a:gd name="connsiteY4" fmla="*/ 855995 h 1343664"/>
                <a:gd name="connsiteX5" fmla="*/ 7787645 w 7787645"/>
                <a:gd name="connsiteY5" fmla="*/ 1008397 h 134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87645" h="1343664">
                  <a:moveTo>
                    <a:pt x="0" y="1343664"/>
                  </a:moveTo>
                  <a:cubicBezTo>
                    <a:pt x="130810" y="979174"/>
                    <a:pt x="342879" y="340360"/>
                    <a:pt x="701016" y="170180"/>
                  </a:cubicBezTo>
                  <a:cubicBezTo>
                    <a:pt x="1097253" y="0"/>
                    <a:pt x="1932920" y="259083"/>
                    <a:pt x="2377422" y="322584"/>
                  </a:cubicBezTo>
                  <a:lnTo>
                    <a:pt x="3368026" y="551188"/>
                  </a:lnTo>
                  <a:cubicBezTo>
                    <a:pt x="3835388" y="624849"/>
                    <a:pt x="4765032" y="779794"/>
                    <a:pt x="5501635" y="855995"/>
                  </a:cubicBezTo>
                  <a:cubicBezTo>
                    <a:pt x="6238238" y="932196"/>
                    <a:pt x="7311393" y="976647"/>
                    <a:pt x="7787645" y="1008397"/>
                  </a:cubicBezTo>
                </a:path>
              </a:pathLst>
            </a:custGeom>
            <a:gradFill flip="none" rotWithShape="1">
              <a:gsLst>
                <a:gs pos="88000">
                  <a:schemeClr val="accent1">
                    <a:lumMod val="20000"/>
                    <a:lumOff val="80000"/>
                    <a:alpha val="86000"/>
                  </a:schemeClr>
                </a:gs>
                <a:gs pos="100000">
                  <a:srgbClr val="FFFFFF">
                    <a:alpha val="86000"/>
                  </a:srgbClr>
                </a:gs>
                <a:gs pos="27000">
                  <a:schemeClr val="accent1">
                    <a:alpha val="86000"/>
                  </a:schemeClr>
                </a:gs>
                <a:gs pos="9000">
                  <a:schemeClr val="accent1">
                    <a:lumMod val="75000"/>
                    <a:alpha val="86000"/>
                  </a:schemeClr>
                </a:gs>
              </a:gsLst>
              <a:lin ang="0" scaled="1"/>
              <a:tileRect/>
            </a:gradFill>
            <a:ln w="2540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 Rounded MT Bold"/>
                <a:cs typeface="Arial Rounded MT Bold"/>
              </a:endParaRPr>
            </a:p>
          </p:txBody>
        </p:sp>
        <p:sp>
          <p:nvSpPr>
            <p:cNvPr id="7" name="Right Triangle 6"/>
            <p:cNvSpPr/>
            <p:nvPr/>
          </p:nvSpPr>
          <p:spPr bwMode="auto">
            <a:xfrm flipH="1">
              <a:off x="647564" y="5177192"/>
              <a:ext cx="7632848" cy="252028"/>
            </a:xfrm>
            <a:prstGeom prst="rtTriangle">
              <a:avLst/>
            </a:prstGeom>
            <a:gradFill flip="none" rotWithShape="1">
              <a:gsLst>
                <a:gs pos="73000">
                  <a:schemeClr val="accent1">
                    <a:alpha val="91000"/>
                  </a:schemeClr>
                </a:gs>
                <a:gs pos="0">
                  <a:srgbClr val="FFFFFF">
                    <a:alpha val="91000"/>
                  </a:srgbClr>
                </a:gs>
                <a:gs pos="24000">
                  <a:schemeClr val="accent1">
                    <a:lumMod val="40000"/>
                    <a:lumOff val="60000"/>
                    <a:alpha val="91000"/>
                  </a:schemeClr>
                </a:gs>
                <a:gs pos="1000">
                  <a:schemeClr val="accent1">
                    <a:lumMod val="20000"/>
                    <a:lumOff val="80000"/>
                    <a:alpha val="9100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solidFill>
            <a:srgbClr val="262626"/>
          </a:solidFill>
        </p:spPr>
        <p:txBody>
          <a:bodyPr/>
          <a:lstStyle/>
          <a:p>
            <a:r>
              <a:rPr lang="en-US" sz="3800" dirty="0" smtClean="0"/>
              <a:t>GC Rx RCTs over time : 1970-2016</a:t>
            </a:r>
            <a:endParaRPr lang="en-US" sz="3600" dirty="0"/>
          </a:p>
        </p:txBody>
      </p:sp>
      <p:sp>
        <p:nvSpPr>
          <p:cNvPr id="5" name="Freeform 4"/>
          <p:cNvSpPr/>
          <p:nvPr/>
        </p:nvSpPr>
        <p:spPr>
          <a:xfrm>
            <a:off x="789620" y="4530050"/>
            <a:ext cx="2727960" cy="1087120"/>
          </a:xfrm>
          <a:custGeom>
            <a:avLst/>
            <a:gdLst>
              <a:gd name="connsiteX0" fmla="*/ 0 w 2727960"/>
              <a:gd name="connsiteY0" fmla="*/ 1056640 h 1087120"/>
              <a:gd name="connsiteX1" fmla="*/ 685800 w 2727960"/>
              <a:gd name="connsiteY1" fmla="*/ 5080 h 1087120"/>
              <a:gd name="connsiteX2" fmla="*/ 2727960 w 2727960"/>
              <a:gd name="connsiteY2" fmla="*/ 108712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27960" h="1087120">
                <a:moveTo>
                  <a:pt x="0" y="1056640"/>
                </a:moveTo>
                <a:cubicBezTo>
                  <a:pt x="115570" y="528320"/>
                  <a:pt x="231140" y="0"/>
                  <a:pt x="685800" y="5080"/>
                </a:cubicBezTo>
                <a:cubicBezTo>
                  <a:pt x="1140460" y="10160"/>
                  <a:pt x="1934210" y="548640"/>
                  <a:pt x="2727960" y="1087120"/>
                </a:cubicBezTo>
              </a:path>
            </a:pathLst>
          </a:custGeom>
          <a:gradFill flip="none" rotWithShape="1">
            <a:gsLst>
              <a:gs pos="14000">
                <a:srgbClr val="008000">
                  <a:alpha val="91000"/>
                </a:srgbClr>
              </a:gs>
              <a:gs pos="59000">
                <a:srgbClr val="FFFFFF">
                  <a:alpha val="91000"/>
                </a:srgbClr>
              </a:gs>
            </a:gsLst>
            <a:lin ang="0" scaled="1"/>
            <a:tileRect/>
          </a:gradFill>
          <a:ln w="4762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Arial Rounded MT Bold"/>
              <a:cs typeface="Arial Rounded MT Bold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1355282"/>
              </p:ext>
            </p:extLst>
          </p:nvPr>
        </p:nvGraphicFramePr>
        <p:xfrm>
          <a:off x="611560" y="1700808"/>
          <a:ext cx="8028892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-940756" y="3502949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Rounded MT Bold"/>
                <a:cs typeface="Arial Rounded MT Bold"/>
              </a:rPr>
              <a:t>Systemic Inflammation </a:t>
            </a:r>
            <a:endParaRPr lang="en-US" b="1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580372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Arial Rounded MT Bold"/>
                <a:cs typeface="Arial Rounded MT Bold"/>
              </a:rPr>
              <a:t>Day </a:t>
            </a:r>
            <a:endParaRPr lang="en-US" sz="1800" b="1" dirty="0">
              <a:latin typeface="Arial Rounded MT Bold"/>
              <a:cs typeface="Arial Rounded MT Bold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755576" y="1867600"/>
            <a:ext cx="36004" cy="370433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863588" y="3559770"/>
            <a:ext cx="710364" cy="152400"/>
            <a:chOff x="827584" y="3429000"/>
            <a:chExt cx="756084" cy="1524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827584" y="3429000"/>
              <a:ext cx="756084" cy="1440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899592" y="3429000"/>
              <a:ext cx="57606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899592" y="3581400"/>
              <a:ext cx="57606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Right Arrow Callout 11"/>
          <p:cNvSpPr/>
          <p:nvPr/>
        </p:nvSpPr>
        <p:spPr bwMode="auto">
          <a:xfrm flipH="1">
            <a:off x="1151620" y="2870027"/>
            <a:ext cx="2880320" cy="655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426"/>
            </a:avLst>
          </a:prstGeom>
          <a:gradFill flip="none" rotWithShape="1">
            <a:gsLst>
              <a:gs pos="64000">
                <a:srgbClr val="FF0000">
                  <a:alpha val="70000"/>
                </a:srgbClr>
              </a:gs>
              <a:gs pos="91000">
                <a:srgbClr val="FFFFFF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 b="1" dirty="0">
                <a:latin typeface="Arial Rounded MT Bold"/>
                <a:cs typeface="Arial Rounded MT Bold"/>
              </a:rPr>
              <a:t>Dictated by faulty laboratory model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/>
              <a:ea typeface="ＭＳ Ｐゴシック" pitchFamily="-110" charset="-128"/>
              <a:cs typeface="Arial Rounded MT Bold"/>
            </a:endParaRPr>
          </a:p>
        </p:txBody>
      </p:sp>
      <p:sp>
        <p:nvSpPr>
          <p:cNvPr id="21" name="Down Arrow Callout 14"/>
          <p:cNvSpPr/>
          <p:nvPr/>
        </p:nvSpPr>
        <p:spPr bwMode="auto">
          <a:xfrm>
            <a:off x="3398912" y="3906527"/>
            <a:ext cx="1584176" cy="1348720"/>
          </a:xfrm>
          <a:custGeom>
            <a:avLst/>
            <a:gdLst>
              <a:gd name="connsiteX0" fmla="*/ 0 w 2376264"/>
              <a:gd name="connsiteY0" fmla="*/ 0 h 972108"/>
              <a:gd name="connsiteX1" fmla="*/ 2376264 w 2376264"/>
              <a:gd name="connsiteY1" fmla="*/ 0 h 972108"/>
              <a:gd name="connsiteX2" fmla="*/ 2376264 w 2376264"/>
              <a:gd name="connsiteY2" fmla="*/ 631647 h 972108"/>
              <a:gd name="connsiteX3" fmla="*/ 1285999 w 2376264"/>
              <a:gd name="connsiteY3" fmla="*/ 631647 h 972108"/>
              <a:gd name="connsiteX4" fmla="*/ 1285999 w 2376264"/>
              <a:gd name="connsiteY4" fmla="*/ 729081 h 972108"/>
              <a:gd name="connsiteX5" fmla="*/ 1431159 w 2376264"/>
              <a:gd name="connsiteY5" fmla="*/ 729081 h 972108"/>
              <a:gd name="connsiteX6" fmla="*/ 1188132 w 2376264"/>
              <a:gd name="connsiteY6" fmla="*/ 972108 h 972108"/>
              <a:gd name="connsiteX7" fmla="*/ 945105 w 2376264"/>
              <a:gd name="connsiteY7" fmla="*/ 729081 h 972108"/>
              <a:gd name="connsiteX8" fmla="*/ 1090265 w 2376264"/>
              <a:gd name="connsiteY8" fmla="*/ 729081 h 972108"/>
              <a:gd name="connsiteX9" fmla="*/ 1090265 w 2376264"/>
              <a:gd name="connsiteY9" fmla="*/ 631647 h 972108"/>
              <a:gd name="connsiteX10" fmla="*/ 0 w 2376264"/>
              <a:gd name="connsiteY10" fmla="*/ 631647 h 972108"/>
              <a:gd name="connsiteX11" fmla="*/ 0 w 2376264"/>
              <a:gd name="connsiteY11" fmla="*/ 0 h 972108"/>
              <a:gd name="connsiteX0" fmla="*/ 0 w 2376264"/>
              <a:gd name="connsiteY0" fmla="*/ 0 h 972108"/>
              <a:gd name="connsiteX1" fmla="*/ 2376264 w 2376264"/>
              <a:gd name="connsiteY1" fmla="*/ 0 h 972108"/>
              <a:gd name="connsiteX2" fmla="*/ 2376264 w 2376264"/>
              <a:gd name="connsiteY2" fmla="*/ 631647 h 972108"/>
              <a:gd name="connsiteX3" fmla="*/ 1285999 w 2376264"/>
              <a:gd name="connsiteY3" fmla="*/ 631647 h 972108"/>
              <a:gd name="connsiteX4" fmla="*/ 1285999 w 2376264"/>
              <a:gd name="connsiteY4" fmla="*/ 729081 h 972108"/>
              <a:gd name="connsiteX5" fmla="*/ 1431159 w 2376264"/>
              <a:gd name="connsiteY5" fmla="*/ 729081 h 972108"/>
              <a:gd name="connsiteX6" fmla="*/ 1188132 w 2376264"/>
              <a:gd name="connsiteY6" fmla="*/ 972108 h 972108"/>
              <a:gd name="connsiteX7" fmla="*/ 945105 w 2376264"/>
              <a:gd name="connsiteY7" fmla="*/ 729081 h 972108"/>
              <a:gd name="connsiteX8" fmla="*/ 1090265 w 2376264"/>
              <a:gd name="connsiteY8" fmla="*/ 729081 h 972108"/>
              <a:gd name="connsiteX9" fmla="*/ 1090265 w 2376264"/>
              <a:gd name="connsiteY9" fmla="*/ 625297 h 972108"/>
              <a:gd name="connsiteX10" fmla="*/ 0 w 2376264"/>
              <a:gd name="connsiteY10" fmla="*/ 631647 h 972108"/>
              <a:gd name="connsiteX11" fmla="*/ 0 w 2376264"/>
              <a:gd name="connsiteY11" fmla="*/ 0 h 97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6264" h="972108">
                <a:moveTo>
                  <a:pt x="0" y="0"/>
                </a:moveTo>
                <a:lnTo>
                  <a:pt x="2376264" y="0"/>
                </a:lnTo>
                <a:lnTo>
                  <a:pt x="2376264" y="631647"/>
                </a:lnTo>
                <a:lnTo>
                  <a:pt x="1285999" y="631647"/>
                </a:lnTo>
                <a:lnTo>
                  <a:pt x="1285999" y="729081"/>
                </a:lnTo>
                <a:lnTo>
                  <a:pt x="1431159" y="729081"/>
                </a:lnTo>
                <a:lnTo>
                  <a:pt x="1188132" y="972108"/>
                </a:lnTo>
                <a:lnTo>
                  <a:pt x="945105" y="729081"/>
                </a:lnTo>
                <a:lnTo>
                  <a:pt x="1090265" y="729081"/>
                </a:lnTo>
                <a:lnTo>
                  <a:pt x="1090265" y="625297"/>
                </a:lnTo>
                <a:lnTo>
                  <a:pt x="0" y="63164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76000">
                <a:schemeClr val="accent1">
                  <a:lumMod val="75000"/>
                  <a:alpha val="70000"/>
                </a:schemeClr>
              </a:gs>
              <a:gs pos="6000">
                <a:srgbClr val="FFFFFF"/>
              </a:gs>
            </a:gsLst>
            <a:path path="rect">
              <a:fillToRect t="100000" r="100000"/>
            </a:path>
            <a:tileRect l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800" b="1" dirty="0">
                <a:latin typeface="Arial Rounded MT Bold"/>
                <a:cs typeface="Arial Rounded MT Bold"/>
              </a:rPr>
              <a:t>Directed to </a:t>
            </a:r>
            <a:r>
              <a:rPr lang="en-US" sz="1800" b="1" dirty="0" smtClean="0">
                <a:latin typeface="Arial Rounded MT Bold"/>
                <a:cs typeface="Arial Rounded MT Bold"/>
              </a:rPr>
              <a:t>≈ biological </a:t>
            </a:r>
            <a:r>
              <a:rPr lang="en-US" sz="1800" b="1" dirty="0">
                <a:latin typeface="Arial Rounded MT Bold"/>
                <a:cs typeface="Arial Rounded MT Bold"/>
              </a:rPr>
              <a:t>resolution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Rounded MT Bold"/>
              <a:ea typeface="ＭＳ Ｐゴシック" pitchFamily="-110" charset="-128"/>
              <a:cs typeface="Arial Rounded MT Bold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655676" y="3698895"/>
            <a:ext cx="1584176" cy="1350631"/>
            <a:chOff x="1655676" y="3446520"/>
            <a:chExt cx="1584176" cy="1350631"/>
          </a:xfrm>
        </p:grpSpPr>
        <p:sp>
          <p:nvSpPr>
            <p:cNvPr id="24" name="Down Arrow 23"/>
            <p:cNvSpPr/>
            <p:nvPr/>
          </p:nvSpPr>
          <p:spPr bwMode="auto">
            <a:xfrm>
              <a:off x="1849760" y="4256744"/>
              <a:ext cx="360040" cy="540407"/>
            </a:xfrm>
            <a:prstGeom prst="downArrow">
              <a:avLst>
                <a:gd name="adj1" fmla="val 50000"/>
                <a:gd name="adj2" fmla="val 115256"/>
              </a:avLst>
            </a:prstGeom>
            <a:gradFill flip="none" rotWithShape="1">
              <a:gsLst>
                <a:gs pos="99000">
                  <a:srgbClr val="008000"/>
                </a:gs>
                <a:gs pos="18000">
                  <a:srgbClr val="FFFFF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1655676" y="3446520"/>
              <a:ext cx="1584176" cy="817232"/>
            </a:xfrm>
            <a:prstGeom prst="rect">
              <a:avLst/>
            </a:prstGeom>
            <a:gradFill flip="none" rotWithShape="1">
              <a:gsLst>
                <a:gs pos="36000">
                  <a:srgbClr val="008000">
                    <a:alpha val="71000"/>
                  </a:srgbClr>
                </a:gs>
                <a:gs pos="3000">
                  <a:srgbClr val="FFFFFF"/>
                </a:gs>
              </a:gsLst>
              <a:path path="rect">
                <a:fillToRect t="100000" r="100000"/>
              </a:path>
              <a:tileRect l="-100000" b="-10000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algn="ctr"/>
              <a:r>
                <a:rPr lang="en-US" sz="1946" b="1" dirty="0">
                  <a:latin typeface="Arial Rounded MT Bold"/>
                  <a:cs typeface="Arial Rounded MT Bold"/>
                </a:rPr>
                <a:t>Directed </a:t>
              </a:r>
              <a:r>
                <a:rPr lang="en-US" sz="1946" b="1" dirty="0" smtClean="0">
                  <a:latin typeface="Arial Rounded MT Bold"/>
                  <a:cs typeface="Arial Rounded MT Bold"/>
                </a:rPr>
                <a:t>to </a:t>
              </a:r>
              <a:r>
                <a:rPr lang="en-US" sz="2000" b="1" dirty="0">
                  <a:latin typeface="Arial Rounded MT Bold"/>
                  <a:cs typeface="Arial Rounded MT Bold"/>
                </a:rPr>
                <a:t>≈ </a:t>
              </a:r>
              <a:r>
                <a:rPr lang="en-US" sz="1946" b="1" dirty="0" smtClean="0">
                  <a:latin typeface="Arial Rounded MT Bold"/>
                  <a:cs typeface="Arial Rounded MT Bold"/>
                </a:rPr>
                <a:t> </a:t>
              </a:r>
              <a:r>
                <a:rPr lang="en-US" sz="1946" b="1" dirty="0">
                  <a:latin typeface="Arial Rounded MT Bold"/>
                  <a:cs typeface="Arial Rounded MT Bold"/>
                </a:rPr>
                <a:t>clinical resolution 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endParaRPr>
            </a:p>
          </p:txBody>
        </p:sp>
      </p:grp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994711"/>
              </p:ext>
            </p:extLst>
          </p:nvPr>
        </p:nvGraphicFramePr>
        <p:xfrm>
          <a:off x="1524001" y="1243088"/>
          <a:ext cx="7162799" cy="1442441"/>
        </p:xfrm>
        <a:graphic>
          <a:graphicData uri="http://schemas.openxmlformats.org/drawingml/2006/table">
            <a:tbl>
              <a:tblPr firstRow="1" bandRow="1">
                <a:effectLst/>
                <a:tableStyleId>{775DCB02-9BB8-47FD-8907-85C794F793BA}</a:tableStyleId>
              </a:tblPr>
              <a:tblGrid>
                <a:gridCol w="1447799"/>
                <a:gridCol w="1371600"/>
                <a:gridCol w="4343400"/>
              </a:tblGrid>
              <a:tr h="400649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000090"/>
                          </a:solidFill>
                          <a:latin typeface="Arial Rounded MT Bold"/>
                          <a:cs typeface="Arial Rounded MT Bold"/>
                        </a:rPr>
                        <a:t>Daily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  <a:latin typeface="Arial Rounded MT Bold"/>
                          <a:cs typeface="Arial Rounded MT Bold"/>
                        </a:rPr>
                        <a:t> Dose*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rgbClr val="000090"/>
                          </a:solidFill>
                          <a:latin typeface="Arial Rounded MT Bold"/>
                          <a:cs typeface="Arial Rounded MT Bold"/>
                        </a:rPr>
                        <a:t>Duration </a:t>
                      </a:r>
                      <a:endParaRPr lang="en-US" sz="1600" dirty="0">
                        <a:solidFill>
                          <a:srgbClr val="000090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</a:tabLst>
                      </a:pPr>
                      <a:r>
                        <a:rPr lang="en-US" sz="1600" dirty="0" smtClean="0">
                          <a:solidFill>
                            <a:srgbClr val="000090"/>
                          </a:solidFill>
                          <a:latin typeface="Arial Rounded MT Bold"/>
                          <a:cs typeface="Arial Rounded MT Bold"/>
                        </a:rPr>
                        <a:t>Effect On Inflammation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endParaRPr lang="en-US" sz="1600" dirty="0">
                        <a:solidFill>
                          <a:srgbClr val="000090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4726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 Rounded MT Bold"/>
                          <a:cs typeface="Arial Rounded MT Bold"/>
                        </a:rPr>
                        <a:t>120 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mg/kg</a:t>
                      </a:r>
                      <a:endParaRPr lang="en-US" sz="1600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 Rounded MT Bold"/>
                          <a:cs typeface="Arial Rounded MT Bold"/>
                        </a:rPr>
                        <a:t>24-48 h</a:t>
                      </a:r>
                      <a:endParaRPr lang="en-US" sz="1600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 Rounded MT Bold"/>
                          <a:cs typeface="Arial Rounded MT Bold"/>
                        </a:rPr>
                        <a:t>None – to - transient reduction</a:t>
                      </a:r>
                      <a:endParaRPr lang="en-US" sz="1600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>
                        <a:alpha val="40000"/>
                      </a:srgbClr>
                    </a:solidFill>
                  </a:tcPr>
                </a:tc>
              </a:tr>
              <a:tr h="34726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 Rounded MT Bold"/>
                          <a:cs typeface="Arial Rounded MT Bold"/>
                        </a:rPr>
                        <a:t>0.5-2 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mg/kg</a:t>
                      </a:r>
                      <a:endParaRPr lang="en-US" sz="1600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 Rounded MT Bold"/>
                          <a:cs typeface="Arial Rounded MT Bold"/>
                        </a:rPr>
                        <a:t>3-7</a:t>
                      </a:r>
                      <a:r>
                        <a:rPr lang="en-US" sz="1600" b="1" baseline="0" dirty="0" smtClean="0">
                          <a:latin typeface="Arial Rounded MT Bold"/>
                          <a:cs typeface="Arial Rounded MT Bold"/>
                        </a:rPr>
                        <a:t> days</a:t>
                      </a:r>
                      <a:endParaRPr lang="en-US" sz="1600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 Rounded MT Bold"/>
                          <a:cs typeface="Arial Rounded MT Bold"/>
                        </a:rPr>
                        <a:t>Reduction during </a:t>
                      </a:r>
                      <a:r>
                        <a:rPr lang="en-US" sz="1600" b="1" dirty="0" err="1" smtClean="0">
                          <a:latin typeface="Arial Rounded MT Bold"/>
                          <a:cs typeface="Arial Rounded MT Bold"/>
                        </a:rPr>
                        <a:t>Rx</a:t>
                      </a:r>
                      <a:r>
                        <a:rPr lang="en-US" sz="1600" b="1" dirty="0" err="1" smtClean="0">
                          <a:latin typeface="Arial Rounded MT Bold"/>
                          <a:ea typeface="Wingdings"/>
                          <a:cs typeface="Arial Rounded MT Bold"/>
                          <a:sym typeface="Wingdings"/>
                        </a:rPr>
                        <a:t></a:t>
                      </a:r>
                      <a:r>
                        <a:rPr lang="en-US" sz="1600" b="1" dirty="0" smtClean="0">
                          <a:latin typeface="Arial Rounded MT Bold"/>
                          <a:cs typeface="Arial Rounded MT Bold"/>
                        </a:rPr>
                        <a:t> rebound</a:t>
                      </a:r>
                      <a:endParaRPr lang="en-US" sz="1600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34726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 Rounded MT Bold"/>
                          <a:cs typeface="Arial Rounded MT Bold"/>
                        </a:rPr>
                        <a:t>1-2 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 Rounded MT Bold"/>
                          <a:cs typeface="Arial Rounded MT Bold"/>
                        </a:rPr>
                        <a:t>mg/kg</a:t>
                      </a:r>
                      <a:endParaRPr lang="en-US" sz="1600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 smtClean="0">
                          <a:latin typeface="Arial Rounded MT Bold"/>
                          <a:cs typeface="Arial Rounded MT Bold"/>
                        </a:rPr>
                        <a:t>21-28 days</a:t>
                      </a:r>
                      <a:endParaRPr lang="en-US" sz="1600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 Rounded MT Bold"/>
                          <a:cs typeface="Arial Rounded MT Bold"/>
                        </a:rPr>
                        <a:t>Reduction during Rx* </a:t>
                      </a:r>
                      <a:r>
                        <a:rPr lang="en-US" sz="1600" b="1" dirty="0" err="1" smtClean="0">
                          <a:latin typeface="Arial Rounded MT Bold"/>
                          <a:ea typeface="Wingdings"/>
                          <a:cs typeface="Arial Rounded MT Bold"/>
                          <a:sym typeface="Wingdings"/>
                        </a:rPr>
                        <a:t></a:t>
                      </a:r>
                      <a:r>
                        <a:rPr lang="en-US" sz="1600" b="1" dirty="0" smtClean="0">
                          <a:latin typeface="Arial Rounded MT Bold"/>
                          <a:cs typeface="Arial Rounded MT Bold"/>
                        </a:rPr>
                        <a:t> w/o rebound</a:t>
                      </a:r>
                      <a:endParaRPr lang="en-US" sz="1600" b="1" dirty="0">
                        <a:latin typeface="Arial Rounded MT Bold"/>
                        <a:cs typeface="Arial Rounded MT Bold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076056" y="3969060"/>
            <a:ext cx="3636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•"/>
            </a:pPr>
            <a:r>
              <a:rPr lang="en-US" sz="1200" dirty="0" smtClean="0">
                <a:latin typeface="Arial Rounded MT Bold"/>
                <a:cs typeface="Arial Rounded MT Bold"/>
              </a:rPr>
              <a:t>Limited data from ARDS trials (N = 322)</a:t>
            </a:r>
          </a:p>
          <a:p>
            <a:pPr lvl="1" indent="-228600">
              <a:buFontTx/>
              <a:buChar char="•"/>
            </a:pPr>
            <a:r>
              <a:rPr lang="en-US" sz="1200" i="1" dirty="0" smtClean="0">
                <a:latin typeface="Arial Rounded MT Bold"/>
                <a:cs typeface="Arial Rounded MT Bold"/>
              </a:rPr>
              <a:t>JAMA 1998; Chest 2007; EJCDT 2013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>
                <a:latin typeface="Arial Rounded MT Bold"/>
                <a:cs typeface="Arial Rounded MT Bold"/>
              </a:rPr>
              <a:t>No data available for Pneumocystis J.</a:t>
            </a:r>
            <a:endParaRPr lang="en-US" sz="1200" dirty="0">
              <a:latin typeface="Arial Rounded MT Bold"/>
              <a:cs typeface="Arial Rounded MT Bold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529738" y="1631190"/>
            <a:ext cx="7162800" cy="3657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solidFill>
                <a:schemeClr val="tx1"/>
              </a:solidFill>
              <a:effectLst/>
              <a:latin typeface="Arial Rounded MT Bold"/>
              <a:ea typeface="ＭＳ Ｐゴシック" pitchFamily="-110" charset="-128"/>
              <a:cs typeface="Arial Rounded MT Bold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477652" y="1984743"/>
            <a:ext cx="7162800" cy="3657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solidFill>
                <a:schemeClr val="tx1"/>
              </a:solidFill>
              <a:effectLst/>
              <a:latin typeface="Arial Rounded MT Bold"/>
              <a:ea typeface="ＭＳ Ｐゴシック" pitchFamily="-110" charset="-128"/>
              <a:cs typeface="Arial Rounded MT Bold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518263" y="2322844"/>
            <a:ext cx="7162800" cy="3594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solidFill>
                <a:schemeClr val="tx1"/>
              </a:solidFill>
              <a:effectLst/>
              <a:latin typeface="Arial Rounded MT Bold"/>
              <a:ea typeface="ＭＳ Ｐゴシック" pitchFamily="-110" charset="-128"/>
              <a:cs typeface="Arial Rounded MT 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3002" y="4897127"/>
            <a:ext cx="800219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w="133350" h="38100"/>
            </a:sp3d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1990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2015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39852" y="504952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w="133350" h="38100"/>
            </a:sp3d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1990 – 2016*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1516" y="4907307"/>
            <a:ext cx="800219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w="133350" h="38100"/>
            </a:sp3d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1970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1980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564" y="6366810"/>
            <a:ext cx="3390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Rounded MT Bold"/>
                <a:cs typeface="Arial Rounded MT Bold"/>
              </a:rPr>
              <a:t>* Methylprednisolone equivalent </a:t>
            </a:r>
            <a:endParaRPr lang="en-US" sz="1600" dirty="0">
              <a:latin typeface="Arial Rounded MT Bold"/>
              <a:cs typeface="Arial Rounded MT Bold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990600" y="5849019"/>
            <a:ext cx="7391400" cy="324036"/>
          </a:xfrm>
          <a:prstGeom prst="roundRect">
            <a:avLst/>
          </a:prstGeom>
          <a:solidFill>
            <a:schemeClr val="tx1">
              <a:lumMod val="85000"/>
              <a:alpha val="31000"/>
            </a:schemeClr>
          </a:solidFill>
          <a:ln w="76200" cap="flat" cmpd="sng" algn="ctr">
            <a:gradFill flip="none" rotWithShape="1">
              <a:gsLst>
                <a:gs pos="0">
                  <a:srgbClr val="FF0000"/>
                </a:gs>
                <a:gs pos="100000">
                  <a:srgbClr val="000000"/>
                </a:gs>
                <a:gs pos="99000">
                  <a:schemeClr val="accent4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0469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4" grpId="0">
        <p:bldAsOne/>
      </p:bldGraphic>
      <p:bldP spid="12" grpId="0" animBg="1"/>
      <p:bldP spid="21" grpId="0" animBg="1"/>
      <p:bldP spid="31" grpId="0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0375" y="224644"/>
            <a:ext cx="8229600" cy="914400"/>
          </a:xfrm>
          <a:solidFill>
            <a:schemeClr val="bg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sz="4400" dirty="0" smtClean="0"/>
              <a:t>Pneumocystis </a:t>
            </a:r>
            <a:r>
              <a:rPr lang="en-US" sz="4400" dirty="0"/>
              <a:t>Jiroveci </a:t>
            </a:r>
            <a:r>
              <a:rPr lang="en-US" sz="4400" dirty="0" err="1"/>
              <a:t>Pneu</a:t>
            </a:r>
            <a:r>
              <a:rPr lang="en-US" sz="4400" dirty="0"/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63988" y="1412776"/>
            <a:ext cx="3969131" cy="4824536"/>
            <a:chOff x="4463988" y="1412776"/>
            <a:chExt cx="3969131" cy="4824536"/>
          </a:xfrm>
        </p:grpSpPr>
        <p:graphicFrame>
          <p:nvGraphicFramePr>
            <p:cNvPr id="5" name="Content Placeholder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03299618"/>
                </p:ext>
              </p:extLst>
            </p:nvPr>
          </p:nvGraphicFramePr>
          <p:xfrm>
            <a:off x="4463988" y="1412776"/>
            <a:ext cx="3732244" cy="44186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4747211" y="5885167"/>
              <a:ext cx="3685908" cy="352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* Prednisone 80mg, 40mg, 20mg</a:t>
              </a:r>
              <a:endParaRPr lang="en-US" sz="1600" dirty="0"/>
            </a:p>
          </p:txBody>
        </p:sp>
      </p:grpSp>
      <p:sp>
        <p:nvSpPr>
          <p:cNvPr id="14" name="Rounded Rectangle 13"/>
          <p:cNvSpPr/>
          <p:nvPr/>
        </p:nvSpPr>
        <p:spPr bwMode="auto">
          <a:xfrm>
            <a:off x="7020272" y="5386148"/>
            <a:ext cx="1002046" cy="419116"/>
          </a:xfrm>
          <a:prstGeom prst="roundRect">
            <a:avLst/>
          </a:prstGeom>
          <a:solidFill>
            <a:schemeClr val="tx1">
              <a:lumMod val="85000"/>
              <a:alpha val="12000"/>
            </a:schemeClr>
          </a:solidFill>
          <a:ln w="76200" cap="flat" cmpd="sng" algn="ctr">
            <a:gradFill flip="none" rotWithShape="1">
              <a:gsLst>
                <a:gs pos="73000">
                  <a:srgbClr val="FF0000"/>
                </a:gs>
                <a:gs pos="100000">
                  <a:srgbClr val="000000"/>
                </a:gs>
                <a:gs pos="99000">
                  <a:schemeClr val="accent4"/>
                </a:gs>
                <a:gs pos="88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80" y="5949280"/>
            <a:ext cx="2743200" cy="24219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91580" y="2456892"/>
            <a:ext cx="3200400" cy="2916324"/>
            <a:chOff x="5436096" y="2348880"/>
            <a:chExt cx="3200400" cy="264274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t="53016" b="26819"/>
            <a:stretch/>
          </p:blipFill>
          <p:spPr>
            <a:xfrm>
              <a:off x="5436096" y="2348880"/>
              <a:ext cx="3200400" cy="11194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1" name="Group 22"/>
            <p:cNvGrpSpPr/>
            <p:nvPr/>
          </p:nvGrpSpPr>
          <p:grpSpPr>
            <a:xfrm>
              <a:off x="5436096" y="3465004"/>
              <a:ext cx="3200400" cy="1526616"/>
              <a:chOff x="493837" y="4365104"/>
              <a:chExt cx="3935288" cy="1526616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/>
              <a:srcRect t="74080"/>
              <a:stretch/>
            </p:blipFill>
            <p:spPr>
              <a:xfrm>
                <a:off x="497205" y="4365104"/>
                <a:ext cx="3931920" cy="15266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3" name="Rectangle 22"/>
              <p:cNvSpPr/>
              <p:nvPr/>
            </p:nvSpPr>
            <p:spPr bwMode="auto">
              <a:xfrm>
                <a:off x="2334580" y="5517858"/>
                <a:ext cx="2057400" cy="359414"/>
              </a:xfrm>
              <a:prstGeom prst="rect">
                <a:avLst/>
              </a:prstGeom>
              <a:solidFill>
                <a:srgbClr val="FFFEF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grpSp>
            <p:nvGrpSpPr>
              <p:cNvPr id="30" name="Group 13"/>
              <p:cNvGrpSpPr>
                <a:grpSpLocks/>
              </p:cNvGrpSpPr>
              <p:nvPr/>
            </p:nvGrpSpPr>
            <p:grpSpPr bwMode="auto">
              <a:xfrm>
                <a:off x="493837" y="4689141"/>
                <a:ext cx="3924436" cy="1188131"/>
                <a:chOff x="609600" y="4038600"/>
                <a:chExt cx="7848600" cy="1683335"/>
              </a:xfrm>
            </p:grpSpPr>
            <p:cxnSp>
              <p:nvCxnSpPr>
                <p:cNvPr id="31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609600" y="4598122"/>
                  <a:ext cx="7848600" cy="1588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2" name="Straight Connector 9"/>
                <p:cNvCxnSpPr>
                  <a:cxnSpLocks noChangeShapeType="1"/>
                </p:cNvCxnSpPr>
                <p:nvPr/>
              </p:nvCxnSpPr>
              <p:spPr bwMode="auto">
                <a:xfrm>
                  <a:off x="609600" y="5159234"/>
                  <a:ext cx="7848600" cy="1588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3" name="Straight Connector 10"/>
                <p:cNvCxnSpPr>
                  <a:cxnSpLocks noChangeShapeType="1"/>
                </p:cNvCxnSpPr>
                <p:nvPr/>
              </p:nvCxnSpPr>
              <p:spPr bwMode="auto">
                <a:xfrm>
                  <a:off x="609600" y="5706791"/>
                  <a:ext cx="3526304" cy="15144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34" name="Straight Connector 12"/>
                <p:cNvCxnSpPr>
                  <a:cxnSpLocks noChangeShapeType="1"/>
                </p:cNvCxnSpPr>
                <p:nvPr/>
              </p:nvCxnSpPr>
              <p:spPr bwMode="auto">
                <a:xfrm>
                  <a:off x="7090095" y="4038600"/>
                  <a:ext cx="1368105" cy="1588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</p:grpSp>
      <p:grpSp>
        <p:nvGrpSpPr>
          <p:cNvPr id="35" name="Group 34"/>
          <p:cNvGrpSpPr/>
          <p:nvPr/>
        </p:nvGrpSpPr>
        <p:grpSpPr>
          <a:xfrm>
            <a:off x="791580" y="1520788"/>
            <a:ext cx="3200400" cy="660028"/>
            <a:chOff x="5436096" y="1232756"/>
            <a:chExt cx="3200400" cy="660028"/>
          </a:xfrm>
        </p:grpSpPr>
        <p:pic>
          <p:nvPicPr>
            <p:cNvPr id="36" name="Picture 35"/>
            <p:cNvPicPr>
              <a:picLocks/>
            </p:cNvPicPr>
            <p:nvPr/>
          </p:nvPicPr>
          <p:blipFill rotWithShape="1">
            <a:blip r:embed="rId5"/>
            <a:srcRect b="54260"/>
            <a:stretch/>
          </p:blipFill>
          <p:spPr>
            <a:xfrm>
              <a:off x="5436096" y="1232756"/>
              <a:ext cx="3200400" cy="41824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/>
            </p:cNvPicPr>
            <p:nvPr/>
          </p:nvPicPr>
          <p:blipFill rotWithShape="1">
            <a:blip r:embed="rId5"/>
            <a:srcRect t="67193"/>
            <a:stretch/>
          </p:blipFill>
          <p:spPr>
            <a:xfrm>
              <a:off x="5436096" y="1592796"/>
              <a:ext cx="3200400" cy="299988"/>
            </a:xfrm>
            <a:prstGeom prst="rect">
              <a:avLst/>
            </a:prstGeom>
            <a:noFill/>
            <a:effectLst/>
          </p:spPr>
        </p:pic>
      </p:grpSp>
      <p:sp>
        <p:nvSpPr>
          <p:cNvPr id="2" name="Rectangle 1"/>
          <p:cNvSpPr/>
          <p:nvPr/>
        </p:nvSpPr>
        <p:spPr bwMode="auto">
          <a:xfrm>
            <a:off x="755576" y="4005064"/>
            <a:ext cx="3312368" cy="1404156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112060" y="3218985"/>
            <a:ext cx="1724596" cy="1068388"/>
            <a:chOff x="5145596" y="3124200"/>
            <a:chExt cx="1724596" cy="1068388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5145596" y="3124200"/>
              <a:ext cx="697992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6172200" y="4191000"/>
              <a:ext cx="697992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2850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62212"/>
            <a:ext cx="3657600" cy="3508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2462212"/>
            <a:ext cx="3657600" cy="350877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200" y="274638"/>
            <a:ext cx="8229600" cy="1301751"/>
            <a:chOff x="-215900" y="-495300"/>
            <a:chExt cx="9144000" cy="13017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7914" b="51403"/>
            <a:stretch/>
          </p:blipFill>
          <p:spPr>
            <a:xfrm>
              <a:off x="-215900" y="-495300"/>
              <a:ext cx="9144000" cy="9207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t="74228" b="6131"/>
            <a:stretch/>
          </p:blipFill>
          <p:spPr>
            <a:xfrm>
              <a:off x="-215900" y="361949"/>
              <a:ext cx="9144000" cy="444502"/>
            </a:xfrm>
            <a:prstGeom prst="rect">
              <a:avLst/>
            </a:prstGeom>
          </p:spPr>
        </p:pic>
      </p:grpSp>
      <p:sp>
        <p:nvSpPr>
          <p:cNvPr id="9" name="Content Placeholder 2"/>
          <p:cNvSpPr>
            <a:spLocks noGrp="1"/>
          </p:cNvSpPr>
          <p:nvPr>
            <p:ph sz="half" idx="4294967295"/>
          </p:nvPr>
        </p:nvSpPr>
        <p:spPr>
          <a:xfrm>
            <a:off x="495300" y="1783625"/>
            <a:ext cx="4150804" cy="536575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Need for M. </a:t>
            </a:r>
            <a:r>
              <a:rPr lang="en-US" sz="2400" dirty="0"/>
              <a:t>Ventilation 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5029201" y="1812923"/>
            <a:ext cx="3657600" cy="536575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/>
              <a:t>Death </a:t>
            </a:r>
            <a:r>
              <a:rPr lang="en-US" sz="2400" dirty="0"/>
              <a:t>at 3-4 months </a:t>
            </a:r>
          </a:p>
          <a:p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778614" y="4950172"/>
            <a:ext cx="15841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6% vs. 16%</a:t>
            </a:r>
            <a:endParaRPr lang="en-US" sz="18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2382" y="4950172"/>
            <a:ext cx="15841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18% vs. 27%</a:t>
            </a:r>
            <a:endParaRPr lang="en-US" sz="1800" b="1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0822" y="6210300"/>
            <a:ext cx="4225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The Cochrane 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Library 2015</a:t>
            </a:r>
            <a:r>
              <a:rPr lang="en-US" b="1" dirty="0">
                <a:latin typeface="Arial Rounded MT Bold" charset="0"/>
                <a:ea typeface="Arial Rounded MT Bold" charset="0"/>
                <a:cs typeface="Arial Rounded MT Bold" charset="0"/>
              </a:rPr>
              <a:t>, Issue </a:t>
            </a:r>
            <a:r>
              <a:rPr lang="en-US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4</a:t>
            </a:r>
            <a:endParaRPr lang="en-US" b="1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r>
              <a:rPr lang="en-US" b="0" dirty="0" smtClean="0"/>
              <a:t>CSP #</a:t>
            </a:r>
            <a:r>
              <a:rPr lang="en-US" b="0" smtClean="0"/>
              <a:t>574 Treatment Protocol </a:t>
            </a:r>
            <a:endParaRPr lang="en-US" b="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31540" y="1340768"/>
          <a:ext cx="8183562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769035" y="2443433"/>
            <a:ext cx="12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Bolus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468313" y="4113077"/>
            <a:ext cx="8496944" cy="20952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520700" indent="-5207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-80" charset="2"/>
              <a:buChar char="4"/>
              <a:defRPr sz="2800" b="1">
                <a:solidFill>
                  <a:srgbClr val="FFFF00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1pPr>
            <a:lvl2pPr marL="920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5000"/>
              <a:buChar char="•"/>
              <a:defRPr sz="26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2pPr>
            <a:lvl3pPr marL="1320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–"/>
              <a:defRPr sz="24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3pPr>
            <a:lvl4pPr marL="1663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>
              <a:buFont typeface="Wingdings" charset="2"/>
              <a:buChar char="q"/>
            </a:pPr>
            <a:r>
              <a:rPr lang="en-US" dirty="0" smtClean="0"/>
              <a:t>Secondary prevention: </a:t>
            </a:r>
          </a:p>
          <a:p>
            <a:pPr lvl="1">
              <a:buFont typeface="Wingdings" charset="2"/>
              <a:buChar char="q"/>
            </a:pPr>
            <a:r>
              <a:rPr lang="en-US" sz="2400" dirty="0" smtClean="0"/>
              <a:t>Infusion (in ICU) to avoid glycemic variability</a:t>
            </a:r>
          </a:p>
          <a:p>
            <a:pPr lvl="1">
              <a:buFont typeface="Wingdings" charset="2"/>
              <a:buChar char="q"/>
            </a:pPr>
            <a:r>
              <a:rPr lang="en-US" sz="2400" dirty="0" smtClean="0"/>
              <a:t>Infection surveillance for early identification of NI</a:t>
            </a:r>
          </a:p>
          <a:p>
            <a:pPr lvl="1">
              <a:buFont typeface="Wingdings" charset="2"/>
              <a:buChar char="q"/>
            </a:pPr>
            <a:r>
              <a:rPr lang="en-US" sz="2400" u="sng" dirty="0" smtClean="0"/>
              <a:t>Tapering over 6 days to avoid rebound</a:t>
            </a:r>
            <a:r>
              <a:rPr lang="en-US" sz="2400" dirty="0" smtClean="0"/>
              <a:t>  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11760" y="2816932"/>
            <a:ext cx="5508612" cy="888196"/>
            <a:chOff x="2411760" y="2816932"/>
            <a:chExt cx="5508612" cy="888196"/>
          </a:xfrm>
        </p:grpSpPr>
        <p:sp>
          <p:nvSpPr>
            <p:cNvPr id="2" name="TextBox 1"/>
            <p:cNvSpPr txBox="1"/>
            <p:nvPr/>
          </p:nvSpPr>
          <p:spPr>
            <a:xfrm>
              <a:off x="2411760" y="2816932"/>
              <a:ext cx="11638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Achieve 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anti-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inflammatory 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response  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59932" y="2816932"/>
              <a:ext cx="11638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Maintain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anti-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inflammatory </a:t>
              </a:r>
            </a:p>
            <a:p>
              <a:r>
                <a:rPr lang="en-US" sz="1200" b="1" dirty="0" smtClean="0">
                  <a:solidFill>
                    <a:schemeClr val="bg1"/>
                  </a:solidFill>
                </a:rPr>
                <a:t>response  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44108" y="3104964"/>
              <a:ext cx="108012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Taper to avoid</a:t>
              </a:r>
            </a:p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rebound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362037" y="3419418"/>
              <a:ext cx="5583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Taper </a:t>
              </a:r>
              <a:endParaRPr lang="en-US" sz="11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7200" y="6288257"/>
            <a:ext cx="3380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Academic Freedom Saves Lives </a:t>
            </a:r>
            <a:endParaRPr lang="en-US" sz="1600">
              <a:solidFill>
                <a:schemeClr val="tx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6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9552" y="1370013"/>
            <a:ext cx="7990656" cy="38884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Prolonged Glucocorticoid Treatment in Patients </a:t>
            </a:r>
            <a:br>
              <a:rPr lang="en-US" sz="4000" dirty="0" smtClean="0"/>
            </a:br>
            <a:r>
              <a:rPr lang="en-US" sz="4000" dirty="0" smtClean="0"/>
              <a:t>Hospitalized with </a:t>
            </a:r>
            <a:br>
              <a:rPr lang="en-US" sz="4000" dirty="0" smtClean="0"/>
            </a:br>
            <a:r>
              <a:rPr lang="en-US" sz="4000" dirty="0" smtClean="0"/>
              <a:t>Community-acquired Pneumonia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FF00"/>
                </a:solidFill>
              </a:rPr>
              <a:t>Literature Update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February 2017 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21835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Pneumonia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47800"/>
            <a:ext cx="8190571" cy="44577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GC Rx vs</a:t>
            </a:r>
            <a:r>
              <a:rPr lang="en-US" dirty="0"/>
              <a:t>. </a:t>
            </a:r>
            <a:r>
              <a:rPr lang="en-US" dirty="0" smtClean="0"/>
              <a:t>placebo = significant</a:t>
            </a:r>
          </a:p>
          <a:p>
            <a:pPr lvl="1"/>
            <a:r>
              <a:rPr lang="en-US" dirty="0" smtClean="0"/>
              <a:t> ▼ circulating </a:t>
            </a:r>
            <a:r>
              <a:rPr lang="en-US" dirty="0"/>
              <a:t>and pulmonary </a:t>
            </a:r>
            <a:r>
              <a:rPr lang="en-US" dirty="0" smtClean="0"/>
              <a:t>IC levels </a:t>
            </a:r>
            <a:r>
              <a:rPr lang="en-US" baseline="30000" dirty="0" smtClean="0"/>
              <a:t>1-6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▼ </a:t>
            </a:r>
            <a:r>
              <a:rPr lang="en-US" dirty="0" smtClean="0"/>
              <a:t>histopathological </a:t>
            </a:r>
            <a:r>
              <a:rPr lang="en-US" dirty="0"/>
              <a:t>severity </a:t>
            </a:r>
            <a:r>
              <a:rPr lang="en-US" dirty="0" smtClean="0"/>
              <a:t>score </a:t>
            </a:r>
            <a:r>
              <a:rPr lang="en-US" baseline="30000" dirty="0" smtClean="0"/>
              <a:t>2-4,6,7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▼ </a:t>
            </a:r>
            <a:r>
              <a:rPr lang="en-US" dirty="0"/>
              <a:t>pulmonary bacterial </a:t>
            </a:r>
            <a:r>
              <a:rPr lang="en-US" dirty="0" smtClean="0"/>
              <a:t>burden </a:t>
            </a:r>
            <a:r>
              <a:rPr lang="en-US" baseline="30000" dirty="0" smtClean="0"/>
              <a:t>2,6</a:t>
            </a:r>
            <a:r>
              <a:rPr lang="en-US" dirty="0" smtClean="0"/>
              <a:t>  </a:t>
            </a:r>
          </a:p>
          <a:p>
            <a:r>
              <a:rPr lang="en-US" dirty="0" smtClean="0"/>
              <a:t> Large study – mice </a:t>
            </a:r>
            <a:r>
              <a:rPr lang="en-US" i="1" dirty="0" smtClean="0"/>
              <a:t>E. </a:t>
            </a:r>
            <a:r>
              <a:rPr lang="en-US" i="1" dirty="0"/>
              <a:t>coli</a:t>
            </a:r>
            <a:r>
              <a:rPr lang="en-US" dirty="0"/>
              <a:t> pneumonia </a:t>
            </a:r>
            <a:endParaRPr lang="en-US" dirty="0" smtClean="0"/>
          </a:p>
          <a:p>
            <a:pPr lvl="1"/>
            <a:r>
              <a:rPr lang="en-US" dirty="0"/>
              <a:t>▼ </a:t>
            </a:r>
            <a:r>
              <a:rPr lang="en-US" dirty="0" smtClean="0"/>
              <a:t>risk </a:t>
            </a:r>
            <a:r>
              <a:rPr lang="en-US" dirty="0"/>
              <a:t>of death following challenge with </a:t>
            </a:r>
            <a:r>
              <a:rPr lang="en-US" dirty="0" smtClean="0"/>
              <a:t>both low </a:t>
            </a:r>
            <a:r>
              <a:rPr lang="en-US" dirty="0"/>
              <a:t>or high </a:t>
            </a:r>
            <a:r>
              <a:rPr lang="en-US" dirty="0" smtClean="0"/>
              <a:t>organisms load </a:t>
            </a:r>
            <a:r>
              <a:rPr lang="en-US" baseline="30000" dirty="0" smtClean="0"/>
              <a:t>1</a:t>
            </a:r>
            <a:r>
              <a:rPr lang="en-US" dirty="0" smtClean="0"/>
              <a:t>  </a:t>
            </a:r>
          </a:p>
          <a:p>
            <a:r>
              <a:rPr lang="en-US" dirty="0" smtClean="0"/>
              <a:t> Others reported </a:t>
            </a:r>
            <a:r>
              <a:rPr lang="en-US" dirty="0"/>
              <a:t>improved outcome </a:t>
            </a:r>
            <a:endParaRPr lang="en-US" dirty="0" smtClean="0"/>
          </a:p>
          <a:p>
            <a:pPr lvl="1"/>
            <a:r>
              <a:rPr lang="en-US" dirty="0" smtClean="0"/>
              <a:t> in severe and not mild pneumonia </a:t>
            </a:r>
            <a:r>
              <a:rPr lang="en-US" baseline="30000" dirty="0" smtClean="0"/>
              <a:t>5,7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4341" y="6007269"/>
            <a:ext cx="74395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Rounded MT Bold" charset="0"/>
                <a:ea typeface="Arial Rounded MT Bold" charset="0"/>
                <a:cs typeface="Arial Rounded MT Bold" charset="0"/>
              </a:rPr>
              <a:t>1</a:t>
            </a:r>
            <a:r>
              <a:rPr lang="en-US" sz="9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. Intensive </a:t>
            </a:r>
            <a:r>
              <a:rPr lang="en-US" sz="900" dirty="0">
                <a:latin typeface="Arial Rounded MT Bold" charset="0"/>
                <a:ea typeface="Arial Rounded MT Bold" charset="0"/>
                <a:cs typeface="Arial Rounded MT Bold" charset="0"/>
              </a:rPr>
              <a:t>Care Med </a:t>
            </a:r>
            <a:r>
              <a:rPr lang="en-US" sz="9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2007;34:568-77. -  2. </a:t>
            </a:r>
            <a:r>
              <a:rPr lang="en-US" sz="900" dirty="0" err="1" smtClean="0">
                <a:latin typeface="Arial Rounded MT Bold" charset="0"/>
                <a:ea typeface="Arial Rounded MT Bold" charset="0"/>
                <a:cs typeface="Arial Rounded MT Bold" charset="0"/>
              </a:rPr>
              <a:t>Eur</a:t>
            </a:r>
            <a:r>
              <a:rPr lang="en-US" sz="9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900" dirty="0" err="1">
                <a:latin typeface="Arial Rounded MT Bold" charset="0"/>
                <a:ea typeface="Arial Rounded MT Bold" charset="0"/>
                <a:cs typeface="Arial Rounded MT Bold" charset="0"/>
              </a:rPr>
              <a:t>Respir</a:t>
            </a:r>
            <a:r>
              <a:rPr lang="en-US" sz="900" dirty="0">
                <a:latin typeface="Arial Rounded MT Bold" charset="0"/>
                <a:ea typeface="Arial Rounded MT Bold" charset="0"/>
                <a:cs typeface="Arial Rounded MT Bold" charset="0"/>
              </a:rPr>
              <a:t> J </a:t>
            </a:r>
            <a:r>
              <a:rPr lang="en-US" sz="9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2008;32:1037-46. - 3.T he </a:t>
            </a:r>
            <a:r>
              <a:rPr lang="en-US" sz="900" dirty="0">
                <a:latin typeface="Arial Rounded MT Bold" charset="0"/>
                <a:ea typeface="Arial Rounded MT Bold" charset="0"/>
                <a:cs typeface="Arial Rounded MT Bold" charset="0"/>
              </a:rPr>
              <a:t>Journal of infectious diseases </a:t>
            </a:r>
            <a:r>
              <a:rPr lang="en-US" sz="9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2008;198:1180-8.  4. FEMS </a:t>
            </a:r>
            <a:r>
              <a:rPr lang="en-US" sz="900" dirty="0" err="1">
                <a:latin typeface="Arial Rounded MT Bold" charset="0"/>
                <a:ea typeface="Arial Rounded MT Bold" charset="0"/>
                <a:cs typeface="Arial Rounded MT Bold" charset="0"/>
              </a:rPr>
              <a:t>Immunol</a:t>
            </a:r>
            <a:r>
              <a:rPr lang="en-US" sz="900" dirty="0">
                <a:latin typeface="Arial Rounded MT Bold" charset="0"/>
                <a:ea typeface="Arial Rounded MT Bold" charset="0"/>
                <a:cs typeface="Arial Rounded MT Bold" charset="0"/>
              </a:rPr>
              <a:t> Med </a:t>
            </a:r>
            <a:r>
              <a:rPr lang="en-US" sz="900" dirty="0" err="1">
                <a:latin typeface="Arial Rounded MT Bold" charset="0"/>
                <a:ea typeface="Arial Rounded MT Bold" charset="0"/>
                <a:cs typeface="Arial Rounded MT Bold" charset="0"/>
              </a:rPr>
              <a:t>Microbiol</a:t>
            </a:r>
            <a:r>
              <a:rPr lang="en-US" sz="900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9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2011;62:182-9. - 5. Intensive </a:t>
            </a:r>
            <a:r>
              <a:rPr lang="en-US" sz="900" dirty="0">
                <a:latin typeface="Arial Rounded MT Bold" charset="0"/>
                <a:ea typeface="Arial Rounded MT Bold" charset="0"/>
                <a:cs typeface="Arial Rounded MT Bold" charset="0"/>
              </a:rPr>
              <a:t>Care Med </a:t>
            </a:r>
            <a:r>
              <a:rPr lang="en-US" sz="9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2012;38:2063-71. - 6. Am </a:t>
            </a:r>
            <a:r>
              <a:rPr lang="en-US" sz="900" dirty="0">
                <a:latin typeface="Arial Rounded MT Bold" charset="0"/>
                <a:ea typeface="Arial Rounded MT Bold" charset="0"/>
                <a:cs typeface="Arial Rounded MT Bold" charset="0"/>
              </a:rPr>
              <a:t>J </a:t>
            </a:r>
            <a:r>
              <a:rPr lang="en-US" sz="900" dirty="0" err="1">
                <a:latin typeface="Arial Rounded MT Bold" charset="0"/>
                <a:ea typeface="Arial Rounded MT Bold" charset="0"/>
                <a:cs typeface="Arial Rounded MT Bold" charset="0"/>
              </a:rPr>
              <a:t>Pathol</a:t>
            </a:r>
            <a:r>
              <a:rPr lang="en-US" sz="900" dirty="0">
                <a:latin typeface="Arial Rounded MT Bold" charset="0"/>
                <a:ea typeface="Arial Rounded MT Bold" charset="0"/>
                <a:cs typeface="Arial Rounded MT Bold" charset="0"/>
              </a:rPr>
              <a:t> 2013;183:868-80.</a:t>
            </a:r>
          </a:p>
          <a:p>
            <a:r>
              <a:rPr lang="en-US" sz="900" dirty="0">
                <a:latin typeface="Arial Rounded MT Bold" charset="0"/>
                <a:ea typeface="Arial Rounded MT Bold" charset="0"/>
                <a:cs typeface="Arial Rounded MT Bold" charset="0"/>
              </a:rPr>
              <a:t>7</a:t>
            </a:r>
            <a:r>
              <a:rPr lang="en-US" sz="9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. The </a:t>
            </a:r>
            <a:r>
              <a:rPr lang="en-US" sz="900" dirty="0">
                <a:latin typeface="Arial Rounded MT Bold" charset="0"/>
                <a:ea typeface="Arial Rounded MT Bold" charset="0"/>
                <a:cs typeface="Arial Rounded MT Bold" charset="0"/>
              </a:rPr>
              <a:t>Journal of infectious diseases 2013;209: </a:t>
            </a:r>
            <a:r>
              <a:rPr lang="en-US" sz="9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1459-68</a:t>
            </a:r>
            <a:endParaRPr lang="en-US" sz="9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8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Randomized Trial </a:t>
            </a:r>
            <a:r>
              <a:rPr lang="en-US" smtClean="0"/>
              <a:t>(N=13)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6060" y="1368726"/>
            <a:ext cx="4110424" cy="10461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 CAP – Not severe </a:t>
            </a:r>
          </a:p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 7 RCTs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(N= 1627)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5773904"/>
              </p:ext>
            </p:extLst>
          </p:nvPr>
        </p:nvGraphicFramePr>
        <p:xfrm>
          <a:off x="630040" y="2605389"/>
          <a:ext cx="3996444" cy="3900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6271239"/>
              </p:ext>
            </p:extLst>
          </p:nvPr>
        </p:nvGraphicFramePr>
        <p:xfrm>
          <a:off x="4762364" y="3057308"/>
          <a:ext cx="3924436" cy="341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671777" y="1341961"/>
            <a:ext cx="4002450" cy="10734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520700" indent="-5207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-80" charset="2"/>
              <a:buChar char="4"/>
              <a:defRPr sz="2800" b="1">
                <a:solidFill>
                  <a:srgbClr val="FFFF00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1pPr>
            <a:lvl2pPr marL="920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5000"/>
              <a:buChar char="•"/>
              <a:defRPr sz="26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2pPr>
            <a:lvl3pPr marL="1320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–"/>
              <a:defRPr sz="24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3pPr>
            <a:lvl4pPr marL="1663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sz="3200" dirty="0"/>
              <a:t>CAP </a:t>
            </a:r>
            <a:r>
              <a:rPr lang="en-US" sz="3200" dirty="0" smtClean="0"/>
              <a:t>- Severe </a:t>
            </a:r>
          </a:p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sz="3200" dirty="0" smtClean="0">
                <a:solidFill>
                  <a:srgbClr val="FFFFFF"/>
                </a:solidFill>
              </a:rPr>
              <a:t>6 RCTs (N= 390)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  <p:bldGraphic spid="7" grpId="0">
        <p:bldAsOne/>
      </p:bldGraphic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Randomized Trial </a:t>
            </a:r>
            <a:r>
              <a:rPr lang="en-US" smtClean="0"/>
              <a:t>(N=13)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6060" y="1368726"/>
            <a:ext cx="8170740" cy="94540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dirty="0"/>
              <a:t> </a:t>
            </a:r>
            <a:r>
              <a:rPr lang="en-US" dirty="0" smtClean="0"/>
              <a:t>Results positive for outcome: </a:t>
            </a:r>
            <a:r>
              <a:rPr lang="en-US" dirty="0" smtClean="0">
                <a:solidFill>
                  <a:srgbClr val="B1EA67"/>
                </a:solidFill>
              </a:rPr>
              <a:t>primary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B0F0"/>
                </a:solidFill>
              </a:rPr>
              <a:t>secondary</a:t>
            </a:r>
            <a:r>
              <a:rPr lang="en-US" dirty="0" smtClean="0"/>
              <a:t>,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none</a:t>
            </a:r>
            <a:r>
              <a:rPr lang="en-US" dirty="0" smtClean="0"/>
              <a:t> </a:t>
            </a: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8794951"/>
              </p:ext>
            </p:extLst>
          </p:nvPr>
        </p:nvGraphicFramePr>
        <p:xfrm>
          <a:off x="630040" y="2605389"/>
          <a:ext cx="3996444" cy="3900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6189993"/>
              </p:ext>
            </p:extLst>
          </p:nvPr>
        </p:nvGraphicFramePr>
        <p:xfrm>
          <a:off x="4762364" y="3057308"/>
          <a:ext cx="3924436" cy="341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68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  <p:bldGraphic spid="7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CAP: GC Rx RCTs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4626916"/>
              </p:ext>
            </p:extLst>
          </p:nvPr>
        </p:nvGraphicFramePr>
        <p:xfrm>
          <a:off x="476250" y="1965431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676487" y="1346200"/>
            <a:ext cx="2743200" cy="2781300"/>
            <a:chOff x="4625687" y="1226016"/>
            <a:chExt cx="2743200" cy="2888784"/>
          </a:xfrm>
        </p:grpSpPr>
        <p:pic>
          <p:nvPicPr>
            <p:cNvPr id="11" name="Picture 10"/>
            <p:cNvPicPr>
              <a:picLocks/>
            </p:cNvPicPr>
            <p:nvPr/>
          </p:nvPicPr>
          <p:blipFill rotWithShape="1">
            <a:blip r:embed="rId3"/>
            <a:srcRect r="28185" b="38625"/>
            <a:stretch/>
          </p:blipFill>
          <p:spPr>
            <a:xfrm>
              <a:off x="4625687" y="1226016"/>
              <a:ext cx="2743200" cy="746672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cxnSp>
          <p:nvCxnSpPr>
            <p:cNvPr id="3" name="Straight Connector 2"/>
            <p:cNvCxnSpPr/>
            <p:nvPr/>
          </p:nvCxnSpPr>
          <p:spPr>
            <a:xfrm flipV="1">
              <a:off x="5997287" y="2032614"/>
              <a:ext cx="0" cy="2082186"/>
            </a:xfrm>
            <a:prstGeom prst="line">
              <a:avLst/>
            </a:prstGeom>
            <a:ln>
              <a:solidFill>
                <a:srgbClr val="FFFF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6574971" y="2286000"/>
            <a:ext cx="1901372" cy="2791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80" y="1166091"/>
            <a:ext cx="3551155" cy="2743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009428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760037"/>
              </p:ext>
            </p:extLst>
          </p:nvPr>
        </p:nvGraphicFramePr>
        <p:xfrm>
          <a:off x="539552" y="2565399"/>
          <a:ext cx="3996444" cy="4026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6923023"/>
              </p:ext>
            </p:extLst>
          </p:nvPr>
        </p:nvGraphicFramePr>
        <p:xfrm>
          <a:off x="4608004" y="3073400"/>
          <a:ext cx="3924436" cy="351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867256"/>
              </p:ext>
            </p:extLst>
          </p:nvPr>
        </p:nvGraphicFramePr>
        <p:xfrm>
          <a:off x="2573778" y="3684504"/>
          <a:ext cx="1332148" cy="4380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2148"/>
              </a:tblGrid>
              <a:tr h="438049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Tapering 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03238" y="1386476"/>
            <a:ext cx="8183562" cy="958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520700" indent="-5207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-80" charset="2"/>
              <a:buChar char="4"/>
              <a:defRPr sz="2800" b="1">
                <a:solidFill>
                  <a:srgbClr val="FFFF00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1pPr>
            <a:lvl2pPr marL="920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5000"/>
              <a:buChar char="•"/>
              <a:defRPr sz="26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2pPr>
            <a:lvl3pPr marL="1320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–"/>
              <a:defRPr sz="24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3pPr>
            <a:lvl4pPr marL="1663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sz="3200" dirty="0" smtClean="0">
                <a:solidFill>
                  <a:schemeClr val="tx1"/>
                </a:solidFill>
              </a:rPr>
              <a:t>1-7 days (1 had tapering) </a:t>
            </a:r>
          </a:p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sz="3200" dirty="0" smtClean="0">
                <a:solidFill>
                  <a:schemeClr val="tx1"/>
                </a:solidFill>
              </a:rPr>
              <a:t>Directed to ≈ clinical resolution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Duration of Treatment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  <p:bldP spid="13" grpId="0" build="p" bldLvl="5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986896"/>
              </p:ext>
            </p:extLst>
          </p:nvPr>
        </p:nvGraphicFramePr>
        <p:xfrm>
          <a:off x="539552" y="2540000"/>
          <a:ext cx="3996444" cy="4051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2459548"/>
              </p:ext>
            </p:extLst>
          </p:nvPr>
        </p:nvGraphicFramePr>
        <p:xfrm>
          <a:off x="4608004" y="3077187"/>
          <a:ext cx="3924436" cy="3514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440467" y="1351521"/>
            <a:ext cx="4246333" cy="15402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520700" indent="-5207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-80" charset="2"/>
              <a:buChar char="4"/>
              <a:defRPr sz="2800" b="1">
                <a:solidFill>
                  <a:srgbClr val="FFFF00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1pPr>
            <a:lvl2pPr marL="920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5000"/>
              <a:buChar char="•"/>
              <a:defRPr sz="26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2pPr>
            <a:lvl3pPr marL="1320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–"/>
              <a:defRPr sz="24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3pPr>
            <a:lvl4pPr marL="1663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sz="2400" smtClean="0"/>
              <a:t>Hydrocortisone 6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sz="2400" dirty="0" smtClean="0">
                <a:solidFill>
                  <a:schemeClr val="tx1"/>
                </a:solidFill>
              </a:rPr>
              <a:t>Prednisolone 4</a:t>
            </a:r>
          </a:p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Methylprednisolone 2</a:t>
            </a:r>
          </a:p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Dexamethasone 1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Investigated Drug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7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7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235" y="274638"/>
            <a:ext cx="8229600" cy="891453"/>
          </a:xfrm>
        </p:spPr>
        <p:txBody>
          <a:bodyPr/>
          <a:lstStyle/>
          <a:p>
            <a:r>
              <a:rPr lang="en-US" dirty="0" smtClean="0"/>
              <a:t>CAP- GC Rx - Meta-analyses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35" y="1698308"/>
            <a:ext cx="8229600" cy="2110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330"/>
          <a:stretch/>
        </p:blipFill>
        <p:spPr>
          <a:xfrm>
            <a:off x="3525646" y="1698308"/>
            <a:ext cx="3657600" cy="41225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4235" y="4152900"/>
            <a:ext cx="8229600" cy="210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235" y="4260850"/>
            <a:ext cx="3657600" cy="3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95300" y="1447800"/>
            <a:ext cx="8229600" cy="4457700"/>
            <a:chOff x="-2087450" y="-10940"/>
            <a:chExt cx="12404499" cy="6719102"/>
          </a:xfrm>
        </p:grpSpPr>
        <p:pic>
          <p:nvPicPr>
            <p:cNvPr id="3" name="Picture 2"/>
            <p:cNvPicPr>
              <a:picLocks/>
            </p:cNvPicPr>
            <p:nvPr/>
          </p:nvPicPr>
          <p:blipFill rotWithShape="1">
            <a:blip r:embed="rId2"/>
            <a:srcRect b="2500"/>
            <a:stretch/>
          </p:blipFill>
          <p:spPr>
            <a:xfrm>
              <a:off x="-2087450" y="-10940"/>
              <a:ext cx="3260499" cy="671910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2185"/>
            <a:stretch/>
          </p:blipFill>
          <p:spPr>
            <a:xfrm>
              <a:off x="1173049" y="0"/>
              <a:ext cx="9144000" cy="6708162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4782" b="28713"/>
          <a:stretch/>
        </p:blipFill>
        <p:spPr>
          <a:xfrm>
            <a:off x="457200" y="274638"/>
            <a:ext cx="8229600" cy="981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5300" y="6139543"/>
            <a:ext cx="8191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 Rounded MT Bold" charset="0"/>
                <a:ea typeface="Arial Rounded MT Bold" charset="0"/>
                <a:cs typeface="Arial Rounded MT Bold" charset="0"/>
              </a:rPr>
              <a:t>Estimation of absolute effect </a:t>
            </a:r>
            <a:r>
              <a:rPr lang="en-US" sz="1200" b="1" smtClean="0">
                <a:latin typeface="Arial Rounded MT Bold" charset="0"/>
                <a:ea typeface="Arial Rounded MT Bold" charset="0"/>
                <a:cs typeface="Arial Rounded MT Bold" charset="0"/>
              </a:rPr>
              <a:t>= from </a:t>
            </a:r>
            <a:r>
              <a:rPr lang="en-US" sz="1200" b="1" dirty="0">
                <a:latin typeface="Arial Rounded MT Bold" charset="0"/>
                <a:ea typeface="Arial Rounded MT Bold" charset="0"/>
                <a:cs typeface="Arial Rounded MT Bold" charset="0"/>
              </a:rPr>
              <a:t>the median absolute effect of control groups of included studies</a:t>
            </a:r>
          </a:p>
          <a:p>
            <a:endParaRPr lang="en-US" sz="1200" b="1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3551" y="2614961"/>
            <a:ext cx="8183249" cy="3657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9425" y="3048146"/>
            <a:ext cx="8183249" cy="3657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9425" y="3422709"/>
            <a:ext cx="8183249" cy="3657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03551" y="3722611"/>
            <a:ext cx="8183249" cy="3657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3551" y="4086745"/>
            <a:ext cx="8183249" cy="54101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03551" y="4643817"/>
            <a:ext cx="8183249" cy="3657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3551" y="5025638"/>
            <a:ext cx="8183249" cy="8798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4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CAP - Hospitalized </a:t>
            </a:r>
            <a:r>
              <a:rPr lang="en-US" dirty="0"/>
              <a:t>: </a:t>
            </a:r>
            <a:r>
              <a:rPr lang="en-US" dirty="0" smtClean="0"/>
              <a:t>Mortality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5672" y="1408547"/>
            <a:ext cx="8566728" cy="117853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/>
              <a:t>Mortality 7.9% vs. 5.3%; RR=0.67 (0.45 - 1.01) </a:t>
            </a:r>
          </a:p>
          <a:p>
            <a:pPr>
              <a:lnSpc>
                <a:spcPct val="80000"/>
              </a:lnSpc>
            </a:pPr>
            <a:r>
              <a:rPr lang="en-US" sz="2800" b="0" spc="-150" dirty="0" smtClean="0"/>
              <a:t>Moderate </a:t>
            </a:r>
            <a:r>
              <a:rPr lang="en-US" sz="2800" b="0" spc="-150" dirty="0"/>
              <a:t>evidence  = </a:t>
            </a:r>
            <a:r>
              <a:rPr lang="en-US" sz="2800" dirty="0" smtClean="0"/>
              <a:t>CI crossed 1; possible subgroup </a:t>
            </a:r>
            <a:r>
              <a:rPr lang="en-US" sz="2800" dirty="0"/>
              <a:t>effect.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6354286"/>
            <a:ext cx="3608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Rounded MT Bold"/>
                <a:cs typeface="Arial Rounded MT Bold"/>
              </a:rPr>
              <a:t>Ann Intern Med. 2015;163:519-528</a:t>
            </a:r>
          </a:p>
        </p:txBody>
      </p:sp>
      <p:pic>
        <p:nvPicPr>
          <p:cNvPr id="7" name="Picture 6" descr="Macintosh HD:Users:rsiemieniuk:Downloads:Log 2.8 mortality_mortality subgroups final.csv - Log 2.8 mortality_subgroups4(1).em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60" y="2646759"/>
            <a:ext cx="5490210" cy="3410267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196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CAP - not severe: Mortality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03425"/>
            <a:ext cx="8229600" cy="619169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0" dirty="0" smtClean="0"/>
              <a:t>RR = 1.00 (CI</a:t>
            </a:r>
            <a:r>
              <a:rPr lang="en-US" b="0" dirty="0"/>
              <a:t>, 0.79 </a:t>
            </a:r>
            <a:r>
              <a:rPr lang="en-US" b="0" dirty="0" smtClean="0"/>
              <a:t>- 1.26); </a:t>
            </a:r>
            <a:r>
              <a:rPr lang="en-US" dirty="0"/>
              <a:t>I</a:t>
            </a:r>
            <a:r>
              <a:rPr lang="en-US" b="0" baseline="30000" dirty="0"/>
              <a:t>2</a:t>
            </a:r>
            <a:r>
              <a:rPr lang="en-US" b="0" dirty="0"/>
              <a:t> = 0</a:t>
            </a:r>
            <a:r>
              <a:rPr lang="en-US" b="0" dirty="0" smtClean="0"/>
              <a:t>%</a:t>
            </a:r>
            <a:endParaRPr lang="en-US" dirty="0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2511291"/>
              </p:ext>
            </p:extLst>
          </p:nvPr>
        </p:nvGraphicFramePr>
        <p:xfrm>
          <a:off x="6104542" y="2400300"/>
          <a:ext cx="2547334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75673" y="2400300"/>
            <a:ext cx="5490210" cy="3695700"/>
            <a:chOff x="475673" y="2782100"/>
            <a:chExt cx="5490210" cy="33139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1750" b="81290"/>
            <a:stretch/>
          </p:blipFill>
          <p:spPr>
            <a:xfrm>
              <a:off x="475673" y="2782100"/>
              <a:ext cx="5490210" cy="941546"/>
            </a:xfrm>
            <a:prstGeom prst="rect">
              <a:avLst/>
            </a:prstGeom>
          </p:spPr>
        </p:pic>
        <p:pic>
          <p:nvPicPr>
            <p:cNvPr id="14" name="Picture 13" descr="Macintosh HD:Users:rsiemieniuk:Downloads:Log 2.8 mortality_mortality subgroups final.csv - Log 2.8 mortality_subgroups4(1).emf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23"/>
            <a:stretch/>
          </p:blipFill>
          <p:spPr bwMode="auto">
            <a:xfrm>
              <a:off x="475673" y="5524183"/>
              <a:ext cx="5490210" cy="5718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pic>
          <p:nvPicPr>
            <p:cNvPr id="15" name="Picture 14" descr="Macintosh HD:Users:rsiemieniuk:Downloads:Log 2.8 mortality_mortality subgroups final.csv - Log 2.8 mortality_subgroups4(1).emf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783" b="23544"/>
            <a:stretch/>
          </p:blipFill>
          <p:spPr bwMode="auto">
            <a:xfrm>
              <a:off x="475673" y="3723646"/>
              <a:ext cx="5490210" cy="18005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6959600" y="4849812"/>
            <a:ext cx="59824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N=</a:t>
            </a:r>
          </a:p>
          <a:p>
            <a:pPr algn="ctr"/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762</a:t>
            </a:r>
            <a:endParaRPr lang="en-US" dirty="0">
              <a:solidFill>
                <a:schemeClr val="bg1">
                  <a:lumMod val="75000"/>
                  <a:lumOff val="25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71100" y="4849812"/>
            <a:ext cx="59824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N=</a:t>
            </a:r>
          </a:p>
          <a:p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824</a:t>
            </a:r>
            <a:endParaRPr lang="en-US" dirty="0">
              <a:solidFill>
                <a:schemeClr val="bg1">
                  <a:lumMod val="75000"/>
                  <a:lumOff val="25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6354286"/>
            <a:ext cx="3608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Rounded MT Bold"/>
                <a:cs typeface="Arial Rounded MT Bold"/>
              </a:rPr>
              <a:t>Ann Intern Med. 2015;163:519-528</a:t>
            </a:r>
          </a:p>
        </p:txBody>
      </p:sp>
    </p:spTree>
    <p:extLst>
      <p:ext uri="{BB962C8B-B14F-4D97-AF65-F5344CB8AC3E}">
        <p14:creationId xmlns:p14="http://schemas.microsoft.com/office/powerpoint/2010/main" val="80196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CAP </a:t>
            </a:r>
            <a:r>
              <a:rPr lang="en-US" dirty="0" smtClean="0"/>
              <a:t>– Severe: Mortality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24377"/>
            <a:ext cx="8229600" cy="699655"/>
          </a:xfrm>
        </p:spPr>
        <p:txBody>
          <a:bodyPr/>
          <a:lstStyle/>
          <a:p>
            <a:r>
              <a:rPr lang="en-US" b="0" dirty="0" smtClean="0"/>
              <a:t> RR = 0.39 (CI</a:t>
            </a:r>
            <a:r>
              <a:rPr lang="en-US" b="0" dirty="0"/>
              <a:t>, 0.20 </a:t>
            </a:r>
            <a:r>
              <a:rPr lang="en-US" b="0" dirty="0" smtClean="0"/>
              <a:t>- 0.77); </a:t>
            </a:r>
            <a:r>
              <a:rPr lang="en-US" dirty="0"/>
              <a:t>I</a:t>
            </a:r>
            <a:r>
              <a:rPr lang="en-US" b="0" baseline="30000" dirty="0"/>
              <a:t>2</a:t>
            </a:r>
            <a:r>
              <a:rPr lang="en-US" b="0" dirty="0"/>
              <a:t> = 0</a:t>
            </a:r>
            <a:r>
              <a:rPr lang="en-US" b="0" dirty="0" smtClean="0"/>
              <a:t>%</a:t>
            </a:r>
            <a:endParaRPr lang="en-US" dirty="0"/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2145401"/>
              </p:ext>
            </p:extLst>
          </p:nvPr>
        </p:nvGraphicFramePr>
        <p:xfrm>
          <a:off x="6104542" y="2387600"/>
          <a:ext cx="2547334" cy="370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80782" y="2387600"/>
            <a:ext cx="5490210" cy="3708400"/>
            <a:chOff x="480782" y="2387600"/>
            <a:chExt cx="5490210" cy="2121534"/>
          </a:xfrm>
        </p:grpSpPr>
        <p:pic>
          <p:nvPicPr>
            <p:cNvPr id="9" name="Picture 8" descr="Macintosh HD:Users:rsiemieniuk:Downloads:Log 2.8 mortality_mortality subgroups final.csv - Log 2.8 mortality_subgroups4(1).emf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56428"/>
            <a:stretch/>
          </p:blipFill>
          <p:spPr bwMode="auto">
            <a:xfrm>
              <a:off x="480782" y="2387600"/>
              <a:ext cx="5490210" cy="17783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pic>
          <p:nvPicPr>
            <p:cNvPr id="10" name="Picture 9" descr="Macintosh HD:Users:rsiemieniuk:Downloads:Log 2.8 mortality_mortality subgroups final.csv - Log 2.8 mortality_subgroups4(1).emf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23" b="4729"/>
            <a:stretch/>
          </p:blipFill>
          <p:spPr bwMode="auto">
            <a:xfrm>
              <a:off x="480782" y="4160389"/>
              <a:ext cx="5490210" cy="3487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6915150" y="4849812"/>
            <a:ext cx="59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N=</a:t>
            </a:r>
          </a:p>
          <a:p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213</a:t>
            </a:r>
            <a:endParaRPr lang="en-US" b="1" dirty="0">
              <a:solidFill>
                <a:schemeClr val="bg1">
                  <a:lumMod val="75000"/>
                  <a:lumOff val="25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2050" y="4849812"/>
            <a:ext cx="598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N=</a:t>
            </a:r>
          </a:p>
          <a:p>
            <a:r>
              <a:rPr lang="en-US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177</a:t>
            </a:r>
            <a:endParaRPr lang="en-US" b="1" dirty="0">
              <a:solidFill>
                <a:schemeClr val="bg1">
                  <a:lumMod val="75000"/>
                  <a:lumOff val="25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6354286"/>
            <a:ext cx="3608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Rounded MT Bold"/>
                <a:cs typeface="Arial Rounded MT Bold"/>
              </a:rPr>
              <a:t>Ann Intern Med. 2015;163:519-528</a:t>
            </a:r>
          </a:p>
        </p:txBody>
      </p:sp>
    </p:spTree>
    <p:extLst>
      <p:ext uri="{BB962C8B-B14F-4D97-AF65-F5344CB8AC3E}">
        <p14:creationId xmlns:p14="http://schemas.microsoft.com/office/powerpoint/2010/main" val="84194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CAP – Severe: Mortality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5673" y="1432791"/>
            <a:ext cx="8313092" cy="547985"/>
          </a:xfrm>
        </p:spPr>
        <p:txBody>
          <a:bodyPr>
            <a:normAutofit/>
          </a:bodyPr>
          <a:lstStyle/>
          <a:p>
            <a:r>
              <a:rPr lang="en-US" sz="2800" spc="-150" dirty="0" smtClean="0"/>
              <a:t>8 RCTs, RR = 0.46 (CI, 0.28 - 0.77) p = 0.003, </a:t>
            </a:r>
            <a:r>
              <a:rPr lang="en-US" sz="2800" spc="-150" smtClean="0"/>
              <a:t>I</a:t>
            </a:r>
            <a:r>
              <a:rPr lang="en-US" sz="2800" spc="-150" baseline="30000" smtClean="0"/>
              <a:t>2</a:t>
            </a:r>
            <a:r>
              <a:rPr lang="en-US" sz="2800" spc="-150" smtClean="0"/>
              <a:t> =0</a:t>
            </a:r>
            <a:r>
              <a:rPr lang="en-US" sz="2800" spc="-150" dirty="0" smtClean="0"/>
              <a:t>%</a:t>
            </a:r>
            <a:endParaRPr lang="en-US" sz="2800" spc="-1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73" y="2362200"/>
            <a:ext cx="5358384" cy="37703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7700" y="4083050"/>
            <a:ext cx="647700" cy="171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7700" y="4521200"/>
            <a:ext cx="996950" cy="171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149069"/>
              </p:ext>
            </p:extLst>
          </p:nvPr>
        </p:nvGraphicFramePr>
        <p:xfrm>
          <a:off x="6104541" y="2362200"/>
          <a:ext cx="2547334" cy="370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73" y="6387223"/>
            <a:ext cx="3657600" cy="3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9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Progression </a:t>
            </a:r>
            <a:r>
              <a:rPr lang="en-US" dirty="0"/>
              <a:t>to </a:t>
            </a:r>
            <a:r>
              <a:rPr lang="en-US" dirty="0" smtClean="0"/>
              <a:t>Mech. Vent. 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51372"/>
            <a:ext cx="8229600" cy="958850"/>
          </a:xfrm>
        </p:spPr>
        <p:txBody>
          <a:bodyPr>
            <a:normAutofit fontScale="92500" lnSpcReduction="20000"/>
          </a:bodyPr>
          <a:lstStyle/>
          <a:p>
            <a:r>
              <a:rPr lang="fr-FR" spc="-150" dirty="0" smtClean="0"/>
              <a:t>RR = 0.45 (CI</a:t>
            </a:r>
            <a:r>
              <a:rPr lang="fr-FR" spc="-150" dirty="0"/>
              <a:t>, </a:t>
            </a:r>
            <a:r>
              <a:rPr lang="fr-FR" spc="-150" dirty="0" smtClean="0"/>
              <a:t>0.26 - 0.79); </a:t>
            </a:r>
            <a:r>
              <a:rPr lang="en-US" spc="-150" dirty="0"/>
              <a:t>I</a:t>
            </a:r>
            <a:r>
              <a:rPr lang="en-US" b="0" spc="-150" dirty="0"/>
              <a:t>2 </a:t>
            </a:r>
            <a:r>
              <a:rPr lang="en-US" b="0" spc="-150" dirty="0" smtClean="0"/>
              <a:t>= 0%</a:t>
            </a:r>
          </a:p>
          <a:p>
            <a:r>
              <a:rPr lang="en-US" b="0" spc="-150" dirty="0" smtClean="0"/>
              <a:t>Moderate evidence  = small No. of events (46)</a:t>
            </a:r>
            <a:endParaRPr lang="en-US" spc="-1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88438"/>
          <a:stretch/>
        </p:blipFill>
        <p:spPr>
          <a:xfrm>
            <a:off x="495300" y="2406650"/>
            <a:ext cx="5360466" cy="469899"/>
          </a:xfrm>
          <a:prstGeom prst="rect">
            <a:avLst/>
          </a:prstGeom>
        </p:spPr>
      </p:pic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0571078"/>
              </p:ext>
            </p:extLst>
          </p:nvPr>
        </p:nvGraphicFramePr>
        <p:xfrm>
          <a:off x="6126845" y="3342876"/>
          <a:ext cx="2547334" cy="2772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 descr="Macintosh HD:Users:rsiemieniuk:Dropbox:0 - Forest plot applications:Steroids pneumonia forest plots v2:forest plots:Log 2.8 mechanical vent subgroups final.csv - Log 2.8 mortality_subgroups4.em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9"/>
          <a:stretch/>
        </p:blipFill>
        <p:spPr bwMode="auto">
          <a:xfrm>
            <a:off x="497366" y="2799715"/>
            <a:ext cx="5358400" cy="3334385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09600" y="6201886"/>
            <a:ext cx="3608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Rounded MT Bold"/>
                <a:cs typeface="Arial Rounded MT Bold"/>
              </a:rPr>
              <a:t>Ann Intern Med. 2015;163:519-528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90670" y="5003700"/>
            <a:ext cx="73609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spc="-15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17/550</a:t>
            </a:r>
            <a:endParaRPr lang="en-US" sz="1600" spc="-150" dirty="0">
              <a:solidFill>
                <a:schemeClr val="bg1">
                  <a:lumMod val="75000"/>
                  <a:lumOff val="25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02170" y="5003700"/>
            <a:ext cx="736099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spc="-15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29/510</a:t>
            </a:r>
            <a:endParaRPr lang="en-US" sz="1600" spc="-150" dirty="0">
              <a:solidFill>
                <a:schemeClr val="bg1">
                  <a:lumMod val="75000"/>
                  <a:lumOff val="25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6" t="51917" r="32584" b="31308"/>
          <a:stretch/>
        </p:blipFill>
        <p:spPr>
          <a:xfrm>
            <a:off x="6104541" y="2440912"/>
            <a:ext cx="2582259" cy="87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Progression </a:t>
            </a:r>
            <a:r>
              <a:rPr lang="en-US" dirty="0"/>
              <a:t>to </a:t>
            </a:r>
            <a:r>
              <a:rPr lang="en-US" dirty="0" smtClean="0"/>
              <a:t>ARDS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8962" y="1357969"/>
            <a:ext cx="8229600" cy="638800"/>
          </a:xfrm>
        </p:spPr>
        <p:txBody>
          <a:bodyPr>
            <a:normAutofit/>
          </a:bodyPr>
          <a:lstStyle/>
          <a:p>
            <a:r>
              <a:rPr lang="en-US" dirty="0" smtClean="0"/>
              <a:t> Overall vs. pts with severe CAP</a:t>
            </a:r>
            <a:endParaRPr 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8612983"/>
              </p:ext>
            </p:extLst>
          </p:nvPr>
        </p:nvGraphicFramePr>
        <p:xfrm>
          <a:off x="5499100" y="4294660"/>
          <a:ext cx="3206173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/>
          <p:cNvPicPr>
            <a:picLocks/>
          </p:cNvPicPr>
          <p:nvPr/>
        </p:nvPicPr>
        <p:blipFill rotWithShape="1">
          <a:blip r:embed="rId3"/>
          <a:srcRect t="19792"/>
          <a:stretch/>
        </p:blipFill>
        <p:spPr>
          <a:xfrm>
            <a:off x="609599" y="4294660"/>
            <a:ext cx="4572000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6100" y="3764229"/>
            <a:ext cx="3608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Rounded MT Bold"/>
                <a:cs typeface="Arial Rounded MT Bold"/>
              </a:rPr>
              <a:t>Ann Intern Med. 2015;163:519-528</a:t>
            </a:r>
          </a:p>
        </p:txBody>
      </p:sp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1413109"/>
              </p:ext>
            </p:extLst>
          </p:nvPr>
        </p:nvGraphicFramePr>
        <p:xfrm>
          <a:off x="5499100" y="1934645"/>
          <a:ext cx="3206173" cy="1862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" y="1968334"/>
            <a:ext cx="457200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6123460"/>
            <a:ext cx="3657600" cy="3034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9" t="84660" r="36705" b="2485"/>
          <a:stretch/>
        </p:blipFill>
        <p:spPr>
          <a:xfrm>
            <a:off x="5950857" y="2144229"/>
            <a:ext cx="1132114" cy="5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2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513965"/>
              </p:ext>
            </p:extLst>
          </p:nvPr>
        </p:nvGraphicFramePr>
        <p:xfrm>
          <a:off x="674741" y="3429000"/>
          <a:ext cx="5268859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674741" y="2704728"/>
            <a:ext cx="5268859" cy="648072"/>
            <a:chOff x="674741" y="1524000"/>
            <a:chExt cx="7740860" cy="648072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674741" y="1524000"/>
              <a:ext cx="3848363" cy="648072"/>
            </a:xfrm>
            <a:prstGeom prst="roundRect">
              <a:avLst/>
            </a:prstGeom>
            <a:gradFill flip="none" rotWithShape="1">
              <a:gsLst>
                <a:gs pos="37000">
                  <a:srgbClr val="CCFFCC"/>
                </a:gs>
                <a:gs pos="57000">
                  <a:srgbClr val="FFFFFF"/>
                </a:gs>
                <a:gs pos="80000">
                  <a:srgbClr val="FF00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Rounded MT Bold"/>
                  <a:ea typeface="ＭＳ Ｐゴシック" pitchFamily="-110" charset="-128"/>
                  <a:cs typeface="Arial Rounded MT Bold"/>
                </a:rPr>
                <a:t>Disease Elements 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4567238" y="1524000"/>
              <a:ext cx="3848363" cy="648072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  <a:gs pos="27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Rounded MT Bold"/>
                  <a:ea typeface="ＭＳ Ｐゴシック" pitchFamily="-110" charset="-128"/>
                  <a:cs typeface="Arial Rounded MT Bold"/>
                </a:rPr>
                <a:t>Temporal Course 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endParaRPr>
            </a:p>
          </p:txBody>
        </p:sp>
      </p:grpSp>
      <p:sp>
        <p:nvSpPr>
          <p:cNvPr id="13" name="Rectangle 1027"/>
          <p:cNvSpPr txBox="1">
            <a:spLocks noChangeArrowheads="1"/>
          </p:cNvSpPr>
          <p:nvPr/>
        </p:nvSpPr>
        <p:spPr bwMode="auto">
          <a:xfrm>
            <a:off x="431540" y="1232756"/>
            <a:ext cx="8280920" cy="1368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520700" indent="-520700">
              <a:spcBef>
                <a:spcPct val="20000"/>
              </a:spcBef>
              <a:buFont typeface="Wingdings" charset="2"/>
              <a:buChar char="q"/>
            </a:pPr>
            <a:r>
              <a:rPr lang="en-US" sz="2600" b="1" dirty="0">
                <a:solidFill>
                  <a:srgbClr val="FFFF00"/>
                </a:solidFill>
                <a:latin typeface="Arial Rounded MT Bold"/>
                <a:cs typeface="Arial Rounded MT Bold"/>
              </a:rPr>
              <a:t>Pathogens invade the sterile lower </a:t>
            </a:r>
            <a:r>
              <a:rPr lang="en-US" sz="2600" b="1" dirty="0" err="1">
                <a:solidFill>
                  <a:srgbClr val="FFFF00"/>
                </a:solidFill>
                <a:latin typeface="Arial Rounded MT Bold"/>
                <a:cs typeface="Arial Rounded MT Bold"/>
              </a:rPr>
              <a:t>respir</a:t>
            </a:r>
            <a:r>
              <a:rPr lang="en-US" sz="2600" b="1" dirty="0">
                <a:solidFill>
                  <a:srgbClr val="FFFF00"/>
                </a:solidFill>
                <a:latin typeface="Arial Rounded MT Bold"/>
                <a:cs typeface="Arial Rounded MT Bold"/>
              </a:rPr>
              <a:t>. tract </a:t>
            </a:r>
          </a:p>
          <a:p>
            <a:pPr marL="1435100" lvl="2" indent="-5207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latin typeface="Arial Rounded MT Bold"/>
                <a:cs typeface="Arial Rounded MT Bold"/>
              </a:rPr>
              <a:t>Activation of the innate immune response</a:t>
            </a:r>
          </a:p>
          <a:p>
            <a:pPr marL="1435100" lvl="2" indent="-5207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</a:pPr>
            <a:r>
              <a:rPr lang="en-US" sz="2400" b="1" dirty="0" smtClean="0">
                <a:latin typeface="Arial Rounded MT Bold"/>
                <a:cs typeface="Arial Rounded MT Bold"/>
              </a:rPr>
              <a:t>Local </a:t>
            </a:r>
            <a:r>
              <a:rPr lang="en-US" sz="2400" b="1" dirty="0">
                <a:latin typeface="Arial Rounded MT Bold"/>
                <a:cs typeface="Arial Rounded MT Bold"/>
              </a:rPr>
              <a:t>and </a:t>
            </a:r>
            <a:r>
              <a:rPr lang="en-US" sz="2400" b="1" u="sng" dirty="0">
                <a:solidFill>
                  <a:srgbClr val="FFFC05"/>
                </a:solidFill>
                <a:latin typeface="Arial Rounded MT Bold"/>
                <a:cs typeface="Arial Rounded MT Bold"/>
              </a:rPr>
              <a:t>systemic inflammation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3311861" y="2636912"/>
            <a:ext cx="2736303" cy="36844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  <a:lumOff val="15000"/>
            </a:schemeClr>
          </a:solidFill>
        </p:spPr>
        <p:txBody>
          <a:bodyPr/>
          <a:lstStyle/>
          <a:p>
            <a:r>
              <a:rPr lang="en-US" sz="4400" dirty="0" smtClean="0"/>
              <a:t>Components of Pneumonia </a:t>
            </a:r>
            <a:endParaRPr lang="en-US" sz="4400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575556" y="2672916"/>
            <a:ext cx="2736303" cy="36844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67745" y="4293096"/>
            <a:ext cx="2077943" cy="1129874"/>
            <a:chOff x="2406104" y="1301985"/>
            <a:chExt cx="2931077" cy="1618916"/>
          </a:xfrm>
          <a:scene3d>
            <a:camera prst="orthographicFront"/>
            <a:lightRig rig="threePt" dir="t"/>
          </a:scene3d>
        </p:grpSpPr>
        <p:sp>
          <p:nvSpPr>
            <p:cNvPr id="17" name="Rounded Rectangle 16"/>
            <p:cNvSpPr/>
            <p:nvPr/>
          </p:nvSpPr>
          <p:spPr>
            <a:xfrm>
              <a:off x="2406104" y="1301985"/>
              <a:ext cx="2931077" cy="1618916"/>
            </a:xfrm>
            <a:prstGeom prst="roundRect">
              <a:avLst/>
            </a:prstGeom>
            <a:solidFill>
              <a:srgbClr val="FFFF00"/>
            </a:solidFill>
            <a:sp3d>
              <a:bevelT w="114300" prst="artDeco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2429868" y="1419927"/>
              <a:ext cx="2898056" cy="137809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Arial Rounded MT Bold"/>
                  <a:cs typeface="Arial Rounded MT Bold"/>
                </a:rPr>
                <a:t>Pneumonia </a:t>
              </a:r>
              <a:endParaRPr lang="en-US" sz="2400" kern="1200" dirty="0">
                <a:latin typeface="Arial Rounded MT Bold"/>
                <a:cs typeface="Arial Rounded MT Bold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7200" y="6288257"/>
            <a:ext cx="3380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Academic Freedom Saves Lives </a:t>
            </a:r>
            <a:endParaRPr lang="en-US" sz="1600">
              <a:solidFill>
                <a:schemeClr val="tx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3"/>
      <p:bldP spid="15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Duration of Hospitalization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673" y="1484746"/>
            <a:ext cx="8229600" cy="1000116"/>
          </a:xfrm>
        </p:spPr>
        <p:txBody>
          <a:bodyPr>
            <a:noAutofit/>
          </a:bodyPr>
          <a:lstStyle/>
          <a:p>
            <a:r>
              <a:rPr lang="en-US" sz="2400" dirty="0" smtClean="0"/>
              <a:t>Mean difference, 1.00 </a:t>
            </a:r>
            <a:r>
              <a:rPr lang="en-US" sz="2400" dirty="0"/>
              <a:t>day </a:t>
            </a:r>
            <a:r>
              <a:rPr lang="en-US" sz="2400" dirty="0" smtClean="0"/>
              <a:t>(CI</a:t>
            </a:r>
            <a:r>
              <a:rPr lang="en-US" sz="2400" dirty="0"/>
              <a:t>, 1.79 </a:t>
            </a:r>
            <a:r>
              <a:rPr lang="en-US" sz="2400" dirty="0" smtClean="0"/>
              <a:t>- 0.21); </a:t>
            </a:r>
            <a:r>
              <a:rPr lang="en-US" sz="2400" dirty="0"/>
              <a:t>I2 = 0</a:t>
            </a:r>
            <a:r>
              <a:rPr lang="en-US" sz="2400" dirty="0" smtClean="0"/>
              <a:t>%</a:t>
            </a:r>
            <a:endParaRPr lang="en-US" sz="2400" dirty="0"/>
          </a:p>
          <a:p>
            <a:r>
              <a:rPr lang="en-US" sz="2400" dirty="0" smtClean="0"/>
              <a:t>High certainty </a:t>
            </a:r>
            <a:endParaRPr lang="en-US" sz="2400" dirty="0"/>
          </a:p>
        </p:txBody>
      </p:sp>
      <p:pic>
        <p:nvPicPr>
          <p:cNvPr id="6" name="Picture 5" descr="Macintosh HD:Users:rsiemieniuk:Dropbox:0 - Forest plot applications:Steroids pneumonia forest plots v2:forest plots:Linear length of stay1.csv - Linear example.em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84862"/>
            <a:ext cx="8229600" cy="3864429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62858" y="2902149"/>
            <a:ext cx="8418286" cy="1015999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8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Complications: Hyperglycemia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673" y="1484745"/>
            <a:ext cx="8229600" cy="861083"/>
          </a:xfrm>
        </p:spPr>
        <p:txBody>
          <a:bodyPr>
            <a:noAutofit/>
          </a:bodyPr>
          <a:lstStyle/>
          <a:p>
            <a:r>
              <a:rPr lang="en-US" sz="2800" dirty="0" smtClean="0"/>
              <a:t> </a:t>
            </a:r>
            <a:r>
              <a:rPr lang="en-US" sz="2800" dirty="0"/>
              <a:t>RR, 1.49 </a:t>
            </a:r>
            <a:r>
              <a:rPr lang="en-US" sz="2800" dirty="0" smtClean="0"/>
              <a:t>(CI</a:t>
            </a:r>
            <a:r>
              <a:rPr lang="en-US" sz="2800" dirty="0"/>
              <a:t>, 1.01 </a:t>
            </a:r>
            <a:r>
              <a:rPr lang="en-US" sz="2800" dirty="0" smtClean="0"/>
              <a:t>- 2.19); </a:t>
            </a:r>
            <a:r>
              <a:rPr lang="en-US" sz="2800" dirty="0"/>
              <a:t>I2 = 6</a:t>
            </a:r>
            <a:r>
              <a:rPr lang="en-US" sz="2800" dirty="0" smtClean="0"/>
              <a:t>%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High certainty</a:t>
            </a:r>
            <a:endParaRPr lang="en-US" sz="2800" dirty="0"/>
          </a:p>
        </p:txBody>
      </p:sp>
      <p:pic>
        <p:nvPicPr>
          <p:cNvPr id="5" name="Picture 4" descr="Macintosh HD:Users:rsiemieniuk:Dropbox:0 - Forest plot applications:Steroids pneumonia forest plots v2:forest plots:Log 2.8 hyperglycemia final.csv - Log 2.8 mortality_subgroups4.em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2741"/>
            <a:ext cx="8229600" cy="4118429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6" t="54948" r="33308" b="30101"/>
          <a:stretch/>
        </p:blipFill>
        <p:spPr>
          <a:xfrm>
            <a:off x="820057" y="5687741"/>
            <a:ext cx="1959428" cy="77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5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9552" y="1370013"/>
            <a:ext cx="7990656" cy="38884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Prolonged Glucocorticoid Treatment in Patients </a:t>
            </a:r>
            <a:br>
              <a:rPr lang="en-US" sz="4000" dirty="0" smtClean="0"/>
            </a:br>
            <a:r>
              <a:rPr lang="en-US" sz="4000" dirty="0" smtClean="0"/>
              <a:t>Hospitalized with </a:t>
            </a:r>
            <a:br>
              <a:rPr lang="en-US" sz="4000" dirty="0" smtClean="0"/>
            </a:br>
            <a:r>
              <a:rPr lang="en-US" sz="4000" dirty="0" smtClean="0"/>
              <a:t>Community-acquired Pneumonia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6000" dirty="0" smtClean="0">
                <a:solidFill>
                  <a:srgbClr val="FFFF00"/>
                </a:solidFill>
              </a:rPr>
              <a:t>What to do?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6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CAP </a:t>
            </a:r>
            <a:r>
              <a:rPr lang="mr-IN" dirty="0"/>
              <a:t>–</a:t>
            </a:r>
            <a:r>
              <a:rPr lang="en-US" dirty="0"/>
              <a:t> admitted to the </a:t>
            </a:r>
            <a:r>
              <a:rPr lang="en-US" dirty="0" smtClean="0"/>
              <a:t>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4758"/>
            <a:ext cx="8229600" cy="4320742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 </a:t>
            </a:r>
            <a:r>
              <a:rPr lang="en-GB" dirty="0" smtClean="0">
                <a:solidFill>
                  <a:srgbClr val="FFFC05"/>
                </a:solidFill>
              </a:rPr>
              <a:t>Hospital Admission </a:t>
            </a:r>
          </a:p>
          <a:p>
            <a:pPr lvl="1"/>
            <a:r>
              <a:rPr lang="en-GB" dirty="0" smtClean="0"/>
              <a:t>Prednisone</a:t>
            </a:r>
            <a:r>
              <a:rPr lang="en-GB" dirty="0"/>
              <a:t>, </a:t>
            </a:r>
            <a:r>
              <a:rPr lang="en-GB" dirty="0" smtClean="0"/>
              <a:t>40mg </a:t>
            </a:r>
            <a:r>
              <a:rPr lang="en-GB" dirty="0"/>
              <a:t>oral daily for 7d</a:t>
            </a:r>
            <a:r>
              <a:rPr lang="en-US" dirty="0"/>
              <a:t> </a:t>
            </a:r>
            <a:r>
              <a:rPr lang="en-US" baseline="30000" dirty="0" smtClean="0"/>
              <a:t>1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i="1" dirty="0" smtClean="0"/>
              <a:t>taper over 6 days </a:t>
            </a:r>
            <a:r>
              <a:rPr lang="en-US" dirty="0" smtClean="0"/>
              <a:t>[risk/benefit]</a:t>
            </a:r>
            <a:endParaRPr lang="en-US" baseline="30000" dirty="0" smtClean="0"/>
          </a:p>
          <a:p>
            <a:pPr lvl="1"/>
            <a:r>
              <a:rPr lang="en-US" dirty="0" smtClean="0"/>
              <a:t>CRP and </a:t>
            </a:r>
            <a:r>
              <a:rPr lang="en-US" dirty="0"/>
              <a:t>D-dimer - Monitor CRP daily </a:t>
            </a:r>
            <a:endParaRPr lang="en-US" dirty="0" smtClean="0"/>
          </a:p>
          <a:p>
            <a:pPr lvl="1"/>
            <a:r>
              <a:rPr lang="en-US" dirty="0" smtClean="0"/>
              <a:t> Assess ASCVD </a:t>
            </a:r>
            <a:r>
              <a:rPr lang="en-US" dirty="0"/>
              <a:t>risk </a:t>
            </a:r>
            <a:r>
              <a:rPr lang="en-US" dirty="0" smtClean="0"/>
              <a:t>factors &gt; optimize Rx</a:t>
            </a:r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FC05"/>
                </a:solidFill>
              </a:rPr>
              <a:t>Hospital DC</a:t>
            </a:r>
            <a:endParaRPr lang="en-US" dirty="0" smtClean="0"/>
          </a:p>
          <a:p>
            <a:pPr lvl="1"/>
            <a:r>
              <a:rPr lang="en-US" dirty="0" smtClean="0"/>
              <a:t>CRP, D-dimer- </a:t>
            </a:r>
            <a:r>
              <a:rPr lang="en-US" dirty="0"/>
              <a:t>instructions </a:t>
            </a:r>
            <a:r>
              <a:rPr lang="en-US" dirty="0" smtClean="0"/>
              <a:t>on AI </a:t>
            </a:r>
            <a:r>
              <a:rPr lang="mr-IN" dirty="0" smtClean="0"/>
              <a:t>–</a:t>
            </a:r>
            <a:r>
              <a:rPr lang="en-US" dirty="0" smtClean="0"/>
              <a:t> ASA [Dr. Oz]</a:t>
            </a:r>
            <a:endParaRPr lang="en-US" dirty="0"/>
          </a:p>
          <a:p>
            <a:r>
              <a:rPr lang="en-US" dirty="0" smtClean="0">
                <a:solidFill>
                  <a:srgbClr val="FFFC05"/>
                </a:solidFill>
              </a:rPr>
              <a:t> Outpatient</a:t>
            </a:r>
          </a:p>
          <a:p>
            <a:pPr lvl="1"/>
            <a:r>
              <a:rPr lang="en-US" dirty="0" smtClean="0"/>
              <a:t>RTO in 2-4 weeks &gt; </a:t>
            </a:r>
            <a:r>
              <a:rPr lang="en-US" dirty="0" err="1"/>
              <a:t>h</a:t>
            </a:r>
            <a:r>
              <a:rPr lang="en-US" dirty="0" err="1" smtClean="0"/>
              <a:t>sCRP</a:t>
            </a:r>
            <a:r>
              <a:rPr lang="en-US" dirty="0" smtClean="0"/>
              <a:t>- D-dimer- consider Coronary Ca+ scan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RTO Q 3 months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4413" y="6043613"/>
            <a:ext cx="563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1. Blum 2015: </a:t>
            </a:r>
            <a:r>
              <a:rPr lang="en-GB" dirty="0">
                <a:latin typeface="Arial Rounded MT Bold" charset="0"/>
                <a:ea typeface="Arial Rounded MT Bold" charset="0"/>
                <a:cs typeface="Arial Rounded MT Bold" charset="0"/>
              </a:rPr>
              <a:t>Prednisone, </a:t>
            </a:r>
            <a:r>
              <a:rPr lang="en-GB" dirty="0" smtClean="0">
                <a:latin typeface="Arial Rounded MT Bold" charset="0"/>
                <a:ea typeface="Arial Rounded MT Bold" charset="0"/>
                <a:cs typeface="Arial Rounded MT Bold" charset="0"/>
              </a:rPr>
              <a:t>50mg </a:t>
            </a:r>
            <a:r>
              <a:rPr lang="en-GB" dirty="0">
                <a:latin typeface="Arial Rounded MT Bold" charset="0"/>
                <a:ea typeface="Arial Rounded MT Bold" charset="0"/>
                <a:cs typeface="Arial Rounded MT Bold" charset="0"/>
              </a:rPr>
              <a:t>oral daily for 7d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</a:p>
        </p:txBody>
      </p:sp>
      <p:sp>
        <p:nvSpPr>
          <p:cNvPr id="5" name="Pentagon 4"/>
          <p:cNvSpPr/>
          <p:nvPr/>
        </p:nvSpPr>
        <p:spPr>
          <a:xfrm>
            <a:off x="7048034" y="3484772"/>
            <a:ext cx="1465396" cy="910266"/>
          </a:xfrm>
          <a:prstGeom prst="homePlat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46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7943"/>
          <a:stretch/>
        </p:blipFill>
        <p:spPr>
          <a:xfrm>
            <a:off x="458630" y="260143"/>
            <a:ext cx="8229600" cy="871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5764" r="49286" b="15735"/>
          <a:stretch/>
        </p:blipFill>
        <p:spPr>
          <a:xfrm>
            <a:off x="395326" y="1638300"/>
            <a:ext cx="3198969" cy="324260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727938" y="3259602"/>
            <a:ext cx="4811151" cy="2211912"/>
            <a:chOff x="-626013" y="4573875"/>
            <a:chExt cx="5593339" cy="22119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r="74404"/>
            <a:stretch/>
          </p:blipFill>
          <p:spPr>
            <a:xfrm>
              <a:off x="-626013" y="4573875"/>
              <a:ext cx="2340513" cy="22119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42010" r="45702"/>
            <a:stretch/>
          </p:blipFill>
          <p:spPr>
            <a:xfrm>
              <a:off x="1714500" y="4573875"/>
              <a:ext cx="1123657" cy="22119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66933" r="19759"/>
            <a:stretch/>
          </p:blipFill>
          <p:spPr>
            <a:xfrm>
              <a:off x="2838157" y="4573875"/>
              <a:ext cx="1216856" cy="221191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89446"/>
            <a:stretch/>
          </p:blipFill>
          <p:spPr>
            <a:xfrm>
              <a:off x="4002259" y="4573875"/>
              <a:ext cx="965067" cy="221191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r="56939" b="87254"/>
            <a:stretch/>
          </p:blipFill>
          <p:spPr>
            <a:xfrm>
              <a:off x="-626013" y="4573875"/>
              <a:ext cx="3937523" cy="28194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30" y="6365631"/>
            <a:ext cx="2743200" cy="28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40" r="5994"/>
          <a:stretch/>
        </p:blipFill>
        <p:spPr>
          <a:xfrm>
            <a:off x="1714500" y="3517604"/>
            <a:ext cx="5486400" cy="2603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1638300"/>
            <a:ext cx="5486400" cy="1634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87943"/>
          <a:stretch/>
        </p:blipFill>
        <p:spPr>
          <a:xfrm>
            <a:off x="458630" y="260143"/>
            <a:ext cx="8229600" cy="871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30" y="6365631"/>
            <a:ext cx="2743200" cy="2871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15410" y="3374618"/>
            <a:ext cx="3010274" cy="2857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8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57" y="965536"/>
            <a:ext cx="6660662" cy="514687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16" y="477715"/>
            <a:ext cx="1501934" cy="116058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32715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Registered Randomized Trials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2512516"/>
              </p:ext>
            </p:extLst>
          </p:nvPr>
        </p:nvGraphicFramePr>
        <p:xfrm>
          <a:off x="364526" y="1574800"/>
          <a:ext cx="8583982" cy="47751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5235"/>
                <a:gridCol w="1175888"/>
                <a:gridCol w="1394571"/>
                <a:gridCol w="1538166"/>
                <a:gridCol w="1218148"/>
                <a:gridCol w="1152371"/>
                <a:gridCol w="799603"/>
              </a:tblGrid>
              <a:tr h="6728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800" b="1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Acronym (Country)</a:t>
                      </a:r>
                      <a:endParaRPr lang="en-US" sz="3200" b="1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800" b="1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Identifier</a:t>
                      </a:r>
                      <a:endParaRPr lang="en-US" sz="3200" b="1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800" b="1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Patient population</a:t>
                      </a:r>
                      <a:endParaRPr lang="en-US" sz="3200" b="1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800" b="1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Intervention/ Comparison</a:t>
                      </a:r>
                      <a:endParaRPr lang="en-US" sz="3200" b="1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800" b="1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Primary outcome</a:t>
                      </a:r>
                      <a:endParaRPr lang="en-US" sz="3200" b="1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800" b="1" spc="-30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Target sample size</a:t>
                      </a:r>
                      <a:endParaRPr lang="en-US" sz="3200" b="1" spc="-30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800" b="0" spc="-15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Start</a:t>
                      </a:r>
                      <a:endParaRPr lang="en-US" sz="3200" b="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</a:tr>
              <a:tr h="95377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ESCAPe (United States)</a:t>
                      </a:r>
                      <a:endParaRPr lang="en-US" sz="1400" spc="-150" dirty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 smtClean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NCT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 smtClean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01283009</a:t>
                      </a:r>
                      <a:endParaRPr lang="en-US" sz="1400" spc="-150" dirty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Hospitalised veterans with severe </a:t>
                      </a:r>
                      <a:r>
                        <a:rPr lang="fr-CH" sz="1400" spc="-150" dirty="0" smtClean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CAP</a:t>
                      </a:r>
                      <a:endParaRPr lang="en-US" sz="1400" spc="-150" dirty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Methylprednisolone for 20 days vs Placebo</a:t>
                      </a:r>
                      <a:endParaRPr lang="en-US" sz="1400" spc="-150" dirty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All-cause mortality </a:t>
                      </a:r>
                      <a:endParaRPr lang="fr-CH" sz="1400" spc="0" dirty="0" smtClean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0" dirty="0" smtClean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at </a:t>
                      </a:r>
                      <a:r>
                        <a:rPr lang="fr-CH" sz="1400" spc="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day 60</a:t>
                      </a:r>
                      <a:endParaRPr lang="en-US" sz="1400" spc="0" dirty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30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1450 </a:t>
                      </a:r>
                      <a:r>
                        <a:rPr lang="fr-CH" sz="1400" spc="-300" dirty="0" smtClean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–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300" dirty="0" smtClean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slow </a:t>
                      </a:r>
                      <a:r>
                        <a:rPr lang="fr-CH" sz="1400" spc="-30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recruitment </a:t>
                      </a:r>
                      <a:endParaRPr lang="fr-CH" sz="1400" spc="-300" dirty="0" smtClean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300" dirty="0" smtClean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Stop at </a:t>
                      </a:r>
                      <a:r>
                        <a:rPr lang="fr-CH" sz="1400" spc="-30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580 </a:t>
                      </a:r>
                      <a:r>
                        <a:rPr lang="fr-CH" sz="1400" spc="-300" dirty="0" smtClean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pts</a:t>
                      </a:r>
                      <a:endParaRPr lang="en-US" sz="1400" spc="-300" dirty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 err="1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January</a:t>
                      </a:r>
                      <a:r>
                        <a:rPr lang="fr-CH" sz="1400" spc="-150" dirty="0">
                          <a:solidFill>
                            <a:srgbClr val="002060"/>
                          </a:solidFill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2012</a:t>
                      </a:r>
                      <a:endParaRPr lang="en-US" sz="1400" spc="-150" dirty="0">
                        <a:solidFill>
                          <a:srgbClr val="002060"/>
                        </a:solidFill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</a:tr>
              <a:tr h="7316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Santeon-CAP (Netherlands)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EUCTR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2011</a:t>
                      </a: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-004566-14-NL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Hospitalised patients with </a:t>
                      </a:r>
                      <a:r>
                        <a:rPr lang="fr-CH" sz="1400" spc="-15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CAP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 err="1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Dexamethasone</a:t>
                      </a: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 vs Placebo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Length of hospital stay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600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January 2012</a:t>
                      </a:r>
                      <a:endParaRPr lang="en-US" sz="1400" spc="-15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</a:tr>
              <a:tr h="7316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Peking Union (China)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NCT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02552342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Severe </a:t>
                      </a:r>
                      <a:r>
                        <a:rPr lang="fr-CH" sz="1400" spc="-15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CAP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Methylprednisolone vs Saline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All-cause mortality at day 30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610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May 2015</a:t>
                      </a:r>
                      <a:endParaRPr lang="en-US" sz="1400" spc="-15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</a:tr>
              <a:tr h="7316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CAPE COD (France)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EUCTR2015-001239-19-FR</a:t>
                      </a:r>
                      <a:endParaRPr lang="en-US" sz="1400" spc="-15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NCT02517489</a:t>
                      </a:r>
                      <a:endParaRPr lang="en-US" sz="1400" spc="-15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Severe </a:t>
                      </a:r>
                      <a:r>
                        <a:rPr lang="fr-CH" sz="1400" spc="-15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CAP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Hydrocortisone for 8-14 days vs Placebo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All-cause mortality at day 28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1200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August  2015</a:t>
                      </a:r>
                      <a:endParaRPr lang="en-US" sz="1400" spc="-15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</a:tr>
              <a:tr h="953771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AD-SCAP (Netherlands)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EUCTR2015-002340-14-NL</a:t>
                      </a:r>
                      <a:endParaRPr lang="en-US" sz="1400" spc="-15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Intensive care patients with severe </a:t>
                      </a:r>
                      <a:r>
                        <a:rPr lang="fr-CH" sz="1400" spc="-15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CAP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Adaptive trial with 7 </a:t>
                      </a:r>
                      <a:r>
                        <a:rPr lang="fr-CH" sz="1400" spc="-150" dirty="0" smtClean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arms; </a:t>
                      </a: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one arm includes Hydrocortisone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In-hospital mortality up to day 60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4000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CH" sz="1400" spc="-150" dirty="0">
                          <a:effectLst/>
                          <a:latin typeface="Arial Rounded MT Bold" charset="0"/>
                          <a:ea typeface="Arial Rounded MT Bold" charset="0"/>
                          <a:cs typeface="Arial Rounded MT Bold" charset="0"/>
                        </a:rPr>
                        <a:t>September 2015</a:t>
                      </a:r>
                      <a:endParaRPr lang="en-US" sz="1400" spc="-150" dirty="0">
                        <a:effectLst/>
                        <a:latin typeface="Arial Rounded MT Bold" charset="0"/>
                        <a:ea typeface="Arial Rounded MT Bold" charset="0"/>
                        <a:cs typeface="Arial Rounded MT Bold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160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055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908" y="266700"/>
            <a:ext cx="3551155" cy="2743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val Callout 1"/>
          <p:cNvSpPr/>
          <p:nvPr/>
        </p:nvSpPr>
        <p:spPr>
          <a:xfrm>
            <a:off x="5597227" y="411032"/>
            <a:ext cx="2951479" cy="1514046"/>
          </a:xfrm>
          <a:prstGeom prst="wedgeEllipseCallout">
            <a:avLst>
              <a:gd name="adj1" fmla="val -56770"/>
              <a:gd name="adj2" fmla="val 30426"/>
            </a:avLst>
          </a:prstGeom>
          <a:gradFill flip="none" rotWithShape="1">
            <a:gsLst>
              <a:gs pos="40000">
                <a:srgbClr val="800000"/>
              </a:gs>
              <a:gs pos="100000">
                <a:srgbClr val="FFFFFF"/>
              </a:gs>
              <a:gs pos="85000">
                <a:schemeClr val="bg1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pple Chancery"/>
                <a:cs typeface="Apple Chancery"/>
              </a:rPr>
              <a:t>GRAZIE</a:t>
            </a:r>
          </a:p>
          <a:p>
            <a:pPr algn="ctr"/>
            <a:r>
              <a:rPr lang="en-US" sz="3600" b="1" dirty="0" smtClean="0">
                <a:latin typeface="Apple Chancery"/>
                <a:cs typeface="Apple Chancery"/>
              </a:rPr>
              <a:t>MARCO </a:t>
            </a:r>
            <a:endParaRPr lang="en-US" sz="3600" b="1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167833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65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8122895"/>
              </p:ext>
            </p:extLst>
          </p:nvPr>
        </p:nvGraphicFramePr>
        <p:xfrm>
          <a:off x="674741" y="3429000"/>
          <a:ext cx="5268859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674741" y="2704728"/>
            <a:ext cx="5268859" cy="648072"/>
            <a:chOff x="674741" y="1524000"/>
            <a:chExt cx="7740860" cy="648072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674741" y="1524000"/>
              <a:ext cx="3848363" cy="648072"/>
            </a:xfrm>
            <a:prstGeom prst="roundRect">
              <a:avLst/>
            </a:prstGeom>
            <a:gradFill flip="none" rotWithShape="1">
              <a:gsLst>
                <a:gs pos="37000">
                  <a:srgbClr val="CCFFCC"/>
                </a:gs>
                <a:gs pos="57000">
                  <a:srgbClr val="FFFFFF"/>
                </a:gs>
                <a:gs pos="80000">
                  <a:srgbClr val="FF00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Rounded MT Bold"/>
                  <a:ea typeface="ＭＳ Ｐゴシック" pitchFamily="-110" charset="-128"/>
                  <a:cs typeface="Arial Rounded MT Bold"/>
                </a:rPr>
                <a:t>Disease Elements 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4567238" y="1524000"/>
              <a:ext cx="3848363" cy="648072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  <a:gs pos="27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 Rounded MT Bold"/>
                  <a:ea typeface="ＭＳ Ｐゴシック" pitchFamily="-110" charset="-128"/>
                  <a:cs typeface="Arial Rounded MT Bold"/>
                </a:rPr>
                <a:t>Temporal Course 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solidFill>
            <a:srgbClr val="262626"/>
          </a:solidFill>
        </p:spPr>
        <p:txBody>
          <a:bodyPr/>
          <a:lstStyle/>
          <a:p>
            <a:r>
              <a:rPr lang="en-US" sz="4400" dirty="0" smtClean="0"/>
              <a:t>Present Treatment</a:t>
            </a:r>
            <a:endParaRPr lang="en-US" sz="4400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 bwMode="auto">
          <a:xfrm>
            <a:off x="359532" y="1268760"/>
            <a:ext cx="8244916" cy="1440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520700" indent="-520700">
              <a:spcBef>
                <a:spcPts val="72"/>
              </a:spcBef>
              <a:buFont typeface="Wingdings" charset="2"/>
              <a:buChar char="q"/>
            </a:pPr>
            <a:r>
              <a:rPr lang="en-US" sz="32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Directed </a:t>
            </a:r>
            <a:r>
              <a:rPr lang="en-US" sz="3200" b="1" dirty="0">
                <a:solidFill>
                  <a:srgbClr val="FFFF00"/>
                </a:solidFill>
                <a:latin typeface="Arial Rounded MT Bold"/>
                <a:cs typeface="Arial Rounded MT Bold"/>
              </a:rPr>
              <a:t>predominantly </a:t>
            </a:r>
            <a:r>
              <a:rPr lang="en-US" sz="3200" b="1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at: </a:t>
            </a:r>
          </a:p>
          <a:p>
            <a:pPr marL="520700" indent="-520700">
              <a:spcBef>
                <a:spcPts val="72"/>
              </a:spcBef>
              <a:buFont typeface="Wingdings" charset="2"/>
              <a:buChar char="ü"/>
            </a:pPr>
            <a:r>
              <a:rPr lang="en-US" sz="3200" b="1" dirty="0" smtClean="0">
                <a:latin typeface="Arial Rounded MT Bold"/>
                <a:ea typeface="ＭＳ Ｐゴシック" pitchFamily="-110" charset="-128"/>
                <a:cs typeface="Arial Rounded MT Bold"/>
              </a:rPr>
              <a:t>Eradicating the etiologic </a:t>
            </a:r>
            <a:r>
              <a:rPr lang="en-US" sz="3200" b="1" dirty="0">
                <a:latin typeface="Arial Rounded MT Bold"/>
                <a:ea typeface="ＭＳ Ｐゴシック" pitchFamily="-110" charset="-128"/>
                <a:cs typeface="Arial Rounded MT Bold"/>
              </a:rPr>
              <a:t>agent(s</a:t>
            </a:r>
            <a:r>
              <a:rPr lang="en-US" sz="3200" b="1" dirty="0" smtClean="0">
                <a:latin typeface="Arial Rounded MT Bold"/>
                <a:ea typeface="ＭＳ Ｐゴシック" pitchFamily="-110" charset="-128"/>
                <a:cs typeface="Arial Rounded MT Bold"/>
              </a:rPr>
              <a:t>)</a:t>
            </a:r>
            <a:endParaRPr lang="en-US" sz="2800" b="1" dirty="0" smtClean="0">
              <a:latin typeface="Arial Rounded MT Bold"/>
              <a:ea typeface="ＭＳ Ｐゴシック" pitchFamily="-110" charset="-128"/>
              <a:cs typeface="Arial Rounded MT Bold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3568" y="3465004"/>
            <a:ext cx="8100900" cy="1368152"/>
            <a:chOff x="683568" y="3465004"/>
            <a:chExt cx="8100900" cy="1368152"/>
          </a:xfrm>
        </p:grpSpPr>
        <p:sp>
          <p:nvSpPr>
            <p:cNvPr id="2" name="Rounded Rectangle 1"/>
            <p:cNvSpPr/>
            <p:nvPr/>
          </p:nvSpPr>
          <p:spPr bwMode="auto">
            <a:xfrm>
              <a:off x="683568" y="3465004"/>
              <a:ext cx="8100900" cy="1368152"/>
            </a:xfrm>
            <a:prstGeom prst="roundRect">
              <a:avLst/>
            </a:prstGeom>
            <a:solidFill>
              <a:srgbClr val="FFFF00">
                <a:alpha val="4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1" name="Left Arrow Callout 10"/>
            <p:cNvSpPr/>
            <p:nvPr/>
          </p:nvSpPr>
          <p:spPr bwMode="auto">
            <a:xfrm>
              <a:off x="5943600" y="3481568"/>
              <a:ext cx="2657856" cy="1335024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72912"/>
              </a:avLst>
            </a:prstGeom>
            <a:gradFill flip="none" rotWithShape="1">
              <a:gsLst>
                <a:gs pos="40000">
                  <a:srgbClr val="CCFFCC"/>
                </a:gs>
                <a:gs pos="53000">
                  <a:srgbClr val="FFFFFF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Rounded MT Bold"/>
                  <a:ea typeface="ＭＳ Ｐゴシック" pitchFamily="-110" charset="-128"/>
                  <a:cs typeface="Arial Rounded MT Bold"/>
                </a:rPr>
                <a:t>Present Treatment 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48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mtClean="0"/>
              <a:t>IPD – </a:t>
            </a:r>
            <a:r>
              <a:rPr lang="en-US" dirty="0"/>
              <a:t>meta-analysis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6060" y="1368726"/>
            <a:ext cx="4110424" cy="10461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dirty="0" smtClean="0">
                <a:solidFill>
                  <a:srgbClr val="FFFF00"/>
                </a:solidFill>
              </a:rPr>
              <a:t> CAP – Not severe </a:t>
            </a:r>
          </a:p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dirty="0" smtClean="0">
                <a:solidFill>
                  <a:schemeClr val="tx1"/>
                </a:solidFill>
              </a:rPr>
              <a:t> 4 RCTs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(N= 1357)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982716"/>
              </p:ext>
            </p:extLst>
          </p:nvPr>
        </p:nvGraphicFramePr>
        <p:xfrm>
          <a:off x="630040" y="2605389"/>
          <a:ext cx="3996444" cy="3900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1655067"/>
              </p:ext>
            </p:extLst>
          </p:nvPr>
        </p:nvGraphicFramePr>
        <p:xfrm>
          <a:off x="4762364" y="3057308"/>
          <a:ext cx="3924436" cy="3412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671777" y="1341961"/>
            <a:ext cx="4002450" cy="10734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520700" indent="-5207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-80" charset="2"/>
              <a:buChar char="4"/>
              <a:defRPr sz="2800" b="1">
                <a:solidFill>
                  <a:srgbClr val="FFFF00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1pPr>
            <a:lvl2pPr marL="920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5000"/>
              <a:buChar char="•"/>
              <a:defRPr sz="26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2pPr>
            <a:lvl3pPr marL="1320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–"/>
              <a:defRPr sz="24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3pPr>
            <a:lvl4pPr marL="1663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sz="3200" dirty="0"/>
              <a:t>CAP </a:t>
            </a:r>
            <a:r>
              <a:rPr lang="en-US" sz="3200" dirty="0" smtClean="0"/>
              <a:t>- Severe </a:t>
            </a:r>
          </a:p>
          <a:p>
            <a:pPr>
              <a:lnSpc>
                <a:spcPct val="80000"/>
              </a:lnSpc>
              <a:buFont typeface="Wingdings" charset="2"/>
              <a:buChar char="q"/>
            </a:pPr>
            <a:r>
              <a:rPr lang="en-US" sz="3200" dirty="0" smtClean="0">
                <a:solidFill>
                  <a:srgbClr val="FFFFFF"/>
                </a:solidFill>
              </a:rPr>
              <a:t>2 RCTs (N= 166)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8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  <p:bldGraphic spid="7" grpId="0">
        <p:bldAsOne/>
      </p:bldGraphic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IPD meta-analysis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383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 30 day mortality: </a:t>
            </a:r>
          </a:p>
          <a:p>
            <a:pPr lvl="1"/>
            <a:r>
              <a:rPr lang="en-GB" dirty="0"/>
              <a:t>5.0% vs. 5.9</a:t>
            </a:r>
            <a:r>
              <a:rPr lang="en-GB" dirty="0" smtClean="0"/>
              <a:t>% - OR</a:t>
            </a:r>
            <a:r>
              <a:rPr lang="en-US" dirty="0" smtClean="0"/>
              <a:t> = 0.75 (0.46-1.21); p=0.24 </a:t>
            </a:r>
          </a:p>
          <a:p>
            <a:r>
              <a:rPr lang="en-US" dirty="0"/>
              <a:t> Time to clinical </a:t>
            </a:r>
            <a:r>
              <a:rPr lang="en-US" dirty="0" smtClean="0"/>
              <a:t>stability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Diff: -1.03 </a:t>
            </a:r>
            <a:r>
              <a:rPr lang="en-US" dirty="0"/>
              <a:t>days; </a:t>
            </a:r>
            <a:r>
              <a:rPr lang="en-US" dirty="0" smtClean="0"/>
              <a:t>(-1.62, -0.43); p=0.001</a:t>
            </a:r>
          </a:p>
          <a:p>
            <a:r>
              <a:rPr lang="en-US" dirty="0" smtClean="0"/>
              <a:t> Length </a:t>
            </a:r>
            <a:r>
              <a:rPr lang="en-US" dirty="0"/>
              <a:t>of hospital </a:t>
            </a:r>
            <a:r>
              <a:rPr lang="en-US" dirty="0" smtClean="0"/>
              <a:t>stay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Diff: -1.15 </a:t>
            </a:r>
            <a:r>
              <a:rPr lang="en-US" dirty="0"/>
              <a:t>days; </a:t>
            </a:r>
            <a:r>
              <a:rPr lang="en-US" dirty="0" smtClean="0"/>
              <a:t>(-1.75, -0.55); p&lt;0.001</a:t>
            </a:r>
          </a:p>
          <a:p>
            <a:r>
              <a:rPr lang="en-US" dirty="0" smtClean="0"/>
              <a:t> Hyperglycemia </a:t>
            </a:r>
            <a:r>
              <a:rPr lang="en-US" dirty="0"/>
              <a:t>requiring </a:t>
            </a:r>
            <a:r>
              <a:rPr lang="en-US" dirty="0" smtClean="0"/>
              <a:t>insulin* </a:t>
            </a:r>
          </a:p>
          <a:p>
            <a:pPr lvl="1"/>
            <a:r>
              <a:rPr lang="en-US" dirty="0" smtClean="0"/>
              <a:t> 22 % </a:t>
            </a:r>
            <a:r>
              <a:rPr lang="en-US" dirty="0"/>
              <a:t>vs </a:t>
            </a:r>
            <a:r>
              <a:rPr lang="en-US" dirty="0" smtClean="0"/>
              <a:t>12 % - OR = 2.15 (1.60 – 2.90);  </a:t>
            </a:r>
            <a:r>
              <a:rPr lang="en-US" dirty="0"/>
              <a:t>p&lt;</a:t>
            </a:r>
            <a:r>
              <a:rPr lang="en-US" dirty="0" smtClean="0"/>
              <a:t>0.001 </a:t>
            </a:r>
          </a:p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CAP-related re-hospitalization &lt; 30 days</a:t>
            </a:r>
          </a:p>
          <a:p>
            <a:pPr lvl="1"/>
            <a:r>
              <a:rPr lang="en-US" dirty="0" smtClean="0"/>
              <a:t>50% </a:t>
            </a:r>
            <a:r>
              <a:rPr lang="en-US" dirty="0"/>
              <a:t>vs </a:t>
            </a:r>
            <a:r>
              <a:rPr lang="en-US" dirty="0" smtClean="0"/>
              <a:t>27% - OR = 1.85</a:t>
            </a:r>
            <a:r>
              <a:rPr lang="en-US" dirty="0"/>
              <a:t>; </a:t>
            </a:r>
            <a:r>
              <a:rPr lang="en-US" dirty="0" smtClean="0"/>
              <a:t>(1.03-3.32); p=0.04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6267450"/>
            <a:ext cx="409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</a:t>
            </a:r>
            <a:r>
              <a:rPr lang="en-GB" dirty="0"/>
              <a:t>raise in glucose level was only transient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439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IPD meta-analysis -1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7083" r="5000" b="14741"/>
          <a:stretch/>
        </p:blipFill>
        <p:spPr>
          <a:xfrm>
            <a:off x="457200" y="1638300"/>
            <a:ext cx="8229600" cy="42672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Rectangle 4"/>
          <p:cNvSpPr/>
          <p:nvPr/>
        </p:nvSpPr>
        <p:spPr>
          <a:xfrm>
            <a:off x="557213" y="5343675"/>
            <a:ext cx="8129587" cy="423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905500"/>
            <a:ext cx="822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TTCS: T </a:t>
            </a:r>
            <a:r>
              <a:rPr lang="en-US" u="sng" dirty="0">
                <a:latin typeface="Arial Rounded MT Bold" charset="0"/>
                <a:ea typeface="Arial Rounded MT Bold" charset="0"/>
                <a:cs typeface="Arial Rounded MT Bold" charset="0"/>
              </a:rPr>
              <a:t>&lt;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37.8 C ; HR </a:t>
            </a:r>
            <a:r>
              <a:rPr lang="en-US" u="sng" dirty="0">
                <a:latin typeface="Arial Rounded MT Bold" charset="0"/>
                <a:ea typeface="Arial Rounded MT Bold" charset="0"/>
                <a:cs typeface="Arial Rounded MT Bold" charset="0"/>
              </a:rPr>
              <a:t>&lt;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100 bpm; RR= </a:t>
            </a:r>
            <a:r>
              <a:rPr lang="en-US" u="sng" dirty="0">
                <a:latin typeface="Arial Rounded MT Bold" charset="0"/>
                <a:ea typeface="Arial Rounded MT Bold" charset="0"/>
                <a:cs typeface="Arial Rounded MT Bold" charset="0"/>
              </a:rPr>
              <a:t>&lt;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24 bpm; SBP &gt;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90mm 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Hg ; MS= baseline; intake = </a:t>
            </a:r>
            <a:r>
              <a:rPr lang="en-US" dirty="0" err="1">
                <a:latin typeface="Arial Rounded MT Bold" charset="0"/>
                <a:ea typeface="Arial Rounded MT Bold" charset="0"/>
                <a:cs typeface="Arial Rounded MT Bold" charset="0"/>
              </a:rPr>
              <a:t>p.o.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; O2 sat </a:t>
            </a:r>
            <a:r>
              <a:rPr lang="en-US" u="sng" dirty="0">
                <a:latin typeface="Arial Rounded MT Bold" charset="0"/>
                <a:ea typeface="Arial Rounded MT Bold" charset="0"/>
                <a:cs typeface="Arial Rounded MT Bold" charset="0"/>
              </a:rPr>
              <a:t>&gt;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 90% on RA</a:t>
            </a:r>
          </a:p>
        </p:txBody>
      </p:sp>
    </p:spTree>
    <p:extLst>
      <p:ext uri="{BB962C8B-B14F-4D97-AF65-F5344CB8AC3E}">
        <p14:creationId xmlns:p14="http://schemas.microsoft.com/office/powerpoint/2010/main" val="254933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IPD meta-analysis-2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6103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3552" y="3698174"/>
            <a:ext cx="8049606" cy="11622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3552" y="4860388"/>
            <a:ext cx="8049606" cy="116221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283" r="100000">
                        <a14:foregroundMark x1="77215" y1="56338" x2="77215" y2="56338"/>
                        <a14:foregroundMark x1="83122" y1="53521" x2="83122" y2="53521"/>
                        <a14:foregroundMark x1="63291" y1="36150" x2="63291" y2="36150"/>
                        <a14:foregroundMark x1="91983" y1="54930" x2="91983" y2="54930"/>
                        <a14:foregroundMark x1="91983" y1="61033" x2="91983" y2="61502"/>
                        <a14:foregroundMark x1="86076" y1="71362" x2="86076" y2="71362"/>
                        <a14:foregroundMark x1="40506" y1="61972" x2="40506" y2="61972"/>
                        <a14:foregroundMark x1="75527" y1="59624" x2="75527" y2="59624"/>
                        <a14:foregroundMark x1="75527" y1="63850" x2="75527" y2="63850"/>
                        <a14:foregroundMark x1="75527" y1="68075" x2="75527" y2="68075"/>
                        <a14:foregroundMark x1="46835" y1="50704" x2="46835" y2="50704"/>
                        <a14:foregroundMark x1="48523" y1="45070" x2="48523" y2="45070"/>
                        <a14:foregroundMark x1="49367" y1="42254" x2="49367" y2="42254"/>
                        <a14:foregroundMark x1="80169" y1="35681" x2="80591" y2="36150"/>
                        <a14:foregroundMark x1="78903" y1="36150" x2="78903" y2="36150"/>
                        <a14:foregroundMark x1="78903" y1="36150" x2="78903" y2="36150"/>
                        <a14:foregroundMark x1="82278" y1="10329" x2="82278" y2="10329"/>
                        <a14:foregroundMark x1="82278" y1="10329" x2="82278" y2="10329"/>
                        <a14:foregroundMark x1="82278" y1="6573" x2="82278" y2="6573"/>
                        <a14:foregroundMark x1="74262" y1="41784" x2="74262" y2="41784"/>
                        <a14:foregroundMark x1="73418" y1="31925" x2="73418" y2="31925"/>
                        <a14:foregroundMark x1="62869" y1="32394" x2="62869" y2="32394"/>
                        <a14:foregroundMark x1="75105" y1="13146" x2="75105" y2="13146"/>
                        <a14:foregroundMark x1="92827" y1="7042" x2="92827" y2="7042"/>
                        <a14:backgroundMark x1="21097" y1="90610" x2="21097" y2="90610"/>
                        <a14:backgroundMark x1="26160" y1="97183" x2="26160" y2="97183"/>
                      </a14:backgroundRemoval>
                    </a14:imgEffect>
                  </a14:imgLayer>
                </a14:imgProps>
              </a:ext>
            </a:extLst>
          </a:blip>
          <a:srcRect l="22493"/>
          <a:stretch/>
        </p:blipFill>
        <p:spPr bwMode="auto">
          <a:xfrm>
            <a:off x="5248656" y="1287172"/>
            <a:ext cx="3300984" cy="406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82650"/>
            <a:ext cx="7772400" cy="4540250"/>
          </a:xfrm>
          <a:solidFill>
            <a:schemeClr val="bg1">
              <a:lumMod val="85000"/>
              <a:lumOff val="15000"/>
              <a:alpha val="5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900" cap="small" dirty="0" smtClean="0">
                <a:solidFill>
                  <a:srgbClr val="FFFFFF"/>
                </a:solidFill>
                <a:latin typeface="Arial Rounded MT Bold" charset="0"/>
              </a:rPr>
              <a:t>Community-acquired </a:t>
            </a:r>
            <a:r>
              <a:rPr lang="en-US" sz="4900" cap="small" dirty="0">
                <a:solidFill>
                  <a:srgbClr val="FFFFFF"/>
                </a:solidFill>
                <a:latin typeface="Arial Rounded MT Bold" charset="0"/>
              </a:rPr>
              <a:t>Pneumonia </a:t>
            </a:r>
            <a:br>
              <a:rPr lang="en-US" sz="4900" cap="small" dirty="0">
                <a:solidFill>
                  <a:srgbClr val="FFFFFF"/>
                </a:solidFill>
                <a:latin typeface="Arial Rounded MT Bold" charset="0"/>
              </a:rPr>
            </a:br>
            <a:r>
              <a:rPr lang="en-US" sz="4900" cap="small" dirty="0" smtClean="0">
                <a:solidFill>
                  <a:srgbClr val="FFFF00"/>
                </a:solidFill>
                <a:latin typeface="Arial Rounded MT Bold" charset="0"/>
              </a:rPr>
              <a:t> </a:t>
            </a:r>
            <a:br>
              <a:rPr lang="en-US" sz="4900" cap="small" dirty="0" smtClean="0">
                <a:solidFill>
                  <a:srgbClr val="FFFF00"/>
                </a:solidFill>
                <a:latin typeface="Arial Rounded MT Bold" charset="0"/>
              </a:rPr>
            </a:br>
            <a:r>
              <a:rPr lang="en-US" sz="4900" dirty="0" smtClean="0">
                <a:solidFill>
                  <a:srgbClr val="FFFF00"/>
                </a:solidFill>
              </a:rPr>
              <a:t>Updated </a:t>
            </a:r>
            <a:br>
              <a:rPr lang="en-US" sz="4900" dirty="0" smtClean="0">
                <a:solidFill>
                  <a:srgbClr val="FFFF00"/>
                </a:solidFill>
              </a:rPr>
            </a:br>
            <a:r>
              <a:rPr lang="en-US" sz="4900" dirty="0" smtClean="0">
                <a:solidFill>
                  <a:srgbClr val="FFFF00"/>
                </a:solidFill>
              </a:rPr>
              <a:t>Pathophysiological Model </a:t>
            </a:r>
            <a:r>
              <a:rPr lang="en-US" sz="4900" dirty="0">
                <a:solidFill>
                  <a:srgbClr val="FFFF00"/>
                </a:solidFill>
              </a:rPr>
              <a:t/>
            </a:r>
            <a:br>
              <a:rPr lang="en-US" sz="4900" dirty="0">
                <a:solidFill>
                  <a:srgbClr val="FFFF00"/>
                </a:solidFill>
              </a:rPr>
            </a:br>
            <a:endParaRPr lang="en-US" sz="4900" cap="small" dirty="0" smtClean="0">
              <a:solidFill>
                <a:srgbClr val="FFFF00"/>
              </a:solidFill>
              <a:latin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53967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4644"/>
            <a:ext cx="8229600" cy="980004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</p:pic>
      <p:pic>
        <p:nvPicPr>
          <p:cNvPr id="1946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6345238"/>
            <a:ext cx="2743200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468313" y="1371600"/>
            <a:ext cx="8229600" cy="4649788"/>
            <a:chOff x="468313" y="1371600"/>
            <a:chExt cx="8229600" cy="4649788"/>
          </a:xfrm>
        </p:grpSpPr>
        <p:grpSp>
          <p:nvGrpSpPr>
            <p:cNvPr id="17" name="Group 16"/>
            <p:cNvGrpSpPr/>
            <p:nvPr/>
          </p:nvGrpSpPr>
          <p:grpSpPr>
            <a:xfrm>
              <a:off x="468313" y="1371600"/>
              <a:ext cx="8229600" cy="4649788"/>
              <a:chOff x="468313" y="1371600"/>
              <a:chExt cx="8229600" cy="4649788"/>
            </a:xfrm>
          </p:grpSpPr>
          <p:grpSp>
            <p:nvGrpSpPr>
              <p:cNvPr id="2" name="Group 5"/>
              <p:cNvGrpSpPr>
                <a:grpSpLocks/>
              </p:cNvGrpSpPr>
              <p:nvPr/>
            </p:nvGrpSpPr>
            <p:grpSpPr bwMode="auto">
              <a:xfrm>
                <a:off x="468313" y="1371600"/>
                <a:ext cx="8229600" cy="4649788"/>
                <a:chOff x="395536" y="1371600"/>
                <a:chExt cx="8229600" cy="4649688"/>
              </a:xfrm>
            </p:grpSpPr>
            <p:grpSp>
              <p:nvGrpSpPr>
                <p:cNvPr id="4" name="Group 14"/>
                <p:cNvGrpSpPr>
                  <a:grpSpLocks/>
                </p:cNvGrpSpPr>
                <p:nvPr/>
              </p:nvGrpSpPr>
              <p:grpSpPr bwMode="auto">
                <a:xfrm>
                  <a:off x="395536" y="1371600"/>
                  <a:ext cx="8229600" cy="4649688"/>
                  <a:chOff x="647564" y="1232756"/>
                  <a:chExt cx="8229600" cy="5112568"/>
                </a:xfrm>
              </p:grpSpPr>
              <p:pic>
                <p:nvPicPr>
                  <p:cNvPr id="16" name="Picture 15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47564" y="1232756"/>
                    <a:ext cx="8229600" cy="5112568"/>
                  </a:xfrm>
                  <a:prstGeom prst="roundRect">
                    <a:avLst>
                      <a:gd name="adj" fmla="val 16667"/>
                    </a:avLst>
                  </a:prstGeom>
                  <a:ln>
                    <a:noFill/>
                  </a:ln>
                  <a:effectLst>
                    <a:outerShdw blurRad="76200" dist="38100" dir="7800000" algn="tl" rotWithShape="0">
                      <a:srgbClr val="000000">
                        <a:alpha val="40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4200000"/>
                    </a:lightRig>
                  </a:scene3d>
                  <a:sp3d prstMaterial="plastic">
                    <a:bevelT w="381000" h="114300" prst="relaxedInset"/>
                    <a:contourClr>
                      <a:srgbClr val="969696"/>
                    </a:contourClr>
                  </a:sp3d>
                </p:spPr>
              </p:pic>
              <p:pic>
                <p:nvPicPr>
                  <p:cNvPr id="19469" name="Picture 16"/>
                  <p:cNvPicPr>
                    <a:picLocks noChangeAspect="1"/>
                  </p:cNvPicPr>
                  <p:nvPr/>
                </p:nvPicPr>
                <p:blipFill>
                  <a:blip r:embed="rId5"/>
                  <a:srcRect r="5396" b="67680"/>
                  <a:stretch>
                    <a:fillRect/>
                  </a:stretch>
                </p:blipFill>
                <p:spPr bwMode="auto">
                  <a:xfrm>
                    <a:off x="1619672" y="5985284"/>
                    <a:ext cx="6607956" cy="1629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9467" name="Picture 17"/>
                <p:cNvPicPr>
                  <a:picLocks noChangeAspect="1"/>
                </p:cNvPicPr>
                <p:nvPr/>
              </p:nvPicPr>
              <p:blipFill>
                <a:blip r:embed="rId5"/>
                <a:srcRect l="44905" t="58644" r="44368" b="6548"/>
                <a:stretch>
                  <a:fillRect/>
                </a:stretch>
              </p:blipFill>
              <p:spPr bwMode="auto">
                <a:xfrm>
                  <a:off x="4521200" y="5842000"/>
                  <a:ext cx="749300" cy="1754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rcRect l="70177" t="14749" r="11246" b="62308"/>
              <a:stretch>
                <a:fillRect/>
              </a:stretch>
            </p:blipFill>
            <p:spPr bwMode="auto">
              <a:xfrm>
                <a:off x="1600200" y="1676400"/>
                <a:ext cx="1213756" cy="9906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rcRect l="49865" t="14749" r="30633" b="62308"/>
              <a:stretch>
                <a:fillRect/>
              </a:stretch>
            </p:blipFill>
            <p:spPr bwMode="auto">
              <a:xfrm>
                <a:off x="6243638" y="2133600"/>
                <a:ext cx="1604962" cy="1066800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sp>
          <p:nvSpPr>
            <p:cNvPr id="18" name="Rounded Rectangle 17"/>
            <p:cNvSpPr/>
            <p:nvPr/>
          </p:nvSpPr>
          <p:spPr bwMode="auto">
            <a:xfrm>
              <a:off x="4267200" y="4905164"/>
              <a:ext cx="914400" cy="657436"/>
            </a:xfrm>
            <a:prstGeom prst="roundRect">
              <a:avLst/>
            </a:prstGeom>
            <a:solidFill>
              <a:srgbClr val="FFFF00">
                <a:alpha val="43000"/>
              </a:srgbClr>
            </a:solidFill>
            <a:ln w="60325" cap="flat" cmpd="sng" algn="ctr">
              <a:gradFill flip="none" rotWithShape="1">
                <a:gsLst>
                  <a:gs pos="0">
                    <a:schemeClr val="tx1">
                      <a:alpha val="61000"/>
                    </a:schemeClr>
                  </a:gs>
                  <a:gs pos="100000">
                    <a:srgbClr val="000000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5235648" y="1592796"/>
            <a:ext cx="3224784" cy="4026408"/>
          </a:xfrm>
          <a:prstGeom prst="rect">
            <a:avLst/>
          </a:prstGeom>
          <a:solidFill>
            <a:srgbClr val="FEFCE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3788" y="4437112"/>
            <a:ext cx="55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1918</a:t>
            </a:r>
            <a:endParaRPr lang="en-US" sz="12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5544108" y="3501008"/>
            <a:ext cx="20162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75000"/>
              </a:schemeClr>
            </a:solidFill>
            <a:prstDash val="sys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087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  <a:lumOff val="15000"/>
            </a:schemeClr>
          </a:solidFill>
        </p:spPr>
        <p:txBody>
          <a:bodyPr/>
          <a:lstStyle/>
          <a:p>
            <a:r>
              <a:rPr lang="en-US" sz="4400" dirty="0" smtClean="0"/>
              <a:t>Components of Pneumonia </a:t>
            </a:r>
            <a:endParaRPr lang="en-US" sz="4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1004933"/>
              </p:ext>
            </p:extLst>
          </p:nvPr>
        </p:nvGraphicFramePr>
        <p:xfrm>
          <a:off x="674741" y="2244080"/>
          <a:ext cx="7757793" cy="3775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ounded Rectangle 4"/>
          <p:cNvSpPr/>
          <p:nvPr/>
        </p:nvSpPr>
        <p:spPr bwMode="auto">
          <a:xfrm>
            <a:off x="674741" y="1524000"/>
            <a:ext cx="3848363" cy="648072"/>
          </a:xfrm>
          <a:prstGeom prst="roundRect">
            <a:avLst/>
          </a:prstGeom>
          <a:gradFill flip="none" rotWithShape="1">
            <a:gsLst>
              <a:gs pos="37000">
                <a:srgbClr val="CCFFCC"/>
              </a:gs>
              <a:gs pos="57000">
                <a:srgbClr val="FFFFFF"/>
              </a:gs>
              <a:gs pos="80000">
                <a:srgbClr val="FF00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rPr>
              <a:t>Disease Elements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ounded MT Bold"/>
              <a:ea typeface="ＭＳ Ｐゴシック" pitchFamily="-110" charset="-128"/>
              <a:cs typeface="Arial Rounded MT Bold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567238" y="1524000"/>
            <a:ext cx="3848363" cy="6480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rgbClr val="FFFFFF"/>
              </a:gs>
              <a:gs pos="27000">
                <a:schemeClr val="accent1">
                  <a:lumMod val="40000"/>
                  <a:lumOff val="60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rPr>
              <a:t>Temporal Course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Rounded MT Bold"/>
              <a:ea typeface="ＭＳ Ｐゴシック" pitchFamily="-110" charset="-128"/>
              <a:cs typeface="Arial Rounded MT Bold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46609" y="1376772"/>
            <a:ext cx="3989387" cy="480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048420" y="3349597"/>
            <a:ext cx="3047160" cy="1527203"/>
            <a:chOff x="2355316" y="1124258"/>
            <a:chExt cx="3047160" cy="1527203"/>
          </a:xfrm>
          <a:scene3d>
            <a:camera prst="orthographicFront"/>
            <a:lightRig rig="threePt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2355316" y="1124258"/>
              <a:ext cx="3047160" cy="1527203"/>
            </a:xfrm>
            <a:prstGeom prst="roundRect">
              <a:avLst/>
            </a:prstGeom>
            <a:solidFill>
              <a:srgbClr val="FFFF00"/>
            </a:solidFill>
            <a:sp3d>
              <a:bevelT w="114300" prst="artDeco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429868" y="1198810"/>
              <a:ext cx="2898056" cy="137809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700" kern="1200" dirty="0" smtClean="0">
                  <a:latin typeface="Arial Rounded MT Bold"/>
                  <a:cs typeface="Arial Rounded MT Bold"/>
                </a:rPr>
                <a:t>Pneumonia </a:t>
              </a:r>
              <a:endParaRPr lang="en-US" sz="3700" kern="1200" dirty="0">
                <a:latin typeface="Arial Rounded MT Bold"/>
                <a:cs typeface="Arial Rounded MT Bold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57200" y="6288257"/>
            <a:ext cx="3380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Academic Freedom Saves Lives </a:t>
            </a:r>
            <a:endParaRPr lang="en-US" sz="1600">
              <a:solidFill>
                <a:schemeClr val="tx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5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2">
            <a:lum contrast="89000"/>
            <a:alphaModFix amt="12000"/>
          </a:blip>
          <a:srcRect l="5556" t="8170" r="6481" b="4684"/>
          <a:stretch>
            <a:fillRect/>
          </a:stretch>
        </p:blipFill>
        <p:spPr>
          <a:xfrm>
            <a:off x="457200" y="1368425"/>
            <a:ext cx="8229600" cy="4950077"/>
          </a:xfrm>
          <a:prstGeom prst="rect">
            <a:avLst/>
          </a:prstGeom>
          <a:blipFill rotWithShape="1">
            <a:blip r:embed="rId3">
              <a:lum contrast="89000"/>
              <a:alphaModFix amt="12000"/>
            </a:blip>
            <a:tile tx="0" ty="0" sx="100000" sy="100000" flip="none" algn="tl"/>
          </a:blipFill>
          <a:ln w="7620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</p:pic>
      <p:grpSp>
        <p:nvGrpSpPr>
          <p:cNvPr id="36" name="Group 35"/>
          <p:cNvGrpSpPr/>
          <p:nvPr/>
        </p:nvGrpSpPr>
        <p:grpSpPr>
          <a:xfrm>
            <a:off x="6233162" y="3429000"/>
            <a:ext cx="929638" cy="1524000"/>
            <a:chOff x="6233162" y="3429000"/>
            <a:chExt cx="929638" cy="1524000"/>
          </a:xfrm>
        </p:grpSpPr>
        <p:sp>
          <p:nvSpPr>
            <p:cNvPr id="48" name="Diamond 47"/>
            <p:cNvSpPr/>
            <p:nvPr/>
          </p:nvSpPr>
          <p:spPr bwMode="auto">
            <a:xfrm>
              <a:off x="6233162" y="3833152"/>
              <a:ext cx="929638" cy="697992"/>
            </a:xfrm>
            <a:prstGeom prst="diamond">
              <a:avLst/>
            </a:prstGeom>
            <a:solidFill>
              <a:srgbClr val="FFFF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dirty="0" smtClean="0">
                  <a:ln>
                    <a:noFill/>
                  </a:ln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charset="0"/>
                  <a:ea typeface="Arial Rounded MT Bold" charset="0"/>
                  <a:cs typeface="Arial Rounded MT Bold" charset="0"/>
                </a:rPr>
                <a:t>6.5%</a:t>
              </a:r>
              <a:endParaRPr kumimoji="0" lang="en-US" sz="2000" i="0" u="none" strike="noStrike" cap="none" normalizeH="0" baseline="0" dirty="0">
                <a:ln>
                  <a:noFill/>
                </a:ln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 bwMode="auto">
            <a:xfrm rot="5400000">
              <a:off x="6507481" y="3618706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 rot="5400000">
              <a:off x="6507481" y="4761706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62626"/>
          </a:solidFill>
          <a:ln>
            <a:noFill/>
          </a:ln>
        </p:spPr>
        <p:txBody>
          <a:bodyPr/>
          <a:lstStyle/>
          <a:p>
            <a:r>
              <a:rPr lang="en-US" sz="4000" b="0" dirty="0" smtClean="0">
                <a:latin typeface="Arial Rounded MT Bold" charset="0"/>
                <a:ea typeface="Arial Rounded MT Bold" charset="0"/>
                <a:cs typeface="Arial Rounded MT Bold" charset="0"/>
              </a:rPr>
              <a:t>Temporal Course – Acute </a:t>
            </a:r>
            <a:endParaRPr lang="en-US" b="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57200" y="1388368"/>
            <a:ext cx="2553789" cy="1752600"/>
            <a:chOff x="457200" y="1336675"/>
            <a:chExt cx="2553789" cy="1752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lum bright="-12000" contrast="-4000"/>
              <a:alphaModFix/>
            </a:blip>
            <a:srcRect l="15333" t="14804" r="16667" b="26536"/>
            <a:stretch>
              <a:fillRect/>
            </a:stretch>
          </p:blipFill>
          <p:spPr>
            <a:xfrm>
              <a:off x="457200" y="1336675"/>
              <a:ext cx="2553789" cy="1752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505616" y="2057400"/>
              <a:ext cx="2456955" cy="461665"/>
            </a:xfrm>
            <a:prstGeom prst="rect">
              <a:avLst/>
            </a:prstGeom>
            <a:solidFill>
              <a:srgbClr val="B0BABB">
                <a:alpha val="34000"/>
              </a:srgbClr>
            </a:solidFill>
            <a:ln>
              <a:noFill/>
            </a:ln>
            <a:effectLst>
              <a:outerShdw blurRad="50800" dist="38100" dir="2700000" algn="tl" rotWithShape="0">
                <a:srgbClr val="FFFF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90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5-6 million/year</a:t>
              </a:r>
              <a:endParaRPr lang="en-US" sz="2400" dirty="0">
                <a:solidFill>
                  <a:srgbClr val="000090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400800"/>
            <a:ext cx="2743200" cy="20398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5867400" y="2653984"/>
            <a:ext cx="1242060" cy="3108957"/>
            <a:chOff x="5867400" y="2653984"/>
            <a:chExt cx="1242060" cy="3108957"/>
          </a:xfrm>
        </p:grpSpPr>
        <p:grpSp>
          <p:nvGrpSpPr>
            <p:cNvPr id="50" name="Group 49"/>
            <p:cNvGrpSpPr/>
            <p:nvPr/>
          </p:nvGrpSpPr>
          <p:grpSpPr>
            <a:xfrm>
              <a:off x="5867400" y="2653984"/>
              <a:ext cx="1242060" cy="822957"/>
              <a:chOff x="5867400" y="2653984"/>
              <a:chExt cx="1242060" cy="822957"/>
            </a:xfrm>
          </p:grpSpPr>
          <p:sp>
            <p:nvSpPr>
              <p:cNvPr id="33" name="Right Arrow 32"/>
              <p:cNvSpPr/>
              <p:nvPr/>
            </p:nvSpPr>
            <p:spPr bwMode="auto">
              <a:xfrm>
                <a:off x="5867400" y="2913062"/>
                <a:ext cx="381000" cy="304800"/>
              </a:xfrm>
              <a:prstGeom prst="rightArrow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 bwMode="auto">
              <a:xfrm>
                <a:off x="6286503" y="2653984"/>
                <a:ext cx="822957" cy="82295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charset="0"/>
                    <a:ea typeface="Arial Rounded MT Bold" charset="0"/>
                    <a:cs typeface="Arial Rounded MT Bold" charset="0"/>
                  </a:rPr>
                  <a:t>5%</a:t>
                </a:r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5867400" y="4939984"/>
              <a:ext cx="1242060" cy="822957"/>
              <a:chOff x="5867400" y="4939984"/>
              <a:chExt cx="1242060" cy="822957"/>
            </a:xfrm>
          </p:grpSpPr>
          <p:sp>
            <p:nvSpPr>
              <p:cNvPr id="34" name="Right Arrow 33"/>
              <p:cNvSpPr/>
              <p:nvPr/>
            </p:nvSpPr>
            <p:spPr bwMode="auto">
              <a:xfrm>
                <a:off x="5867400" y="5199062"/>
                <a:ext cx="381000" cy="304800"/>
              </a:xfrm>
              <a:prstGeom prst="rightArrow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 bwMode="auto">
              <a:xfrm>
                <a:off x="6286503" y="4939984"/>
                <a:ext cx="822957" cy="82295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charset="0"/>
                    <a:ea typeface="Arial Rounded MT Bold" charset="0"/>
                    <a:cs typeface="Arial Rounded MT Bold" charset="0"/>
                  </a:rPr>
                  <a:t>18%</a:t>
                </a:r>
                <a:endPara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791273" y="3352800"/>
            <a:ext cx="1885644" cy="2202810"/>
            <a:chOff x="560803" y="3352800"/>
            <a:chExt cx="1885644" cy="2202810"/>
          </a:xfrm>
        </p:grpSpPr>
        <p:sp>
          <p:nvSpPr>
            <p:cNvPr id="35" name="TextBox 34"/>
            <p:cNvSpPr txBox="1"/>
            <p:nvPr/>
          </p:nvSpPr>
          <p:spPr>
            <a:xfrm>
              <a:off x="560803" y="5186278"/>
              <a:ext cx="1885644" cy="369332"/>
            </a:xfrm>
            <a:prstGeom prst="rect">
              <a:avLst/>
            </a:prstGeom>
            <a:solidFill>
              <a:srgbClr val="FFFF00">
                <a:alpha val="84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000090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1.1 million/year</a:t>
              </a:r>
              <a:endParaRPr lang="en-US" sz="1800" dirty="0">
                <a:solidFill>
                  <a:srgbClr val="000090"/>
                </a:solidFill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962" y="3352800"/>
              <a:ext cx="1711325" cy="1711325"/>
            </a:xfrm>
            <a:prstGeom prst="rect">
              <a:avLst/>
            </a:prstGeom>
            <a:ln w="762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sp>
        <p:nvSpPr>
          <p:cNvPr id="49" name="TextBox 48"/>
          <p:cNvSpPr txBox="1"/>
          <p:nvPr/>
        </p:nvSpPr>
        <p:spPr>
          <a:xfrm>
            <a:off x="7294167" y="3867835"/>
            <a:ext cx="1557528" cy="646331"/>
          </a:xfrm>
          <a:prstGeom prst="rect">
            <a:avLst/>
          </a:prstGeom>
          <a:solidFill>
            <a:srgbClr val="FFFF00"/>
          </a:solidFill>
          <a:scene3d>
            <a:camera prst="perspectiveFront" fov="2700000">
              <a:rot lat="0" lon="0" rev="0"/>
            </a:camera>
            <a:lightRig rig="threePt" dir="t"/>
          </a:scene3d>
          <a:sp3d>
            <a:bevelT w="114300" prst="hardEdge"/>
          </a:sp3d>
        </p:spPr>
        <p:txBody>
          <a:bodyPr wrap="square" rtlCol="0">
            <a:spAutoFit/>
            <a:sp3d extrusionH="57150">
              <a:bevelT w="57150" h="38100" prst="hardEdge"/>
            </a:sp3d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≈ 55-65,000 deaths/yr</a:t>
            </a:r>
            <a:endParaRPr lang="en-US" dirty="0">
              <a:solidFill>
                <a:srgbClr val="00009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589757" y="2151062"/>
            <a:ext cx="3327987" cy="2057401"/>
            <a:chOff x="2589757" y="2151062"/>
            <a:chExt cx="3327987" cy="20574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rcRect l="29167" t="9379" r="12500"/>
            <a:stretch>
              <a:fillRect/>
            </a:stretch>
          </p:blipFill>
          <p:spPr>
            <a:xfrm>
              <a:off x="4090679" y="2151062"/>
              <a:ext cx="1827065" cy="18288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4681727" y="3683615"/>
              <a:ext cx="728473" cy="278785"/>
            </a:xfrm>
            <a:prstGeom prst="rect">
              <a:avLst/>
            </a:prstGeom>
            <a:solidFill>
              <a:schemeClr val="tx1">
                <a:alpha val="49000"/>
              </a:schemeClr>
            </a:solidFill>
            <a:ln>
              <a:noFill/>
            </a:ln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2000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charset="0"/>
                  <a:ea typeface="Arial Rounded MT Bold" charset="0"/>
                  <a:cs typeface="Arial Rounded MT Bold" charset="0"/>
                </a:rPr>
                <a:t>Ward</a:t>
              </a:r>
              <a:r>
                <a:rPr lang="en-US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charset="0"/>
                  <a:ea typeface="Arial Rounded MT Bold" charset="0"/>
                  <a:cs typeface="Arial Rounded MT Bold" charset="0"/>
                </a:rPr>
                <a:t> 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589757" y="3065462"/>
              <a:ext cx="1500922" cy="1143001"/>
              <a:chOff x="2589757" y="3065462"/>
              <a:chExt cx="1500922" cy="1143001"/>
            </a:xfrm>
          </p:grpSpPr>
          <p:cxnSp>
            <p:nvCxnSpPr>
              <p:cNvPr id="18" name="Straight Arrow Connector 17"/>
              <p:cNvCxnSpPr>
                <a:stCxn id="7" idx="3"/>
                <a:endCxn id="11" idx="1"/>
              </p:cNvCxnSpPr>
              <p:nvPr/>
            </p:nvCxnSpPr>
            <p:spPr bwMode="auto">
              <a:xfrm flipV="1">
                <a:off x="2589757" y="3065462"/>
                <a:ext cx="1500922" cy="1143001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30" name="Oval 29"/>
              <p:cNvSpPr>
                <a:spLocks noChangeAspect="1"/>
              </p:cNvSpPr>
              <p:nvPr/>
            </p:nvSpPr>
            <p:spPr bwMode="auto">
              <a:xfrm>
                <a:off x="2987043" y="3276600"/>
                <a:ext cx="822957" cy="822957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charset="0"/>
                    <a:ea typeface="Arial Rounded MT Bold" charset="0"/>
                    <a:cs typeface="Arial Rounded MT Bold" charset="0"/>
                  </a:rPr>
                  <a:t>87%</a:t>
                </a:r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2589757" y="4208463"/>
            <a:ext cx="3328854" cy="2084955"/>
            <a:chOff x="2589757" y="4208463"/>
            <a:chExt cx="3328854" cy="2084955"/>
          </a:xfrm>
        </p:grpSpPr>
        <p:grpSp>
          <p:nvGrpSpPr>
            <p:cNvPr id="44" name="Group 43"/>
            <p:cNvGrpSpPr/>
            <p:nvPr/>
          </p:nvGrpSpPr>
          <p:grpSpPr>
            <a:xfrm>
              <a:off x="4089811" y="4437062"/>
              <a:ext cx="1828800" cy="1856356"/>
              <a:chOff x="4089811" y="4437062"/>
              <a:chExt cx="1828800" cy="185635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rcRect l="31939" b="6250"/>
              <a:stretch>
                <a:fillRect/>
              </a:stretch>
            </p:blipFill>
            <p:spPr>
              <a:xfrm>
                <a:off x="4089811" y="4437062"/>
                <a:ext cx="1828800" cy="1828800"/>
              </a:xfrm>
              <a:prstGeom prst="rect">
                <a:avLst/>
              </a:prstGeom>
              <a:ln>
                <a:solidFill>
                  <a:srgbClr val="FFFFFF"/>
                </a:solidFill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4645154" y="5893308"/>
                <a:ext cx="688846" cy="400110"/>
              </a:xfrm>
              <a:prstGeom prst="rect">
                <a:avLst/>
              </a:prstGeom>
              <a:solidFill>
                <a:schemeClr val="tx1">
                  <a:alpha val="49000"/>
                </a:schemeClr>
              </a:solidFill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0009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charset="0"/>
                    <a:ea typeface="Arial Rounded MT Bold" charset="0"/>
                    <a:cs typeface="Arial Rounded MT Bold" charset="0"/>
                  </a:rPr>
                  <a:t>ICU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2589757" y="4208463"/>
              <a:ext cx="1500054" cy="1142999"/>
              <a:chOff x="2589757" y="4208463"/>
              <a:chExt cx="1500054" cy="1142999"/>
            </a:xfrm>
          </p:grpSpPr>
          <p:cxnSp>
            <p:nvCxnSpPr>
              <p:cNvPr id="19" name="Straight Arrow Connector 18"/>
              <p:cNvCxnSpPr>
                <a:stCxn id="7" idx="3"/>
                <a:endCxn id="12" idx="1"/>
              </p:cNvCxnSpPr>
              <p:nvPr/>
            </p:nvCxnSpPr>
            <p:spPr bwMode="auto">
              <a:xfrm>
                <a:off x="2589757" y="4208463"/>
                <a:ext cx="1500054" cy="1142999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31" name="Oval 30"/>
              <p:cNvSpPr>
                <a:spLocks noChangeAspect="1"/>
              </p:cNvSpPr>
              <p:nvPr/>
            </p:nvSpPr>
            <p:spPr bwMode="auto">
              <a:xfrm>
                <a:off x="2987043" y="4267200"/>
                <a:ext cx="822957" cy="822957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20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charset="0"/>
                    <a:ea typeface="Arial Rounded MT Bold" charset="0"/>
                    <a:cs typeface="Arial Rounded MT Bold" charset="0"/>
                  </a:rPr>
                  <a:t>13%</a:t>
                </a:r>
                <a:endPara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charset="0"/>
                  <a:ea typeface="Arial Rounded MT Bold" charset="0"/>
                  <a:cs typeface="Arial Rounded MT Bold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8051170"/>
              </p:ext>
            </p:extLst>
          </p:nvPr>
        </p:nvGraphicFramePr>
        <p:xfrm>
          <a:off x="503238" y="2346349"/>
          <a:ext cx="8183562" cy="399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671900" y="5939408"/>
            <a:ext cx="4567572" cy="297904"/>
            <a:chOff x="2411760" y="5638800"/>
            <a:chExt cx="4567572" cy="297904"/>
          </a:xfrm>
        </p:grpSpPr>
        <p:sp>
          <p:nvSpPr>
            <p:cNvPr id="6" name="TextBox 4"/>
            <p:cNvSpPr txBox="1">
              <a:spLocks noChangeArrowheads="1"/>
            </p:cNvSpPr>
            <p:nvPr/>
          </p:nvSpPr>
          <p:spPr bwMode="auto">
            <a:xfrm>
              <a:off x="2411760" y="5650954"/>
              <a:ext cx="121920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 smtClean="0"/>
                <a:t>(N </a:t>
              </a:r>
              <a:r>
                <a:rPr lang="en-US" sz="2000" b="1" dirty="0"/>
                <a:t>= </a:t>
              </a:r>
              <a:r>
                <a:rPr lang="en-US" sz="2000" b="1" dirty="0" smtClean="0"/>
                <a:t>14,163)</a:t>
              </a:r>
              <a:endParaRPr lang="en-US" sz="2000" b="1" dirty="0"/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5760132" y="5638800"/>
              <a:ext cx="121920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 smtClean="0"/>
                <a:t>(N </a:t>
              </a:r>
              <a:r>
                <a:rPr lang="en-US" sz="2000" b="1" dirty="0"/>
                <a:t>= </a:t>
              </a:r>
              <a:r>
                <a:rPr lang="en-US" sz="2000" b="1" dirty="0" smtClean="0"/>
                <a:t>3,727)</a:t>
              </a:r>
              <a:endParaRPr lang="en-US" sz="2000" b="1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219201"/>
            <a:ext cx="2743200" cy="625624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4"/>
          <a:srcRect t="35714" b="28571"/>
          <a:stretch>
            <a:fillRect/>
          </a:stretch>
        </p:blipFill>
        <p:spPr>
          <a:xfrm>
            <a:off x="685800" y="6400800"/>
            <a:ext cx="2743200" cy="228600"/>
          </a:xfrm>
          <a:prstGeom prst="rect">
            <a:avLst/>
          </a:prstGeom>
        </p:spPr>
      </p:pic>
      <p:grpSp>
        <p:nvGrpSpPr>
          <p:cNvPr id="9" name="Group 27"/>
          <p:cNvGrpSpPr/>
          <p:nvPr/>
        </p:nvGrpSpPr>
        <p:grpSpPr>
          <a:xfrm>
            <a:off x="935596" y="3419920"/>
            <a:ext cx="6624736" cy="2186228"/>
            <a:chOff x="1066800" y="2792152"/>
            <a:chExt cx="6477000" cy="2035881"/>
          </a:xfrm>
        </p:grpSpPr>
        <p:grpSp>
          <p:nvGrpSpPr>
            <p:cNvPr id="11" name="Group 25"/>
            <p:cNvGrpSpPr/>
            <p:nvPr/>
          </p:nvGrpSpPr>
          <p:grpSpPr>
            <a:xfrm>
              <a:off x="1066800" y="2792152"/>
              <a:ext cx="4267200" cy="2035881"/>
              <a:chOff x="1066800" y="2790057"/>
              <a:chExt cx="4267200" cy="2192487"/>
            </a:xfrm>
          </p:grpSpPr>
          <p:grpSp>
            <p:nvGrpSpPr>
              <p:cNvPr id="12" name="Group 21"/>
              <p:cNvGrpSpPr/>
              <p:nvPr/>
            </p:nvGrpSpPr>
            <p:grpSpPr>
              <a:xfrm>
                <a:off x="4648200" y="2790057"/>
                <a:ext cx="685800" cy="1188251"/>
                <a:chOff x="4648200" y="2790057"/>
                <a:chExt cx="685800" cy="1188251"/>
              </a:xfrm>
            </p:grpSpPr>
            <p:sp>
              <p:nvSpPr>
                <p:cNvPr id="16" name="Left Brace 12"/>
                <p:cNvSpPr>
                  <a:spLocks/>
                </p:cNvSpPr>
                <p:nvPr/>
              </p:nvSpPr>
              <p:spPr bwMode="auto">
                <a:xfrm>
                  <a:off x="5181600" y="2790057"/>
                  <a:ext cx="152400" cy="1188251"/>
                </a:xfrm>
                <a:prstGeom prst="leftBrace">
                  <a:avLst>
                    <a:gd name="adj1" fmla="val 8329"/>
                    <a:gd name="adj2" fmla="val 50000"/>
                  </a:avLst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7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4648200" y="3200400"/>
                  <a:ext cx="656717" cy="3395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FFFF00"/>
                      </a:solidFill>
                    </a:rPr>
                    <a:t>25%</a:t>
                  </a:r>
                </a:p>
              </p:txBody>
            </p:sp>
          </p:grpSp>
          <p:grpSp>
            <p:nvGrpSpPr>
              <p:cNvPr id="13" name="Group 22"/>
              <p:cNvGrpSpPr/>
              <p:nvPr/>
            </p:nvGrpSpPr>
            <p:grpSpPr>
              <a:xfrm>
                <a:off x="1066800" y="3810003"/>
                <a:ext cx="685800" cy="1172541"/>
                <a:chOff x="4724400" y="2819403"/>
                <a:chExt cx="685800" cy="1172541"/>
              </a:xfrm>
            </p:grpSpPr>
            <p:sp>
              <p:nvSpPr>
                <p:cNvPr id="24" name="Left Brace 12"/>
                <p:cNvSpPr>
                  <a:spLocks/>
                </p:cNvSpPr>
                <p:nvPr/>
              </p:nvSpPr>
              <p:spPr bwMode="auto">
                <a:xfrm>
                  <a:off x="5257800" y="2819403"/>
                  <a:ext cx="152400" cy="1172541"/>
                </a:xfrm>
                <a:prstGeom prst="leftBrace">
                  <a:avLst>
                    <a:gd name="adj1" fmla="val 8329"/>
                    <a:gd name="adj2" fmla="val 50000"/>
                  </a:avLst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b="1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25" name="TextBox 13"/>
                <p:cNvSpPr txBox="1">
                  <a:spLocks noChangeArrowheads="1"/>
                </p:cNvSpPr>
                <p:nvPr/>
              </p:nvSpPr>
              <p:spPr bwMode="auto">
                <a:xfrm>
                  <a:off x="4724400" y="3242505"/>
                  <a:ext cx="656717" cy="3395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FFFF00"/>
                      </a:solidFill>
                    </a:rPr>
                    <a:t>25%</a:t>
                  </a:r>
                </a:p>
              </p:txBody>
            </p:sp>
          </p:grpSp>
        </p:grpSp>
        <p:cxnSp>
          <p:nvCxnSpPr>
            <p:cNvPr id="21" name="Straight Connector 20"/>
            <p:cNvCxnSpPr/>
            <p:nvPr/>
          </p:nvCxnSpPr>
          <p:spPr bwMode="auto">
            <a:xfrm>
              <a:off x="1828800" y="3738828"/>
              <a:ext cx="2133600" cy="15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5410200" y="2814764"/>
              <a:ext cx="2133600" cy="15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9" name="Rectangle 28"/>
          <p:cNvSpPr/>
          <p:nvPr/>
        </p:nvSpPr>
        <p:spPr bwMode="auto">
          <a:xfrm>
            <a:off x="2159732" y="3140968"/>
            <a:ext cx="2345547" cy="26533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832140" y="3158684"/>
            <a:ext cx="2317734" cy="26465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grpSp>
        <p:nvGrpSpPr>
          <p:cNvPr id="14" name="Group 12"/>
          <p:cNvGrpSpPr/>
          <p:nvPr/>
        </p:nvGrpSpPr>
        <p:grpSpPr>
          <a:xfrm>
            <a:off x="467544" y="1905000"/>
            <a:ext cx="8229600" cy="3312368"/>
            <a:chOff x="467544" y="1421283"/>
            <a:chExt cx="8395627" cy="3312368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467544" y="1421283"/>
              <a:ext cx="8395627" cy="468052"/>
            </a:xfrm>
            <a:prstGeom prst="roundRect">
              <a:avLst/>
            </a:prstGeom>
            <a:solidFill>
              <a:srgbClr val="ADC2FF">
                <a:alpha val="43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200" b="1" dirty="0">
                  <a:solidFill>
                    <a:srgbClr val="FFFF00"/>
                  </a:solidFill>
                  <a:latin typeface="Arial Rounded MT Bold"/>
                  <a:ea typeface="ＭＳ Ｐゴシック" pitchFamily="-110" charset="-128"/>
                  <a:cs typeface="Arial Rounded MT Bold"/>
                </a:rPr>
                <a:t>Is the increased </a:t>
              </a:r>
              <a:r>
                <a:rPr lang="en-US" sz="2200" b="1" dirty="0" smtClean="0">
                  <a:solidFill>
                    <a:srgbClr val="FFFF00"/>
                  </a:solidFill>
                  <a:latin typeface="Arial Rounded MT Bold"/>
                  <a:ea typeface="ＭＳ Ｐゴシック" pitchFamily="-110" charset="-128"/>
                  <a:cs typeface="Arial Rounded MT Bold"/>
                </a:rPr>
                <a:t>mortality related </a:t>
              </a:r>
              <a:r>
                <a:rPr lang="en-US" sz="2200" b="1" dirty="0">
                  <a:solidFill>
                    <a:srgbClr val="FFFF00"/>
                  </a:solidFill>
                  <a:latin typeface="Arial Rounded MT Bold"/>
                  <a:ea typeface="ＭＳ Ｐゴシック" pitchFamily="-110" charset="-128"/>
                  <a:cs typeface="Arial Rounded MT Bold"/>
                </a:rPr>
                <a:t>to age and </a:t>
              </a:r>
              <a:r>
                <a:rPr lang="en-US" sz="2200" b="1" dirty="0" smtClean="0">
                  <a:solidFill>
                    <a:srgbClr val="FFFF00"/>
                  </a:solidFill>
                  <a:latin typeface="Arial Rounded MT Bold"/>
                  <a:ea typeface="ＭＳ Ｐゴシック" pitchFamily="-110" charset="-128"/>
                  <a:cs typeface="Arial Rounded MT Bold"/>
                </a:rPr>
                <a:t>comorbidities</a:t>
              </a:r>
              <a:r>
                <a:rPr lang="en-US" sz="2200" b="1" dirty="0">
                  <a:solidFill>
                    <a:srgbClr val="FFFF00"/>
                  </a:solidFill>
                  <a:latin typeface="Arial Rounded MT Bold"/>
                  <a:ea typeface="ＭＳ Ｐゴシック" pitchFamily="-110" charset="-128"/>
                  <a:cs typeface="Arial Rounded MT Bold"/>
                </a:rPr>
                <a:t>? 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954948" y="4229595"/>
              <a:ext cx="512628" cy="504056"/>
            </a:xfrm>
            <a:prstGeom prst="ellipse">
              <a:avLst/>
            </a:prstGeom>
            <a:solidFill>
              <a:srgbClr val="ADC2FF">
                <a:alpha val="39000"/>
              </a:srgb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4732542" y="3221483"/>
              <a:ext cx="512628" cy="504056"/>
            </a:xfrm>
            <a:prstGeom prst="ellipse">
              <a:avLst/>
            </a:prstGeom>
            <a:solidFill>
              <a:srgbClr val="ADC2FF">
                <a:alpha val="39000"/>
              </a:srgb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cxnSp>
          <p:nvCxnSpPr>
            <p:cNvPr id="10" name="Straight Connector 9"/>
            <p:cNvCxnSpPr>
              <a:stCxn id="8" idx="7"/>
              <a:endCxn id="5" idx="2"/>
            </p:cNvCxnSpPr>
            <p:nvPr/>
          </p:nvCxnSpPr>
          <p:spPr bwMode="auto">
            <a:xfrm flipV="1">
              <a:off x="1392503" y="1889335"/>
              <a:ext cx="3272854" cy="241407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>
              <a:stCxn id="35" idx="0"/>
              <a:endCxn id="5" idx="2"/>
            </p:cNvCxnSpPr>
            <p:nvPr/>
          </p:nvCxnSpPr>
          <p:spPr bwMode="auto">
            <a:xfrm flipH="1" flipV="1">
              <a:off x="4665357" y="1889335"/>
              <a:ext cx="323499" cy="133214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457200" y="1295400"/>
            <a:ext cx="8183562" cy="590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520700" marR="0" lvl="0" indent="-520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ebdings" pitchFamily="-80" charset="2"/>
              <a:buChar char="4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Rounded MT Bold"/>
                <a:ea typeface="ＭＳ Ｐゴシック" pitchFamily="-110" charset="-128"/>
                <a:cs typeface="Arial Rounded MT Bold"/>
              </a:rPr>
              <a:t>VA 2006 – 1 year mortality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Rounded MT Bold"/>
              <a:ea typeface="ＭＳ Ｐゴシック" pitchFamily="-110" charset="-128"/>
              <a:cs typeface="Arial Rounded MT Bold"/>
            </a:endParaRPr>
          </a:p>
        </p:txBody>
      </p:sp>
      <p:sp>
        <p:nvSpPr>
          <p:cNvPr id="38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  <a:solidFill>
            <a:srgbClr val="262626"/>
          </a:solidFill>
        </p:spPr>
        <p:txBody>
          <a:bodyPr/>
          <a:lstStyle/>
          <a:p>
            <a:r>
              <a:rPr lang="en-US" dirty="0" smtClean="0"/>
              <a:t>Temporal Course – Chronic 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75" y="3015925"/>
            <a:ext cx="1828800" cy="10118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port to CSSEC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t="6480" r="12583" b="6360"/>
          <a:stretch/>
        </p:blipFill>
        <p:spPr>
          <a:xfrm>
            <a:off x="457200" y="1448780"/>
            <a:ext cx="8229600" cy="4428492"/>
          </a:xfrm>
          <a:prstGeom prst="rect">
            <a:avLst/>
          </a:prstGeom>
          <a:ln w="76200" cap="flat" cmpd="sng" algn="ctr">
            <a:solidFill>
              <a:schemeClr val="tx2">
                <a:lumMod val="95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18" name="Straight Arrow Connector 17"/>
          <p:cNvCxnSpPr/>
          <p:nvPr/>
        </p:nvCxnSpPr>
        <p:spPr>
          <a:xfrm>
            <a:off x="8460432" y="3356992"/>
            <a:ext cx="0" cy="1122352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>
            <a:off x="777891" y="4720448"/>
            <a:ext cx="1381738" cy="1588"/>
          </a:xfrm>
          <a:prstGeom prst="straightConnector1">
            <a:avLst/>
          </a:prstGeom>
          <a:ln>
            <a:solidFill>
              <a:srgbClr val="0C5986"/>
            </a:solidFill>
            <a:prstDash val="sysDash"/>
            <a:headEnd type="none"/>
            <a:tailEnd type="arrow"/>
          </a:ln>
          <a:effectLst>
            <a:outerShdw blurRad="40000" dist="20000" dir="5400000" rotWithShape="0">
              <a:srgbClr val="0000FF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538966" y="2926968"/>
            <a:ext cx="1859588" cy="1588"/>
          </a:xfrm>
          <a:prstGeom prst="straightConnector1">
            <a:avLst/>
          </a:prstGeom>
          <a:ln>
            <a:solidFill>
              <a:srgbClr val="0070C0"/>
            </a:solidFill>
            <a:prstDash val="sysDash"/>
            <a:headEnd type="none"/>
            <a:tailEnd type="none"/>
          </a:ln>
          <a:effectLst>
            <a:outerShdw blurRad="40000" dist="20000" dir="5400000" rotWithShape="0">
              <a:srgbClr val="0000FF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074054" y="2507652"/>
            <a:ext cx="4775200" cy="761165"/>
            <a:chOff x="3074054" y="2847855"/>
            <a:chExt cx="4775200" cy="761165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7849254" y="3234529"/>
              <a:ext cx="0" cy="374491"/>
            </a:xfrm>
            <a:prstGeom prst="straightConnector1">
              <a:avLst/>
            </a:prstGeom>
            <a:ln>
              <a:solidFill>
                <a:srgbClr val="800000"/>
              </a:solidFill>
              <a:prstDash val="sysDash"/>
              <a:headEnd type="triangle"/>
              <a:tailEnd type="triangle"/>
            </a:ln>
            <a:effectLst>
              <a:outerShdw blurRad="889000" dist="20000" dir="5400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039254" y="2952744"/>
              <a:ext cx="0" cy="348407"/>
            </a:xfrm>
            <a:prstGeom prst="straightConnector1">
              <a:avLst/>
            </a:prstGeom>
            <a:ln>
              <a:solidFill>
                <a:srgbClr val="800000"/>
              </a:solidFill>
              <a:prstDash val="sysDash"/>
              <a:headEnd type="triangle"/>
              <a:tailEnd type="triangle"/>
            </a:ln>
            <a:effectLst>
              <a:outerShdw blurRad="889000" dist="20000" dir="5400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800321" y="3084351"/>
              <a:ext cx="0" cy="374491"/>
            </a:xfrm>
            <a:prstGeom prst="straightConnector1">
              <a:avLst/>
            </a:prstGeom>
            <a:ln>
              <a:solidFill>
                <a:srgbClr val="800000"/>
              </a:solidFill>
              <a:prstDash val="sysDash"/>
              <a:headEnd type="triangle"/>
              <a:tailEnd type="triangle"/>
            </a:ln>
            <a:effectLst>
              <a:outerShdw blurRad="889000" dist="20000" dir="5400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714721" y="3178688"/>
              <a:ext cx="0" cy="374491"/>
            </a:xfrm>
            <a:prstGeom prst="straightConnector1">
              <a:avLst/>
            </a:prstGeom>
            <a:ln>
              <a:solidFill>
                <a:srgbClr val="800000"/>
              </a:solidFill>
              <a:prstDash val="sysDash"/>
              <a:headEnd type="triangle"/>
              <a:tailEnd type="triangle"/>
            </a:ln>
            <a:effectLst>
              <a:outerShdw blurRad="889000" dist="20000" dir="5400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4890864" y="3005789"/>
              <a:ext cx="0" cy="374491"/>
            </a:xfrm>
            <a:prstGeom prst="straightConnector1">
              <a:avLst/>
            </a:prstGeom>
            <a:ln>
              <a:solidFill>
                <a:srgbClr val="800000"/>
              </a:solidFill>
              <a:prstDash val="sysDash"/>
              <a:headEnd type="triangle"/>
              <a:tailEnd type="triangle"/>
            </a:ln>
            <a:effectLst>
              <a:outerShdw blurRad="889000" dist="20000" dir="5400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074054" y="2847855"/>
              <a:ext cx="0" cy="309280"/>
            </a:xfrm>
            <a:prstGeom prst="straightConnector1">
              <a:avLst/>
            </a:prstGeom>
            <a:ln>
              <a:solidFill>
                <a:srgbClr val="800000"/>
              </a:solidFill>
              <a:prstDash val="sysDash"/>
              <a:headEnd type="triangle"/>
              <a:tailEnd type="triangle"/>
            </a:ln>
            <a:effectLst>
              <a:outerShdw blurRad="889000" dist="20000" dir="5400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Arrow Connector 8"/>
          <p:cNvCxnSpPr/>
          <p:nvPr/>
        </p:nvCxnSpPr>
        <p:spPr>
          <a:xfrm flipH="1">
            <a:off x="8460432" y="4600975"/>
            <a:ext cx="0" cy="757032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93676" y="3781400"/>
            <a:ext cx="5697165" cy="1123764"/>
            <a:chOff x="1803350" y="3733800"/>
            <a:chExt cx="4362343" cy="1123764"/>
          </a:xfrm>
          <a:gradFill flip="none" rotWithShape="1">
            <a:gsLst>
              <a:gs pos="19000">
                <a:schemeClr val="accent1">
                  <a:lumMod val="20000"/>
                  <a:lumOff val="80000"/>
                  <a:alpha val="33000"/>
                </a:schemeClr>
              </a:gs>
              <a:gs pos="100000">
                <a:srgbClr val="FFFFFF">
                  <a:alpha val="11000"/>
                </a:srgbClr>
              </a:gs>
              <a:gs pos="76000">
                <a:schemeClr val="accent1">
                  <a:lumMod val="60000"/>
                  <a:lumOff val="40000"/>
                  <a:alpha val="11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35" name="Right Arrow Callout 34"/>
            <p:cNvSpPr/>
            <p:nvPr/>
          </p:nvSpPr>
          <p:spPr>
            <a:xfrm flipH="1">
              <a:off x="1803350" y="3733800"/>
              <a:ext cx="4362343" cy="1123764"/>
            </a:xfrm>
            <a:prstGeom prst="rightArrowCallout">
              <a:avLst>
                <a:gd name="adj1" fmla="val 27038"/>
                <a:gd name="adj2" fmla="val 26019"/>
                <a:gd name="adj3" fmla="val 23981"/>
                <a:gd name="adj4" fmla="val 88976"/>
              </a:avLst>
            </a:prstGeom>
            <a:solidFill>
              <a:srgbClr val="FFFC05"/>
            </a:solidFill>
            <a:ln w="38100" cap="flat" cmpd="dbl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40404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flipH="1">
              <a:off x="2286000" y="3733800"/>
              <a:ext cx="3853404" cy="1097280"/>
            </a:xfrm>
            <a:prstGeom prst="rect">
              <a:avLst/>
            </a:prstGeom>
            <a:solidFill>
              <a:srgbClr val="FFFC05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rgbClr val="404040"/>
                  </a:solidFill>
                  <a:latin typeface="Arial Rounded MT Bold"/>
                  <a:ea typeface="ＭＳ Ｐゴシック" pitchFamily="-110" charset="-128"/>
                  <a:cs typeface="Arial Rounded MT Bold"/>
                </a:rPr>
                <a:t>C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404040"/>
                  </a:solidFill>
                  <a:effectLst/>
                  <a:latin typeface="Arial Rounded MT Bold"/>
                  <a:ea typeface="ＭＳ Ｐゴシック" pitchFamily="-110" charset="-128"/>
                  <a:cs typeface="Arial Rounded MT Bold"/>
                </a:rPr>
                <a:t>ontinued </a:t>
              </a:r>
              <a:r>
                <a:rPr kumimoji="0" lang="en-US" sz="1800" b="1" i="0" u="sng" strike="noStrike" cap="none" normalizeH="0" baseline="0" dirty="0" smtClean="0">
                  <a:ln>
                    <a:noFill/>
                  </a:ln>
                  <a:solidFill>
                    <a:srgbClr val="404040"/>
                  </a:solidFill>
                  <a:effectLst/>
                  <a:latin typeface="Arial Rounded MT Bold"/>
                  <a:ea typeface="ＭＳ Ｐゴシック" pitchFamily="-110" charset="-128"/>
                  <a:cs typeface="Arial Rounded MT Bold"/>
                </a:rPr>
                <a:t>excess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404040"/>
                  </a:solidFill>
                  <a:effectLst/>
                  <a:latin typeface="Arial Rounded MT Bold"/>
                  <a:ea typeface="ＭＳ Ｐゴシック" pitchFamily="-110" charset="-128"/>
                  <a:cs typeface="Arial Rounded MT Bold"/>
                </a:rPr>
                <a:t> adjusted</a:t>
              </a:r>
              <a:r>
                <a:rPr kumimoji="0" lang="en-US" sz="1800" b="1" i="0" u="none" strike="noStrike" cap="none" normalizeH="0" dirty="0" smtClean="0">
                  <a:ln>
                    <a:noFill/>
                  </a:ln>
                  <a:solidFill>
                    <a:srgbClr val="404040"/>
                  </a:solidFill>
                  <a:effectLst/>
                  <a:latin typeface="Arial Rounded MT Bold"/>
                  <a:ea typeface="ＭＳ Ｐゴシック" pitchFamily="-110" charset="-128"/>
                  <a:cs typeface="Arial Rounded MT Bold"/>
                </a:rPr>
                <a:t> </a:t>
              </a: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404040"/>
                  </a:solidFill>
                  <a:effectLst/>
                  <a:latin typeface="Arial Rounded MT Bold"/>
                  <a:ea typeface="ＭＳ Ｐゴシック" pitchFamily="-110" charset="-128"/>
                  <a:cs typeface="Arial Rounded MT Bold"/>
                </a:rPr>
                <a:t>mortality after: </a:t>
              </a:r>
              <a:endParaRPr lang="en-US" sz="1800" b="1" dirty="0">
                <a:solidFill>
                  <a:srgbClr val="404040"/>
                </a:solidFill>
                <a:latin typeface="Arial Rounded MT Bold"/>
                <a:ea typeface="ＭＳ Ｐゴシック" pitchFamily="-110" charset="-128"/>
                <a:cs typeface="Arial Rounded MT Bold"/>
              </a:endParaRPr>
            </a:p>
            <a:p>
              <a:pPr marL="171450" indent="-171450">
                <a:buFont typeface="Arial"/>
                <a:buChar char="•"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404040"/>
                  </a:solidFill>
                  <a:effectLst/>
                  <a:latin typeface="Arial Rounded MT Bold"/>
                  <a:ea typeface="ＭＳ Ｐゴシック" pitchFamily="-110" charset="-128"/>
                  <a:cs typeface="Arial Rounded MT Bold"/>
                </a:rPr>
                <a:t>eradication of </a:t>
              </a:r>
              <a:r>
                <a:rPr lang="en-US" sz="1600" b="1" dirty="0" smtClean="0">
                  <a:solidFill>
                    <a:srgbClr val="404040"/>
                  </a:solidFill>
                  <a:latin typeface="Arial Rounded MT Bold"/>
                  <a:ea typeface="ＭＳ Ｐゴシック" pitchFamily="-110" charset="-128"/>
                  <a:cs typeface="Arial Rounded MT Bold"/>
                </a:rPr>
                <a:t>pathogens (day 1-3) </a:t>
              </a: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404040"/>
                  </a:solidFill>
                  <a:effectLst/>
                  <a:latin typeface="Arial Rounded MT Bold"/>
                  <a:ea typeface="ＭＳ Ｐゴシック" pitchFamily="-110" charset="-128"/>
                  <a:cs typeface="Arial Rounded MT Bold"/>
                </a:rPr>
                <a:t> </a:t>
              </a:r>
            </a:p>
            <a:p>
              <a:pPr marL="171450" indent="-171450">
                <a:buFont typeface="Arial"/>
                <a:buChar char="•"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404040"/>
                  </a:solidFill>
                  <a:effectLst/>
                  <a:latin typeface="Arial Rounded MT Bold"/>
                  <a:ea typeface="ＭＳ Ｐゴシック" pitchFamily="-110" charset="-128"/>
                  <a:cs typeface="Arial Rounded MT Bold"/>
                </a:rPr>
                <a:t>completion of antibiotic </a:t>
              </a:r>
              <a:r>
                <a:rPr lang="en-US" sz="1600" b="1" dirty="0" smtClean="0">
                  <a:solidFill>
                    <a:srgbClr val="404040"/>
                  </a:solidFill>
                  <a:latin typeface="Arial Rounded MT Bold"/>
                  <a:ea typeface="ＭＳ Ｐゴシック" pitchFamily="-110" charset="-128"/>
                  <a:cs typeface="Arial Rounded MT Bold"/>
                </a:rPr>
                <a:t>treatment (day 7-10) </a:t>
              </a:r>
            </a:p>
            <a:p>
              <a:pPr marL="171450" indent="-171450">
                <a:buFont typeface="Arial"/>
                <a:buChar char="•"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404040"/>
                  </a:solidFill>
                  <a:effectLst/>
                  <a:latin typeface="Arial Rounded MT Bold"/>
                  <a:ea typeface="ＭＳ Ｐゴシック" pitchFamily="-110" charset="-128"/>
                  <a:cs typeface="Arial Rounded MT Bold"/>
                </a:rPr>
                <a:t>hospital </a:t>
              </a:r>
              <a:r>
                <a:rPr lang="en-US" sz="1600" b="1" dirty="0" smtClean="0">
                  <a:solidFill>
                    <a:srgbClr val="404040"/>
                  </a:solidFill>
                  <a:latin typeface="Arial Rounded MT Bold"/>
                  <a:ea typeface="ＭＳ Ｐゴシック" pitchFamily="-110" charset="-128"/>
                  <a:cs typeface="Arial Rounded MT Bold"/>
                </a:rPr>
                <a:t>discharge (day 7-14)</a:t>
              </a:r>
              <a:endPara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endParaRPr>
            </a:p>
          </p:txBody>
        </p:sp>
      </p:grpSp>
      <p:sp>
        <p:nvSpPr>
          <p:cNvPr id="39" name="Rounded Rectangle 38"/>
          <p:cNvSpPr/>
          <p:nvPr/>
        </p:nvSpPr>
        <p:spPr bwMode="auto">
          <a:xfrm>
            <a:off x="1287100" y="1942939"/>
            <a:ext cx="156744" cy="3466281"/>
          </a:xfrm>
          <a:prstGeom prst="roundRect">
            <a:avLst/>
          </a:prstGeom>
          <a:solidFill>
            <a:srgbClr val="DDF53D">
              <a:alpha val="60000"/>
            </a:srgbClr>
          </a:solidFill>
          <a:ln w="9525" cap="flat" cmpd="dbl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41" name="Picture 40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877509" y="1503118"/>
            <a:ext cx="1696107" cy="8382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  <p:sp>
        <p:nvSpPr>
          <p:cNvPr id="44" name="Right Arrow 43"/>
          <p:cNvSpPr/>
          <p:nvPr/>
        </p:nvSpPr>
        <p:spPr bwMode="auto">
          <a:xfrm>
            <a:off x="1367644" y="2312876"/>
            <a:ext cx="7092788" cy="758952"/>
          </a:xfrm>
          <a:prstGeom prst="rightArrow">
            <a:avLst/>
          </a:prstGeom>
          <a:gradFill flip="none" rotWithShape="1">
            <a:gsLst>
              <a:gs pos="95000">
                <a:schemeClr val="accent1">
                  <a:lumMod val="75000"/>
                  <a:alpha val="34000"/>
                </a:schemeClr>
              </a:gs>
              <a:gs pos="13000">
                <a:schemeClr val="accent1">
                  <a:lumMod val="40000"/>
                  <a:lumOff val="60000"/>
                  <a:alpha val="34000"/>
                </a:schemeClr>
              </a:gs>
              <a:gs pos="37000">
                <a:schemeClr val="accent1">
                  <a:lumMod val="60000"/>
                  <a:lumOff val="40000"/>
                  <a:alpha val="34000"/>
                </a:schemeClr>
              </a:gs>
              <a:gs pos="4000">
                <a:schemeClr val="tx1">
                  <a:alpha val="34000"/>
                </a:schemeClr>
              </a:gs>
            </a:gsLst>
            <a:lin ang="0" scaled="1"/>
            <a:tileRect/>
          </a:gradFill>
          <a:ln w="3175" cap="flat" cmpd="sng" algn="ctr">
            <a:solidFill>
              <a:srgbClr val="800000">
                <a:alpha val="45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114000"/>
            </a:camera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404040"/>
                </a:solidFill>
                <a:latin typeface="Arial Rounded MT Bold"/>
                <a:ea typeface="ＭＳ Ｐゴシック" pitchFamily="-110" charset="-128"/>
                <a:cs typeface="Arial Rounded MT Bold"/>
              </a:rPr>
              <a:t>C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rPr>
              <a:t>ontinued </a:t>
            </a:r>
            <a:r>
              <a:rPr kumimoji="0" lang="en-US" sz="2000" b="1" i="0" u="sng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rPr>
              <a:t>excess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404040"/>
                </a:solidFill>
                <a:effectLst/>
                <a:latin typeface="Arial Rounded MT Bold"/>
                <a:ea typeface="ＭＳ Ｐゴシック" pitchFamily="-110" charset="-128"/>
                <a:cs typeface="Arial Rounded MT Bold"/>
              </a:rPr>
              <a:t> adjusted mortality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65804" y="5344463"/>
            <a:ext cx="821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-150" dirty="0" err="1" smtClean="0">
                <a:solidFill>
                  <a:srgbClr val="0070C0"/>
                </a:solidFill>
              </a:rPr>
              <a:t>Hsp</a:t>
            </a:r>
            <a:r>
              <a:rPr lang="en-US" sz="1600" b="1" spc="-150" dirty="0" smtClean="0">
                <a:solidFill>
                  <a:srgbClr val="0070C0"/>
                </a:solidFill>
              </a:rPr>
              <a:t>  DC</a:t>
            </a:r>
            <a:endParaRPr lang="en-US" sz="1600" b="1" spc="-15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902" t="4112" r="8811" b="24934"/>
          <a:stretch/>
        </p:blipFill>
        <p:spPr>
          <a:xfrm>
            <a:off x="1187624" y="1484784"/>
            <a:ext cx="422151" cy="422151"/>
          </a:xfrm>
          <a:prstGeom prst="rect">
            <a:avLst/>
          </a:prstGeom>
          <a:ln w="38100" cmpd="dbl">
            <a:solidFill>
              <a:srgbClr val="0070C0"/>
            </a:solidFill>
          </a:ln>
        </p:spPr>
      </p:pic>
      <p:grpSp>
        <p:nvGrpSpPr>
          <p:cNvPr id="17" name="Group 16"/>
          <p:cNvGrpSpPr/>
          <p:nvPr/>
        </p:nvGrpSpPr>
        <p:grpSpPr>
          <a:xfrm>
            <a:off x="834328" y="3104964"/>
            <a:ext cx="7626104" cy="468052"/>
            <a:chOff x="834328" y="3392996"/>
            <a:chExt cx="7626104" cy="468052"/>
          </a:xfrm>
        </p:grpSpPr>
        <p:cxnSp>
          <p:nvCxnSpPr>
            <p:cNvPr id="8" name="Straight Arrow Connector 7"/>
            <p:cNvCxnSpPr/>
            <p:nvPr/>
          </p:nvCxnSpPr>
          <p:spPr bwMode="auto">
            <a:xfrm flipH="1">
              <a:off x="1367644" y="3622992"/>
              <a:ext cx="7092788" cy="8061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800000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Oval 13"/>
            <p:cNvSpPr/>
            <p:nvPr/>
          </p:nvSpPr>
          <p:spPr bwMode="auto">
            <a:xfrm>
              <a:off x="834328" y="3392996"/>
              <a:ext cx="468052" cy="468052"/>
            </a:xfrm>
            <a:prstGeom prst="ellipse">
              <a:avLst/>
            </a:prstGeom>
            <a:noFill/>
            <a:ln w="57150" cap="flat" cmpd="sng" algn="ctr">
              <a:solidFill>
                <a:srgbClr val="8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solidFill>
            <a:srgbClr val="262626"/>
          </a:solidFill>
        </p:spPr>
        <p:txBody>
          <a:bodyPr/>
          <a:lstStyle/>
          <a:p>
            <a:r>
              <a:rPr lang="en-US" sz="4400" dirty="0">
                <a:solidFill>
                  <a:srgbClr val="FFFFFF"/>
                </a:solidFill>
              </a:rPr>
              <a:t>Temporal Course – </a:t>
            </a:r>
            <a:r>
              <a:rPr lang="en-US" sz="4400" dirty="0" smtClean="0">
                <a:solidFill>
                  <a:srgbClr val="FFFFFF"/>
                </a:solidFill>
              </a:rPr>
              <a:t>Chronic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3908" y="1628800"/>
            <a:ext cx="2153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Geneva"/>
                <a:cs typeface="Geneva"/>
              </a:rPr>
              <a:t>for Age And Comorbidities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Geneva"/>
                <a:cs typeface="Geneva"/>
              </a:rPr>
              <a:t>(N = 158,900) </a:t>
            </a:r>
            <a:endParaRPr lang="en-US" sz="1200" b="1" dirty="0">
              <a:solidFill>
                <a:srgbClr val="000000"/>
              </a:solidFill>
              <a:latin typeface="Geneva"/>
              <a:cs typeface="Genev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7531" y="6192180"/>
            <a:ext cx="780636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b="1" dirty="0" smtClean="0">
                <a:latin typeface="Arial Rounded MT Bold"/>
                <a:cs typeface="Arial Rounded MT Bold"/>
              </a:rPr>
              <a:t>Kaplan </a:t>
            </a:r>
            <a:r>
              <a:rPr lang="en-US" sz="1400" b="1" dirty="0" err="1" smtClean="0">
                <a:latin typeface="Arial Rounded MT Bold"/>
                <a:cs typeface="Arial Rounded MT Bold"/>
              </a:rPr>
              <a:t>V</a:t>
            </a:r>
            <a:r>
              <a:rPr lang="en-US" sz="1400" b="1" dirty="0" smtClean="0">
                <a:latin typeface="Arial Rounded MT Bold"/>
                <a:cs typeface="Arial Rounded MT Bold"/>
              </a:rPr>
              <a:t>,, et al. Pneumonia: still the old man's friend? Arch Intern Med 2003;163:317-23. 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3743908" y="1480999"/>
            <a:ext cx="2153880" cy="596007"/>
          </a:xfrm>
          <a:prstGeom prst="roundRect">
            <a:avLst/>
          </a:prstGeom>
          <a:noFill/>
          <a:ln w="38100" cap="flat" cmpd="sng" algn="ctr">
            <a:solidFill>
              <a:srgbClr val="8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830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solidFill>
            <a:srgbClr val="262626"/>
          </a:solidFill>
        </p:spPr>
        <p:txBody>
          <a:bodyPr/>
          <a:lstStyle/>
          <a:p>
            <a:r>
              <a:rPr lang="en-US" dirty="0" smtClean="0"/>
              <a:t>Pathogens – Antibiotic Rx  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81000" y="2209800"/>
            <a:ext cx="8763000" cy="3352800"/>
          </a:xfrm>
        </p:spPr>
        <p:txBody>
          <a:bodyPr/>
          <a:lstStyle/>
          <a:p>
            <a:pPr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/>
              <a:t>1940-50s introduction: reduction in </a:t>
            </a:r>
            <a:r>
              <a:rPr lang="en-US" sz="2400" i="1" u="sng" dirty="0" smtClean="0"/>
              <a:t>acute</a:t>
            </a:r>
            <a:r>
              <a:rPr lang="en-US" sz="2400" dirty="0" smtClean="0"/>
              <a:t> mortality </a:t>
            </a:r>
            <a:r>
              <a:rPr lang="en-US" sz="2400" baseline="30000" dirty="0" smtClean="0"/>
              <a:t>1</a:t>
            </a:r>
          </a:p>
          <a:p>
            <a:pPr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/>
              <a:t>In 24 hours: causative bacteria are largely eradicated from tracheal secretions and blood </a:t>
            </a:r>
            <a:r>
              <a:rPr lang="en-US" sz="2400" baseline="30000" dirty="0" smtClean="0"/>
              <a:t>2</a:t>
            </a:r>
            <a:endParaRPr lang="en-US" sz="2400" dirty="0" smtClean="0"/>
          </a:p>
          <a:p>
            <a:pPr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/>
              <a:t>Deaths occur after eradication of bacteria </a:t>
            </a:r>
            <a:r>
              <a:rPr lang="en-US" sz="2400" baseline="30000" dirty="0" smtClean="0"/>
              <a:t>3</a:t>
            </a:r>
            <a:endParaRPr lang="en-US" sz="2400" dirty="0" smtClean="0"/>
          </a:p>
          <a:p>
            <a:pPr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/>
              <a:t>1950-2010: No additional reduction in </a:t>
            </a:r>
            <a:r>
              <a:rPr lang="en-US" sz="2400" i="1" u="sng" dirty="0" smtClean="0"/>
              <a:t>acute</a:t>
            </a:r>
            <a:r>
              <a:rPr lang="en-US" sz="2400" dirty="0" smtClean="0"/>
              <a:t> mortality </a:t>
            </a:r>
          </a:p>
          <a:p>
            <a:pPr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/>
              <a:t>For many patients, death is only delayed </a:t>
            </a:r>
          </a:p>
          <a:p>
            <a:pPr>
              <a:spcAft>
                <a:spcPts val="1200"/>
              </a:spcAft>
              <a:buFont typeface="+mj-lt"/>
              <a:buAutoNum type="arabicPeriod"/>
            </a:pPr>
            <a:endParaRPr lang="en-US" sz="2400" dirty="0" smtClean="0"/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838200" y="1371599"/>
            <a:ext cx="7467600" cy="746758"/>
          </a:xfrm>
          <a:solidFill>
            <a:srgbClr val="C00000"/>
          </a:solidFill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>
            <a:sp3d/>
          </a:bodyPr>
          <a:lstStyle/>
          <a:p>
            <a:pPr algn="ctr">
              <a:lnSpc>
                <a:spcPct val="110000"/>
              </a:lnSpc>
              <a:buNone/>
            </a:pPr>
            <a:r>
              <a:rPr lang="en-US" sz="3600" u="sng" dirty="0" smtClean="0"/>
              <a:t>Antibiotics </a:t>
            </a:r>
            <a:r>
              <a:rPr lang="en-US" sz="3600" u="sng" dirty="0"/>
              <a:t>alone are insufficient</a:t>
            </a:r>
          </a:p>
          <a:p>
            <a:pPr algn="ctr">
              <a:lnSpc>
                <a:spcPct val="110000"/>
              </a:lnSpc>
              <a:buNone/>
            </a:pPr>
            <a:endParaRPr lang="en-US" sz="3600" u="sng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51864" y="5625244"/>
            <a:ext cx="823074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000" b="1" dirty="0"/>
              <a:t>Armstrong GL, et al. Trends in infectious disease mortality in the United States during the 20th century. JAMA 1999;281:61-6.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b="1" dirty="0"/>
              <a:t>Musher DM, et al. Diagnostic value of microscopic examination of Gram-stained sputum and sputum cultures in patients with </a:t>
            </a:r>
            <a:r>
              <a:rPr lang="en-US" sz="1000" b="1" dirty="0" err="1"/>
              <a:t>bacteremic</a:t>
            </a:r>
            <a:r>
              <a:rPr lang="en-US" sz="1000" b="1" dirty="0"/>
              <a:t> pneumococcal pneumonia. </a:t>
            </a:r>
            <a:r>
              <a:rPr lang="en-US" sz="1000" b="1" dirty="0" err="1"/>
              <a:t>Clin</a:t>
            </a:r>
            <a:r>
              <a:rPr lang="en-US" sz="1000" b="1" dirty="0"/>
              <a:t> Infect Dis 2004;39:165-9.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b="1" dirty="0"/>
              <a:t>Corrales-Medina VF, Musher DM. </a:t>
            </a:r>
            <a:r>
              <a:rPr lang="en-US" sz="1000" b="1" dirty="0" err="1"/>
              <a:t>Immunomodulatory</a:t>
            </a:r>
            <a:r>
              <a:rPr lang="en-US" sz="1000" b="1" dirty="0"/>
              <a:t> agents in the treatment of community-acquired pneumonia: a systematic review. J Infect 2011;63:187-99.</a:t>
            </a:r>
          </a:p>
          <a:p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4" grpId="0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sz="4400" dirty="0" smtClean="0"/>
              <a:t>CAP </a:t>
            </a:r>
            <a:r>
              <a:rPr lang="en-US" sz="4400" dirty="0" smtClean="0">
                <a:solidFill>
                  <a:srgbClr val="FF0000"/>
                </a:solidFill>
              </a:rPr>
              <a:t>1-year </a:t>
            </a:r>
            <a:r>
              <a:rPr lang="en-US" sz="4400" dirty="0" smtClean="0"/>
              <a:t>Mortality</a:t>
            </a:r>
            <a:endParaRPr lang="en-US" sz="4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5164178"/>
              </p:ext>
            </p:extLst>
          </p:nvPr>
        </p:nvGraphicFramePr>
        <p:xfrm>
          <a:off x="480219" y="1336675"/>
          <a:ext cx="8183562" cy="3994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38337" y="5625244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GB" sz="1200" dirty="0">
                <a:latin typeface="Arial Rounded MT Bold"/>
                <a:cs typeface="Arial Rounded MT Bold"/>
              </a:rPr>
              <a:t>Yende S, </a:t>
            </a:r>
            <a:r>
              <a:rPr lang="en-GB" sz="1200" dirty="0" smtClean="0">
                <a:latin typeface="Arial Rounded MT Bold"/>
                <a:cs typeface="Arial Rounded MT Bold"/>
              </a:rPr>
              <a:t>et </a:t>
            </a:r>
            <a:r>
              <a:rPr lang="en-GB" sz="1200" dirty="0">
                <a:latin typeface="Arial Rounded MT Bold"/>
                <a:cs typeface="Arial Rounded MT Bold"/>
              </a:rPr>
              <a:t>al. Inflammatory markers at hospital discharge predict subsequent mortality after pneumonia and sepsis. Am J </a:t>
            </a:r>
            <a:r>
              <a:rPr lang="en-GB" sz="1200" dirty="0" err="1">
                <a:latin typeface="Arial Rounded MT Bold"/>
                <a:cs typeface="Arial Rounded MT Bold"/>
              </a:rPr>
              <a:t>Respir</a:t>
            </a:r>
            <a:r>
              <a:rPr lang="en-GB" sz="1200" dirty="0">
                <a:latin typeface="Arial Rounded MT Bold"/>
                <a:cs typeface="Arial Rounded MT Bold"/>
              </a:rPr>
              <a:t> </a:t>
            </a:r>
            <a:r>
              <a:rPr lang="en-GB" sz="1200" dirty="0" err="1">
                <a:latin typeface="Arial Rounded MT Bold"/>
                <a:cs typeface="Arial Rounded MT Bold"/>
              </a:rPr>
              <a:t>Crit</a:t>
            </a:r>
            <a:r>
              <a:rPr lang="en-GB" sz="1200" dirty="0">
                <a:latin typeface="Arial Rounded MT Bold"/>
                <a:cs typeface="Arial Rounded MT Bold"/>
              </a:rPr>
              <a:t> Care Med. 2008; </a:t>
            </a:r>
            <a:r>
              <a:rPr lang="en-GB" sz="1200" b="1" dirty="0" smtClean="0">
                <a:latin typeface="Arial Rounded MT Bold"/>
                <a:cs typeface="Arial Rounded MT Bold"/>
              </a:rPr>
              <a:t>177</a:t>
            </a:r>
            <a:r>
              <a:rPr lang="en-GB" sz="1200" dirty="0" smtClean="0">
                <a:latin typeface="Arial Rounded MT Bold"/>
                <a:cs typeface="Arial Rounded MT Bold"/>
              </a:rPr>
              <a:t>: </a:t>
            </a:r>
            <a:r>
              <a:rPr lang="en-GB" sz="1200" dirty="0">
                <a:latin typeface="Arial Rounded MT Bold"/>
                <a:cs typeface="Arial Rounded MT Bold"/>
              </a:rPr>
              <a:t>1242-7</a:t>
            </a:r>
            <a:r>
              <a:rPr lang="en-US" sz="1200" dirty="0">
                <a:latin typeface="Arial Rounded MT Bold"/>
                <a:cs typeface="Arial Rounded MT Bold"/>
              </a:rPr>
              <a:t> </a:t>
            </a:r>
            <a:endParaRPr lang="en-US" sz="1200" dirty="0" smtClean="0">
              <a:latin typeface="Arial Rounded MT Bold"/>
              <a:cs typeface="Arial Rounded MT Bold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b="1" dirty="0" smtClean="0">
                <a:latin typeface="Arial Rounded MT Bold"/>
                <a:cs typeface="Arial Rounded MT Bold"/>
              </a:rPr>
              <a:t>Hsu JL, et al.  One-Year outcomes of community-acquired and health care-associated pneumonia in the Veterans Affairs health care system. 2011; 15: e382-e387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 smtClean="0">
                <a:latin typeface="Arial Rounded MT Bold"/>
                <a:cs typeface="Arial Rounded MT Bold"/>
              </a:rPr>
              <a:t>Kaplan V,, et al. Pneumonia: still the old man's friend? Arch Intern Med 2003;163:317-23. </a:t>
            </a:r>
            <a:endParaRPr lang="en-US" sz="1200" b="1" dirty="0"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8304" y="2888940"/>
            <a:ext cx="1557528" cy="861774"/>
          </a:xfrm>
          <a:prstGeom prst="rect">
            <a:avLst/>
          </a:prstGeom>
          <a:solidFill>
            <a:srgbClr val="FFFF00">
              <a:alpha val="82000"/>
            </a:srgbClr>
          </a:solidFill>
          <a:ln w="38100" cmpd="sng">
            <a:solidFill>
              <a:srgbClr val="FF0000"/>
            </a:solidFill>
          </a:ln>
          <a:scene3d>
            <a:camera prst="perspectiveFront" fov="2700000">
              <a:rot lat="0" lon="0" rev="0"/>
            </a:camera>
            <a:lightRig rig="threePt" dir="t"/>
          </a:scene3d>
          <a:sp3d>
            <a:bevelT w="114300" prst="hardEdge"/>
          </a:sp3d>
        </p:spPr>
        <p:txBody>
          <a:bodyPr wrap="square" lIns="0" tIns="0" rIns="0" bIns="0" rtlCol="0">
            <a:spAutoFit/>
            <a:sp3d extrusionH="57150">
              <a:bevelT w="57150" h="38100" prst="hardEdge"/>
            </a:sp3d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</a:rPr>
              <a:t>≈ </a:t>
            </a:r>
          </a:p>
          <a:p>
            <a:pPr algn="ctr"/>
            <a:r>
              <a:rPr lang="en-US" sz="2800" b="1" dirty="0" smtClean="0">
                <a:solidFill>
                  <a:srgbClr val="000090"/>
                </a:solidFill>
              </a:rPr>
              <a:t>20-30%</a:t>
            </a:r>
            <a:endParaRPr lang="en-US" sz="28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sz="4400" dirty="0" smtClean="0"/>
              <a:t>1-year Outcome – Cost </a:t>
            </a:r>
            <a:endParaRPr lang="en-US" sz="4400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295400"/>
            <a:ext cx="8183562" cy="104411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Cost first year after discharge </a:t>
            </a:r>
          </a:p>
          <a:p>
            <a:pPr lvl="1"/>
            <a:r>
              <a:rPr lang="en-US" dirty="0" smtClean="0"/>
              <a:t>&gt; 4 times initial hospital cost for CAP/HCAP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32798"/>
          <a:stretch/>
        </p:blipFill>
        <p:spPr>
          <a:xfrm>
            <a:off x="436563" y="2514600"/>
            <a:ext cx="8229600" cy="3362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80" y="6273316"/>
            <a:ext cx="5449822" cy="300961"/>
          </a:xfrm>
          <a:prstGeom prst="rect">
            <a:avLst/>
          </a:prstGeom>
        </p:spPr>
      </p:pic>
      <p:grpSp>
        <p:nvGrpSpPr>
          <p:cNvPr id="2" name="Group 19"/>
          <p:cNvGrpSpPr/>
          <p:nvPr/>
        </p:nvGrpSpPr>
        <p:grpSpPr>
          <a:xfrm>
            <a:off x="3419872" y="4149080"/>
            <a:ext cx="3813030" cy="1260140"/>
            <a:chOff x="3429000" y="3581400"/>
            <a:chExt cx="3803902" cy="838200"/>
          </a:xfrm>
        </p:grpSpPr>
        <p:grpSp>
          <p:nvGrpSpPr>
            <p:cNvPr id="3" name="Group 14"/>
            <p:cNvGrpSpPr/>
            <p:nvPr/>
          </p:nvGrpSpPr>
          <p:grpSpPr>
            <a:xfrm>
              <a:off x="3429000" y="3581400"/>
              <a:ext cx="908302" cy="838200"/>
              <a:chOff x="3429000" y="3581400"/>
              <a:chExt cx="908302" cy="838200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3429000" y="3581400"/>
                <a:ext cx="908302" cy="2286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3429000" y="4191000"/>
                <a:ext cx="908302" cy="2286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599892" y="3884083"/>
                <a:ext cx="630401" cy="298553"/>
              </a:xfrm>
              <a:prstGeom prst="rect">
                <a:avLst/>
              </a:prstGeom>
              <a:solidFill>
                <a:srgbClr val="FFFF00">
                  <a:alpha val="12000"/>
                </a:srgbClr>
              </a:solidFill>
              <a:ln>
                <a:solidFill>
                  <a:schemeClr val="tx1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  <a:latin typeface="Arial Rounded MT Bold"/>
                    <a:cs typeface="Arial Rounded MT Bold"/>
                  </a:rPr>
                  <a:t>X 4</a:t>
                </a:r>
                <a:endParaRPr lang="en-US" b="1" dirty="0">
                  <a:solidFill>
                    <a:srgbClr val="FF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  <p:grpSp>
          <p:nvGrpSpPr>
            <p:cNvPr id="4" name="Group 15"/>
            <p:cNvGrpSpPr/>
            <p:nvPr/>
          </p:nvGrpSpPr>
          <p:grpSpPr>
            <a:xfrm>
              <a:off x="6324600" y="3581400"/>
              <a:ext cx="908302" cy="838200"/>
              <a:chOff x="3429000" y="3581400"/>
              <a:chExt cx="908302" cy="838200"/>
            </a:xfrm>
          </p:grpSpPr>
          <p:sp>
            <p:nvSpPr>
              <p:cNvPr id="17" name="Rounded Rectangle 16"/>
              <p:cNvSpPr/>
              <p:nvPr/>
            </p:nvSpPr>
            <p:spPr bwMode="auto">
              <a:xfrm>
                <a:off x="3429000" y="3581400"/>
                <a:ext cx="908302" cy="2286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 bwMode="auto">
              <a:xfrm>
                <a:off x="3429000" y="4191000"/>
                <a:ext cx="908302" cy="2286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620616" y="3907366"/>
                <a:ext cx="630401" cy="298553"/>
              </a:xfrm>
              <a:prstGeom prst="rect">
                <a:avLst/>
              </a:prstGeom>
              <a:solidFill>
                <a:srgbClr val="FFFF00">
                  <a:alpha val="12000"/>
                </a:srgbClr>
              </a:solidFill>
              <a:ln>
                <a:solidFill>
                  <a:schemeClr val="tx1"/>
                </a:solidFill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  <a:latin typeface="Arial Rounded MT Bold"/>
                    <a:cs typeface="Arial Rounded MT Bold"/>
                  </a:rPr>
                  <a:t>X 5</a:t>
                </a:r>
                <a:endParaRPr lang="en-US" b="1" dirty="0">
                  <a:solidFill>
                    <a:srgbClr val="FF0000"/>
                  </a:solidFill>
                  <a:latin typeface="Arial Rounded MT Bold"/>
                  <a:cs typeface="Arial Rounded MT Bold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562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6739458"/>
              </p:ext>
            </p:extLst>
          </p:nvPr>
        </p:nvGraphicFramePr>
        <p:xfrm>
          <a:off x="582749" y="1855936"/>
          <a:ext cx="5284787" cy="459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090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21" y="5625244"/>
            <a:ext cx="1176214" cy="710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151416"/>
              </p:ext>
            </p:extLst>
          </p:nvPr>
        </p:nvGraphicFramePr>
        <p:xfrm>
          <a:off x="5479293" y="1844824"/>
          <a:ext cx="3305175" cy="463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7500453" y="2024844"/>
            <a:ext cx="1219200" cy="738664"/>
          </a:xfrm>
          <a:prstGeom prst="rect">
            <a:avLst/>
          </a:prstGeom>
          <a:solidFill>
            <a:srgbClr val="404040">
              <a:alpha val="88000"/>
            </a:srgbClr>
          </a:solidFill>
          <a:ln w="57150" cmpd="sng">
            <a:solidFill>
              <a:srgbClr val="800000">
                <a:alpha val="51000"/>
              </a:srgb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1.100,000 </a:t>
            </a:r>
            <a:r>
              <a:rPr lang="en-US" sz="1400" b="1" dirty="0">
                <a:solidFill>
                  <a:srgbClr val="FFFF00"/>
                </a:solidFill>
              </a:rPr>
              <a:t>x</a:t>
            </a:r>
            <a:r>
              <a:rPr lang="en-US" sz="1400" b="1" dirty="0" smtClean="0">
                <a:solidFill>
                  <a:srgbClr val="FFFF00"/>
                </a:solidFill>
              </a:rPr>
              <a:t> 0.2 = 220,000*</a:t>
            </a:r>
          </a:p>
        </p:txBody>
      </p:sp>
      <p:pic>
        <p:nvPicPr>
          <p:cNvPr id="1024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05" y="3823456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05" y="3823456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68313" y="224645"/>
            <a:ext cx="8229600" cy="964394"/>
            <a:chOff x="179512" y="1412776"/>
            <a:chExt cx="8229600" cy="1587500"/>
          </a:xfrm>
        </p:grpSpPr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79512" y="1412776"/>
              <a:ext cx="8229600" cy="1587500"/>
              <a:chOff x="152400" y="2336800"/>
              <a:chExt cx="5792229" cy="1587500"/>
            </a:xfrm>
          </p:grpSpPr>
          <p:pic>
            <p:nvPicPr>
              <p:cNvPr id="10250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61" b="36189"/>
              <a:stretch>
                <a:fillRect/>
              </a:stretch>
            </p:blipFill>
            <p:spPr bwMode="auto">
              <a:xfrm>
                <a:off x="4331729" y="2336800"/>
                <a:ext cx="1612900" cy="158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1" name="Picture 14"/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236" b="36189"/>
              <a:stretch>
                <a:fillRect/>
              </a:stretch>
            </p:blipFill>
            <p:spPr bwMode="auto">
              <a:xfrm>
                <a:off x="152400" y="2336800"/>
                <a:ext cx="4184650" cy="1587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49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849" r="53403" b="5051"/>
            <a:stretch>
              <a:fillRect/>
            </a:stretch>
          </p:blipFill>
          <p:spPr bwMode="auto">
            <a:xfrm>
              <a:off x="215516" y="2564904"/>
              <a:ext cx="3744416" cy="389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/>
          <p:nvPr/>
        </p:nvGrpSpPr>
        <p:grpSpPr>
          <a:xfrm>
            <a:off x="6897005" y="2388356"/>
            <a:ext cx="609600" cy="2209800"/>
            <a:chOff x="6858000" y="1981200"/>
            <a:chExt cx="609600" cy="2209800"/>
          </a:xfrm>
          <a:gradFill flip="none" rotWithShape="1">
            <a:gsLst>
              <a:gs pos="77000">
                <a:schemeClr val="accent4"/>
              </a:gs>
              <a:gs pos="18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3" name="Down Arrow 12"/>
            <p:cNvSpPr/>
            <p:nvPr/>
          </p:nvSpPr>
          <p:spPr bwMode="auto">
            <a:xfrm>
              <a:off x="6858000" y="1981200"/>
              <a:ext cx="609600" cy="1752600"/>
            </a:xfrm>
            <a:prstGeom prst="downArrow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858000" y="3733800"/>
              <a:ext cx="609600" cy="45720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0" charset="0"/>
                  <a:ea typeface="ＭＳ Ｐゴシック" pitchFamily="-110" charset="-128"/>
                  <a:cs typeface="ＭＳ Ｐゴシック" pitchFamily="-110" charset="-128"/>
                </a:rPr>
                <a:t>3</a:t>
              </a:r>
              <a:endPara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46398"/>
              </p:ext>
            </p:extLst>
          </p:nvPr>
        </p:nvGraphicFramePr>
        <p:xfrm>
          <a:off x="343805" y="1924050"/>
          <a:ext cx="317884" cy="3657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7884"/>
              </a:tblGrid>
              <a:tr h="45720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sz="1800" dirty="0" smtClean="0">
                          <a:solidFill>
                            <a:srgbClr val="FFFF00"/>
                          </a:solidFill>
                        </a:rPr>
                        <a:t>8</a:t>
                      </a:r>
                      <a:endParaRPr lang="en-US" sz="1800" dirty="0">
                        <a:solidFill>
                          <a:srgbClr val="FFFF00"/>
                        </a:solidFill>
                        <a:latin typeface="Arial Rounded MT Bold"/>
                        <a:cs typeface="Arial Rounded MT Bold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sz="1400" dirty="0" smtClean="0"/>
                        <a:t>7</a:t>
                      </a:r>
                      <a:endParaRPr lang="en-US" sz="1400" dirty="0">
                        <a:latin typeface="Arial Rounded MT Bold"/>
                        <a:cs typeface="Arial Rounded MT Bold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sz="1400" dirty="0" smtClean="0"/>
                        <a:t>6</a:t>
                      </a:r>
                      <a:endParaRPr lang="en-US" sz="1400" dirty="0">
                        <a:latin typeface="Arial Rounded MT Bold"/>
                        <a:cs typeface="Arial Rounded MT Bold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sz="1400" dirty="0" smtClean="0"/>
                        <a:t>5</a:t>
                      </a:r>
                      <a:endParaRPr lang="en-US" sz="1400" dirty="0">
                        <a:latin typeface="Arial Rounded MT Bold"/>
                        <a:cs typeface="Arial Rounded MT Bold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sz="1400" dirty="0" smtClean="0"/>
                        <a:t>4</a:t>
                      </a:r>
                      <a:endParaRPr lang="en-US" sz="1400" dirty="0">
                        <a:latin typeface="Arial Rounded MT Bold"/>
                        <a:cs typeface="Arial Rounded MT Bold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sz="1400" dirty="0" smtClean="0"/>
                        <a:t>3</a:t>
                      </a:r>
                      <a:endParaRPr lang="en-US" sz="1400" dirty="0">
                        <a:latin typeface="Arial Rounded MT Bold"/>
                        <a:cs typeface="Arial Rounded MT Bold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sz="1400" dirty="0" smtClean="0"/>
                        <a:t>2</a:t>
                      </a:r>
                      <a:endParaRPr lang="en-US" sz="1400" dirty="0">
                        <a:latin typeface="Arial Rounded MT Bold"/>
                        <a:cs typeface="Arial Rounded MT Bold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marL="342900" indent="-342900" algn="ctr">
                        <a:buFont typeface="+mj-lt"/>
                        <a:buNone/>
                      </a:pPr>
                      <a:r>
                        <a:rPr lang="en-US" sz="1400" dirty="0" smtClean="0"/>
                        <a:t>1</a:t>
                      </a:r>
                      <a:endParaRPr lang="en-US" sz="1400" dirty="0">
                        <a:latin typeface="Arial Rounded MT Bold"/>
                        <a:cs typeface="Arial Rounded MT Bold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Content Placeholder 5"/>
          <p:cNvSpPr txBox="1">
            <a:spLocks/>
          </p:cNvSpPr>
          <p:nvPr/>
        </p:nvSpPr>
        <p:spPr bwMode="auto">
          <a:xfrm>
            <a:off x="2814997" y="1448780"/>
            <a:ext cx="2196244" cy="46805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vert="horz" wrap="square" lIns="0" tIns="44450" rIns="0" bIns="45720" numCol="1" anchor="t" anchorCtr="0" compatLnSpc="1">
            <a:prstTxWarp prst="textNoShape">
              <a:avLst/>
            </a:prstTxWarp>
            <a:sp3d/>
          </a:bodyPr>
          <a:lstStyle>
            <a:lvl1pPr marL="520700" indent="-5207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-80" charset="2"/>
              <a:buChar char="4"/>
              <a:defRPr sz="2800" b="1">
                <a:solidFill>
                  <a:srgbClr val="FFFF00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1pPr>
            <a:lvl2pPr marL="920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5000"/>
              <a:buChar char="•"/>
              <a:defRPr sz="26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2pPr>
            <a:lvl3pPr marL="1320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–"/>
              <a:defRPr sz="24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3pPr>
            <a:lvl4pPr marL="1663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algn="ctr">
              <a:lnSpc>
                <a:spcPct val="110000"/>
              </a:lnSpc>
              <a:buFont typeface="Webdings" pitchFamily="-80" charset="2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Acute Mortality</a:t>
            </a:r>
          </a:p>
          <a:p>
            <a:pPr algn="ctr">
              <a:lnSpc>
                <a:spcPct val="110000"/>
              </a:lnSpc>
              <a:buFont typeface="Webdings" pitchFamily="-80" charset="2"/>
              <a:buNone/>
            </a:pPr>
            <a:endParaRPr lang="en-US" sz="1800" u="sng" dirty="0" smtClean="0">
              <a:solidFill>
                <a:schemeClr val="tx1"/>
              </a:solidFill>
            </a:endParaRPr>
          </a:p>
        </p:txBody>
      </p:sp>
      <p:sp>
        <p:nvSpPr>
          <p:cNvPr id="19" name="Content Placeholder 5"/>
          <p:cNvSpPr txBox="1">
            <a:spLocks/>
          </p:cNvSpPr>
          <p:nvPr/>
        </p:nvSpPr>
        <p:spPr bwMode="auto">
          <a:xfrm>
            <a:off x="5659313" y="1448780"/>
            <a:ext cx="2196244" cy="46805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vert="horz" wrap="square" lIns="0" tIns="44450" rIns="0" bIns="45720" numCol="1" anchor="t" anchorCtr="0" compatLnSpc="1">
            <a:prstTxWarp prst="textNoShape">
              <a:avLst/>
            </a:prstTxWarp>
            <a:sp3d/>
          </a:bodyPr>
          <a:lstStyle>
            <a:lvl1pPr marL="520700" indent="-5207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-80" charset="2"/>
              <a:buChar char="4"/>
              <a:defRPr sz="2800" b="1">
                <a:solidFill>
                  <a:srgbClr val="FFFF00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1pPr>
            <a:lvl2pPr marL="920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5000"/>
              <a:buChar char="•"/>
              <a:defRPr sz="26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2pPr>
            <a:lvl3pPr marL="1320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–"/>
              <a:defRPr sz="2400" b="1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3pPr>
            <a:lvl4pPr marL="1663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Rounded MT Bold"/>
                <a:ea typeface="ＭＳ Ｐゴシック" pitchFamily="-110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algn="ctr">
              <a:lnSpc>
                <a:spcPct val="110000"/>
              </a:lnSpc>
              <a:buFont typeface="Webdings" pitchFamily="-80" charset="2"/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1-year Mortality</a:t>
            </a:r>
          </a:p>
          <a:p>
            <a:pPr algn="ctr">
              <a:lnSpc>
                <a:spcPct val="110000"/>
              </a:lnSpc>
              <a:buFont typeface="Webdings" pitchFamily="-80" charset="2"/>
              <a:buNone/>
            </a:pPr>
            <a:endParaRPr lang="en-US" sz="1800" u="sng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  <p:bldP spid="10244" grpId="0" animBg="1"/>
      <p:bldP spid="19" grpId="0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262626"/>
          </a:solidFill>
        </p:spPr>
        <p:txBody>
          <a:bodyPr/>
          <a:lstStyle/>
          <a:p>
            <a:r>
              <a:rPr lang="en-US" sz="4400" dirty="0" smtClean="0"/>
              <a:t>Conclusions -1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04764"/>
            <a:ext cx="8484269" cy="4752528"/>
          </a:xfrm>
          <a:noFill/>
          <a:ln>
            <a:noFill/>
          </a:ln>
        </p:spPr>
        <p:txBody>
          <a:bodyPr/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 smtClean="0"/>
              <a:t>Crude 1- year mortality (20-30%) 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US" sz="2200" dirty="0" smtClean="0"/>
              <a:t>Third leading cause of death in the US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US" sz="2200" dirty="0" smtClean="0"/>
              <a:t>&gt; 70 % die after initial hospital discharge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US" sz="2200" dirty="0" smtClean="0"/>
              <a:t>Higher in those with &gt; 1 comorbidity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 smtClean="0"/>
              <a:t>Crude post hospital discharge mortality 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US" sz="2400" dirty="0" smtClean="0"/>
              <a:t>Similar </a:t>
            </a:r>
            <a:r>
              <a:rPr lang="en-US" sz="2400" dirty="0"/>
              <a:t>for patients with and without severe </a:t>
            </a:r>
            <a:r>
              <a:rPr lang="en-US" sz="2400" dirty="0" smtClean="0"/>
              <a:t>CAP</a:t>
            </a:r>
            <a:endParaRPr lang="en-US" sz="2400" dirty="0"/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u="sng" dirty="0" smtClean="0"/>
              <a:t>Excess</a:t>
            </a:r>
            <a:r>
              <a:rPr lang="en-US" dirty="0" smtClean="0"/>
              <a:t> </a:t>
            </a:r>
            <a:r>
              <a:rPr lang="en-US" dirty="0"/>
              <a:t>1- year </a:t>
            </a:r>
            <a:r>
              <a:rPr lang="en-US" dirty="0" smtClean="0"/>
              <a:t>mortality (12%)</a:t>
            </a:r>
            <a:r>
              <a:rPr lang="en-US" baseline="30000" dirty="0" smtClean="0"/>
              <a:t>*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US" sz="2400" dirty="0" smtClean="0"/>
              <a:t>Adjusted for age, gender, and comorbidities 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US" sz="2400" u="sng" dirty="0" smtClean="0"/>
              <a:t>Greater </a:t>
            </a:r>
            <a:r>
              <a:rPr lang="en-US" sz="2400" u="sng" dirty="0"/>
              <a:t>in those </a:t>
            </a:r>
            <a:r>
              <a:rPr lang="en-US" sz="2400" u="sng" dirty="0" smtClean="0"/>
              <a:t>with</a:t>
            </a:r>
            <a:r>
              <a:rPr lang="en-US" sz="2400" dirty="0" smtClean="0"/>
              <a:t> </a:t>
            </a:r>
            <a:r>
              <a:rPr lang="en-US" sz="2400" u="sng" dirty="0" smtClean="0"/>
              <a:t>&lt;</a:t>
            </a:r>
            <a:r>
              <a:rPr lang="en-US" sz="2400" dirty="0" smtClean="0"/>
              <a:t> 1 comorbidity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5985284"/>
            <a:ext cx="7839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* </a:t>
            </a:r>
            <a:r>
              <a:rPr lang="en-US" sz="1600" dirty="0" smtClean="0"/>
              <a:t>Excess = CAP – control 1-year mortality = 12 % (</a:t>
            </a:r>
            <a:r>
              <a:rPr lang="en-US" sz="1600" dirty="0" smtClean="0">
                <a:solidFill>
                  <a:srgbClr val="FFFF00"/>
                </a:solidFill>
              </a:rPr>
              <a:t>Kaplan </a:t>
            </a:r>
            <a:r>
              <a:rPr lang="en-US" sz="1600" dirty="0">
                <a:solidFill>
                  <a:srgbClr val="FFFF00"/>
                </a:solidFill>
              </a:rPr>
              <a:t>et al. AIM. 2003; 163:</a:t>
            </a:r>
            <a:r>
              <a:rPr lang="en-US" sz="1600" dirty="0" smtClean="0">
                <a:solidFill>
                  <a:srgbClr val="FFFF00"/>
                </a:solidFill>
              </a:rPr>
              <a:t>317</a:t>
            </a:r>
            <a:r>
              <a:rPr lang="en-US" sz="1600" dirty="0" smtClean="0"/>
              <a:t>)</a:t>
            </a:r>
            <a:endParaRPr lang="en-US" sz="1800" dirty="0" smtClean="0"/>
          </a:p>
          <a:p>
            <a:r>
              <a:rPr lang="en-US" sz="1800" dirty="0" smtClean="0"/>
              <a:t>  </a:t>
            </a:r>
            <a:r>
              <a:rPr lang="en-US" sz="1600" dirty="0" smtClean="0"/>
              <a:t>Data generated by study that do not differentiate CAP from HCAP </a:t>
            </a:r>
            <a:endParaRPr lang="en-US" sz="180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539552" y="4368800"/>
            <a:ext cx="7992888" cy="1472468"/>
          </a:xfrm>
          <a:prstGeom prst="roundRect">
            <a:avLst/>
          </a:prstGeom>
          <a:solidFill>
            <a:schemeClr val="tx1">
              <a:lumMod val="85000"/>
              <a:alpha val="31000"/>
            </a:schemeClr>
          </a:solidFill>
          <a:ln w="76200" cap="flat" cmpd="sng" algn="ctr">
            <a:gradFill flip="none" rotWithShape="1">
              <a:gsLst>
                <a:gs pos="0">
                  <a:srgbClr val="FF0000"/>
                </a:gs>
                <a:gs pos="100000">
                  <a:srgbClr val="000000"/>
                </a:gs>
                <a:gs pos="99000">
                  <a:schemeClr val="accent4"/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8839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286453"/>
              </p:ext>
            </p:extLst>
          </p:nvPr>
        </p:nvGraphicFramePr>
        <p:xfrm>
          <a:off x="276753" y="615244"/>
          <a:ext cx="8575147" cy="5661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68766" y="6276622"/>
            <a:ext cx="195772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Rounded MT Bold"/>
                <a:cs typeface="Arial Rounded MT Bold"/>
              </a:rPr>
              <a:t>* Pts. on ETI-MV</a:t>
            </a:r>
            <a:endParaRPr lang="en-US" b="1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58277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A670D2B-2881-3B44-812D-BDF8812B8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EA670D2B-2881-3B44-812D-BDF8812B8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601F98-137B-7D4C-8B26-29A5C1BA8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5F601F98-137B-7D4C-8B26-29A5C1BA84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1960744-0A2A-9842-BFC3-0DE7F041FC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51960744-0A2A-9842-BFC3-0DE7F041FC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8E40612-47FE-D441-AACD-8150726EF6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C8E40612-47FE-D441-AACD-8150726EF6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AF8102-2364-CA4D-B055-DACC37396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1EAF8102-2364-CA4D-B055-DACC37396D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CB88055-48FD-4047-BC85-6B8C500F84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3CB88055-48FD-4047-BC85-6B8C500F84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899D5D-9439-BA48-8A2F-DAE27586F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3B899D5D-9439-BA48-8A2F-DAE27586FE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35373A-5B69-A540-A7BC-EB8E7183E2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0A35373A-5B69-A540-A7BC-EB8E7183E2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695D5C3-4554-BD48-9AAC-97C36F26AF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5695D5C3-4554-BD48-9AAC-97C36F26AF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E8293D7-50FB-E847-921E-F36F94AD6D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2E8293D7-50FB-E847-921E-F36F94AD6D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0364614-100D-7840-BC15-D1F0BD4EC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20364614-100D-7840-BC15-D1F0BD4EC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ABD50B-6131-7A4A-8E31-CE7BDB4B4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96ABD50B-6131-7A4A-8E31-CE7BDB4B43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5D44FBF-4B23-D94D-A37E-D8D9A78E0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B5D44FBF-4B23-D94D-A37E-D8D9A78E00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AE0F2F-3C33-E04E-821C-B2BEC8C064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6">
                                            <p:graphicEl>
                                              <a:dgm id="{90AE0F2F-3C33-E04E-821C-B2BEC8C064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F80D74C-BF71-0B40-9C87-888F4146D1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">
                                            <p:graphicEl>
                                              <a:dgm id="{DF80D74C-BF71-0B40-9C87-888F4146D1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688025B-A363-EC47-83B0-974613A036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">
                                            <p:graphicEl>
                                              <a:dgm id="{2688025B-A363-EC47-83B0-974613A036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8F08B8-9E87-D84D-8F76-CC1803C56C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798F08B8-9E87-D84D-8F76-CC1803C56C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1FF1E54-ED20-8843-A79C-343488E28A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">
                                            <p:graphicEl>
                                              <a:dgm id="{51FF1E54-ED20-8843-A79C-343488E28A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8C24028-C296-AA43-B505-1A158171DA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6">
                                            <p:graphicEl>
                                              <a:dgm id="{68C24028-C296-AA43-B505-1A158171DA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31DE399-4196-4144-AF4E-841B03D49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6">
                                            <p:graphicEl>
                                              <a:dgm id="{A31DE399-4196-4144-AF4E-841B03D49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AF120C7-531C-1649-9565-329338241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6">
                                            <p:graphicEl>
                                              <a:dgm id="{EAF120C7-531C-1649-9565-329338241C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Teachable Moments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673" y="1484745"/>
            <a:ext cx="8429176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pc="-150" dirty="0" smtClean="0">
                <a:solidFill>
                  <a:schemeClr val="tx1">
                    <a:lumMod val="75000"/>
                  </a:schemeClr>
                </a:solidFill>
              </a:rPr>
              <a:t>GC Rx ► central pathogenetic mechanism </a:t>
            </a:r>
          </a:p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Short-term benefits: ▲ in sicker pts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spc="-150" dirty="0" smtClean="0">
                <a:solidFill>
                  <a:schemeClr val="tx1">
                    <a:lumMod val="85000"/>
                  </a:schemeClr>
                </a:solidFill>
              </a:rPr>
              <a:t>Long-term </a:t>
            </a:r>
            <a:r>
              <a:rPr lang="en-US" spc="-150" dirty="0">
                <a:solidFill>
                  <a:schemeClr val="tx1">
                    <a:lumMod val="75000"/>
                  </a:schemeClr>
                </a:solidFill>
              </a:rPr>
              <a:t>survival </a:t>
            </a:r>
            <a:r>
              <a:rPr lang="mr-IN" spc="-150" dirty="0">
                <a:solidFill>
                  <a:schemeClr val="tx1">
                    <a:lumMod val="75000"/>
                  </a:schemeClr>
                </a:solidFill>
              </a:rPr>
              <a:t>–</a:t>
            </a:r>
            <a:r>
              <a:rPr lang="en-US" spc="-150" dirty="0">
                <a:solidFill>
                  <a:schemeClr val="tx1">
                    <a:lumMod val="75000"/>
                  </a:schemeClr>
                </a:solidFill>
              </a:rPr>
              <a:t> important outcome</a:t>
            </a:r>
          </a:p>
          <a:p>
            <a:r>
              <a:rPr lang="en-US" dirty="0" smtClean="0"/>
              <a:t> </a:t>
            </a:r>
            <a:r>
              <a:rPr lang="en-US" spc="-150" dirty="0" smtClean="0"/>
              <a:t>Early </a:t>
            </a:r>
            <a:r>
              <a:rPr lang="en-US" spc="-150" dirty="0"/>
              <a:t>initiation of treatment </a:t>
            </a:r>
            <a:r>
              <a:rPr lang="mr-IN" spc="-150" dirty="0"/>
              <a:t>–</a:t>
            </a:r>
            <a:r>
              <a:rPr lang="en-US" spc="-150" dirty="0"/>
              <a:t> </a:t>
            </a:r>
            <a:r>
              <a:rPr lang="en-US" spc="-150" dirty="0" smtClean="0"/>
              <a:t>important </a:t>
            </a:r>
            <a:endParaRPr lang="en-US" spc="-150" dirty="0"/>
          </a:p>
          <a:p>
            <a:endParaRPr lang="en-US" spc="-1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74638"/>
            <a:ext cx="1828800" cy="1011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288257"/>
            <a:ext cx="3380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tx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Academic Freedom Saves Lives </a:t>
            </a:r>
            <a:endParaRPr lang="en-US" sz="1600">
              <a:solidFill>
                <a:schemeClr val="tx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42845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Hospital </a:t>
            </a:r>
            <a:r>
              <a:rPr lang="en-US" sz="3600" dirty="0" smtClean="0">
                <a:solidFill>
                  <a:srgbClr val="FFFF00"/>
                </a:solidFill>
              </a:rPr>
              <a:t>Admission </a:t>
            </a:r>
            <a:r>
              <a:rPr lang="en-US" sz="36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sz="3600" dirty="0" smtClean="0">
                <a:solidFill>
                  <a:srgbClr val="FFFF00"/>
                </a:solidFill>
              </a:rPr>
              <a:t>90d  Outcome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64" y="6273316"/>
            <a:ext cx="2743200" cy="36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004" y="1448780"/>
            <a:ext cx="4060068" cy="4675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3" name="Straight Connector 2"/>
          <p:cNvCxnSpPr/>
          <p:nvPr/>
        </p:nvCxnSpPr>
        <p:spPr bwMode="auto">
          <a:xfrm>
            <a:off x="6012160" y="3140968"/>
            <a:ext cx="0" cy="1656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4" name="Group 13"/>
          <p:cNvGrpSpPr/>
          <p:nvPr/>
        </p:nvGrpSpPr>
        <p:grpSpPr>
          <a:xfrm>
            <a:off x="539552" y="5553498"/>
            <a:ext cx="3780420" cy="570508"/>
            <a:chOff x="539552" y="5157192"/>
            <a:chExt cx="3780420" cy="57050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r="5418" b="11969"/>
            <a:stretch/>
          </p:blipFill>
          <p:spPr>
            <a:xfrm>
              <a:off x="539552" y="5157192"/>
              <a:ext cx="3780419" cy="57050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3995936" y="5481228"/>
              <a:ext cx="324036" cy="21602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0" charset="0"/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7544" y="1484784"/>
            <a:ext cx="3846320" cy="3996444"/>
            <a:chOff x="467544" y="1484784"/>
            <a:chExt cx="3846320" cy="3529349"/>
          </a:xfrm>
        </p:grpSpPr>
        <p:pic>
          <p:nvPicPr>
            <p:cNvPr id="4" name="Picture 3" descr="Untitle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484784"/>
              <a:ext cx="3846320" cy="352934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l="82766" t="21875" r="2973" b="70255"/>
            <a:stretch/>
          </p:blipFill>
          <p:spPr>
            <a:xfrm>
              <a:off x="1223628" y="2744924"/>
              <a:ext cx="1022350" cy="576064"/>
            </a:xfrm>
            <a:prstGeom prst="rect">
              <a:avLst/>
            </a:prstGeom>
          </p:spPr>
        </p:pic>
      </p:grpSp>
      <p:sp>
        <p:nvSpPr>
          <p:cNvPr id="17" name="Oval 16"/>
          <p:cNvSpPr/>
          <p:nvPr/>
        </p:nvSpPr>
        <p:spPr bwMode="auto">
          <a:xfrm>
            <a:off x="633283" y="2240868"/>
            <a:ext cx="410325" cy="396044"/>
          </a:xfrm>
          <a:prstGeom prst="ellipse">
            <a:avLst/>
          </a:prstGeom>
          <a:solidFill>
            <a:srgbClr val="FFFF00">
              <a:alpha val="27000"/>
            </a:srgbClr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151620" y="1952836"/>
            <a:ext cx="3096344" cy="2808312"/>
            <a:chOff x="1151620" y="1952836"/>
            <a:chExt cx="3096344" cy="2808312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1151620" y="1952836"/>
              <a:ext cx="3096344" cy="792088"/>
            </a:xfrm>
            <a:prstGeom prst="roundRect">
              <a:avLst/>
            </a:prstGeom>
            <a:solidFill>
              <a:srgbClr val="FFFF00">
                <a:alpha val="31000"/>
              </a:srgbClr>
            </a:solidFill>
            <a:ln w="76200" cap="flat" cmpd="sng" algn="ctr">
              <a:gradFill flip="none" rotWithShape="1">
                <a:gsLst>
                  <a:gs pos="0">
                    <a:srgbClr val="FF0000"/>
                  </a:gs>
                  <a:gs pos="100000">
                    <a:srgbClr val="000000"/>
                  </a:gs>
                  <a:gs pos="99000">
                    <a:schemeClr val="accent4"/>
                  </a:gs>
                </a:gsLst>
                <a:path path="shape">
                  <a:fillToRect l="50000" t="50000" r="50000" b="50000"/>
                </a:path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Arial Rounded MT Bold"/>
                <a:cs typeface="Arial Rounded MT Bold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4103948" y="2276872"/>
              <a:ext cx="0" cy="248427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9" name="TextBox 18"/>
          <p:cNvSpPr txBox="1"/>
          <p:nvPr/>
        </p:nvSpPr>
        <p:spPr>
          <a:xfrm>
            <a:off x="1981200" y="3289756"/>
            <a:ext cx="18004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Thrombin-</a:t>
            </a:r>
            <a:r>
              <a:rPr lang="en-US" sz="800" dirty="0" err="1" smtClean="0">
                <a:solidFill>
                  <a:schemeClr val="bg1"/>
                </a:solidFill>
                <a:latin typeface="Arial Rounded MT Bold"/>
                <a:cs typeface="Arial Rounded MT Bold"/>
              </a:rPr>
              <a:t>Antithrombin</a:t>
            </a:r>
            <a:r>
              <a:rPr lang="en-US" sz="8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 Complex</a:t>
            </a:r>
            <a:endParaRPr lang="en-US" sz="8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56959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52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  <a:scene3d>
            <a:camera prst="orthographicFront"/>
            <a:lightRig rig="threePt" dir="t"/>
          </a:scene3d>
        </p:spPr>
        <p:txBody>
          <a:bodyPr/>
          <a:lstStyle/>
          <a:p>
            <a: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cap="none" dirty="0">
                <a:cs typeface="ＭＳ Ｐゴシック" pitchFamily="-110" charset="-128"/>
              </a:rPr>
              <a:t>What </a:t>
            </a:r>
            <a:r>
              <a:rPr lang="en-US" sz="4000" cap="none" dirty="0" smtClean="0">
                <a:cs typeface="ＭＳ Ｐゴシック" pitchFamily="-110" charset="-128"/>
              </a:rPr>
              <a:t>leads to excess mortality</a:t>
            </a:r>
            <a:r>
              <a:rPr lang="en-US" sz="4000" cap="none" dirty="0">
                <a:cs typeface="ＭＳ Ｐゴシック" pitchFamily="-110" charset="-128"/>
              </a:rPr>
              <a:t>? </a:t>
            </a:r>
          </a:p>
        </p:txBody>
      </p:sp>
      <p:pic>
        <p:nvPicPr>
          <p:cNvPr id="6" name="Picture 3" descr="INFLAMMATION-Time 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5756" y="1512888"/>
            <a:ext cx="4392488" cy="473139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sz="3800" dirty="0" smtClean="0">
                <a:solidFill>
                  <a:schemeClr val="tx1"/>
                </a:solidFill>
              </a:rPr>
              <a:t>Dysregulated Syst. Inflammation</a:t>
            </a:r>
            <a:endParaRPr lang="en-US" sz="38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467544" y="3200400"/>
            <a:ext cx="45719" cy="1524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100184" y="1484784"/>
            <a:ext cx="2586616" cy="4782120"/>
            <a:chOff x="6932972" y="1854200"/>
            <a:chExt cx="2802640" cy="3233948"/>
          </a:xfrm>
        </p:grpSpPr>
        <p:grpSp>
          <p:nvGrpSpPr>
            <p:cNvPr id="15" name="Group 14"/>
            <p:cNvGrpSpPr/>
            <p:nvPr/>
          </p:nvGrpSpPr>
          <p:grpSpPr>
            <a:xfrm>
              <a:off x="7061199" y="1854200"/>
              <a:ext cx="2674413" cy="3233948"/>
              <a:chOff x="1131438" y="1448780"/>
              <a:chExt cx="2654895" cy="4373562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/>
              <a:srcRect l="22814" r="20152" b="1607"/>
              <a:stretch>
                <a:fillRect/>
              </a:stretch>
            </p:blipFill>
            <p:spPr>
              <a:xfrm>
                <a:off x="1727684" y="1448780"/>
                <a:ext cx="1905000" cy="437356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8" name="Picture 17"/>
              <p:cNvPicPr>
                <a:picLocks/>
              </p:cNvPicPr>
              <p:nvPr/>
            </p:nvPicPr>
            <p:blipFill rotWithShape="1">
              <a:blip r:embed="rId3"/>
              <a:srcRect l="-43" r="43"/>
              <a:stretch/>
            </p:blipFill>
            <p:spPr>
              <a:xfrm>
                <a:off x="3210269" y="2247480"/>
                <a:ext cx="576064" cy="756084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26962" y="1495497"/>
                <a:ext cx="642182" cy="534476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1131438" y="1959450"/>
                <a:ext cx="926815" cy="101156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/>
              <a:srcRect l="9774" t="12329" r="9023" b="5479"/>
              <a:stretch>
                <a:fillRect/>
              </a:stretch>
            </p:blipFill>
            <p:spPr>
              <a:xfrm flipH="1">
                <a:off x="2815782" y="3003566"/>
                <a:ext cx="623940" cy="792316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l="20333" t="35000" r="32334" b="39750"/>
            <a:stretch/>
          </p:blipFill>
          <p:spPr>
            <a:xfrm>
              <a:off x="6932972" y="3136900"/>
              <a:ext cx="953728" cy="5487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467543" y="1484784"/>
            <a:ext cx="6612649" cy="1116124"/>
          </a:xfrm>
          <a:prstGeom prst="rect">
            <a:avLst/>
          </a:prstGeom>
        </p:spPr>
        <p:txBody>
          <a:bodyPr/>
          <a:lstStyle>
            <a:lvl1pPr marL="520700" indent="-5207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-80" charset="2"/>
              <a:buChar char="4"/>
              <a:defRPr sz="2800" b="1">
                <a:solidFill>
                  <a:srgbClr val="FFFF00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920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5000"/>
              <a:buChar char="•"/>
              <a:defRPr sz="26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320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–"/>
              <a:defRPr sz="2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63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>
              <a:lnSpc>
                <a:spcPct val="140000"/>
              </a:lnSpc>
              <a:buFont typeface="Wingdings" charset="2"/>
              <a:buChar char="q"/>
            </a:pP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In </a:t>
            </a:r>
            <a:r>
              <a:rPr lang="en-US" dirty="0">
                <a:solidFill>
                  <a:srgbClr val="FFFFFF"/>
                </a:solidFill>
                <a:latin typeface="Arial Rounded MT Bold"/>
                <a:cs typeface="Arial Rounded MT Bold"/>
              </a:rPr>
              <a:t>pneumonia of varied </a:t>
            </a:r>
            <a:r>
              <a:rPr lang="en-US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etiology: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800" i="1" dirty="0" smtClean="0">
                <a:latin typeface="Arial Rounded MT Bold"/>
                <a:cs typeface="Arial Rounded MT Bold"/>
              </a:rPr>
              <a:t>Bacterial, Viral, Fungal </a:t>
            </a:r>
            <a:endParaRPr lang="en-US" sz="2800" i="1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67544" y="2708920"/>
            <a:ext cx="7234523" cy="3828668"/>
          </a:xfrm>
          <a:prstGeom prst="rect">
            <a:avLst/>
          </a:prstGeom>
        </p:spPr>
        <p:txBody>
          <a:bodyPr/>
          <a:lstStyle>
            <a:lvl1pPr marL="520700" indent="-5207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-80" charset="2"/>
              <a:buChar char="4"/>
              <a:defRPr sz="2800" b="1">
                <a:solidFill>
                  <a:srgbClr val="FFFF00"/>
                </a:solidFill>
                <a:latin typeface="+mn-lt"/>
                <a:ea typeface="ＭＳ Ｐゴシック" pitchFamily="-110" charset="-128"/>
                <a:cs typeface="ＭＳ Ｐゴシック" pitchFamily="-110" charset="-128"/>
              </a:defRPr>
            </a:lvl1pPr>
            <a:lvl2pPr marL="920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5000"/>
              <a:buChar char="•"/>
              <a:defRPr sz="26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320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Char char="–"/>
              <a:defRPr sz="2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637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>
              <a:lnSpc>
                <a:spcPct val="130000"/>
              </a:lnSpc>
              <a:buFont typeface="Wingdings" charset="2"/>
              <a:buChar char="q"/>
            </a:pPr>
            <a:r>
              <a:rPr lang="en-US" spc="-150" dirty="0" smtClean="0">
                <a:latin typeface="Arial Rounded MT Bold"/>
                <a:cs typeface="Arial Rounded MT Bold"/>
              </a:rPr>
              <a:t>Central </a:t>
            </a:r>
            <a:r>
              <a:rPr lang="en-US" spc="-150" dirty="0" err="1">
                <a:latin typeface="Arial Rounded MT Bold"/>
                <a:cs typeface="Arial Rounded MT Bold"/>
              </a:rPr>
              <a:t>pathogenetic</a:t>
            </a:r>
            <a:r>
              <a:rPr lang="en-US" spc="-150" dirty="0">
                <a:latin typeface="Arial Rounded MT Bold"/>
                <a:cs typeface="Arial Rounded MT Bold"/>
              </a:rPr>
              <a:t> process </a:t>
            </a:r>
            <a:r>
              <a:rPr lang="en-US" spc="-150" dirty="0">
                <a:solidFill>
                  <a:srgbClr val="FFFFFF"/>
                </a:solidFill>
                <a:latin typeface="Arial Rounded MT Bold"/>
                <a:cs typeface="Arial Rounded MT Bold"/>
              </a:rPr>
              <a:t>for </a:t>
            </a:r>
            <a:r>
              <a:rPr lang="en-US" i="1" spc="-150" dirty="0">
                <a:solidFill>
                  <a:srgbClr val="FFFFFF"/>
                </a:solidFill>
                <a:latin typeface="Arial Rounded MT Bold"/>
                <a:cs typeface="Arial Rounded MT Bold"/>
              </a:rPr>
              <a:t>morbidity and </a:t>
            </a:r>
            <a:r>
              <a:rPr lang="en-US" i="1" spc="-15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mortality</a:t>
            </a:r>
            <a:r>
              <a:rPr lang="en-US" spc="-15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: </a:t>
            </a:r>
          </a:p>
          <a:p>
            <a:pPr lvl="1">
              <a:lnSpc>
                <a:spcPct val="130000"/>
              </a:lnSpc>
              <a:buFont typeface="Wingdings" charset="2"/>
              <a:buChar char="q"/>
            </a:pPr>
            <a:r>
              <a:rPr lang="en-US" sz="2600" spc="-15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Short-term</a:t>
            </a:r>
            <a:r>
              <a:rPr lang="en-US" sz="2600" spc="-150" dirty="0" smtClean="0">
                <a:latin typeface="Arial Rounded MT Bold"/>
                <a:cs typeface="Arial Rounded MT Bold"/>
              </a:rPr>
              <a:t> </a:t>
            </a:r>
            <a:r>
              <a:rPr lang="en-US" sz="2600" spc="-150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[hospital] and </a:t>
            </a:r>
          </a:p>
          <a:p>
            <a:pPr lvl="1">
              <a:lnSpc>
                <a:spcPct val="130000"/>
              </a:lnSpc>
              <a:buFont typeface="Wingdings" charset="2"/>
              <a:buChar char="q"/>
            </a:pPr>
            <a:r>
              <a:rPr lang="en-US" sz="2600" spc="-150" dirty="0" smtClean="0">
                <a:solidFill>
                  <a:srgbClr val="FFFF00"/>
                </a:solidFill>
                <a:latin typeface="Arial Rounded MT Bold"/>
                <a:cs typeface="Arial Rounded MT Bold"/>
              </a:rPr>
              <a:t> Long-term </a:t>
            </a:r>
            <a:r>
              <a:rPr lang="en-US" sz="2600" spc="-150" dirty="0" smtClean="0">
                <a:solidFill>
                  <a:srgbClr val="FFFFFF"/>
                </a:solidFill>
                <a:latin typeface="Arial Rounded MT Bold"/>
                <a:cs typeface="Arial Rounded MT Bold"/>
              </a:rPr>
              <a:t>[post-hospitalization]</a:t>
            </a:r>
            <a:endParaRPr lang="en-US" spc="-150" dirty="0">
              <a:solidFill>
                <a:srgbClr val="FFFFFF"/>
              </a:solidFill>
              <a:latin typeface="Arial Rounded MT Bold"/>
              <a:cs typeface="Arial Rounded MT Bold"/>
            </a:endParaRPr>
          </a:p>
          <a:p>
            <a:pPr>
              <a:lnSpc>
                <a:spcPct val="130000"/>
              </a:lnSpc>
              <a:buFont typeface="Wingdings" charset="2"/>
              <a:buChar char="ü"/>
            </a:pPr>
            <a:r>
              <a:rPr lang="en-US" u="sng" spc="-150" dirty="0">
                <a:latin typeface="Arial Rounded MT Bold"/>
                <a:cs typeface="Arial Rounded MT Bold"/>
              </a:rPr>
              <a:t>Persistent elevation</a:t>
            </a:r>
            <a:r>
              <a:rPr lang="en-US" spc="-150" dirty="0">
                <a:latin typeface="Arial Rounded MT Bold"/>
                <a:cs typeface="Arial Rounded MT Bold"/>
              </a:rPr>
              <a:t> </a:t>
            </a:r>
            <a:r>
              <a:rPr lang="en-US" spc="-150" dirty="0">
                <a:solidFill>
                  <a:srgbClr val="FFFFFF"/>
                </a:solidFill>
                <a:latin typeface="Arial Rounded MT Bold"/>
                <a:cs typeface="Arial Rounded MT Bold"/>
              </a:rPr>
              <a:t>in circulation of </a:t>
            </a:r>
            <a:r>
              <a:rPr lang="en-US" i="1" spc="-150" dirty="0">
                <a:solidFill>
                  <a:srgbClr val="FFFFFF"/>
                </a:solidFill>
                <a:latin typeface="Arial Rounded MT Bold"/>
                <a:cs typeface="Arial Rounded MT Bold"/>
              </a:rPr>
              <a:t>inflammatory and  hemostasis mediators</a:t>
            </a:r>
            <a:r>
              <a:rPr lang="en-US" spc="-150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</a:p>
          <a:p>
            <a:pPr marL="742950" lvl="1" indent="-342900">
              <a:lnSpc>
                <a:spcPct val="130000"/>
              </a:lnSpc>
              <a:buFont typeface="Wingdings" charset="2"/>
              <a:buChar char="q"/>
            </a:pPr>
            <a:endParaRPr lang="en-US" sz="2800" spc="-150" dirty="0" smtClean="0">
              <a:solidFill>
                <a:srgbClr val="FFFFFF"/>
              </a:solidFill>
              <a:latin typeface="Arial Rounded MT Bold"/>
              <a:cs typeface="Arial Rounded MT Bold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50144" y="5149870"/>
            <a:ext cx="7736656" cy="1117034"/>
            <a:chOff x="964228" y="5453562"/>
            <a:chExt cx="7736656" cy="1117034"/>
          </a:xfrm>
        </p:grpSpPr>
        <p:sp>
          <p:nvSpPr>
            <p:cNvPr id="2" name="Rounded Rectangle 1"/>
            <p:cNvSpPr/>
            <p:nvPr/>
          </p:nvSpPr>
          <p:spPr>
            <a:xfrm>
              <a:off x="964228" y="5453562"/>
              <a:ext cx="6655527" cy="1117034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entagon 22"/>
            <p:cNvSpPr/>
            <p:nvPr/>
          </p:nvSpPr>
          <p:spPr>
            <a:xfrm>
              <a:off x="7718237" y="5453562"/>
              <a:ext cx="982647" cy="1084026"/>
            </a:xfrm>
            <a:prstGeom prst="homePlat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543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bldLvl="3"/>
      <p:bldP spid="2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894" l="935" r="100000">
                        <a14:foregroundMark x1="68692" y1="19149" x2="68692" y2="19149"/>
                        <a14:foregroundMark x1="69159" y1="59149" x2="69159" y2="59149"/>
                        <a14:foregroundMark x1="18224" y1="60000" x2="18224" y2="60000"/>
                        <a14:foregroundMark x1="15421" y1="86809" x2="15421" y2="87234"/>
                        <a14:foregroundMark x1="10280" y1="93617" x2="10280" y2="93617"/>
                        <a14:foregroundMark x1="21028" y1="34894" x2="21028" y2="34894"/>
                        <a14:foregroundMark x1="86916" y1="88936" x2="86916" y2="89362"/>
                        <a14:foregroundMark x1="91121" y1="70213" x2="91121" y2="70213"/>
                        <a14:foregroundMark x1="89252" y1="58298" x2="89252" y2="58298"/>
                        <a14:foregroundMark x1="85981" y1="66383" x2="85981" y2="66383"/>
                        <a14:foregroundMark x1="85981" y1="66383" x2="85981" y2="66383"/>
                        <a14:foregroundMark x1="85047" y1="87234" x2="85047" y2="87234"/>
                        <a14:foregroundMark x1="80374" y1="88085" x2="80374" y2="88085"/>
                        <a14:foregroundMark x1="80374" y1="88085" x2="80374" y2="88085"/>
                        <a14:foregroundMark x1="73364" y1="89787" x2="73364" y2="89787"/>
                        <a14:foregroundMark x1="4206" y1="90213" x2="4206" y2="90213"/>
                        <a14:foregroundMark x1="4206" y1="90213" x2="4206" y2="90213"/>
                        <a14:foregroundMark x1="7944" y1="91064" x2="8879" y2="91064"/>
                        <a14:foregroundMark x1="12617" y1="91915" x2="13084" y2="92340"/>
                        <a14:foregroundMark x1="14019" y1="92340" x2="14953" y2="92766"/>
                        <a14:foregroundMark x1="16355" y1="92766" x2="17290" y2="93191"/>
                        <a14:foregroundMark x1="18692" y1="93191" x2="19159" y2="93617"/>
                        <a14:foregroundMark x1="86449" y1="82553" x2="86449" y2="82553"/>
                        <a14:foregroundMark x1="84579" y1="88936" x2="84579" y2="88936"/>
                        <a14:foregroundMark x1="89252" y1="87660" x2="89252" y2="87660"/>
                        <a14:foregroundMark x1="41589" y1="50638" x2="41589" y2="50638"/>
                        <a14:foregroundMark x1="59346" y1="19574" x2="59346" y2="19574"/>
                        <a14:backgroundMark x1="86916" y1="83404" x2="87383" y2="83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965" y="1732363"/>
            <a:ext cx="1492385" cy="16132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43900" cy="891453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Syst. Inflammation: </a:t>
            </a:r>
            <a:r>
              <a:rPr lang="en-US" sz="3600" dirty="0">
                <a:solidFill>
                  <a:srgbClr val="FFFF00"/>
                </a:solidFill>
              </a:rPr>
              <a:t>HSP </a:t>
            </a:r>
            <a:r>
              <a:rPr lang="en-US" sz="3600" dirty="0" smtClean="0">
                <a:solidFill>
                  <a:srgbClr val="FFFF00"/>
                </a:solidFill>
              </a:rPr>
              <a:t>admission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4350" y="150584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Higher IC levels are associated with: 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 </a:t>
            </a:r>
            <a:r>
              <a:rPr lang="en-US" dirty="0"/>
              <a:t>presence of </a:t>
            </a:r>
            <a:r>
              <a:rPr lang="en-US" dirty="0" smtClean="0"/>
              <a:t>bilateral pneumonia</a:t>
            </a:r>
          </a:p>
          <a:p>
            <a:pPr lvl="1"/>
            <a:r>
              <a:rPr lang="en-US" dirty="0" smtClean="0"/>
              <a:t> bacteremia   </a:t>
            </a:r>
          </a:p>
          <a:p>
            <a:pPr lvl="1"/>
            <a:r>
              <a:rPr lang="en-US" dirty="0" smtClean="0"/>
              <a:t> higher Pneumonia Severity Index (PSI) </a:t>
            </a:r>
          </a:p>
          <a:p>
            <a:pPr lvl="1"/>
            <a:r>
              <a:rPr lang="en-US" dirty="0" smtClean="0"/>
              <a:t> higher APACHE II </a:t>
            </a:r>
            <a:r>
              <a:rPr lang="en-US" dirty="0"/>
              <a:t>and MODS </a:t>
            </a:r>
            <a:r>
              <a:rPr lang="en-US" dirty="0" smtClean="0"/>
              <a:t>scores</a:t>
            </a:r>
          </a:p>
          <a:p>
            <a:pPr lvl="1"/>
            <a:r>
              <a:rPr lang="en-US" dirty="0" smtClean="0"/>
              <a:t> higher </a:t>
            </a:r>
            <a:r>
              <a:rPr lang="en-US" dirty="0"/>
              <a:t>risk for </a:t>
            </a:r>
            <a:r>
              <a:rPr lang="en-US" dirty="0" smtClean="0"/>
              <a:t>treatment failure </a:t>
            </a:r>
            <a:endParaRPr lang="en-US" dirty="0"/>
          </a:p>
          <a:p>
            <a:pPr lvl="1"/>
            <a:r>
              <a:rPr lang="en-US" dirty="0" smtClean="0"/>
              <a:t> higher risk for ARF (MV) and ARDS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higher hospital and long-term mortality  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worsen long-term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81044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FFFFFF"/>
    </a:lt2>
    <a:accent1>
      <a:srgbClr val="3366FF"/>
    </a:accent1>
    <a:accent2>
      <a:srgbClr val="FF3399"/>
    </a:accent2>
    <a:accent3>
      <a:srgbClr val="AAAAAA"/>
    </a:accent3>
    <a:accent4>
      <a:srgbClr val="DADADA"/>
    </a:accent4>
    <a:accent5>
      <a:srgbClr val="ADB8FF"/>
    </a:accent5>
    <a:accent6>
      <a:srgbClr val="E72D8A"/>
    </a:accent6>
    <a:hlink>
      <a:srgbClr val="FFFF00"/>
    </a:hlink>
    <a:folHlink>
      <a:srgbClr val="B2B2B2"/>
    </a:folHlink>
  </a:clrScheme>
  <a:fontScheme name="EARDS-CS -05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3834</TotalTime>
  <Words>2880</Words>
  <Application>Microsoft Macintosh PowerPoint</Application>
  <PresentationFormat>On-screen Show (4:3)</PresentationFormat>
  <Paragraphs>472</Paragraphs>
  <Slides>66</Slides>
  <Notes>7</Notes>
  <HiddenSlides>16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Community-acquired Pneumonia   Glucocorticoid Treatment pathophysiological rationale  and updated literature </vt:lpstr>
      <vt:lpstr>CAP: GC Rx RCTs</vt:lpstr>
      <vt:lpstr>CAP: GC Rx RCTs</vt:lpstr>
      <vt:lpstr>Components of Pneumonia </vt:lpstr>
      <vt:lpstr>Present Treatment</vt:lpstr>
      <vt:lpstr>Pathogens – Antibiotic Rx  </vt:lpstr>
      <vt:lpstr>What leads to excess mortality? </vt:lpstr>
      <vt:lpstr>Dysregulated Syst. Inflammation</vt:lpstr>
      <vt:lpstr>Syst. Inflammation: HSP admission</vt:lpstr>
      <vt:lpstr>PowerPoint Presentation</vt:lpstr>
      <vt:lpstr>Syst. Inflammation: CRP over time </vt:lpstr>
      <vt:lpstr>PowerPoint Presentation</vt:lpstr>
      <vt:lpstr>Systemic Inflammation: GenIMS  </vt:lpstr>
      <vt:lpstr>Hospital Admission 30-90 D Outcome</vt:lpstr>
      <vt:lpstr>Clinical Criteria</vt:lpstr>
      <vt:lpstr>Clinical ≠ Biological Resolution</vt:lpstr>
      <vt:lpstr>PowerPoint Presentation</vt:lpstr>
      <vt:lpstr>Causes of Death over 1 Year</vt:lpstr>
      <vt:lpstr>Teachable Moments </vt:lpstr>
      <vt:lpstr>Community-acquired Pneumonia    </vt:lpstr>
      <vt:lpstr>PowerPoint Presentation</vt:lpstr>
      <vt:lpstr>GC Rx RCTs over time : 1970-2016</vt:lpstr>
      <vt:lpstr>Pneumocystis Jiroveci Pneu.</vt:lpstr>
      <vt:lpstr>PowerPoint Presentation</vt:lpstr>
      <vt:lpstr>CSP #574 Treatment Protocol </vt:lpstr>
      <vt:lpstr>Prolonged Glucocorticoid Treatment in Patients  Hospitalized with  Community-acquired Pneumonia Literature Update February 2017 </vt:lpstr>
      <vt:lpstr>Experimental Pneumonia </vt:lpstr>
      <vt:lpstr>Randomized Trial (N=13)</vt:lpstr>
      <vt:lpstr>Randomized Trial (N=13)</vt:lpstr>
      <vt:lpstr>Duration of Treatment </vt:lpstr>
      <vt:lpstr>Investigated Drug </vt:lpstr>
      <vt:lpstr>CAP- GC Rx - Meta-analyses</vt:lpstr>
      <vt:lpstr>PowerPoint Presentation</vt:lpstr>
      <vt:lpstr>CAP - Hospitalized : Mortality</vt:lpstr>
      <vt:lpstr>CAP - not severe: Mortality </vt:lpstr>
      <vt:lpstr>CAP – Severe: Mortality </vt:lpstr>
      <vt:lpstr>CAP – Severe: Mortality </vt:lpstr>
      <vt:lpstr>Progression to Mech. Vent.  </vt:lpstr>
      <vt:lpstr>Progression to ARDS</vt:lpstr>
      <vt:lpstr>Duration of Hospitalization</vt:lpstr>
      <vt:lpstr>Complications: Hyperglycemia</vt:lpstr>
      <vt:lpstr>Prolonged Glucocorticoid Treatment in Patients  Hospitalized with  Community-acquired Pneumonia  What to do?</vt:lpstr>
      <vt:lpstr>CAP – admitted to the ward</vt:lpstr>
      <vt:lpstr>PowerPoint Presentation</vt:lpstr>
      <vt:lpstr>PowerPoint Presentation</vt:lpstr>
      <vt:lpstr>PowerPoint Presentation</vt:lpstr>
      <vt:lpstr>Registered Randomized Trials</vt:lpstr>
      <vt:lpstr>PowerPoint Presentation</vt:lpstr>
      <vt:lpstr>PowerPoint Presentation</vt:lpstr>
      <vt:lpstr>IPD – meta-analysis</vt:lpstr>
      <vt:lpstr>IPD meta-analysis</vt:lpstr>
      <vt:lpstr>IPD meta-analysis -1</vt:lpstr>
      <vt:lpstr>IPD meta-analysis-2</vt:lpstr>
      <vt:lpstr>Community-acquired Pneumonia    Updated  Pathophysiological Model  </vt:lpstr>
      <vt:lpstr>PowerPoint Presentation</vt:lpstr>
      <vt:lpstr>Components of Pneumonia </vt:lpstr>
      <vt:lpstr>Temporal Course – Acute </vt:lpstr>
      <vt:lpstr>Temporal Course – Chronic </vt:lpstr>
      <vt:lpstr>Temporal Course – Chronic</vt:lpstr>
      <vt:lpstr>CAP 1-year Mortality</vt:lpstr>
      <vt:lpstr>1-year Outcome – Cost </vt:lpstr>
      <vt:lpstr>PowerPoint Presentation</vt:lpstr>
      <vt:lpstr>Conclusions -1 </vt:lpstr>
      <vt:lpstr>PowerPoint Presentation</vt:lpstr>
      <vt:lpstr>Teachable Moments </vt:lpstr>
      <vt:lpstr>Hospital Admission 90d  Outcome</vt:lpstr>
    </vt:vector>
  </TitlesOfParts>
  <Company>UTHSC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G. Umberto Meduri</dc:creator>
  <cp:lastModifiedBy>gianfranco meduri</cp:lastModifiedBy>
  <cp:revision>293</cp:revision>
  <cp:lastPrinted>2017-02-01T18:24:34Z</cp:lastPrinted>
  <dcterms:created xsi:type="dcterms:W3CDTF">2017-01-14T22:09:48Z</dcterms:created>
  <dcterms:modified xsi:type="dcterms:W3CDTF">2017-04-03T09:45:09Z</dcterms:modified>
</cp:coreProperties>
</file>