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2" r:id="rId6"/>
    <p:sldId id="260" r:id="rId7"/>
    <p:sldId id="277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3391D-8B69-1B45-936F-BD481175E085}" type="datetimeFigureOut">
              <a:rPr lang="it-IT" smtClean="0"/>
              <a:t>05/04/17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5FE9C-1358-E04F-B26A-3960F624C93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D1724F-6EE2-D34F-B971-A3913AFA07C1}" type="slidenum">
              <a:rPr lang="en-US"/>
              <a:pPr/>
              <a:t>7</a:t>
            </a:fld>
            <a:endParaRPr lang="en-US"/>
          </a:p>
        </p:txBody>
      </p:sp>
      <p:sp>
        <p:nvSpPr>
          <p:cNvPr id="102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1" y="4342535"/>
            <a:ext cx="5485279" cy="11227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Exercise endurance time (seconds) at Day 1 and Day 21 (Full analysis set).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Data are least squares mean ± standard error; *</a:t>
            </a:r>
            <a:r>
              <a:rPr lang="en-US" sz="800" i="1">
                <a:latin typeface="Arial" charset="0"/>
                <a:cs typeface="IPAMincho" charset="0"/>
              </a:rPr>
              <a:t>p</a:t>
            </a:r>
            <a:r>
              <a:rPr lang="en-US" sz="800">
                <a:latin typeface="Arial" charset="0"/>
                <a:cs typeface="IPAMincho" charset="0"/>
              </a:rPr>
              <a:t> &lt; 0.01.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7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0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1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F33F-41BD-1A4F-992D-045F46A1C07C}" type="datetimeFigureOut">
              <a:rPr lang="it-IT" smtClean="0"/>
              <a:t>04/04/17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08C0-F883-174F-9A96-155576432E6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http://roma.unicatt.it/adm_logo_unica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16557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12" descr="http://www.policlinicogemelli.it/public/editor/images/ester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619499"/>
            <a:ext cx="4117531" cy="266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asellaDiTesto 5"/>
          <p:cNvSpPr txBox="1">
            <a:spLocks noChangeArrowheads="1"/>
          </p:cNvSpPr>
          <p:nvPr/>
        </p:nvSpPr>
        <p:spPr bwMode="auto">
          <a:xfrm>
            <a:off x="0" y="1055625"/>
            <a:ext cx="89328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it-IT" sz="3200" b="1" i="1" dirty="0"/>
              <a:t>Riccardo Pistelli</a:t>
            </a:r>
          </a:p>
        </p:txBody>
      </p:sp>
      <p:sp>
        <p:nvSpPr>
          <p:cNvPr id="16388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2889"/>
            <a:ext cx="9144000" cy="1052736"/>
          </a:xfrm>
        </p:spPr>
        <p:txBody>
          <a:bodyPr/>
          <a:lstStyle/>
          <a:p>
            <a:r>
              <a:rPr lang="it-IT" sz="4000" b="1" dirty="0" smtClean="0">
                <a:latin typeface="Calibri" charset="0"/>
                <a:ea typeface="MS PGothic" charset="0"/>
              </a:rPr>
              <a:t>Broncodilatazione ed esercizio fisico</a:t>
            </a:r>
            <a:endParaRPr sz="4000" b="1" dirty="0">
              <a:latin typeface="Calibri" charset="0"/>
              <a:ea typeface="MS PGothic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640" y="3619499"/>
            <a:ext cx="4272692" cy="26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16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33994" cy="14437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6061"/>
            <a:ext cx="9157530" cy="15655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" y="4087838"/>
            <a:ext cx="9097231" cy="18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2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15" y="207039"/>
            <a:ext cx="6053134" cy="643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9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34" y="254219"/>
            <a:ext cx="7486504" cy="16940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4" y="2139591"/>
            <a:ext cx="8068988" cy="24700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14433" y="5270701"/>
            <a:ext cx="351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Thorax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1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330200"/>
            <a:ext cx="65278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6" y="314047"/>
            <a:ext cx="2082891" cy="25929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147" y="2533759"/>
            <a:ext cx="5575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19225"/>
            <a:ext cx="8067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6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19225"/>
            <a:ext cx="8067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3491880" y="1124744"/>
            <a:ext cx="1296144" cy="468052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20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19225"/>
            <a:ext cx="8067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5508104" y="1088740"/>
            <a:ext cx="1008112" cy="468052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48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19225"/>
            <a:ext cx="8067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4572000" y="1105589"/>
            <a:ext cx="1008112" cy="468052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58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19225"/>
            <a:ext cx="8067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6444208" y="1196752"/>
            <a:ext cx="1008112" cy="468052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80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Calibri" charset="0"/>
                <a:ea typeface="MS PGothic" charset="0"/>
              </a:rPr>
              <a:t>Gli obiettivi dell’intervento </a:t>
            </a:r>
            <a:r>
              <a:rPr dirty="0" smtClean="0">
                <a:latin typeface="Calibri" charset="0"/>
                <a:ea typeface="MS PGothic" charset="0"/>
              </a:rPr>
              <a:t>medico</a:t>
            </a:r>
            <a:r>
              <a:rPr lang="it-IT" dirty="0" smtClean="0">
                <a:latin typeface="Calibri" charset="0"/>
                <a:ea typeface="MS PGothic" charset="0"/>
              </a:rPr>
              <a:t/>
            </a:r>
            <a:br>
              <a:rPr lang="it-IT" dirty="0" smtClean="0">
                <a:latin typeface="Calibri" charset="0"/>
                <a:ea typeface="MS PGothic" charset="0"/>
              </a:rPr>
            </a:br>
            <a:r>
              <a:rPr lang="it-IT" dirty="0" smtClean="0">
                <a:latin typeface="Calibri" charset="0"/>
                <a:ea typeface="MS PGothic" charset="0"/>
              </a:rPr>
              <a:t>(e degli studi clinici)</a:t>
            </a:r>
            <a:endParaRPr dirty="0">
              <a:latin typeface="Calibri" charset="0"/>
              <a:ea typeface="MS PGothic" charset="0"/>
            </a:endParaRPr>
          </a:p>
        </p:txBody>
      </p:sp>
      <p:sp>
        <p:nvSpPr>
          <p:cNvPr id="20482" name="Segnaposto contenuto 2"/>
          <p:cNvSpPr txBox="1"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r>
              <a:rPr>
                <a:latin typeface="Calibri" charset="0"/>
                <a:ea typeface="MS PGothic" charset="0"/>
              </a:rPr>
              <a:t>Attesa di vita</a:t>
            </a:r>
          </a:p>
          <a:p>
            <a:r>
              <a:rPr>
                <a:latin typeface="Calibri" charset="0"/>
                <a:ea typeface="MS PGothic" charset="0"/>
              </a:rPr>
              <a:t>Elementi caratterizzanti il decorso clinico </a:t>
            </a:r>
          </a:p>
          <a:p>
            <a:r>
              <a:rPr>
                <a:latin typeface="Calibri" charset="0"/>
                <a:ea typeface="MS PGothic" charset="0"/>
              </a:rPr>
              <a:t>Sintomi o Qualità di vita</a:t>
            </a:r>
          </a:p>
          <a:p>
            <a:r>
              <a:rPr b="1">
                <a:latin typeface="Calibri" charset="0"/>
                <a:ea typeface="MS PGothic" charset="0"/>
              </a:rPr>
              <a:t>Marcatori o Biomarcatori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7956550" y="1700213"/>
            <a:ext cx="431800" cy="2233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484" name="CasellaDiTesto 4"/>
          <p:cNvSpPr txBox="1">
            <a:spLocks noChangeArrowheads="1"/>
          </p:cNvSpPr>
          <p:nvPr/>
        </p:nvSpPr>
        <p:spPr bwMode="auto">
          <a:xfrm>
            <a:off x="8388350" y="1773238"/>
            <a:ext cx="3603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it-IT" sz="1800" b="1"/>
          </a:p>
          <a:p>
            <a:pPr eaLnBrk="1" hangingPunct="1"/>
            <a:r>
              <a:rPr lang="it-IT" sz="1800" b="1"/>
              <a:t>V</a:t>
            </a:r>
          </a:p>
          <a:p>
            <a:pPr eaLnBrk="1" hangingPunct="1"/>
            <a:r>
              <a:rPr lang="it-IT" sz="1800" b="1"/>
              <a:t>A</a:t>
            </a:r>
          </a:p>
          <a:p>
            <a:pPr eaLnBrk="1" hangingPunct="1"/>
            <a:r>
              <a:rPr lang="it-IT" sz="1800" b="1"/>
              <a:t>L</a:t>
            </a:r>
          </a:p>
          <a:p>
            <a:pPr eaLnBrk="1" hangingPunct="1"/>
            <a:r>
              <a:rPr lang="it-IT" sz="1800" b="1"/>
              <a:t>O</a:t>
            </a:r>
          </a:p>
          <a:p>
            <a:pPr eaLnBrk="1" hangingPunct="1"/>
            <a:r>
              <a:rPr lang="it-IT" sz="1800" b="1"/>
              <a:t>R</a:t>
            </a:r>
          </a:p>
          <a:p>
            <a:pPr eaLnBrk="1" hangingPunct="1"/>
            <a:r>
              <a:rPr lang="it-IT" sz="1800" b="1"/>
              <a:t>E</a:t>
            </a:r>
          </a:p>
          <a:p>
            <a:pPr eaLnBrk="1" hangingPunct="1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9363120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19225"/>
            <a:ext cx="8067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7308304" y="1088740"/>
            <a:ext cx="1153518" cy="468052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5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2011" y="487062"/>
            <a:ext cx="770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Conclusioni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8875" y="1548160"/>
            <a:ext cx="80197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La </a:t>
            </a:r>
            <a:r>
              <a:rPr lang="en-US" sz="2000" dirty="0" err="1" smtClean="0"/>
              <a:t>broncodilatazione</a:t>
            </a:r>
            <a:r>
              <a:rPr lang="en-US" sz="2000" dirty="0" smtClean="0"/>
              <a:t> induce un </a:t>
            </a:r>
            <a:r>
              <a:rPr lang="en-US" sz="2000" dirty="0" err="1" smtClean="0"/>
              <a:t>effetto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significativo</a:t>
            </a:r>
            <a:r>
              <a:rPr lang="en-US" sz="2000" dirty="0" smtClean="0"/>
              <a:t> </a:t>
            </a:r>
            <a:r>
              <a:rPr lang="en-US" sz="2000" dirty="0" err="1" smtClean="0"/>
              <a:t>sulla</a:t>
            </a:r>
            <a:r>
              <a:rPr lang="en-US" sz="2000" dirty="0" smtClean="0"/>
              <a:t> </a:t>
            </a:r>
            <a:r>
              <a:rPr lang="en-US" sz="2000" dirty="0" err="1" smtClean="0"/>
              <a:t>velocità</a:t>
            </a:r>
            <a:r>
              <a:rPr lang="en-US" sz="2000" dirty="0" smtClean="0"/>
              <a:t> di uptake </a:t>
            </a:r>
            <a:r>
              <a:rPr lang="en-US" sz="2000" dirty="0" err="1" smtClean="0"/>
              <a:t>dell’ossigeno</a:t>
            </a:r>
            <a:r>
              <a:rPr lang="en-US" sz="2000" dirty="0" smtClean="0"/>
              <a:t> </a:t>
            </a:r>
            <a:r>
              <a:rPr lang="en-US" sz="2000" dirty="0" err="1" smtClean="0"/>
              <a:t>valutata</a:t>
            </a:r>
            <a:r>
              <a:rPr lang="en-US" sz="2000" dirty="0" smtClean="0"/>
              <a:t> in test </a:t>
            </a:r>
            <a:r>
              <a:rPr lang="en-US" sz="2000" dirty="0" err="1" smtClean="0"/>
              <a:t>all’esercizio</a:t>
            </a:r>
            <a:r>
              <a:rPr lang="en-US" sz="2000" dirty="0" smtClean="0"/>
              <a:t> </a:t>
            </a:r>
            <a:r>
              <a:rPr lang="en-US" sz="2000" dirty="0" err="1" smtClean="0"/>
              <a:t>condotto</a:t>
            </a:r>
            <a:r>
              <a:rPr lang="en-US" sz="2000" dirty="0" smtClean="0"/>
              <a:t> con </a:t>
            </a:r>
            <a:r>
              <a:rPr lang="en-US" sz="2000" dirty="0" err="1" smtClean="0"/>
              <a:t>protocollo</a:t>
            </a:r>
            <a:r>
              <a:rPr lang="en-US" sz="2000" dirty="0" smtClean="0"/>
              <a:t> a </a:t>
            </a:r>
            <a:r>
              <a:rPr lang="en-US" sz="2000" dirty="0" err="1" smtClean="0"/>
              <a:t>carico</a:t>
            </a:r>
            <a:r>
              <a:rPr lang="en-US" sz="2000" dirty="0" smtClean="0"/>
              <a:t> </a:t>
            </a:r>
            <a:r>
              <a:rPr lang="en-US" sz="2000" dirty="0" err="1" smtClean="0"/>
              <a:t>costante</a:t>
            </a:r>
            <a:r>
              <a:rPr lang="en-US" sz="2000" dirty="0" smtClean="0"/>
              <a:t> di </a:t>
            </a:r>
            <a:r>
              <a:rPr lang="en-US" sz="2000" dirty="0" err="1" smtClean="0"/>
              <a:t>elevata</a:t>
            </a:r>
            <a:r>
              <a:rPr lang="en-US" sz="2000" dirty="0" smtClean="0"/>
              <a:t> </a:t>
            </a:r>
            <a:r>
              <a:rPr lang="en-US" sz="2000" dirty="0" err="1" smtClean="0"/>
              <a:t>intensità</a:t>
            </a:r>
            <a:r>
              <a:rPr lang="en-US" sz="2000" dirty="0" smtClean="0"/>
              <a:t> (75% del </a:t>
            </a:r>
            <a:r>
              <a:rPr lang="en-US" sz="2000" dirty="0" err="1" smtClean="0"/>
              <a:t>massimo</a:t>
            </a:r>
            <a:r>
              <a:rPr lang="en-US" sz="2000" dirty="0" smtClean="0"/>
              <a:t> </a:t>
            </a:r>
            <a:r>
              <a:rPr lang="en-US" sz="2000" dirty="0" err="1" smtClean="0"/>
              <a:t>carico</a:t>
            </a:r>
            <a:r>
              <a:rPr lang="en-US" sz="2000" dirty="0" smtClean="0"/>
              <a:t> </a:t>
            </a:r>
            <a:r>
              <a:rPr lang="en-US" sz="2000" dirty="0" err="1" smtClean="0"/>
              <a:t>sostenuto</a:t>
            </a:r>
            <a:r>
              <a:rPr lang="en-US" sz="2000" dirty="0" smtClean="0"/>
              <a:t> in un test </a:t>
            </a:r>
            <a:r>
              <a:rPr lang="en-US" sz="2000" dirty="0" err="1" smtClean="0"/>
              <a:t>incrementale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 </a:t>
            </a:r>
            <a:r>
              <a:rPr lang="en-US" sz="2000" dirty="0" err="1" smtClean="0"/>
              <a:t>broncodilatazione</a:t>
            </a:r>
            <a:r>
              <a:rPr lang="en-US" sz="2000" dirty="0" smtClean="0"/>
              <a:t> induce un </a:t>
            </a:r>
            <a:r>
              <a:rPr lang="en-US" sz="2000" dirty="0" err="1" smtClean="0"/>
              <a:t>incremento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significativo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dell’indice</a:t>
            </a:r>
            <a:r>
              <a:rPr lang="en-US" sz="2000" dirty="0" smtClean="0"/>
              <a:t> </a:t>
            </a:r>
            <a:r>
              <a:rPr lang="en-US" sz="2000" dirty="0" err="1" smtClean="0"/>
              <a:t>cardiaco</a:t>
            </a:r>
            <a:r>
              <a:rPr lang="en-US" sz="2000" dirty="0" smtClean="0"/>
              <a:t> </a:t>
            </a:r>
            <a:r>
              <a:rPr lang="en-US" sz="2000" dirty="0" err="1" smtClean="0"/>
              <a:t>durante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medesimo</a:t>
            </a:r>
            <a:r>
              <a:rPr lang="en-US" sz="2000" dirty="0" smtClean="0"/>
              <a:t> test.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IL test </a:t>
            </a:r>
            <a:r>
              <a:rPr lang="en-US" sz="2000" dirty="0" err="1" smtClean="0"/>
              <a:t>all’esercizio</a:t>
            </a:r>
            <a:r>
              <a:rPr lang="en-US" sz="2000" dirty="0" smtClean="0"/>
              <a:t> </a:t>
            </a:r>
            <a:r>
              <a:rPr lang="en-US" sz="2000" dirty="0" err="1" smtClean="0"/>
              <a:t>fisico</a:t>
            </a:r>
            <a:r>
              <a:rPr lang="en-US" sz="2000" dirty="0" smtClean="0"/>
              <a:t> </a:t>
            </a:r>
            <a:r>
              <a:rPr lang="en-US" sz="2000" dirty="0" err="1" smtClean="0"/>
              <a:t>consente</a:t>
            </a:r>
            <a:r>
              <a:rPr lang="en-US" sz="2000" dirty="0" smtClean="0"/>
              <a:t> di </a:t>
            </a:r>
            <a:r>
              <a:rPr lang="en-US" sz="2000" dirty="0" err="1" smtClean="0"/>
              <a:t>individuare</a:t>
            </a:r>
            <a:r>
              <a:rPr lang="en-US" sz="2000" dirty="0" smtClean="0"/>
              <a:t> </a:t>
            </a:r>
            <a:r>
              <a:rPr lang="en-US" sz="2000" dirty="0" err="1" smtClean="0"/>
              <a:t>azioni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broncodilatatori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ne </a:t>
            </a:r>
            <a:r>
              <a:rPr lang="en-US" sz="2000" dirty="0" err="1" smtClean="0"/>
              <a:t>giustificano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forte </a:t>
            </a:r>
            <a:r>
              <a:rPr lang="en-US" sz="2000" dirty="0" err="1" smtClean="0"/>
              <a:t>effetto</a:t>
            </a:r>
            <a:r>
              <a:rPr lang="en-US" sz="2000" dirty="0" smtClean="0"/>
              <a:t> di </a:t>
            </a:r>
            <a:r>
              <a:rPr lang="en-US" sz="2000" dirty="0" err="1" smtClean="0"/>
              <a:t>interazione</a:t>
            </a:r>
            <a:r>
              <a:rPr lang="en-US" sz="2000" dirty="0" smtClean="0"/>
              <a:t> con I  </a:t>
            </a:r>
            <a:r>
              <a:rPr lang="en-US" sz="2000" dirty="0" err="1" smtClean="0"/>
              <a:t>protocolli</a:t>
            </a:r>
            <a:r>
              <a:rPr lang="en-US" sz="2000" dirty="0" smtClean="0"/>
              <a:t> di </a:t>
            </a:r>
            <a:r>
              <a:rPr lang="en-US" sz="2000" dirty="0" err="1" smtClean="0"/>
              <a:t>riabilitazione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Broncodilatazione</a:t>
            </a:r>
            <a:r>
              <a:rPr lang="en-US" sz="2000" dirty="0" smtClean="0"/>
              <a:t> e </a:t>
            </a:r>
            <a:r>
              <a:rPr lang="en-US" sz="2000" dirty="0" err="1" smtClean="0"/>
              <a:t>esercizio</a:t>
            </a:r>
            <a:r>
              <a:rPr lang="en-US" sz="2000" dirty="0" smtClean="0"/>
              <a:t> </a:t>
            </a:r>
            <a:r>
              <a:rPr lang="en-US" sz="2000" dirty="0" err="1" smtClean="0"/>
              <a:t>fisico</a:t>
            </a:r>
            <a:r>
              <a:rPr lang="en-US" sz="2000" dirty="0" smtClean="0"/>
              <a:t> </a:t>
            </a:r>
            <a:r>
              <a:rPr lang="en-US" sz="2000" dirty="0" err="1" smtClean="0"/>
              <a:t>condotto</a:t>
            </a:r>
            <a:r>
              <a:rPr lang="en-US" sz="2000" dirty="0" smtClean="0"/>
              <a:t> con </a:t>
            </a:r>
            <a:r>
              <a:rPr lang="en-US" sz="2000" dirty="0" err="1" smtClean="0"/>
              <a:t>protocolli</a:t>
            </a:r>
            <a:r>
              <a:rPr lang="en-US" sz="2000" dirty="0" smtClean="0"/>
              <a:t> </a:t>
            </a:r>
            <a:r>
              <a:rPr lang="en-US" sz="2000" dirty="0" err="1" smtClean="0"/>
              <a:t>riabilitativi</a:t>
            </a:r>
            <a:r>
              <a:rPr lang="en-US" sz="2000" dirty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quindi</a:t>
            </a:r>
            <a:r>
              <a:rPr lang="en-US" sz="2000" dirty="0" smtClean="0"/>
              <a:t> </a:t>
            </a:r>
            <a:r>
              <a:rPr lang="en-US" sz="2000" dirty="0" err="1" smtClean="0"/>
              <a:t>congiuntamente</a:t>
            </a:r>
            <a:r>
              <a:rPr lang="en-US" sz="2000" dirty="0" smtClean="0"/>
              <a:t> in </a:t>
            </a:r>
            <a:r>
              <a:rPr lang="en-US" sz="2000" dirty="0" err="1" smtClean="0"/>
              <a:t>grado</a:t>
            </a:r>
            <a:r>
              <a:rPr lang="en-US" sz="2000" dirty="0" smtClean="0"/>
              <a:t> di </a:t>
            </a:r>
            <a:r>
              <a:rPr lang="en-US" sz="2000" dirty="0" err="1" smtClean="0"/>
              <a:t>modificare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significativamente</a:t>
            </a:r>
            <a:r>
              <a:rPr lang="en-US" sz="2000" dirty="0" smtClean="0"/>
              <a:t> la </a:t>
            </a:r>
            <a:r>
              <a:rPr lang="en-US" sz="2000" dirty="0" err="1" smtClean="0"/>
              <a:t>storia</a:t>
            </a:r>
            <a:r>
              <a:rPr lang="en-US" sz="2000" dirty="0" smtClean="0"/>
              <a:t> </a:t>
            </a:r>
            <a:r>
              <a:rPr lang="en-US" sz="2000" dirty="0" err="1" smtClean="0"/>
              <a:t>naturale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malattia</a:t>
            </a:r>
            <a:r>
              <a:rPr lang="en-US" sz="2000" dirty="0" smtClean="0"/>
              <a:t> in </a:t>
            </a:r>
            <a:r>
              <a:rPr lang="en-US" sz="2000" dirty="0" err="1" smtClean="0"/>
              <a:t>molti</a:t>
            </a:r>
            <a:r>
              <a:rPr lang="en-US" sz="2000" dirty="0" smtClean="0"/>
              <a:t>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 </a:t>
            </a:r>
            <a:r>
              <a:rPr lang="en-US" sz="2000" dirty="0" err="1" smtClean="0"/>
              <a:t>affetti</a:t>
            </a:r>
            <a:r>
              <a:rPr lang="en-US" sz="2000" dirty="0" smtClean="0"/>
              <a:t> da </a:t>
            </a:r>
            <a:r>
              <a:rPr lang="en-US" sz="2000" dirty="0" err="1" smtClean="0"/>
              <a:t>ostruzione</a:t>
            </a:r>
            <a:r>
              <a:rPr lang="en-US" sz="2000" dirty="0" smtClean="0"/>
              <a:t> </a:t>
            </a:r>
            <a:r>
              <a:rPr lang="en-US" sz="2000" dirty="0" err="1" smtClean="0"/>
              <a:t>bronchiale</a:t>
            </a:r>
            <a:r>
              <a:rPr lang="en-US" sz="2000" dirty="0" smtClean="0"/>
              <a:t> </a:t>
            </a:r>
            <a:r>
              <a:rPr lang="en-US" sz="2000" dirty="0" err="1" smtClean="0"/>
              <a:t>cronica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579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205038"/>
          </a:xfrm>
        </p:spPr>
        <p:txBody>
          <a:bodyPr/>
          <a:lstStyle/>
          <a:p>
            <a:r>
              <a:rPr lang="en-US" sz="3200">
                <a:latin typeface="Calibri" charset="0"/>
                <a:ea typeface="MS PGothic" charset="0"/>
              </a:rPr>
              <a:t>The natural history of chronic airflow obstruction</a:t>
            </a:r>
            <a:br>
              <a:rPr lang="en-US" sz="3200">
                <a:latin typeface="Calibri" charset="0"/>
                <a:ea typeface="MS PGothic" charset="0"/>
              </a:rPr>
            </a:br>
            <a:r>
              <a:rPr sz="3200">
                <a:latin typeface="Calibri" charset="0"/>
                <a:ea typeface="MS PGothic" charset="0"/>
              </a:rPr>
              <a:t>CHARLES FLETCHER, RICHARD PETO</a:t>
            </a:r>
            <a:br>
              <a:rPr sz="3200">
                <a:latin typeface="Calibri" charset="0"/>
                <a:ea typeface="MS PGothic" charset="0"/>
              </a:rPr>
            </a:br>
            <a:r>
              <a:rPr lang="en-US" sz="2400">
                <a:latin typeface="Calibri" charset="0"/>
                <a:ea typeface="MS PGothic" charset="0"/>
              </a:rPr>
              <a:t>British Medical.Journal, 1977, 1, 1645-1648</a:t>
            </a:r>
            <a:endParaRPr sz="2400">
              <a:latin typeface="Arial" charset="0"/>
              <a:ea typeface="MS PGothic" charset="0"/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8143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9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MS PGothic" charset="0"/>
              </a:rPr>
              <a:t>The natural history of COPD</a:t>
            </a:r>
            <a:br>
              <a:rPr lang="en-GB" dirty="0">
                <a:ea typeface="MS PGothic" charset="0"/>
              </a:rPr>
            </a:br>
            <a:r>
              <a:rPr lang="en-GB" dirty="0">
                <a:ea typeface="MS PGothic" charset="0"/>
              </a:rPr>
              <a:t> </a:t>
            </a:r>
          </a:p>
        </p:txBody>
      </p:sp>
      <p:pic>
        <p:nvPicPr>
          <p:cNvPr id="34818" name="Picture 6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571625"/>
            <a:ext cx="6913562" cy="4503738"/>
          </a:xfrm>
        </p:spPr>
      </p:pic>
      <p:sp>
        <p:nvSpPr>
          <p:cNvPr id="3" name="Freccia in giù 2"/>
          <p:cNvSpPr/>
          <p:nvPr/>
        </p:nvSpPr>
        <p:spPr>
          <a:xfrm>
            <a:off x="3924300" y="2708275"/>
            <a:ext cx="2159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Freccia in su 3"/>
          <p:cNvSpPr/>
          <p:nvPr/>
        </p:nvSpPr>
        <p:spPr>
          <a:xfrm>
            <a:off x="4284663" y="2565400"/>
            <a:ext cx="142875" cy="287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5724525" y="4076700"/>
            <a:ext cx="11747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443663" y="4724400"/>
            <a:ext cx="119062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23" name="CasellaDiTesto 6"/>
          <p:cNvSpPr txBox="1">
            <a:spLocks noChangeArrowheads="1"/>
          </p:cNvSpPr>
          <p:nvPr/>
        </p:nvSpPr>
        <p:spPr bwMode="auto">
          <a:xfrm>
            <a:off x="4356100" y="6165850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it-IT" sz="1800">
                <a:cs typeface="Arial" charset="0"/>
              </a:rPr>
              <a:t>Fletcher C and Peto R. BMJ 1977</a:t>
            </a:r>
          </a:p>
        </p:txBody>
      </p:sp>
      <p:sp>
        <p:nvSpPr>
          <p:cNvPr id="34824" name="CasellaDiTesto 6"/>
          <p:cNvSpPr txBox="1">
            <a:spLocks noChangeArrowheads="1"/>
          </p:cNvSpPr>
          <p:nvPr/>
        </p:nvSpPr>
        <p:spPr bwMode="auto">
          <a:xfrm>
            <a:off x="1555750" y="876300"/>
            <a:ext cx="5743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it-IT" sz="3200">
                <a:cs typeface="Arial" charset="0"/>
              </a:rPr>
              <a:t>     Chronic Airflow Obstruction</a:t>
            </a:r>
          </a:p>
        </p:txBody>
      </p:sp>
      <p:sp>
        <p:nvSpPr>
          <p:cNvPr id="8" name="Ovale 7"/>
          <p:cNvSpPr/>
          <p:nvPr/>
        </p:nvSpPr>
        <p:spPr>
          <a:xfrm>
            <a:off x="3708400" y="2349500"/>
            <a:ext cx="1008063" cy="863600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4716463" y="2852738"/>
            <a:ext cx="2808287" cy="14446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CasellaDiTesto 13"/>
          <p:cNvSpPr txBox="1">
            <a:spLocks noChangeArrowheads="1"/>
          </p:cNvSpPr>
          <p:nvPr/>
        </p:nvSpPr>
        <p:spPr bwMode="auto">
          <a:xfrm>
            <a:off x="7524750" y="2781300"/>
            <a:ext cx="161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it-IT" sz="1800" b="1">
                <a:cs typeface="Arial" charset="0"/>
              </a:rPr>
              <a:t>Exacerbations</a:t>
            </a:r>
          </a:p>
        </p:txBody>
      </p:sp>
      <p:sp>
        <p:nvSpPr>
          <p:cNvPr id="17" name="Ovale 16"/>
          <p:cNvSpPr/>
          <p:nvPr/>
        </p:nvSpPr>
        <p:spPr>
          <a:xfrm>
            <a:off x="5249863" y="3922713"/>
            <a:ext cx="1871662" cy="1368425"/>
          </a:xfrm>
          <a:prstGeom prst="ellipse">
            <a:avLst/>
          </a:prstGeom>
          <a:solidFill>
            <a:srgbClr val="00B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6875463" y="3149600"/>
            <a:ext cx="865187" cy="927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 flipV="1">
            <a:off x="7019925" y="4903788"/>
            <a:ext cx="504825" cy="1936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1" name="CasellaDiTesto 23"/>
          <p:cNvSpPr txBox="1">
            <a:spLocks noChangeArrowheads="1"/>
          </p:cNvSpPr>
          <p:nvPr/>
        </p:nvSpPr>
        <p:spPr bwMode="auto">
          <a:xfrm>
            <a:off x="7451725" y="4903788"/>
            <a:ext cx="169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it-IT" sz="1800" b="1">
                <a:cs typeface="Arial" charset="0"/>
              </a:rPr>
              <a:t>Multimorbidity</a:t>
            </a:r>
          </a:p>
        </p:txBody>
      </p:sp>
      <p:cxnSp>
        <p:nvCxnSpPr>
          <p:cNvPr id="11" name="Connettore 2 10"/>
          <p:cNvCxnSpPr>
            <a:stCxn id="34827" idx="2"/>
            <a:endCxn id="34831" idx="0"/>
          </p:cNvCxnSpPr>
          <p:nvPr/>
        </p:nvCxnSpPr>
        <p:spPr>
          <a:xfrm flipH="1">
            <a:off x="8297863" y="3149600"/>
            <a:ext cx="36512" cy="17541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224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/>
              <a:t>S</a:t>
            </a:r>
            <a:r>
              <a:rPr lang="it-IT" dirty="0" err="1" smtClean="0"/>
              <a:t>hine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45224"/>
          </a:xfrm>
        </p:spPr>
        <p:txBody>
          <a:bodyPr>
            <a:normAutofit/>
          </a:bodyPr>
          <a:lstStyle/>
          <a:p>
            <a:endParaRPr lang="it-IT" sz="8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84887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7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5857" y="504457"/>
            <a:ext cx="7602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Perché</a:t>
            </a:r>
            <a:r>
              <a:rPr lang="en-US" sz="4400" b="1" dirty="0" smtClean="0"/>
              <a:t> </a:t>
            </a:r>
            <a:r>
              <a:rPr lang="en-US" sz="4400" b="1" dirty="0" err="1"/>
              <a:t>l</a:t>
            </a:r>
            <a:r>
              <a:rPr lang="en-US" sz="4400" b="1" dirty="0" err="1" smtClean="0"/>
              <a:t>’esercizio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fisico</a:t>
            </a:r>
            <a:endParaRPr lang="en-US" sz="4400" b="1" dirty="0" smtClean="0"/>
          </a:p>
          <a:p>
            <a:pPr algn="ctr"/>
            <a:endParaRPr lang="en-US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7929" y="1652530"/>
            <a:ext cx="81937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err="1" smtClean="0"/>
              <a:t>Perché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è</a:t>
            </a:r>
            <a:r>
              <a:rPr lang="en-US" sz="2800" b="1" dirty="0" smtClean="0"/>
              <a:t> un </a:t>
            </a:r>
            <a:r>
              <a:rPr lang="en-US" sz="2800" b="1" dirty="0" err="1" smtClean="0"/>
              <a:t>biomarcatore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più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correlato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agli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esiti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centrati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paziente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rispetto</a:t>
            </a:r>
            <a:r>
              <a:rPr lang="en-US" sz="2800" b="1" dirty="0" smtClean="0"/>
              <a:t> al VEMS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b="1" dirty="0" err="1" smtClean="0"/>
              <a:t>Perché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fornire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indicazioni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effetti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farmaci</a:t>
            </a:r>
            <a:r>
              <a:rPr lang="en-US" sz="2800" b="1" dirty="0" smtClean="0"/>
              <a:t> non </a:t>
            </a:r>
            <a:r>
              <a:rPr lang="en-US" sz="2800" b="1" dirty="0" err="1" smtClean="0"/>
              <a:t>limitati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alla</a:t>
            </a:r>
            <a:r>
              <a:rPr lang="en-US" sz="2800" b="1" dirty="0" smtClean="0"/>
              <a:t> sola </a:t>
            </a:r>
            <a:r>
              <a:rPr lang="en-US" sz="2800" b="1" dirty="0" err="1" smtClean="0"/>
              <a:t>meccanica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respiratoria</a:t>
            </a:r>
            <a:r>
              <a:rPr lang="en-US" sz="2800" b="1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5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4129088" y="79375"/>
            <a:ext cx="884237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>
                <a:solidFill>
                  <a:srgbClr val="FFFFFF"/>
                </a:solidFill>
              </a:rPr>
              <a:t>Figure 3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036638"/>
            <a:ext cx="6350000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82476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Respiratory Medicine</a:t>
            </a:r>
            <a:r>
              <a:rPr lang="en-US" sz="900"/>
              <a:t> 2014 108, 584-592DOI: (10.1016/j.rmed.2014.01.006)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22400" y="5896923"/>
            <a:ext cx="6927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Kai</a:t>
            </a:r>
            <a:r>
              <a:rPr lang="it-IT" dirty="0"/>
              <a:t>-Michael </a:t>
            </a:r>
            <a:r>
              <a:rPr lang="it-IT" dirty="0" err="1" smtClean="0"/>
              <a:t>Beeh</a:t>
            </a:r>
            <a:r>
              <a:rPr lang="it-IT" dirty="0" smtClean="0"/>
              <a:t> et al.  </a:t>
            </a:r>
          </a:p>
          <a:p>
            <a:r>
              <a:rPr lang="en-US" dirty="0" smtClean="0"/>
              <a:t>Respiratory </a:t>
            </a:r>
            <a:r>
              <a:rPr lang="en-US" dirty="0"/>
              <a:t>Medicine (2014) 108, 584e592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711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9224"/>
            <a:ext cx="9198974" cy="60656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252543" y="5635997"/>
            <a:ext cx="6680230" cy="6088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8" y="782777"/>
            <a:ext cx="7941862" cy="51509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27215" y="5933701"/>
            <a:ext cx="461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Casaburi</a:t>
            </a:r>
            <a:r>
              <a:rPr lang="en-US" dirty="0" smtClean="0"/>
              <a:t> R. Chest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00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247</Words>
  <Application>Microsoft Macintosh PowerPoint</Application>
  <PresentationFormat>Presentazione su schermo (4:3)</PresentationFormat>
  <Paragraphs>45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Broncodilatazione ed esercizio fisico</vt:lpstr>
      <vt:lpstr>Gli obiettivi dell’intervento medico (e degli studi clinici)</vt:lpstr>
      <vt:lpstr>The natural history of chronic airflow obstruction CHARLES FLETCHER, RICHARD PETO British Medical.Journal, 1977, 1, 1645-1648</vt:lpstr>
      <vt:lpstr>The natural history of COPD  </vt:lpstr>
      <vt:lpstr>The Shine study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Cattolica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Broncodilatazione ed esercizio fisico</dc:title>
  <dc:creator>Riccardo Pistelli</dc:creator>
  <cp:lastModifiedBy>Riccardo Pistelli</cp:lastModifiedBy>
  <cp:revision>11</cp:revision>
  <dcterms:created xsi:type="dcterms:W3CDTF">2017-04-04T20:13:45Z</dcterms:created>
  <dcterms:modified xsi:type="dcterms:W3CDTF">2017-04-04T22:11:42Z</dcterms:modified>
</cp:coreProperties>
</file>