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slides/slide8.xml" ContentType="application/vnd.openxmlformats-officedocument.presentationml.slide+xml"/>
  <Override PartName="/ppt/slides/slide49.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6"/>
  </p:notesMasterIdLst>
  <p:sldIdLst>
    <p:sldId id="1448" r:id="rId2"/>
    <p:sldId id="1305" r:id="rId3"/>
    <p:sldId id="1462" r:id="rId4"/>
    <p:sldId id="1449" r:id="rId5"/>
    <p:sldId id="1085" r:id="rId6"/>
    <p:sldId id="1451" r:id="rId7"/>
    <p:sldId id="1350" r:id="rId8"/>
    <p:sldId id="1452" r:id="rId9"/>
    <p:sldId id="1453" r:id="rId10"/>
    <p:sldId id="1461" r:id="rId11"/>
    <p:sldId id="1455" r:id="rId12"/>
    <p:sldId id="1458" r:id="rId13"/>
    <p:sldId id="1464" r:id="rId14"/>
    <p:sldId id="1463" r:id="rId15"/>
    <p:sldId id="1456" r:id="rId16"/>
    <p:sldId id="1460" r:id="rId17"/>
    <p:sldId id="1465" r:id="rId18"/>
    <p:sldId id="1348" r:id="rId19"/>
    <p:sldId id="1349" r:id="rId20"/>
    <p:sldId id="1539" r:id="rId21"/>
    <p:sldId id="1538" r:id="rId22"/>
    <p:sldId id="1303" r:id="rId23"/>
    <p:sldId id="1467" r:id="rId24"/>
    <p:sldId id="1325" r:id="rId25"/>
    <p:sldId id="1479" r:id="rId26"/>
    <p:sldId id="1436" r:id="rId27"/>
    <p:sldId id="1226" r:id="rId28"/>
    <p:sldId id="1515" r:id="rId29"/>
    <p:sldId id="1514" r:id="rId30"/>
    <p:sldId id="1474" r:id="rId31"/>
    <p:sldId id="1477" r:id="rId32"/>
    <p:sldId id="1473" r:id="rId33"/>
    <p:sldId id="1472" r:id="rId34"/>
    <p:sldId id="1506" r:id="rId35"/>
    <p:sldId id="1445" r:id="rId36"/>
    <p:sldId id="1504" r:id="rId37"/>
    <p:sldId id="1505" r:id="rId38"/>
    <p:sldId id="1512" r:id="rId39"/>
    <p:sldId id="1507" r:id="rId40"/>
    <p:sldId id="1500" r:id="rId41"/>
    <p:sldId id="1541" r:id="rId42"/>
    <p:sldId id="1488" r:id="rId43"/>
    <p:sldId id="1400" r:id="rId44"/>
    <p:sldId id="1412" r:id="rId45"/>
    <p:sldId id="1540" r:id="rId46"/>
    <p:sldId id="1491" r:id="rId47"/>
    <p:sldId id="1498" r:id="rId48"/>
    <p:sldId id="1502" r:id="rId49"/>
    <p:sldId id="1492" r:id="rId50"/>
    <p:sldId id="1415" r:id="rId51"/>
    <p:sldId id="1495" r:id="rId52"/>
    <p:sldId id="1484" r:id="rId53"/>
    <p:sldId id="1496" r:id="rId54"/>
    <p:sldId id="1497" r:id="rId55"/>
    <p:sldId id="1482" r:id="rId56"/>
    <p:sldId id="1485" r:id="rId57"/>
    <p:sldId id="1486" r:id="rId58"/>
    <p:sldId id="1487" r:id="rId59"/>
    <p:sldId id="1494" r:id="rId60"/>
    <p:sldId id="1483" r:id="rId61"/>
    <p:sldId id="1517" r:id="rId62"/>
    <p:sldId id="1518" r:id="rId63"/>
    <p:sldId id="1519" r:id="rId64"/>
    <p:sldId id="1516" r:id="rId65"/>
  </p:sldIdLst>
  <p:sldSz cx="9144000" cy="6858000" type="screen4x3"/>
  <p:notesSz cx="6858000" cy="9144000"/>
  <p:defaultTextStyle>
    <a:defPPr>
      <a:defRPr lang="it-IT"/>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F7F8"/>
    <a:srgbClr val="FF3300"/>
    <a:srgbClr val="00FF00"/>
    <a:srgbClr val="002611"/>
    <a:srgbClr val="BBE0E3"/>
    <a:srgbClr val="FFFF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0" d="100"/>
          <a:sy n="70" d="100"/>
        </p:scale>
        <p:origin x="-2814" y="-966"/>
      </p:cViewPr>
      <p:guideLst>
        <p:guide orient="horz" pos="2160"/>
        <p:guide pos="2880"/>
      </p:guideLst>
    </p:cSldViewPr>
  </p:slideViewPr>
  <p:notesTextViewPr>
    <p:cViewPr>
      <p:scale>
        <a:sx n="100" d="100"/>
        <a:sy n="100" d="100"/>
      </p:scale>
      <p:origin x="0" y="0"/>
    </p:cViewPr>
  </p:notesTextViewPr>
  <p:sorterViewPr>
    <p:cViewPr>
      <p:scale>
        <a:sx n="90" d="100"/>
        <a:sy n="90" d="100"/>
      </p:scale>
      <p:origin x="0" y="4338"/>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221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it-IT"/>
          </a:p>
        </p:txBody>
      </p:sp>
      <p:sp>
        <p:nvSpPr>
          <p:cNvPr id="22221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it-IT"/>
          </a:p>
        </p:txBody>
      </p:sp>
      <p:sp>
        <p:nvSpPr>
          <p:cNvPr id="2703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2221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noProof="0" smtClean="0"/>
              <a:t>Fare clic per modificare gli stili del testo dello schema</a:t>
            </a:r>
          </a:p>
          <a:p>
            <a:pPr lvl="1"/>
            <a:r>
              <a:rPr lang="it-IT" noProof="0" smtClean="0"/>
              <a:t>Secondo livello</a:t>
            </a:r>
          </a:p>
          <a:p>
            <a:pPr lvl="2"/>
            <a:r>
              <a:rPr lang="it-IT" noProof="0" smtClean="0"/>
              <a:t>Terzo livello</a:t>
            </a:r>
          </a:p>
          <a:p>
            <a:pPr lvl="3"/>
            <a:r>
              <a:rPr lang="it-IT" noProof="0" smtClean="0"/>
              <a:t>Quarto livello</a:t>
            </a:r>
          </a:p>
          <a:p>
            <a:pPr lvl="4"/>
            <a:r>
              <a:rPr lang="it-IT" noProof="0" smtClean="0"/>
              <a:t>Quinto livello</a:t>
            </a:r>
          </a:p>
        </p:txBody>
      </p:sp>
      <p:sp>
        <p:nvSpPr>
          <p:cNvPr id="22221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it-IT"/>
          </a:p>
        </p:txBody>
      </p:sp>
      <p:sp>
        <p:nvSpPr>
          <p:cNvPr id="22221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9085C9E7-90F8-4372-AC1B-FF7F578FC321}" type="slidenum">
              <a:rPr lang="it-IT"/>
              <a:pPr>
                <a:defRPr/>
              </a:pPr>
              <a:t>‹N›</a:t>
            </a:fld>
            <a:endParaRPr lang="it-IT"/>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46E06277-4E6E-4016-AB1B-482A575B6D31}" type="slidenum">
              <a:rPr lang="it-IT"/>
              <a:pPr>
                <a:defRPr/>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4466862B-7ED8-4F00-9337-62201F805A40}" type="slidenum">
              <a:rPr lang="it-IT"/>
              <a:pPr>
                <a:defRPr/>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3571662E-D0A4-4F0B-AB3F-EA69D9A019BF}" type="slidenum">
              <a:rPr lang="it-IT"/>
              <a:pPr>
                <a:defRPr/>
              </a:pPr>
              <a:t>‹N›</a:t>
            </a:fld>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457200" y="274638"/>
            <a:ext cx="8229600" cy="5851525"/>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46971CDB-8079-49BB-84F2-F66FF3B9DE60}" type="slidenum">
              <a:rPr lang="it-IT"/>
              <a:pPr>
                <a:defRPr/>
              </a:pPr>
              <a:t>‹N›</a:t>
            </a:fld>
            <a:endParaRPr lang="it-IT"/>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olo, tes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457200" y="1600200"/>
            <a:ext cx="4038600" cy="45259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quarter" idx="2"/>
          </p:nvPr>
        </p:nvSpPr>
        <p:spPr>
          <a:xfrm>
            <a:off x="4648200" y="1600200"/>
            <a:ext cx="4038600" cy="21859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contenuto 4"/>
          <p:cNvSpPr>
            <a:spLocks noGrp="1"/>
          </p:cNvSpPr>
          <p:nvPr>
            <p:ph sz="quarter" idx="3"/>
          </p:nvPr>
        </p:nvSpPr>
        <p:spPr>
          <a:xfrm>
            <a:off x="4648200" y="3938588"/>
            <a:ext cx="4038600" cy="2187575"/>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Rectangle 4"/>
          <p:cNvSpPr>
            <a:spLocks noGrp="1" noChangeArrowheads="1"/>
          </p:cNvSpPr>
          <p:nvPr>
            <p:ph type="dt" sz="half" idx="10"/>
          </p:nvPr>
        </p:nvSpPr>
        <p:spPr>
          <a:ln/>
        </p:spPr>
        <p:txBody>
          <a:bodyPr/>
          <a:lstStyle>
            <a:lvl1pPr>
              <a:defRPr/>
            </a:lvl1pPr>
          </a:lstStyle>
          <a:p>
            <a:pPr>
              <a:defRPr/>
            </a:pPr>
            <a:endParaRPr lang="it-IT"/>
          </a:p>
        </p:txBody>
      </p:sp>
      <p:sp>
        <p:nvSpPr>
          <p:cNvPr id="7" name="Rectangle 5"/>
          <p:cNvSpPr>
            <a:spLocks noGrp="1" noChangeArrowheads="1"/>
          </p:cNvSpPr>
          <p:nvPr>
            <p:ph type="ftr" sz="quarter" idx="11"/>
          </p:nvPr>
        </p:nvSpPr>
        <p:spPr>
          <a:ln/>
        </p:spPr>
        <p:txBody>
          <a:bodyPr/>
          <a:lstStyle>
            <a:lvl1pPr>
              <a:defRPr/>
            </a:lvl1pPr>
          </a:lstStyle>
          <a:p>
            <a:pPr>
              <a:defRPr/>
            </a:pPr>
            <a:endParaRPr lang="it-IT"/>
          </a:p>
        </p:txBody>
      </p:sp>
      <p:sp>
        <p:nvSpPr>
          <p:cNvPr id="8" name="Rectangle 6"/>
          <p:cNvSpPr>
            <a:spLocks noGrp="1" noChangeArrowheads="1"/>
          </p:cNvSpPr>
          <p:nvPr>
            <p:ph type="sldNum" sz="quarter" idx="12"/>
          </p:nvPr>
        </p:nvSpPr>
        <p:spPr>
          <a:ln/>
        </p:spPr>
        <p:txBody>
          <a:bodyPr/>
          <a:lstStyle>
            <a:lvl1pPr>
              <a:defRPr/>
            </a:lvl1pPr>
          </a:lstStyle>
          <a:p>
            <a:pPr>
              <a:defRPr/>
            </a:pPr>
            <a:fld id="{F6E35A2A-1FA1-4765-BD75-ED8AF7AD3191}" type="slidenum">
              <a:rPr lang="it-IT"/>
              <a:pPr>
                <a:defRPr/>
              </a:pPr>
              <a:t>‹N›</a:t>
            </a:fld>
            <a:endParaRPr lang="it-IT"/>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457200" y="1600200"/>
            <a:ext cx="4038600" cy="45259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E172A9A2-797C-401B-9EAC-F675A78BC03F}" type="slidenum">
              <a:rPr lang="it-IT"/>
              <a:pPr>
                <a:defRPr/>
              </a:pPr>
              <a:t>‹N›</a:t>
            </a:fld>
            <a:endParaRPr lang="it-IT"/>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reserve="1">
  <p:cSld name="Titolo e  contenuto 4">
    <p:spTree>
      <p:nvGrpSpPr>
        <p:cNvPr id="1" name=""/>
        <p:cNvGrpSpPr/>
        <p:nvPr/>
      </p:nvGrpSpPr>
      <p:grpSpPr>
        <a:xfrm>
          <a:off x="0" y="0"/>
          <a:ext cx="0" cy="0"/>
          <a:chOff x="0" y="0"/>
          <a:chExt cx="0" cy="0"/>
        </a:xfrm>
      </p:grpSpPr>
      <p:sp>
        <p:nvSpPr>
          <p:cNvPr id="2" name="Titolo 1"/>
          <p:cNvSpPr>
            <a:spLocks noGrp="1"/>
          </p:cNvSpPr>
          <p:nvPr>
            <p:ph type="title" sz="quarter"/>
          </p:nvPr>
        </p:nvSpPr>
        <p:spPr>
          <a:xfrm>
            <a:off x="457200" y="274638"/>
            <a:ext cx="8229600" cy="1143000"/>
          </a:xfrm>
        </p:spPr>
        <p:txBody>
          <a:bodyPr/>
          <a:lstStyle/>
          <a:p>
            <a:r>
              <a:rPr lang="it-IT" smtClean="0"/>
              <a:t>Fare clic per modificare lo stile del titolo</a:t>
            </a:r>
            <a:endParaRPr lang="it-IT"/>
          </a:p>
        </p:txBody>
      </p:sp>
      <p:sp>
        <p:nvSpPr>
          <p:cNvPr id="3" name="Segnaposto contenuto 2"/>
          <p:cNvSpPr>
            <a:spLocks noGrp="1"/>
          </p:cNvSpPr>
          <p:nvPr>
            <p:ph sz="quarter" idx="1"/>
          </p:nvPr>
        </p:nvSpPr>
        <p:spPr>
          <a:xfrm>
            <a:off x="457200" y="1600200"/>
            <a:ext cx="4038600" cy="21859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quarter" idx="2"/>
          </p:nvPr>
        </p:nvSpPr>
        <p:spPr>
          <a:xfrm>
            <a:off x="4648200" y="1600200"/>
            <a:ext cx="4038600" cy="21859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contenuto 4"/>
          <p:cNvSpPr>
            <a:spLocks noGrp="1"/>
          </p:cNvSpPr>
          <p:nvPr>
            <p:ph sz="quarter" idx="3"/>
          </p:nvPr>
        </p:nvSpPr>
        <p:spPr>
          <a:xfrm>
            <a:off x="457200" y="3938588"/>
            <a:ext cx="4038600" cy="2187575"/>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contenuto 5"/>
          <p:cNvSpPr>
            <a:spLocks noGrp="1"/>
          </p:cNvSpPr>
          <p:nvPr>
            <p:ph sz="quarter" idx="4"/>
          </p:nvPr>
        </p:nvSpPr>
        <p:spPr>
          <a:xfrm>
            <a:off x="4648200" y="3938588"/>
            <a:ext cx="4038600" cy="2187575"/>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FA4E4191-3843-4AE5-A25F-1F0F8155DA79}" type="slidenum">
              <a:rPr lang="it-IT"/>
              <a:pPr>
                <a:defRPr/>
              </a:pPr>
              <a:t>‹N›</a:t>
            </a:fld>
            <a:endParaRPr lang="it-IT"/>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ClipArt" preserve="1">
  <p:cSld name="Titolo, testo e ClipArt">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457200" y="1600200"/>
            <a:ext cx="4038600" cy="45259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lipArt 3"/>
          <p:cNvSpPr>
            <a:spLocks noGrp="1"/>
          </p:cNvSpPr>
          <p:nvPr>
            <p:ph type="clipArt" sz="half" idx="2"/>
          </p:nvPr>
        </p:nvSpPr>
        <p:spPr>
          <a:xfrm>
            <a:off x="4648200" y="1600200"/>
            <a:ext cx="4038600" cy="4525963"/>
          </a:xfrm>
        </p:spPr>
        <p:txBody>
          <a:bodyPr/>
          <a:lstStyle/>
          <a:p>
            <a:pPr lvl="0"/>
            <a:endParaRPr lang="it-IT"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6C802CFF-1A1C-427C-94E4-4A506D11CCDE}" type="slidenum">
              <a:rPr lang="it-IT"/>
              <a:pPr>
                <a:defRPr/>
              </a:pPr>
              <a:t>‹N›</a:t>
            </a:fld>
            <a:endParaRPr lang="it-IT"/>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AndTwoObj" preserve="1">
  <p:cSld name="Titolo, contenu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quarter" idx="2"/>
          </p:nvPr>
        </p:nvSpPr>
        <p:spPr>
          <a:xfrm>
            <a:off x="4648200" y="1600200"/>
            <a:ext cx="4038600" cy="21859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contenuto 4"/>
          <p:cNvSpPr>
            <a:spLocks noGrp="1"/>
          </p:cNvSpPr>
          <p:nvPr>
            <p:ph sz="quarter" idx="3"/>
          </p:nvPr>
        </p:nvSpPr>
        <p:spPr>
          <a:xfrm>
            <a:off x="4648200" y="3938588"/>
            <a:ext cx="4038600" cy="2187575"/>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Rectangle 4"/>
          <p:cNvSpPr>
            <a:spLocks noGrp="1" noChangeArrowheads="1"/>
          </p:cNvSpPr>
          <p:nvPr>
            <p:ph type="dt" sz="half" idx="10"/>
          </p:nvPr>
        </p:nvSpPr>
        <p:spPr>
          <a:ln/>
        </p:spPr>
        <p:txBody>
          <a:bodyPr/>
          <a:lstStyle>
            <a:lvl1pPr>
              <a:defRPr/>
            </a:lvl1pPr>
          </a:lstStyle>
          <a:p>
            <a:pPr>
              <a:defRPr/>
            </a:pPr>
            <a:endParaRPr lang="it-IT"/>
          </a:p>
        </p:txBody>
      </p:sp>
      <p:sp>
        <p:nvSpPr>
          <p:cNvPr id="7" name="Rectangle 5"/>
          <p:cNvSpPr>
            <a:spLocks noGrp="1" noChangeArrowheads="1"/>
          </p:cNvSpPr>
          <p:nvPr>
            <p:ph type="ftr" sz="quarter" idx="11"/>
          </p:nvPr>
        </p:nvSpPr>
        <p:spPr>
          <a:ln/>
        </p:spPr>
        <p:txBody>
          <a:bodyPr/>
          <a:lstStyle>
            <a:lvl1pPr>
              <a:defRPr/>
            </a:lvl1pPr>
          </a:lstStyle>
          <a:p>
            <a:pPr>
              <a:defRPr/>
            </a:pPr>
            <a:endParaRPr lang="it-IT"/>
          </a:p>
        </p:txBody>
      </p:sp>
      <p:sp>
        <p:nvSpPr>
          <p:cNvPr id="8" name="Rectangle 6"/>
          <p:cNvSpPr>
            <a:spLocks noGrp="1" noChangeArrowheads="1"/>
          </p:cNvSpPr>
          <p:nvPr>
            <p:ph type="sldNum" sz="quarter" idx="12"/>
          </p:nvPr>
        </p:nvSpPr>
        <p:spPr>
          <a:ln/>
        </p:spPr>
        <p:txBody>
          <a:bodyPr/>
          <a:lstStyle>
            <a:lvl1pPr>
              <a:defRPr/>
            </a:lvl1pPr>
          </a:lstStyle>
          <a:p>
            <a:pPr>
              <a:defRPr/>
            </a:pPr>
            <a:fld id="{CEAC458B-6F1E-4449-A145-4C1819623FD9}" type="slidenum">
              <a:rPr lang="it-IT"/>
              <a:pPr>
                <a:defRPr/>
              </a:pPr>
              <a:t>‹N›</a:t>
            </a:fld>
            <a:endParaRPr lang="it-IT"/>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11439418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C89DFA0B-164D-4997-A6E3-08970B2C2BBC}" type="slidenum">
              <a:rPr lang="it-IT"/>
              <a:pPr>
                <a:defRPr/>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2E188802-9BFE-4D29-BA15-F31FFE621136}" type="slidenum">
              <a:rPr lang="it-IT"/>
              <a:pPr>
                <a:defRPr/>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B299101F-17BD-48C3-AE41-966141D60A49}" type="slidenum">
              <a:rPr lang="it-IT"/>
              <a:pPr>
                <a:defRPr/>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DD8B04C3-D2BE-461A-A6D1-A2A6E9DC5EEC}" type="slidenum">
              <a:rPr lang="it-IT"/>
              <a:pPr>
                <a:defRPr/>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F8F89D8D-716D-4D23-933F-0776E78F9A67}" type="slidenum">
              <a:rPr lang="it-IT"/>
              <a:pPr>
                <a:defRPr/>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B2B62138-EBAD-4F4E-BAA4-D155AD872FFD}" type="slidenum">
              <a:rPr lang="it-IT"/>
              <a:pPr>
                <a:defRPr/>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5A1956D9-0272-4707-AEAF-D0514F925A84}" type="slidenum">
              <a:rPr lang="it-IT"/>
              <a:pPr>
                <a:defRPr/>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2AF1B4A1-BEDF-446E-AD67-98A96EC6C6EA}" type="slidenum">
              <a:rPr lang="it-IT"/>
              <a:pPr>
                <a:defRPr/>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307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it-IT"/>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it-IT"/>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a:defRPr/>
            </a:pPr>
            <a:fld id="{C409FF40-1475-41CA-A17C-2CA6BA83C59B}"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gif"/><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2.xml"/><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2.xml"/><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2.xml"/><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gif"/><Relationship Id="rId7" Type="http://schemas.openxmlformats.org/officeDocument/2006/relationships/image" Target="../media/image62.jpeg"/><Relationship Id="rId2" Type="http://schemas.openxmlformats.org/officeDocument/2006/relationships/hyperlink" Target="http://www.umass.edu/microbio/chime/antibody/" TargetMode="Externa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jpeg"/><Relationship Id="rId4" Type="http://schemas.openxmlformats.org/officeDocument/2006/relationships/image" Target="../media/image59.jpeg"/></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2.xml"/><Relationship Id="rId4" Type="http://schemas.openxmlformats.org/officeDocument/2006/relationships/image" Target="../media/image66.jpeg"/></Relationships>
</file>

<file path=ppt/slides/_rels/slide2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2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72.jpeg"/></Relationships>
</file>

<file path=ppt/slides/_rels/slide28.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75.jpeg"/><Relationship Id="rId7" Type="http://schemas.openxmlformats.org/officeDocument/2006/relationships/image" Target="../media/image78.jpeg"/><Relationship Id="rId12" Type="http://schemas.openxmlformats.org/officeDocument/2006/relationships/image" Target="../media/image82.jpeg"/><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image" Target="../media/image77.jpeg"/><Relationship Id="rId11" Type="http://schemas.openxmlformats.org/officeDocument/2006/relationships/hyperlink" Target="http://www.google.it/url?sa=i&amp;rct=j&amp;q=&amp;esrc=s&amp;source=images&amp;cd=&amp;cad=rja&amp;uact=8&amp;ved=0CAcQjRw&amp;url=http://www.imagui.com/a/sopa-para-colorear-para-ninos-i7earKRG5&amp;ei=E4h0VIbxIYTbavWqgOgL&amp;psig=AFQjCNEHsc4DfhI1HPpF8feFNbKFOVWtmw&amp;ust=1417009249511233" TargetMode="External"/><Relationship Id="rId5" Type="http://schemas.openxmlformats.org/officeDocument/2006/relationships/image" Target="../media/image76.jpeg"/><Relationship Id="rId10" Type="http://schemas.openxmlformats.org/officeDocument/2006/relationships/image" Target="../media/image81.png"/><Relationship Id="rId4" Type="http://schemas.openxmlformats.org/officeDocument/2006/relationships/oleObject" Target="../embeddings/oleObject1.bin"/><Relationship Id="rId9" Type="http://schemas.openxmlformats.org/officeDocument/2006/relationships/image" Target="../media/image80.jpeg"/></Relationships>
</file>

<file path=ppt/slides/_rels/slide2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12.xml"/><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7.xml"/><Relationship Id="rId4" Type="http://schemas.openxmlformats.org/officeDocument/2006/relationships/image" Target="../media/image87.png"/></Relationships>
</file>

<file path=ppt/slides/_rels/slide31.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image" Target="../media/image88.png"/><Relationship Id="rId1" Type="http://schemas.openxmlformats.org/officeDocument/2006/relationships/slideLayout" Target="../slideLayouts/slideLayout1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3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jpeg"/><Relationship Id="rId1" Type="http://schemas.openxmlformats.org/officeDocument/2006/relationships/slideLayout" Target="../slideLayouts/slideLayout7.xml"/><Relationship Id="rId5" Type="http://schemas.openxmlformats.org/officeDocument/2006/relationships/image" Target="../media/image111.png"/><Relationship Id="rId4" Type="http://schemas.openxmlformats.org/officeDocument/2006/relationships/image" Target="../media/image110.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7.xml"/><Relationship Id="rId5" Type="http://schemas.openxmlformats.org/officeDocument/2006/relationships/image" Target="../media/image117.png"/><Relationship Id="rId4" Type="http://schemas.openxmlformats.org/officeDocument/2006/relationships/image" Target="../media/image116.png"/></Relationships>
</file>

<file path=ppt/slides/_rels/slide43.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8.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50.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12.xml"/><Relationship Id="rId4" Type="http://schemas.openxmlformats.org/officeDocument/2006/relationships/image" Target="../media/image136.png"/></Relationships>
</file>

<file path=ppt/slides/_rels/slide54.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12.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46.png"/></Relationships>
</file>

<file path=ppt/slides/_rels/slide62.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12.xml"/><Relationship Id="rId4" Type="http://schemas.openxmlformats.org/officeDocument/2006/relationships/image" Target="../media/image151.png"/></Relationships>
</file>

<file path=ppt/slides/_rels/slide63.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bwMode="auto">
          <a:xfrm>
            <a:off x="0" y="0"/>
            <a:ext cx="9144000" cy="6858000"/>
          </a:xfrm>
          <a:prstGeom prst="rect">
            <a:avLst/>
          </a:prstGeom>
          <a:solidFill>
            <a:schemeClr val="bg2">
              <a:lumMod val="40000"/>
              <a:lumOff val="60000"/>
            </a:schemeClr>
          </a:solidFill>
          <a:ln w="9525" cap="flat" cmpd="sng" algn="ctr">
            <a:solidFill>
              <a:schemeClr val="tx1"/>
            </a:solidFill>
            <a:prstDash val="solid"/>
            <a:round/>
            <a:headEnd type="none" w="med" len="med"/>
            <a:tailEnd type="none" w="med" len="med"/>
          </a:ln>
          <a:effectLst/>
        </p:spPr>
        <p:txBody>
          <a:bodyPr wrap="none" anchor="ctr"/>
          <a:lstStyle/>
          <a:p>
            <a:pPr>
              <a:defRPr/>
            </a:pPr>
            <a:endParaRPr lang="en-US"/>
          </a:p>
        </p:txBody>
      </p:sp>
      <p:sp>
        <p:nvSpPr>
          <p:cNvPr id="3075" name="Sottotitolo 2"/>
          <p:cNvSpPr>
            <a:spLocks noGrp="1"/>
          </p:cNvSpPr>
          <p:nvPr>
            <p:ph type="subTitle" idx="4294967295"/>
          </p:nvPr>
        </p:nvSpPr>
        <p:spPr>
          <a:xfrm>
            <a:off x="4716016" y="3933056"/>
            <a:ext cx="4139952" cy="574675"/>
          </a:xfrm>
        </p:spPr>
        <p:txBody>
          <a:bodyPr/>
          <a:lstStyle/>
          <a:p>
            <a:pPr algn="ctr">
              <a:buFontTx/>
              <a:buNone/>
              <a:defRPr/>
            </a:pPr>
            <a:r>
              <a:rPr lang="it-IT" sz="2400" dirty="0" smtClean="0">
                <a:solidFill>
                  <a:srgbClr val="002060"/>
                </a:solidFill>
                <a:effectLst>
                  <a:outerShdw blurRad="38100" dist="38100" dir="2700000" algn="tl">
                    <a:srgbClr val="000000">
                      <a:alpha val="43137"/>
                    </a:srgbClr>
                  </a:outerShdw>
                </a:effectLst>
                <a:latin typeface="Arial" pitchFamily="34" charset="0"/>
                <a:cs typeface="Arial" pitchFamily="34" charset="0"/>
              </a:rPr>
              <a:t>IPF: </a:t>
            </a:r>
          </a:p>
          <a:p>
            <a:pPr algn="ctr">
              <a:buFontTx/>
              <a:buNone/>
              <a:defRPr/>
            </a:pPr>
            <a:r>
              <a:rPr lang="it-IT" sz="2400" dirty="0" err="1" smtClean="0">
                <a:solidFill>
                  <a:srgbClr val="002060"/>
                </a:solidFill>
                <a:effectLst>
                  <a:outerShdw blurRad="38100" dist="38100" dir="2700000" algn="tl">
                    <a:srgbClr val="000000">
                      <a:alpha val="43137"/>
                    </a:srgbClr>
                  </a:outerShdw>
                </a:effectLst>
                <a:latin typeface="Arial" pitchFamily="34" charset="0"/>
                <a:cs typeface="Arial" pitchFamily="34" charset="0"/>
              </a:rPr>
              <a:t>Pathological</a:t>
            </a:r>
            <a:r>
              <a:rPr lang="it-IT" sz="2400" dirty="0" smtClean="0">
                <a:solidFill>
                  <a:srgbClr val="002060"/>
                </a:solidFill>
                <a:effectLst>
                  <a:outerShdw blurRad="38100" dist="38100" dir="2700000" algn="tl">
                    <a:srgbClr val="000000">
                      <a:alpha val="43137"/>
                    </a:srgbClr>
                  </a:outerShdw>
                </a:effectLst>
                <a:latin typeface="Arial" pitchFamily="34" charset="0"/>
                <a:cs typeface="Arial" pitchFamily="34" charset="0"/>
              </a:rPr>
              <a:t> and </a:t>
            </a:r>
            <a:r>
              <a:rPr lang="it-IT" sz="2400" dirty="0" err="1" smtClean="0">
                <a:solidFill>
                  <a:srgbClr val="002060"/>
                </a:solidFill>
                <a:effectLst>
                  <a:outerShdw blurRad="38100" dist="38100" dir="2700000" algn="tl">
                    <a:srgbClr val="000000">
                      <a:alpha val="43137"/>
                    </a:srgbClr>
                  </a:outerShdw>
                </a:effectLst>
                <a:latin typeface="Arial" pitchFamily="34" charset="0"/>
                <a:cs typeface="Arial" pitchFamily="34" charset="0"/>
              </a:rPr>
              <a:t>molecular</a:t>
            </a:r>
            <a:r>
              <a:rPr lang="it-IT" sz="2400" dirty="0" smtClean="0">
                <a:solidFill>
                  <a:srgbClr val="002060"/>
                </a:solidFill>
                <a:effectLst>
                  <a:outerShdw blurRad="38100" dist="38100" dir="2700000" algn="tl">
                    <a:srgbClr val="000000">
                      <a:alpha val="43137"/>
                    </a:srgbClr>
                  </a:outerShdw>
                </a:effectLst>
                <a:latin typeface="Arial" pitchFamily="34" charset="0"/>
                <a:cs typeface="Arial" pitchFamily="34" charset="0"/>
              </a:rPr>
              <a:t> </a:t>
            </a:r>
            <a:r>
              <a:rPr lang="it-IT" sz="2400" dirty="0" err="1" smtClean="0">
                <a:solidFill>
                  <a:srgbClr val="002060"/>
                </a:solidFill>
                <a:effectLst>
                  <a:outerShdw blurRad="38100" dist="38100" dir="2700000" algn="tl">
                    <a:srgbClr val="000000">
                      <a:alpha val="43137"/>
                    </a:srgbClr>
                  </a:outerShdw>
                </a:effectLst>
                <a:latin typeface="Arial" pitchFamily="34" charset="0"/>
                <a:cs typeface="Arial" pitchFamily="34" charset="0"/>
              </a:rPr>
              <a:t>features</a:t>
            </a:r>
            <a:endParaRPr lang="it-IT" sz="2400" dirty="0" smtClean="0">
              <a:solidFill>
                <a:srgbClr val="002060"/>
              </a:solidFill>
              <a:effectLst>
                <a:outerShdw blurRad="38100" dist="38100" dir="2700000" algn="tl">
                  <a:srgbClr val="000000">
                    <a:alpha val="43137"/>
                  </a:srgbClr>
                </a:outerShdw>
              </a:effectLst>
              <a:latin typeface="Arial" pitchFamily="34" charset="0"/>
              <a:cs typeface="Arial" pitchFamily="34" charset="0"/>
            </a:endParaRPr>
          </a:p>
          <a:p>
            <a:pPr algn="ctr">
              <a:buFontTx/>
              <a:buNone/>
              <a:defRPr/>
            </a:pPr>
            <a:endParaRPr lang="it-IT" sz="2400" dirty="0" smtClean="0">
              <a:solidFill>
                <a:srgbClr val="002060"/>
              </a:solidFill>
              <a:effectLst>
                <a:outerShdw blurRad="38100" dist="38100" dir="2700000" algn="tl">
                  <a:srgbClr val="000000">
                    <a:alpha val="43137"/>
                  </a:srgbClr>
                </a:outerShdw>
              </a:effectLst>
              <a:latin typeface="Arial" pitchFamily="34" charset="0"/>
              <a:cs typeface="Arial" pitchFamily="34" charset="0"/>
            </a:endParaRPr>
          </a:p>
          <a:p>
            <a:pPr algn="ctr">
              <a:buFontTx/>
              <a:buNone/>
              <a:defRPr/>
            </a:pPr>
            <a:r>
              <a:rPr lang="it-IT" sz="2400" i="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Marco Chilosi, Verona</a:t>
            </a:r>
            <a:endParaRPr lang="it-IT" sz="1400" b="1" i="1" dirty="0" smtClean="0">
              <a:solidFill>
                <a:srgbClr val="FF0000"/>
              </a:solidFill>
              <a:effectLst>
                <a:outerShdw blurRad="38100" dist="38100" dir="2700000" algn="tl">
                  <a:srgbClr val="000000">
                    <a:alpha val="43137"/>
                  </a:srgbClr>
                </a:outerShdw>
              </a:effectLst>
            </a:endParaRPr>
          </a:p>
        </p:txBody>
      </p:sp>
      <p:pic>
        <p:nvPicPr>
          <p:cNvPr id="3077" name="Picture 5"/>
          <p:cNvPicPr>
            <a:picLocks noChangeAspect="1" noChangeArrowheads="1"/>
          </p:cNvPicPr>
          <p:nvPr/>
        </p:nvPicPr>
        <p:blipFill>
          <a:blip r:embed="rId2" cstate="print"/>
          <a:srcRect l="29331" t="15834" r="45863" b="21867"/>
          <a:stretch>
            <a:fillRect/>
          </a:stretch>
        </p:blipFill>
        <p:spPr bwMode="auto">
          <a:xfrm>
            <a:off x="0" y="0"/>
            <a:ext cx="4536504" cy="6408712"/>
          </a:xfrm>
          <a:prstGeom prst="rect">
            <a:avLst/>
          </a:prstGeom>
          <a:noFill/>
          <a:ln w="9525" cap="flat" cmpd="sng">
            <a:noFill/>
            <a:prstDash val="solid"/>
            <a:miter lim="800000"/>
            <a:headEnd/>
            <a:tailEnd/>
          </a:ln>
        </p:spPr>
      </p:pic>
      <p:pic>
        <p:nvPicPr>
          <p:cNvPr id="5" name="Picture 3" descr="CD1a BAL"/>
          <p:cNvPicPr>
            <a:picLocks noChangeAspect="1" noChangeArrowheads="1"/>
          </p:cNvPicPr>
          <p:nvPr/>
        </p:nvPicPr>
        <p:blipFill>
          <a:blip r:embed="rId3" cstate="print">
            <a:lum bright="10000" contrast="30000"/>
          </a:blip>
          <a:srcRect b="17928"/>
          <a:stretch>
            <a:fillRect/>
          </a:stretch>
        </p:blipFill>
        <p:spPr bwMode="auto">
          <a:xfrm>
            <a:off x="4788024" y="1772816"/>
            <a:ext cx="1857507" cy="1371505"/>
          </a:xfrm>
          <a:prstGeom prst="rect">
            <a:avLst/>
          </a:prstGeom>
          <a:noFill/>
          <a:ln w="9525">
            <a:solidFill>
              <a:srgbClr val="002060"/>
            </a:solidFill>
            <a:miter lim="800000"/>
            <a:headEnd/>
            <a:tailEnd/>
          </a:ln>
        </p:spPr>
      </p:pic>
      <p:pic>
        <p:nvPicPr>
          <p:cNvPr id="7" name="Picture 2" descr="\\Gymmy-pc\gymmy\Desktop\Desktop\master-DOCUMENTI\CHILOSI D\imaging\CHILOSI ICH IMAGES\CHILOSI CASI ICH\POLMONE\UIP TOT\casistica\13-4915\MUC5B-3.tif"/>
          <p:cNvPicPr>
            <a:picLocks noChangeAspect="1" noChangeArrowheads="1"/>
          </p:cNvPicPr>
          <p:nvPr/>
        </p:nvPicPr>
        <p:blipFill>
          <a:blip r:embed="rId4" cstate="print">
            <a:lum bright="10000" contrast="20000"/>
          </a:blip>
          <a:srcRect/>
          <a:stretch>
            <a:fillRect/>
          </a:stretch>
        </p:blipFill>
        <p:spPr>
          <a:xfrm rot="10800000">
            <a:off x="7020272" y="620688"/>
            <a:ext cx="1659339" cy="1244504"/>
          </a:xfrm>
          <a:prstGeom prst="rect">
            <a:avLst/>
          </a:prstGeom>
          <a:ln>
            <a:solidFill>
              <a:schemeClr val="accent6"/>
            </a:solidFill>
          </a:ln>
        </p:spPr>
      </p:pic>
      <p:pic>
        <p:nvPicPr>
          <p:cNvPr id="8" name="Picture 4" descr="Immagine correlata"/>
          <p:cNvPicPr>
            <a:picLocks noChangeAspect="1" noChangeArrowheads="1"/>
          </p:cNvPicPr>
          <p:nvPr/>
        </p:nvPicPr>
        <p:blipFill>
          <a:blip r:embed="rId5" cstate="print"/>
          <a:srcRect/>
          <a:stretch>
            <a:fillRect/>
          </a:stretch>
        </p:blipFill>
        <p:spPr bwMode="auto">
          <a:xfrm>
            <a:off x="4932040" y="188640"/>
            <a:ext cx="2304256" cy="1536172"/>
          </a:xfrm>
          <a:prstGeom prst="rect">
            <a:avLst/>
          </a:prstGeom>
          <a:noFill/>
        </p:spPr>
      </p:pic>
      <p:pic>
        <p:nvPicPr>
          <p:cNvPr id="9" name="Picture 3"/>
          <p:cNvPicPr>
            <a:picLocks noChangeAspect="1" noChangeArrowheads="1"/>
          </p:cNvPicPr>
          <p:nvPr/>
        </p:nvPicPr>
        <p:blipFill>
          <a:blip r:embed="rId6" cstate="print"/>
          <a:srcRect l="40753" t="27701" r="19693" b="20093"/>
          <a:stretch>
            <a:fillRect/>
          </a:stretch>
        </p:blipFill>
        <p:spPr bwMode="auto">
          <a:xfrm>
            <a:off x="6372200" y="1916832"/>
            <a:ext cx="2520280" cy="1871117"/>
          </a:xfrm>
          <a:prstGeom prst="rect">
            <a:avLst/>
          </a:prstGeom>
          <a:noFill/>
          <a:ln w="9525">
            <a:solidFill>
              <a:schemeClr val="accent6"/>
            </a:solid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7"/>
          <p:cNvPicPr>
            <a:picLocks noChangeAspect="1" noChangeArrowheads="1"/>
          </p:cNvPicPr>
          <p:nvPr/>
        </p:nvPicPr>
        <p:blipFill>
          <a:blip r:embed="rId2" cstate="print"/>
          <a:srcRect l="42567" t="12012" r="20270" b="26727"/>
          <a:stretch>
            <a:fillRect/>
          </a:stretch>
        </p:blipFill>
        <p:spPr bwMode="auto">
          <a:xfrm>
            <a:off x="1835150" y="2133600"/>
            <a:ext cx="4824413" cy="4473575"/>
          </a:xfrm>
          <a:prstGeom prst="rect">
            <a:avLst/>
          </a:prstGeom>
          <a:noFill/>
          <a:ln w="9525">
            <a:noFill/>
            <a:miter lim="800000"/>
            <a:headEnd/>
            <a:tailEnd/>
          </a:ln>
        </p:spPr>
      </p:pic>
      <p:pic>
        <p:nvPicPr>
          <p:cNvPr id="5123" name="Picture 8"/>
          <p:cNvPicPr>
            <a:picLocks noChangeAspect="1" noChangeArrowheads="1"/>
          </p:cNvPicPr>
          <p:nvPr/>
        </p:nvPicPr>
        <p:blipFill>
          <a:blip r:embed="rId3" cstate="print"/>
          <a:srcRect l="4907" t="16267" r="20261" b="34930"/>
          <a:stretch>
            <a:fillRect/>
          </a:stretch>
        </p:blipFill>
        <p:spPr bwMode="auto">
          <a:xfrm>
            <a:off x="1835150" y="188913"/>
            <a:ext cx="4787900" cy="1755775"/>
          </a:xfrm>
          <a:prstGeom prst="rect">
            <a:avLst/>
          </a:prstGeom>
          <a:noFill/>
          <a:ln w="9525">
            <a:noFill/>
            <a:miter lim="800000"/>
            <a:headEnd/>
            <a:tailEnd/>
          </a:ln>
        </p:spPr>
      </p:pic>
      <p:sp>
        <p:nvSpPr>
          <p:cNvPr id="10" name="Rettangolo 9"/>
          <p:cNvSpPr/>
          <p:nvPr/>
        </p:nvSpPr>
        <p:spPr>
          <a:xfrm>
            <a:off x="5795963" y="115888"/>
            <a:ext cx="3043237" cy="247650"/>
          </a:xfrm>
          <a:prstGeom prst="rect">
            <a:avLst/>
          </a:prstGeom>
        </p:spPr>
        <p:txBody>
          <a:bodyPr wrap="none">
            <a:spAutoFit/>
          </a:bodyPr>
          <a:lstStyle/>
          <a:p>
            <a:pPr>
              <a:defRPr/>
            </a:pPr>
            <a:r>
              <a:rPr lang="en-US" sz="1000" b="0" dirty="0">
                <a:solidFill>
                  <a:srgbClr val="FF0000"/>
                </a:solidFill>
                <a:effectLst>
                  <a:outerShdw blurRad="38100" dist="38100" dir="2700000" algn="tl">
                    <a:srgbClr val="000000">
                      <a:alpha val="43137"/>
                    </a:srgbClr>
                  </a:outerShdw>
                </a:effectLst>
                <a:cs typeface="Arial" charset="0"/>
              </a:rPr>
              <a:t>Am J </a:t>
            </a:r>
            <a:r>
              <a:rPr lang="en-US" sz="1000" b="0" dirty="0" err="1">
                <a:solidFill>
                  <a:srgbClr val="FF0000"/>
                </a:solidFill>
                <a:effectLst>
                  <a:outerShdw blurRad="38100" dist="38100" dir="2700000" algn="tl">
                    <a:srgbClr val="000000">
                      <a:alpha val="43137"/>
                    </a:srgbClr>
                  </a:outerShdw>
                </a:effectLst>
                <a:cs typeface="Arial" charset="0"/>
              </a:rPr>
              <a:t>Respir</a:t>
            </a:r>
            <a:r>
              <a:rPr lang="en-US" sz="1000" b="0" dirty="0">
                <a:solidFill>
                  <a:srgbClr val="FF0000"/>
                </a:solidFill>
                <a:effectLst>
                  <a:outerShdw blurRad="38100" dist="38100" dir="2700000" algn="tl">
                    <a:srgbClr val="000000">
                      <a:alpha val="43137"/>
                    </a:srgbClr>
                  </a:outerShdw>
                </a:effectLst>
                <a:cs typeface="Arial" charset="0"/>
              </a:rPr>
              <a:t> </a:t>
            </a:r>
            <a:r>
              <a:rPr lang="en-US" sz="1000" b="0" dirty="0" err="1">
                <a:solidFill>
                  <a:srgbClr val="FF0000"/>
                </a:solidFill>
                <a:effectLst>
                  <a:outerShdw blurRad="38100" dist="38100" dir="2700000" algn="tl">
                    <a:srgbClr val="000000">
                      <a:alpha val="43137"/>
                    </a:srgbClr>
                  </a:outerShdw>
                </a:effectLst>
                <a:cs typeface="Arial" charset="0"/>
              </a:rPr>
              <a:t>Crit</a:t>
            </a:r>
            <a:r>
              <a:rPr lang="en-US" sz="1000" b="0" dirty="0">
                <a:solidFill>
                  <a:srgbClr val="FF0000"/>
                </a:solidFill>
                <a:effectLst>
                  <a:outerShdw blurRad="38100" dist="38100" dir="2700000" algn="tl">
                    <a:srgbClr val="000000">
                      <a:alpha val="43137"/>
                    </a:srgbClr>
                  </a:outerShdw>
                </a:effectLst>
                <a:cs typeface="Arial" charset="0"/>
              </a:rPr>
              <a:t> Care Med </a:t>
            </a:r>
            <a:r>
              <a:rPr lang="en-US" sz="1000" b="0" dirty="0" err="1">
                <a:solidFill>
                  <a:srgbClr val="FF0000"/>
                </a:solidFill>
                <a:effectLst>
                  <a:outerShdw blurRad="38100" dist="38100" dir="2700000" algn="tl">
                    <a:srgbClr val="000000">
                      <a:alpha val="43137"/>
                    </a:srgbClr>
                  </a:outerShdw>
                </a:effectLst>
                <a:cs typeface="Arial" charset="0"/>
              </a:rPr>
              <a:t>Vol</a:t>
            </a:r>
            <a:r>
              <a:rPr lang="en-US" sz="1000" b="0" dirty="0">
                <a:solidFill>
                  <a:srgbClr val="FF0000"/>
                </a:solidFill>
                <a:effectLst>
                  <a:outerShdw blurRad="38100" dist="38100" dir="2700000" algn="tl">
                    <a:srgbClr val="000000">
                      <a:alpha val="43137"/>
                    </a:srgbClr>
                  </a:outerShdw>
                </a:effectLst>
                <a:cs typeface="Arial" charset="0"/>
              </a:rPr>
              <a:t> 183. pp 788–824, 2011</a:t>
            </a:r>
            <a:endParaRPr lang="it-IT" sz="1000" b="0" dirty="0">
              <a:solidFill>
                <a:srgbClr val="FF0000"/>
              </a:solidFill>
              <a:effectLst>
                <a:outerShdw blurRad="38100" dist="38100" dir="2700000" algn="tl">
                  <a:srgbClr val="000000">
                    <a:alpha val="43137"/>
                  </a:srgbClr>
                </a:outerShdw>
              </a:effectLst>
              <a:cs typeface="Arial" charset="0"/>
            </a:endParaRPr>
          </a:p>
        </p:txBody>
      </p:sp>
      <p:sp>
        <p:nvSpPr>
          <p:cNvPr id="5125" name="Rettangolo 10"/>
          <p:cNvSpPr>
            <a:spLocks noChangeArrowheads="1"/>
          </p:cNvSpPr>
          <p:nvPr/>
        </p:nvSpPr>
        <p:spPr bwMode="auto">
          <a:xfrm>
            <a:off x="2987675" y="4437063"/>
            <a:ext cx="1079500" cy="431800"/>
          </a:xfrm>
          <a:prstGeom prst="rect">
            <a:avLst/>
          </a:prstGeom>
          <a:noFill/>
          <a:ln w="57150" algn="ctr">
            <a:solidFill>
              <a:srgbClr val="FF0000"/>
            </a:solidFill>
            <a:round/>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1"/>
          <p:cNvSpPr txBox="1">
            <a:spLocks/>
          </p:cNvSpPr>
          <p:nvPr/>
        </p:nvSpPr>
        <p:spPr>
          <a:xfrm>
            <a:off x="251520" y="1412776"/>
            <a:ext cx="8712968" cy="1512168"/>
          </a:xfrm>
          <a:prstGeom prst="rect">
            <a:avLst/>
          </a:prstGeom>
          <a:solidFill>
            <a:schemeClr val="accent1">
              <a:lumMod val="20000"/>
              <a:lumOff val="80000"/>
            </a:schemeClr>
          </a:solidFill>
        </p:spPr>
        <p:txBody>
          <a:bodyPr vert="horz" lIns="91440" tIns="45720" rIns="91440" bIns="45720" rtlCol="0" anchor="ctr">
            <a:noAutofit/>
          </a:bodyPr>
          <a:lstStyle/>
          <a:p>
            <a:pPr marL="457200" marR="0" lvl="0" indent="-457200" defTabSz="914400" rtl="0" eaLnBrk="1" fontAlgn="auto" latinLnBrk="0" hangingPunct="1">
              <a:lnSpc>
                <a:spcPct val="100000"/>
              </a:lnSpc>
              <a:spcBef>
                <a:spcPct val="0"/>
              </a:spcBef>
              <a:spcAft>
                <a:spcPts val="0"/>
              </a:spcAft>
              <a:buClrTx/>
              <a:buSzTx/>
              <a:tabLst/>
              <a:defRPr/>
            </a:pPr>
            <a:r>
              <a:rPr kumimoji="0" lang="it-IT" sz="2000" b="0" i="1" u="none" strike="noStrike" kern="1200" cap="none" spc="0" normalizeH="0" baseline="0" noProof="0" dirty="0" smtClean="0">
                <a:ln>
                  <a:noFill/>
                </a:ln>
                <a:solidFill>
                  <a:srgbClr val="002060"/>
                </a:solidFill>
                <a:effectLst/>
                <a:uLnTx/>
                <a:uFillTx/>
                <a:latin typeface="+mj-lt"/>
                <a:ea typeface="+mj-ea"/>
                <a:cs typeface="+mj-cs"/>
              </a:rPr>
              <a:t>	1. </a:t>
            </a:r>
            <a:r>
              <a:rPr kumimoji="0" lang="it-IT" sz="2000" b="0" i="1" u="none" strike="noStrike" kern="1200" cap="none" spc="0" normalizeH="0" baseline="0" noProof="0" dirty="0" err="1" smtClean="0">
                <a:ln>
                  <a:noFill/>
                </a:ln>
                <a:solidFill>
                  <a:srgbClr val="002060"/>
                </a:solidFill>
                <a:effectLst/>
                <a:uLnTx/>
                <a:uFillTx/>
                <a:latin typeface="+mj-lt"/>
                <a:ea typeface="+mj-ea"/>
                <a:cs typeface="+mj-cs"/>
              </a:rPr>
              <a:t>Diagnosis</a:t>
            </a:r>
            <a:endParaRPr kumimoji="0" lang="it-IT" sz="2000" b="0" i="1" u="none" strike="noStrike" kern="1200" cap="none" spc="0" normalizeH="0" baseline="0" noProof="0" dirty="0" smtClean="0">
              <a:ln>
                <a:noFill/>
              </a:ln>
              <a:solidFill>
                <a:srgbClr val="002060"/>
              </a:solidFill>
              <a:effectLst/>
              <a:uLnTx/>
              <a:uFillTx/>
              <a:latin typeface="+mj-lt"/>
              <a:ea typeface="+mj-ea"/>
              <a:cs typeface="+mj-cs"/>
            </a:endParaRPr>
          </a:p>
          <a:p>
            <a:pPr marL="457200" marR="0" lvl="0" indent="-457200" defTabSz="914400" rtl="0" eaLnBrk="1" fontAlgn="auto" latinLnBrk="0" hangingPunct="1">
              <a:lnSpc>
                <a:spcPct val="100000"/>
              </a:lnSpc>
              <a:spcBef>
                <a:spcPct val="0"/>
              </a:spcBef>
              <a:spcAft>
                <a:spcPts val="0"/>
              </a:spcAft>
              <a:buClrTx/>
              <a:buSzTx/>
              <a:tabLst/>
              <a:defRPr/>
            </a:pPr>
            <a:r>
              <a:rPr lang="it-IT" sz="2000" i="1" dirty="0" smtClean="0">
                <a:solidFill>
                  <a:srgbClr val="002060"/>
                </a:solidFill>
                <a:latin typeface="+mj-lt"/>
                <a:ea typeface="+mj-ea"/>
                <a:cs typeface="+mj-cs"/>
              </a:rPr>
              <a:t>	2. </a:t>
            </a:r>
            <a:r>
              <a:rPr kumimoji="0" lang="it-IT" sz="2000" b="0" i="1" u="none" strike="noStrike" kern="1200" cap="none" spc="0" normalizeH="0" baseline="0" noProof="0" dirty="0" err="1" smtClean="0">
                <a:ln>
                  <a:noFill/>
                </a:ln>
                <a:solidFill>
                  <a:srgbClr val="002060"/>
                </a:solidFill>
                <a:effectLst/>
                <a:uLnTx/>
                <a:uFillTx/>
                <a:latin typeface="+mj-lt"/>
                <a:ea typeface="+mj-ea"/>
                <a:cs typeface="+mj-cs"/>
              </a:rPr>
              <a:t>Differential</a:t>
            </a:r>
            <a:r>
              <a:rPr kumimoji="0" lang="it-IT" sz="2000" b="0" i="1" u="none" strike="noStrike" kern="1200" cap="none" spc="0" normalizeH="0" baseline="0" noProof="0" dirty="0" smtClean="0">
                <a:ln>
                  <a:noFill/>
                </a:ln>
                <a:solidFill>
                  <a:srgbClr val="002060"/>
                </a:solidFill>
                <a:effectLst/>
                <a:uLnTx/>
                <a:uFillTx/>
                <a:latin typeface="+mj-lt"/>
                <a:ea typeface="+mj-ea"/>
                <a:cs typeface="+mj-cs"/>
              </a:rPr>
              <a:t> </a:t>
            </a:r>
            <a:r>
              <a:rPr kumimoji="0" lang="it-IT" sz="2000" b="0" i="1" u="none" strike="noStrike" kern="1200" cap="none" spc="0" normalizeH="0" baseline="0" noProof="0" dirty="0" err="1" smtClean="0">
                <a:ln>
                  <a:noFill/>
                </a:ln>
                <a:solidFill>
                  <a:srgbClr val="002060"/>
                </a:solidFill>
                <a:effectLst/>
                <a:uLnTx/>
                <a:uFillTx/>
                <a:latin typeface="+mj-lt"/>
                <a:ea typeface="+mj-ea"/>
                <a:cs typeface="+mj-cs"/>
              </a:rPr>
              <a:t>diagnosis</a:t>
            </a:r>
            <a:endParaRPr kumimoji="0" lang="it-IT" sz="2000" b="0" i="1" u="none" strike="noStrike" kern="1200" cap="none" spc="0" normalizeH="0" baseline="0" noProof="0" dirty="0" smtClean="0">
              <a:ln>
                <a:noFill/>
              </a:ln>
              <a:solidFill>
                <a:srgbClr val="002060"/>
              </a:solidFill>
              <a:effectLst/>
              <a:uLnTx/>
              <a:uFillTx/>
              <a:latin typeface="+mj-lt"/>
              <a:ea typeface="+mj-ea"/>
              <a:cs typeface="+mj-cs"/>
            </a:endParaRPr>
          </a:p>
          <a:p>
            <a:pPr marL="457200" marR="0" lvl="0" indent="-457200" defTabSz="914400" rtl="0" eaLnBrk="1" fontAlgn="auto" latinLnBrk="0" hangingPunct="1">
              <a:lnSpc>
                <a:spcPct val="100000"/>
              </a:lnSpc>
              <a:spcBef>
                <a:spcPct val="0"/>
              </a:spcBef>
              <a:spcAft>
                <a:spcPts val="0"/>
              </a:spcAft>
              <a:buClrTx/>
              <a:buSzTx/>
              <a:tabLst/>
              <a:defRPr/>
            </a:pPr>
            <a:r>
              <a:rPr lang="it-IT" sz="2000" i="1" dirty="0" smtClean="0">
                <a:solidFill>
                  <a:srgbClr val="002060"/>
                </a:solidFill>
                <a:latin typeface="+mj-lt"/>
                <a:ea typeface="+mj-ea"/>
                <a:cs typeface="+mj-cs"/>
              </a:rPr>
              <a:t>	3. </a:t>
            </a:r>
            <a:r>
              <a:rPr lang="it-IT" sz="2000" i="1" dirty="0" err="1" smtClean="0">
                <a:solidFill>
                  <a:srgbClr val="002060"/>
                </a:solidFill>
                <a:latin typeface="+mj-lt"/>
                <a:ea typeface="+mj-ea"/>
                <a:cs typeface="+mj-cs"/>
              </a:rPr>
              <a:t>Prognosis</a:t>
            </a:r>
            <a:r>
              <a:rPr kumimoji="0" lang="it-IT" sz="2000" b="0" i="1" u="none" strike="noStrike" kern="1200" cap="none" spc="0" normalizeH="0" baseline="0" noProof="0" dirty="0" smtClean="0">
                <a:ln>
                  <a:noFill/>
                </a:ln>
                <a:solidFill>
                  <a:srgbClr val="002060"/>
                </a:solidFill>
                <a:effectLst/>
                <a:uLnTx/>
                <a:uFillTx/>
                <a:latin typeface="+mj-lt"/>
                <a:ea typeface="+mj-ea"/>
                <a:cs typeface="+mj-cs"/>
              </a:rPr>
              <a:t/>
            </a:r>
            <a:br>
              <a:rPr kumimoji="0" lang="it-IT" sz="2000" b="0" i="1" u="none" strike="noStrike" kern="1200" cap="none" spc="0" normalizeH="0" baseline="0" noProof="0" dirty="0" smtClean="0">
                <a:ln>
                  <a:noFill/>
                </a:ln>
                <a:solidFill>
                  <a:srgbClr val="002060"/>
                </a:solidFill>
                <a:effectLst/>
                <a:uLnTx/>
                <a:uFillTx/>
                <a:latin typeface="+mj-lt"/>
                <a:ea typeface="+mj-ea"/>
                <a:cs typeface="+mj-cs"/>
              </a:rPr>
            </a:br>
            <a:r>
              <a:rPr kumimoji="0" lang="it-IT" sz="2000" b="0" i="1" u="none" strike="noStrike" kern="1200" cap="none" spc="0" normalizeH="0" noProof="0" dirty="0" smtClean="0">
                <a:ln>
                  <a:noFill/>
                </a:ln>
                <a:solidFill>
                  <a:srgbClr val="002060"/>
                </a:solidFill>
                <a:effectLst/>
                <a:uLnTx/>
                <a:uFillTx/>
                <a:latin typeface="+mj-lt"/>
                <a:ea typeface="+mj-ea"/>
                <a:cs typeface="+mj-cs"/>
              </a:rPr>
              <a:t> </a:t>
            </a:r>
            <a:endParaRPr kumimoji="0" lang="en-US" sz="2000" b="0" i="1" u="none" strike="noStrike" kern="1200" cap="none" spc="0" normalizeH="0" baseline="0" noProof="0" dirty="0">
              <a:ln>
                <a:noFill/>
              </a:ln>
              <a:solidFill>
                <a:srgbClr val="002060"/>
              </a:solidFill>
              <a:effectLst/>
              <a:uLnTx/>
              <a:uFillTx/>
              <a:latin typeface="+mj-lt"/>
              <a:ea typeface="+mj-ea"/>
              <a:cs typeface="+mj-cs"/>
            </a:endParaRPr>
          </a:p>
        </p:txBody>
      </p:sp>
      <p:sp>
        <p:nvSpPr>
          <p:cNvPr id="5" name="Rettangolo 4"/>
          <p:cNvSpPr/>
          <p:nvPr/>
        </p:nvSpPr>
        <p:spPr>
          <a:xfrm>
            <a:off x="2699792" y="116632"/>
            <a:ext cx="4572000" cy="738664"/>
          </a:xfrm>
          <a:prstGeom prst="rect">
            <a:avLst/>
          </a:prstGeom>
        </p:spPr>
        <p:txBody>
          <a:bodyPr>
            <a:spAutoFit/>
          </a:bodyPr>
          <a:lstStyle/>
          <a:p>
            <a:pPr algn="ctr"/>
            <a:r>
              <a:rPr lang="it-IT" sz="2400" dirty="0" smtClean="0">
                <a:solidFill>
                  <a:srgbClr val="0070C0"/>
                </a:solidFill>
                <a:effectLst>
                  <a:outerShdw blurRad="38100" dist="38100" dir="2700000" algn="tl">
                    <a:srgbClr val="000000">
                      <a:alpha val="43137"/>
                    </a:srgbClr>
                  </a:outerShdw>
                </a:effectLst>
              </a:rPr>
              <a:t>IPF </a:t>
            </a:r>
          </a:p>
          <a:p>
            <a:pPr algn="ctr"/>
            <a:r>
              <a:rPr lang="it-IT" i="1" dirty="0" err="1" smtClean="0">
                <a:solidFill>
                  <a:srgbClr val="0070C0"/>
                </a:solidFill>
                <a:effectLst>
                  <a:outerShdw blurRad="38100" dist="38100" dir="2700000" algn="tl">
                    <a:srgbClr val="000000">
                      <a:alpha val="43137"/>
                    </a:srgbClr>
                  </a:outerShdw>
                </a:effectLst>
              </a:rPr>
              <a:t>Pathology</a:t>
            </a:r>
            <a:r>
              <a:rPr lang="it-IT" i="1" dirty="0" smtClean="0">
                <a:solidFill>
                  <a:srgbClr val="0070C0"/>
                </a:solidFill>
                <a:effectLst>
                  <a:outerShdw blurRad="38100" dist="38100" dir="2700000" algn="tl">
                    <a:srgbClr val="000000">
                      <a:alpha val="43137"/>
                    </a:srgbClr>
                  </a:outerShdw>
                </a:effectLst>
              </a:rPr>
              <a:t> &amp; </a:t>
            </a:r>
            <a:r>
              <a:rPr lang="it-IT" i="1" dirty="0" err="1" smtClean="0">
                <a:solidFill>
                  <a:srgbClr val="0070C0"/>
                </a:solidFill>
                <a:effectLst>
                  <a:outerShdw blurRad="38100" dist="38100" dir="2700000" algn="tl">
                    <a:srgbClr val="000000">
                      <a:alpha val="43137"/>
                    </a:srgbClr>
                  </a:outerShdw>
                </a:effectLst>
              </a:rPr>
              <a:t>Molecular</a:t>
            </a:r>
            <a:r>
              <a:rPr lang="it-IT" i="1" dirty="0" smtClean="0">
                <a:solidFill>
                  <a:srgbClr val="0070C0"/>
                </a:solidFill>
                <a:effectLst>
                  <a:outerShdw blurRad="38100" dist="38100" dir="2700000" algn="tl">
                    <a:srgbClr val="000000">
                      <a:alpha val="43137"/>
                    </a:srgbClr>
                  </a:outerShdw>
                </a:effectLst>
              </a:rPr>
              <a:t> </a:t>
            </a:r>
            <a:r>
              <a:rPr lang="it-IT" i="1" dirty="0" err="1" smtClean="0">
                <a:solidFill>
                  <a:srgbClr val="0070C0"/>
                </a:solidFill>
                <a:effectLst>
                  <a:outerShdw blurRad="38100" dist="38100" dir="2700000" algn="tl">
                    <a:srgbClr val="000000">
                      <a:alpha val="43137"/>
                    </a:srgbClr>
                  </a:outerShdw>
                </a:effectLst>
              </a:rPr>
              <a:t>Pathology</a:t>
            </a:r>
            <a:endParaRPr lang="it-IT" i="1" dirty="0" smtClean="0">
              <a:solidFill>
                <a:srgbClr val="0070C0"/>
              </a:solidFill>
              <a:effectLst>
                <a:outerShdw blurRad="38100" dist="38100" dir="2700000" algn="tl">
                  <a:srgbClr val="000000">
                    <a:alpha val="43137"/>
                  </a:srgbClr>
                </a:outerShdw>
              </a:effectLst>
            </a:endParaRPr>
          </a:p>
        </p:txBody>
      </p:sp>
      <p:sp>
        <p:nvSpPr>
          <p:cNvPr id="6" name="CasellaDiTesto 5"/>
          <p:cNvSpPr txBox="1"/>
          <p:nvPr/>
        </p:nvSpPr>
        <p:spPr>
          <a:xfrm>
            <a:off x="1547664" y="3140968"/>
            <a:ext cx="3283912" cy="369332"/>
          </a:xfrm>
          <a:prstGeom prst="rect">
            <a:avLst/>
          </a:prstGeom>
          <a:noFill/>
        </p:spPr>
        <p:txBody>
          <a:bodyPr wrap="none" rtlCol="0">
            <a:spAutoFit/>
          </a:bodyPr>
          <a:lstStyle/>
          <a:p>
            <a:r>
              <a:rPr lang="it-IT" dirty="0" smtClean="0">
                <a:solidFill>
                  <a:schemeClr val="accent6">
                    <a:lumMod val="75000"/>
                  </a:schemeClr>
                </a:solidFill>
                <a:effectLst>
                  <a:outerShdw blurRad="38100" dist="38100" dir="2700000" algn="tl">
                    <a:srgbClr val="000000">
                      <a:alpha val="43137"/>
                    </a:srgbClr>
                  </a:outerShdw>
                </a:effectLst>
              </a:rPr>
              <a:t>MORPHOLOGY </a:t>
            </a:r>
            <a:r>
              <a:rPr lang="it-IT" i="1" dirty="0" smtClean="0">
                <a:solidFill>
                  <a:schemeClr val="accent6">
                    <a:lumMod val="75000"/>
                  </a:schemeClr>
                </a:solidFill>
                <a:effectLst>
                  <a:outerShdw blurRad="38100" dist="38100" dir="2700000" algn="tl">
                    <a:srgbClr val="000000">
                      <a:alpha val="43137"/>
                    </a:srgbClr>
                  </a:outerShdw>
                </a:effectLst>
              </a:rPr>
              <a:t>vs</a:t>
            </a:r>
            <a:r>
              <a:rPr lang="it-IT" dirty="0" smtClean="0">
                <a:solidFill>
                  <a:schemeClr val="accent6">
                    <a:lumMod val="75000"/>
                  </a:schemeClr>
                </a:solidFill>
                <a:effectLst>
                  <a:outerShdw blurRad="38100" dist="38100" dir="2700000" algn="tl">
                    <a:srgbClr val="000000">
                      <a:alpha val="43137"/>
                    </a:srgbClr>
                  </a:outerShdw>
                </a:effectLst>
              </a:rPr>
              <a:t>  IMAGING</a:t>
            </a:r>
            <a:endParaRPr lang="en-US" dirty="0">
              <a:solidFill>
                <a:schemeClr val="accent6">
                  <a:lumMod val="75000"/>
                </a:schemeClr>
              </a:solidFill>
              <a:effectLst>
                <a:outerShdw blurRad="38100" dist="38100" dir="2700000" algn="tl">
                  <a:srgbClr val="000000">
                    <a:alpha val="43137"/>
                  </a:srgbClr>
                </a:outerShdw>
              </a:effectLst>
            </a:endParaRPr>
          </a:p>
        </p:txBody>
      </p:sp>
      <p:pic>
        <p:nvPicPr>
          <p:cNvPr id="546818" name="Picture 2" descr="Risultati immagini per olimpiadi mennea traguardo"/>
          <p:cNvPicPr>
            <a:picLocks noChangeAspect="1" noChangeArrowheads="1"/>
          </p:cNvPicPr>
          <p:nvPr/>
        </p:nvPicPr>
        <p:blipFill>
          <a:blip r:embed="rId2" cstate="print"/>
          <a:srcRect/>
          <a:stretch>
            <a:fillRect/>
          </a:stretch>
        </p:blipFill>
        <p:spPr bwMode="auto">
          <a:xfrm>
            <a:off x="5436096" y="1628800"/>
            <a:ext cx="1800200" cy="2588523"/>
          </a:xfrm>
          <a:prstGeom prst="rect">
            <a:avLst/>
          </a:prstGeom>
          <a:noFill/>
        </p:spPr>
      </p:pic>
      <p:pic>
        <p:nvPicPr>
          <p:cNvPr id="546820" name="Picture 4"/>
          <p:cNvPicPr>
            <a:picLocks noChangeAspect="1" noChangeArrowheads="1"/>
          </p:cNvPicPr>
          <p:nvPr/>
        </p:nvPicPr>
        <p:blipFill>
          <a:blip r:embed="rId3" cstate="print"/>
          <a:srcRect l="17854" t="21718" r="17306"/>
          <a:stretch>
            <a:fillRect/>
          </a:stretch>
        </p:blipFill>
        <p:spPr bwMode="auto">
          <a:xfrm>
            <a:off x="1763688" y="3861048"/>
            <a:ext cx="2664296" cy="180937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Grp="1" noChangeAspect="1" noChangeArrowheads="1"/>
          </p:cNvPicPr>
          <p:nvPr>
            <p:ph/>
          </p:nvPr>
        </p:nvPicPr>
        <p:blipFill>
          <a:blip r:embed="rId2" cstate="print"/>
          <a:srcRect l="6339" t="14494" r="4195" b="29507"/>
          <a:stretch>
            <a:fillRect/>
          </a:stretch>
        </p:blipFill>
        <p:spPr>
          <a:xfrm>
            <a:off x="0" y="188913"/>
            <a:ext cx="9144000" cy="3240087"/>
          </a:xfrm>
        </p:spPr>
      </p:pic>
      <p:pic>
        <p:nvPicPr>
          <p:cNvPr id="13315" name="Picture 3"/>
          <p:cNvPicPr>
            <a:picLocks noChangeAspect="1" noChangeArrowheads="1"/>
          </p:cNvPicPr>
          <p:nvPr/>
        </p:nvPicPr>
        <p:blipFill>
          <a:blip r:embed="rId3" cstate="print">
            <a:lum bright="-10000" contrast="40000"/>
          </a:blip>
          <a:srcRect b="53030"/>
          <a:stretch>
            <a:fillRect/>
          </a:stretch>
        </p:blipFill>
        <p:spPr bwMode="auto">
          <a:xfrm>
            <a:off x="277514" y="4293096"/>
            <a:ext cx="8542636" cy="2155329"/>
          </a:xfrm>
          <a:prstGeom prst="rect">
            <a:avLst/>
          </a:prstGeom>
          <a:noFill/>
          <a:ln w="9525">
            <a:noFill/>
            <a:miter lim="800000"/>
            <a:headEnd/>
            <a:tailEnd/>
          </a:ln>
        </p:spPr>
      </p:pic>
      <p:sp>
        <p:nvSpPr>
          <p:cNvPr id="5" name="Rettangolo 4"/>
          <p:cNvSpPr/>
          <p:nvPr/>
        </p:nvSpPr>
        <p:spPr>
          <a:xfrm>
            <a:off x="0" y="1628775"/>
            <a:ext cx="2700338" cy="28733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it-IT"/>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Grp="1" noChangeAspect="1" noChangeArrowheads="1"/>
          </p:cNvPicPr>
          <p:nvPr>
            <p:ph/>
          </p:nvPr>
        </p:nvPicPr>
        <p:blipFill>
          <a:blip r:embed="rId2" cstate="print"/>
          <a:srcRect l="18500" t="13861" r="19563" b="13669"/>
          <a:stretch>
            <a:fillRect/>
          </a:stretch>
        </p:blipFill>
        <p:spPr>
          <a:xfrm>
            <a:off x="287338" y="0"/>
            <a:ext cx="8821737" cy="5805488"/>
          </a:xfrm>
          <a:noFill/>
        </p:spPr>
      </p:pic>
      <p:sp>
        <p:nvSpPr>
          <p:cNvPr id="25603" name="Rettangolo 3"/>
          <p:cNvSpPr>
            <a:spLocks noChangeArrowheads="1"/>
          </p:cNvSpPr>
          <p:nvPr/>
        </p:nvSpPr>
        <p:spPr bwMode="auto">
          <a:xfrm>
            <a:off x="144463" y="333375"/>
            <a:ext cx="2301875" cy="306388"/>
          </a:xfrm>
          <a:prstGeom prst="rect">
            <a:avLst/>
          </a:prstGeom>
          <a:noFill/>
          <a:ln w="9525">
            <a:noFill/>
            <a:miter lim="800000"/>
            <a:headEnd/>
            <a:tailEnd/>
          </a:ln>
        </p:spPr>
        <p:txBody>
          <a:bodyPr wrap="none">
            <a:spAutoFit/>
          </a:bodyPr>
          <a:lstStyle/>
          <a:p>
            <a:r>
              <a:rPr lang="it-IT" sz="1400" b="1" i="1">
                <a:solidFill>
                  <a:srgbClr val="FF0000"/>
                </a:solidFill>
              </a:rPr>
              <a:t>AJR 2013; 200:W458–W467</a:t>
            </a:r>
            <a:endParaRPr lang="it-IT" sz="1400" b="1">
              <a:solidFill>
                <a:srgbClr val="FF0000"/>
              </a:solidFill>
            </a:endParaRPr>
          </a:p>
        </p:txBody>
      </p:sp>
      <p:pic>
        <p:nvPicPr>
          <p:cNvPr id="89091" name="Picture 3"/>
          <p:cNvPicPr>
            <a:picLocks noChangeAspect="1" noChangeArrowheads="1"/>
          </p:cNvPicPr>
          <p:nvPr/>
        </p:nvPicPr>
        <p:blipFill>
          <a:blip r:embed="rId3" cstate="print"/>
          <a:srcRect l="33600" t="15208" r="32000" b="15103"/>
          <a:stretch>
            <a:fillRect/>
          </a:stretch>
        </p:blipFill>
        <p:spPr bwMode="auto">
          <a:xfrm>
            <a:off x="179388" y="2708275"/>
            <a:ext cx="3097212" cy="3529013"/>
          </a:xfrm>
          <a:prstGeom prst="rect">
            <a:avLst/>
          </a:prstGeom>
          <a:noFill/>
          <a:ln w="9525" cap="flat" cmpd="sng">
            <a:solidFill>
              <a:schemeClr val="bg1">
                <a:lumMod val="75000"/>
              </a:schemeClr>
            </a:solidFill>
            <a:prstDash val="solid"/>
            <a:miter lim="800000"/>
            <a:headEnd/>
            <a:tailEnd/>
          </a:ln>
        </p:spPr>
      </p:pic>
      <p:sp>
        <p:nvSpPr>
          <p:cNvPr id="5" name="CasellaDiTesto 4"/>
          <p:cNvSpPr txBox="1"/>
          <p:nvPr/>
        </p:nvSpPr>
        <p:spPr>
          <a:xfrm>
            <a:off x="3906838" y="5876925"/>
            <a:ext cx="4243387" cy="831850"/>
          </a:xfrm>
          <a:prstGeom prst="rect">
            <a:avLst/>
          </a:prstGeom>
          <a:solidFill>
            <a:srgbClr val="EBFFFF"/>
          </a:solidFill>
        </p:spPr>
        <p:txBody>
          <a:bodyPr wrap="none">
            <a:spAutoFit/>
          </a:bodyPr>
          <a:lstStyle/>
          <a:p>
            <a:pPr>
              <a:defRPr/>
            </a:pPr>
            <a:r>
              <a:rPr lang="it-IT" sz="2400" dirty="0" err="1">
                <a:solidFill>
                  <a:srgbClr val="FF0000"/>
                </a:solidFill>
                <a:effectLst>
                  <a:outerShdw blurRad="38100" dist="38100" dir="2700000" algn="tl">
                    <a:srgbClr val="000000">
                      <a:alpha val="43137"/>
                    </a:srgbClr>
                  </a:outerShdw>
                </a:effectLst>
              </a:rPr>
              <a:t>Fibrosis</a:t>
            </a:r>
            <a:r>
              <a:rPr lang="it-IT" sz="2400" dirty="0">
                <a:solidFill>
                  <a:srgbClr val="FF0000"/>
                </a:solidFill>
                <a:effectLst>
                  <a:outerShdw blurRad="38100" dist="38100" dir="2700000" algn="tl">
                    <a:srgbClr val="000000">
                      <a:alpha val="43137"/>
                    </a:srgbClr>
                  </a:outerShdw>
                </a:effectLst>
              </a:rPr>
              <a:t> </a:t>
            </a:r>
            <a:r>
              <a:rPr lang="it-IT" sz="2400" dirty="0" err="1">
                <a:solidFill>
                  <a:srgbClr val="FF0000"/>
                </a:solidFill>
                <a:effectLst>
                  <a:outerShdw blurRad="38100" dist="38100" dir="2700000" algn="tl">
                    <a:srgbClr val="000000">
                      <a:alpha val="43137"/>
                    </a:srgbClr>
                  </a:outerShdw>
                </a:effectLst>
              </a:rPr>
              <a:t>without</a:t>
            </a:r>
            <a:r>
              <a:rPr lang="it-IT" sz="2400" dirty="0">
                <a:solidFill>
                  <a:srgbClr val="FF0000"/>
                </a:solidFill>
                <a:effectLst>
                  <a:outerShdw blurRad="38100" dist="38100" dir="2700000" algn="tl">
                    <a:srgbClr val="000000">
                      <a:alpha val="43137"/>
                    </a:srgbClr>
                  </a:outerShdw>
                </a:effectLst>
              </a:rPr>
              <a:t> </a:t>
            </a:r>
            <a:r>
              <a:rPr lang="it-IT" sz="2400" dirty="0" err="1">
                <a:solidFill>
                  <a:srgbClr val="FF0000"/>
                </a:solidFill>
                <a:effectLst>
                  <a:outerShdw blurRad="38100" dist="38100" dir="2700000" algn="tl">
                    <a:srgbClr val="000000">
                      <a:alpha val="43137"/>
                    </a:srgbClr>
                  </a:outerShdw>
                </a:effectLst>
              </a:rPr>
              <a:t>Honeycombing</a:t>
            </a:r>
            <a:r>
              <a:rPr lang="it-IT" sz="2400" dirty="0">
                <a:solidFill>
                  <a:srgbClr val="FF0000"/>
                </a:solidFill>
                <a:effectLst>
                  <a:outerShdw blurRad="38100" dist="38100" dir="2700000" algn="tl">
                    <a:srgbClr val="000000">
                      <a:alpha val="43137"/>
                    </a:srgbClr>
                  </a:outerShdw>
                </a:effectLst>
              </a:rPr>
              <a:t> </a:t>
            </a:r>
          </a:p>
          <a:p>
            <a:pPr>
              <a:defRPr/>
            </a:pPr>
            <a:r>
              <a:rPr lang="it-IT" sz="2400" dirty="0" err="1">
                <a:solidFill>
                  <a:srgbClr val="FF0000"/>
                </a:solidFill>
                <a:effectLst>
                  <a:outerShdw blurRad="38100" dist="38100" dir="2700000" algn="tl">
                    <a:srgbClr val="000000">
                      <a:alpha val="43137"/>
                    </a:srgbClr>
                  </a:outerShdw>
                </a:effectLst>
              </a:rPr>
              <a:t>FnoH</a:t>
            </a:r>
            <a:endParaRPr lang="it-IT" sz="2400" dirty="0">
              <a:solidFill>
                <a:srgbClr val="FF0000"/>
              </a:solidFill>
              <a:effectLst>
                <a:outerShdw blurRad="38100" dist="38100" dir="2700000" algn="tl">
                  <a:srgbClr val="000000">
                    <a:alpha val="43137"/>
                  </a:srgbClr>
                </a:outerShdw>
              </a:effectLst>
            </a:endParaRP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Grp="1" noChangeAspect="1" noChangeArrowheads="1"/>
          </p:cNvPicPr>
          <p:nvPr>
            <p:ph/>
          </p:nvPr>
        </p:nvPicPr>
        <p:blipFill>
          <a:blip r:embed="rId2" cstate="print"/>
          <a:srcRect l="24986" t="22096" r="22206" b="13669"/>
          <a:stretch>
            <a:fillRect/>
          </a:stretch>
        </p:blipFill>
        <p:spPr>
          <a:xfrm>
            <a:off x="900113" y="0"/>
            <a:ext cx="8215312" cy="5621338"/>
          </a:xfrm>
          <a:noFill/>
        </p:spPr>
      </p:pic>
      <p:sp>
        <p:nvSpPr>
          <p:cNvPr id="24579" name="Rettangolo 3"/>
          <p:cNvSpPr>
            <a:spLocks noChangeArrowheads="1"/>
          </p:cNvSpPr>
          <p:nvPr/>
        </p:nvSpPr>
        <p:spPr bwMode="auto">
          <a:xfrm>
            <a:off x="-33338" y="333375"/>
            <a:ext cx="2301876" cy="368300"/>
          </a:xfrm>
          <a:prstGeom prst="rect">
            <a:avLst/>
          </a:prstGeom>
          <a:noFill/>
          <a:ln w="9525">
            <a:noFill/>
            <a:miter lim="800000"/>
            <a:headEnd/>
            <a:tailEnd/>
          </a:ln>
        </p:spPr>
        <p:txBody>
          <a:bodyPr wrap="none">
            <a:spAutoFit/>
          </a:bodyPr>
          <a:lstStyle/>
          <a:p>
            <a:r>
              <a:rPr lang="it-IT" sz="1800" i="1">
                <a:solidFill>
                  <a:srgbClr val="FF0000"/>
                </a:solidFill>
              </a:rPr>
              <a:t>AJR:206, March 2016 </a:t>
            </a:r>
          </a:p>
        </p:txBody>
      </p:sp>
      <p:pic>
        <p:nvPicPr>
          <p:cNvPr id="24580" name="Picture 3"/>
          <p:cNvPicPr>
            <a:picLocks noChangeAspect="1" noChangeArrowheads="1"/>
          </p:cNvPicPr>
          <p:nvPr/>
        </p:nvPicPr>
        <p:blipFill>
          <a:blip r:embed="rId3" cstate="print"/>
          <a:srcRect l="34622" t="10635" r="32045" b="20988"/>
          <a:stretch>
            <a:fillRect/>
          </a:stretch>
        </p:blipFill>
        <p:spPr bwMode="auto">
          <a:xfrm>
            <a:off x="250825" y="3429000"/>
            <a:ext cx="2808288" cy="3240088"/>
          </a:xfrm>
          <a:prstGeom prst="rect">
            <a:avLst/>
          </a:prstGeom>
          <a:noFill/>
          <a:ln w="9525">
            <a:noFill/>
            <a:miter lim="800000"/>
            <a:headEnd/>
            <a:tailEnd/>
          </a:ln>
        </p:spPr>
      </p:pic>
      <p:cxnSp>
        <p:nvCxnSpPr>
          <p:cNvPr id="24581" name="Connettore 2 5"/>
          <p:cNvCxnSpPr>
            <a:cxnSpLocks noChangeShapeType="1"/>
          </p:cNvCxnSpPr>
          <p:nvPr/>
        </p:nvCxnSpPr>
        <p:spPr bwMode="auto">
          <a:xfrm flipV="1">
            <a:off x="3563938" y="5661025"/>
            <a:ext cx="1008062" cy="576263"/>
          </a:xfrm>
          <a:prstGeom prst="straightConnector1">
            <a:avLst/>
          </a:prstGeom>
          <a:noFill/>
          <a:ln w="38100" algn="ctr">
            <a:solidFill>
              <a:srgbClr val="FF0000"/>
            </a:solidFill>
            <a:round/>
            <a:headEnd/>
            <a:tailEnd type="arrow" w="med" len="med"/>
          </a:ln>
        </p:spPr>
      </p:cxn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6034" name="Picture 2"/>
          <p:cNvPicPr>
            <a:picLocks noChangeAspect="1" noChangeArrowheads="1"/>
          </p:cNvPicPr>
          <p:nvPr/>
        </p:nvPicPr>
        <p:blipFill>
          <a:blip r:embed="rId2" cstate="print"/>
          <a:srcRect l="20663" t="26613" r="24247" b="48902"/>
          <a:stretch>
            <a:fillRect/>
          </a:stretch>
        </p:blipFill>
        <p:spPr bwMode="auto">
          <a:xfrm>
            <a:off x="539552" y="1412776"/>
            <a:ext cx="6624736" cy="1656184"/>
          </a:xfrm>
          <a:prstGeom prst="rect">
            <a:avLst/>
          </a:prstGeom>
          <a:noFill/>
          <a:ln w="9525">
            <a:solidFill>
              <a:schemeClr val="accent2"/>
            </a:solidFill>
            <a:miter lim="800000"/>
            <a:headEnd/>
            <a:tailEnd/>
          </a:ln>
        </p:spPr>
      </p:pic>
      <p:sp>
        <p:nvSpPr>
          <p:cNvPr id="3" name="Rettangolo 2"/>
          <p:cNvSpPr/>
          <p:nvPr/>
        </p:nvSpPr>
        <p:spPr>
          <a:xfrm>
            <a:off x="755576" y="980728"/>
            <a:ext cx="3967881" cy="369332"/>
          </a:xfrm>
          <a:prstGeom prst="rect">
            <a:avLst/>
          </a:prstGeom>
        </p:spPr>
        <p:txBody>
          <a:bodyPr wrap="none">
            <a:spAutoFit/>
          </a:bodyPr>
          <a:lstStyle/>
          <a:p>
            <a:r>
              <a:rPr lang="da-DK" i="1" dirty="0" smtClean="0"/>
              <a:t>Walsh SLF, et al. Thorax 2015;0:1–7.</a:t>
            </a:r>
            <a:endParaRPr lang="en-US" i="1" dirty="0"/>
          </a:p>
        </p:txBody>
      </p:sp>
      <p:sp>
        <p:nvSpPr>
          <p:cNvPr id="4" name="Rettangolo 3"/>
          <p:cNvSpPr/>
          <p:nvPr/>
        </p:nvSpPr>
        <p:spPr>
          <a:xfrm>
            <a:off x="467544" y="3789040"/>
            <a:ext cx="8280920" cy="954107"/>
          </a:xfrm>
          <a:prstGeom prst="rect">
            <a:avLst/>
          </a:prstGeom>
          <a:solidFill>
            <a:srgbClr val="EEF7F8"/>
          </a:solidFill>
          <a:ln>
            <a:solidFill>
              <a:schemeClr val="accent5"/>
            </a:solidFill>
          </a:ln>
        </p:spPr>
        <p:txBody>
          <a:bodyPr wrap="square">
            <a:spAutoFit/>
          </a:bodyPr>
          <a:lstStyle/>
          <a:p>
            <a:r>
              <a:rPr lang="en-US" i="1" dirty="0" err="1" smtClean="0"/>
              <a:t>Interobserver</a:t>
            </a:r>
            <a:r>
              <a:rPr lang="en-US" i="1" dirty="0" smtClean="0"/>
              <a:t> agreement for the current ATS/ERS/JRS/ALAT CT criteria for UIP is </a:t>
            </a:r>
            <a:r>
              <a:rPr lang="en-US" sz="2000" i="1" u="sng" dirty="0" smtClean="0">
                <a:solidFill>
                  <a:srgbClr val="FF0000"/>
                </a:solidFill>
                <a:effectLst>
                  <a:outerShdw blurRad="38100" dist="38100" dir="2700000" algn="tl">
                    <a:srgbClr val="000000">
                      <a:alpha val="43137"/>
                    </a:srgbClr>
                  </a:outerShdw>
                </a:effectLst>
              </a:rPr>
              <a:t>only moderate </a:t>
            </a:r>
            <a:r>
              <a:rPr lang="en-US" i="1" dirty="0" smtClean="0"/>
              <a:t>among thoracic radiologists, irrespective of their</a:t>
            </a:r>
          </a:p>
          <a:p>
            <a:r>
              <a:rPr lang="en-US" i="1" dirty="0" smtClean="0"/>
              <a:t>experience…..</a:t>
            </a:r>
            <a:endParaRPr lang="en-US" i="1" dirty="0"/>
          </a:p>
        </p:txBody>
      </p:sp>
      <p:pic>
        <p:nvPicPr>
          <p:cNvPr id="5" name="Picture 3"/>
          <p:cNvPicPr>
            <a:picLocks noChangeAspect="1" noChangeArrowheads="1"/>
          </p:cNvPicPr>
          <p:nvPr/>
        </p:nvPicPr>
        <p:blipFill>
          <a:blip r:embed="rId3" cstate="print"/>
          <a:srcRect/>
          <a:stretch>
            <a:fillRect/>
          </a:stretch>
        </p:blipFill>
        <p:spPr bwMode="auto">
          <a:xfrm>
            <a:off x="7308304" y="1484784"/>
            <a:ext cx="1584176" cy="158417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8082" name="Picture 2"/>
          <p:cNvPicPr>
            <a:picLocks noGrp="1" noChangeAspect="1" noChangeArrowheads="1"/>
          </p:cNvPicPr>
          <p:nvPr>
            <p:ph/>
          </p:nvPr>
        </p:nvPicPr>
        <p:blipFill>
          <a:blip r:embed="rId2" cstate="print">
            <a:lum bright="-10000" contrast="30000"/>
          </a:blip>
          <a:srcRect l="10500" t="35711" r="9876" b="19112"/>
          <a:stretch>
            <a:fillRect/>
          </a:stretch>
        </p:blipFill>
        <p:spPr bwMode="auto">
          <a:xfrm>
            <a:off x="179512" y="2852936"/>
            <a:ext cx="8799378" cy="2808312"/>
          </a:xfrm>
          <a:prstGeom prst="rect">
            <a:avLst/>
          </a:prstGeom>
          <a:noFill/>
          <a:ln w="9525">
            <a:solidFill>
              <a:schemeClr val="accent2"/>
            </a:solidFill>
            <a:miter lim="800000"/>
            <a:headEnd/>
            <a:tailEnd/>
          </a:ln>
        </p:spPr>
      </p:pic>
      <p:sp>
        <p:nvSpPr>
          <p:cNvPr id="4" name="Rettangolo 3"/>
          <p:cNvSpPr/>
          <p:nvPr/>
        </p:nvSpPr>
        <p:spPr>
          <a:xfrm>
            <a:off x="323528" y="3140968"/>
            <a:ext cx="2880320" cy="187220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p:cNvPicPr>
            <a:picLocks noChangeAspect="1" noChangeArrowheads="1"/>
          </p:cNvPicPr>
          <p:nvPr/>
        </p:nvPicPr>
        <p:blipFill>
          <a:blip r:embed="rId3" cstate="print"/>
          <a:srcRect l="15575" t="32206" r="30077" b="26764"/>
          <a:stretch>
            <a:fillRect/>
          </a:stretch>
        </p:blipFill>
        <p:spPr bwMode="auto">
          <a:xfrm>
            <a:off x="323528" y="288032"/>
            <a:ext cx="5256584" cy="2232248"/>
          </a:xfrm>
          <a:prstGeom prst="rect">
            <a:avLst/>
          </a:prstGeom>
          <a:noFill/>
          <a:ln w="9525">
            <a:solidFill>
              <a:schemeClr val="bg1"/>
            </a:solidFill>
            <a:miter lim="800000"/>
            <a:headEnd/>
            <a:tailEnd/>
          </a:ln>
        </p:spPr>
      </p:pic>
      <p:pic>
        <p:nvPicPr>
          <p:cNvPr id="6" name="Picture 3"/>
          <p:cNvPicPr>
            <a:picLocks noChangeAspect="1" noChangeArrowheads="1"/>
          </p:cNvPicPr>
          <p:nvPr/>
        </p:nvPicPr>
        <p:blipFill>
          <a:blip r:embed="rId4" cstate="print">
            <a:lum bright="-10000" contrast="40000"/>
          </a:blip>
          <a:srcRect l="5333" t="27259" r="24000" b="28660"/>
          <a:stretch>
            <a:fillRect/>
          </a:stretch>
        </p:blipFill>
        <p:spPr bwMode="auto">
          <a:xfrm>
            <a:off x="1763688" y="1276340"/>
            <a:ext cx="3672408" cy="1288564"/>
          </a:xfrm>
          <a:prstGeom prst="rect">
            <a:avLst/>
          </a:prstGeom>
          <a:noFill/>
          <a:ln w="9525">
            <a:solidFill>
              <a:schemeClr val="accent2"/>
            </a:solidFill>
            <a:miter lim="800000"/>
            <a:headEnd/>
            <a:tailEnd/>
          </a:ln>
        </p:spPr>
      </p:pic>
      <p:sp>
        <p:nvSpPr>
          <p:cNvPr id="7" name="Rettangolo 6"/>
          <p:cNvSpPr/>
          <p:nvPr/>
        </p:nvSpPr>
        <p:spPr>
          <a:xfrm>
            <a:off x="5796136" y="476672"/>
            <a:ext cx="2159566" cy="369332"/>
          </a:xfrm>
          <a:prstGeom prst="rect">
            <a:avLst/>
          </a:prstGeom>
        </p:spPr>
        <p:txBody>
          <a:bodyPr wrap="none">
            <a:spAutoFit/>
          </a:bodyPr>
          <a:lstStyle/>
          <a:p>
            <a:r>
              <a:rPr lang="en-US" i="1" dirty="0" smtClean="0">
                <a:solidFill>
                  <a:srgbClr val="FF0000"/>
                </a:solidFill>
                <a:effectLst>
                  <a:outerShdw blurRad="38100" dist="38100" dir="2700000" algn="tl">
                    <a:srgbClr val="000000">
                      <a:alpha val="43137"/>
                    </a:srgbClr>
                  </a:outerShdw>
                </a:effectLst>
              </a:rPr>
              <a:t>AJR 2018; 210:1–8</a:t>
            </a:r>
            <a:endParaRPr lang="en-US" dirty="0">
              <a:solidFill>
                <a:srgbClr val="FF0000"/>
              </a:solidFill>
              <a:effectLst>
                <a:outerShdw blurRad="38100" dist="38100" dir="2700000" algn="tl">
                  <a:srgbClr val="000000">
                    <a:alpha val="43137"/>
                  </a:srgbClr>
                </a:outerShdw>
              </a:effectLst>
            </a:endParaRPr>
          </a:p>
        </p:txBody>
      </p:sp>
      <p:sp>
        <p:nvSpPr>
          <p:cNvPr id="8" name="Rettangolo 7"/>
          <p:cNvSpPr/>
          <p:nvPr/>
        </p:nvSpPr>
        <p:spPr>
          <a:xfrm>
            <a:off x="251520" y="5733256"/>
            <a:ext cx="8640960" cy="954107"/>
          </a:xfrm>
          <a:prstGeom prst="rect">
            <a:avLst/>
          </a:prstGeom>
        </p:spPr>
        <p:txBody>
          <a:bodyPr wrap="square">
            <a:spAutoFit/>
          </a:bodyPr>
          <a:lstStyle/>
          <a:p>
            <a:r>
              <a:rPr lang="en-US" sz="1400" b="1" dirty="0" smtClean="0"/>
              <a:t>CONCLUSION. </a:t>
            </a:r>
          </a:p>
          <a:p>
            <a:r>
              <a:rPr lang="en-US" sz="1400" i="1" dirty="0" smtClean="0"/>
              <a:t>A substantial minority of cases cannot be confidently categorized according to current guidelines for IPF and differ diagnostically from the possible UIP and UIP CT categories. </a:t>
            </a:r>
            <a:r>
              <a:rPr lang="en-US" sz="1400" i="1" dirty="0" smtClean="0">
                <a:solidFill>
                  <a:srgbClr val="FF0000"/>
                </a:solidFill>
                <a:effectLst>
                  <a:outerShdw blurRad="38100" dist="38100" dir="2700000" algn="tl">
                    <a:srgbClr val="000000">
                      <a:alpha val="43137"/>
                    </a:srgbClr>
                  </a:outerShdw>
                </a:effectLst>
              </a:rPr>
              <a:t>The term “inconsistent with UIP” is misleading and should be renamed</a:t>
            </a:r>
            <a:r>
              <a:rPr lang="en-US" sz="1400" i="1" dirty="0" smtClean="0"/>
              <a:t>.</a:t>
            </a:r>
            <a:endParaRPr lang="en-US" sz="1400" i="1"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9106" name="Picture 2"/>
          <p:cNvPicPr>
            <a:picLocks noGrp="1" noChangeAspect="1" noChangeArrowheads="1"/>
          </p:cNvPicPr>
          <p:nvPr>
            <p:ph/>
          </p:nvPr>
        </p:nvPicPr>
        <p:blipFill>
          <a:blip r:embed="rId2" cstate="print"/>
          <a:srcRect l="19375" t="33161" r="18501" b="34173"/>
          <a:stretch>
            <a:fillRect/>
          </a:stretch>
        </p:blipFill>
        <p:spPr bwMode="auto">
          <a:xfrm>
            <a:off x="107504" y="116632"/>
            <a:ext cx="5112568" cy="1512168"/>
          </a:xfrm>
          <a:prstGeom prst="rect">
            <a:avLst/>
          </a:prstGeom>
          <a:noFill/>
          <a:ln w="9525">
            <a:noFill/>
            <a:miter lim="800000"/>
            <a:headEnd/>
            <a:tailEnd/>
          </a:ln>
        </p:spPr>
      </p:pic>
      <p:pic>
        <p:nvPicPr>
          <p:cNvPr id="559107" name="Picture 3"/>
          <p:cNvPicPr>
            <a:picLocks noChangeAspect="1" noChangeArrowheads="1"/>
          </p:cNvPicPr>
          <p:nvPr/>
        </p:nvPicPr>
        <p:blipFill>
          <a:blip r:embed="rId3" cstate="print">
            <a:lum bright="-20000" contrast="30000"/>
          </a:blip>
          <a:srcRect l="23757" t="31430" r="19337" b="24371"/>
          <a:stretch>
            <a:fillRect/>
          </a:stretch>
        </p:blipFill>
        <p:spPr bwMode="auto">
          <a:xfrm>
            <a:off x="1043608" y="1628800"/>
            <a:ext cx="7056784" cy="3083061"/>
          </a:xfrm>
          <a:prstGeom prst="rect">
            <a:avLst/>
          </a:prstGeom>
          <a:noFill/>
          <a:ln w="9525">
            <a:solidFill>
              <a:schemeClr val="accent2"/>
            </a:solidFill>
            <a:miter lim="800000"/>
            <a:headEnd/>
            <a:tailEnd/>
          </a:ln>
        </p:spPr>
      </p:pic>
      <p:sp>
        <p:nvSpPr>
          <p:cNvPr id="5" name="Rettangolo 4"/>
          <p:cNvSpPr/>
          <p:nvPr/>
        </p:nvSpPr>
        <p:spPr>
          <a:xfrm>
            <a:off x="5220072" y="116632"/>
            <a:ext cx="3664208" cy="369332"/>
          </a:xfrm>
          <a:prstGeom prst="rect">
            <a:avLst/>
          </a:prstGeom>
        </p:spPr>
        <p:txBody>
          <a:bodyPr wrap="none">
            <a:spAutoFit/>
          </a:bodyPr>
          <a:lstStyle/>
          <a:p>
            <a:r>
              <a:rPr lang="fr-FR" i="1" dirty="0" err="1" smtClean="0">
                <a:solidFill>
                  <a:srgbClr val="FF0000"/>
                </a:solidFill>
                <a:effectLst>
                  <a:outerShdw blurRad="38100" dist="38100" dir="2700000" algn="tl">
                    <a:srgbClr val="000000">
                      <a:alpha val="43137"/>
                    </a:srgbClr>
                  </a:outerShdw>
                </a:effectLst>
              </a:rPr>
              <a:t>Eur</a:t>
            </a:r>
            <a:r>
              <a:rPr lang="fr-FR" i="1" dirty="0" smtClean="0">
                <a:solidFill>
                  <a:srgbClr val="FF0000"/>
                </a:solidFill>
                <a:effectLst>
                  <a:outerShdw blurRad="38100" dist="38100" dir="2700000" algn="tl">
                    <a:srgbClr val="000000">
                      <a:alpha val="43137"/>
                    </a:srgbClr>
                  </a:outerShdw>
                </a:effectLst>
              </a:rPr>
              <a:t> </a:t>
            </a:r>
            <a:r>
              <a:rPr lang="fr-FR" i="1" dirty="0" err="1" smtClean="0">
                <a:solidFill>
                  <a:srgbClr val="FF0000"/>
                </a:solidFill>
                <a:effectLst>
                  <a:outerShdw blurRad="38100" dist="38100" dir="2700000" algn="tl">
                    <a:srgbClr val="000000">
                      <a:alpha val="43137"/>
                    </a:srgbClr>
                  </a:outerShdw>
                </a:effectLst>
              </a:rPr>
              <a:t>Respir</a:t>
            </a:r>
            <a:r>
              <a:rPr lang="fr-FR" i="1" dirty="0" smtClean="0">
                <a:solidFill>
                  <a:srgbClr val="FF0000"/>
                </a:solidFill>
                <a:effectLst>
                  <a:outerShdw blurRad="38100" dist="38100" dir="2700000" algn="tl">
                    <a:srgbClr val="000000">
                      <a:alpha val="43137"/>
                    </a:srgbClr>
                  </a:outerShdw>
                </a:effectLst>
              </a:rPr>
              <a:t> J 2016; 47: 1189–1197</a:t>
            </a:r>
            <a:endParaRPr lang="en-US" i="1" dirty="0">
              <a:solidFill>
                <a:srgbClr val="FF0000"/>
              </a:solidFill>
              <a:effectLst>
                <a:outerShdw blurRad="38100" dist="38100" dir="2700000" algn="tl">
                  <a:srgbClr val="000000">
                    <a:alpha val="43137"/>
                  </a:srgbClr>
                </a:outerShdw>
              </a:effectLst>
            </a:endParaRPr>
          </a:p>
        </p:txBody>
      </p:sp>
      <p:pic>
        <p:nvPicPr>
          <p:cNvPr id="559108" name="Picture 4"/>
          <p:cNvPicPr>
            <a:picLocks noChangeAspect="1" noChangeArrowheads="1"/>
          </p:cNvPicPr>
          <p:nvPr/>
        </p:nvPicPr>
        <p:blipFill>
          <a:blip r:embed="rId4" cstate="print">
            <a:lum bright="-10000" contrast="30000"/>
          </a:blip>
          <a:srcRect l="6579" t="28070" r="22368" b="27485"/>
          <a:stretch>
            <a:fillRect/>
          </a:stretch>
        </p:blipFill>
        <p:spPr bwMode="auto">
          <a:xfrm>
            <a:off x="1547664" y="4780436"/>
            <a:ext cx="5904656" cy="2077564"/>
          </a:xfrm>
          <a:prstGeom prst="rect">
            <a:avLst/>
          </a:prstGeom>
          <a:noFill/>
          <a:ln w="9525">
            <a:noFill/>
            <a:miter lim="800000"/>
            <a:headEnd/>
            <a:tailEnd/>
          </a:ln>
        </p:spPr>
      </p:pic>
      <p:cxnSp>
        <p:nvCxnSpPr>
          <p:cNvPr id="11" name="Connettore 1 10"/>
          <p:cNvCxnSpPr/>
          <p:nvPr/>
        </p:nvCxnSpPr>
        <p:spPr>
          <a:xfrm>
            <a:off x="1259632" y="4581128"/>
            <a:ext cx="244827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Grp="1" noChangeAspect="1" noChangeArrowheads="1"/>
          </p:cNvPicPr>
          <p:nvPr>
            <p:ph idx="1"/>
          </p:nvPr>
        </p:nvPicPr>
        <p:blipFill>
          <a:blip r:embed="rId2" cstate="print"/>
          <a:srcRect l="11517" t="14951" r="11517" b="5499"/>
          <a:stretch>
            <a:fillRect/>
          </a:stretch>
        </p:blipFill>
        <p:spPr>
          <a:xfrm>
            <a:off x="250825" y="1412875"/>
            <a:ext cx="8545513" cy="4968875"/>
          </a:xfrm>
        </p:spPr>
      </p:pic>
      <p:pic>
        <p:nvPicPr>
          <p:cNvPr id="9219" name="Picture 2" descr="http://www.theelliottpartnership.co.uk/problem.jpg"/>
          <p:cNvPicPr>
            <a:picLocks noChangeAspect="1" noChangeArrowheads="1"/>
          </p:cNvPicPr>
          <p:nvPr/>
        </p:nvPicPr>
        <p:blipFill>
          <a:blip r:embed="rId3" cstate="print"/>
          <a:srcRect/>
          <a:stretch>
            <a:fillRect/>
          </a:stretch>
        </p:blipFill>
        <p:spPr bwMode="auto">
          <a:xfrm>
            <a:off x="5940425" y="0"/>
            <a:ext cx="2376488" cy="17827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Grp="1" noChangeAspect="1" noChangeArrowheads="1"/>
          </p:cNvPicPr>
          <p:nvPr>
            <p:ph/>
          </p:nvPr>
        </p:nvPicPr>
        <p:blipFill>
          <a:blip r:embed="rId2" cstate="print">
            <a:lum bright="-10000" contrast="20000"/>
          </a:blip>
          <a:srcRect l="26375" t="8244" r="13251" b="4956"/>
          <a:stretch>
            <a:fillRect/>
          </a:stretch>
        </p:blipFill>
        <p:spPr>
          <a:xfrm>
            <a:off x="792163" y="0"/>
            <a:ext cx="7596187" cy="6826250"/>
          </a:xfrm>
        </p:spPr>
      </p:pic>
      <p:pic>
        <p:nvPicPr>
          <p:cNvPr id="10243" name="Picture 2"/>
          <p:cNvPicPr>
            <a:picLocks noChangeAspect="1" noChangeArrowheads="1"/>
          </p:cNvPicPr>
          <p:nvPr/>
        </p:nvPicPr>
        <p:blipFill>
          <a:blip r:embed="rId2" cstate="print">
            <a:lum bright="-10000"/>
          </a:blip>
          <a:srcRect l="27162" t="61810" r="23045" b="17130"/>
          <a:stretch>
            <a:fillRect/>
          </a:stretch>
        </p:blipFill>
        <p:spPr bwMode="auto">
          <a:xfrm>
            <a:off x="0" y="3500438"/>
            <a:ext cx="9144000" cy="2376487"/>
          </a:xfrm>
          <a:prstGeom prst="rect">
            <a:avLst/>
          </a:prstGeom>
          <a:noFill/>
          <a:ln w="57150">
            <a:solidFill>
              <a:srgbClr val="FF0000"/>
            </a:solid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1"/>
          <p:cNvSpPr txBox="1">
            <a:spLocks/>
          </p:cNvSpPr>
          <p:nvPr/>
        </p:nvSpPr>
        <p:spPr>
          <a:xfrm>
            <a:off x="179512" y="2132856"/>
            <a:ext cx="8712968" cy="3312368"/>
          </a:xfrm>
          <a:prstGeom prst="rect">
            <a:avLst/>
          </a:prstGeom>
          <a:solidFill>
            <a:schemeClr val="accent1">
              <a:lumMod val="20000"/>
              <a:lumOff val="80000"/>
            </a:schemeClr>
          </a:solidFill>
        </p:spPr>
        <p:txBody>
          <a:bodyPr vert="horz" lIns="91440" tIns="45720" rIns="91440" bIns="45720" rtlCol="0" anchor="ctr">
            <a:noAutofit/>
          </a:bodyPr>
          <a:lstStyle/>
          <a:p>
            <a:pPr marL="457200" marR="0" lvl="0" indent="-457200" defTabSz="914400" rtl="0" eaLnBrk="1" fontAlgn="auto" latinLnBrk="0" hangingPunct="1">
              <a:lnSpc>
                <a:spcPct val="100000"/>
              </a:lnSpc>
              <a:spcBef>
                <a:spcPct val="0"/>
              </a:spcBef>
              <a:spcAft>
                <a:spcPts val="0"/>
              </a:spcAft>
              <a:buClrTx/>
              <a:buSzTx/>
              <a:tabLst/>
              <a:defRPr/>
            </a:pPr>
            <a:r>
              <a:rPr kumimoji="0" lang="it-IT" sz="2400" b="0" i="1" u="none" strike="noStrike" kern="1200" cap="none" spc="0" normalizeH="0" baseline="0" noProof="0" dirty="0" smtClean="0">
                <a:ln>
                  <a:noFill/>
                </a:ln>
                <a:solidFill>
                  <a:srgbClr val="002060"/>
                </a:solidFill>
                <a:effectLst/>
                <a:uLnTx/>
                <a:uFillTx/>
                <a:latin typeface="+mj-lt"/>
                <a:ea typeface="+mj-ea"/>
                <a:cs typeface="+mj-cs"/>
              </a:rPr>
              <a:t>	1. </a:t>
            </a:r>
            <a:r>
              <a:rPr kumimoji="0" lang="it-IT" sz="2400" b="0" i="1" u="none" strike="noStrike" kern="1200" cap="none" spc="0" normalizeH="0" baseline="0" noProof="0" dirty="0" err="1" smtClean="0">
                <a:ln>
                  <a:noFill/>
                </a:ln>
                <a:solidFill>
                  <a:srgbClr val="002060"/>
                </a:solidFill>
                <a:effectLst/>
                <a:uLnTx/>
                <a:uFillTx/>
                <a:latin typeface="+mj-lt"/>
                <a:ea typeface="+mj-ea"/>
                <a:cs typeface="+mj-cs"/>
              </a:rPr>
              <a:t>Diagnosis</a:t>
            </a:r>
            <a:endParaRPr kumimoji="0" lang="it-IT" sz="2400" b="0" i="1" u="none" strike="noStrike" kern="1200" cap="none" spc="0" normalizeH="0" baseline="0" noProof="0" dirty="0" smtClean="0">
              <a:ln>
                <a:noFill/>
              </a:ln>
              <a:solidFill>
                <a:srgbClr val="002060"/>
              </a:solidFill>
              <a:effectLst/>
              <a:uLnTx/>
              <a:uFillTx/>
              <a:latin typeface="+mj-lt"/>
              <a:ea typeface="+mj-ea"/>
              <a:cs typeface="+mj-cs"/>
            </a:endParaRPr>
          </a:p>
          <a:p>
            <a:pPr marL="457200" marR="0" lvl="0" indent="-457200" defTabSz="914400" rtl="0" eaLnBrk="1" fontAlgn="auto" latinLnBrk="0" hangingPunct="1">
              <a:lnSpc>
                <a:spcPct val="100000"/>
              </a:lnSpc>
              <a:spcBef>
                <a:spcPct val="0"/>
              </a:spcBef>
              <a:spcAft>
                <a:spcPts val="0"/>
              </a:spcAft>
              <a:buClrTx/>
              <a:buSzTx/>
              <a:tabLst/>
              <a:defRPr/>
            </a:pPr>
            <a:r>
              <a:rPr lang="it-IT" sz="2400" i="1" dirty="0" smtClean="0">
                <a:solidFill>
                  <a:srgbClr val="002060"/>
                </a:solidFill>
                <a:latin typeface="+mj-lt"/>
                <a:ea typeface="+mj-ea"/>
                <a:cs typeface="+mj-cs"/>
              </a:rPr>
              <a:t>	2. </a:t>
            </a:r>
            <a:r>
              <a:rPr kumimoji="0" lang="it-IT" sz="2400" b="0" i="1" u="none" strike="noStrike" kern="1200" cap="none" spc="0" normalizeH="0" baseline="0" noProof="0" dirty="0" err="1" smtClean="0">
                <a:ln>
                  <a:noFill/>
                </a:ln>
                <a:solidFill>
                  <a:srgbClr val="002060"/>
                </a:solidFill>
                <a:effectLst/>
                <a:uLnTx/>
                <a:uFillTx/>
                <a:latin typeface="+mj-lt"/>
                <a:ea typeface="+mj-ea"/>
                <a:cs typeface="+mj-cs"/>
              </a:rPr>
              <a:t>Differential</a:t>
            </a:r>
            <a:r>
              <a:rPr kumimoji="0" lang="it-IT" sz="2400" b="0" i="1" u="none" strike="noStrike" kern="1200" cap="none" spc="0" normalizeH="0" baseline="0" noProof="0" dirty="0" smtClean="0">
                <a:ln>
                  <a:noFill/>
                </a:ln>
                <a:solidFill>
                  <a:srgbClr val="002060"/>
                </a:solidFill>
                <a:effectLst/>
                <a:uLnTx/>
                <a:uFillTx/>
                <a:latin typeface="+mj-lt"/>
                <a:ea typeface="+mj-ea"/>
                <a:cs typeface="+mj-cs"/>
              </a:rPr>
              <a:t> </a:t>
            </a:r>
            <a:r>
              <a:rPr kumimoji="0" lang="it-IT" sz="2400" b="0" i="1" u="none" strike="noStrike" kern="1200" cap="none" spc="0" normalizeH="0" baseline="0" noProof="0" dirty="0" err="1" smtClean="0">
                <a:ln>
                  <a:noFill/>
                </a:ln>
                <a:solidFill>
                  <a:srgbClr val="002060"/>
                </a:solidFill>
                <a:effectLst/>
                <a:uLnTx/>
                <a:uFillTx/>
                <a:latin typeface="+mj-lt"/>
                <a:ea typeface="+mj-ea"/>
                <a:cs typeface="+mj-cs"/>
              </a:rPr>
              <a:t>diagnosis</a:t>
            </a:r>
            <a:endParaRPr kumimoji="0" lang="it-IT" sz="2400" b="0" i="1" u="none" strike="noStrike" kern="1200" cap="none" spc="0" normalizeH="0" baseline="0" noProof="0" dirty="0" smtClean="0">
              <a:ln>
                <a:noFill/>
              </a:ln>
              <a:solidFill>
                <a:srgbClr val="002060"/>
              </a:solidFill>
              <a:effectLst/>
              <a:uLnTx/>
              <a:uFillTx/>
              <a:latin typeface="+mj-lt"/>
              <a:ea typeface="+mj-ea"/>
              <a:cs typeface="+mj-cs"/>
            </a:endParaRPr>
          </a:p>
          <a:p>
            <a:pPr marL="457200" marR="0" lvl="0" indent="-457200" defTabSz="914400" rtl="0" eaLnBrk="1" fontAlgn="auto" latinLnBrk="0" hangingPunct="1">
              <a:lnSpc>
                <a:spcPct val="100000"/>
              </a:lnSpc>
              <a:spcBef>
                <a:spcPct val="0"/>
              </a:spcBef>
              <a:spcAft>
                <a:spcPts val="0"/>
              </a:spcAft>
              <a:buClrTx/>
              <a:buSzTx/>
              <a:tabLst/>
              <a:defRPr/>
            </a:pPr>
            <a:r>
              <a:rPr lang="it-IT" sz="2400" i="1" dirty="0" smtClean="0">
                <a:solidFill>
                  <a:srgbClr val="002060"/>
                </a:solidFill>
                <a:latin typeface="+mj-lt"/>
                <a:ea typeface="+mj-ea"/>
                <a:cs typeface="+mj-cs"/>
              </a:rPr>
              <a:t>	3. </a:t>
            </a:r>
            <a:r>
              <a:rPr lang="it-IT" sz="2400" i="1" dirty="0" err="1" smtClean="0">
                <a:solidFill>
                  <a:srgbClr val="002060"/>
                </a:solidFill>
                <a:latin typeface="+mj-lt"/>
                <a:ea typeface="+mj-ea"/>
                <a:cs typeface="+mj-cs"/>
              </a:rPr>
              <a:t>Prognosis</a:t>
            </a:r>
            <a:r>
              <a:rPr kumimoji="0" lang="it-IT" sz="2400" b="0" i="1" u="none" strike="noStrike" kern="1200" cap="none" spc="0" normalizeH="0" baseline="0" noProof="0" dirty="0" smtClean="0">
                <a:ln>
                  <a:noFill/>
                </a:ln>
                <a:solidFill>
                  <a:srgbClr val="002060"/>
                </a:solidFill>
                <a:effectLst/>
                <a:uLnTx/>
                <a:uFillTx/>
                <a:latin typeface="+mj-lt"/>
                <a:ea typeface="+mj-ea"/>
                <a:cs typeface="+mj-cs"/>
              </a:rPr>
              <a:t/>
            </a:r>
            <a:br>
              <a:rPr kumimoji="0" lang="it-IT" sz="2400" b="0" i="1" u="none" strike="noStrike" kern="1200" cap="none" spc="0" normalizeH="0" baseline="0" noProof="0" dirty="0" smtClean="0">
                <a:ln>
                  <a:noFill/>
                </a:ln>
                <a:solidFill>
                  <a:srgbClr val="002060"/>
                </a:solidFill>
                <a:effectLst/>
                <a:uLnTx/>
                <a:uFillTx/>
                <a:latin typeface="+mj-lt"/>
                <a:ea typeface="+mj-ea"/>
                <a:cs typeface="+mj-cs"/>
              </a:rPr>
            </a:br>
            <a:r>
              <a:rPr kumimoji="0" lang="it-IT" sz="2400" b="0" i="1" u="none" strike="noStrike" kern="1200" cap="none" spc="0" normalizeH="0" baseline="0" noProof="0" dirty="0" smtClean="0">
                <a:ln>
                  <a:noFill/>
                </a:ln>
                <a:solidFill>
                  <a:srgbClr val="002060"/>
                </a:solidFill>
                <a:effectLst/>
                <a:uLnTx/>
                <a:uFillTx/>
                <a:latin typeface="+mj-lt"/>
                <a:ea typeface="+mj-ea"/>
                <a:cs typeface="+mj-cs"/>
              </a:rPr>
              <a:t>4.</a:t>
            </a:r>
            <a:r>
              <a:rPr kumimoji="0" lang="it-IT" sz="2400" b="0" i="1" u="none" strike="noStrike" kern="1200" cap="none" spc="0" normalizeH="0" noProof="0" dirty="0" smtClean="0">
                <a:ln>
                  <a:noFill/>
                </a:ln>
                <a:solidFill>
                  <a:srgbClr val="002060"/>
                </a:solidFill>
                <a:effectLst/>
                <a:uLnTx/>
                <a:uFillTx/>
                <a:latin typeface="+mj-lt"/>
                <a:ea typeface="+mj-ea"/>
                <a:cs typeface="+mj-cs"/>
              </a:rPr>
              <a:t> </a:t>
            </a:r>
            <a:r>
              <a:rPr kumimoji="0" lang="it-IT" sz="2400" b="0" i="1" u="none" strike="noStrike" kern="1200" cap="none" spc="0" normalizeH="0" baseline="0" noProof="0" dirty="0" err="1" smtClean="0">
                <a:ln>
                  <a:noFill/>
                </a:ln>
                <a:solidFill>
                  <a:srgbClr val="002060"/>
                </a:solidFill>
                <a:effectLst/>
                <a:uLnTx/>
                <a:uFillTx/>
                <a:latin typeface="+mj-lt"/>
                <a:ea typeface="+mj-ea"/>
                <a:cs typeface="+mj-cs"/>
              </a:rPr>
              <a:t>Research</a:t>
            </a:r>
            <a:r>
              <a:rPr kumimoji="0" lang="it-IT" sz="2400" b="0" i="1" u="none" strike="noStrike" kern="1200" cap="none" spc="0" normalizeH="0" baseline="0" noProof="0" dirty="0" smtClean="0">
                <a:ln>
                  <a:noFill/>
                </a:ln>
                <a:solidFill>
                  <a:srgbClr val="002060"/>
                </a:solidFill>
                <a:effectLst/>
                <a:uLnTx/>
                <a:uFillTx/>
                <a:latin typeface="+mj-lt"/>
                <a:ea typeface="+mj-ea"/>
                <a:cs typeface="+mj-cs"/>
              </a:rPr>
              <a:t> </a:t>
            </a:r>
          </a:p>
          <a:p>
            <a:pPr marL="457200" marR="0" lvl="0" indent="-457200" defTabSz="914400" rtl="0" eaLnBrk="1" fontAlgn="auto" latinLnBrk="0" hangingPunct="1">
              <a:lnSpc>
                <a:spcPct val="100000"/>
              </a:lnSpc>
              <a:spcBef>
                <a:spcPct val="0"/>
              </a:spcBef>
              <a:spcAft>
                <a:spcPts val="0"/>
              </a:spcAft>
              <a:buClrTx/>
              <a:buSzTx/>
              <a:tabLst/>
              <a:defRPr/>
            </a:pPr>
            <a:r>
              <a:rPr lang="it-IT" sz="2400" i="1" dirty="0" smtClean="0">
                <a:solidFill>
                  <a:srgbClr val="002060"/>
                </a:solidFill>
                <a:latin typeface="+mj-lt"/>
                <a:ea typeface="+mj-ea"/>
                <a:cs typeface="+mj-cs"/>
              </a:rPr>
              <a:t>	</a:t>
            </a:r>
            <a:r>
              <a:rPr lang="it-IT" i="1" dirty="0" smtClean="0">
                <a:solidFill>
                  <a:srgbClr val="002060"/>
                </a:solidFill>
                <a:latin typeface="+mj-lt"/>
                <a:ea typeface="+mj-ea"/>
                <a:cs typeface="+mj-cs"/>
              </a:rPr>
              <a:t>-</a:t>
            </a:r>
            <a:r>
              <a:rPr lang="it-IT" sz="2400" i="1" dirty="0" smtClean="0">
                <a:solidFill>
                  <a:srgbClr val="002060"/>
                </a:solidFill>
                <a:latin typeface="+mj-lt"/>
                <a:ea typeface="+mj-ea"/>
                <a:cs typeface="+mj-cs"/>
              </a:rPr>
              <a:t> </a:t>
            </a:r>
            <a:r>
              <a:rPr kumimoji="0" lang="it-IT" sz="1600" b="0" i="1" u="none" strike="noStrike" kern="1200" cap="none" spc="0" normalizeH="0" baseline="0" noProof="0" dirty="0" err="1" smtClean="0">
                <a:ln>
                  <a:noFill/>
                </a:ln>
                <a:solidFill>
                  <a:srgbClr val="002060"/>
                </a:solidFill>
                <a:effectLst/>
                <a:uLnTx/>
                <a:uFillTx/>
                <a:latin typeface="+mj-lt"/>
                <a:ea typeface="+mj-ea"/>
                <a:cs typeface="+mj-cs"/>
              </a:rPr>
              <a:t>Pathogenesis</a:t>
            </a:r>
            <a:endParaRPr kumimoji="0" lang="it-IT" sz="1600" b="0" i="1" u="none" strike="noStrike" kern="1200" cap="none" spc="0" normalizeH="0" baseline="0" noProof="0" dirty="0" smtClean="0">
              <a:ln>
                <a:noFill/>
              </a:ln>
              <a:solidFill>
                <a:srgbClr val="002060"/>
              </a:solidFill>
              <a:effectLst/>
              <a:uLnTx/>
              <a:uFillTx/>
              <a:latin typeface="+mj-lt"/>
              <a:ea typeface="+mj-ea"/>
              <a:cs typeface="+mj-cs"/>
            </a:endParaRPr>
          </a:p>
          <a:p>
            <a:pPr marL="457200" marR="0" lvl="0" indent="-457200" defTabSz="914400" rtl="0" eaLnBrk="1" fontAlgn="auto" latinLnBrk="0" hangingPunct="1">
              <a:lnSpc>
                <a:spcPct val="100000"/>
              </a:lnSpc>
              <a:spcBef>
                <a:spcPct val="0"/>
              </a:spcBef>
              <a:spcAft>
                <a:spcPts val="0"/>
              </a:spcAft>
              <a:buClrTx/>
              <a:buSzTx/>
              <a:tabLst/>
              <a:defRPr/>
            </a:pPr>
            <a:r>
              <a:rPr lang="it-IT" sz="1600" i="1" dirty="0" smtClean="0">
                <a:solidFill>
                  <a:srgbClr val="002060"/>
                </a:solidFill>
                <a:latin typeface="+mj-lt"/>
                <a:ea typeface="+mj-ea"/>
                <a:cs typeface="+mj-cs"/>
              </a:rPr>
              <a:t>	- </a:t>
            </a:r>
            <a:r>
              <a:rPr lang="it-IT" sz="1600" i="1" dirty="0" err="1" smtClean="0">
                <a:solidFill>
                  <a:srgbClr val="002060"/>
                </a:solidFill>
                <a:latin typeface="+mj-lt"/>
                <a:ea typeface="+mj-ea"/>
                <a:cs typeface="+mj-cs"/>
              </a:rPr>
              <a:t>Therapy</a:t>
            </a:r>
            <a:r>
              <a:rPr kumimoji="0" lang="it-IT" sz="2400" b="0" i="1" u="none" strike="noStrike" kern="1200" cap="none" spc="0" normalizeH="0" baseline="0" noProof="0" dirty="0" smtClean="0">
                <a:ln>
                  <a:noFill/>
                </a:ln>
                <a:solidFill>
                  <a:srgbClr val="002060"/>
                </a:solidFill>
                <a:effectLst/>
                <a:uLnTx/>
                <a:uFillTx/>
                <a:latin typeface="+mj-lt"/>
                <a:ea typeface="+mj-ea"/>
                <a:cs typeface="+mj-cs"/>
              </a:rPr>
              <a:t/>
            </a:r>
            <a:br>
              <a:rPr kumimoji="0" lang="it-IT" sz="2400" b="0" i="1" u="none" strike="noStrike" kern="1200" cap="none" spc="0" normalizeH="0" baseline="0" noProof="0" dirty="0" smtClean="0">
                <a:ln>
                  <a:noFill/>
                </a:ln>
                <a:solidFill>
                  <a:srgbClr val="002060"/>
                </a:solidFill>
                <a:effectLst/>
                <a:uLnTx/>
                <a:uFillTx/>
                <a:latin typeface="+mj-lt"/>
                <a:ea typeface="+mj-ea"/>
                <a:cs typeface="+mj-cs"/>
              </a:rPr>
            </a:br>
            <a:r>
              <a:rPr lang="it-IT" sz="2400" i="1" dirty="0" smtClean="0">
                <a:solidFill>
                  <a:srgbClr val="002060"/>
                </a:solidFill>
                <a:latin typeface="+mj-lt"/>
                <a:ea typeface="+mj-ea"/>
                <a:cs typeface="+mj-cs"/>
              </a:rPr>
              <a:t> </a:t>
            </a:r>
            <a:r>
              <a:rPr kumimoji="0" lang="it-IT" sz="2400" b="0" i="1" u="none" strike="noStrike" kern="1200" cap="none" spc="0" normalizeH="0" baseline="0" noProof="0" dirty="0" smtClean="0">
                <a:ln>
                  <a:noFill/>
                </a:ln>
                <a:solidFill>
                  <a:srgbClr val="002060"/>
                </a:solidFill>
                <a:effectLst/>
                <a:uLnTx/>
                <a:uFillTx/>
                <a:latin typeface="+mj-lt"/>
                <a:ea typeface="+mj-ea"/>
                <a:cs typeface="+mj-cs"/>
              </a:rPr>
              <a:t/>
            </a:r>
            <a:br>
              <a:rPr kumimoji="0" lang="it-IT" sz="2400" b="0" i="1" u="none" strike="noStrike" kern="1200" cap="none" spc="0" normalizeH="0" baseline="0" noProof="0" dirty="0" smtClean="0">
                <a:ln>
                  <a:noFill/>
                </a:ln>
                <a:solidFill>
                  <a:srgbClr val="002060"/>
                </a:solidFill>
                <a:effectLst/>
                <a:uLnTx/>
                <a:uFillTx/>
                <a:latin typeface="+mj-lt"/>
                <a:ea typeface="+mj-ea"/>
                <a:cs typeface="+mj-cs"/>
              </a:rPr>
            </a:br>
            <a:endParaRPr kumimoji="0" lang="en-US" sz="2400" b="0" i="1" u="none" strike="noStrike" kern="1200" cap="none" spc="0" normalizeH="0" baseline="0" noProof="0" dirty="0">
              <a:ln>
                <a:noFill/>
              </a:ln>
              <a:solidFill>
                <a:srgbClr val="002060"/>
              </a:solidFill>
              <a:effectLst/>
              <a:uLnTx/>
              <a:uFillTx/>
              <a:latin typeface="+mj-lt"/>
              <a:ea typeface="+mj-ea"/>
              <a:cs typeface="+mj-cs"/>
            </a:endParaRPr>
          </a:p>
        </p:txBody>
      </p:sp>
      <p:sp>
        <p:nvSpPr>
          <p:cNvPr id="5" name="Rettangolo 4"/>
          <p:cNvSpPr/>
          <p:nvPr/>
        </p:nvSpPr>
        <p:spPr>
          <a:xfrm>
            <a:off x="2699792" y="476672"/>
            <a:ext cx="4572000" cy="830997"/>
          </a:xfrm>
          <a:prstGeom prst="rect">
            <a:avLst/>
          </a:prstGeom>
        </p:spPr>
        <p:txBody>
          <a:bodyPr>
            <a:spAutoFit/>
          </a:bodyPr>
          <a:lstStyle/>
          <a:p>
            <a:pPr algn="ctr"/>
            <a:r>
              <a:rPr lang="it-IT" sz="2800" dirty="0" smtClean="0">
                <a:solidFill>
                  <a:srgbClr val="FF0000"/>
                </a:solidFill>
                <a:effectLst>
                  <a:outerShdw blurRad="38100" dist="38100" dir="2700000" algn="tl">
                    <a:srgbClr val="000000">
                      <a:alpha val="43137"/>
                    </a:srgbClr>
                  </a:outerShdw>
                </a:effectLst>
              </a:rPr>
              <a:t>IPF </a:t>
            </a:r>
          </a:p>
          <a:p>
            <a:pPr algn="ctr"/>
            <a:r>
              <a:rPr lang="it-IT" sz="2000" i="1" dirty="0" err="1" smtClean="0">
                <a:solidFill>
                  <a:srgbClr val="FF0000"/>
                </a:solidFill>
                <a:effectLst>
                  <a:outerShdw blurRad="38100" dist="38100" dir="2700000" algn="tl">
                    <a:srgbClr val="000000">
                      <a:alpha val="43137"/>
                    </a:srgbClr>
                  </a:outerShdw>
                </a:effectLst>
              </a:rPr>
              <a:t>Pathology</a:t>
            </a:r>
            <a:r>
              <a:rPr lang="it-IT" sz="2000" i="1" dirty="0" smtClean="0">
                <a:solidFill>
                  <a:srgbClr val="FF0000"/>
                </a:solidFill>
                <a:effectLst>
                  <a:outerShdw blurRad="38100" dist="38100" dir="2700000" algn="tl">
                    <a:srgbClr val="000000">
                      <a:alpha val="43137"/>
                    </a:srgbClr>
                  </a:outerShdw>
                </a:effectLst>
              </a:rPr>
              <a:t> &amp; </a:t>
            </a:r>
            <a:r>
              <a:rPr lang="it-IT" sz="2000" i="1" dirty="0" err="1" smtClean="0">
                <a:solidFill>
                  <a:srgbClr val="FF0000"/>
                </a:solidFill>
                <a:effectLst>
                  <a:outerShdw blurRad="38100" dist="38100" dir="2700000" algn="tl">
                    <a:srgbClr val="000000">
                      <a:alpha val="43137"/>
                    </a:srgbClr>
                  </a:outerShdw>
                </a:effectLst>
              </a:rPr>
              <a:t>Molecular</a:t>
            </a:r>
            <a:r>
              <a:rPr lang="it-IT" sz="2000" i="1" dirty="0" smtClean="0">
                <a:solidFill>
                  <a:srgbClr val="FF0000"/>
                </a:solidFill>
                <a:effectLst>
                  <a:outerShdw blurRad="38100" dist="38100" dir="2700000" algn="tl">
                    <a:srgbClr val="000000">
                      <a:alpha val="43137"/>
                    </a:srgbClr>
                  </a:outerShdw>
                </a:effectLst>
              </a:rPr>
              <a:t> </a:t>
            </a:r>
            <a:r>
              <a:rPr lang="it-IT" sz="2000" i="1" dirty="0" err="1" smtClean="0">
                <a:solidFill>
                  <a:srgbClr val="FF0000"/>
                </a:solidFill>
                <a:effectLst>
                  <a:outerShdw blurRad="38100" dist="38100" dir="2700000" algn="tl">
                    <a:srgbClr val="000000">
                      <a:alpha val="43137"/>
                    </a:srgbClr>
                  </a:outerShdw>
                </a:effectLst>
              </a:rPr>
              <a:t>Pathology</a:t>
            </a:r>
            <a:endParaRPr lang="it-IT" sz="2000" i="1" dirty="0" smtClean="0">
              <a:solidFill>
                <a:srgbClr val="FF0000"/>
              </a:solidFill>
              <a:effectLst>
                <a:outerShdw blurRad="38100" dist="38100" dir="2700000" algn="tl">
                  <a:srgbClr val="000000">
                    <a:alpha val="43137"/>
                  </a:srgbClr>
                </a:outerShdw>
              </a:effectLst>
            </a:endParaRPr>
          </a:p>
        </p:txBody>
      </p:sp>
      <p:pic>
        <p:nvPicPr>
          <p:cNvPr id="6" name="Picture 8" descr="https://www.bertelsmann.com/media/verantwortung/bilder/kooperationen-haendekreis-1600-900px_article_landscape_gt_1200_grid.jpg"/>
          <p:cNvPicPr>
            <a:picLocks noChangeAspect="1" noChangeArrowheads="1"/>
          </p:cNvPicPr>
          <p:nvPr/>
        </p:nvPicPr>
        <p:blipFill>
          <a:blip r:embed="rId2" cstate="print"/>
          <a:srcRect/>
          <a:stretch>
            <a:fillRect/>
          </a:stretch>
        </p:blipFill>
        <p:spPr bwMode="auto">
          <a:xfrm flipV="1">
            <a:off x="5292080" y="2564904"/>
            <a:ext cx="3337992" cy="2232248"/>
          </a:xfrm>
          <a:prstGeom prst="rect">
            <a:avLst/>
          </a:prstGeom>
          <a:noFill/>
          <a:ln>
            <a:solidFill>
              <a:schemeClr val="accent6"/>
            </a:solidFill>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p:txBody>
          <a:bodyPr/>
          <a:lstStyle/>
          <a:p>
            <a:r>
              <a:rPr lang="it-IT" dirty="0" err="1" smtClean="0"/>
              <a:t>Improving</a:t>
            </a:r>
            <a:r>
              <a:rPr lang="it-IT" dirty="0" smtClean="0"/>
              <a:t> </a:t>
            </a:r>
            <a:r>
              <a:rPr lang="it-IT" dirty="0" err="1" smtClean="0"/>
              <a:t>histological</a:t>
            </a:r>
            <a:r>
              <a:rPr lang="it-IT" dirty="0" smtClean="0"/>
              <a:t> </a:t>
            </a:r>
            <a:r>
              <a:rPr lang="it-IT" dirty="0" err="1" smtClean="0"/>
              <a:t>diagnosis</a:t>
            </a:r>
            <a:endParaRPr lang="it-IT" dirty="0"/>
          </a:p>
        </p:txBody>
      </p:sp>
      <p:sp>
        <p:nvSpPr>
          <p:cNvPr id="4" name="Segnaposto contenuto 3"/>
          <p:cNvSpPr>
            <a:spLocks noGrp="1"/>
          </p:cNvSpPr>
          <p:nvPr>
            <p:ph idx="1"/>
          </p:nvPr>
        </p:nvSpPr>
        <p:spPr>
          <a:xfrm>
            <a:off x="457200" y="3068960"/>
            <a:ext cx="8229600" cy="3057203"/>
          </a:xfrm>
        </p:spPr>
        <p:txBody>
          <a:bodyPr/>
          <a:lstStyle/>
          <a:p>
            <a:r>
              <a:rPr lang="it-IT" dirty="0" smtClean="0"/>
              <a:t>New </a:t>
            </a:r>
            <a:r>
              <a:rPr lang="it-IT" dirty="0" err="1" smtClean="0"/>
              <a:t>morphological</a:t>
            </a:r>
            <a:r>
              <a:rPr lang="it-IT" dirty="0" smtClean="0"/>
              <a:t> </a:t>
            </a:r>
            <a:r>
              <a:rPr lang="it-IT" dirty="0" err="1" smtClean="0"/>
              <a:t>criteria</a:t>
            </a:r>
            <a:endParaRPr lang="it-IT" dirty="0" smtClean="0"/>
          </a:p>
          <a:p>
            <a:r>
              <a:rPr lang="it-IT" dirty="0" smtClean="0"/>
              <a:t>New </a:t>
            </a:r>
            <a:r>
              <a:rPr lang="it-IT" dirty="0" err="1" smtClean="0"/>
              <a:t>methods</a:t>
            </a:r>
            <a:r>
              <a:rPr lang="it-IT" dirty="0" smtClean="0"/>
              <a:t> : </a:t>
            </a:r>
            <a:r>
              <a:rPr lang="it-IT" dirty="0" err="1" smtClean="0"/>
              <a:t>Immunohistochemistry</a:t>
            </a:r>
            <a:endParaRPr lang="it-IT"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7" name="Picture 3"/>
          <p:cNvPicPr>
            <a:picLocks noGrp="1" noChangeAspect="1" noChangeArrowheads="1"/>
          </p:cNvPicPr>
          <p:nvPr>
            <p:ph idx="4294967295"/>
          </p:nvPr>
        </p:nvPicPr>
        <p:blipFill>
          <a:blip r:embed="rId2" cstate="print">
            <a:lum contrast="20000"/>
          </a:blip>
          <a:srcRect l="3034"/>
          <a:stretch>
            <a:fillRect/>
          </a:stretch>
        </p:blipFill>
        <p:spPr>
          <a:xfrm>
            <a:off x="5076055" y="620688"/>
            <a:ext cx="3890019" cy="3168352"/>
          </a:xfrm>
          <a:ln>
            <a:solidFill>
              <a:schemeClr val="tx2">
                <a:lumMod val="65000"/>
                <a:lumOff val="35000"/>
              </a:schemeClr>
            </a:solidFill>
          </a:ln>
        </p:spPr>
      </p:pic>
      <p:pic>
        <p:nvPicPr>
          <p:cNvPr id="50179" name="Picture 2"/>
          <p:cNvPicPr>
            <a:picLocks noChangeAspect="1" noChangeArrowheads="1"/>
          </p:cNvPicPr>
          <p:nvPr/>
        </p:nvPicPr>
        <p:blipFill>
          <a:blip r:embed="rId3" cstate="print">
            <a:lum bright="-20000" contrast="30000"/>
          </a:blip>
          <a:srcRect l="21428" t="7619" r="19048" b="60642"/>
          <a:stretch>
            <a:fillRect/>
          </a:stretch>
        </p:blipFill>
        <p:spPr bwMode="auto">
          <a:xfrm>
            <a:off x="1115616" y="4149080"/>
            <a:ext cx="6913914" cy="2304256"/>
          </a:xfrm>
          <a:prstGeom prst="rect">
            <a:avLst/>
          </a:prstGeom>
          <a:noFill/>
          <a:ln w="9525">
            <a:solidFill>
              <a:srgbClr val="FF3300"/>
            </a:solidFill>
            <a:miter lim="800000"/>
            <a:headEnd/>
            <a:tailEnd/>
          </a:ln>
        </p:spPr>
      </p:pic>
      <p:pic>
        <p:nvPicPr>
          <p:cNvPr id="499713" name="Picture 1"/>
          <p:cNvPicPr>
            <a:picLocks noChangeAspect="1" noChangeArrowheads="1"/>
          </p:cNvPicPr>
          <p:nvPr/>
        </p:nvPicPr>
        <p:blipFill>
          <a:blip r:embed="rId4" cstate="print"/>
          <a:srcRect l="16667" r="15833" b="5185"/>
          <a:stretch>
            <a:fillRect/>
          </a:stretch>
        </p:blipFill>
        <p:spPr bwMode="auto">
          <a:xfrm>
            <a:off x="65654" y="0"/>
            <a:ext cx="4795504" cy="37890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4"/>
          <p:cNvPicPr>
            <a:picLocks noGrp="1" noChangeAspect="1" noChangeArrowheads="1"/>
          </p:cNvPicPr>
          <p:nvPr>
            <p:ph/>
          </p:nvPr>
        </p:nvPicPr>
        <p:blipFill>
          <a:blip r:embed="rId2" cstate="print">
            <a:lum bright="-10000" contrast="30000"/>
          </a:blip>
          <a:srcRect l="19928" t="10146" r="19383" b="10146"/>
          <a:stretch>
            <a:fillRect/>
          </a:stretch>
        </p:blipFill>
        <p:spPr>
          <a:xfrm>
            <a:off x="5220072" y="0"/>
            <a:ext cx="2631704" cy="2160612"/>
          </a:xfrm>
          <a:noFill/>
          <a:ln>
            <a:solidFill>
              <a:schemeClr val="accent6"/>
            </a:solidFill>
          </a:ln>
        </p:spPr>
      </p:pic>
      <p:pic>
        <p:nvPicPr>
          <p:cNvPr id="32771" name="Picture 5"/>
          <p:cNvPicPr>
            <a:picLocks noChangeAspect="1" noChangeArrowheads="1"/>
          </p:cNvPicPr>
          <p:nvPr/>
        </p:nvPicPr>
        <p:blipFill>
          <a:blip r:embed="rId3" cstate="print"/>
          <a:srcRect l="6474" t="15677" r="29143" b="31644"/>
          <a:stretch>
            <a:fillRect/>
          </a:stretch>
        </p:blipFill>
        <p:spPr bwMode="auto">
          <a:xfrm>
            <a:off x="323528" y="0"/>
            <a:ext cx="3887787" cy="1988840"/>
          </a:xfrm>
          <a:prstGeom prst="rect">
            <a:avLst/>
          </a:prstGeom>
          <a:noFill/>
          <a:ln w="9525">
            <a:noFill/>
            <a:miter lim="800000"/>
            <a:headEnd/>
            <a:tailEnd/>
          </a:ln>
        </p:spPr>
      </p:pic>
      <p:pic>
        <p:nvPicPr>
          <p:cNvPr id="4" name="Picture 2"/>
          <p:cNvPicPr>
            <a:picLocks noChangeAspect="1" noChangeArrowheads="1"/>
          </p:cNvPicPr>
          <p:nvPr/>
        </p:nvPicPr>
        <p:blipFill>
          <a:blip r:embed="rId4" cstate="print"/>
          <a:srcRect l="24059" t="13028" r="12943" b="6926"/>
          <a:stretch>
            <a:fillRect/>
          </a:stretch>
        </p:blipFill>
        <p:spPr bwMode="auto">
          <a:xfrm>
            <a:off x="2195737" y="2204864"/>
            <a:ext cx="5860612" cy="4653136"/>
          </a:xfrm>
          <a:prstGeom prst="rect">
            <a:avLst/>
          </a:prstGeom>
          <a:noFill/>
          <a:ln w="9525">
            <a:solidFill>
              <a:srgbClr val="FF3300"/>
            </a:solidFill>
            <a:miter lim="800000"/>
            <a:headEnd/>
            <a:tailEnd/>
          </a:ln>
        </p:spPr>
      </p:pic>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1"/>
          <p:cNvSpPr txBox="1">
            <a:spLocks/>
          </p:cNvSpPr>
          <p:nvPr/>
        </p:nvSpPr>
        <p:spPr>
          <a:xfrm>
            <a:off x="179512" y="2132856"/>
            <a:ext cx="8712968" cy="3312368"/>
          </a:xfrm>
          <a:prstGeom prst="rect">
            <a:avLst/>
          </a:prstGeom>
          <a:solidFill>
            <a:schemeClr val="accent1">
              <a:lumMod val="20000"/>
              <a:lumOff val="80000"/>
            </a:schemeClr>
          </a:solidFill>
        </p:spPr>
        <p:txBody>
          <a:bodyPr vert="horz" lIns="91440" tIns="45720" rIns="91440" bIns="45720" rtlCol="0" anchor="ctr">
            <a:noAutofit/>
          </a:bodyPr>
          <a:lstStyle/>
          <a:p>
            <a:pPr marL="457200" marR="0" lvl="0" indent="-457200" defTabSz="914400" rtl="0" eaLnBrk="1" fontAlgn="auto" latinLnBrk="0" hangingPunct="1">
              <a:lnSpc>
                <a:spcPct val="100000"/>
              </a:lnSpc>
              <a:spcBef>
                <a:spcPct val="0"/>
              </a:spcBef>
              <a:spcAft>
                <a:spcPts val="0"/>
              </a:spcAft>
              <a:buClrTx/>
              <a:buSzTx/>
              <a:tabLst/>
              <a:defRPr/>
            </a:pPr>
            <a:r>
              <a:rPr kumimoji="0" lang="it-IT" sz="2400" b="0" i="1" u="none" strike="noStrike" kern="1200" cap="none" spc="0" normalizeH="0" baseline="0" noProof="0" dirty="0" smtClean="0">
                <a:ln>
                  <a:noFill/>
                </a:ln>
                <a:solidFill>
                  <a:srgbClr val="002060"/>
                </a:solidFill>
                <a:effectLst/>
                <a:uLnTx/>
                <a:uFillTx/>
                <a:latin typeface="+mj-lt"/>
                <a:ea typeface="+mj-ea"/>
                <a:cs typeface="+mj-cs"/>
              </a:rPr>
              <a:t>	1. </a:t>
            </a:r>
            <a:r>
              <a:rPr kumimoji="0" lang="it-IT" sz="2400" b="0" i="1" u="none" strike="noStrike" kern="1200" cap="none" spc="0" normalizeH="0" baseline="0" noProof="0" dirty="0" err="1" smtClean="0">
                <a:ln>
                  <a:noFill/>
                </a:ln>
                <a:solidFill>
                  <a:srgbClr val="002060"/>
                </a:solidFill>
                <a:effectLst/>
                <a:uLnTx/>
                <a:uFillTx/>
                <a:latin typeface="+mj-lt"/>
                <a:ea typeface="+mj-ea"/>
                <a:cs typeface="+mj-cs"/>
              </a:rPr>
              <a:t>Molecular</a:t>
            </a:r>
            <a:r>
              <a:rPr kumimoji="0" lang="it-IT" sz="2400" b="0" i="1" u="none" strike="noStrike" kern="1200" cap="none" spc="0" normalizeH="0" baseline="0" noProof="0" dirty="0" smtClean="0">
                <a:ln>
                  <a:noFill/>
                </a:ln>
                <a:solidFill>
                  <a:srgbClr val="002060"/>
                </a:solidFill>
                <a:effectLst/>
                <a:uLnTx/>
                <a:uFillTx/>
                <a:latin typeface="+mj-lt"/>
                <a:ea typeface="+mj-ea"/>
                <a:cs typeface="+mj-cs"/>
              </a:rPr>
              <a:t> </a:t>
            </a:r>
            <a:r>
              <a:rPr kumimoji="0" lang="it-IT" sz="2400" b="0" i="1" u="none" strike="noStrike" kern="1200" cap="none" spc="0" normalizeH="0" baseline="0" noProof="0" dirty="0" err="1" smtClean="0">
                <a:ln>
                  <a:noFill/>
                </a:ln>
                <a:solidFill>
                  <a:srgbClr val="002060"/>
                </a:solidFill>
                <a:effectLst/>
                <a:uLnTx/>
                <a:uFillTx/>
                <a:latin typeface="+mj-lt"/>
                <a:ea typeface="+mj-ea"/>
                <a:cs typeface="+mj-cs"/>
              </a:rPr>
              <a:t>Morphology</a:t>
            </a:r>
            <a:endParaRPr kumimoji="0" lang="it-IT" sz="2400" b="0" i="1" u="none" strike="noStrike" kern="1200" cap="none" spc="0" normalizeH="0" baseline="0" noProof="0" dirty="0" smtClean="0">
              <a:ln>
                <a:noFill/>
              </a:ln>
              <a:solidFill>
                <a:srgbClr val="002060"/>
              </a:solidFill>
              <a:effectLst/>
              <a:uLnTx/>
              <a:uFillTx/>
              <a:latin typeface="+mj-lt"/>
              <a:ea typeface="+mj-ea"/>
              <a:cs typeface="+mj-cs"/>
            </a:endParaRPr>
          </a:p>
          <a:p>
            <a:pPr marL="457200" marR="0" lvl="0" indent="-457200" defTabSz="914400" rtl="0" eaLnBrk="1" fontAlgn="auto" latinLnBrk="0" hangingPunct="1">
              <a:lnSpc>
                <a:spcPct val="100000"/>
              </a:lnSpc>
              <a:spcBef>
                <a:spcPct val="0"/>
              </a:spcBef>
              <a:spcAft>
                <a:spcPts val="0"/>
              </a:spcAft>
              <a:buClrTx/>
              <a:buSzTx/>
              <a:tabLst/>
              <a:defRPr/>
            </a:pPr>
            <a:r>
              <a:rPr lang="it-IT" sz="2400" i="1" dirty="0" smtClean="0">
                <a:solidFill>
                  <a:srgbClr val="002060"/>
                </a:solidFill>
                <a:latin typeface="+mj-lt"/>
                <a:ea typeface="+mj-ea"/>
                <a:cs typeface="+mj-cs"/>
              </a:rPr>
              <a:t>	2. </a:t>
            </a:r>
            <a:r>
              <a:rPr kumimoji="0" lang="it-IT" sz="2400" b="0" i="1" u="none" strike="noStrike" kern="1200" cap="none" spc="0" normalizeH="0" baseline="0" noProof="0" dirty="0" err="1" smtClean="0">
                <a:ln>
                  <a:noFill/>
                </a:ln>
                <a:solidFill>
                  <a:srgbClr val="002060"/>
                </a:solidFill>
                <a:effectLst/>
                <a:uLnTx/>
                <a:uFillTx/>
                <a:latin typeface="+mj-lt"/>
                <a:ea typeface="+mj-ea"/>
                <a:cs typeface="+mj-cs"/>
              </a:rPr>
              <a:t>Genetic</a:t>
            </a:r>
            <a:r>
              <a:rPr kumimoji="0" lang="it-IT" sz="2400" b="0" i="1" u="none" strike="noStrike" kern="1200" cap="none" spc="0" normalizeH="0" baseline="0" noProof="0" dirty="0" smtClean="0">
                <a:ln>
                  <a:noFill/>
                </a:ln>
                <a:solidFill>
                  <a:srgbClr val="002060"/>
                </a:solidFill>
                <a:effectLst/>
                <a:uLnTx/>
                <a:uFillTx/>
                <a:latin typeface="+mj-lt"/>
                <a:ea typeface="+mj-ea"/>
                <a:cs typeface="+mj-cs"/>
              </a:rPr>
              <a:t> </a:t>
            </a:r>
            <a:r>
              <a:rPr kumimoji="0" lang="it-IT" sz="2400" b="0" i="1" u="none" strike="noStrike" kern="1200" cap="none" spc="0" normalizeH="0" baseline="0" noProof="0" dirty="0" err="1" smtClean="0">
                <a:ln>
                  <a:noFill/>
                </a:ln>
                <a:solidFill>
                  <a:srgbClr val="002060"/>
                </a:solidFill>
                <a:effectLst/>
                <a:uLnTx/>
                <a:uFillTx/>
                <a:latin typeface="+mj-lt"/>
                <a:ea typeface="+mj-ea"/>
                <a:cs typeface="+mj-cs"/>
              </a:rPr>
              <a:t>analysis</a:t>
            </a:r>
            <a:endParaRPr kumimoji="0" lang="it-IT" sz="2400" b="0" i="1" u="none" strike="noStrike" kern="1200" cap="none" spc="0" normalizeH="0" baseline="0" noProof="0" dirty="0" smtClean="0">
              <a:ln>
                <a:noFill/>
              </a:ln>
              <a:solidFill>
                <a:srgbClr val="002060"/>
              </a:solidFill>
              <a:effectLst/>
              <a:uLnTx/>
              <a:uFillTx/>
              <a:latin typeface="+mj-lt"/>
              <a:ea typeface="+mj-ea"/>
              <a:cs typeface="+mj-cs"/>
            </a:endParaRPr>
          </a:p>
          <a:p>
            <a:pPr marL="457200" marR="0" lvl="0" indent="-457200" defTabSz="914400" rtl="0" eaLnBrk="1" fontAlgn="auto" latinLnBrk="0" hangingPunct="1">
              <a:lnSpc>
                <a:spcPct val="100000"/>
              </a:lnSpc>
              <a:spcBef>
                <a:spcPct val="0"/>
              </a:spcBef>
              <a:spcAft>
                <a:spcPts val="0"/>
              </a:spcAft>
              <a:buClrTx/>
              <a:buSzTx/>
              <a:tabLst/>
              <a:defRPr/>
            </a:pPr>
            <a:r>
              <a:rPr lang="it-IT" sz="2400" i="1" dirty="0" smtClean="0">
                <a:solidFill>
                  <a:srgbClr val="002060"/>
                </a:solidFill>
                <a:latin typeface="+mj-lt"/>
                <a:ea typeface="+mj-ea"/>
                <a:cs typeface="+mj-cs"/>
              </a:rPr>
              <a:t>	3. Gene </a:t>
            </a:r>
            <a:r>
              <a:rPr lang="it-IT" sz="2400" i="1" dirty="0" err="1" smtClean="0">
                <a:solidFill>
                  <a:srgbClr val="002060"/>
                </a:solidFill>
                <a:latin typeface="+mj-lt"/>
                <a:ea typeface="+mj-ea"/>
                <a:cs typeface="+mj-cs"/>
              </a:rPr>
              <a:t>Profiling</a:t>
            </a:r>
            <a:r>
              <a:rPr kumimoji="0" lang="it-IT" sz="2400" b="0" i="1" u="none" strike="noStrike" kern="1200" cap="none" spc="0" normalizeH="0" baseline="0" noProof="0" dirty="0" smtClean="0">
                <a:ln>
                  <a:noFill/>
                </a:ln>
                <a:solidFill>
                  <a:srgbClr val="002060"/>
                </a:solidFill>
                <a:effectLst/>
                <a:uLnTx/>
                <a:uFillTx/>
                <a:latin typeface="+mj-lt"/>
                <a:ea typeface="+mj-ea"/>
                <a:cs typeface="+mj-cs"/>
              </a:rPr>
              <a:t/>
            </a:r>
            <a:br>
              <a:rPr kumimoji="0" lang="it-IT" sz="2400" b="0" i="1" u="none" strike="noStrike" kern="1200" cap="none" spc="0" normalizeH="0" baseline="0" noProof="0" dirty="0" smtClean="0">
                <a:ln>
                  <a:noFill/>
                </a:ln>
                <a:solidFill>
                  <a:srgbClr val="002060"/>
                </a:solidFill>
                <a:effectLst/>
                <a:uLnTx/>
                <a:uFillTx/>
                <a:latin typeface="+mj-lt"/>
                <a:ea typeface="+mj-ea"/>
                <a:cs typeface="+mj-cs"/>
              </a:rPr>
            </a:br>
            <a:r>
              <a:rPr kumimoji="0" lang="it-IT" sz="2400" b="0" i="1" u="none" strike="noStrike" kern="1200" cap="none" spc="0" normalizeH="0" baseline="0" noProof="0" dirty="0" smtClean="0">
                <a:ln>
                  <a:noFill/>
                </a:ln>
                <a:solidFill>
                  <a:srgbClr val="002060"/>
                </a:solidFill>
                <a:effectLst/>
                <a:uLnTx/>
                <a:uFillTx/>
                <a:latin typeface="+mj-lt"/>
                <a:ea typeface="+mj-ea"/>
                <a:cs typeface="+mj-cs"/>
              </a:rPr>
              <a:t>4.</a:t>
            </a:r>
            <a:r>
              <a:rPr kumimoji="0" lang="it-IT" sz="2400" b="0" i="1" u="none" strike="noStrike" kern="1200" cap="none" spc="0" normalizeH="0" noProof="0" dirty="0" smtClean="0">
                <a:ln>
                  <a:noFill/>
                </a:ln>
                <a:solidFill>
                  <a:srgbClr val="002060"/>
                </a:solidFill>
                <a:effectLst/>
                <a:uLnTx/>
                <a:uFillTx/>
                <a:latin typeface="+mj-lt"/>
                <a:ea typeface="+mj-ea"/>
                <a:cs typeface="+mj-cs"/>
              </a:rPr>
              <a:t> </a:t>
            </a:r>
            <a:r>
              <a:rPr kumimoji="0" lang="it-IT" sz="2400" b="0" i="1" u="none" strike="noStrike" kern="1200" cap="none" spc="0" normalizeH="0" baseline="0" noProof="0" dirty="0" err="1" smtClean="0">
                <a:ln>
                  <a:noFill/>
                </a:ln>
                <a:solidFill>
                  <a:srgbClr val="002060"/>
                </a:solidFill>
                <a:effectLst/>
                <a:uLnTx/>
                <a:uFillTx/>
                <a:latin typeface="+mj-lt"/>
                <a:ea typeface="+mj-ea"/>
                <a:cs typeface="+mj-cs"/>
              </a:rPr>
              <a:t>miRNA</a:t>
            </a:r>
            <a:r>
              <a:rPr kumimoji="0" lang="it-IT" sz="2400" b="0" i="1" u="none" strike="noStrike" kern="1200" cap="none" spc="0" normalizeH="0" noProof="0" dirty="0" smtClean="0">
                <a:ln>
                  <a:noFill/>
                </a:ln>
                <a:solidFill>
                  <a:srgbClr val="002060"/>
                </a:solidFill>
                <a:effectLst/>
                <a:uLnTx/>
                <a:uFillTx/>
                <a:latin typeface="+mj-lt"/>
                <a:ea typeface="+mj-ea"/>
                <a:cs typeface="+mj-cs"/>
              </a:rPr>
              <a:t> </a:t>
            </a:r>
            <a:r>
              <a:rPr kumimoji="0" lang="it-IT" sz="2400" b="0" i="1" u="none" strike="noStrike" kern="1200" cap="none" spc="0" normalizeH="0" noProof="0" dirty="0" err="1" smtClean="0">
                <a:ln>
                  <a:noFill/>
                </a:ln>
                <a:solidFill>
                  <a:srgbClr val="002060"/>
                </a:solidFill>
                <a:effectLst/>
                <a:uLnTx/>
                <a:uFillTx/>
                <a:latin typeface="+mj-lt"/>
                <a:ea typeface="+mj-ea"/>
                <a:cs typeface="+mj-cs"/>
              </a:rPr>
              <a:t>analysis</a:t>
            </a:r>
            <a:endParaRPr kumimoji="0" lang="it-IT" sz="2400" b="0" i="1" u="none" strike="noStrike" kern="1200" cap="none" spc="0" normalizeH="0" noProof="0" dirty="0" smtClean="0">
              <a:ln>
                <a:noFill/>
              </a:ln>
              <a:solidFill>
                <a:srgbClr val="002060"/>
              </a:solidFill>
              <a:effectLst/>
              <a:uLnTx/>
              <a:uFillTx/>
              <a:latin typeface="+mj-lt"/>
              <a:ea typeface="+mj-ea"/>
              <a:cs typeface="+mj-cs"/>
            </a:endParaRPr>
          </a:p>
          <a:p>
            <a:pPr marL="457200" marR="0" lvl="0" indent="-457200" defTabSz="914400" rtl="0" eaLnBrk="1" fontAlgn="auto" latinLnBrk="0" hangingPunct="1">
              <a:lnSpc>
                <a:spcPct val="100000"/>
              </a:lnSpc>
              <a:spcBef>
                <a:spcPct val="0"/>
              </a:spcBef>
              <a:spcAft>
                <a:spcPts val="0"/>
              </a:spcAft>
              <a:buClrTx/>
              <a:buSzTx/>
              <a:tabLst/>
              <a:defRPr/>
            </a:pPr>
            <a:r>
              <a:rPr lang="it-IT" sz="2400" i="1" dirty="0" smtClean="0">
                <a:solidFill>
                  <a:srgbClr val="002060"/>
                </a:solidFill>
                <a:latin typeface="+mj-lt"/>
                <a:ea typeface="+mj-ea"/>
                <a:cs typeface="+mj-cs"/>
              </a:rPr>
              <a:t>	5. </a:t>
            </a:r>
            <a:r>
              <a:rPr lang="it-IT" sz="2400" i="1" dirty="0" err="1" smtClean="0">
                <a:solidFill>
                  <a:srgbClr val="002060"/>
                </a:solidFill>
                <a:latin typeface="+mj-lt"/>
                <a:ea typeface="+mj-ea"/>
                <a:cs typeface="+mj-cs"/>
              </a:rPr>
              <a:t>Proteomic</a:t>
            </a:r>
            <a:r>
              <a:rPr lang="it-IT" sz="2400" i="1" dirty="0" smtClean="0">
                <a:solidFill>
                  <a:srgbClr val="002060"/>
                </a:solidFill>
                <a:latin typeface="+mj-lt"/>
                <a:ea typeface="+mj-ea"/>
                <a:cs typeface="+mj-cs"/>
              </a:rPr>
              <a:t> </a:t>
            </a:r>
            <a:r>
              <a:rPr lang="it-IT" sz="2400" i="1" dirty="0" err="1" smtClean="0">
                <a:solidFill>
                  <a:srgbClr val="002060"/>
                </a:solidFill>
                <a:latin typeface="+mj-lt"/>
                <a:ea typeface="+mj-ea"/>
                <a:cs typeface="+mj-cs"/>
              </a:rPr>
              <a:t>analysis</a:t>
            </a:r>
            <a:endParaRPr kumimoji="0" lang="it-IT" sz="2400" b="0" i="1" u="none" strike="noStrike" kern="1200" cap="none" spc="0" normalizeH="0" noProof="0" dirty="0" smtClean="0">
              <a:ln>
                <a:noFill/>
              </a:ln>
              <a:solidFill>
                <a:srgbClr val="002060"/>
              </a:solidFill>
              <a:effectLst/>
              <a:uLnTx/>
              <a:uFillTx/>
              <a:latin typeface="+mj-lt"/>
              <a:ea typeface="+mj-ea"/>
              <a:cs typeface="+mj-cs"/>
            </a:endParaRPr>
          </a:p>
          <a:p>
            <a:pPr marL="457200" marR="0" lvl="0" indent="-457200" defTabSz="914400" rtl="0" eaLnBrk="1" fontAlgn="auto" latinLnBrk="0" hangingPunct="1">
              <a:lnSpc>
                <a:spcPct val="100000"/>
              </a:lnSpc>
              <a:spcBef>
                <a:spcPct val="0"/>
              </a:spcBef>
              <a:spcAft>
                <a:spcPts val="0"/>
              </a:spcAft>
              <a:buClrTx/>
              <a:buSzTx/>
              <a:tabLst/>
              <a:defRPr/>
            </a:pPr>
            <a:endParaRPr kumimoji="0" lang="it-IT" sz="2400" b="0" i="1" u="none" strike="noStrike" kern="1200" cap="none" spc="0" normalizeH="0" baseline="0" noProof="0" dirty="0" smtClean="0">
              <a:ln>
                <a:noFill/>
              </a:ln>
              <a:solidFill>
                <a:srgbClr val="002060"/>
              </a:solidFill>
              <a:effectLst/>
              <a:uLnTx/>
              <a:uFillTx/>
              <a:latin typeface="+mj-lt"/>
              <a:ea typeface="+mj-ea"/>
              <a:cs typeface="+mj-cs"/>
            </a:endParaRPr>
          </a:p>
          <a:p>
            <a:pPr marL="457200" marR="0" lvl="0" indent="-457200" defTabSz="914400" rtl="0" eaLnBrk="1" fontAlgn="auto" latinLnBrk="0" hangingPunct="1">
              <a:lnSpc>
                <a:spcPct val="100000"/>
              </a:lnSpc>
              <a:spcBef>
                <a:spcPct val="0"/>
              </a:spcBef>
              <a:spcAft>
                <a:spcPts val="0"/>
              </a:spcAft>
              <a:buClrTx/>
              <a:buSzTx/>
              <a:tabLst/>
              <a:defRPr/>
            </a:pPr>
            <a:r>
              <a:rPr lang="it-IT" sz="2400" i="1" dirty="0" smtClean="0">
                <a:solidFill>
                  <a:srgbClr val="002060"/>
                </a:solidFill>
                <a:latin typeface="+mj-lt"/>
                <a:ea typeface="+mj-ea"/>
                <a:cs typeface="+mj-cs"/>
              </a:rPr>
              <a:t>	</a:t>
            </a:r>
            <a:r>
              <a:rPr lang="it-IT" i="1" dirty="0" smtClean="0">
                <a:solidFill>
                  <a:srgbClr val="002060"/>
                </a:solidFill>
                <a:latin typeface="+mj-lt"/>
                <a:ea typeface="+mj-ea"/>
                <a:cs typeface="+mj-cs"/>
              </a:rPr>
              <a:t>-</a:t>
            </a:r>
            <a:r>
              <a:rPr lang="it-IT" sz="2400" i="1" dirty="0" smtClean="0">
                <a:solidFill>
                  <a:srgbClr val="002060"/>
                </a:solidFill>
                <a:latin typeface="+mj-lt"/>
                <a:ea typeface="+mj-ea"/>
                <a:cs typeface="+mj-cs"/>
              </a:rPr>
              <a:t> </a:t>
            </a:r>
            <a:r>
              <a:rPr kumimoji="0" lang="it-IT" sz="1600" b="0" i="1" u="none" strike="noStrike" kern="1200" cap="none" spc="0" normalizeH="0" baseline="0" noProof="0" dirty="0" err="1" smtClean="0">
                <a:ln>
                  <a:noFill/>
                </a:ln>
                <a:solidFill>
                  <a:srgbClr val="002060"/>
                </a:solidFill>
                <a:effectLst/>
                <a:uLnTx/>
                <a:uFillTx/>
                <a:latin typeface="+mj-lt"/>
                <a:ea typeface="+mj-ea"/>
                <a:cs typeface="+mj-cs"/>
              </a:rPr>
              <a:t>Pathogenesis</a:t>
            </a:r>
            <a:endParaRPr kumimoji="0" lang="it-IT" sz="1600" b="0" i="1" u="none" strike="noStrike" kern="1200" cap="none" spc="0" normalizeH="0" baseline="0" noProof="0" dirty="0" smtClean="0">
              <a:ln>
                <a:noFill/>
              </a:ln>
              <a:solidFill>
                <a:srgbClr val="002060"/>
              </a:solidFill>
              <a:effectLst/>
              <a:uLnTx/>
              <a:uFillTx/>
              <a:latin typeface="+mj-lt"/>
              <a:ea typeface="+mj-ea"/>
              <a:cs typeface="+mj-cs"/>
            </a:endParaRPr>
          </a:p>
          <a:p>
            <a:pPr marL="457200" marR="0" lvl="0" indent="-457200" defTabSz="914400" rtl="0" eaLnBrk="1" fontAlgn="auto" latinLnBrk="0" hangingPunct="1">
              <a:lnSpc>
                <a:spcPct val="100000"/>
              </a:lnSpc>
              <a:spcBef>
                <a:spcPct val="0"/>
              </a:spcBef>
              <a:spcAft>
                <a:spcPts val="0"/>
              </a:spcAft>
              <a:buClrTx/>
              <a:buSzTx/>
              <a:tabLst/>
              <a:defRPr/>
            </a:pPr>
            <a:r>
              <a:rPr lang="it-IT" sz="1600" i="1" dirty="0" smtClean="0">
                <a:solidFill>
                  <a:srgbClr val="002060"/>
                </a:solidFill>
                <a:latin typeface="+mj-lt"/>
                <a:ea typeface="+mj-ea"/>
                <a:cs typeface="+mj-cs"/>
              </a:rPr>
              <a:t>	-  </a:t>
            </a:r>
            <a:r>
              <a:rPr lang="it-IT" sz="1600" i="1" dirty="0" err="1" smtClean="0">
                <a:solidFill>
                  <a:srgbClr val="002060"/>
                </a:solidFill>
                <a:latin typeface="+mj-lt"/>
                <a:ea typeface="+mj-ea"/>
                <a:cs typeface="+mj-cs"/>
              </a:rPr>
              <a:t>Diagnosis</a:t>
            </a:r>
            <a:endParaRPr kumimoji="0" lang="it-IT" sz="1600" b="0" i="1" u="none" strike="noStrike" kern="1200" cap="none" spc="0" normalizeH="0" baseline="0" noProof="0" dirty="0" smtClean="0">
              <a:ln>
                <a:noFill/>
              </a:ln>
              <a:solidFill>
                <a:srgbClr val="002060"/>
              </a:solidFill>
              <a:effectLst/>
              <a:uLnTx/>
              <a:uFillTx/>
              <a:latin typeface="+mj-lt"/>
              <a:ea typeface="+mj-ea"/>
              <a:cs typeface="+mj-cs"/>
            </a:endParaRPr>
          </a:p>
          <a:p>
            <a:pPr marL="457200" marR="0" lvl="0" indent="-457200" defTabSz="914400" rtl="0" eaLnBrk="1" fontAlgn="auto" latinLnBrk="0" hangingPunct="1">
              <a:lnSpc>
                <a:spcPct val="100000"/>
              </a:lnSpc>
              <a:spcBef>
                <a:spcPct val="0"/>
              </a:spcBef>
              <a:spcAft>
                <a:spcPts val="0"/>
              </a:spcAft>
              <a:buClrTx/>
              <a:buSzTx/>
              <a:tabLst/>
              <a:defRPr/>
            </a:pPr>
            <a:r>
              <a:rPr lang="it-IT" sz="1600" i="1" dirty="0" smtClean="0">
                <a:solidFill>
                  <a:srgbClr val="002060"/>
                </a:solidFill>
                <a:latin typeface="+mj-lt"/>
                <a:ea typeface="+mj-ea"/>
                <a:cs typeface="+mj-cs"/>
              </a:rPr>
              <a:t>	- </a:t>
            </a:r>
            <a:r>
              <a:rPr lang="it-IT" sz="1600" i="1" dirty="0" err="1" smtClean="0">
                <a:solidFill>
                  <a:srgbClr val="002060"/>
                </a:solidFill>
                <a:latin typeface="+mj-lt"/>
                <a:ea typeface="+mj-ea"/>
                <a:cs typeface="+mj-cs"/>
              </a:rPr>
              <a:t>Therapy</a:t>
            </a:r>
            <a:r>
              <a:rPr kumimoji="0" lang="it-IT" sz="2400" b="0" i="1" u="none" strike="noStrike" kern="1200" cap="none" spc="0" normalizeH="0" baseline="0" noProof="0" dirty="0" smtClean="0">
                <a:ln>
                  <a:noFill/>
                </a:ln>
                <a:solidFill>
                  <a:srgbClr val="002060"/>
                </a:solidFill>
                <a:effectLst/>
                <a:uLnTx/>
                <a:uFillTx/>
                <a:latin typeface="+mj-lt"/>
                <a:ea typeface="+mj-ea"/>
                <a:cs typeface="+mj-cs"/>
              </a:rPr>
              <a:t/>
            </a:r>
            <a:br>
              <a:rPr kumimoji="0" lang="it-IT" sz="2400" b="0" i="1" u="none" strike="noStrike" kern="1200" cap="none" spc="0" normalizeH="0" baseline="0" noProof="0" dirty="0" smtClean="0">
                <a:ln>
                  <a:noFill/>
                </a:ln>
                <a:solidFill>
                  <a:srgbClr val="002060"/>
                </a:solidFill>
                <a:effectLst/>
                <a:uLnTx/>
                <a:uFillTx/>
                <a:latin typeface="+mj-lt"/>
                <a:ea typeface="+mj-ea"/>
                <a:cs typeface="+mj-cs"/>
              </a:rPr>
            </a:br>
            <a:r>
              <a:rPr lang="it-IT" sz="2400" i="1" dirty="0" smtClean="0">
                <a:solidFill>
                  <a:srgbClr val="002060"/>
                </a:solidFill>
                <a:latin typeface="+mj-lt"/>
                <a:ea typeface="+mj-ea"/>
                <a:cs typeface="+mj-cs"/>
              </a:rPr>
              <a:t> </a:t>
            </a:r>
            <a:r>
              <a:rPr kumimoji="0" lang="it-IT" sz="2400" b="0" i="1" u="none" strike="noStrike" kern="1200" cap="none" spc="0" normalizeH="0" baseline="0" noProof="0" dirty="0" smtClean="0">
                <a:ln>
                  <a:noFill/>
                </a:ln>
                <a:solidFill>
                  <a:srgbClr val="002060"/>
                </a:solidFill>
                <a:effectLst/>
                <a:uLnTx/>
                <a:uFillTx/>
                <a:latin typeface="+mj-lt"/>
                <a:ea typeface="+mj-ea"/>
                <a:cs typeface="+mj-cs"/>
              </a:rPr>
              <a:t/>
            </a:r>
            <a:br>
              <a:rPr kumimoji="0" lang="it-IT" sz="2400" b="0" i="1" u="none" strike="noStrike" kern="1200" cap="none" spc="0" normalizeH="0" baseline="0" noProof="0" dirty="0" smtClean="0">
                <a:ln>
                  <a:noFill/>
                </a:ln>
                <a:solidFill>
                  <a:srgbClr val="002060"/>
                </a:solidFill>
                <a:effectLst/>
                <a:uLnTx/>
                <a:uFillTx/>
                <a:latin typeface="+mj-lt"/>
                <a:ea typeface="+mj-ea"/>
                <a:cs typeface="+mj-cs"/>
              </a:rPr>
            </a:br>
            <a:endParaRPr kumimoji="0" lang="en-US" sz="2400" b="0" i="1" u="none" strike="noStrike" kern="1200" cap="none" spc="0" normalizeH="0" baseline="0" noProof="0" dirty="0">
              <a:ln>
                <a:noFill/>
              </a:ln>
              <a:solidFill>
                <a:srgbClr val="002060"/>
              </a:solidFill>
              <a:effectLst/>
              <a:uLnTx/>
              <a:uFillTx/>
              <a:latin typeface="+mj-lt"/>
              <a:ea typeface="+mj-ea"/>
              <a:cs typeface="+mj-cs"/>
            </a:endParaRPr>
          </a:p>
        </p:txBody>
      </p:sp>
      <p:sp>
        <p:nvSpPr>
          <p:cNvPr id="5" name="Rettangolo 4"/>
          <p:cNvSpPr/>
          <p:nvPr/>
        </p:nvSpPr>
        <p:spPr>
          <a:xfrm>
            <a:off x="2483768" y="188640"/>
            <a:ext cx="4572000" cy="1323439"/>
          </a:xfrm>
          <a:prstGeom prst="rect">
            <a:avLst/>
          </a:prstGeom>
        </p:spPr>
        <p:txBody>
          <a:bodyPr>
            <a:spAutoFit/>
          </a:bodyPr>
          <a:lstStyle/>
          <a:p>
            <a:pPr algn="ctr"/>
            <a:r>
              <a:rPr lang="it-IT" sz="2800" dirty="0" smtClean="0">
                <a:solidFill>
                  <a:schemeClr val="bg2"/>
                </a:solidFill>
                <a:effectLst>
                  <a:outerShdw blurRad="38100" dist="38100" dir="2700000" algn="tl">
                    <a:srgbClr val="000000">
                      <a:alpha val="43137"/>
                    </a:srgbClr>
                  </a:outerShdw>
                </a:effectLst>
              </a:rPr>
              <a:t>IPF </a:t>
            </a:r>
          </a:p>
          <a:p>
            <a:pPr algn="ctr"/>
            <a:r>
              <a:rPr lang="it-IT" sz="2000" i="1" dirty="0" err="1" smtClean="0">
                <a:solidFill>
                  <a:schemeClr val="bg2"/>
                </a:solidFill>
                <a:effectLst>
                  <a:outerShdw blurRad="38100" dist="38100" dir="2700000" algn="tl">
                    <a:srgbClr val="000000">
                      <a:alpha val="43137"/>
                    </a:srgbClr>
                  </a:outerShdw>
                </a:effectLst>
              </a:rPr>
              <a:t>Pathology</a:t>
            </a:r>
            <a:r>
              <a:rPr lang="it-IT" sz="2000" i="1" dirty="0" smtClean="0">
                <a:solidFill>
                  <a:schemeClr val="bg2"/>
                </a:solidFill>
                <a:effectLst>
                  <a:outerShdw blurRad="38100" dist="38100" dir="2700000" algn="tl">
                    <a:srgbClr val="000000">
                      <a:alpha val="43137"/>
                    </a:srgbClr>
                  </a:outerShdw>
                </a:effectLst>
              </a:rPr>
              <a:t> &amp; </a:t>
            </a:r>
          </a:p>
          <a:p>
            <a:pPr algn="ctr"/>
            <a:r>
              <a:rPr lang="it-IT" sz="3200" i="1" u="sng" dirty="0" err="1" smtClean="0">
                <a:solidFill>
                  <a:srgbClr val="FF0000"/>
                </a:solidFill>
                <a:effectLst>
                  <a:outerShdw blurRad="38100" dist="38100" dir="2700000" algn="tl">
                    <a:srgbClr val="000000">
                      <a:alpha val="43137"/>
                    </a:srgbClr>
                  </a:outerShdw>
                </a:effectLst>
              </a:rPr>
              <a:t>Molecular</a:t>
            </a:r>
            <a:r>
              <a:rPr lang="it-IT" sz="3200" i="1" u="sng" dirty="0" smtClean="0">
                <a:solidFill>
                  <a:srgbClr val="FF0000"/>
                </a:solidFill>
                <a:effectLst>
                  <a:outerShdw blurRad="38100" dist="38100" dir="2700000" algn="tl">
                    <a:srgbClr val="000000">
                      <a:alpha val="43137"/>
                    </a:srgbClr>
                  </a:outerShdw>
                </a:effectLst>
              </a:rPr>
              <a:t> </a:t>
            </a:r>
            <a:r>
              <a:rPr lang="it-IT" sz="3200" i="1" u="sng" dirty="0" err="1" smtClean="0">
                <a:solidFill>
                  <a:srgbClr val="FF0000"/>
                </a:solidFill>
                <a:effectLst>
                  <a:outerShdw blurRad="38100" dist="38100" dir="2700000" algn="tl">
                    <a:srgbClr val="000000">
                      <a:alpha val="43137"/>
                    </a:srgbClr>
                  </a:outerShdw>
                </a:effectLst>
              </a:rPr>
              <a:t>Pathology</a:t>
            </a:r>
            <a:endParaRPr lang="it-IT" sz="3200" i="1" u="sng" dirty="0" smtClean="0">
              <a:solidFill>
                <a:srgbClr val="FF0000"/>
              </a:solidFill>
              <a:effectLst>
                <a:outerShdw blurRad="38100" dist="38100" dir="2700000" algn="tl">
                  <a:srgbClr val="000000">
                    <a:alpha val="43137"/>
                  </a:srgbClr>
                </a:outerShdw>
              </a:effectLst>
            </a:endParaRPr>
          </a:p>
        </p:txBody>
      </p:sp>
      <p:pic>
        <p:nvPicPr>
          <p:cNvPr id="560130" name="Picture 2"/>
          <p:cNvPicPr>
            <a:picLocks noChangeAspect="1" noChangeArrowheads="1"/>
          </p:cNvPicPr>
          <p:nvPr/>
        </p:nvPicPr>
        <p:blipFill>
          <a:blip r:embed="rId2" cstate="print"/>
          <a:srcRect l="17422" t="1032" r="16373" b="3984"/>
          <a:stretch>
            <a:fillRect/>
          </a:stretch>
        </p:blipFill>
        <p:spPr bwMode="auto">
          <a:xfrm>
            <a:off x="4860032" y="2276872"/>
            <a:ext cx="3312368" cy="267313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1458" name="Rectangle 2"/>
          <p:cNvSpPr>
            <a:spLocks noGrp="1" noChangeArrowheads="1"/>
          </p:cNvSpPr>
          <p:nvPr>
            <p:ph type="title" idx="4294967295"/>
          </p:nvPr>
        </p:nvSpPr>
        <p:spPr>
          <a:xfrm>
            <a:off x="0" y="260350"/>
            <a:ext cx="7772400" cy="1143000"/>
          </a:xfrm>
          <a:solidFill>
            <a:srgbClr val="E5EFFD"/>
          </a:solidFill>
        </p:spPr>
        <p:txBody>
          <a:bodyPr/>
          <a:lstStyle/>
          <a:p>
            <a:pPr eaLnBrk="1" hangingPunct="1">
              <a:defRPr/>
            </a:pPr>
            <a:r>
              <a:rPr lang="it-IT" sz="3200" dirty="0" err="1" smtClean="0">
                <a:solidFill>
                  <a:schemeClr val="hlink"/>
                </a:solidFill>
              </a:rPr>
              <a:t>Immunohistochemistry</a:t>
            </a:r>
            <a:r>
              <a:rPr lang="it-IT" sz="3200" dirty="0" smtClean="0">
                <a:solidFill>
                  <a:schemeClr val="hlink"/>
                </a:solidFill>
              </a:rPr>
              <a:t> </a:t>
            </a:r>
            <a:br>
              <a:rPr lang="it-IT" sz="3200" dirty="0" smtClean="0">
                <a:solidFill>
                  <a:schemeClr val="hlink"/>
                </a:solidFill>
              </a:rPr>
            </a:br>
            <a:r>
              <a:rPr lang="it-IT" sz="3200" dirty="0" smtClean="0">
                <a:solidFill>
                  <a:schemeClr val="hlink"/>
                </a:solidFill>
              </a:rPr>
              <a:t>In situ </a:t>
            </a:r>
            <a:r>
              <a:rPr lang="it-IT" sz="3200" dirty="0" err="1" smtClean="0">
                <a:solidFill>
                  <a:schemeClr val="hlink"/>
                </a:solidFill>
              </a:rPr>
              <a:t>proteomic</a:t>
            </a:r>
            <a:r>
              <a:rPr lang="it-IT" sz="3200" dirty="0" smtClean="0">
                <a:solidFill>
                  <a:schemeClr val="hlink"/>
                </a:solidFill>
              </a:rPr>
              <a:t> </a:t>
            </a:r>
            <a:r>
              <a:rPr lang="it-IT" sz="3200" dirty="0" err="1" smtClean="0">
                <a:solidFill>
                  <a:schemeClr val="hlink"/>
                </a:solidFill>
              </a:rPr>
              <a:t>analysis</a:t>
            </a:r>
            <a:endParaRPr lang="it-IT" sz="3200" dirty="0" smtClean="0">
              <a:solidFill>
                <a:schemeClr val="hlink"/>
              </a:solidFill>
            </a:endParaRPr>
          </a:p>
        </p:txBody>
      </p:sp>
      <p:sp>
        <p:nvSpPr>
          <p:cNvPr id="1171459" name="Rectangle 3"/>
          <p:cNvSpPr>
            <a:spLocks noGrp="1" noChangeArrowheads="1"/>
          </p:cNvSpPr>
          <p:nvPr>
            <p:ph type="body" sz="half" idx="4294967295"/>
          </p:nvPr>
        </p:nvSpPr>
        <p:spPr>
          <a:xfrm>
            <a:off x="0" y="1700213"/>
            <a:ext cx="4859338" cy="5157787"/>
          </a:xfrm>
        </p:spPr>
        <p:txBody>
          <a:bodyPr/>
          <a:lstStyle/>
          <a:p>
            <a:pPr eaLnBrk="1" hangingPunct="1">
              <a:lnSpc>
                <a:spcPct val="80000"/>
              </a:lnSpc>
              <a:defRPr/>
            </a:pPr>
            <a:r>
              <a:rPr lang="it-IT" sz="2000" dirty="0" err="1" smtClean="0"/>
              <a:t>Epithelial</a:t>
            </a:r>
            <a:r>
              <a:rPr lang="it-IT" sz="2000" dirty="0" smtClean="0"/>
              <a:t> </a:t>
            </a:r>
            <a:r>
              <a:rPr lang="it-IT" sz="2000" dirty="0" err="1" smtClean="0"/>
              <a:t>cells</a:t>
            </a:r>
            <a:endParaRPr lang="it-IT" sz="2000" dirty="0" smtClean="0"/>
          </a:p>
          <a:p>
            <a:pPr lvl="1" eaLnBrk="1" hangingPunct="1">
              <a:lnSpc>
                <a:spcPct val="80000"/>
              </a:lnSpc>
              <a:defRPr/>
            </a:pPr>
            <a:r>
              <a:rPr lang="it-IT" sz="1600" i="1" dirty="0" err="1" smtClean="0"/>
              <a:t>Alveolar</a:t>
            </a:r>
            <a:r>
              <a:rPr lang="it-IT" sz="1600" i="1" dirty="0" smtClean="0"/>
              <a:t>: </a:t>
            </a:r>
            <a:r>
              <a:rPr lang="it-IT" sz="1600" i="1" dirty="0" err="1" smtClean="0"/>
              <a:t>pneumocytes</a:t>
            </a:r>
            <a:r>
              <a:rPr lang="it-IT" sz="1600" i="1" dirty="0" smtClean="0"/>
              <a:t> </a:t>
            </a:r>
            <a:r>
              <a:rPr lang="it-IT" sz="1600" i="1" dirty="0" err="1" smtClean="0"/>
              <a:t>type</a:t>
            </a:r>
            <a:r>
              <a:rPr lang="it-IT" sz="1600" i="1" dirty="0" smtClean="0"/>
              <a:t> I and II</a:t>
            </a:r>
          </a:p>
          <a:p>
            <a:pPr lvl="1" eaLnBrk="1" hangingPunct="1">
              <a:lnSpc>
                <a:spcPct val="80000"/>
              </a:lnSpc>
              <a:defRPr/>
            </a:pPr>
            <a:r>
              <a:rPr lang="it-IT" sz="1600" i="1" dirty="0" err="1" smtClean="0"/>
              <a:t>Bronchiolar</a:t>
            </a:r>
            <a:r>
              <a:rPr lang="it-IT" sz="1600" i="1" dirty="0" smtClean="0"/>
              <a:t>: </a:t>
            </a:r>
            <a:r>
              <a:rPr lang="it-IT" sz="1600" i="1" dirty="0" err="1" smtClean="0"/>
              <a:t>basal</a:t>
            </a:r>
            <a:r>
              <a:rPr lang="it-IT" sz="1600" i="1" dirty="0" smtClean="0"/>
              <a:t> </a:t>
            </a:r>
            <a:r>
              <a:rPr lang="it-IT" sz="1600" i="1" dirty="0" err="1" smtClean="0"/>
              <a:t>cells</a:t>
            </a:r>
            <a:r>
              <a:rPr lang="it-IT" sz="1600" i="1" dirty="0" smtClean="0"/>
              <a:t>, </a:t>
            </a:r>
            <a:r>
              <a:rPr lang="it-IT" sz="1600" i="1" dirty="0" err="1" smtClean="0"/>
              <a:t>ciliated</a:t>
            </a:r>
            <a:r>
              <a:rPr lang="it-IT" sz="1600" i="1" dirty="0" smtClean="0"/>
              <a:t>, neuroendocrine, Clara </a:t>
            </a:r>
            <a:r>
              <a:rPr lang="it-IT" sz="1600" i="1" dirty="0" err="1" smtClean="0"/>
              <a:t>cells</a:t>
            </a:r>
            <a:endParaRPr lang="it-IT" sz="1600" i="1" dirty="0" smtClean="0"/>
          </a:p>
          <a:p>
            <a:pPr lvl="1" eaLnBrk="1" hangingPunct="1">
              <a:lnSpc>
                <a:spcPct val="80000"/>
              </a:lnSpc>
              <a:buFontTx/>
              <a:buNone/>
              <a:defRPr/>
            </a:pPr>
            <a:endParaRPr lang="it-IT" sz="1600" i="1" dirty="0" smtClean="0"/>
          </a:p>
          <a:p>
            <a:pPr lvl="1" eaLnBrk="1" hangingPunct="1">
              <a:lnSpc>
                <a:spcPct val="80000"/>
              </a:lnSpc>
              <a:defRPr/>
            </a:pPr>
            <a:r>
              <a:rPr lang="it-IT" sz="1600" i="1" dirty="0" smtClean="0">
                <a:solidFill>
                  <a:srgbClr val="FF0000"/>
                </a:solidFill>
                <a:effectLst>
                  <a:outerShdw blurRad="38100" dist="38100" dir="2700000" algn="tl">
                    <a:srgbClr val="000000">
                      <a:alpha val="43137"/>
                    </a:srgbClr>
                  </a:outerShdw>
                </a:effectLst>
              </a:rPr>
              <a:t>CK 7</a:t>
            </a:r>
          </a:p>
          <a:p>
            <a:pPr lvl="1" eaLnBrk="1" hangingPunct="1">
              <a:lnSpc>
                <a:spcPct val="80000"/>
              </a:lnSpc>
              <a:defRPr/>
            </a:pPr>
            <a:r>
              <a:rPr lang="it-IT" sz="1600" i="1" dirty="0" smtClean="0">
                <a:solidFill>
                  <a:srgbClr val="FF0000"/>
                </a:solidFill>
                <a:effectLst>
                  <a:outerShdw blurRad="38100" dist="38100" dir="2700000" algn="tl">
                    <a:srgbClr val="000000">
                      <a:alpha val="43137"/>
                    </a:srgbClr>
                  </a:outerShdw>
                </a:effectLst>
              </a:rPr>
              <a:t>TTF1</a:t>
            </a:r>
          </a:p>
          <a:p>
            <a:pPr lvl="1">
              <a:lnSpc>
                <a:spcPct val="80000"/>
              </a:lnSpc>
              <a:defRPr/>
            </a:pPr>
            <a:r>
              <a:rPr lang="it-IT" sz="1600" i="1" dirty="0" err="1" smtClean="0">
                <a:solidFill>
                  <a:srgbClr val="FF0000"/>
                </a:solidFill>
                <a:effectLst>
                  <a:outerShdw blurRad="38100" dist="38100" dir="2700000" algn="tl">
                    <a:srgbClr val="000000">
                      <a:alpha val="43137"/>
                    </a:srgbClr>
                  </a:outerShdw>
                </a:effectLst>
              </a:rPr>
              <a:t>Surfactant-Protein-A</a:t>
            </a:r>
            <a:endParaRPr lang="it-IT" sz="1600" i="1" dirty="0" smtClean="0">
              <a:solidFill>
                <a:srgbClr val="FF0000"/>
              </a:solidFill>
              <a:effectLst>
                <a:outerShdw blurRad="38100" dist="38100" dir="2700000" algn="tl">
                  <a:srgbClr val="000000">
                    <a:alpha val="43137"/>
                  </a:srgbClr>
                </a:outerShdw>
              </a:effectLst>
            </a:endParaRPr>
          </a:p>
          <a:p>
            <a:pPr lvl="1">
              <a:lnSpc>
                <a:spcPct val="80000"/>
              </a:lnSpc>
              <a:defRPr/>
            </a:pPr>
            <a:r>
              <a:rPr lang="it-IT" sz="1600" i="1" dirty="0" err="1" smtClean="0">
                <a:solidFill>
                  <a:srgbClr val="FF0000"/>
                </a:solidFill>
                <a:effectLst>
                  <a:outerShdw blurRad="38100" dist="38100" dir="2700000" algn="tl">
                    <a:srgbClr val="000000">
                      <a:alpha val="43137"/>
                    </a:srgbClr>
                  </a:outerShdw>
                </a:effectLst>
              </a:rPr>
              <a:t>Napsin-A</a:t>
            </a:r>
            <a:endParaRPr lang="it-IT" sz="1600" i="1" dirty="0" smtClean="0">
              <a:solidFill>
                <a:srgbClr val="FF0000"/>
              </a:solidFill>
              <a:effectLst>
                <a:outerShdw blurRad="38100" dist="38100" dir="2700000" algn="tl">
                  <a:srgbClr val="000000">
                    <a:alpha val="43137"/>
                  </a:srgbClr>
                </a:outerShdw>
              </a:effectLst>
            </a:endParaRPr>
          </a:p>
          <a:p>
            <a:pPr lvl="1">
              <a:lnSpc>
                <a:spcPct val="80000"/>
              </a:lnSpc>
              <a:defRPr/>
            </a:pPr>
            <a:r>
              <a:rPr lang="it-IT" sz="1600" i="1" dirty="0" smtClean="0">
                <a:solidFill>
                  <a:srgbClr val="FF0000"/>
                </a:solidFill>
                <a:effectLst>
                  <a:outerShdw blurRad="38100" dist="38100" dir="2700000" algn="tl">
                    <a:srgbClr val="000000">
                      <a:alpha val="43137"/>
                    </a:srgbClr>
                  </a:outerShdw>
                </a:effectLst>
              </a:rPr>
              <a:t>CD208</a:t>
            </a:r>
          </a:p>
          <a:p>
            <a:pPr lvl="1">
              <a:lnSpc>
                <a:spcPct val="80000"/>
              </a:lnSpc>
              <a:defRPr/>
            </a:pPr>
            <a:endParaRPr lang="it-IT" sz="1600" i="1" dirty="0" smtClean="0">
              <a:solidFill>
                <a:srgbClr val="FF0000"/>
              </a:solidFill>
              <a:effectLst>
                <a:outerShdw blurRad="38100" dist="38100" dir="2700000" algn="tl">
                  <a:srgbClr val="000000">
                    <a:alpha val="43137"/>
                  </a:srgbClr>
                </a:outerShdw>
              </a:effectLst>
            </a:endParaRPr>
          </a:p>
          <a:p>
            <a:pPr lvl="1" eaLnBrk="1" hangingPunct="1">
              <a:lnSpc>
                <a:spcPct val="80000"/>
              </a:lnSpc>
              <a:defRPr/>
            </a:pPr>
            <a:r>
              <a:rPr lang="it-IT" sz="1600" i="1" dirty="0" err="1" smtClean="0">
                <a:solidFill>
                  <a:srgbClr val="002060"/>
                </a:solidFill>
                <a:effectLst>
                  <a:outerShdw blurRad="38100" dist="38100" dir="2700000" algn="tl">
                    <a:srgbClr val="000000">
                      <a:alpha val="43137"/>
                    </a:srgbClr>
                  </a:outerShdw>
                </a:effectLst>
              </a:rPr>
              <a:t>Cytokeratin</a:t>
            </a:r>
            <a:r>
              <a:rPr lang="it-IT" sz="1600" i="1" dirty="0" smtClean="0">
                <a:solidFill>
                  <a:srgbClr val="002060"/>
                </a:solidFill>
                <a:effectLst>
                  <a:outerShdw blurRad="38100" dist="38100" dir="2700000" algn="tl">
                    <a:srgbClr val="000000">
                      <a:alpha val="43137"/>
                    </a:srgbClr>
                  </a:outerShdw>
                </a:effectLst>
              </a:rPr>
              <a:t> 5/6</a:t>
            </a:r>
          </a:p>
          <a:p>
            <a:pPr lvl="1" eaLnBrk="1" hangingPunct="1">
              <a:lnSpc>
                <a:spcPct val="80000"/>
              </a:lnSpc>
              <a:defRPr/>
            </a:pPr>
            <a:r>
              <a:rPr lang="it-IT" sz="1600" i="1" dirty="0" smtClean="0">
                <a:solidFill>
                  <a:srgbClr val="002060"/>
                </a:solidFill>
                <a:effectLst>
                  <a:outerShdw blurRad="38100" dist="38100" dir="2700000" algn="tl">
                    <a:srgbClr val="000000">
                      <a:alpha val="43137"/>
                    </a:srgbClr>
                  </a:outerShdw>
                </a:effectLst>
              </a:rPr>
              <a:t>P40</a:t>
            </a:r>
          </a:p>
          <a:p>
            <a:pPr lvl="1" eaLnBrk="1" hangingPunct="1">
              <a:lnSpc>
                <a:spcPct val="80000"/>
              </a:lnSpc>
              <a:defRPr/>
            </a:pPr>
            <a:endParaRPr lang="it-IT" sz="1600" i="1" dirty="0" smtClean="0">
              <a:solidFill>
                <a:srgbClr val="002060"/>
              </a:solidFill>
              <a:effectLst>
                <a:outerShdw blurRad="38100" dist="38100" dir="2700000" algn="tl">
                  <a:srgbClr val="000000">
                    <a:alpha val="43137"/>
                  </a:srgbClr>
                </a:outerShdw>
              </a:effectLst>
            </a:endParaRPr>
          </a:p>
          <a:p>
            <a:pPr lvl="1" eaLnBrk="1" hangingPunct="1">
              <a:lnSpc>
                <a:spcPct val="80000"/>
              </a:lnSpc>
              <a:defRPr/>
            </a:pPr>
            <a:endParaRPr lang="it-IT" sz="1600" i="1" dirty="0" smtClean="0">
              <a:solidFill>
                <a:srgbClr val="002060"/>
              </a:solidFill>
              <a:effectLst>
                <a:outerShdw blurRad="38100" dist="38100" dir="2700000" algn="tl">
                  <a:srgbClr val="000000">
                    <a:alpha val="43137"/>
                  </a:srgbClr>
                </a:outerShdw>
              </a:effectLst>
            </a:endParaRPr>
          </a:p>
          <a:p>
            <a:pPr lvl="1" eaLnBrk="1" hangingPunct="1">
              <a:lnSpc>
                <a:spcPct val="80000"/>
              </a:lnSpc>
              <a:defRPr/>
            </a:pPr>
            <a:endParaRPr lang="it-IT" sz="1600" i="1" dirty="0" smtClean="0">
              <a:solidFill>
                <a:srgbClr val="002060"/>
              </a:solidFill>
              <a:effectLst>
                <a:outerShdw blurRad="38100" dist="38100" dir="2700000" algn="tl">
                  <a:srgbClr val="000000">
                    <a:alpha val="43137"/>
                  </a:srgbClr>
                </a:outerShdw>
              </a:effectLst>
            </a:endParaRPr>
          </a:p>
          <a:p>
            <a:pPr lvl="1">
              <a:lnSpc>
                <a:spcPct val="80000"/>
              </a:lnSpc>
              <a:defRPr/>
            </a:pPr>
            <a:r>
              <a:rPr lang="it-IT" sz="1600" i="1" dirty="0" smtClean="0">
                <a:solidFill>
                  <a:srgbClr val="002611"/>
                </a:solidFill>
                <a:effectLst>
                  <a:outerShdw blurRad="38100" dist="38100" dir="2700000" algn="tl">
                    <a:srgbClr val="000000">
                      <a:alpha val="43137"/>
                    </a:srgbClr>
                  </a:outerShdw>
                </a:effectLst>
              </a:rPr>
              <a:t>MUC5AC</a:t>
            </a:r>
          </a:p>
          <a:p>
            <a:pPr lvl="1">
              <a:lnSpc>
                <a:spcPct val="80000"/>
              </a:lnSpc>
              <a:defRPr/>
            </a:pPr>
            <a:r>
              <a:rPr lang="it-IT" sz="1600" i="1" dirty="0" smtClean="0">
                <a:solidFill>
                  <a:srgbClr val="002611"/>
                </a:solidFill>
                <a:effectLst>
                  <a:outerShdw blurRad="38100" dist="38100" dir="2700000" algn="tl">
                    <a:srgbClr val="000000">
                      <a:alpha val="43137"/>
                    </a:srgbClr>
                  </a:outerShdw>
                </a:effectLst>
              </a:rPr>
              <a:t>CC10 </a:t>
            </a:r>
          </a:p>
          <a:p>
            <a:pPr lvl="1" eaLnBrk="1" hangingPunct="1">
              <a:lnSpc>
                <a:spcPct val="80000"/>
              </a:lnSpc>
              <a:defRPr/>
            </a:pPr>
            <a:endParaRPr lang="it-IT" sz="1400" i="1" dirty="0" smtClean="0">
              <a:solidFill>
                <a:srgbClr val="FF0000"/>
              </a:solidFill>
              <a:effectLst>
                <a:outerShdw blurRad="38100" dist="38100" dir="2700000" algn="tl">
                  <a:srgbClr val="C0C0C0"/>
                </a:outerShdw>
              </a:effectLst>
            </a:endParaRPr>
          </a:p>
          <a:p>
            <a:pPr lvl="1" eaLnBrk="1" hangingPunct="1">
              <a:lnSpc>
                <a:spcPct val="80000"/>
              </a:lnSpc>
              <a:buFontTx/>
              <a:buNone/>
              <a:defRPr/>
            </a:pPr>
            <a:endParaRPr lang="it-IT" sz="1600" i="1" dirty="0" smtClean="0">
              <a:solidFill>
                <a:srgbClr val="FF0000"/>
              </a:solidFill>
            </a:endParaRPr>
          </a:p>
        </p:txBody>
      </p:sp>
      <p:pic>
        <p:nvPicPr>
          <p:cNvPr id="26628" name="Picture 4" descr="an_ig2">
            <a:hlinkClick r:id="rId2"/>
          </p:cNvPr>
          <p:cNvPicPr>
            <a:picLocks noChangeAspect="1" noChangeArrowheads="1" noCrop="1"/>
          </p:cNvPicPr>
          <p:nvPr/>
        </p:nvPicPr>
        <p:blipFill>
          <a:blip r:embed="rId3" cstate="print"/>
          <a:srcRect/>
          <a:stretch>
            <a:fillRect/>
          </a:stretch>
        </p:blipFill>
        <p:spPr bwMode="auto">
          <a:xfrm rot="-7615090">
            <a:off x="7255670" y="313531"/>
            <a:ext cx="1008062" cy="758825"/>
          </a:xfrm>
          <a:prstGeom prst="rect">
            <a:avLst/>
          </a:prstGeom>
          <a:noFill/>
          <a:ln w="9525">
            <a:noFill/>
            <a:miter lim="800000"/>
            <a:headEnd/>
            <a:tailEnd/>
          </a:ln>
        </p:spPr>
      </p:pic>
      <p:sp>
        <p:nvSpPr>
          <p:cNvPr id="26633" name="Text Box 9"/>
          <p:cNvSpPr txBox="1">
            <a:spLocks noChangeArrowheads="1"/>
          </p:cNvSpPr>
          <p:nvPr/>
        </p:nvSpPr>
        <p:spPr bwMode="auto">
          <a:xfrm>
            <a:off x="3059832" y="4509120"/>
            <a:ext cx="1412566" cy="400110"/>
          </a:xfrm>
          <a:prstGeom prst="rect">
            <a:avLst/>
          </a:prstGeom>
          <a:solidFill>
            <a:srgbClr val="E8FCFE"/>
          </a:solidFill>
          <a:ln w="9525">
            <a:solidFill>
              <a:schemeClr val="bg1"/>
            </a:solidFill>
            <a:miter lim="800000"/>
            <a:headEnd/>
            <a:tailEnd/>
          </a:ln>
        </p:spPr>
        <p:txBody>
          <a:bodyPr wrap="none">
            <a:spAutoFit/>
          </a:bodyPr>
          <a:lstStyle/>
          <a:p>
            <a:pPr algn="ctr" eaLnBrk="0" hangingPunct="0"/>
            <a:r>
              <a:rPr lang="it-IT" sz="2000" i="1" dirty="0" err="1">
                <a:solidFill>
                  <a:schemeClr val="accent2">
                    <a:lumMod val="75000"/>
                  </a:schemeClr>
                </a:solidFill>
              </a:rPr>
              <a:t>Basal</a:t>
            </a:r>
            <a:r>
              <a:rPr lang="it-IT" sz="2000" i="1" dirty="0">
                <a:solidFill>
                  <a:schemeClr val="accent2">
                    <a:lumMod val="75000"/>
                  </a:schemeClr>
                </a:solidFill>
              </a:rPr>
              <a:t> </a:t>
            </a:r>
            <a:r>
              <a:rPr lang="it-IT" sz="2000" i="1" dirty="0" err="1" smtClean="0">
                <a:solidFill>
                  <a:schemeClr val="accent2">
                    <a:lumMod val="75000"/>
                  </a:schemeClr>
                </a:solidFill>
              </a:rPr>
              <a:t>cells</a:t>
            </a:r>
            <a:endParaRPr lang="it-IT" sz="2000" i="1" dirty="0">
              <a:solidFill>
                <a:schemeClr val="accent2">
                  <a:lumMod val="75000"/>
                </a:schemeClr>
              </a:solidFill>
            </a:endParaRPr>
          </a:p>
        </p:txBody>
      </p:sp>
      <p:sp>
        <p:nvSpPr>
          <p:cNvPr id="26635" name="Text Box 11"/>
          <p:cNvSpPr txBox="1">
            <a:spLocks noChangeArrowheads="1"/>
          </p:cNvSpPr>
          <p:nvPr/>
        </p:nvSpPr>
        <p:spPr bwMode="auto">
          <a:xfrm>
            <a:off x="3059832" y="3068960"/>
            <a:ext cx="1582484" cy="369332"/>
          </a:xfrm>
          <a:prstGeom prst="rect">
            <a:avLst/>
          </a:prstGeom>
          <a:solidFill>
            <a:srgbClr val="E8FCFE"/>
          </a:solidFill>
          <a:ln w="9525">
            <a:solidFill>
              <a:schemeClr val="bg1"/>
            </a:solidFill>
            <a:miter lim="800000"/>
            <a:headEnd/>
            <a:tailEnd/>
          </a:ln>
        </p:spPr>
        <p:txBody>
          <a:bodyPr wrap="none">
            <a:spAutoFit/>
          </a:bodyPr>
          <a:lstStyle/>
          <a:p>
            <a:pPr algn="ctr" eaLnBrk="0" hangingPunct="0"/>
            <a:r>
              <a:rPr lang="it-IT" i="1" dirty="0" err="1" smtClean="0">
                <a:solidFill>
                  <a:srgbClr val="002060"/>
                </a:solidFill>
              </a:rPr>
              <a:t>Pneumocytes</a:t>
            </a:r>
            <a:endParaRPr lang="it-IT" i="1" dirty="0">
              <a:solidFill>
                <a:srgbClr val="002060"/>
              </a:solidFill>
            </a:endParaRPr>
          </a:p>
        </p:txBody>
      </p:sp>
      <p:sp>
        <p:nvSpPr>
          <p:cNvPr id="26636" name="Line 12"/>
          <p:cNvSpPr>
            <a:spLocks noChangeShapeType="1"/>
          </p:cNvSpPr>
          <p:nvPr/>
        </p:nvSpPr>
        <p:spPr bwMode="auto">
          <a:xfrm>
            <a:off x="4930775" y="5084763"/>
            <a:ext cx="720725" cy="0"/>
          </a:xfrm>
          <a:prstGeom prst="line">
            <a:avLst/>
          </a:prstGeom>
          <a:noFill/>
          <a:ln w="9525">
            <a:solidFill>
              <a:schemeClr val="bg1"/>
            </a:solidFill>
            <a:round/>
            <a:headEnd/>
            <a:tailEnd type="triangle" w="med" len="med"/>
          </a:ln>
        </p:spPr>
        <p:txBody>
          <a:bodyPr wrap="none" anchor="ctr"/>
          <a:lstStyle/>
          <a:p>
            <a:endParaRPr lang="it-IT"/>
          </a:p>
        </p:txBody>
      </p:sp>
      <p:sp>
        <p:nvSpPr>
          <p:cNvPr id="1171469" name="Text Box 13"/>
          <p:cNvSpPr txBox="1">
            <a:spLocks noChangeArrowheads="1"/>
          </p:cNvSpPr>
          <p:nvPr/>
        </p:nvSpPr>
        <p:spPr bwMode="auto">
          <a:xfrm>
            <a:off x="2975216" y="5733256"/>
            <a:ext cx="1524776" cy="400110"/>
          </a:xfrm>
          <a:prstGeom prst="rect">
            <a:avLst/>
          </a:prstGeom>
          <a:solidFill>
            <a:srgbClr val="E8FCFE"/>
          </a:solidFill>
          <a:ln w="9525">
            <a:solidFill>
              <a:schemeClr val="bg1"/>
            </a:solidFill>
            <a:miter lim="800000"/>
            <a:headEnd/>
            <a:tailEnd/>
          </a:ln>
          <a:effectLst/>
        </p:spPr>
        <p:txBody>
          <a:bodyPr wrap="none">
            <a:spAutoFit/>
          </a:bodyPr>
          <a:lstStyle/>
          <a:p>
            <a:pPr algn="ctr" eaLnBrk="0" hangingPunct="0">
              <a:defRPr/>
            </a:pPr>
            <a:r>
              <a:rPr lang="it-IT" sz="2000" i="1" dirty="0" err="1">
                <a:solidFill>
                  <a:srgbClr val="002060"/>
                </a:solidFill>
                <a:latin typeface="Arial" charset="0"/>
              </a:rPr>
              <a:t>Goblet</a:t>
            </a:r>
            <a:r>
              <a:rPr lang="it-IT" sz="2000" i="1" dirty="0">
                <a:solidFill>
                  <a:srgbClr val="002060"/>
                </a:solidFill>
                <a:latin typeface="Arial" charset="0"/>
              </a:rPr>
              <a:t> </a:t>
            </a:r>
            <a:r>
              <a:rPr lang="it-IT" sz="2000" i="1" dirty="0" err="1">
                <a:solidFill>
                  <a:srgbClr val="002060"/>
                </a:solidFill>
                <a:latin typeface="Arial" charset="0"/>
              </a:rPr>
              <a:t>cells</a:t>
            </a:r>
            <a:endParaRPr lang="it-IT" sz="2000" i="1" dirty="0">
              <a:solidFill>
                <a:srgbClr val="002060"/>
              </a:solidFill>
              <a:latin typeface="Arial" charset="0"/>
            </a:endParaRPr>
          </a:p>
        </p:txBody>
      </p:sp>
      <p:pic>
        <p:nvPicPr>
          <p:cNvPr id="26639" name="Picture 15" descr="CK50001"/>
          <p:cNvPicPr>
            <a:picLocks noChangeAspect="1" noChangeArrowheads="1"/>
          </p:cNvPicPr>
          <p:nvPr/>
        </p:nvPicPr>
        <p:blipFill>
          <a:blip r:embed="rId4" cstate="print">
            <a:lum bright="-6000" contrast="48000"/>
          </a:blip>
          <a:srcRect l="63780" t="42340" r="3764" b="40018"/>
          <a:stretch>
            <a:fillRect/>
          </a:stretch>
        </p:blipFill>
        <p:spPr bwMode="auto">
          <a:xfrm>
            <a:off x="6660232" y="4005064"/>
            <a:ext cx="1728192" cy="1246363"/>
          </a:xfrm>
          <a:prstGeom prst="rect">
            <a:avLst/>
          </a:prstGeom>
          <a:noFill/>
          <a:ln w="9525">
            <a:solidFill>
              <a:schemeClr val="hlink"/>
            </a:solidFill>
            <a:miter lim="800000"/>
            <a:headEnd/>
            <a:tailEnd/>
          </a:ln>
        </p:spPr>
      </p:pic>
      <p:pic>
        <p:nvPicPr>
          <p:cNvPr id="26640" name="Picture 16" descr="a"/>
          <p:cNvPicPr>
            <a:picLocks noChangeAspect="1" noChangeArrowheads="1"/>
          </p:cNvPicPr>
          <p:nvPr/>
        </p:nvPicPr>
        <p:blipFill>
          <a:blip r:embed="rId5" cstate="print">
            <a:lum contrast="6000"/>
          </a:blip>
          <a:srcRect b="18709"/>
          <a:stretch>
            <a:fillRect/>
          </a:stretch>
        </p:blipFill>
        <p:spPr bwMode="auto">
          <a:xfrm>
            <a:off x="5004048" y="5301208"/>
            <a:ext cx="1512887" cy="1089025"/>
          </a:xfrm>
          <a:prstGeom prst="rect">
            <a:avLst/>
          </a:prstGeom>
          <a:noFill/>
          <a:ln w="9525">
            <a:solidFill>
              <a:srgbClr val="D84800"/>
            </a:solidFill>
            <a:miter lim="800000"/>
            <a:headEnd/>
            <a:tailEnd/>
          </a:ln>
        </p:spPr>
      </p:pic>
      <p:pic>
        <p:nvPicPr>
          <p:cNvPr id="17" name="Picture 15" descr="CC100002"/>
          <p:cNvPicPr>
            <a:picLocks noChangeAspect="1" noChangeArrowheads="1"/>
          </p:cNvPicPr>
          <p:nvPr/>
        </p:nvPicPr>
        <p:blipFill>
          <a:blip r:embed="rId6" cstate="print">
            <a:lum bright="12000" contrast="12000"/>
          </a:blip>
          <a:srcRect r="1628"/>
          <a:stretch>
            <a:fillRect/>
          </a:stretch>
        </p:blipFill>
        <p:spPr bwMode="auto">
          <a:xfrm>
            <a:off x="6588224" y="5301208"/>
            <a:ext cx="1440160" cy="1320220"/>
          </a:xfrm>
          <a:prstGeom prst="rect">
            <a:avLst/>
          </a:prstGeom>
          <a:noFill/>
          <a:ln w="9525">
            <a:solidFill>
              <a:schemeClr val="hlink"/>
            </a:solidFill>
            <a:miter lim="800000"/>
            <a:headEnd/>
            <a:tailEnd/>
          </a:ln>
        </p:spPr>
      </p:pic>
      <p:pic>
        <p:nvPicPr>
          <p:cNvPr id="18" name="Picture 3" descr="IDIOPATICA D BO 1671-00 P63 P "/>
          <p:cNvPicPr>
            <a:picLocks noChangeAspect="1" noChangeArrowheads="1"/>
          </p:cNvPicPr>
          <p:nvPr/>
        </p:nvPicPr>
        <p:blipFill>
          <a:blip r:embed="rId7" cstate="print">
            <a:lum bright="-12000" contrast="30000"/>
          </a:blip>
          <a:srcRect l="37774" t="33986" b="7106"/>
          <a:stretch>
            <a:fillRect/>
          </a:stretch>
        </p:blipFill>
        <p:spPr>
          <a:xfrm>
            <a:off x="5004048" y="4005064"/>
            <a:ext cx="1584176" cy="1251000"/>
          </a:xfrm>
          <a:prstGeom prst="rect">
            <a:avLst/>
          </a:prstGeom>
          <a:noFill/>
          <a:ln>
            <a:solidFill>
              <a:schemeClr val="hlink"/>
            </a:solidFill>
          </a:ln>
        </p:spPr>
      </p:pic>
      <p:pic>
        <p:nvPicPr>
          <p:cNvPr id="20" name="Picture 2" descr="\\Gymmy\desktop\master-DOCUMENTI\CHILOSI D\imaging\CHILOSI ICH IMAGES\CHILOSI CASI ICH\POLMONE\CARCINOMA\CD208\LUNG-PATHOLOGY\07-6336\CD2080011.tif"/>
          <p:cNvPicPr>
            <a:picLocks noChangeAspect="1" noChangeArrowheads="1"/>
          </p:cNvPicPr>
          <p:nvPr/>
        </p:nvPicPr>
        <p:blipFill>
          <a:blip r:embed="rId8" cstate="print">
            <a:lum bright="20000" contrast="20000"/>
          </a:blip>
          <a:srcRect/>
          <a:stretch>
            <a:fillRect/>
          </a:stretch>
        </p:blipFill>
        <p:spPr>
          <a:xfrm>
            <a:off x="4932040" y="2060848"/>
            <a:ext cx="2160240" cy="1728192"/>
          </a:xfrm>
          <a:prstGeom prst="rect">
            <a:avLst/>
          </a:prstGeom>
          <a:noFill/>
          <a:ln>
            <a:solidFill>
              <a:srgbClr val="FF3300"/>
            </a:solidFill>
          </a:ln>
        </p:spPr>
      </p:pic>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2"/>
          <p:cNvPicPr>
            <a:picLocks noGrp="1" noChangeAspect="1" noChangeArrowheads="1"/>
          </p:cNvPicPr>
          <p:nvPr>
            <p:ph/>
          </p:nvPr>
        </p:nvPicPr>
        <p:blipFill>
          <a:blip r:embed="rId2" cstate="print"/>
          <a:srcRect l="8876" t="13844" r="7126" b="13356"/>
          <a:stretch>
            <a:fillRect/>
          </a:stretch>
        </p:blipFill>
        <p:spPr>
          <a:xfrm>
            <a:off x="1331913" y="188913"/>
            <a:ext cx="6911975" cy="3744912"/>
          </a:xfrm>
        </p:spPr>
      </p:pic>
      <p:pic>
        <p:nvPicPr>
          <p:cNvPr id="142339" name="Picture 3"/>
          <p:cNvPicPr>
            <a:picLocks noChangeAspect="1" noChangeArrowheads="1"/>
          </p:cNvPicPr>
          <p:nvPr/>
        </p:nvPicPr>
        <p:blipFill>
          <a:blip r:embed="rId3" cstate="print"/>
          <a:srcRect l="5615" t="38986" r="49615"/>
          <a:stretch>
            <a:fillRect/>
          </a:stretch>
        </p:blipFill>
        <p:spPr bwMode="auto">
          <a:xfrm>
            <a:off x="4932363" y="2133600"/>
            <a:ext cx="3444875" cy="2590800"/>
          </a:xfrm>
          <a:prstGeom prst="rect">
            <a:avLst/>
          </a:prstGeom>
          <a:noFill/>
          <a:ln w="9525">
            <a:noFill/>
            <a:miter lim="800000"/>
            <a:headEnd/>
            <a:tailEnd/>
          </a:ln>
        </p:spPr>
      </p:pic>
      <p:pic>
        <p:nvPicPr>
          <p:cNvPr id="142340" name="Picture 2" descr="zh00070420120008"/>
          <p:cNvPicPr>
            <a:picLocks noChangeAspect="1" noChangeArrowheads="1"/>
          </p:cNvPicPr>
          <p:nvPr/>
        </p:nvPicPr>
        <p:blipFill>
          <a:blip r:embed="rId4" cstate="print">
            <a:lum bright="-6000" contrast="6000"/>
          </a:blip>
          <a:srcRect r="14566" b="77296"/>
          <a:stretch>
            <a:fillRect/>
          </a:stretch>
        </p:blipFill>
        <p:spPr bwMode="auto">
          <a:xfrm>
            <a:off x="0" y="4868863"/>
            <a:ext cx="9144000" cy="1800225"/>
          </a:xfrm>
          <a:prstGeom prst="rect">
            <a:avLst/>
          </a:prstGeom>
          <a:noFill/>
          <a:ln w="12700">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P40D 00-2358"/>
          <p:cNvPicPr>
            <a:picLocks noChangeAspect="1" noChangeArrowheads="1"/>
          </p:cNvPicPr>
          <p:nvPr/>
        </p:nvPicPr>
        <p:blipFill>
          <a:blip r:embed="rId2" cstate="print">
            <a:lum bright="-12000" contrast="24000"/>
          </a:blip>
          <a:srcRect/>
          <a:stretch>
            <a:fillRect/>
          </a:stretch>
        </p:blipFill>
        <p:spPr bwMode="auto">
          <a:xfrm>
            <a:off x="4355976" y="1484784"/>
            <a:ext cx="4176712" cy="2725738"/>
          </a:xfrm>
          <a:prstGeom prst="rect">
            <a:avLst/>
          </a:prstGeom>
          <a:noFill/>
          <a:ln w="9525">
            <a:solidFill>
              <a:srgbClr val="FF0000"/>
            </a:solidFill>
            <a:miter lim="800000"/>
            <a:headEnd/>
            <a:tailEnd/>
          </a:ln>
        </p:spPr>
      </p:pic>
      <p:pic>
        <p:nvPicPr>
          <p:cNvPr id="88067" name="Picture 3" descr="SURF UIP 2358-00"/>
          <p:cNvPicPr>
            <a:picLocks noChangeAspect="1" noChangeArrowheads="1"/>
          </p:cNvPicPr>
          <p:nvPr/>
        </p:nvPicPr>
        <p:blipFill>
          <a:blip r:embed="rId3" cstate="print">
            <a:lum bright="-12000" contrast="30000"/>
          </a:blip>
          <a:srcRect b="8183"/>
          <a:stretch>
            <a:fillRect/>
          </a:stretch>
        </p:blipFill>
        <p:spPr bwMode="auto">
          <a:xfrm>
            <a:off x="684088" y="1484784"/>
            <a:ext cx="3581400" cy="2743200"/>
          </a:xfrm>
          <a:prstGeom prst="rect">
            <a:avLst/>
          </a:prstGeom>
          <a:noFill/>
          <a:ln w="9525">
            <a:solidFill>
              <a:srgbClr val="FF0000"/>
            </a:solidFill>
            <a:miter lim="800000"/>
            <a:headEnd/>
            <a:tailEnd/>
          </a:ln>
        </p:spPr>
      </p:pic>
      <p:sp>
        <p:nvSpPr>
          <p:cNvPr id="88068" name="Line 4"/>
          <p:cNvSpPr>
            <a:spLocks noChangeShapeType="1"/>
          </p:cNvSpPr>
          <p:nvPr/>
        </p:nvSpPr>
        <p:spPr bwMode="auto">
          <a:xfrm flipV="1">
            <a:off x="1188070" y="2492276"/>
            <a:ext cx="286916" cy="360040"/>
          </a:xfrm>
          <a:prstGeom prst="line">
            <a:avLst/>
          </a:prstGeom>
          <a:noFill/>
          <a:ln w="28575">
            <a:solidFill>
              <a:srgbClr val="FF3300"/>
            </a:solidFill>
            <a:round/>
            <a:headEnd/>
            <a:tailEnd type="triangle" w="med" len="med"/>
          </a:ln>
        </p:spPr>
        <p:txBody>
          <a:bodyPr wrap="none" anchor="ctr"/>
          <a:lstStyle/>
          <a:p>
            <a:endParaRPr lang="en-US"/>
          </a:p>
        </p:txBody>
      </p:sp>
      <p:sp>
        <p:nvSpPr>
          <p:cNvPr id="2760709" name="Text Box 5"/>
          <p:cNvSpPr txBox="1">
            <a:spLocks noChangeArrowheads="1"/>
          </p:cNvSpPr>
          <p:nvPr/>
        </p:nvSpPr>
        <p:spPr bwMode="auto">
          <a:xfrm>
            <a:off x="3212976" y="1624484"/>
            <a:ext cx="917575" cy="457200"/>
          </a:xfrm>
          <a:prstGeom prst="rect">
            <a:avLst/>
          </a:prstGeom>
          <a:noFill/>
          <a:ln w="9525">
            <a:noFill/>
            <a:miter lim="800000"/>
            <a:headEnd/>
            <a:tailEnd/>
          </a:ln>
          <a:effectLst/>
        </p:spPr>
        <p:txBody>
          <a:bodyPr wrap="none">
            <a:spAutoFit/>
          </a:bodyPr>
          <a:lstStyle/>
          <a:p>
            <a:pPr algn="l">
              <a:defRPr/>
            </a:pPr>
            <a:r>
              <a:rPr lang="it-IT" sz="2400" dirty="0">
                <a:solidFill>
                  <a:srgbClr val="FF0000"/>
                </a:solidFill>
                <a:effectLst>
                  <a:outerShdw blurRad="38100" dist="38100" dir="2700000" algn="tl">
                    <a:srgbClr val="C0C0C0"/>
                  </a:outerShdw>
                </a:effectLst>
                <a:latin typeface="Tahoma" pitchFamily="34" charset="0"/>
              </a:rPr>
              <a:t>SP-A</a:t>
            </a:r>
          </a:p>
        </p:txBody>
      </p:sp>
      <p:sp>
        <p:nvSpPr>
          <p:cNvPr id="2760710" name="Text Box 6"/>
          <p:cNvSpPr txBox="1">
            <a:spLocks noChangeArrowheads="1"/>
          </p:cNvSpPr>
          <p:nvPr/>
        </p:nvSpPr>
        <p:spPr bwMode="auto">
          <a:xfrm>
            <a:off x="0" y="476672"/>
            <a:ext cx="9144000" cy="366713"/>
          </a:xfrm>
          <a:prstGeom prst="rect">
            <a:avLst/>
          </a:prstGeom>
          <a:solidFill>
            <a:schemeClr val="accent3">
              <a:lumMod val="95000"/>
            </a:schemeClr>
          </a:solidFill>
          <a:ln w="9525">
            <a:noFill/>
            <a:miter lim="800000"/>
            <a:headEnd/>
            <a:tailEnd/>
          </a:ln>
          <a:effectLst/>
        </p:spPr>
        <p:txBody>
          <a:bodyPr>
            <a:spAutoFit/>
          </a:bodyPr>
          <a:lstStyle/>
          <a:p>
            <a:pPr algn="l">
              <a:defRPr/>
            </a:pPr>
            <a:r>
              <a:rPr lang="it-IT" sz="1800" b="0" i="1">
                <a:solidFill>
                  <a:srgbClr val="002060"/>
                </a:solidFill>
                <a:latin typeface="Tahoma" pitchFamily="34" charset="0"/>
              </a:rPr>
              <a:t>                 Fibroblast foci at abnormal bronchiolo-alveolar junctions</a:t>
            </a:r>
            <a:endParaRPr lang="it-IT" sz="1400" b="0" i="1">
              <a:solidFill>
                <a:srgbClr val="002060"/>
              </a:solidFill>
            </a:endParaRPr>
          </a:p>
        </p:txBody>
      </p:sp>
      <p:sp>
        <p:nvSpPr>
          <p:cNvPr id="2760711" name="Text Box 7"/>
          <p:cNvSpPr txBox="1">
            <a:spLocks noChangeArrowheads="1"/>
          </p:cNvSpPr>
          <p:nvPr/>
        </p:nvSpPr>
        <p:spPr bwMode="auto">
          <a:xfrm>
            <a:off x="7235701" y="4123928"/>
            <a:ext cx="1317625" cy="457200"/>
          </a:xfrm>
          <a:prstGeom prst="rect">
            <a:avLst/>
          </a:prstGeom>
          <a:noFill/>
          <a:ln w="9525">
            <a:noFill/>
            <a:miter lim="800000"/>
            <a:headEnd/>
            <a:tailEnd/>
          </a:ln>
          <a:effectLst/>
        </p:spPr>
        <p:txBody>
          <a:bodyPr wrap="none">
            <a:spAutoFit/>
          </a:bodyPr>
          <a:lstStyle/>
          <a:p>
            <a:pPr algn="l">
              <a:defRPr/>
            </a:pPr>
            <a:r>
              <a:rPr lang="it-IT" sz="2400" dirty="0">
                <a:solidFill>
                  <a:srgbClr val="FF0000"/>
                </a:solidFill>
                <a:effectLst>
                  <a:outerShdw blurRad="38100" dist="38100" dir="2700000" algn="tl">
                    <a:srgbClr val="C0C0C0"/>
                  </a:outerShdw>
                </a:effectLst>
                <a:latin typeface="Symbol" pitchFamily="18" charset="2"/>
              </a:rPr>
              <a:t>D</a:t>
            </a:r>
            <a:r>
              <a:rPr lang="it-IT" sz="2400" dirty="0">
                <a:solidFill>
                  <a:srgbClr val="FF0000"/>
                </a:solidFill>
                <a:effectLst>
                  <a:outerShdw blurRad="38100" dist="38100" dir="2700000" algn="tl">
                    <a:srgbClr val="C0C0C0"/>
                  </a:outerShdw>
                </a:effectLst>
                <a:latin typeface="Tahoma" pitchFamily="34" charset="0"/>
              </a:rPr>
              <a:t>N-p63</a:t>
            </a:r>
          </a:p>
        </p:txBody>
      </p:sp>
      <p:sp>
        <p:nvSpPr>
          <p:cNvPr id="2760713" name="Text Box 9"/>
          <p:cNvSpPr txBox="1">
            <a:spLocks noChangeArrowheads="1"/>
          </p:cNvSpPr>
          <p:nvPr/>
        </p:nvSpPr>
        <p:spPr bwMode="auto">
          <a:xfrm>
            <a:off x="4090169" y="4869160"/>
            <a:ext cx="5053831" cy="800219"/>
          </a:xfrm>
          <a:prstGeom prst="rect">
            <a:avLst/>
          </a:prstGeom>
          <a:solidFill>
            <a:schemeClr val="accent3">
              <a:lumMod val="95000"/>
            </a:schemeClr>
          </a:solidFill>
          <a:ln w="9525">
            <a:noFill/>
            <a:miter lim="800000"/>
            <a:headEnd/>
            <a:tailEnd/>
          </a:ln>
          <a:effectLst/>
        </p:spPr>
        <p:txBody>
          <a:bodyPr wrap="square" anchor="ctr">
            <a:spAutoFit/>
          </a:bodyPr>
          <a:lstStyle/>
          <a:p>
            <a:pPr algn="ctr" defTabSz="762000">
              <a:defRPr/>
            </a:pPr>
            <a:r>
              <a:rPr lang="it-IT" b="0" i="1" dirty="0" err="1">
                <a:solidFill>
                  <a:srgbClr val="002060"/>
                </a:solidFill>
                <a:latin typeface="Tahoma" pitchFamily="34" charset="0"/>
              </a:rPr>
              <a:t>Bronchiolar</a:t>
            </a:r>
            <a:r>
              <a:rPr lang="it-IT" b="0" i="1" dirty="0">
                <a:solidFill>
                  <a:srgbClr val="002060"/>
                </a:solidFill>
                <a:latin typeface="Tahoma" pitchFamily="34" charset="0"/>
              </a:rPr>
              <a:t> </a:t>
            </a:r>
            <a:r>
              <a:rPr lang="it-IT" b="0" i="1" dirty="0" err="1">
                <a:solidFill>
                  <a:srgbClr val="002060"/>
                </a:solidFill>
                <a:latin typeface="Tahoma" pitchFamily="34" charset="0"/>
              </a:rPr>
              <a:t>epithelium</a:t>
            </a:r>
            <a:r>
              <a:rPr lang="it-IT" b="0" i="1" dirty="0">
                <a:solidFill>
                  <a:srgbClr val="002060"/>
                </a:solidFill>
                <a:latin typeface="Tahoma" pitchFamily="34" charset="0"/>
              </a:rPr>
              <a:t> </a:t>
            </a:r>
            <a:r>
              <a:rPr lang="it-IT" b="0" i="1" dirty="0" err="1">
                <a:solidFill>
                  <a:srgbClr val="002060"/>
                </a:solidFill>
                <a:latin typeface="Tahoma" pitchFamily="34" charset="0"/>
              </a:rPr>
              <a:t>is</a:t>
            </a:r>
            <a:r>
              <a:rPr lang="it-IT" b="0" i="1" dirty="0">
                <a:solidFill>
                  <a:srgbClr val="002060"/>
                </a:solidFill>
                <a:latin typeface="Tahoma" pitchFamily="34" charset="0"/>
              </a:rPr>
              <a:t> a major target </a:t>
            </a:r>
            <a:r>
              <a:rPr lang="it-IT" b="0" i="1" dirty="0" err="1">
                <a:solidFill>
                  <a:srgbClr val="002060"/>
                </a:solidFill>
                <a:latin typeface="Tahoma" pitchFamily="34" charset="0"/>
              </a:rPr>
              <a:t>of</a:t>
            </a:r>
            <a:r>
              <a:rPr lang="it-IT" b="0" i="1" dirty="0">
                <a:solidFill>
                  <a:srgbClr val="002060"/>
                </a:solidFill>
                <a:latin typeface="Tahoma" pitchFamily="34" charset="0"/>
              </a:rPr>
              <a:t> </a:t>
            </a:r>
            <a:r>
              <a:rPr lang="it-IT" b="0" i="1" dirty="0" err="1">
                <a:solidFill>
                  <a:srgbClr val="002060"/>
                </a:solidFill>
                <a:latin typeface="Tahoma" pitchFamily="34" charset="0"/>
              </a:rPr>
              <a:t>injury</a:t>
            </a:r>
            <a:r>
              <a:rPr lang="it-IT" b="0" i="1" dirty="0">
                <a:solidFill>
                  <a:srgbClr val="002060"/>
                </a:solidFill>
                <a:latin typeface="Tahoma" pitchFamily="34" charset="0"/>
              </a:rPr>
              <a:t> in </a:t>
            </a:r>
            <a:r>
              <a:rPr lang="it-IT" sz="2800" b="0" i="1" dirty="0" smtClean="0">
                <a:solidFill>
                  <a:srgbClr val="002060"/>
                </a:solidFill>
                <a:latin typeface="Tahoma" pitchFamily="34" charset="0"/>
              </a:rPr>
              <a:t>IPF</a:t>
            </a:r>
            <a:endParaRPr lang="it-IT" sz="1400" b="0" i="1" dirty="0">
              <a:solidFill>
                <a:srgbClr val="002060"/>
              </a:solidFill>
              <a:latin typeface="Tahoma" pitchFamily="34" charset="0"/>
            </a:endParaRPr>
          </a:p>
        </p:txBody>
      </p:sp>
      <p:sp>
        <p:nvSpPr>
          <p:cNvPr id="10" name="Ovale 9"/>
          <p:cNvSpPr/>
          <p:nvPr/>
        </p:nvSpPr>
        <p:spPr>
          <a:xfrm rot="1110119">
            <a:off x="1720790" y="2653805"/>
            <a:ext cx="2160240" cy="1440160"/>
          </a:xfrm>
          <a:prstGeom prst="ellipse">
            <a:avLst/>
          </a:prstGeom>
          <a:noFill/>
          <a:ln>
            <a:solidFill>
              <a:srgbClr val="00FF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asellaDiTesto 10"/>
          <p:cNvSpPr txBox="1"/>
          <p:nvPr/>
        </p:nvSpPr>
        <p:spPr>
          <a:xfrm>
            <a:off x="5796582" y="3140348"/>
            <a:ext cx="354584" cy="461665"/>
          </a:xfrm>
          <a:prstGeom prst="rect">
            <a:avLst/>
          </a:prstGeom>
          <a:noFill/>
        </p:spPr>
        <p:txBody>
          <a:bodyPr wrap="none" rtlCol="0">
            <a:spAutoFit/>
          </a:bodyPr>
          <a:lstStyle/>
          <a:p>
            <a:r>
              <a:rPr lang="it-IT" sz="2400" i="1" dirty="0" err="1" smtClean="0">
                <a:solidFill>
                  <a:srgbClr val="00FF00"/>
                </a:solidFill>
                <a:effectLst>
                  <a:outerShdw blurRad="38100" dist="38100" dir="2700000" algn="tl">
                    <a:srgbClr val="000000">
                      <a:alpha val="43137"/>
                    </a:srgbClr>
                  </a:outerShdw>
                </a:effectLst>
              </a:rPr>
              <a:t>ff</a:t>
            </a:r>
            <a:endParaRPr lang="en-US" sz="2400" i="1" dirty="0">
              <a:solidFill>
                <a:srgbClr val="00FF00"/>
              </a:solidFill>
              <a:effectLst>
                <a:outerShdw blurRad="38100" dist="38100" dir="2700000" algn="tl">
                  <a:srgbClr val="000000">
                    <a:alpha val="43137"/>
                  </a:srgbClr>
                </a:outerShdw>
              </a:effectLst>
            </a:endParaRPr>
          </a:p>
        </p:txBody>
      </p:sp>
      <p:sp>
        <p:nvSpPr>
          <p:cNvPr id="12" name="CasellaDiTesto 11"/>
          <p:cNvSpPr txBox="1"/>
          <p:nvPr/>
        </p:nvSpPr>
        <p:spPr>
          <a:xfrm>
            <a:off x="2628230" y="2996332"/>
            <a:ext cx="354584" cy="461665"/>
          </a:xfrm>
          <a:prstGeom prst="rect">
            <a:avLst/>
          </a:prstGeom>
          <a:noFill/>
        </p:spPr>
        <p:txBody>
          <a:bodyPr wrap="none" rtlCol="0">
            <a:spAutoFit/>
          </a:bodyPr>
          <a:lstStyle/>
          <a:p>
            <a:r>
              <a:rPr lang="it-IT" sz="2400" i="1" dirty="0" err="1" smtClean="0">
                <a:solidFill>
                  <a:srgbClr val="00FF00"/>
                </a:solidFill>
                <a:effectLst>
                  <a:outerShdw blurRad="38100" dist="38100" dir="2700000" algn="tl">
                    <a:srgbClr val="000000">
                      <a:alpha val="43137"/>
                    </a:srgbClr>
                  </a:outerShdw>
                </a:effectLst>
              </a:rPr>
              <a:t>ff</a:t>
            </a:r>
            <a:endParaRPr lang="en-US" sz="2400" i="1" dirty="0">
              <a:solidFill>
                <a:srgbClr val="00FF00"/>
              </a:solidFill>
              <a:effectLst>
                <a:outerShdw blurRad="38100" dist="38100" dir="2700000" algn="tl">
                  <a:srgbClr val="000000">
                    <a:alpha val="43137"/>
                  </a:srgbClr>
                </a:outerShdw>
              </a:effectLst>
            </a:endParaRPr>
          </a:p>
        </p:txBody>
      </p:sp>
      <p:sp>
        <p:nvSpPr>
          <p:cNvPr id="13" name="Line 4"/>
          <p:cNvSpPr>
            <a:spLocks noChangeShapeType="1"/>
          </p:cNvSpPr>
          <p:nvPr/>
        </p:nvSpPr>
        <p:spPr bwMode="auto">
          <a:xfrm flipV="1">
            <a:off x="5580558" y="2708300"/>
            <a:ext cx="286916" cy="360040"/>
          </a:xfrm>
          <a:prstGeom prst="line">
            <a:avLst/>
          </a:prstGeom>
          <a:noFill/>
          <a:ln w="28575">
            <a:solidFill>
              <a:srgbClr val="FF3300"/>
            </a:solidFill>
            <a:round/>
            <a:headEnd/>
            <a:tailEnd type="triangle" w="med" len="med"/>
          </a:ln>
        </p:spPr>
        <p:txBody>
          <a:bodyPr wrap="none" anchor="ctr"/>
          <a:lstStyle/>
          <a:p>
            <a:endParaRPr lang="en-US"/>
          </a:p>
        </p:txBody>
      </p:sp>
      <p:pic>
        <p:nvPicPr>
          <p:cNvPr id="14" name="Picture 2" descr="\\Gymmy\desktop\master-DOCUMENTI\CHILOSI D\imaging\CHILOSI ICH IMAGES\CHILOSI CASI ICH\POLMONE\CARCINOMA\CD208\LUNG-PATHOLOGY\07-6336\CD2080009.tif"/>
          <p:cNvPicPr>
            <a:picLocks noChangeAspect="1" noChangeArrowheads="1"/>
          </p:cNvPicPr>
          <p:nvPr/>
        </p:nvPicPr>
        <p:blipFill>
          <a:blip r:embed="rId4" cstate="print">
            <a:lum bright="10000" contrast="20000"/>
          </a:blip>
          <a:srcRect/>
          <a:stretch>
            <a:fillRect/>
          </a:stretch>
        </p:blipFill>
        <p:spPr>
          <a:xfrm>
            <a:off x="683568" y="4293096"/>
            <a:ext cx="3600400" cy="2361863"/>
          </a:xfrm>
          <a:prstGeom prst="rect">
            <a:avLst/>
          </a:prstGeom>
          <a:noFill/>
          <a:ln>
            <a:solidFill>
              <a:srgbClr val="FF3300"/>
            </a:solidFill>
          </a:ln>
        </p:spPr>
      </p:pic>
      <p:sp>
        <p:nvSpPr>
          <p:cNvPr id="16" name="Text Box 5"/>
          <p:cNvSpPr txBox="1">
            <a:spLocks noChangeArrowheads="1"/>
          </p:cNvSpPr>
          <p:nvPr/>
        </p:nvSpPr>
        <p:spPr bwMode="auto">
          <a:xfrm>
            <a:off x="3131840" y="6093296"/>
            <a:ext cx="1082348" cy="461665"/>
          </a:xfrm>
          <a:prstGeom prst="rect">
            <a:avLst/>
          </a:prstGeom>
          <a:noFill/>
          <a:ln w="9525">
            <a:noFill/>
            <a:miter lim="800000"/>
            <a:headEnd/>
            <a:tailEnd/>
          </a:ln>
          <a:effectLst/>
        </p:spPr>
        <p:txBody>
          <a:bodyPr wrap="none">
            <a:spAutoFit/>
          </a:bodyPr>
          <a:lstStyle/>
          <a:p>
            <a:pPr algn="l">
              <a:defRPr/>
            </a:pPr>
            <a:r>
              <a:rPr lang="it-IT" sz="2400" i="1" dirty="0" smtClean="0">
                <a:solidFill>
                  <a:srgbClr val="FF0000"/>
                </a:solidFill>
                <a:effectLst>
                  <a:outerShdw blurRad="38100" dist="38100" dir="2700000" algn="tl">
                    <a:srgbClr val="C0C0C0"/>
                  </a:outerShdw>
                </a:effectLst>
                <a:latin typeface="Tahoma" pitchFamily="34" charset="0"/>
              </a:rPr>
              <a:t>CD208</a:t>
            </a:r>
            <a:endParaRPr lang="it-IT" sz="2400" i="1" dirty="0">
              <a:solidFill>
                <a:srgbClr val="FF0000"/>
              </a:solidFill>
              <a:effectLst>
                <a:outerShdw blurRad="38100" dist="38100" dir="2700000" algn="tl">
                  <a:srgbClr val="C0C0C0"/>
                </a:outerShdw>
              </a:effectLst>
              <a:latin typeface="Tahoma" pitchFamily="34"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descr="UIP 96-925 CK"/>
          <p:cNvPicPr>
            <a:picLocks noChangeAspect="1" noChangeArrowheads="1"/>
          </p:cNvPicPr>
          <p:nvPr/>
        </p:nvPicPr>
        <p:blipFill>
          <a:blip r:embed="rId2" cstate="print"/>
          <a:srcRect b="4533"/>
          <a:stretch>
            <a:fillRect/>
          </a:stretch>
        </p:blipFill>
        <p:spPr bwMode="auto">
          <a:xfrm>
            <a:off x="5148263" y="2205038"/>
            <a:ext cx="2879725" cy="2295525"/>
          </a:xfrm>
          <a:prstGeom prst="rect">
            <a:avLst/>
          </a:prstGeom>
          <a:noFill/>
          <a:ln w="9525">
            <a:solidFill>
              <a:schemeClr val="hlink"/>
            </a:solidFill>
            <a:miter lim="800000"/>
            <a:headEnd/>
            <a:tailEnd/>
          </a:ln>
        </p:spPr>
      </p:pic>
      <p:pic>
        <p:nvPicPr>
          <p:cNvPr id="141315" name="Picture 4" descr="UIP 96-925 CK903"/>
          <p:cNvPicPr>
            <a:picLocks noChangeAspect="1" noChangeArrowheads="1"/>
          </p:cNvPicPr>
          <p:nvPr/>
        </p:nvPicPr>
        <p:blipFill>
          <a:blip r:embed="rId3" cstate="print">
            <a:lum bright="-6000" contrast="18000"/>
          </a:blip>
          <a:srcRect t="6754" b="4440"/>
          <a:stretch>
            <a:fillRect/>
          </a:stretch>
        </p:blipFill>
        <p:spPr bwMode="auto">
          <a:xfrm>
            <a:off x="1187450" y="4652963"/>
            <a:ext cx="2828925" cy="2095500"/>
          </a:xfrm>
          <a:prstGeom prst="rect">
            <a:avLst/>
          </a:prstGeom>
          <a:noFill/>
          <a:ln w="9525">
            <a:solidFill>
              <a:schemeClr val="hlink"/>
            </a:solidFill>
            <a:miter lim="800000"/>
            <a:headEnd/>
            <a:tailEnd/>
          </a:ln>
        </p:spPr>
      </p:pic>
      <p:pic>
        <p:nvPicPr>
          <p:cNvPr id="141316" name="Picture 6" descr="P40G 01-220M"/>
          <p:cNvPicPr>
            <a:picLocks noChangeAspect="1" noChangeArrowheads="1"/>
          </p:cNvPicPr>
          <p:nvPr/>
        </p:nvPicPr>
        <p:blipFill>
          <a:blip r:embed="rId4" cstate="print">
            <a:lum bright="-6000" contrast="18000"/>
          </a:blip>
          <a:srcRect b="15495"/>
          <a:stretch>
            <a:fillRect/>
          </a:stretch>
        </p:blipFill>
        <p:spPr bwMode="auto">
          <a:xfrm>
            <a:off x="4160838" y="4652963"/>
            <a:ext cx="2952750" cy="2081212"/>
          </a:xfrm>
          <a:prstGeom prst="rect">
            <a:avLst/>
          </a:prstGeom>
          <a:noFill/>
          <a:ln w="9525">
            <a:solidFill>
              <a:srgbClr val="FF0000"/>
            </a:solidFill>
            <a:miter lim="800000"/>
            <a:headEnd/>
            <a:tailEnd/>
          </a:ln>
        </p:spPr>
      </p:pic>
      <p:sp>
        <p:nvSpPr>
          <p:cNvPr id="2529287" name="Text Box 7"/>
          <p:cNvSpPr txBox="1">
            <a:spLocks noChangeArrowheads="1"/>
          </p:cNvSpPr>
          <p:nvPr/>
        </p:nvSpPr>
        <p:spPr bwMode="auto">
          <a:xfrm>
            <a:off x="4322763" y="6308725"/>
            <a:ext cx="1044575" cy="369888"/>
          </a:xfrm>
          <a:prstGeom prst="rect">
            <a:avLst/>
          </a:prstGeom>
          <a:solidFill>
            <a:srgbClr val="FFFFFF">
              <a:alpha val="44000"/>
            </a:srgbClr>
          </a:solidFill>
          <a:ln w="9525">
            <a:noFill/>
            <a:miter lim="800000"/>
            <a:headEnd/>
            <a:tailEnd/>
          </a:ln>
          <a:effectLst/>
        </p:spPr>
        <p:txBody>
          <a:bodyPr wrap="none">
            <a:spAutoFit/>
          </a:bodyPr>
          <a:lstStyle/>
          <a:p>
            <a:pPr>
              <a:defRPr/>
            </a:pPr>
            <a:r>
              <a:rPr lang="it-IT" sz="1800" dirty="0">
                <a:solidFill>
                  <a:srgbClr val="FF0000"/>
                </a:solidFill>
                <a:effectLst>
                  <a:outerShdw blurRad="38100" dist="38100" dir="2700000" algn="tl">
                    <a:srgbClr val="000000"/>
                  </a:outerShdw>
                </a:effectLst>
                <a:latin typeface="Symbol" pitchFamily="18" charset="2"/>
                <a:ea typeface="MS PGothic" pitchFamily="34" charset="-128"/>
              </a:rPr>
              <a:t>D</a:t>
            </a:r>
            <a:r>
              <a:rPr lang="it-IT" sz="1800" dirty="0">
                <a:solidFill>
                  <a:srgbClr val="FF0000"/>
                </a:solidFill>
                <a:effectLst>
                  <a:outerShdw blurRad="38100" dist="38100" dir="2700000" algn="tl">
                    <a:srgbClr val="000000"/>
                  </a:outerShdw>
                </a:effectLst>
                <a:latin typeface="Tahoma" pitchFamily="34" charset="0"/>
                <a:ea typeface="MS PGothic" pitchFamily="34" charset="-128"/>
              </a:rPr>
              <a:t>N-p63</a:t>
            </a:r>
          </a:p>
        </p:txBody>
      </p:sp>
      <p:sp>
        <p:nvSpPr>
          <p:cNvPr id="2529289" name="Text Box 9"/>
          <p:cNvSpPr txBox="1">
            <a:spLocks noChangeArrowheads="1"/>
          </p:cNvSpPr>
          <p:nvPr/>
        </p:nvSpPr>
        <p:spPr bwMode="auto">
          <a:xfrm>
            <a:off x="5364163" y="2276475"/>
            <a:ext cx="623887" cy="396875"/>
          </a:xfrm>
          <a:prstGeom prst="rect">
            <a:avLst/>
          </a:prstGeom>
          <a:solidFill>
            <a:srgbClr val="E9EFFF">
              <a:alpha val="35001"/>
            </a:srgbClr>
          </a:solidFill>
          <a:ln w="9525">
            <a:noFill/>
            <a:miter lim="800000"/>
            <a:headEnd/>
            <a:tailEnd/>
          </a:ln>
          <a:effectLst/>
        </p:spPr>
        <p:txBody>
          <a:bodyPr wrap="none">
            <a:spAutoFit/>
          </a:bodyPr>
          <a:lstStyle/>
          <a:p>
            <a:pPr>
              <a:defRPr/>
            </a:pPr>
            <a:r>
              <a:rPr lang="it-IT" sz="2000" dirty="0">
                <a:solidFill>
                  <a:srgbClr val="FF0000"/>
                </a:solidFill>
                <a:effectLst>
                  <a:outerShdw blurRad="38100" dist="38100" dir="2700000" algn="tl">
                    <a:srgbClr val="000000"/>
                  </a:outerShdw>
                </a:effectLst>
                <a:latin typeface="Tahoma" pitchFamily="34" charset="0"/>
                <a:ea typeface="MS PGothic" pitchFamily="34" charset="-128"/>
              </a:rPr>
              <a:t>CK8</a:t>
            </a:r>
          </a:p>
        </p:txBody>
      </p:sp>
      <p:sp>
        <p:nvSpPr>
          <p:cNvPr id="2529290" name="Text Box 10"/>
          <p:cNvSpPr txBox="1">
            <a:spLocks noChangeArrowheads="1"/>
          </p:cNvSpPr>
          <p:nvPr/>
        </p:nvSpPr>
        <p:spPr bwMode="auto">
          <a:xfrm>
            <a:off x="1352550" y="6237288"/>
            <a:ext cx="623888" cy="396875"/>
          </a:xfrm>
          <a:prstGeom prst="rect">
            <a:avLst/>
          </a:prstGeom>
          <a:solidFill>
            <a:srgbClr val="E9EFFF">
              <a:alpha val="32001"/>
            </a:srgbClr>
          </a:solidFill>
          <a:ln w="9525">
            <a:noFill/>
            <a:miter lim="800000"/>
            <a:headEnd/>
            <a:tailEnd/>
          </a:ln>
          <a:effectLst/>
        </p:spPr>
        <p:txBody>
          <a:bodyPr wrap="none">
            <a:spAutoFit/>
          </a:bodyPr>
          <a:lstStyle/>
          <a:p>
            <a:pPr>
              <a:defRPr/>
            </a:pPr>
            <a:r>
              <a:rPr lang="it-IT" sz="2000" dirty="0">
                <a:solidFill>
                  <a:srgbClr val="FF0000"/>
                </a:solidFill>
                <a:effectLst>
                  <a:outerShdw blurRad="38100" dist="38100" dir="2700000" algn="tl">
                    <a:srgbClr val="000000"/>
                  </a:outerShdw>
                </a:effectLst>
                <a:latin typeface="Tahoma" pitchFamily="34" charset="0"/>
                <a:ea typeface="MS PGothic" pitchFamily="34" charset="-128"/>
              </a:rPr>
              <a:t>CK5</a:t>
            </a:r>
          </a:p>
        </p:txBody>
      </p:sp>
      <p:sp>
        <p:nvSpPr>
          <p:cNvPr id="141320" name="Text Box 13"/>
          <p:cNvSpPr txBox="1">
            <a:spLocks noChangeArrowheads="1"/>
          </p:cNvSpPr>
          <p:nvPr/>
        </p:nvSpPr>
        <p:spPr bwMode="auto">
          <a:xfrm>
            <a:off x="1331913" y="3933825"/>
            <a:ext cx="3276600" cy="307975"/>
          </a:xfrm>
          <a:prstGeom prst="rect">
            <a:avLst/>
          </a:prstGeom>
          <a:noFill/>
          <a:ln w="9525">
            <a:solidFill>
              <a:schemeClr val="hlink"/>
            </a:solidFill>
            <a:miter lim="800000"/>
            <a:headEnd/>
            <a:tailEnd/>
          </a:ln>
        </p:spPr>
        <p:txBody>
          <a:bodyPr>
            <a:spAutoFit/>
          </a:bodyPr>
          <a:lstStyle/>
          <a:p>
            <a:r>
              <a:rPr lang="it-IT" sz="1400">
                <a:latin typeface="Tahoma" pitchFamily="34" charset="0"/>
                <a:ea typeface="MS PGothic" pitchFamily="34" charset="-128"/>
              </a:rPr>
              <a:t>Basal cell hyperplasia and atypia</a:t>
            </a:r>
          </a:p>
        </p:txBody>
      </p:sp>
      <p:pic>
        <p:nvPicPr>
          <p:cNvPr id="141321" name="Picture 16"/>
          <p:cNvPicPr>
            <a:picLocks noChangeAspect="1" noChangeArrowheads="1"/>
          </p:cNvPicPr>
          <p:nvPr/>
        </p:nvPicPr>
        <p:blipFill>
          <a:blip r:embed="rId5" cstate="print"/>
          <a:srcRect l="11502" t="13968" r="9132" b="39047"/>
          <a:stretch>
            <a:fillRect/>
          </a:stretch>
        </p:blipFill>
        <p:spPr bwMode="auto">
          <a:xfrm>
            <a:off x="179388" y="1844675"/>
            <a:ext cx="4787900" cy="1771650"/>
          </a:xfrm>
          <a:prstGeom prst="rect">
            <a:avLst/>
          </a:prstGeom>
          <a:noFill/>
          <a:ln w="9525">
            <a:solidFill>
              <a:srgbClr val="FF0000"/>
            </a:solidFill>
            <a:miter lim="800000"/>
            <a:headEnd/>
            <a:tailEnd/>
          </a:ln>
        </p:spPr>
      </p:pic>
      <p:sp>
        <p:nvSpPr>
          <p:cNvPr id="17" name="CasellaDiTesto 16"/>
          <p:cNvSpPr txBox="1"/>
          <p:nvPr/>
        </p:nvSpPr>
        <p:spPr>
          <a:xfrm>
            <a:off x="1216025" y="620713"/>
            <a:ext cx="6466835" cy="523220"/>
          </a:xfrm>
          <a:prstGeom prst="rect">
            <a:avLst/>
          </a:prstGeom>
          <a:noFill/>
        </p:spPr>
        <p:txBody>
          <a:bodyPr wrap="none">
            <a:spAutoFit/>
          </a:bodyPr>
          <a:lstStyle/>
          <a:p>
            <a:pPr>
              <a:defRPr/>
            </a:pPr>
            <a:r>
              <a:rPr lang="it-IT" sz="2800" dirty="0" err="1">
                <a:solidFill>
                  <a:srgbClr val="FF0000"/>
                </a:solidFill>
                <a:effectLst>
                  <a:outerShdw blurRad="38100" dist="38100" dir="2700000" algn="tl">
                    <a:srgbClr val="000000">
                      <a:alpha val="43137"/>
                    </a:srgbClr>
                  </a:outerShdw>
                </a:effectLst>
              </a:rPr>
              <a:t>Honeycombing</a:t>
            </a:r>
            <a:r>
              <a:rPr lang="it-IT" sz="2800" dirty="0">
                <a:solidFill>
                  <a:srgbClr val="FF0000"/>
                </a:solidFill>
                <a:effectLst>
                  <a:outerShdw blurRad="38100" dist="38100" dir="2700000" algn="tl">
                    <a:srgbClr val="000000">
                      <a:alpha val="43137"/>
                    </a:srgbClr>
                  </a:outerShdw>
                </a:effectLst>
              </a:rPr>
              <a:t>: </a:t>
            </a:r>
            <a:r>
              <a:rPr lang="it-IT" sz="2800" i="1" dirty="0" err="1">
                <a:solidFill>
                  <a:srgbClr val="FF0000"/>
                </a:solidFill>
                <a:effectLst>
                  <a:outerShdw blurRad="38100" dist="38100" dir="2700000" algn="tl">
                    <a:srgbClr val="000000">
                      <a:alpha val="43137"/>
                    </a:srgbClr>
                  </a:outerShdw>
                </a:effectLst>
              </a:rPr>
              <a:t>bronchiolar</a:t>
            </a:r>
            <a:r>
              <a:rPr lang="it-IT" sz="2800" i="1" dirty="0">
                <a:solidFill>
                  <a:srgbClr val="FF0000"/>
                </a:solidFill>
                <a:effectLst>
                  <a:outerShdw blurRad="38100" dist="38100" dir="2700000" algn="tl">
                    <a:srgbClr val="000000">
                      <a:alpha val="43137"/>
                    </a:srgbClr>
                  </a:outerShdw>
                </a:effectLst>
              </a:rPr>
              <a:t> </a:t>
            </a:r>
            <a:r>
              <a:rPr lang="it-IT" sz="2800" i="1" dirty="0" err="1">
                <a:solidFill>
                  <a:srgbClr val="FF0000"/>
                </a:solidFill>
                <a:effectLst>
                  <a:outerShdw blurRad="38100" dist="38100" dir="2700000" algn="tl">
                    <a:srgbClr val="000000">
                      <a:alpha val="43137"/>
                    </a:srgbClr>
                  </a:outerShdw>
                </a:effectLst>
              </a:rPr>
              <a:t>dysplasia</a:t>
            </a:r>
            <a:r>
              <a:rPr lang="it-IT" sz="2800" i="1" dirty="0">
                <a:solidFill>
                  <a:srgbClr val="FF0000"/>
                </a:solidFill>
                <a:effectLst>
                  <a:outerShdw blurRad="38100" dist="38100" dir="2700000" algn="tl">
                    <a:srgbClr val="000000">
                      <a:alpha val="43137"/>
                    </a:srgbClr>
                  </a:outerShdw>
                </a:effectLst>
              </a:rPr>
              <a:t> ?</a:t>
            </a: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2" descr="02_20980010"/>
          <p:cNvPicPr>
            <a:picLocks noGrp="1" noChangeAspect="1" noChangeArrowheads="1"/>
          </p:cNvPicPr>
          <p:nvPr>
            <p:ph sz="half" idx="1"/>
          </p:nvPr>
        </p:nvPicPr>
        <p:blipFill>
          <a:blip r:embed="rId3" cstate="print">
            <a:lum bright="18000" contrast="12000"/>
          </a:blip>
          <a:srcRect t="34067" b="13528"/>
          <a:stretch>
            <a:fillRect/>
          </a:stretch>
        </p:blipFill>
        <p:spPr>
          <a:xfrm>
            <a:off x="0" y="3679825"/>
            <a:ext cx="3292475" cy="3178175"/>
          </a:xfrm>
        </p:spPr>
      </p:pic>
      <p:grpSp>
        <p:nvGrpSpPr>
          <p:cNvPr id="2" name="Group 3"/>
          <p:cNvGrpSpPr>
            <a:grpSpLocks/>
          </p:cNvGrpSpPr>
          <p:nvPr/>
        </p:nvGrpSpPr>
        <p:grpSpPr bwMode="auto">
          <a:xfrm>
            <a:off x="3203575" y="2609850"/>
            <a:ext cx="5472113" cy="4248150"/>
            <a:chOff x="1656" y="1162"/>
            <a:chExt cx="3447" cy="2676"/>
          </a:xfrm>
        </p:grpSpPr>
        <p:graphicFrame>
          <p:nvGraphicFramePr>
            <p:cNvPr id="2050" name="Object 4"/>
            <p:cNvGraphicFramePr>
              <a:graphicFrameLocks noChangeAspect="1"/>
            </p:cNvGraphicFramePr>
            <p:nvPr/>
          </p:nvGraphicFramePr>
          <p:xfrm>
            <a:off x="3742" y="1162"/>
            <a:ext cx="1361" cy="862"/>
          </p:xfrm>
          <a:graphic>
            <a:graphicData uri="http://schemas.openxmlformats.org/presentationml/2006/ole">
              <p:oleObj spid="_x0000_s598018" name="Image" r:id="rId4" imgW="16000000" imgH="12520635" progId="">
                <p:embed/>
              </p:oleObj>
            </a:graphicData>
          </a:graphic>
        </p:graphicFrame>
        <p:pic>
          <p:nvPicPr>
            <p:cNvPr id="2055" name="Picture 5" descr="04-8920005"/>
            <p:cNvPicPr>
              <a:picLocks noChangeAspect="1" noChangeArrowheads="1"/>
            </p:cNvPicPr>
            <p:nvPr/>
          </p:nvPicPr>
          <p:blipFill>
            <a:blip r:embed="rId5" cstate="print">
              <a:lum bright="24000" contrast="12000"/>
            </a:blip>
            <a:srcRect l="9673" t="19453" b="12857"/>
            <a:stretch>
              <a:fillRect/>
            </a:stretch>
          </p:blipFill>
          <p:spPr bwMode="auto">
            <a:xfrm>
              <a:off x="3742" y="2976"/>
              <a:ext cx="1361" cy="862"/>
            </a:xfrm>
            <a:prstGeom prst="rect">
              <a:avLst/>
            </a:prstGeom>
            <a:noFill/>
            <a:ln w="9525">
              <a:noFill/>
              <a:miter lim="800000"/>
              <a:headEnd/>
              <a:tailEnd/>
            </a:ln>
          </p:spPr>
        </p:pic>
        <p:pic>
          <p:nvPicPr>
            <p:cNvPr id="2056" name="Picture 6" descr="UIP 01-3940005"/>
            <p:cNvPicPr>
              <a:picLocks noChangeAspect="1" noChangeArrowheads="1"/>
            </p:cNvPicPr>
            <p:nvPr/>
          </p:nvPicPr>
          <p:blipFill>
            <a:blip r:embed="rId6" cstate="print">
              <a:lum bright="12000" contrast="18000"/>
            </a:blip>
            <a:srcRect l="10135" r="5795"/>
            <a:stretch>
              <a:fillRect/>
            </a:stretch>
          </p:blipFill>
          <p:spPr bwMode="auto">
            <a:xfrm>
              <a:off x="1656" y="2069"/>
              <a:ext cx="2041" cy="1768"/>
            </a:xfrm>
            <a:prstGeom prst="rect">
              <a:avLst/>
            </a:prstGeom>
            <a:noFill/>
            <a:ln w="9525">
              <a:noFill/>
              <a:miter lim="800000"/>
              <a:headEnd/>
              <a:tailEnd/>
            </a:ln>
          </p:spPr>
        </p:pic>
        <p:pic>
          <p:nvPicPr>
            <p:cNvPr id="2057" name="Picture 7" descr="UIP 02-20980001"/>
            <p:cNvPicPr>
              <a:picLocks noChangeAspect="1" noChangeArrowheads="1"/>
            </p:cNvPicPr>
            <p:nvPr/>
          </p:nvPicPr>
          <p:blipFill>
            <a:blip r:embed="rId7" cstate="print">
              <a:lum bright="12000" contrast="12000"/>
            </a:blip>
            <a:srcRect r="11992"/>
            <a:stretch>
              <a:fillRect/>
            </a:stretch>
          </p:blipFill>
          <p:spPr bwMode="auto">
            <a:xfrm>
              <a:off x="1656" y="1162"/>
              <a:ext cx="998" cy="862"/>
            </a:xfrm>
            <a:prstGeom prst="rect">
              <a:avLst/>
            </a:prstGeom>
            <a:noFill/>
            <a:ln w="9525">
              <a:noFill/>
              <a:miter lim="800000"/>
              <a:headEnd/>
              <a:tailEnd/>
            </a:ln>
          </p:spPr>
        </p:pic>
        <p:pic>
          <p:nvPicPr>
            <p:cNvPr id="2058" name="Picture 8" descr="UIP 99-10700015"/>
            <p:cNvPicPr>
              <a:picLocks noChangeAspect="1" noChangeArrowheads="1"/>
            </p:cNvPicPr>
            <p:nvPr/>
          </p:nvPicPr>
          <p:blipFill>
            <a:blip r:embed="rId8" cstate="print">
              <a:lum bright="18000" contrast="18000"/>
            </a:blip>
            <a:srcRect l="15323" r="11243"/>
            <a:stretch>
              <a:fillRect/>
            </a:stretch>
          </p:blipFill>
          <p:spPr bwMode="auto">
            <a:xfrm>
              <a:off x="2699" y="1162"/>
              <a:ext cx="998" cy="859"/>
            </a:xfrm>
            <a:prstGeom prst="rect">
              <a:avLst/>
            </a:prstGeom>
            <a:noFill/>
            <a:ln w="9525">
              <a:noFill/>
              <a:miter lim="800000"/>
              <a:headEnd/>
              <a:tailEnd/>
            </a:ln>
          </p:spPr>
        </p:pic>
        <p:sp>
          <p:nvSpPr>
            <p:cNvPr id="2059" name="Text Box 9"/>
            <p:cNvSpPr txBox="1">
              <a:spLocks noChangeArrowheads="1"/>
            </p:cNvSpPr>
            <p:nvPr/>
          </p:nvSpPr>
          <p:spPr bwMode="auto">
            <a:xfrm>
              <a:off x="2518" y="2795"/>
              <a:ext cx="214" cy="154"/>
            </a:xfrm>
            <a:prstGeom prst="rect">
              <a:avLst/>
            </a:prstGeom>
            <a:noFill/>
            <a:ln w="9525">
              <a:noFill/>
              <a:miter lim="800000"/>
              <a:headEnd/>
              <a:tailEnd/>
            </a:ln>
          </p:spPr>
          <p:txBody>
            <a:bodyPr wrap="none">
              <a:spAutoFit/>
            </a:bodyPr>
            <a:lstStyle/>
            <a:p>
              <a:r>
                <a:rPr lang="it-IT" sz="1000">
                  <a:latin typeface="Arial" pitchFamily="34" charset="0"/>
                </a:rPr>
                <a:t>FF</a:t>
              </a:r>
            </a:p>
          </p:txBody>
        </p:sp>
        <p:sp>
          <p:nvSpPr>
            <p:cNvPr id="2060" name="Text Box 10"/>
            <p:cNvSpPr txBox="1">
              <a:spLocks noChangeArrowheads="1"/>
            </p:cNvSpPr>
            <p:nvPr/>
          </p:nvSpPr>
          <p:spPr bwMode="auto">
            <a:xfrm>
              <a:off x="4423" y="1720"/>
              <a:ext cx="234" cy="173"/>
            </a:xfrm>
            <a:prstGeom prst="rect">
              <a:avLst/>
            </a:prstGeom>
            <a:noFill/>
            <a:ln w="9525">
              <a:noFill/>
              <a:miter lim="800000"/>
              <a:headEnd/>
              <a:tailEnd/>
            </a:ln>
          </p:spPr>
          <p:txBody>
            <a:bodyPr wrap="none">
              <a:spAutoFit/>
            </a:bodyPr>
            <a:lstStyle/>
            <a:p>
              <a:r>
                <a:rPr lang="it-IT" sz="1200">
                  <a:latin typeface="Arial" pitchFamily="34" charset="0"/>
                </a:rPr>
                <a:t>FF</a:t>
              </a:r>
            </a:p>
          </p:txBody>
        </p:sp>
        <p:sp>
          <p:nvSpPr>
            <p:cNvPr id="2061" name="Text Box 11"/>
            <p:cNvSpPr txBox="1">
              <a:spLocks noChangeArrowheads="1"/>
            </p:cNvSpPr>
            <p:nvPr/>
          </p:nvSpPr>
          <p:spPr bwMode="auto">
            <a:xfrm>
              <a:off x="4513" y="3430"/>
              <a:ext cx="234" cy="173"/>
            </a:xfrm>
            <a:prstGeom prst="rect">
              <a:avLst/>
            </a:prstGeom>
            <a:noFill/>
            <a:ln w="9525">
              <a:noFill/>
              <a:miter lim="800000"/>
              <a:headEnd/>
              <a:tailEnd/>
            </a:ln>
          </p:spPr>
          <p:txBody>
            <a:bodyPr wrap="none">
              <a:spAutoFit/>
            </a:bodyPr>
            <a:lstStyle/>
            <a:p>
              <a:r>
                <a:rPr lang="it-IT" sz="1200">
                  <a:latin typeface="Arial" pitchFamily="34" charset="0"/>
                </a:rPr>
                <a:t>FF</a:t>
              </a:r>
            </a:p>
          </p:txBody>
        </p:sp>
        <p:sp>
          <p:nvSpPr>
            <p:cNvPr id="2062" name="Text Box 12"/>
            <p:cNvSpPr txBox="1">
              <a:spLocks noChangeArrowheads="1"/>
            </p:cNvSpPr>
            <p:nvPr/>
          </p:nvSpPr>
          <p:spPr bwMode="auto">
            <a:xfrm>
              <a:off x="2155" y="1344"/>
              <a:ext cx="214" cy="154"/>
            </a:xfrm>
            <a:prstGeom prst="rect">
              <a:avLst/>
            </a:prstGeom>
            <a:noFill/>
            <a:ln w="9525">
              <a:noFill/>
              <a:miter lim="800000"/>
              <a:headEnd/>
              <a:tailEnd/>
            </a:ln>
          </p:spPr>
          <p:txBody>
            <a:bodyPr wrap="none">
              <a:spAutoFit/>
            </a:bodyPr>
            <a:lstStyle/>
            <a:p>
              <a:r>
                <a:rPr lang="it-IT" sz="1000">
                  <a:latin typeface="Arial" pitchFamily="34" charset="0"/>
                </a:rPr>
                <a:t>FF</a:t>
              </a:r>
            </a:p>
          </p:txBody>
        </p:sp>
        <p:sp>
          <p:nvSpPr>
            <p:cNvPr id="2877453" name="Text Box 13"/>
            <p:cNvSpPr txBox="1">
              <a:spLocks noChangeArrowheads="1"/>
            </p:cNvSpPr>
            <p:nvPr/>
          </p:nvSpPr>
          <p:spPr bwMode="auto">
            <a:xfrm>
              <a:off x="1656" y="1797"/>
              <a:ext cx="205" cy="250"/>
            </a:xfrm>
            <a:prstGeom prst="rect">
              <a:avLst/>
            </a:prstGeom>
            <a:noFill/>
            <a:ln w="9525">
              <a:noFill/>
              <a:miter lim="800000"/>
              <a:headEnd/>
              <a:tailEnd/>
            </a:ln>
            <a:effectLst/>
          </p:spPr>
          <p:txBody>
            <a:bodyPr wrap="none">
              <a:spAutoFit/>
            </a:bodyPr>
            <a:lstStyle/>
            <a:p>
              <a:pPr>
                <a:defRPr/>
              </a:pPr>
              <a:r>
                <a:rPr lang="it-IT" sz="2000">
                  <a:effectLst>
                    <a:outerShdw blurRad="38100" dist="38100" dir="2700000" algn="tl">
                      <a:srgbClr val="C0C0C0"/>
                    </a:outerShdw>
                  </a:effectLst>
                  <a:latin typeface="Arial" charset="0"/>
                  <a:cs typeface="Arial" charset="0"/>
                </a:rPr>
                <a:t>a</a:t>
              </a:r>
            </a:p>
          </p:txBody>
        </p:sp>
        <p:sp>
          <p:nvSpPr>
            <p:cNvPr id="2877454" name="Text Box 14"/>
            <p:cNvSpPr txBox="1">
              <a:spLocks noChangeArrowheads="1"/>
            </p:cNvSpPr>
            <p:nvPr/>
          </p:nvSpPr>
          <p:spPr bwMode="auto">
            <a:xfrm>
              <a:off x="2699" y="1797"/>
              <a:ext cx="214" cy="250"/>
            </a:xfrm>
            <a:prstGeom prst="rect">
              <a:avLst/>
            </a:prstGeom>
            <a:noFill/>
            <a:ln w="9525">
              <a:noFill/>
              <a:miter lim="800000"/>
              <a:headEnd/>
              <a:tailEnd/>
            </a:ln>
            <a:effectLst/>
          </p:spPr>
          <p:txBody>
            <a:bodyPr wrap="none">
              <a:spAutoFit/>
            </a:bodyPr>
            <a:lstStyle/>
            <a:p>
              <a:pPr>
                <a:defRPr/>
              </a:pPr>
              <a:r>
                <a:rPr lang="it-IT" sz="2000">
                  <a:solidFill>
                    <a:schemeClr val="tx2"/>
                  </a:solidFill>
                  <a:effectLst>
                    <a:outerShdw blurRad="38100" dist="38100" dir="2700000" algn="tl">
                      <a:srgbClr val="C0C0C0"/>
                    </a:outerShdw>
                  </a:effectLst>
                  <a:latin typeface="Arial" charset="0"/>
                  <a:cs typeface="Arial" charset="0"/>
                </a:rPr>
                <a:t>b</a:t>
              </a:r>
            </a:p>
          </p:txBody>
        </p:sp>
        <p:sp>
          <p:nvSpPr>
            <p:cNvPr id="2877455" name="Text Box 15"/>
            <p:cNvSpPr txBox="1">
              <a:spLocks noChangeArrowheads="1"/>
            </p:cNvSpPr>
            <p:nvPr/>
          </p:nvSpPr>
          <p:spPr bwMode="auto">
            <a:xfrm>
              <a:off x="4922" y="2976"/>
              <a:ext cx="169" cy="250"/>
            </a:xfrm>
            <a:prstGeom prst="rect">
              <a:avLst/>
            </a:prstGeom>
            <a:noFill/>
            <a:ln w="9525">
              <a:noFill/>
              <a:miter lim="800000"/>
              <a:headEnd/>
              <a:tailEnd/>
            </a:ln>
            <a:effectLst/>
          </p:spPr>
          <p:txBody>
            <a:bodyPr wrap="none">
              <a:spAutoFit/>
            </a:bodyPr>
            <a:lstStyle/>
            <a:p>
              <a:pPr>
                <a:defRPr/>
              </a:pPr>
              <a:r>
                <a:rPr lang="it-IT" sz="2000">
                  <a:effectLst>
                    <a:outerShdw blurRad="38100" dist="38100" dir="2700000" algn="tl">
                      <a:srgbClr val="C0C0C0"/>
                    </a:outerShdw>
                  </a:effectLst>
                  <a:latin typeface="Arial" charset="0"/>
                  <a:cs typeface="Arial" charset="0"/>
                </a:rPr>
                <a:t>f</a:t>
              </a:r>
            </a:p>
          </p:txBody>
        </p:sp>
        <p:sp>
          <p:nvSpPr>
            <p:cNvPr id="2877456" name="Text Box 16"/>
            <p:cNvSpPr txBox="1">
              <a:spLocks noChangeArrowheads="1"/>
            </p:cNvSpPr>
            <p:nvPr/>
          </p:nvSpPr>
          <p:spPr bwMode="auto">
            <a:xfrm>
              <a:off x="4876" y="1162"/>
              <a:ext cx="214" cy="250"/>
            </a:xfrm>
            <a:prstGeom prst="rect">
              <a:avLst/>
            </a:prstGeom>
            <a:noFill/>
            <a:ln w="9525">
              <a:noFill/>
              <a:miter lim="800000"/>
              <a:headEnd/>
              <a:tailEnd/>
            </a:ln>
            <a:effectLst/>
          </p:spPr>
          <p:txBody>
            <a:bodyPr wrap="none">
              <a:spAutoFit/>
            </a:bodyPr>
            <a:lstStyle/>
            <a:p>
              <a:pPr>
                <a:defRPr/>
              </a:pPr>
              <a:r>
                <a:rPr lang="it-IT" sz="2000">
                  <a:effectLst>
                    <a:outerShdw blurRad="38100" dist="38100" dir="2700000" algn="tl">
                      <a:srgbClr val="C0C0C0"/>
                    </a:outerShdw>
                  </a:effectLst>
                  <a:latin typeface="Arial" charset="0"/>
                  <a:cs typeface="Arial" charset="0"/>
                </a:rPr>
                <a:t>d</a:t>
              </a:r>
            </a:p>
          </p:txBody>
        </p:sp>
        <p:sp>
          <p:nvSpPr>
            <p:cNvPr id="2067" name="Line 17"/>
            <p:cNvSpPr>
              <a:spLocks noChangeShapeType="1"/>
            </p:cNvSpPr>
            <p:nvPr/>
          </p:nvSpPr>
          <p:spPr bwMode="auto">
            <a:xfrm flipV="1">
              <a:off x="2336" y="2750"/>
              <a:ext cx="136" cy="272"/>
            </a:xfrm>
            <a:prstGeom prst="line">
              <a:avLst/>
            </a:prstGeom>
            <a:noFill/>
            <a:ln w="28575">
              <a:solidFill>
                <a:schemeClr val="tx1"/>
              </a:solidFill>
              <a:round/>
              <a:headEnd/>
              <a:tailEnd type="triangle" w="med" len="med"/>
            </a:ln>
          </p:spPr>
          <p:txBody>
            <a:bodyPr/>
            <a:lstStyle/>
            <a:p>
              <a:endParaRPr lang="it-IT"/>
            </a:p>
          </p:txBody>
        </p:sp>
        <p:sp>
          <p:nvSpPr>
            <p:cNvPr id="2068" name="Line 18"/>
            <p:cNvSpPr>
              <a:spLocks noChangeShapeType="1"/>
            </p:cNvSpPr>
            <p:nvPr/>
          </p:nvSpPr>
          <p:spPr bwMode="auto">
            <a:xfrm flipV="1">
              <a:off x="3198" y="1435"/>
              <a:ext cx="0" cy="136"/>
            </a:xfrm>
            <a:prstGeom prst="line">
              <a:avLst/>
            </a:prstGeom>
            <a:noFill/>
            <a:ln w="28575">
              <a:solidFill>
                <a:schemeClr val="tx1"/>
              </a:solidFill>
              <a:round/>
              <a:headEnd/>
              <a:tailEnd type="triangle" w="med" len="med"/>
            </a:ln>
          </p:spPr>
          <p:txBody>
            <a:bodyPr/>
            <a:lstStyle/>
            <a:p>
              <a:endParaRPr lang="it-IT"/>
            </a:p>
          </p:txBody>
        </p:sp>
        <p:sp>
          <p:nvSpPr>
            <p:cNvPr id="2069" name="Line 19"/>
            <p:cNvSpPr>
              <a:spLocks noChangeShapeType="1"/>
            </p:cNvSpPr>
            <p:nvPr/>
          </p:nvSpPr>
          <p:spPr bwMode="auto">
            <a:xfrm>
              <a:off x="3833" y="1162"/>
              <a:ext cx="90" cy="136"/>
            </a:xfrm>
            <a:prstGeom prst="line">
              <a:avLst/>
            </a:prstGeom>
            <a:noFill/>
            <a:ln w="28575">
              <a:solidFill>
                <a:schemeClr val="tx1"/>
              </a:solidFill>
              <a:round/>
              <a:headEnd/>
              <a:tailEnd type="triangle" w="med" len="med"/>
            </a:ln>
          </p:spPr>
          <p:txBody>
            <a:bodyPr/>
            <a:lstStyle/>
            <a:p>
              <a:endParaRPr lang="it-IT"/>
            </a:p>
          </p:txBody>
        </p:sp>
        <p:pic>
          <p:nvPicPr>
            <p:cNvPr id="2070" name="Picture 20" descr="CK50012"/>
            <p:cNvPicPr>
              <a:picLocks noChangeAspect="1" noChangeArrowheads="1"/>
            </p:cNvPicPr>
            <p:nvPr/>
          </p:nvPicPr>
          <p:blipFill>
            <a:blip r:embed="rId9" cstate="print">
              <a:lum bright="12000" contrast="18000"/>
            </a:blip>
            <a:srcRect l="9599" t="14310" b="22281"/>
            <a:stretch>
              <a:fillRect/>
            </a:stretch>
          </p:blipFill>
          <p:spPr bwMode="auto">
            <a:xfrm>
              <a:off x="3742" y="2069"/>
              <a:ext cx="1361" cy="862"/>
            </a:xfrm>
            <a:prstGeom prst="rect">
              <a:avLst/>
            </a:prstGeom>
            <a:noFill/>
            <a:ln w="9525">
              <a:noFill/>
              <a:miter lim="800000"/>
              <a:headEnd/>
              <a:tailEnd/>
            </a:ln>
          </p:spPr>
        </p:pic>
        <p:sp>
          <p:nvSpPr>
            <p:cNvPr id="2877461" name="Text Box 21"/>
            <p:cNvSpPr txBox="1">
              <a:spLocks noChangeArrowheads="1"/>
            </p:cNvSpPr>
            <p:nvPr/>
          </p:nvSpPr>
          <p:spPr bwMode="auto">
            <a:xfrm>
              <a:off x="1656" y="3566"/>
              <a:ext cx="205" cy="250"/>
            </a:xfrm>
            <a:prstGeom prst="rect">
              <a:avLst/>
            </a:prstGeom>
            <a:noFill/>
            <a:ln w="9525">
              <a:noFill/>
              <a:miter lim="800000"/>
              <a:headEnd/>
              <a:tailEnd/>
            </a:ln>
            <a:effectLst/>
          </p:spPr>
          <p:txBody>
            <a:bodyPr wrap="none">
              <a:spAutoFit/>
            </a:bodyPr>
            <a:lstStyle/>
            <a:p>
              <a:pPr>
                <a:defRPr/>
              </a:pPr>
              <a:r>
                <a:rPr lang="it-IT" sz="2000">
                  <a:solidFill>
                    <a:schemeClr val="tx2"/>
                  </a:solidFill>
                  <a:effectLst>
                    <a:outerShdw blurRad="38100" dist="38100" dir="2700000" algn="tl">
                      <a:srgbClr val="C0C0C0"/>
                    </a:outerShdw>
                  </a:effectLst>
                  <a:latin typeface="Arial" charset="0"/>
                  <a:cs typeface="Arial" charset="0"/>
                </a:rPr>
                <a:t>c</a:t>
              </a:r>
            </a:p>
          </p:txBody>
        </p:sp>
        <p:sp>
          <p:nvSpPr>
            <p:cNvPr id="2072" name="Text Box 22"/>
            <p:cNvSpPr txBox="1">
              <a:spLocks noChangeArrowheads="1"/>
            </p:cNvSpPr>
            <p:nvPr/>
          </p:nvSpPr>
          <p:spPr bwMode="auto">
            <a:xfrm>
              <a:off x="4604" y="2568"/>
              <a:ext cx="234" cy="173"/>
            </a:xfrm>
            <a:prstGeom prst="rect">
              <a:avLst/>
            </a:prstGeom>
            <a:noFill/>
            <a:ln w="9525">
              <a:noFill/>
              <a:miter lim="800000"/>
              <a:headEnd/>
              <a:tailEnd/>
            </a:ln>
          </p:spPr>
          <p:txBody>
            <a:bodyPr wrap="none">
              <a:spAutoFit/>
            </a:bodyPr>
            <a:lstStyle/>
            <a:p>
              <a:r>
                <a:rPr lang="it-IT" sz="1200">
                  <a:latin typeface="Arial" pitchFamily="34" charset="0"/>
                </a:rPr>
                <a:t>FF</a:t>
              </a:r>
            </a:p>
          </p:txBody>
        </p:sp>
        <p:sp>
          <p:nvSpPr>
            <p:cNvPr id="2073" name="Line 23"/>
            <p:cNvSpPr>
              <a:spLocks noChangeShapeType="1"/>
            </p:cNvSpPr>
            <p:nvPr/>
          </p:nvSpPr>
          <p:spPr bwMode="auto">
            <a:xfrm flipV="1">
              <a:off x="4423" y="3430"/>
              <a:ext cx="0" cy="136"/>
            </a:xfrm>
            <a:prstGeom prst="line">
              <a:avLst/>
            </a:prstGeom>
            <a:noFill/>
            <a:ln w="28575">
              <a:solidFill>
                <a:schemeClr val="tx1"/>
              </a:solidFill>
              <a:round/>
              <a:headEnd/>
              <a:tailEnd type="triangle" w="med" len="med"/>
            </a:ln>
          </p:spPr>
          <p:txBody>
            <a:bodyPr/>
            <a:lstStyle/>
            <a:p>
              <a:endParaRPr lang="it-IT"/>
            </a:p>
          </p:txBody>
        </p:sp>
        <p:sp>
          <p:nvSpPr>
            <p:cNvPr id="2074" name="Text Box 24"/>
            <p:cNvSpPr txBox="1">
              <a:spLocks noChangeArrowheads="1"/>
            </p:cNvSpPr>
            <p:nvPr/>
          </p:nvSpPr>
          <p:spPr bwMode="auto">
            <a:xfrm>
              <a:off x="3198" y="1616"/>
              <a:ext cx="214" cy="154"/>
            </a:xfrm>
            <a:prstGeom prst="rect">
              <a:avLst/>
            </a:prstGeom>
            <a:noFill/>
            <a:ln w="9525">
              <a:noFill/>
              <a:miter lim="800000"/>
              <a:headEnd/>
              <a:tailEnd/>
            </a:ln>
          </p:spPr>
          <p:txBody>
            <a:bodyPr wrap="none">
              <a:spAutoFit/>
            </a:bodyPr>
            <a:lstStyle/>
            <a:p>
              <a:r>
                <a:rPr lang="it-IT" sz="1000">
                  <a:latin typeface="Arial" pitchFamily="34" charset="0"/>
                </a:rPr>
                <a:t>FF</a:t>
              </a:r>
            </a:p>
          </p:txBody>
        </p:sp>
        <p:sp>
          <p:nvSpPr>
            <p:cNvPr id="2075" name="Line 25"/>
            <p:cNvSpPr>
              <a:spLocks noChangeShapeType="1"/>
            </p:cNvSpPr>
            <p:nvPr/>
          </p:nvSpPr>
          <p:spPr bwMode="auto">
            <a:xfrm flipV="1">
              <a:off x="4423" y="2523"/>
              <a:ext cx="0" cy="136"/>
            </a:xfrm>
            <a:prstGeom prst="line">
              <a:avLst/>
            </a:prstGeom>
            <a:noFill/>
            <a:ln w="28575">
              <a:solidFill>
                <a:schemeClr val="tx1"/>
              </a:solidFill>
              <a:round/>
              <a:headEnd/>
              <a:tailEnd type="triangle" w="med" len="med"/>
            </a:ln>
          </p:spPr>
          <p:txBody>
            <a:bodyPr/>
            <a:lstStyle/>
            <a:p>
              <a:endParaRPr lang="it-IT"/>
            </a:p>
          </p:txBody>
        </p:sp>
        <p:sp>
          <p:nvSpPr>
            <p:cNvPr id="2877466" name="Text Box 26"/>
            <p:cNvSpPr txBox="1">
              <a:spLocks noChangeArrowheads="1"/>
            </p:cNvSpPr>
            <p:nvPr/>
          </p:nvSpPr>
          <p:spPr bwMode="auto">
            <a:xfrm>
              <a:off x="4876" y="2069"/>
              <a:ext cx="205" cy="250"/>
            </a:xfrm>
            <a:prstGeom prst="rect">
              <a:avLst/>
            </a:prstGeom>
            <a:noFill/>
            <a:ln w="9525">
              <a:noFill/>
              <a:miter lim="800000"/>
              <a:headEnd/>
              <a:tailEnd/>
            </a:ln>
            <a:effectLst/>
          </p:spPr>
          <p:txBody>
            <a:bodyPr wrap="none">
              <a:spAutoFit/>
            </a:bodyPr>
            <a:lstStyle/>
            <a:p>
              <a:pPr>
                <a:defRPr/>
              </a:pPr>
              <a:r>
                <a:rPr lang="it-IT" sz="2000">
                  <a:effectLst>
                    <a:outerShdw blurRad="38100" dist="38100" dir="2700000" algn="tl">
                      <a:srgbClr val="C0C0C0"/>
                    </a:outerShdw>
                  </a:effectLst>
                  <a:latin typeface="Arial" charset="0"/>
                  <a:cs typeface="Arial" charset="0"/>
                </a:rPr>
                <a:t>e</a:t>
              </a:r>
            </a:p>
          </p:txBody>
        </p:sp>
      </p:grpSp>
      <p:pic>
        <p:nvPicPr>
          <p:cNvPr id="2053" name="Picture 27"/>
          <p:cNvPicPr>
            <a:picLocks noGrp="1" noChangeAspect="1" noChangeArrowheads="1"/>
          </p:cNvPicPr>
          <p:nvPr>
            <p:ph sz="half" idx="2"/>
          </p:nvPr>
        </p:nvPicPr>
        <p:blipFill>
          <a:blip r:embed="rId10" cstate="print">
            <a:lum contrast="6000"/>
          </a:blip>
          <a:srcRect l="8202" t="14172" r="3856" b="47174"/>
          <a:stretch>
            <a:fillRect/>
          </a:stretch>
        </p:blipFill>
        <p:spPr>
          <a:xfrm>
            <a:off x="1116013" y="0"/>
            <a:ext cx="6840537" cy="2160588"/>
          </a:xfrm>
        </p:spPr>
      </p:pic>
      <p:pic>
        <p:nvPicPr>
          <p:cNvPr id="2054" name="Picture 29" descr="https://encrypted-tbn2.gstatic.com/images?q=tbn:ANd9GcSQ7Pur7pPWSypnVqT1i7gsmXhivRVoBOSFH0l36vQl5EPioz6j">
            <a:hlinkClick r:id="rId11"/>
          </p:cNvPr>
          <p:cNvPicPr>
            <a:picLocks noChangeAspect="1" noChangeArrowheads="1"/>
          </p:cNvPicPr>
          <p:nvPr/>
        </p:nvPicPr>
        <p:blipFill>
          <a:blip r:embed="rId12" cstate="print"/>
          <a:srcRect/>
          <a:stretch>
            <a:fillRect/>
          </a:stretch>
        </p:blipFill>
        <p:spPr bwMode="auto">
          <a:xfrm>
            <a:off x="900113" y="2636838"/>
            <a:ext cx="1655762" cy="1655762"/>
          </a:xfrm>
          <a:prstGeom prst="rect">
            <a:avLst/>
          </a:prstGeom>
          <a:noFill/>
          <a:ln w="9525">
            <a:solidFill>
              <a:srgbClr val="FF0000"/>
            </a:solidFill>
            <a:miter lim="800000"/>
            <a:headEnd/>
            <a:tailEnd/>
          </a:ln>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5364163" y="44450"/>
            <a:ext cx="3600450" cy="2678113"/>
          </a:xfrm>
          <a:prstGeom prst="rect">
            <a:avLst/>
          </a:prstGeom>
          <a:noFill/>
          <a:ln>
            <a:solidFill>
              <a:srgbClr val="FF0000"/>
            </a:solidFill>
          </a:ln>
        </p:spPr>
        <p:txBody>
          <a:bodyPr>
            <a:spAutoFit/>
          </a:bodyPr>
          <a:lstStyle/>
          <a:p>
            <a:pPr>
              <a:defRPr/>
            </a:pPr>
            <a:r>
              <a:rPr lang="it-IT" sz="2400" dirty="0">
                <a:solidFill>
                  <a:srgbClr val="FF0000"/>
                </a:solidFill>
                <a:effectLst>
                  <a:outerShdw blurRad="38100" dist="38100" dir="2700000" algn="tl">
                    <a:srgbClr val="000000">
                      <a:alpha val="43137"/>
                    </a:srgbClr>
                  </a:outerShdw>
                </a:effectLst>
              </a:rPr>
              <a:t>IPF</a:t>
            </a:r>
          </a:p>
          <a:p>
            <a:pPr algn="l">
              <a:defRPr/>
            </a:pPr>
            <a:endParaRPr lang="it-IT" sz="1600" dirty="0"/>
          </a:p>
          <a:p>
            <a:pPr algn="l">
              <a:defRPr/>
            </a:pPr>
            <a:r>
              <a:rPr lang="it-IT" sz="1600" dirty="0"/>
              <a:t>- </a:t>
            </a:r>
            <a:r>
              <a:rPr lang="it-IT" sz="1600" dirty="0" err="1"/>
              <a:t>nuclear</a:t>
            </a:r>
            <a:r>
              <a:rPr lang="it-IT" sz="1600" dirty="0"/>
              <a:t> </a:t>
            </a:r>
            <a:r>
              <a:rPr lang="it-IT" sz="1600" dirty="0" err="1"/>
              <a:t>expression</a:t>
            </a:r>
            <a:r>
              <a:rPr lang="it-IT" sz="1600" dirty="0"/>
              <a:t> </a:t>
            </a:r>
            <a:r>
              <a:rPr lang="it-IT" sz="1600" dirty="0" err="1"/>
              <a:t>of</a:t>
            </a:r>
            <a:r>
              <a:rPr lang="it-IT" sz="1600" dirty="0"/>
              <a:t>    </a:t>
            </a:r>
            <a:r>
              <a:rPr lang="it-IT" sz="1600" dirty="0" err="1"/>
              <a:t>beta-Catenin</a:t>
            </a:r>
            <a:r>
              <a:rPr lang="it-IT" sz="1600" dirty="0"/>
              <a:t> in proliferative </a:t>
            </a:r>
            <a:r>
              <a:rPr lang="it-IT" sz="1600" dirty="0" err="1"/>
              <a:t>bronchiolar</a:t>
            </a:r>
            <a:r>
              <a:rPr lang="it-IT" sz="1600" dirty="0"/>
              <a:t> </a:t>
            </a:r>
            <a:r>
              <a:rPr lang="it-IT" sz="1600" dirty="0" err="1"/>
              <a:t>lesions</a:t>
            </a:r>
            <a:r>
              <a:rPr lang="it-IT" sz="1600" dirty="0"/>
              <a:t> and </a:t>
            </a:r>
            <a:r>
              <a:rPr lang="it-IT" sz="1600" dirty="0" err="1"/>
              <a:t>honeycoming</a:t>
            </a:r>
            <a:r>
              <a:rPr lang="it-IT" sz="1600" dirty="0"/>
              <a:t>.</a:t>
            </a:r>
          </a:p>
          <a:p>
            <a:pPr algn="l">
              <a:defRPr/>
            </a:pPr>
            <a:endParaRPr lang="it-IT" sz="1600" dirty="0"/>
          </a:p>
          <a:p>
            <a:pPr algn="l">
              <a:defRPr/>
            </a:pPr>
            <a:r>
              <a:rPr lang="it-IT" sz="1600" dirty="0"/>
              <a:t>- </a:t>
            </a:r>
            <a:r>
              <a:rPr lang="it-IT" sz="1600" dirty="0" err="1"/>
              <a:t>abnormal</a:t>
            </a:r>
            <a:r>
              <a:rPr lang="it-IT" sz="1600" dirty="0"/>
              <a:t> </a:t>
            </a:r>
            <a:r>
              <a:rPr lang="it-IT" sz="1600" dirty="0" err="1"/>
              <a:t>expression</a:t>
            </a:r>
            <a:r>
              <a:rPr lang="it-IT" sz="1600" dirty="0"/>
              <a:t> </a:t>
            </a:r>
            <a:r>
              <a:rPr lang="it-IT" sz="1600" dirty="0" err="1"/>
              <a:t>of</a:t>
            </a:r>
            <a:r>
              <a:rPr lang="it-IT" sz="1600" dirty="0"/>
              <a:t> </a:t>
            </a:r>
            <a:r>
              <a:rPr lang="it-IT" sz="1600" dirty="0" err="1"/>
              <a:t>WNT-target</a:t>
            </a:r>
            <a:r>
              <a:rPr lang="it-IT" sz="1600" dirty="0"/>
              <a:t> </a:t>
            </a:r>
            <a:r>
              <a:rPr lang="it-IT" sz="1600" dirty="0" err="1"/>
              <a:t>proteins</a:t>
            </a:r>
            <a:r>
              <a:rPr lang="it-IT" sz="1600" dirty="0"/>
              <a:t> </a:t>
            </a:r>
          </a:p>
          <a:p>
            <a:pPr algn="l">
              <a:defRPr/>
            </a:pPr>
            <a:r>
              <a:rPr lang="it-IT" sz="1600" dirty="0"/>
              <a:t>(MMP7, cyclin-D1)</a:t>
            </a:r>
          </a:p>
          <a:p>
            <a:pPr algn="l">
              <a:defRPr/>
            </a:pPr>
            <a:r>
              <a:rPr lang="it-IT" sz="1600" dirty="0"/>
              <a:t>in </a:t>
            </a:r>
            <a:r>
              <a:rPr lang="it-IT" sz="1600" dirty="0" err="1"/>
              <a:t>bronchiolar</a:t>
            </a:r>
            <a:r>
              <a:rPr lang="it-IT" sz="1600" dirty="0"/>
              <a:t> </a:t>
            </a:r>
            <a:r>
              <a:rPr lang="it-IT" sz="1600" dirty="0" err="1"/>
              <a:t>basal</a:t>
            </a:r>
            <a:r>
              <a:rPr lang="it-IT" sz="1600" dirty="0"/>
              <a:t> </a:t>
            </a:r>
            <a:r>
              <a:rPr lang="it-IT" sz="1600" dirty="0" err="1"/>
              <a:t>cells</a:t>
            </a:r>
            <a:endParaRPr lang="it-IT" sz="1600" dirty="0"/>
          </a:p>
        </p:txBody>
      </p:sp>
      <p:pic>
        <p:nvPicPr>
          <p:cNvPr id="132099" name="Picture 3"/>
          <p:cNvPicPr>
            <a:picLocks noGrp="1" noChangeAspect="1" noChangeArrowheads="1"/>
          </p:cNvPicPr>
          <p:nvPr>
            <p:ph/>
          </p:nvPr>
        </p:nvPicPr>
        <p:blipFill>
          <a:blip r:embed="rId2" cstate="print">
            <a:lum bright="-10000"/>
          </a:blip>
          <a:srcRect l="29617" r="29617" b="5434"/>
          <a:stretch>
            <a:fillRect/>
          </a:stretch>
        </p:blipFill>
        <p:spPr>
          <a:xfrm>
            <a:off x="0" y="0"/>
            <a:ext cx="5256213" cy="6858000"/>
          </a:xfrm>
        </p:spPr>
      </p:pic>
      <p:pic>
        <p:nvPicPr>
          <p:cNvPr id="132100" name="Picture 4"/>
          <p:cNvPicPr>
            <a:picLocks noChangeAspect="1" noChangeArrowheads="1"/>
          </p:cNvPicPr>
          <p:nvPr/>
        </p:nvPicPr>
        <p:blipFill>
          <a:blip r:embed="rId3" cstate="print">
            <a:lum bright="-10000"/>
          </a:blip>
          <a:srcRect l="9920" t="16165" r="48750" b="11829"/>
          <a:stretch>
            <a:fillRect/>
          </a:stretch>
        </p:blipFill>
        <p:spPr bwMode="auto">
          <a:xfrm>
            <a:off x="5364163" y="2924175"/>
            <a:ext cx="3600450" cy="3529013"/>
          </a:xfrm>
          <a:prstGeom prst="rect">
            <a:avLst/>
          </a:prstGeom>
          <a:noFill/>
          <a:ln w="9525">
            <a:solidFill>
              <a:srgbClr val="FF0000"/>
            </a:solidFill>
            <a:miter lim="800000"/>
            <a:headEnd/>
            <a:tailEnd/>
          </a:ln>
        </p:spPr>
      </p:pic>
      <p:sp>
        <p:nvSpPr>
          <p:cNvPr id="132101" name="CasellaDiTesto 4"/>
          <p:cNvSpPr txBox="1">
            <a:spLocks noChangeArrowheads="1"/>
          </p:cNvSpPr>
          <p:nvPr/>
        </p:nvSpPr>
        <p:spPr bwMode="auto">
          <a:xfrm>
            <a:off x="5213350" y="6546850"/>
            <a:ext cx="3452813" cy="307975"/>
          </a:xfrm>
          <a:prstGeom prst="rect">
            <a:avLst/>
          </a:prstGeom>
          <a:noFill/>
          <a:ln w="9525">
            <a:noFill/>
            <a:miter lim="800000"/>
            <a:headEnd/>
            <a:tailEnd/>
          </a:ln>
        </p:spPr>
        <p:txBody>
          <a:bodyPr wrap="none">
            <a:spAutoFit/>
          </a:bodyPr>
          <a:lstStyle/>
          <a:p>
            <a:r>
              <a:rPr lang="it-IT" sz="1400" i="1"/>
              <a:t>Chilosi et al. Am J Pathol ;162: May 2003</a:t>
            </a: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p:nvPr>
        </p:nvPicPr>
        <p:blipFill>
          <a:blip r:embed="rId2" cstate="print">
            <a:lum contrast="12000"/>
          </a:blip>
          <a:srcRect l="7373" t="18576" r="7373" b="23772"/>
          <a:stretch>
            <a:fillRect/>
          </a:stretch>
        </p:blipFill>
        <p:spPr>
          <a:xfrm>
            <a:off x="0" y="0"/>
            <a:ext cx="9144000" cy="4365625"/>
          </a:xfrm>
          <a:ln>
            <a:solidFill>
              <a:schemeClr val="tx2"/>
            </a:solidFill>
          </a:ln>
        </p:spPr>
      </p:pic>
      <p:pic>
        <p:nvPicPr>
          <p:cNvPr id="6147" name="Picture 3" descr="EE "/>
          <p:cNvPicPr>
            <a:picLocks noChangeAspect="1" noChangeArrowheads="1"/>
          </p:cNvPicPr>
          <p:nvPr/>
        </p:nvPicPr>
        <p:blipFill>
          <a:blip r:embed="rId3" cstate="print">
            <a:lum bright="-24000" contrast="54000"/>
          </a:blip>
          <a:srcRect r="7483"/>
          <a:stretch>
            <a:fillRect/>
          </a:stretch>
        </p:blipFill>
        <p:spPr bwMode="auto">
          <a:xfrm>
            <a:off x="323850" y="4005263"/>
            <a:ext cx="3419475" cy="2584450"/>
          </a:xfrm>
          <a:prstGeom prst="rect">
            <a:avLst/>
          </a:prstGeom>
          <a:noFill/>
          <a:ln w="9525">
            <a:solidFill>
              <a:schemeClr val="accent1"/>
            </a:solidFill>
            <a:miter lim="800000"/>
            <a:headEnd/>
            <a:tailEnd/>
          </a:ln>
        </p:spPr>
      </p:pic>
      <p:pic>
        <p:nvPicPr>
          <p:cNvPr id="6148" name="Picture 4" descr="EE UIP BO2359-00BO"/>
          <p:cNvPicPr>
            <a:picLocks noChangeAspect="1" noChangeArrowheads="1"/>
          </p:cNvPicPr>
          <p:nvPr/>
        </p:nvPicPr>
        <p:blipFill>
          <a:blip r:embed="rId4" cstate="print">
            <a:lum bright="-6000" contrast="48000"/>
          </a:blip>
          <a:srcRect t="27971" r="16261" b="1219"/>
          <a:stretch>
            <a:fillRect/>
          </a:stretch>
        </p:blipFill>
        <p:spPr bwMode="auto">
          <a:xfrm>
            <a:off x="4787900" y="4437063"/>
            <a:ext cx="3816350" cy="2058987"/>
          </a:xfrm>
          <a:prstGeom prst="rect">
            <a:avLst/>
          </a:prstGeom>
          <a:noFill/>
          <a:ln w="12700">
            <a:solidFill>
              <a:schemeClr val="accent1"/>
            </a:solidFill>
            <a:miter lim="800000"/>
            <a:headEnd/>
            <a:tailEnd/>
          </a:ln>
        </p:spPr>
      </p:pic>
      <p:sp>
        <p:nvSpPr>
          <p:cNvPr id="5" name="Rettangolo arrotondato 4"/>
          <p:cNvSpPr/>
          <p:nvPr/>
        </p:nvSpPr>
        <p:spPr>
          <a:xfrm>
            <a:off x="179388" y="2708275"/>
            <a:ext cx="5113337" cy="108108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it-IT"/>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cstate="print">
            <a:lum bright="20000"/>
          </a:blip>
          <a:srcRect l="10638"/>
          <a:stretch>
            <a:fillRect/>
          </a:stretch>
        </p:blipFill>
        <p:spPr bwMode="auto">
          <a:xfrm>
            <a:off x="6119813" y="1557338"/>
            <a:ext cx="3024187" cy="2706687"/>
          </a:xfrm>
          <a:prstGeom prst="rect">
            <a:avLst/>
          </a:prstGeom>
          <a:noFill/>
          <a:ln w="9525">
            <a:noFill/>
            <a:miter lim="800000"/>
            <a:headEnd/>
            <a:tailEnd/>
          </a:ln>
        </p:spPr>
      </p:pic>
      <p:pic>
        <p:nvPicPr>
          <p:cNvPr id="43011" name="Picture 2" descr="nfig003"/>
          <p:cNvPicPr>
            <a:picLocks noChangeAspect="1" noChangeArrowheads="1"/>
          </p:cNvPicPr>
          <p:nvPr/>
        </p:nvPicPr>
        <p:blipFill>
          <a:blip r:embed="rId3" cstate="print">
            <a:lum bright="-10000" contrast="30000"/>
          </a:blip>
          <a:srcRect l="27585"/>
          <a:stretch>
            <a:fillRect/>
          </a:stretch>
        </p:blipFill>
        <p:spPr bwMode="auto">
          <a:xfrm>
            <a:off x="3203575" y="1700213"/>
            <a:ext cx="2705100" cy="3562350"/>
          </a:xfrm>
          <a:prstGeom prst="rect">
            <a:avLst/>
          </a:prstGeom>
          <a:noFill/>
          <a:ln w="9525">
            <a:noFill/>
            <a:miter lim="800000"/>
            <a:headEnd/>
            <a:tailEnd/>
          </a:ln>
        </p:spPr>
      </p:pic>
      <p:sp>
        <p:nvSpPr>
          <p:cNvPr id="4" name="CasellaDiTesto 3"/>
          <p:cNvSpPr txBox="1"/>
          <p:nvPr/>
        </p:nvSpPr>
        <p:spPr>
          <a:xfrm>
            <a:off x="7199313" y="4365625"/>
            <a:ext cx="1074737" cy="338138"/>
          </a:xfrm>
          <a:prstGeom prst="rect">
            <a:avLst/>
          </a:prstGeom>
          <a:noFill/>
        </p:spPr>
        <p:txBody>
          <a:bodyPr wrap="none">
            <a:spAutoFit/>
          </a:bodyPr>
          <a:lstStyle/>
          <a:p>
            <a:pPr>
              <a:defRPr/>
            </a:pPr>
            <a:r>
              <a:rPr lang="it-IT" sz="1600" dirty="0">
                <a:solidFill>
                  <a:srgbClr val="FF0000"/>
                </a:solidFill>
                <a:effectLst>
                  <a:outerShdw blurRad="38100" dist="38100" dir="2700000" algn="tl">
                    <a:srgbClr val="000000">
                      <a:alpha val="43137"/>
                    </a:srgbClr>
                  </a:outerShdw>
                </a:effectLst>
              </a:rPr>
              <a:t>Cyclin-D1</a:t>
            </a:r>
          </a:p>
        </p:txBody>
      </p:sp>
      <p:sp>
        <p:nvSpPr>
          <p:cNvPr id="43013" name="Rettangolo 4"/>
          <p:cNvSpPr>
            <a:spLocks noChangeArrowheads="1"/>
          </p:cNvSpPr>
          <p:nvPr/>
        </p:nvSpPr>
        <p:spPr bwMode="auto">
          <a:xfrm>
            <a:off x="3132138" y="1557338"/>
            <a:ext cx="1295400" cy="431800"/>
          </a:xfrm>
          <a:prstGeom prst="rect">
            <a:avLst/>
          </a:prstGeom>
          <a:noFill/>
          <a:ln w="38100" algn="ctr">
            <a:solidFill>
              <a:srgbClr val="FF0000"/>
            </a:solidFill>
            <a:round/>
            <a:headEnd/>
            <a:tailEnd/>
          </a:ln>
        </p:spPr>
        <p:txBody>
          <a:bodyPr wrap="none" anchor="ctr"/>
          <a:lstStyle/>
          <a:p>
            <a:endParaRPr lang="en-US"/>
          </a:p>
        </p:txBody>
      </p:sp>
      <p:sp>
        <p:nvSpPr>
          <p:cNvPr id="43014" name="Rettangolo 5"/>
          <p:cNvSpPr>
            <a:spLocks noChangeArrowheads="1"/>
          </p:cNvSpPr>
          <p:nvPr/>
        </p:nvSpPr>
        <p:spPr bwMode="auto">
          <a:xfrm>
            <a:off x="5364163" y="1700213"/>
            <a:ext cx="576262" cy="3673475"/>
          </a:xfrm>
          <a:prstGeom prst="rect">
            <a:avLst/>
          </a:prstGeom>
          <a:noFill/>
          <a:ln w="38100" algn="ctr">
            <a:solidFill>
              <a:srgbClr val="FF0000"/>
            </a:solidFill>
            <a:round/>
            <a:headEnd/>
            <a:tailEnd/>
          </a:ln>
        </p:spPr>
        <p:txBody>
          <a:bodyPr wrap="none" anchor="ctr"/>
          <a:lstStyle/>
          <a:p>
            <a:endParaRPr lang="en-US"/>
          </a:p>
        </p:txBody>
      </p:sp>
      <p:pic>
        <p:nvPicPr>
          <p:cNvPr id="43015" name="Picture 2"/>
          <p:cNvPicPr>
            <a:picLocks noChangeAspect="1" noChangeArrowheads="1"/>
          </p:cNvPicPr>
          <p:nvPr/>
        </p:nvPicPr>
        <p:blipFill>
          <a:blip r:embed="rId4" cstate="print">
            <a:lum bright="10000" contrast="10000"/>
          </a:blip>
          <a:srcRect l="30138" r="12605"/>
          <a:stretch>
            <a:fillRect/>
          </a:stretch>
        </p:blipFill>
        <p:spPr bwMode="auto">
          <a:xfrm>
            <a:off x="0" y="1773238"/>
            <a:ext cx="2776538" cy="2951162"/>
          </a:xfrm>
          <a:prstGeom prst="rect">
            <a:avLst/>
          </a:prstGeom>
          <a:noFill/>
          <a:ln w="9525">
            <a:noFill/>
            <a:miter lim="800000"/>
            <a:headEnd/>
            <a:tailEnd/>
          </a:ln>
        </p:spPr>
      </p:pic>
      <p:sp>
        <p:nvSpPr>
          <p:cNvPr id="8" name="CasellaDiTesto 7"/>
          <p:cNvSpPr txBox="1"/>
          <p:nvPr/>
        </p:nvSpPr>
        <p:spPr>
          <a:xfrm>
            <a:off x="4067175" y="5589588"/>
            <a:ext cx="1512888" cy="584200"/>
          </a:xfrm>
          <a:prstGeom prst="rect">
            <a:avLst/>
          </a:prstGeom>
          <a:solidFill>
            <a:srgbClr val="E8FCFE"/>
          </a:solidFill>
        </p:spPr>
        <p:txBody>
          <a:bodyPr wrap="none">
            <a:spAutoFit/>
          </a:bodyPr>
          <a:lstStyle/>
          <a:p>
            <a:pPr>
              <a:defRPr/>
            </a:pPr>
            <a:r>
              <a:rPr lang="it-IT" sz="1600" dirty="0" err="1">
                <a:solidFill>
                  <a:srgbClr val="FF0000"/>
                </a:solidFill>
                <a:effectLst>
                  <a:outerShdw blurRad="38100" dist="38100" dir="2700000" algn="tl">
                    <a:srgbClr val="000000">
                      <a:alpha val="43137"/>
                    </a:srgbClr>
                  </a:outerShdw>
                </a:effectLst>
                <a:latin typeface="Arial" pitchFamily="34" charset="0"/>
                <a:cs typeface="Arial" pitchFamily="34" charset="0"/>
              </a:rPr>
              <a:t>Aberrant</a:t>
            </a:r>
            <a:endParaRPr lang="it-IT" sz="1600" dirty="0">
              <a:solidFill>
                <a:srgbClr val="FF0000"/>
              </a:solidFill>
              <a:effectLst>
                <a:outerShdw blurRad="38100" dist="38100" dir="2700000" algn="tl">
                  <a:srgbClr val="000000">
                    <a:alpha val="43137"/>
                  </a:srgbClr>
                </a:outerShdw>
              </a:effectLst>
              <a:latin typeface="Arial" pitchFamily="34" charset="0"/>
              <a:cs typeface="Arial" pitchFamily="34" charset="0"/>
            </a:endParaRPr>
          </a:p>
          <a:p>
            <a:pPr>
              <a:defRPr/>
            </a:pPr>
            <a:r>
              <a:rPr lang="it-IT" sz="1600" dirty="0">
                <a:solidFill>
                  <a:srgbClr val="FF0000"/>
                </a:solidFill>
                <a:effectLst>
                  <a:outerShdw blurRad="38100" dist="38100" dir="2700000" algn="tl">
                    <a:srgbClr val="000000">
                      <a:alpha val="43137"/>
                    </a:srgbClr>
                  </a:outerShdw>
                </a:effectLst>
                <a:latin typeface="Arial" pitchFamily="34" charset="0"/>
                <a:cs typeface="Arial" pitchFamily="34" charset="0"/>
              </a:rPr>
              <a:t>WNT </a:t>
            </a:r>
            <a:r>
              <a:rPr lang="it-IT" sz="1600" dirty="0" err="1">
                <a:solidFill>
                  <a:srgbClr val="FF0000"/>
                </a:solidFill>
                <a:effectLst>
                  <a:outerShdw blurRad="38100" dist="38100" dir="2700000" algn="tl">
                    <a:srgbClr val="000000">
                      <a:alpha val="43137"/>
                    </a:srgbClr>
                  </a:outerShdw>
                </a:effectLst>
                <a:latin typeface="Arial" pitchFamily="34" charset="0"/>
                <a:cs typeface="Arial" pitchFamily="34" charset="0"/>
              </a:rPr>
              <a:t>signaling</a:t>
            </a:r>
            <a:endParaRPr lang="it-IT" sz="1600" dirty="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sp>
        <p:nvSpPr>
          <p:cNvPr id="9" name="CasellaDiTesto 8"/>
          <p:cNvSpPr txBox="1"/>
          <p:nvPr/>
        </p:nvSpPr>
        <p:spPr>
          <a:xfrm>
            <a:off x="923925" y="5084763"/>
            <a:ext cx="890588" cy="339725"/>
          </a:xfrm>
          <a:prstGeom prst="rect">
            <a:avLst/>
          </a:prstGeom>
          <a:noFill/>
        </p:spPr>
        <p:txBody>
          <a:bodyPr wrap="none">
            <a:spAutoFit/>
          </a:bodyPr>
          <a:lstStyle/>
          <a:p>
            <a:pPr>
              <a:defRPr/>
            </a:pPr>
            <a:r>
              <a:rPr lang="it-IT" sz="1600" dirty="0">
                <a:solidFill>
                  <a:srgbClr val="FF0000"/>
                </a:solidFill>
                <a:effectLst>
                  <a:outerShdw blurRad="38100" dist="38100" dir="2700000" algn="tl">
                    <a:srgbClr val="000000">
                      <a:alpha val="43137"/>
                    </a:srgbClr>
                  </a:outerShdw>
                </a:effectLst>
              </a:rPr>
              <a:t>C-MYC</a:t>
            </a: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cstate="print"/>
          <a:srcRect l="19424" t="14641" r="19106" b="58569"/>
          <a:stretch>
            <a:fillRect/>
          </a:stretch>
        </p:blipFill>
        <p:spPr bwMode="auto">
          <a:xfrm>
            <a:off x="0" y="0"/>
            <a:ext cx="5435600" cy="1671638"/>
          </a:xfrm>
          <a:prstGeom prst="rect">
            <a:avLst/>
          </a:prstGeom>
          <a:noFill/>
          <a:ln w="9525">
            <a:solidFill>
              <a:srgbClr val="FF0000"/>
            </a:solidFill>
            <a:miter lim="800000"/>
            <a:headEnd/>
            <a:tailEnd/>
          </a:ln>
        </p:spPr>
      </p:pic>
      <p:pic>
        <p:nvPicPr>
          <p:cNvPr id="46083" name="Picture 2"/>
          <p:cNvPicPr>
            <a:picLocks noGrp="1" noChangeAspect="1" noChangeArrowheads="1"/>
          </p:cNvPicPr>
          <p:nvPr>
            <p:ph/>
          </p:nvPr>
        </p:nvPicPr>
        <p:blipFill>
          <a:blip r:embed="rId3" cstate="print">
            <a:lum bright="-6000" contrast="6000"/>
          </a:blip>
          <a:srcRect l="19795" t="13339" r="16646" b="51730"/>
          <a:stretch>
            <a:fillRect/>
          </a:stretch>
        </p:blipFill>
        <p:spPr>
          <a:xfrm>
            <a:off x="5580063" y="836613"/>
            <a:ext cx="3384550" cy="1293812"/>
          </a:xfrm>
          <a:ln>
            <a:solidFill>
              <a:srgbClr val="FF0000"/>
            </a:solidFill>
          </a:ln>
        </p:spPr>
      </p:pic>
      <p:sp>
        <p:nvSpPr>
          <p:cNvPr id="46084" name="Rectangle 4"/>
          <p:cNvSpPr>
            <a:spLocks noChangeArrowheads="1"/>
          </p:cNvSpPr>
          <p:nvPr/>
        </p:nvSpPr>
        <p:spPr bwMode="auto">
          <a:xfrm>
            <a:off x="5724525" y="549275"/>
            <a:ext cx="3024188" cy="260350"/>
          </a:xfrm>
          <a:prstGeom prst="rect">
            <a:avLst/>
          </a:prstGeom>
          <a:noFill/>
          <a:ln w="9525">
            <a:noFill/>
            <a:miter lim="800000"/>
            <a:headEnd/>
            <a:tailEnd/>
          </a:ln>
        </p:spPr>
        <p:txBody>
          <a:bodyPr>
            <a:spAutoFit/>
          </a:bodyPr>
          <a:lstStyle/>
          <a:p>
            <a:r>
              <a:rPr lang="it-IT" sz="1100"/>
              <a:t>J Clin Invest 2009;119:772–787.</a:t>
            </a:r>
          </a:p>
        </p:txBody>
      </p:sp>
      <p:pic>
        <p:nvPicPr>
          <p:cNvPr id="46085" name="Picture 2"/>
          <p:cNvPicPr>
            <a:picLocks noChangeAspect="1" noChangeArrowheads="1"/>
          </p:cNvPicPr>
          <p:nvPr/>
        </p:nvPicPr>
        <p:blipFill>
          <a:blip r:embed="rId4" cstate="print"/>
          <a:srcRect t="22096" r="6456" b="51305"/>
          <a:stretch>
            <a:fillRect/>
          </a:stretch>
        </p:blipFill>
        <p:spPr bwMode="auto">
          <a:xfrm>
            <a:off x="684213" y="1844675"/>
            <a:ext cx="5400675" cy="863600"/>
          </a:xfrm>
          <a:prstGeom prst="rect">
            <a:avLst/>
          </a:prstGeom>
          <a:noFill/>
          <a:ln w="9525">
            <a:noFill/>
            <a:miter lim="800000"/>
            <a:headEnd/>
            <a:tailEnd/>
          </a:ln>
        </p:spPr>
      </p:pic>
      <p:sp>
        <p:nvSpPr>
          <p:cNvPr id="46086" name="Rettangolo 7"/>
          <p:cNvSpPr>
            <a:spLocks noChangeArrowheads="1"/>
          </p:cNvSpPr>
          <p:nvPr/>
        </p:nvSpPr>
        <p:spPr bwMode="auto">
          <a:xfrm>
            <a:off x="1979613" y="1700213"/>
            <a:ext cx="3671887" cy="260350"/>
          </a:xfrm>
          <a:prstGeom prst="rect">
            <a:avLst/>
          </a:prstGeom>
          <a:noFill/>
          <a:ln w="9525">
            <a:noFill/>
            <a:miter lim="800000"/>
            <a:headEnd/>
            <a:tailEnd/>
          </a:ln>
        </p:spPr>
        <p:txBody>
          <a:bodyPr>
            <a:spAutoFit/>
          </a:bodyPr>
          <a:lstStyle/>
          <a:p>
            <a:pPr algn="l"/>
            <a:r>
              <a:rPr lang="it-IT" sz="1100"/>
              <a:t> </a:t>
            </a:r>
            <a:r>
              <a:rPr lang="pl-PL" sz="1100"/>
              <a:t> </a:t>
            </a:r>
            <a:r>
              <a:rPr lang="it-IT" sz="1100"/>
              <a:t>PNAS</a:t>
            </a:r>
            <a:r>
              <a:rPr lang="pl-PL" sz="1100"/>
              <a:t>. 2010 ;107(32):14309-14</a:t>
            </a:r>
            <a:endParaRPr lang="it-IT" sz="1100"/>
          </a:p>
        </p:txBody>
      </p:sp>
      <p:sp>
        <p:nvSpPr>
          <p:cNvPr id="46087" name="Rettangolo 8"/>
          <p:cNvSpPr>
            <a:spLocks noChangeArrowheads="1"/>
          </p:cNvSpPr>
          <p:nvPr/>
        </p:nvSpPr>
        <p:spPr bwMode="auto">
          <a:xfrm>
            <a:off x="2195513" y="0"/>
            <a:ext cx="2120900" cy="246063"/>
          </a:xfrm>
          <a:prstGeom prst="rect">
            <a:avLst/>
          </a:prstGeom>
          <a:noFill/>
          <a:ln w="9525">
            <a:noFill/>
            <a:miter lim="800000"/>
            <a:headEnd/>
            <a:tailEnd/>
          </a:ln>
        </p:spPr>
        <p:txBody>
          <a:bodyPr wrap="none">
            <a:spAutoFit/>
          </a:bodyPr>
          <a:lstStyle/>
          <a:p>
            <a:r>
              <a:rPr lang="en-US" sz="1000"/>
              <a:t>PLoS One. 2008 May 14;3(5):e2142</a:t>
            </a:r>
            <a:endParaRPr lang="it-IT" sz="1000"/>
          </a:p>
        </p:txBody>
      </p:sp>
      <p:pic>
        <p:nvPicPr>
          <p:cNvPr id="46088" name="Picture 2"/>
          <p:cNvPicPr>
            <a:picLocks noChangeAspect="1" noChangeArrowheads="1"/>
          </p:cNvPicPr>
          <p:nvPr/>
        </p:nvPicPr>
        <p:blipFill>
          <a:blip r:embed="rId5" cstate="print"/>
          <a:srcRect l="12015" t="30930" r="32397" b="57384"/>
          <a:stretch>
            <a:fillRect/>
          </a:stretch>
        </p:blipFill>
        <p:spPr bwMode="auto">
          <a:xfrm>
            <a:off x="260350" y="2924175"/>
            <a:ext cx="8883650" cy="1050925"/>
          </a:xfrm>
          <a:prstGeom prst="rect">
            <a:avLst/>
          </a:prstGeom>
          <a:solidFill>
            <a:srgbClr val="FF0000"/>
          </a:solidFill>
          <a:ln w="12700">
            <a:solidFill>
              <a:srgbClr val="FF0000"/>
            </a:solidFill>
            <a:miter lim="800000"/>
            <a:headEnd/>
            <a:tailEnd/>
          </a:ln>
        </p:spPr>
      </p:pic>
      <p:pic>
        <p:nvPicPr>
          <p:cNvPr id="46089" name="Picture 12"/>
          <p:cNvPicPr>
            <a:picLocks noChangeAspect="1" noChangeArrowheads="1"/>
          </p:cNvPicPr>
          <p:nvPr/>
        </p:nvPicPr>
        <p:blipFill>
          <a:blip r:embed="rId6" cstate="print"/>
          <a:srcRect l="4236" t="29237" r="20000" b="49402"/>
          <a:stretch>
            <a:fillRect/>
          </a:stretch>
        </p:blipFill>
        <p:spPr bwMode="auto">
          <a:xfrm>
            <a:off x="468313" y="5445125"/>
            <a:ext cx="8675687" cy="1125538"/>
          </a:xfrm>
          <a:prstGeom prst="rect">
            <a:avLst/>
          </a:prstGeom>
          <a:noFill/>
          <a:ln w="9525">
            <a:solidFill>
              <a:schemeClr val="bg1"/>
            </a:solidFill>
            <a:miter lim="800000"/>
            <a:headEnd/>
            <a:tailEnd/>
          </a:ln>
        </p:spPr>
      </p:pic>
      <p:sp>
        <p:nvSpPr>
          <p:cNvPr id="46090" name="Rettangolo 13"/>
          <p:cNvSpPr>
            <a:spLocks noChangeArrowheads="1"/>
          </p:cNvSpPr>
          <p:nvPr/>
        </p:nvSpPr>
        <p:spPr bwMode="auto">
          <a:xfrm>
            <a:off x="5940425" y="5516563"/>
            <a:ext cx="2547938" cy="277812"/>
          </a:xfrm>
          <a:prstGeom prst="rect">
            <a:avLst/>
          </a:prstGeom>
          <a:noFill/>
          <a:ln w="9525">
            <a:noFill/>
            <a:miter lim="800000"/>
            <a:headEnd/>
            <a:tailEnd/>
          </a:ln>
        </p:spPr>
        <p:txBody>
          <a:bodyPr wrap="none">
            <a:spAutoFit/>
          </a:bodyPr>
          <a:lstStyle/>
          <a:p>
            <a:r>
              <a:rPr lang="en-US" sz="1200" i="1"/>
              <a:t>Ann Am Thorac Soc. 2016:S411-S416</a:t>
            </a:r>
            <a:endParaRPr lang="it-IT" sz="1200" i="1"/>
          </a:p>
        </p:txBody>
      </p:sp>
      <p:pic>
        <p:nvPicPr>
          <p:cNvPr id="46091" name="Picture 13"/>
          <p:cNvPicPr>
            <a:picLocks noChangeAspect="1" noChangeArrowheads="1"/>
          </p:cNvPicPr>
          <p:nvPr/>
        </p:nvPicPr>
        <p:blipFill>
          <a:blip r:embed="rId7" cstate="print"/>
          <a:srcRect l="11926" t="44037" r="21101" b="24974"/>
          <a:stretch>
            <a:fillRect/>
          </a:stretch>
        </p:blipFill>
        <p:spPr bwMode="auto">
          <a:xfrm>
            <a:off x="0" y="4005263"/>
            <a:ext cx="5256213" cy="1368425"/>
          </a:xfrm>
          <a:prstGeom prst="rect">
            <a:avLst/>
          </a:prstGeom>
          <a:noFill/>
          <a:ln w="9525">
            <a:solidFill>
              <a:schemeClr val="bg1"/>
            </a:solidFill>
            <a:miter lim="800000"/>
            <a:headEnd/>
            <a:tailEnd/>
          </a:ln>
        </p:spPr>
      </p:pic>
      <p:sp>
        <p:nvSpPr>
          <p:cNvPr id="46092" name="Rettangolo 15"/>
          <p:cNvSpPr>
            <a:spLocks noChangeArrowheads="1"/>
          </p:cNvSpPr>
          <p:nvPr/>
        </p:nvSpPr>
        <p:spPr bwMode="auto">
          <a:xfrm>
            <a:off x="3059113" y="5157788"/>
            <a:ext cx="2182812" cy="260350"/>
          </a:xfrm>
          <a:prstGeom prst="rect">
            <a:avLst/>
          </a:prstGeom>
          <a:noFill/>
          <a:ln w="9525">
            <a:noFill/>
            <a:miter lim="800000"/>
            <a:headEnd/>
            <a:tailEnd/>
          </a:ln>
        </p:spPr>
        <p:txBody>
          <a:bodyPr wrap="none">
            <a:spAutoFit/>
          </a:bodyPr>
          <a:lstStyle/>
          <a:p>
            <a:r>
              <a:rPr lang="it-IT" sz="1100" i="1"/>
              <a:t>Respiratory Research (2016) 17:39</a:t>
            </a:r>
          </a:p>
        </p:txBody>
      </p:sp>
      <p:pic>
        <p:nvPicPr>
          <p:cNvPr id="46093" name="Picture 14"/>
          <p:cNvPicPr>
            <a:picLocks noChangeAspect="1" noChangeArrowheads="1"/>
          </p:cNvPicPr>
          <p:nvPr/>
        </p:nvPicPr>
        <p:blipFill>
          <a:blip r:embed="rId8" cstate="print"/>
          <a:srcRect l="20000" t="12308" r="24615" b="53503"/>
          <a:stretch>
            <a:fillRect/>
          </a:stretch>
        </p:blipFill>
        <p:spPr bwMode="auto">
          <a:xfrm>
            <a:off x="5219700" y="4005263"/>
            <a:ext cx="3924300" cy="1362075"/>
          </a:xfrm>
          <a:prstGeom prst="rect">
            <a:avLst/>
          </a:prstGeom>
          <a:noFill/>
          <a:ln w="9525">
            <a:solidFill>
              <a:schemeClr val="bg1"/>
            </a:solidFill>
            <a:miter lim="800000"/>
            <a:headEnd/>
            <a:tailEnd/>
          </a:ln>
        </p:spPr>
      </p:pic>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3"/>
          <p:cNvPicPr>
            <a:picLocks noGrp="1" noChangeAspect="1" noChangeArrowheads="1"/>
          </p:cNvPicPr>
          <p:nvPr>
            <p:ph/>
          </p:nvPr>
        </p:nvPicPr>
        <p:blipFill>
          <a:blip r:embed="rId2" cstate="print"/>
          <a:srcRect l="7384" t="10567" r="22206" b="5434"/>
          <a:stretch>
            <a:fillRect/>
          </a:stretch>
        </p:blipFill>
        <p:spPr>
          <a:xfrm>
            <a:off x="250825" y="0"/>
            <a:ext cx="5861050" cy="3933825"/>
          </a:xfrm>
          <a:noFill/>
        </p:spPr>
      </p:pic>
      <p:sp>
        <p:nvSpPr>
          <p:cNvPr id="41987" name="Rettangolo 5"/>
          <p:cNvSpPr>
            <a:spLocks noChangeArrowheads="1"/>
          </p:cNvSpPr>
          <p:nvPr/>
        </p:nvSpPr>
        <p:spPr bwMode="auto">
          <a:xfrm>
            <a:off x="3059113" y="1628775"/>
            <a:ext cx="5834062" cy="4094163"/>
          </a:xfrm>
          <a:prstGeom prst="rect">
            <a:avLst/>
          </a:prstGeom>
          <a:solidFill>
            <a:srgbClr val="FFFFFF"/>
          </a:solidFill>
          <a:ln w="9525">
            <a:solidFill>
              <a:schemeClr val="accent1"/>
            </a:solidFill>
            <a:miter lim="800000"/>
            <a:headEnd/>
            <a:tailEnd/>
          </a:ln>
        </p:spPr>
        <p:txBody>
          <a:bodyPr>
            <a:spAutoFit/>
          </a:bodyPr>
          <a:lstStyle/>
          <a:p>
            <a:pPr algn="just"/>
            <a:r>
              <a:rPr lang="en-US" sz="2000"/>
              <a:t>Much evidence suggests that the study of the molecular pathways regulating lung development and morphogenesis may provide important information regarding the pathogenesis of pulmonary diseases. Early phases of lung development are dependent on complex molecular networks that include a series of stimulatory and inhibitory pathways including </a:t>
            </a:r>
            <a:r>
              <a:rPr lang="en-US" sz="2000" i="1"/>
              <a:t>Fgf, Egf, TGF/Activin, Wnt, Hedgehog, Hox, SOX, sprouty, and others.17–22 It is reasonable </a:t>
            </a:r>
            <a:r>
              <a:rPr lang="en-US" sz="2000"/>
              <a:t>to hypothesize that these molecular pathways can in part be recapitulated during postnatal life, because the complex lung architecture can reform precisely after extensive damage, as observed in various </a:t>
            </a:r>
            <a:r>
              <a:rPr lang="it-IT" sz="2000"/>
              <a:t>pulmonary diseases.</a:t>
            </a:r>
          </a:p>
        </p:txBody>
      </p:sp>
      <p:sp>
        <p:nvSpPr>
          <p:cNvPr id="9" name="Rettangolo 8"/>
          <p:cNvSpPr/>
          <p:nvPr/>
        </p:nvSpPr>
        <p:spPr>
          <a:xfrm>
            <a:off x="107504" y="6309320"/>
            <a:ext cx="6749284" cy="400110"/>
          </a:xfrm>
          <a:prstGeom prst="rect">
            <a:avLst/>
          </a:prstGeom>
        </p:spPr>
        <p:txBody>
          <a:bodyPr wrap="none">
            <a:spAutoFit/>
          </a:bodyPr>
          <a:lstStyle/>
          <a:p>
            <a:pPr>
              <a:defRPr/>
            </a:pPr>
            <a:r>
              <a:rPr lang="en-US" sz="2000" i="1" dirty="0">
                <a:solidFill>
                  <a:srgbClr val="FF0000"/>
                </a:solidFill>
                <a:effectLst>
                  <a:outerShdw blurRad="38100" dist="38100" dir="2700000" algn="tl">
                    <a:srgbClr val="000000">
                      <a:alpha val="43137"/>
                    </a:srgbClr>
                  </a:outerShdw>
                </a:effectLst>
              </a:rPr>
              <a:t>American Journal of Pathology, Vol. 162, No. 5, May 2003</a:t>
            </a:r>
            <a:endParaRPr lang="it-IT" sz="2000" dirty="0">
              <a:solidFill>
                <a:srgbClr val="FF0000"/>
              </a:solidFill>
              <a:effectLst>
                <a:outerShdw blurRad="38100" dist="38100" dir="2700000" algn="tl">
                  <a:srgbClr val="000000">
                    <a:alpha val="43137"/>
                  </a:srgbClr>
                </a:outerShdw>
              </a:effectLst>
            </a:endParaRPr>
          </a:p>
        </p:txBody>
      </p:sp>
      <p:cxnSp>
        <p:nvCxnSpPr>
          <p:cNvPr id="41989" name="Connettore 1 10"/>
          <p:cNvCxnSpPr>
            <a:cxnSpLocks noChangeShapeType="1"/>
          </p:cNvCxnSpPr>
          <p:nvPr/>
        </p:nvCxnSpPr>
        <p:spPr bwMode="auto">
          <a:xfrm>
            <a:off x="5940425" y="2276475"/>
            <a:ext cx="2879725" cy="0"/>
          </a:xfrm>
          <a:prstGeom prst="line">
            <a:avLst/>
          </a:prstGeom>
          <a:noFill/>
          <a:ln w="28575" algn="ctr">
            <a:solidFill>
              <a:srgbClr val="FF0000"/>
            </a:solidFill>
            <a:round/>
            <a:headEnd/>
            <a:tailEnd/>
          </a:ln>
        </p:spPr>
      </p:cxnSp>
      <p:cxnSp>
        <p:nvCxnSpPr>
          <p:cNvPr id="41990" name="Connettore 1 11"/>
          <p:cNvCxnSpPr>
            <a:cxnSpLocks noChangeShapeType="1"/>
          </p:cNvCxnSpPr>
          <p:nvPr/>
        </p:nvCxnSpPr>
        <p:spPr bwMode="auto">
          <a:xfrm>
            <a:off x="3059113" y="2636838"/>
            <a:ext cx="2881312" cy="0"/>
          </a:xfrm>
          <a:prstGeom prst="line">
            <a:avLst/>
          </a:prstGeom>
          <a:noFill/>
          <a:ln w="28575" algn="ctr">
            <a:solidFill>
              <a:srgbClr val="FF0000"/>
            </a:solidFill>
            <a:round/>
            <a:headEnd/>
            <a:tailEnd/>
          </a:ln>
        </p:spPr>
      </p:cxnSp>
      <p:cxnSp>
        <p:nvCxnSpPr>
          <p:cNvPr id="41991" name="Connettore 1 12"/>
          <p:cNvCxnSpPr>
            <a:cxnSpLocks noChangeShapeType="1"/>
          </p:cNvCxnSpPr>
          <p:nvPr/>
        </p:nvCxnSpPr>
        <p:spPr bwMode="auto">
          <a:xfrm flipV="1">
            <a:off x="3276600" y="4724400"/>
            <a:ext cx="5472113" cy="0"/>
          </a:xfrm>
          <a:prstGeom prst="line">
            <a:avLst/>
          </a:prstGeom>
          <a:noFill/>
          <a:ln w="28575" algn="ctr">
            <a:solidFill>
              <a:srgbClr val="FF0000"/>
            </a:solidFill>
            <a:round/>
            <a:headEnd/>
            <a:tailEnd/>
          </a:ln>
        </p:spPr>
      </p:cxnSp>
      <p:pic>
        <p:nvPicPr>
          <p:cNvPr id="41992" name="Picture 7" descr="CATE 15  01-396"/>
          <p:cNvPicPr>
            <a:picLocks noChangeAspect="1" noChangeArrowheads="1"/>
          </p:cNvPicPr>
          <p:nvPr/>
        </p:nvPicPr>
        <p:blipFill>
          <a:blip r:embed="rId3" cstate="print">
            <a:lum contrast="18000"/>
          </a:blip>
          <a:srcRect/>
          <a:stretch>
            <a:fillRect/>
          </a:stretch>
        </p:blipFill>
        <p:spPr bwMode="auto">
          <a:xfrm>
            <a:off x="179388" y="3429000"/>
            <a:ext cx="2763837" cy="2303463"/>
          </a:xfrm>
          <a:prstGeom prst="rect">
            <a:avLst/>
          </a:prstGeom>
          <a:noFill/>
          <a:ln w="9525">
            <a:solidFill>
              <a:schemeClr val="hlink"/>
            </a:solidFill>
            <a:miter lim="800000"/>
            <a:headEnd/>
            <a:tailEnd/>
          </a:ln>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9"/>
          <p:cNvSpPr>
            <a:spLocks noChangeArrowheads="1"/>
          </p:cNvSpPr>
          <p:nvPr/>
        </p:nvSpPr>
        <p:spPr bwMode="auto">
          <a:xfrm>
            <a:off x="0" y="2411413"/>
            <a:ext cx="9144000" cy="830262"/>
          </a:xfrm>
          <a:prstGeom prst="rect">
            <a:avLst/>
          </a:prstGeom>
          <a:solidFill>
            <a:srgbClr val="E5ECFF"/>
          </a:solidFill>
          <a:ln w="9525">
            <a:noFill/>
            <a:miter lim="800000"/>
            <a:headEnd/>
            <a:tailEnd/>
          </a:ln>
          <a:effectLst/>
        </p:spPr>
        <p:txBody>
          <a:bodyPr anchor="ctr">
            <a:spAutoFit/>
          </a:bodyPr>
          <a:lstStyle/>
          <a:p>
            <a:pPr>
              <a:defRPr/>
            </a:pPr>
            <a:r>
              <a:rPr lang="it-IT" sz="2400" i="1" dirty="0" err="1">
                <a:solidFill>
                  <a:schemeClr val="accent5">
                    <a:lumMod val="10000"/>
                  </a:schemeClr>
                </a:solidFill>
                <a:latin typeface="Arial" pitchFamily="34" charset="0"/>
                <a:cs typeface="Arial" pitchFamily="34" charset="0"/>
              </a:rPr>
              <a:t>Here</a:t>
            </a:r>
            <a:r>
              <a:rPr lang="it-IT" sz="2400" i="1" dirty="0">
                <a:solidFill>
                  <a:schemeClr val="accent5">
                    <a:lumMod val="10000"/>
                  </a:schemeClr>
                </a:solidFill>
                <a:latin typeface="Arial" pitchFamily="34" charset="0"/>
                <a:cs typeface="Arial" pitchFamily="34" charset="0"/>
              </a:rPr>
              <a:t> </a:t>
            </a:r>
            <a:r>
              <a:rPr lang="it-IT" sz="2400" i="1" dirty="0" err="1">
                <a:solidFill>
                  <a:schemeClr val="accent5">
                    <a:lumMod val="10000"/>
                  </a:schemeClr>
                </a:solidFill>
                <a:latin typeface="Arial" pitchFamily="34" charset="0"/>
                <a:cs typeface="Arial" pitchFamily="34" charset="0"/>
              </a:rPr>
              <a:t>we</a:t>
            </a:r>
            <a:r>
              <a:rPr lang="it-IT" sz="2400" i="1" dirty="0">
                <a:solidFill>
                  <a:schemeClr val="accent5">
                    <a:lumMod val="10000"/>
                  </a:schemeClr>
                </a:solidFill>
                <a:latin typeface="Arial" pitchFamily="34" charset="0"/>
                <a:cs typeface="Arial" pitchFamily="34" charset="0"/>
              </a:rPr>
              <a:t> </a:t>
            </a:r>
            <a:r>
              <a:rPr lang="en-US" sz="2400" i="1" dirty="0">
                <a:solidFill>
                  <a:schemeClr val="accent5">
                    <a:lumMod val="10000"/>
                  </a:schemeClr>
                </a:solidFill>
                <a:latin typeface="Arial" pitchFamily="34" charset="0"/>
                <a:cs typeface="Arial" pitchFamily="34" charset="0"/>
              </a:rPr>
              <a:t>show that beta-</a:t>
            </a:r>
            <a:r>
              <a:rPr lang="en-US" sz="2400" i="1" dirty="0" err="1">
                <a:solidFill>
                  <a:schemeClr val="accent5">
                    <a:lumMod val="10000"/>
                  </a:schemeClr>
                </a:solidFill>
                <a:latin typeface="Arial" pitchFamily="34" charset="0"/>
                <a:cs typeface="Arial" pitchFamily="34" charset="0"/>
              </a:rPr>
              <a:t>catenin</a:t>
            </a:r>
            <a:r>
              <a:rPr lang="en-US" sz="2400" i="1" dirty="0">
                <a:solidFill>
                  <a:schemeClr val="accent5">
                    <a:lumMod val="10000"/>
                  </a:schemeClr>
                </a:solidFill>
                <a:latin typeface="Arial" pitchFamily="34" charset="0"/>
                <a:cs typeface="Arial" pitchFamily="34" charset="0"/>
              </a:rPr>
              <a:t> signaling is required for the formation of the distal, but not the proximal, airways.</a:t>
            </a:r>
            <a:endParaRPr lang="it-IT" sz="2400" i="1" dirty="0">
              <a:solidFill>
                <a:schemeClr val="accent5">
                  <a:lumMod val="10000"/>
                </a:schemeClr>
              </a:solidFill>
              <a:latin typeface="Arial" pitchFamily="34" charset="0"/>
              <a:cs typeface="Arial" pitchFamily="34" charset="0"/>
            </a:endParaRPr>
          </a:p>
        </p:txBody>
      </p:sp>
      <p:pic>
        <p:nvPicPr>
          <p:cNvPr id="40963" name="Picture 4"/>
          <p:cNvPicPr>
            <a:picLocks noChangeAspect="1" noChangeArrowheads="1"/>
          </p:cNvPicPr>
          <p:nvPr/>
        </p:nvPicPr>
        <p:blipFill>
          <a:blip r:embed="rId2" cstate="print"/>
          <a:srcRect l="15424" t="9332" r="13744" b="53334"/>
          <a:stretch>
            <a:fillRect/>
          </a:stretch>
        </p:blipFill>
        <p:spPr bwMode="auto">
          <a:xfrm>
            <a:off x="1116013" y="0"/>
            <a:ext cx="6838950" cy="2252663"/>
          </a:xfrm>
          <a:prstGeom prst="rect">
            <a:avLst/>
          </a:prstGeom>
          <a:noFill/>
          <a:ln w="9525">
            <a:noFill/>
            <a:miter lim="800000"/>
            <a:headEnd/>
            <a:tailEnd/>
          </a:ln>
        </p:spPr>
      </p:pic>
      <p:pic>
        <p:nvPicPr>
          <p:cNvPr id="40964" name="Picture 2"/>
          <p:cNvPicPr>
            <a:picLocks noChangeAspect="1" noChangeArrowheads="1"/>
          </p:cNvPicPr>
          <p:nvPr/>
        </p:nvPicPr>
        <p:blipFill>
          <a:blip r:embed="rId3" cstate="print">
            <a:lum contrast="20000"/>
          </a:blip>
          <a:srcRect l="30208" t="30098" r="30208" b="25287"/>
          <a:stretch>
            <a:fillRect/>
          </a:stretch>
        </p:blipFill>
        <p:spPr bwMode="auto">
          <a:xfrm>
            <a:off x="2771775" y="3457575"/>
            <a:ext cx="4248150" cy="3067050"/>
          </a:xfrm>
          <a:prstGeom prst="rect">
            <a:avLst/>
          </a:prstGeom>
          <a:noFill/>
          <a:ln w="9525">
            <a:solidFill>
              <a:schemeClr val="tx1"/>
            </a:solidFill>
            <a:miter lim="800000"/>
            <a:headEnd/>
            <a:tailEnd/>
          </a:ln>
        </p:spPr>
      </p:pic>
      <p:sp>
        <p:nvSpPr>
          <p:cNvPr id="5" name="CasellaDiTesto 4"/>
          <p:cNvSpPr txBox="1"/>
          <p:nvPr/>
        </p:nvSpPr>
        <p:spPr>
          <a:xfrm>
            <a:off x="7254875" y="6165850"/>
            <a:ext cx="1365250" cy="368300"/>
          </a:xfrm>
          <a:prstGeom prst="rect">
            <a:avLst/>
          </a:prstGeom>
          <a:noFill/>
        </p:spPr>
        <p:txBody>
          <a:bodyPr wrap="none">
            <a:spAutoFit/>
          </a:bodyPr>
          <a:lstStyle/>
          <a:p>
            <a:pPr>
              <a:defRPr/>
            </a:pPr>
            <a:r>
              <a:rPr lang="it-IT" sz="1800" dirty="0" err="1">
                <a:solidFill>
                  <a:srgbClr val="FF0000"/>
                </a:solidFill>
                <a:effectLst>
                  <a:outerShdw blurRad="38100" dist="38100" dir="2700000" algn="tl">
                    <a:srgbClr val="000000">
                      <a:alpha val="43137"/>
                    </a:srgbClr>
                  </a:outerShdw>
                </a:effectLst>
              </a:rPr>
              <a:t>beta-Catenin</a:t>
            </a:r>
            <a:endParaRPr lang="it-IT" sz="1800" dirty="0">
              <a:solidFill>
                <a:srgbClr val="FF0000"/>
              </a:solidFill>
              <a:effectLst>
                <a:outerShdw blurRad="38100" dist="38100" dir="2700000" algn="tl">
                  <a:srgbClr val="000000">
                    <a:alpha val="43137"/>
                  </a:srgbClr>
                </a:outerShdw>
              </a:effectLst>
            </a:endParaRP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Grp="1" noChangeAspect="1" noChangeArrowheads="1"/>
          </p:cNvPicPr>
          <p:nvPr>
            <p:ph/>
          </p:nvPr>
        </p:nvPicPr>
        <p:blipFill>
          <a:blip r:embed="rId2" cstate="print">
            <a:lum bright="-10000" contrast="20000"/>
          </a:blip>
          <a:srcRect l="12943" t="13861" r="29617" b="3787"/>
          <a:stretch>
            <a:fillRect/>
          </a:stretch>
        </p:blipFill>
        <p:spPr>
          <a:xfrm>
            <a:off x="250825" y="0"/>
            <a:ext cx="8270875" cy="6669088"/>
          </a:xfrm>
          <a:noFill/>
        </p:spPr>
      </p:pic>
      <p:pic>
        <p:nvPicPr>
          <p:cNvPr id="44035" name="Picture 3"/>
          <p:cNvPicPr>
            <a:picLocks noChangeAspect="1" noChangeArrowheads="1"/>
          </p:cNvPicPr>
          <p:nvPr/>
        </p:nvPicPr>
        <p:blipFill>
          <a:blip r:embed="rId3" cstate="print"/>
          <a:srcRect l="25688"/>
          <a:stretch>
            <a:fillRect/>
          </a:stretch>
        </p:blipFill>
        <p:spPr bwMode="auto">
          <a:xfrm>
            <a:off x="4427538" y="2924175"/>
            <a:ext cx="4392612" cy="37957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itolo 1"/>
          <p:cNvSpPr>
            <a:spLocks noGrp="1"/>
          </p:cNvSpPr>
          <p:nvPr>
            <p:ph type="title"/>
          </p:nvPr>
        </p:nvSpPr>
        <p:spPr>
          <a:xfrm>
            <a:off x="1116013" y="115888"/>
            <a:ext cx="7272337" cy="1009650"/>
          </a:xfrm>
          <a:solidFill>
            <a:srgbClr val="D3F8FD"/>
          </a:solidFill>
        </p:spPr>
        <p:txBody>
          <a:bodyPr/>
          <a:lstStyle/>
          <a:p>
            <a:r>
              <a:rPr lang="it-IT" sz="2400" i="1" smtClean="0">
                <a:solidFill>
                  <a:srgbClr val="002060"/>
                </a:solidFill>
              </a:rPr>
              <a:t>Markers of pneumocyte damage and regeneration</a:t>
            </a:r>
            <a:br>
              <a:rPr lang="it-IT" sz="2400" i="1" smtClean="0">
                <a:solidFill>
                  <a:srgbClr val="002060"/>
                </a:solidFill>
              </a:rPr>
            </a:br>
            <a:r>
              <a:rPr lang="it-IT" sz="2400" i="1" smtClean="0">
                <a:solidFill>
                  <a:srgbClr val="002060"/>
                </a:solidFill>
              </a:rPr>
              <a:t>Tub</a:t>
            </a:r>
            <a:r>
              <a:rPr lang="it-IT" sz="2400" i="1" smtClean="0">
                <a:solidFill>
                  <a:srgbClr val="002060"/>
                </a:solidFill>
                <a:latin typeface="Symbol" pitchFamily="18" charset="2"/>
              </a:rPr>
              <a:t>b</a:t>
            </a:r>
            <a:r>
              <a:rPr lang="it-IT" sz="2400" i="1" smtClean="0">
                <a:solidFill>
                  <a:srgbClr val="002060"/>
                </a:solidFill>
              </a:rPr>
              <a:t>3, Lam5</a:t>
            </a:r>
            <a:r>
              <a:rPr lang="it-IT" sz="2400" i="1" smtClean="0">
                <a:solidFill>
                  <a:srgbClr val="002060"/>
                </a:solidFill>
                <a:latin typeface="Symbol" pitchFamily="18" charset="2"/>
              </a:rPr>
              <a:t>g</a:t>
            </a:r>
            <a:r>
              <a:rPr lang="it-IT" sz="2400" i="1" smtClean="0">
                <a:solidFill>
                  <a:srgbClr val="002060"/>
                </a:solidFill>
              </a:rPr>
              <a:t>2chain, ph-mTOR</a:t>
            </a:r>
          </a:p>
        </p:txBody>
      </p:sp>
      <p:pic>
        <p:nvPicPr>
          <p:cNvPr id="142339" name="Picture 2"/>
          <p:cNvPicPr>
            <a:picLocks noGrp="1" noChangeAspect="1" noChangeArrowheads="1"/>
          </p:cNvPicPr>
          <p:nvPr>
            <p:ph idx="1"/>
          </p:nvPr>
        </p:nvPicPr>
        <p:blipFill>
          <a:blip r:embed="rId2" cstate="print">
            <a:lum contrast="30000"/>
          </a:blip>
          <a:srcRect l="17783" t="5405" r="17783" b="10272"/>
          <a:stretch>
            <a:fillRect/>
          </a:stretch>
        </p:blipFill>
        <p:spPr>
          <a:xfrm>
            <a:off x="1116013" y="1196975"/>
            <a:ext cx="7272337" cy="5353050"/>
          </a:xfrm>
        </p:spPr>
      </p:pic>
      <p:sp>
        <p:nvSpPr>
          <p:cNvPr id="5" name="Rettangolo 4"/>
          <p:cNvSpPr/>
          <p:nvPr/>
        </p:nvSpPr>
        <p:spPr>
          <a:xfrm>
            <a:off x="2268538" y="6092825"/>
            <a:ext cx="960437" cy="461963"/>
          </a:xfrm>
          <a:prstGeom prst="rect">
            <a:avLst/>
          </a:prstGeom>
          <a:solidFill>
            <a:srgbClr val="D3F8FD"/>
          </a:solidFill>
        </p:spPr>
        <p:txBody>
          <a:bodyPr wrap="none">
            <a:spAutoFit/>
          </a:bodyPr>
          <a:lstStyle/>
          <a:p>
            <a:pPr>
              <a:defRPr/>
            </a:pPr>
            <a:r>
              <a:rPr lang="it-IT" sz="2400" i="1" dirty="0">
                <a:solidFill>
                  <a:srgbClr val="FF0000"/>
                </a:solidFill>
                <a:effectLst>
                  <a:outerShdw blurRad="38100" dist="38100" dir="2700000" algn="tl">
                    <a:srgbClr val="000000">
                      <a:alpha val="43137"/>
                    </a:srgbClr>
                  </a:outerShdw>
                </a:effectLst>
              </a:rPr>
              <a:t>Tub</a:t>
            </a:r>
            <a:r>
              <a:rPr lang="it-IT" sz="2400" i="1" dirty="0">
                <a:solidFill>
                  <a:srgbClr val="FF0000"/>
                </a:solidFill>
                <a:effectLst>
                  <a:outerShdw blurRad="38100" dist="38100" dir="2700000" algn="tl">
                    <a:srgbClr val="000000">
                      <a:alpha val="43137"/>
                    </a:srgbClr>
                  </a:outerShdw>
                </a:effectLst>
                <a:latin typeface="Symbol" pitchFamily="18" charset="2"/>
              </a:rPr>
              <a:t>b</a:t>
            </a:r>
            <a:r>
              <a:rPr lang="it-IT" sz="2400" i="1" dirty="0">
                <a:solidFill>
                  <a:srgbClr val="FF0000"/>
                </a:solidFill>
                <a:effectLst>
                  <a:outerShdw blurRad="38100" dist="38100" dir="2700000" algn="tl">
                    <a:srgbClr val="000000">
                      <a:alpha val="43137"/>
                    </a:srgbClr>
                  </a:outerShdw>
                </a:effectLst>
              </a:rPr>
              <a:t>3</a:t>
            </a:r>
            <a:endParaRPr lang="it-IT" sz="2400" dirty="0">
              <a:solidFill>
                <a:srgbClr val="FF0000"/>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30" name="Picture 2"/>
          <p:cNvPicPr>
            <a:picLocks noChangeAspect="1" noChangeArrowheads="1"/>
          </p:cNvPicPr>
          <p:nvPr/>
        </p:nvPicPr>
        <p:blipFill>
          <a:blip r:embed="rId2" cstate="print"/>
          <a:srcRect l="18839" t="8612" r="18587" b="8495"/>
          <a:stretch>
            <a:fillRect/>
          </a:stretch>
        </p:blipFill>
        <p:spPr bwMode="auto">
          <a:xfrm>
            <a:off x="254000" y="0"/>
            <a:ext cx="6981825" cy="5780088"/>
          </a:xfrm>
          <a:prstGeom prst="rect">
            <a:avLst/>
          </a:prstGeom>
          <a:noFill/>
          <a:ln w="9525">
            <a:noFill/>
            <a:miter lim="800000"/>
            <a:headEnd/>
            <a:tailEnd/>
          </a:ln>
        </p:spPr>
      </p:pic>
      <p:pic>
        <p:nvPicPr>
          <p:cNvPr id="227331" name="Picture 3"/>
          <p:cNvPicPr>
            <a:picLocks noChangeAspect="1" noChangeArrowheads="1"/>
          </p:cNvPicPr>
          <p:nvPr/>
        </p:nvPicPr>
        <p:blipFill>
          <a:blip r:embed="rId3" cstate="print"/>
          <a:srcRect/>
          <a:stretch>
            <a:fillRect/>
          </a:stretch>
        </p:blipFill>
        <p:spPr bwMode="auto">
          <a:xfrm>
            <a:off x="3708400" y="2708275"/>
            <a:ext cx="5060950" cy="3670300"/>
          </a:xfrm>
          <a:prstGeom prst="rect">
            <a:avLst/>
          </a:prstGeom>
          <a:noFill/>
          <a:ln w="9525">
            <a:solidFill>
              <a:srgbClr val="FF0000"/>
            </a:solidFill>
            <a:miter lim="800000"/>
            <a:headEnd/>
            <a:tailEnd/>
          </a:ln>
        </p:spPr>
      </p:pic>
      <p:sp>
        <p:nvSpPr>
          <p:cNvPr id="4" name="Ovale 3"/>
          <p:cNvSpPr/>
          <p:nvPr/>
        </p:nvSpPr>
        <p:spPr>
          <a:xfrm>
            <a:off x="5219700" y="3500438"/>
            <a:ext cx="792163" cy="5048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it-IT"/>
          </a:p>
        </p:txBody>
      </p:sp>
      <p:sp>
        <p:nvSpPr>
          <p:cNvPr id="5" name="Ovale 4"/>
          <p:cNvSpPr/>
          <p:nvPr/>
        </p:nvSpPr>
        <p:spPr>
          <a:xfrm>
            <a:off x="3995738" y="3500438"/>
            <a:ext cx="792162" cy="5048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it-IT"/>
          </a:p>
        </p:txBody>
      </p:sp>
      <p:sp>
        <p:nvSpPr>
          <p:cNvPr id="6" name="Ovale 5"/>
          <p:cNvSpPr/>
          <p:nvPr/>
        </p:nvSpPr>
        <p:spPr>
          <a:xfrm>
            <a:off x="6156325" y="3500438"/>
            <a:ext cx="792163" cy="5048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it-IT"/>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4" name="Picture 2"/>
          <p:cNvPicPr>
            <a:picLocks noChangeAspect="1" noChangeArrowheads="1"/>
          </p:cNvPicPr>
          <p:nvPr/>
        </p:nvPicPr>
        <p:blipFill>
          <a:blip r:embed="rId2" cstate="print"/>
          <a:srcRect l="8450" t="16315" r="7042" b="4384"/>
          <a:stretch>
            <a:fillRect/>
          </a:stretch>
        </p:blipFill>
        <p:spPr bwMode="auto">
          <a:xfrm>
            <a:off x="0" y="0"/>
            <a:ext cx="8640763" cy="5067300"/>
          </a:xfrm>
          <a:prstGeom prst="rect">
            <a:avLst/>
          </a:prstGeom>
          <a:noFill/>
          <a:ln w="9525">
            <a:noFill/>
            <a:miter lim="800000"/>
            <a:headEnd/>
            <a:tailEnd/>
          </a:ln>
        </p:spPr>
      </p:pic>
      <p:pic>
        <p:nvPicPr>
          <p:cNvPr id="228355" name="Picture 3"/>
          <p:cNvPicPr>
            <a:picLocks noChangeAspect="1" noChangeArrowheads="1"/>
          </p:cNvPicPr>
          <p:nvPr/>
        </p:nvPicPr>
        <p:blipFill>
          <a:blip r:embed="rId3" cstate="print"/>
          <a:srcRect l="13516" t="16516" r="49033" b="6065"/>
          <a:stretch>
            <a:fillRect/>
          </a:stretch>
        </p:blipFill>
        <p:spPr bwMode="auto">
          <a:xfrm>
            <a:off x="4500563" y="2276475"/>
            <a:ext cx="3959225" cy="4465638"/>
          </a:xfrm>
          <a:prstGeom prst="rect">
            <a:avLst/>
          </a:prstGeom>
          <a:solidFill>
            <a:schemeClr val="bg1"/>
          </a:solidFill>
          <a:ln w="9525">
            <a:solidFill>
              <a:srgbClr val="FF0000"/>
            </a:solid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Grp="1" noChangeAspect="1" noChangeArrowheads="1"/>
          </p:cNvPicPr>
          <p:nvPr>
            <p:ph/>
          </p:nvPr>
        </p:nvPicPr>
        <p:blipFill>
          <a:blip r:embed="rId2" cstate="print"/>
          <a:srcRect l="25912" t="10567" r="24059" b="10374"/>
          <a:stretch>
            <a:fillRect/>
          </a:stretch>
        </p:blipFill>
        <p:spPr>
          <a:xfrm>
            <a:off x="720725" y="0"/>
            <a:ext cx="7739063" cy="6880225"/>
          </a:xfrm>
          <a:noFill/>
        </p:spPr>
      </p:pic>
      <p:pic>
        <p:nvPicPr>
          <p:cNvPr id="46083" name="Picture 3"/>
          <p:cNvPicPr>
            <a:picLocks noChangeAspect="1" noChangeArrowheads="1"/>
          </p:cNvPicPr>
          <p:nvPr/>
        </p:nvPicPr>
        <p:blipFill>
          <a:blip r:embed="rId3" cstate="print"/>
          <a:srcRect/>
          <a:stretch>
            <a:fillRect/>
          </a:stretch>
        </p:blipFill>
        <p:spPr bwMode="auto">
          <a:xfrm>
            <a:off x="4510088" y="4365625"/>
            <a:ext cx="4633912" cy="24923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4"/>
          <p:cNvGrpSpPr>
            <a:grpSpLocks/>
          </p:cNvGrpSpPr>
          <p:nvPr/>
        </p:nvGrpSpPr>
        <p:grpSpPr bwMode="auto">
          <a:xfrm>
            <a:off x="1403350" y="1700213"/>
            <a:ext cx="3125788" cy="2743200"/>
            <a:chOff x="3573016" y="3851920"/>
            <a:chExt cx="3124800" cy="2743200"/>
          </a:xfrm>
        </p:grpSpPr>
        <p:pic>
          <p:nvPicPr>
            <p:cNvPr id="45067" name="Immagine 5" descr="zeb1ck8.tif"/>
            <p:cNvPicPr>
              <a:picLocks/>
            </p:cNvPicPr>
            <p:nvPr/>
          </p:nvPicPr>
          <p:blipFill>
            <a:blip r:embed="rId2" cstate="print"/>
            <a:srcRect/>
            <a:stretch>
              <a:fillRect/>
            </a:stretch>
          </p:blipFill>
          <p:spPr bwMode="auto">
            <a:xfrm>
              <a:off x="3573016" y="3851920"/>
              <a:ext cx="3124800" cy="2743200"/>
            </a:xfrm>
            <a:prstGeom prst="rect">
              <a:avLst/>
            </a:prstGeom>
            <a:noFill/>
            <a:ln w="9525">
              <a:solidFill>
                <a:schemeClr val="tx1"/>
              </a:solidFill>
              <a:miter lim="800000"/>
              <a:headEnd/>
              <a:tailEnd/>
            </a:ln>
          </p:spPr>
        </p:pic>
        <p:cxnSp>
          <p:nvCxnSpPr>
            <p:cNvPr id="7" name="Connettore 2 6"/>
            <p:cNvCxnSpPr/>
            <p:nvPr/>
          </p:nvCxnSpPr>
          <p:spPr>
            <a:xfrm flipH="1" flipV="1">
              <a:off x="5517089" y="4644082"/>
              <a:ext cx="360248" cy="144463"/>
            </a:xfrm>
            <a:prstGeom prst="straightConnector1">
              <a:avLst/>
            </a:prstGeom>
            <a:ln w="28575">
              <a:solidFill>
                <a:srgbClr val="00B0F0"/>
              </a:solidFill>
              <a:tailEnd type="arrow"/>
            </a:ln>
          </p:spPr>
          <p:style>
            <a:lnRef idx="1">
              <a:schemeClr val="accent1"/>
            </a:lnRef>
            <a:fillRef idx="0">
              <a:schemeClr val="accent1"/>
            </a:fillRef>
            <a:effectRef idx="0">
              <a:schemeClr val="accent1"/>
            </a:effectRef>
            <a:fontRef idx="minor">
              <a:schemeClr val="tx1"/>
            </a:fontRef>
          </p:style>
        </p:cxnSp>
      </p:grpSp>
      <p:pic>
        <p:nvPicPr>
          <p:cNvPr id="45059" name="Picture 2" descr="C:\Users\Toshiba\AppData\Local\Temp\Rar$DI00.658\UIP ZEB green TUB orange.tif"/>
          <p:cNvPicPr>
            <a:picLocks noChangeArrowheads="1"/>
          </p:cNvPicPr>
          <p:nvPr/>
        </p:nvPicPr>
        <p:blipFill>
          <a:blip r:embed="rId3" cstate="print"/>
          <a:srcRect l="1532" t="34845" r="39526" b="45154"/>
          <a:stretch>
            <a:fillRect/>
          </a:stretch>
        </p:blipFill>
        <p:spPr bwMode="auto">
          <a:xfrm>
            <a:off x="4538663" y="1698625"/>
            <a:ext cx="3124200" cy="2757488"/>
          </a:xfrm>
          <a:prstGeom prst="rect">
            <a:avLst/>
          </a:prstGeom>
          <a:noFill/>
          <a:ln w="9525">
            <a:noFill/>
            <a:miter lim="800000"/>
            <a:headEnd/>
            <a:tailEnd/>
          </a:ln>
        </p:spPr>
      </p:pic>
      <p:pic>
        <p:nvPicPr>
          <p:cNvPr id="45060" name="Picture 3"/>
          <p:cNvPicPr>
            <a:picLocks noChangeAspect="1" noChangeArrowheads="1"/>
          </p:cNvPicPr>
          <p:nvPr/>
        </p:nvPicPr>
        <p:blipFill>
          <a:blip r:embed="rId4" cstate="print"/>
          <a:srcRect/>
          <a:stretch>
            <a:fillRect/>
          </a:stretch>
        </p:blipFill>
        <p:spPr bwMode="auto">
          <a:xfrm>
            <a:off x="4970463" y="3438525"/>
            <a:ext cx="476250" cy="465138"/>
          </a:xfrm>
          <a:prstGeom prst="rect">
            <a:avLst/>
          </a:prstGeom>
          <a:noFill/>
          <a:ln w="9525">
            <a:noFill/>
            <a:miter lim="800000"/>
            <a:headEnd/>
            <a:tailEnd/>
          </a:ln>
        </p:spPr>
      </p:pic>
      <p:pic>
        <p:nvPicPr>
          <p:cNvPr id="45061" name="Picture 4"/>
          <p:cNvPicPr>
            <a:picLocks noChangeAspect="1" noChangeArrowheads="1"/>
          </p:cNvPicPr>
          <p:nvPr/>
        </p:nvPicPr>
        <p:blipFill>
          <a:blip r:embed="rId5" cstate="print"/>
          <a:srcRect/>
          <a:stretch>
            <a:fillRect/>
          </a:stretch>
        </p:blipFill>
        <p:spPr bwMode="auto">
          <a:xfrm>
            <a:off x="6186488" y="2968625"/>
            <a:ext cx="476250" cy="469900"/>
          </a:xfrm>
          <a:prstGeom prst="rect">
            <a:avLst/>
          </a:prstGeom>
          <a:noFill/>
          <a:ln w="9525">
            <a:noFill/>
            <a:miter lim="800000"/>
            <a:headEnd/>
            <a:tailEnd/>
          </a:ln>
        </p:spPr>
      </p:pic>
      <p:sp>
        <p:nvSpPr>
          <p:cNvPr id="45062" name="Rettangolo 10"/>
          <p:cNvSpPr>
            <a:spLocks noChangeArrowheads="1"/>
          </p:cNvSpPr>
          <p:nvPr/>
        </p:nvSpPr>
        <p:spPr bwMode="auto">
          <a:xfrm>
            <a:off x="1403350" y="4941888"/>
            <a:ext cx="6985000" cy="830262"/>
          </a:xfrm>
          <a:prstGeom prst="rect">
            <a:avLst/>
          </a:prstGeom>
          <a:noFill/>
          <a:ln w="9525">
            <a:noFill/>
            <a:miter lim="800000"/>
            <a:headEnd/>
            <a:tailEnd/>
          </a:ln>
        </p:spPr>
        <p:txBody>
          <a:bodyPr>
            <a:spAutoFit/>
          </a:bodyPr>
          <a:lstStyle/>
          <a:p>
            <a:pPr algn="l"/>
            <a:r>
              <a:rPr lang="en-US" sz="1600">
                <a:ea typeface="SimSun" pitchFamily="2" charset="-122"/>
                <a:cs typeface="Times New Roman" pitchFamily="18" charset="0"/>
              </a:rPr>
              <a:t>Nuclear ZEB1 immunofluorescence expression is evidenced in both myofibroblasts and regenerating pneumocytes, as confirmed by double immunostaining (ZEB1-green, cytokeratin 8-orange) (arrows, 40x).</a:t>
            </a:r>
            <a:endParaRPr lang="it-IT" sz="1600">
              <a:ea typeface="SimSun" pitchFamily="2" charset="-122"/>
              <a:cs typeface="Times New Roman" pitchFamily="18" charset="0"/>
            </a:endParaRPr>
          </a:p>
        </p:txBody>
      </p:sp>
      <p:sp>
        <p:nvSpPr>
          <p:cNvPr id="45063" name="CasellaDiTesto 11"/>
          <p:cNvSpPr txBox="1">
            <a:spLocks noChangeArrowheads="1"/>
          </p:cNvSpPr>
          <p:nvPr/>
        </p:nvSpPr>
        <p:spPr bwMode="auto">
          <a:xfrm>
            <a:off x="250825" y="6381750"/>
            <a:ext cx="2633663" cy="307975"/>
          </a:xfrm>
          <a:prstGeom prst="rect">
            <a:avLst/>
          </a:prstGeom>
          <a:noFill/>
          <a:ln w="9525">
            <a:noFill/>
            <a:miter lim="800000"/>
            <a:headEnd/>
            <a:tailEnd/>
          </a:ln>
        </p:spPr>
        <p:txBody>
          <a:bodyPr wrap="none">
            <a:spAutoFit/>
          </a:bodyPr>
          <a:lstStyle/>
          <a:p>
            <a:r>
              <a:rPr lang="it-IT" sz="1400" i="1"/>
              <a:t>Chilosi et. al. 2016 Mod. Pathol </a:t>
            </a:r>
          </a:p>
        </p:txBody>
      </p:sp>
      <p:sp>
        <p:nvSpPr>
          <p:cNvPr id="13" name="CasellaDiTesto 12"/>
          <p:cNvSpPr txBox="1"/>
          <p:nvPr/>
        </p:nvSpPr>
        <p:spPr>
          <a:xfrm>
            <a:off x="1979613" y="476250"/>
            <a:ext cx="5654112" cy="523220"/>
          </a:xfrm>
          <a:prstGeom prst="rect">
            <a:avLst/>
          </a:prstGeom>
          <a:noFill/>
        </p:spPr>
        <p:txBody>
          <a:bodyPr wrap="none">
            <a:spAutoFit/>
          </a:bodyPr>
          <a:lstStyle/>
          <a:p>
            <a:pPr>
              <a:defRPr/>
            </a:pPr>
            <a:r>
              <a:rPr lang="it-IT" sz="2800" i="1" dirty="0">
                <a:solidFill>
                  <a:srgbClr val="0070C0"/>
                </a:solidFill>
              </a:rPr>
              <a:t>EMT in </a:t>
            </a:r>
            <a:r>
              <a:rPr lang="it-IT" sz="2800" i="1" dirty="0" err="1">
                <a:solidFill>
                  <a:srgbClr val="0070C0"/>
                </a:solidFill>
              </a:rPr>
              <a:t>Pneumocytes-II</a:t>
            </a:r>
            <a:r>
              <a:rPr lang="it-IT" sz="2800" i="1" dirty="0">
                <a:solidFill>
                  <a:srgbClr val="0070C0"/>
                </a:solidFill>
              </a:rPr>
              <a:t> in UIP/IPF</a:t>
            </a:r>
          </a:p>
        </p:txBody>
      </p:sp>
      <p:sp>
        <p:nvSpPr>
          <p:cNvPr id="14" name="CasellaDiTesto 13"/>
          <p:cNvSpPr txBox="1"/>
          <p:nvPr/>
        </p:nvSpPr>
        <p:spPr>
          <a:xfrm>
            <a:off x="6500813" y="2205038"/>
            <a:ext cx="635000" cy="307975"/>
          </a:xfrm>
          <a:prstGeom prst="rect">
            <a:avLst/>
          </a:prstGeom>
          <a:noFill/>
        </p:spPr>
        <p:txBody>
          <a:bodyPr wrap="none">
            <a:spAutoFit/>
          </a:bodyPr>
          <a:lstStyle/>
          <a:p>
            <a:pPr>
              <a:defRPr/>
            </a:pPr>
            <a:r>
              <a:rPr lang="it-IT" sz="1400" b="1" dirty="0">
                <a:solidFill>
                  <a:schemeClr val="accent6">
                    <a:lumMod val="60000"/>
                    <a:lumOff val="40000"/>
                  </a:schemeClr>
                </a:solidFill>
              </a:rPr>
              <a:t>ZEB1</a:t>
            </a:r>
          </a:p>
        </p:txBody>
      </p:sp>
      <p:sp>
        <p:nvSpPr>
          <p:cNvPr id="45066" name="CasellaDiTesto 14"/>
          <p:cNvSpPr txBox="1">
            <a:spLocks noChangeArrowheads="1"/>
          </p:cNvSpPr>
          <p:nvPr/>
        </p:nvSpPr>
        <p:spPr bwMode="auto">
          <a:xfrm>
            <a:off x="6486525" y="1916113"/>
            <a:ext cx="773113" cy="307975"/>
          </a:xfrm>
          <a:prstGeom prst="rect">
            <a:avLst/>
          </a:prstGeom>
          <a:noFill/>
          <a:ln w="9525">
            <a:noFill/>
            <a:miter lim="800000"/>
            <a:headEnd/>
            <a:tailEnd/>
          </a:ln>
        </p:spPr>
        <p:txBody>
          <a:bodyPr wrap="none">
            <a:spAutoFit/>
          </a:bodyPr>
          <a:lstStyle/>
          <a:p>
            <a:r>
              <a:rPr lang="it-IT" sz="1400" b="1">
                <a:solidFill>
                  <a:srgbClr val="FF0000"/>
                </a:solidFill>
              </a:rPr>
              <a:t>CK8/18</a:t>
            </a: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3746" name="Picture 2"/>
          <p:cNvPicPr>
            <a:picLocks noGrp="1" noChangeAspect="1" noChangeArrowheads="1"/>
          </p:cNvPicPr>
          <p:nvPr>
            <p:ph/>
          </p:nvPr>
        </p:nvPicPr>
        <p:blipFill>
          <a:blip r:embed="rId2" cstate="print"/>
          <a:srcRect l="50000" t="18598" r="12376" b="20173"/>
          <a:stretch>
            <a:fillRect/>
          </a:stretch>
        </p:blipFill>
        <p:spPr bwMode="auto">
          <a:xfrm>
            <a:off x="611560" y="0"/>
            <a:ext cx="4248472" cy="3889022"/>
          </a:xfrm>
          <a:prstGeom prst="rect">
            <a:avLst/>
          </a:prstGeom>
          <a:noFill/>
          <a:ln w="9525">
            <a:noFill/>
            <a:miter lim="800000"/>
            <a:headEnd/>
            <a:tailEnd/>
          </a:ln>
        </p:spPr>
      </p:pic>
      <p:pic>
        <p:nvPicPr>
          <p:cNvPr id="543747" name="Picture 3"/>
          <p:cNvPicPr>
            <a:picLocks noChangeAspect="1" noChangeArrowheads="1"/>
          </p:cNvPicPr>
          <p:nvPr/>
        </p:nvPicPr>
        <p:blipFill>
          <a:blip r:embed="rId3" cstate="print"/>
          <a:srcRect/>
          <a:stretch>
            <a:fillRect/>
          </a:stretch>
        </p:blipFill>
        <p:spPr bwMode="auto">
          <a:xfrm>
            <a:off x="827584" y="4181475"/>
            <a:ext cx="3562350" cy="2676525"/>
          </a:xfrm>
          <a:prstGeom prst="rect">
            <a:avLst/>
          </a:prstGeom>
          <a:noFill/>
          <a:ln w="9525">
            <a:noFill/>
            <a:miter lim="800000"/>
            <a:headEnd/>
            <a:tailEnd/>
          </a:ln>
        </p:spPr>
      </p:pic>
      <p:pic>
        <p:nvPicPr>
          <p:cNvPr id="543748" name="Picture 4"/>
          <p:cNvPicPr>
            <a:picLocks noChangeAspect="1" noChangeArrowheads="1"/>
          </p:cNvPicPr>
          <p:nvPr/>
        </p:nvPicPr>
        <p:blipFill>
          <a:blip r:embed="rId4" cstate="print"/>
          <a:srcRect t="50311"/>
          <a:stretch>
            <a:fillRect/>
          </a:stretch>
        </p:blipFill>
        <p:spPr bwMode="auto">
          <a:xfrm>
            <a:off x="5364088" y="4110905"/>
            <a:ext cx="3562350" cy="2702471"/>
          </a:xfrm>
          <a:prstGeom prst="rect">
            <a:avLst/>
          </a:prstGeom>
          <a:noFill/>
          <a:ln w="9525">
            <a:noFill/>
            <a:miter lim="800000"/>
            <a:headEnd/>
            <a:tailEnd/>
          </a:ln>
        </p:spPr>
      </p:pic>
      <p:pic>
        <p:nvPicPr>
          <p:cNvPr id="543749" name="Picture 5"/>
          <p:cNvPicPr>
            <a:picLocks noChangeAspect="1" noChangeArrowheads="1"/>
          </p:cNvPicPr>
          <p:nvPr/>
        </p:nvPicPr>
        <p:blipFill>
          <a:blip r:embed="rId5" cstate="print"/>
          <a:srcRect/>
          <a:stretch>
            <a:fillRect/>
          </a:stretch>
        </p:blipFill>
        <p:spPr bwMode="auto">
          <a:xfrm>
            <a:off x="5364088" y="1400547"/>
            <a:ext cx="3562350" cy="2676525"/>
          </a:xfrm>
          <a:prstGeom prst="rect">
            <a:avLst/>
          </a:prstGeom>
          <a:noFill/>
          <a:ln w="9525">
            <a:noFill/>
            <a:miter lim="800000"/>
            <a:headEnd/>
            <a:tailEnd/>
          </a:ln>
        </p:spPr>
      </p:pic>
      <p:pic>
        <p:nvPicPr>
          <p:cNvPr id="543750" name="Picture 6"/>
          <p:cNvPicPr>
            <a:picLocks noChangeAspect="1" noChangeArrowheads="1"/>
          </p:cNvPicPr>
          <p:nvPr/>
        </p:nvPicPr>
        <p:blipFill>
          <a:blip r:embed="rId6" cstate="print"/>
          <a:srcRect l="13092" t="21707" r="10738" b="32954"/>
          <a:stretch>
            <a:fillRect/>
          </a:stretch>
        </p:blipFill>
        <p:spPr bwMode="auto">
          <a:xfrm>
            <a:off x="4823520" y="0"/>
            <a:ext cx="4320480" cy="1446594"/>
          </a:xfrm>
          <a:prstGeom prst="rect">
            <a:avLst/>
          </a:prstGeom>
          <a:noFill/>
          <a:ln w="9525">
            <a:solidFill>
              <a:schemeClr val="tx2"/>
            </a:solid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Grp="1" noChangeAspect="1" noChangeArrowheads="1"/>
          </p:cNvPicPr>
          <p:nvPr>
            <p:ph/>
          </p:nvPr>
        </p:nvPicPr>
        <p:blipFill>
          <a:blip r:embed="rId2" cstate="print"/>
          <a:srcRect l="12044" t="16470" r="36073" b="16000"/>
          <a:stretch>
            <a:fillRect/>
          </a:stretch>
        </p:blipFill>
        <p:spPr>
          <a:xfrm>
            <a:off x="323850" y="0"/>
            <a:ext cx="8715375" cy="6381750"/>
          </a:xfrm>
          <a:noFill/>
        </p:spPr>
      </p:pic>
      <p:sp>
        <p:nvSpPr>
          <p:cNvPr id="50179" name="Rettangolo 2"/>
          <p:cNvSpPr>
            <a:spLocks noChangeArrowheads="1"/>
          </p:cNvSpPr>
          <p:nvPr/>
        </p:nvSpPr>
        <p:spPr bwMode="auto">
          <a:xfrm>
            <a:off x="4427538" y="6237288"/>
            <a:ext cx="4306887" cy="400050"/>
          </a:xfrm>
          <a:prstGeom prst="rect">
            <a:avLst/>
          </a:prstGeom>
          <a:noFill/>
          <a:ln w="9525">
            <a:solidFill>
              <a:srgbClr val="FF0000"/>
            </a:solidFill>
            <a:miter lim="800000"/>
            <a:headEnd/>
            <a:tailEnd/>
          </a:ln>
        </p:spPr>
        <p:txBody>
          <a:bodyPr wrap="none">
            <a:spAutoFit/>
          </a:bodyPr>
          <a:lstStyle/>
          <a:p>
            <a:r>
              <a:rPr lang="fr-FR" sz="2000"/>
              <a:t>Science. 2007 Aug 10;317(5839):803-6.</a:t>
            </a:r>
            <a:endParaRPr lang="it-IT" sz="2000"/>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55650" y="188913"/>
            <a:ext cx="7772400" cy="1143000"/>
          </a:xfrm>
        </p:spPr>
        <p:txBody>
          <a:bodyPr/>
          <a:lstStyle/>
          <a:p>
            <a:pPr>
              <a:defRPr/>
            </a:pPr>
            <a:r>
              <a:rPr lang="en-US" sz="6000" dirty="0" smtClean="0">
                <a:solidFill>
                  <a:srgbClr val="FF0000"/>
                </a:solidFill>
                <a:effectLst>
                  <a:outerShdw blurRad="38100" dist="38100" dir="2700000" algn="tl">
                    <a:srgbClr val="000000">
                      <a:alpha val="43137"/>
                    </a:srgbClr>
                  </a:outerShdw>
                </a:effectLst>
              </a:rPr>
              <a:t>Cell senescence</a:t>
            </a:r>
            <a:endParaRPr lang="it-IT" dirty="0">
              <a:solidFill>
                <a:srgbClr val="FF0000"/>
              </a:solidFill>
              <a:effectLst>
                <a:outerShdw blurRad="38100" dist="38100" dir="2700000" algn="tl">
                  <a:srgbClr val="000000">
                    <a:alpha val="43137"/>
                  </a:srgbClr>
                </a:outerShdw>
              </a:effectLst>
            </a:endParaRPr>
          </a:p>
        </p:txBody>
      </p:sp>
      <p:sp>
        <p:nvSpPr>
          <p:cNvPr id="3" name="Segnaposto contenuto 2"/>
          <p:cNvSpPr>
            <a:spLocks noGrp="1"/>
          </p:cNvSpPr>
          <p:nvPr>
            <p:ph idx="1"/>
          </p:nvPr>
        </p:nvSpPr>
        <p:spPr>
          <a:xfrm>
            <a:off x="611188" y="2205038"/>
            <a:ext cx="7772400" cy="4114800"/>
          </a:xfrm>
        </p:spPr>
        <p:txBody>
          <a:bodyPr/>
          <a:lstStyle/>
          <a:p>
            <a:pPr>
              <a:defRPr/>
            </a:pPr>
            <a:r>
              <a:rPr lang="en-US" sz="2800" dirty="0" smtClean="0">
                <a:latin typeface="Arial" pitchFamily="34" charset="0"/>
                <a:cs typeface="Arial" pitchFamily="34" charset="0"/>
              </a:rPr>
              <a:t>is a permanent state of cell cycle arrest unresponsive to growth factors that can be triggered by different mechanisms including:</a:t>
            </a:r>
          </a:p>
          <a:p>
            <a:pPr>
              <a:defRPr/>
            </a:pPr>
            <a:endParaRPr lang="en-US" sz="2800" i="1" dirty="0" smtClean="0">
              <a:solidFill>
                <a:srgbClr val="FF0000"/>
              </a:solidFill>
              <a:effectLst>
                <a:outerShdw blurRad="38100" dist="38100" dir="2700000" algn="tl">
                  <a:srgbClr val="000000">
                    <a:alpha val="43137"/>
                  </a:srgbClr>
                </a:outerShdw>
              </a:effectLst>
              <a:latin typeface="Arial" pitchFamily="34" charset="0"/>
              <a:cs typeface="Arial" pitchFamily="34" charset="0"/>
            </a:endParaRPr>
          </a:p>
          <a:p>
            <a:pPr>
              <a:defRPr/>
            </a:pPr>
            <a:r>
              <a:rPr lang="en-US" sz="2800" i="1" dirty="0" err="1" smtClean="0">
                <a:solidFill>
                  <a:srgbClr val="FF0000"/>
                </a:solidFill>
                <a:effectLst>
                  <a:outerShdw blurRad="38100" dist="38100" dir="2700000" algn="tl">
                    <a:srgbClr val="000000">
                      <a:alpha val="43137"/>
                    </a:srgbClr>
                  </a:outerShdw>
                </a:effectLst>
                <a:latin typeface="Arial" pitchFamily="34" charset="0"/>
                <a:cs typeface="Arial" pitchFamily="34" charset="0"/>
              </a:rPr>
              <a:t>replicative</a:t>
            </a:r>
            <a:r>
              <a:rPr lang="en-US" sz="2800" i="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 telomere erosion </a:t>
            </a:r>
          </a:p>
          <a:p>
            <a:pPr>
              <a:defRPr/>
            </a:pPr>
            <a:r>
              <a:rPr lang="en-US" sz="2800" i="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cellular stresses, </a:t>
            </a:r>
          </a:p>
          <a:p>
            <a:pPr>
              <a:defRPr/>
            </a:pPr>
            <a:r>
              <a:rPr lang="en-US" sz="2800" i="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DNA damage, </a:t>
            </a:r>
          </a:p>
          <a:p>
            <a:pPr>
              <a:defRPr/>
            </a:pPr>
            <a:r>
              <a:rPr lang="en-US" sz="2800" i="1" dirty="0" err="1" smtClean="0">
                <a:solidFill>
                  <a:srgbClr val="FF0000"/>
                </a:solidFill>
                <a:effectLst>
                  <a:outerShdw blurRad="38100" dist="38100" dir="2700000" algn="tl">
                    <a:srgbClr val="000000">
                      <a:alpha val="43137"/>
                    </a:srgbClr>
                  </a:outerShdw>
                </a:effectLst>
                <a:latin typeface="Arial" pitchFamily="34" charset="0"/>
                <a:cs typeface="Arial" pitchFamily="34" charset="0"/>
              </a:rPr>
              <a:t>oncogene</a:t>
            </a:r>
            <a:r>
              <a:rPr lang="en-US" sz="2800" i="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 activation, </a:t>
            </a:r>
            <a:endParaRPr lang="it-IT" sz="2800" i="1" dirty="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pic>
        <p:nvPicPr>
          <p:cNvPr id="24580" name="Picture 2" descr="dek"/>
          <p:cNvPicPr>
            <a:picLocks noChangeAspect="1" noChangeArrowheads="1"/>
          </p:cNvPicPr>
          <p:nvPr/>
        </p:nvPicPr>
        <p:blipFill>
          <a:blip r:embed="rId2" cstate="print"/>
          <a:srcRect l="11064" r="7674"/>
          <a:stretch>
            <a:fillRect/>
          </a:stretch>
        </p:blipFill>
        <p:spPr bwMode="auto">
          <a:xfrm>
            <a:off x="6011863" y="4076700"/>
            <a:ext cx="2376487" cy="1905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Grp="1" noChangeAspect="1" noChangeArrowheads="1"/>
          </p:cNvPicPr>
          <p:nvPr>
            <p:ph idx="4294967295"/>
          </p:nvPr>
        </p:nvPicPr>
        <p:blipFill>
          <a:blip r:embed="rId2" cstate="print"/>
          <a:srcRect l="2969" t="14185" r="35904" b="38565"/>
          <a:stretch>
            <a:fillRect/>
          </a:stretch>
        </p:blipFill>
        <p:spPr>
          <a:xfrm>
            <a:off x="0" y="3357563"/>
            <a:ext cx="4360863" cy="2087562"/>
          </a:xfrm>
          <a:ln cap="flat">
            <a:solidFill>
              <a:srgbClr val="FF0000"/>
            </a:solidFill>
          </a:ln>
        </p:spPr>
      </p:pic>
      <p:pic>
        <p:nvPicPr>
          <p:cNvPr id="27651" name="Picture 3"/>
          <p:cNvPicPr>
            <a:picLocks noChangeAspect="1" noChangeArrowheads="1"/>
          </p:cNvPicPr>
          <p:nvPr/>
        </p:nvPicPr>
        <p:blipFill>
          <a:blip r:embed="rId3" cstate="print"/>
          <a:srcRect l="12415" t="13362" r="29195" b="68434"/>
          <a:stretch>
            <a:fillRect/>
          </a:stretch>
        </p:blipFill>
        <p:spPr bwMode="auto">
          <a:xfrm>
            <a:off x="0" y="2436813"/>
            <a:ext cx="4356100" cy="847725"/>
          </a:xfrm>
          <a:prstGeom prst="rect">
            <a:avLst/>
          </a:prstGeom>
          <a:noFill/>
          <a:ln w="9525">
            <a:solidFill>
              <a:srgbClr val="FF0000"/>
            </a:solidFill>
            <a:miter lim="800000"/>
            <a:headEnd/>
            <a:tailEnd/>
          </a:ln>
        </p:spPr>
      </p:pic>
      <p:sp>
        <p:nvSpPr>
          <p:cNvPr id="27652" name="Rettangolo 5"/>
          <p:cNvSpPr>
            <a:spLocks noChangeArrowheads="1"/>
          </p:cNvSpPr>
          <p:nvPr/>
        </p:nvSpPr>
        <p:spPr bwMode="auto">
          <a:xfrm>
            <a:off x="1403350" y="2997200"/>
            <a:ext cx="2794000" cy="261938"/>
          </a:xfrm>
          <a:prstGeom prst="rect">
            <a:avLst/>
          </a:prstGeom>
          <a:noFill/>
          <a:ln w="9525">
            <a:noFill/>
            <a:miter lim="800000"/>
            <a:headEnd/>
            <a:tailEnd/>
          </a:ln>
        </p:spPr>
        <p:txBody>
          <a:bodyPr wrap="none">
            <a:spAutoFit/>
          </a:bodyPr>
          <a:lstStyle/>
          <a:p>
            <a:r>
              <a:rPr lang="en-US" sz="1100" i="1"/>
              <a:t>Proc Am Thorac Soc Vol 8. pp 158–162, 2011</a:t>
            </a:r>
            <a:endParaRPr lang="it-IT" sz="1100" i="1"/>
          </a:p>
        </p:txBody>
      </p:sp>
      <p:sp>
        <p:nvSpPr>
          <p:cNvPr id="37893" name="CasellaDiTesto 5"/>
          <p:cNvSpPr txBox="1">
            <a:spLocks noChangeArrowheads="1"/>
          </p:cNvSpPr>
          <p:nvPr/>
        </p:nvSpPr>
        <p:spPr bwMode="auto">
          <a:xfrm>
            <a:off x="611188" y="5876925"/>
            <a:ext cx="1733550" cy="708025"/>
          </a:xfrm>
          <a:prstGeom prst="rect">
            <a:avLst/>
          </a:prstGeom>
          <a:solidFill>
            <a:srgbClr val="E8FCFE"/>
          </a:solidFill>
          <a:ln w="9525">
            <a:noFill/>
            <a:miter lim="800000"/>
            <a:headEnd/>
            <a:tailEnd/>
          </a:ln>
        </p:spPr>
        <p:txBody>
          <a:bodyPr>
            <a:spAutoFit/>
          </a:bodyPr>
          <a:lstStyle/>
          <a:p>
            <a:pPr>
              <a:defRPr/>
            </a:pPr>
            <a:r>
              <a:rPr lang="it-IT" sz="2000">
                <a:solidFill>
                  <a:srgbClr val="FF0000"/>
                </a:solidFill>
                <a:effectLst>
                  <a:outerShdw blurRad="38100" dist="38100" dir="2700000" algn="tl">
                    <a:srgbClr val="000000">
                      <a:alpha val="43137"/>
                    </a:srgbClr>
                  </a:outerShdw>
                </a:effectLst>
              </a:rPr>
              <a:t>Telomere dysfunction</a:t>
            </a:r>
          </a:p>
        </p:txBody>
      </p:sp>
      <p:sp>
        <p:nvSpPr>
          <p:cNvPr id="37894" name="CasellaDiTesto 6"/>
          <p:cNvSpPr txBox="1">
            <a:spLocks noChangeArrowheads="1"/>
          </p:cNvSpPr>
          <p:nvPr/>
        </p:nvSpPr>
        <p:spPr bwMode="auto">
          <a:xfrm>
            <a:off x="2627313" y="5842000"/>
            <a:ext cx="3024187" cy="708025"/>
          </a:xfrm>
          <a:prstGeom prst="rect">
            <a:avLst/>
          </a:prstGeom>
          <a:solidFill>
            <a:srgbClr val="E8FCFE"/>
          </a:solidFill>
          <a:ln w="9525">
            <a:noFill/>
            <a:miter lim="800000"/>
            <a:headEnd/>
            <a:tailEnd/>
          </a:ln>
        </p:spPr>
        <p:txBody>
          <a:bodyPr>
            <a:spAutoFit/>
          </a:bodyPr>
          <a:lstStyle/>
          <a:p>
            <a:pPr>
              <a:defRPr/>
            </a:pPr>
            <a:r>
              <a:rPr lang="it-IT" sz="2000" dirty="0" err="1">
                <a:solidFill>
                  <a:srgbClr val="FF0000"/>
                </a:solidFill>
                <a:effectLst>
                  <a:outerShdw blurRad="38100" dist="38100" dir="2700000" algn="tl">
                    <a:srgbClr val="000000">
                      <a:alpha val="43137"/>
                    </a:srgbClr>
                  </a:outerShdw>
                </a:effectLst>
              </a:rPr>
              <a:t>Endoplasmic</a:t>
            </a:r>
            <a:r>
              <a:rPr lang="it-IT" sz="2000" dirty="0">
                <a:solidFill>
                  <a:srgbClr val="FF0000"/>
                </a:solidFill>
                <a:effectLst>
                  <a:outerShdw blurRad="38100" dist="38100" dir="2700000" algn="tl">
                    <a:srgbClr val="000000">
                      <a:alpha val="43137"/>
                    </a:srgbClr>
                  </a:outerShdw>
                </a:effectLst>
              </a:rPr>
              <a:t> </a:t>
            </a:r>
            <a:r>
              <a:rPr lang="it-IT" sz="2000" dirty="0" err="1">
                <a:solidFill>
                  <a:srgbClr val="FF0000"/>
                </a:solidFill>
                <a:effectLst>
                  <a:outerShdw blurRad="38100" dist="38100" dir="2700000" algn="tl">
                    <a:srgbClr val="000000">
                      <a:alpha val="43137"/>
                    </a:srgbClr>
                  </a:outerShdw>
                </a:effectLst>
              </a:rPr>
              <a:t>reticulum</a:t>
            </a:r>
            <a:r>
              <a:rPr lang="it-IT" sz="2000" dirty="0">
                <a:solidFill>
                  <a:srgbClr val="FF0000"/>
                </a:solidFill>
                <a:effectLst>
                  <a:outerShdw blurRad="38100" dist="38100" dir="2700000" algn="tl">
                    <a:srgbClr val="000000">
                      <a:alpha val="43137"/>
                    </a:srgbClr>
                  </a:outerShdw>
                </a:effectLst>
              </a:rPr>
              <a:t> stress (</a:t>
            </a:r>
            <a:r>
              <a:rPr lang="it-IT" sz="2000" dirty="0" err="1">
                <a:solidFill>
                  <a:srgbClr val="FF0000"/>
                </a:solidFill>
                <a:effectLst>
                  <a:outerShdw blurRad="38100" dist="38100" dir="2700000" algn="tl">
                    <a:srgbClr val="000000">
                      <a:alpha val="43137"/>
                    </a:srgbClr>
                  </a:outerShdw>
                </a:effectLst>
              </a:rPr>
              <a:t>unfolded</a:t>
            </a:r>
            <a:r>
              <a:rPr lang="it-IT" sz="2000" dirty="0">
                <a:solidFill>
                  <a:srgbClr val="FF0000"/>
                </a:solidFill>
                <a:effectLst>
                  <a:outerShdw blurRad="38100" dist="38100" dir="2700000" algn="tl">
                    <a:srgbClr val="000000">
                      <a:alpha val="43137"/>
                    </a:srgbClr>
                  </a:outerShdw>
                </a:effectLst>
              </a:rPr>
              <a:t> </a:t>
            </a:r>
            <a:r>
              <a:rPr lang="it-IT" sz="2000" dirty="0" err="1">
                <a:solidFill>
                  <a:srgbClr val="FF0000"/>
                </a:solidFill>
                <a:effectLst>
                  <a:outerShdw blurRad="38100" dist="38100" dir="2700000" algn="tl">
                    <a:srgbClr val="000000">
                      <a:alpha val="43137"/>
                    </a:srgbClr>
                  </a:outerShdw>
                </a:effectLst>
              </a:rPr>
              <a:t>proteins</a:t>
            </a:r>
            <a:r>
              <a:rPr lang="it-IT" sz="2000" dirty="0">
                <a:solidFill>
                  <a:srgbClr val="FF0000"/>
                </a:solidFill>
                <a:effectLst>
                  <a:outerShdw blurRad="38100" dist="38100" dir="2700000" algn="tl">
                    <a:srgbClr val="000000">
                      <a:alpha val="43137"/>
                    </a:srgbClr>
                  </a:outerShdw>
                </a:effectLst>
              </a:rPr>
              <a:t>)</a:t>
            </a:r>
          </a:p>
        </p:txBody>
      </p:sp>
      <p:pic>
        <p:nvPicPr>
          <p:cNvPr id="27655" name="Picture 7"/>
          <p:cNvPicPr>
            <a:picLocks noChangeAspect="1" noChangeArrowheads="1"/>
          </p:cNvPicPr>
          <p:nvPr/>
        </p:nvPicPr>
        <p:blipFill>
          <a:blip r:embed="rId4" cstate="print"/>
          <a:srcRect l="16733" t="5949" r="12988" b="6792"/>
          <a:stretch>
            <a:fillRect/>
          </a:stretch>
        </p:blipFill>
        <p:spPr bwMode="auto">
          <a:xfrm>
            <a:off x="4437063" y="2492375"/>
            <a:ext cx="4638675" cy="3240088"/>
          </a:xfrm>
          <a:prstGeom prst="rect">
            <a:avLst/>
          </a:prstGeom>
          <a:noFill/>
          <a:ln w="9525">
            <a:noFill/>
            <a:miter lim="800000"/>
            <a:headEnd/>
            <a:tailEnd/>
          </a:ln>
        </p:spPr>
      </p:pic>
      <p:pic>
        <p:nvPicPr>
          <p:cNvPr id="27656" name="Picture 2"/>
          <p:cNvPicPr>
            <a:picLocks noChangeAspect="1" noChangeArrowheads="1"/>
          </p:cNvPicPr>
          <p:nvPr/>
        </p:nvPicPr>
        <p:blipFill>
          <a:blip r:embed="rId5" cstate="print"/>
          <a:srcRect l="12015" t="30331" r="15721" b="26846"/>
          <a:stretch>
            <a:fillRect/>
          </a:stretch>
        </p:blipFill>
        <p:spPr bwMode="auto">
          <a:xfrm>
            <a:off x="611188" y="115888"/>
            <a:ext cx="6119812" cy="2041525"/>
          </a:xfrm>
          <a:prstGeom prst="rect">
            <a:avLst/>
          </a:prstGeom>
          <a:noFill/>
          <a:ln w="9525">
            <a:solidFill>
              <a:srgbClr val="FF0000"/>
            </a:solidFill>
            <a:miter lim="800000"/>
            <a:headEnd/>
            <a:tailEnd/>
          </a:ln>
        </p:spPr>
      </p:pic>
      <p:sp>
        <p:nvSpPr>
          <p:cNvPr id="37897" name="CasellaDiTesto 6"/>
          <p:cNvSpPr txBox="1">
            <a:spLocks noChangeArrowheads="1"/>
          </p:cNvSpPr>
          <p:nvPr/>
        </p:nvSpPr>
        <p:spPr bwMode="auto">
          <a:xfrm>
            <a:off x="5867400" y="5805488"/>
            <a:ext cx="2735263" cy="708025"/>
          </a:xfrm>
          <a:prstGeom prst="rect">
            <a:avLst/>
          </a:prstGeom>
          <a:solidFill>
            <a:srgbClr val="E8FCFE"/>
          </a:solidFill>
          <a:ln w="9525">
            <a:noFill/>
            <a:miter lim="800000"/>
            <a:headEnd/>
            <a:tailEnd/>
          </a:ln>
        </p:spPr>
        <p:txBody>
          <a:bodyPr>
            <a:spAutoFit/>
          </a:bodyPr>
          <a:lstStyle/>
          <a:p>
            <a:pPr>
              <a:defRPr/>
            </a:pPr>
            <a:r>
              <a:rPr lang="it-IT" sz="2000">
                <a:solidFill>
                  <a:srgbClr val="FF0000"/>
                </a:solidFill>
                <a:effectLst>
                  <a:outerShdw blurRad="38100" dist="38100" dir="2700000" algn="tl">
                    <a:srgbClr val="000000">
                      <a:alpha val="43137"/>
                    </a:srgbClr>
                  </a:outerShdw>
                </a:effectLst>
              </a:rPr>
              <a:t>Epithelial stem cell exhaustion</a:t>
            </a: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Grp="1" noChangeAspect="1" noChangeArrowheads="1"/>
          </p:cNvPicPr>
          <p:nvPr>
            <p:ph/>
          </p:nvPr>
        </p:nvPicPr>
        <p:blipFill>
          <a:blip r:embed="rId2" cstate="print"/>
          <a:srcRect l="14125" t="12445" r="50874" b="11955"/>
          <a:stretch>
            <a:fillRect/>
          </a:stretch>
        </p:blipFill>
        <p:spPr>
          <a:xfrm>
            <a:off x="2339975" y="87313"/>
            <a:ext cx="4968875" cy="6710362"/>
          </a:xfrm>
          <a:noFill/>
        </p:spPr>
      </p:pic>
      <p:sp>
        <p:nvSpPr>
          <p:cNvPr id="26627" name="CasellaDiTesto 2"/>
          <p:cNvSpPr txBox="1">
            <a:spLocks noChangeArrowheads="1"/>
          </p:cNvSpPr>
          <p:nvPr/>
        </p:nvSpPr>
        <p:spPr bwMode="auto">
          <a:xfrm>
            <a:off x="803275" y="4941888"/>
            <a:ext cx="2986088" cy="460375"/>
          </a:xfrm>
          <a:prstGeom prst="rect">
            <a:avLst/>
          </a:prstGeom>
          <a:noFill/>
          <a:ln w="9525">
            <a:noFill/>
            <a:miter lim="800000"/>
            <a:headEnd/>
            <a:tailEnd/>
          </a:ln>
        </p:spPr>
        <p:txBody>
          <a:bodyPr wrap="none">
            <a:spAutoFit/>
          </a:bodyPr>
          <a:lstStyle/>
          <a:p>
            <a:r>
              <a:rPr lang="it-IT" sz="2400">
                <a:solidFill>
                  <a:schemeClr val="bg1"/>
                </a:solidFill>
              </a:rPr>
              <a:t>Markers of senescence</a:t>
            </a:r>
          </a:p>
        </p:txBody>
      </p:sp>
      <p:sp>
        <p:nvSpPr>
          <p:cNvPr id="4" name="Ovale 3"/>
          <p:cNvSpPr/>
          <p:nvPr/>
        </p:nvSpPr>
        <p:spPr>
          <a:xfrm>
            <a:off x="4211638" y="4149725"/>
            <a:ext cx="1512887" cy="14398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it-IT"/>
          </a:p>
        </p:txBody>
      </p:sp>
      <p:sp>
        <p:nvSpPr>
          <p:cNvPr id="26629" name="CasellaDiTesto 4"/>
          <p:cNvSpPr txBox="1">
            <a:spLocks noChangeArrowheads="1"/>
          </p:cNvSpPr>
          <p:nvPr/>
        </p:nvSpPr>
        <p:spPr bwMode="auto">
          <a:xfrm>
            <a:off x="6300788" y="2349500"/>
            <a:ext cx="1706562" cy="338138"/>
          </a:xfrm>
          <a:prstGeom prst="rect">
            <a:avLst/>
          </a:prstGeom>
          <a:noFill/>
          <a:ln w="9525">
            <a:noFill/>
            <a:miter lim="800000"/>
            <a:headEnd/>
            <a:tailEnd/>
          </a:ln>
        </p:spPr>
        <p:txBody>
          <a:bodyPr wrap="none">
            <a:spAutoFit/>
          </a:bodyPr>
          <a:lstStyle/>
          <a:p>
            <a:r>
              <a:rPr lang="it-IT" sz="1600"/>
              <a:t>Mitogenic stimuli</a:t>
            </a:r>
          </a:p>
        </p:txBody>
      </p:sp>
      <p:cxnSp>
        <p:nvCxnSpPr>
          <p:cNvPr id="26630" name="Connettore 2 6"/>
          <p:cNvCxnSpPr>
            <a:cxnSpLocks noChangeShapeType="1"/>
          </p:cNvCxnSpPr>
          <p:nvPr/>
        </p:nvCxnSpPr>
        <p:spPr bwMode="auto">
          <a:xfrm flipH="1" flipV="1">
            <a:off x="5508625" y="2349500"/>
            <a:ext cx="719138" cy="71438"/>
          </a:xfrm>
          <a:prstGeom prst="straightConnector1">
            <a:avLst/>
          </a:prstGeom>
          <a:noFill/>
          <a:ln w="28575" algn="ctr">
            <a:solidFill>
              <a:schemeClr val="tx1"/>
            </a:solidFill>
            <a:round/>
            <a:headEnd/>
            <a:tailEnd type="arrow" w="med" len="med"/>
          </a:ln>
        </p:spPr>
      </p:cxnSp>
      <p:pic>
        <p:nvPicPr>
          <p:cNvPr id="26631" name="Picture 2" descr="dek"/>
          <p:cNvPicPr>
            <a:picLocks noChangeAspect="1" noChangeArrowheads="1"/>
          </p:cNvPicPr>
          <p:nvPr/>
        </p:nvPicPr>
        <p:blipFill>
          <a:blip r:embed="rId3" cstate="print"/>
          <a:srcRect l="11064" r="7674"/>
          <a:stretch>
            <a:fillRect/>
          </a:stretch>
        </p:blipFill>
        <p:spPr bwMode="auto">
          <a:xfrm>
            <a:off x="395288" y="404813"/>
            <a:ext cx="2376487" cy="190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Gymmy\Desktop\master-DOCUMENTI\CHILOSI D\imaging\CHILOSI ICH IMAGES\CHILOSI CASI ICH\POLMONE\UIP TOT\ICH UIP\p16\06-4186\P16000100030004.tif"/>
          <p:cNvPicPr>
            <a:picLocks noChangeAspect="1" noChangeArrowheads="1"/>
          </p:cNvPicPr>
          <p:nvPr/>
        </p:nvPicPr>
        <p:blipFill>
          <a:blip r:embed="rId2" cstate="print">
            <a:lum bright="10000" contrast="20000"/>
          </a:blip>
          <a:srcRect/>
          <a:stretch>
            <a:fillRect/>
          </a:stretch>
        </p:blipFill>
        <p:spPr bwMode="auto">
          <a:xfrm>
            <a:off x="4624388" y="2236788"/>
            <a:ext cx="3979862" cy="3455987"/>
          </a:xfrm>
          <a:prstGeom prst="rect">
            <a:avLst/>
          </a:prstGeom>
          <a:noFill/>
          <a:ln w="9525">
            <a:solidFill>
              <a:srgbClr val="FF0000"/>
            </a:solidFill>
            <a:miter lim="800000"/>
            <a:headEnd/>
            <a:tailEnd/>
          </a:ln>
        </p:spPr>
      </p:pic>
      <p:sp>
        <p:nvSpPr>
          <p:cNvPr id="6" name="Rettangolo 5"/>
          <p:cNvSpPr/>
          <p:nvPr/>
        </p:nvSpPr>
        <p:spPr>
          <a:xfrm>
            <a:off x="5703888" y="5765800"/>
            <a:ext cx="1106487" cy="400050"/>
          </a:xfrm>
          <a:prstGeom prst="rect">
            <a:avLst/>
          </a:prstGeom>
        </p:spPr>
        <p:txBody>
          <a:bodyPr wrap="none">
            <a:spAutoFit/>
          </a:bodyPr>
          <a:lstStyle/>
          <a:p>
            <a:pPr>
              <a:defRPr/>
            </a:pPr>
            <a:r>
              <a:rPr lang="it-IT" sz="2000" b="1" dirty="0">
                <a:solidFill>
                  <a:srgbClr val="FF0000"/>
                </a:solidFill>
                <a:effectLst>
                  <a:outerShdw blurRad="38100" dist="38100" dir="2700000" algn="tl">
                    <a:srgbClr val="000000">
                      <a:alpha val="43137"/>
                    </a:srgbClr>
                  </a:outerShdw>
                </a:effectLst>
              </a:rPr>
              <a:t>p16</a:t>
            </a:r>
            <a:r>
              <a:rPr lang="it-IT" sz="2000" b="1" baseline="30000" dirty="0">
                <a:solidFill>
                  <a:srgbClr val="FF0000"/>
                </a:solidFill>
                <a:effectLst>
                  <a:outerShdw blurRad="38100" dist="38100" dir="2700000" algn="tl">
                    <a:srgbClr val="000000">
                      <a:alpha val="43137"/>
                    </a:srgbClr>
                  </a:outerShdw>
                </a:effectLst>
              </a:rPr>
              <a:t>INK4B</a:t>
            </a:r>
            <a:endParaRPr lang="it-IT" sz="2000" b="1" dirty="0">
              <a:solidFill>
                <a:srgbClr val="FF0000"/>
              </a:solidFill>
              <a:effectLst>
                <a:outerShdw blurRad="38100" dist="38100" dir="2700000" algn="tl">
                  <a:srgbClr val="000000">
                    <a:alpha val="43137"/>
                  </a:srgbClr>
                </a:outerShdw>
              </a:effectLst>
            </a:endParaRPr>
          </a:p>
        </p:txBody>
      </p:sp>
      <p:pic>
        <p:nvPicPr>
          <p:cNvPr id="62469" name="Picture 3" descr="C:\Users\ASUS\Desktop\UIP TOT\01-394 UIP BO CARLINI\SURF S 01-394.JPG"/>
          <p:cNvPicPr>
            <a:picLocks noChangeAspect="1" noChangeArrowheads="1"/>
          </p:cNvPicPr>
          <p:nvPr/>
        </p:nvPicPr>
        <p:blipFill>
          <a:blip r:embed="rId3" cstate="print"/>
          <a:srcRect l="21092" b="20964"/>
          <a:stretch>
            <a:fillRect/>
          </a:stretch>
        </p:blipFill>
        <p:spPr bwMode="auto">
          <a:xfrm>
            <a:off x="519113" y="2236788"/>
            <a:ext cx="4054475" cy="3455987"/>
          </a:xfrm>
          <a:prstGeom prst="rect">
            <a:avLst/>
          </a:prstGeom>
          <a:noFill/>
          <a:ln w="9525">
            <a:solidFill>
              <a:srgbClr val="FF0000"/>
            </a:solidFill>
            <a:miter lim="800000"/>
            <a:headEnd/>
            <a:tailEnd/>
          </a:ln>
        </p:spPr>
      </p:pic>
      <p:sp>
        <p:nvSpPr>
          <p:cNvPr id="11" name="Rettangolo 10"/>
          <p:cNvSpPr/>
          <p:nvPr/>
        </p:nvSpPr>
        <p:spPr>
          <a:xfrm>
            <a:off x="1335088" y="5765800"/>
            <a:ext cx="1633537" cy="400050"/>
          </a:xfrm>
          <a:prstGeom prst="rect">
            <a:avLst/>
          </a:prstGeom>
        </p:spPr>
        <p:txBody>
          <a:bodyPr wrap="none">
            <a:spAutoFit/>
          </a:bodyPr>
          <a:lstStyle/>
          <a:p>
            <a:pPr>
              <a:defRPr/>
            </a:pPr>
            <a:r>
              <a:rPr lang="it-IT" sz="2000" b="1" dirty="0">
                <a:solidFill>
                  <a:srgbClr val="FF0000"/>
                </a:solidFill>
                <a:effectLst>
                  <a:outerShdw blurRad="38100" dist="38100" dir="2700000" algn="tl">
                    <a:srgbClr val="000000">
                      <a:alpha val="43137"/>
                    </a:srgbClr>
                  </a:outerShdw>
                </a:effectLst>
              </a:rPr>
              <a:t>Surf-Prot-A1</a:t>
            </a:r>
          </a:p>
        </p:txBody>
      </p:sp>
      <p:sp>
        <p:nvSpPr>
          <p:cNvPr id="12" name="Rettangolo 11"/>
          <p:cNvSpPr/>
          <p:nvPr/>
        </p:nvSpPr>
        <p:spPr>
          <a:xfrm>
            <a:off x="708025" y="404813"/>
            <a:ext cx="7216775" cy="1384300"/>
          </a:xfrm>
          <a:prstGeom prst="rect">
            <a:avLst/>
          </a:prstGeom>
        </p:spPr>
        <p:txBody>
          <a:bodyPr wrap="none">
            <a:spAutoFit/>
          </a:bodyPr>
          <a:lstStyle/>
          <a:p>
            <a:pPr>
              <a:defRPr/>
            </a:pPr>
            <a:r>
              <a:rPr lang="it-IT" sz="2800" dirty="0">
                <a:solidFill>
                  <a:schemeClr val="bg1">
                    <a:lumMod val="50000"/>
                  </a:schemeClr>
                </a:solidFill>
                <a:latin typeface="Tahoma" pitchFamily="34" charset="0"/>
                <a:ea typeface="Tahoma" pitchFamily="34" charset="0"/>
                <a:cs typeface="Tahoma" pitchFamily="34" charset="0"/>
              </a:rPr>
              <a:t>IPF</a:t>
            </a:r>
          </a:p>
          <a:p>
            <a:pPr>
              <a:defRPr/>
            </a:pPr>
            <a:r>
              <a:rPr lang="it-IT" sz="2800" dirty="0">
                <a:solidFill>
                  <a:schemeClr val="bg1">
                    <a:lumMod val="50000"/>
                  </a:schemeClr>
                </a:solidFill>
                <a:latin typeface="Tahoma" pitchFamily="34" charset="0"/>
                <a:ea typeface="Tahoma" pitchFamily="34" charset="0"/>
                <a:cs typeface="Tahoma" pitchFamily="34" charset="0"/>
              </a:rPr>
              <a:t> the first stage</a:t>
            </a:r>
          </a:p>
          <a:p>
            <a:pPr>
              <a:defRPr/>
            </a:pPr>
            <a:r>
              <a:rPr lang="it-IT" sz="2800" i="1" dirty="0" err="1">
                <a:solidFill>
                  <a:srgbClr val="FF0000"/>
                </a:solidFill>
                <a:latin typeface="Tahoma" pitchFamily="34" charset="0"/>
                <a:ea typeface="Tahoma" pitchFamily="34" charset="0"/>
                <a:cs typeface="Tahoma" pitchFamily="34" charset="0"/>
              </a:rPr>
              <a:t>Cell</a:t>
            </a:r>
            <a:r>
              <a:rPr lang="it-IT" sz="2800" i="1" dirty="0">
                <a:solidFill>
                  <a:srgbClr val="FF0000"/>
                </a:solidFill>
                <a:latin typeface="Tahoma" pitchFamily="34" charset="0"/>
                <a:ea typeface="Tahoma" pitchFamily="34" charset="0"/>
                <a:cs typeface="Tahoma" pitchFamily="34" charset="0"/>
              </a:rPr>
              <a:t> </a:t>
            </a:r>
            <a:r>
              <a:rPr lang="it-IT" sz="2800" i="1" dirty="0" err="1">
                <a:solidFill>
                  <a:srgbClr val="FF0000"/>
                </a:solidFill>
                <a:latin typeface="Tahoma" pitchFamily="34" charset="0"/>
                <a:ea typeface="Tahoma" pitchFamily="34" charset="0"/>
                <a:cs typeface="Tahoma" pitchFamily="34" charset="0"/>
              </a:rPr>
              <a:t>senescence</a:t>
            </a:r>
            <a:r>
              <a:rPr lang="it-IT" sz="2800" i="1" dirty="0">
                <a:solidFill>
                  <a:srgbClr val="FF0000"/>
                </a:solidFill>
                <a:latin typeface="Tahoma" pitchFamily="34" charset="0"/>
                <a:ea typeface="Tahoma" pitchFamily="34" charset="0"/>
                <a:cs typeface="Tahoma" pitchFamily="34" charset="0"/>
              </a:rPr>
              <a:t> </a:t>
            </a:r>
            <a:r>
              <a:rPr lang="it-IT" sz="2800" i="1" dirty="0" err="1">
                <a:solidFill>
                  <a:srgbClr val="FF0000"/>
                </a:solidFill>
                <a:latin typeface="Tahoma" pitchFamily="34" charset="0"/>
                <a:ea typeface="Tahoma" pitchFamily="34" charset="0"/>
                <a:cs typeface="Tahoma" pitchFamily="34" charset="0"/>
              </a:rPr>
              <a:t>marker</a:t>
            </a:r>
            <a:r>
              <a:rPr lang="it-IT" sz="2800" i="1" dirty="0">
                <a:solidFill>
                  <a:srgbClr val="FF0000"/>
                </a:solidFill>
                <a:latin typeface="Tahoma" pitchFamily="34" charset="0"/>
                <a:ea typeface="Tahoma" pitchFamily="34" charset="0"/>
                <a:cs typeface="Tahoma" pitchFamily="34" charset="0"/>
              </a:rPr>
              <a:t> </a:t>
            </a:r>
            <a:r>
              <a:rPr lang="it-IT" sz="2800" i="1" dirty="0" err="1">
                <a:solidFill>
                  <a:srgbClr val="FF0000"/>
                </a:solidFill>
                <a:latin typeface="Tahoma" pitchFamily="34" charset="0"/>
                <a:ea typeface="Tahoma" pitchFamily="34" charset="0"/>
                <a:cs typeface="Tahoma" pitchFamily="34" charset="0"/>
              </a:rPr>
              <a:t>expression</a:t>
            </a:r>
            <a:r>
              <a:rPr lang="it-IT" sz="2800" i="1" dirty="0">
                <a:solidFill>
                  <a:srgbClr val="FF0000"/>
                </a:solidFill>
                <a:latin typeface="Tahoma" pitchFamily="34" charset="0"/>
                <a:ea typeface="Tahoma" pitchFamily="34" charset="0"/>
                <a:cs typeface="Tahoma" pitchFamily="34" charset="0"/>
              </a:rPr>
              <a:t> in AECII </a:t>
            </a: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idx="4294967295"/>
          </p:nvPr>
        </p:nvSpPr>
        <p:spPr>
          <a:xfrm>
            <a:off x="1371600" y="0"/>
            <a:ext cx="7772400" cy="620713"/>
          </a:xfrm>
        </p:spPr>
        <p:txBody>
          <a:bodyPr/>
          <a:lstStyle/>
          <a:p>
            <a:pPr>
              <a:defRPr/>
            </a:pPr>
            <a:r>
              <a:rPr lang="it-IT" sz="2800" i="1" dirty="0" smtClean="0">
                <a:solidFill>
                  <a:schemeClr val="bg1">
                    <a:lumMod val="50000"/>
                  </a:schemeClr>
                </a:solidFill>
                <a:effectLst>
                  <a:outerShdw blurRad="38100" dist="38100" dir="2700000" algn="tl">
                    <a:srgbClr val="000000">
                      <a:alpha val="43137"/>
                    </a:srgbClr>
                  </a:outerShdw>
                </a:effectLst>
              </a:rPr>
              <a:t>IPF </a:t>
            </a:r>
            <a:r>
              <a:rPr lang="it-IT" sz="2800" i="1" dirty="0" err="1" smtClean="0">
                <a:solidFill>
                  <a:schemeClr val="bg1">
                    <a:lumMod val="50000"/>
                  </a:schemeClr>
                </a:solidFill>
                <a:effectLst>
                  <a:outerShdw blurRad="38100" dist="38100" dir="2700000" algn="tl">
                    <a:srgbClr val="000000">
                      <a:alpha val="43137"/>
                    </a:srgbClr>
                  </a:outerShdw>
                </a:effectLst>
              </a:rPr>
              <a:t>pathogenesis</a:t>
            </a:r>
            <a:endParaRPr lang="it-IT" sz="2800" i="1" dirty="0">
              <a:solidFill>
                <a:schemeClr val="bg1">
                  <a:lumMod val="50000"/>
                </a:schemeClr>
              </a:solidFill>
              <a:effectLst>
                <a:outerShdw blurRad="38100" dist="38100" dir="2700000" algn="tl">
                  <a:srgbClr val="000000">
                    <a:alpha val="43137"/>
                  </a:srgbClr>
                </a:outerShdw>
              </a:effectLst>
            </a:endParaRPr>
          </a:p>
        </p:txBody>
      </p:sp>
      <p:pic>
        <p:nvPicPr>
          <p:cNvPr id="21507" name="Picture 2"/>
          <p:cNvPicPr>
            <a:picLocks noChangeAspect="1" noChangeArrowheads="1"/>
          </p:cNvPicPr>
          <p:nvPr/>
        </p:nvPicPr>
        <p:blipFill>
          <a:blip r:embed="rId2" cstate="print">
            <a:lum bright="-20000" contrast="30000"/>
          </a:blip>
          <a:srcRect l="8438" t="31064" r="19078" b="48846"/>
          <a:stretch>
            <a:fillRect/>
          </a:stretch>
        </p:blipFill>
        <p:spPr bwMode="auto">
          <a:xfrm>
            <a:off x="323850" y="5589588"/>
            <a:ext cx="5508625" cy="954087"/>
          </a:xfrm>
          <a:prstGeom prst="rect">
            <a:avLst/>
          </a:prstGeom>
          <a:noFill/>
          <a:ln w="12700">
            <a:noFill/>
            <a:miter lim="800000"/>
            <a:headEnd/>
            <a:tailEnd/>
          </a:ln>
        </p:spPr>
      </p:pic>
      <p:pic>
        <p:nvPicPr>
          <p:cNvPr id="21508" name="Picture 6"/>
          <p:cNvPicPr>
            <a:picLocks noChangeAspect="1" noChangeArrowheads="1"/>
          </p:cNvPicPr>
          <p:nvPr/>
        </p:nvPicPr>
        <p:blipFill>
          <a:blip r:embed="rId3" cstate="print">
            <a:lum bright="-20000" contrast="20000"/>
          </a:blip>
          <a:srcRect l="15385" t="19693" r="13841" b="25172"/>
          <a:stretch>
            <a:fillRect/>
          </a:stretch>
        </p:blipFill>
        <p:spPr bwMode="auto">
          <a:xfrm>
            <a:off x="684213" y="1125538"/>
            <a:ext cx="7886700" cy="3455987"/>
          </a:xfrm>
          <a:prstGeom prst="rect">
            <a:avLst/>
          </a:prstGeom>
          <a:noFill/>
          <a:ln w="9525">
            <a:solidFill>
              <a:schemeClr val="bg1"/>
            </a:solidFill>
            <a:miter lim="800000"/>
            <a:headEnd/>
            <a:tailEnd/>
          </a:ln>
        </p:spPr>
      </p:pic>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p:cNvPicPr>
            <a:picLocks noGrp="1" noChangeAspect="1" noChangeArrowheads="1"/>
          </p:cNvPicPr>
          <p:nvPr>
            <p:ph/>
          </p:nvPr>
        </p:nvPicPr>
        <p:blipFill>
          <a:blip r:embed="rId2" cstate="print"/>
          <a:srcRect l="12943" r="15721"/>
          <a:stretch>
            <a:fillRect/>
          </a:stretch>
        </p:blipFill>
        <p:spPr>
          <a:xfrm>
            <a:off x="473075" y="0"/>
            <a:ext cx="8275638" cy="6524625"/>
          </a:xfrm>
          <a:noFill/>
        </p:spPr>
      </p:pic>
      <p:pic>
        <p:nvPicPr>
          <p:cNvPr id="126979" name="Picture 70" descr="F:\UIP TOT\ICH UIP\p16\06-3688B\p160003.tif"/>
          <p:cNvPicPr>
            <a:picLocks noChangeAspect="1" noChangeArrowheads="1"/>
          </p:cNvPicPr>
          <p:nvPr/>
        </p:nvPicPr>
        <p:blipFill>
          <a:blip r:embed="rId3" cstate="print"/>
          <a:srcRect t="24158" b="7249"/>
          <a:stretch>
            <a:fillRect/>
          </a:stretch>
        </p:blipFill>
        <p:spPr bwMode="auto">
          <a:xfrm>
            <a:off x="395288" y="188913"/>
            <a:ext cx="1871662" cy="1604962"/>
          </a:xfrm>
          <a:prstGeom prst="rect">
            <a:avLst/>
          </a:prstGeom>
          <a:noFill/>
          <a:ln w="9525">
            <a:noFill/>
            <a:miter lim="800000"/>
            <a:headEnd/>
            <a:tailEnd/>
          </a:ln>
        </p:spPr>
      </p:pic>
      <p:sp>
        <p:nvSpPr>
          <p:cNvPr id="4" name="CasellaDiTesto 3"/>
          <p:cNvSpPr txBox="1"/>
          <p:nvPr/>
        </p:nvSpPr>
        <p:spPr>
          <a:xfrm>
            <a:off x="1042988" y="2205038"/>
            <a:ext cx="835025" cy="461962"/>
          </a:xfrm>
          <a:prstGeom prst="rect">
            <a:avLst/>
          </a:prstGeom>
          <a:noFill/>
          <a:ln>
            <a:solidFill>
              <a:schemeClr val="bg1"/>
            </a:solidFill>
          </a:ln>
        </p:spPr>
        <p:txBody>
          <a:bodyPr wrap="none">
            <a:spAutoFit/>
          </a:bodyPr>
          <a:lstStyle/>
          <a:p>
            <a:pPr>
              <a:defRPr/>
            </a:pPr>
            <a:r>
              <a:rPr lang="it-IT" sz="2400" dirty="0">
                <a:solidFill>
                  <a:srgbClr val="FF0000"/>
                </a:solidFill>
                <a:effectLst>
                  <a:outerShdw blurRad="38100" dist="38100" dir="2700000" algn="tl">
                    <a:srgbClr val="000000">
                      <a:alpha val="43137"/>
                    </a:srgbClr>
                  </a:outerShdw>
                </a:effectLst>
              </a:rPr>
              <a:t>EMT</a:t>
            </a: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Grp="1" noChangeAspect="1" noChangeArrowheads="1"/>
          </p:cNvPicPr>
          <p:nvPr>
            <p:ph/>
          </p:nvPr>
        </p:nvPicPr>
        <p:blipFill>
          <a:blip r:embed="rId2" cstate="print"/>
          <a:srcRect l="23132" t="15508" r="39809" b="5434"/>
          <a:stretch>
            <a:fillRect/>
          </a:stretch>
        </p:blipFill>
        <p:spPr>
          <a:xfrm>
            <a:off x="1547813" y="0"/>
            <a:ext cx="5616575" cy="6740525"/>
          </a:xfrm>
          <a:noFill/>
        </p:spPr>
      </p:pic>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7" name="Picture 1"/>
          <p:cNvPicPr>
            <a:picLocks noChangeAspect="1" noChangeArrowheads="1"/>
          </p:cNvPicPr>
          <p:nvPr/>
        </p:nvPicPr>
        <p:blipFill>
          <a:blip r:embed="rId2" cstate="print"/>
          <a:srcRect l="22656" t="10941" r="7259" b="17949"/>
          <a:stretch>
            <a:fillRect/>
          </a:stretch>
        </p:blipFill>
        <p:spPr bwMode="auto">
          <a:xfrm>
            <a:off x="0" y="188913"/>
            <a:ext cx="7948613" cy="5040312"/>
          </a:xfrm>
          <a:prstGeom prst="rect">
            <a:avLst/>
          </a:prstGeom>
          <a:noFill/>
          <a:ln w="9525">
            <a:noFill/>
            <a:miter lim="800000"/>
            <a:headEnd/>
            <a:tailEnd/>
          </a:ln>
        </p:spPr>
      </p:pic>
      <p:pic>
        <p:nvPicPr>
          <p:cNvPr id="52228" name="Picture 2"/>
          <p:cNvPicPr>
            <a:picLocks noChangeAspect="1" noChangeArrowheads="1"/>
          </p:cNvPicPr>
          <p:nvPr/>
        </p:nvPicPr>
        <p:blipFill>
          <a:blip r:embed="rId3" cstate="print"/>
          <a:srcRect l="15315" t="17574" r="36920" b="34250"/>
          <a:stretch>
            <a:fillRect/>
          </a:stretch>
        </p:blipFill>
        <p:spPr bwMode="auto">
          <a:xfrm>
            <a:off x="7019925" y="4292600"/>
            <a:ext cx="1309688" cy="2349500"/>
          </a:xfrm>
          <a:prstGeom prst="rect">
            <a:avLst/>
          </a:prstGeom>
          <a:noFill/>
          <a:ln w="9525">
            <a:solidFill>
              <a:srgbClr val="FF0000"/>
            </a:solidFill>
            <a:miter lim="800000"/>
            <a:headEnd/>
            <a:tailEnd/>
          </a:ln>
        </p:spPr>
      </p:pic>
      <p:sp>
        <p:nvSpPr>
          <p:cNvPr id="52229" name="CasellaDiTesto 9"/>
          <p:cNvSpPr txBox="1">
            <a:spLocks noChangeArrowheads="1"/>
          </p:cNvSpPr>
          <p:nvPr/>
        </p:nvSpPr>
        <p:spPr bwMode="auto">
          <a:xfrm>
            <a:off x="6678613" y="3716338"/>
            <a:ext cx="2054225" cy="523875"/>
          </a:xfrm>
          <a:prstGeom prst="rect">
            <a:avLst/>
          </a:prstGeom>
          <a:solidFill>
            <a:srgbClr val="E8FCFE"/>
          </a:solidFill>
          <a:ln w="9525">
            <a:noFill/>
            <a:miter lim="800000"/>
            <a:headEnd/>
            <a:tailEnd/>
          </a:ln>
        </p:spPr>
        <p:txBody>
          <a:bodyPr wrap="none">
            <a:spAutoFit/>
          </a:bodyPr>
          <a:lstStyle/>
          <a:p>
            <a:r>
              <a:rPr lang="it-IT" sz="1400">
                <a:solidFill>
                  <a:srgbClr val="FF0000"/>
                </a:solidFill>
                <a:latin typeface="Arial" charset="0"/>
                <a:cs typeface="Arial" charset="0"/>
              </a:rPr>
              <a:t>Bronchiolar dysplasia</a:t>
            </a:r>
          </a:p>
          <a:p>
            <a:r>
              <a:rPr lang="it-IT" sz="1400">
                <a:solidFill>
                  <a:srgbClr val="FF0000"/>
                </a:solidFill>
                <a:latin typeface="Arial" charset="0"/>
                <a:cs typeface="Arial" charset="0"/>
              </a:rPr>
              <a:t>Honeycombing</a:t>
            </a:r>
          </a:p>
        </p:txBody>
      </p:sp>
      <p:sp>
        <p:nvSpPr>
          <p:cNvPr id="52230" name="Freccia in giù 10"/>
          <p:cNvSpPr>
            <a:spLocks noChangeArrowheads="1"/>
          </p:cNvSpPr>
          <p:nvPr/>
        </p:nvSpPr>
        <p:spPr bwMode="auto">
          <a:xfrm>
            <a:off x="7524750" y="3213100"/>
            <a:ext cx="287338" cy="503238"/>
          </a:xfrm>
          <a:prstGeom prst="downArrow">
            <a:avLst>
              <a:gd name="adj1" fmla="val 50000"/>
              <a:gd name="adj2" fmla="val 50036"/>
            </a:avLst>
          </a:prstGeom>
          <a:solidFill>
            <a:schemeClr val="accent1"/>
          </a:solidFill>
          <a:ln w="9525" algn="ctr">
            <a:solidFill>
              <a:schemeClr val="tx1"/>
            </a:solidFill>
            <a:round/>
            <a:headEnd/>
            <a:tailEnd/>
          </a:ln>
        </p:spPr>
        <p:txBody>
          <a:bodyPr wrap="none" anchor="ctr"/>
          <a:lstStyle/>
          <a:p>
            <a:endParaRPr lang="en-US"/>
          </a:p>
        </p:txBody>
      </p:sp>
      <p:sp>
        <p:nvSpPr>
          <p:cNvPr id="27654" name="CasellaDiTesto 6"/>
          <p:cNvSpPr txBox="1">
            <a:spLocks noChangeArrowheads="1"/>
          </p:cNvSpPr>
          <p:nvPr/>
        </p:nvSpPr>
        <p:spPr bwMode="auto">
          <a:xfrm>
            <a:off x="6804025" y="2781300"/>
            <a:ext cx="1704313" cy="400110"/>
          </a:xfrm>
          <a:prstGeom prst="rect">
            <a:avLst/>
          </a:prstGeom>
          <a:solidFill>
            <a:srgbClr val="FFFF00"/>
          </a:solidFill>
          <a:ln w="9525">
            <a:solidFill>
              <a:schemeClr val="bg1">
                <a:lumMod val="75000"/>
              </a:schemeClr>
            </a:solidFill>
            <a:miter lim="800000"/>
            <a:headEnd/>
            <a:tailEnd/>
          </a:ln>
        </p:spPr>
        <p:txBody>
          <a:bodyPr wrap="none">
            <a:spAutoFit/>
          </a:bodyPr>
          <a:lstStyle/>
          <a:p>
            <a:pPr>
              <a:defRPr/>
            </a:pPr>
            <a:r>
              <a:rPr lang="it-IT" sz="2000">
                <a:solidFill>
                  <a:schemeClr val="accent2"/>
                </a:solidFill>
              </a:rPr>
              <a:t>OIS </a:t>
            </a:r>
            <a:r>
              <a:rPr lang="it-IT" sz="2000">
                <a:solidFill>
                  <a:schemeClr val="accent2"/>
                </a:solidFill>
                <a:sym typeface="Wingdings" pitchFamily="2" charset="2"/>
              </a:rPr>
              <a:t> SASP</a:t>
            </a:r>
            <a:endParaRPr lang="it-IT" sz="2000">
              <a:solidFill>
                <a:schemeClr val="accent2"/>
              </a:solidFill>
            </a:endParaRPr>
          </a:p>
        </p:txBody>
      </p:sp>
      <p:sp>
        <p:nvSpPr>
          <p:cNvPr id="12" name="CasellaDiTesto 11"/>
          <p:cNvSpPr txBox="1"/>
          <p:nvPr/>
        </p:nvSpPr>
        <p:spPr>
          <a:xfrm>
            <a:off x="7092950" y="2565400"/>
            <a:ext cx="1055688" cy="276225"/>
          </a:xfrm>
          <a:prstGeom prst="rect">
            <a:avLst/>
          </a:prstGeom>
          <a:solidFill>
            <a:srgbClr val="E8FCFE"/>
          </a:solidFill>
        </p:spPr>
        <p:txBody>
          <a:bodyPr wrap="none">
            <a:spAutoFit/>
          </a:bodyPr>
          <a:lstStyle/>
          <a:p>
            <a:pPr>
              <a:defRPr/>
            </a:pPr>
            <a:r>
              <a:rPr lang="it-IT" sz="1200" dirty="0" err="1">
                <a:solidFill>
                  <a:schemeClr val="bg1">
                    <a:lumMod val="60000"/>
                    <a:lumOff val="40000"/>
                  </a:schemeClr>
                </a:solidFill>
              </a:rPr>
              <a:t>Beta-Catenin</a:t>
            </a:r>
            <a:endParaRPr lang="it-IT" sz="1200" dirty="0">
              <a:solidFill>
                <a:schemeClr val="bg1">
                  <a:lumMod val="60000"/>
                  <a:lumOff val="40000"/>
                </a:schemeClr>
              </a:solidFill>
            </a:endParaRPr>
          </a:p>
        </p:txBody>
      </p:sp>
      <p:cxnSp>
        <p:nvCxnSpPr>
          <p:cNvPr id="14" name="Connettore 2 13"/>
          <p:cNvCxnSpPr/>
          <p:nvPr/>
        </p:nvCxnSpPr>
        <p:spPr bwMode="auto">
          <a:xfrm flipV="1">
            <a:off x="5364163" y="2997200"/>
            <a:ext cx="1439862" cy="215900"/>
          </a:xfrm>
          <a:prstGeom prst="straightConnector1">
            <a:avLst/>
          </a:prstGeom>
          <a:solidFill>
            <a:schemeClr val="accent1"/>
          </a:solidFill>
          <a:ln w="38100" cap="flat" cmpd="sng" algn="ctr">
            <a:solidFill>
              <a:schemeClr val="bg1">
                <a:lumMod val="60000"/>
                <a:lumOff val="40000"/>
              </a:schemeClr>
            </a:solidFill>
            <a:prstDash val="solid"/>
            <a:round/>
            <a:headEnd type="none" w="med" len="med"/>
            <a:tailEnd type="arrow"/>
          </a:ln>
          <a:effectLst/>
        </p:spPr>
      </p:cxnSp>
      <p:sp>
        <p:nvSpPr>
          <p:cNvPr id="10" name="CasellaDiTesto 9"/>
          <p:cNvSpPr txBox="1"/>
          <p:nvPr/>
        </p:nvSpPr>
        <p:spPr>
          <a:xfrm>
            <a:off x="7775575" y="0"/>
            <a:ext cx="1368425" cy="2246769"/>
          </a:xfrm>
          <a:prstGeom prst="rect">
            <a:avLst/>
          </a:prstGeom>
          <a:solidFill>
            <a:srgbClr val="E8FCFE"/>
          </a:solidFill>
          <a:ln>
            <a:solidFill>
              <a:srgbClr val="FF0000"/>
            </a:solidFill>
          </a:ln>
        </p:spPr>
        <p:txBody>
          <a:bodyPr>
            <a:spAutoFit/>
          </a:bodyPr>
          <a:lstStyle/>
          <a:p>
            <a:pPr>
              <a:defRPr/>
            </a:pPr>
            <a:r>
              <a:rPr lang="it-IT" sz="1400" i="1" dirty="0" err="1">
                <a:solidFill>
                  <a:schemeClr val="accent2"/>
                </a:solidFill>
                <a:effectLst>
                  <a:outerShdw blurRad="38100" dist="38100" dir="2700000" algn="tl">
                    <a:srgbClr val="000000">
                      <a:alpha val="43137"/>
                    </a:srgbClr>
                  </a:outerShdw>
                </a:effectLst>
                <a:cs typeface="Arial" charset="0"/>
              </a:rPr>
              <a:t>Accelerated</a:t>
            </a:r>
            <a:r>
              <a:rPr lang="it-IT" sz="1400" i="1" dirty="0">
                <a:solidFill>
                  <a:schemeClr val="accent2"/>
                </a:solidFill>
                <a:effectLst>
                  <a:outerShdw blurRad="38100" dist="38100" dir="2700000" algn="tl">
                    <a:srgbClr val="000000">
                      <a:alpha val="43137"/>
                    </a:srgbClr>
                  </a:outerShdw>
                </a:effectLst>
                <a:cs typeface="Arial" charset="0"/>
              </a:rPr>
              <a:t> </a:t>
            </a:r>
            <a:r>
              <a:rPr lang="it-IT" sz="1400" i="1" dirty="0" err="1">
                <a:solidFill>
                  <a:schemeClr val="accent2"/>
                </a:solidFill>
                <a:effectLst>
                  <a:outerShdw blurRad="38100" dist="38100" dir="2700000" algn="tl">
                    <a:srgbClr val="000000">
                      <a:alpha val="43137"/>
                    </a:srgbClr>
                  </a:outerShdw>
                </a:effectLst>
                <a:cs typeface="Arial" charset="0"/>
              </a:rPr>
              <a:t>lung</a:t>
            </a:r>
            <a:r>
              <a:rPr lang="it-IT" sz="1400" i="1" dirty="0">
                <a:solidFill>
                  <a:schemeClr val="accent2"/>
                </a:solidFill>
                <a:effectLst>
                  <a:outerShdw blurRad="38100" dist="38100" dir="2700000" algn="tl">
                    <a:srgbClr val="000000">
                      <a:alpha val="43137"/>
                    </a:srgbClr>
                  </a:outerShdw>
                </a:effectLst>
                <a:cs typeface="Arial" charset="0"/>
              </a:rPr>
              <a:t> </a:t>
            </a:r>
            <a:r>
              <a:rPr lang="it-IT" sz="1400" i="1" dirty="0" err="1">
                <a:solidFill>
                  <a:schemeClr val="accent2"/>
                </a:solidFill>
                <a:effectLst>
                  <a:outerShdw blurRad="38100" dist="38100" dir="2700000" algn="tl">
                    <a:srgbClr val="000000">
                      <a:alpha val="43137"/>
                    </a:srgbClr>
                  </a:outerShdw>
                </a:effectLst>
                <a:cs typeface="Arial" charset="0"/>
              </a:rPr>
              <a:t>senescence</a:t>
            </a:r>
            <a:r>
              <a:rPr lang="it-IT" sz="1400" i="1" dirty="0">
                <a:solidFill>
                  <a:schemeClr val="accent2"/>
                </a:solidFill>
                <a:effectLst>
                  <a:outerShdw blurRad="38100" dist="38100" dir="2700000" algn="tl">
                    <a:srgbClr val="000000">
                      <a:alpha val="43137"/>
                    </a:srgbClr>
                  </a:outerShdw>
                </a:effectLst>
                <a:cs typeface="Arial" charset="0"/>
              </a:rPr>
              <a:t> </a:t>
            </a:r>
          </a:p>
          <a:p>
            <a:pPr>
              <a:defRPr/>
            </a:pPr>
            <a:endParaRPr lang="it-IT" sz="1400" i="1" dirty="0">
              <a:solidFill>
                <a:schemeClr val="accent2"/>
              </a:solidFill>
              <a:effectLst>
                <a:outerShdw blurRad="38100" dist="38100" dir="2700000" algn="tl">
                  <a:srgbClr val="000000">
                    <a:alpha val="43137"/>
                  </a:srgbClr>
                </a:outerShdw>
              </a:effectLst>
              <a:cs typeface="Arial" charset="0"/>
            </a:endParaRPr>
          </a:p>
          <a:p>
            <a:pPr>
              <a:defRPr/>
            </a:pPr>
            <a:r>
              <a:rPr lang="it-IT" sz="1400" i="1" dirty="0">
                <a:solidFill>
                  <a:schemeClr val="accent2"/>
                </a:solidFill>
                <a:effectLst>
                  <a:outerShdw blurRad="38100" dist="38100" dir="2700000" algn="tl">
                    <a:srgbClr val="000000">
                      <a:alpha val="43137"/>
                    </a:srgbClr>
                  </a:outerShdw>
                </a:effectLst>
                <a:cs typeface="Arial" charset="0"/>
              </a:rPr>
              <a:t>WNT</a:t>
            </a:r>
          </a:p>
          <a:p>
            <a:pPr>
              <a:defRPr/>
            </a:pPr>
            <a:r>
              <a:rPr lang="it-IT" sz="1400" i="1" dirty="0">
                <a:solidFill>
                  <a:schemeClr val="accent2"/>
                </a:solidFill>
                <a:effectLst>
                  <a:outerShdw blurRad="38100" dist="38100" dir="2700000" algn="tl">
                    <a:srgbClr val="000000">
                      <a:alpha val="43137"/>
                    </a:srgbClr>
                  </a:outerShdw>
                </a:effectLst>
                <a:cs typeface="Arial" charset="0"/>
              </a:rPr>
              <a:t>EMT</a:t>
            </a:r>
          </a:p>
          <a:p>
            <a:pPr>
              <a:defRPr/>
            </a:pPr>
            <a:r>
              <a:rPr lang="it-IT" sz="1400" i="1" dirty="0">
                <a:solidFill>
                  <a:schemeClr val="accent2"/>
                </a:solidFill>
                <a:effectLst>
                  <a:outerShdw blurRad="38100" dist="38100" dir="2700000" algn="tl">
                    <a:srgbClr val="000000">
                      <a:alpha val="43137"/>
                    </a:srgbClr>
                  </a:outerShdw>
                </a:effectLst>
                <a:cs typeface="Arial" charset="0"/>
              </a:rPr>
              <a:t>OIS</a:t>
            </a:r>
          </a:p>
          <a:p>
            <a:pPr>
              <a:defRPr/>
            </a:pPr>
            <a:r>
              <a:rPr lang="it-IT" sz="1400" i="1" dirty="0">
                <a:solidFill>
                  <a:schemeClr val="accent2"/>
                </a:solidFill>
                <a:effectLst>
                  <a:outerShdw blurRad="38100" dist="38100" dir="2700000" algn="tl">
                    <a:srgbClr val="000000">
                      <a:alpha val="43137"/>
                    </a:srgbClr>
                  </a:outerShdw>
                </a:effectLst>
                <a:cs typeface="Arial" charset="0"/>
              </a:rPr>
              <a:t>SASP</a:t>
            </a:r>
          </a:p>
          <a:p>
            <a:pPr>
              <a:defRPr/>
            </a:pPr>
            <a:r>
              <a:rPr lang="it-IT" sz="1400" i="1" dirty="0">
                <a:solidFill>
                  <a:schemeClr val="accent2"/>
                </a:solidFill>
                <a:effectLst>
                  <a:outerShdw blurRad="38100" dist="38100" dir="2700000" algn="tl">
                    <a:srgbClr val="000000">
                      <a:alpha val="43137"/>
                    </a:srgbClr>
                  </a:outerShdw>
                </a:effectLst>
                <a:cs typeface="Arial" charset="0"/>
              </a:rPr>
              <a:t>INDUCTION</a:t>
            </a:r>
          </a:p>
          <a:p>
            <a:pPr>
              <a:defRPr/>
            </a:pPr>
            <a:r>
              <a:rPr lang="it-IT" sz="1400" i="1" dirty="0">
                <a:solidFill>
                  <a:schemeClr val="accent2"/>
                </a:solidFill>
                <a:effectLst>
                  <a:outerShdw blurRad="38100" dist="38100" dir="2700000" algn="tl">
                    <a:srgbClr val="000000">
                      <a:alpha val="43137"/>
                    </a:srgbClr>
                  </a:outerShdw>
                </a:effectLst>
                <a:cs typeface="Arial" charset="0"/>
              </a:rPr>
              <a:t>HONEYCOMB</a:t>
            </a:r>
            <a:endParaRPr lang="it-IT" sz="1400" dirty="0">
              <a:solidFill>
                <a:schemeClr val="accent2"/>
              </a:solidFill>
              <a:effectLst>
                <a:outerShdw blurRad="38100" dist="38100" dir="2700000" algn="tl">
                  <a:srgbClr val="000000">
                    <a:alpha val="43137"/>
                  </a:srgbClr>
                </a:outerShdw>
              </a:effectLst>
              <a:cs typeface="Arial" charset="0"/>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e 2"/>
          <p:cNvSpPr/>
          <p:nvPr/>
        </p:nvSpPr>
        <p:spPr bwMode="auto">
          <a:xfrm>
            <a:off x="2887663" y="2204864"/>
            <a:ext cx="649287" cy="503237"/>
          </a:xfrm>
          <a:prstGeom prst="ellipse">
            <a:avLst/>
          </a:prstGeom>
          <a:solidFill>
            <a:schemeClr val="bg2">
              <a:lumMod val="20000"/>
              <a:lumOff val="80000"/>
            </a:schemeClr>
          </a:solidFill>
          <a:ln w="9525" cap="flat" cmpd="sng" algn="ctr">
            <a:solidFill>
              <a:schemeClr val="tx1"/>
            </a:solidFill>
            <a:prstDash val="solid"/>
            <a:round/>
            <a:headEnd type="none" w="med" len="med"/>
            <a:tailEnd type="none" w="med" len="med"/>
          </a:ln>
          <a:effectLst/>
        </p:spPr>
        <p:txBody>
          <a:bodyPr wrap="none" anchor="ctr"/>
          <a:lstStyle/>
          <a:p>
            <a:pPr>
              <a:defRPr/>
            </a:pPr>
            <a:endParaRPr lang="it-IT" sz="1200" i="1"/>
          </a:p>
        </p:txBody>
      </p:sp>
      <p:sp>
        <p:nvSpPr>
          <p:cNvPr id="128003" name="Ovale 3"/>
          <p:cNvSpPr>
            <a:spLocks noChangeArrowheads="1"/>
          </p:cNvSpPr>
          <p:nvPr/>
        </p:nvSpPr>
        <p:spPr bwMode="auto">
          <a:xfrm>
            <a:off x="3032125" y="2276301"/>
            <a:ext cx="431800" cy="360363"/>
          </a:xfrm>
          <a:prstGeom prst="ellipse">
            <a:avLst/>
          </a:prstGeom>
          <a:solidFill>
            <a:srgbClr val="DFE9FF"/>
          </a:solidFill>
          <a:ln w="9525" algn="ctr">
            <a:solidFill>
              <a:schemeClr val="tx1"/>
            </a:solidFill>
            <a:round/>
            <a:headEnd/>
            <a:tailEnd/>
          </a:ln>
        </p:spPr>
        <p:txBody>
          <a:bodyPr wrap="none" anchor="ctr"/>
          <a:lstStyle/>
          <a:p>
            <a:endParaRPr lang="en-US" sz="1200" i="1"/>
          </a:p>
        </p:txBody>
      </p:sp>
      <p:cxnSp>
        <p:nvCxnSpPr>
          <p:cNvPr id="128004" name="Connettore 2 5"/>
          <p:cNvCxnSpPr>
            <a:cxnSpLocks noChangeShapeType="1"/>
          </p:cNvCxnSpPr>
          <p:nvPr/>
        </p:nvCxnSpPr>
        <p:spPr bwMode="auto">
          <a:xfrm flipV="1">
            <a:off x="3642077" y="948606"/>
            <a:ext cx="431800" cy="936625"/>
          </a:xfrm>
          <a:prstGeom prst="straightConnector1">
            <a:avLst/>
          </a:prstGeom>
          <a:noFill/>
          <a:ln w="38100" algn="ctr">
            <a:solidFill>
              <a:srgbClr val="FF0000"/>
            </a:solidFill>
            <a:round/>
            <a:headEnd/>
            <a:tailEnd type="arrow" w="med" len="med"/>
          </a:ln>
        </p:spPr>
      </p:cxnSp>
      <p:cxnSp>
        <p:nvCxnSpPr>
          <p:cNvPr id="128005" name="Connettore 2 6"/>
          <p:cNvCxnSpPr>
            <a:cxnSpLocks noChangeShapeType="1"/>
          </p:cNvCxnSpPr>
          <p:nvPr/>
        </p:nvCxnSpPr>
        <p:spPr bwMode="auto">
          <a:xfrm flipV="1">
            <a:off x="4002439" y="1556619"/>
            <a:ext cx="863600" cy="647700"/>
          </a:xfrm>
          <a:prstGeom prst="straightConnector1">
            <a:avLst/>
          </a:prstGeom>
          <a:noFill/>
          <a:ln w="38100" algn="ctr">
            <a:solidFill>
              <a:srgbClr val="FF0000"/>
            </a:solidFill>
            <a:round/>
            <a:headEnd/>
            <a:tailEnd type="arrow" w="med" len="med"/>
          </a:ln>
        </p:spPr>
      </p:cxnSp>
      <p:cxnSp>
        <p:nvCxnSpPr>
          <p:cNvPr id="128006" name="Connettore 2 7"/>
          <p:cNvCxnSpPr>
            <a:cxnSpLocks noChangeShapeType="1"/>
          </p:cNvCxnSpPr>
          <p:nvPr/>
        </p:nvCxnSpPr>
        <p:spPr bwMode="auto">
          <a:xfrm flipV="1">
            <a:off x="4073877" y="2493244"/>
            <a:ext cx="847725" cy="15875"/>
          </a:xfrm>
          <a:prstGeom prst="straightConnector1">
            <a:avLst/>
          </a:prstGeom>
          <a:noFill/>
          <a:ln w="38100" algn="ctr">
            <a:solidFill>
              <a:srgbClr val="FF0000"/>
            </a:solidFill>
            <a:round/>
            <a:headEnd/>
            <a:tailEnd type="arrow" w="med" len="med"/>
          </a:ln>
        </p:spPr>
      </p:cxnSp>
      <p:cxnSp>
        <p:nvCxnSpPr>
          <p:cNvPr id="128007" name="Connettore 2 8"/>
          <p:cNvCxnSpPr>
            <a:cxnSpLocks noChangeShapeType="1"/>
          </p:cNvCxnSpPr>
          <p:nvPr/>
        </p:nvCxnSpPr>
        <p:spPr bwMode="auto">
          <a:xfrm>
            <a:off x="3857977" y="2925044"/>
            <a:ext cx="911225" cy="695325"/>
          </a:xfrm>
          <a:prstGeom prst="straightConnector1">
            <a:avLst/>
          </a:prstGeom>
          <a:noFill/>
          <a:ln w="38100" algn="ctr">
            <a:solidFill>
              <a:srgbClr val="FF0000"/>
            </a:solidFill>
            <a:round/>
            <a:headEnd/>
            <a:tailEnd type="arrow" w="med" len="med"/>
          </a:ln>
        </p:spPr>
      </p:cxnSp>
      <p:sp>
        <p:nvSpPr>
          <p:cNvPr id="14" name="CasellaDiTesto 13"/>
          <p:cNvSpPr txBox="1"/>
          <p:nvPr/>
        </p:nvSpPr>
        <p:spPr>
          <a:xfrm>
            <a:off x="3694464" y="332656"/>
            <a:ext cx="2121093" cy="707886"/>
          </a:xfrm>
          <a:prstGeom prst="rect">
            <a:avLst/>
          </a:prstGeom>
          <a:noFill/>
        </p:spPr>
        <p:txBody>
          <a:bodyPr wrap="none">
            <a:spAutoFit/>
          </a:bodyPr>
          <a:lstStyle/>
          <a:p>
            <a:pPr>
              <a:defRPr/>
            </a:pPr>
            <a:r>
              <a:rPr lang="it-IT" sz="2000" i="1" dirty="0" err="1">
                <a:solidFill>
                  <a:schemeClr val="accent1">
                    <a:lumMod val="10000"/>
                  </a:schemeClr>
                </a:solidFill>
              </a:rPr>
              <a:t>Myofibroblasts</a:t>
            </a:r>
            <a:r>
              <a:rPr lang="it-IT" sz="2000" i="1" dirty="0">
                <a:solidFill>
                  <a:schemeClr val="accent1">
                    <a:lumMod val="10000"/>
                  </a:schemeClr>
                </a:solidFill>
              </a:rPr>
              <a:t> – </a:t>
            </a:r>
          </a:p>
          <a:p>
            <a:pPr>
              <a:defRPr/>
            </a:pPr>
            <a:r>
              <a:rPr lang="it-IT" sz="2000" i="1" dirty="0" err="1">
                <a:solidFill>
                  <a:schemeClr val="accent1">
                    <a:lumMod val="10000"/>
                  </a:schemeClr>
                </a:solidFill>
              </a:rPr>
              <a:t>Fibrosis</a:t>
            </a:r>
            <a:endParaRPr lang="it-IT" sz="2000" i="1" dirty="0">
              <a:solidFill>
                <a:schemeClr val="accent1">
                  <a:lumMod val="10000"/>
                </a:schemeClr>
              </a:solidFill>
            </a:endParaRPr>
          </a:p>
        </p:txBody>
      </p:sp>
      <p:sp>
        <p:nvSpPr>
          <p:cNvPr id="15" name="CasellaDiTesto 14"/>
          <p:cNvSpPr txBox="1"/>
          <p:nvPr/>
        </p:nvSpPr>
        <p:spPr>
          <a:xfrm>
            <a:off x="5418489" y="1196256"/>
            <a:ext cx="1821332" cy="707886"/>
          </a:xfrm>
          <a:prstGeom prst="rect">
            <a:avLst/>
          </a:prstGeom>
          <a:noFill/>
        </p:spPr>
        <p:txBody>
          <a:bodyPr wrap="none">
            <a:spAutoFit/>
          </a:bodyPr>
          <a:lstStyle/>
          <a:p>
            <a:pPr>
              <a:defRPr/>
            </a:pPr>
            <a:r>
              <a:rPr lang="it-IT" sz="2000" i="1" dirty="0" err="1">
                <a:solidFill>
                  <a:schemeClr val="accent1">
                    <a:lumMod val="10000"/>
                  </a:schemeClr>
                </a:solidFill>
              </a:rPr>
              <a:t>Osteoblasts</a:t>
            </a:r>
            <a:r>
              <a:rPr lang="it-IT" sz="2000" i="1" dirty="0">
                <a:solidFill>
                  <a:schemeClr val="accent1">
                    <a:lumMod val="10000"/>
                  </a:schemeClr>
                </a:solidFill>
              </a:rPr>
              <a:t> – </a:t>
            </a:r>
          </a:p>
          <a:p>
            <a:pPr>
              <a:defRPr/>
            </a:pPr>
            <a:r>
              <a:rPr lang="it-IT" sz="2000" i="1" dirty="0" err="1">
                <a:solidFill>
                  <a:schemeClr val="accent1">
                    <a:lumMod val="10000"/>
                  </a:schemeClr>
                </a:solidFill>
              </a:rPr>
              <a:t>ossification</a:t>
            </a:r>
            <a:endParaRPr lang="it-IT" sz="2000" i="1" dirty="0">
              <a:solidFill>
                <a:schemeClr val="accent1">
                  <a:lumMod val="10000"/>
                </a:schemeClr>
              </a:solidFill>
            </a:endParaRPr>
          </a:p>
        </p:txBody>
      </p:sp>
      <p:sp>
        <p:nvSpPr>
          <p:cNvPr id="16" name="CasellaDiTesto 15"/>
          <p:cNvSpPr txBox="1"/>
          <p:nvPr/>
        </p:nvSpPr>
        <p:spPr>
          <a:xfrm>
            <a:off x="5745514" y="2204319"/>
            <a:ext cx="2210862" cy="707886"/>
          </a:xfrm>
          <a:prstGeom prst="rect">
            <a:avLst/>
          </a:prstGeom>
          <a:noFill/>
        </p:spPr>
        <p:txBody>
          <a:bodyPr wrap="none">
            <a:spAutoFit/>
          </a:bodyPr>
          <a:lstStyle/>
          <a:p>
            <a:pPr>
              <a:defRPr/>
            </a:pPr>
            <a:r>
              <a:rPr lang="it-IT" sz="2000" i="1" dirty="0" err="1">
                <a:solidFill>
                  <a:schemeClr val="accent1">
                    <a:lumMod val="10000"/>
                  </a:schemeClr>
                </a:solidFill>
              </a:rPr>
              <a:t>Pericytes</a:t>
            </a:r>
            <a:r>
              <a:rPr lang="it-IT" sz="2000" i="1" dirty="0">
                <a:solidFill>
                  <a:schemeClr val="accent1">
                    <a:lumMod val="10000"/>
                  </a:schemeClr>
                </a:solidFill>
              </a:rPr>
              <a:t> – </a:t>
            </a:r>
          </a:p>
          <a:p>
            <a:pPr>
              <a:defRPr/>
            </a:pPr>
            <a:r>
              <a:rPr lang="it-IT" sz="2000" i="1" dirty="0" err="1">
                <a:solidFill>
                  <a:schemeClr val="accent1">
                    <a:lumMod val="10000"/>
                  </a:schemeClr>
                </a:solidFill>
              </a:rPr>
              <a:t>neo-angiogenesis</a:t>
            </a:r>
            <a:endParaRPr lang="it-IT" sz="2000" i="1" dirty="0">
              <a:solidFill>
                <a:schemeClr val="accent1">
                  <a:lumMod val="10000"/>
                </a:schemeClr>
              </a:solidFill>
            </a:endParaRPr>
          </a:p>
        </p:txBody>
      </p:sp>
      <p:sp>
        <p:nvSpPr>
          <p:cNvPr id="17" name="CasellaDiTesto 16"/>
          <p:cNvSpPr txBox="1"/>
          <p:nvPr/>
        </p:nvSpPr>
        <p:spPr>
          <a:xfrm>
            <a:off x="4996214" y="3429869"/>
            <a:ext cx="2021707" cy="707886"/>
          </a:xfrm>
          <a:prstGeom prst="rect">
            <a:avLst/>
          </a:prstGeom>
          <a:noFill/>
        </p:spPr>
        <p:txBody>
          <a:bodyPr wrap="none">
            <a:spAutoFit/>
          </a:bodyPr>
          <a:lstStyle/>
          <a:p>
            <a:pPr>
              <a:defRPr/>
            </a:pPr>
            <a:r>
              <a:rPr lang="it-IT" sz="2000" i="1" dirty="0" err="1">
                <a:solidFill>
                  <a:schemeClr val="accent1">
                    <a:lumMod val="10000"/>
                  </a:schemeClr>
                </a:solidFill>
              </a:rPr>
              <a:t>Smooth</a:t>
            </a:r>
            <a:r>
              <a:rPr lang="it-IT" sz="2000" i="1" dirty="0">
                <a:solidFill>
                  <a:schemeClr val="accent1">
                    <a:lumMod val="10000"/>
                  </a:schemeClr>
                </a:solidFill>
              </a:rPr>
              <a:t> </a:t>
            </a:r>
            <a:r>
              <a:rPr lang="it-IT" sz="2000" i="1" dirty="0" err="1">
                <a:solidFill>
                  <a:schemeClr val="accent1">
                    <a:lumMod val="10000"/>
                  </a:schemeClr>
                </a:solidFill>
              </a:rPr>
              <a:t>muscle</a:t>
            </a:r>
            <a:r>
              <a:rPr lang="it-IT" sz="2000" i="1" dirty="0">
                <a:solidFill>
                  <a:schemeClr val="accent1">
                    <a:lumMod val="10000"/>
                  </a:schemeClr>
                </a:solidFill>
              </a:rPr>
              <a:t> </a:t>
            </a:r>
          </a:p>
          <a:p>
            <a:pPr>
              <a:defRPr/>
            </a:pPr>
            <a:r>
              <a:rPr lang="it-IT" sz="2000" i="1" dirty="0" err="1">
                <a:solidFill>
                  <a:schemeClr val="accent1">
                    <a:lumMod val="10000"/>
                  </a:schemeClr>
                </a:solidFill>
              </a:rPr>
              <a:t>hyperplasia</a:t>
            </a:r>
            <a:endParaRPr lang="it-IT" sz="2000" i="1" dirty="0">
              <a:solidFill>
                <a:schemeClr val="accent1">
                  <a:lumMod val="10000"/>
                </a:schemeClr>
              </a:solidFill>
            </a:endParaRPr>
          </a:p>
        </p:txBody>
      </p:sp>
      <p:sp>
        <p:nvSpPr>
          <p:cNvPr id="18" name="CasellaDiTesto 17"/>
          <p:cNvSpPr txBox="1"/>
          <p:nvPr/>
        </p:nvSpPr>
        <p:spPr>
          <a:xfrm>
            <a:off x="323850" y="476250"/>
            <a:ext cx="2295525" cy="708025"/>
          </a:xfrm>
          <a:prstGeom prst="rect">
            <a:avLst/>
          </a:prstGeom>
          <a:solidFill>
            <a:srgbClr val="E7EAEB"/>
          </a:solidFill>
        </p:spPr>
        <p:txBody>
          <a:bodyPr wrap="none">
            <a:spAutoFit/>
          </a:bodyPr>
          <a:lstStyle/>
          <a:p>
            <a:pPr>
              <a:defRPr/>
            </a:pPr>
            <a:r>
              <a:rPr lang="it-IT" sz="2000" i="1" dirty="0">
                <a:solidFill>
                  <a:srgbClr val="FF6600"/>
                </a:solidFill>
                <a:effectLst>
                  <a:outerShdw blurRad="38100" dist="38100" dir="2700000" algn="tl">
                    <a:srgbClr val="000000">
                      <a:alpha val="43137"/>
                    </a:srgbClr>
                  </a:outerShdw>
                </a:effectLst>
              </a:rPr>
              <a:t>WNT</a:t>
            </a:r>
          </a:p>
          <a:p>
            <a:pPr>
              <a:defRPr/>
            </a:pPr>
            <a:r>
              <a:rPr lang="it-IT" sz="2000" i="1" dirty="0" err="1">
                <a:solidFill>
                  <a:srgbClr val="FF6600"/>
                </a:solidFill>
                <a:effectLst>
                  <a:outerShdw blurRad="38100" dist="38100" dir="2700000" algn="tl">
                    <a:srgbClr val="000000">
                      <a:alpha val="43137"/>
                    </a:srgbClr>
                  </a:outerShdw>
                </a:effectLst>
              </a:rPr>
              <a:t>Abnormal</a:t>
            </a:r>
            <a:r>
              <a:rPr lang="it-IT" sz="2000" i="1" dirty="0">
                <a:solidFill>
                  <a:srgbClr val="FF6600"/>
                </a:solidFill>
                <a:effectLst>
                  <a:outerShdw blurRad="38100" dist="38100" dir="2700000" algn="tl">
                    <a:srgbClr val="000000">
                      <a:alpha val="43137"/>
                    </a:srgbClr>
                  </a:outerShdw>
                </a:effectLst>
              </a:rPr>
              <a:t> </a:t>
            </a:r>
            <a:r>
              <a:rPr lang="it-IT" sz="2000" i="1" dirty="0" err="1">
                <a:solidFill>
                  <a:srgbClr val="FF6600"/>
                </a:solidFill>
                <a:effectLst>
                  <a:outerShdw blurRad="38100" dist="38100" dir="2700000" algn="tl">
                    <a:srgbClr val="000000">
                      <a:alpha val="43137"/>
                    </a:srgbClr>
                  </a:outerShdw>
                </a:effectLst>
              </a:rPr>
              <a:t>activation</a:t>
            </a:r>
            <a:endParaRPr lang="it-IT" sz="2000" i="1" dirty="0">
              <a:solidFill>
                <a:srgbClr val="FF6600"/>
              </a:solidFill>
              <a:effectLst>
                <a:outerShdw blurRad="38100" dist="38100" dir="2700000" algn="tl">
                  <a:srgbClr val="000000">
                    <a:alpha val="43137"/>
                  </a:srgbClr>
                </a:outerShdw>
              </a:effectLst>
            </a:endParaRPr>
          </a:p>
        </p:txBody>
      </p:sp>
      <p:sp>
        <p:nvSpPr>
          <p:cNvPr id="19" name="CasellaDiTesto 18"/>
          <p:cNvSpPr txBox="1"/>
          <p:nvPr/>
        </p:nvSpPr>
        <p:spPr>
          <a:xfrm>
            <a:off x="1979613" y="2276301"/>
            <a:ext cx="755650" cy="400050"/>
          </a:xfrm>
          <a:prstGeom prst="rect">
            <a:avLst/>
          </a:prstGeom>
          <a:noFill/>
        </p:spPr>
        <p:txBody>
          <a:bodyPr wrap="none">
            <a:spAutoFit/>
          </a:bodyPr>
          <a:lstStyle/>
          <a:p>
            <a:pPr>
              <a:defRPr/>
            </a:pPr>
            <a:r>
              <a:rPr lang="it-IT" sz="2000" b="1" dirty="0">
                <a:solidFill>
                  <a:srgbClr val="FF0000"/>
                </a:solidFill>
                <a:effectLst>
                  <a:outerShdw blurRad="38100" dist="38100" dir="2700000" algn="tl">
                    <a:srgbClr val="000000">
                      <a:alpha val="43137"/>
                    </a:srgbClr>
                  </a:outerShdw>
                </a:effectLst>
              </a:rPr>
              <a:t>MSC</a:t>
            </a:r>
          </a:p>
        </p:txBody>
      </p:sp>
      <p:sp>
        <p:nvSpPr>
          <p:cNvPr id="128014" name="CasellaDiTesto 19"/>
          <p:cNvSpPr txBox="1">
            <a:spLocks noChangeArrowheads="1"/>
          </p:cNvSpPr>
          <p:nvPr/>
        </p:nvSpPr>
        <p:spPr bwMode="auto">
          <a:xfrm>
            <a:off x="539750" y="2276301"/>
            <a:ext cx="1152525" cy="400050"/>
          </a:xfrm>
          <a:prstGeom prst="rect">
            <a:avLst/>
          </a:prstGeom>
          <a:solidFill>
            <a:schemeClr val="accent2"/>
          </a:solidFill>
          <a:ln w="9525">
            <a:noFill/>
            <a:miter lim="800000"/>
            <a:headEnd/>
            <a:tailEnd/>
          </a:ln>
        </p:spPr>
        <p:txBody>
          <a:bodyPr>
            <a:spAutoFit/>
          </a:bodyPr>
          <a:lstStyle/>
          <a:p>
            <a:r>
              <a:rPr lang="it-IT" sz="2000" dirty="0">
                <a:solidFill>
                  <a:schemeClr val="bg1"/>
                </a:solidFill>
              </a:rPr>
              <a:t>SASP</a:t>
            </a:r>
          </a:p>
        </p:txBody>
      </p:sp>
      <p:sp>
        <p:nvSpPr>
          <p:cNvPr id="128015" name="Freccia a destra 20"/>
          <p:cNvSpPr>
            <a:spLocks noChangeArrowheads="1"/>
          </p:cNvSpPr>
          <p:nvPr/>
        </p:nvSpPr>
        <p:spPr bwMode="auto">
          <a:xfrm>
            <a:off x="1692275" y="2419176"/>
            <a:ext cx="287338" cy="144463"/>
          </a:xfrm>
          <a:prstGeom prst="rightArrow">
            <a:avLst>
              <a:gd name="adj1" fmla="val 50000"/>
              <a:gd name="adj2" fmla="val 49725"/>
            </a:avLst>
          </a:prstGeom>
          <a:solidFill>
            <a:srgbClr val="FFFF00"/>
          </a:solidFill>
          <a:ln w="9525" algn="ctr">
            <a:solidFill>
              <a:schemeClr val="tx1"/>
            </a:solidFill>
            <a:round/>
            <a:headEnd/>
            <a:tailEnd/>
          </a:ln>
        </p:spPr>
        <p:txBody>
          <a:bodyPr wrap="none" anchor="ctr"/>
          <a:lstStyle/>
          <a:p>
            <a:endParaRPr lang="en-US"/>
          </a:p>
        </p:txBody>
      </p:sp>
      <p:pic>
        <p:nvPicPr>
          <p:cNvPr id="128016" name="Picture 14"/>
          <p:cNvPicPr>
            <a:picLocks noChangeAspect="1" noChangeArrowheads="1"/>
          </p:cNvPicPr>
          <p:nvPr/>
        </p:nvPicPr>
        <p:blipFill>
          <a:blip r:embed="rId2" cstate="print">
            <a:lum bright="-10000" contrast="20000"/>
          </a:blip>
          <a:srcRect l="12540" t="9451" r="15987"/>
          <a:stretch>
            <a:fillRect/>
          </a:stretch>
        </p:blipFill>
        <p:spPr bwMode="auto">
          <a:xfrm>
            <a:off x="395288" y="4005263"/>
            <a:ext cx="3097212" cy="2206625"/>
          </a:xfrm>
          <a:prstGeom prst="rect">
            <a:avLst/>
          </a:prstGeom>
          <a:noFill/>
          <a:ln w="9525">
            <a:solidFill>
              <a:schemeClr val="accent1"/>
            </a:solidFill>
            <a:miter lim="800000"/>
            <a:headEnd/>
            <a:tailEnd/>
          </a:ln>
        </p:spPr>
      </p:pic>
      <p:pic>
        <p:nvPicPr>
          <p:cNvPr id="128017" name="Picture 3"/>
          <p:cNvPicPr>
            <a:picLocks noChangeAspect="1" noChangeArrowheads="1"/>
          </p:cNvPicPr>
          <p:nvPr/>
        </p:nvPicPr>
        <p:blipFill>
          <a:blip r:embed="rId3" cstate="print">
            <a:lum bright="-10000" contrast="20000"/>
          </a:blip>
          <a:srcRect l="24290" t="11176" r="12282" b="46445"/>
          <a:stretch>
            <a:fillRect/>
          </a:stretch>
        </p:blipFill>
        <p:spPr bwMode="auto">
          <a:xfrm>
            <a:off x="3635375" y="4652963"/>
            <a:ext cx="5367338" cy="2016125"/>
          </a:xfrm>
          <a:prstGeom prst="rect">
            <a:avLst/>
          </a:prstGeom>
          <a:noFill/>
          <a:ln w="9525">
            <a:solidFill>
              <a:schemeClr val="bg1"/>
            </a:solidFill>
            <a:miter lim="800000"/>
            <a:headEnd/>
            <a:tailEnd/>
          </a:ln>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Picture 2" descr="Immagine correlata"/>
          <p:cNvPicPr>
            <a:picLocks noChangeAspect="1" noChangeArrowheads="1"/>
          </p:cNvPicPr>
          <p:nvPr/>
        </p:nvPicPr>
        <p:blipFill>
          <a:blip r:embed="rId2" cstate="print">
            <a:lum bright="-10000" contrast="30000"/>
          </a:blip>
          <a:srcRect/>
          <a:stretch>
            <a:fillRect/>
          </a:stretch>
        </p:blipFill>
        <p:spPr bwMode="auto">
          <a:xfrm>
            <a:off x="1691680" y="3209167"/>
            <a:ext cx="4860032" cy="3648833"/>
          </a:xfrm>
          <a:prstGeom prst="rect">
            <a:avLst/>
          </a:prstGeom>
          <a:noFill/>
          <a:ln>
            <a:solidFill>
              <a:schemeClr val="accent2"/>
            </a:solidFill>
          </a:ln>
        </p:spPr>
      </p:pic>
      <p:pic>
        <p:nvPicPr>
          <p:cNvPr id="179204" name="Picture 4" descr="Immagine correlata"/>
          <p:cNvPicPr>
            <a:picLocks noChangeAspect="1" noChangeArrowheads="1"/>
          </p:cNvPicPr>
          <p:nvPr/>
        </p:nvPicPr>
        <p:blipFill>
          <a:blip r:embed="rId3" cstate="print"/>
          <a:srcRect/>
          <a:stretch>
            <a:fillRect/>
          </a:stretch>
        </p:blipFill>
        <p:spPr bwMode="auto">
          <a:xfrm>
            <a:off x="6372200" y="6093296"/>
            <a:ext cx="1224136" cy="413865"/>
          </a:xfrm>
          <a:prstGeom prst="rect">
            <a:avLst/>
          </a:prstGeom>
          <a:noFill/>
          <a:ln>
            <a:solidFill>
              <a:srgbClr val="FF0000"/>
            </a:solidFill>
          </a:ln>
        </p:spPr>
      </p:pic>
      <p:pic>
        <p:nvPicPr>
          <p:cNvPr id="288769" name="Picture 1"/>
          <p:cNvPicPr>
            <a:picLocks noChangeAspect="1" noChangeArrowheads="1"/>
          </p:cNvPicPr>
          <p:nvPr/>
        </p:nvPicPr>
        <p:blipFill>
          <a:blip r:embed="rId4" cstate="print"/>
          <a:srcRect l="7571" t="17947" r="6620" b="4658"/>
          <a:stretch>
            <a:fillRect/>
          </a:stretch>
        </p:blipFill>
        <p:spPr bwMode="auto">
          <a:xfrm>
            <a:off x="4572000" y="404664"/>
            <a:ext cx="4399793" cy="2232248"/>
          </a:xfrm>
          <a:prstGeom prst="rect">
            <a:avLst/>
          </a:prstGeom>
          <a:noFill/>
          <a:ln w="9525">
            <a:solidFill>
              <a:srgbClr val="C00000"/>
            </a:solidFill>
            <a:miter lim="800000"/>
            <a:headEnd/>
            <a:tailEnd/>
          </a:ln>
        </p:spPr>
      </p:pic>
      <p:pic>
        <p:nvPicPr>
          <p:cNvPr id="519169" name="Picture 1"/>
          <p:cNvPicPr>
            <a:picLocks noChangeAspect="1" noChangeArrowheads="1"/>
          </p:cNvPicPr>
          <p:nvPr/>
        </p:nvPicPr>
        <p:blipFill>
          <a:blip r:embed="rId5" cstate="print">
            <a:lum bright="-20000" contrast="40000"/>
          </a:blip>
          <a:srcRect l="12941" r="12941" b="3791"/>
          <a:stretch>
            <a:fillRect/>
          </a:stretch>
        </p:blipFill>
        <p:spPr bwMode="auto">
          <a:xfrm>
            <a:off x="395536" y="260648"/>
            <a:ext cx="4032448" cy="2944327"/>
          </a:xfrm>
          <a:prstGeom prst="rect">
            <a:avLst/>
          </a:prstGeom>
          <a:noFill/>
          <a:ln w="9525">
            <a:solidFill>
              <a:schemeClr val="accent2"/>
            </a:solid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32682" y="174511"/>
            <a:ext cx="8805183" cy="6603887"/>
          </a:xfrm>
          <a:prstGeom prst="rect">
            <a:avLst/>
          </a:prstGeom>
        </p:spPr>
      </p:pic>
      <p:sp>
        <p:nvSpPr>
          <p:cNvPr id="3" name="Ovale 2"/>
          <p:cNvSpPr/>
          <p:nvPr/>
        </p:nvSpPr>
        <p:spPr>
          <a:xfrm>
            <a:off x="4716016" y="1988840"/>
            <a:ext cx="1656184" cy="864096"/>
          </a:xfrm>
          <a:prstGeom prst="ellipse">
            <a:avLst/>
          </a:prstGeom>
          <a:noFill/>
          <a:ln>
            <a:solidFill>
              <a:srgbClr val="0000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Ovale 3"/>
          <p:cNvSpPr/>
          <p:nvPr/>
        </p:nvSpPr>
        <p:spPr>
          <a:xfrm>
            <a:off x="1043608" y="2060848"/>
            <a:ext cx="2304256" cy="2304256"/>
          </a:xfrm>
          <a:prstGeom prst="ellipse">
            <a:avLst/>
          </a:prstGeom>
          <a:noFill/>
          <a:ln>
            <a:solidFill>
              <a:srgbClr val="0000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Ovale 4"/>
          <p:cNvSpPr/>
          <p:nvPr/>
        </p:nvSpPr>
        <p:spPr>
          <a:xfrm>
            <a:off x="5220072" y="3284984"/>
            <a:ext cx="1656184" cy="864096"/>
          </a:xfrm>
          <a:prstGeom prst="ellipse">
            <a:avLst/>
          </a:prstGeom>
          <a:noFill/>
          <a:ln>
            <a:solidFill>
              <a:srgbClr val="0000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xmlns="" val="1771215585"/>
      </p:ext>
    </p:extLst>
  </p:cSld>
  <p:clrMapOvr>
    <a:masterClrMapping/>
  </p:clrMapOvr>
  <p:transition spd="med"/>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7298" name="Picture 2" descr="Risultati immagini per macchinari fantascienza"/>
          <p:cNvPicPr>
            <a:picLocks noGrp="1" noChangeAspect="1" noChangeArrowheads="1"/>
          </p:cNvPicPr>
          <p:nvPr>
            <p:ph/>
          </p:nvPr>
        </p:nvPicPr>
        <p:blipFill>
          <a:blip r:embed="rId2" cstate="print">
            <a:lum bright="-30000" contrast="20000"/>
          </a:blip>
          <a:srcRect b="2207"/>
          <a:stretch>
            <a:fillRect/>
          </a:stretch>
        </p:blipFill>
        <p:spPr bwMode="auto">
          <a:xfrm>
            <a:off x="-1" y="0"/>
            <a:ext cx="9177261" cy="6858000"/>
          </a:xfrm>
          <a:prstGeom prst="rect">
            <a:avLst/>
          </a:prstGeom>
          <a:noFill/>
        </p:spPr>
      </p:pic>
      <p:sp>
        <p:nvSpPr>
          <p:cNvPr id="3" name="Rettangolo 2"/>
          <p:cNvSpPr/>
          <p:nvPr/>
        </p:nvSpPr>
        <p:spPr>
          <a:xfrm>
            <a:off x="2286000" y="2690336"/>
            <a:ext cx="4572000" cy="1569660"/>
          </a:xfrm>
          <a:prstGeom prst="rect">
            <a:avLst/>
          </a:prstGeom>
        </p:spPr>
        <p:txBody>
          <a:bodyPr>
            <a:spAutoFit/>
          </a:bodyPr>
          <a:lstStyle/>
          <a:p>
            <a:pPr marL="457200" lvl="0" indent="-457200" fontAlgn="auto">
              <a:spcAft>
                <a:spcPts val="0"/>
              </a:spcAft>
              <a:defRPr/>
            </a:pPr>
            <a:r>
              <a:rPr lang="it-IT" sz="3200" i="1" dirty="0" smtClean="0">
                <a:solidFill>
                  <a:srgbClr val="FFFF00"/>
                </a:solidFill>
                <a:effectLst>
                  <a:outerShdw blurRad="38100" dist="38100" dir="2700000" algn="tl">
                    <a:srgbClr val="000000">
                      <a:alpha val="43137"/>
                    </a:srgbClr>
                  </a:outerShdw>
                </a:effectLst>
              </a:rPr>
              <a:t>	3. Gene </a:t>
            </a:r>
            <a:r>
              <a:rPr lang="it-IT" sz="3200" i="1" dirty="0" err="1" smtClean="0">
                <a:solidFill>
                  <a:srgbClr val="FFFF00"/>
                </a:solidFill>
                <a:effectLst>
                  <a:outerShdw blurRad="38100" dist="38100" dir="2700000" algn="tl">
                    <a:srgbClr val="000000">
                      <a:alpha val="43137"/>
                    </a:srgbClr>
                  </a:outerShdw>
                </a:effectLst>
              </a:rPr>
              <a:t>Profiling</a:t>
            </a:r>
            <a:r>
              <a:rPr lang="it-IT" sz="3200" i="1" dirty="0" smtClean="0">
                <a:solidFill>
                  <a:srgbClr val="FFFF00"/>
                </a:solidFill>
                <a:effectLst>
                  <a:outerShdw blurRad="38100" dist="38100" dir="2700000" algn="tl">
                    <a:srgbClr val="000000">
                      <a:alpha val="43137"/>
                    </a:srgbClr>
                  </a:outerShdw>
                </a:effectLst>
              </a:rPr>
              <a:t/>
            </a:r>
            <a:br>
              <a:rPr lang="it-IT" sz="3200" i="1" dirty="0" smtClean="0">
                <a:solidFill>
                  <a:srgbClr val="FFFF00"/>
                </a:solidFill>
                <a:effectLst>
                  <a:outerShdw blurRad="38100" dist="38100" dir="2700000" algn="tl">
                    <a:srgbClr val="000000">
                      <a:alpha val="43137"/>
                    </a:srgbClr>
                  </a:outerShdw>
                </a:effectLst>
              </a:rPr>
            </a:br>
            <a:r>
              <a:rPr lang="it-IT" sz="3200" i="1" dirty="0" smtClean="0">
                <a:solidFill>
                  <a:srgbClr val="FFFF00"/>
                </a:solidFill>
                <a:effectLst>
                  <a:outerShdw blurRad="38100" dist="38100" dir="2700000" algn="tl">
                    <a:srgbClr val="000000">
                      <a:alpha val="43137"/>
                    </a:srgbClr>
                  </a:outerShdw>
                </a:effectLst>
              </a:rPr>
              <a:t>4. </a:t>
            </a:r>
            <a:r>
              <a:rPr lang="it-IT" sz="3200" i="1" dirty="0" err="1" smtClean="0">
                <a:solidFill>
                  <a:srgbClr val="FFFF00"/>
                </a:solidFill>
                <a:effectLst>
                  <a:outerShdw blurRad="38100" dist="38100" dir="2700000" algn="tl">
                    <a:srgbClr val="000000">
                      <a:alpha val="43137"/>
                    </a:srgbClr>
                  </a:outerShdw>
                </a:effectLst>
              </a:rPr>
              <a:t>miRNA</a:t>
            </a:r>
            <a:r>
              <a:rPr lang="it-IT" sz="3200" i="1" dirty="0" smtClean="0">
                <a:solidFill>
                  <a:srgbClr val="FFFF00"/>
                </a:solidFill>
                <a:effectLst>
                  <a:outerShdw blurRad="38100" dist="38100" dir="2700000" algn="tl">
                    <a:srgbClr val="000000">
                      <a:alpha val="43137"/>
                    </a:srgbClr>
                  </a:outerShdw>
                </a:effectLst>
              </a:rPr>
              <a:t> </a:t>
            </a:r>
            <a:r>
              <a:rPr lang="it-IT" sz="3200" i="1" dirty="0" err="1" smtClean="0">
                <a:solidFill>
                  <a:srgbClr val="FFFF00"/>
                </a:solidFill>
                <a:effectLst>
                  <a:outerShdw blurRad="38100" dist="38100" dir="2700000" algn="tl">
                    <a:srgbClr val="000000">
                      <a:alpha val="43137"/>
                    </a:srgbClr>
                  </a:outerShdw>
                </a:effectLst>
              </a:rPr>
              <a:t>analysis</a:t>
            </a:r>
            <a:endParaRPr lang="it-IT" sz="3200" i="1" dirty="0" smtClean="0">
              <a:solidFill>
                <a:srgbClr val="FFFF00"/>
              </a:solidFill>
              <a:effectLst>
                <a:outerShdw blurRad="38100" dist="38100" dir="2700000" algn="tl">
                  <a:srgbClr val="000000">
                    <a:alpha val="43137"/>
                  </a:srgbClr>
                </a:outerShdw>
              </a:effectLst>
            </a:endParaRPr>
          </a:p>
          <a:p>
            <a:pPr marL="457200" lvl="0" indent="-457200" fontAlgn="auto">
              <a:spcAft>
                <a:spcPts val="0"/>
              </a:spcAft>
              <a:defRPr/>
            </a:pPr>
            <a:r>
              <a:rPr lang="it-IT" sz="3200" i="1" dirty="0" smtClean="0">
                <a:solidFill>
                  <a:srgbClr val="FFFF00"/>
                </a:solidFill>
                <a:effectLst>
                  <a:outerShdw blurRad="38100" dist="38100" dir="2700000" algn="tl">
                    <a:srgbClr val="000000">
                      <a:alpha val="43137"/>
                    </a:srgbClr>
                  </a:outerShdw>
                </a:effectLst>
              </a:rPr>
              <a:t>	5. </a:t>
            </a:r>
            <a:r>
              <a:rPr lang="it-IT" sz="3200" i="1" dirty="0" err="1" smtClean="0">
                <a:solidFill>
                  <a:srgbClr val="FFFF00"/>
                </a:solidFill>
                <a:effectLst>
                  <a:outerShdw blurRad="38100" dist="38100" dir="2700000" algn="tl">
                    <a:srgbClr val="000000">
                      <a:alpha val="43137"/>
                    </a:srgbClr>
                  </a:outerShdw>
                </a:effectLst>
              </a:rPr>
              <a:t>Proteomic</a:t>
            </a:r>
            <a:r>
              <a:rPr lang="it-IT" sz="3200" i="1" dirty="0" smtClean="0">
                <a:solidFill>
                  <a:srgbClr val="FFFF00"/>
                </a:solidFill>
                <a:effectLst>
                  <a:outerShdw blurRad="38100" dist="38100" dir="2700000" algn="tl">
                    <a:srgbClr val="000000">
                      <a:alpha val="43137"/>
                    </a:srgbClr>
                  </a:outerShdw>
                </a:effectLst>
              </a:rPr>
              <a:t> </a:t>
            </a:r>
            <a:r>
              <a:rPr lang="it-IT" sz="3200" i="1" dirty="0" err="1" smtClean="0">
                <a:solidFill>
                  <a:srgbClr val="FFFF00"/>
                </a:solidFill>
                <a:effectLst>
                  <a:outerShdw blurRad="38100" dist="38100" dir="2700000" algn="tl">
                    <a:srgbClr val="000000">
                      <a:alpha val="43137"/>
                    </a:srgbClr>
                  </a:outerShdw>
                </a:effectLst>
              </a:rPr>
              <a:t>analysis</a:t>
            </a:r>
            <a:endParaRPr lang="it-IT" sz="3200" i="1" dirty="0" smtClean="0">
              <a:solidFill>
                <a:srgbClr val="FFFF00"/>
              </a:solidFill>
              <a:effectLst>
                <a:outerShdw blurRad="38100" dist="38100" dir="2700000" algn="tl">
                  <a:srgbClr val="000000">
                    <a:alpha val="43137"/>
                  </a:srgbClr>
                </a:outerShdw>
              </a:effectLst>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11"/>
          <p:cNvPicPr>
            <a:picLocks noChangeAspect="1" noChangeArrowheads="1"/>
          </p:cNvPicPr>
          <p:nvPr/>
        </p:nvPicPr>
        <p:blipFill>
          <a:blip r:embed="rId2" cstate="print"/>
          <a:srcRect l="24297" t="19753" r="24315" b="30864"/>
          <a:stretch>
            <a:fillRect/>
          </a:stretch>
        </p:blipFill>
        <p:spPr bwMode="auto">
          <a:xfrm>
            <a:off x="323850" y="3068638"/>
            <a:ext cx="3729038" cy="2016125"/>
          </a:xfrm>
          <a:prstGeom prst="rect">
            <a:avLst/>
          </a:prstGeom>
          <a:noFill/>
          <a:ln w="9525">
            <a:solidFill>
              <a:srgbClr val="FF0000"/>
            </a:solidFill>
            <a:miter lim="800000"/>
            <a:headEnd/>
            <a:tailEnd/>
          </a:ln>
        </p:spPr>
      </p:pic>
      <p:pic>
        <p:nvPicPr>
          <p:cNvPr id="103427" name="Picture 2"/>
          <p:cNvPicPr>
            <a:picLocks noGrp="1" noChangeAspect="1" noChangeArrowheads="1"/>
          </p:cNvPicPr>
          <p:nvPr>
            <p:ph/>
          </p:nvPr>
        </p:nvPicPr>
        <p:blipFill>
          <a:blip r:embed="rId3" cstate="print"/>
          <a:srcRect r="58183" b="31000"/>
          <a:stretch>
            <a:fillRect/>
          </a:stretch>
        </p:blipFill>
        <p:spPr>
          <a:xfrm>
            <a:off x="4284663" y="836613"/>
            <a:ext cx="4289425" cy="5516562"/>
          </a:xfrm>
          <a:noFill/>
          <a:ln w="9525" cap="flat">
            <a:solidFill>
              <a:srgbClr val="FF0000"/>
            </a:solidFill>
          </a:ln>
        </p:spPr>
      </p:pic>
      <p:sp>
        <p:nvSpPr>
          <p:cNvPr id="103428" name="Rettangolo 4"/>
          <p:cNvSpPr>
            <a:spLocks noChangeArrowheads="1"/>
          </p:cNvSpPr>
          <p:nvPr/>
        </p:nvSpPr>
        <p:spPr bwMode="auto">
          <a:xfrm>
            <a:off x="323850" y="1557338"/>
            <a:ext cx="3687228" cy="338554"/>
          </a:xfrm>
          <a:prstGeom prst="rect">
            <a:avLst/>
          </a:prstGeom>
          <a:noFill/>
          <a:ln w="9525">
            <a:solidFill>
              <a:srgbClr val="FF0000"/>
            </a:solidFill>
            <a:miter lim="800000"/>
            <a:headEnd/>
            <a:tailEnd/>
          </a:ln>
        </p:spPr>
        <p:txBody>
          <a:bodyPr wrap="none">
            <a:spAutoFit/>
          </a:bodyPr>
          <a:lstStyle/>
          <a:p>
            <a:r>
              <a:rPr lang="it-IT" sz="1600" i="1"/>
              <a:t>BMC Pulm Med. 2017 Jan 12;17(1):15</a:t>
            </a: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5970" name="Picture 2"/>
          <p:cNvPicPr>
            <a:picLocks noGrp="1" noChangeAspect="1" noChangeArrowheads="1"/>
          </p:cNvPicPr>
          <p:nvPr>
            <p:ph/>
          </p:nvPr>
        </p:nvPicPr>
        <p:blipFill>
          <a:blip r:embed="rId2" cstate="print"/>
          <a:srcRect l="4501" t="12939" r="7126" b="34173"/>
          <a:stretch>
            <a:fillRect/>
          </a:stretch>
        </p:blipFill>
        <p:spPr bwMode="auto">
          <a:xfrm>
            <a:off x="899592" y="116632"/>
            <a:ext cx="6192688" cy="2084667"/>
          </a:xfrm>
          <a:prstGeom prst="rect">
            <a:avLst/>
          </a:prstGeom>
          <a:noFill/>
          <a:ln w="9525">
            <a:noFill/>
            <a:miter lim="800000"/>
            <a:headEnd/>
            <a:tailEnd/>
          </a:ln>
        </p:spPr>
      </p:pic>
      <p:pic>
        <p:nvPicPr>
          <p:cNvPr id="595971" name="Picture 3"/>
          <p:cNvPicPr>
            <a:picLocks noChangeAspect="1" noChangeArrowheads="1"/>
          </p:cNvPicPr>
          <p:nvPr/>
        </p:nvPicPr>
        <p:blipFill>
          <a:blip r:embed="rId3" cstate="print"/>
          <a:srcRect l="30981" t="26037" r="32968" b="7870"/>
          <a:stretch>
            <a:fillRect/>
          </a:stretch>
        </p:blipFill>
        <p:spPr bwMode="auto">
          <a:xfrm>
            <a:off x="802032" y="2636912"/>
            <a:ext cx="3604395" cy="3717032"/>
          </a:xfrm>
          <a:prstGeom prst="rect">
            <a:avLst/>
          </a:prstGeom>
          <a:noFill/>
          <a:ln w="9525">
            <a:solidFill>
              <a:schemeClr val="accent2"/>
            </a:solidFill>
            <a:miter lim="800000"/>
            <a:headEnd/>
            <a:tailEnd/>
          </a:ln>
        </p:spPr>
      </p:pic>
      <p:pic>
        <p:nvPicPr>
          <p:cNvPr id="595972" name="Picture 4"/>
          <p:cNvPicPr>
            <a:picLocks noChangeAspect="1" noChangeArrowheads="1"/>
          </p:cNvPicPr>
          <p:nvPr/>
        </p:nvPicPr>
        <p:blipFill>
          <a:blip r:embed="rId4" cstate="print"/>
          <a:srcRect l="30137" t="11926" r="30555" b="15863"/>
          <a:stretch>
            <a:fillRect/>
          </a:stretch>
        </p:blipFill>
        <p:spPr bwMode="auto">
          <a:xfrm>
            <a:off x="4834480" y="2636912"/>
            <a:ext cx="3553944" cy="3672408"/>
          </a:xfrm>
          <a:prstGeom prst="rect">
            <a:avLst/>
          </a:prstGeom>
          <a:noFill/>
          <a:ln w="9525">
            <a:solidFill>
              <a:schemeClr val="accent2"/>
            </a:solidFill>
            <a:miter lim="800000"/>
            <a:headEnd/>
            <a:tailEnd/>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323528" y="476672"/>
            <a:ext cx="8028384" cy="3539430"/>
          </a:xfrm>
          <a:prstGeom prst="rect">
            <a:avLst/>
          </a:prstGeom>
        </p:spPr>
        <p:txBody>
          <a:bodyPr wrap="square">
            <a:spAutoFit/>
          </a:bodyPr>
          <a:lstStyle/>
          <a:p>
            <a:r>
              <a:rPr lang="en-US" sz="1400" dirty="0" smtClean="0"/>
              <a:t>To further investigate tissue distribution and localization of significantly altered </a:t>
            </a:r>
            <a:r>
              <a:rPr lang="en-US" sz="1400" dirty="0" err="1" smtClean="0"/>
              <a:t>matrisome</a:t>
            </a:r>
            <a:r>
              <a:rPr lang="en-US" sz="1400" dirty="0" smtClean="0"/>
              <a:t> proteins, we used anti-</a:t>
            </a:r>
            <a:r>
              <a:rPr lang="en-US" sz="1400" dirty="0" err="1" smtClean="0"/>
              <a:t>asporin</a:t>
            </a:r>
            <a:r>
              <a:rPr lang="en-US" sz="1400" dirty="0" smtClean="0"/>
              <a:t> antibodies to stain tissue sections for </a:t>
            </a:r>
            <a:r>
              <a:rPr lang="en-US" sz="1400" dirty="0" err="1" smtClean="0"/>
              <a:t>asporin</a:t>
            </a:r>
            <a:r>
              <a:rPr lang="en-US" sz="1400" dirty="0" smtClean="0"/>
              <a:t> (ASPN). ASPN is an extracellular </a:t>
            </a:r>
            <a:r>
              <a:rPr lang="en-US" sz="1400" dirty="0" err="1" smtClean="0"/>
              <a:t>proteoglycan</a:t>
            </a:r>
            <a:r>
              <a:rPr lang="en-US" sz="1400" dirty="0" smtClean="0"/>
              <a:t> of the small </a:t>
            </a:r>
            <a:r>
              <a:rPr lang="en-US" sz="1400" dirty="0" err="1" smtClean="0"/>
              <a:t>leucine</a:t>
            </a:r>
            <a:r>
              <a:rPr lang="en-US" sz="1400" dirty="0" smtClean="0"/>
              <a:t> rich repeat protein family (SLLRP) that are regulators of collagen fibril assembly [60]. Previous reports have shown that ASPN regulates TGF-beta signaling by inhibiting SMAD2 </a:t>
            </a:r>
            <a:r>
              <a:rPr lang="en-US" sz="1400" dirty="0" err="1" smtClean="0"/>
              <a:t>phosphorylation</a:t>
            </a:r>
            <a:r>
              <a:rPr lang="en-US" sz="1400" dirty="0" smtClean="0"/>
              <a:t> and epithelial-</a:t>
            </a:r>
            <a:r>
              <a:rPr lang="en-US" sz="1400" dirty="0" err="1" smtClean="0"/>
              <a:t>mesenchymal</a:t>
            </a:r>
            <a:r>
              <a:rPr lang="en-US" sz="1400" dirty="0" smtClean="0"/>
              <a:t> transition in breast cancer [61]. There is additional evidence that ASPN is a downstream target of canonical TGF-beta signaling, suggesting a regulatory feedback loop [62]. Staining for ASPN in the control tissue sections revealed a primary localization of ASPN in </a:t>
            </a:r>
            <a:r>
              <a:rPr lang="en-US" sz="1400" dirty="0" err="1" smtClean="0"/>
              <a:t>peribronchiolar</a:t>
            </a:r>
            <a:r>
              <a:rPr lang="en-US" sz="1400" dirty="0" smtClean="0"/>
              <a:t> regions and occasionally in the adventitia of blood vessels, but was absent in alveoli (Fig. 5c). In COPD patient samples, strong ASPN staining was found in the tunica media of pulmonary arterioles but not in other compartments. In IPF patient samples, ASPN staining was stronger and more abundant; moreover, strong extracellular staining was found in scattered areas with low cell density within honeycombing structures, as well as in fibroblast foci. These data suggest that ASPN increases in tissues that are subjected to remodeling. This is the case for IPF, where altered ASPN abundance reflects the heterogenic compartments of the diseased tissue. These disease-specific staining patterns may explain the difference in solubility of ASPN between COPD and IPF as shown in Fig. 4b.</a:t>
            </a:r>
            <a:endParaRPr lang="en-US" sz="1400" dirty="0"/>
          </a:p>
        </p:txBody>
      </p:sp>
      <p:pic>
        <p:nvPicPr>
          <p:cNvPr id="596994" name="Picture 2"/>
          <p:cNvPicPr>
            <a:picLocks noChangeAspect="1" noChangeArrowheads="1"/>
          </p:cNvPicPr>
          <p:nvPr/>
        </p:nvPicPr>
        <p:blipFill>
          <a:blip r:embed="rId2" cstate="print"/>
          <a:srcRect l="17143" t="21333" r="21143" b="27873"/>
          <a:stretch>
            <a:fillRect/>
          </a:stretch>
        </p:blipFill>
        <p:spPr bwMode="auto">
          <a:xfrm>
            <a:off x="1547664" y="4149080"/>
            <a:ext cx="5256584" cy="2433604"/>
          </a:xfrm>
          <a:prstGeom prst="rect">
            <a:avLst/>
          </a:prstGeom>
          <a:noFill/>
          <a:ln w="9525">
            <a:solidFill>
              <a:schemeClr val="accent2"/>
            </a:solidFill>
            <a:miter lim="800000"/>
            <a:headEnd/>
            <a:tailEnd/>
          </a:ln>
        </p:spPr>
      </p:pic>
      <p:sp>
        <p:nvSpPr>
          <p:cNvPr id="6" name="Rettangolo 5"/>
          <p:cNvSpPr/>
          <p:nvPr/>
        </p:nvSpPr>
        <p:spPr>
          <a:xfrm>
            <a:off x="6876256" y="5157192"/>
            <a:ext cx="2108269" cy="400110"/>
          </a:xfrm>
          <a:prstGeom prst="rect">
            <a:avLst/>
          </a:prstGeom>
        </p:spPr>
        <p:txBody>
          <a:bodyPr wrap="none">
            <a:spAutoFit/>
          </a:bodyPr>
          <a:lstStyle/>
          <a:p>
            <a:r>
              <a:rPr lang="en-US" sz="2000" i="1" dirty="0" err="1" smtClean="0">
                <a:solidFill>
                  <a:srgbClr val="FF0000"/>
                </a:solidFill>
                <a:effectLst>
                  <a:outerShdw blurRad="38100" dist="38100" dir="2700000" algn="tl">
                    <a:srgbClr val="000000">
                      <a:alpha val="43137"/>
                    </a:srgbClr>
                  </a:outerShdw>
                </a:effectLst>
              </a:rPr>
              <a:t>asporin</a:t>
            </a:r>
            <a:r>
              <a:rPr lang="en-US" sz="2000" i="1" dirty="0" smtClean="0">
                <a:solidFill>
                  <a:srgbClr val="FF0000"/>
                </a:solidFill>
                <a:effectLst>
                  <a:outerShdw blurRad="38100" dist="38100" dir="2700000" algn="tl">
                    <a:srgbClr val="000000">
                      <a:alpha val="43137"/>
                    </a:srgbClr>
                  </a:outerShdw>
                </a:effectLst>
              </a:rPr>
              <a:t> (ASPN). </a:t>
            </a:r>
            <a:endParaRPr lang="en-US" sz="2000" i="1" dirty="0">
              <a:solidFill>
                <a:srgbClr val="FF0000"/>
              </a:solidFill>
              <a:effectLst>
                <a:outerShdw blurRad="38100" dist="38100" dir="2700000" algn="tl">
                  <a:srgbClr val="000000">
                    <a:alpha val="43137"/>
                  </a:srgbClr>
                </a:outerShdw>
              </a:effectLst>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2178" name="Picture 2"/>
          <p:cNvPicPr>
            <a:picLocks noGrp="1" noChangeAspect="1" noChangeArrowheads="1"/>
          </p:cNvPicPr>
          <p:nvPr>
            <p:ph/>
          </p:nvPr>
        </p:nvPicPr>
        <p:blipFill>
          <a:blip r:embed="rId2" cstate="print"/>
          <a:srcRect l="15875" t="14494" r="30750" b="15507"/>
          <a:stretch>
            <a:fillRect/>
          </a:stretch>
        </p:blipFill>
        <p:spPr bwMode="auto">
          <a:xfrm>
            <a:off x="2483768" y="1052736"/>
            <a:ext cx="6539927" cy="4824536"/>
          </a:xfrm>
          <a:prstGeom prst="rect">
            <a:avLst/>
          </a:prstGeom>
          <a:noFill/>
          <a:ln w="9525">
            <a:noFill/>
            <a:miter lim="800000"/>
            <a:headEnd/>
            <a:tailEnd/>
          </a:ln>
        </p:spPr>
      </p:pic>
      <p:sp>
        <p:nvSpPr>
          <p:cNvPr id="4" name="Rettangolo 3"/>
          <p:cNvSpPr/>
          <p:nvPr/>
        </p:nvSpPr>
        <p:spPr>
          <a:xfrm>
            <a:off x="5148064" y="404664"/>
            <a:ext cx="3288080" cy="369332"/>
          </a:xfrm>
          <a:prstGeom prst="rect">
            <a:avLst/>
          </a:prstGeom>
        </p:spPr>
        <p:txBody>
          <a:bodyPr wrap="none">
            <a:spAutoFit/>
          </a:bodyPr>
          <a:lstStyle/>
          <a:p>
            <a:r>
              <a:rPr lang="en-US" i="1" dirty="0" smtClean="0"/>
              <a:t>JCI Insight. 2018;3(6):e98738.</a:t>
            </a:r>
            <a:endParaRPr lang="en-US" dirty="0"/>
          </a:p>
        </p:txBody>
      </p:sp>
      <p:pic>
        <p:nvPicPr>
          <p:cNvPr id="562179" name="Picture 3"/>
          <p:cNvPicPr>
            <a:picLocks noChangeAspect="1" noChangeArrowheads="1"/>
          </p:cNvPicPr>
          <p:nvPr/>
        </p:nvPicPr>
        <p:blipFill>
          <a:blip r:embed="rId3" cstate="print"/>
          <a:srcRect/>
          <a:stretch>
            <a:fillRect/>
          </a:stretch>
        </p:blipFill>
        <p:spPr bwMode="auto">
          <a:xfrm>
            <a:off x="323528" y="1484784"/>
            <a:ext cx="3414027" cy="4392488"/>
          </a:xfrm>
          <a:prstGeom prst="rect">
            <a:avLst/>
          </a:prstGeom>
          <a:noFill/>
          <a:ln w="9525">
            <a:noFill/>
            <a:miter lim="800000"/>
            <a:headEnd/>
            <a:tailEnd/>
          </a:ln>
        </p:spPr>
      </p:pic>
      <p:cxnSp>
        <p:nvCxnSpPr>
          <p:cNvPr id="6" name="Connettore 2 5"/>
          <p:cNvCxnSpPr/>
          <p:nvPr/>
        </p:nvCxnSpPr>
        <p:spPr>
          <a:xfrm flipH="1">
            <a:off x="8604448" y="4365104"/>
            <a:ext cx="539552"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4226" name="Picture 2"/>
          <p:cNvPicPr>
            <a:picLocks noGrp="1" noChangeAspect="1" noChangeArrowheads="1"/>
          </p:cNvPicPr>
          <p:nvPr>
            <p:ph/>
          </p:nvPr>
        </p:nvPicPr>
        <p:blipFill>
          <a:blip r:embed="rId2" cstate="print">
            <a:lum bright="-10000" contrast="20000"/>
          </a:blip>
          <a:srcRect l="24625" t="12939" r="24625" b="7729"/>
          <a:stretch>
            <a:fillRect/>
          </a:stretch>
        </p:blipFill>
        <p:spPr bwMode="auto">
          <a:xfrm>
            <a:off x="827584" y="146358"/>
            <a:ext cx="7632848" cy="671164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5250" name="Picture 2"/>
          <p:cNvPicPr>
            <a:picLocks noGrp="1" noChangeAspect="1" noChangeArrowheads="1"/>
          </p:cNvPicPr>
          <p:nvPr>
            <p:ph/>
          </p:nvPr>
        </p:nvPicPr>
        <p:blipFill>
          <a:blip r:embed="rId2" cstate="print"/>
          <a:srcRect l="24625" t="30050" r="25500" b="6173"/>
          <a:stretch>
            <a:fillRect/>
          </a:stretch>
        </p:blipFill>
        <p:spPr bwMode="auto">
          <a:xfrm>
            <a:off x="395536" y="332656"/>
            <a:ext cx="8609347" cy="6192688"/>
          </a:xfrm>
          <a:prstGeom prst="rect">
            <a:avLst/>
          </a:prstGeom>
          <a:noFill/>
          <a:ln w="9525">
            <a:noFill/>
            <a:miter lim="800000"/>
            <a:headEnd/>
            <a:tailEnd/>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6274" name="Picture 2"/>
          <p:cNvPicPr>
            <a:picLocks noGrp="1" noChangeAspect="1" noChangeArrowheads="1"/>
          </p:cNvPicPr>
          <p:nvPr>
            <p:ph/>
          </p:nvPr>
        </p:nvPicPr>
        <p:blipFill>
          <a:blip r:embed="rId2" cstate="print"/>
          <a:srcRect l="29875" t="22272" r="30750" b="9284"/>
          <a:stretch>
            <a:fillRect/>
          </a:stretch>
        </p:blipFill>
        <p:spPr bwMode="auto">
          <a:xfrm>
            <a:off x="1187624" y="52625"/>
            <a:ext cx="6840760" cy="6688743"/>
          </a:xfrm>
          <a:prstGeom prst="rect">
            <a:avLst/>
          </a:prstGeom>
          <a:noFill/>
          <a:ln w="9525">
            <a:noFill/>
            <a:miter lim="800000"/>
            <a:headEnd/>
            <a:tailEnd/>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1"/>
          <p:cNvPicPr>
            <a:picLocks noChangeAspect="1" noChangeArrowheads="1"/>
          </p:cNvPicPr>
          <p:nvPr/>
        </p:nvPicPr>
        <p:blipFill>
          <a:blip r:embed="rId2" cstate="print"/>
          <a:srcRect l="22656" t="10941" r="7259" b="17949"/>
          <a:stretch>
            <a:fillRect/>
          </a:stretch>
        </p:blipFill>
        <p:spPr bwMode="auto">
          <a:xfrm>
            <a:off x="173038" y="188913"/>
            <a:ext cx="8970962" cy="5689600"/>
          </a:xfrm>
          <a:prstGeom prst="rect">
            <a:avLst/>
          </a:prstGeom>
          <a:noFill/>
          <a:ln w="9525">
            <a:noFill/>
            <a:miter lim="800000"/>
            <a:headEnd/>
            <a:tailEnd/>
          </a:ln>
        </p:spPr>
      </p:pic>
      <p:sp>
        <p:nvSpPr>
          <p:cNvPr id="6" name="CasellaDiTesto 5"/>
          <p:cNvSpPr txBox="1"/>
          <p:nvPr/>
        </p:nvSpPr>
        <p:spPr>
          <a:xfrm>
            <a:off x="6948488" y="3573463"/>
            <a:ext cx="1955800" cy="1816100"/>
          </a:xfrm>
          <a:prstGeom prst="rect">
            <a:avLst/>
          </a:prstGeom>
          <a:solidFill>
            <a:srgbClr val="E8FCFE"/>
          </a:solidFill>
          <a:ln>
            <a:solidFill>
              <a:srgbClr val="FF0000"/>
            </a:solidFill>
          </a:ln>
        </p:spPr>
        <p:txBody>
          <a:bodyPr wrap="none">
            <a:spAutoFit/>
          </a:bodyPr>
          <a:lstStyle/>
          <a:p>
            <a:pPr>
              <a:defRPr/>
            </a:pPr>
            <a:r>
              <a:rPr lang="it-IT" sz="1600" i="1" dirty="0" err="1">
                <a:solidFill>
                  <a:srgbClr val="FF0000"/>
                </a:solidFill>
                <a:effectLst>
                  <a:outerShdw blurRad="38100" dist="38100" dir="2700000" algn="tl">
                    <a:srgbClr val="000000">
                      <a:alpha val="43137"/>
                    </a:srgbClr>
                  </a:outerShdw>
                </a:effectLst>
                <a:cs typeface="Arial" charset="0"/>
              </a:rPr>
              <a:t>Senescence</a:t>
            </a:r>
            <a:endParaRPr lang="it-IT" sz="1600" i="1" dirty="0">
              <a:solidFill>
                <a:srgbClr val="FF0000"/>
              </a:solidFill>
              <a:effectLst>
                <a:outerShdw blurRad="38100" dist="38100" dir="2700000" algn="tl">
                  <a:srgbClr val="000000">
                    <a:alpha val="43137"/>
                  </a:srgbClr>
                </a:outerShdw>
              </a:effectLst>
              <a:cs typeface="Arial" charset="0"/>
            </a:endParaRPr>
          </a:p>
          <a:p>
            <a:pPr>
              <a:defRPr/>
            </a:pPr>
            <a:r>
              <a:rPr lang="it-IT" sz="1600" i="1" dirty="0">
                <a:solidFill>
                  <a:srgbClr val="FF0000"/>
                </a:solidFill>
                <a:effectLst>
                  <a:outerShdw blurRad="38100" dist="38100" dir="2700000" algn="tl">
                    <a:srgbClr val="000000">
                      <a:alpha val="43137"/>
                    </a:srgbClr>
                  </a:outerShdw>
                </a:effectLst>
                <a:cs typeface="Arial" charset="0"/>
              </a:rPr>
              <a:t>WNT - </a:t>
            </a:r>
            <a:r>
              <a:rPr lang="it-IT" sz="1600" i="1" dirty="0" err="1">
                <a:solidFill>
                  <a:srgbClr val="FF0000"/>
                </a:solidFill>
                <a:effectLst>
                  <a:outerShdw blurRad="38100" dist="38100" dir="2700000" algn="tl">
                    <a:srgbClr val="000000">
                      <a:alpha val="43137"/>
                    </a:srgbClr>
                  </a:outerShdw>
                </a:effectLst>
                <a:cs typeface="Arial" charset="0"/>
              </a:rPr>
              <a:t>TGF-</a:t>
            </a:r>
            <a:r>
              <a:rPr lang="it-IT" sz="1600" i="1" dirty="0" err="1">
                <a:solidFill>
                  <a:srgbClr val="FF0000"/>
                </a:solidFill>
                <a:effectLst>
                  <a:outerShdw blurRad="38100" dist="38100" dir="2700000" algn="tl">
                    <a:srgbClr val="000000">
                      <a:alpha val="43137"/>
                    </a:srgbClr>
                  </a:outerShdw>
                </a:effectLst>
                <a:latin typeface="Symbol" pitchFamily="18" charset="2"/>
                <a:cs typeface="Arial" charset="0"/>
              </a:rPr>
              <a:t>b</a:t>
            </a:r>
            <a:r>
              <a:rPr lang="it-IT" sz="1600" i="1" dirty="0">
                <a:solidFill>
                  <a:srgbClr val="FF0000"/>
                </a:solidFill>
                <a:effectLst>
                  <a:outerShdw blurRad="38100" dist="38100" dir="2700000" algn="tl">
                    <a:srgbClr val="000000">
                      <a:alpha val="43137"/>
                    </a:srgbClr>
                  </a:outerShdw>
                </a:effectLst>
                <a:cs typeface="Arial" charset="0"/>
              </a:rPr>
              <a:t> - HHG</a:t>
            </a:r>
          </a:p>
          <a:p>
            <a:pPr>
              <a:defRPr/>
            </a:pPr>
            <a:r>
              <a:rPr lang="it-IT" sz="1600" i="1" dirty="0">
                <a:solidFill>
                  <a:srgbClr val="FF0000"/>
                </a:solidFill>
                <a:effectLst>
                  <a:outerShdw blurRad="38100" dist="38100" dir="2700000" algn="tl">
                    <a:srgbClr val="000000">
                      <a:alpha val="43137"/>
                    </a:srgbClr>
                  </a:outerShdw>
                </a:effectLst>
                <a:cs typeface="Arial" charset="0"/>
              </a:rPr>
              <a:t>EMT</a:t>
            </a:r>
          </a:p>
          <a:p>
            <a:pPr>
              <a:defRPr/>
            </a:pPr>
            <a:r>
              <a:rPr lang="it-IT" sz="1600" i="1" dirty="0">
                <a:solidFill>
                  <a:srgbClr val="FF0000"/>
                </a:solidFill>
                <a:effectLst>
                  <a:outerShdw blurRad="38100" dist="38100" dir="2700000" algn="tl">
                    <a:srgbClr val="000000">
                      <a:alpha val="43137"/>
                    </a:srgbClr>
                  </a:outerShdw>
                </a:effectLst>
                <a:cs typeface="Arial" charset="0"/>
              </a:rPr>
              <a:t>OIS</a:t>
            </a:r>
          </a:p>
          <a:p>
            <a:pPr>
              <a:defRPr/>
            </a:pPr>
            <a:r>
              <a:rPr lang="it-IT" sz="1600" i="1" dirty="0">
                <a:solidFill>
                  <a:srgbClr val="FF0000"/>
                </a:solidFill>
                <a:effectLst>
                  <a:outerShdw blurRad="38100" dist="38100" dir="2700000" algn="tl">
                    <a:srgbClr val="000000">
                      <a:alpha val="43137"/>
                    </a:srgbClr>
                  </a:outerShdw>
                </a:effectLst>
                <a:cs typeface="Arial" charset="0"/>
              </a:rPr>
              <a:t>SASP</a:t>
            </a:r>
          </a:p>
          <a:p>
            <a:pPr>
              <a:defRPr/>
            </a:pPr>
            <a:r>
              <a:rPr lang="it-IT" sz="1600" i="1" dirty="0">
                <a:solidFill>
                  <a:srgbClr val="FF0000"/>
                </a:solidFill>
                <a:effectLst>
                  <a:outerShdw blurRad="38100" dist="38100" dir="2700000" algn="tl">
                    <a:srgbClr val="000000">
                      <a:alpha val="43137"/>
                    </a:srgbClr>
                  </a:outerShdw>
                </a:effectLst>
                <a:cs typeface="Arial" charset="0"/>
              </a:rPr>
              <a:t>INDUCTION</a:t>
            </a:r>
          </a:p>
          <a:p>
            <a:pPr>
              <a:defRPr/>
            </a:pPr>
            <a:r>
              <a:rPr lang="it-IT" sz="1600" i="1" dirty="0">
                <a:solidFill>
                  <a:srgbClr val="FF0000"/>
                </a:solidFill>
                <a:effectLst>
                  <a:outerShdw blurRad="38100" dist="38100" dir="2700000" algn="tl">
                    <a:srgbClr val="000000">
                      <a:alpha val="43137"/>
                    </a:srgbClr>
                  </a:outerShdw>
                </a:effectLst>
                <a:cs typeface="Arial" charset="0"/>
              </a:rPr>
              <a:t>HONEYCOMB</a:t>
            </a:r>
            <a:endParaRPr lang="it-IT" sz="1600" dirty="0">
              <a:solidFill>
                <a:srgbClr val="FF0000"/>
              </a:solidFill>
              <a:effectLst>
                <a:outerShdw blurRad="38100" dist="38100" dir="2700000" algn="tl">
                  <a:srgbClr val="000000">
                    <a:alpha val="43137"/>
                  </a:srgbClr>
                </a:outerShdw>
              </a:effectLst>
              <a:cs typeface="Arial"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1"/>
          <p:cNvSpPr txBox="1">
            <a:spLocks/>
          </p:cNvSpPr>
          <p:nvPr/>
        </p:nvSpPr>
        <p:spPr>
          <a:xfrm>
            <a:off x="251520" y="1484784"/>
            <a:ext cx="8712968" cy="1224136"/>
          </a:xfrm>
          <a:prstGeom prst="rect">
            <a:avLst/>
          </a:prstGeom>
          <a:solidFill>
            <a:schemeClr val="accent1">
              <a:lumMod val="20000"/>
              <a:lumOff val="80000"/>
            </a:schemeClr>
          </a:solidFill>
        </p:spPr>
        <p:txBody>
          <a:bodyPr vert="horz" lIns="91440" tIns="45720" rIns="91440" bIns="45720" rtlCol="0" anchor="ctr">
            <a:noAutofit/>
          </a:bodyPr>
          <a:lstStyle/>
          <a:p>
            <a:pPr marL="457200" marR="0" lvl="0" indent="-457200" defTabSz="914400" rtl="0" eaLnBrk="1" fontAlgn="auto" latinLnBrk="0" hangingPunct="1">
              <a:lnSpc>
                <a:spcPct val="100000"/>
              </a:lnSpc>
              <a:spcBef>
                <a:spcPct val="0"/>
              </a:spcBef>
              <a:spcAft>
                <a:spcPts val="0"/>
              </a:spcAft>
              <a:buClrTx/>
              <a:buSzTx/>
              <a:tabLst/>
              <a:defRPr/>
            </a:pPr>
            <a:r>
              <a:rPr kumimoji="0" lang="it-IT" b="0" i="1" u="none" strike="noStrike" kern="1200" cap="none" spc="0" normalizeH="0" baseline="0" noProof="0" dirty="0" smtClean="0">
                <a:ln>
                  <a:noFill/>
                </a:ln>
                <a:solidFill>
                  <a:srgbClr val="002060"/>
                </a:solidFill>
                <a:effectLst/>
                <a:uLnTx/>
                <a:uFillTx/>
                <a:latin typeface="+mj-lt"/>
                <a:ea typeface="+mj-ea"/>
                <a:cs typeface="+mj-cs"/>
              </a:rPr>
              <a:t>	1. </a:t>
            </a:r>
            <a:r>
              <a:rPr kumimoji="0" lang="it-IT" b="0" i="1" u="none" strike="noStrike" kern="1200" cap="none" spc="0" normalizeH="0" baseline="0" noProof="0" dirty="0" err="1" smtClean="0">
                <a:ln>
                  <a:noFill/>
                </a:ln>
                <a:solidFill>
                  <a:srgbClr val="002060"/>
                </a:solidFill>
                <a:effectLst/>
                <a:uLnTx/>
                <a:uFillTx/>
                <a:latin typeface="+mj-lt"/>
                <a:ea typeface="+mj-ea"/>
                <a:cs typeface="+mj-cs"/>
              </a:rPr>
              <a:t>Diagnosis</a:t>
            </a:r>
            <a:endParaRPr kumimoji="0" lang="it-IT" b="0" i="1" u="none" strike="noStrike" kern="1200" cap="none" spc="0" normalizeH="0" baseline="0" noProof="0" dirty="0" smtClean="0">
              <a:ln>
                <a:noFill/>
              </a:ln>
              <a:solidFill>
                <a:srgbClr val="002060"/>
              </a:solidFill>
              <a:effectLst/>
              <a:uLnTx/>
              <a:uFillTx/>
              <a:latin typeface="+mj-lt"/>
              <a:ea typeface="+mj-ea"/>
              <a:cs typeface="+mj-cs"/>
            </a:endParaRPr>
          </a:p>
          <a:p>
            <a:pPr marL="457200" marR="0" lvl="0" indent="-457200" defTabSz="914400" rtl="0" eaLnBrk="1" fontAlgn="auto" latinLnBrk="0" hangingPunct="1">
              <a:lnSpc>
                <a:spcPct val="100000"/>
              </a:lnSpc>
              <a:spcBef>
                <a:spcPct val="0"/>
              </a:spcBef>
              <a:spcAft>
                <a:spcPts val="0"/>
              </a:spcAft>
              <a:buClrTx/>
              <a:buSzTx/>
              <a:tabLst/>
              <a:defRPr/>
            </a:pPr>
            <a:r>
              <a:rPr lang="it-IT" i="1" dirty="0" smtClean="0">
                <a:solidFill>
                  <a:srgbClr val="002060"/>
                </a:solidFill>
                <a:latin typeface="+mj-lt"/>
                <a:ea typeface="+mj-ea"/>
                <a:cs typeface="+mj-cs"/>
              </a:rPr>
              <a:t>	2. </a:t>
            </a:r>
            <a:r>
              <a:rPr kumimoji="0" lang="it-IT" b="0" i="1" u="none" strike="noStrike" kern="1200" cap="none" spc="0" normalizeH="0" baseline="0" noProof="0" dirty="0" err="1" smtClean="0">
                <a:ln>
                  <a:noFill/>
                </a:ln>
                <a:solidFill>
                  <a:srgbClr val="002060"/>
                </a:solidFill>
                <a:effectLst/>
                <a:uLnTx/>
                <a:uFillTx/>
                <a:latin typeface="+mj-lt"/>
                <a:ea typeface="+mj-ea"/>
                <a:cs typeface="+mj-cs"/>
              </a:rPr>
              <a:t>Differential</a:t>
            </a:r>
            <a:r>
              <a:rPr kumimoji="0" lang="it-IT" b="0" i="1" u="none" strike="noStrike" kern="1200" cap="none" spc="0" normalizeH="0" baseline="0" noProof="0" dirty="0" smtClean="0">
                <a:ln>
                  <a:noFill/>
                </a:ln>
                <a:solidFill>
                  <a:srgbClr val="002060"/>
                </a:solidFill>
                <a:effectLst/>
                <a:uLnTx/>
                <a:uFillTx/>
                <a:latin typeface="+mj-lt"/>
                <a:ea typeface="+mj-ea"/>
                <a:cs typeface="+mj-cs"/>
              </a:rPr>
              <a:t> </a:t>
            </a:r>
            <a:r>
              <a:rPr kumimoji="0" lang="it-IT" b="0" i="1" u="none" strike="noStrike" kern="1200" cap="none" spc="0" normalizeH="0" baseline="0" noProof="0" dirty="0" err="1" smtClean="0">
                <a:ln>
                  <a:noFill/>
                </a:ln>
                <a:solidFill>
                  <a:srgbClr val="002060"/>
                </a:solidFill>
                <a:effectLst/>
                <a:uLnTx/>
                <a:uFillTx/>
                <a:latin typeface="+mj-lt"/>
                <a:ea typeface="+mj-ea"/>
                <a:cs typeface="+mj-cs"/>
              </a:rPr>
              <a:t>diagnosis</a:t>
            </a:r>
            <a:endParaRPr kumimoji="0" lang="it-IT" b="0" i="1" u="none" strike="noStrike" kern="1200" cap="none" spc="0" normalizeH="0" baseline="0" noProof="0" dirty="0" smtClean="0">
              <a:ln>
                <a:noFill/>
              </a:ln>
              <a:solidFill>
                <a:srgbClr val="002060"/>
              </a:solidFill>
              <a:effectLst/>
              <a:uLnTx/>
              <a:uFillTx/>
              <a:latin typeface="+mj-lt"/>
              <a:ea typeface="+mj-ea"/>
              <a:cs typeface="+mj-cs"/>
            </a:endParaRPr>
          </a:p>
          <a:p>
            <a:pPr marL="457200" marR="0" lvl="0" indent="-457200" defTabSz="914400" rtl="0" eaLnBrk="1" fontAlgn="auto" latinLnBrk="0" hangingPunct="1">
              <a:lnSpc>
                <a:spcPct val="100000"/>
              </a:lnSpc>
              <a:spcBef>
                <a:spcPct val="0"/>
              </a:spcBef>
              <a:spcAft>
                <a:spcPts val="0"/>
              </a:spcAft>
              <a:buClrTx/>
              <a:buSzTx/>
              <a:tabLst/>
              <a:defRPr/>
            </a:pPr>
            <a:r>
              <a:rPr lang="it-IT" i="1" dirty="0" smtClean="0">
                <a:solidFill>
                  <a:srgbClr val="002060"/>
                </a:solidFill>
                <a:latin typeface="+mj-lt"/>
                <a:ea typeface="+mj-ea"/>
                <a:cs typeface="+mj-cs"/>
              </a:rPr>
              <a:t>	3. </a:t>
            </a:r>
            <a:r>
              <a:rPr lang="it-IT" i="1" dirty="0" err="1" smtClean="0">
                <a:solidFill>
                  <a:srgbClr val="002060"/>
                </a:solidFill>
                <a:latin typeface="+mj-lt"/>
                <a:ea typeface="+mj-ea"/>
                <a:cs typeface="+mj-cs"/>
              </a:rPr>
              <a:t>Prognosis</a:t>
            </a:r>
            <a:r>
              <a:rPr kumimoji="0" lang="it-IT" b="0" i="1" u="none" strike="noStrike" kern="1200" cap="none" spc="0" normalizeH="0" baseline="0" noProof="0" dirty="0" smtClean="0">
                <a:ln>
                  <a:noFill/>
                </a:ln>
                <a:solidFill>
                  <a:srgbClr val="002060"/>
                </a:solidFill>
                <a:effectLst/>
                <a:uLnTx/>
                <a:uFillTx/>
                <a:latin typeface="+mj-lt"/>
                <a:ea typeface="+mj-ea"/>
                <a:cs typeface="+mj-cs"/>
              </a:rPr>
              <a:t/>
            </a:r>
            <a:br>
              <a:rPr kumimoji="0" lang="it-IT" b="0" i="1" u="none" strike="noStrike" kern="1200" cap="none" spc="0" normalizeH="0" baseline="0" noProof="0" dirty="0" smtClean="0">
                <a:ln>
                  <a:noFill/>
                </a:ln>
                <a:solidFill>
                  <a:srgbClr val="002060"/>
                </a:solidFill>
                <a:effectLst/>
                <a:uLnTx/>
                <a:uFillTx/>
                <a:latin typeface="+mj-lt"/>
                <a:ea typeface="+mj-ea"/>
                <a:cs typeface="+mj-cs"/>
              </a:rPr>
            </a:br>
            <a:r>
              <a:rPr kumimoji="0" lang="it-IT" b="0" i="1" u="none" strike="noStrike" kern="1200" cap="none" spc="0" normalizeH="0" noProof="0" dirty="0" smtClean="0">
                <a:ln>
                  <a:noFill/>
                </a:ln>
                <a:solidFill>
                  <a:srgbClr val="002060"/>
                </a:solidFill>
                <a:effectLst/>
                <a:uLnTx/>
                <a:uFillTx/>
                <a:latin typeface="+mj-lt"/>
                <a:ea typeface="+mj-ea"/>
                <a:cs typeface="+mj-cs"/>
              </a:rPr>
              <a:t> </a:t>
            </a:r>
            <a:endParaRPr kumimoji="0" lang="en-US" b="0" i="1" u="none" strike="noStrike" kern="1200" cap="none" spc="0" normalizeH="0" baseline="0" noProof="0" dirty="0">
              <a:ln>
                <a:noFill/>
              </a:ln>
              <a:solidFill>
                <a:srgbClr val="002060"/>
              </a:solidFill>
              <a:effectLst/>
              <a:uLnTx/>
              <a:uFillTx/>
              <a:latin typeface="+mj-lt"/>
              <a:ea typeface="+mj-ea"/>
              <a:cs typeface="+mj-cs"/>
            </a:endParaRPr>
          </a:p>
        </p:txBody>
      </p:sp>
      <p:sp>
        <p:nvSpPr>
          <p:cNvPr id="5" name="Rettangolo 4"/>
          <p:cNvSpPr/>
          <p:nvPr/>
        </p:nvSpPr>
        <p:spPr>
          <a:xfrm>
            <a:off x="2699792" y="476672"/>
            <a:ext cx="4572000" cy="830997"/>
          </a:xfrm>
          <a:prstGeom prst="rect">
            <a:avLst/>
          </a:prstGeom>
        </p:spPr>
        <p:txBody>
          <a:bodyPr>
            <a:spAutoFit/>
          </a:bodyPr>
          <a:lstStyle/>
          <a:p>
            <a:pPr algn="ctr"/>
            <a:r>
              <a:rPr lang="it-IT" sz="2800" dirty="0" smtClean="0">
                <a:solidFill>
                  <a:srgbClr val="FF0000"/>
                </a:solidFill>
                <a:effectLst>
                  <a:outerShdw blurRad="38100" dist="38100" dir="2700000" algn="tl">
                    <a:srgbClr val="000000">
                      <a:alpha val="43137"/>
                    </a:srgbClr>
                  </a:outerShdw>
                </a:effectLst>
              </a:rPr>
              <a:t>IPF </a:t>
            </a:r>
          </a:p>
          <a:p>
            <a:pPr algn="ctr"/>
            <a:r>
              <a:rPr lang="it-IT" sz="2000" i="1" dirty="0" err="1" smtClean="0">
                <a:solidFill>
                  <a:srgbClr val="FF0000"/>
                </a:solidFill>
                <a:effectLst>
                  <a:outerShdw blurRad="38100" dist="38100" dir="2700000" algn="tl">
                    <a:srgbClr val="000000">
                      <a:alpha val="43137"/>
                    </a:srgbClr>
                  </a:outerShdw>
                </a:effectLst>
              </a:rPr>
              <a:t>Pathology</a:t>
            </a:r>
            <a:r>
              <a:rPr lang="it-IT" sz="2000" i="1" dirty="0" smtClean="0">
                <a:solidFill>
                  <a:srgbClr val="FF0000"/>
                </a:solidFill>
                <a:effectLst>
                  <a:outerShdw blurRad="38100" dist="38100" dir="2700000" algn="tl">
                    <a:srgbClr val="000000">
                      <a:alpha val="43137"/>
                    </a:srgbClr>
                  </a:outerShdw>
                </a:effectLst>
              </a:rPr>
              <a:t> &amp; </a:t>
            </a:r>
            <a:r>
              <a:rPr lang="it-IT" sz="2000" i="1" dirty="0" err="1" smtClean="0">
                <a:solidFill>
                  <a:srgbClr val="FF0000"/>
                </a:solidFill>
                <a:effectLst>
                  <a:outerShdw blurRad="38100" dist="38100" dir="2700000" algn="tl">
                    <a:srgbClr val="000000">
                      <a:alpha val="43137"/>
                    </a:srgbClr>
                  </a:outerShdw>
                </a:effectLst>
              </a:rPr>
              <a:t>Molecular</a:t>
            </a:r>
            <a:r>
              <a:rPr lang="it-IT" sz="2000" i="1" dirty="0" smtClean="0">
                <a:solidFill>
                  <a:srgbClr val="FF0000"/>
                </a:solidFill>
                <a:effectLst>
                  <a:outerShdw blurRad="38100" dist="38100" dir="2700000" algn="tl">
                    <a:srgbClr val="000000">
                      <a:alpha val="43137"/>
                    </a:srgbClr>
                  </a:outerShdw>
                </a:effectLst>
              </a:rPr>
              <a:t> </a:t>
            </a:r>
            <a:r>
              <a:rPr lang="it-IT" sz="2000" i="1" dirty="0" err="1" smtClean="0">
                <a:solidFill>
                  <a:srgbClr val="FF0000"/>
                </a:solidFill>
                <a:effectLst>
                  <a:outerShdw blurRad="38100" dist="38100" dir="2700000" algn="tl">
                    <a:srgbClr val="000000">
                      <a:alpha val="43137"/>
                    </a:srgbClr>
                  </a:outerShdw>
                </a:effectLst>
              </a:rPr>
              <a:t>Pathology</a:t>
            </a:r>
            <a:endParaRPr lang="it-IT" sz="2000" i="1" dirty="0" smtClean="0">
              <a:solidFill>
                <a:srgbClr val="FF0000"/>
              </a:solidFill>
              <a:effectLst>
                <a:outerShdw blurRad="38100" dist="38100" dir="2700000" algn="tl">
                  <a:srgbClr val="000000">
                    <a:alpha val="43137"/>
                  </a:srgbClr>
                </a:outerShdw>
              </a:effectLst>
            </a:endParaRPr>
          </a:p>
        </p:txBody>
      </p:sp>
      <p:pic>
        <p:nvPicPr>
          <p:cNvPr id="521217" name="Picture 1"/>
          <p:cNvPicPr>
            <a:picLocks noChangeAspect="1" noChangeArrowheads="1"/>
          </p:cNvPicPr>
          <p:nvPr/>
        </p:nvPicPr>
        <p:blipFill>
          <a:blip r:embed="rId2" cstate="print"/>
          <a:srcRect l="12644" r="12644"/>
          <a:stretch>
            <a:fillRect/>
          </a:stretch>
        </p:blipFill>
        <p:spPr bwMode="auto">
          <a:xfrm>
            <a:off x="4211960" y="1772816"/>
            <a:ext cx="4208284" cy="3168352"/>
          </a:xfrm>
          <a:prstGeom prst="rect">
            <a:avLst/>
          </a:prstGeom>
          <a:noFill/>
          <a:ln w="9525">
            <a:noFill/>
            <a:miter lim="800000"/>
            <a:headEnd/>
            <a:tailEnd/>
          </a:ln>
        </p:spPr>
      </p:pic>
      <p:sp>
        <p:nvSpPr>
          <p:cNvPr id="6" name="CasellaDiTesto 5"/>
          <p:cNvSpPr txBox="1"/>
          <p:nvPr/>
        </p:nvSpPr>
        <p:spPr>
          <a:xfrm>
            <a:off x="3419872" y="5733256"/>
            <a:ext cx="4144661" cy="584775"/>
          </a:xfrm>
          <a:prstGeom prst="rect">
            <a:avLst/>
          </a:prstGeom>
          <a:noFill/>
        </p:spPr>
        <p:txBody>
          <a:bodyPr wrap="none" rtlCol="0">
            <a:spAutoFit/>
          </a:bodyPr>
          <a:lstStyle/>
          <a:p>
            <a:r>
              <a:rPr lang="it-IT" sz="3200" dirty="0" smtClean="0">
                <a:solidFill>
                  <a:schemeClr val="accent6">
                    <a:lumMod val="75000"/>
                  </a:schemeClr>
                </a:solidFill>
                <a:effectLst>
                  <a:outerShdw blurRad="38100" dist="38100" dir="2700000" algn="tl">
                    <a:srgbClr val="000000">
                      <a:alpha val="43137"/>
                    </a:srgbClr>
                  </a:outerShdw>
                </a:effectLst>
              </a:rPr>
              <a:t>MORPHOLOGY </a:t>
            </a:r>
            <a:r>
              <a:rPr lang="it-IT" sz="3200" dirty="0" err="1" smtClean="0">
                <a:solidFill>
                  <a:schemeClr val="accent6">
                    <a:lumMod val="75000"/>
                  </a:schemeClr>
                </a:solidFill>
                <a:effectLst>
                  <a:outerShdw blurRad="38100" dist="38100" dir="2700000" algn="tl">
                    <a:srgbClr val="000000">
                      <a:alpha val="43137"/>
                    </a:srgbClr>
                  </a:outerShdw>
                </a:effectLst>
              </a:rPr>
              <a:t>E&amp;E</a:t>
            </a:r>
            <a:endParaRPr lang="en-US" sz="3200" dirty="0">
              <a:solidFill>
                <a:schemeClr val="accent6">
                  <a:lumMod val="75000"/>
                </a:schemeClr>
              </a:solidFill>
              <a:effectLst>
                <a:outerShdw blurRad="38100" dist="38100" dir="2700000" algn="tl">
                  <a:srgbClr val="000000">
                    <a:alpha val="43137"/>
                  </a:srgbClr>
                </a:outerShdw>
              </a:effectLst>
            </a:endParaRPr>
          </a:p>
        </p:txBody>
      </p:sp>
      <p:sp>
        <p:nvSpPr>
          <p:cNvPr id="7" name="CasellaDiTesto 6"/>
          <p:cNvSpPr txBox="1"/>
          <p:nvPr/>
        </p:nvSpPr>
        <p:spPr>
          <a:xfrm>
            <a:off x="827584" y="2852936"/>
            <a:ext cx="2207849" cy="1877437"/>
          </a:xfrm>
          <a:prstGeom prst="rect">
            <a:avLst/>
          </a:prstGeom>
          <a:solidFill>
            <a:schemeClr val="accent5"/>
          </a:solidFill>
        </p:spPr>
        <p:txBody>
          <a:bodyPr wrap="none" rtlCol="0">
            <a:spAutoFit/>
          </a:bodyPr>
          <a:lstStyle/>
          <a:p>
            <a:r>
              <a:rPr lang="it-IT" sz="2800" dirty="0" err="1" smtClean="0">
                <a:solidFill>
                  <a:srgbClr val="FF0000"/>
                </a:solidFill>
                <a:effectLst>
                  <a:outerShdw blurRad="38100" dist="38100" dir="2700000" algn="tl">
                    <a:srgbClr val="000000">
                      <a:alpha val="43137"/>
                    </a:srgbClr>
                  </a:outerShdw>
                </a:effectLst>
              </a:rPr>
              <a:t>Biopsy</a:t>
            </a:r>
            <a:r>
              <a:rPr lang="it-IT" sz="2800" dirty="0" smtClean="0">
                <a:solidFill>
                  <a:srgbClr val="FF0000"/>
                </a:solidFill>
                <a:effectLst>
                  <a:outerShdw blurRad="38100" dist="38100" dir="2700000" algn="tl">
                    <a:srgbClr val="000000">
                      <a:alpha val="43137"/>
                    </a:srgbClr>
                  </a:outerShdw>
                </a:effectLst>
              </a:rPr>
              <a:t> </a:t>
            </a:r>
          </a:p>
          <a:p>
            <a:endParaRPr lang="it-IT" sz="2800" dirty="0" smtClean="0">
              <a:solidFill>
                <a:srgbClr val="FF0000"/>
              </a:solidFill>
              <a:effectLst>
                <a:outerShdw blurRad="38100" dist="38100" dir="2700000" algn="tl">
                  <a:srgbClr val="000000">
                    <a:alpha val="43137"/>
                  </a:srgbClr>
                </a:outerShdw>
              </a:effectLst>
            </a:endParaRPr>
          </a:p>
          <a:p>
            <a:pPr>
              <a:buFont typeface="Wingdings" pitchFamily="2" charset="2"/>
              <a:buChar char="Ø"/>
            </a:pPr>
            <a:r>
              <a:rPr lang="it-IT" sz="2000" dirty="0" smtClean="0"/>
              <a:t> </a:t>
            </a:r>
            <a:r>
              <a:rPr lang="it-IT" sz="2000" i="1" dirty="0" err="1" smtClean="0"/>
              <a:t>Surgical</a:t>
            </a:r>
            <a:endParaRPr lang="it-IT" sz="2000" i="1" dirty="0" smtClean="0"/>
          </a:p>
          <a:p>
            <a:pPr>
              <a:buFont typeface="Wingdings" pitchFamily="2" charset="2"/>
              <a:buChar char="Ø"/>
            </a:pPr>
            <a:r>
              <a:rPr lang="it-IT" sz="2000" i="1" dirty="0" smtClean="0"/>
              <a:t> </a:t>
            </a:r>
            <a:r>
              <a:rPr lang="it-IT" sz="2000" i="1" dirty="0" err="1" smtClean="0"/>
              <a:t>Transbronchial</a:t>
            </a:r>
            <a:r>
              <a:rPr lang="it-IT" sz="2000" i="1" dirty="0" smtClean="0"/>
              <a:t> </a:t>
            </a:r>
          </a:p>
          <a:p>
            <a:pPr>
              <a:buFont typeface="Wingdings" pitchFamily="2" charset="2"/>
              <a:buChar char="Ø"/>
            </a:pPr>
            <a:r>
              <a:rPr lang="it-IT" sz="2000" i="1" dirty="0" smtClean="0"/>
              <a:t> </a:t>
            </a:r>
            <a:r>
              <a:rPr lang="it-IT" sz="2000" i="1" dirty="0" err="1" smtClean="0"/>
              <a:t>Cryobiopsy</a:t>
            </a:r>
            <a:endParaRPr lang="en-US" sz="2000" i="1"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02" name="Picture 2"/>
          <p:cNvPicPr>
            <a:picLocks noGrp="1" noChangeAspect="1" noChangeArrowheads="1"/>
          </p:cNvPicPr>
          <p:nvPr>
            <p:ph/>
          </p:nvPr>
        </p:nvPicPr>
        <p:blipFill>
          <a:blip r:embed="rId2" cstate="print">
            <a:lum bright="-20000" contrast="30000"/>
          </a:blip>
          <a:srcRect l="15000" t="23828" r="31625" b="7729"/>
          <a:stretch>
            <a:fillRect/>
          </a:stretch>
        </p:blipFill>
        <p:spPr bwMode="auto">
          <a:xfrm>
            <a:off x="312071" y="548680"/>
            <a:ext cx="8086171" cy="583264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3"/>
          <p:cNvPicPr>
            <a:picLocks noChangeAspect="1" noChangeArrowheads="1"/>
          </p:cNvPicPr>
          <p:nvPr/>
        </p:nvPicPr>
        <p:blipFill>
          <a:blip r:embed="rId2" cstate="print"/>
          <a:srcRect l="38954" t="26872" r="37790" b="15245"/>
          <a:stretch>
            <a:fillRect/>
          </a:stretch>
        </p:blipFill>
        <p:spPr bwMode="auto">
          <a:xfrm>
            <a:off x="7096125" y="3284538"/>
            <a:ext cx="2047875" cy="2867025"/>
          </a:xfrm>
          <a:prstGeom prst="rect">
            <a:avLst/>
          </a:prstGeom>
          <a:noFill/>
          <a:ln w="9525">
            <a:noFill/>
            <a:miter lim="800000"/>
            <a:headEnd/>
            <a:tailEnd/>
          </a:ln>
        </p:spPr>
      </p:pic>
      <p:pic>
        <p:nvPicPr>
          <p:cNvPr id="73731" name="Picture 2"/>
          <p:cNvPicPr>
            <a:picLocks noGrp="1" noChangeAspect="1" noChangeArrowheads="1"/>
          </p:cNvPicPr>
          <p:nvPr>
            <p:ph/>
          </p:nvPr>
        </p:nvPicPr>
        <p:blipFill>
          <a:blip r:embed="rId3" cstate="print"/>
          <a:srcRect l="20354" t="7272" r="18500" b="70572"/>
          <a:stretch>
            <a:fillRect/>
          </a:stretch>
        </p:blipFill>
        <p:spPr>
          <a:xfrm>
            <a:off x="34925" y="0"/>
            <a:ext cx="9053513" cy="1844675"/>
          </a:xfrm>
          <a:noFill/>
          <a:ln>
            <a:solidFill>
              <a:schemeClr val="accent1"/>
            </a:solidFill>
          </a:ln>
        </p:spPr>
      </p:pic>
      <p:sp>
        <p:nvSpPr>
          <p:cNvPr id="73732" name="CasellaDiTesto 2"/>
          <p:cNvSpPr txBox="1">
            <a:spLocks noChangeArrowheads="1"/>
          </p:cNvSpPr>
          <p:nvPr/>
        </p:nvSpPr>
        <p:spPr bwMode="auto">
          <a:xfrm>
            <a:off x="2979738" y="115888"/>
            <a:ext cx="2216150" cy="401637"/>
          </a:xfrm>
          <a:prstGeom prst="rect">
            <a:avLst/>
          </a:prstGeom>
          <a:noFill/>
          <a:ln w="9525">
            <a:noFill/>
            <a:miter lim="800000"/>
            <a:headEnd/>
            <a:tailEnd/>
          </a:ln>
        </p:spPr>
        <p:txBody>
          <a:bodyPr wrap="none">
            <a:spAutoFit/>
          </a:bodyPr>
          <a:lstStyle/>
          <a:p>
            <a:r>
              <a:rPr lang="it-IT" sz="2000" i="1"/>
              <a:t>PLOS 2012:e41394</a:t>
            </a:r>
          </a:p>
        </p:txBody>
      </p:sp>
      <p:pic>
        <p:nvPicPr>
          <p:cNvPr id="73733" name="Picture 2"/>
          <p:cNvPicPr>
            <a:picLocks noChangeAspect="1" noChangeArrowheads="1"/>
          </p:cNvPicPr>
          <p:nvPr/>
        </p:nvPicPr>
        <p:blipFill>
          <a:blip r:embed="rId4" cstate="print"/>
          <a:srcRect l="12015" t="27037" r="32397" b="61617"/>
          <a:stretch>
            <a:fillRect/>
          </a:stretch>
        </p:blipFill>
        <p:spPr bwMode="auto">
          <a:xfrm>
            <a:off x="179388" y="1844675"/>
            <a:ext cx="8785225" cy="1008063"/>
          </a:xfrm>
          <a:prstGeom prst="rect">
            <a:avLst/>
          </a:prstGeom>
          <a:noFill/>
          <a:ln w="9525">
            <a:solidFill>
              <a:schemeClr val="accent1"/>
            </a:solidFill>
            <a:miter lim="800000"/>
            <a:headEnd/>
            <a:tailEnd/>
          </a:ln>
        </p:spPr>
      </p:pic>
      <p:pic>
        <p:nvPicPr>
          <p:cNvPr id="73734" name="Picture 2"/>
          <p:cNvPicPr>
            <a:picLocks noChangeAspect="1" noChangeArrowheads="1"/>
          </p:cNvPicPr>
          <p:nvPr/>
        </p:nvPicPr>
        <p:blipFill>
          <a:blip r:embed="rId5" cstate="print"/>
          <a:srcRect l="20839" t="6589" r="18015" b="61172"/>
          <a:stretch>
            <a:fillRect/>
          </a:stretch>
        </p:blipFill>
        <p:spPr bwMode="auto">
          <a:xfrm>
            <a:off x="0" y="2852738"/>
            <a:ext cx="7129463" cy="2114550"/>
          </a:xfrm>
          <a:prstGeom prst="rect">
            <a:avLst/>
          </a:prstGeom>
          <a:noFill/>
          <a:ln w="12700">
            <a:solidFill>
              <a:schemeClr val="accent1"/>
            </a:solidFill>
            <a:miter lim="800000"/>
            <a:headEnd/>
            <a:tailEnd/>
          </a:ln>
        </p:spPr>
      </p:pic>
      <p:sp>
        <p:nvSpPr>
          <p:cNvPr id="73735" name="CasellaDiTesto 6"/>
          <p:cNvSpPr txBox="1">
            <a:spLocks noChangeArrowheads="1"/>
          </p:cNvSpPr>
          <p:nvPr/>
        </p:nvSpPr>
        <p:spPr bwMode="auto">
          <a:xfrm>
            <a:off x="2573338" y="2924175"/>
            <a:ext cx="2574925" cy="369888"/>
          </a:xfrm>
          <a:prstGeom prst="rect">
            <a:avLst/>
          </a:prstGeom>
          <a:noFill/>
          <a:ln w="9525">
            <a:noFill/>
            <a:miter lim="800000"/>
            <a:headEnd/>
            <a:tailEnd/>
          </a:ln>
        </p:spPr>
        <p:txBody>
          <a:bodyPr>
            <a:spAutoFit/>
          </a:bodyPr>
          <a:lstStyle/>
          <a:p>
            <a:r>
              <a:rPr lang="it-IT" sz="1800" i="1"/>
              <a:t>PLOS 2013:e61017</a:t>
            </a:r>
          </a:p>
        </p:txBody>
      </p:sp>
      <p:pic>
        <p:nvPicPr>
          <p:cNvPr id="73736" name="Picture 2"/>
          <p:cNvPicPr>
            <a:picLocks noChangeAspect="1" noChangeArrowheads="1"/>
          </p:cNvPicPr>
          <p:nvPr/>
        </p:nvPicPr>
        <p:blipFill>
          <a:blip r:embed="rId6" cstate="print"/>
          <a:srcRect l="24403" t="11639" r="25616" b="66039"/>
          <a:stretch>
            <a:fillRect/>
          </a:stretch>
        </p:blipFill>
        <p:spPr bwMode="auto">
          <a:xfrm>
            <a:off x="34925" y="5084763"/>
            <a:ext cx="7058025" cy="1773237"/>
          </a:xfrm>
          <a:prstGeom prst="rect">
            <a:avLst/>
          </a:prstGeom>
          <a:noFill/>
          <a:ln w="12700">
            <a:solidFill>
              <a:schemeClr val="accent1"/>
            </a:solidFill>
            <a:miter lim="800000"/>
            <a:headEnd/>
            <a:tailEnd/>
          </a:ln>
        </p:spPr>
      </p:pic>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p:cNvPicPr>
            <a:picLocks noGrp="1" noChangeAspect="1" noChangeArrowheads="1"/>
          </p:cNvPicPr>
          <p:nvPr>
            <p:ph/>
          </p:nvPr>
        </p:nvPicPr>
        <p:blipFill>
          <a:blip r:embed="rId2" cstate="print"/>
          <a:srcRect l="12015" t="32526" r="32397" b="23552"/>
          <a:stretch>
            <a:fillRect/>
          </a:stretch>
        </p:blipFill>
        <p:spPr>
          <a:xfrm>
            <a:off x="0" y="-26988"/>
            <a:ext cx="9072563" cy="4032251"/>
          </a:xfrm>
          <a:noFill/>
        </p:spPr>
      </p:pic>
      <p:pic>
        <p:nvPicPr>
          <p:cNvPr id="74755" name="Picture 3"/>
          <p:cNvPicPr>
            <a:picLocks noChangeAspect="1" noChangeArrowheads="1"/>
          </p:cNvPicPr>
          <p:nvPr/>
        </p:nvPicPr>
        <p:blipFill>
          <a:blip r:embed="rId3" cstate="print"/>
          <a:srcRect l="18333" t="27475" r="12727" b="7880"/>
          <a:stretch>
            <a:fillRect/>
          </a:stretch>
        </p:blipFill>
        <p:spPr bwMode="auto">
          <a:xfrm>
            <a:off x="107950" y="4292600"/>
            <a:ext cx="4535488" cy="2393950"/>
          </a:xfrm>
          <a:prstGeom prst="rect">
            <a:avLst/>
          </a:prstGeom>
          <a:noFill/>
          <a:ln w="9525">
            <a:noFill/>
            <a:miter lim="800000"/>
            <a:headEnd/>
            <a:tailEnd/>
          </a:ln>
        </p:spPr>
      </p:pic>
      <p:pic>
        <p:nvPicPr>
          <p:cNvPr id="74756" name="Picture 4"/>
          <p:cNvPicPr>
            <a:picLocks noChangeAspect="1" noChangeArrowheads="1"/>
          </p:cNvPicPr>
          <p:nvPr/>
        </p:nvPicPr>
        <p:blipFill>
          <a:blip r:embed="rId4" cstate="print"/>
          <a:srcRect l="17105" t="27625" r="15132" b="9216"/>
          <a:stretch>
            <a:fillRect/>
          </a:stretch>
        </p:blipFill>
        <p:spPr bwMode="auto">
          <a:xfrm>
            <a:off x="4643438" y="4365625"/>
            <a:ext cx="4176712" cy="2189163"/>
          </a:xfrm>
          <a:prstGeom prst="rect">
            <a:avLst/>
          </a:prstGeom>
          <a:noFill/>
          <a:ln w="9525">
            <a:noFill/>
            <a:miter lim="800000"/>
            <a:headEnd/>
            <a:tailEnd/>
          </a:ln>
        </p:spPr>
      </p:pic>
      <p:cxnSp>
        <p:nvCxnSpPr>
          <p:cNvPr id="74757" name="Connettore 1 5"/>
          <p:cNvCxnSpPr>
            <a:cxnSpLocks noChangeShapeType="1"/>
          </p:cNvCxnSpPr>
          <p:nvPr/>
        </p:nvCxnSpPr>
        <p:spPr bwMode="auto">
          <a:xfrm>
            <a:off x="5508625" y="3284538"/>
            <a:ext cx="2663825" cy="0"/>
          </a:xfrm>
          <a:prstGeom prst="line">
            <a:avLst/>
          </a:prstGeom>
          <a:noFill/>
          <a:ln w="38100" algn="ctr">
            <a:solidFill>
              <a:srgbClr val="FF0000"/>
            </a:solidFill>
            <a:round/>
            <a:headEnd/>
            <a:tailEnd/>
          </a:ln>
        </p:spPr>
      </p:cxnSp>
      <p:cxnSp>
        <p:nvCxnSpPr>
          <p:cNvPr id="74758" name="Connettore 1 6"/>
          <p:cNvCxnSpPr>
            <a:cxnSpLocks noChangeShapeType="1"/>
          </p:cNvCxnSpPr>
          <p:nvPr/>
        </p:nvCxnSpPr>
        <p:spPr bwMode="auto">
          <a:xfrm>
            <a:off x="179388" y="3644900"/>
            <a:ext cx="1871662" cy="0"/>
          </a:xfrm>
          <a:prstGeom prst="line">
            <a:avLst/>
          </a:prstGeom>
          <a:noFill/>
          <a:ln w="38100" algn="ctr">
            <a:solidFill>
              <a:srgbClr val="FF0000"/>
            </a:solidFill>
            <a:round/>
            <a:headEnd/>
            <a:tailEnd/>
          </a:ln>
        </p:spPr>
      </p:cxnSp>
      <p:sp>
        <p:nvSpPr>
          <p:cNvPr id="7" name="CasellaDiTesto 6"/>
          <p:cNvSpPr txBox="1"/>
          <p:nvPr/>
        </p:nvSpPr>
        <p:spPr>
          <a:xfrm>
            <a:off x="0" y="3068960"/>
            <a:ext cx="8964613" cy="830997"/>
          </a:xfrm>
          <a:prstGeom prst="rect">
            <a:avLst/>
          </a:prstGeom>
          <a:solidFill>
            <a:srgbClr val="DFE9FF"/>
          </a:solidFill>
        </p:spPr>
        <p:txBody>
          <a:bodyPr wrap="square">
            <a:spAutoFit/>
          </a:bodyPr>
          <a:lstStyle/>
          <a:p>
            <a:pPr>
              <a:defRPr/>
            </a:pPr>
            <a:r>
              <a:rPr lang="it-IT" sz="1600" i="1" dirty="0" err="1">
                <a:solidFill>
                  <a:srgbClr val="FF0000"/>
                </a:solidFill>
              </a:rPr>
              <a:t>Conclusions</a:t>
            </a:r>
            <a:r>
              <a:rPr lang="it-IT" sz="1600" i="1" dirty="0">
                <a:solidFill>
                  <a:srgbClr val="FF0000"/>
                </a:solidFill>
              </a:rPr>
              <a:t>: </a:t>
            </a:r>
          </a:p>
          <a:p>
            <a:pPr>
              <a:defRPr/>
            </a:pPr>
            <a:r>
              <a:rPr lang="it-IT" sz="1600" i="1" dirty="0" err="1">
                <a:solidFill>
                  <a:schemeClr val="accent6"/>
                </a:solidFill>
              </a:rPr>
              <a:t>Nintedanib</a:t>
            </a:r>
            <a:r>
              <a:rPr lang="it-IT" sz="1600" i="1" dirty="0">
                <a:solidFill>
                  <a:schemeClr val="accent6"/>
                </a:solidFill>
              </a:rPr>
              <a:t> </a:t>
            </a:r>
            <a:r>
              <a:rPr lang="it-IT" sz="1600" i="1" dirty="0" err="1">
                <a:solidFill>
                  <a:schemeClr val="accent6"/>
                </a:solidFill>
              </a:rPr>
              <a:t>down-regulates</a:t>
            </a:r>
            <a:r>
              <a:rPr lang="it-IT" sz="1600" i="1" dirty="0">
                <a:solidFill>
                  <a:schemeClr val="accent6"/>
                </a:solidFill>
              </a:rPr>
              <a:t> ECM production and </a:t>
            </a:r>
            <a:r>
              <a:rPr lang="it-IT" sz="1600" i="1" dirty="0" err="1">
                <a:solidFill>
                  <a:schemeClr val="accent6"/>
                </a:solidFill>
              </a:rPr>
              <a:t>induces</a:t>
            </a:r>
            <a:r>
              <a:rPr lang="it-IT" sz="1600" i="1" dirty="0">
                <a:solidFill>
                  <a:schemeClr val="accent6"/>
                </a:solidFill>
              </a:rPr>
              <a:t> </a:t>
            </a:r>
            <a:r>
              <a:rPr lang="it-IT" sz="1600" i="1" dirty="0" err="1">
                <a:solidFill>
                  <a:schemeClr val="accent6"/>
                </a:solidFill>
              </a:rPr>
              <a:t>non-canonical</a:t>
            </a:r>
            <a:r>
              <a:rPr lang="it-IT" sz="1600" i="1" dirty="0">
                <a:solidFill>
                  <a:schemeClr val="accent6"/>
                </a:solidFill>
              </a:rPr>
              <a:t> </a:t>
            </a:r>
            <a:r>
              <a:rPr lang="it-IT" sz="1600" i="1" dirty="0" smtClean="0">
                <a:solidFill>
                  <a:schemeClr val="accent6"/>
                </a:solidFill>
              </a:rPr>
              <a:t>AUTOPHAGY</a:t>
            </a:r>
          </a:p>
          <a:p>
            <a:pPr>
              <a:defRPr/>
            </a:pPr>
            <a:endParaRPr lang="it-IT" sz="1600" i="1" dirty="0">
              <a:solidFill>
                <a:schemeClr val="accent6"/>
              </a:solidFill>
            </a:endParaRPr>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p:cNvPicPr>
            <a:picLocks noGrp="1" noChangeAspect="1" noChangeArrowheads="1"/>
          </p:cNvPicPr>
          <p:nvPr>
            <p:ph/>
          </p:nvPr>
        </p:nvPicPr>
        <p:blipFill>
          <a:blip r:embed="rId2" cstate="print"/>
          <a:srcRect l="6125" t="7260" r="6377"/>
          <a:stretch>
            <a:fillRect/>
          </a:stretch>
        </p:blipFill>
        <p:spPr>
          <a:xfrm>
            <a:off x="1116013" y="2565400"/>
            <a:ext cx="7200900" cy="4292600"/>
          </a:xfrm>
        </p:spPr>
      </p:pic>
      <p:pic>
        <p:nvPicPr>
          <p:cNvPr id="75779" name="Picture 3"/>
          <p:cNvPicPr>
            <a:picLocks noChangeAspect="1" noChangeArrowheads="1"/>
          </p:cNvPicPr>
          <p:nvPr/>
        </p:nvPicPr>
        <p:blipFill>
          <a:blip r:embed="rId3" cstate="print"/>
          <a:srcRect l="6885" t="6950" r="9837" b="16400"/>
          <a:stretch>
            <a:fillRect/>
          </a:stretch>
        </p:blipFill>
        <p:spPr bwMode="auto">
          <a:xfrm>
            <a:off x="2268538" y="0"/>
            <a:ext cx="5040312" cy="2609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442913"/>
          </a:xfrm>
        </p:spPr>
        <p:txBody>
          <a:bodyPr/>
          <a:lstStyle/>
          <a:p>
            <a:pPr>
              <a:defRPr/>
            </a:pPr>
            <a:r>
              <a:rPr lang="it-IT" sz="3200" dirty="0" smtClean="0">
                <a:solidFill>
                  <a:schemeClr val="bg1">
                    <a:lumMod val="50000"/>
                  </a:schemeClr>
                </a:solidFill>
              </a:rPr>
              <a:t>IPF   </a:t>
            </a:r>
            <a:r>
              <a:rPr lang="it-IT" sz="3200" dirty="0" err="1" smtClean="0">
                <a:solidFill>
                  <a:schemeClr val="bg1">
                    <a:lumMod val="50000"/>
                  </a:schemeClr>
                </a:solidFill>
              </a:rPr>
              <a:t>pathogenesis</a:t>
            </a:r>
            <a:r>
              <a:rPr lang="it-IT" sz="3200" dirty="0" smtClean="0">
                <a:solidFill>
                  <a:schemeClr val="bg1">
                    <a:lumMod val="50000"/>
                  </a:schemeClr>
                </a:solidFill>
              </a:rPr>
              <a:t> and </a:t>
            </a:r>
            <a:r>
              <a:rPr lang="it-IT" sz="3200" dirty="0" err="1" smtClean="0">
                <a:solidFill>
                  <a:schemeClr val="bg1">
                    <a:lumMod val="50000"/>
                  </a:schemeClr>
                </a:solidFill>
              </a:rPr>
              <a:t>Therapy</a:t>
            </a:r>
            <a:endParaRPr lang="it-IT" sz="3200" dirty="0">
              <a:solidFill>
                <a:schemeClr val="bg1">
                  <a:lumMod val="50000"/>
                </a:schemeClr>
              </a:solidFill>
            </a:endParaRPr>
          </a:p>
        </p:txBody>
      </p:sp>
      <p:sp>
        <p:nvSpPr>
          <p:cNvPr id="5" name="Segnaposto contenuto 4"/>
          <p:cNvSpPr>
            <a:spLocks noGrp="1"/>
          </p:cNvSpPr>
          <p:nvPr>
            <p:ph idx="1"/>
          </p:nvPr>
        </p:nvSpPr>
        <p:spPr>
          <a:xfrm>
            <a:off x="755650" y="2205038"/>
            <a:ext cx="7486650" cy="2455862"/>
          </a:xfrm>
        </p:spPr>
        <p:txBody>
          <a:bodyPr/>
          <a:lstStyle/>
          <a:p>
            <a:pPr>
              <a:defRPr/>
            </a:pPr>
            <a:r>
              <a:rPr lang="it-IT" sz="2800" i="1" dirty="0" err="1" smtClean="0">
                <a:solidFill>
                  <a:schemeClr val="accent5">
                    <a:lumMod val="10000"/>
                  </a:schemeClr>
                </a:solidFill>
                <a:effectLst>
                  <a:outerShdw blurRad="38100" dist="38100" dir="2700000" algn="tl">
                    <a:srgbClr val="000000">
                      <a:alpha val="43137"/>
                    </a:srgbClr>
                  </a:outerShdw>
                </a:effectLst>
              </a:rPr>
              <a:t>Anti-fibrotic</a:t>
            </a:r>
            <a:r>
              <a:rPr lang="it-IT" sz="2800" i="1" dirty="0" smtClean="0">
                <a:solidFill>
                  <a:schemeClr val="accent5">
                    <a:lumMod val="10000"/>
                  </a:schemeClr>
                </a:solidFill>
                <a:effectLst>
                  <a:outerShdw blurRad="38100" dist="38100" dir="2700000" algn="tl">
                    <a:srgbClr val="000000">
                      <a:alpha val="43137"/>
                    </a:srgbClr>
                  </a:outerShdw>
                </a:effectLst>
              </a:rPr>
              <a:t>, </a:t>
            </a:r>
            <a:r>
              <a:rPr lang="it-IT" sz="2800" i="1" dirty="0" err="1" smtClean="0">
                <a:solidFill>
                  <a:schemeClr val="accent5">
                    <a:lumMod val="10000"/>
                  </a:schemeClr>
                </a:solidFill>
                <a:effectLst>
                  <a:outerShdw blurRad="38100" dist="38100" dir="2700000" algn="tl">
                    <a:srgbClr val="000000">
                      <a:alpha val="43137"/>
                    </a:srgbClr>
                  </a:outerShdw>
                </a:effectLst>
              </a:rPr>
              <a:t>regulators</a:t>
            </a:r>
            <a:r>
              <a:rPr lang="it-IT" sz="2800" i="1" dirty="0" smtClean="0">
                <a:solidFill>
                  <a:schemeClr val="accent5">
                    <a:lumMod val="10000"/>
                  </a:schemeClr>
                </a:solidFill>
                <a:effectLst>
                  <a:outerShdw blurRad="38100" dist="38100" dir="2700000" algn="tl">
                    <a:srgbClr val="000000">
                      <a:alpha val="43137"/>
                    </a:srgbClr>
                  </a:outerShdw>
                </a:effectLst>
              </a:rPr>
              <a:t> </a:t>
            </a:r>
            <a:r>
              <a:rPr lang="it-IT" sz="2800" i="1" dirty="0" err="1" smtClean="0">
                <a:solidFill>
                  <a:schemeClr val="accent5">
                    <a:lumMod val="10000"/>
                  </a:schemeClr>
                </a:solidFill>
                <a:effectLst>
                  <a:outerShdw blurRad="38100" dist="38100" dir="2700000" algn="tl">
                    <a:srgbClr val="000000">
                      <a:alpha val="43137"/>
                    </a:srgbClr>
                  </a:outerShdw>
                </a:effectLst>
              </a:rPr>
              <a:t>of</a:t>
            </a:r>
            <a:r>
              <a:rPr lang="it-IT" sz="2800" i="1" dirty="0" smtClean="0">
                <a:solidFill>
                  <a:schemeClr val="accent5">
                    <a:lumMod val="10000"/>
                  </a:schemeClr>
                </a:solidFill>
                <a:effectLst>
                  <a:outerShdw blurRad="38100" dist="38100" dir="2700000" algn="tl">
                    <a:srgbClr val="000000">
                      <a:alpha val="43137"/>
                    </a:srgbClr>
                  </a:outerShdw>
                </a:effectLst>
              </a:rPr>
              <a:t> </a:t>
            </a:r>
            <a:r>
              <a:rPr lang="it-IT" sz="2800" i="1" dirty="0" err="1" smtClean="0">
                <a:solidFill>
                  <a:schemeClr val="accent5">
                    <a:lumMod val="10000"/>
                  </a:schemeClr>
                </a:solidFill>
                <a:effectLst>
                  <a:outerShdw blurRad="38100" dist="38100" dir="2700000" algn="tl">
                    <a:srgbClr val="000000">
                      <a:alpha val="43137"/>
                    </a:srgbClr>
                  </a:outerShdw>
                </a:effectLst>
              </a:rPr>
              <a:t>autophagy</a:t>
            </a:r>
            <a:endParaRPr lang="it-IT" sz="2800" i="1" dirty="0" smtClean="0">
              <a:solidFill>
                <a:schemeClr val="accent5">
                  <a:lumMod val="10000"/>
                </a:schemeClr>
              </a:solidFill>
              <a:effectLst>
                <a:outerShdw blurRad="38100" dist="38100" dir="2700000" algn="tl">
                  <a:srgbClr val="000000">
                    <a:alpha val="43137"/>
                  </a:srgbClr>
                </a:outerShdw>
              </a:effectLst>
            </a:endParaRPr>
          </a:p>
          <a:p>
            <a:pPr>
              <a:defRPr/>
            </a:pPr>
            <a:r>
              <a:rPr lang="it-IT" sz="2800" i="1" dirty="0" err="1" smtClean="0">
                <a:solidFill>
                  <a:schemeClr val="accent5">
                    <a:lumMod val="10000"/>
                  </a:schemeClr>
                </a:solidFill>
                <a:effectLst>
                  <a:outerShdw blurRad="38100" dist="38100" dir="2700000" algn="tl">
                    <a:srgbClr val="000000">
                      <a:alpha val="43137"/>
                    </a:srgbClr>
                  </a:outerShdw>
                </a:effectLst>
              </a:rPr>
              <a:t>Anti-aging</a:t>
            </a:r>
            <a:r>
              <a:rPr lang="it-IT" sz="2800" i="1" dirty="0" smtClean="0">
                <a:solidFill>
                  <a:schemeClr val="accent5">
                    <a:lumMod val="10000"/>
                  </a:schemeClr>
                </a:solidFill>
                <a:effectLst>
                  <a:outerShdw blurRad="38100" dist="38100" dir="2700000" algn="tl">
                    <a:srgbClr val="000000">
                      <a:alpha val="43137"/>
                    </a:srgbClr>
                  </a:outerShdw>
                </a:effectLst>
              </a:rPr>
              <a:t>, </a:t>
            </a:r>
            <a:r>
              <a:rPr lang="it-IT" sz="2800" i="1" dirty="0" err="1" smtClean="0">
                <a:solidFill>
                  <a:schemeClr val="accent5">
                    <a:lumMod val="10000"/>
                  </a:schemeClr>
                </a:solidFill>
                <a:effectLst>
                  <a:outerShdw blurRad="38100" dist="38100" dir="2700000" algn="tl">
                    <a:srgbClr val="000000">
                      <a:alpha val="43137"/>
                    </a:srgbClr>
                  </a:outerShdw>
                </a:effectLst>
              </a:rPr>
              <a:t>geroprotectors</a:t>
            </a:r>
            <a:r>
              <a:rPr lang="it-IT" sz="2800" i="1" dirty="0" smtClean="0">
                <a:solidFill>
                  <a:schemeClr val="accent5">
                    <a:lumMod val="10000"/>
                  </a:schemeClr>
                </a:solidFill>
                <a:effectLst>
                  <a:outerShdw blurRad="38100" dist="38100" dir="2700000" algn="tl">
                    <a:srgbClr val="000000">
                      <a:alpha val="43137"/>
                    </a:srgbClr>
                  </a:outerShdw>
                </a:effectLst>
              </a:rPr>
              <a:t>, </a:t>
            </a:r>
            <a:r>
              <a:rPr lang="it-IT" sz="2800" i="1" dirty="0" err="1" smtClean="0">
                <a:solidFill>
                  <a:schemeClr val="accent5">
                    <a:lumMod val="10000"/>
                  </a:schemeClr>
                </a:solidFill>
                <a:effectLst>
                  <a:outerShdw blurRad="38100" dist="38100" dir="2700000" algn="tl">
                    <a:srgbClr val="000000">
                      <a:alpha val="43137"/>
                    </a:srgbClr>
                  </a:outerShdw>
                </a:effectLst>
              </a:rPr>
              <a:t>senolytic</a:t>
            </a:r>
            <a:r>
              <a:rPr lang="it-IT" sz="2800" i="1" dirty="0" smtClean="0">
                <a:solidFill>
                  <a:schemeClr val="accent5">
                    <a:lumMod val="10000"/>
                  </a:schemeClr>
                </a:solidFill>
                <a:effectLst>
                  <a:outerShdw blurRad="38100" dist="38100" dir="2700000" algn="tl">
                    <a:srgbClr val="000000">
                      <a:alpha val="43137"/>
                    </a:srgbClr>
                  </a:outerShdw>
                </a:effectLst>
              </a:rPr>
              <a:t> </a:t>
            </a:r>
            <a:r>
              <a:rPr lang="it-IT" sz="2800" i="1" dirty="0" err="1" smtClean="0">
                <a:solidFill>
                  <a:schemeClr val="accent5">
                    <a:lumMod val="10000"/>
                  </a:schemeClr>
                </a:solidFill>
                <a:effectLst>
                  <a:outerShdw blurRad="38100" dist="38100" dir="2700000" algn="tl">
                    <a:srgbClr val="000000">
                      <a:alpha val="43137"/>
                    </a:srgbClr>
                  </a:outerShdw>
                </a:effectLst>
              </a:rPr>
              <a:t>drugs</a:t>
            </a:r>
            <a:endParaRPr lang="it-IT" sz="2800" i="1" dirty="0" smtClean="0">
              <a:solidFill>
                <a:schemeClr val="accent5">
                  <a:lumMod val="10000"/>
                </a:schemeClr>
              </a:solidFill>
              <a:effectLst>
                <a:outerShdw blurRad="38100" dist="38100" dir="2700000" algn="tl">
                  <a:srgbClr val="000000">
                    <a:alpha val="43137"/>
                  </a:srgbClr>
                </a:outerShdw>
              </a:effectLst>
            </a:endParaRPr>
          </a:p>
          <a:p>
            <a:pPr>
              <a:defRPr/>
            </a:pPr>
            <a:r>
              <a:rPr lang="it-IT" sz="2800" i="1" dirty="0" err="1" smtClean="0">
                <a:solidFill>
                  <a:schemeClr val="accent5">
                    <a:lumMod val="10000"/>
                  </a:schemeClr>
                </a:solidFill>
                <a:effectLst>
                  <a:outerShdw blurRad="38100" dist="38100" dir="2700000" algn="tl">
                    <a:srgbClr val="000000">
                      <a:alpha val="43137"/>
                    </a:srgbClr>
                  </a:outerShdw>
                </a:effectLst>
              </a:rPr>
              <a:t>Inhibitors</a:t>
            </a:r>
            <a:r>
              <a:rPr lang="it-IT" sz="2800" i="1" dirty="0" smtClean="0">
                <a:solidFill>
                  <a:schemeClr val="accent5">
                    <a:lumMod val="10000"/>
                  </a:schemeClr>
                </a:solidFill>
                <a:effectLst>
                  <a:outerShdw blurRad="38100" dist="38100" dir="2700000" algn="tl">
                    <a:srgbClr val="000000">
                      <a:alpha val="43137"/>
                    </a:srgbClr>
                  </a:outerShdw>
                </a:effectLst>
              </a:rPr>
              <a:t>/</a:t>
            </a:r>
            <a:r>
              <a:rPr lang="it-IT" sz="2800" i="1" dirty="0" err="1" smtClean="0">
                <a:solidFill>
                  <a:schemeClr val="accent5">
                    <a:lumMod val="10000"/>
                  </a:schemeClr>
                </a:solidFill>
                <a:effectLst>
                  <a:outerShdw blurRad="38100" dist="38100" dir="2700000" algn="tl">
                    <a:srgbClr val="000000">
                      <a:alpha val="43137"/>
                    </a:srgbClr>
                  </a:outerShdw>
                </a:effectLst>
              </a:rPr>
              <a:t>regulators</a:t>
            </a:r>
            <a:r>
              <a:rPr lang="it-IT" sz="2800" i="1" dirty="0" smtClean="0">
                <a:solidFill>
                  <a:schemeClr val="accent5">
                    <a:lumMod val="10000"/>
                  </a:schemeClr>
                </a:solidFill>
                <a:effectLst>
                  <a:outerShdw blurRad="38100" dist="38100" dir="2700000" algn="tl">
                    <a:srgbClr val="000000">
                      <a:alpha val="43137"/>
                    </a:srgbClr>
                  </a:outerShdw>
                </a:effectLst>
              </a:rPr>
              <a:t> </a:t>
            </a:r>
            <a:r>
              <a:rPr lang="it-IT" sz="2800" i="1" dirty="0" err="1" smtClean="0">
                <a:solidFill>
                  <a:schemeClr val="accent5">
                    <a:lumMod val="10000"/>
                  </a:schemeClr>
                </a:solidFill>
                <a:effectLst>
                  <a:outerShdw blurRad="38100" dist="38100" dir="2700000" algn="tl">
                    <a:srgbClr val="000000">
                      <a:alpha val="43137"/>
                    </a:srgbClr>
                  </a:outerShdw>
                </a:effectLst>
              </a:rPr>
              <a:t>of</a:t>
            </a:r>
            <a:r>
              <a:rPr lang="it-IT" sz="2800" i="1" dirty="0" smtClean="0">
                <a:solidFill>
                  <a:schemeClr val="accent5">
                    <a:lumMod val="10000"/>
                  </a:schemeClr>
                </a:solidFill>
                <a:effectLst>
                  <a:outerShdw blurRad="38100" dist="38100" dir="2700000" algn="tl">
                    <a:srgbClr val="000000">
                      <a:alpha val="43137"/>
                    </a:srgbClr>
                  </a:outerShdw>
                </a:effectLst>
              </a:rPr>
              <a:t> </a:t>
            </a:r>
            <a:r>
              <a:rPr lang="it-IT" sz="2800" i="1" dirty="0" err="1" smtClean="0">
                <a:solidFill>
                  <a:schemeClr val="accent5">
                    <a:lumMod val="10000"/>
                  </a:schemeClr>
                </a:solidFill>
                <a:effectLst>
                  <a:outerShdw blurRad="38100" dist="38100" dir="2700000" algn="tl">
                    <a:srgbClr val="000000">
                      <a:alpha val="43137"/>
                    </a:srgbClr>
                  </a:outerShdw>
                </a:effectLst>
              </a:rPr>
              <a:t>signaling</a:t>
            </a:r>
            <a:r>
              <a:rPr lang="it-IT" sz="2800" i="1" dirty="0" smtClean="0">
                <a:solidFill>
                  <a:schemeClr val="accent5">
                    <a:lumMod val="10000"/>
                  </a:schemeClr>
                </a:solidFill>
                <a:effectLst>
                  <a:outerShdw blurRad="38100" dist="38100" dir="2700000" algn="tl">
                    <a:srgbClr val="000000">
                      <a:alpha val="43137"/>
                    </a:srgbClr>
                  </a:outerShdw>
                </a:effectLst>
              </a:rPr>
              <a:t> </a:t>
            </a:r>
            <a:r>
              <a:rPr lang="it-IT" sz="2800" i="1" dirty="0" err="1" smtClean="0">
                <a:solidFill>
                  <a:schemeClr val="accent5">
                    <a:lumMod val="10000"/>
                  </a:schemeClr>
                </a:solidFill>
                <a:effectLst>
                  <a:outerShdw blurRad="38100" dist="38100" dir="2700000" algn="tl">
                    <a:srgbClr val="000000">
                      <a:alpha val="43137"/>
                    </a:srgbClr>
                  </a:outerShdw>
                </a:effectLst>
              </a:rPr>
              <a:t>pathways</a:t>
            </a:r>
            <a:r>
              <a:rPr lang="it-IT" sz="2800" i="1" dirty="0" smtClean="0">
                <a:solidFill>
                  <a:schemeClr val="accent5">
                    <a:lumMod val="10000"/>
                  </a:schemeClr>
                </a:solidFill>
                <a:effectLst>
                  <a:outerShdw blurRad="38100" dist="38100" dir="2700000" algn="tl">
                    <a:srgbClr val="000000">
                      <a:alpha val="43137"/>
                    </a:srgbClr>
                  </a:outerShdw>
                </a:effectLst>
              </a:rPr>
              <a:t> </a:t>
            </a:r>
            <a:r>
              <a:rPr lang="it-IT" sz="2000" i="1" dirty="0" smtClean="0">
                <a:solidFill>
                  <a:schemeClr val="accent5">
                    <a:lumMod val="10000"/>
                  </a:schemeClr>
                </a:solidFill>
                <a:effectLst>
                  <a:outerShdw blurRad="38100" dist="38100" dir="2700000" algn="tl">
                    <a:srgbClr val="000000">
                      <a:alpha val="43137"/>
                    </a:srgbClr>
                  </a:outerShdw>
                </a:effectLst>
              </a:rPr>
              <a:t>(WNT, </a:t>
            </a:r>
            <a:r>
              <a:rPr lang="it-IT" sz="2000" i="1" dirty="0" err="1" smtClean="0">
                <a:solidFill>
                  <a:schemeClr val="accent5">
                    <a:lumMod val="10000"/>
                  </a:schemeClr>
                </a:solidFill>
                <a:effectLst>
                  <a:outerShdw blurRad="38100" dist="38100" dir="2700000" algn="tl">
                    <a:srgbClr val="000000">
                      <a:alpha val="43137"/>
                    </a:srgbClr>
                  </a:outerShdw>
                </a:effectLst>
              </a:rPr>
              <a:t>TGF-beta</a:t>
            </a:r>
            <a:r>
              <a:rPr lang="it-IT" sz="2000" i="1" dirty="0" smtClean="0">
                <a:solidFill>
                  <a:schemeClr val="accent5">
                    <a:lumMod val="10000"/>
                  </a:schemeClr>
                </a:solidFill>
                <a:effectLst>
                  <a:outerShdw blurRad="38100" dist="38100" dir="2700000" algn="tl">
                    <a:srgbClr val="000000">
                      <a:alpha val="43137"/>
                    </a:srgbClr>
                  </a:outerShdw>
                </a:effectLst>
              </a:rPr>
              <a:t>, etc.)</a:t>
            </a:r>
            <a:endParaRPr lang="it-IT" sz="2800" i="1" dirty="0" smtClean="0">
              <a:solidFill>
                <a:schemeClr val="accent5">
                  <a:lumMod val="10000"/>
                </a:schemeClr>
              </a:solidFill>
              <a:effectLst>
                <a:outerShdw blurRad="38100" dist="38100" dir="2700000" algn="tl">
                  <a:srgbClr val="000000">
                    <a:alpha val="43137"/>
                  </a:srgbClr>
                </a:outerShdw>
              </a:effectLst>
            </a:endParaRP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contenuto 3"/>
          <p:cNvSpPr>
            <a:spLocks noGrp="1"/>
          </p:cNvSpPr>
          <p:nvPr>
            <p:ph idx="1"/>
          </p:nvPr>
        </p:nvSpPr>
        <p:spPr>
          <a:xfrm>
            <a:off x="1258888" y="2205038"/>
            <a:ext cx="6697662" cy="727075"/>
          </a:xfrm>
          <a:solidFill>
            <a:srgbClr val="FFFF00"/>
          </a:solidFill>
        </p:spPr>
        <p:txBody>
          <a:bodyPr/>
          <a:lstStyle/>
          <a:p>
            <a:pPr algn="ctr">
              <a:buFontTx/>
              <a:buNone/>
              <a:defRPr/>
            </a:pPr>
            <a:r>
              <a:rPr lang="it-IT" sz="3600" dirty="0" err="1" smtClean="0">
                <a:solidFill>
                  <a:srgbClr val="FF0000"/>
                </a:solidFill>
                <a:effectLst>
                  <a:outerShdw blurRad="38100" dist="38100" dir="2700000" algn="tl">
                    <a:srgbClr val="000000">
                      <a:alpha val="43137"/>
                    </a:srgbClr>
                  </a:outerShdw>
                </a:effectLst>
              </a:rPr>
              <a:t>Surgical</a:t>
            </a:r>
            <a:r>
              <a:rPr lang="it-IT" sz="3600" dirty="0" smtClean="0">
                <a:solidFill>
                  <a:srgbClr val="FF0000"/>
                </a:solidFill>
                <a:effectLst>
                  <a:outerShdw blurRad="38100" dist="38100" dir="2700000" algn="tl">
                    <a:srgbClr val="000000">
                      <a:alpha val="43137"/>
                    </a:srgbClr>
                  </a:outerShdw>
                </a:effectLst>
              </a:rPr>
              <a:t> </a:t>
            </a:r>
            <a:r>
              <a:rPr lang="it-IT" sz="3600" dirty="0" err="1" smtClean="0">
                <a:solidFill>
                  <a:srgbClr val="FF0000"/>
                </a:solidFill>
                <a:effectLst>
                  <a:outerShdw blurRad="38100" dist="38100" dir="2700000" algn="tl">
                    <a:srgbClr val="000000">
                      <a:alpha val="43137"/>
                    </a:srgbClr>
                  </a:outerShdw>
                </a:effectLst>
              </a:rPr>
              <a:t>biopsy</a:t>
            </a:r>
            <a:r>
              <a:rPr lang="it-IT" sz="3600" dirty="0" smtClean="0">
                <a:solidFill>
                  <a:srgbClr val="FF0000"/>
                </a:solidFill>
                <a:effectLst>
                  <a:outerShdw blurRad="38100" dist="38100" dir="2700000" algn="tl">
                    <a:srgbClr val="000000">
                      <a:alpha val="43137"/>
                    </a:srgbClr>
                  </a:outerShdw>
                </a:effectLst>
              </a:rPr>
              <a:t> </a:t>
            </a:r>
            <a:r>
              <a:rPr lang="it-IT" sz="3600" dirty="0" err="1" smtClean="0">
                <a:solidFill>
                  <a:srgbClr val="FF0000"/>
                </a:solidFill>
                <a:effectLst>
                  <a:outerShdw blurRad="38100" dist="38100" dir="2700000" algn="tl">
                    <a:srgbClr val="000000">
                      <a:alpha val="43137"/>
                    </a:srgbClr>
                  </a:outerShdw>
                </a:effectLst>
              </a:rPr>
              <a:t>is</a:t>
            </a:r>
            <a:r>
              <a:rPr lang="it-IT" sz="3600" dirty="0" smtClean="0">
                <a:solidFill>
                  <a:srgbClr val="FF0000"/>
                </a:solidFill>
                <a:effectLst>
                  <a:outerShdw blurRad="38100" dist="38100" dir="2700000" algn="tl">
                    <a:srgbClr val="000000">
                      <a:alpha val="43137"/>
                    </a:srgbClr>
                  </a:outerShdw>
                </a:effectLst>
              </a:rPr>
              <a:t> </a:t>
            </a:r>
            <a:r>
              <a:rPr lang="it-IT" sz="3600" dirty="0" err="1" smtClean="0">
                <a:solidFill>
                  <a:srgbClr val="FF0000"/>
                </a:solidFill>
                <a:effectLst>
                  <a:outerShdw blurRad="38100" dist="38100" dir="2700000" algn="tl">
                    <a:srgbClr val="000000">
                      <a:alpha val="43137"/>
                    </a:srgbClr>
                  </a:outerShdw>
                </a:effectLst>
              </a:rPr>
              <a:t>dangerous</a:t>
            </a:r>
            <a:r>
              <a:rPr lang="it-IT" sz="3600" dirty="0" smtClean="0">
                <a:solidFill>
                  <a:srgbClr val="FF0000"/>
                </a:solidFill>
                <a:effectLst>
                  <a:outerShdw blurRad="38100" dist="38100" dir="2700000" algn="tl">
                    <a:srgbClr val="000000">
                      <a:alpha val="43137"/>
                    </a:srgbClr>
                  </a:outerShdw>
                </a:effectLst>
              </a:rPr>
              <a:t>	</a:t>
            </a:r>
            <a:endParaRPr lang="it-IT" sz="3600" dirty="0">
              <a:solidFill>
                <a:srgbClr val="FF0000"/>
              </a:solidFill>
              <a:effectLst>
                <a:outerShdw blurRad="38100" dist="38100" dir="2700000" algn="tl">
                  <a:srgbClr val="000000">
                    <a:alpha val="43137"/>
                  </a:srgbClr>
                </a:outerShdw>
              </a:effectLst>
            </a:endParaRPr>
          </a:p>
        </p:txBody>
      </p:sp>
      <p:pic>
        <p:nvPicPr>
          <p:cNvPr id="11267" name="Picture 2"/>
          <p:cNvPicPr>
            <a:picLocks noChangeAspect="1" noChangeArrowheads="1"/>
          </p:cNvPicPr>
          <p:nvPr/>
        </p:nvPicPr>
        <p:blipFill>
          <a:blip r:embed="rId2" cstate="print"/>
          <a:srcRect l="16731" t="42433" r="12395" b="25368"/>
          <a:stretch>
            <a:fillRect/>
          </a:stretch>
        </p:blipFill>
        <p:spPr bwMode="auto">
          <a:xfrm>
            <a:off x="468313" y="3238500"/>
            <a:ext cx="6624637" cy="1692275"/>
          </a:xfrm>
          <a:prstGeom prst="rect">
            <a:avLst/>
          </a:prstGeom>
          <a:noFill/>
          <a:ln w="9525">
            <a:solidFill>
              <a:srgbClr val="FF0000"/>
            </a:solidFill>
            <a:miter lim="800000"/>
            <a:headEnd/>
            <a:tailEnd/>
          </a:ln>
        </p:spPr>
      </p:pic>
      <p:sp>
        <p:nvSpPr>
          <p:cNvPr id="6" name="Rettangolo 5"/>
          <p:cNvSpPr/>
          <p:nvPr/>
        </p:nvSpPr>
        <p:spPr>
          <a:xfrm>
            <a:off x="5435600" y="3789363"/>
            <a:ext cx="3187700" cy="307975"/>
          </a:xfrm>
          <a:prstGeom prst="rect">
            <a:avLst/>
          </a:prstGeom>
        </p:spPr>
        <p:txBody>
          <a:bodyPr wrap="none">
            <a:spAutoFit/>
          </a:bodyPr>
          <a:lstStyle/>
          <a:p>
            <a:pPr>
              <a:defRPr/>
            </a:pPr>
            <a:r>
              <a:rPr lang="it-IT" sz="1400" dirty="0" err="1">
                <a:solidFill>
                  <a:srgbClr val="FF0000"/>
                </a:solidFill>
                <a:effectLst>
                  <a:outerShdw blurRad="38100" dist="38100" dir="2700000" algn="tl">
                    <a:srgbClr val="000000">
                      <a:alpha val="43137"/>
                    </a:srgbClr>
                  </a:outerShdw>
                </a:effectLst>
                <a:cs typeface="Arial" charset="0"/>
              </a:rPr>
              <a:t>Respir</a:t>
            </a:r>
            <a:r>
              <a:rPr lang="it-IT" sz="1400" dirty="0">
                <a:solidFill>
                  <a:srgbClr val="FF0000"/>
                </a:solidFill>
                <a:effectLst>
                  <a:outerShdw blurRad="38100" dist="38100" dir="2700000" algn="tl">
                    <a:srgbClr val="000000">
                      <a:alpha val="43137"/>
                    </a:srgbClr>
                  </a:outerShdw>
                </a:effectLst>
                <a:cs typeface="Arial" charset="0"/>
              </a:rPr>
              <a:t>  </a:t>
            </a:r>
            <a:r>
              <a:rPr lang="it-IT" sz="1400" dirty="0" err="1">
                <a:solidFill>
                  <a:srgbClr val="FF0000"/>
                </a:solidFill>
                <a:effectLst>
                  <a:outerShdw blurRad="38100" dist="38100" dir="2700000" algn="tl">
                    <a:srgbClr val="000000">
                      <a:alpha val="43137"/>
                    </a:srgbClr>
                  </a:outerShdw>
                </a:effectLst>
                <a:cs typeface="Arial" charset="0"/>
              </a:rPr>
              <a:t>Med</a:t>
            </a:r>
            <a:r>
              <a:rPr lang="it-IT" sz="1400" dirty="0">
                <a:solidFill>
                  <a:srgbClr val="FF0000"/>
                </a:solidFill>
                <a:effectLst>
                  <a:outerShdw blurRad="38100" dist="38100" dir="2700000" algn="tl">
                    <a:srgbClr val="000000">
                      <a:alpha val="43137"/>
                    </a:srgbClr>
                  </a:outerShdw>
                </a:effectLst>
                <a:cs typeface="Arial" charset="0"/>
              </a:rPr>
              <a:t>  2006 </a:t>
            </a:r>
            <a:r>
              <a:rPr lang="it-IT" sz="1400" dirty="0" err="1">
                <a:solidFill>
                  <a:srgbClr val="FF0000"/>
                </a:solidFill>
                <a:effectLst>
                  <a:outerShdw blurRad="38100" dist="38100" dir="2700000" algn="tl">
                    <a:srgbClr val="000000">
                      <a:alpha val="43137"/>
                    </a:srgbClr>
                  </a:outerShdw>
                </a:effectLst>
                <a:cs typeface="Arial" charset="0"/>
              </a:rPr>
              <a:t>Oct</a:t>
            </a:r>
            <a:r>
              <a:rPr lang="it-IT" sz="1400" dirty="0">
                <a:solidFill>
                  <a:srgbClr val="FF0000"/>
                </a:solidFill>
                <a:effectLst>
                  <a:outerShdw blurRad="38100" dist="38100" dir="2700000" algn="tl">
                    <a:srgbClr val="000000">
                      <a:alpha val="43137"/>
                    </a:srgbClr>
                  </a:outerShdw>
                </a:effectLst>
                <a:cs typeface="Arial" charset="0"/>
              </a:rPr>
              <a:t>;100(10):1753-9. </a:t>
            </a:r>
          </a:p>
        </p:txBody>
      </p:sp>
      <p:pic>
        <p:nvPicPr>
          <p:cNvPr id="11269" name="Picture 3"/>
          <p:cNvPicPr>
            <a:picLocks noChangeAspect="1" noChangeArrowheads="1"/>
          </p:cNvPicPr>
          <p:nvPr/>
        </p:nvPicPr>
        <p:blipFill>
          <a:blip r:embed="rId3" cstate="print"/>
          <a:srcRect l="27364" t="13734" r="26569" b="63866"/>
          <a:stretch>
            <a:fillRect/>
          </a:stretch>
        </p:blipFill>
        <p:spPr bwMode="auto">
          <a:xfrm>
            <a:off x="2484438" y="5157788"/>
            <a:ext cx="5616575" cy="1535112"/>
          </a:xfrm>
          <a:prstGeom prst="rect">
            <a:avLst/>
          </a:prstGeom>
          <a:noFill/>
          <a:ln w="9525">
            <a:solidFill>
              <a:srgbClr val="FF0000"/>
            </a:solidFill>
            <a:miter lim="800000"/>
            <a:headEnd/>
            <a:tailEnd/>
          </a:ln>
        </p:spPr>
      </p:pic>
      <p:sp>
        <p:nvSpPr>
          <p:cNvPr id="8" name="Rettangolo 7"/>
          <p:cNvSpPr/>
          <p:nvPr/>
        </p:nvSpPr>
        <p:spPr>
          <a:xfrm>
            <a:off x="684213" y="5949950"/>
            <a:ext cx="2922587" cy="368300"/>
          </a:xfrm>
          <a:prstGeom prst="rect">
            <a:avLst/>
          </a:prstGeom>
        </p:spPr>
        <p:txBody>
          <a:bodyPr wrap="none">
            <a:spAutoFit/>
          </a:bodyPr>
          <a:lstStyle/>
          <a:p>
            <a:pPr>
              <a:defRPr/>
            </a:pPr>
            <a:r>
              <a:rPr lang="sv-SE" sz="1800" dirty="0">
                <a:solidFill>
                  <a:srgbClr val="FF0000"/>
                </a:solidFill>
                <a:effectLst>
                  <a:outerShdw blurRad="38100" dist="38100" dir="2700000" algn="tl">
                    <a:srgbClr val="000000">
                      <a:alpha val="43137"/>
                    </a:srgbClr>
                  </a:outerShdw>
                </a:effectLst>
                <a:cs typeface="Arial" charset="0"/>
              </a:rPr>
              <a:t>Intern Med 50: 77-85, 2011)</a:t>
            </a:r>
            <a:endParaRPr lang="it-IT" sz="1800" dirty="0">
              <a:solidFill>
                <a:srgbClr val="FF0000"/>
              </a:solidFill>
              <a:effectLst>
                <a:outerShdw blurRad="38100" dist="38100" dir="2700000" algn="tl">
                  <a:srgbClr val="000000">
                    <a:alpha val="43137"/>
                  </a:srgbClr>
                </a:outerShdw>
              </a:effectLst>
              <a:cs typeface="Arial" charset="0"/>
            </a:endParaRPr>
          </a:p>
        </p:txBody>
      </p:sp>
      <p:pic>
        <p:nvPicPr>
          <p:cNvPr id="11271" name="Picture 5" descr="http://www.theelliottpartnership.co.uk/problem.jpg"/>
          <p:cNvPicPr>
            <a:picLocks noChangeAspect="1" noChangeArrowheads="1"/>
          </p:cNvPicPr>
          <p:nvPr/>
        </p:nvPicPr>
        <p:blipFill>
          <a:blip r:embed="rId4" cstate="print"/>
          <a:srcRect/>
          <a:stretch>
            <a:fillRect/>
          </a:stretch>
        </p:blipFill>
        <p:spPr bwMode="auto">
          <a:xfrm>
            <a:off x="2555875" y="115888"/>
            <a:ext cx="2736850" cy="2052637"/>
          </a:xfrm>
          <a:prstGeom prst="rect">
            <a:avLst/>
          </a:prstGeom>
          <a:noFill/>
          <a:ln w="9525">
            <a:noFill/>
            <a:miter lim="800000"/>
            <a:headEnd/>
            <a:tailEnd/>
          </a:ln>
        </p:spPr>
      </p:pic>
      <p:pic>
        <p:nvPicPr>
          <p:cNvPr id="11272" name="Picture 7" descr="http://www.professionalresumewriters.net/wp-content/uploads/2014/07/Danger.png"/>
          <p:cNvPicPr>
            <a:picLocks noChangeAspect="1" noChangeArrowheads="1"/>
          </p:cNvPicPr>
          <p:nvPr/>
        </p:nvPicPr>
        <p:blipFill>
          <a:blip r:embed="rId5" cstate="print"/>
          <a:srcRect/>
          <a:stretch>
            <a:fillRect/>
          </a:stretch>
        </p:blipFill>
        <p:spPr bwMode="auto">
          <a:xfrm>
            <a:off x="7092950" y="404813"/>
            <a:ext cx="1800225" cy="15875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4770" name="Picture 2"/>
          <p:cNvPicPr>
            <a:picLocks noChangeAspect="1" noChangeArrowheads="1"/>
          </p:cNvPicPr>
          <p:nvPr/>
        </p:nvPicPr>
        <p:blipFill>
          <a:blip r:embed="rId2" cstate="print"/>
          <a:srcRect l="51164" t="14501" r="17693" b="10360"/>
          <a:stretch>
            <a:fillRect/>
          </a:stretch>
        </p:blipFill>
        <p:spPr bwMode="auto">
          <a:xfrm>
            <a:off x="5940152" y="116632"/>
            <a:ext cx="2664296" cy="3615830"/>
          </a:xfrm>
          <a:prstGeom prst="rect">
            <a:avLst/>
          </a:prstGeom>
          <a:noFill/>
          <a:ln w="9525">
            <a:noFill/>
            <a:miter lim="800000"/>
            <a:headEnd/>
            <a:tailEnd/>
          </a:ln>
        </p:spPr>
      </p:pic>
      <p:pic>
        <p:nvPicPr>
          <p:cNvPr id="544774" name="Picture 6"/>
          <p:cNvPicPr>
            <a:picLocks noChangeAspect="1" noChangeArrowheads="1"/>
          </p:cNvPicPr>
          <p:nvPr/>
        </p:nvPicPr>
        <p:blipFill>
          <a:blip r:embed="rId3" cstate="print"/>
          <a:srcRect l="21531" t="15098" r="35235" b="51962"/>
          <a:stretch>
            <a:fillRect/>
          </a:stretch>
        </p:blipFill>
        <p:spPr bwMode="auto">
          <a:xfrm>
            <a:off x="467544" y="548680"/>
            <a:ext cx="5208579" cy="2232248"/>
          </a:xfrm>
          <a:prstGeom prst="rect">
            <a:avLst/>
          </a:prstGeom>
          <a:noFill/>
          <a:ln w="9525">
            <a:solidFill>
              <a:schemeClr val="tx2"/>
            </a:solidFill>
            <a:miter lim="800000"/>
            <a:headEnd/>
            <a:tailEnd/>
          </a:ln>
        </p:spPr>
      </p:pic>
      <p:pic>
        <p:nvPicPr>
          <p:cNvPr id="544775" name="Picture 7"/>
          <p:cNvPicPr>
            <a:picLocks noChangeAspect="1" noChangeArrowheads="1"/>
          </p:cNvPicPr>
          <p:nvPr/>
        </p:nvPicPr>
        <p:blipFill>
          <a:blip r:embed="rId4" cstate="print"/>
          <a:srcRect l="13971" t="15686" r="29412" b="24183"/>
          <a:stretch>
            <a:fillRect/>
          </a:stretch>
        </p:blipFill>
        <p:spPr bwMode="auto">
          <a:xfrm>
            <a:off x="827584" y="2852936"/>
            <a:ext cx="4444146" cy="2654944"/>
          </a:xfrm>
          <a:prstGeom prst="rect">
            <a:avLst/>
          </a:prstGeom>
          <a:noFill/>
          <a:ln w="9525">
            <a:solidFill>
              <a:schemeClr val="tx2"/>
            </a:solidFill>
            <a:miter lim="800000"/>
            <a:headEnd/>
            <a:tailEnd/>
          </a:ln>
        </p:spPr>
      </p:pic>
      <p:pic>
        <p:nvPicPr>
          <p:cNvPr id="544776" name="Picture 8"/>
          <p:cNvPicPr>
            <a:picLocks noChangeAspect="1" noChangeArrowheads="1"/>
          </p:cNvPicPr>
          <p:nvPr/>
        </p:nvPicPr>
        <p:blipFill>
          <a:blip r:embed="rId5" cstate="print"/>
          <a:srcRect l="13793" t="17165" r="31035" b="28889"/>
          <a:stretch>
            <a:fillRect/>
          </a:stretch>
        </p:blipFill>
        <p:spPr bwMode="auto">
          <a:xfrm>
            <a:off x="4932040" y="4293096"/>
            <a:ext cx="4104456" cy="2257451"/>
          </a:xfrm>
          <a:prstGeom prst="rect">
            <a:avLst/>
          </a:prstGeom>
          <a:noFill/>
          <a:ln w="9525">
            <a:solidFill>
              <a:schemeClr val="tx2"/>
            </a:solidFill>
            <a:miter lim="800000"/>
            <a:headEnd/>
            <a:tailEnd/>
          </a:ln>
        </p:spPr>
      </p:pic>
      <p:sp>
        <p:nvSpPr>
          <p:cNvPr id="19" name="Rettangolo 18"/>
          <p:cNvSpPr/>
          <p:nvPr/>
        </p:nvSpPr>
        <p:spPr>
          <a:xfrm>
            <a:off x="0" y="5805264"/>
            <a:ext cx="4932040" cy="584775"/>
          </a:xfrm>
          <a:prstGeom prst="rect">
            <a:avLst/>
          </a:prstGeom>
          <a:ln>
            <a:solidFill>
              <a:schemeClr val="tx2"/>
            </a:solidFill>
          </a:ln>
        </p:spPr>
        <p:txBody>
          <a:bodyPr wrap="square">
            <a:spAutoFit/>
          </a:bodyPr>
          <a:lstStyle/>
          <a:p>
            <a:r>
              <a:rPr lang="en-US" sz="1600" b="1" dirty="0" smtClean="0">
                <a:solidFill>
                  <a:srgbClr val="0070C0"/>
                </a:solidFill>
              </a:rPr>
              <a:t>Conclusion: </a:t>
            </a:r>
            <a:r>
              <a:rPr lang="en-US" sz="1600" i="1" dirty="0" err="1" smtClean="0">
                <a:solidFill>
                  <a:srgbClr val="FF0000"/>
                </a:solidFill>
                <a:effectLst>
                  <a:outerShdw blurRad="38100" dist="38100" dir="2700000" algn="tl">
                    <a:srgbClr val="000000">
                      <a:alpha val="43137"/>
                    </a:srgbClr>
                  </a:outerShdw>
                </a:effectLst>
              </a:rPr>
              <a:t>Cryobiopsy</a:t>
            </a:r>
            <a:r>
              <a:rPr lang="en-US" sz="1600" i="1" dirty="0" smtClean="0">
                <a:solidFill>
                  <a:srgbClr val="FF0000"/>
                </a:solidFill>
                <a:effectLst>
                  <a:outerShdw blurRad="38100" dist="38100" dir="2700000" algn="tl">
                    <a:srgbClr val="000000">
                      <a:alpha val="43137"/>
                    </a:srgbClr>
                  </a:outerShdw>
                </a:effectLst>
              </a:rPr>
              <a:t> is safe and has lower complication and mortality rates compared to SLB</a:t>
            </a:r>
            <a:r>
              <a:rPr lang="en-US" sz="1600" dirty="0" smtClean="0">
                <a:solidFill>
                  <a:srgbClr val="FF0000"/>
                </a:solidFill>
                <a:effectLst>
                  <a:outerShdw blurRad="38100" dist="38100" dir="2700000" algn="tl">
                    <a:srgbClr val="000000">
                      <a:alpha val="43137"/>
                    </a:srgbClr>
                  </a:outerShdw>
                </a:effectLst>
              </a:rPr>
              <a:t>.</a:t>
            </a:r>
            <a:endParaRPr lang="en-US" sz="1600" dirty="0">
              <a:solidFill>
                <a:srgbClr val="FF0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cstate="print"/>
          <a:srcRect l="3833" t="22805" r="19708" b="12629"/>
          <a:stretch>
            <a:fillRect/>
          </a:stretch>
        </p:blipFill>
        <p:spPr bwMode="auto">
          <a:xfrm>
            <a:off x="467544" y="188640"/>
            <a:ext cx="8333174" cy="3960440"/>
          </a:xfrm>
          <a:prstGeom prst="rect">
            <a:avLst/>
          </a:prstGeom>
          <a:noFill/>
          <a:ln w="9525">
            <a:solidFill>
              <a:schemeClr val="tx2"/>
            </a:solidFill>
            <a:miter lim="800000"/>
            <a:headEnd/>
            <a:tailEnd/>
          </a:ln>
        </p:spPr>
      </p:pic>
      <p:pic>
        <p:nvPicPr>
          <p:cNvPr id="545795" name="Picture 3"/>
          <p:cNvPicPr>
            <a:picLocks noChangeAspect="1" noChangeArrowheads="1"/>
          </p:cNvPicPr>
          <p:nvPr/>
        </p:nvPicPr>
        <p:blipFill>
          <a:blip r:embed="rId3" cstate="print"/>
          <a:srcRect/>
          <a:stretch>
            <a:fillRect/>
          </a:stretch>
        </p:blipFill>
        <p:spPr bwMode="auto">
          <a:xfrm>
            <a:off x="5580112" y="4221088"/>
            <a:ext cx="3155496" cy="2564904"/>
          </a:xfrm>
          <a:prstGeom prst="rect">
            <a:avLst/>
          </a:prstGeom>
          <a:noFill/>
          <a:ln w="9525">
            <a:solidFill>
              <a:schemeClr val="tx2"/>
            </a:solidFill>
            <a:miter lim="800000"/>
            <a:headEnd/>
            <a:tailEnd/>
          </a:ln>
        </p:spPr>
      </p:pic>
      <p:pic>
        <p:nvPicPr>
          <p:cNvPr id="545796" name="Picture 4"/>
          <p:cNvPicPr>
            <a:picLocks noChangeAspect="1" noChangeArrowheads="1"/>
          </p:cNvPicPr>
          <p:nvPr/>
        </p:nvPicPr>
        <p:blipFill>
          <a:blip r:embed="rId4" cstate="print">
            <a:lum contrast="30000"/>
          </a:blip>
          <a:srcRect b="56923"/>
          <a:stretch>
            <a:fillRect/>
          </a:stretch>
        </p:blipFill>
        <p:spPr bwMode="auto">
          <a:xfrm>
            <a:off x="1403648" y="4293096"/>
            <a:ext cx="3463380" cy="2016224"/>
          </a:xfrm>
          <a:prstGeom prst="rect">
            <a:avLst/>
          </a:prstGeom>
          <a:noFill/>
          <a:ln w="9525">
            <a:solidFill>
              <a:schemeClr val="tx2"/>
            </a:solid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10776</TotalTime>
  <Words>995</Words>
  <Application>Microsoft Office PowerPoint</Application>
  <PresentationFormat>Presentazione su schermo (4:3)</PresentationFormat>
  <Paragraphs>197</Paragraphs>
  <Slides>64</Slides>
  <Notes>0</Notes>
  <HiddenSlides>0</HiddenSlides>
  <MMClips>0</MMClips>
  <ScaleCrop>false</ScaleCrop>
  <HeadingPairs>
    <vt:vector size="6" baseType="variant">
      <vt:variant>
        <vt:lpstr>Tema</vt:lpstr>
      </vt:variant>
      <vt:variant>
        <vt:i4>1</vt:i4>
      </vt:variant>
      <vt:variant>
        <vt:lpstr>Server OLE incorporati</vt:lpstr>
      </vt:variant>
      <vt:variant>
        <vt:i4>1</vt:i4>
      </vt:variant>
      <vt:variant>
        <vt:lpstr>Titoli diapositive</vt:lpstr>
      </vt:variant>
      <vt:variant>
        <vt:i4>64</vt:i4>
      </vt:variant>
    </vt:vector>
  </HeadingPairs>
  <TitlesOfParts>
    <vt:vector size="66" baseType="lpstr">
      <vt:lpstr>Struttura predefinita</vt:lpstr>
      <vt:lpstr>Image</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Improving histological diagnosis</vt:lpstr>
      <vt:lpstr>Diapositiva 21</vt:lpstr>
      <vt:lpstr>Diapositiva 22</vt:lpstr>
      <vt:lpstr>Diapositiva 23</vt:lpstr>
      <vt:lpstr>Immunohistochemistry  In situ proteomic analysis</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Markers of pneumocyte damage and regeneration Tubb3, Lam5g2chain, ph-mTOR</vt:lpstr>
      <vt:lpstr>Diapositiva 36</vt:lpstr>
      <vt:lpstr>Diapositiva 37</vt:lpstr>
      <vt:lpstr>Diapositiva 38</vt:lpstr>
      <vt:lpstr>Diapositiva 39</vt:lpstr>
      <vt:lpstr>Diapositiva 40</vt:lpstr>
      <vt:lpstr>Cell senescence</vt:lpstr>
      <vt:lpstr>Diapositiva 42</vt:lpstr>
      <vt:lpstr>Diapositiva 43</vt:lpstr>
      <vt:lpstr>Diapositiva 44</vt:lpstr>
      <vt:lpstr>IPF pathogenesis</vt:lpstr>
      <vt:lpstr>Diapositiva 46</vt:lpstr>
      <vt:lpstr>Diapositiva 47</vt:lpstr>
      <vt:lpstr>Diapositiva 48</vt:lpstr>
      <vt:lpstr>Diapositiva 49</vt:lpstr>
      <vt:lpstr>Diapositiva 50</vt:lpstr>
      <vt:lpstr>Diapositiva 51</vt:lpstr>
      <vt:lpstr>Diapositiva 52</vt:lpstr>
      <vt:lpstr>Diapositiva 53</vt:lpstr>
      <vt:lpstr>Diapositiva 54</vt:lpstr>
      <vt:lpstr>Diapositiva 55</vt:lpstr>
      <vt:lpstr>Diapositiva 56</vt:lpstr>
      <vt:lpstr>Diapositiva 57</vt:lpstr>
      <vt:lpstr>Diapositiva 58</vt:lpstr>
      <vt:lpstr>Diapositiva 59</vt:lpstr>
      <vt:lpstr>Diapositiva 60</vt:lpstr>
      <vt:lpstr>Diapositiva 61</vt:lpstr>
      <vt:lpstr>Diapositiva 62</vt:lpstr>
      <vt:lpstr>Diapositiva 63</vt:lpstr>
      <vt:lpstr>IPF   pathogenesis and Therapy</vt:lpstr>
    </vt:vector>
  </TitlesOfParts>
  <Company>ANPAT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Prof. Chilosi</dc:creator>
  <cp:lastModifiedBy>HP</cp:lastModifiedBy>
  <cp:revision>301</cp:revision>
  <dcterms:created xsi:type="dcterms:W3CDTF">2008-01-21T17:12:01Z</dcterms:created>
  <dcterms:modified xsi:type="dcterms:W3CDTF">2018-04-16T07:40:57Z</dcterms:modified>
</cp:coreProperties>
</file>