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73" r:id="rId3"/>
    <p:sldId id="273" r:id="rId4"/>
    <p:sldId id="357" r:id="rId5"/>
    <p:sldId id="358" r:id="rId6"/>
    <p:sldId id="360" r:id="rId7"/>
    <p:sldId id="271" r:id="rId8"/>
    <p:sldId id="339" r:id="rId9"/>
    <p:sldId id="257" r:id="rId10"/>
    <p:sldId id="279" r:id="rId11"/>
    <p:sldId id="340" r:id="rId12"/>
    <p:sldId id="280" r:id="rId13"/>
    <p:sldId id="278" r:id="rId14"/>
    <p:sldId id="362" r:id="rId15"/>
    <p:sldId id="361" r:id="rId16"/>
    <p:sldId id="286" r:id="rId17"/>
    <p:sldId id="285" r:id="rId18"/>
    <p:sldId id="260" r:id="rId19"/>
    <p:sldId id="329" r:id="rId20"/>
    <p:sldId id="342" r:id="rId21"/>
    <p:sldId id="341" r:id="rId22"/>
    <p:sldId id="336" r:id="rId23"/>
    <p:sldId id="313" r:id="rId24"/>
    <p:sldId id="363" r:id="rId25"/>
    <p:sldId id="277" r:id="rId26"/>
    <p:sldId id="337" r:id="rId27"/>
    <p:sldId id="338" r:id="rId28"/>
    <p:sldId id="344" r:id="rId29"/>
    <p:sldId id="365" r:id="rId30"/>
    <p:sldId id="366" r:id="rId31"/>
    <p:sldId id="345" r:id="rId32"/>
    <p:sldId id="367" r:id="rId33"/>
    <p:sldId id="346" r:id="rId34"/>
    <p:sldId id="347" r:id="rId35"/>
    <p:sldId id="368" r:id="rId36"/>
    <p:sldId id="348" r:id="rId37"/>
    <p:sldId id="372" r:id="rId38"/>
    <p:sldId id="371" r:id="rId39"/>
    <p:sldId id="349" r:id="rId40"/>
    <p:sldId id="370" r:id="rId41"/>
    <p:sldId id="350" r:id="rId42"/>
    <p:sldId id="351" r:id="rId43"/>
    <p:sldId id="352" r:id="rId44"/>
    <p:sldId id="353" r:id="rId45"/>
    <p:sldId id="354" r:id="rId46"/>
    <p:sldId id="355" r:id="rId47"/>
    <p:sldId id="359" r:id="rId48"/>
    <p:sldId id="356" r:id="rId49"/>
    <p:sldId id="268" r:id="rId5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5"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255" autoAdjust="0"/>
    <p:restoredTop sz="86520" autoAdjust="0"/>
  </p:normalViewPr>
  <p:slideViewPr>
    <p:cSldViewPr>
      <p:cViewPr>
        <p:scale>
          <a:sx n="113" d="100"/>
          <a:sy n="113" d="100"/>
        </p:scale>
        <p:origin x="568" y="144"/>
      </p:cViewPr>
      <p:guideLst>
        <p:guide orient="horz" pos="3385"/>
        <p:guide pos="2880"/>
      </p:guideLst>
    </p:cSldViewPr>
  </p:slideViewPr>
  <p:outlineViewPr>
    <p:cViewPr>
      <p:scale>
        <a:sx n="33" d="100"/>
        <a:sy n="33" d="100"/>
      </p:scale>
      <p:origin x="0" y="-236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 Id="rId2" Type="http://schemas.openxmlformats.org/officeDocument/2006/relationships/image" Target="../media/image56.emf"/><Relationship Id="rId3"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emf"/><Relationship Id="rId2" Type="http://schemas.openxmlformats.org/officeDocument/2006/relationships/image" Target="../media/image63.emf"/><Relationship Id="rId3" Type="http://schemas.openxmlformats.org/officeDocument/2006/relationships/image" Target="../media/image6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1B964B-9B83-4433-9888-B03D08F4CA71}" type="datetimeFigureOut">
              <a:rPr lang="el-GR" smtClean="0"/>
              <a:pPr/>
              <a:t>16/4/18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7804FB-4CD6-441E-8740-9A5676C4E373}" type="slidenum">
              <a:rPr lang="el-GR" smtClean="0"/>
              <a:pPr/>
              <a:t>‹#›</a:t>
            </a:fld>
            <a:endParaRPr lang="el-GR"/>
          </a:p>
        </p:txBody>
      </p:sp>
    </p:spTree>
    <p:extLst>
      <p:ext uri="{BB962C8B-B14F-4D97-AF65-F5344CB8AC3E}">
        <p14:creationId xmlns:p14="http://schemas.microsoft.com/office/powerpoint/2010/main" val="1531401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en.wikipedia.org/wiki/Phosphofructokinase_2"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1</a:t>
            </a:fld>
            <a:endParaRPr lang="el-GR"/>
          </a:p>
        </p:txBody>
      </p:sp>
    </p:spTree>
    <p:extLst>
      <p:ext uri="{BB962C8B-B14F-4D97-AF65-F5344CB8AC3E}">
        <p14:creationId xmlns:p14="http://schemas.microsoft.com/office/powerpoint/2010/main" val="3184876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role</a:t>
            </a:r>
          </a:p>
        </p:txBody>
      </p:sp>
      <p:sp>
        <p:nvSpPr>
          <p:cNvPr id="4" name="Slide Number Placeholder 3"/>
          <p:cNvSpPr>
            <a:spLocks noGrp="1"/>
          </p:cNvSpPr>
          <p:nvPr>
            <p:ph type="sldNum" sz="quarter" idx="10"/>
          </p:nvPr>
        </p:nvSpPr>
        <p:spPr/>
        <p:txBody>
          <a:bodyPr/>
          <a:lstStyle/>
          <a:p>
            <a:fld id="{B07804FB-4CD6-441E-8740-9A5676C4E373}" type="slidenum">
              <a:rPr lang="el-GR" smtClean="0"/>
              <a:pPr/>
              <a:t>16</a:t>
            </a:fld>
            <a:endParaRPr lang="el-GR"/>
          </a:p>
        </p:txBody>
      </p:sp>
    </p:spTree>
    <p:extLst>
      <p:ext uri="{BB962C8B-B14F-4D97-AF65-F5344CB8AC3E}">
        <p14:creationId xmlns:p14="http://schemas.microsoft.com/office/powerpoint/2010/main" val="653590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 model for macrophage polarisation and wound healing</a:t>
            </a:r>
          </a:p>
        </p:txBody>
      </p:sp>
      <p:sp>
        <p:nvSpPr>
          <p:cNvPr id="4" name="Slide Number Placeholder 3"/>
          <p:cNvSpPr>
            <a:spLocks noGrp="1"/>
          </p:cNvSpPr>
          <p:nvPr>
            <p:ph type="sldNum" sz="quarter" idx="10"/>
          </p:nvPr>
        </p:nvSpPr>
        <p:spPr/>
        <p:txBody>
          <a:bodyPr/>
          <a:lstStyle/>
          <a:p>
            <a:fld id="{B07804FB-4CD6-441E-8740-9A5676C4E373}" type="slidenum">
              <a:rPr lang="el-GR" smtClean="0"/>
              <a:pPr/>
              <a:t>17</a:t>
            </a:fld>
            <a:endParaRPr lang="el-GR"/>
          </a:p>
        </p:txBody>
      </p:sp>
    </p:spTree>
    <p:extLst>
      <p:ext uri="{BB962C8B-B14F-4D97-AF65-F5344CB8AC3E}">
        <p14:creationId xmlns:p14="http://schemas.microsoft.com/office/powerpoint/2010/main" val="2149448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2. Macrophage-Derived Molecular Targets for the Treatment of Interstitial Lung Disease (ILD). </a:t>
            </a:r>
            <a:endParaRPr lang="en-US" dirty="0"/>
          </a:p>
          <a:p>
            <a:r>
              <a:rPr lang="en-US" sz="1200" kern="1200" dirty="0">
                <a:solidFill>
                  <a:schemeClr val="tx1"/>
                </a:solidFill>
                <a:effectLst/>
                <a:latin typeface="+mn-lt"/>
                <a:ea typeface="+mn-ea"/>
                <a:cs typeface="+mn-cs"/>
              </a:rPr>
              <a:t>Macrophage-driven, immune-regulated pathways appear to be central to all stages of the fibrotic process. Modulation of macrophages may therefore provide excellent opportunities for therapeutic intervention, particularly with inhaled compounds. This cartoon summarizes potential macrophage-specific therapeutic targets for the treatment of fibrotic lung disease. Abbreviations: </a:t>
            </a:r>
            <a:r>
              <a:rPr lang="en-US" sz="1200" kern="1200" dirty="0" err="1">
                <a:solidFill>
                  <a:schemeClr val="tx1"/>
                </a:solidFill>
                <a:effectLst/>
                <a:latin typeface="+mn-lt"/>
                <a:ea typeface="+mn-ea"/>
                <a:cs typeface="+mn-cs"/>
              </a:rPr>
              <a:t>Arg</a:t>
            </a:r>
            <a:r>
              <a:rPr lang="en-US" sz="1200" kern="1200" dirty="0">
                <a:solidFill>
                  <a:schemeClr val="tx1"/>
                </a:solidFill>
                <a:effectLst/>
                <a:latin typeface="+mn-lt"/>
                <a:ea typeface="+mn-ea"/>
                <a:cs typeface="+mn-cs"/>
              </a:rPr>
              <a:t>, arginase; FIZZ, found in inflammatory zone; GM-CSF, granulocyte-macrophage colony stimulating factor; IL, interleukin; IRF, interferon regulatory factor; </a:t>
            </a:r>
            <a:r>
              <a:rPr lang="en-US" sz="1200" kern="1200" dirty="0" err="1">
                <a:solidFill>
                  <a:schemeClr val="tx1"/>
                </a:solidFill>
                <a:effectLst/>
                <a:latin typeface="+mn-lt"/>
                <a:ea typeface="+mn-ea"/>
                <a:cs typeface="+mn-cs"/>
              </a:rPr>
              <a:t>PPARg</a:t>
            </a:r>
            <a:r>
              <a:rPr lang="en-US" sz="1200" kern="1200" dirty="0">
                <a:solidFill>
                  <a:schemeClr val="tx1"/>
                </a:solidFill>
                <a:effectLst/>
                <a:latin typeface="+mn-lt"/>
                <a:ea typeface="+mn-ea"/>
                <a:cs typeface="+mn-cs"/>
              </a:rPr>
              <a:t>, peroxisome proliferator activated receptor g; TGF, transforming growth factor; TNF, tumor necrosis factor. </a:t>
            </a:r>
            <a:endParaRPr lang="en-US" dirty="0"/>
          </a:p>
          <a:p>
            <a:endParaRPr lang="en-GB"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18</a:t>
            </a:fld>
            <a:endParaRPr lang="el-GR"/>
          </a:p>
        </p:txBody>
      </p:sp>
    </p:spTree>
    <p:extLst>
      <p:ext uri="{BB962C8B-B14F-4D97-AF65-F5344CB8AC3E}">
        <p14:creationId xmlns:p14="http://schemas.microsoft.com/office/powerpoint/2010/main" val="4283837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Profibrotic</a:t>
            </a:r>
            <a:r>
              <a:rPr lang="en-GB" dirty="0"/>
              <a:t> genes are over-expressed by human alveolar macrophages compared to normal lungs.</a:t>
            </a:r>
          </a:p>
        </p:txBody>
      </p:sp>
      <p:sp>
        <p:nvSpPr>
          <p:cNvPr id="4" name="Slide Number Placeholder 3"/>
          <p:cNvSpPr>
            <a:spLocks noGrp="1"/>
          </p:cNvSpPr>
          <p:nvPr>
            <p:ph type="sldNum" sz="quarter" idx="10"/>
          </p:nvPr>
        </p:nvSpPr>
        <p:spPr/>
        <p:txBody>
          <a:bodyPr/>
          <a:lstStyle/>
          <a:p>
            <a:fld id="{B07804FB-4CD6-441E-8740-9A5676C4E373}" type="slidenum">
              <a:rPr lang="el-GR" smtClean="0"/>
              <a:pPr/>
              <a:t>19</a:t>
            </a:fld>
            <a:endParaRPr lang="el-GR"/>
          </a:p>
        </p:txBody>
      </p:sp>
    </p:spTree>
    <p:extLst>
      <p:ext uri="{BB962C8B-B14F-4D97-AF65-F5344CB8AC3E}">
        <p14:creationId xmlns:p14="http://schemas.microsoft.com/office/powerpoint/2010/main" val="1320243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Alveolar macrophages are expanded in patients with lung fibrosis and exhibit a </a:t>
            </a:r>
            <a:r>
              <a:rPr lang="en-US" sz="1200" b="1" kern="1200" dirty="0" err="1">
                <a:solidFill>
                  <a:schemeClr val="tx1"/>
                </a:solidFill>
                <a:effectLst/>
                <a:latin typeface="+mn-lt"/>
                <a:ea typeface="+mn-ea"/>
                <a:cs typeface="+mn-cs"/>
              </a:rPr>
              <a:t>profibrotic</a:t>
            </a:r>
            <a:r>
              <a:rPr lang="en-US" sz="1200" b="1" kern="1200" dirty="0">
                <a:solidFill>
                  <a:schemeClr val="tx1"/>
                </a:solidFill>
                <a:effectLst/>
                <a:latin typeface="+mn-lt"/>
                <a:ea typeface="+mn-ea"/>
                <a:cs typeface="+mn-cs"/>
              </a:rPr>
              <a:t> gene expression signature similar to mouse Mo-AMs during lung fibrosis. </a:t>
            </a:r>
            <a:endParaRPr lang="en-US" dirty="0"/>
          </a:p>
          <a:p>
            <a:endParaRPr lang="en-GB"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20</a:t>
            </a:fld>
            <a:endParaRPr lang="el-GR"/>
          </a:p>
        </p:txBody>
      </p:sp>
    </p:spTree>
    <p:extLst>
      <p:ext uri="{BB962C8B-B14F-4D97-AF65-F5344CB8AC3E}">
        <p14:creationId xmlns:p14="http://schemas.microsoft.com/office/powerpoint/2010/main" val="3622702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Collagen genes for examples</a:t>
            </a:r>
          </a:p>
        </p:txBody>
      </p:sp>
      <p:sp>
        <p:nvSpPr>
          <p:cNvPr id="4" name="Slide Number Placeholder 3"/>
          <p:cNvSpPr>
            <a:spLocks noGrp="1"/>
          </p:cNvSpPr>
          <p:nvPr>
            <p:ph type="sldNum" sz="quarter" idx="10"/>
          </p:nvPr>
        </p:nvSpPr>
        <p:spPr/>
        <p:txBody>
          <a:bodyPr/>
          <a:lstStyle/>
          <a:p>
            <a:fld id="{B07804FB-4CD6-441E-8740-9A5676C4E373}" type="slidenum">
              <a:rPr lang="el-GR" smtClean="0"/>
              <a:pPr/>
              <a:t>21</a:t>
            </a:fld>
            <a:endParaRPr lang="el-GR"/>
          </a:p>
        </p:txBody>
      </p:sp>
    </p:spTree>
    <p:extLst>
      <p:ext uri="{BB962C8B-B14F-4D97-AF65-F5344CB8AC3E}">
        <p14:creationId xmlns:p14="http://schemas.microsoft.com/office/powerpoint/2010/main" val="122966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IPF BAL, AMs were the most abundant immune cell type and multiple genes involved in OXPHOS were </a:t>
            </a:r>
            <a:r>
              <a:rPr lang="en-US" sz="1200" kern="1200" dirty="0" err="1" smtClean="0">
                <a:solidFill>
                  <a:schemeClr val="tx1"/>
                </a:solidFill>
                <a:effectLst/>
                <a:latin typeface="+mn-lt"/>
                <a:ea typeface="+mn-ea"/>
                <a:cs typeface="+mn-cs"/>
              </a:rPr>
              <a:t>downregulated</a:t>
            </a:r>
            <a:r>
              <a:rPr lang="en-US" sz="1200" kern="1200" dirty="0" smtClean="0">
                <a:solidFill>
                  <a:schemeClr val="tx1"/>
                </a:solidFill>
                <a:effectLst/>
                <a:latin typeface="+mn-lt"/>
                <a:ea typeface="+mn-ea"/>
                <a:cs typeface="+mn-cs"/>
              </a:rPr>
              <a:t> in IPF AMs compared to healthy controls, including LDH, SDHD, MDH1 and PDHB, while IDH2 was increased. </a:t>
            </a:r>
            <a:endParaRPr lang="en-US" dirty="0" smtClean="0"/>
          </a:p>
          <a:p>
            <a:endParaRPr lang="en-US"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24</a:t>
            </a:fld>
            <a:endParaRPr lang="el-GR"/>
          </a:p>
        </p:txBody>
      </p:sp>
    </p:spTree>
    <p:extLst>
      <p:ext uri="{BB962C8B-B14F-4D97-AF65-F5344CB8AC3E}">
        <p14:creationId xmlns:p14="http://schemas.microsoft.com/office/powerpoint/2010/main" val="807449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25</a:t>
            </a:fld>
            <a:endParaRPr lang="el-GR"/>
          </a:p>
        </p:txBody>
      </p:sp>
    </p:spTree>
    <p:extLst>
      <p:ext uri="{BB962C8B-B14F-4D97-AF65-F5344CB8AC3E}">
        <p14:creationId xmlns:p14="http://schemas.microsoft.com/office/powerpoint/2010/main" val="3518263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last decade it has become clear that immune cell activation relies on the regulation of metabolic pathways.</a:t>
            </a:r>
          </a:p>
        </p:txBody>
      </p:sp>
      <p:sp>
        <p:nvSpPr>
          <p:cNvPr id="4" name="Slide Number Placeholder 3"/>
          <p:cNvSpPr>
            <a:spLocks noGrp="1"/>
          </p:cNvSpPr>
          <p:nvPr>
            <p:ph type="sldNum" sz="quarter" idx="10"/>
          </p:nvPr>
        </p:nvSpPr>
        <p:spPr/>
        <p:txBody>
          <a:bodyPr/>
          <a:lstStyle/>
          <a:p>
            <a:fld id="{B07804FB-4CD6-441E-8740-9A5676C4E373}" type="slidenum">
              <a:rPr lang="el-GR" smtClean="0"/>
              <a:pPr/>
              <a:t>26</a:t>
            </a:fld>
            <a:endParaRPr lang="el-GR"/>
          </a:p>
        </p:txBody>
      </p:sp>
    </p:spTree>
    <p:extLst>
      <p:ext uri="{BB962C8B-B14F-4D97-AF65-F5344CB8AC3E}">
        <p14:creationId xmlns:p14="http://schemas.microsoft.com/office/powerpoint/2010/main" val="596931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various immune cell subsets exhibit a reliance on distinct mitochondria metabolic pathways to promote cell survival, lineage generation and function.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Metabolic differences between M1 and M2 macrophages.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M1 macrophages rely on </a:t>
            </a:r>
            <a:r>
              <a:rPr lang="en-US" sz="1200" b="1" kern="1200" dirty="0">
                <a:solidFill>
                  <a:schemeClr val="tx1"/>
                </a:solidFill>
                <a:effectLst/>
                <a:latin typeface="+mn-lt"/>
                <a:ea typeface="+mn-ea"/>
                <a:cs typeface="+mn-cs"/>
              </a:rPr>
              <a:t>glycolysis </a:t>
            </a:r>
            <a:r>
              <a:rPr lang="en-US" sz="1200" kern="1200" dirty="0">
                <a:solidFill>
                  <a:schemeClr val="tx1"/>
                </a:solidFill>
                <a:effectLst/>
                <a:latin typeface="+mn-lt"/>
                <a:ea typeface="+mn-ea"/>
                <a:cs typeface="+mn-cs"/>
              </a:rPr>
              <a:t>for ATP production and have increased levels of </a:t>
            </a:r>
            <a:r>
              <a:rPr lang="en-US" sz="1200" kern="1200" dirty="0" err="1">
                <a:solidFill>
                  <a:schemeClr val="tx1"/>
                </a:solidFill>
                <a:effectLst/>
                <a:latin typeface="+mn-lt"/>
                <a:ea typeface="+mn-ea"/>
                <a:cs typeface="+mn-cs"/>
              </a:rPr>
              <a:t>iNOS</a:t>
            </a:r>
            <a:r>
              <a:rPr lang="en-US" sz="1200" kern="1200" dirty="0">
                <a:solidFill>
                  <a:schemeClr val="tx1"/>
                </a:solidFill>
                <a:effectLst/>
                <a:latin typeface="+mn-lt"/>
                <a:ea typeface="+mn-ea"/>
                <a:cs typeface="+mn-cs"/>
              </a:rPr>
              <a:t>, HIF-1</a:t>
            </a:r>
            <a:r>
              <a:rPr lang="el-GR" sz="1200" kern="1200" dirty="0">
                <a:solidFill>
                  <a:schemeClr val="tx1"/>
                </a:solidFill>
                <a:effectLst/>
                <a:latin typeface="+mn-lt"/>
                <a:ea typeface="+mn-ea"/>
                <a:cs typeface="+mn-cs"/>
              </a:rPr>
              <a:t>α </a:t>
            </a:r>
            <a:r>
              <a:rPr lang="en-US" sz="1200" kern="1200" dirty="0">
                <a:solidFill>
                  <a:schemeClr val="tx1"/>
                </a:solidFill>
                <a:effectLst/>
                <a:latin typeface="+mn-lt"/>
                <a:ea typeface="+mn-ea"/>
                <a:cs typeface="+mn-cs"/>
              </a:rPr>
              <a:t>and u-PFK2 (ubiquitous </a:t>
            </a:r>
            <a:r>
              <a:rPr lang="en-US" b="0" dirty="0">
                <a:solidFill>
                  <a:schemeClr val="tx1"/>
                </a:solidFill>
                <a:hlinkClick r:id="rId3"/>
              </a:rPr>
              <a:t>Phosphofructokinase 2) </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M2 macrophages are fueled by </a:t>
            </a:r>
            <a:r>
              <a:rPr lang="en-US" sz="1200" b="1" kern="1200" dirty="0">
                <a:solidFill>
                  <a:schemeClr val="tx1"/>
                </a:solidFill>
                <a:effectLst/>
                <a:latin typeface="+mn-lt"/>
                <a:ea typeface="+mn-ea"/>
                <a:cs typeface="+mn-cs"/>
              </a:rPr>
              <a:t>OXPHOS (oxidative phosphorylation </a:t>
            </a:r>
            <a:r>
              <a:rPr lang="en-US" sz="1200" kern="1200" dirty="0">
                <a:solidFill>
                  <a:schemeClr val="tx1"/>
                </a:solidFill>
                <a:effectLst/>
                <a:latin typeface="+mn-lt"/>
                <a:ea typeface="+mn-ea"/>
                <a:cs typeface="+mn-cs"/>
              </a:rPr>
              <a:t> and have increased levels of Arg-1, AMPK and PFKFB1.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M1 macrophages release pro-inflammatory cytokines such as IL-1</a:t>
            </a:r>
            <a:r>
              <a:rPr lang="el-GR" sz="1200" kern="1200" dirty="0">
                <a:solidFill>
                  <a:schemeClr val="tx1"/>
                </a:solidFill>
                <a:effectLst/>
                <a:latin typeface="+mn-lt"/>
                <a:ea typeface="+mn-ea"/>
                <a:cs typeface="+mn-cs"/>
              </a:rPr>
              <a:t>β, </a:t>
            </a:r>
            <a:r>
              <a:rPr lang="en-US" sz="1200" kern="1200" dirty="0">
                <a:solidFill>
                  <a:schemeClr val="tx1"/>
                </a:solidFill>
                <a:effectLst/>
                <a:latin typeface="+mn-lt"/>
                <a:ea typeface="+mn-ea"/>
                <a:cs typeface="+mn-cs"/>
              </a:rPr>
              <a:t>while M2 macro- phages are involved in the response to parasite infection, as well as in wound healing, and they release the anti-inflammatory cytokine IL-10.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fact, it is thought that a spectrum of macrophage activation exists, with different populations of macro- phages exhibiting different in inflammatory and metabolic phenotypes.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27</a:t>
            </a:fld>
            <a:endParaRPr lang="el-GR"/>
          </a:p>
        </p:txBody>
      </p:sp>
    </p:spTree>
    <p:extLst>
      <p:ext uri="{BB962C8B-B14F-4D97-AF65-F5344CB8AC3E}">
        <p14:creationId xmlns:p14="http://schemas.microsoft.com/office/powerpoint/2010/main" val="1533240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Mitochondria</a:t>
            </a:r>
            <a:r>
              <a:rPr lang="en-US" sz="1200" kern="1200" dirty="0">
                <a:solidFill>
                  <a:schemeClr val="tx1"/>
                </a:solidFill>
                <a:effectLst/>
                <a:latin typeface="+mn-lt"/>
                <a:ea typeface="+mn-ea"/>
                <a:cs typeface="+mn-cs"/>
              </a:rPr>
              <a:t> are double membrane-bound organelles that exist in all eukaryotic organisms. e essential cellular function of mitochondria is to generate energy in the form of adenosine triphosphate (ATP). is function makes mitochondria the “powerhouse” of the cell.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supplying ATP, mitochondria are also involved in other tasks, such as signaling, cellular differentiation, cell cycle regulation and cell growth. </a:t>
            </a:r>
            <a:endParaRPr lang="en-US" dirty="0"/>
          </a:p>
          <a:p>
            <a:endParaRPr lang="en-US" sz="1200" kern="1200" baseline="0" dirty="0">
              <a:solidFill>
                <a:schemeClr val="tx1"/>
              </a:solidFill>
              <a:latin typeface="+mn-lt"/>
              <a:ea typeface="+mn-ea"/>
              <a:cs typeface="+mn-cs"/>
            </a:endParaRPr>
          </a:p>
          <a:p>
            <a:r>
              <a:rPr lang="en-US" sz="1200" u="sng" kern="1200" baseline="0" dirty="0">
                <a:solidFill>
                  <a:schemeClr val="tx1"/>
                </a:solidFill>
                <a:latin typeface="+mn-lt"/>
                <a:ea typeface="+mn-ea"/>
                <a:cs typeface="+mn-cs"/>
              </a:rPr>
              <a:t>Mitochondrial dysfunction and diverse lung diseases. </a:t>
            </a:r>
          </a:p>
          <a:p>
            <a:r>
              <a:rPr lang="en-US" sz="1200" kern="1200" baseline="0" dirty="0">
                <a:solidFill>
                  <a:schemeClr val="tx1"/>
                </a:solidFill>
                <a:latin typeface="+mn-lt"/>
                <a:ea typeface="+mn-ea"/>
                <a:cs typeface="+mn-cs"/>
              </a:rPr>
              <a:t>Mitochondrial dysfunction and mitochondrial DNA mutations and deletions can cause defects in energy metabolism and impair non-energetic pathways. </a:t>
            </a:r>
          </a:p>
          <a:p>
            <a:r>
              <a:rPr lang="en-US" sz="1200" kern="1200" baseline="0" dirty="0">
                <a:solidFill>
                  <a:schemeClr val="tx1"/>
                </a:solidFill>
                <a:latin typeface="+mn-lt"/>
                <a:ea typeface="+mn-ea"/>
                <a:cs typeface="+mn-cs"/>
              </a:rPr>
              <a:t>Mitochondrial dysfunction is also associated with lung alveolar epithelial cell and alveolar macrophage apoptosis, which hinders lung repair and influences the expression of various reactive oxygen species-related genes.</a:t>
            </a:r>
          </a:p>
          <a:p>
            <a:r>
              <a:rPr lang="en-US" sz="1200" kern="1200" baseline="0" dirty="0">
                <a:solidFill>
                  <a:schemeClr val="tx1"/>
                </a:solidFill>
                <a:latin typeface="+mn-lt"/>
                <a:ea typeface="+mn-ea"/>
                <a:cs typeface="+mn-cs"/>
              </a:rPr>
              <a:t>Thus, mitochondrial dysfunction can induce diverse degenerative lung diseases.</a:t>
            </a:r>
            <a:endParaRPr lang="el-GR" dirty="0"/>
          </a:p>
        </p:txBody>
      </p:sp>
      <p:sp>
        <p:nvSpPr>
          <p:cNvPr id="4" name="3 - Θέση αριθμού διαφάνειας"/>
          <p:cNvSpPr>
            <a:spLocks noGrp="1"/>
          </p:cNvSpPr>
          <p:nvPr>
            <p:ph type="sldNum" sz="quarter" idx="10"/>
          </p:nvPr>
        </p:nvSpPr>
        <p:spPr/>
        <p:txBody>
          <a:bodyPr/>
          <a:lstStyle/>
          <a:p>
            <a:fld id="{B07804FB-4CD6-441E-8740-9A5676C4E373}" type="slidenum">
              <a:rPr lang="el-GR" smtClean="0"/>
              <a:pPr/>
              <a:t>3</a:t>
            </a:fld>
            <a:endParaRPr lang="el-GR" dirty="0"/>
          </a:p>
        </p:txBody>
      </p:sp>
    </p:spTree>
    <p:extLst>
      <p:ext uri="{BB962C8B-B14F-4D97-AF65-F5344CB8AC3E}">
        <p14:creationId xmlns:p14="http://schemas.microsoft.com/office/powerpoint/2010/main" val="1363798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Although recent studies propose a significant link between mitochondrial dysfunction and the induction of fibrosis  and defective autophagy/mitophagy have been demonstrated in aging murine lungs and biopsies from IPF patients, a study using a limited number of patients have shown an increase in mitophagy and autophagy in IPF alveolar macrophages that is associated with escape from apoptosis in these cells and increased fibrosis in animal models.</a:t>
            </a:r>
            <a:r>
              <a:rPr lang="en-US" dirty="0">
                <a:effectLst/>
              </a:rPr>
              <a:t> In this study </a:t>
            </a:r>
            <a:r>
              <a:rPr lang="en-GB" dirty="0">
                <a:effectLst/>
              </a:rPr>
              <a:t>m</a:t>
            </a:r>
            <a:r>
              <a:rPr lang="en-GB" dirty="0"/>
              <a:t>itochondria in IPF show increased association with PINK1 and increased mitophagy leading to apoptosis resistance and </a:t>
            </a:r>
            <a:r>
              <a:rPr lang="en-GB" dirty="0" err="1"/>
              <a:t>tgfb</a:t>
            </a:r>
            <a:r>
              <a:rPr lang="en-GB" dirty="0"/>
              <a:t> production.</a:t>
            </a:r>
          </a:p>
        </p:txBody>
      </p:sp>
      <p:sp>
        <p:nvSpPr>
          <p:cNvPr id="4" name="Slide Number Placeholder 3"/>
          <p:cNvSpPr>
            <a:spLocks noGrp="1"/>
          </p:cNvSpPr>
          <p:nvPr>
            <p:ph type="sldNum" sz="quarter" idx="10"/>
          </p:nvPr>
        </p:nvSpPr>
        <p:spPr/>
        <p:txBody>
          <a:bodyPr/>
          <a:lstStyle/>
          <a:p>
            <a:fld id="{B07804FB-4CD6-441E-8740-9A5676C4E373}" type="slidenum">
              <a:rPr lang="el-GR" smtClean="0"/>
              <a:pPr/>
              <a:t>28</a:t>
            </a:fld>
            <a:endParaRPr lang="el-GR"/>
          </a:p>
        </p:txBody>
      </p:sp>
    </p:spTree>
    <p:extLst>
      <p:ext uri="{BB962C8B-B14F-4D97-AF65-F5344CB8AC3E}">
        <p14:creationId xmlns:p14="http://schemas.microsoft.com/office/powerpoint/2010/main" val="831235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view of these apparently contradictory findings, we sought to evaluate mitochondrial homeostasis in macrophages isolated from BALF from a larger IPF patient cohort and compare with control cells.</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levels of two key molecules in mitochondrial homeostasis, PINK1 and Parkin, were assessed in IPF BALF cells. PINK1 protein levels were significantly decreased in IPF when compared with normal subjects (figure 1a,b and sup fig1) while PINK1 mRNA levels did not show significant differences (figure 1c). Furthermore, Parkin mRNA was found </a:t>
            </a:r>
            <a:r>
              <a:rPr lang="en-US" sz="1200" kern="1200" dirty="0" err="1">
                <a:solidFill>
                  <a:schemeClr val="tx1"/>
                </a:solidFill>
                <a:latin typeface="+mn-lt"/>
                <a:ea typeface="+mn-ea"/>
                <a:cs typeface="+mn-cs"/>
              </a:rPr>
              <a:t>downregulated</a:t>
            </a:r>
            <a:r>
              <a:rPr lang="en-US" sz="1200" kern="1200" dirty="0">
                <a:solidFill>
                  <a:schemeClr val="tx1"/>
                </a:solidFill>
                <a:latin typeface="+mn-lt"/>
                <a:ea typeface="+mn-ea"/>
                <a:cs typeface="+mn-cs"/>
              </a:rPr>
              <a:t> in IPF BALF cells (figure 1d) and positively correlated with PINK1 mRNA levels (p&lt;0.01, r=0.62).</a:t>
            </a:r>
            <a:endParaRPr lang="el-GR" dirty="0"/>
          </a:p>
        </p:txBody>
      </p:sp>
      <p:sp>
        <p:nvSpPr>
          <p:cNvPr id="4" name="3 - Θέση αριθμού διαφάνειας"/>
          <p:cNvSpPr>
            <a:spLocks noGrp="1"/>
          </p:cNvSpPr>
          <p:nvPr>
            <p:ph type="sldNum" sz="quarter" idx="10"/>
          </p:nvPr>
        </p:nvSpPr>
        <p:spPr/>
        <p:txBody>
          <a:bodyPr/>
          <a:lstStyle/>
          <a:p>
            <a:fld id="{B07804FB-4CD6-441E-8740-9A5676C4E373}" type="slidenum">
              <a:rPr lang="el-GR" smtClean="0"/>
              <a:pPr/>
              <a:t>31</a:t>
            </a:fld>
            <a:endParaRPr lang="el-GR"/>
          </a:p>
        </p:txBody>
      </p:sp>
    </p:spTree>
    <p:extLst>
      <p:ext uri="{BB962C8B-B14F-4D97-AF65-F5344CB8AC3E}">
        <p14:creationId xmlns:p14="http://schemas.microsoft.com/office/powerpoint/2010/main" val="1026883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Mean c=10.68</a:t>
            </a:r>
          </a:p>
          <a:p>
            <a:r>
              <a:rPr lang="en-US" dirty="0"/>
              <a:t>Mean IPF=21.24</a:t>
            </a:r>
          </a:p>
          <a:p>
            <a:r>
              <a:rPr lang="en-US" dirty="0"/>
              <a:t>p=0.0257</a:t>
            </a:r>
            <a:endParaRPr lang="el-GR" dirty="0"/>
          </a:p>
        </p:txBody>
      </p:sp>
      <p:sp>
        <p:nvSpPr>
          <p:cNvPr id="4" name="3 - Θέση αριθμού διαφάνειας"/>
          <p:cNvSpPr>
            <a:spLocks noGrp="1"/>
          </p:cNvSpPr>
          <p:nvPr>
            <p:ph type="sldNum" sz="quarter" idx="10"/>
          </p:nvPr>
        </p:nvSpPr>
        <p:spPr/>
        <p:txBody>
          <a:bodyPr/>
          <a:lstStyle/>
          <a:p>
            <a:fld id="{A2BDFF28-11AA-4712-8BAE-7A8D14C34FB8}" type="slidenum">
              <a:rPr lang="el-GR" smtClean="0"/>
              <a:pPr/>
              <a:t>32</a:t>
            </a:fld>
            <a:endParaRPr lang="el-GR"/>
          </a:p>
        </p:txBody>
      </p:sp>
    </p:spTree>
    <p:extLst>
      <p:ext uri="{BB962C8B-B14F-4D97-AF65-F5344CB8AC3E}">
        <p14:creationId xmlns:p14="http://schemas.microsoft.com/office/powerpoint/2010/main" val="1551103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GB" sz="1200" kern="1200" dirty="0">
                <a:solidFill>
                  <a:schemeClr val="tx1"/>
                </a:solidFill>
                <a:latin typeface="+mn-lt"/>
                <a:ea typeface="+mn-ea"/>
                <a:cs typeface="+mn-cs"/>
              </a:rPr>
              <a:t>Freshly isolated alveolar macrophages from control (n=15) and IPF (n=36) patients were stained with red fluorescence MitoSOX to estimate mitochondrial superoxide production By Flow cytometry. </a:t>
            </a:r>
          </a:p>
          <a:p>
            <a:r>
              <a:rPr lang="en-GB" sz="1200" b="1" kern="1200" dirty="0">
                <a:solidFill>
                  <a:schemeClr val="tx1"/>
                </a:solidFill>
                <a:latin typeface="+mn-lt"/>
                <a:ea typeface="+mn-ea"/>
                <a:cs typeface="+mn-cs"/>
              </a:rPr>
              <a:t>Increased</a:t>
            </a:r>
            <a:r>
              <a:rPr lang="en-GB" sz="1200" kern="1200" dirty="0">
                <a:solidFill>
                  <a:schemeClr val="tx1"/>
                </a:solidFill>
                <a:latin typeface="+mn-lt"/>
                <a:ea typeface="+mn-ea"/>
                <a:cs typeface="+mn-cs"/>
              </a:rPr>
              <a:t> percentage (b) of MitoSOX positive macrophages (p=0.02)(b) and Mean Fluorescence Intensity (MFI) (p=0.0001) (c) were observed in IPF. </a:t>
            </a:r>
          </a:p>
          <a:p>
            <a:r>
              <a:rPr lang="en-GB" sz="1200" kern="1200" dirty="0">
                <a:solidFill>
                  <a:schemeClr val="tx1"/>
                </a:solidFill>
                <a:latin typeface="+mn-lt"/>
                <a:ea typeface="+mn-ea"/>
                <a:cs typeface="+mn-cs"/>
              </a:rPr>
              <a:t>apoptotic cells in the </a:t>
            </a:r>
            <a:r>
              <a:rPr lang="en-GB" sz="1200" kern="1200" dirty="0" err="1">
                <a:solidFill>
                  <a:schemeClr val="tx1"/>
                </a:solidFill>
                <a:latin typeface="+mn-lt"/>
                <a:ea typeface="+mn-ea"/>
                <a:cs typeface="+mn-cs"/>
              </a:rPr>
              <a:t>balf</a:t>
            </a:r>
            <a:r>
              <a:rPr lang="en-GB" sz="1200" kern="1200" dirty="0">
                <a:solidFill>
                  <a:schemeClr val="tx1"/>
                </a:solidFill>
                <a:latin typeface="+mn-lt"/>
                <a:ea typeface="+mn-ea"/>
                <a:cs typeface="+mn-cs"/>
              </a:rPr>
              <a:t>  using </a:t>
            </a:r>
            <a:r>
              <a:rPr lang="en-GB" sz="1200" kern="1200" dirty="0" err="1">
                <a:solidFill>
                  <a:schemeClr val="tx1"/>
                </a:solidFill>
                <a:latin typeface="+mn-lt"/>
                <a:ea typeface="+mn-ea"/>
                <a:cs typeface="+mn-cs"/>
              </a:rPr>
              <a:t>Propidium</a:t>
            </a:r>
            <a:r>
              <a:rPr lang="en-GB" sz="1200" kern="1200" dirty="0">
                <a:solidFill>
                  <a:schemeClr val="tx1"/>
                </a:solidFill>
                <a:latin typeface="+mn-lt"/>
                <a:ea typeface="+mn-ea"/>
                <a:cs typeface="+mn-cs"/>
              </a:rPr>
              <a:t> Iodide staining, revealed no difference between the IPF and control groups </a:t>
            </a:r>
            <a:endParaRPr lang="el-GR" dirty="0"/>
          </a:p>
        </p:txBody>
      </p:sp>
      <p:sp>
        <p:nvSpPr>
          <p:cNvPr id="4" name="3 - Θέση αριθμού διαφάνειας"/>
          <p:cNvSpPr>
            <a:spLocks noGrp="1"/>
          </p:cNvSpPr>
          <p:nvPr>
            <p:ph type="sldNum" sz="quarter" idx="10"/>
          </p:nvPr>
        </p:nvSpPr>
        <p:spPr/>
        <p:txBody>
          <a:bodyPr/>
          <a:lstStyle/>
          <a:p>
            <a:fld id="{B07804FB-4CD6-441E-8740-9A5676C4E373}" type="slidenum">
              <a:rPr lang="el-GR" smtClean="0"/>
              <a:pPr/>
              <a:t>33</a:t>
            </a:fld>
            <a:endParaRPr lang="el-GR"/>
          </a:p>
        </p:txBody>
      </p:sp>
    </p:spTree>
    <p:extLst>
      <p:ext uri="{BB962C8B-B14F-4D97-AF65-F5344CB8AC3E}">
        <p14:creationId xmlns:p14="http://schemas.microsoft.com/office/powerpoint/2010/main" val="1159737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a:t>
            </a:r>
            <a:r>
              <a:rPr lang="en-GB" sz="1200" kern="1200" dirty="0" err="1">
                <a:solidFill>
                  <a:schemeClr val="tx1"/>
                </a:solidFill>
                <a:latin typeface="+mn-lt"/>
                <a:ea typeface="+mn-ea"/>
                <a:cs typeface="+mn-cs"/>
              </a:rPr>
              <a:t>a,b</a:t>
            </a:r>
            <a:r>
              <a:rPr lang="en-GB" sz="1200" kern="1200" dirty="0">
                <a:solidFill>
                  <a:schemeClr val="tx1"/>
                </a:solidFill>
                <a:latin typeface="+mn-lt"/>
                <a:ea typeface="+mn-ea"/>
                <a:cs typeface="+mn-cs"/>
              </a:rPr>
              <a:t>) Mitochondrial cell content was assessed by total TOMM20 protein by </a:t>
            </a:r>
            <a:r>
              <a:rPr lang="en-GB" sz="1200" kern="1200" dirty="0" err="1">
                <a:solidFill>
                  <a:schemeClr val="tx1"/>
                </a:solidFill>
                <a:latin typeface="+mn-lt"/>
                <a:ea typeface="+mn-ea"/>
                <a:cs typeface="+mn-cs"/>
              </a:rPr>
              <a:t>westernblot</a:t>
            </a:r>
            <a:r>
              <a:rPr lang="en-GB" sz="1200" kern="1200" dirty="0">
                <a:solidFill>
                  <a:schemeClr val="tx1"/>
                </a:solidFill>
                <a:latin typeface="+mn-lt"/>
                <a:ea typeface="+mn-ea"/>
                <a:cs typeface="+mn-cs"/>
              </a:rPr>
              <a:t>. Tomm20 is part of a transporter protein complex on the outer mitochondria membrane and usually serves as mitochondria marker in </a:t>
            </a:r>
            <a:r>
              <a:rPr lang="en-GB" sz="1200" kern="1200" dirty="0" err="1">
                <a:solidFill>
                  <a:schemeClr val="tx1"/>
                </a:solidFill>
                <a:latin typeface="+mn-lt"/>
                <a:ea typeface="+mn-ea"/>
                <a:cs typeface="+mn-cs"/>
              </a:rPr>
              <a:t>westernblot</a:t>
            </a:r>
            <a:r>
              <a:rPr lang="en-GB" sz="1200" kern="1200" dirty="0">
                <a:solidFill>
                  <a:schemeClr val="tx1"/>
                </a:solidFill>
                <a:latin typeface="+mn-lt"/>
                <a:ea typeface="+mn-ea"/>
                <a:cs typeface="+mn-cs"/>
              </a:rPr>
              <a:t> and immunofluorescence.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Levels of mitochondria DNA were measured by PCR of  mitochondria encoded genes ND1 and ND5  normalised to a genomic locus (haemoglobin gene HGB) in BALF cells.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However we did not observe a significant accumulation of mitochondria in the BALF cells, although this is a relatively indirect measurement as we did not isolate alveolar macrophages.</a:t>
            </a:r>
            <a:endParaRPr lang="el-GR" dirty="0"/>
          </a:p>
          <a:p>
            <a:endParaRPr lang="en-GB"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34</a:t>
            </a:fld>
            <a:endParaRPr lang="el-GR"/>
          </a:p>
        </p:txBody>
      </p:sp>
    </p:spTree>
    <p:extLst>
      <p:ext uri="{BB962C8B-B14F-4D97-AF65-F5344CB8AC3E}">
        <p14:creationId xmlns:p14="http://schemas.microsoft.com/office/powerpoint/2010/main" val="2034726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However,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Further evaluation of mitochondria morphology was performed using transmission electron microscopy (TEM). Morphological analysis revealed that in IPF alveolar macrophages mitochondria were dysmorphic and swollen, with </a:t>
            </a:r>
            <a:r>
              <a:rPr lang="en-US" sz="1200" kern="1200" dirty="0" err="1">
                <a:solidFill>
                  <a:schemeClr val="tx1"/>
                </a:solidFill>
                <a:latin typeface="+mn-lt"/>
                <a:ea typeface="+mn-ea"/>
                <a:cs typeface="+mn-cs"/>
              </a:rPr>
              <a:t>disorganised</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cristae</a:t>
            </a:r>
            <a:r>
              <a:rPr lang="en-US" sz="1200" kern="1200" dirty="0">
                <a:solidFill>
                  <a:schemeClr val="tx1"/>
                </a:solidFill>
                <a:latin typeface="+mn-lt"/>
                <a:ea typeface="+mn-ea"/>
                <a:cs typeface="+mn-cs"/>
              </a:rPr>
              <a:t> (figure 3a). </a:t>
            </a:r>
            <a:r>
              <a:rPr lang="en-GB" sz="1200" kern="1200" dirty="0">
                <a:solidFill>
                  <a:schemeClr val="tx1"/>
                </a:solidFill>
                <a:latin typeface="+mn-lt"/>
                <a:ea typeface="+mn-ea"/>
                <a:cs typeface="+mn-cs"/>
              </a:rPr>
              <a:t>Quantitative </a:t>
            </a:r>
            <a:r>
              <a:rPr lang="en-GB" sz="1200" kern="1200" dirty="0" err="1">
                <a:solidFill>
                  <a:schemeClr val="tx1"/>
                </a:solidFill>
                <a:latin typeface="+mn-lt"/>
                <a:ea typeface="+mn-ea"/>
                <a:cs typeface="+mn-cs"/>
              </a:rPr>
              <a:t>morphometry</a:t>
            </a:r>
            <a:r>
              <a:rPr lang="en-GB" sz="1200" kern="1200" dirty="0">
                <a:solidFill>
                  <a:schemeClr val="tx1"/>
                </a:solidFill>
                <a:latin typeface="+mn-lt"/>
                <a:ea typeface="+mn-ea"/>
                <a:cs typeface="+mn-cs"/>
              </a:rPr>
              <a:t> confirmed significantly increased frequency of larger mitochondria in alveolar macrophages of IPF samples </a:t>
            </a:r>
            <a:r>
              <a:rPr lang="en-US" sz="1200" kern="1200" dirty="0">
                <a:solidFill>
                  <a:schemeClr val="tx1"/>
                </a:solidFill>
                <a:latin typeface="+mn-lt"/>
                <a:ea typeface="+mn-ea"/>
                <a:cs typeface="+mn-cs"/>
              </a:rPr>
              <a:t>than these of the control group (figure 3b).</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B07804FB-4CD6-441E-8740-9A5676C4E373}" type="slidenum">
              <a:rPr lang="el-GR" smtClean="0"/>
              <a:pPr/>
              <a:t>36</a:t>
            </a:fld>
            <a:endParaRPr lang="el-GR"/>
          </a:p>
        </p:txBody>
      </p:sp>
    </p:spTree>
    <p:extLst>
      <p:ext uri="{BB962C8B-B14F-4D97-AF65-F5344CB8AC3E}">
        <p14:creationId xmlns:p14="http://schemas.microsoft.com/office/powerpoint/2010/main" val="1653269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However, mitochondrial accumulation and mitochondrial turnover depends on the autophagic machinery.</a:t>
            </a:r>
            <a:r>
              <a:rPr lang="en-US" baseline="0" dirty="0"/>
              <a:t> And it is currently known that autophagy is defective in AECIIs and fibroblasts in IPF, thus we decided to evaluate the autophagy levels in BALF cells.</a:t>
            </a:r>
            <a:endParaRPr lang="el-GR" dirty="0"/>
          </a:p>
        </p:txBody>
      </p:sp>
      <p:sp>
        <p:nvSpPr>
          <p:cNvPr id="4" name="3 - Θέση αριθμού διαφάνειας"/>
          <p:cNvSpPr>
            <a:spLocks noGrp="1"/>
          </p:cNvSpPr>
          <p:nvPr>
            <p:ph type="sldNum" sz="quarter" idx="10"/>
          </p:nvPr>
        </p:nvSpPr>
        <p:spPr/>
        <p:txBody>
          <a:bodyPr/>
          <a:lstStyle/>
          <a:p>
            <a:fld id="{C9D56E35-AD50-44F4-8B3F-146B3FC46B24}" type="slidenum">
              <a:rPr lang="el-GR" smtClean="0"/>
              <a:pPr/>
              <a:t>38</a:t>
            </a:fld>
            <a:endParaRPr lang="el-GR"/>
          </a:p>
        </p:txBody>
      </p:sp>
    </p:spTree>
    <p:extLst>
      <p:ext uri="{BB962C8B-B14F-4D97-AF65-F5344CB8AC3E}">
        <p14:creationId xmlns:p14="http://schemas.microsoft.com/office/powerpoint/2010/main" val="1405817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next analysed autophagy levels in IPF cells as possible defect in autophagy could explain the accumulation of </a:t>
            </a:r>
            <a:r>
              <a:rPr lang="en-GB" dirty="0" err="1"/>
              <a:t>oxidisesd</a:t>
            </a:r>
            <a:r>
              <a:rPr lang="en-GB" dirty="0"/>
              <a:t> mitochondria in AMs.</a:t>
            </a:r>
          </a:p>
          <a:p>
            <a:r>
              <a:rPr lang="en-US" sz="1200" kern="1200" dirty="0">
                <a:solidFill>
                  <a:schemeClr val="tx1"/>
                </a:solidFill>
                <a:effectLst/>
                <a:latin typeface="+mn-lt"/>
                <a:ea typeface="+mn-ea"/>
                <a:cs typeface="+mn-cs"/>
              </a:rPr>
              <a:t>For the assessment of the autophagy process in BALF cells, protein levels of LC3 and the adaptor protein p62 were measured. Western Blot analysis showed no significant difference in commonly used markers for the evaluation of the autophagy status in fresh cells between IPF patients and healthy subjects. </a:t>
            </a:r>
          </a:p>
          <a:p>
            <a:r>
              <a:rPr lang="en-US" sz="1200" kern="1200" dirty="0">
                <a:solidFill>
                  <a:schemeClr val="tx1"/>
                </a:solidFill>
                <a:effectLst/>
                <a:latin typeface="+mn-lt"/>
                <a:ea typeface="+mn-ea"/>
                <a:cs typeface="+mn-cs"/>
              </a:rPr>
              <a:t>Increased levels of LC3II correlate with increased number of </a:t>
            </a:r>
            <a:r>
              <a:rPr lang="en-US" sz="1200" kern="1200" dirty="0" err="1">
                <a:solidFill>
                  <a:schemeClr val="tx1"/>
                </a:solidFill>
                <a:effectLst/>
                <a:latin typeface="+mn-lt"/>
                <a:ea typeface="+mn-ea"/>
                <a:cs typeface="+mn-cs"/>
              </a:rPr>
              <a:t>autophagic</a:t>
            </a:r>
            <a:r>
              <a:rPr lang="en-US" sz="1200" kern="1200" dirty="0">
                <a:solidFill>
                  <a:schemeClr val="tx1"/>
                </a:solidFill>
                <a:effectLst/>
                <a:latin typeface="+mn-lt"/>
                <a:ea typeface="+mn-ea"/>
                <a:cs typeface="+mn-cs"/>
              </a:rPr>
              <a:t> vesicles, whereas increased levels of p62 are associated with a defect in autophagy mechanism, due to the accumulation of aggregated proteins or damaged organelles that interact with p62. However we observed no differences in LC3b while p62 tended to be lower in IPF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Examination of autophagy flux using a lysosome inhibitor(chloroquine) showed similar levels of accumulated LC3b II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the </a:t>
            </a:r>
            <a:r>
              <a:rPr lang="en-US" sz="1200" kern="1200" dirty="0" err="1">
                <a:solidFill>
                  <a:schemeClr val="tx1"/>
                </a:solidFill>
                <a:effectLst/>
                <a:latin typeface="+mn-lt"/>
                <a:ea typeface="+mn-ea"/>
                <a:cs typeface="+mn-cs"/>
              </a:rPr>
              <a:t>autophagic</a:t>
            </a:r>
            <a:r>
              <a:rPr lang="en-US" sz="1200" kern="1200" dirty="0">
                <a:solidFill>
                  <a:schemeClr val="tx1"/>
                </a:solidFill>
                <a:effectLst/>
                <a:latin typeface="+mn-lt"/>
                <a:ea typeface="+mn-ea"/>
                <a:cs typeface="+mn-cs"/>
              </a:rPr>
              <a:t> vesicle associated LC3b form between IPF and controls.</a:t>
            </a:r>
          </a:p>
          <a:p>
            <a:endParaRPr lang="en-GB"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39</a:t>
            </a:fld>
            <a:endParaRPr lang="el-GR"/>
          </a:p>
        </p:txBody>
      </p:sp>
    </p:spTree>
    <p:extLst>
      <p:ext uri="{BB962C8B-B14F-4D97-AF65-F5344CB8AC3E}">
        <p14:creationId xmlns:p14="http://schemas.microsoft.com/office/powerpoint/2010/main" val="1405615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However, mitochondria degradation appears to increase in IPF cells!!! This could be attributed to increased mitophagy as previously suggested…</a:t>
            </a:r>
            <a:endParaRPr lang="el-GR" dirty="0"/>
          </a:p>
        </p:txBody>
      </p:sp>
      <p:sp>
        <p:nvSpPr>
          <p:cNvPr id="4" name="3 - Θέση αριθμού διαφάνειας"/>
          <p:cNvSpPr>
            <a:spLocks noGrp="1"/>
          </p:cNvSpPr>
          <p:nvPr>
            <p:ph type="sldNum" sz="quarter" idx="10"/>
          </p:nvPr>
        </p:nvSpPr>
        <p:spPr/>
        <p:txBody>
          <a:bodyPr/>
          <a:lstStyle/>
          <a:p>
            <a:fld id="{B07804FB-4CD6-441E-8740-9A5676C4E373}" type="slidenum">
              <a:rPr lang="el-GR" smtClean="0"/>
              <a:pPr/>
              <a:t>41</a:t>
            </a:fld>
            <a:endParaRPr lang="el-GR"/>
          </a:p>
        </p:txBody>
      </p:sp>
    </p:spTree>
    <p:extLst>
      <p:ext uri="{BB962C8B-B14F-4D97-AF65-F5344CB8AC3E}">
        <p14:creationId xmlns:p14="http://schemas.microsoft.com/office/powerpoint/2010/main" val="440059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Oxidised mitochondria levels did not correlate with </a:t>
            </a:r>
            <a:r>
              <a:rPr lang="en-GB" sz="1200" b="0" dirty="0" err="1"/>
              <a:t>profibrotic</a:t>
            </a:r>
            <a:r>
              <a:rPr lang="en-GB" sz="1200" b="0" dirty="0"/>
              <a:t> gene expression or CD163 surface expression although both were elevated in the matched IPF samples relative to the controls.</a:t>
            </a:r>
          </a:p>
          <a:p>
            <a:endParaRPr lang="en-GB"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42</a:t>
            </a:fld>
            <a:endParaRPr lang="el-GR"/>
          </a:p>
        </p:txBody>
      </p:sp>
    </p:spTree>
    <p:extLst>
      <p:ext uri="{BB962C8B-B14F-4D97-AF65-F5344CB8AC3E}">
        <p14:creationId xmlns:p14="http://schemas.microsoft.com/office/powerpoint/2010/main" val="416585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171450" indent="-171450">
              <a:buFontTx/>
              <a:buChar char="-"/>
            </a:pPr>
            <a:r>
              <a:rPr lang="en-US" sz="1200" b="1" kern="1200" baseline="0" dirty="0">
                <a:solidFill>
                  <a:schemeClr val="tx1"/>
                </a:solidFill>
                <a:latin typeface="+mn-lt"/>
                <a:ea typeface="+mn-ea"/>
                <a:cs typeface="+mn-cs"/>
              </a:rPr>
              <a:t>Mechanisms of aging and the pathogenesis of IPF. </a:t>
            </a:r>
          </a:p>
          <a:p>
            <a:pPr marL="171450" indent="-171450">
              <a:buFontTx/>
              <a:buChar char="-"/>
            </a:pPr>
            <a:r>
              <a:rPr lang="en-US" sz="1200" b="0" kern="1200" baseline="0" dirty="0">
                <a:solidFill>
                  <a:schemeClr val="tx1"/>
                </a:solidFill>
                <a:latin typeface="+mn-lt"/>
                <a:ea typeface="+mn-ea"/>
                <a:cs typeface="+mn-cs"/>
              </a:rPr>
              <a:t>Several of </a:t>
            </a:r>
            <a:r>
              <a:rPr lang="en-US" sz="1200" kern="1200" baseline="0" dirty="0">
                <a:solidFill>
                  <a:schemeClr val="tx1"/>
                </a:solidFill>
                <a:latin typeface="+mn-lt"/>
                <a:ea typeface="+mn-ea"/>
                <a:cs typeface="+mn-cs"/>
              </a:rPr>
              <a:t>the aging cell perturbations associated with IPF lungs converge to produce</a:t>
            </a:r>
          </a:p>
          <a:p>
            <a:r>
              <a:rPr lang="en-US" sz="1200" kern="1200" baseline="0" dirty="0">
                <a:solidFill>
                  <a:schemeClr val="tx1"/>
                </a:solidFill>
                <a:latin typeface="+mn-lt"/>
                <a:ea typeface="+mn-ea"/>
                <a:cs typeface="+mn-cs"/>
              </a:rPr>
              <a:t>mitochondrial dysfunction, including DNA damage/genomic instability, altered </a:t>
            </a:r>
            <a:r>
              <a:rPr lang="en-US" sz="1200" kern="1200" baseline="0" dirty="0" err="1">
                <a:solidFill>
                  <a:schemeClr val="tx1"/>
                </a:solidFill>
                <a:latin typeface="+mn-lt"/>
                <a:ea typeface="+mn-ea"/>
                <a:cs typeface="+mn-cs"/>
              </a:rPr>
              <a:t>proteostasis</a:t>
            </a:r>
            <a:r>
              <a:rPr lang="en-US" sz="1200" kern="1200" baseline="0" dirty="0">
                <a:solidFill>
                  <a:schemeClr val="tx1"/>
                </a:solidFill>
                <a:latin typeface="+mn-lt"/>
                <a:ea typeface="+mn-ea"/>
                <a:cs typeface="+mn-cs"/>
              </a:rPr>
              <a:t>, reduced autophagy, and telomere attrition. Additionally,</a:t>
            </a:r>
          </a:p>
          <a:p>
            <a:r>
              <a:rPr lang="en-US" sz="1200" kern="1200" baseline="0" dirty="0">
                <a:solidFill>
                  <a:schemeClr val="tx1"/>
                </a:solidFill>
                <a:latin typeface="+mn-lt"/>
                <a:ea typeface="+mn-ea"/>
                <a:cs typeface="+mn-cs"/>
              </a:rPr>
              <a:t>mitochondrial dysfunction can lead to cellular senescence and stem cell exhaustion. It currently suggested that mitochondrial dysfunction plays a central</a:t>
            </a:r>
          </a:p>
          <a:p>
            <a:r>
              <a:rPr lang="en-US" sz="1200" kern="1200" baseline="0" dirty="0">
                <a:solidFill>
                  <a:schemeClr val="tx1"/>
                </a:solidFill>
                <a:latin typeface="+mn-lt"/>
                <a:ea typeface="+mn-ea"/>
                <a:cs typeface="+mn-cs"/>
              </a:rPr>
              <a:t>role in the process of aging and the pathogenesis of IPF.</a:t>
            </a:r>
          </a:p>
          <a:p>
            <a:r>
              <a:rPr lang="en-US" sz="1200" kern="1200" baseline="0" dirty="0">
                <a:solidFill>
                  <a:schemeClr val="tx1"/>
                </a:solidFill>
                <a:latin typeface="+mn-lt"/>
                <a:ea typeface="+mn-ea"/>
                <a:cs typeface="+mn-cs"/>
              </a:rPr>
              <a:t>-Aging and ER stress cause mitochondrial dysfunction in type II alveolar epithelial cells (AECIIs) by diminishing the expression of the mitochondrial homeostasis regulator PINK1. Deficiency of PINK1 causes mitochondrial dysfunction, which is characterized by low activity of the electron transport chain (ETC) complexes I and IV, alterations in </a:t>
            </a:r>
            <a:r>
              <a:rPr lang="en-US" sz="1200" kern="1200" baseline="0" dirty="0" err="1">
                <a:solidFill>
                  <a:schemeClr val="tx1"/>
                </a:solidFill>
                <a:latin typeface="+mn-lt"/>
                <a:ea typeface="+mn-ea"/>
                <a:cs typeface="+mn-cs"/>
              </a:rPr>
              <a:t>mtDNA</a:t>
            </a:r>
            <a:r>
              <a:rPr lang="en-US" sz="1200" kern="1200" baseline="0" dirty="0">
                <a:solidFill>
                  <a:schemeClr val="tx1"/>
                </a:solidFill>
                <a:latin typeface="+mn-lt"/>
                <a:ea typeface="+mn-ea"/>
                <a:cs typeface="+mn-cs"/>
              </a:rPr>
              <a:t> metabolism, and insufficient mitophagy, leading to increased susceptibility to apoptosis and induction of TGF-β. </a:t>
            </a:r>
          </a:p>
          <a:p>
            <a:r>
              <a:rPr lang="en-US" sz="1200" kern="1200" baseline="0" dirty="0">
                <a:solidFill>
                  <a:schemeClr val="tx1"/>
                </a:solidFill>
                <a:latin typeface="+mn-lt"/>
                <a:ea typeface="+mn-ea"/>
                <a:cs typeface="+mn-cs"/>
              </a:rPr>
              <a:t>TGF-β stimulation of lung fibroblasts has been shown to decrease PINK1 levels and promote insufficient mitophagy and myofibroblast</a:t>
            </a:r>
          </a:p>
          <a:p>
            <a:r>
              <a:rPr lang="en-US" sz="1200" kern="1200" baseline="0" dirty="0">
                <a:solidFill>
                  <a:schemeClr val="tx1"/>
                </a:solidFill>
                <a:latin typeface="+mn-lt"/>
                <a:ea typeface="+mn-ea"/>
                <a:cs typeface="+mn-cs"/>
              </a:rPr>
              <a:t>differentiation. </a:t>
            </a:r>
          </a:p>
          <a:p>
            <a:r>
              <a:rPr lang="en-US" sz="1200" kern="1200" baseline="0" dirty="0">
                <a:solidFill>
                  <a:schemeClr val="tx1"/>
                </a:solidFill>
                <a:latin typeface="+mn-lt"/>
                <a:ea typeface="+mn-ea"/>
                <a:cs typeface="+mn-cs"/>
              </a:rPr>
              <a:t>Additionally, aging and TGF-β stimulation reduce the expression of SIRT3. SIRT3 deficiency increases levels of acetylated (Ac) </a:t>
            </a:r>
            <a:r>
              <a:rPr lang="en-US" sz="1200" kern="1200" baseline="0" dirty="0" err="1">
                <a:solidFill>
                  <a:schemeClr val="tx1"/>
                </a:solidFill>
                <a:latin typeface="+mn-lt"/>
                <a:ea typeface="+mn-ea"/>
                <a:cs typeface="+mn-cs"/>
              </a:rPr>
              <a:t>MnSOD</a:t>
            </a:r>
            <a:r>
              <a:rPr lang="en-US" sz="1200" kern="1200" baseline="0" dirty="0">
                <a:solidFill>
                  <a:schemeClr val="tx1"/>
                </a:solidFill>
                <a:latin typeface="+mn-lt"/>
                <a:ea typeface="+mn-ea"/>
                <a:cs typeface="+mn-cs"/>
              </a:rPr>
              <a:t> and consequently increases mitochondrial ROS levels and </a:t>
            </a:r>
            <a:r>
              <a:rPr lang="en-US" sz="1200" kern="1200" baseline="0" dirty="0" err="1">
                <a:solidFill>
                  <a:schemeClr val="tx1"/>
                </a:solidFill>
                <a:latin typeface="+mn-lt"/>
                <a:ea typeface="+mn-ea"/>
                <a:cs typeface="+mn-cs"/>
              </a:rPr>
              <a:t>mtDNA</a:t>
            </a:r>
            <a:r>
              <a:rPr lang="en-US" sz="1200" kern="1200" baseline="0" dirty="0">
                <a:solidFill>
                  <a:schemeClr val="tx1"/>
                </a:solidFill>
                <a:latin typeface="+mn-lt"/>
                <a:ea typeface="+mn-ea"/>
                <a:cs typeface="+mn-cs"/>
              </a:rPr>
              <a:t> damage, which are also related to low expression of the DNA repair enzyme 8-oxoguanine-DNA glycosylase-1 (OGG1).</a:t>
            </a:r>
            <a:endParaRPr lang="el-GR" dirty="0"/>
          </a:p>
        </p:txBody>
      </p:sp>
      <p:sp>
        <p:nvSpPr>
          <p:cNvPr id="4" name="3 - Θέση αριθμού διαφάνειας"/>
          <p:cNvSpPr>
            <a:spLocks noGrp="1"/>
          </p:cNvSpPr>
          <p:nvPr>
            <p:ph type="sldNum" sz="quarter" idx="10"/>
          </p:nvPr>
        </p:nvSpPr>
        <p:spPr/>
        <p:txBody>
          <a:bodyPr/>
          <a:lstStyle/>
          <a:p>
            <a:fld id="{B07804FB-4CD6-441E-8740-9A5676C4E373}" type="slidenum">
              <a:rPr lang="el-GR" smtClean="0"/>
              <a:pPr/>
              <a:t>7</a:t>
            </a:fld>
            <a:endParaRPr lang="el-GR"/>
          </a:p>
        </p:txBody>
      </p:sp>
    </p:spTree>
    <p:extLst>
      <p:ext uri="{BB962C8B-B14F-4D97-AF65-F5344CB8AC3E}">
        <p14:creationId xmlns:p14="http://schemas.microsoft.com/office/powerpoint/2010/main" val="1264307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t>Mitochodria</a:t>
            </a:r>
            <a:r>
              <a:rPr lang="en-US" sz="1200" b="1" dirty="0"/>
              <a:t> ROS is negatively correlated with TLC and DLCO in IPF.</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MitoSOX</a:t>
            </a:r>
            <a:r>
              <a:rPr lang="en-US" sz="1200" dirty="0"/>
              <a:t> levels in BALF cells were not correlated with age or smoking history. </a:t>
            </a:r>
          </a:p>
          <a:p>
            <a:endParaRPr lang="en-GB"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44</a:t>
            </a:fld>
            <a:endParaRPr lang="el-GR"/>
          </a:p>
        </p:txBody>
      </p:sp>
    </p:spTree>
    <p:extLst>
      <p:ext uri="{BB962C8B-B14F-4D97-AF65-F5344CB8AC3E}">
        <p14:creationId xmlns:p14="http://schemas.microsoft.com/office/powerpoint/2010/main" val="1913406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are currently investigating other techniques to analyse this process.</a:t>
            </a:r>
          </a:p>
          <a:p>
            <a:endParaRPr lang="en-GB"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46</a:t>
            </a:fld>
            <a:endParaRPr lang="el-GR"/>
          </a:p>
        </p:txBody>
      </p:sp>
    </p:spTree>
    <p:extLst>
      <p:ext uri="{BB962C8B-B14F-4D97-AF65-F5344CB8AC3E}">
        <p14:creationId xmlns:p14="http://schemas.microsoft.com/office/powerpoint/2010/main" val="527050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8</a:t>
            </a:fld>
            <a:endParaRPr lang="el-GR"/>
          </a:p>
        </p:txBody>
      </p:sp>
    </p:spTree>
    <p:extLst>
      <p:ext uri="{BB962C8B-B14F-4D97-AF65-F5344CB8AC3E}">
        <p14:creationId xmlns:p14="http://schemas.microsoft.com/office/powerpoint/2010/main" val="2097083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the past two decades, researchers have identified and described the underlying processes that result in metabolic dysregulation, metabolic reprogramming, and mitochondrial dysfunction observed in the cells of IPF lungs.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Increased </a:t>
            </a:r>
            <a:r>
              <a:rPr lang="en-US" dirty="0" err="1"/>
              <a:t>mt</a:t>
            </a:r>
            <a:r>
              <a:rPr lang="en-US" dirty="0"/>
              <a:t> ROS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Decreased mitochondria respiration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Lower ATP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Increased oxidative damage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Increased mitophagy in macrophages…??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9</a:t>
            </a:fld>
            <a:endParaRPr lang="el-GR"/>
          </a:p>
        </p:txBody>
      </p:sp>
    </p:spTree>
    <p:extLst>
      <p:ext uri="{BB962C8B-B14F-4D97-AF65-F5344CB8AC3E}">
        <p14:creationId xmlns:p14="http://schemas.microsoft.com/office/powerpoint/2010/main" val="376601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a:t>Damaged mitochondria associate with PINK1 followed by Parkin</a:t>
            </a:r>
          </a:p>
          <a:p>
            <a:r>
              <a:rPr lang="en-US" sz="1200" kern="1200" dirty="0">
                <a:solidFill>
                  <a:schemeClr val="tx1"/>
                </a:solidFill>
                <a:effectLst/>
                <a:latin typeface="+mn-lt"/>
                <a:ea typeface="+mn-ea"/>
                <a:cs typeface="+mn-cs"/>
              </a:rPr>
              <a:t>Figure 3.</a:t>
            </a:r>
          </a:p>
          <a:p>
            <a:r>
              <a:rPr lang="en-US" sz="1200" kern="1200" dirty="0">
                <a:solidFill>
                  <a:schemeClr val="tx1"/>
                </a:solidFill>
                <a:effectLst/>
                <a:latin typeface="+mn-lt"/>
                <a:ea typeface="+mn-ea"/>
                <a:cs typeface="+mn-cs"/>
              </a:rPr>
              <a:t>PINK1 and </a:t>
            </a:r>
            <a:r>
              <a:rPr lang="en-US" sz="1200" kern="1200" dirty="0" err="1">
                <a:solidFill>
                  <a:schemeClr val="tx1"/>
                </a:solidFill>
                <a:effectLst/>
                <a:latin typeface="+mn-lt"/>
                <a:ea typeface="+mn-ea"/>
                <a:cs typeface="+mn-cs"/>
              </a:rPr>
              <a:t>parkin</a:t>
            </a:r>
            <a:r>
              <a:rPr lang="en-US" sz="1200" kern="1200" dirty="0">
                <a:solidFill>
                  <a:schemeClr val="tx1"/>
                </a:solidFill>
                <a:effectLst/>
                <a:latin typeface="+mn-lt"/>
                <a:ea typeface="+mn-ea"/>
                <a:cs typeface="+mn-cs"/>
              </a:rPr>
              <a:t>-mediated mitophagy. In the current model of</a:t>
            </a:r>
          </a:p>
          <a:p>
            <a:r>
              <a:rPr lang="en-US" sz="1200" kern="1200" dirty="0">
                <a:solidFill>
                  <a:schemeClr val="tx1"/>
                </a:solidFill>
                <a:effectLst/>
                <a:latin typeface="+mn-lt"/>
                <a:ea typeface="+mn-ea"/>
                <a:cs typeface="+mn-cs"/>
              </a:rPr>
              <a:t>the PINK1/</a:t>
            </a:r>
            <a:r>
              <a:rPr lang="en-US" sz="1200" kern="1200" dirty="0" err="1">
                <a:solidFill>
                  <a:schemeClr val="tx1"/>
                </a:solidFill>
                <a:effectLst/>
                <a:latin typeface="+mn-lt"/>
                <a:ea typeface="+mn-ea"/>
                <a:cs typeface="+mn-cs"/>
              </a:rPr>
              <a:t>parkin</a:t>
            </a:r>
            <a:r>
              <a:rPr lang="en-US" sz="1200" kern="1200" dirty="0">
                <a:solidFill>
                  <a:schemeClr val="tx1"/>
                </a:solidFill>
                <a:effectLst/>
                <a:latin typeface="+mn-lt"/>
                <a:ea typeface="+mn-ea"/>
                <a:cs typeface="+mn-cs"/>
              </a:rPr>
              <a:t>-mediated mitophagy, PINK1, implicated in familial PD,</a:t>
            </a:r>
          </a:p>
          <a:p>
            <a:r>
              <a:rPr lang="en-US" sz="1200" kern="1200" dirty="0">
                <a:solidFill>
                  <a:schemeClr val="tx1"/>
                </a:solidFill>
                <a:effectLst/>
                <a:latin typeface="+mn-lt"/>
                <a:ea typeface="+mn-ea"/>
                <a:cs typeface="+mn-cs"/>
              </a:rPr>
              <a:t>is normally maintained at low levels on mitochondria by voltage-dependent</a:t>
            </a:r>
          </a:p>
          <a:p>
            <a:r>
              <a:rPr lang="en-US" sz="1200" kern="1200" dirty="0">
                <a:solidFill>
                  <a:schemeClr val="tx1"/>
                </a:solidFill>
                <a:effectLst/>
                <a:latin typeface="+mn-lt"/>
                <a:ea typeface="+mn-ea"/>
                <a:cs typeface="+mn-cs"/>
              </a:rPr>
              <a:t>proteolysis, which is mediated by the mitochondrial </a:t>
            </a:r>
            <a:r>
              <a:rPr lang="en-US" sz="1200" kern="1200" dirty="0" err="1">
                <a:solidFill>
                  <a:schemeClr val="tx1"/>
                </a:solidFill>
                <a:effectLst/>
                <a:latin typeface="+mn-lt"/>
                <a:ea typeface="+mn-ea"/>
                <a:cs typeface="+mn-cs"/>
              </a:rPr>
              <a:t>presenilin</a:t>
            </a:r>
            <a:r>
              <a:rPr lang="en-US" sz="1200" kern="1200" dirty="0">
                <a:solidFill>
                  <a:schemeClr val="tx1"/>
                </a:solidFill>
                <a:effectLst/>
                <a:latin typeface="+mn-lt"/>
                <a:ea typeface="+mn-ea"/>
                <a:cs typeface="+mn-cs"/>
              </a:rPr>
              <a:t>-associated</a:t>
            </a:r>
          </a:p>
          <a:p>
            <a:r>
              <a:rPr lang="en-US" sz="1200" kern="1200" dirty="0">
                <a:solidFill>
                  <a:schemeClr val="tx1"/>
                </a:solidFill>
                <a:effectLst/>
                <a:latin typeface="+mn-lt"/>
                <a:ea typeface="+mn-ea"/>
                <a:cs typeface="+mn-cs"/>
              </a:rPr>
              <a:t>rhomboid-like protein (PARL) present in the inner mitochondrial membrane.</a:t>
            </a:r>
          </a:p>
          <a:p>
            <a:r>
              <a:rPr lang="en-US" sz="1200" kern="1200" dirty="0">
                <a:solidFill>
                  <a:schemeClr val="tx1"/>
                </a:solidFill>
                <a:effectLst/>
                <a:latin typeface="+mn-lt"/>
                <a:ea typeface="+mn-ea"/>
                <a:cs typeface="+mn-cs"/>
              </a:rPr>
              <a:t>In the absence of PARL, the constitutive degradation of PINK1 is in-</a:t>
            </a:r>
            <a:r>
              <a:rPr lang="en-US" sz="1200" kern="1200" dirty="0" err="1">
                <a:solidFill>
                  <a:schemeClr val="tx1"/>
                </a:solidFill>
                <a:effectLst/>
                <a:latin typeface="+mn-lt"/>
                <a:ea typeface="+mn-ea"/>
                <a:cs typeface="+mn-cs"/>
              </a:rPr>
              <a:t>hibited</a:t>
            </a:r>
            <a:r>
              <a:rPr lang="en-US" sz="1200" kern="1200" dirty="0">
                <a:solidFill>
                  <a:schemeClr val="tx1"/>
                </a:solidFill>
                <a:effectLst/>
                <a:latin typeface="+mn-lt"/>
                <a:ea typeface="+mn-ea"/>
                <a:cs typeface="+mn-cs"/>
              </a:rPr>
              <a:t> and a 60-kD form</a:t>
            </a:r>
          </a:p>
          <a:p>
            <a:r>
              <a:rPr lang="en-US" sz="1200" kern="1200" dirty="0">
                <a:solidFill>
                  <a:schemeClr val="tx1"/>
                </a:solidFill>
                <a:effectLst/>
                <a:latin typeface="+mn-lt"/>
                <a:ea typeface="+mn-ea"/>
                <a:cs typeface="+mn-cs"/>
              </a:rPr>
              <a:t>of PINK1 is </a:t>
            </a:r>
            <a:r>
              <a:rPr lang="en-US" sz="1200" kern="1200" dirty="0" err="1">
                <a:solidFill>
                  <a:schemeClr val="tx1"/>
                </a:solidFill>
                <a:effectLst/>
                <a:latin typeface="+mn-lt"/>
                <a:ea typeface="+mn-ea"/>
                <a:cs typeface="+mn-cs"/>
              </a:rPr>
              <a:t>stabiliz</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ed</a:t>
            </a:r>
            <a:r>
              <a:rPr lang="en-US" sz="1200" kern="1200" dirty="0">
                <a:solidFill>
                  <a:schemeClr val="tx1"/>
                </a:solidFill>
                <a:effectLst/>
                <a:latin typeface="+mn-lt"/>
                <a:ea typeface="+mn-ea"/>
                <a:cs typeface="+mn-cs"/>
              </a:rPr>
              <a:t> inside mitochondria.</a:t>
            </a:r>
          </a:p>
          <a:p>
            <a:r>
              <a:rPr lang="en-US" sz="1200" kern="1200" dirty="0">
                <a:solidFill>
                  <a:schemeClr val="tx1"/>
                </a:solidFill>
                <a:effectLst/>
                <a:latin typeface="+mn-lt"/>
                <a:ea typeface="+mn-ea"/>
                <a:cs typeface="+mn-cs"/>
              </a:rPr>
              <a:t>When the mitochondrial membrane potential is dissipated, PINK1 </a:t>
            </a:r>
            <a:r>
              <a:rPr lang="en-US" sz="1200" kern="1200" dirty="0" err="1">
                <a:solidFill>
                  <a:schemeClr val="tx1"/>
                </a:solidFill>
                <a:effectLst/>
                <a:latin typeface="+mn-lt"/>
                <a:ea typeface="+mn-ea"/>
                <a:cs typeface="+mn-cs"/>
              </a:rPr>
              <a:t>accu</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mulates</a:t>
            </a:r>
            <a:r>
              <a:rPr lang="en-US" sz="1200" kern="1200" dirty="0">
                <a:solidFill>
                  <a:schemeClr val="tx1"/>
                </a:solidFill>
                <a:effectLst/>
                <a:latin typeface="+mn-lt"/>
                <a:ea typeface="+mn-ea"/>
                <a:cs typeface="+mn-cs"/>
              </a:rPr>
              <a:t> as a 63-kD full-length form in the outer mitochondrial membrane.</a:t>
            </a:r>
          </a:p>
          <a:p>
            <a:r>
              <a:rPr lang="en-US" sz="1200" kern="1200" dirty="0">
                <a:solidFill>
                  <a:schemeClr val="tx1"/>
                </a:solidFill>
                <a:effectLst/>
                <a:latin typeface="+mn-lt"/>
                <a:ea typeface="+mn-ea"/>
                <a:cs typeface="+mn-cs"/>
              </a:rPr>
              <a:t>Thus, accumulation of mitochondrial damage by gene mutations or car-</a:t>
            </a:r>
          </a:p>
          <a:p>
            <a:r>
              <a:rPr lang="en-US" sz="1200" kern="1200" dirty="0" err="1">
                <a:solidFill>
                  <a:schemeClr val="tx1"/>
                </a:solidFill>
                <a:effectLst/>
                <a:latin typeface="+mn-lt"/>
                <a:ea typeface="+mn-ea"/>
                <a:cs typeface="+mn-cs"/>
              </a:rPr>
              <a:t>bonyl</a:t>
            </a:r>
            <a:r>
              <a:rPr lang="en-US" sz="1200" kern="1200" dirty="0">
                <a:solidFill>
                  <a:schemeClr val="tx1"/>
                </a:solidFill>
                <a:effectLst/>
                <a:latin typeface="+mn-lt"/>
                <a:ea typeface="+mn-ea"/>
                <a:cs typeface="+mn-cs"/>
              </a:rPr>
              <a:t> cyanide m-</a:t>
            </a:r>
            <a:r>
              <a:rPr lang="en-US" sz="1200" kern="1200" dirty="0" err="1">
                <a:solidFill>
                  <a:schemeClr val="tx1"/>
                </a:solidFill>
                <a:effectLst/>
                <a:latin typeface="+mn-lt"/>
                <a:ea typeface="+mn-ea"/>
                <a:cs typeface="+mn-cs"/>
              </a:rPr>
              <a:t>chloro</a:t>
            </a:r>
            <a:r>
              <a:rPr lang="en-US" sz="1200" kern="1200" dirty="0">
                <a:solidFill>
                  <a:schemeClr val="tx1"/>
                </a:solidFill>
                <a:effectLst/>
                <a:latin typeface="+mn-lt"/>
                <a:ea typeface="+mn-ea"/>
                <a:cs typeface="+mn-cs"/>
              </a:rPr>
              <a:t> phenyl </a:t>
            </a:r>
            <a:r>
              <a:rPr lang="en-US" sz="1200" kern="1200" dirty="0" err="1">
                <a:solidFill>
                  <a:schemeClr val="tx1"/>
                </a:solidFill>
                <a:effectLst/>
                <a:latin typeface="+mn-lt"/>
                <a:ea typeface="+mn-ea"/>
                <a:cs typeface="+mn-cs"/>
              </a:rPr>
              <a:t>hydrazone</a:t>
            </a:r>
            <a:r>
              <a:rPr lang="en-US" sz="1200" kern="1200" dirty="0">
                <a:solidFill>
                  <a:schemeClr val="tx1"/>
                </a:solidFill>
                <a:effectLst/>
                <a:latin typeface="+mn-lt"/>
                <a:ea typeface="+mn-ea"/>
                <a:cs typeface="+mn-cs"/>
              </a:rPr>
              <a:t> (CCCP), a mitochondrial un-</a:t>
            </a:r>
          </a:p>
          <a:p>
            <a:r>
              <a:rPr lang="en-US" sz="1200" kern="1200" dirty="0">
                <a:solidFill>
                  <a:schemeClr val="tx1"/>
                </a:solidFill>
                <a:effectLst/>
                <a:latin typeface="+mn-lt"/>
                <a:ea typeface="+mn-ea"/>
                <a:cs typeface="+mn-cs"/>
              </a:rPr>
              <a:t>coupling agent, facilitates the rapid </a:t>
            </a:r>
          </a:p>
          <a:p>
            <a:r>
              <a:rPr lang="en-US" sz="1200" kern="1200" dirty="0">
                <a:solidFill>
                  <a:schemeClr val="tx1"/>
                </a:solidFill>
                <a:effectLst/>
                <a:latin typeface="+mn-lt"/>
                <a:ea typeface="+mn-ea"/>
                <a:cs typeface="+mn-cs"/>
              </a:rPr>
              <a:t>accumulation of </a:t>
            </a:r>
          </a:p>
          <a:p>
            <a:r>
              <a:rPr lang="en-US" sz="1200" kern="1200" dirty="0">
                <a:solidFill>
                  <a:schemeClr val="tx1"/>
                </a:solidFill>
                <a:effectLst/>
                <a:latin typeface="+mn-lt"/>
                <a:ea typeface="+mn-ea"/>
                <a:cs typeface="+mn-cs"/>
              </a:rPr>
              <a:t>PINK1 and the sub-sequent PINK1 accumulation in the mitochondria recruits </a:t>
            </a:r>
            <a:r>
              <a:rPr lang="en-US" sz="1200" kern="1200" dirty="0" err="1">
                <a:solidFill>
                  <a:schemeClr val="tx1"/>
                </a:solidFill>
                <a:effectLst/>
                <a:latin typeface="+mn-lt"/>
                <a:ea typeface="+mn-ea"/>
                <a:cs typeface="+mn-cs"/>
              </a:rPr>
              <a:t>parkin</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ubiq</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uitinate</a:t>
            </a:r>
            <a:r>
              <a:rPr lang="en-US" sz="1200" kern="1200" dirty="0">
                <a:solidFill>
                  <a:schemeClr val="tx1"/>
                </a:solidFill>
                <a:effectLst/>
                <a:latin typeface="+mn-lt"/>
                <a:ea typeface="+mn-ea"/>
                <a:cs typeface="+mn-cs"/>
              </a:rPr>
              <a:t> VDAC (and/or </a:t>
            </a:r>
            <a:r>
              <a:rPr lang="en-US" sz="1200" kern="1200" dirty="0" err="1">
                <a:solidFill>
                  <a:schemeClr val="tx1"/>
                </a:solidFill>
                <a:effectLst/>
                <a:latin typeface="+mn-lt"/>
                <a:ea typeface="+mn-ea"/>
                <a:cs typeface="+mn-cs"/>
              </a:rPr>
              <a:t>mitofusin</a:t>
            </a:r>
            <a:r>
              <a:rPr lang="en-US" sz="1200" kern="1200" dirty="0">
                <a:solidFill>
                  <a:schemeClr val="tx1"/>
                </a:solidFill>
                <a:effectLst/>
                <a:latin typeface="+mn-lt"/>
                <a:ea typeface="+mn-ea"/>
                <a:cs typeface="+mn-cs"/>
              </a:rPr>
              <a:t>) on the mitochondrial outer membrane,</a:t>
            </a:r>
          </a:p>
          <a:p>
            <a:r>
              <a:rPr lang="en-US" sz="1200" kern="1200" dirty="0">
                <a:solidFill>
                  <a:schemeClr val="tx1"/>
                </a:solidFill>
                <a:effectLst/>
                <a:latin typeface="+mn-lt"/>
                <a:ea typeface="+mn-ea"/>
                <a:cs typeface="+mn-cs"/>
              </a:rPr>
              <a:t>which becomes a target for mitophagy. The ubiquitin-binding adaptor p62</a:t>
            </a:r>
          </a:p>
          <a:p>
            <a:r>
              <a:rPr lang="en-US" sz="1200" kern="1200" dirty="0">
                <a:solidFill>
                  <a:schemeClr val="tx1"/>
                </a:solidFill>
                <a:effectLst/>
                <a:latin typeface="+mn-lt"/>
                <a:ea typeface="+mn-ea"/>
                <a:cs typeface="+mn-cs"/>
              </a:rPr>
              <a:t>(also known as </a:t>
            </a:r>
            <a:r>
              <a:rPr lang="en-US" sz="1200" kern="1200" dirty="0" err="1">
                <a:solidFill>
                  <a:schemeClr val="tx1"/>
                </a:solidFill>
                <a:effectLst/>
                <a:latin typeface="+mn-lt"/>
                <a:ea typeface="+mn-ea"/>
                <a:cs typeface="+mn-cs"/>
              </a:rPr>
              <a:t>sequestosome</a:t>
            </a:r>
            <a:r>
              <a:rPr lang="en-US" sz="1200" kern="1200" dirty="0">
                <a:solidFill>
                  <a:schemeClr val="tx1"/>
                </a:solidFill>
                <a:effectLst/>
                <a:latin typeface="+mn-lt"/>
                <a:ea typeface="+mn-ea"/>
                <a:cs typeface="+mn-cs"/>
              </a:rPr>
              <a:t> 1) recruits </a:t>
            </a:r>
            <a:r>
              <a:rPr lang="en-US" sz="1200" kern="1200" dirty="0" err="1">
                <a:solidFill>
                  <a:schemeClr val="tx1"/>
                </a:solidFill>
                <a:effectLst/>
                <a:latin typeface="+mn-lt"/>
                <a:ea typeface="+mn-ea"/>
                <a:cs typeface="+mn-cs"/>
              </a:rPr>
              <a:t>ubiquitinated</a:t>
            </a:r>
            <a:r>
              <a:rPr lang="en-US" sz="1200" kern="1200" dirty="0">
                <a:solidFill>
                  <a:schemeClr val="tx1"/>
                </a:solidFill>
                <a:effectLst/>
                <a:latin typeface="+mn-lt"/>
                <a:ea typeface="+mn-ea"/>
                <a:cs typeface="+mn-cs"/>
              </a:rPr>
              <a:t> cargo into auto-</a:t>
            </a:r>
          </a:p>
          <a:p>
            <a:r>
              <a:rPr lang="en-US" sz="1200" kern="1200" dirty="0">
                <a:solidFill>
                  <a:schemeClr val="tx1"/>
                </a:solidFill>
                <a:effectLst/>
                <a:latin typeface="+mn-lt"/>
                <a:ea typeface="+mn-ea"/>
                <a:cs typeface="+mn-cs"/>
              </a:rPr>
              <a:t>phagosomes by binding to LC3.</a:t>
            </a:r>
          </a:p>
          <a:p>
            <a:endParaRPr lang="en-GB" dirty="0"/>
          </a:p>
        </p:txBody>
      </p:sp>
      <p:sp>
        <p:nvSpPr>
          <p:cNvPr id="4" name="Slide Number Placeholder 3"/>
          <p:cNvSpPr>
            <a:spLocks noGrp="1"/>
          </p:cNvSpPr>
          <p:nvPr>
            <p:ph type="sldNum" sz="quarter" idx="10"/>
          </p:nvPr>
        </p:nvSpPr>
        <p:spPr/>
        <p:txBody>
          <a:bodyPr/>
          <a:lstStyle/>
          <a:p>
            <a:fld id="{B07804FB-4CD6-441E-8740-9A5676C4E373}" type="slidenum">
              <a:rPr lang="el-GR" smtClean="0"/>
              <a:pPr/>
              <a:t>10</a:t>
            </a:fld>
            <a:endParaRPr lang="el-GR"/>
          </a:p>
        </p:txBody>
      </p:sp>
    </p:spTree>
    <p:extLst>
      <p:ext uri="{BB962C8B-B14F-4D97-AF65-F5344CB8AC3E}">
        <p14:creationId xmlns:p14="http://schemas.microsoft.com/office/powerpoint/2010/main" val="387292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KEY study detected accumulation of dysfunctional mitochondria</a:t>
            </a:r>
            <a:r>
              <a:rPr lang="en-US" baseline="0" dirty="0"/>
              <a:t> and impaired autophagy in IPF lungs. Interestingly, they demonstrated decreased expression of PINK1 in AECIIs of IPF patients, They proposed that PINK1 def in BLM mouse model promotes lung fibrosis.</a:t>
            </a:r>
            <a:endParaRPr lang="el-GR" dirty="0"/>
          </a:p>
        </p:txBody>
      </p:sp>
      <p:sp>
        <p:nvSpPr>
          <p:cNvPr id="4" name="3 - Θέση αριθμού διαφάνειας"/>
          <p:cNvSpPr>
            <a:spLocks noGrp="1"/>
          </p:cNvSpPr>
          <p:nvPr>
            <p:ph type="sldNum" sz="quarter" idx="10"/>
          </p:nvPr>
        </p:nvSpPr>
        <p:spPr/>
        <p:txBody>
          <a:bodyPr/>
          <a:lstStyle/>
          <a:p>
            <a:fld id="{C9D56E35-AD50-44F4-8B3F-146B3FC46B24}" type="slidenum">
              <a:rPr lang="el-GR" smtClean="0"/>
              <a:pPr/>
              <a:t>11</a:t>
            </a:fld>
            <a:endParaRPr lang="el-GR"/>
          </a:p>
        </p:txBody>
      </p:sp>
    </p:spTree>
    <p:extLst>
      <p:ext uri="{BB962C8B-B14F-4D97-AF65-F5344CB8AC3E}">
        <p14:creationId xmlns:p14="http://schemas.microsoft.com/office/powerpoint/2010/main" val="20601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PINK1 deletion in mice increases the susceptibility of fibrosis in mice challenged with murine herpes virus 68 (fibrosis model)</a:t>
            </a:r>
          </a:p>
        </p:txBody>
      </p:sp>
      <p:sp>
        <p:nvSpPr>
          <p:cNvPr id="4" name="Slide Number Placeholder 3"/>
          <p:cNvSpPr>
            <a:spLocks noGrp="1"/>
          </p:cNvSpPr>
          <p:nvPr>
            <p:ph type="sldNum" sz="quarter" idx="10"/>
          </p:nvPr>
        </p:nvSpPr>
        <p:spPr/>
        <p:txBody>
          <a:bodyPr/>
          <a:lstStyle/>
          <a:p>
            <a:fld id="{B07804FB-4CD6-441E-8740-9A5676C4E373}" type="slidenum">
              <a:rPr lang="el-GR" smtClean="0"/>
              <a:pPr/>
              <a:t>12</a:t>
            </a:fld>
            <a:endParaRPr lang="el-GR"/>
          </a:p>
        </p:txBody>
      </p:sp>
    </p:spTree>
    <p:extLst>
      <p:ext uri="{BB962C8B-B14F-4D97-AF65-F5344CB8AC3E}">
        <p14:creationId xmlns:p14="http://schemas.microsoft.com/office/powerpoint/2010/main" val="430752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Recent data showed defective mitophagy in</a:t>
            </a:r>
            <a:r>
              <a:rPr lang="en-US" baseline="0" dirty="0"/>
              <a:t> aging lungs of mice after BLM treatment along with a reduction of PINK1 mRNA levels. They also found lower levels of PINK1 in lung tissues of IPF patients compared with control subjects.</a:t>
            </a:r>
            <a:endParaRPr lang="el-GR" dirty="0"/>
          </a:p>
        </p:txBody>
      </p:sp>
      <p:sp>
        <p:nvSpPr>
          <p:cNvPr id="4" name="3 - Θέση αριθμού διαφάνειας"/>
          <p:cNvSpPr>
            <a:spLocks noGrp="1"/>
          </p:cNvSpPr>
          <p:nvPr>
            <p:ph type="sldNum" sz="quarter" idx="10"/>
          </p:nvPr>
        </p:nvSpPr>
        <p:spPr/>
        <p:txBody>
          <a:bodyPr/>
          <a:lstStyle/>
          <a:p>
            <a:fld id="{C9D56E35-AD50-44F4-8B3F-146B3FC46B24}" type="slidenum">
              <a:rPr lang="el-GR" smtClean="0"/>
              <a:pPr/>
              <a:t>13</a:t>
            </a:fld>
            <a:endParaRPr lang="el-GR"/>
          </a:p>
        </p:txBody>
      </p:sp>
    </p:spTree>
    <p:extLst>
      <p:ext uri="{BB962C8B-B14F-4D97-AF65-F5344CB8AC3E}">
        <p14:creationId xmlns:p14="http://schemas.microsoft.com/office/powerpoint/2010/main" val="1957548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Κάντε κλικ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16/4/18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16/4/18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16/4/18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idx="1"/>
          </p:nvPr>
        </p:nvSpPr>
        <p:spPr/>
        <p:txBody>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16/4/18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Κάντε κλικ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16/4/18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16/4/18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16/4/18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16/4/18</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16/4/18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Κάντε κλικ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16/4/18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Κάντε κλικ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16/4/18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16/4/18</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1" Type="http://schemas.openxmlformats.org/officeDocument/2006/relationships/slideLayout" Target="../slideLayouts/slideLayout6.xml"/><Relationship Id="rId2" Type="http://schemas.openxmlformats.org/officeDocument/2006/relationships/image" Target="../media/image2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 Id="rId3" Type="http://schemas.openxmlformats.org/officeDocument/2006/relationships/image" Target="../media/image2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1.bin"/><Relationship Id="rId5" Type="http://schemas.openxmlformats.org/officeDocument/2006/relationships/image" Target="../media/image55.emf"/><Relationship Id="rId6" Type="http://schemas.openxmlformats.org/officeDocument/2006/relationships/oleObject" Target="../embeddings/oleObject2.bin"/><Relationship Id="rId7" Type="http://schemas.openxmlformats.org/officeDocument/2006/relationships/image" Target="../media/image56.emf"/><Relationship Id="rId8" Type="http://schemas.openxmlformats.org/officeDocument/2006/relationships/oleObject" Target="../embeddings/oleObject3.bin"/><Relationship Id="rId9" Type="http://schemas.openxmlformats.org/officeDocument/2006/relationships/image" Target="../media/image57.emf"/><Relationship Id="rId10" Type="http://schemas.openxmlformats.org/officeDocument/2006/relationships/image" Target="../media/image58.tiff"/><Relationship Id="rId11" Type="http://schemas.openxmlformats.org/officeDocument/2006/relationships/image" Target="../media/image5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tiff"/><Relationship Id="rId4" Type="http://schemas.openxmlformats.org/officeDocument/2006/relationships/image" Target="../media/image61.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4.bin"/><Relationship Id="rId5" Type="http://schemas.openxmlformats.org/officeDocument/2006/relationships/image" Target="../media/image62.emf"/><Relationship Id="rId6" Type="http://schemas.openxmlformats.org/officeDocument/2006/relationships/oleObject" Target="../embeddings/oleObject5.bin"/><Relationship Id="rId7" Type="http://schemas.openxmlformats.org/officeDocument/2006/relationships/image" Target="../media/image63.emf"/><Relationship Id="rId8" Type="http://schemas.openxmlformats.org/officeDocument/2006/relationships/oleObject" Target="../embeddings/oleObject6.bin"/><Relationship Id="rId9" Type="http://schemas.openxmlformats.org/officeDocument/2006/relationships/image" Target="../media/image64.emf"/><Relationship Id="rId10" Type="http://schemas.openxmlformats.org/officeDocument/2006/relationships/image" Target="../media/image60.tiff"/><Relationship Id="rId11" Type="http://schemas.openxmlformats.org/officeDocument/2006/relationships/image" Target="../media/image61.tif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7.bin"/><Relationship Id="rId5" Type="http://schemas.openxmlformats.org/officeDocument/2006/relationships/image" Target="../media/image65.emf"/><Relationship Id="rId6" Type="http://schemas.openxmlformats.org/officeDocument/2006/relationships/oleObject" Target="../embeddings/oleObject8.bin"/><Relationship Id="rId7" Type="http://schemas.openxmlformats.org/officeDocument/2006/relationships/image" Target="../media/image66.emf"/><Relationship Id="rId8" Type="http://schemas.openxmlformats.org/officeDocument/2006/relationships/image" Target="../media/image67.png"/><Relationship Id="rId9" Type="http://schemas.openxmlformats.org/officeDocument/2006/relationships/image" Target="../media/image68.tiff"/><Relationship Id="rId10" Type="http://schemas.openxmlformats.org/officeDocument/2006/relationships/image" Target="../media/image69.tif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tiff"/><Relationship Id="rId4" Type="http://schemas.openxmlformats.org/officeDocument/2006/relationships/image" Target="../media/image72.tiff"/><Relationship Id="rId5" Type="http://schemas.openxmlformats.org/officeDocument/2006/relationships/image" Target="../media/image73.tiff"/><Relationship Id="rId1" Type="http://schemas.openxmlformats.org/officeDocument/2006/relationships/slideLayout" Target="../slideLayouts/slideLayout2.xml"/><Relationship Id="rId2" Type="http://schemas.openxmlformats.org/officeDocument/2006/relationships/image" Target="../media/image70.tiff"/></Relationships>
</file>

<file path=ppt/slides/_rels/slide36.xml.rels><?xml version="1.0" encoding="UTF-8" standalone="yes"?>
<Relationships xmlns="http://schemas.openxmlformats.org/package/2006/relationships"><Relationship Id="rId3" Type="http://schemas.openxmlformats.org/officeDocument/2006/relationships/image" Target="../media/image72.tiff"/><Relationship Id="rId4" Type="http://schemas.openxmlformats.org/officeDocument/2006/relationships/image" Target="../media/image70.tiff"/><Relationship Id="rId5" Type="http://schemas.openxmlformats.org/officeDocument/2006/relationships/image" Target="../media/image73.tiff"/><Relationship Id="rId6" Type="http://schemas.openxmlformats.org/officeDocument/2006/relationships/image" Target="../media/image71.tiff"/><Relationship Id="rId7" Type="http://schemas.openxmlformats.org/officeDocument/2006/relationships/image" Target="../media/image74.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emf"/><Relationship Id="rId6" Type="http://schemas.openxmlformats.org/officeDocument/2006/relationships/image" Target="../media/image81.emf"/><Relationship Id="rId7" Type="http://schemas.openxmlformats.org/officeDocument/2006/relationships/image" Target="../media/image82.jpeg"/><Relationship Id="rId8" Type="http://schemas.openxmlformats.org/officeDocument/2006/relationships/image" Target="../media/image83.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emf"/><Relationship Id="rId3" Type="http://schemas.openxmlformats.org/officeDocument/2006/relationships/image" Target="../media/image93.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7.xml"/><Relationship Id="rId2" Type="http://schemas.openxmlformats.org/officeDocument/2006/relationships/image" Target="../media/image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772816"/>
            <a:ext cx="7772400" cy="1470025"/>
          </a:xfrm>
        </p:spPr>
        <p:txBody>
          <a:bodyPr/>
          <a:lstStyle/>
          <a:p>
            <a:r>
              <a:rPr lang="en-US" dirty="0"/>
              <a:t>The role of mitochondria in IPF pathogenesis</a:t>
            </a:r>
            <a:endParaRPr lang="el-GR" dirty="0"/>
          </a:p>
        </p:txBody>
      </p:sp>
      <p:sp>
        <p:nvSpPr>
          <p:cNvPr id="3" name="2 - Υπότιτλος"/>
          <p:cNvSpPr>
            <a:spLocks noGrp="1"/>
          </p:cNvSpPr>
          <p:nvPr>
            <p:ph type="subTitle" idx="1"/>
          </p:nvPr>
        </p:nvSpPr>
        <p:spPr>
          <a:xfrm>
            <a:off x="3779912" y="4844752"/>
            <a:ext cx="5292080" cy="1752600"/>
          </a:xfrm>
        </p:spPr>
        <p:txBody>
          <a:bodyPr>
            <a:normAutofit fontScale="55000" lnSpcReduction="20000"/>
          </a:bodyPr>
          <a:lstStyle/>
          <a:p>
            <a:r>
              <a:rPr lang="en-US" sz="3500" dirty="0" smtClean="0">
                <a:solidFill>
                  <a:schemeClr val="tx1"/>
                </a:solidFill>
              </a:rPr>
              <a:t>Katerina Antoniou, MD, PhD</a:t>
            </a:r>
          </a:p>
          <a:p>
            <a:r>
              <a:rPr lang="en-US" sz="3500" dirty="0" smtClean="0">
                <a:solidFill>
                  <a:schemeClr val="tx1"/>
                </a:solidFill>
              </a:rPr>
              <a:t>Associate Prof of Respiratory Medicine</a:t>
            </a:r>
          </a:p>
          <a:p>
            <a:r>
              <a:rPr lang="en-US" sz="3500" dirty="0" smtClean="0">
                <a:solidFill>
                  <a:schemeClr val="tx1"/>
                </a:solidFill>
              </a:rPr>
              <a:t>ERS Assembly 12 Secretary</a:t>
            </a:r>
            <a:endParaRPr lang="en-US" sz="3500" dirty="0">
              <a:solidFill>
                <a:schemeClr val="tx1"/>
              </a:solidFill>
            </a:endParaRPr>
          </a:p>
          <a:p>
            <a:endParaRPr lang="en-US" sz="2400" dirty="0">
              <a:solidFill>
                <a:schemeClr val="tx1"/>
              </a:solidFill>
            </a:endParaRPr>
          </a:p>
          <a:p>
            <a:pPr algn="l"/>
            <a:r>
              <a:rPr lang="en-US" sz="2400" dirty="0" smtClean="0">
                <a:solidFill>
                  <a:schemeClr val="tx1"/>
                </a:solidFill>
              </a:rPr>
              <a:t>Head of Laboratory </a:t>
            </a:r>
            <a:r>
              <a:rPr lang="en-US" sz="2400" dirty="0">
                <a:solidFill>
                  <a:schemeClr val="tx1"/>
                </a:solidFill>
              </a:rPr>
              <a:t>of C</a:t>
            </a:r>
            <a:r>
              <a:rPr lang="en-US" sz="2400" dirty="0" smtClean="0">
                <a:solidFill>
                  <a:schemeClr val="tx1"/>
                </a:solidFill>
              </a:rPr>
              <a:t>ellular </a:t>
            </a:r>
            <a:r>
              <a:rPr lang="en-US" sz="2400" dirty="0">
                <a:solidFill>
                  <a:schemeClr val="tx1"/>
                </a:solidFill>
              </a:rPr>
              <a:t>and M</a:t>
            </a:r>
            <a:r>
              <a:rPr lang="en-US" sz="2400" dirty="0" smtClean="0">
                <a:solidFill>
                  <a:schemeClr val="tx1"/>
                </a:solidFill>
              </a:rPr>
              <a:t>olecular Pulmonology</a:t>
            </a:r>
            <a:endParaRPr lang="en-US" sz="2400" dirty="0">
              <a:solidFill>
                <a:schemeClr val="tx1"/>
              </a:solidFill>
            </a:endParaRPr>
          </a:p>
          <a:p>
            <a:pPr algn="l"/>
            <a:r>
              <a:rPr lang="en-US" sz="2400" dirty="0">
                <a:solidFill>
                  <a:schemeClr val="tx1"/>
                </a:solidFill>
              </a:rPr>
              <a:t>Dept. of Thoracic Medicine, University Hospital of Herakleion.</a:t>
            </a:r>
          </a:p>
          <a:p>
            <a:pPr algn="l"/>
            <a:r>
              <a:rPr lang="en-US" sz="2400" dirty="0">
                <a:solidFill>
                  <a:schemeClr val="tx1"/>
                </a:solidFill>
              </a:rPr>
              <a:t>University of Crete, Herakleion, Greece.</a:t>
            </a:r>
            <a:endParaRPr lang="el-GR" sz="2400" dirty="0">
              <a:solidFill>
                <a:schemeClr val="tx1"/>
              </a:solidFill>
            </a:endParaRPr>
          </a:p>
        </p:txBody>
      </p:sp>
      <p:pic>
        <p:nvPicPr>
          <p:cNvPr id="4" name="Picture 6" descr="G:\POLYOMA OCTOBER 2012 ORAL PRESENTATION\crete medical.jpg">
            <a:extLst>
              <a:ext uri="{FF2B5EF4-FFF2-40B4-BE49-F238E27FC236}">
                <a16:creationId xmlns:a16="http://schemas.microsoft.com/office/drawing/2014/main" xmlns="" id="{C5FE9AEB-D969-6D41-BFA5-C343C3DFD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75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21 - Εικόνα" descr="C:\Users\ΕΙΡΗΝΗ\Pictures\logo-med.gif">
            <a:extLst>
              <a:ext uri="{FF2B5EF4-FFF2-40B4-BE49-F238E27FC236}">
                <a16:creationId xmlns:a16="http://schemas.microsoft.com/office/drawing/2014/main" xmlns="" id="{EBE0FC3A-1299-0F42-BA59-8D334F4BEA3A}"/>
              </a:ext>
            </a:extLst>
          </p:cNvPr>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a:stretch>
            <a:fillRect/>
          </a:stretch>
        </p:blipFill>
        <p:spPr bwMode="auto">
          <a:xfrm>
            <a:off x="115259" y="93828"/>
            <a:ext cx="892175" cy="88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127835" y="3413968"/>
            <a:ext cx="3568700" cy="3327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14290"/>
            <a:ext cx="8229600" cy="704848"/>
          </a:xfrm>
        </p:spPr>
        <p:txBody>
          <a:bodyPr>
            <a:normAutofit fontScale="90000"/>
          </a:bodyPr>
          <a:lstStyle/>
          <a:p>
            <a:pPr algn="ctr">
              <a:defRPr/>
            </a:pPr>
            <a:r>
              <a:rPr lang="en-US" sz="2400" dirty="0">
                <a:latin typeface="Georgia" pitchFamily="18" charset="0"/>
              </a:rPr>
              <a:t>MITOPHAGY</a:t>
            </a:r>
            <a:br>
              <a:rPr lang="en-US" sz="2400" dirty="0">
                <a:latin typeface="Georgia" pitchFamily="18" charset="0"/>
              </a:rPr>
            </a:br>
            <a:r>
              <a:rPr lang="en-US" sz="2400" dirty="0">
                <a:latin typeface="Georgia" pitchFamily="18" charset="0"/>
              </a:rPr>
              <a:t>mediators of mitochondrial quality PINK-1 and </a:t>
            </a:r>
            <a:r>
              <a:rPr lang="en-US" sz="2400" dirty="0" err="1">
                <a:latin typeface="Georgia" pitchFamily="18" charset="0"/>
              </a:rPr>
              <a:t>Parkin</a:t>
            </a:r>
            <a:endParaRPr lang="el-GR" sz="2400" dirty="0">
              <a:latin typeface="Georgia" pitchFamily="18" charset="0"/>
            </a:endParaRPr>
          </a:p>
        </p:txBody>
      </p:sp>
      <p:pic>
        <p:nvPicPr>
          <p:cNvPr id="174083" name="Picture 4" descr="C:\Users\Eirini\Desktop\LUNGS\autophagy images\Son JH, Shim JH, Kim KH, Ha JY, Han JY - Exp. Mol. Med. (2012).png"/>
          <p:cNvPicPr>
            <a:picLocks noChangeAspect="1" noChangeArrowheads="1"/>
          </p:cNvPicPr>
          <p:nvPr/>
        </p:nvPicPr>
        <p:blipFill>
          <a:blip r:embed="rId3" cstate="print"/>
          <a:srcRect/>
          <a:stretch>
            <a:fillRect/>
          </a:stretch>
        </p:blipFill>
        <p:spPr bwMode="auto">
          <a:xfrm>
            <a:off x="468313" y="1285860"/>
            <a:ext cx="5111750" cy="5256212"/>
          </a:xfrm>
          <a:prstGeom prst="rect">
            <a:avLst/>
          </a:prstGeom>
          <a:noFill/>
          <a:ln w="9525">
            <a:noFill/>
            <a:miter lim="800000"/>
            <a:headEnd/>
            <a:tailEnd/>
          </a:ln>
        </p:spPr>
      </p:pic>
      <p:sp>
        <p:nvSpPr>
          <p:cNvPr id="174084" name="3 - TextBox"/>
          <p:cNvSpPr txBox="1">
            <a:spLocks noChangeArrowheads="1"/>
          </p:cNvSpPr>
          <p:nvPr/>
        </p:nvSpPr>
        <p:spPr bwMode="auto">
          <a:xfrm>
            <a:off x="5867400" y="3143248"/>
            <a:ext cx="3276600" cy="2308324"/>
          </a:xfrm>
          <a:prstGeom prst="rect">
            <a:avLst/>
          </a:prstGeom>
          <a:noFill/>
          <a:ln w="9525">
            <a:noFill/>
            <a:miter lim="800000"/>
            <a:headEnd/>
            <a:tailEnd/>
          </a:ln>
        </p:spPr>
        <p:txBody>
          <a:bodyPr>
            <a:spAutoFit/>
          </a:bodyPr>
          <a:lstStyle/>
          <a:p>
            <a:endParaRPr lang="en-US" dirty="0">
              <a:solidFill>
                <a:srgbClr val="FF0000"/>
              </a:solidFill>
              <a:latin typeface="Georgia" pitchFamily="18" charset="0"/>
            </a:endParaRPr>
          </a:p>
          <a:p>
            <a:r>
              <a:rPr lang="en-US" dirty="0">
                <a:solidFill>
                  <a:srgbClr val="FF0000"/>
                </a:solidFill>
                <a:latin typeface="Georgia" pitchFamily="18" charset="0"/>
              </a:rPr>
              <a:t>PINK1/PARKIN: </a:t>
            </a:r>
          </a:p>
          <a:p>
            <a:r>
              <a:rPr lang="en-US" dirty="0">
                <a:latin typeface="Georgia" pitchFamily="18" charset="0"/>
              </a:rPr>
              <a:t>well documented markers for evaluating the autophagy of mitochondria</a:t>
            </a:r>
          </a:p>
          <a:p>
            <a:endParaRPr lang="en-US" dirty="0">
              <a:solidFill>
                <a:srgbClr val="FF0000"/>
              </a:solidFill>
              <a:latin typeface="Georgia" pitchFamily="18" charset="0"/>
            </a:endParaRPr>
          </a:p>
          <a:p>
            <a:endParaRPr lang="en-US" dirty="0">
              <a:solidFill>
                <a:srgbClr val="FF0000"/>
              </a:solidFill>
              <a:latin typeface="Georgia" pitchFamily="18" charset="0"/>
            </a:endParaRPr>
          </a:p>
          <a:p>
            <a:endParaRPr lang="en-US" dirty="0">
              <a:latin typeface="Georgia" pitchFamily="18" charset="0"/>
            </a:endParaRPr>
          </a:p>
        </p:txBody>
      </p:sp>
      <p:sp>
        <p:nvSpPr>
          <p:cNvPr id="6" name="5 - Έλλειψη"/>
          <p:cNvSpPr/>
          <p:nvPr/>
        </p:nvSpPr>
        <p:spPr>
          <a:xfrm>
            <a:off x="1435100" y="3194050"/>
            <a:ext cx="604838" cy="3794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7" name="6 - Έλλειψη"/>
          <p:cNvSpPr/>
          <p:nvPr/>
        </p:nvSpPr>
        <p:spPr>
          <a:xfrm>
            <a:off x="457200" y="4373563"/>
            <a:ext cx="604838" cy="379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74087" name="7 - Ορθογώνιο"/>
          <p:cNvSpPr>
            <a:spLocks noChangeArrowheads="1"/>
          </p:cNvSpPr>
          <p:nvPr/>
        </p:nvSpPr>
        <p:spPr bwMode="auto">
          <a:xfrm>
            <a:off x="357190" y="6519863"/>
            <a:ext cx="4572000" cy="338137"/>
          </a:xfrm>
          <a:prstGeom prst="rect">
            <a:avLst/>
          </a:prstGeom>
          <a:noFill/>
          <a:ln w="9525">
            <a:noFill/>
            <a:miter lim="800000"/>
            <a:headEnd/>
            <a:tailEnd/>
          </a:ln>
        </p:spPr>
        <p:txBody>
          <a:bodyPr>
            <a:spAutoFit/>
          </a:bodyPr>
          <a:lstStyle/>
          <a:p>
            <a:r>
              <a:rPr lang="en-US" sz="1600" i="1" dirty="0"/>
              <a:t>Son JH et al. Exp. Mol. Med. (2012)</a:t>
            </a:r>
            <a:endParaRPr lang="el-GR" sz="1600" i="1"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14338"/>
            <a:ext cx="8229600" cy="1143000"/>
          </a:xfrm>
        </p:spPr>
        <p:txBody>
          <a:bodyPr>
            <a:normAutofit/>
          </a:bodyPr>
          <a:lstStyle/>
          <a:p>
            <a:pPr algn="ctr"/>
            <a:r>
              <a:rPr lang="en-US" sz="2800" dirty="0">
                <a:latin typeface="Georgia" pitchFamily="18" charset="0"/>
                <a:sym typeface="Wingdings" pitchFamily="2" charset="2"/>
              </a:rPr>
              <a:t>PINK1 deficiency in IPF</a:t>
            </a:r>
            <a:endParaRPr lang="el-GR" sz="2800" dirty="0">
              <a:latin typeface="Georgia" pitchFamily="18" charset="0"/>
            </a:endParaRPr>
          </a:p>
        </p:txBody>
      </p:sp>
      <p:sp>
        <p:nvSpPr>
          <p:cNvPr id="4" name="7 - Θέση περιεχομένου"/>
          <p:cNvSpPr>
            <a:spLocks noGrp="1"/>
          </p:cNvSpPr>
          <p:nvPr>
            <p:ph sz="quarter" idx="1"/>
          </p:nvPr>
        </p:nvSpPr>
        <p:spPr>
          <a:xfrm>
            <a:off x="457200" y="3786190"/>
            <a:ext cx="8229600" cy="828668"/>
          </a:xfrm>
        </p:spPr>
        <p:txBody>
          <a:bodyPr>
            <a:normAutofit/>
          </a:bodyPr>
          <a:lstStyle/>
          <a:p>
            <a:r>
              <a:rPr lang="en-US" sz="2000" dirty="0">
                <a:latin typeface="Georgia" pitchFamily="18" charset="0"/>
              </a:rPr>
              <a:t>      PINK1 downregulation in AECIIs</a:t>
            </a:r>
          </a:p>
          <a:p>
            <a:pPr>
              <a:buNone/>
            </a:pPr>
            <a:endParaRPr lang="en-US" sz="2400" dirty="0"/>
          </a:p>
          <a:p>
            <a:pPr>
              <a:buNone/>
            </a:pPr>
            <a:endParaRPr lang="en-US" sz="2400" dirty="0"/>
          </a:p>
        </p:txBody>
      </p:sp>
      <p:pic>
        <p:nvPicPr>
          <p:cNvPr id="5" name="Picture 2"/>
          <p:cNvPicPr>
            <a:picLocks noChangeAspect="1" noChangeArrowheads="1"/>
          </p:cNvPicPr>
          <p:nvPr/>
        </p:nvPicPr>
        <p:blipFill>
          <a:blip r:embed="rId3" cstate="print"/>
          <a:srcRect t="60214" r="81358" b="3307"/>
          <a:stretch>
            <a:fillRect/>
          </a:stretch>
        </p:blipFill>
        <p:spPr bwMode="auto">
          <a:xfrm>
            <a:off x="4714876" y="4643446"/>
            <a:ext cx="2214578" cy="1928802"/>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50550" t="10123" r="31166" b="46011"/>
          <a:stretch>
            <a:fillRect/>
          </a:stretch>
        </p:blipFill>
        <p:spPr bwMode="auto">
          <a:xfrm>
            <a:off x="2214546" y="4572008"/>
            <a:ext cx="2166436" cy="2143140"/>
          </a:xfrm>
          <a:prstGeom prst="rect">
            <a:avLst/>
          </a:prstGeom>
          <a:noFill/>
          <a:ln w="9525">
            <a:noFill/>
            <a:miter lim="800000"/>
            <a:headEnd/>
            <a:tailEnd/>
          </a:ln>
          <a:effectLst/>
        </p:spPr>
      </p:pic>
      <p:pic>
        <p:nvPicPr>
          <p:cNvPr id="2050" name="Picture 2" descr="C:\Users\Admin\Desktop\LUNGS\ers 2015\bueno.jpg"/>
          <p:cNvPicPr>
            <a:picLocks noChangeAspect="1" noChangeArrowheads="1"/>
          </p:cNvPicPr>
          <p:nvPr/>
        </p:nvPicPr>
        <p:blipFill>
          <a:blip r:embed="rId4" cstate="print"/>
          <a:srcRect/>
          <a:stretch>
            <a:fillRect/>
          </a:stretch>
        </p:blipFill>
        <p:spPr bwMode="auto">
          <a:xfrm>
            <a:off x="214314" y="1284739"/>
            <a:ext cx="8858280" cy="2180076"/>
          </a:xfrm>
          <a:prstGeom prst="rect">
            <a:avLst/>
          </a:prstGeom>
          <a:noFill/>
        </p:spPr>
      </p:pic>
      <p:sp>
        <p:nvSpPr>
          <p:cNvPr id="3" name="TextBox 2">
            <a:extLst>
              <a:ext uri="{FF2B5EF4-FFF2-40B4-BE49-F238E27FC236}">
                <a16:creationId xmlns:a16="http://schemas.microsoft.com/office/drawing/2014/main" xmlns="" id="{F5CCAE8C-F27C-FE40-84EB-D4E1FE70AC98}"/>
              </a:ext>
            </a:extLst>
          </p:cNvPr>
          <p:cNvSpPr txBox="1"/>
          <p:nvPr/>
        </p:nvSpPr>
        <p:spPr>
          <a:xfrm>
            <a:off x="50" y="6488668"/>
            <a:ext cx="3441776" cy="369332"/>
          </a:xfrm>
          <a:prstGeom prst="rect">
            <a:avLst/>
          </a:prstGeom>
          <a:noFill/>
        </p:spPr>
        <p:txBody>
          <a:bodyPr wrap="none" rtlCol="0">
            <a:spAutoFit/>
          </a:bodyPr>
          <a:lstStyle/>
          <a:p>
            <a:r>
              <a:rPr lang="en-US" i="1" dirty="0"/>
              <a:t>J </a:t>
            </a:r>
            <a:r>
              <a:rPr lang="en-US" i="1" dirty="0" err="1"/>
              <a:t>Clin</a:t>
            </a:r>
            <a:r>
              <a:rPr lang="en-US" i="1" dirty="0"/>
              <a:t> Invest</a:t>
            </a:r>
            <a:r>
              <a:rPr lang="en-US" dirty="0"/>
              <a:t>. 2015;125(2):521–538 </a:t>
            </a:r>
          </a:p>
        </p:txBody>
      </p:sp>
    </p:spTree>
    <p:extLst>
      <p:ext uri="{BB962C8B-B14F-4D97-AF65-F5344CB8AC3E}">
        <p14:creationId xmlns:p14="http://schemas.microsoft.com/office/powerpoint/2010/main" val="2900079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9022" y="1968976"/>
            <a:ext cx="8159360" cy="4196546"/>
          </a:xfrm>
          <a:prstGeom prst="rect">
            <a:avLst/>
          </a:prstGeom>
        </p:spPr>
      </p:pic>
      <p:sp>
        <p:nvSpPr>
          <p:cNvPr id="3" name="Title 1"/>
          <p:cNvSpPr txBox="1">
            <a:spLocks/>
          </p:cNvSpPr>
          <p:nvPr/>
        </p:nvSpPr>
        <p:spPr>
          <a:xfrm>
            <a:off x="261865" y="308437"/>
            <a:ext cx="8707013"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940" algn="ctr" rtl="0" fontAlgn="base">
              <a:spcBef>
                <a:spcPct val="0"/>
              </a:spcBef>
              <a:spcAft>
                <a:spcPct val="0"/>
              </a:spcAft>
              <a:defRPr sz="4400">
                <a:solidFill>
                  <a:schemeClr val="tx2"/>
                </a:solidFill>
                <a:latin typeface="Times New Roman" charset="0"/>
                <a:ea typeface="ＭＳ Ｐゴシック" charset="0"/>
              </a:defRPr>
            </a:lvl6pPr>
            <a:lvl7pPr marL="913883" algn="ctr" rtl="0" fontAlgn="base">
              <a:spcBef>
                <a:spcPct val="0"/>
              </a:spcBef>
              <a:spcAft>
                <a:spcPct val="0"/>
              </a:spcAft>
              <a:defRPr sz="4400">
                <a:solidFill>
                  <a:schemeClr val="tx2"/>
                </a:solidFill>
                <a:latin typeface="Times New Roman" charset="0"/>
                <a:ea typeface="ＭＳ Ｐゴシック" charset="0"/>
              </a:defRPr>
            </a:lvl7pPr>
            <a:lvl8pPr marL="1370830" algn="ctr" rtl="0" fontAlgn="base">
              <a:spcBef>
                <a:spcPct val="0"/>
              </a:spcBef>
              <a:spcAft>
                <a:spcPct val="0"/>
              </a:spcAft>
              <a:defRPr sz="4400">
                <a:solidFill>
                  <a:schemeClr val="tx2"/>
                </a:solidFill>
                <a:latin typeface="Times New Roman" charset="0"/>
                <a:ea typeface="ＭＳ Ｐゴシック" charset="0"/>
              </a:defRPr>
            </a:lvl8pPr>
            <a:lvl9pPr marL="1827772" algn="ctr" rtl="0" fontAlgn="base">
              <a:spcBef>
                <a:spcPct val="0"/>
              </a:spcBef>
              <a:spcAft>
                <a:spcPct val="0"/>
              </a:spcAft>
              <a:defRPr sz="4400">
                <a:solidFill>
                  <a:schemeClr val="tx2"/>
                </a:solidFill>
                <a:latin typeface="Times New Roman" charset="0"/>
                <a:ea typeface="ＭＳ Ｐゴシック" charset="0"/>
              </a:defRPr>
            </a:lvl9pPr>
          </a:lstStyle>
          <a:p>
            <a:pPr algn="l" defTabSz="457059"/>
            <a:r>
              <a:rPr lang="en-US" sz="2800" i="1" dirty="0">
                <a:solidFill>
                  <a:schemeClr val="tx1"/>
                </a:solidFill>
                <a:cs typeface="Arial"/>
              </a:rPr>
              <a:t>Pink1</a:t>
            </a:r>
            <a:r>
              <a:rPr lang="en-US" sz="2800" dirty="0">
                <a:solidFill>
                  <a:schemeClr val="tx1"/>
                </a:solidFill>
                <a:cs typeface="Arial"/>
              </a:rPr>
              <a:t> deletion in mice: </a:t>
            </a:r>
          </a:p>
          <a:p>
            <a:pPr algn="l" defTabSz="457059"/>
            <a:r>
              <a:rPr lang="en-US" sz="2800" dirty="0">
                <a:solidFill>
                  <a:schemeClr val="tx1"/>
                </a:solidFill>
                <a:cs typeface="Arial"/>
              </a:rPr>
              <a:t>fibrosis susceptibility</a:t>
            </a:r>
          </a:p>
        </p:txBody>
      </p:sp>
      <p:sp>
        <p:nvSpPr>
          <p:cNvPr id="4" name="TextBox 3"/>
          <p:cNvSpPr txBox="1"/>
          <p:nvPr/>
        </p:nvSpPr>
        <p:spPr>
          <a:xfrm>
            <a:off x="6206117" y="6488668"/>
            <a:ext cx="2937883" cy="369332"/>
          </a:xfrm>
          <a:prstGeom prst="rect">
            <a:avLst/>
          </a:prstGeom>
          <a:noFill/>
        </p:spPr>
        <p:txBody>
          <a:bodyPr wrap="square" rtlCol="0">
            <a:spAutoFit/>
          </a:bodyPr>
          <a:lstStyle/>
          <a:p>
            <a:pPr defTabSz="457059"/>
            <a:r>
              <a:rPr lang="en-US" dirty="0" err="1">
                <a:latin typeface="+mj-lt"/>
                <a:cs typeface="Arial"/>
              </a:rPr>
              <a:t>Bueno</a:t>
            </a:r>
            <a:r>
              <a:rPr lang="en-US" dirty="0">
                <a:latin typeface="+mj-lt"/>
                <a:cs typeface="Arial"/>
              </a:rPr>
              <a:t>, J </a:t>
            </a:r>
            <a:r>
              <a:rPr lang="en-US" dirty="0" err="1">
                <a:latin typeface="+mj-lt"/>
                <a:cs typeface="Arial"/>
              </a:rPr>
              <a:t>Clin</a:t>
            </a:r>
            <a:r>
              <a:rPr lang="en-US" dirty="0">
                <a:latin typeface="+mj-lt"/>
                <a:cs typeface="Arial"/>
              </a:rPr>
              <a:t> Invest 2015</a:t>
            </a:r>
          </a:p>
        </p:txBody>
      </p:sp>
    </p:spTree>
    <p:extLst>
      <p:ext uri="{BB962C8B-B14F-4D97-AF65-F5344CB8AC3E}">
        <p14:creationId xmlns:p14="http://schemas.microsoft.com/office/powerpoint/2010/main" val="1121509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sz="quarter" idx="1"/>
          </p:nvPr>
        </p:nvSpPr>
        <p:spPr>
          <a:xfrm>
            <a:off x="457200" y="5286364"/>
            <a:ext cx="5043494" cy="1571636"/>
          </a:xfrm>
        </p:spPr>
        <p:txBody>
          <a:bodyPr>
            <a:normAutofit/>
          </a:bodyPr>
          <a:lstStyle/>
          <a:p>
            <a:r>
              <a:rPr lang="en-US" sz="2000" dirty="0">
                <a:latin typeface="Georgia" pitchFamily="18" charset="0"/>
              </a:rPr>
              <a:t>reduced PINK1 expression in BLM mouse model</a:t>
            </a:r>
          </a:p>
          <a:p>
            <a:r>
              <a:rPr lang="en-US" sz="2000" dirty="0">
                <a:latin typeface="Georgia" pitchFamily="18" charset="0"/>
              </a:rPr>
              <a:t>low levels of PINK1 in IPF lungs</a:t>
            </a:r>
          </a:p>
          <a:p>
            <a:endParaRPr lang="el-GR" sz="2400" dirty="0"/>
          </a:p>
        </p:txBody>
      </p:sp>
      <p:pic>
        <p:nvPicPr>
          <p:cNvPr id="5122" name="Picture 2" descr="C:\Users\Admin\Desktop\LUNGS\ers 2015\sosulski 2015.jpg"/>
          <p:cNvPicPr>
            <a:picLocks noChangeAspect="1" noChangeArrowheads="1"/>
          </p:cNvPicPr>
          <p:nvPr/>
        </p:nvPicPr>
        <p:blipFill>
          <a:blip r:embed="rId3" cstate="print"/>
          <a:srcRect/>
          <a:stretch>
            <a:fillRect/>
          </a:stretch>
        </p:blipFill>
        <p:spPr bwMode="auto">
          <a:xfrm>
            <a:off x="357158" y="272048"/>
            <a:ext cx="8286808" cy="2228258"/>
          </a:xfrm>
          <a:prstGeom prst="rect">
            <a:avLst/>
          </a:prstGeom>
          <a:noFill/>
        </p:spPr>
      </p:pic>
      <p:pic>
        <p:nvPicPr>
          <p:cNvPr id="1026" name="Picture 2"/>
          <p:cNvPicPr>
            <a:picLocks noChangeAspect="1" noChangeArrowheads="1"/>
          </p:cNvPicPr>
          <p:nvPr/>
        </p:nvPicPr>
        <p:blipFill>
          <a:blip r:embed="rId4" cstate="print"/>
          <a:srcRect l="74574" b="38837"/>
          <a:stretch>
            <a:fillRect/>
          </a:stretch>
        </p:blipFill>
        <p:spPr bwMode="auto">
          <a:xfrm>
            <a:off x="5357818" y="2071702"/>
            <a:ext cx="3409912" cy="4357694"/>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l="38352" t="65909" r="26491"/>
          <a:stretch>
            <a:fillRect/>
          </a:stretch>
        </p:blipFill>
        <p:spPr bwMode="auto">
          <a:xfrm>
            <a:off x="785786" y="2897452"/>
            <a:ext cx="3500462" cy="2246059"/>
          </a:xfrm>
          <a:prstGeom prst="rect">
            <a:avLst/>
          </a:prstGeom>
          <a:noFill/>
          <a:ln w="9525">
            <a:noFill/>
            <a:miter lim="800000"/>
            <a:headEnd/>
            <a:tailEnd/>
          </a:ln>
          <a:effectLst/>
        </p:spPr>
      </p:pic>
    </p:spTree>
    <p:extLst>
      <p:ext uri="{BB962C8B-B14F-4D97-AF65-F5344CB8AC3E}">
        <p14:creationId xmlns:p14="http://schemas.microsoft.com/office/powerpoint/2010/main" val="2342173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19872" y="2104504"/>
            <a:ext cx="3314700" cy="2260600"/>
          </a:xfrm>
          <a:prstGeom prst="rect">
            <a:avLst/>
          </a:prstGeom>
        </p:spPr>
      </p:pic>
      <p:sp>
        <p:nvSpPr>
          <p:cNvPr id="3" name="Title 2"/>
          <p:cNvSpPr>
            <a:spLocks noGrp="1"/>
          </p:cNvSpPr>
          <p:nvPr>
            <p:ph type="title"/>
          </p:nvPr>
        </p:nvSpPr>
        <p:spPr>
          <a:xfrm>
            <a:off x="457200" y="917848"/>
            <a:ext cx="8229600" cy="1143000"/>
          </a:xfrm>
        </p:spPr>
        <p:txBody>
          <a:bodyPr>
            <a:normAutofit fontScale="90000"/>
          </a:bodyPr>
          <a:lstStyle/>
          <a:p>
            <a:r>
              <a:rPr lang="en-US" sz="3600" dirty="0"/>
              <a:t>Excessive plasma </a:t>
            </a:r>
            <a:r>
              <a:rPr lang="en-US" sz="3600" dirty="0" err="1"/>
              <a:t>mtDNA</a:t>
            </a:r>
            <a:r>
              <a:rPr lang="en-US" sz="3600" dirty="0"/>
              <a:t> is predictive of all-cause mortality in two independent </a:t>
            </a:r>
            <a:r>
              <a:rPr lang="en-US" sz="3600" dirty="0" smtClean="0"/>
              <a:t>cohorts</a:t>
            </a:r>
            <a:r>
              <a:rPr lang="en-US" dirty="0" smtClean="0"/>
              <a:t> </a:t>
            </a:r>
            <a:r>
              <a:rPr lang="en-US" dirty="0"/>
              <a:t/>
            </a:r>
            <a:br>
              <a:rPr lang="en-US" dirty="0"/>
            </a:br>
            <a:endParaRPr lang="en-US" dirty="0"/>
          </a:p>
        </p:txBody>
      </p:sp>
      <p:pic>
        <p:nvPicPr>
          <p:cNvPr id="4" name="Picture 3"/>
          <p:cNvPicPr>
            <a:picLocks noChangeAspect="1"/>
          </p:cNvPicPr>
          <p:nvPr/>
        </p:nvPicPr>
        <p:blipFill>
          <a:blip r:embed="rId3"/>
          <a:stretch>
            <a:fillRect/>
          </a:stretch>
        </p:blipFill>
        <p:spPr>
          <a:xfrm>
            <a:off x="1447800" y="116632"/>
            <a:ext cx="6248400" cy="508000"/>
          </a:xfrm>
          <a:prstGeom prst="rect">
            <a:avLst/>
          </a:prstGeom>
        </p:spPr>
      </p:pic>
      <p:pic>
        <p:nvPicPr>
          <p:cNvPr id="5" name="Picture 4"/>
          <p:cNvPicPr>
            <a:picLocks noChangeAspect="1"/>
          </p:cNvPicPr>
          <p:nvPr/>
        </p:nvPicPr>
        <p:blipFill>
          <a:blip r:embed="rId4"/>
          <a:stretch>
            <a:fillRect/>
          </a:stretch>
        </p:blipFill>
        <p:spPr>
          <a:xfrm>
            <a:off x="251520" y="4717876"/>
            <a:ext cx="6223000" cy="2095500"/>
          </a:xfrm>
          <a:prstGeom prst="rect">
            <a:avLst/>
          </a:prstGeom>
        </p:spPr>
      </p:pic>
      <p:pic>
        <p:nvPicPr>
          <p:cNvPr id="6" name="Picture 5"/>
          <p:cNvPicPr>
            <a:picLocks noChangeAspect="1"/>
          </p:cNvPicPr>
          <p:nvPr/>
        </p:nvPicPr>
        <p:blipFill>
          <a:blip r:embed="rId5"/>
          <a:stretch>
            <a:fillRect/>
          </a:stretch>
        </p:blipFill>
        <p:spPr>
          <a:xfrm>
            <a:off x="4883472" y="476796"/>
            <a:ext cx="3937000" cy="215900"/>
          </a:xfrm>
          <a:prstGeom prst="rect">
            <a:avLst/>
          </a:prstGeom>
        </p:spPr>
      </p:pic>
    </p:spTree>
    <p:extLst>
      <p:ext uri="{BB962C8B-B14F-4D97-AF65-F5344CB8AC3E}">
        <p14:creationId xmlns:p14="http://schemas.microsoft.com/office/powerpoint/2010/main" val="1481981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8876" y="404664"/>
            <a:ext cx="6307460" cy="3035300"/>
          </a:xfrm>
          <a:prstGeom prst="rect">
            <a:avLst/>
          </a:prstGeom>
        </p:spPr>
      </p:pic>
      <p:pic>
        <p:nvPicPr>
          <p:cNvPr id="5" name="Picture 4"/>
          <p:cNvPicPr>
            <a:picLocks noChangeAspect="1"/>
          </p:cNvPicPr>
          <p:nvPr/>
        </p:nvPicPr>
        <p:blipFill>
          <a:blip r:embed="rId3"/>
          <a:stretch>
            <a:fillRect/>
          </a:stretch>
        </p:blipFill>
        <p:spPr>
          <a:xfrm>
            <a:off x="2401788" y="3933056"/>
            <a:ext cx="4762500" cy="2590800"/>
          </a:xfrm>
          <a:prstGeom prst="rect">
            <a:avLst/>
          </a:prstGeom>
        </p:spPr>
      </p:pic>
    </p:spTree>
    <p:extLst>
      <p:ext uri="{BB962C8B-B14F-4D97-AF65-F5344CB8AC3E}">
        <p14:creationId xmlns:p14="http://schemas.microsoft.com/office/powerpoint/2010/main" val="2028263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31" y="116457"/>
            <a:ext cx="8847738" cy="6047015"/>
          </a:xfrm>
          <a:prstGeom prst="rect">
            <a:avLst/>
          </a:prstGeom>
        </p:spPr>
      </p:pic>
    </p:spTree>
    <p:extLst>
      <p:ext uri="{BB962C8B-B14F-4D97-AF65-F5344CB8AC3E}">
        <p14:creationId xmlns:p14="http://schemas.microsoft.com/office/powerpoint/2010/main" val="3159361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97" r="2954"/>
          <a:stretch/>
        </p:blipFill>
        <p:spPr>
          <a:xfrm>
            <a:off x="0" y="1031874"/>
            <a:ext cx="9144000" cy="582612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73644"/>
          <a:stretch/>
        </p:blipFill>
        <p:spPr>
          <a:xfrm>
            <a:off x="0" y="7414"/>
            <a:ext cx="6096000" cy="1024460"/>
          </a:xfrm>
          <a:prstGeom prst="rect">
            <a:avLst/>
          </a:prstGeom>
        </p:spPr>
      </p:pic>
    </p:spTree>
    <p:extLst>
      <p:ext uri="{BB962C8B-B14F-4D97-AF65-F5344CB8AC3E}">
        <p14:creationId xmlns:p14="http://schemas.microsoft.com/office/powerpoint/2010/main" val="3543495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WASOG\Χωρίς τίτλο4.png"/>
          <p:cNvPicPr>
            <a:picLocks noChangeAspect="1" noChangeArrowheads="1"/>
          </p:cNvPicPr>
          <p:nvPr/>
        </p:nvPicPr>
        <p:blipFill>
          <a:blip r:embed="rId3"/>
          <a:srcRect/>
          <a:stretch>
            <a:fillRect/>
          </a:stretch>
        </p:blipFill>
        <p:spPr bwMode="auto">
          <a:xfrm>
            <a:off x="0" y="9748"/>
            <a:ext cx="5358782" cy="1985136"/>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xmlns="" id="{712FDC9A-6512-F04F-96F4-86C4BE7F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951" y="2069323"/>
            <a:ext cx="5904473" cy="4528029"/>
          </a:xfrm>
          <a:prstGeom prst="rect">
            <a:avLst/>
          </a:prstGeom>
        </p:spPr>
      </p:pic>
      <p:pic>
        <p:nvPicPr>
          <p:cNvPr id="9" name="Picture 8">
            <a:extLst>
              <a:ext uri="{FF2B5EF4-FFF2-40B4-BE49-F238E27FC236}">
                <a16:creationId xmlns:a16="http://schemas.microsoft.com/office/drawing/2014/main" xmlns="" id="{E01CC568-4488-994D-ACD8-30C72F2B97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6522913"/>
            <a:ext cx="3022600" cy="304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0"/>
            <a:ext cx="7355292"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139" y="370974"/>
            <a:ext cx="6990153" cy="479258"/>
          </a:xfrm>
          <a:prstGeom prst="rect">
            <a:avLst/>
          </a:prstGeom>
        </p:spPr>
      </p:pic>
    </p:spTree>
    <p:extLst>
      <p:ext uri="{BB962C8B-B14F-4D97-AF65-F5344CB8AC3E}">
        <p14:creationId xmlns:p14="http://schemas.microsoft.com/office/powerpoint/2010/main" val="116481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0296"/>
            <a:ext cx="8229600" cy="1143000"/>
          </a:xfrm>
        </p:spPr>
        <p:txBody>
          <a:bodyPr>
            <a:normAutofit fontScale="90000"/>
          </a:bodyPr>
          <a:lstStyle/>
          <a:p>
            <a:pPr lvl="0">
              <a:spcBef>
                <a:spcPts val="0"/>
              </a:spcBef>
              <a:defRPr/>
            </a:pPr>
            <a:r>
              <a:rPr lang="en-US" sz="2000" u="sng" dirty="0"/>
              <a:t>Mitochondria</a:t>
            </a:r>
            <a:r>
              <a:rPr lang="en-US" sz="2000" dirty="0"/>
              <a:t> are double membrane-bound organelles that exist in all eukaryotic organisms. </a:t>
            </a:r>
            <a:r>
              <a:rPr lang="en-US" sz="2000" dirty="0" smtClean="0"/>
              <a:t/>
            </a:r>
            <a:br>
              <a:rPr lang="en-US" sz="2000" dirty="0" smtClean="0"/>
            </a:br>
            <a:r>
              <a:rPr lang="en-US" sz="2000" dirty="0" smtClean="0"/>
              <a:t>An essential </a:t>
            </a:r>
            <a:r>
              <a:rPr lang="en-US" sz="2000" dirty="0"/>
              <a:t>cellular function of mitochondria is to generate energy in the form of adenosine triphosphate (ATP). </a:t>
            </a:r>
            <a:r>
              <a:rPr lang="en-US" sz="2000" dirty="0" smtClean="0"/>
              <a:t/>
            </a:r>
            <a:br>
              <a:rPr lang="en-US" sz="2000" dirty="0" smtClean="0"/>
            </a:br>
            <a:r>
              <a:rPr lang="en-US" sz="2000" dirty="0" smtClean="0"/>
              <a:t>This </a:t>
            </a:r>
            <a:r>
              <a:rPr lang="en-US" sz="2000" dirty="0"/>
              <a:t>function makes mitochondria the “powerhouse” of the cell. </a:t>
            </a:r>
            <a:br>
              <a:rPr lang="en-US" sz="2000" dirty="0"/>
            </a:br>
            <a:r>
              <a:rPr lang="en-US" sz="2000" dirty="0"/>
              <a:t/>
            </a:r>
            <a:br>
              <a:rPr lang="en-US" sz="2000" dirty="0"/>
            </a:br>
            <a:r>
              <a:rPr lang="en-US" sz="2000" dirty="0"/>
              <a:t>In addition to supplying ATP, mitochondria are also involved in other tasks, such as signaling, cellular differentiation, cell cycle regulation and cell growth. </a:t>
            </a:r>
            <a:r>
              <a:rPr lang="en-US" sz="2000" dirty="0"/>
              <a:t/>
            </a:r>
            <a:br>
              <a:rPr lang="en-US" sz="2000" dirty="0"/>
            </a:br>
            <a:r>
              <a:rPr lang="en-US" sz="2000" dirty="0"/>
              <a:t/>
            </a:r>
            <a:br>
              <a:rPr lang="en-US" sz="2000" dirty="0"/>
            </a:br>
            <a:endParaRPr lang="en-US" sz="2000" dirty="0"/>
          </a:p>
        </p:txBody>
      </p:sp>
      <p:pic>
        <p:nvPicPr>
          <p:cNvPr id="4" name="Picture 2" descr="Αποτέλεσμα εικόνας για mitochondria"/>
          <p:cNvPicPr>
            <a:picLocks noGrp="1" noChangeAspect="1" noChangeArrowheads="1"/>
          </p:cNvPicPr>
          <p:nvPr>
            <p:ph idx="1"/>
          </p:nvPr>
        </p:nvPicPr>
        <p:blipFill>
          <a:blip r:embed="rId2" cstate="print"/>
          <a:srcRect/>
          <a:stretch>
            <a:fillRect/>
          </a:stretch>
        </p:blipFill>
        <p:spPr bwMode="auto">
          <a:xfrm>
            <a:off x="2267744" y="980728"/>
            <a:ext cx="4032448" cy="2448272"/>
          </a:xfrm>
          <a:prstGeom prst="rect">
            <a:avLst/>
          </a:prstGeom>
          <a:noFill/>
        </p:spPr>
      </p:pic>
    </p:spTree>
    <p:extLst>
      <p:ext uri="{BB962C8B-B14F-4D97-AF65-F5344CB8AC3E}">
        <p14:creationId xmlns:p14="http://schemas.microsoft.com/office/powerpoint/2010/main" val="1075460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207FA1-E990-5A41-A1B7-AEAF19B32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9116"/>
            <a:ext cx="9144000" cy="3679767"/>
          </a:xfrm>
          <a:prstGeom prst="rect">
            <a:avLst/>
          </a:prstGeom>
        </p:spPr>
      </p:pic>
    </p:spTree>
    <p:extLst>
      <p:ext uri="{BB962C8B-B14F-4D97-AF65-F5344CB8AC3E}">
        <p14:creationId xmlns:p14="http://schemas.microsoft.com/office/powerpoint/2010/main" val="2564825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960C5D8-66B5-3943-95BC-27517035C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5" y="0"/>
            <a:ext cx="9144000" cy="4046220"/>
          </a:xfrm>
          <a:prstGeom prst="rect">
            <a:avLst/>
          </a:prstGeom>
        </p:spPr>
      </p:pic>
      <p:pic>
        <p:nvPicPr>
          <p:cNvPr id="8" name="Picture 7">
            <a:extLst>
              <a:ext uri="{FF2B5EF4-FFF2-40B4-BE49-F238E27FC236}">
                <a16:creationId xmlns:a16="http://schemas.microsoft.com/office/drawing/2014/main" xmlns="" id="{EE920292-6CB2-A145-80BD-E5DA08610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922709"/>
            <a:ext cx="5832648" cy="2901958"/>
          </a:xfrm>
          <a:prstGeom prst="rect">
            <a:avLst/>
          </a:prstGeom>
        </p:spPr>
      </p:pic>
      <p:sp>
        <p:nvSpPr>
          <p:cNvPr id="9" name="Frame 8">
            <a:extLst>
              <a:ext uri="{FF2B5EF4-FFF2-40B4-BE49-F238E27FC236}">
                <a16:creationId xmlns:a16="http://schemas.microsoft.com/office/drawing/2014/main" xmlns="" id="{84157C7C-B66B-7345-8D54-BE050E197D5F}"/>
              </a:ext>
            </a:extLst>
          </p:cNvPr>
          <p:cNvSpPr/>
          <p:nvPr/>
        </p:nvSpPr>
        <p:spPr>
          <a:xfrm>
            <a:off x="3161481" y="4293096"/>
            <a:ext cx="1122487" cy="1656184"/>
          </a:xfrm>
          <a:prstGeom prst="frame">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1" name="Straight Connector 10">
            <a:extLst>
              <a:ext uri="{FF2B5EF4-FFF2-40B4-BE49-F238E27FC236}">
                <a16:creationId xmlns:a16="http://schemas.microsoft.com/office/drawing/2014/main" xmlns="" id="{8A3C4E1F-1B91-5E4B-86BB-9AC0257A7689}"/>
              </a:ext>
            </a:extLst>
          </p:cNvPr>
          <p:cNvCxnSpPr/>
          <p:nvPr/>
        </p:nvCxnSpPr>
        <p:spPr>
          <a:xfrm>
            <a:off x="3275856" y="5589240"/>
            <a:ext cx="10081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6443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2270"/>
          <a:stretch/>
        </p:blipFill>
        <p:spPr>
          <a:xfrm>
            <a:off x="735806" y="0"/>
            <a:ext cx="7672388" cy="287714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1981"/>
          <a:stretch/>
        </p:blipFill>
        <p:spPr>
          <a:xfrm>
            <a:off x="313505" y="3138688"/>
            <a:ext cx="8094689" cy="3138416"/>
          </a:xfrm>
          <a:prstGeom prst="rect">
            <a:avLst/>
          </a:prstGeom>
        </p:spPr>
      </p:pic>
    </p:spTree>
    <p:extLst>
      <p:ext uri="{BB962C8B-B14F-4D97-AF65-F5344CB8AC3E}">
        <p14:creationId xmlns:p14="http://schemas.microsoft.com/office/powerpoint/2010/main" val="973391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554636"/>
          </a:xfrm>
        </p:spPr>
        <p:txBody>
          <a:bodyPr>
            <a:normAutofit/>
          </a:bodyPr>
          <a:lstStyle/>
          <a:p>
            <a:r>
              <a:rPr lang="en-US" sz="2800" dirty="0"/>
              <a:t>miR-29a/Collagen 1a pathway activated in IPF BAL cells </a:t>
            </a:r>
            <a:endParaRPr lang="en-GB" sz="1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4636"/>
            <a:ext cx="8774734" cy="6104563"/>
          </a:xfrm>
          <a:prstGeom prst="rect">
            <a:avLst/>
          </a:prstGeom>
        </p:spPr>
      </p:pic>
    </p:spTree>
    <p:extLst>
      <p:ext uri="{BB962C8B-B14F-4D97-AF65-F5344CB8AC3E}">
        <p14:creationId xmlns:p14="http://schemas.microsoft.com/office/powerpoint/2010/main" val="2562639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43608" y="476672"/>
            <a:ext cx="7200800" cy="1401440"/>
          </a:xfrm>
          <a:prstGeom prst="rect">
            <a:avLst/>
          </a:prstGeom>
        </p:spPr>
      </p:pic>
      <p:pic>
        <p:nvPicPr>
          <p:cNvPr id="6" name="Picture 5"/>
          <p:cNvPicPr>
            <a:picLocks noChangeAspect="1"/>
          </p:cNvPicPr>
          <p:nvPr/>
        </p:nvPicPr>
        <p:blipFill>
          <a:blip r:embed="rId4"/>
          <a:stretch>
            <a:fillRect/>
          </a:stretch>
        </p:blipFill>
        <p:spPr>
          <a:xfrm>
            <a:off x="4860032" y="6642100"/>
            <a:ext cx="3581400" cy="215900"/>
          </a:xfrm>
          <a:prstGeom prst="rect">
            <a:avLst/>
          </a:prstGeom>
        </p:spPr>
      </p:pic>
      <p:sp>
        <p:nvSpPr>
          <p:cNvPr id="7" name="TextBox 6"/>
          <p:cNvSpPr txBox="1"/>
          <p:nvPr/>
        </p:nvSpPr>
        <p:spPr>
          <a:xfrm>
            <a:off x="251520" y="2564904"/>
            <a:ext cx="8784976" cy="3539430"/>
          </a:xfrm>
          <a:prstGeom prst="rect">
            <a:avLst/>
          </a:prstGeom>
          <a:noFill/>
        </p:spPr>
        <p:txBody>
          <a:bodyPr wrap="square" rtlCol="0">
            <a:spAutoFit/>
          </a:bodyPr>
          <a:lstStyle/>
          <a:p>
            <a:pPr marL="285750" indent="-285750">
              <a:buFont typeface="Arial" charset="0"/>
              <a:buChar char="•"/>
            </a:pPr>
            <a:r>
              <a:rPr lang="en-US" sz="1600" dirty="0"/>
              <a:t>A</a:t>
            </a:r>
            <a:r>
              <a:rPr lang="en-US" sz="1600" dirty="0" smtClean="0"/>
              <a:t> </a:t>
            </a:r>
            <a:r>
              <a:rPr lang="en-US" sz="1600" dirty="0"/>
              <a:t>primarily pro-fibrotic M2-like profile that was distinct from the </a:t>
            </a:r>
            <a:r>
              <a:rPr lang="en-US" sz="1600" dirty="0" smtClean="0"/>
              <a:t>well-defined </a:t>
            </a:r>
            <a:r>
              <a:rPr lang="en-US" sz="1600" dirty="0"/>
              <a:t>M1 or any of the M2 </a:t>
            </a:r>
            <a:r>
              <a:rPr lang="en-US" sz="1600" dirty="0" smtClean="0"/>
              <a:t>subtype</a:t>
            </a:r>
          </a:p>
          <a:p>
            <a:endParaRPr lang="en-US" sz="1600" dirty="0" smtClean="0"/>
          </a:p>
          <a:p>
            <a:pPr marL="285750" indent="-285750">
              <a:buFont typeface="Arial" charset="0"/>
              <a:buChar char="•"/>
            </a:pPr>
            <a:r>
              <a:rPr lang="en-US" sz="1600" dirty="0" smtClean="0"/>
              <a:t> Fibrotic </a:t>
            </a:r>
            <a:r>
              <a:rPr lang="en-US" sz="1600" dirty="0"/>
              <a:t>lung </a:t>
            </a:r>
            <a:r>
              <a:rPr lang="en-US" sz="1600" dirty="0" smtClean="0"/>
              <a:t>alveolar </a:t>
            </a:r>
            <a:r>
              <a:rPr lang="en-US" sz="1600" dirty="0"/>
              <a:t>macrophages assumed augmented glycolysis, which was likely attributed to enhanced </a:t>
            </a:r>
            <a:r>
              <a:rPr lang="en-US" sz="1600" dirty="0" smtClean="0"/>
              <a:t>expression </a:t>
            </a:r>
            <a:r>
              <a:rPr lang="en-US" sz="1600" dirty="0"/>
              <a:t>of multiple key glycolytic mediators. </a:t>
            </a:r>
            <a:endParaRPr lang="en-US" sz="1600" dirty="0" smtClean="0"/>
          </a:p>
          <a:p>
            <a:endParaRPr lang="en-US" sz="1600" dirty="0" smtClean="0"/>
          </a:p>
          <a:p>
            <a:pPr marL="285750" indent="-285750">
              <a:buFont typeface="Arial" charset="0"/>
              <a:buChar char="•"/>
            </a:pPr>
            <a:r>
              <a:rPr lang="en-US" sz="1600" dirty="0" smtClean="0"/>
              <a:t>We </a:t>
            </a:r>
            <a:r>
              <a:rPr lang="en-US" sz="1600" dirty="0"/>
              <a:t>also found that </a:t>
            </a:r>
            <a:r>
              <a:rPr lang="en-US" sz="1600" dirty="0" smtClean="0"/>
              <a:t>fatty </a:t>
            </a:r>
            <a:r>
              <a:rPr lang="en-US" sz="1600" dirty="0"/>
              <a:t>acid oxidation was </a:t>
            </a:r>
            <a:r>
              <a:rPr lang="en-US" sz="1600" dirty="0" err="1" smtClean="0"/>
              <a:t>upregulated</a:t>
            </a:r>
            <a:r>
              <a:rPr lang="en-US" sz="1600" dirty="0" smtClean="0"/>
              <a:t> </a:t>
            </a:r>
            <a:r>
              <a:rPr lang="en-US" sz="1600" dirty="0"/>
              <a:t>in these cells. </a:t>
            </a:r>
            <a:endParaRPr lang="en-US" sz="1600" dirty="0" smtClean="0"/>
          </a:p>
          <a:p>
            <a:endParaRPr lang="en-US" sz="1600" dirty="0" smtClean="0"/>
          </a:p>
          <a:p>
            <a:pPr marL="285750" indent="-285750">
              <a:buFont typeface="Arial" charset="0"/>
              <a:buChar char="•"/>
            </a:pPr>
            <a:r>
              <a:rPr lang="en-US" sz="1600" dirty="0" smtClean="0"/>
              <a:t>However</a:t>
            </a:r>
            <a:r>
              <a:rPr lang="en-US" sz="1600" dirty="0"/>
              <a:t>, the pro-fibrotic M2-like profile of fibrotic lung alveolar </a:t>
            </a:r>
            <a:r>
              <a:rPr lang="en-US" sz="1600" dirty="0" smtClean="0"/>
              <a:t>macrophages </a:t>
            </a:r>
            <a:r>
              <a:rPr lang="en-US" sz="1600" dirty="0"/>
              <a:t>was not dependent on fatty acid oxidation and synthesis or lipolysis, but instead on </a:t>
            </a:r>
            <a:r>
              <a:rPr lang="en-US" sz="1600" dirty="0" smtClean="0"/>
              <a:t>glycolysis</a:t>
            </a:r>
            <a:r>
              <a:rPr lang="en-US" sz="1600" dirty="0"/>
              <a:t>, in contrast to the typical IL-4 induced macrophages M(IL-4</a:t>
            </a:r>
            <a:r>
              <a:rPr lang="en-US" sz="1600" dirty="0" smtClean="0"/>
              <a:t>).</a:t>
            </a:r>
          </a:p>
          <a:p>
            <a:endParaRPr lang="en-US" sz="1600" dirty="0" smtClean="0"/>
          </a:p>
          <a:p>
            <a:pPr marL="285750" indent="-285750">
              <a:buFont typeface="Arial" charset="0"/>
              <a:buChar char="•"/>
            </a:pPr>
            <a:r>
              <a:rPr lang="en-US" sz="1600" dirty="0" smtClean="0"/>
              <a:t> </a:t>
            </a:r>
            <a:r>
              <a:rPr lang="en-US" sz="1600" dirty="0"/>
              <a:t>Additionally, </a:t>
            </a:r>
            <a:r>
              <a:rPr lang="en-US" sz="1600" dirty="0" err="1" smtClean="0"/>
              <a:t>glutaminolysis</a:t>
            </a:r>
            <a:r>
              <a:rPr lang="en-US" sz="1600" dirty="0"/>
              <a:t>, a key metabolic program that has been implicated in numerous pathologies, was </a:t>
            </a:r>
            <a:r>
              <a:rPr lang="en-US" sz="1600" dirty="0" smtClean="0"/>
              <a:t>not </a:t>
            </a:r>
            <a:r>
              <a:rPr lang="en-US" sz="1600" dirty="0"/>
              <a:t>required for the pro-fibrotic M2-like phenotype of these macrophages. </a:t>
            </a:r>
            <a:endParaRPr lang="en-US" sz="1600" dirty="0">
              <a:effectLst/>
            </a:endParaRPr>
          </a:p>
        </p:txBody>
      </p:sp>
    </p:spTree>
    <p:extLst>
      <p:ext uri="{BB962C8B-B14F-4D97-AF65-F5344CB8AC3E}">
        <p14:creationId xmlns:p14="http://schemas.microsoft.com/office/powerpoint/2010/main" val="1888649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sz="quarter" idx="1"/>
          </p:nvPr>
        </p:nvSpPr>
        <p:spPr/>
        <p:txBody>
          <a:bodyPr/>
          <a:lstStyle/>
          <a:p>
            <a:endParaRPr lang="el-GR" dirty="0"/>
          </a:p>
        </p:txBody>
      </p:sp>
      <p:pic>
        <p:nvPicPr>
          <p:cNvPr id="8" name="Picture 2" descr="C:\Users\Admin\Desktop\Χωρίς τίτλο.jpg"/>
          <p:cNvPicPr>
            <a:picLocks noChangeAspect="1" noChangeArrowheads="1"/>
          </p:cNvPicPr>
          <p:nvPr/>
        </p:nvPicPr>
        <p:blipFill>
          <a:blip r:embed="rId3"/>
          <a:srcRect/>
          <a:stretch>
            <a:fillRect/>
          </a:stretch>
        </p:blipFill>
        <p:spPr bwMode="auto">
          <a:xfrm>
            <a:off x="463961" y="274638"/>
            <a:ext cx="8260884" cy="4064719"/>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6" name="1 - Τίτλος">
            <a:extLst>
              <a:ext uri="{FF2B5EF4-FFF2-40B4-BE49-F238E27FC236}">
                <a16:creationId xmlns:a16="http://schemas.microsoft.com/office/drawing/2014/main" xmlns="" id="{B5F0E6E1-D5AD-A24B-AC56-D95B83324CCF}"/>
              </a:ext>
            </a:extLst>
          </p:cNvPr>
          <p:cNvSpPr txBox="1">
            <a:spLocks/>
          </p:cNvSpPr>
          <p:nvPr/>
        </p:nvSpPr>
        <p:spPr>
          <a:xfrm>
            <a:off x="466243" y="4933207"/>
            <a:ext cx="8071621" cy="1215255"/>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dk1"/>
                </a:solidFill>
                <a:effectLst/>
                <a:uLnTx/>
                <a:uFillTx/>
                <a:latin typeface="+mn-lt"/>
                <a:ea typeface="+mn-ea"/>
                <a:cs typeface="+mn-cs"/>
              </a:rPr>
              <a:t>Mitochondrial homeostasis in alveolar macrophages</a:t>
            </a:r>
            <a:br>
              <a:rPr kumimoji="0" lang="en-US" sz="2400" b="0" i="0" u="none" strike="noStrike" kern="1200" cap="none" spc="0" normalizeH="0" baseline="0" noProof="0" dirty="0">
                <a:ln>
                  <a:noFill/>
                </a:ln>
                <a:solidFill>
                  <a:schemeClr val="dk1"/>
                </a:solidFill>
                <a:effectLst/>
                <a:uLnTx/>
                <a:uFillTx/>
                <a:latin typeface="+mn-lt"/>
                <a:ea typeface="+mn-ea"/>
                <a:cs typeface="+mn-cs"/>
              </a:rPr>
            </a:br>
            <a:r>
              <a:rPr kumimoji="0" lang="en-US" sz="2400" b="0" i="0" u="none" strike="noStrike" kern="1200" cap="none" spc="0" normalizeH="0" baseline="0" noProof="0" dirty="0">
                <a:ln>
                  <a:noFill/>
                </a:ln>
                <a:solidFill>
                  <a:schemeClr val="dk1"/>
                </a:solidFill>
                <a:effectLst/>
                <a:uLnTx/>
                <a:uFillTx/>
                <a:latin typeface="+mn-lt"/>
                <a:ea typeface="+mn-ea"/>
                <a:cs typeface="+mn-cs"/>
              </a:rPr>
              <a:t> of IPF patients</a:t>
            </a:r>
            <a:endParaRPr kumimoji="0" lang="el-GR" sz="24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6932665-E5BF-514F-9CF6-D871BE74E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8" y="-15404"/>
            <a:ext cx="9144000" cy="5396817"/>
          </a:xfrm>
          <a:prstGeom prst="rect">
            <a:avLst/>
          </a:prstGeom>
        </p:spPr>
      </p:pic>
    </p:spTree>
    <p:extLst>
      <p:ext uri="{BB962C8B-B14F-4D97-AF65-F5344CB8AC3E}">
        <p14:creationId xmlns:p14="http://schemas.microsoft.com/office/powerpoint/2010/main" val="436317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9BC5F7E-949A-4841-865B-D3450719C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0227"/>
            <a:ext cx="9144000" cy="4837545"/>
          </a:xfrm>
          <a:prstGeom prst="rect">
            <a:avLst/>
          </a:prstGeom>
        </p:spPr>
      </p:pic>
      <p:sp>
        <p:nvSpPr>
          <p:cNvPr id="8" name="1 - Τίτλος">
            <a:extLst>
              <a:ext uri="{FF2B5EF4-FFF2-40B4-BE49-F238E27FC236}">
                <a16:creationId xmlns:a16="http://schemas.microsoft.com/office/drawing/2014/main" xmlns="" id="{3799A42A-E12C-EF48-A914-C7849E6A2769}"/>
              </a:ext>
            </a:extLst>
          </p:cNvPr>
          <p:cNvSpPr txBox="1">
            <a:spLocks/>
          </p:cNvSpPr>
          <p:nvPr/>
        </p:nvSpPr>
        <p:spPr>
          <a:xfrm>
            <a:off x="536189" y="5342235"/>
            <a:ext cx="8071621" cy="1215255"/>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dk1"/>
                </a:solidFill>
                <a:effectLst/>
                <a:uLnTx/>
                <a:uFillTx/>
                <a:latin typeface="+mn-lt"/>
                <a:ea typeface="+mn-ea"/>
                <a:cs typeface="+mn-cs"/>
              </a:rPr>
              <a:t>Mitochondrial homeostasis in alveolar macrophages</a:t>
            </a:r>
            <a:br>
              <a:rPr kumimoji="0" lang="en-US" sz="2400" b="0" i="0" u="none" strike="noStrike" kern="1200" cap="none" spc="0" normalizeH="0" baseline="0" noProof="0" dirty="0">
                <a:ln>
                  <a:noFill/>
                </a:ln>
                <a:solidFill>
                  <a:schemeClr val="dk1"/>
                </a:solidFill>
                <a:effectLst/>
                <a:uLnTx/>
                <a:uFillTx/>
                <a:latin typeface="+mn-lt"/>
                <a:ea typeface="+mn-ea"/>
                <a:cs typeface="+mn-cs"/>
              </a:rPr>
            </a:br>
            <a:r>
              <a:rPr kumimoji="0" lang="en-US" sz="2400" b="0" i="0" u="none" strike="noStrike" kern="1200" cap="none" spc="0" normalizeH="0" baseline="0" noProof="0" dirty="0">
                <a:ln>
                  <a:noFill/>
                </a:ln>
                <a:solidFill>
                  <a:schemeClr val="dk1"/>
                </a:solidFill>
                <a:effectLst/>
                <a:uLnTx/>
                <a:uFillTx/>
                <a:latin typeface="+mn-lt"/>
                <a:ea typeface="+mn-ea"/>
                <a:cs typeface="+mn-cs"/>
              </a:rPr>
              <a:t> of IPF patients</a:t>
            </a:r>
            <a:endParaRPr kumimoji="0" lang="el-GR" sz="2400" b="0" i="0"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118658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BFA4A58-FB31-6A42-8121-A457CA76E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328977"/>
            <a:ext cx="5400600" cy="5412391"/>
          </a:xfrm>
          <a:prstGeom prst="rect">
            <a:avLst/>
          </a:prstGeom>
        </p:spPr>
      </p:pic>
      <p:pic>
        <p:nvPicPr>
          <p:cNvPr id="9" name="Picture 8">
            <a:extLst>
              <a:ext uri="{FF2B5EF4-FFF2-40B4-BE49-F238E27FC236}">
                <a16:creationId xmlns:a16="http://schemas.microsoft.com/office/drawing/2014/main" xmlns="" id="{71D67B50-BA85-B340-8353-6432386F9520}"/>
              </a:ext>
            </a:extLst>
          </p:cNvPr>
          <p:cNvPicPr>
            <a:picLocks noChangeAspect="1"/>
          </p:cNvPicPr>
          <p:nvPr/>
        </p:nvPicPr>
        <p:blipFill rotWithShape="1">
          <a:blip r:embed="rId4">
            <a:extLst>
              <a:ext uri="{28A0092B-C50C-407E-A947-70E740481C1C}">
                <a14:useLocalDpi xmlns:a14="http://schemas.microsoft.com/office/drawing/2010/main" val="0"/>
              </a:ext>
            </a:extLst>
          </a:blip>
          <a:srcRect t="26831"/>
          <a:stretch/>
        </p:blipFill>
        <p:spPr>
          <a:xfrm>
            <a:off x="107504" y="21183"/>
            <a:ext cx="6503576" cy="1247577"/>
          </a:xfrm>
          <a:prstGeom prst="rect">
            <a:avLst/>
          </a:prstGeom>
        </p:spPr>
      </p:pic>
      <p:pic>
        <p:nvPicPr>
          <p:cNvPr id="13" name="Picture 12">
            <a:extLst>
              <a:ext uri="{FF2B5EF4-FFF2-40B4-BE49-F238E27FC236}">
                <a16:creationId xmlns:a16="http://schemas.microsoft.com/office/drawing/2014/main" xmlns="" id="{EDB0D85C-0796-EB4E-8514-5630AD4C6C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7149" y="1268785"/>
            <a:ext cx="3266851" cy="630981"/>
          </a:xfrm>
          <a:prstGeom prst="rect">
            <a:avLst/>
          </a:prstGeom>
        </p:spPr>
      </p:pic>
      <p:pic>
        <p:nvPicPr>
          <p:cNvPr id="15" name="Picture 14">
            <a:extLst>
              <a:ext uri="{FF2B5EF4-FFF2-40B4-BE49-F238E27FC236}">
                <a16:creationId xmlns:a16="http://schemas.microsoft.com/office/drawing/2014/main" xmlns="" id="{84A868B3-3644-3748-AFD7-A97B19DA3B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3059" y="3933056"/>
            <a:ext cx="4640941" cy="2695054"/>
          </a:xfrm>
          <a:prstGeom prst="rect">
            <a:avLst/>
          </a:prstGeom>
        </p:spPr>
      </p:pic>
    </p:spTree>
    <p:extLst>
      <p:ext uri="{BB962C8B-B14F-4D97-AF65-F5344CB8AC3E}">
        <p14:creationId xmlns:p14="http://schemas.microsoft.com/office/powerpoint/2010/main" val="541679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642910" y="1785926"/>
            <a:ext cx="7772400" cy="4572000"/>
          </a:xfrm>
        </p:spPr>
        <p:txBody>
          <a:bodyPr>
            <a:normAutofit/>
          </a:bodyPr>
          <a:lstStyle/>
          <a:p>
            <a:pPr marL="571500" lvl="0" indent="-571500">
              <a:buFont typeface="Arial" charset="0"/>
              <a:buChar char="•"/>
              <a:defRPr/>
            </a:pPr>
            <a:r>
              <a:rPr lang="en-US" sz="2200" dirty="0">
                <a:latin typeface="Georgia" pitchFamily="18" charset="0"/>
                <a:ea typeface="Arial" charset="0"/>
                <a:cs typeface="Arial" charset="0"/>
              </a:rPr>
              <a:t>Recent studies propose a significant link between mitochondrial dysfunction and the induction of fibrosis. </a:t>
            </a:r>
          </a:p>
          <a:p>
            <a:pPr marL="571500" lvl="0" indent="-571500">
              <a:buFont typeface="Arial" charset="0"/>
              <a:buChar char="•"/>
              <a:defRPr/>
            </a:pPr>
            <a:endParaRPr lang="en-US" sz="2200" dirty="0">
              <a:latin typeface="Georgia" pitchFamily="18" charset="0"/>
              <a:ea typeface="Arial" charset="0"/>
              <a:cs typeface="Arial" charset="0"/>
            </a:endParaRPr>
          </a:p>
          <a:p>
            <a:pPr marL="571500" lvl="0" indent="-571500">
              <a:buFont typeface="Arial" charset="0"/>
              <a:buChar char="•"/>
              <a:defRPr/>
            </a:pPr>
            <a:r>
              <a:rPr lang="en-US" sz="2200" dirty="0">
                <a:latin typeface="Georgia" pitchFamily="18" charset="0"/>
                <a:ea typeface="Arial" charset="0"/>
                <a:cs typeface="Arial" charset="0"/>
              </a:rPr>
              <a:t>Defective autophagy and mitophagy have been demonstrated in aging </a:t>
            </a:r>
            <a:r>
              <a:rPr lang="en-US" sz="2200" dirty="0" err="1">
                <a:latin typeface="Georgia" pitchFamily="18" charset="0"/>
                <a:ea typeface="Arial" charset="0"/>
                <a:cs typeface="Arial" charset="0"/>
              </a:rPr>
              <a:t>murine</a:t>
            </a:r>
            <a:r>
              <a:rPr lang="en-US" sz="2200" dirty="0">
                <a:latin typeface="Georgia" pitchFamily="18" charset="0"/>
                <a:ea typeface="Arial" charset="0"/>
                <a:cs typeface="Arial" charset="0"/>
              </a:rPr>
              <a:t> lungs and biopsies from IPF patients. </a:t>
            </a:r>
          </a:p>
          <a:p>
            <a:pPr marL="571500" lvl="0" indent="-571500">
              <a:buFont typeface="Arial" charset="0"/>
              <a:buChar char="•"/>
              <a:defRPr/>
            </a:pPr>
            <a:endParaRPr lang="en-US" sz="2200" dirty="0">
              <a:latin typeface="Georgia" pitchFamily="18" charset="0"/>
              <a:ea typeface="Arial" charset="0"/>
              <a:cs typeface="Arial" charset="0"/>
            </a:endParaRPr>
          </a:p>
          <a:p>
            <a:pPr marL="571500" lvl="0" indent="-571500">
              <a:buFont typeface="Arial" charset="0"/>
              <a:buChar char="•"/>
              <a:defRPr/>
            </a:pPr>
            <a:r>
              <a:rPr lang="en-US" sz="2200" dirty="0">
                <a:latin typeface="Georgia" pitchFamily="18" charset="0"/>
                <a:ea typeface="Arial" charset="0"/>
                <a:cs typeface="Arial" charset="0"/>
              </a:rPr>
              <a:t>Deficiency in PINK1, a mediator of mitophagy is associated with aging and may lead to fibrosis.</a:t>
            </a:r>
            <a:r>
              <a:rPr lang="en-US" sz="2200" dirty="0">
                <a:latin typeface="Georgia" pitchFamily="18" charset="0"/>
              </a:rPr>
              <a:t> </a:t>
            </a:r>
          </a:p>
          <a:p>
            <a:pPr marL="571500" lvl="0" indent="-571500">
              <a:buFont typeface="Arial" charset="0"/>
              <a:buChar char="•"/>
              <a:defRPr/>
            </a:pPr>
            <a:endParaRPr lang="en-US" sz="2800" dirty="0">
              <a:latin typeface="Georgia" pitchFamily="18" charset="0"/>
            </a:endParaRPr>
          </a:p>
          <a:p>
            <a:endParaRPr lang="el-GR" dirty="0"/>
          </a:p>
        </p:txBody>
      </p:sp>
      <p:sp>
        <p:nvSpPr>
          <p:cNvPr id="8" name="2 - Υπότιτλος"/>
          <p:cNvSpPr txBox="1">
            <a:spLocks/>
          </p:cNvSpPr>
          <p:nvPr/>
        </p:nvSpPr>
        <p:spPr>
          <a:xfrm>
            <a:off x="428596" y="1285860"/>
            <a:ext cx="8358246" cy="4643470"/>
          </a:xfrm>
          <a:prstGeom prst="rect">
            <a:avLst/>
          </a:prstGeom>
        </p:spPr>
        <p:txBody>
          <a:bodyPr vert="horz">
            <a:noAutofit/>
          </a:bodyPr>
          <a:lstStyle/>
          <a:p>
            <a:pPr marL="571500" marR="0" lvl="0" indent="-57150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l-GR" sz="1800" b="0" i="0" u="none" strike="noStrike" kern="1200" cap="none" spc="0" normalizeH="0" baseline="0" noProof="0" dirty="0">
              <a:ln>
                <a:noFill/>
              </a:ln>
              <a:solidFill>
                <a:schemeClr val="tx1"/>
              </a:solidFill>
              <a:effectLst/>
              <a:uLnTx/>
              <a:uFillTx/>
              <a:latin typeface="Georgia" pitchFamily="18" charset="0"/>
            </a:endParaRPr>
          </a:p>
        </p:txBody>
      </p:sp>
      <p:sp>
        <p:nvSpPr>
          <p:cNvPr id="4" name="1 - Τίτλος"/>
          <p:cNvSpPr>
            <a:spLocks noGrp="1"/>
          </p:cNvSpPr>
          <p:nvPr>
            <p:ph type="title"/>
          </p:nvPr>
        </p:nvSpPr>
        <p:spPr>
          <a:xfrm>
            <a:off x="214282" y="142860"/>
            <a:ext cx="8229600" cy="1143000"/>
          </a:xfrm>
        </p:spPr>
        <p:txBody>
          <a:bodyPr>
            <a:normAutofit/>
          </a:bodyPr>
          <a:lstStyle/>
          <a:p>
            <a:pPr algn="ctr"/>
            <a:r>
              <a:rPr lang="en-US" sz="2800" dirty="0">
                <a:latin typeface="Georgia" pitchFamily="18" charset="0"/>
                <a:sym typeface="Wingdings" pitchFamily="2" charset="2"/>
              </a:rPr>
              <a:t>Rationale</a:t>
            </a:r>
            <a:endParaRPr lang="el-GR" sz="2800" dirty="0">
              <a:latin typeface="Georgia" pitchFamily="18" charset="0"/>
            </a:endParaRPr>
          </a:p>
        </p:txBody>
      </p:sp>
    </p:spTree>
    <p:extLst>
      <p:ext uri="{BB962C8B-B14F-4D97-AF65-F5344CB8AC3E}">
        <p14:creationId xmlns:p14="http://schemas.microsoft.com/office/powerpoint/2010/main" val="1637954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C:\Users\Admin\Desktop\WASOG\Χωρίς τίτλο2.png"/>
          <p:cNvPicPr>
            <a:picLocks noChangeAspect="1" noChangeArrowheads="1"/>
          </p:cNvPicPr>
          <p:nvPr/>
        </p:nvPicPr>
        <p:blipFill>
          <a:blip r:embed="rId3"/>
          <a:srcRect/>
          <a:stretch>
            <a:fillRect/>
          </a:stretch>
        </p:blipFill>
        <p:spPr bwMode="auto">
          <a:xfrm>
            <a:off x="785786" y="142852"/>
            <a:ext cx="6643734" cy="1905266"/>
          </a:xfrm>
          <a:prstGeom prst="rect">
            <a:avLst/>
          </a:prstGeom>
          <a:noFill/>
        </p:spPr>
      </p:pic>
      <p:pic>
        <p:nvPicPr>
          <p:cNvPr id="32770" name="Picture 2"/>
          <p:cNvPicPr>
            <a:picLocks noChangeAspect="1" noChangeArrowheads="1"/>
          </p:cNvPicPr>
          <p:nvPr/>
        </p:nvPicPr>
        <p:blipFill>
          <a:blip r:embed="rId4" cstate="print"/>
          <a:srcRect/>
          <a:stretch>
            <a:fillRect/>
          </a:stretch>
        </p:blipFill>
        <p:spPr bwMode="auto">
          <a:xfrm>
            <a:off x="2143108" y="2214554"/>
            <a:ext cx="4572032" cy="4382845"/>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3200" b="1" i="1" dirty="0">
                <a:latin typeface="Georgia" pitchFamily="18" charset="0"/>
              </a:rPr>
              <a:t>RESULTS</a:t>
            </a:r>
            <a:r>
              <a:rPr lang="en-US" sz="3200" b="1" dirty="0">
                <a:latin typeface="Georgia" pitchFamily="18" charset="0"/>
              </a:rPr>
              <a:t>…</a:t>
            </a:r>
            <a:endParaRPr lang="el-GR" sz="3200" b="1" dirty="0">
              <a:latin typeface="Georgia" pitchFamily="18" charset="0"/>
            </a:endParaRPr>
          </a:p>
        </p:txBody>
      </p:sp>
      <p:sp>
        <p:nvSpPr>
          <p:cNvPr id="3" name="2 - Θέση περιεχομένου"/>
          <p:cNvSpPr>
            <a:spLocks noGrp="1"/>
          </p:cNvSpPr>
          <p:nvPr>
            <p:ph sz="quarter" idx="1"/>
          </p:nvPr>
        </p:nvSpPr>
        <p:spPr/>
        <p:txBody>
          <a:bodyPr/>
          <a:lstStyle/>
          <a:p>
            <a:endParaRPr lang="el-GR" dirty="0"/>
          </a:p>
        </p:txBody>
      </p:sp>
      <p:pic>
        <p:nvPicPr>
          <p:cNvPr id="1026" name="Picture 2" descr="Αποτέλεσμα εικόνας για RESULTS"/>
          <p:cNvPicPr>
            <a:picLocks noChangeAspect="1" noChangeArrowheads="1"/>
          </p:cNvPicPr>
          <p:nvPr/>
        </p:nvPicPr>
        <p:blipFill>
          <a:blip r:embed="rId2" cstate="print"/>
          <a:srcRect/>
          <a:stretch>
            <a:fillRect/>
          </a:stretch>
        </p:blipFill>
        <p:spPr bwMode="auto">
          <a:xfrm>
            <a:off x="5572132" y="1928802"/>
            <a:ext cx="2454558" cy="1734500"/>
          </a:xfrm>
          <a:prstGeom prst="rect">
            <a:avLst/>
          </a:prstGeom>
          <a:noFill/>
        </p:spPr>
      </p:pic>
      <p:pic>
        <p:nvPicPr>
          <p:cNvPr id="1028" name="Picture 4" descr="Αποτέλεσμα εικόνας για RESULTS"/>
          <p:cNvPicPr>
            <a:picLocks noChangeAspect="1" noChangeArrowheads="1"/>
          </p:cNvPicPr>
          <p:nvPr/>
        </p:nvPicPr>
        <p:blipFill>
          <a:blip r:embed="rId3" cstate="print"/>
          <a:srcRect/>
          <a:stretch>
            <a:fillRect/>
          </a:stretch>
        </p:blipFill>
        <p:spPr bwMode="auto">
          <a:xfrm>
            <a:off x="714348" y="3071810"/>
            <a:ext cx="4016548" cy="2381240"/>
          </a:xfrm>
          <a:prstGeom prst="rect">
            <a:avLst/>
          </a:prstGeom>
          <a:noFill/>
        </p:spPr>
      </p:pic>
    </p:spTree>
    <p:extLst>
      <p:ext uri="{BB962C8B-B14F-4D97-AF65-F5344CB8AC3E}">
        <p14:creationId xmlns:p14="http://schemas.microsoft.com/office/powerpoint/2010/main" val="503939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2800" b="1" dirty="0">
                <a:latin typeface="+mn-lt"/>
              </a:rPr>
              <a:t>PINK1 and Parkin expression in IPF BALF cells</a:t>
            </a:r>
            <a:endParaRPr lang="el-GR" sz="2800" dirty="0">
              <a:latin typeface="+mn-lt"/>
            </a:endParaRP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graphicFrame>
        <p:nvGraphicFramePr>
          <p:cNvPr id="1025" name="Object 1"/>
          <p:cNvGraphicFramePr>
            <a:graphicFrameLocks/>
          </p:cNvGraphicFramePr>
          <p:nvPr/>
        </p:nvGraphicFramePr>
        <p:xfrm>
          <a:off x="500034" y="1643050"/>
          <a:ext cx="3629034" cy="2481267"/>
        </p:xfrm>
        <a:graphic>
          <a:graphicData uri="http://schemas.openxmlformats.org/presentationml/2006/ole">
            <mc:AlternateContent xmlns:mc="http://schemas.openxmlformats.org/markup-compatibility/2006">
              <mc:Choice xmlns:v="urn:schemas-microsoft-com:vml" Requires="v">
                <p:oleObj spid="_x0000_s34876" name="Prism Project" r:id="rId4" imgW="3672000" imgH="2628000" progId="Prism5.Document">
                  <p:embed/>
                </p:oleObj>
              </mc:Choice>
              <mc:Fallback>
                <p:oleObj name="Prism Project" r:id="rId4" imgW="3672000" imgH="2628000" progId="Prism5.Document">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34" y="1643050"/>
                        <a:ext cx="3629034" cy="2481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graphicFrame>
        <p:nvGraphicFramePr>
          <p:cNvPr id="1027" name="Object 3"/>
          <p:cNvGraphicFramePr>
            <a:graphicFrameLocks/>
          </p:cNvGraphicFramePr>
          <p:nvPr/>
        </p:nvGraphicFramePr>
        <p:xfrm>
          <a:off x="4214810" y="1643050"/>
          <a:ext cx="3629034" cy="2481267"/>
        </p:xfrm>
        <a:graphic>
          <a:graphicData uri="http://schemas.openxmlformats.org/presentationml/2006/ole">
            <mc:AlternateContent xmlns:mc="http://schemas.openxmlformats.org/markup-compatibility/2006">
              <mc:Choice xmlns:v="urn:schemas-microsoft-com:vml" Requires="v">
                <p:oleObj spid="_x0000_s34877" name="Prism Project" r:id="rId6" imgW="3672000" imgH="2628000" progId="Prism5.Document">
                  <p:embed/>
                </p:oleObj>
              </mc:Choice>
              <mc:Fallback>
                <p:oleObj name="Prism Project" r:id="rId6" imgW="3672000" imgH="2628000" progId="Prism5.Document">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4810" y="1643050"/>
                        <a:ext cx="3629034" cy="2481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graphicFrame>
        <p:nvGraphicFramePr>
          <p:cNvPr id="1029" name="Object 5"/>
          <p:cNvGraphicFramePr>
            <a:graphicFrameLocks/>
          </p:cNvGraphicFramePr>
          <p:nvPr/>
        </p:nvGraphicFramePr>
        <p:xfrm>
          <a:off x="714348" y="3876691"/>
          <a:ext cx="3629034" cy="2481267"/>
        </p:xfrm>
        <a:graphic>
          <a:graphicData uri="http://schemas.openxmlformats.org/presentationml/2006/ole">
            <mc:AlternateContent xmlns:mc="http://schemas.openxmlformats.org/markup-compatibility/2006">
              <mc:Choice xmlns:v="urn:schemas-microsoft-com:vml" Requires="v">
                <p:oleObj spid="_x0000_s34878" name="Prism Project" r:id="rId8" imgW="3816000" imgH="2520000" progId="Prism5.Document">
                  <p:embed/>
                </p:oleObj>
              </mc:Choice>
              <mc:Fallback>
                <p:oleObj name="Prism Project" r:id="rId8" imgW="3816000" imgH="2520000" progId="Prism5.Document">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348" y="3876691"/>
                        <a:ext cx="3629034" cy="2481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 name="Group 20"/>
          <p:cNvGrpSpPr/>
          <p:nvPr/>
        </p:nvGrpSpPr>
        <p:grpSpPr>
          <a:xfrm>
            <a:off x="4428381" y="4377660"/>
            <a:ext cx="4572775" cy="1265918"/>
            <a:chOff x="1255363" y="4039290"/>
            <a:chExt cx="6780304" cy="1780870"/>
          </a:xfrm>
        </p:grpSpPr>
        <p:grpSp>
          <p:nvGrpSpPr>
            <p:cNvPr id="11" name="Group 9"/>
            <p:cNvGrpSpPr/>
            <p:nvPr/>
          </p:nvGrpSpPr>
          <p:grpSpPr>
            <a:xfrm>
              <a:off x="1259631" y="4655760"/>
              <a:ext cx="5741733" cy="650024"/>
              <a:chOff x="1259631" y="4655760"/>
              <a:chExt cx="5741733" cy="650024"/>
            </a:xfrm>
          </p:grpSpPr>
          <p:pic>
            <p:nvPicPr>
              <p:cNvPr id="21" name="Picture 4"/>
              <p:cNvPicPr>
                <a:picLocks noChangeAspect="1"/>
              </p:cNvPicPr>
              <p:nvPr/>
            </p:nvPicPr>
            <p:blipFill rotWithShape="1">
              <a:blip r:embed="rId10" cstate="print"/>
              <a:srcRect l="45651" t="65387" r="16294" b="65"/>
              <a:stretch/>
            </p:blipFill>
            <p:spPr>
              <a:xfrm flipH="1">
                <a:off x="1259631" y="4655760"/>
                <a:ext cx="2909413" cy="644660"/>
              </a:xfrm>
              <a:prstGeom prst="rect">
                <a:avLst/>
              </a:prstGeom>
            </p:spPr>
          </p:pic>
          <p:pic>
            <p:nvPicPr>
              <p:cNvPr id="22" name="Picture 7"/>
              <p:cNvPicPr>
                <a:picLocks noChangeAspect="1"/>
              </p:cNvPicPr>
              <p:nvPr/>
            </p:nvPicPr>
            <p:blipFill rotWithShape="1">
              <a:blip r:embed="rId10" cstate="print"/>
              <a:srcRect l="1087" t="65387" r="61867" b="-102"/>
              <a:stretch/>
            </p:blipFill>
            <p:spPr>
              <a:xfrm flipH="1">
                <a:off x="4169044" y="4658024"/>
                <a:ext cx="2832320" cy="647760"/>
              </a:xfrm>
              <a:prstGeom prst="rect">
                <a:avLst/>
              </a:prstGeom>
            </p:spPr>
          </p:pic>
        </p:grpSp>
        <p:grpSp>
          <p:nvGrpSpPr>
            <p:cNvPr id="12" name="Group 10"/>
            <p:cNvGrpSpPr/>
            <p:nvPr/>
          </p:nvGrpSpPr>
          <p:grpSpPr>
            <a:xfrm>
              <a:off x="1255363" y="5157192"/>
              <a:ext cx="5726592" cy="662968"/>
              <a:chOff x="1255363" y="5301208"/>
              <a:chExt cx="5726592" cy="662968"/>
            </a:xfrm>
          </p:grpSpPr>
          <p:pic>
            <p:nvPicPr>
              <p:cNvPr id="19" name="Picture 3"/>
              <p:cNvPicPr>
                <a:picLocks noChangeAspect="1"/>
              </p:cNvPicPr>
              <p:nvPr/>
            </p:nvPicPr>
            <p:blipFill rotWithShape="1">
              <a:blip r:embed="rId11" cstate="print">
                <a:extLst>
                  <a:ext uri="{BEBA8EAE-BF5A-486C-A8C5-ECC9F3942E4B}">
                    <a14:imgProps xmlns:a14="http://schemas.microsoft.com/office/drawing/2010/main">
                      <a14:imgLayer>
                        <a14:imgEffect>
                          <a14:brightnessContrast contrast="-20000"/>
                        </a14:imgEffect>
                      </a14:imgLayer>
                    </a14:imgProps>
                  </a:ext>
                </a:extLst>
              </a:blip>
              <a:srcRect l="54537" t="25282" r="13559" b="50881"/>
              <a:stretch/>
            </p:blipFill>
            <p:spPr>
              <a:xfrm flipH="1">
                <a:off x="1255363" y="5301208"/>
                <a:ext cx="2913681" cy="661108"/>
              </a:xfrm>
              <a:prstGeom prst="rect">
                <a:avLst/>
              </a:prstGeom>
            </p:spPr>
          </p:pic>
          <p:pic>
            <p:nvPicPr>
              <p:cNvPr id="20" name="Picture 8"/>
              <p:cNvPicPr>
                <a:picLocks noChangeAspect="1"/>
              </p:cNvPicPr>
              <p:nvPr/>
            </p:nvPicPr>
            <p:blipFill rotWithShape="1">
              <a:blip r:embed="rId11" cstate="print">
                <a:extLst>
                  <a:ext uri="{BEBA8EAE-BF5A-486C-A8C5-ECC9F3942E4B}">
                    <a14:imgProps xmlns:a14="http://schemas.microsoft.com/office/drawing/2010/main">
                      <a14:imgLayer>
                        <a14:imgEffect>
                          <a14:brightnessContrast contrast="-20000"/>
                        </a14:imgEffect>
                      </a14:imgLayer>
                    </a14:imgProps>
                  </a:ext>
                </a:extLst>
              </a:blip>
              <a:srcRect l="18507" t="25282" r="50674" b="50814"/>
              <a:stretch/>
            </p:blipFill>
            <p:spPr>
              <a:xfrm flipH="1">
                <a:off x="4167384" y="5301208"/>
                <a:ext cx="2814571" cy="662968"/>
              </a:xfrm>
              <a:prstGeom prst="rect">
                <a:avLst/>
              </a:prstGeom>
            </p:spPr>
          </p:pic>
        </p:grpSp>
        <p:sp>
          <p:nvSpPr>
            <p:cNvPr id="13" name="TextBox 11"/>
            <p:cNvSpPr txBox="1"/>
            <p:nvPr/>
          </p:nvSpPr>
          <p:spPr>
            <a:xfrm>
              <a:off x="1953694" y="4039290"/>
              <a:ext cx="1196036" cy="454622"/>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dirty="0">
                  <a:latin typeface="Arial" pitchFamily="34" charset="0"/>
                  <a:cs typeface="Arial" pitchFamily="34" charset="0"/>
                </a:rPr>
                <a:t>Normal</a:t>
              </a:r>
            </a:p>
          </p:txBody>
        </p:sp>
        <p:sp>
          <p:nvSpPr>
            <p:cNvPr id="14" name="TextBox 12"/>
            <p:cNvSpPr txBox="1"/>
            <p:nvPr/>
          </p:nvSpPr>
          <p:spPr>
            <a:xfrm>
              <a:off x="4863630" y="4039291"/>
              <a:ext cx="715909" cy="454622"/>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dirty="0">
                  <a:latin typeface="Arial" pitchFamily="34" charset="0"/>
                  <a:cs typeface="Arial" pitchFamily="34" charset="0"/>
                </a:rPr>
                <a:t>IPF</a:t>
              </a:r>
            </a:p>
          </p:txBody>
        </p:sp>
        <p:cxnSp>
          <p:nvCxnSpPr>
            <p:cNvPr id="15" name="Straight Connector 14"/>
            <p:cNvCxnSpPr/>
            <p:nvPr/>
          </p:nvCxnSpPr>
          <p:spPr>
            <a:xfrm>
              <a:off x="1331640" y="4509120"/>
              <a:ext cx="20162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6"/>
            <p:cNvCxnSpPr/>
            <p:nvPr/>
          </p:nvCxnSpPr>
          <p:spPr>
            <a:xfrm>
              <a:off x="3458189" y="4509120"/>
              <a:ext cx="34900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8"/>
            <p:cNvSpPr txBox="1"/>
            <p:nvPr/>
          </p:nvSpPr>
          <p:spPr>
            <a:xfrm>
              <a:off x="7020272" y="4869160"/>
              <a:ext cx="1015395" cy="422150"/>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dirty="0">
                  <a:latin typeface="Arial" pitchFamily="34" charset="0"/>
                  <a:cs typeface="Arial" pitchFamily="34" charset="0"/>
                </a:rPr>
                <a:t>PINK1</a:t>
              </a:r>
            </a:p>
          </p:txBody>
        </p:sp>
        <p:sp>
          <p:nvSpPr>
            <p:cNvPr id="18" name="TextBox 19"/>
            <p:cNvSpPr txBox="1"/>
            <p:nvPr/>
          </p:nvSpPr>
          <p:spPr>
            <a:xfrm>
              <a:off x="7020272" y="5245262"/>
              <a:ext cx="844261" cy="422150"/>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dirty="0">
                  <a:latin typeface="Arial" pitchFamily="34" charset="0"/>
                  <a:cs typeface="Arial" pitchFamily="34" charset="0"/>
                </a:rPr>
                <a:t>Actin</a:t>
              </a:r>
            </a:p>
          </p:txBody>
        </p:sp>
      </p:grpSp>
    </p:spTree>
    <p:extLst>
      <p:ext uri="{BB962C8B-B14F-4D97-AF65-F5344CB8AC3E}">
        <p14:creationId xmlns:p14="http://schemas.microsoft.com/office/powerpoint/2010/main" val="1199084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5"/>
          <p:cNvSpPr/>
          <p:nvPr/>
        </p:nvSpPr>
        <p:spPr>
          <a:xfrm>
            <a:off x="357158" y="461571"/>
            <a:ext cx="8358246" cy="2031325"/>
          </a:xfrm>
          <a:prstGeom prst="rect">
            <a:avLst/>
          </a:prstGeom>
        </p:spPr>
        <p:txBody>
          <a:bodyPr wrap="square">
            <a:spAutoFit/>
          </a:bodyPr>
          <a:lstStyle/>
          <a:p>
            <a:pPr algn="just"/>
            <a:r>
              <a:rPr lang="en-US" b="1" dirty="0">
                <a:latin typeface="Georgia" pitchFamily="18" charset="0"/>
                <a:ea typeface="Arial" charset="0"/>
                <a:cs typeface="Arial" charset="0"/>
              </a:rPr>
              <a:t>Detection of mitochondrial ROS in BALF macrophages using </a:t>
            </a:r>
            <a:r>
              <a:rPr lang="en-US" b="1" dirty="0" err="1" smtClean="0">
                <a:latin typeface="Georgia" pitchFamily="18" charset="0"/>
                <a:ea typeface="Arial" charset="0"/>
                <a:cs typeface="Arial" charset="0"/>
              </a:rPr>
              <a:t>MitoSox</a:t>
            </a:r>
            <a:endParaRPr lang="en-US" b="1" dirty="0">
              <a:latin typeface="Georgia" pitchFamily="18" charset="0"/>
              <a:ea typeface="Arial" charset="0"/>
              <a:cs typeface="Arial" charset="0"/>
            </a:endParaRPr>
          </a:p>
          <a:p>
            <a:pPr algn="just"/>
            <a:endParaRPr lang="en-US" sz="1600" b="1" dirty="0">
              <a:latin typeface="Georgia" pitchFamily="18" charset="0"/>
              <a:ea typeface="Arial" charset="0"/>
              <a:cs typeface="Arial" charset="0"/>
            </a:endParaRPr>
          </a:p>
          <a:p>
            <a:pPr algn="just"/>
            <a:endParaRPr lang="en-US" dirty="0">
              <a:latin typeface="Georgia" pitchFamily="18" charset="0"/>
              <a:ea typeface="Arial" charset="0"/>
              <a:cs typeface="Arial" charset="0"/>
            </a:endParaRPr>
          </a:p>
          <a:p>
            <a:pPr algn="just"/>
            <a:r>
              <a:rPr lang="en-US" dirty="0">
                <a:latin typeface="Georgia" pitchFamily="18" charset="0"/>
                <a:ea typeface="Arial" charset="0"/>
                <a:cs typeface="Arial" charset="0"/>
              </a:rPr>
              <a:t>BALF cells were stained with CD45 pan leukocyte marker and MitoSox red (5</a:t>
            </a:r>
            <a:r>
              <a:rPr lang="el-GR" dirty="0" err="1">
                <a:latin typeface="Georgia" pitchFamily="18" charset="0"/>
                <a:ea typeface="Arial" charset="0"/>
                <a:cs typeface="Arial" charset="0"/>
              </a:rPr>
              <a:t>μΜ</a:t>
            </a:r>
            <a:r>
              <a:rPr lang="el-GR" dirty="0">
                <a:latin typeface="Georgia" pitchFamily="18" charset="0"/>
                <a:ea typeface="Arial" charset="0"/>
                <a:cs typeface="Arial" charset="0"/>
              </a:rPr>
              <a:t>)</a:t>
            </a:r>
            <a:r>
              <a:rPr lang="en-US" dirty="0">
                <a:latin typeface="Georgia" pitchFamily="18" charset="0"/>
                <a:ea typeface="Arial" charset="0"/>
                <a:cs typeface="Arial" charset="0"/>
              </a:rPr>
              <a:t>.</a:t>
            </a:r>
          </a:p>
          <a:p>
            <a:pPr algn="just"/>
            <a:r>
              <a:rPr lang="en-US" dirty="0">
                <a:latin typeface="Georgia" pitchFamily="18" charset="0"/>
                <a:ea typeface="Arial" charset="0"/>
                <a:cs typeface="Arial" charset="0"/>
              </a:rPr>
              <a:t>CD45 positive-high forward scatter cells was the gating strategy for the analysis of MitoSox positive cells. </a:t>
            </a:r>
            <a:endParaRPr lang="en-US" dirty="0">
              <a:latin typeface="Georgia" pitchFamily="18" charset="0"/>
            </a:endParaRPr>
          </a:p>
        </p:txBody>
      </p:sp>
      <p:pic>
        <p:nvPicPr>
          <p:cNvPr id="13" name="Picture 19"/>
          <p:cNvPicPr>
            <a:picLocks noChangeAspect="1"/>
          </p:cNvPicPr>
          <p:nvPr/>
        </p:nvPicPr>
        <p:blipFill>
          <a:blip r:embed="rId3" cstate="print"/>
          <a:stretch>
            <a:fillRect/>
          </a:stretch>
        </p:blipFill>
        <p:spPr>
          <a:xfrm>
            <a:off x="1500166" y="3541678"/>
            <a:ext cx="2288864" cy="2173338"/>
          </a:xfrm>
          <a:prstGeom prst="rect">
            <a:avLst/>
          </a:prstGeom>
        </p:spPr>
      </p:pic>
      <p:pic>
        <p:nvPicPr>
          <p:cNvPr id="14" name="Picture 23"/>
          <p:cNvPicPr>
            <a:picLocks noChangeAspect="1"/>
          </p:cNvPicPr>
          <p:nvPr/>
        </p:nvPicPr>
        <p:blipFill>
          <a:blip r:embed="rId4" cstate="print"/>
          <a:stretch>
            <a:fillRect/>
          </a:stretch>
        </p:blipFill>
        <p:spPr>
          <a:xfrm>
            <a:off x="4778195" y="3571876"/>
            <a:ext cx="2365573" cy="2214578"/>
          </a:xfrm>
          <a:prstGeom prst="rect">
            <a:avLst/>
          </a:prstGeom>
        </p:spPr>
      </p:pic>
      <p:cxnSp>
        <p:nvCxnSpPr>
          <p:cNvPr id="15" name="Straight Arrow Connector 25"/>
          <p:cNvCxnSpPr/>
          <p:nvPr/>
        </p:nvCxnSpPr>
        <p:spPr>
          <a:xfrm>
            <a:off x="3848220" y="4571357"/>
            <a:ext cx="866656" cy="651"/>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3151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n-US" sz="2800" b="1" dirty="0"/>
              <a:t>Oxidized mitochondria </a:t>
            </a:r>
            <a:br>
              <a:rPr lang="en-US" sz="2800" b="1" dirty="0"/>
            </a:br>
            <a:r>
              <a:rPr lang="en-US" sz="2800" b="1" dirty="0"/>
              <a:t>in IPF alveolar macrophages</a:t>
            </a:r>
            <a:r>
              <a:rPr lang="el-GR" sz="2800" dirty="0"/>
              <a:t/>
            </a:r>
            <a:br>
              <a:rPr lang="el-GR" sz="2800" dirty="0"/>
            </a:br>
            <a:endParaRPr lang="el-GR" sz="2800" dirty="0"/>
          </a:p>
        </p:txBody>
      </p:sp>
      <p:sp>
        <p:nvSpPr>
          <p:cNvPr id="256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25601" name="Object 1"/>
          <p:cNvGraphicFramePr>
            <a:graphicFrameLocks/>
          </p:cNvGraphicFramePr>
          <p:nvPr/>
        </p:nvGraphicFramePr>
        <p:xfrm>
          <a:off x="0" y="4183061"/>
          <a:ext cx="3071802" cy="2644647"/>
        </p:xfrm>
        <a:graphic>
          <a:graphicData uri="http://schemas.openxmlformats.org/presentationml/2006/ole">
            <mc:AlternateContent xmlns:mc="http://schemas.openxmlformats.org/markup-compatibility/2006">
              <mc:Choice xmlns:v="urn:schemas-microsoft-com:vml" Requires="v">
                <p:oleObj spid="_x0000_s35900" name="Prism Project" r:id="rId4" imgW="3816000" imgH="2412000" progId="Prism5.Document">
                  <p:embed/>
                </p:oleObj>
              </mc:Choice>
              <mc:Fallback>
                <p:oleObj name="Prism Project" r:id="rId4" imgW="3816000" imgH="2412000" progId="Prism5.Document">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83061"/>
                        <a:ext cx="3071802" cy="2644647"/>
                      </a:xfrm>
                      <a:prstGeom prst="rect">
                        <a:avLst/>
                      </a:prstGeom>
                      <a:noFill/>
                      <a:extLst/>
                    </p:spPr>
                  </p:pic>
                </p:oleObj>
              </mc:Fallback>
            </mc:AlternateContent>
          </a:graphicData>
        </a:graphic>
      </p:graphicFrame>
      <p:sp>
        <p:nvSpPr>
          <p:cNvPr id="256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25603" name="Object 3"/>
          <p:cNvGraphicFramePr>
            <a:graphicFrameLocks/>
          </p:cNvGraphicFramePr>
          <p:nvPr/>
        </p:nvGraphicFramePr>
        <p:xfrm>
          <a:off x="2896293" y="4213353"/>
          <a:ext cx="3071802" cy="2644647"/>
        </p:xfrm>
        <a:graphic>
          <a:graphicData uri="http://schemas.openxmlformats.org/presentationml/2006/ole">
            <mc:AlternateContent xmlns:mc="http://schemas.openxmlformats.org/markup-compatibility/2006">
              <mc:Choice xmlns:v="urn:schemas-microsoft-com:vml" Requires="v">
                <p:oleObj spid="_x0000_s35901" name="Prism Project" r:id="rId6" imgW="3816000" imgH="2412000" progId="Prism5.Document">
                  <p:embed/>
                </p:oleObj>
              </mc:Choice>
              <mc:Fallback>
                <p:oleObj name="Prism Project" r:id="rId6" imgW="3816000" imgH="2412000" progId="Prism5.Document">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6293" y="4213353"/>
                        <a:ext cx="3071802" cy="2644647"/>
                      </a:xfrm>
                      <a:prstGeom prst="rect">
                        <a:avLst/>
                      </a:prstGeom>
                      <a:noFill/>
                      <a:extLst/>
                    </p:spPr>
                  </p:pic>
                </p:oleObj>
              </mc:Fallback>
            </mc:AlternateContent>
          </a:graphicData>
        </a:graphic>
      </p:graphicFrame>
      <p:sp>
        <p:nvSpPr>
          <p:cNvPr id="2560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25605" name="Object 5"/>
          <p:cNvGraphicFramePr>
            <a:graphicFrameLocks/>
          </p:cNvGraphicFramePr>
          <p:nvPr/>
        </p:nvGraphicFramePr>
        <p:xfrm>
          <a:off x="6072163" y="4503624"/>
          <a:ext cx="3071837" cy="2003520"/>
        </p:xfrm>
        <a:graphic>
          <a:graphicData uri="http://schemas.openxmlformats.org/presentationml/2006/ole">
            <mc:AlternateContent xmlns:mc="http://schemas.openxmlformats.org/markup-compatibility/2006">
              <mc:Choice xmlns:v="urn:schemas-microsoft-com:vml" Requires="v">
                <p:oleObj spid="_x0000_s35902" name="Prism Project" r:id="rId8" imgW="4068000" imgH="2412000" progId="Prism5.Document">
                  <p:embed/>
                </p:oleObj>
              </mc:Choice>
              <mc:Fallback>
                <p:oleObj name="Prism Project" r:id="rId8" imgW="4068000" imgH="2412000" progId="Prism5.Document">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2163" y="4503624"/>
                        <a:ext cx="3071837" cy="2003520"/>
                      </a:xfrm>
                      <a:prstGeom prst="rect">
                        <a:avLst/>
                      </a:prstGeom>
                      <a:noFill/>
                      <a:extLst/>
                    </p:spPr>
                  </p:pic>
                </p:oleObj>
              </mc:Fallback>
            </mc:AlternateContent>
          </a:graphicData>
        </a:graphic>
      </p:graphicFrame>
      <p:pic>
        <p:nvPicPr>
          <p:cNvPr id="10" name="Picture 19"/>
          <p:cNvPicPr>
            <a:picLocks noChangeAspect="1"/>
          </p:cNvPicPr>
          <p:nvPr/>
        </p:nvPicPr>
        <p:blipFill>
          <a:blip r:embed="rId10" cstate="print"/>
          <a:stretch>
            <a:fillRect/>
          </a:stretch>
        </p:blipFill>
        <p:spPr>
          <a:xfrm>
            <a:off x="1500166" y="1714488"/>
            <a:ext cx="2288864" cy="2173338"/>
          </a:xfrm>
          <a:prstGeom prst="rect">
            <a:avLst/>
          </a:prstGeom>
        </p:spPr>
      </p:pic>
      <p:pic>
        <p:nvPicPr>
          <p:cNvPr id="11" name="Picture 23"/>
          <p:cNvPicPr>
            <a:picLocks noChangeAspect="1"/>
          </p:cNvPicPr>
          <p:nvPr/>
        </p:nvPicPr>
        <p:blipFill>
          <a:blip r:embed="rId11" cstate="print"/>
          <a:stretch>
            <a:fillRect/>
          </a:stretch>
        </p:blipFill>
        <p:spPr>
          <a:xfrm>
            <a:off x="4778195" y="1744686"/>
            <a:ext cx="2365573" cy="2214578"/>
          </a:xfrm>
          <a:prstGeom prst="rect">
            <a:avLst/>
          </a:prstGeom>
        </p:spPr>
      </p:pic>
      <p:cxnSp>
        <p:nvCxnSpPr>
          <p:cNvPr id="12" name="Straight Arrow Connector 25"/>
          <p:cNvCxnSpPr>
            <a:cxnSpLocks/>
          </p:cNvCxnSpPr>
          <p:nvPr/>
        </p:nvCxnSpPr>
        <p:spPr>
          <a:xfrm>
            <a:off x="2834195" y="2636912"/>
            <a:ext cx="1944000" cy="0"/>
          </a:xfrm>
          <a:prstGeom prst="straightConnector1">
            <a:avLst/>
          </a:prstGeom>
          <a:ln w="31750">
            <a:tailEnd type="triangle"/>
          </a:ln>
        </p:spPr>
        <p:style>
          <a:lnRef idx="3">
            <a:schemeClr val="accent2"/>
          </a:lnRef>
          <a:fillRef idx="0">
            <a:schemeClr val="accent2"/>
          </a:fillRef>
          <a:effectRef idx="2">
            <a:schemeClr val="accent2"/>
          </a:effectRef>
          <a:fontRef idx="minor">
            <a:schemeClr val="tx1"/>
          </a:fontRef>
        </p:style>
      </p:cxnSp>
      <p:sp>
        <p:nvSpPr>
          <p:cNvPr id="4" name="TextBox 3">
            <a:extLst>
              <a:ext uri="{FF2B5EF4-FFF2-40B4-BE49-F238E27FC236}">
                <a16:creationId xmlns:a16="http://schemas.microsoft.com/office/drawing/2014/main" xmlns="" id="{D603AE9D-EC3B-2541-AB0D-6CDFE04AB2E4}"/>
              </a:ext>
            </a:extLst>
          </p:cNvPr>
          <p:cNvSpPr txBox="1"/>
          <p:nvPr/>
        </p:nvSpPr>
        <p:spPr>
          <a:xfrm>
            <a:off x="7596336" y="4581128"/>
            <a:ext cx="439544" cy="369332"/>
          </a:xfrm>
          <a:prstGeom prst="rect">
            <a:avLst/>
          </a:prstGeom>
          <a:noFill/>
        </p:spPr>
        <p:txBody>
          <a:bodyPr wrap="none" rtlCol="0">
            <a:spAutoFit/>
          </a:bodyPr>
          <a:lstStyle/>
          <a:p>
            <a:r>
              <a:rPr lang="en-GB" dirty="0"/>
              <a:t>NS</a:t>
            </a:r>
          </a:p>
        </p:txBody>
      </p:sp>
      <p:cxnSp>
        <p:nvCxnSpPr>
          <p:cNvPr id="6" name="Straight Arrow Connector 5">
            <a:extLst>
              <a:ext uri="{FF2B5EF4-FFF2-40B4-BE49-F238E27FC236}">
                <a16:creationId xmlns:a16="http://schemas.microsoft.com/office/drawing/2014/main" xmlns="" id="{8B323D0F-3983-E841-A92F-FC52E7355645}"/>
              </a:ext>
            </a:extLst>
          </p:cNvPr>
          <p:cNvCxnSpPr/>
          <p:nvPr/>
        </p:nvCxnSpPr>
        <p:spPr>
          <a:xfrm>
            <a:off x="7308304" y="4941168"/>
            <a:ext cx="1008112" cy="0"/>
          </a:xfrm>
          <a:prstGeom prst="straightConnector1">
            <a:avLst/>
          </a:prstGeom>
          <a:ln w="15875" cap="sq">
            <a:solidFill>
              <a:schemeClr val="tx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876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a:extLst>
              <a:ext uri="{FF2B5EF4-FFF2-40B4-BE49-F238E27FC236}">
                <a16:creationId xmlns:a16="http://schemas.microsoft.com/office/drawing/2014/main" xmlns="" id="{3BADE8E4-AB16-2440-9037-B2FB6901152F}"/>
              </a:ext>
            </a:extLst>
          </p:cNvPr>
          <p:cNvGraphicFramePr>
            <a:graphicFrameLocks/>
          </p:cNvGraphicFramePr>
          <p:nvPr>
            <p:extLst/>
          </p:nvPr>
        </p:nvGraphicFramePr>
        <p:xfrm>
          <a:off x="1734451" y="4515161"/>
          <a:ext cx="2837549" cy="2226207"/>
        </p:xfrm>
        <a:graphic>
          <a:graphicData uri="http://schemas.openxmlformats.org/presentationml/2006/ole">
            <mc:AlternateContent xmlns:mc="http://schemas.openxmlformats.org/markup-compatibility/2006">
              <mc:Choice xmlns:v="urn:schemas-microsoft-com:vml" Requires="v">
                <p:oleObj spid="_x0000_s36905" name="Prism Project" r:id="rId4" imgW="3816000" imgH="2412000" progId="Prism5.Document">
                  <p:embed/>
                </p:oleObj>
              </mc:Choice>
              <mc:Fallback>
                <p:oleObj name="Prism Project" r:id="rId4" imgW="3816000" imgH="2412000" progId="Prism5.Document">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4451" y="4515161"/>
                        <a:ext cx="2837549" cy="2226207"/>
                      </a:xfrm>
                      <a:prstGeom prst="rect">
                        <a:avLst/>
                      </a:prstGeom>
                      <a:noFill/>
                      <a:extLst/>
                    </p:spPr>
                  </p:pic>
                </p:oleObj>
              </mc:Fallback>
            </mc:AlternateContent>
          </a:graphicData>
        </a:graphic>
      </p:graphicFrame>
      <p:graphicFrame>
        <p:nvGraphicFramePr>
          <p:cNvPr id="5" name="Object 3">
            <a:extLst>
              <a:ext uri="{FF2B5EF4-FFF2-40B4-BE49-F238E27FC236}">
                <a16:creationId xmlns:a16="http://schemas.microsoft.com/office/drawing/2014/main" xmlns="" id="{8EAC48FD-56C1-B845-B543-AF89E0C96D17}"/>
              </a:ext>
            </a:extLst>
          </p:cNvPr>
          <p:cNvGraphicFramePr>
            <a:graphicFrameLocks/>
          </p:cNvGraphicFramePr>
          <p:nvPr>
            <p:extLst/>
          </p:nvPr>
        </p:nvGraphicFramePr>
        <p:xfrm>
          <a:off x="4572000" y="4515161"/>
          <a:ext cx="2837549" cy="2226207"/>
        </p:xfrm>
        <a:graphic>
          <a:graphicData uri="http://schemas.openxmlformats.org/presentationml/2006/ole">
            <mc:AlternateContent xmlns:mc="http://schemas.openxmlformats.org/markup-compatibility/2006">
              <mc:Choice xmlns:v="urn:schemas-microsoft-com:vml" Requires="v">
                <p:oleObj spid="_x0000_s36906" name="Prism Project" r:id="rId6" imgW="3816000" imgH="2412000" progId="Prism5.Document">
                  <p:embed/>
                </p:oleObj>
              </mc:Choice>
              <mc:Fallback>
                <p:oleObj name="Prism Project" r:id="rId6" imgW="3816000" imgH="2412000" progId="Prism5.Document">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515161"/>
                        <a:ext cx="2837549" cy="2226207"/>
                      </a:xfrm>
                      <a:prstGeom prst="rect">
                        <a:avLst/>
                      </a:prstGeom>
                      <a:noFill/>
                      <a:extLst/>
                    </p:spPr>
                  </p:pic>
                </p:oleObj>
              </mc:Fallback>
            </mc:AlternateContent>
          </a:graphicData>
        </a:graphic>
      </p:graphicFrame>
      <p:pic>
        <p:nvPicPr>
          <p:cNvPr id="6" name="Picture 2">
            <a:extLst>
              <a:ext uri="{FF2B5EF4-FFF2-40B4-BE49-F238E27FC236}">
                <a16:creationId xmlns:a16="http://schemas.microsoft.com/office/drawing/2014/main" xmlns="" id="{0C910BB2-7C54-E548-A261-DF63B3F43198}"/>
              </a:ext>
            </a:extLst>
          </p:cNvPr>
          <p:cNvPicPr>
            <a:picLocks noChangeAspect="1" noChangeArrowheads="1"/>
          </p:cNvPicPr>
          <p:nvPr/>
        </p:nvPicPr>
        <p:blipFill>
          <a:blip r:embed="rId8"/>
          <a:srcRect/>
          <a:stretch>
            <a:fillRect/>
          </a:stretch>
        </p:blipFill>
        <p:spPr bwMode="auto">
          <a:xfrm>
            <a:off x="914853" y="1076153"/>
            <a:ext cx="3071834" cy="2726273"/>
          </a:xfrm>
          <a:prstGeom prst="rect">
            <a:avLst/>
          </a:prstGeom>
          <a:noFill/>
          <a:ln w="9525">
            <a:noFill/>
            <a:miter lim="800000"/>
            <a:headEnd/>
            <a:tailEnd/>
          </a:ln>
          <a:effectLst/>
        </p:spPr>
      </p:pic>
      <p:sp>
        <p:nvSpPr>
          <p:cNvPr id="7" name="TextBox 6">
            <a:extLst>
              <a:ext uri="{FF2B5EF4-FFF2-40B4-BE49-F238E27FC236}">
                <a16:creationId xmlns:a16="http://schemas.microsoft.com/office/drawing/2014/main" xmlns="" id="{3290B2DB-05A1-E244-B5B1-D91513864D80}"/>
              </a:ext>
            </a:extLst>
          </p:cNvPr>
          <p:cNvSpPr txBox="1"/>
          <p:nvPr/>
        </p:nvSpPr>
        <p:spPr>
          <a:xfrm>
            <a:off x="2963143" y="4139788"/>
            <a:ext cx="593432" cy="369332"/>
          </a:xfrm>
          <a:prstGeom prst="rect">
            <a:avLst/>
          </a:prstGeom>
          <a:noFill/>
        </p:spPr>
        <p:txBody>
          <a:bodyPr wrap="none" rtlCol="0">
            <a:spAutoFit/>
          </a:bodyPr>
          <a:lstStyle/>
          <a:p>
            <a:r>
              <a:rPr lang="en-GB" dirty="0"/>
              <a:t>ND1</a:t>
            </a:r>
          </a:p>
        </p:txBody>
      </p:sp>
      <p:sp>
        <p:nvSpPr>
          <p:cNvPr id="8" name="TextBox 7">
            <a:extLst>
              <a:ext uri="{FF2B5EF4-FFF2-40B4-BE49-F238E27FC236}">
                <a16:creationId xmlns:a16="http://schemas.microsoft.com/office/drawing/2014/main" xmlns="" id="{65118985-5D76-EE4E-B268-C566B7476063}"/>
              </a:ext>
            </a:extLst>
          </p:cNvPr>
          <p:cNvSpPr txBox="1"/>
          <p:nvPr/>
        </p:nvSpPr>
        <p:spPr>
          <a:xfrm>
            <a:off x="5796136" y="4139788"/>
            <a:ext cx="593432" cy="369332"/>
          </a:xfrm>
          <a:prstGeom prst="rect">
            <a:avLst/>
          </a:prstGeom>
          <a:noFill/>
        </p:spPr>
        <p:txBody>
          <a:bodyPr wrap="none" rtlCol="0">
            <a:spAutoFit/>
          </a:bodyPr>
          <a:lstStyle/>
          <a:p>
            <a:r>
              <a:rPr lang="en-GB" dirty="0"/>
              <a:t>ND5</a:t>
            </a:r>
          </a:p>
        </p:txBody>
      </p:sp>
      <p:sp>
        <p:nvSpPr>
          <p:cNvPr id="9" name="1 - Τίτλος">
            <a:extLst>
              <a:ext uri="{FF2B5EF4-FFF2-40B4-BE49-F238E27FC236}">
                <a16:creationId xmlns:a16="http://schemas.microsoft.com/office/drawing/2014/main" xmlns="" id="{67C90618-CE9A-B040-AB75-9CF39DDC9156}"/>
              </a:ext>
            </a:extLst>
          </p:cNvPr>
          <p:cNvSpPr>
            <a:spLocks noGrp="1"/>
          </p:cNvSpPr>
          <p:nvPr>
            <p:ph type="title"/>
          </p:nvPr>
        </p:nvSpPr>
        <p:spPr>
          <a:xfrm>
            <a:off x="457200" y="274638"/>
            <a:ext cx="8229600" cy="1143000"/>
          </a:xfrm>
        </p:spPr>
        <p:txBody>
          <a:bodyPr>
            <a:noAutofit/>
          </a:bodyPr>
          <a:lstStyle/>
          <a:p>
            <a:r>
              <a:rPr lang="en-US" sz="2800" b="1" dirty="0"/>
              <a:t>Evaluation of mitochondria mass in IPF BALF</a:t>
            </a:r>
            <a:r>
              <a:rPr lang="el-GR" sz="2800" dirty="0"/>
              <a:t/>
            </a:r>
            <a:br>
              <a:rPr lang="el-GR" sz="2800" dirty="0"/>
            </a:br>
            <a:endParaRPr lang="el-GR" sz="2800" dirty="0"/>
          </a:p>
        </p:txBody>
      </p:sp>
      <p:grpSp>
        <p:nvGrpSpPr>
          <p:cNvPr id="25" name="Group 24">
            <a:extLst>
              <a:ext uri="{FF2B5EF4-FFF2-40B4-BE49-F238E27FC236}">
                <a16:creationId xmlns:a16="http://schemas.microsoft.com/office/drawing/2014/main" xmlns="" id="{2B5B0BB6-EF0B-E341-B416-04BAF0FDF86D}"/>
              </a:ext>
            </a:extLst>
          </p:cNvPr>
          <p:cNvGrpSpPr/>
          <p:nvPr/>
        </p:nvGrpSpPr>
        <p:grpSpPr>
          <a:xfrm>
            <a:off x="4444340" y="1672970"/>
            <a:ext cx="4373729" cy="1244668"/>
            <a:chOff x="4464435" y="1719823"/>
            <a:chExt cx="4373729" cy="1244668"/>
          </a:xfrm>
        </p:grpSpPr>
        <p:pic>
          <p:nvPicPr>
            <p:cNvPr id="10" name="Picture 5" descr="C:\Users\Samira\Documents\eliza\wb autophagy mitophagy\wb patients steady state 19-26 10 17\actin 27 10 17\actin gel b copy.tif">
              <a:extLst>
                <a:ext uri="{FF2B5EF4-FFF2-40B4-BE49-F238E27FC236}">
                  <a16:creationId xmlns:a16="http://schemas.microsoft.com/office/drawing/2014/main" xmlns="" id="{1052603D-867D-D249-857C-7EDB527CACF5}"/>
                </a:ext>
              </a:extLst>
            </p:cNvPr>
            <p:cNvPicPr>
              <a:picLocks noChangeAspect="1" noChangeArrowheads="1"/>
            </p:cNvPicPr>
            <p:nvPr/>
          </p:nvPicPr>
          <p:blipFill rotWithShape="1">
            <a:blip r:embed="rId9" cstate="print"/>
            <a:srcRect r="12796" b="23209"/>
            <a:stretch/>
          </p:blipFill>
          <p:spPr bwMode="auto">
            <a:xfrm>
              <a:off x="4572000" y="2618077"/>
              <a:ext cx="3456384" cy="306867"/>
            </a:xfrm>
            <a:prstGeom prst="rect">
              <a:avLst/>
            </a:prstGeom>
            <a:noFill/>
          </p:spPr>
        </p:pic>
        <p:pic>
          <p:nvPicPr>
            <p:cNvPr id="11" name="Picture 7" descr="C:\Users\Samira\Documents\eliza\wb autophagy mitophagy\wb patients steady state 19-26 10 17\bal pink tom 20 10 17\tomm20 gel b copy.tif">
              <a:extLst>
                <a:ext uri="{FF2B5EF4-FFF2-40B4-BE49-F238E27FC236}">
                  <a16:creationId xmlns:a16="http://schemas.microsoft.com/office/drawing/2014/main" xmlns="" id="{E3CD44A3-5074-E940-BFFB-6E2548BDA3DB}"/>
                </a:ext>
              </a:extLst>
            </p:cNvPr>
            <p:cNvPicPr>
              <a:picLocks noChangeAspect="1" noChangeArrowheads="1"/>
            </p:cNvPicPr>
            <p:nvPr/>
          </p:nvPicPr>
          <p:blipFill rotWithShape="1">
            <a:blip r:embed="rId10" cstate="print"/>
            <a:srcRect t="34387" r="10164" b="-4208"/>
            <a:stretch/>
          </p:blipFill>
          <p:spPr bwMode="auto">
            <a:xfrm>
              <a:off x="4464435" y="2241668"/>
              <a:ext cx="3563949" cy="395244"/>
            </a:xfrm>
            <a:prstGeom prst="rect">
              <a:avLst/>
            </a:prstGeom>
            <a:noFill/>
          </p:spPr>
        </p:pic>
        <p:sp>
          <p:nvSpPr>
            <p:cNvPr id="15" name="TextBox 11">
              <a:extLst>
                <a:ext uri="{FF2B5EF4-FFF2-40B4-BE49-F238E27FC236}">
                  <a16:creationId xmlns:a16="http://schemas.microsoft.com/office/drawing/2014/main" xmlns="" id="{BC966C5B-CB51-F247-BCC0-DD342CD50954}"/>
                </a:ext>
              </a:extLst>
            </p:cNvPr>
            <p:cNvSpPr txBox="1"/>
            <p:nvPr/>
          </p:nvSpPr>
          <p:spPr>
            <a:xfrm>
              <a:off x="4887886" y="1719823"/>
              <a:ext cx="806631" cy="323165"/>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dirty="0">
                  <a:latin typeface="Arial" pitchFamily="34" charset="0"/>
                  <a:cs typeface="Arial" pitchFamily="34" charset="0"/>
                </a:rPr>
                <a:t>Normal</a:t>
              </a:r>
            </a:p>
          </p:txBody>
        </p:sp>
        <p:sp>
          <p:nvSpPr>
            <p:cNvPr id="16" name="TextBox 12">
              <a:extLst>
                <a:ext uri="{FF2B5EF4-FFF2-40B4-BE49-F238E27FC236}">
                  <a16:creationId xmlns:a16="http://schemas.microsoft.com/office/drawing/2014/main" xmlns="" id="{F8D4F14C-2A38-274F-9A08-27176C105C5D}"/>
                </a:ext>
              </a:extLst>
            </p:cNvPr>
            <p:cNvSpPr txBox="1"/>
            <p:nvPr/>
          </p:nvSpPr>
          <p:spPr>
            <a:xfrm>
              <a:off x="6668529" y="1730298"/>
              <a:ext cx="482824" cy="323165"/>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dirty="0">
                  <a:latin typeface="Arial" pitchFamily="34" charset="0"/>
                  <a:cs typeface="Arial" pitchFamily="34" charset="0"/>
                </a:rPr>
                <a:t>IPF</a:t>
              </a:r>
            </a:p>
          </p:txBody>
        </p:sp>
        <p:cxnSp>
          <p:nvCxnSpPr>
            <p:cNvPr id="17" name="Straight Connector 16">
              <a:extLst>
                <a:ext uri="{FF2B5EF4-FFF2-40B4-BE49-F238E27FC236}">
                  <a16:creationId xmlns:a16="http://schemas.microsoft.com/office/drawing/2014/main" xmlns="" id="{86F4CC7A-90DA-1F41-99AF-74787DC52281}"/>
                </a:ext>
              </a:extLst>
            </p:cNvPr>
            <p:cNvCxnSpPr>
              <a:cxnSpLocks/>
            </p:cNvCxnSpPr>
            <p:nvPr/>
          </p:nvCxnSpPr>
          <p:spPr>
            <a:xfrm>
              <a:off x="4499992" y="2049273"/>
              <a:ext cx="1359782" cy="112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6">
              <a:extLst>
                <a:ext uri="{FF2B5EF4-FFF2-40B4-BE49-F238E27FC236}">
                  <a16:creationId xmlns:a16="http://schemas.microsoft.com/office/drawing/2014/main" xmlns="" id="{5F4FFACB-D11E-4E47-BCCE-A27644CE9A64}"/>
                </a:ext>
              </a:extLst>
            </p:cNvPr>
            <p:cNvCxnSpPr>
              <a:cxnSpLocks/>
            </p:cNvCxnSpPr>
            <p:nvPr/>
          </p:nvCxnSpPr>
          <p:spPr>
            <a:xfrm>
              <a:off x="5940152" y="2060848"/>
              <a:ext cx="20376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D44B8A17-68DA-E34B-96C2-A23CA4778200}"/>
                </a:ext>
              </a:extLst>
            </p:cNvPr>
            <p:cNvSpPr txBox="1"/>
            <p:nvPr/>
          </p:nvSpPr>
          <p:spPr>
            <a:xfrm>
              <a:off x="7989790" y="2290498"/>
              <a:ext cx="848374" cy="300082"/>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dirty="0">
                  <a:latin typeface="Arial" pitchFamily="34" charset="0"/>
                  <a:cs typeface="Arial" pitchFamily="34" charset="0"/>
                </a:rPr>
                <a:t>Tomm20</a:t>
              </a:r>
            </a:p>
          </p:txBody>
        </p:sp>
        <p:sp>
          <p:nvSpPr>
            <p:cNvPr id="20" name="TextBox 19">
              <a:extLst>
                <a:ext uri="{FF2B5EF4-FFF2-40B4-BE49-F238E27FC236}">
                  <a16:creationId xmlns:a16="http://schemas.microsoft.com/office/drawing/2014/main" xmlns="" id="{002938E5-6E88-C54E-A757-C4C74CCD1F13}"/>
                </a:ext>
              </a:extLst>
            </p:cNvPr>
            <p:cNvSpPr txBox="1"/>
            <p:nvPr/>
          </p:nvSpPr>
          <p:spPr>
            <a:xfrm>
              <a:off x="8002296" y="2664409"/>
              <a:ext cx="569387" cy="300082"/>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dirty="0">
                  <a:latin typeface="Arial" pitchFamily="34" charset="0"/>
                  <a:cs typeface="Arial" pitchFamily="34" charset="0"/>
                </a:rPr>
                <a:t>Actin</a:t>
              </a:r>
            </a:p>
          </p:txBody>
        </p:sp>
      </p:grpSp>
    </p:spTree>
    <p:extLst>
      <p:ext uri="{BB962C8B-B14F-4D97-AF65-F5344CB8AC3E}">
        <p14:creationId xmlns:p14="http://schemas.microsoft.com/office/powerpoint/2010/main" val="1145607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357167"/>
            <a:ext cx="8229600" cy="1000132"/>
          </a:xfrm>
        </p:spPr>
        <p:txBody>
          <a:bodyPr/>
          <a:lstStyle/>
          <a:p>
            <a:pPr>
              <a:buFont typeface="Wingdings" pitchFamily="2" charset="2"/>
              <a:buChar char="Ø"/>
            </a:pPr>
            <a:r>
              <a:rPr lang="en-US" dirty="0"/>
              <a:t> </a:t>
            </a:r>
            <a:r>
              <a:rPr lang="en-US" sz="2800" dirty="0"/>
              <a:t>TEM: Dysmorphic mitochondria in IPF macrophages</a:t>
            </a:r>
            <a:r>
              <a:rPr lang="en-US" dirty="0"/>
              <a:t>.</a:t>
            </a:r>
            <a:endParaRPr lang="el-GR" dirty="0"/>
          </a:p>
        </p:txBody>
      </p:sp>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a:off x="6072198" y="4573490"/>
            <a:ext cx="2508168" cy="1965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95" y="4572031"/>
            <a:ext cx="2553393" cy="19670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2069" y="1749152"/>
            <a:ext cx="2551501" cy="1965600"/>
          </a:xfrm>
          <a:prstGeom prst="rect">
            <a:avLst/>
          </a:prstGeom>
        </p:spPr>
      </p:pic>
      <p:pic>
        <p:nvPicPr>
          <p:cNvPr id="8"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1615" y="4572008"/>
            <a:ext cx="2553393" cy="1967058"/>
          </a:xfrm>
          <a:prstGeom prst="rect">
            <a:avLst/>
          </a:prstGeom>
        </p:spPr>
      </p:pic>
      <p:sp>
        <p:nvSpPr>
          <p:cNvPr id="9" name="TextBox 7"/>
          <p:cNvSpPr txBox="1"/>
          <p:nvPr/>
        </p:nvSpPr>
        <p:spPr>
          <a:xfrm>
            <a:off x="3714744" y="1214422"/>
            <a:ext cx="126782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dirty="0"/>
              <a:t>normal</a:t>
            </a:r>
          </a:p>
        </p:txBody>
      </p:sp>
      <p:sp>
        <p:nvSpPr>
          <p:cNvPr id="10" name="TextBox 8"/>
          <p:cNvSpPr txBox="1"/>
          <p:nvPr/>
        </p:nvSpPr>
        <p:spPr>
          <a:xfrm>
            <a:off x="4000496" y="4000504"/>
            <a:ext cx="62035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dirty="0"/>
              <a:t>IPF</a:t>
            </a:r>
          </a:p>
        </p:txBody>
      </p:sp>
    </p:spTree>
    <p:extLst>
      <p:ext uri="{BB962C8B-B14F-4D97-AF65-F5344CB8AC3E}">
        <p14:creationId xmlns:p14="http://schemas.microsoft.com/office/powerpoint/2010/main" val="1386546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n-US" sz="2800" b="1" dirty="0"/>
              <a:t>Dysmorphic mitochondria </a:t>
            </a:r>
            <a:br>
              <a:rPr lang="en-US" sz="2800" b="1" dirty="0"/>
            </a:br>
            <a:r>
              <a:rPr lang="en-US" sz="2800" b="1" dirty="0"/>
              <a:t>in IPF alveolar macrophages</a:t>
            </a:r>
            <a:r>
              <a:rPr lang="el-GR" sz="2800" dirty="0"/>
              <a:t/>
            </a:r>
            <a:br>
              <a:rPr lang="el-GR" sz="2800" dirty="0"/>
            </a:br>
            <a:endParaRPr lang="el-GR" sz="2800" dirty="0"/>
          </a:p>
        </p:txBody>
      </p:sp>
      <p:pic>
        <p:nvPicPr>
          <p:cNvPr id="4" name="3 - Εικόνα"/>
          <p:cNvPicPr/>
          <p:nvPr/>
        </p:nvPicPr>
        <p:blipFill>
          <a:blip r:embed="rId3">
            <a:extLst>
              <a:ext uri="{28A0092B-C50C-407E-A947-70E740481C1C}">
                <a14:useLocalDpi xmlns:a14="http://schemas.microsoft.com/office/drawing/2010/main" val="0"/>
              </a:ext>
            </a:extLst>
          </a:blip>
          <a:stretch>
            <a:fillRect/>
          </a:stretch>
        </p:blipFill>
        <p:spPr>
          <a:xfrm>
            <a:off x="500034" y="2071678"/>
            <a:ext cx="1800000" cy="1796902"/>
          </a:xfrm>
          <a:prstGeom prst="rect">
            <a:avLst/>
          </a:prstGeom>
        </p:spPr>
      </p:pic>
      <p:pic>
        <p:nvPicPr>
          <p:cNvPr id="5" name="4 - Εικόνα"/>
          <p:cNvPicPr/>
          <p:nvPr/>
        </p:nvPicPr>
        <p:blipFill>
          <a:blip r:embed="rId4">
            <a:extLst>
              <a:ext uri="{28A0092B-C50C-407E-A947-70E740481C1C}">
                <a14:useLocalDpi xmlns:a14="http://schemas.microsoft.com/office/drawing/2010/main" val="0"/>
              </a:ext>
            </a:extLst>
          </a:blip>
          <a:stretch>
            <a:fillRect/>
          </a:stretch>
        </p:blipFill>
        <p:spPr>
          <a:xfrm>
            <a:off x="2486248" y="2060725"/>
            <a:ext cx="1800000" cy="1796903"/>
          </a:xfrm>
          <a:prstGeom prst="rect">
            <a:avLst/>
          </a:prstGeom>
        </p:spPr>
      </p:pic>
      <p:pic>
        <p:nvPicPr>
          <p:cNvPr id="6" name="5 - Εικόνα"/>
          <p:cNvPicPr/>
          <p:nvPr/>
        </p:nvPicPr>
        <p:blipFill>
          <a:blip r:embed="rId5">
            <a:extLst>
              <a:ext uri="{28A0092B-C50C-407E-A947-70E740481C1C}">
                <a14:useLocalDpi xmlns:a14="http://schemas.microsoft.com/office/drawing/2010/main" val="0"/>
              </a:ext>
            </a:extLst>
          </a:blip>
          <a:stretch>
            <a:fillRect/>
          </a:stretch>
        </p:blipFill>
        <p:spPr>
          <a:xfrm>
            <a:off x="500034" y="4060989"/>
            <a:ext cx="1800000" cy="1796903"/>
          </a:xfrm>
          <a:prstGeom prst="rect">
            <a:avLst/>
          </a:prstGeom>
        </p:spPr>
      </p:pic>
      <p:pic>
        <p:nvPicPr>
          <p:cNvPr id="7" name="6 - Εικόνα"/>
          <p:cNvPicPr/>
          <p:nvPr/>
        </p:nvPicPr>
        <p:blipFill>
          <a:blip r:embed="rId6">
            <a:extLst>
              <a:ext uri="{28A0092B-C50C-407E-A947-70E740481C1C}">
                <a14:useLocalDpi xmlns:a14="http://schemas.microsoft.com/office/drawing/2010/main" val="0"/>
              </a:ext>
            </a:extLst>
          </a:blip>
          <a:stretch>
            <a:fillRect/>
          </a:stretch>
        </p:blipFill>
        <p:spPr>
          <a:xfrm>
            <a:off x="2486248" y="4060990"/>
            <a:ext cx="1800000" cy="1796902"/>
          </a:xfrm>
          <a:prstGeom prst="rect">
            <a:avLst/>
          </a:prstGeom>
        </p:spPr>
      </p:pic>
      <p:sp>
        <p:nvSpPr>
          <p:cNvPr id="10" name="9 - TextBox"/>
          <p:cNvSpPr txBox="1"/>
          <p:nvPr/>
        </p:nvSpPr>
        <p:spPr>
          <a:xfrm>
            <a:off x="571472" y="2130974"/>
            <a:ext cx="1071570" cy="369332"/>
          </a:xfrm>
          <a:prstGeom prst="rect">
            <a:avLst/>
          </a:prstGeom>
          <a:noFill/>
        </p:spPr>
        <p:txBody>
          <a:bodyPr wrap="square" rtlCol="0">
            <a:spAutoFit/>
          </a:bodyPr>
          <a:lstStyle/>
          <a:p>
            <a:r>
              <a:rPr lang="en-US" b="1" dirty="0">
                <a:solidFill>
                  <a:schemeClr val="bg1"/>
                </a:solidFill>
              </a:rPr>
              <a:t>control</a:t>
            </a:r>
            <a:endParaRPr lang="el-GR" b="1" dirty="0">
              <a:solidFill>
                <a:schemeClr val="bg1"/>
              </a:solidFill>
            </a:endParaRPr>
          </a:p>
        </p:txBody>
      </p:sp>
      <p:pic>
        <p:nvPicPr>
          <p:cNvPr id="11" name="10 - Εικόνα"/>
          <p:cNvPicPr/>
          <p:nvPr/>
        </p:nvPicPr>
        <p:blipFill>
          <a:blip r:embed="rId7">
            <a:extLst>
              <a:ext uri="{28A0092B-C50C-407E-A947-70E740481C1C}">
                <a14:useLocalDpi xmlns:a14="http://schemas.microsoft.com/office/drawing/2010/main" val="0"/>
              </a:ext>
            </a:extLst>
          </a:blip>
          <a:stretch>
            <a:fillRect/>
          </a:stretch>
        </p:blipFill>
        <p:spPr>
          <a:xfrm>
            <a:off x="4429124" y="2786058"/>
            <a:ext cx="4572000" cy="2214578"/>
          </a:xfrm>
          <a:prstGeom prst="rect">
            <a:avLst/>
          </a:prstGeom>
        </p:spPr>
      </p:pic>
      <p:sp>
        <p:nvSpPr>
          <p:cNvPr id="12" name="11 - TextBox"/>
          <p:cNvSpPr txBox="1"/>
          <p:nvPr/>
        </p:nvSpPr>
        <p:spPr>
          <a:xfrm>
            <a:off x="428596" y="1500174"/>
            <a:ext cx="1428760" cy="461665"/>
          </a:xfrm>
          <a:prstGeom prst="rect">
            <a:avLst/>
          </a:prstGeom>
          <a:noFill/>
        </p:spPr>
        <p:txBody>
          <a:bodyPr wrap="square" rtlCol="0">
            <a:spAutoFit/>
          </a:bodyPr>
          <a:lstStyle/>
          <a:p>
            <a:r>
              <a:rPr lang="en-US" sz="2400" dirty="0"/>
              <a:t>TEM</a:t>
            </a:r>
            <a:endParaRPr lang="el-GR" sz="2400" dirty="0"/>
          </a:p>
        </p:txBody>
      </p:sp>
    </p:spTree>
    <p:extLst>
      <p:ext uri="{BB962C8B-B14F-4D97-AF65-F5344CB8AC3E}">
        <p14:creationId xmlns:p14="http://schemas.microsoft.com/office/powerpoint/2010/main" val="1125396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p:txBody>
          <a:bodyPr/>
          <a:lstStyle/>
          <a:p>
            <a:endParaRPr lang="el-GR"/>
          </a:p>
        </p:txBody>
      </p:sp>
      <p:pic>
        <p:nvPicPr>
          <p:cNvPr id="4" name="Picture 4" descr="C:\Users\Eirini\Desktop\LUNGS\autophagy images\NEJM 2013.jpg"/>
          <p:cNvPicPr>
            <a:picLocks noChangeAspect="1" noChangeArrowheads="1"/>
          </p:cNvPicPr>
          <p:nvPr/>
        </p:nvPicPr>
        <p:blipFill>
          <a:blip r:embed="rId2" cstate="print"/>
          <a:srcRect/>
          <a:stretch>
            <a:fillRect/>
          </a:stretch>
        </p:blipFill>
        <p:spPr bwMode="auto">
          <a:xfrm>
            <a:off x="857224" y="724352"/>
            <a:ext cx="7572428" cy="5944207"/>
          </a:xfrm>
          <a:prstGeom prst="rect">
            <a:avLst/>
          </a:prstGeom>
          <a:noFill/>
          <a:ln w="9525">
            <a:noFill/>
            <a:miter lim="800000"/>
            <a:headEnd/>
            <a:tailEnd/>
          </a:ln>
        </p:spPr>
      </p:pic>
      <p:sp>
        <p:nvSpPr>
          <p:cNvPr id="2" name="1 - Τίτλος"/>
          <p:cNvSpPr>
            <a:spLocks noGrp="1"/>
          </p:cNvSpPr>
          <p:nvPr>
            <p:ph type="title"/>
          </p:nvPr>
        </p:nvSpPr>
        <p:spPr>
          <a:xfrm>
            <a:off x="642910" y="-142900"/>
            <a:ext cx="7772400" cy="857248"/>
          </a:xfrm>
        </p:spPr>
        <p:txBody>
          <a:bodyPr>
            <a:normAutofit/>
          </a:bodyPr>
          <a:lstStyle/>
          <a:p>
            <a:pPr algn="ctr"/>
            <a:r>
              <a:rPr lang="en-US" sz="2400" dirty="0">
                <a:latin typeface="Georgia" pitchFamily="18" charset="0"/>
              </a:rPr>
              <a:t>AUTOPHAGY</a:t>
            </a:r>
            <a:endParaRPr lang="el-GR" sz="2400" dirty="0">
              <a:latin typeface="Georgia" pitchFamily="18" charset="0"/>
            </a:endParaRPr>
          </a:p>
        </p:txBody>
      </p:sp>
      <p:sp>
        <p:nvSpPr>
          <p:cNvPr id="5" name="4 - TextBox"/>
          <p:cNvSpPr txBox="1"/>
          <p:nvPr/>
        </p:nvSpPr>
        <p:spPr>
          <a:xfrm>
            <a:off x="7358082" y="6357958"/>
            <a:ext cx="1357322" cy="338554"/>
          </a:xfrm>
          <a:prstGeom prst="rect">
            <a:avLst/>
          </a:prstGeom>
          <a:noFill/>
        </p:spPr>
        <p:txBody>
          <a:bodyPr wrap="square" rtlCol="0">
            <a:spAutoFit/>
          </a:bodyPr>
          <a:lstStyle/>
          <a:p>
            <a:r>
              <a:rPr lang="en-US" sz="1600" dirty="0"/>
              <a:t>NEJM,2013</a:t>
            </a:r>
            <a:endParaRPr lang="el-GR" sz="1600" dirty="0"/>
          </a:p>
        </p:txBody>
      </p:sp>
      <p:sp>
        <p:nvSpPr>
          <p:cNvPr id="6" name="5 - Έλλειψη"/>
          <p:cNvSpPr/>
          <p:nvPr/>
        </p:nvSpPr>
        <p:spPr>
          <a:xfrm>
            <a:off x="3571868" y="5715016"/>
            <a:ext cx="500066" cy="42862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TextBox"/>
          <p:cNvSpPr txBox="1"/>
          <p:nvPr/>
        </p:nvSpPr>
        <p:spPr>
          <a:xfrm>
            <a:off x="5940152" y="4221088"/>
            <a:ext cx="576064" cy="369332"/>
          </a:xfrm>
          <a:prstGeom prst="rect">
            <a:avLst/>
          </a:prstGeom>
          <a:noFill/>
          <a:ln w="28575">
            <a:solidFill>
              <a:schemeClr val="accent1"/>
            </a:solidFill>
          </a:ln>
        </p:spPr>
        <p:txBody>
          <a:bodyPr wrap="square" rtlCol="0">
            <a:spAutoFit/>
          </a:bodyPr>
          <a:lstStyle/>
          <a:p>
            <a:r>
              <a:rPr lang="en-US" dirty="0"/>
              <a:t>p62</a:t>
            </a:r>
            <a:endParaRPr lang="el-GR" dirty="0"/>
          </a:p>
        </p:txBody>
      </p:sp>
      <p:cxnSp>
        <p:nvCxnSpPr>
          <p:cNvPr id="9" name="8 - Ευθύγραμμο βέλος σύνδεσης"/>
          <p:cNvCxnSpPr>
            <a:stCxn id="7" idx="2"/>
          </p:cNvCxnSpPr>
          <p:nvPr/>
        </p:nvCxnSpPr>
        <p:spPr>
          <a:xfrm flipH="1">
            <a:off x="6012160" y="4590420"/>
            <a:ext cx="216024" cy="3507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803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42892"/>
            <a:ext cx="8229600" cy="1143000"/>
          </a:xfrm>
        </p:spPr>
        <p:txBody>
          <a:bodyPr>
            <a:normAutofit/>
          </a:bodyPr>
          <a:lstStyle/>
          <a:p>
            <a:pPr algn="ctr"/>
            <a:r>
              <a:rPr lang="en-US" sz="2800" dirty="0">
                <a:latin typeface="Georgia" pitchFamily="18" charset="0"/>
              </a:rPr>
              <a:t>Autophagy and IPF</a:t>
            </a:r>
            <a:endParaRPr lang="el-GR" sz="2800" dirty="0">
              <a:latin typeface="Georgia" pitchFamily="18" charset="0"/>
            </a:endParaRPr>
          </a:p>
        </p:txBody>
      </p:sp>
      <p:sp>
        <p:nvSpPr>
          <p:cNvPr id="4" name="2 - Θέση περιεχομένου"/>
          <p:cNvSpPr>
            <a:spLocks noGrp="1"/>
          </p:cNvSpPr>
          <p:nvPr>
            <p:ph sz="quarter" idx="1"/>
          </p:nvPr>
        </p:nvSpPr>
        <p:spPr>
          <a:xfrm>
            <a:off x="700118" y="3171837"/>
            <a:ext cx="8229600" cy="542915"/>
          </a:xfrm>
        </p:spPr>
        <p:txBody>
          <a:bodyPr>
            <a:noAutofit/>
          </a:bodyPr>
          <a:lstStyle/>
          <a:p>
            <a:pPr>
              <a:buClrTx/>
              <a:buFont typeface="Arial" pitchFamily="34" charset="0"/>
              <a:buChar char="•"/>
            </a:pPr>
            <a:r>
              <a:rPr lang="en-US" sz="2000" dirty="0">
                <a:latin typeface="Georgia" pitchFamily="18" charset="0"/>
              </a:rPr>
              <a:t>Whole lung tissue - Autophagy is not induced</a:t>
            </a:r>
          </a:p>
          <a:p>
            <a:pPr>
              <a:buNone/>
            </a:pPr>
            <a:r>
              <a:rPr lang="en-US" sz="2400" i="1" dirty="0"/>
              <a:t>                                     </a:t>
            </a:r>
          </a:p>
        </p:txBody>
      </p:sp>
      <p:pic>
        <p:nvPicPr>
          <p:cNvPr id="1026" name="Picture 2" descr="C:\Users\Admin\Desktop\LUNGS\ers 2015\araya.jpg"/>
          <p:cNvPicPr>
            <a:picLocks noChangeAspect="1" noChangeArrowheads="1"/>
          </p:cNvPicPr>
          <p:nvPr/>
        </p:nvPicPr>
        <p:blipFill>
          <a:blip r:embed="rId3" cstate="print"/>
          <a:srcRect b="25950"/>
          <a:stretch>
            <a:fillRect/>
          </a:stretch>
        </p:blipFill>
        <p:spPr bwMode="auto">
          <a:xfrm>
            <a:off x="357158" y="3858025"/>
            <a:ext cx="8429652" cy="2142743"/>
          </a:xfrm>
          <a:prstGeom prst="rect">
            <a:avLst/>
          </a:prstGeom>
          <a:ln w="12700" cap="sq">
            <a:solidFill>
              <a:srgbClr val="000000"/>
            </a:solidFill>
            <a:prstDash val="solid"/>
            <a:miter lim="800000"/>
          </a:ln>
          <a:effectLst/>
        </p:spPr>
      </p:pic>
      <p:pic>
        <p:nvPicPr>
          <p:cNvPr id="1027" name="Picture 3" descr="C:\Users\Admin\Desktop\LUNGS\ers 2015\patel 2012.jpg"/>
          <p:cNvPicPr>
            <a:picLocks noChangeAspect="1" noChangeArrowheads="1"/>
          </p:cNvPicPr>
          <p:nvPr/>
        </p:nvPicPr>
        <p:blipFill>
          <a:blip r:embed="rId4" cstate="print"/>
          <a:srcRect/>
          <a:stretch>
            <a:fillRect/>
          </a:stretch>
        </p:blipFill>
        <p:spPr bwMode="auto">
          <a:xfrm>
            <a:off x="142844" y="1142984"/>
            <a:ext cx="8786842" cy="1813039"/>
          </a:xfrm>
          <a:prstGeom prst="rect">
            <a:avLst/>
          </a:prstGeom>
          <a:ln w="12700" cap="sq">
            <a:solidFill>
              <a:srgbClr val="000000"/>
            </a:solidFill>
            <a:prstDash val="solid"/>
            <a:miter lim="800000"/>
          </a:ln>
          <a:effectLst/>
        </p:spPr>
      </p:pic>
      <p:sp>
        <p:nvSpPr>
          <p:cNvPr id="6" name="5 - TextBox"/>
          <p:cNvSpPr txBox="1"/>
          <p:nvPr/>
        </p:nvSpPr>
        <p:spPr>
          <a:xfrm>
            <a:off x="642910" y="6141385"/>
            <a:ext cx="7715304" cy="400110"/>
          </a:xfrm>
          <a:prstGeom prst="rect">
            <a:avLst/>
          </a:prstGeom>
          <a:noFill/>
        </p:spPr>
        <p:txBody>
          <a:bodyPr wrap="square" rtlCol="0">
            <a:spAutoFit/>
          </a:bodyPr>
          <a:lstStyle/>
          <a:p>
            <a:pPr>
              <a:buFont typeface="Arial" pitchFamily="34" charset="0"/>
              <a:buChar char="•"/>
            </a:pPr>
            <a:r>
              <a:rPr lang="en-US" sz="2000" dirty="0">
                <a:latin typeface="Georgia" pitchFamily="18" charset="0"/>
              </a:rPr>
              <a:t>     Defective autophagy in AECIIs and in IPF fibroblasts</a:t>
            </a:r>
            <a:endParaRPr lang="el-GR" sz="2000" dirty="0">
              <a:latin typeface="Georgia" pitchFamily="18" charset="0"/>
            </a:endParaRPr>
          </a:p>
        </p:txBody>
      </p:sp>
      <p:sp>
        <p:nvSpPr>
          <p:cNvPr id="7" name="6 - Ορθογώνιο"/>
          <p:cNvSpPr/>
          <p:nvPr/>
        </p:nvSpPr>
        <p:spPr>
          <a:xfrm>
            <a:off x="7429520" y="1785926"/>
            <a:ext cx="1500198"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2012</a:t>
            </a:r>
            <a:endParaRPr lang="el-GR" dirty="0">
              <a:solidFill>
                <a:schemeClr val="tx1"/>
              </a:solidFill>
            </a:endParaRPr>
          </a:p>
        </p:txBody>
      </p:sp>
    </p:spTree>
    <p:extLst>
      <p:ext uri="{BB962C8B-B14F-4D97-AF65-F5344CB8AC3E}">
        <p14:creationId xmlns:p14="http://schemas.microsoft.com/office/powerpoint/2010/main" val="206822015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0052" y="274638"/>
            <a:ext cx="8229600" cy="1143000"/>
          </a:xfrm>
        </p:spPr>
        <p:txBody>
          <a:bodyPr>
            <a:normAutofit/>
          </a:bodyPr>
          <a:lstStyle/>
          <a:p>
            <a:pPr marL="457200" indent="-457200">
              <a:buSzPct val="100000"/>
            </a:pPr>
            <a:r>
              <a:rPr lang="en-US" sz="2800" b="1" dirty="0">
                <a:solidFill>
                  <a:schemeClr val="tx1"/>
                </a:solidFill>
              </a:rPr>
              <a:t>  Autophagy in IPF BALF cells </a:t>
            </a:r>
            <a:r>
              <a:rPr lang="en-US" sz="2800" b="1" dirty="0"/>
              <a:t>similar to controls</a:t>
            </a:r>
            <a:r>
              <a:rPr lang="en-US" sz="2800" b="1" dirty="0">
                <a:solidFill>
                  <a:schemeClr val="tx1"/>
                </a:solidFill>
              </a:rPr>
              <a:t/>
            </a:r>
            <a:br>
              <a:rPr lang="en-US" sz="2800" b="1" dirty="0">
                <a:solidFill>
                  <a:schemeClr val="tx1"/>
                </a:solidFill>
              </a:rPr>
            </a:br>
            <a:endParaRPr lang="el-GR" sz="2800" b="1" dirty="0">
              <a:solidFill>
                <a:schemeClr val="tx1"/>
              </a:solidFill>
            </a:endParaRPr>
          </a:p>
        </p:txBody>
      </p:sp>
      <p:grpSp>
        <p:nvGrpSpPr>
          <p:cNvPr id="3" name="Group 50"/>
          <p:cNvGrpSpPr/>
          <p:nvPr/>
        </p:nvGrpSpPr>
        <p:grpSpPr>
          <a:xfrm>
            <a:off x="5214942" y="1643050"/>
            <a:ext cx="4071966" cy="1345650"/>
            <a:chOff x="14193780" y="25004195"/>
            <a:chExt cx="4625231" cy="1180292"/>
          </a:xfrm>
        </p:grpSpPr>
        <p:grpSp>
          <p:nvGrpSpPr>
            <p:cNvPr id="4" name="18 - Ομάδα"/>
            <p:cNvGrpSpPr/>
            <p:nvPr/>
          </p:nvGrpSpPr>
          <p:grpSpPr>
            <a:xfrm>
              <a:off x="14193780" y="25363043"/>
              <a:ext cx="3593807" cy="821439"/>
              <a:chOff x="1357290" y="4071944"/>
              <a:chExt cx="6429600" cy="1720787"/>
            </a:xfrm>
            <a:effectLst/>
          </p:grpSpPr>
          <p:pic>
            <p:nvPicPr>
              <p:cNvPr id="9" name="Picture 2" descr="C:\Users\Admin\Desktop\LUNGS\ers 2015\lc3 new.jpg"/>
              <p:cNvPicPr>
                <a:picLocks noChangeAspect="1" noChangeArrowheads="1"/>
              </p:cNvPicPr>
              <p:nvPr/>
            </p:nvPicPr>
            <p:blipFill>
              <a:blip r:embed="rId3" cstate="print"/>
              <a:srcRect/>
              <a:stretch>
                <a:fillRect/>
              </a:stretch>
            </p:blipFill>
            <p:spPr bwMode="auto">
              <a:xfrm>
                <a:off x="1357470" y="4071944"/>
                <a:ext cx="6429374" cy="1133476"/>
              </a:xfrm>
              <a:prstGeom prst="rect">
                <a:avLst/>
              </a:prstGeom>
              <a:ln w="19050" cap="sq" cmpd="sng">
                <a:solidFill>
                  <a:srgbClr val="000000"/>
                </a:solidFill>
                <a:prstDash val="solid"/>
                <a:miter lim="800000"/>
              </a:ln>
              <a:effectLst/>
            </p:spPr>
          </p:pic>
          <p:pic>
            <p:nvPicPr>
              <p:cNvPr id="10" name="Picture 3" descr="C:\Users\Admin\Desktop\LUNGS\ers 2015\actin new.jpg"/>
              <p:cNvPicPr>
                <a:picLocks noChangeAspect="1" noChangeArrowheads="1"/>
              </p:cNvPicPr>
              <p:nvPr/>
            </p:nvPicPr>
            <p:blipFill>
              <a:blip r:embed="rId4" cstate="print"/>
              <a:srcRect/>
              <a:stretch>
                <a:fillRect/>
              </a:stretch>
            </p:blipFill>
            <p:spPr bwMode="auto">
              <a:xfrm>
                <a:off x="1357290" y="5286388"/>
                <a:ext cx="6429600" cy="506343"/>
              </a:xfrm>
              <a:prstGeom prst="rect">
                <a:avLst/>
              </a:prstGeom>
              <a:ln w="19050" cap="sq" cmpd="sng">
                <a:solidFill>
                  <a:srgbClr val="000000"/>
                </a:solidFill>
                <a:prstDash val="solid"/>
                <a:miter lim="800000"/>
              </a:ln>
              <a:effectLst/>
            </p:spPr>
          </p:pic>
        </p:grpSp>
        <p:sp>
          <p:nvSpPr>
            <p:cNvPr id="6" name="17 - Ορθογώνιο"/>
            <p:cNvSpPr/>
            <p:nvPr/>
          </p:nvSpPr>
          <p:spPr>
            <a:xfrm>
              <a:off x="17830595" y="25337183"/>
              <a:ext cx="988416" cy="812763"/>
            </a:xfrm>
            <a:prstGeom prst="rect">
              <a:avLst/>
            </a:prstGeom>
          </p:spPr>
          <p:txBody>
            <a:bodyPr wrap="square">
              <a:spAutoFit/>
            </a:bodyPr>
            <a:lstStyle/>
            <a:p>
              <a:pPr>
                <a:lnSpc>
                  <a:spcPct val="150000"/>
                </a:lnSpc>
              </a:pPr>
              <a:r>
                <a:rPr lang="en-US" sz="1400" dirty="0">
                  <a:latin typeface="Georgia" pitchFamily="18" charset="0"/>
                </a:rPr>
                <a:t>LC3B-I</a:t>
              </a:r>
            </a:p>
            <a:p>
              <a:pPr>
                <a:lnSpc>
                  <a:spcPct val="150000"/>
                </a:lnSpc>
              </a:pPr>
              <a:r>
                <a:rPr lang="en-US" sz="1400" dirty="0">
                  <a:latin typeface="Georgia" pitchFamily="18" charset="0"/>
                </a:rPr>
                <a:t>LC3B-II</a:t>
              </a:r>
            </a:p>
            <a:p>
              <a:pPr>
                <a:lnSpc>
                  <a:spcPct val="150000"/>
                </a:lnSpc>
              </a:pPr>
              <a:r>
                <a:rPr lang="en-US" sz="1400" dirty="0" err="1">
                  <a:latin typeface="Georgia" pitchFamily="18" charset="0"/>
                </a:rPr>
                <a:t>actin</a:t>
              </a:r>
              <a:endParaRPr lang="el-GR" sz="1400" dirty="0">
                <a:latin typeface="Georgia" pitchFamily="18" charset="0"/>
              </a:endParaRPr>
            </a:p>
          </p:txBody>
        </p:sp>
        <p:cxnSp>
          <p:nvCxnSpPr>
            <p:cNvPr id="7" name="24 - Ευθεία γραμμή σύνδεσης"/>
            <p:cNvCxnSpPr/>
            <p:nvPr/>
          </p:nvCxnSpPr>
          <p:spPr>
            <a:xfrm flipH="1">
              <a:off x="15949071" y="25363047"/>
              <a:ext cx="1" cy="821440"/>
            </a:xfrm>
            <a:prstGeom prst="line">
              <a:avLst/>
            </a:prstGeom>
            <a:ln w="19050" cmpd="sng">
              <a:solidFill>
                <a:schemeClr val="tx1"/>
              </a:solidFill>
            </a:ln>
          </p:spPr>
          <p:style>
            <a:lnRef idx="1">
              <a:schemeClr val="dk1"/>
            </a:lnRef>
            <a:fillRef idx="0">
              <a:schemeClr val="dk1"/>
            </a:fillRef>
            <a:effectRef idx="0">
              <a:schemeClr val="dk1"/>
            </a:effectRef>
            <a:fontRef idx="minor">
              <a:schemeClr val="tx1"/>
            </a:fontRef>
          </p:style>
        </p:cxnSp>
        <p:sp>
          <p:nvSpPr>
            <p:cNvPr id="8" name="TextBox 38"/>
            <p:cNvSpPr txBox="1"/>
            <p:nvPr/>
          </p:nvSpPr>
          <p:spPr>
            <a:xfrm>
              <a:off x="14319062" y="25004195"/>
              <a:ext cx="3414278" cy="369332"/>
            </a:xfrm>
            <a:prstGeom prst="rect">
              <a:avLst/>
            </a:prstGeom>
            <a:noFill/>
          </p:spPr>
          <p:txBody>
            <a:bodyPr wrap="square" rtlCol="0">
              <a:spAutoFit/>
            </a:bodyPr>
            <a:lstStyle/>
            <a:p>
              <a:r>
                <a:rPr lang="en-US" sz="1800" dirty="0"/>
                <a:t>  Control                        IPF</a:t>
              </a:r>
            </a:p>
          </p:txBody>
        </p:sp>
      </p:grpSp>
      <p:pic>
        <p:nvPicPr>
          <p:cNvPr id="18"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240" y="1505663"/>
            <a:ext cx="1812170" cy="1851899"/>
          </a:xfrm>
          <a:prstGeom prst="rect">
            <a:avLst/>
          </a:prstGeom>
        </p:spPr>
      </p:pic>
      <p:pic>
        <p:nvPicPr>
          <p:cNvPr id="19" name="Picture 58"/>
          <p:cNvPicPr>
            <a:picLocks noChangeAspect="1"/>
          </p:cNvPicPr>
          <p:nvPr/>
        </p:nvPicPr>
        <p:blipFill>
          <a:blip r:embed="rId6" cstate="print">
            <a:extLst>
              <a:ext uri="{28A0092B-C50C-407E-A947-70E740481C1C}">
                <a14:useLocalDpi xmlns:a14="http://schemas.microsoft.com/office/drawing/2010/main" val="0"/>
              </a:ext>
            </a:extLst>
          </a:blip>
          <a:srcRect l="33871"/>
          <a:stretch>
            <a:fillRect/>
          </a:stretch>
        </p:blipFill>
        <p:spPr>
          <a:xfrm>
            <a:off x="214282" y="1571612"/>
            <a:ext cx="2928958" cy="1778147"/>
          </a:xfrm>
          <a:prstGeom prst="rect">
            <a:avLst/>
          </a:prstGeom>
        </p:spPr>
      </p:pic>
      <p:pic>
        <p:nvPicPr>
          <p:cNvPr id="20" name="Picture 2" descr="C:\Users\Admin\Desktop\autophagy\Χωρίς τίτλο.jpg"/>
          <p:cNvPicPr>
            <a:picLocks noChangeAspect="1" noChangeArrowheads="1"/>
          </p:cNvPicPr>
          <p:nvPr/>
        </p:nvPicPr>
        <p:blipFill>
          <a:blip r:embed="rId7" cstate="print">
            <a:grayscl/>
          </a:blip>
          <a:srcRect/>
          <a:stretch>
            <a:fillRect/>
          </a:stretch>
        </p:blipFill>
        <p:spPr bwMode="auto">
          <a:xfrm>
            <a:off x="204885" y="3904278"/>
            <a:ext cx="3463470" cy="2373311"/>
          </a:xfrm>
          <a:prstGeom prst="rect">
            <a:avLst/>
          </a:prstGeom>
          <a:noFill/>
        </p:spPr>
      </p:pic>
      <p:pic>
        <p:nvPicPr>
          <p:cNvPr id="21" name="Picture 3"/>
          <p:cNvPicPr>
            <a:picLocks noChangeAspect="1"/>
          </p:cNvPicPr>
          <p:nvPr/>
        </p:nvPicPr>
        <p:blipFill>
          <a:blip r:embed="rId8" cstate="print">
            <a:extLst>
              <a:ext uri="{28A0092B-C50C-407E-A947-70E740481C1C}">
                <a14:useLocalDpi xmlns:a14="http://schemas.microsoft.com/office/drawing/2010/main" val="0"/>
              </a:ext>
            </a:extLst>
          </a:blip>
          <a:srcRect l="53893" b="54445"/>
          <a:stretch>
            <a:fillRect/>
          </a:stretch>
        </p:blipFill>
        <p:spPr>
          <a:xfrm>
            <a:off x="6357673" y="4042023"/>
            <a:ext cx="2461601" cy="2816001"/>
          </a:xfrm>
          <a:prstGeom prst="rect">
            <a:avLst/>
          </a:prstGeom>
        </p:spPr>
      </p:pic>
      <p:pic>
        <p:nvPicPr>
          <p:cNvPr id="22" name="Picture 3"/>
          <p:cNvPicPr>
            <a:picLocks noChangeAspect="1"/>
          </p:cNvPicPr>
          <p:nvPr/>
        </p:nvPicPr>
        <p:blipFill>
          <a:blip r:embed="rId8" cstate="print">
            <a:extLst>
              <a:ext uri="{28A0092B-C50C-407E-A947-70E740481C1C}">
                <a14:useLocalDpi xmlns:a14="http://schemas.microsoft.com/office/drawing/2010/main" val="0"/>
              </a:ext>
            </a:extLst>
          </a:blip>
          <a:srcRect t="62973" r="51835"/>
          <a:stretch>
            <a:fillRect/>
          </a:stretch>
        </p:blipFill>
        <p:spPr>
          <a:xfrm>
            <a:off x="3786182" y="4330056"/>
            <a:ext cx="2571491" cy="2288866"/>
          </a:xfrm>
          <a:prstGeom prst="rect">
            <a:avLst/>
          </a:prstGeom>
        </p:spPr>
      </p:pic>
    </p:spTree>
    <p:extLst>
      <p:ext uri="{BB962C8B-B14F-4D97-AF65-F5344CB8AC3E}">
        <p14:creationId xmlns:p14="http://schemas.microsoft.com/office/powerpoint/2010/main" val="210014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6650" y="1340768"/>
            <a:ext cx="6870700" cy="2794000"/>
          </a:xfrm>
          <a:prstGeom prst="rect">
            <a:avLst/>
          </a:prstGeom>
        </p:spPr>
      </p:pic>
      <p:pic>
        <p:nvPicPr>
          <p:cNvPr id="5" name="Picture 4"/>
          <p:cNvPicPr>
            <a:picLocks noChangeAspect="1"/>
          </p:cNvPicPr>
          <p:nvPr/>
        </p:nvPicPr>
        <p:blipFill>
          <a:blip r:embed="rId3"/>
          <a:stretch>
            <a:fillRect/>
          </a:stretch>
        </p:blipFill>
        <p:spPr>
          <a:xfrm>
            <a:off x="1187624" y="3712964"/>
            <a:ext cx="1905000" cy="292100"/>
          </a:xfrm>
          <a:prstGeom prst="rect">
            <a:avLst/>
          </a:prstGeom>
        </p:spPr>
      </p:pic>
      <p:sp>
        <p:nvSpPr>
          <p:cNvPr id="6" name="TextBox 5"/>
          <p:cNvSpPr txBox="1"/>
          <p:nvPr/>
        </p:nvSpPr>
        <p:spPr>
          <a:xfrm>
            <a:off x="-62323432" y="4365104"/>
            <a:ext cx="9721080" cy="1661993"/>
          </a:xfrm>
          <a:prstGeom prst="rect">
            <a:avLst/>
          </a:prstGeom>
          <a:noFill/>
        </p:spPr>
        <p:txBody>
          <a:bodyPr wrap="square" rtlCol="0">
            <a:spAutoFit/>
          </a:bodyPr>
          <a:lstStyle/>
          <a:p>
            <a:pPr marL="285750" indent="-285750">
              <a:buFont typeface="Arial" charset="0"/>
              <a:buChar char="•"/>
            </a:pPr>
            <a:r>
              <a:rPr lang="en-US" dirty="0" smtClean="0"/>
              <a:t>The </a:t>
            </a:r>
            <a:r>
              <a:rPr lang="en-US" sz="1400" dirty="0"/>
              <a:t>bronchial epithelium of patients with IPF, there is an increased number of cells positive for p21 and Sen-β-Gal activity (</a:t>
            </a:r>
            <a:r>
              <a:rPr lang="en-US" sz="1400" dirty="0" err="1"/>
              <a:t>Minagawa</a:t>
            </a:r>
            <a:r>
              <a:rPr lang="en-US" sz="1400" dirty="0"/>
              <a:t> et al., 2011</a:t>
            </a:r>
            <a:r>
              <a:rPr lang="en-US" sz="1400" dirty="0" smtClean="0"/>
              <a:t>) &amp; </a:t>
            </a:r>
          </a:p>
          <a:p>
            <a:r>
              <a:rPr lang="en-US" sz="1400" dirty="0" smtClean="0"/>
              <a:t>in </a:t>
            </a:r>
            <a:r>
              <a:rPr lang="en-US" sz="1400" dirty="0"/>
              <a:t>alveolar epithelial cells of the IPF lung (</a:t>
            </a:r>
            <a:r>
              <a:rPr lang="en-US" sz="1400" dirty="0" err="1"/>
              <a:t>Kuwano</a:t>
            </a:r>
            <a:r>
              <a:rPr lang="en-US" sz="1400" dirty="0"/>
              <a:t> et al., 1996) and in fibroblasts isolated from the lungs of IPF patients (</a:t>
            </a:r>
            <a:r>
              <a:rPr lang="en-US" sz="1400" dirty="0" err="1"/>
              <a:t>Yanai</a:t>
            </a:r>
            <a:r>
              <a:rPr lang="en-US" sz="1400" dirty="0"/>
              <a:t> et al., 2015). </a:t>
            </a:r>
            <a:endParaRPr lang="en-US" sz="1400" dirty="0" smtClean="0"/>
          </a:p>
          <a:p>
            <a:pPr marL="285750" indent="-285750">
              <a:buFont typeface="Arial" charset="0"/>
              <a:buChar char="•"/>
            </a:pPr>
            <a:r>
              <a:rPr lang="en-US" sz="1400" dirty="0" smtClean="0"/>
              <a:t>Increased </a:t>
            </a:r>
            <a:r>
              <a:rPr lang="en-US" sz="1400" dirty="0"/>
              <a:t>p16 and p21 levels in </a:t>
            </a:r>
            <a:r>
              <a:rPr lang="en-US" sz="1400" dirty="0" smtClean="0"/>
              <a:t>AECs </a:t>
            </a:r>
            <a:r>
              <a:rPr lang="en-US" sz="1400" dirty="0"/>
              <a:t>present in ex vivo lung tissue from patients with </a:t>
            </a:r>
            <a:r>
              <a:rPr lang="en-US" sz="1400" dirty="0" smtClean="0"/>
              <a:t>IPF</a:t>
            </a:r>
          </a:p>
          <a:p>
            <a:pPr marL="285750" indent="-285750">
              <a:buFont typeface="Arial" charset="0"/>
              <a:buChar char="•"/>
            </a:pPr>
            <a:r>
              <a:rPr lang="en-US" sz="1400" dirty="0" smtClean="0"/>
              <a:t>p16 </a:t>
            </a:r>
            <a:r>
              <a:rPr lang="en-US" sz="1400" dirty="0"/>
              <a:t>levels negatively correlating with </a:t>
            </a:r>
            <a:r>
              <a:rPr lang="en-US" sz="1400" dirty="0" smtClean="0"/>
              <a:t>DLCO, </a:t>
            </a:r>
            <a:r>
              <a:rPr lang="en-US" sz="1400" dirty="0"/>
              <a:t>suggesting that p16 levels correlate with disease severity (Lehmann et al., 2017</a:t>
            </a:r>
            <a:r>
              <a:rPr lang="en-US" sz="1400" dirty="0" smtClean="0"/>
              <a:t>).</a:t>
            </a:r>
          </a:p>
          <a:p>
            <a:pPr marL="285750" indent="-285750">
              <a:buFont typeface="Arial" charset="0"/>
              <a:buChar char="•"/>
            </a:pPr>
            <a:r>
              <a:rPr lang="en-US" sz="1400" dirty="0"/>
              <a:t>S</a:t>
            </a:r>
            <a:r>
              <a:rPr lang="en-US" sz="1400" dirty="0" smtClean="0"/>
              <a:t>everity-dependent </a:t>
            </a:r>
            <a:r>
              <a:rPr lang="en-US" sz="1400" dirty="0"/>
              <a:t>increase in p16 in the lungs of patients with IPF (Schafer et al., 2017) </a:t>
            </a:r>
          </a:p>
        </p:txBody>
      </p:sp>
      <p:sp>
        <p:nvSpPr>
          <p:cNvPr id="7" name="Rectangle 6"/>
          <p:cNvSpPr/>
          <p:nvPr/>
        </p:nvSpPr>
        <p:spPr>
          <a:xfrm>
            <a:off x="467544" y="4183335"/>
            <a:ext cx="8208912" cy="2585323"/>
          </a:xfrm>
          <a:prstGeom prst="rect">
            <a:avLst/>
          </a:prstGeom>
        </p:spPr>
        <p:txBody>
          <a:bodyPr wrap="square">
            <a:spAutoFit/>
          </a:bodyPr>
          <a:lstStyle/>
          <a:p>
            <a:pPr marL="285750" indent="-285750">
              <a:buFont typeface="Arial" charset="0"/>
              <a:buChar char="•"/>
            </a:pPr>
            <a:r>
              <a:rPr lang="en-US" dirty="0">
                <a:latin typeface="AdvOT596495f2" charset="0"/>
              </a:rPr>
              <a:t>I</a:t>
            </a:r>
            <a:r>
              <a:rPr lang="en-US" dirty="0" smtClean="0">
                <a:latin typeface="AdvOT596495f2" charset="0"/>
              </a:rPr>
              <a:t>ncreased </a:t>
            </a:r>
            <a:r>
              <a:rPr lang="en-US" dirty="0">
                <a:latin typeface="AdvOT596495f2" charset="0"/>
              </a:rPr>
              <a:t>number of cells positive for p21 and Sen-</a:t>
            </a:r>
            <a:r>
              <a:rPr lang="en-US" dirty="0">
                <a:latin typeface="AdvOT596495f2+03" charset="0"/>
              </a:rPr>
              <a:t>β</a:t>
            </a:r>
            <a:r>
              <a:rPr lang="en-US" dirty="0">
                <a:latin typeface="AdvOT596495f2" charset="0"/>
              </a:rPr>
              <a:t>-Gal activity in the bronchial epithelium of patients with IPF </a:t>
            </a:r>
            <a:r>
              <a:rPr lang="en-US" dirty="0" smtClean="0">
                <a:latin typeface="AdvOT596495f2" charset="0"/>
              </a:rPr>
              <a:t>(</a:t>
            </a:r>
            <a:r>
              <a:rPr lang="en-US" dirty="0" err="1">
                <a:latin typeface="AdvOT596495f2" charset="0"/>
              </a:rPr>
              <a:t>Minagawa</a:t>
            </a:r>
            <a:r>
              <a:rPr lang="en-US" dirty="0">
                <a:latin typeface="AdvOT596495f2" charset="0"/>
              </a:rPr>
              <a:t> et al., </a:t>
            </a:r>
            <a:r>
              <a:rPr lang="en-US" dirty="0" smtClean="0">
                <a:latin typeface="AdvOT596495f2" charset="0"/>
              </a:rPr>
              <a:t>2011), in AECs </a:t>
            </a:r>
            <a:r>
              <a:rPr lang="en-US" dirty="0">
                <a:latin typeface="AdvOT596495f2" charset="0"/>
              </a:rPr>
              <a:t>of the IPF lung (</a:t>
            </a:r>
            <a:r>
              <a:rPr lang="en-US" dirty="0" err="1">
                <a:latin typeface="AdvOT596495f2" charset="0"/>
              </a:rPr>
              <a:t>Kuwano</a:t>
            </a:r>
            <a:r>
              <a:rPr lang="en-US" dirty="0">
                <a:latin typeface="AdvOT596495f2" charset="0"/>
              </a:rPr>
              <a:t> et al., 1996) &amp;</a:t>
            </a:r>
            <a:r>
              <a:rPr lang="en-US" dirty="0" smtClean="0">
                <a:latin typeface="AdvOT596495f2" charset="0"/>
              </a:rPr>
              <a:t> </a:t>
            </a:r>
            <a:r>
              <a:rPr lang="en-US" dirty="0">
                <a:latin typeface="AdvOT596495f2" charset="0"/>
              </a:rPr>
              <a:t>in </a:t>
            </a:r>
            <a:r>
              <a:rPr lang="en-US" dirty="0">
                <a:latin typeface="AdvOT596495f2+fb" charset="0"/>
              </a:rPr>
              <a:t>fi</a:t>
            </a:r>
            <a:r>
              <a:rPr lang="en-US" dirty="0">
                <a:latin typeface="AdvOT596495f2" charset="0"/>
              </a:rPr>
              <a:t>broblasts isolated from the lungs of IPF patients (</a:t>
            </a:r>
            <a:r>
              <a:rPr lang="en-US" dirty="0" err="1">
                <a:latin typeface="AdvOT596495f2" charset="0"/>
              </a:rPr>
              <a:t>Yanai</a:t>
            </a:r>
            <a:r>
              <a:rPr lang="en-US" dirty="0">
                <a:latin typeface="AdvOT596495f2" charset="0"/>
              </a:rPr>
              <a:t> et al., 2015). </a:t>
            </a:r>
            <a:endParaRPr lang="en-US" dirty="0" smtClean="0">
              <a:latin typeface="AdvOT596495f2" charset="0"/>
            </a:endParaRPr>
          </a:p>
          <a:p>
            <a:pPr marL="285750" indent="-285750">
              <a:buFont typeface="Arial" charset="0"/>
              <a:buChar char="•"/>
            </a:pPr>
            <a:r>
              <a:rPr lang="en-US" dirty="0">
                <a:latin typeface="AdvOT596495f2" charset="0"/>
              </a:rPr>
              <a:t>I</a:t>
            </a:r>
            <a:r>
              <a:rPr lang="en-US" dirty="0" smtClean="0">
                <a:latin typeface="AdvOT596495f2" charset="0"/>
              </a:rPr>
              <a:t>ncreased </a:t>
            </a:r>
            <a:r>
              <a:rPr lang="en-US" dirty="0">
                <a:latin typeface="AdvOT596495f2" charset="0"/>
              </a:rPr>
              <a:t>p16 and p21 levels in </a:t>
            </a:r>
            <a:r>
              <a:rPr lang="en-US" dirty="0" smtClean="0">
                <a:latin typeface="AdvOT596495f2" charset="0"/>
              </a:rPr>
              <a:t>AECs </a:t>
            </a:r>
            <a:r>
              <a:rPr lang="en-US" dirty="0">
                <a:latin typeface="AdvOT596495f2" charset="0"/>
              </a:rPr>
              <a:t>present in </a:t>
            </a:r>
            <a:r>
              <a:rPr lang="en-US" dirty="0">
                <a:latin typeface="AdvOT7fb33346.I" charset="0"/>
              </a:rPr>
              <a:t>ex vivo </a:t>
            </a:r>
            <a:r>
              <a:rPr lang="en-US" dirty="0">
                <a:latin typeface="AdvOT596495f2" charset="0"/>
              </a:rPr>
              <a:t>lung tissue from patients with </a:t>
            </a:r>
            <a:r>
              <a:rPr lang="en-US" dirty="0" smtClean="0">
                <a:latin typeface="AdvOT596495f2" charset="0"/>
              </a:rPr>
              <a:t>IPF, p16 </a:t>
            </a:r>
            <a:r>
              <a:rPr lang="en-US" dirty="0">
                <a:latin typeface="AdvOT596495f2" charset="0"/>
              </a:rPr>
              <a:t>levels negatively correlating with </a:t>
            </a:r>
            <a:r>
              <a:rPr lang="en-US" dirty="0" smtClean="0">
                <a:latin typeface="AdvOT596495f2" charset="0"/>
              </a:rPr>
              <a:t>disease </a:t>
            </a:r>
            <a:r>
              <a:rPr lang="en-US" dirty="0">
                <a:latin typeface="AdvOT596495f2" charset="0"/>
              </a:rPr>
              <a:t>severity (Lehmann et al., 2017). </a:t>
            </a:r>
            <a:endParaRPr lang="en-US" dirty="0" smtClean="0">
              <a:latin typeface="AdvOT596495f2" charset="0"/>
            </a:endParaRPr>
          </a:p>
          <a:p>
            <a:pPr marL="285750" indent="-285750">
              <a:buFont typeface="Arial" charset="0"/>
              <a:buChar char="•"/>
            </a:pPr>
            <a:r>
              <a:rPr lang="en-US" dirty="0">
                <a:latin typeface="AdvOT596495f2" charset="0"/>
              </a:rPr>
              <a:t>S</a:t>
            </a:r>
            <a:r>
              <a:rPr lang="en-US" dirty="0" smtClean="0">
                <a:latin typeface="AdvOT596495f2" charset="0"/>
              </a:rPr>
              <a:t>everity-dependent </a:t>
            </a:r>
            <a:r>
              <a:rPr lang="en-US" dirty="0">
                <a:latin typeface="AdvOT596495f2" charset="0"/>
              </a:rPr>
              <a:t>increase in p16 in the lungs of patients with IPF (Schafer et al., 2017) </a:t>
            </a:r>
            <a:endParaRPr lang="en-US" dirty="0"/>
          </a:p>
        </p:txBody>
      </p:sp>
    </p:spTree>
    <p:extLst>
      <p:ext uri="{BB962C8B-B14F-4D97-AF65-F5344CB8AC3E}">
        <p14:creationId xmlns:p14="http://schemas.microsoft.com/office/powerpoint/2010/main" val="999005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lstStyle/>
          <a:p>
            <a:endParaRPr lang="el-GR"/>
          </a:p>
        </p:txBody>
      </p:sp>
      <p:pic>
        <p:nvPicPr>
          <p:cNvPr id="1026" name="Picture 2"/>
          <p:cNvPicPr>
            <a:picLocks noChangeAspect="1" noChangeArrowheads="1"/>
          </p:cNvPicPr>
          <p:nvPr/>
        </p:nvPicPr>
        <p:blipFill>
          <a:blip r:embed="rId2" cstate="print"/>
          <a:srcRect b="75088"/>
          <a:stretch>
            <a:fillRect/>
          </a:stretch>
        </p:blipFill>
        <p:spPr bwMode="auto">
          <a:xfrm>
            <a:off x="400021" y="2357430"/>
            <a:ext cx="4100541" cy="2643206"/>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l="5490" t="19441" r="19839" b="36523"/>
          <a:stretch>
            <a:fillRect/>
          </a:stretch>
        </p:blipFill>
        <p:spPr bwMode="auto">
          <a:xfrm>
            <a:off x="285752" y="214290"/>
            <a:ext cx="8501090" cy="1857388"/>
          </a:xfrm>
          <a:prstGeom prst="rect">
            <a:avLst/>
          </a:prstGeom>
          <a:noFill/>
          <a:ln w="9525">
            <a:noFill/>
            <a:miter lim="800000"/>
            <a:headEnd/>
            <a:tailEnd/>
          </a:ln>
          <a:effectLst/>
        </p:spPr>
      </p:pic>
      <p:cxnSp>
        <p:nvCxnSpPr>
          <p:cNvPr id="7" name="6 - Ευθεία γραμμή σύνδεσης"/>
          <p:cNvCxnSpPr/>
          <p:nvPr/>
        </p:nvCxnSpPr>
        <p:spPr>
          <a:xfrm>
            <a:off x="500066" y="2071678"/>
            <a:ext cx="81439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cstate="print"/>
          <a:srcRect t="24912" b="49137"/>
          <a:stretch>
            <a:fillRect/>
          </a:stretch>
        </p:blipFill>
        <p:spPr bwMode="auto">
          <a:xfrm>
            <a:off x="4502794" y="3786190"/>
            <a:ext cx="4212610" cy="2786082"/>
          </a:xfrm>
          <a:prstGeom prst="rect">
            <a:avLst/>
          </a:prstGeom>
          <a:noFill/>
          <a:ln w="9525">
            <a:noFill/>
            <a:miter lim="800000"/>
            <a:headEnd/>
            <a:tailEnd/>
          </a:ln>
          <a:effectLst/>
        </p:spPr>
      </p:pic>
      <p:sp>
        <p:nvSpPr>
          <p:cNvPr id="12" name="11 - Στρογγυλεμένο ορθογώνιο"/>
          <p:cNvSpPr/>
          <p:nvPr/>
        </p:nvSpPr>
        <p:spPr>
          <a:xfrm>
            <a:off x="5286380" y="4214818"/>
            <a:ext cx="2071702" cy="28575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3004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srcRect/>
          <a:stretch>
            <a:fillRect/>
          </a:stretch>
        </p:blipFill>
        <p:spPr bwMode="auto">
          <a:xfrm>
            <a:off x="2748051" y="1983521"/>
            <a:ext cx="3647898" cy="3461703"/>
          </a:xfrm>
          <a:prstGeom prst="rect">
            <a:avLst/>
          </a:prstGeom>
          <a:noFill/>
          <a:ln w="9525">
            <a:noFill/>
            <a:miter lim="800000"/>
            <a:headEnd/>
            <a:tailEnd/>
          </a:ln>
          <a:effectLst/>
        </p:spPr>
      </p:pic>
      <p:sp>
        <p:nvSpPr>
          <p:cNvPr id="2" name="Rectangle 1">
            <a:extLst>
              <a:ext uri="{FF2B5EF4-FFF2-40B4-BE49-F238E27FC236}">
                <a16:creationId xmlns:a16="http://schemas.microsoft.com/office/drawing/2014/main" xmlns="" id="{12AA1E0C-1286-984D-89B5-EA153FDF84F2}"/>
              </a:ext>
            </a:extLst>
          </p:cNvPr>
          <p:cNvSpPr/>
          <p:nvPr/>
        </p:nvSpPr>
        <p:spPr>
          <a:xfrm>
            <a:off x="323528" y="260648"/>
            <a:ext cx="8496944" cy="830997"/>
          </a:xfrm>
          <a:prstGeom prst="rect">
            <a:avLst/>
          </a:prstGeom>
        </p:spPr>
        <p:txBody>
          <a:bodyPr wrap="square">
            <a:spAutoFit/>
          </a:bodyPr>
          <a:lstStyle/>
          <a:p>
            <a:r>
              <a:rPr lang="en-US" sz="2400" b="1" dirty="0"/>
              <a:t>Mitochondria degradation in lysosomes is increased  </a:t>
            </a:r>
          </a:p>
          <a:p>
            <a:r>
              <a:rPr lang="en-US" sz="2400" b="1" dirty="0"/>
              <a:t>in IPF BALF cells</a:t>
            </a:r>
            <a:endParaRPr lang="en-GB" sz="2400" dirty="0"/>
          </a:p>
        </p:txBody>
      </p:sp>
    </p:spTree>
    <p:extLst>
      <p:ext uri="{BB962C8B-B14F-4D97-AF65-F5344CB8AC3E}">
        <p14:creationId xmlns:p14="http://schemas.microsoft.com/office/powerpoint/2010/main" val="1865003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698405" y="2294954"/>
            <a:ext cx="3587843" cy="2858400"/>
          </a:xfrm>
          <a:prstGeom prst="rect">
            <a:avLst/>
          </a:prstGeom>
          <a:noFill/>
          <a:ln w="9525">
            <a:noFill/>
            <a:miter lim="800000"/>
            <a:headEnd/>
            <a:tailEnd/>
          </a:ln>
          <a:effectLst/>
        </p:spPr>
      </p:pic>
      <p:pic>
        <p:nvPicPr>
          <p:cNvPr id="5" name="Picture 3"/>
          <p:cNvPicPr>
            <a:picLocks noChangeAspect="1" noChangeArrowheads="1"/>
          </p:cNvPicPr>
          <p:nvPr/>
        </p:nvPicPr>
        <p:blipFill>
          <a:blip r:embed="rId4"/>
          <a:srcRect/>
          <a:stretch>
            <a:fillRect/>
          </a:stretch>
        </p:blipFill>
        <p:spPr bwMode="auto">
          <a:xfrm>
            <a:off x="4606602" y="2261594"/>
            <a:ext cx="3493790" cy="2895598"/>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xmlns="" id="{74E1F09D-7771-D744-9F80-4930E8ABC599}"/>
              </a:ext>
            </a:extLst>
          </p:cNvPr>
          <p:cNvSpPr txBox="1"/>
          <p:nvPr/>
        </p:nvSpPr>
        <p:spPr>
          <a:xfrm>
            <a:off x="717365" y="548680"/>
            <a:ext cx="8031100" cy="830997"/>
          </a:xfrm>
          <a:prstGeom prst="rect">
            <a:avLst/>
          </a:prstGeom>
          <a:noFill/>
        </p:spPr>
        <p:txBody>
          <a:bodyPr wrap="square" rtlCol="0">
            <a:spAutoFit/>
          </a:bodyPr>
          <a:lstStyle/>
          <a:p>
            <a:r>
              <a:rPr lang="en-GB" sz="2400" b="1" dirty="0"/>
              <a:t>Oxidised mitochondria levels did not correlate with </a:t>
            </a:r>
            <a:r>
              <a:rPr lang="en-GB" sz="2400" b="1" dirty="0" err="1"/>
              <a:t>profibrotic</a:t>
            </a:r>
            <a:r>
              <a:rPr lang="en-GB" sz="2400" b="1" dirty="0"/>
              <a:t> gene expression or CD163 surface expression</a:t>
            </a:r>
          </a:p>
        </p:txBody>
      </p:sp>
    </p:spTree>
    <p:extLst>
      <p:ext uri="{BB962C8B-B14F-4D97-AF65-F5344CB8AC3E}">
        <p14:creationId xmlns:p14="http://schemas.microsoft.com/office/powerpoint/2010/main" val="139041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32AEFC1B-3EC1-4F4C-87D6-9C97A43B3CCA}"/>
              </a:ext>
            </a:extLst>
          </p:cNvPr>
          <p:cNvPicPr>
            <a:picLocks noChangeAspect="1" noChangeArrowheads="1"/>
          </p:cNvPicPr>
          <p:nvPr/>
        </p:nvPicPr>
        <p:blipFill>
          <a:blip r:embed="rId2"/>
          <a:srcRect/>
          <a:stretch>
            <a:fillRect/>
          </a:stretch>
        </p:blipFill>
        <p:spPr bwMode="auto">
          <a:xfrm>
            <a:off x="1691680" y="1988840"/>
            <a:ext cx="4816731" cy="4003982"/>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xmlns="" id="{4AF9F66B-512C-6C45-8403-0CB2F4C8CDED}"/>
              </a:ext>
            </a:extLst>
          </p:cNvPr>
          <p:cNvSpPr txBox="1"/>
          <p:nvPr/>
        </p:nvSpPr>
        <p:spPr>
          <a:xfrm>
            <a:off x="717365" y="548680"/>
            <a:ext cx="8031100" cy="830997"/>
          </a:xfrm>
          <a:prstGeom prst="rect">
            <a:avLst/>
          </a:prstGeom>
          <a:noFill/>
        </p:spPr>
        <p:txBody>
          <a:bodyPr wrap="square" rtlCol="0">
            <a:spAutoFit/>
          </a:bodyPr>
          <a:lstStyle/>
          <a:p>
            <a:r>
              <a:rPr lang="en-GB" sz="2400" b="1" dirty="0"/>
              <a:t>Oxidised mitochondria levels did not correlate with pro-inflammatory gene expression in matched samples</a:t>
            </a:r>
          </a:p>
        </p:txBody>
      </p:sp>
    </p:spTree>
    <p:extLst>
      <p:ext uri="{BB962C8B-B14F-4D97-AF65-F5344CB8AC3E}">
        <p14:creationId xmlns:p14="http://schemas.microsoft.com/office/powerpoint/2010/main" val="751136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1414"/>
            <a:ext cx="8229600" cy="1143000"/>
          </a:xfrm>
        </p:spPr>
        <p:txBody>
          <a:bodyPr>
            <a:normAutofit/>
          </a:bodyPr>
          <a:lstStyle/>
          <a:p>
            <a:r>
              <a:rPr lang="en-US" sz="2800" b="1" dirty="0" err="1"/>
              <a:t>Mitochodria</a:t>
            </a:r>
            <a:r>
              <a:rPr lang="en-US" sz="2800" b="1" dirty="0"/>
              <a:t> ROS is negatively correlated with TLC and DLCO in IPF.</a:t>
            </a:r>
            <a:endParaRPr lang="el-GR" sz="2800" dirty="0"/>
          </a:p>
        </p:txBody>
      </p:sp>
      <p:sp>
        <p:nvSpPr>
          <p:cNvPr id="3" name="2 - Θέση περιεχομένου"/>
          <p:cNvSpPr>
            <a:spLocks noGrp="1"/>
          </p:cNvSpPr>
          <p:nvPr>
            <p:ph idx="1"/>
          </p:nvPr>
        </p:nvSpPr>
        <p:spPr>
          <a:xfrm>
            <a:off x="428596" y="1357298"/>
            <a:ext cx="8229600" cy="5500702"/>
          </a:xfrm>
        </p:spPr>
        <p:txBody>
          <a:bodyPr>
            <a:noAutofit/>
          </a:bodyPr>
          <a:lstStyle/>
          <a:p>
            <a:r>
              <a:rPr lang="en-US" sz="2000" dirty="0"/>
              <a:t>Mild inverse correlation between MitoSOX levels and the Total Lung Capacity – TLC (p&lt;0.05, r=-0.48)</a:t>
            </a:r>
          </a:p>
          <a:p>
            <a:r>
              <a:rPr lang="en-US" sz="2000" dirty="0"/>
              <a:t>Inversed correlation of almost the same degree was detected between MitoSOX levels and the </a:t>
            </a:r>
            <a:r>
              <a:rPr lang="en-US" sz="2000" dirty="0" err="1"/>
              <a:t>DLco</a:t>
            </a:r>
            <a:r>
              <a:rPr lang="en-US" sz="2000" dirty="0"/>
              <a:t>  (p&lt;0.01, r=-0.47)</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4" name="Picture 7"/>
          <p:cNvPicPr>
            <a:picLocks noChangeAspect="1" noChangeArrowheads="1"/>
          </p:cNvPicPr>
          <p:nvPr/>
        </p:nvPicPr>
        <p:blipFill>
          <a:blip r:embed="rId3" cstate="print"/>
          <a:srcRect/>
          <a:stretch>
            <a:fillRect/>
          </a:stretch>
        </p:blipFill>
        <p:spPr bwMode="auto">
          <a:xfrm>
            <a:off x="4482203" y="3212976"/>
            <a:ext cx="3588190" cy="3168569"/>
          </a:xfrm>
          <a:prstGeom prst="rect">
            <a:avLst/>
          </a:prstGeom>
          <a:noFill/>
          <a:ln w="9525">
            <a:noFill/>
            <a:miter lim="800000"/>
            <a:headEnd/>
            <a:tailEnd/>
          </a:ln>
          <a:effectLst/>
        </p:spPr>
      </p:pic>
      <p:pic>
        <p:nvPicPr>
          <p:cNvPr id="5" name="Picture 8"/>
          <p:cNvPicPr>
            <a:picLocks noChangeAspect="1" noChangeArrowheads="1"/>
          </p:cNvPicPr>
          <p:nvPr/>
        </p:nvPicPr>
        <p:blipFill>
          <a:blip r:embed="rId4" cstate="print"/>
          <a:srcRect/>
          <a:stretch>
            <a:fillRect/>
          </a:stretch>
        </p:blipFill>
        <p:spPr bwMode="auto">
          <a:xfrm>
            <a:off x="676875" y="3212976"/>
            <a:ext cx="3588190" cy="3168569"/>
          </a:xfrm>
          <a:prstGeom prst="rect">
            <a:avLst/>
          </a:prstGeom>
          <a:noFill/>
          <a:ln w="9525">
            <a:noFill/>
            <a:miter lim="800000"/>
            <a:headEnd/>
            <a:tailEnd/>
          </a:ln>
          <a:effectLst/>
        </p:spPr>
      </p:pic>
    </p:spTree>
    <p:extLst>
      <p:ext uri="{BB962C8B-B14F-4D97-AF65-F5344CB8AC3E}">
        <p14:creationId xmlns:p14="http://schemas.microsoft.com/office/powerpoint/2010/main" val="1449572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A93999-0266-B049-9B49-A7B63E02B915}"/>
              </a:ext>
            </a:extLst>
          </p:cNvPr>
          <p:cNvSpPr>
            <a:spLocks noGrp="1"/>
          </p:cNvSpPr>
          <p:nvPr>
            <p:ph type="title"/>
          </p:nvPr>
        </p:nvSpPr>
        <p:spPr>
          <a:xfrm>
            <a:off x="457200" y="89811"/>
            <a:ext cx="8229600" cy="1143000"/>
          </a:xfrm>
        </p:spPr>
        <p:txBody>
          <a:bodyPr/>
          <a:lstStyle/>
          <a:p>
            <a:r>
              <a:rPr lang="en-GB" dirty="0"/>
              <a:t>summary</a:t>
            </a:r>
          </a:p>
        </p:txBody>
      </p:sp>
      <p:sp>
        <p:nvSpPr>
          <p:cNvPr id="3" name="Content Placeholder 2">
            <a:extLst>
              <a:ext uri="{FF2B5EF4-FFF2-40B4-BE49-F238E27FC236}">
                <a16:creationId xmlns:a16="http://schemas.microsoft.com/office/drawing/2014/main" xmlns="" id="{9FD1B155-61B3-7C4F-B4CE-FB062A0B4E98}"/>
              </a:ext>
            </a:extLst>
          </p:cNvPr>
          <p:cNvSpPr>
            <a:spLocks noGrp="1"/>
          </p:cNvSpPr>
          <p:nvPr>
            <p:ph idx="1"/>
          </p:nvPr>
        </p:nvSpPr>
        <p:spPr>
          <a:xfrm>
            <a:off x="457200" y="1268760"/>
            <a:ext cx="8229600" cy="4525963"/>
          </a:xfrm>
        </p:spPr>
        <p:txBody>
          <a:bodyPr>
            <a:noAutofit/>
          </a:bodyPr>
          <a:lstStyle/>
          <a:p>
            <a:r>
              <a:rPr lang="en-US" sz="2000" dirty="0"/>
              <a:t>Mitochondria ROS is elevated in IPF AMs and may be associated with decreased lung </a:t>
            </a:r>
            <a:r>
              <a:rPr lang="en-US" sz="2000" dirty="0" smtClean="0"/>
              <a:t>function. </a:t>
            </a:r>
            <a:endParaRPr lang="en-US" sz="2000" dirty="0"/>
          </a:p>
          <a:p>
            <a:endParaRPr lang="en-US" sz="2000" dirty="0"/>
          </a:p>
          <a:p>
            <a:endParaRPr lang="en-US" sz="2000" dirty="0"/>
          </a:p>
          <a:p>
            <a:endParaRPr lang="en-US" sz="2000" dirty="0"/>
          </a:p>
          <a:p>
            <a:endParaRPr lang="en-US" sz="2000" dirty="0"/>
          </a:p>
          <a:p>
            <a:r>
              <a:rPr lang="en-US" sz="2000" dirty="0"/>
              <a:t>We observed a significant decrease of PINK1 protein levels in IPF patients relative to controls coupled to downregulation of </a:t>
            </a:r>
            <a:r>
              <a:rPr lang="en-US" sz="2000" dirty="0" err="1"/>
              <a:t>Parkin</a:t>
            </a:r>
            <a:r>
              <a:rPr lang="en-US" sz="2000" dirty="0"/>
              <a:t> mRNA levels in IPF similarly to previous observations in AECs and lung tissue.</a:t>
            </a:r>
          </a:p>
          <a:p>
            <a:endParaRPr lang="en-GB" sz="2000" dirty="0"/>
          </a:p>
          <a:p>
            <a:endParaRPr lang="en-US" sz="2000" dirty="0"/>
          </a:p>
        </p:txBody>
      </p:sp>
    </p:spTree>
    <p:extLst>
      <p:ext uri="{BB962C8B-B14F-4D97-AF65-F5344CB8AC3E}">
        <p14:creationId xmlns:p14="http://schemas.microsoft.com/office/powerpoint/2010/main" val="59398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7A351F4-5F00-2A43-B9E6-F19F4DF64C29}"/>
              </a:ext>
            </a:extLst>
          </p:cNvPr>
          <p:cNvSpPr>
            <a:spLocks noGrp="1"/>
          </p:cNvSpPr>
          <p:nvPr>
            <p:ph idx="1"/>
          </p:nvPr>
        </p:nvSpPr>
        <p:spPr/>
        <p:txBody>
          <a:bodyPr>
            <a:normAutofit/>
          </a:bodyPr>
          <a:lstStyle/>
          <a:p>
            <a:r>
              <a:rPr lang="en-GB" sz="2000" dirty="0"/>
              <a:t>In contrast to previous observations t</a:t>
            </a:r>
            <a:r>
              <a:rPr lang="en-US" sz="2000" dirty="0"/>
              <a:t>he protein levels of the autophagy markers LC3b-I, LC3b-II and p62, showed no significant differences in IPF BAL cells relative to controls </a:t>
            </a:r>
          </a:p>
          <a:p>
            <a:endParaRPr lang="en-GB" sz="2000" dirty="0"/>
          </a:p>
          <a:p>
            <a:endParaRPr lang="en-GB" sz="2000" dirty="0"/>
          </a:p>
          <a:p>
            <a:r>
              <a:rPr lang="en-GB" sz="2000" dirty="0"/>
              <a:t>The process of mitophagy remains enigmatic although we observed an increased accumulation of TOMM20 following treatment with the lysosome inhibitor chloroquine, suggesting an increased catabolic flux of mitochondria proteins through the lysosome. </a:t>
            </a:r>
          </a:p>
          <a:p>
            <a:endParaRPr lang="en-GB" sz="2000" dirty="0"/>
          </a:p>
        </p:txBody>
      </p:sp>
      <p:sp>
        <p:nvSpPr>
          <p:cNvPr id="4" name="Title 1">
            <a:extLst>
              <a:ext uri="{FF2B5EF4-FFF2-40B4-BE49-F238E27FC236}">
                <a16:creationId xmlns:a16="http://schemas.microsoft.com/office/drawing/2014/main" xmlns="" id="{60EE0065-893C-8746-9AC8-87BB42BFD963}"/>
              </a:ext>
            </a:extLst>
          </p:cNvPr>
          <p:cNvSpPr>
            <a:spLocks noGrp="1"/>
          </p:cNvSpPr>
          <p:nvPr>
            <p:ph type="title"/>
          </p:nvPr>
        </p:nvSpPr>
        <p:spPr/>
        <p:txBody>
          <a:bodyPr/>
          <a:lstStyle/>
          <a:p>
            <a:r>
              <a:rPr lang="en-GB" dirty="0"/>
              <a:t>summary</a:t>
            </a:r>
          </a:p>
        </p:txBody>
      </p:sp>
    </p:spTree>
    <p:extLst>
      <p:ext uri="{BB962C8B-B14F-4D97-AF65-F5344CB8AC3E}">
        <p14:creationId xmlns:p14="http://schemas.microsoft.com/office/powerpoint/2010/main" val="1871908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5550" y="548680"/>
            <a:ext cx="6692900" cy="3960440"/>
          </a:xfrm>
          <a:prstGeom prst="rect">
            <a:avLst/>
          </a:prstGeom>
        </p:spPr>
      </p:pic>
      <p:pic>
        <p:nvPicPr>
          <p:cNvPr id="5" name="Picture 4"/>
          <p:cNvPicPr>
            <a:picLocks noChangeAspect="1"/>
          </p:cNvPicPr>
          <p:nvPr/>
        </p:nvPicPr>
        <p:blipFill>
          <a:blip r:embed="rId3"/>
          <a:stretch>
            <a:fillRect/>
          </a:stretch>
        </p:blipFill>
        <p:spPr>
          <a:xfrm>
            <a:off x="1238250" y="5229200"/>
            <a:ext cx="6667500" cy="1193800"/>
          </a:xfrm>
          <a:prstGeom prst="rect">
            <a:avLst/>
          </a:prstGeom>
        </p:spPr>
      </p:pic>
      <p:sp>
        <p:nvSpPr>
          <p:cNvPr id="6" name="Rectangle 5"/>
          <p:cNvSpPr/>
          <p:nvPr/>
        </p:nvSpPr>
        <p:spPr>
          <a:xfrm>
            <a:off x="6084168" y="3573016"/>
            <a:ext cx="1008112"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792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4686370" y="5439953"/>
            <a:ext cx="4076700" cy="1113779"/>
          </a:xfrm>
          <a:prstGeom prst="roundRect">
            <a:avLst>
              <a:gd name="adj" fmla="val 1028"/>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2" name="Rounded Rectangle 21"/>
          <p:cNvSpPr/>
          <p:nvPr/>
        </p:nvSpPr>
        <p:spPr>
          <a:xfrm>
            <a:off x="4686370" y="1696146"/>
            <a:ext cx="4076700" cy="1806710"/>
          </a:xfrm>
          <a:prstGeom prst="roundRect">
            <a:avLst>
              <a:gd name="adj" fmla="val 847"/>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ounded Rectangle 20"/>
          <p:cNvSpPr/>
          <p:nvPr/>
        </p:nvSpPr>
        <p:spPr>
          <a:xfrm>
            <a:off x="4691778" y="3563509"/>
            <a:ext cx="4076701" cy="1844285"/>
          </a:xfrm>
          <a:prstGeom prst="roundRect">
            <a:avLst>
              <a:gd name="adj" fmla="val 1530"/>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0" name="Rounded Rectangle 19"/>
          <p:cNvSpPr/>
          <p:nvPr/>
        </p:nvSpPr>
        <p:spPr>
          <a:xfrm>
            <a:off x="418925" y="1710213"/>
            <a:ext cx="4076700" cy="4857587"/>
          </a:xfrm>
          <a:prstGeom prst="roundRect">
            <a:avLst>
              <a:gd name="adj" fmla="val 1237"/>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itle 1"/>
          <p:cNvSpPr txBox="1">
            <a:spLocks/>
          </p:cNvSpPr>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a:latin typeface="+mj-lt"/>
              </a:rPr>
              <a:t>                        Collaborators</a:t>
            </a:r>
          </a:p>
        </p:txBody>
      </p:sp>
      <p:sp>
        <p:nvSpPr>
          <p:cNvPr id="5" name="TextBox 4"/>
          <p:cNvSpPr txBox="1">
            <a:spLocks noChangeArrowheads="1"/>
          </p:cNvSpPr>
          <p:nvPr/>
        </p:nvSpPr>
        <p:spPr bwMode="auto">
          <a:xfrm>
            <a:off x="468313" y="1794621"/>
            <a:ext cx="3760787" cy="4004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a:latin typeface="+mj-lt"/>
              </a:rPr>
              <a:t>Laboratory of Molecular and Cellular Pneumonology, UOC</a:t>
            </a:r>
          </a:p>
          <a:p>
            <a:pPr eaLnBrk="1" hangingPunct="1">
              <a:defRPr/>
            </a:pPr>
            <a:endParaRPr lang="en-US" sz="2000" b="1" dirty="0">
              <a:latin typeface="+mj-lt"/>
            </a:endParaRPr>
          </a:p>
          <a:p>
            <a:pPr eaLnBrk="1" hangingPunct="1">
              <a:lnSpc>
                <a:spcPct val="120000"/>
              </a:lnSpc>
              <a:defRPr/>
            </a:pPr>
            <a:r>
              <a:rPr lang="en-US" sz="2000" dirty="0">
                <a:latin typeface="+mn-lt"/>
              </a:rPr>
              <a:t>Katerina Antoniou MD, PhD</a:t>
            </a:r>
          </a:p>
          <a:p>
            <a:pPr eaLnBrk="1" hangingPunct="1">
              <a:defRPr/>
            </a:pPr>
            <a:r>
              <a:rPr lang="en-US" sz="2000" dirty="0">
                <a:latin typeface="+mn-lt"/>
              </a:rPr>
              <a:t>Eliza </a:t>
            </a:r>
            <a:r>
              <a:rPr lang="en-US" sz="2000" dirty="0" err="1">
                <a:latin typeface="+mn-lt"/>
              </a:rPr>
              <a:t>Tsitoura</a:t>
            </a:r>
            <a:r>
              <a:rPr lang="en-US" sz="2000" dirty="0">
                <a:latin typeface="+mn-lt"/>
              </a:rPr>
              <a:t>, PhD</a:t>
            </a:r>
          </a:p>
          <a:p>
            <a:pPr eaLnBrk="1" hangingPunct="1">
              <a:defRPr/>
            </a:pPr>
            <a:endParaRPr lang="en-US" sz="1800" dirty="0">
              <a:latin typeface="+mn-lt"/>
            </a:endParaRPr>
          </a:p>
          <a:p>
            <a:pPr eaLnBrk="1" hangingPunct="1">
              <a:defRPr/>
            </a:pPr>
            <a:r>
              <a:rPr lang="en-US" sz="1800" dirty="0">
                <a:latin typeface="+mn-lt"/>
              </a:rPr>
              <a:t>George </a:t>
            </a:r>
            <a:r>
              <a:rPr lang="en-US" sz="1800" dirty="0" err="1">
                <a:latin typeface="+mn-lt"/>
              </a:rPr>
              <a:t>Margaritopoulos</a:t>
            </a:r>
            <a:r>
              <a:rPr lang="en-US" sz="1800" dirty="0">
                <a:latin typeface="+mn-lt"/>
              </a:rPr>
              <a:t>, MD, PhD</a:t>
            </a:r>
          </a:p>
          <a:p>
            <a:pPr eaLnBrk="1" hangingPunct="1">
              <a:defRPr/>
            </a:pPr>
            <a:r>
              <a:rPr lang="en-US" sz="1800" dirty="0">
                <a:latin typeface="+mn-lt"/>
              </a:rPr>
              <a:t>Eirini Vasarmidi, MD, MSc</a:t>
            </a:r>
          </a:p>
          <a:p>
            <a:pPr eaLnBrk="1" hangingPunct="1">
              <a:defRPr/>
            </a:pPr>
            <a:r>
              <a:rPr lang="en-US" sz="1800" dirty="0">
                <a:solidFill>
                  <a:prstClr val="black"/>
                </a:solidFill>
                <a:latin typeface="+mn-lt"/>
                <a:ea typeface=""/>
                <a:cs typeface=""/>
              </a:rPr>
              <a:t>Kostas </a:t>
            </a:r>
            <a:r>
              <a:rPr lang="en-US" sz="1800" dirty="0" err="1">
                <a:solidFill>
                  <a:prstClr val="black"/>
                </a:solidFill>
                <a:latin typeface="+mn-lt"/>
                <a:ea typeface=""/>
                <a:cs typeface=""/>
              </a:rPr>
              <a:t>Karagiannis</a:t>
            </a:r>
            <a:r>
              <a:rPr lang="en-US" sz="1800" dirty="0">
                <a:solidFill>
                  <a:prstClr val="black"/>
                </a:solidFill>
                <a:latin typeface="+mn-lt"/>
                <a:ea typeface=""/>
                <a:cs typeface=""/>
              </a:rPr>
              <a:t>, MD</a:t>
            </a:r>
            <a:endParaRPr lang="en-US" sz="1800" dirty="0">
              <a:latin typeface="+mn-lt"/>
            </a:endParaRPr>
          </a:p>
          <a:p>
            <a:pPr eaLnBrk="1" hangingPunct="1">
              <a:lnSpc>
                <a:spcPct val="110000"/>
              </a:lnSpc>
              <a:defRPr/>
            </a:pPr>
            <a:r>
              <a:rPr lang="en-US" sz="1800" dirty="0">
                <a:latin typeface="+mn-lt"/>
              </a:rPr>
              <a:t>Eleni Bibaki, MD</a:t>
            </a:r>
          </a:p>
          <a:p>
            <a:pPr eaLnBrk="1" hangingPunct="1">
              <a:lnSpc>
                <a:spcPct val="110000"/>
              </a:lnSpc>
              <a:defRPr/>
            </a:pPr>
            <a:r>
              <a:rPr lang="en-US" sz="1800" dirty="0">
                <a:latin typeface="+mn-lt"/>
              </a:rPr>
              <a:t>Stelios </a:t>
            </a:r>
            <a:r>
              <a:rPr lang="en-US" sz="1800" dirty="0" err="1">
                <a:latin typeface="+mn-lt"/>
              </a:rPr>
              <a:t>Michelakis</a:t>
            </a:r>
            <a:r>
              <a:rPr lang="en-US" sz="1800" dirty="0">
                <a:latin typeface="+mn-lt"/>
              </a:rPr>
              <a:t>, MD</a:t>
            </a:r>
          </a:p>
          <a:p>
            <a:pPr eaLnBrk="1" hangingPunct="1">
              <a:lnSpc>
                <a:spcPct val="110000"/>
              </a:lnSpc>
              <a:defRPr/>
            </a:pPr>
            <a:r>
              <a:rPr lang="en-US" sz="1800" dirty="0" err="1">
                <a:latin typeface="+mn-lt"/>
              </a:rPr>
              <a:t>Athina</a:t>
            </a:r>
            <a:r>
              <a:rPr lang="en-US" sz="1800" dirty="0">
                <a:latin typeface="+mn-lt"/>
              </a:rPr>
              <a:t> Trachalaki, MD</a:t>
            </a:r>
          </a:p>
          <a:p>
            <a:pPr eaLnBrk="1" hangingPunct="1">
              <a:lnSpc>
                <a:spcPct val="110000"/>
              </a:lnSpc>
              <a:defRPr/>
            </a:pPr>
            <a:r>
              <a:rPr lang="en-US" sz="1800" dirty="0">
                <a:latin typeface="+mn-lt"/>
              </a:rPr>
              <a:t>George </a:t>
            </a:r>
            <a:r>
              <a:rPr lang="en-US" sz="1800" dirty="0" err="1">
                <a:latin typeface="+mn-lt"/>
              </a:rPr>
              <a:t>Papastratigakis</a:t>
            </a:r>
            <a:r>
              <a:rPr lang="en-US" sz="1800" dirty="0">
                <a:latin typeface="+mn-lt"/>
              </a:rPr>
              <a:t> </a:t>
            </a:r>
          </a:p>
        </p:txBody>
      </p:sp>
      <p:grpSp>
        <p:nvGrpSpPr>
          <p:cNvPr id="2" name="Group 17"/>
          <p:cNvGrpSpPr/>
          <p:nvPr/>
        </p:nvGrpSpPr>
        <p:grpSpPr>
          <a:xfrm>
            <a:off x="4531623" y="3573382"/>
            <a:ext cx="4000430" cy="569643"/>
            <a:chOff x="4733340" y="3719682"/>
            <a:chExt cx="3808902" cy="746742"/>
          </a:xfrm>
        </p:grpSpPr>
        <p:sp>
          <p:nvSpPr>
            <p:cNvPr id="6" name="TextBox 8"/>
            <p:cNvSpPr txBox="1">
              <a:spLocks noChangeArrowheads="1"/>
            </p:cNvSpPr>
            <p:nvPr/>
          </p:nvSpPr>
          <p:spPr bwMode="auto">
            <a:xfrm>
              <a:off x="4733340" y="3719682"/>
              <a:ext cx="3808902" cy="403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latin typeface="+mj-lt"/>
                </a:rPr>
                <a:t>     </a:t>
              </a:r>
              <a:r>
                <a:rPr lang="en-US" sz="1400" b="1" dirty="0">
                  <a:latin typeface="+mj-lt"/>
                </a:rPr>
                <a:t>Laboratory of Clinical Virology, UOC</a:t>
              </a:r>
            </a:p>
          </p:txBody>
        </p:sp>
        <p:sp>
          <p:nvSpPr>
            <p:cNvPr id="7" name="TextBox 9"/>
            <p:cNvSpPr txBox="1">
              <a:spLocks noChangeArrowheads="1"/>
            </p:cNvSpPr>
            <p:nvPr/>
          </p:nvSpPr>
          <p:spPr bwMode="auto">
            <a:xfrm>
              <a:off x="4746733" y="3978234"/>
              <a:ext cx="1594632" cy="488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pPr>
              <a:r>
                <a:rPr lang="en-US" sz="1400" dirty="0">
                  <a:latin typeface="+mj-lt"/>
                </a:rPr>
                <a:t>     George Sourvinos</a:t>
              </a:r>
            </a:p>
          </p:txBody>
        </p:sp>
      </p:grpSp>
      <p:pic>
        <p:nvPicPr>
          <p:cNvPr id="8" name="Picture 6" descr="G:\POLYOMA OCTOBER 2012 ORAL PRESENTATION\crete medic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796" y="82316"/>
            <a:ext cx="8177212"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719946" y="4703870"/>
            <a:ext cx="39778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latin typeface="+mj-lt"/>
              </a:rPr>
              <a:t>Laboratory of Histopathology, UOC</a:t>
            </a:r>
          </a:p>
        </p:txBody>
      </p:sp>
      <p:sp>
        <p:nvSpPr>
          <p:cNvPr id="10" name="TextBox 9"/>
          <p:cNvSpPr txBox="1">
            <a:spLocks noChangeArrowheads="1"/>
          </p:cNvSpPr>
          <p:nvPr/>
        </p:nvSpPr>
        <p:spPr bwMode="auto">
          <a:xfrm>
            <a:off x="4877897" y="4926778"/>
            <a:ext cx="294373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err="1" smtClean="0">
                <a:latin typeface="+mj-lt"/>
              </a:rPr>
              <a:t>Anastassios</a:t>
            </a:r>
            <a:r>
              <a:rPr lang="en-US" sz="1400" dirty="0" smtClean="0">
                <a:latin typeface="+mj-lt"/>
              </a:rPr>
              <a:t> </a:t>
            </a:r>
            <a:r>
              <a:rPr lang="en-US" sz="1400" dirty="0" err="1">
                <a:latin typeface="+mj-lt"/>
              </a:rPr>
              <a:t>Koutsopoulos</a:t>
            </a:r>
            <a:endParaRPr lang="en-US" sz="1400" dirty="0">
              <a:latin typeface="+mj-lt"/>
            </a:endParaRPr>
          </a:p>
          <a:p>
            <a:pPr eaLnBrk="1" hangingPunct="1"/>
            <a:r>
              <a:rPr lang="en-US" sz="1400" dirty="0">
                <a:latin typeface="+mj-lt"/>
              </a:rPr>
              <a:t>Eleni </a:t>
            </a:r>
            <a:r>
              <a:rPr lang="en-US" sz="1400" dirty="0" err="1">
                <a:latin typeface="+mj-lt"/>
              </a:rPr>
              <a:t>Lagoudaki</a:t>
            </a:r>
            <a:endParaRPr lang="en-US" sz="1400" dirty="0">
              <a:latin typeface="+mj-lt"/>
            </a:endParaRPr>
          </a:p>
        </p:txBody>
      </p:sp>
      <p:sp>
        <p:nvSpPr>
          <p:cNvPr id="11" name="TextBox 20"/>
          <p:cNvSpPr txBox="1">
            <a:spLocks noChangeArrowheads="1"/>
          </p:cNvSpPr>
          <p:nvPr/>
        </p:nvSpPr>
        <p:spPr bwMode="auto">
          <a:xfrm>
            <a:off x="2143125" y="109538"/>
            <a:ext cx="502028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chemeClr val="bg1"/>
                </a:solidFill>
                <a:latin typeface="+mj-lt"/>
              </a:rPr>
              <a:t>Faculty of Medicine, University of Crete </a:t>
            </a:r>
          </a:p>
        </p:txBody>
      </p:sp>
      <p:pic>
        <p:nvPicPr>
          <p:cNvPr id="12" name="21 - Εικόνα" descr="C:\Users\ΕΙΡΗΝΗ\Pictures\logo-med.gif"/>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457200" y="109538"/>
            <a:ext cx="892175" cy="88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6"/>
          <p:cNvGrpSpPr/>
          <p:nvPr/>
        </p:nvGrpSpPr>
        <p:grpSpPr>
          <a:xfrm>
            <a:off x="4686371" y="1741201"/>
            <a:ext cx="4288817" cy="1774486"/>
            <a:chOff x="4662759" y="1970842"/>
            <a:chExt cx="4288817" cy="1409194"/>
          </a:xfrm>
        </p:grpSpPr>
        <p:sp>
          <p:nvSpPr>
            <p:cNvPr id="13" name="TextBox 8"/>
            <p:cNvSpPr txBox="1">
              <a:spLocks noChangeArrowheads="1"/>
            </p:cNvSpPr>
            <p:nvPr/>
          </p:nvSpPr>
          <p:spPr bwMode="auto">
            <a:xfrm>
              <a:off x="4662759" y="1970842"/>
              <a:ext cx="4288817" cy="513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mj-lt"/>
                </a:rPr>
                <a:t>Department of Respiratory Medicine, University Hospital of Heraklion </a:t>
              </a:r>
            </a:p>
          </p:txBody>
        </p:sp>
        <p:sp>
          <p:nvSpPr>
            <p:cNvPr id="14" name="TextBox 9"/>
            <p:cNvSpPr txBox="1">
              <a:spLocks noChangeArrowheads="1"/>
            </p:cNvSpPr>
            <p:nvPr/>
          </p:nvSpPr>
          <p:spPr bwMode="auto">
            <a:xfrm>
              <a:off x="4795412" y="2451246"/>
              <a:ext cx="3537321" cy="9287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r>
                <a:rPr lang="en-US" sz="1400" dirty="0">
                  <a:solidFill>
                    <a:prstClr val="black"/>
                  </a:solidFill>
                  <a:latin typeface="+mj-lt"/>
                  <a:ea typeface=""/>
                  <a:cs typeface=""/>
                </a:rPr>
                <a:t>Nikos </a:t>
              </a:r>
              <a:r>
                <a:rPr lang="en-US" sz="1400" dirty="0" err="1">
                  <a:solidFill>
                    <a:prstClr val="black"/>
                  </a:solidFill>
                  <a:latin typeface="+mj-lt"/>
                  <a:ea typeface=""/>
                  <a:cs typeface=""/>
                </a:rPr>
                <a:t>Tzanakis</a:t>
              </a:r>
              <a:endParaRPr lang="en-US" sz="1400" dirty="0">
                <a:latin typeface="+mj-lt"/>
              </a:endParaRPr>
            </a:p>
            <a:p>
              <a:pPr eaLnBrk="1" hangingPunct="1"/>
              <a:r>
                <a:rPr lang="en-US" sz="1400" dirty="0">
                  <a:latin typeface="+mj-lt"/>
                </a:rPr>
                <a:t>Sophia </a:t>
              </a:r>
              <a:r>
                <a:rPr lang="en-US" sz="1400" dirty="0" err="1">
                  <a:latin typeface="+mj-lt"/>
                </a:rPr>
                <a:t>Schiza</a:t>
              </a:r>
              <a:endParaRPr lang="en-US" sz="1400" dirty="0">
                <a:latin typeface="+mj-lt"/>
              </a:endParaRPr>
            </a:p>
            <a:p>
              <a:pPr eaLnBrk="1" hangingPunct="1"/>
              <a:r>
                <a:rPr lang="en-US" sz="1400" dirty="0" err="1">
                  <a:latin typeface="+mj-lt"/>
                </a:rPr>
                <a:t>Ioanna</a:t>
              </a:r>
              <a:r>
                <a:rPr lang="en-US" sz="1400" dirty="0">
                  <a:latin typeface="+mj-lt"/>
                </a:rPr>
                <a:t> </a:t>
              </a:r>
              <a:r>
                <a:rPr lang="en-US" sz="1400" dirty="0" err="1">
                  <a:latin typeface="+mj-lt"/>
                </a:rPr>
                <a:t>Mitrouska</a:t>
              </a:r>
              <a:endParaRPr lang="en-US" sz="1400" dirty="0">
                <a:latin typeface="+mj-lt"/>
              </a:endParaRPr>
            </a:p>
            <a:p>
              <a:pPr eaLnBrk="1" hangingPunct="1"/>
              <a:r>
                <a:rPr lang="en-US" sz="1400" dirty="0" err="1">
                  <a:latin typeface="+mj-lt"/>
                </a:rPr>
                <a:t>Irini</a:t>
              </a:r>
              <a:r>
                <a:rPr lang="en-US" sz="1400" dirty="0">
                  <a:latin typeface="+mj-lt"/>
                </a:rPr>
                <a:t> </a:t>
              </a:r>
              <a:r>
                <a:rPr lang="en-US" sz="1400" dirty="0" err="1">
                  <a:latin typeface="+mj-lt"/>
                </a:rPr>
                <a:t>Lambiri</a:t>
              </a:r>
              <a:endParaRPr lang="en-US" sz="1400" dirty="0">
                <a:latin typeface="+mj-lt"/>
              </a:endParaRPr>
            </a:p>
            <a:p>
              <a:pPr eaLnBrk="1" hangingPunct="1"/>
              <a:r>
                <a:rPr lang="en-US" sz="1400" dirty="0">
                  <a:latin typeface="+mj-lt"/>
                </a:rPr>
                <a:t>George </a:t>
              </a:r>
              <a:r>
                <a:rPr lang="en-US" sz="1400" dirty="0" err="1">
                  <a:latin typeface="+mj-lt"/>
                </a:rPr>
                <a:t>Pitsidianakis</a:t>
              </a:r>
              <a:endParaRPr lang="en-US" sz="1400" dirty="0">
                <a:latin typeface="+mj-lt"/>
              </a:endParaRPr>
            </a:p>
          </p:txBody>
        </p:sp>
      </p:grpSp>
      <p:grpSp>
        <p:nvGrpSpPr>
          <p:cNvPr id="17" name="Group 18"/>
          <p:cNvGrpSpPr/>
          <p:nvPr/>
        </p:nvGrpSpPr>
        <p:grpSpPr>
          <a:xfrm>
            <a:off x="4765354" y="5397749"/>
            <a:ext cx="3224111" cy="1220722"/>
            <a:chOff x="5438454" y="5128490"/>
            <a:chExt cx="3224111" cy="1220722"/>
          </a:xfrm>
        </p:grpSpPr>
        <p:sp>
          <p:nvSpPr>
            <p:cNvPr id="15" name="TextBox 6"/>
            <p:cNvSpPr txBox="1">
              <a:spLocks noChangeArrowheads="1"/>
            </p:cNvSpPr>
            <p:nvPr/>
          </p:nvSpPr>
          <p:spPr bwMode="auto">
            <a:xfrm>
              <a:off x="5532826" y="5764437"/>
              <a:ext cx="142699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mj-lt"/>
                </a:rPr>
                <a:t>Athol Wells</a:t>
              </a:r>
            </a:p>
            <a:p>
              <a:pPr eaLnBrk="1" hangingPunct="1"/>
              <a:r>
                <a:rPr lang="en-US" sz="1600" dirty="0">
                  <a:latin typeface="+mj-lt"/>
                </a:rPr>
                <a:t>Maria </a:t>
              </a:r>
              <a:r>
                <a:rPr lang="en-US" sz="1600" dirty="0" err="1">
                  <a:latin typeface="+mj-lt"/>
                </a:rPr>
                <a:t>Kokosi</a:t>
              </a:r>
              <a:r>
                <a:rPr lang="en-US" sz="1600" dirty="0">
                  <a:latin typeface="+mj-lt"/>
                </a:rPr>
                <a:t> </a:t>
              </a:r>
            </a:p>
          </p:txBody>
        </p:sp>
        <p:sp>
          <p:nvSpPr>
            <p:cNvPr id="16" name="TextBox 7"/>
            <p:cNvSpPr txBox="1">
              <a:spLocks noChangeArrowheads="1"/>
            </p:cNvSpPr>
            <p:nvPr/>
          </p:nvSpPr>
          <p:spPr bwMode="auto">
            <a:xfrm>
              <a:off x="5438454" y="5128490"/>
              <a:ext cx="322411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mj-lt"/>
                </a:rPr>
                <a:t>Royal </a:t>
              </a:r>
              <a:r>
                <a:rPr lang="en-US" sz="1800" b="1" dirty="0" err="1">
                  <a:latin typeface="+mj-lt"/>
                </a:rPr>
                <a:t>Brompton</a:t>
              </a:r>
              <a:r>
                <a:rPr lang="en-US" sz="1800" b="1" dirty="0">
                  <a:latin typeface="+mj-lt"/>
                </a:rPr>
                <a:t> Hospital </a:t>
              </a:r>
            </a:p>
            <a:p>
              <a:pPr eaLnBrk="1" hangingPunct="1"/>
              <a:r>
                <a:rPr lang="en-US" sz="1800" b="1" dirty="0">
                  <a:latin typeface="+mj-lt"/>
                </a:rPr>
                <a:t>and </a:t>
              </a:r>
              <a:r>
                <a:rPr lang="en-US" sz="1800" b="1" dirty="0" err="1">
                  <a:latin typeface="+mj-lt"/>
                </a:rPr>
                <a:t>Harefield</a:t>
              </a:r>
              <a:r>
                <a:rPr lang="en-US" sz="1800" b="1" dirty="0">
                  <a:latin typeface="+mj-lt"/>
                </a:rPr>
                <a:t> NHS Trust</a:t>
              </a:r>
            </a:p>
          </p:txBody>
        </p:sp>
      </p:grpSp>
      <p:sp>
        <p:nvSpPr>
          <p:cNvPr id="25" name="TextBox 8"/>
          <p:cNvSpPr txBox="1">
            <a:spLocks noChangeArrowheads="1"/>
          </p:cNvSpPr>
          <p:nvPr/>
        </p:nvSpPr>
        <p:spPr bwMode="auto">
          <a:xfrm>
            <a:off x="4719946" y="4122659"/>
            <a:ext cx="393597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latin typeface="+mj-lt"/>
              </a:rPr>
              <a:t>Laboratory of  </a:t>
            </a:r>
            <a:r>
              <a:rPr lang="en-US" sz="1400" b="1" dirty="0" err="1" smtClean="0">
                <a:latin typeface="+mj-lt"/>
              </a:rPr>
              <a:t>Parassitology</a:t>
            </a:r>
            <a:r>
              <a:rPr lang="en-US" sz="1400" b="1" dirty="0">
                <a:latin typeface="+mj-lt"/>
              </a:rPr>
              <a:t>, UOC</a:t>
            </a:r>
          </a:p>
        </p:txBody>
      </p:sp>
      <p:sp>
        <p:nvSpPr>
          <p:cNvPr id="26" name="TextBox 9"/>
          <p:cNvSpPr txBox="1">
            <a:spLocks noChangeArrowheads="1"/>
          </p:cNvSpPr>
          <p:nvPr/>
        </p:nvSpPr>
        <p:spPr bwMode="auto">
          <a:xfrm>
            <a:off x="4817521" y="4399657"/>
            <a:ext cx="23524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latin typeface="+mj-lt"/>
              </a:rPr>
              <a:t>George </a:t>
            </a:r>
            <a:r>
              <a:rPr lang="en-US" sz="1400" dirty="0" err="1">
                <a:latin typeface="+mj-lt"/>
              </a:rPr>
              <a:t>Chamilos</a:t>
            </a:r>
            <a:endParaRPr lang="en-US" sz="1400" dirty="0">
              <a:latin typeface="+mj-lt"/>
            </a:endParaRPr>
          </a:p>
        </p:txBody>
      </p:sp>
    </p:spTree>
    <p:extLst>
      <p:ext uri="{BB962C8B-B14F-4D97-AF65-F5344CB8AC3E}">
        <p14:creationId xmlns:p14="http://schemas.microsoft.com/office/powerpoint/2010/main" val="1910436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358588" y="188259"/>
            <a:ext cx="8462683" cy="6221503"/>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3688" y="1261368"/>
            <a:ext cx="5207000" cy="1879600"/>
          </a:xfrm>
          <a:prstGeom prst="rect">
            <a:avLst/>
          </a:prstGeom>
        </p:spPr>
      </p:pic>
      <p:pic>
        <p:nvPicPr>
          <p:cNvPr id="3" name="Picture 2"/>
          <p:cNvPicPr>
            <a:picLocks noChangeAspect="1"/>
          </p:cNvPicPr>
          <p:nvPr/>
        </p:nvPicPr>
        <p:blipFill>
          <a:blip r:embed="rId3"/>
          <a:stretch>
            <a:fillRect/>
          </a:stretch>
        </p:blipFill>
        <p:spPr>
          <a:xfrm>
            <a:off x="1691680" y="3789040"/>
            <a:ext cx="5616624" cy="2578224"/>
          </a:xfrm>
          <a:prstGeom prst="rect">
            <a:avLst/>
          </a:prstGeom>
        </p:spPr>
      </p:pic>
      <p:pic>
        <p:nvPicPr>
          <p:cNvPr id="4" name="Picture 3"/>
          <p:cNvPicPr>
            <a:picLocks noChangeAspect="1"/>
          </p:cNvPicPr>
          <p:nvPr/>
        </p:nvPicPr>
        <p:blipFill>
          <a:blip r:embed="rId4"/>
          <a:stretch>
            <a:fillRect/>
          </a:stretch>
        </p:blipFill>
        <p:spPr>
          <a:xfrm>
            <a:off x="323528" y="548680"/>
            <a:ext cx="1587500" cy="266700"/>
          </a:xfrm>
          <a:prstGeom prst="rect">
            <a:avLst/>
          </a:prstGeom>
        </p:spPr>
      </p:pic>
    </p:spTree>
    <p:extLst>
      <p:ext uri="{BB962C8B-B14F-4D97-AF65-F5344CB8AC3E}">
        <p14:creationId xmlns:p14="http://schemas.microsoft.com/office/powerpoint/2010/main" val="513156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5736" y="1196752"/>
            <a:ext cx="4176464" cy="5400600"/>
          </a:xfrm>
          <a:prstGeom prst="rect">
            <a:avLst/>
          </a:prstGeom>
        </p:spPr>
      </p:pic>
      <p:sp>
        <p:nvSpPr>
          <p:cNvPr id="3" name="TextBox 2"/>
          <p:cNvSpPr txBox="1"/>
          <p:nvPr/>
        </p:nvSpPr>
        <p:spPr>
          <a:xfrm>
            <a:off x="1835696" y="476672"/>
            <a:ext cx="4873001" cy="369332"/>
          </a:xfrm>
          <a:prstGeom prst="rect">
            <a:avLst/>
          </a:prstGeom>
          <a:noFill/>
        </p:spPr>
        <p:txBody>
          <a:bodyPr wrap="none" rtlCol="0">
            <a:spAutoFit/>
          </a:bodyPr>
          <a:lstStyle/>
          <a:p>
            <a:r>
              <a:rPr lang="en-US" dirty="0" smtClean="0"/>
              <a:t>Crosstalk between telomeres and the </a:t>
            </a:r>
            <a:r>
              <a:rPr lang="en-US" dirty="0" err="1" smtClean="0"/>
              <a:t>mitocondria</a:t>
            </a:r>
            <a:endParaRPr lang="en-US" dirty="0"/>
          </a:p>
        </p:txBody>
      </p:sp>
    </p:spTree>
    <p:extLst>
      <p:ext uri="{BB962C8B-B14F-4D97-AF65-F5344CB8AC3E}">
        <p14:creationId xmlns:p14="http://schemas.microsoft.com/office/powerpoint/2010/main" val="654643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26" name="Picture 2"/>
          <p:cNvPicPr>
            <a:picLocks noChangeAspect="1" noChangeArrowheads="1"/>
          </p:cNvPicPr>
          <p:nvPr/>
        </p:nvPicPr>
        <p:blipFill>
          <a:blip r:embed="rId3"/>
          <a:srcRect/>
          <a:stretch>
            <a:fillRect/>
          </a:stretch>
        </p:blipFill>
        <p:spPr bwMode="auto">
          <a:xfrm>
            <a:off x="0" y="2728932"/>
            <a:ext cx="4886325" cy="3486150"/>
          </a:xfrm>
          <a:prstGeom prst="rect">
            <a:avLst/>
          </a:prstGeom>
          <a:noFill/>
          <a:ln w="9525">
            <a:noFill/>
            <a:miter lim="800000"/>
            <a:headEnd/>
            <a:tailEnd/>
          </a:ln>
          <a:effectLst/>
        </p:spPr>
      </p:pic>
      <p:pic>
        <p:nvPicPr>
          <p:cNvPr id="1027" name="Picture 3" descr="C:\Users\Admin\Desktop\1.jpg"/>
          <p:cNvPicPr>
            <a:picLocks noChangeAspect="1" noChangeArrowheads="1"/>
          </p:cNvPicPr>
          <p:nvPr/>
        </p:nvPicPr>
        <p:blipFill>
          <a:blip r:embed="rId4"/>
          <a:srcRect/>
          <a:stretch>
            <a:fillRect/>
          </a:stretch>
        </p:blipFill>
        <p:spPr bwMode="auto">
          <a:xfrm>
            <a:off x="-32" y="214290"/>
            <a:ext cx="9144000" cy="1817615"/>
          </a:xfrm>
          <a:prstGeom prst="rect">
            <a:avLst/>
          </a:prstGeom>
          <a:noFill/>
        </p:spPr>
      </p:pic>
      <p:pic>
        <p:nvPicPr>
          <p:cNvPr id="1028" name="Picture 4"/>
          <p:cNvPicPr>
            <a:picLocks noChangeAspect="1" noChangeArrowheads="1"/>
          </p:cNvPicPr>
          <p:nvPr/>
        </p:nvPicPr>
        <p:blipFill>
          <a:blip r:embed="rId5"/>
          <a:srcRect/>
          <a:stretch>
            <a:fillRect/>
          </a:stretch>
        </p:blipFill>
        <p:spPr bwMode="auto">
          <a:xfrm>
            <a:off x="5143504" y="1556792"/>
            <a:ext cx="3714776" cy="5072074"/>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xmlns="" id="{7218288D-0685-844D-81E4-8EC0B396F6DF}"/>
              </a:ext>
            </a:extLst>
          </p:cNvPr>
          <p:cNvSpPr txBox="1"/>
          <p:nvPr/>
        </p:nvSpPr>
        <p:spPr>
          <a:xfrm>
            <a:off x="0" y="6453336"/>
            <a:ext cx="2802434" cy="307777"/>
          </a:xfrm>
          <a:prstGeom prst="rect">
            <a:avLst/>
          </a:prstGeom>
          <a:noFill/>
        </p:spPr>
        <p:txBody>
          <a:bodyPr wrap="none" rtlCol="0">
            <a:spAutoFit/>
          </a:bodyPr>
          <a:lstStyle/>
          <a:p>
            <a:r>
              <a:rPr lang="en-US" sz="1400" b="1" i="1" dirty="0"/>
              <a:t>J </a:t>
            </a:r>
            <a:r>
              <a:rPr lang="en-US" sz="1400" b="1" i="1" dirty="0" err="1"/>
              <a:t>Clin</a:t>
            </a:r>
            <a:r>
              <a:rPr lang="en-US" sz="1400" b="1" i="1" dirty="0"/>
              <a:t> Invest. </a:t>
            </a:r>
            <a:r>
              <a:rPr lang="en-US" sz="1400" b="1" dirty="0"/>
              <a:t>2017;127(2):405–414. </a:t>
            </a:r>
          </a:p>
        </p:txBody>
      </p:sp>
    </p:spTree>
  </p:cSld>
  <p:clrMapOvr>
    <a:masterClrMapping/>
  </p:clrMapOvr>
  <p:transition advTm="108436"/>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05C5569A-04D0-544F-B60E-64813037BE9B}"/>
              </a:ext>
            </a:extLst>
          </p:cNvPr>
          <p:cNvPicPr>
            <a:picLocks noChangeAspect="1" noChangeArrowheads="1"/>
          </p:cNvPicPr>
          <p:nvPr/>
        </p:nvPicPr>
        <p:blipFill rotWithShape="1">
          <a:blip r:embed="rId3"/>
          <a:srcRect l="12628" t="19531" r="28074" b="69669"/>
          <a:stretch/>
        </p:blipFill>
        <p:spPr bwMode="auto">
          <a:xfrm>
            <a:off x="0" y="260648"/>
            <a:ext cx="8369640" cy="864096"/>
          </a:xfrm>
          <a:prstGeom prst="rect">
            <a:avLst/>
          </a:prstGeom>
          <a:noFill/>
          <a:ln w="9525">
            <a:noFill/>
            <a:miter lim="800000"/>
            <a:headEnd/>
            <a:tailEnd/>
          </a:ln>
          <a:effectLst/>
        </p:spPr>
      </p:pic>
      <p:pic>
        <p:nvPicPr>
          <p:cNvPr id="5" name="Picture 2">
            <a:extLst>
              <a:ext uri="{FF2B5EF4-FFF2-40B4-BE49-F238E27FC236}">
                <a16:creationId xmlns:a16="http://schemas.microsoft.com/office/drawing/2014/main" xmlns="" id="{C0C473EB-38B4-EB44-B7C1-E8A853F8BEB1}"/>
              </a:ext>
            </a:extLst>
          </p:cNvPr>
          <p:cNvPicPr>
            <a:picLocks noChangeAspect="1" noChangeArrowheads="1"/>
          </p:cNvPicPr>
          <p:nvPr/>
        </p:nvPicPr>
        <p:blipFill rotWithShape="1">
          <a:blip r:embed="rId3"/>
          <a:srcRect l="24774" t="43863" r="28074" b="35547"/>
          <a:stretch/>
        </p:blipFill>
        <p:spPr bwMode="auto">
          <a:xfrm>
            <a:off x="0" y="1556792"/>
            <a:ext cx="8807602" cy="2180208"/>
          </a:xfrm>
          <a:prstGeom prst="rect">
            <a:avLst/>
          </a:prstGeom>
          <a:noFill/>
          <a:ln w="9525">
            <a:noFill/>
            <a:miter lim="800000"/>
            <a:headEnd/>
            <a:tailEnd/>
          </a:ln>
          <a:effectLst/>
        </p:spPr>
      </p:pic>
    </p:spTree>
    <p:extLst>
      <p:ext uri="{BB962C8B-B14F-4D97-AF65-F5344CB8AC3E}">
        <p14:creationId xmlns:p14="http://schemas.microsoft.com/office/powerpoint/2010/main" val="3742261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A361FE6-9FE8-2845-A7BF-1382A19BC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387"/>
            <a:ext cx="9144000" cy="5686893"/>
          </a:xfrm>
          <a:prstGeom prst="rect">
            <a:avLst/>
          </a:prstGeom>
        </p:spPr>
      </p:pic>
      <p:sp>
        <p:nvSpPr>
          <p:cNvPr id="6" name="Frame 5">
            <a:extLst>
              <a:ext uri="{FF2B5EF4-FFF2-40B4-BE49-F238E27FC236}">
                <a16:creationId xmlns:a16="http://schemas.microsoft.com/office/drawing/2014/main" xmlns="" id="{8DFA3E49-93C9-2043-95CB-F195F1CC76FC}"/>
              </a:ext>
            </a:extLst>
          </p:cNvPr>
          <p:cNvSpPr/>
          <p:nvPr/>
        </p:nvSpPr>
        <p:spPr>
          <a:xfrm>
            <a:off x="0" y="4077072"/>
            <a:ext cx="9144000" cy="864096"/>
          </a:xfrm>
          <a:prstGeom prst="frame">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1122</TotalTime>
  <Words>2856</Words>
  <Application>Microsoft Macintosh PowerPoint</Application>
  <PresentationFormat>On-screen Show (4:3)</PresentationFormat>
  <Paragraphs>274</Paragraphs>
  <Slides>49</Slides>
  <Notes>31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1" baseType="lpstr">
      <vt:lpstr>AdvOT596495f2</vt:lpstr>
      <vt:lpstr>AdvOT596495f2+03</vt:lpstr>
      <vt:lpstr>AdvOT596495f2+fb</vt:lpstr>
      <vt:lpstr>AdvOT7fb33346.I</vt:lpstr>
      <vt:lpstr>Calibri</vt:lpstr>
      <vt:lpstr>Georgia</vt:lpstr>
      <vt:lpstr>ＭＳ Ｐゴシック</vt:lpstr>
      <vt:lpstr>Wingdings</vt:lpstr>
      <vt:lpstr>Wingdings 2</vt:lpstr>
      <vt:lpstr>Arial</vt:lpstr>
      <vt:lpstr>Θέμα του Office</vt:lpstr>
      <vt:lpstr>Prism Project</vt:lpstr>
      <vt:lpstr>The role of mitochondria in IPF pathogenesis</vt:lpstr>
      <vt:lpstr>Mitochondria are double membrane-bound organelles that exist in all eukaryotic organisms.  An essential cellular function of mitochondria is to generate energy in the form of adenosine triphosphate (ATP).  This function makes mitochondria the “powerhouse” of the cell.   In addition to supplying ATP, mitochondria are also involved in other tasks, such as signaling, cellular differentiation, cell cycle regulation and cell growth.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MITOPHAGY mediators of mitochondrial quality PINK-1 and Parkin</vt:lpstr>
      <vt:lpstr>PINK1 deficiency in IPF</vt:lpstr>
      <vt:lpstr>PowerPoint Presentation</vt:lpstr>
      <vt:lpstr>PowerPoint Presentation</vt:lpstr>
      <vt:lpstr>Excessive plasma mtDNA is predictive of all-cause mortality in two independent cohorts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miR-29a/Collagen 1a pathway activated in IPF BAL cells </vt:lpstr>
      <vt:lpstr>PowerPoint Presentation</vt:lpstr>
      <vt:lpstr>PowerPoint Presentation</vt:lpstr>
      <vt:lpstr>PowerPoint Presentation</vt:lpstr>
      <vt:lpstr>PowerPoint Presentation</vt:lpstr>
      <vt:lpstr>PowerPoint Presentation</vt:lpstr>
      <vt:lpstr>Rationale</vt:lpstr>
      <vt:lpstr>RESULTS…</vt:lpstr>
      <vt:lpstr>PINK1 and Parkin expression in IPF BALF cells</vt:lpstr>
      <vt:lpstr>PowerPoint Presentation</vt:lpstr>
      <vt:lpstr>Oxidized mitochondria  in IPF alveolar macrophages </vt:lpstr>
      <vt:lpstr>Evaluation of mitochondria mass in IPF BALF </vt:lpstr>
      <vt:lpstr>PowerPoint Presentation</vt:lpstr>
      <vt:lpstr>Dysmorphic mitochondria  in IPF alveolar macrophages </vt:lpstr>
      <vt:lpstr>AUTOPHAGY</vt:lpstr>
      <vt:lpstr>Autophagy and IPF</vt:lpstr>
      <vt:lpstr>  Autophagy in IPF BALF cells similar to controls </vt:lpstr>
      <vt:lpstr>PowerPoint Presentation</vt:lpstr>
      <vt:lpstr>PowerPoint Presentation</vt:lpstr>
      <vt:lpstr>PowerPoint Presentation</vt:lpstr>
      <vt:lpstr>PowerPoint Presentation</vt:lpstr>
      <vt:lpstr>Mitochodria ROS is negatively correlated with TLC and DLCO in IPF.</vt:lpstr>
      <vt:lpstr>summary</vt:lpstr>
      <vt:lpstr>summary</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Admin</dc:creator>
  <cp:lastModifiedBy>Microsoft Office User</cp:lastModifiedBy>
  <cp:revision>91</cp:revision>
  <dcterms:created xsi:type="dcterms:W3CDTF">2018-04-10T16:44:44Z</dcterms:created>
  <dcterms:modified xsi:type="dcterms:W3CDTF">2018-04-16T14:33:53Z</dcterms:modified>
</cp:coreProperties>
</file>