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handoutMasterIdLst>
    <p:handoutMasterId r:id="rId36"/>
  </p:handoutMasterIdLst>
  <p:sldIdLst>
    <p:sldId id="328" r:id="rId3"/>
    <p:sldId id="386" r:id="rId4"/>
    <p:sldId id="527" r:id="rId5"/>
    <p:sldId id="496" r:id="rId6"/>
    <p:sldId id="404" r:id="rId7"/>
    <p:sldId id="458" r:id="rId8"/>
    <p:sldId id="472" r:id="rId9"/>
    <p:sldId id="495" r:id="rId10"/>
    <p:sldId id="523" r:id="rId11"/>
    <p:sldId id="499" r:id="rId12"/>
    <p:sldId id="519" r:id="rId13"/>
    <p:sldId id="521" r:id="rId14"/>
    <p:sldId id="525" r:id="rId15"/>
    <p:sldId id="526" r:id="rId16"/>
    <p:sldId id="518" r:id="rId17"/>
    <p:sldId id="522" r:id="rId18"/>
    <p:sldId id="476" r:id="rId19"/>
    <p:sldId id="486" r:id="rId20"/>
    <p:sldId id="493" r:id="rId21"/>
    <p:sldId id="435" r:id="rId22"/>
    <p:sldId id="505" r:id="rId23"/>
    <p:sldId id="506" r:id="rId24"/>
    <p:sldId id="504" r:id="rId25"/>
    <p:sldId id="463" r:id="rId26"/>
    <p:sldId id="509" r:id="rId27"/>
    <p:sldId id="508" r:id="rId28"/>
    <p:sldId id="510" r:id="rId29"/>
    <p:sldId id="524" r:id="rId30"/>
    <p:sldId id="511" r:id="rId31"/>
    <p:sldId id="513" r:id="rId32"/>
    <p:sldId id="514" r:id="rId33"/>
    <p:sldId id="515" r:id="rId3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gliani Elisa" initials="T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6891" autoAdjust="0"/>
  </p:normalViewPr>
  <p:slideViewPr>
    <p:cSldViewPr>
      <p:cViewPr varScale="1">
        <p:scale>
          <a:sx n="73" d="100"/>
          <a:sy n="73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-71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WT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Sheet3!$A$2:$A$14</c:f>
              <c:strCache>
                <c:ptCount val="13"/>
                <c:pt idx="0">
                  <c:v>0.016</c:v>
                </c:pt>
                <c:pt idx="1">
                  <c:v>0.03</c:v>
                </c:pt>
                <c:pt idx="2">
                  <c:v>0.06</c:v>
                </c:pt>
                <c:pt idx="3">
                  <c:v>0.125</c:v>
                </c:pt>
                <c:pt idx="4">
                  <c:v>0.25</c:v>
                </c:pt>
                <c:pt idx="5">
                  <c:v>0.5</c:v>
                </c:pt>
                <c:pt idx="6">
                  <c:v>1</c:v>
                </c:pt>
                <c:pt idx="7">
                  <c:v>2</c:v>
                </c:pt>
                <c:pt idx="8">
                  <c:v>4</c:v>
                </c:pt>
                <c:pt idx="9">
                  <c:v>8</c:v>
                </c:pt>
                <c:pt idx="10">
                  <c:v>16</c:v>
                </c:pt>
                <c:pt idx="11">
                  <c:v>32</c:v>
                </c:pt>
                <c:pt idx="12">
                  <c:v>64</c:v>
                </c:pt>
              </c:strCache>
            </c:strRef>
          </c:cat>
          <c:val>
            <c:numRef>
              <c:f>Sheet3!$B$2:$B$14</c:f>
              <c:numCache>
                <c:formatCode>General</c:formatCode>
                <c:ptCount val="13"/>
                <c:pt idx="0">
                  <c:v>0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21-4B45-8BAE-5BDDC8CFD739}"/>
            </c:ext>
          </c:extLst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c-15t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Sheet3!$A$2:$A$14</c:f>
              <c:strCache>
                <c:ptCount val="13"/>
                <c:pt idx="0">
                  <c:v>0.016</c:v>
                </c:pt>
                <c:pt idx="1">
                  <c:v>0.03</c:v>
                </c:pt>
                <c:pt idx="2">
                  <c:v>0.06</c:v>
                </c:pt>
                <c:pt idx="3">
                  <c:v>0.125</c:v>
                </c:pt>
                <c:pt idx="4">
                  <c:v>0.25</c:v>
                </c:pt>
                <c:pt idx="5">
                  <c:v>0.5</c:v>
                </c:pt>
                <c:pt idx="6">
                  <c:v>1</c:v>
                </c:pt>
                <c:pt idx="7">
                  <c:v>2</c:v>
                </c:pt>
                <c:pt idx="8">
                  <c:v>4</c:v>
                </c:pt>
                <c:pt idx="9">
                  <c:v>8</c:v>
                </c:pt>
                <c:pt idx="10">
                  <c:v>16</c:v>
                </c:pt>
                <c:pt idx="11">
                  <c:v>32</c:v>
                </c:pt>
                <c:pt idx="12">
                  <c:v>64</c:v>
                </c:pt>
              </c:strCache>
            </c:strRef>
          </c:cat>
          <c:val>
            <c:numRef>
              <c:f>Sheet3!$C$2:$C$14</c:f>
              <c:numCache>
                <c:formatCode>General</c:formatCode>
                <c:ptCount val="13"/>
                <c:pt idx="4">
                  <c:v>0</c:v>
                </c:pt>
                <c:pt idx="5">
                  <c:v>3</c:v>
                </c:pt>
                <c:pt idx="6">
                  <c:v>0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21-4B45-8BAE-5BDDC8CFD739}"/>
            </c:ext>
          </c:extLst>
        </c:ser>
        <c:ser>
          <c:idx val="2"/>
          <c:order val="2"/>
          <c:tx>
            <c:strRef>
              <c:f>Sheet3!$D$1</c:f>
              <c:strCache>
                <c:ptCount val="1"/>
                <c:pt idx="0">
                  <c:v>S315T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Sheet3!$A$2:$A$14</c:f>
              <c:strCache>
                <c:ptCount val="13"/>
                <c:pt idx="0">
                  <c:v>0.016</c:v>
                </c:pt>
                <c:pt idx="1">
                  <c:v>0.03</c:v>
                </c:pt>
                <c:pt idx="2">
                  <c:v>0.06</c:v>
                </c:pt>
                <c:pt idx="3">
                  <c:v>0.125</c:v>
                </c:pt>
                <c:pt idx="4">
                  <c:v>0.25</c:v>
                </c:pt>
                <c:pt idx="5">
                  <c:v>0.5</c:v>
                </c:pt>
                <c:pt idx="6">
                  <c:v>1</c:v>
                </c:pt>
                <c:pt idx="7">
                  <c:v>2</c:v>
                </c:pt>
                <c:pt idx="8">
                  <c:v>4</c:v>
                </c:pt>
                <c:pt idx="9">
                  <c:v>8</c:v>
                </c:pt>
                <c:pt idx="10">
                  <c:v>16</c:v>
                </c:pt>
                <c:pt idx="11">
                  <c:v>32</c:v>
                </c:pt>
                <c:pt idx="12">
                  <c:v>64</c:v>
                </c:pt>
              </c:strCache>
            </c:strRef>
          </c:cat>
          <c:val>
            <c:numRef>
              <c:f>Sheet3!$D$2:$D$14</c:f>
              <c:numCache>
                <c:formatCode>General</c:formatCode>
                <c:ptCount val="13"/>
                <c:pt idx="6">
                  <c:v>0</c:v>
                </c:pt>
                <c:pt idx="7">
                  <c:v>0</c:v>
                </c:pt>
                <c:pt idx="8">
                  <c:v>8</c:v>
                </c:pt>
                <c:pt idx="9">
                  <c:v>18</c:v>
                </c:pt>
                <c:pt idx="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21-4B45-8BAE-5BDDC8CFD739}"/>
            </c:ext>
          </c:extLst>
        </c:ser>
        <c:ser>
          <c:idx val="3"/>
          <c:order val="3"/>
          <c:tx>
            <c:strRef>
              <c:f>Sheet3!$E$1</c:f>
              <c:strCache>
                <c:ptCount val="1"/>
                <c:pt idx="0">
                  <c:v>(S315T)+(c-15t/c-8a/c-34del)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Sheet3!$A$2:$A$14</c:f>
              <c:strCache>
                <c:ptCount val="13"/>
                <c:pt idx="0">
                  <c:v>0.016</c:v>
                </c:pt>
                <c:pt idx="1">
                  <c:v>0.03</c:v>
                </c:pt>
                <c:pt idx="2">
                  <c:v>0.06</c:v>
                </c:pt>
                <c:pt idx="3">
                  <c:v>0.125</c:v>
                </c:pt>
                <c:pt idx="4">
                  <c:v>0.25</c:v>
                </c:pt>
                <c:pt idx="5">
                  <c:v>0.5</c:v>
                </c:pt>
                <c:pt idx="6">
                  <c:v>1</c:v>
                </c:pt>
                <c:pt idx="7">
                  <c:v>2</c:v>
                </c:pt>
                <c:pt idx="8">
                  <c:v>4</c:v>
                </c:pt>
                <c:pt idx="9">
                  <c:v>8</c:v>
                </c:pt>
                <c:pt idx="10">
                  <c:v>16</c:v>
                </c:pt>
                <c:pt idx="11">
                  <c:v>32</c:v>
                </c:pt>
                <c:pt idx="12">
                  <c:v>64</c:v>
                </c:pt>
              </c:strCache>
            </c:strRef>
          </c:cat>
          <c:val>
            <c:numRef>
              <c:f>Sheet3!$E$2:$E$14</c:f>
              <c:numCache>
                <c:formatCode>General</c:formatCode>
                <c:ptCount val="13"/>
                <c:pt idx="8">
                  <c:v>0</c:v>
                </c:pt>
                <c:pt idx="9">
                  <c:v>1</c:v>
                </c:pt>
                <c:pt idx="10">
                  <c:v>3</c:v>
                </c:pt>
                <c:pt idx="11">
                  <c:v>6</c:v>
                </c:pt>
                <c:pt idx="1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21-4B45-8BAE-5BDDC8CFD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2100765864"/>
        <c:axId val="2126112008"/>
      </c:barChart>
      <c:catAx>
        <c:axId val="-21007658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INH MIC (</a:t>
                </a:r>
                <a:r>
                  <a:rPr lang="en-US" dirty="0" err="1"/>
                  <a:t>ug</a:t>
                </a:r>
                <a:r>
                  <a:rPr lang="en-US" dirty="0"/>
                  <a:t>/ml)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6112008"/>
        <c:crosses val="autoZero"/>
        <c:auto val="1"/>
        <c:lblAlgn val="ctr"/>
        <c:lblOffset val="100"/>
        <c:noMultiLvlLbl val="0"/>
      </c:catAx>
      <c:valAx>
        <c:axId val="2126112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isolates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0765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0.43566</cdr:x>
      <cdr:y>0.45249</cdr:y>
    </cdr:from>
    <cdr:to>
      <cdr:x>0.44556</cdr:x>
      <cdr:y>0.60333</cdr:y>
    </cdr:to>
    <cdr:sp macro="" textlink="">
      <cdr:nvSpPr>
        <cdr:cNvPr id="2" name="Down Arrow 1"/>
        <cdr:cNvSpPr/>
      </cdr:nvSpPr>
      <cdr:spPr>
        <a:xfrm xmlns:a="http://schemas.openxmlformats.org/drawingml/2006/main">
          <a:off x="3168223" y="1944216"/>
          <a:ext cx="72008" cy="648072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3D6E6-AAEB-4385-ADD6-A15EC4473483}" type="datetimeFigureOut">
              <a:rPr lang="it-IT" smtClean="0"/>
              <a:pPr/>
              <a:t>16/04/2018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F8221-9797-45EA-BB7B-B2E3FCD68A6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9478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00A01-AF9A-4EE8-9D3A-63F50FE393FD}" type="datetimeFigureOut">
              <a:rPr lang="it-IT" smtClean="0"/>
              <a:pPr/>
              <a:t>16/04/2018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4F3AA-0331-4930-80AA-726C7EB2956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0917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4F3AA-0331-4930-80AA-726C7EB29560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787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it-IT" smtClean="0"/>
              <a:t>The molecular LPA can therefore be divided into three procedures (Figure 13):</a:t>
            </a:r>
          </a:p>
          <a:p>
            <a:pPr eaLnBrk="1" hangingPunct="1">
              <a:spcBef>
                <a:spcPct val="0"/>
              </a:spcBef>
            </a:pPr>
            <a:r>
              <a:rPr lang="en-US" altLang="it-IT" smtClean="0"/>
              <a:t>1. DNA extraction from NaOH-NALC decontaminated smear positive specimens, or </a:t>
            </a:r>
          </a:p>
          <a:p>
            <a:pPr eaLnBrk="1" hangingPunct="1">
              <a:spcBef>
                <a:spcPct val="0"/>
              </a:spcBef>
            </a:pPr>
            <a:r>
              <a:rPr lang="en-US" altLang="it-IT" smtClean="0"/>
              <a:t>from cultured isolates (solid or liquid media);</a:t>
            </a:r>
          </a:p>
          <a:p>
            <a:pPr eaLnBrk="1" hangingPunct="1">
              <a:spcBef>
                <a:spcPct val="0"/>
              </a:spcBef>
            </a:pPr>
            <a:r>
              <a:rPr lang="en-US" altLang="it-IT" smtClean="0"/>
              <a:t>2. A multiplex PCR with conditions that are specific for the type of specimen that </a:t>
            </a:r>
          </a:p>
          <a:p>
            <a:pPr eaLnBrk="1" hangingPunct="1">
              <a:spcBef>
                <a:spcPct val="0"/>
              </a:spcBef>
            </a:pPr>
            <a:r>
              <a:rPr lang="en-US" altLang="it-IT" smtClean="0"/>
              <a:t>was extracted and;</a:t>
            </a:r>
          </a:p>
          <a:p>
            <a:pPr eaLnBrk="1" hangingPunct="1">
              <a:spcBef>
                <a:spcPct val="0"/>
              </a:spcBef>
            </a:pPr>
            <a:r>
              <a:rPr lang="en-US" altLang="it-IT" smtClean="0"/>
              <a:t>3. Reverse hybridization, where probes (reaction zones or bands) on the strips are </a:t>
            </a:r>
          </a:p>
          <a:p>
            <a:pPr eaLnBrk="1" hangingPunct="1">
              <a:spcBef>
                <a:spcPct val="0"/>
              </a:spcBef>
            </a:pPr>
            <a:r>
              <a:rPr lang="en-US" altLang="it-IT" smtClean="0"/>
              <a:t>used to interrogate the M. tuberculosis target DNA associated with RMP and INH </a:t>
            </a:r>
          </a:p>
          <a:p>
            <a:pPr eaLnBrk="1" hangingPunct="1">
              <a:spcBef>
                <a:spcPct val="0"/>
              </a:spcBef>
            </a:pPr>
            <a:r>
              <a:rPr lang="en-US" altLang="it-IT" smtClean="0"/>
              <a:t>resistance by detecting sequences complementary to the probes on the strip.</a:t>
            </a:r>
          </a:p>
        </p:txBody>
      </p:sp>
      <p:sp>
        <p:nvSpPr>
          <p:cNvPr id="911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0B72C4-B4FA-4A13-9472-68E3D40DF913}" type="slidenum">
              <a:rPr lang="fr-FR" alt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4F3AA-0331-4930-80AA-726C7EB29560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787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D2F72-CC31-4BC8-9940-CA0894E49A4E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9787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50000"/>
              </a:lnSpc>
              <a:buFont typeface="+mj-lt"/>
              <a:buNone/>
              <a:defRPr/>
            </a:pPr>
            <a:endParaRPr lang="it-IT" sz="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E1C21-79A8-4049-8066-F10CA603C3F5}" type="slidenum">
              <a:rPr lang="fr-FR" altLang="it-IT" smtClean="0"/>
              <a:pPr>
                <a:defRPr/>
              </a:pPr>
              <a:t>24</a:t>
            </a:fld>
            <a:endParaRPr lang="fr-FR" altLang="it-IT"/>
          </a:p>
        </p:txBody>
      </p:sp>
    </p:spTree>
    <p:extLst>
      <p:ext uri="{BB962C8B-B14F-4D97-AF65-F5344CB8AC3E}">
        <p14:creationId xmlns:p14="http://schemas.microsoft.com/office/powerpoint/2010/main" val="2977400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ED9BE-779E-854C-BAD4-2A9A290813BA}" type="slidenum">
              <a:rPr lang="it-IT" smtClean="0">
                <a:solidFill>
                  <a:prstClr val="black"/>
                </a:solidFill>
                <a:latin typeface="Calibri"/>
              </a:rPr>
              <a:pPr/>
              <a:t>25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9420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Small, 1994: (n° clustered strains-n° clusters)/total n° strains, i.e. (56-24)/274=0.117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ED9BE-779E-854C-BAD4-2A9A290813BA}" type="slidenum">
              <a:rPr lang="it-IT" smtClean="0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3142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C68D623-B744-854D-BB21-C5777742B805}" type="slidenum">
              <a:rPr lang="it-IT" sz="1200"/>
              <a:pPr eaLnBrk="1" hangingPunct="1"/>
              <a:t>31</a:t>
            </a:fld>
            <a:endParaRPr lang="it-IT" sz="1200"/>
          </a:p>
        </p:txBody>
      </p:sp>
    </p:spTree>
    <p:extLst>
      <p:ext uri="{BB962C8B-B14F-4D97-AF65-F5344CB8AC3E}">
        <p14:creationId xmlns:p14="http://schemas.microsoft.com/office/powerpoint/2010/main" val="1696358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C68D623-B744-854D-BB21-C5777742B805}" type="slidenum">
              <a:rPr lang="it-IT" sz="1200"/>
              <a:pPr eaLnBrk="1" hangingPunct="1"/>
              <a:t>32</a:t>
            </a:fld>
            <a:endParaRPr lang="it-IT" sz="1200"/>
          </a:p>
        </p:txBody>
      </p:sp>
    </p:spTree>
    <p:extLst>
      <p:ext uri="{BB962C8B-B14F-4D97-AF65-F5344CB8AC3E}">
        <p14:creationId xmlns:p14="http://schemas.microsoft.com/office/powerpoint/2010/main" val="1696358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Riccardo\Pictures\logo hsr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7751"/>
            <a:ext cx="976660" cy="9647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ttore 1 7"/>
          <p:cNvCxnSpPr/>
          <p:nvPr userDrawn="1"/>
        </p:nvCxnSpPr>
        <p:spPr>
          <a:xfrm>
            <a:off x="0" y="1196752"/>
            <a:ext cx="9180512" cy="0"/>
          </a:xfrm>
          <a:prstGeom prst="line">
            <a:avLst/>
          </a:prstGeom>
          <a:ln w="19050">
            <a:solidFill>
              <a:srgbClr val="A31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 userDrawn="1"/>
        </p:nvSpPr>
        <p:spPr>
          <a:xfrm>
            <a:off x="8964488" y="0"/>
            <a:ext cx="288032" cy="5517232"/>
          </a:xfrm>
          <a:prstGeom prst="rect">
            <a:avLst/>
          </a:prstGeom>
          <a:solidFill>
            <a:srgbClr val="A31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ttangolo 9"/>
          <p:cNvSpPr/>
          <p:nvPr userDrawn="1"/>
        </p:nvSpPr>
        <p:spPr>
          <a:xfrm>
            <a:off x="8964488" y="5517232"/>
            <a:ext cx="288032" cy="1340768"/>
          </a:xfrm>
          <a:prstGeom prst="rect">
            <a:avLst/>
          </a:prstGeom>
          <a:solidFill>
            <a:srgbClr val="E4A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ttangolo 10"/>
          <p:cNvSpPr/>
          <p:nvPr userDrawn="1"/>
        </p:nvSpPr>
        <p:spPr>
          <a:xfrm>
            <a:off x="8964488" y="4176464"/>
            <a:ext cx="288032" cy="1340768"/>
          </a:xfrm>
          <a:prstGeom prst="rect">
            <a:avLst/>
          </a:prstGeom>
          <a:solidFill>
            <a:srgbClr val="A2D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13E1B5-DB83-4F17-BE0B-DC90EC5A0694}" type="datetimeFigureOut">
              <a:rPr lang="it-IT" smtClean="0"/>
              <a:pPr/>
              <a:t>16/04/2018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8749A8-9FFC-466A-A072-610EF5DDD28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13E1B5-DB83-4F17-BE0B-DC90EC5A0694}" type="datetimeFigureOut">
              <a:rPr lang="it-IT" smtClean="0"/>
              <a:pPr/>
              <a:t>16/04/2018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8749A8-9FFC-466A-A072-610EF5DDD28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Riccardo\Pictures\logo hsr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7751"/>
            <a:ext cx="976660" cy="9647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ttore 1 7"/>
          <p:cNvCxnSpPr/>
          <p:nvPr userDrawn="1"/>
        </p:nvCxnSpPr>
        <p:spPr>
          <a:xfrm>
            <a:off x="0" y="1196752"/>
            <a:ext cx="9180512" cy="0"/>
          </a:xfrm>
          <a:prstGeom prst="line">
            <a:avLst/>
          </a:prstGeom>
          <a:ln w="19050">
            <a:solidFill>
              <a:srgbClr val="A31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 userDrawn="1"/>
        </p:nvSpPr>
        <p:spPr>
          <a:xfrm>
            <a:off x="8964488" y="0"/>
            <a:ext cx="288032" cy="5517232"/>
          </a:xfrm>
          <a:prstGeom prst="rect">
            <a:avLst/>
          </a:prstGeom>
          <a:solidFill>
            <a:srgbClr val="A31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ttangolo 9"/>
          <p:cNvSpPr/>
          <p:nvPr userDrawn="1"/>
        </p:nvSpPr>
        <p:spPr>
          <a:xfrm>
            <a:off x="8964488" y="5517232"/>
            <a:ext cx="288032" cy="1340768"/>
          </a:xfrm>
          <a:prstGeom prst="rect">
            <a:avLst/>
          </a:prstGeom>
          <a:solidFill>
            <a:srgbClr val="E4A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ttangolo 10"/>
          <p:cNvSpPr/>
          <p:nvPr userDrawn="1"/>
        </p:nvSpPr>
        <p:spPr>
          <a:xfrm>
            <a:off x="8964488" y="4176464"/>
            <a:ext cx="288032" cy="1340768"/>
          </a:xfrm>
          <a:prstGeom prst="rect">
            <a:avLst/>
          </a:prstGeom>
          <a:solidFill>
            <a:srgbClr val="A2D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685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93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91424" tIns="91424" rIns="91424" bIns="91424"/>
          <a:lstStyle/>
          <a:p>
            <a:pPr lvl="0"/>
            <a:endParaRPr/>
          </a:p>
        </p:txBody>
      </p:sp>
      <p:sp>
        <p:nvSpPr>
          <p:cNvPr id="4" name="Shape 14"/>
          <p:cNvSpPr>
            <a:spLocks noGrp="1"/>
          </p:cNvSpPr>
          <p:nvPr>
            <p:ph type="sldNum" sz="quarter" idx="10"/>
          </p:nvPr>
        </p:nvSpPr>
        <p:spPr>
          <a:xfrm>
            <a:off x="8556625" y="6411913"/>
            <a:ext cx="549275" cy="368300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defRPr sz="1300">
                <a:solidFill>
                  <a:srgbClr val="000000"/>
                </a:solidFill>
              </a:defRPr>
            </a:lvl1pPr>
          </a:lstStyle>
          <a:p>
            <a:fld id="{2A3EBA31-3E02-944D-B6C2-6BF5FCA53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3123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fr-FR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fr-FR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2080C-2A8F-46A7-BC71-0BAAE3AE8BE8}" type="datetimeFigureOut">
              <a:rPr lang="fr-FR"/>
              <a:pPr>
                <a:defRPr/>
              </a:pPr>
              <a:t>16/04/2018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6C575-411D-4E94-A670-A1158F7A7A61}" type="slidenum">
              <a:rPr lang="fr-FR" altLang="it-IT"/>
              <a:pPr>
                <a:defRPr/>
              </a:pPr>
              <a:t>‹#›</a:t>
            </a:fld>
            <a:endParaRPr lang="fr-FR" altLang="it-IT"/>
          </a:p>
        </p:txBody>
      </p:sp>
    </p:spTree>
    <p:extLst>
      <p:ext uri="{BB962C8B-B14F-4D97-AF65-F5344CB8AC3E}">
        <p14:creationId xmlns:p14="http://schemas.microsoft.com/office/powerpoint/2010/main" val="732940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4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4" y="1827213"/>
            <a:ext cx="3579812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225" y="1827213"/>
            <a:ext cx="3581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2D48A-342E-4C76-A29D-194C03A87799}" type="datetime1">
              <a:rPr lang="en-GB" smtClean="0"/>
              <a:t>16/04/2018</a:t>
            </a:fld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900113" y="6308725"/>
            <a:ext cx="8064375" cy="5492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6308725"/>
            <a:ext cx="9144000" cy="5492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32A1E-899C-4FC7-8EA7-263D134DC3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295276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fr-FR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fr-FR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228F8A-B597-E84B-A590-3AD591226EF1}" type="datetimeFigureOut">
              <a:rPr lang="fr-FR"/>
              <a:pPr/>
              <a:t>16/04/2018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B75B5-F01B-3D4C-8A0A-BE92141AC3E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963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fr-FR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43671-2B5B-AB44-8D17-4E17E206786C}" type="datetimeFigureOut">
              <a:rPr lang="fr-FR"/>
              <a:pPr/>
              <a:t>16/04/2018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9C28D-DD01-2A47-AE7F-3D0E8A21D5F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640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fr-FR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0FB853-C464-8B43-906A-EFC0F0FED8AE}" type="datetimeFigureOut">
              <a:rPr lang="fr-FR"/>
              <a:pPr/>
              <a:t>16/04/2018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C705F-2E04-1F44-ABB9-BA7B6E0C040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936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fr-FR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07D86A-FBA1-614C-88D7-592A4BB8C094}" type="datetimeFigureOut">
              <a:rPr lang="fr-FR"/>
              <a:pPr/>
              <a:t>16/04/2018</a:t>
            </a:fld>
            <a:endParaRPr lang="fr-FR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3EA71-5555-6649-89C1-83124217359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33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13E1B5-DB83-4F17-BE0B-DC90EC5A0694}" type="datetimeFigureOut">
              <a:rPr lang="it-IT" smtClean="0"/>
              <a:pPr/>
              <a:t>16/04/2018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8749A8-9FFC-466A-A072-610EF5DDD28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fr-FR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CCDBCA-520B-0247-8F0F-4403C134BD76}" type="datetimeFigureOut">
              <a:rPr lang="fr-FR"/>
              <a:pPr/>
              <a:t>16/04/2018</a:t>
            </a:fld>
            <a:endParaRPr lang="fr-FR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4EE7B-AE5F-3944-86B9-099D14CAF00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388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fr-FR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78B471-EDB8-D840-9A08-4090ECB45F2E}" type="datetimeFigureOut">
              <a:rPr lang="fr-FR"/>
              <a:pPr/>
              <a:t>16/04/2018</a:t>
            </a:fld>
            <a:endParaRPr lang="fr-FR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0718A-7B3F-7B47-81C3-46A54797E53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877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C5D21D-0A8F-FC43-83E1-14CFF6D525B7}" type="datetimeFigureOut">
              <a:rPr lang="fr-FR"/>
              <a:pPr/>
              <a:t>16/04/2018</a:t>
            </a:fld>
            <a:endParaRPr lang="fr-FR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809FD-11A5-364F-880C-0121E022B1C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9227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fr-FR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A98101-6099-7245-BC66-E28C1A8F89CE}" type="datetimeFigureOut">
              <a:rPr lang="fr-FR"/>
              <a:pPr/>
              <a:t>16/04/2018</a:t>
            </a:fld>
            <a:endParaRPr lang="fr-FR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236C6-D53D-BF40-9F83-3EFDB27040A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633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fr-FR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F63C40-3A99-C94A-9450-28FFAB9C8B22}" type="datetimeFigureOut">
              <a:rPr lang="fr-FR"/>
              <a:pPr/>
              <a:t>16/04/2018</a:t>
            </a:fld>
            <a:endParaRPr lang="fr-FR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914E-ECA1-AC4D-91C8-CFACC9AE1AF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462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fr-FR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6AD6A0-7FDE-0449-BD92-1AE12ED8E247}" type="datetimeFigureOut">
              <a:rPr lang="fr-FR"/>
              <a:pPr/>
              <a:t>16/04/2018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451AA-E4CF-C444-B6BF-C5B6683A5D6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642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fr-FR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76BA27-9204-F049-9F46-0F9C5B0646D2}" type="datetimeFigureOut">
              <a:rPr lang="fr-FR"/>
              <a:pPr/>
              <a:t>16/04/2018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80E37-AEB8-0C4E-B5D0-6F14892DD5F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1583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Riccardo\Pictures\logo hsr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7475"/>
            <a:ext cx="97631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7"/>
          <p:cNvCxnSpPr/>
          <p:nvPr userDrawn="1"/>
        </p:nvCxnSpPr>
        <p:spPr>
          <a:xfrm>
            <a:off x="0" y="1196975"/>
            <a:ext cx="9180513" cy="0"/>
          </a:xfrm>
          <a:prstGeom prst="line">
            <a:avLst/>
          </a:prstGeom>
          <a:ln w="19050">
            <a:solidFill>
              <a:srgbClr val="A31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8"/>
          <p:cNvSpPr/>
          <p:nvPr userDrawn="1"/>
        </p:nvSpPr>
        <p:spPr>
          <a:xfrm>
            <a:off x="8964613" y="0"/>
            <a:ext cx="287337" cy="5516563"/>
          </a:xfrm>
          <a:prstGeom prst="rect">
            <a:avLst/>
          </a:prstGeom>
          <a:solidFill>
            <a:srgbClr val="A31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Rettangolo 9"/>
          <p:cNvSpPr/>
          <p:nvPr userDrawn="1"/>
        </p:nvSpPr>
        <p:spPr>
          <a:xfrm>
            <a:off x="8964613" y="5516563"/>
            <a:ext cx="287337" cy="1341437"/>
          </a:xfrm>
          <a:prstGeom prst="rect">
            <a:avLst/>
          </a:prstGeom>
          <a:solidFill>
            <a:srgbClr val="E4A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Rettangolo 10"/>
          <p:cNvSpPr/>
          <p:nvPr userDrawn="1"/>
        </p:nvSpPr>
        <p:spPr>
          <a:xfrm>
            <a:off x="8964613" y="4176713"/>
            <a:ext cx="287337" cy="1339850"/>
          </a:xfrm>
          <a:prstGeom prst="rect">
            <a:avLst/>
          </a:prstGeom>
          <a:solidFill>
            <a:srgbClr val="A2D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0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13E1B5-DB83-4F17-BE0B-DC90EC5A0694}" type="datetimeFigureOut">
              <a:rPr lang="it-IT" smtClean="0"/>
              <a:pPr/>
              <a:t>16/04/2018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8749A8-9FFC-466A-A072-610EF5DDD28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13E1B5-DB83-4F17-BE0B-DC90EC5A0694}" type="datetimeFigureOut">
              <a:rPr lang="it-IT" smtClean="0"/>
              <a:pPr/>
              <a:t>16/04/2018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8749A8-9FFC-466A-A072-610EF5DDD28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13E1B5-DB83-4F17-BE0B-DC90EC5A0694}" type="datetimeFigureOut">
              <a:rPr lang="it-IT" smtClean="0"/>
              <a:pPr/>
              <a:t>16/04/2018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8749A8-9FFC-466A-A072-610EF5DDD28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13E1B5-DB83-4F17-BE0B-DC90EC5A0694}" type="datetimeFigureOut">
              <a:rPr lang="it-IT" smtClean="0"/>
              <a:pPr/>
              <a:t>16/04/2018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8749A8-9FFC-466A-A072-610EF5DDD28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13E1B5-DB83-4F17-BE0B-DC90EC5A0694}" type="datetimeFigureOut">
              <a:rPr lang="it-IT" smtClean="0"/>
              <a:pPr/>
              <a:t>16/04/2018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8749A8-9FFC-466A-A072-610EF5DDD28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13E1B5-DB83-4F17-BE0B-DC90EC5A0694}" type="datetimeFigureOut">
              <a:rPr lang="it-IT" smtClean="0"/>
              <a:pPr/>
              <a:t>16/04/2018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8749A8-9FFC-466A-A072-610EF5DDD28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13E1B5-DB83-4F17-BE0B-DC90EC5A0694}" type="datetimeFigureOut">
              <a:rPr lang="it-IT" smtClean="0"/>
              <a:pPr/>
              <a:t>16/04/2018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8749A8-9FFC-466A-A072-610EF5DDD28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Riccardo\Pictures\logo hsr3.jp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7751"/>
            <a:ext cx="976660" cy="9647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ttore 1 7"/>
          <p:cNvCxnSpPr/>
          <p:nvPr userDrawn="1"/>
        </p:nvCxnSpPr>
        <p:spPr>
          <a:xfrm>
            <a:off x="0" y="1196752"/>
            <a:ext cx="9180512" cy="0"/>
          </a:xfrm>
          <a:prstGeom prst="line">
            <a:avLst/>
          </a:prstGeom>
          <a:ln w="19050">
            <a:solidFill>
              <a:srgbClr val="A31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 userDrawn="1"/>
        </p:nvSpPr>
        <p:spPr>
          <a:xfrm>
            <a:off x="8964488" y="0"/>
            <a:ext cx="288032" cy="5517232"/>
          </a:xfrm>
          <a:prstGeom prst="rect">
            <a:avLst/>
          </a:prstGeom>
          <a:solidFill>
            <a:srgbClr val="A31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ttangolo 9"/>
          <p:cNvSpPr/>
          <p:nvPr userDrawn="1"/>
        </p:nvSpPr>
        <p:spPr>
          <a:xfrm>
            <a:off x="8964488" y="5517232"/>
            <a:ext cx="288032" cy="1340768"/>
          </a:xfrm>
          <a:prstGeom prst="rect">
            <a:avLst/>
          </a:prstGeom>
          <a:solidFill>
            <a:srgbClr val="E4A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ttangolo 10"/>
          <p:cNvSpPr/>
          <p:nvPr userDrawn="1"/>
        </p:nvSpPr>
        <p:spPr>
          <a:xfrm>
            <a:off x="8964488" y="4176464"/>
            <a:ext cx="288032" cy="1340768"/>
          </a:xfrm>
          <a:prstGeom prst="rect">
            <a:avLst/>
          </a:prstGeom>
          <a:solidFill>
            <a:srgbClr val="A2D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2" r:id="rId12"/>
    <p:sldLayoutId id="2147483693" r:id="rId13"/>
    <p:sldLayoutId id="2147483694" r:id="rId14"/>
    <p:sldLayoutId id="214748369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fr-FR"/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86A942-D4DD-2F42-A64F-1F76755BC4A8}" type="datetimeFigureOut">
              <a:rPr lang="fr-FR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16/04/2018</a:t>
            </a:fld>
            <a:endParaRPr lang="fr-FR">
              <a:ea typeface="ＭＳ Ｐゴシック" charset="0"/>
              <a:cs typeface="Arial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64D575-0EDC-7B43-9B2B-64B84768D48A}" type="slidenum">
              <a:rPr lang="fr-FR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>
              <a:ea typeface="ＭＳ Ｐゴシック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jpeg"/><Relationship Id="rId18" Type="http://schemas.openxmlformats.org/officeDocument/2006/relationships/image" Target="../media/image64.png"/><Relationship Id="rId3" Type="http://schemas.openxmlformats.org/officeDocument/2006/relationships/image" Target="../media/image14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11" Type="http://schemas.openxmlformats.org/officeDocument/2006/relationships/image" Target="../media/image57.png"/><Relationship Id="rId5" Type="http://schemas.openxmlformats.org/officeDocument/2006/relationships/image" Target="../media/image52.png"/><Relationship Id="rId15" Type="http://schemas.openxmlformats.org/officeDocument/2006/relationships/image" Target="../media/image61.png"/><Relationship Id="rId10" Type="http://schemas.openxmlformats.org/officeDocument/2006/relationships/image" Target="../media/image56.jpeg"/><Relationship Id="rId19" Type="http://schemas.openxmlformats.org/officeDocument/2006/relationships/image" Target="../media/image65.png"/><Relationship Id="rId4" Type="http://schemas.openxmlformats.org/officeDocument/2006/relationships/image" Target="../media/image51.png"/><Relationship Id="rId9" Type="http://schemas.openxmlformats.org/officeDocument/2006/relationships/image" Target="../media/image55.jpeg"/><Relationship Id="rId1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:\Users\Riccardo\Pictures\logo hsr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648"/>
            <a:ext cx="1585913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8964613" y="0"/>
            <a:ext cx="287337" cy="5516563"/>
          </a:xfrm>
          <a:prstGeom prst="rect">
            <a:avLst/>
          </a:prstGeom>
          <a:solidFill>
            <a:srgbClr val="A31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8964613" y="5516563"/>
            <a:ext cx="287337" cy="1341437"/>
          </a:xfrm>
          <a:prstGeom prst="rect">
            <a:avLst/>
          </a:prstGeom>
          <a:solidFill>
            <a:srgbClr val="E4A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8964613" y="4176713"/>
            <a:ext cx="287337" cy="1339850"/>
          </a:xfrm>
          <a:prstGeom prst="rect">
            <a:avLst/>
          </a:prstGeom>
          <a:solidFill>
            <a:srgbClr val="A2D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4005064"/>
            <a:ext cx="8964613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latinLnBrk="1" hangingPunct="0">
              <a:defRPr/>
            </a:pPr>
            <a:r>
              <a:rPr lang="en-US" sz="3200" b="1" dirty="0" smtClean="0">
                <a:solidFill>
                  <a:srgbClr val="C00000"/>
                </a:solidFill>
                <a:ea typeface="ＭＳ Ｐゴシック" charset="0"/>
                <a:cs typeface="Arial" pitchFamily="34" charset="0"/>
                <a:sym typeface="Arial"/>
              </a:rPr>
              <a:t> </a:t>
            </a:r>
            <a:r>
              <a:rPr lang="en-US" sz="3200" dirty="0" smtClean="0">
                <a:solidFill>
                  <a:srgbClr val="800000"/>
                </a:solidFill>
                <a:ea typeface="ＭＳ Ｐゴシック" charset="0"/>
                <a:cs typeface="Arial" pitchFamily="34" charset="0"/>
                <a:sym typeface="Arial"/>
              </a:rPr>
              <a:t>DM Cirillo, MD, PhD</a:t>
            </a:r>
            <a:endParaRPr lang="en-US" sz="3200" dirty="0">
              <a:solidFill>
                <a:srgbClr val="800000"/>
              </a:solidFill>
              <a:ea typeface="ＭＳ Ｐゴシック" charset="0"/>
              <a:cs typeface="Arial" pitchFamily="34" charset="0"/>
              <a:sym typeface="Arial"/>
            </a:endParaRPr>
          </a:p>
          <a:p>
            <a:pPr algn="ctr">
              <a:defRPr/>
            </a:pPr>
            <a:r>
              <a:rPr lang="en-US" b="1" dirty="0">
                <a:solidFill>
                  <a:prstClr val="white">
                    <a:lumMod val="50000"/>
                  </a:prstClr>
                </a:solidFill>
                <a:ea typeface="ＭＳ Ｐゴシック" charset="0"/>
                <a:cs typeface="Times New Roman" panose="02020603050405020304" pitchFamily="18" charset="0"/>
              </a:rPr>
              <a:t>WHO Collaborating Centre for TB Laboratory </a:t>
            </a:r>
            <a:r>
              <a:rPr lang="en-US" b="1" dirty="0" smtClean="0">
                <a:solidFill>
                  <a:prstClr val="white">
                    <a:lumMod val="50000"/>
                  </a:prstClr>
                </a:solidFill>
                <a:ea typeface="ＭＳ Ｐゴシック" charset="0"/>
                <a:cs typeface="Times New Roman" panose="02020603050405020304" pitchFamily="18" charset="0"/>
              </a:rPr>
              <a:t>Strengthening ITA-98</a:t>
            </a:r>
            <a:endParaRPr lang="en-US" b="1" dirty="0">
              <a:solidFill>
                <a:prstClr val="white">
                  <a:lumMod val="50000"/>
                </a:prstClr>
              </a:solidFill>
              <a:ea typeface="ＭＳ Ｐゴシック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b="1" dirty="0">
                <a:solidFill>
                  <a:prstClr val="white">
                    <a:lumMod val="50000"/>
                  </a:prstClr>
                </a:solidFill>
                <a:ea typeface="ＭＳ Ｐゴシック" charset="0"/>
                <a:cs typeface="Times New Roman" panose="02020603050405020304" pitchFamily="18" charset="0"/>
              </a:rPr>
              <a:t>Supranational Reference Laboratory Milan</a:t>
            </a:r>
          </a:p>
          <a:p>
            <a:pPr algn="ctr">
              <a:defRPr/>
            </a:pPr>
            <a:r>
              <a:rPr lang="en-US" b="1" dirty="0">
                <a:solidFill>
                  <a:prstClr val="white">
                    <a:lumMod val="50000"/>
                  </a:prstClr>
                </a:solidFill>
                <a:ea typeface="ＭＳ Ｐゴシック" charset="0"/>
                <a:cs typeface="Times New Roman" panose="02020603050405020304" pitchFamily="18" charset="0"/>
              </a:rPr>
              <a:t>Emerging Bacterial Pathogens Unit,</a:t>
            </a:r>
          </a:p>
          <a:p>
            <a:pPr algn="ctr">
              <a:defRPr/>
            </a:pPr>
            <a:r>
              <a:rPr lang="en-US" b="1" dirty="0">
                <a:solidFill>
                  <a:prstClr val="white">
                    <a:lumMod val="50000"/>
                  </a:prstClr>
                </a:solidFill>
                <a:ea typeface="ＭＳ Ｐゴシック" charset="0"/>
                <a:cs typeface="Times New Roman" panose="02020603050405020304" pitchFamily="18" charset="0"/>
              </a:rPr>
              <a:t>San Raffaele Scientific Institute, </a:t>
            </a:r>
            <a:r>
              <a:rPr lang="en-US" b="1" dirty="0" smtClean="0">
                <a:solidFill>
                  <a:prstClr val="white">
                    <a:lumMod val="50000"/>
                  </a:prstClr>
                </a:solidFill>
                <a:ea typeface="ＭＳ Ｐゴシック" charset="0"/>
                <a:cs typeface="Times New Roman" panose="02020603050405020304" pitchFamily="18" charset="0"/>
              </a:rPr>
              <a:t>Milan</a:t>
            </a:r>
          </a:p>
          <a:p>
            <a:pPr algn="ctr">
              <a:defRPr/>
            </a:pPr>
            <a:endParaRPr lang="en-US" b="1" dirty="0">
              <a:solidFill>
                <a:prstClr val="white">
                  <a:lumMod val="50000"/>
                </a:prstClr>
              </a:solidFill>
              <a:ea typeface="ＭＳ Ｐゴシック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b="1" dirty="0" smtClean="0">
              <a:solidFill>
                <a:prstClr val="white">
                  <a:lumMod val="50000"/>
                </a:prstClr>
              </a:solidFill>
              <a:ea typeface="ＭＳ Ｐゴシック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b="1" dirty="0">
              <a:solidFill>
                <a:prstClr val="white">
                  <a:lumMod val="50000"/>
                </a:prstClr>
              </a:solidFill>
              <a:ea typeface="ＭＳ Ｐゴシック" charset="0"/>
              <a:cs typeface="Times New Roman" panose="02020603050405020304" pitchFamily="18" charset="0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0" y="3717032"/>
            <a:ext cx="9180513" cy="0"/>
          </a:xfrm>
          <a:prstGeom prst="line">
            <a:avLst/>
          </a:prstGeom>
          <a:ln w="19050">
            <a:solidFill>
              <a:srgbClr val="A31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een Shot 2018-04-15 at 08.36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3256"/>
            <a:ext cx="9144000" cy="11247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704" y="2420888"/>
            <a:ext cx="9122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cap="all" dirty="0">
                <a:solidFill>
                  <a:srgbClr val="800000"/>
                </a:solidFill>
              </a:rPr>
              <a:t>“</a:t>
            </a:r>
            <a:r>
              <a:rPr lang="en-US" sz="3200" cap="all" dirty="0" err="1">
                <a:solidFill>
                  <a:srgbClr val="800000"/>
                </a:solidFill>
              </a:rPr>
              <a:t>Ruolo</a:t>
            </a:r>
            <a:r>
              <a:rPr lang="en-US" sz="3200" cap="all" dirty="0">
                <a:solidFill>
                  <a:srgbClr val="800000"/>
                </a:solidFill>
              </a:rPr>
              <a:t> del </a:t>
            </a:r>
            <a:r>
              <a:rPr lang="en-US" sz="3200" cap="all" dirty="0" smtClean="0">
                <a:solidFill>
                  <a:srgbClr val="800000"/>
                </a:solidFill>
              </a:rPr>
              <a:t>Next Generation Sequencing </a:t>
            </a:r>
            <a:r>
              <a:rPr lang="en-US" sz="3200" cap="all" dirty="0" err="1">
                <a:solidFill>
                  <a:srgbClr val="800000"/>
                </a:solidFill>
              </a:rPr>
              <a:t>nella</a:t>
            </a:r>
            <a:r>
              <a:rPr lang="en-US" sz="3200" cap="all" dirty="0">
                <a:solidFill>
                  <a:srgbClr val="800000"/>
                </a:solidFill>
              </a:rPr>
              <a:t> </a:t>
            </a:r>
            <a:r>
              <a:rPr lang="en-US" sz="3200" cap="all" dirty="0" err="1">
                <a:solidFill>
                  <a:srgbClr val="800000"/>
                </a:solidFill>
              </a:rPr>
              <a:t>diagnosi</a:t>
            </a:r>
            <a:r>
              <a:rPr lang="en-US" sz="3200" cap="all" dirty="0">
                <a:solidFill>
                  <a:srgbClr val="800000"/>
                </a:solidFill>
              </a:rPr>
              <a:t> e </a:t>
            </a:r>
            <a:r>
              <a:rPr lang="en-US" sz="3200" cap="all" dirty="0" err="1">
                <a:solidFill>
                  <a:srgbClr val="800000"/>
                </a:solidFill>
              </a:rPr>
              <a:t>nel</a:t>
            </a:r>
            <a:r>
              <a:rPr lang="en-US" sz="3200" cap="all" dirty="0">
                <a:solidFill>
                  <a:srgbClr val="800000"/>
                </a:solidFill>
              </a:rPr>
              <a:t> </a:t>
            </a:r>
            <a:r>
              <a:rPr lang="en-US" sz="3200" cap="all" dirty="0" err="1">
                <a:solidFill>
                  <a:srgbClr val="800000"/>
                </a:solidFill>
              </a:rPr>
              <a:t>controllo</a:t>
            </a:r>
            <a:r>
              <a:rPr lang="en-US" sz="3200" cap="all" dirty="0">
                <a:solidFill>
                  <a:srgbClr val="800000"/>
                </a:solidFill>
              </a:rPr>
              <a:t> </a:t>
            </a:r>
            <a:r>
              <a:rPr lang="en-US" sz="3200" cap="all" dirty="0" err="1">
                <a:solidFill>
                  <a:srgbClr val="800000"/>
                </a:solidFill>
              </a:rPr>
              <a:t>della</a:t>
            </a:r>
            <a:r>
              <a:rPr lang="en-US" sz="3200" cap="all" dirty="0">
                <a:solidFill>
                  <a:srgbClr val="800000"/>
                </a:solidFill>
              </a:rPr>
              <a:t> </a:t>
            </a:r>
            <a:r>
              <a:rPr lang="en-US" sz="3200" cap="all" dirty="0" err="1">
                <a:solidFill>
                  <a:srgbClr val="800000"/>
                </a:solidFill>
              </a:rPr>
              <a:t>tubercolosi</a:t>
            </a:r>
            <a:r>
              <a:rPr lang="en-US" sz="3200" cap="all" dirty="0">
                <a:solidFill>
                  <a:srgbClr val="800000"/>
                </a:solidFill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:\Users\Riccardo\Pictures\logo hsr3.jpg">
            <a:extLst>
              <a:ext uri="{FF2B5EF4-FFF2-40B4-BE49-F238E27FC236}">
                <a16:creationId xmlns:a16="http://schemas.microsoft.com/office/drawing/2014/main" id="{4AC46F5B-B63D-4939-A4E7-D3DC151E2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7475"/>
            <a:ext cx="97631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4DF0D9CE-ED3A-4868-8652-698F5925EB4F}"/>
              </a:ext>
            </a:extLst>
          </p:cNvPr>
          <p:cNvCxnSpPr/>
          <p:nvPr/>
        </p:nvCxnSpPr>
        <p:spPr>
          <a:xfrm>
            <a:off x="6" y="1196975"/>
            <a:ext cx="9180513" cy="0"/>
          </a:xfrm>
          <a:prstGeom prst="line">
            <a:avLst/>
          </a:prstGeom>
          <a:ln w="19050">
            <a:solidFill>
              <a:srgbClr val="A31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>
            <a:extLst>
              <a:ext uri="{FF2B5EF4-FFF2-40B4-BE49-F238E27FC236}">
                <a16:creationId xmlns:a16="http://schemas.microsoft.com/office/drawing/2014/main" id="{5A29C5A9-E170-49DB-A5AD-0D51BEB5B06A}"/>
              </a:ext>
            </a:extLst>
          </p:cNvPr>
          <p:cNvSpPr/>
          <p:nvPr/>
        </p:nvSpPr>
        <p:spPr>
          <a:xfrm>
            <a:off x="8964619" y="1"/>
            <a:ext cx="287337" cy="5516563"/>
          </a:xfrm>
          <a:prstGeom prst="rect">
            <a:avLst/>
          </a:prstGeom>
          <a:solidFill>
            <a:srgbClr val="A31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2B46BFA3-A150-44FA-A6AE-9266A8CC9EDA}"/>
              </a:ext>
            </a:extLst>
          </p:cNvPr>
          <p:cNvSpPr/>
          <p:nvPr/>
        </p:nvSpPr>
        <p:spPr>
          <a:xfrm>
            <a:off x="8964619" y="5516564"/>
            <a:ext cx="287337" cy="1341437"/>
          </a:xfrm>
          <a:prstGeom prst="rect">
            <a:avLst/>
          </a:prstGeom>
          <a:solidFill>
            <a:srgbClr val="E4A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CA5F35D-2BFC-4B69-B529-E1B7E02115CE}"/>
              </a:ext>
            </a:extLst>
          </p:cNvPr>
          <p:cNvSpPr/>
          <p:nvPr/>
        </p:nvSpPr>
        <p:spPr>
          <a:xfrm>
            <a:off x="8964619" y="4176713"/>
            <a:ext cx="287337" cy="1339851"/>
          </a:xfrm>
          <a:prstGeom prst="rect">
            <a:avLst/>
          </a:prstGeom>
          <a:solidFill>
            <a:srgbClr val="A2D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86E6575-F61C-4C63-B907-C1900E67BB2E}"/>
              </a:ext>
            </a:extLst>
          </p:cNvPr>
          <p:cNvSpPr/>
          <p:nvPr/>
        </p:nvSpPr>
        <p:spPr>
          <a:xfrm>
            <a:off x="0" y="-1255"/>
            <a:ext cx="7668344" cy="1200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A31D21"/>
                </a:solidFill>
                <a:ea typeface="Kozuka Gothic Pr6N B" pitchFamily="34" charset="-128"/>
              </a:rPr>
              <a:t>A </a:t>
            </a:r>
            <a:r>
              <a:rPr lang="en-US" sz="2400" b="1" dirty="0" err="1">
                <a:solidFill>
                  <a:srgbClr val="A31D21"/>
                </a:solidFill>
                <a:ea typeface="Kozuka Gothic Pr6N B" pitchFamily="34" charset="-128"/>
              </a:rPr>
              <a:t>standardised</a:t>
            </a:r>
            <a:r>
              <a:rPr lang="en-US" sz="2400" b="1" dirty="0">
                <a:solidFill>
                  <a:srgbClr val="A31D21"/>
                </a:solidFill>
                <a:ea typeface="Kozuka Gothic Pr6N B" pitchFamily="34" charset="-128"/>
              </a:rPr>
              <a:t> method for interpreting the association between mutations and phenotypic drug resistance 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A31D21"/>
                </a:solidFill>
                <a:ea typeface="Kozuka Gothic Pr6N B" pitchFamily="34" charset="-128"/>
              </a:rPr>
              <a:t>Mycobacterium tuberculosis</a:t>
            </a:r>
            <a:endParaRPr lang="en-US" sz="2400" b="1" i="1" dirty="0">
              <a:solidFill>
                <a:srgbClr val="A31D21"/>
              </a:solidFill>
              <a:latin typeface="+mj-lt"/>
              <a:ea typeface="Kozuka Gothic Pr6N B" pitchFamily="34" charset="-128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8BAD3A0-4CE3-4640-8875-78277CCF69F9}"/>
              </a:ext>
            </a:extLst>
          </p:cNvPr>
          <p:cNvSpPr/>
          <p:nvPr/>
        </p:nvSpPr>
        <p:spPr>
          <a:xfrm>
            <a:off x="11475" y="6525348"/>
            <a:ext cx="17101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Miotto</a:t>
            </a:r>
            <a:r>
              <a:rPr 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, ERJ 2017</a:t>
            </a:r>
            <a:endParaRPr lang="it-IT" sz="1400" dirty="0"/>
          </a:p>
        </p:txBody>
      </p:sp>
      <p:pic>
        <p:nvPicPr>
          <p:cNvPr id="11" name="Immagine 1">
            <a:extLst>
              <a:ext uri="{FF2B5EF4-FFF2-40B4-BE49-F238E27FC236}">
                <a16:creationId xmlns:a16="http://schemas.microsoft.com/office/drawing/2014/main" id="{80EF1B26-FF5F-42C4-AAA8-220528070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271474"/>
            <a:ext cx="8424936" cy="539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0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107504" y="260648"/>
            <a:ext cx="7638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3600" cap="all" dirty="0" smtClean="0">
                <a:solidFill>
                  <a:srgbClr val="800000"/>
                </a:solidFill>
                <a:latin typeface="+mj-lt"/>
                <a:ea typeface="ＭＳ Ｐゴシック" pitchFamily="34" charset="-128"/>
                <a:cs typeface="+mj-cs"/>
              </a:rPr>
              <a:t>LPA: </a:t>
            </a:r>
            <a:r>
              <a:rPr lang="it-IT" sz="3600" cap="all" dirty="0" err="1" smtClean="0">
                <a:solidFill>
                  <a:srgbClr val="800000"/>
                </a:solidFill>
                <a:latin typeface="+mj-lt"/>
                <a:ea typeface="ＭＳ Ｐゴシック" pitchFamily="34" charset="-128"/>
                <a:cs typeface="+mj-cs"/>
              </a:rPr>
              <a:t>Interpretation</a:t>
            </a:r>
            <a:r>
              <a:rPr lang="it-IT" sz="3600" cap="all" dirty="0" smtClean="0">
                <a:solidFill>
                  <a:srgbClr val="800000"/>
                </a:solidFill>
                <a:latin typeface="+mj-lt"/>
                <a:ea typeface="ＭＳ Ｐゴシック" pitchFamily="34" charset="-128"/>
                <a:cs typeface="+mj-cs"/>
              </a:rPr>
              <a:t> and Reporting</a:t>
            </a:r>
            <a:endParaRPr lang="it-IT" sz="3600" cap="all" dirty="0">
              <a:solidFill>
                <a:srgbClr val="800000"/>
              </a:solidFill>
              <a:latin typeface="+mj-lt"/>
              <a:ea typeface="ＭＳ Ｐゴシック" pitchFamily="34" charset="-128"/>
              <a:cs typeface="+mj-cs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6" t="31289" r="53276" b="13529"/>
          <a:stretch/>
        </p:blipFill>
        <p:spPr bwMode="auto">
          <a:xfrm>
            <a:off x="701824" y="1412776"/>
            <a:ext cx="445437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5255568" y="1556792"/>
            <a:ext cx="38519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Two internal controls on the strip: </a:t>
            </a:r>
          </a:p>
          <a:p>
            <a:pPr marL="540000" lvl="1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Conjugate Control CC</a:t>
            </a:r>
          </a:p>
          <a:p>
            <a:pPr marL="540000" lvl="1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Amplification Control AC</a:t>
            </a:r>
          </a:p>
          <a:p>
            <a:pPr marL="540000" lvl="1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MTB complex band</a:t>
            </a:r>
            <a:endParaRPr lang="en-GB" sz="22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5477040" y="3235623"/>
            <a:ext cx="3707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>
                <a:solidFill>
                  <a:srgbClr val="000000"/>
                </a:solidFill>
              </a:rPr>
              <a:t>Three genes locus control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>
                <a:solidFill>
                  <a:srgbClr val="000000"/>
                </a:solidFill>
              </a:rPr>
              <a:t>WT reactions zones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>
                <a:solidFill>
                  <a:srgbClr val="000000"/>
                </a:solidFill>
              </a:rPr>
              <a:t>MUT reactions zones</a:t>
            </a:r>
            <a:endParaRPr lang="en-GB" sz="2200" dirty="0">
              <a:solidFill>
                <a:srgbClr val="000000"/>
              </a:solidFill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0" y="1196975"/>
            <a:ext cx="9180513" cy="0"/>
          </a:xfrm>
          <a:prstGeom prst="line">
            <a:avLst/>
          </a:prstGeom>
          <a:ln w="19050">
            <a:solidFill>
              <a:srgbClr val="A31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923928" y="4221088"/>
            <a:ext cx="432048" cy="2232248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0" y="4221088"/>
            <a:ext cx="432048" cy="2232248"/>
          </a:xfrm>
          <a:prstGeom prst="rect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39544" y="4725144"/>
            <a:ext cx="410445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800000"/>
                </a:solidFill>
              </a:rPr>
              <a:t>RED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00FF"/>
                </a:solidFill>
              </a:rPr>
              <a:t>BLUE </a:t>
            </a:r>
            <a:r>
              <a:rPr lang="en-US" dirty="0" smtClean="0">
                <a:solidFill>
                  <a:srgbClr val="000000"/>
                </a:solidFill>
              </a:rPr>
              <a:t>patterns are NOT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equivalent for patients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206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Riccardo\Pictures\logo hsr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7475"/>
            <a:ext cx="97631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ttore 1 11"/>
          <p:cNvCxnSpPr/>
          <p:nvPr/>
        </p:nvCxnSpPr>
        <p:spPr>
          <a:xfrm>
            <a:off x="0" y="1196975"/>
            <a:ext cx="9180513" cy="0"/>
          </a:xfrm>
          <a:prstGeom prst="line">
            <a:avLst/>
          </a:prstGeom>
          <a:ln w="19050">
            <a:solidFill>
              <a:srgbClr val="A31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8964613" y="0"/>
            <a:ext cx="287337" cy="5516563"/>
          </a:xfrm>
          <a:prstGeom prst="rect">
            <a:avLst/>
          </a:prstGeom>
          <a:solidFill>
            <a:srgbClr val="A31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ttangolo 13"/>
          <p:cNvSpPr/>
          <p:nvPr/>
        </p:nvSpPr>
        <p:spPr>
          <a:xfrm>
            <a:off x="8964613" y="5516563"/>
            <a:ext cx="287337" cy="1341437"/>
          </a:xfrm>
          <a:prstGeom prst="rect">
            <a:avLst/>
          </a:prstGeom>
          <a:solidFill>
            <a:srgbClr val="E4A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Rettangolo 14"/>
          <p:cNvSpPr/>
          <p:nvPr/>
        </p:nvSpPr>
        <p:spPr>
          <a:xfrm>
            <a:off x="8964613" y="4176713"/>
            <a:ext cx="287337" cy="1339850"/>
          </a:xfrm>
          <a:prstGeom prst="rect">
            <a:avLst/>
          </a:prstGeom>
          <a:solidFill>
            <a:srgbClr val="A2D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Rettangolo 15"/>
          <p:cNvSpPr/>
          <p:nvPr/>
        </p:nvSpPr>
        <p:spPr>
          <a:xfrm>
            <a:off x="0" y="276909"/>
            <a:ext cx="802798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3600" cap="all" dirty="0" smtClean="0">
                <a:solidFill>
                  <a:srgbClr val="800000"/>
                </a:solidFill>
                <a:latin typeface="Calibri" charset="0"/>
                <a:ea typeface="MS PGothic" charset="0"/>
              </a:rPr>
              <a:t>MIC </a:t>
            </a:r>
            <a:r>
              <a:rPr lang="it-IT" sz="3600" cap="all" dirty="0" err="1" smtClean="0">
                <a:solidFill>
                  <a:srgbClr val="800000"/>
                </a:solidFill>
                <a:latin typeface="Calibri" charset="0"/>
                <a:ea typeface="MS PGothic" charset="0"/>
              </a:rPr>
              <a:t>distribution</a:t>
            </a:r>
            <a:r>
              <a:rPr lang="it-IT" sz="3600" cap="all" dirty="0" smtClean="0">
                <a:solidFill>
                  <a:srgbClr val="800000"/>
                </a:solidFill>
                <a:latin typeface="Calibri" charset="0"/>
                <a:ea typeface="MS PGothic" charset="0"/>
              </a:rPr>
              <a:t> </a:t>
            </a:r>
            <a:r>
              <a:rPr lang="it-IT" sz="3600" cap="all" dirty="0" err="1" smtClean="0">
                <a:solidFill>
                  <a:srgbClr val="800000"/>
                </a:solidFill>
                <a:latin typeface="Calibri" charset="0"/>
                <a:ea typeface="MS PGothic" charset="0"/>
              </a:rPr>
              <a:t>based</a:t>
            </a:r>
            <a:r>
              <a:rPr lang="it-IT" sz="3600" cap="all" dirty="0" smtClean="0">
                <a:solidFill>
                  <a:srgbClr val="800000"/>
                </a:solidFill>
                <a:latin typeface="Calibri" charset="0"/>
                <a:ea typeface="MS PGothic" charset="0"/>
              </a:rPr>
              <a:t> on </a:t>
            </a:r>
            <a:r>
              <a:rPr lang="it-IT" sz="3600" cap="all" dirty="0" err="1" smtClean="0">
                <a:solidFill>
                  <a:srgbClr val="800000"/>
                </a:solidFill>
                <a:latin typeface="Calibri" charset="0"/>
                <a:ea typeface="MS PGothic" charset="0"/>
              </a:rPr>
              <a:t>mutation</a:t>
            </a:r>
            <a:endParaRPr lang="en-US" sz="3600" cap="all" dirty="0">
              <a:solidFill>
                <a:srgbClr val="800000"/>
              </a:solidFill>
              <a:latin typeface="Calibri" charset="0"/>
              <a:ea typeface="MS PGothic" charset="0"/>
            </a:endParaRPr>
          </a:p>
        </p:txBody>
      </p:sp>
      <p:graphicFrame>
        <p:nvGraphicFramePr>
          <p:cNvPr id="25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012746"/>
              </p:ext>
            </p:extLst>
          </p:nvPr>
        </p:nvGraphicFramePr>
        <p:xfrm>
          <a:off x="755705" y="1916832"/>
          <a:ext cx="7272283" cy="4296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Rectangle 1"/>
          <p:cNvSpPr/>
          <p:nvPr/>
        </p:nvSpPr>
        <p:spPr>
          <a:xfrm>
            <a:off x="2987638" y="1649674"/>
            <a:ext cx="3205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The MIC of H37Rv </a:t>
            </a:r>
            <a:r>
              <a:rPr lang="en-US" dirty="0" smtClean="0">
                <a:solidFill>
                  <a:srgbClr val="7030A0"/>
                </a:solidFill>
              </a:rPr>
              <a:t>: 0.03 </a:t>
            </a:r>
            <a:r>
              <a:rPr lang="en-US" dirty="0">
                <a:solidFill>
                  <a:srgbClr val="7030A0"/>
                </a:solidFill>
              </a:rPr>
              <a:t>(</a:t>
            </a:r>
            <a:r>
              <a:rPr lang="en-GB" dirty="0" err="1">
                <a:solidFill>
                  <a:srgbClr val="7030A0"/>
                </a:solidFill>
              </a:rPr>
              <a:t>ug</a:t>
            </a:r>
            <a:r>
              <a:rPr lang="en-GB" dirty="0">
                <a:solidFill>
                  <a:srgbClr val="7030A0"/>
                </a:solidFill>
              </a:rPr>
              <a:t>/ml)</a:t>
            </a:r>
          </a:p>
        </p:txBody>
      </p:sp>
      <p:sp>
        <p:nvSpPr>
          <p:cNvPr id="2" name="Rectangle 1"/>
          <p:cNvSpPr/>
          <p:nvPr/>
        </p:nvSpPr>
        <p:spPr>
          <a:xfrm>
            <a:off x="4932040" y="5013176"/>
            <a:ext cx="432048" cy="43204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88024" y="4509120"/>
            <a:ext cx="792088" cy="184666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dirty="0" smtClean="0"/>
              <a:t>Plus coding region</a:t>
            </a:r>
            <a:endParaRPr lang="en-US" sz="600" dirty="0"/>
          </a:p>
        </p:txBody>
      </p:sp>
      <p:sp>
        <p:nvSpPr>
          <p:cNvPr id="4" name="Rectangle 3"/>
          <p:cNvSpPr/>
          <p:nvPr/>
        </p:nvSpPr>
        <p:spPr>
          <a:xfrm>
            <a:off x="5940152" y="2276872"/>
            <a:ext cx="2592288" cy="3312368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203848" y="3861048"/>
            <a:ext cx="72008" cy="6480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91680" y="6309320"/>
            <a:ext cx="609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Additional mutations outside the main targets increase the </a:t>
            </a:r>
            <a:r>
              <a:rPr lang="en-US" dirty="0" err="1" smtClean="0"/>
              <a:t>mic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58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79388" y="2617788"/>
          <a:ext cx="2160587" cy="4165595"/>
        </p:xfrm>
        <a:graphic>
          <a:graphicData uri="http://schemas.openxmlformats.org/drawingml/2006/table">
            <a:tbl>
              <a:tblPr/>
              <a:tblGrid>
                <a:gridCol w="524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6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347">
                <a:tc gridSpan="3">
                  <a:txBody>
                    <a:bodyPr/>
                    <a:lstStyle/>
                    <a:p>
                      <a:pPr algn="ctr" fontAlgn="ctr"/>
                      <a:endParaRPr lang="it-IT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89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SNP (codon)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N. of strains mut.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95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ddn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Pro59Gln (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ccg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cAg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5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ddn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prom g-26t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1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ddn + fbiC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Asp113Asn (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gac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/Aac) +                    prom a-32g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5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fbiA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Thr302Met (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acg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aTg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64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fbiA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prom a-97g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64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fbiA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Ser184Thr (agc/aCc)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64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fbiA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Ala178Thr (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gcc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64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fbiA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Arg304Gln (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cgg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cAg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64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fbiA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Ile208Val (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atc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Gtc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64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fbiA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prom del  (gcgtgt-64g)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241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fbiA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Gln120Arg (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cag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cGg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92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fbiA + fbiB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Ala232Glu (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gcg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gAg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 + Lys448Arg (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aag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aGg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92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fbiA + fbiB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Val47Ile (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gtc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Atc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 + Lys448Arg (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aag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aGg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51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fbiA + fbiB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Thr4Asn (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aAc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 + Val192Ile (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gtc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Atc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64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fbiB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Arg409Ser (cgc/Agc)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64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fbiB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Thr268Ile (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aTc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64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fbiB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Ala380Ser (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gcc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Tcc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64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fbiB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Lys448Arg (aag/aGg)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92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fbiB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His370Arg (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cac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/cGc) +    Lys448Arg (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aag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aGg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64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fbiB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Ala200Glu (gcg/gAg)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64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fbiB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Leu447Arg (ctg/cGg)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551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fbiB + fgd1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Leu284Val (ctc/Gtc) + Lys270Met (aag/aTg)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48" marR="6448" marT="6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2439988" y="2617788"/>
          <a:ext cx="2016125" cy="4189416"/>
        </p:xfrm>
        <a:graphic>
          <a:graphicData uri="http://schemas.openxmlformats.org/drawingml/2006/table">
            <a:tbl>
              <a:tblPr/>
              <a:tblGrid>
                <a:gridCol w="429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9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801">
                <a:tc gridSpan="3">
                  <a:txBody>
                    <a:bodyPr/>
                    <a:lstStyle/>
                    <a:p>
                      <a:pPr algn="ctr" fontAlgn="ctr"/>
                      <a:endParaRPr lang="it-IT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6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SNP (codon)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N. of strains mut.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6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fbiC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Ala659Val (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gcc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gTc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6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fbiC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Pro420Ser (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ccg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Tcg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6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fbiC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Pro334Ala (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ccg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Gcg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6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fbiC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Glu813Asp (gag/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gaC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6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fbiC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Asp427His (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gac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Cac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16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fbiC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Gly135Ser (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ggt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Agt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16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fbiC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Arg159Pro (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cgc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cCc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6277" marR="6277" marT="62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16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fbiC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Val94Ala (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gtc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gCc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16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fbiC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Thr273Ala (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acg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Gcg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6277" marR="6277" marT="62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16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fbiC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Trp678Gly (tgg/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Ggg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6277" marR="6277" marT="62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16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fbiC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Gly839Asp (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ggc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gAc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1632"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fbiC</a:t>
                      </a:r>
                    </a:p>
                  </a:txBody>
                  <a:tcPr marL="6277" marR="6277" marT="62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prom a-32g</a:t>
                      </a:r>
                    </a:p>
                  </a:txBody>
                  <a:tcPr marL="6277" marR="6277" marT="62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1632"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fbiC</a:t>
                      </a:r>
                    </a:p>
                  </a:txBody>
                  <a:tcPr marL="6277" marR="6277" marT="62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prom 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 -14</a:t>
                      </a:r>
                    </a:p>
                  </a:txBody>
                  <a:tcPr marL="6277" marR="6277" marT="62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26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fbiC + fbiB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Ile693Val (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atc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Gtc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 + Lys448Arg (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aag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aGg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 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905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fbiC +  fbiA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Thr687Met (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acg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aTg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 +         a-97t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1632"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fgd1</a:t>
                      </a:r>
                    </a:p>
                  </a:txBody>
                  <a:tcPr marL="6277" marR="6277" marT="6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Thr255Ala (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aca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Gca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6277" marR="6277" marT="6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16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fgd1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Ala256Thr (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gct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16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fgd1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Tyr118Ser (tac/tCc)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1632"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fgd1</a:t>
                      </a:r>
                    </a:p>
                  </a:txBody>
                  <a:tcPr marL="6277" marR="6277" marT="62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Lys270Met (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aag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aTg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6277" marR="6277" marT="62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1632"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fgd1</a:t>
                      </a:r>
                    </a:p>
                  </a:txBody>
                  <a:tcPr marL="6277" marR="6277" marT="62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Lys296Arg (aag/aGg)</a:t>
                      </a:r>
                    </a:p>
                  </a:txBody>
                  <a:tcPr marL="6277" marR="6277" marT="62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1632"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fgd1</a:t>
                      </a:r>
                    </a:p>
                  </a:txBody>
                  <a:tcPr marL="6277" marR="6277" marT="62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prom g-12a</a:t>
                      </a:r>
                    </a:p>
                  </a:txBody>
                  <a:tcPr marL="6277" marR="6277" marT="62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74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fgd1</a:t>
                      </a:r>
                    </a:p>
                  </a:txBody>
                  <a:tcPr marL="6277" marR="6277" marT="62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prom t-27g</a:t>
                      </a:r>
                    </a:p>
                  </a:txBody>
                  <a:tcPr marL="6277" marR="6277" marT="62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4326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fgd1 + fbiC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Lys296Glu (aag/Gag) +          prom a-32g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4326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fgd1 + fbiC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Lys270Met (aag/aTg) + Thr257Ala (acc/Gcc)</a:t>
                      </a:r>
                    </a:p>
                  </a:txBody>
                  <a:tcPr marL="6277" marR="6277" marT="62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4905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fgd1 + fbiC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Lys270Met (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aag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aTg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 + prom g-11a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216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wt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575 (75%)</a:t>
                      </a:r>
                    </a:p>
                  </a:txBody>
                  <a:tcPr marL="6277" marR="6277" marT="627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4572000" y="2592388"/>
          <a:ext cx="1512889" cy="1341436"/>
        </p:xfrm>
        <a:graphic>
          <a:graphicData uri="http://schemas.openxmlformats.org/drawingml/2006/table">
            <a:tbl>
              <a:tblPr/>
              <a:tblGrid>
                <a:gridCol w="420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8731">
                <a:tc gridSpan="3">
                  <a:txBody>
                    <a:bodyPr/>
                    <a:lstStyle/>
                    <a:p>
                      <a:pPr algn="ctr" fontAlgn="ctr"/>
                      <a:endParaRPr lang="it-IT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30" marR="9530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3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</a:t>
                      </a:r>
                    </a:p>
                  </a:txBody>
                  <a:tcPr marL="9530" marR="9530" marT="95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SNP (codon)</a:t>
                      </a:r>
                    </a:p>
                  </a:txBody>
                  <a:tcPr marL="9530" marR="9530" marT="95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N. of strains mut.</a:t>
                      </a:r>
                    </a:p>
                  </a:txBody>
                  <a:tcPr marL="9530" marR="9530" marT="95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2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ddn</a:t>
                      </a:r>
                    </a:p>
                  </a:txBody>
                  <a:tcPr marL="9530" marR="9530" marT="95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prom g-26t</a:t>
                      </a:r>
                    </a:p>
                  </a:txBody>
                  <a:tcPr marL="9530" marR="9530" marT="95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30" marR="9530" marT="95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9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fbiB</a:t>
                      </a:r>
                    </a:p>
                  </a:txBody>
                  <a:tcPr marL="9530" marR="9530" marT="952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Lys448Arg (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aag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aGg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30" marR="9530" marT="952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30" marR="9530" marT="952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41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fbiC</a:t>
                      </a:r>
                    </a:p>
                  </a:txBody>
                  <a:tcPr marL="9530" marR="9530" marT="952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Thr273Ala (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acg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Gcg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30" marR="9530" marT="952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30" marR="9530" marT="952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28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wt</a:t>
                      </a:r>
                    </a:p>
                  </a:txBody>
                  <a:tcPr marL="9530" marR="9530" marT="952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30" marR="9530" marT="952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(69,23%)</a:t>
                      </a:r>
                    </a:p>
                  </a:txBody>
                  <a:tcPr marL="9530" marR="9530" marT="952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39" name="CasellaDiTesto 8"/>
          <p:cNvSpPr txBox="1">
            <a:spLocks noChangeArrowheads="1"/>
          </p:cNvSpPr>
          <p:nvPr/>
        </p:nvSpPr>
        <p:spPr bwMode="auto">
          <a:xfrm>
            <a:off x="4859338" y="2201863"/>
            <a:ext cx="23050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GB" sz="700"/>
          </a:p>
        </p:txBody>
      </p:sp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6799263" y="2525713"/>
          <a:ext cx="1981199" cy="1249366"/>
        </p:xfrm>
        <a:graphic>
          <a:graphicData uri="http://schemas.openxmlformats.org/drawingml/2006/table">
            <a:tbl>
              <a:tblPr/>
              <a:tblGrid>
                <a:gridCol w="434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4640">
                <a:tc gridSpan="3">
                  <a:txBody>
                    <a:bodyPr/>
                    <a:lstStyle/>
                    <a:p>
                      <a:pPr algn="ctr" fontAlgn="ctr"/>
                      <a:endParaRPr lang="it-IT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9" marR="9529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28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</a:t>
                      </a:r>
                    </a:p>
                  </a:txBody>
                  <a:tcPr marL="9529" marR="9529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SNP (codon)</a:t>
                      </a:r>
                    </a:p>
                  </a:txBody>
                  <a:tcPr marL="9529" marR="9529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N. of strains mut.</a:t>
                      </a:r>
                    </a:p>
                  </a:txBody>
                  <a:tcPr marL="9529" marR="9529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31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ddn</a:t>
                      </a:r>
                    </a:p>
                  </a:txBody>
                  <a:tcPr marL="9529" marR="9529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Trp20_STOP (tgg/</a:t>
                      </a:r>
                      <a:r>
                        <a:rPr lang="it-IT" sz="7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tAg</a:t>
                      </a:r>
                      <a:r>
                        <a:rPr lang="it-IT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9" marR="9529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9" marR="9529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44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ddn</a:t>
                      </a:r>
                    </a:p>
                  </a:txBody>
                  <a:tcPr marL="9529" marR="9529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Pro5fs (g-&gt; </a:t>
                      </a:r>
                      <a:r>
                        <a:rPr lang="it-IT" sz="7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ga</a:t>
                      </a:r>
                      <a:r>
                        <a:rPr lang="it-IT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9" marR="9529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9" marR="9529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47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ddn + fbiB</a:t>
                      </a:r>
                    </a:p>
                  </a:txBody>
                  <a:tcPr marL="9529" marR="9529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Leu90fs (</a:t>
                      </a:r>
                      <a:r>
                        <a:rPr lang="it-IT" sz="7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ac</a:t>
                      </a:r>
                      <a:r>
                        <a:rPr lang="it-IT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-&gt;c) + Lys448Arg (</a:t>
                      </a:r>
                      <a:r>
                        <a:rPr lang="it-IT" sz="7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aag</a:t>
                      </a:r>
                      <a:r>
                        <a:rPr lang="it-IT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it-IT" sz="7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aGg</a:t>
                      </a:r>
                      <a:r>
                        <a:rPr lang="it-IT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9" marR="9529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9" marR="9529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19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wt</a:t>
                      </a:r>
                    </a:p>
                  </a:txBody>
                  <a:tcPr marL="9529" marR="9529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9" marR="9529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(25 %)</a:t>
                      </a:r>
                    </a:p>
                  </a:txBody>
                  <a:tcPr marL="9529" marR="9529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26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5088"/>
            <a:ext cx="4456113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63" name="Picture 4" descr="C:\Users\Riccardo\Pictures\logo hsr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74613"/>
            <a:ext cx="976313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64" name="Gruppo 8"/>
          <p:cNvGrpSpPr>
            <a:grpSpLocks/>
          </p:cNvGrpSpPr>
          <p:nvPr/>
        </p:nvGrpSpPr>
        <p:grpSpPr bwMode="auto">
          <a:xfrm>
            <a:off x="8829675" y="-1588"/>
            <a:ext cx="292100" cy="6886576"/>
            <a:chOff x="8893050" y="-1093"/>
            <a:chExt cx="292145" cy="6886477"/>
          </a:xfrm>
        </p:grpSpPr>
        <p:sp>
          <p:nvSpPr>
            <p:cNvPr id="16" name="Rettangolo 15"/>
            <p:cNvSpPr/>
            <p:nvPr/>
          </p:nvSpPr>
          <p:spPr bwMode="auto">
            <a:xfrm>
              <a:off x="8893050" y="5543965"/>
              <a:ext cx="287382" cy="1341419"/>
            </a:xfrm>
            <a:prstGeom prst="rect">
              <a:avLst/>
            </a:prstGeom>
            <a:solidFill>
              <a:srgbClr val="E4AF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7" name="Rettangolo 16"/>
            <p:cNvSpPr/>
            <p:nvPr/>
          </p:nvSpPr>
          <p:spPr bwMode="auto">
            <a:xfrm>
              <a:off x="8893050" y="-1093"/>
              <a:ext cx="287382" cy="5516484"/>
            </a:xfrm>
            <a:prstGeom prst="rect">
              <a:avLst/>
            </a:prstGeom>
            <a:solidFill>
              <a:srgbClr val="A31D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8" name="Rettangolo 17"/>
            <p:cNvSpPr/>
            <p:nvPr/>
          </p:nvSpPr>
          <p:spPr bwMode="auto">
            <a:xfrm>
              <a:off x="8897814" y="4213659"/>
              <a:ext cx="287381" cy="1339831"/>
            </a:xfrm>
            <a:prstGeom prst="rect">
              <a:avLst/>
            </a:prstGeom>
            <a:solidFill>
              <a:srgbClr val="A2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2265" name="CasellaDiTesto 11"/>
          <p:cNvSpPr txBox="1">
            <a:spLocks noChangeArrowheads="1"/>
          </p:cNvSpPr>
          <p:nvPr/>
        </p:nvSpPr>
        <p:spPr bwMode="auto">
          <a:xfrm>
            <a:off x="1806575" y="2520950"/>
            <a:ext cx="2016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GB" sz="1000" b="1"/>
              <a:t>DLM MIC ≤ 0,015 µg/ml</a:t>
            </a:r>
          </a:p>
        </p:txBody>
      </p:sp>
      <p:sp>
        <p:nvSpPr>
          <p:cNvPr id="2266" name="CasellaDiTesto 19"/>
          <p:cNvSpPr txBox="1">
            <a:spLocks noChangeArrowheads="1"/>
          </p:cNvSpPr>
          <p:nvPr/>
        </p:nvSpPr>
        <p:spPr bwMode="auto">
          <a:xfrm>
            <a:off x="4630738" y="2535238"/>
            <a:ext cx="1511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GB" sz="1000" b="1"/>
              <a:t>DLM MIC 0,03 µg/ml</a:t>
            </a:r>
          </a:p>
        </p:txBody>
      </p:sp>
      <p:pic>
        <p:nvPicPr>
          <p:cNvPr id="2267" name="Picture 4" descr="C:\Users\Riccardo\Pictures\logo hsr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74613"/>
            <a:ext cx="976313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68" name="Gruppo 8"/>
          <p:cNvGrpSpPr>
            <a:grpSpLocks/>
          </p:cNvGrpSpPr>
          <p:nvPr/>
        </p:nvGrpSpPr>
        <p:grpSpPr bwMode="auto">
          <a:xfrm>
            <a:off x="8926513" y="4213225"/>
            <a:ext cx="190500" cy="2671763"/>
            <a:chOff x="8893050" y="4213659"/>
            <a:chExt cx="292145" cy="2671725"/>
          </a:xfrm>
        </p:grpSpPr>
        <p:sp>
          <p:nvSpPr>
            <p:cNvPr id="24" name="Rettangolo 23"/>
            <p:cNvSpPr/>
            <p:nvPr/>
          </p:nvSpPr>
          <p:spPr bwMode="auto">
            <a:xfrm>
              <a:off x="8893050" y="5543965"/>
              <a:ext cx="287276" cy="1341419"/>
            </a:xfrm>
            <a:prstGeom prst="rect">
              <a:avLst/>
            </a:prstGeom>
            <a:solidFill>
              <a:srgbClr val="E4AF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6" name="Rettangolo 25"/>
            <p:cNvSpPr/>
            <p:nvPr/>
          </p:nvSpPr>
          <p:spPr bwMode="auto">
            <a:xfrm>
              <a:off x="8897919" y="4213659"/>
              <a:ext cx="287276" cy="1339831"/>
            </a:xfrm>
            <a:prstGeom prst="rect">
              <a:avLst/>
            </a:prstGeom>
            <a:solidFill>
              <a:srgbClr val="A2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2269" name="CasellaDiTesto 7"/>
          <p:cNvSpPr txBox="1">
            <a:spLocks noChangeArrowheads="1"/>
          </p:cNvSpPr>
          <p:nvPr/>
        </p:nvSpPr>
        <p:spPr bwMode="auto">
          <a:xfrm>
            <a:off x="107950" y="95250"/>
            <a:ext cx="19431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GB" sz="2400" dirty="0">
                <a:solidFill>
                  <a:srgbClr val="800000"/>
                </a:solidFill>
              </a:rPr>
              <a:t>WGS analysis </a:t>
            </a:r>
          </a:p>
          <a:p>
            <a:r>
              <a:rPr lang="en-GB" sz="2400" dirty="0">
                <a:solidFill>
                  <a:srgbClr val="800000"/>
                </a:solidFill>
              </a:rPr>
              <a:t>results: SNPs/MIC correlation  </a:t>
            </a:r>
          </a:p>
        </p:txBody>
      </p:sp>
      <p:sp>
        <p:nvSpPr>
          <p:cNvPr id="2270" name="CasellaDiTesto 27"/>
          <p:cNvSpPr txBox="1">
            <a:spLocks noChangeArrowheads="1"/>
          </p:cNvSpPr>
          <p:nvPr/>
        </p:nvSpPr>
        <p:spPr bwMode="auto">
          <a:xfrm>
            <a:off x="7107238" y="2532063"/>
            <a:ext cx="1511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GB" sz="1000" b="1">
                <a:solidFill>
                  <a:srgbClr val="FF0000"/>
                </a:solidFill>
              </a:rPr>
              <a:t>DLM MIC 1 µg/ml</a:t>
            </a:r>
          </a:p>
        </p:txBody>
      </p:sp>
      <p:sp>
        <p:nvSpPr>
          <p:cNvPr id="2271" name="CasellaDiTesto 18"/>
          <p:cNvSpPr txBox="1">
            <a:spLocks noChangeArrowheads="1"/>
          </p:cNvSpPr>
          <p:nvPr/>
        </p:nvSpPr>
        <p:spPr bwMode="auto">
          <a:xfrm>
            <a:off x="3995738" y="96838"/>
            <a:ext cx="2376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GB" sz="1400" b="1"/>
              <a:t>Delamanid MICs distributions on 787 MTBC clinical strains</a:t>
            </a:r>
          </a:p>
        </p:txBody>
      </p:sp>
      <p:sp>
        <p:nvSpPr>
          <p:cNvPr id="30" name="CasellaDiTesto 29"/>
          <p:cNvSpPr txBox="1"/>
          <p:nvPr/>
        </p:nvSpPr>
        <p:spPr bwMode="auto">
          <a:xfrm>
            <a:off x="3441700" y="1073150"/>
            <a:ext cx="830263" cy="415925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700" b="1">
                <a:solidFill>
                  <a:srgbClr val="000000"/>
                </a:solidFill>
              </a:rPr>
              <a:t>EUCAST breakpoint</a:t>
            </a:r>
          </a:p>
          <a:p>
            <a:pPr algn="ctr"/>
            <a:r>
              <a:rPr lang="en-GB" sz="700" b="1">
                <a:solidFill>
                  <a:srgbClr val="000000"/>
                </a:solidFill>
              </a:rPr>
              <a:t>0,06 µg/ml</a:t>
            </a:r>
            <a:endParaRPr lang="en-GB" sz="900" b="1">
              <a:solidFill>
                <a:srgbClr val="000000"/>
              </a:solidFill>
            </a:endParaRPr>
          </a:p>
        </p:txBody>
      </p:sp>
      <p:cxnSp>
        <p:nvCxnSpPr>
          <p:cNvPr id="31" name="Connettore 2 30"/>
          <p:cNvCxnSpPr/>
          <p:nvPr/>
        </p:nvCxnSpPr>
        <p:spPr bwMode="auto">
          <a:xfrm>
            <a:off x="3846513" y="1568450"/>
            <a:ext cx="0" cy="239713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4" name="CasellaDiTesto 45055"/>
          <p:cNvSpPr txBox="1">
            <a:spLocks noChangeArrowheads="1"/>
          </p:cNvSpPr>
          <p:nvPr/>
        </p:nvSpPr>
        <p:spPr bwMode="auto">
          <a:xfrm>
            <a:off x="5578475" y="1808163"/>
            <a:ext cx="792163" cy="4937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GB"/>
          </a:p>
        </p:txBody>
      </p:sp>
      <p:cxnSp>
        <p:nvCxnSpPr>
          <p:cNvPr id="45061" name="Connettore 1 45060"/>
          <p:cNvCxnSpPr/>
          <p:nvPr/>
        </p:nvCxnSpPr>
        <p:spPr>
          <a:xfrm>
            <a:off x="6443663" y="2055813"/>
            <a:ext cx="13604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65" name="Connettore 2 45064"/>
          <p:cNvCxnSpPr>
            <a:endCxn id="11" idx="0"/>
          </p:cNvCxnSpPr>
          <p:nvPr/>
        </p:nvCxnSpPr>
        <p:spPr>
          <a:xfrm flipH="1">
            <a:off x="7789862" y="2055813"/>
            <a:ext cx="14289" cy="4699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7" name="CasellaDiTesto 2"/>
          <p:cNvSpPr txBox="1">
            <a:spLocks noChangeArrowheads="1"/>
          </p:cNvSpPr>
          <p:nvPr/>
        </p:nvSpPr>
        <p:spPr bwMode="auto">
          <a:xfrm>
            <a:off x="5184775" y="4365625"/>
            <a:ext cx="32750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>
              <a:buFont typeface="Arial" charset="0"/>
              <a:buChar char="•"/>
            </a:pPr>
            <a:r>
              <a:rPr lang="en-GB" sz="1200"/>
              <a:t>Four DLM-R strains (≥ 1 µg/ml): 3 are mutated in </a:t>
            </a:r>
            <a:r>
              <a:rPr lang="en-GB" sz="1200" i="1"/>
              <a:t>ddn</a:t>
            </a:r>
            <a:r>
              <a:rPr lang="en-GB" sz="1200"/>
              <a:t> gene (STOP codon and frameshift) and 1 strain without SNPs in candidate genes;</a:t>
            </a:r>
          </a:p>
          <a:p>
            <a:pPr algn="just">
              <a:buFont typeface="Arial" charset="0"/>
              <a:buChar char="•"/>
            </a:pPr>
            <a:r>
              <a:rPr lang="en-GB" sz="1200"/>
              <a:t>2 strains at 0,12 µg/m, and only 1 at 0,06 µg/ml;</a:t>
            </a:r>
          </a:p>
          <a:p>
            <a:pPr algn="just">
              <a:buFont typeface="Arial" charset="0"/>
              <a:buChar char="•"/>
            </a:pPr>
            <a:r>
              <a:rPr lang="en-GB" sz="1200"/>
              <a:t>&gt;99% of strains  have an MIC ≤ 0,015.</a:t>
            </a:r>
          </a:p>
        </p:txBody>
      </p:sp>
      <p:grpSp>
        <p:nvGrpSpPr>
          <p:cNvPr id="2278" name="Gruppo 8"/>
          <p:cNvGrpSpPr>
            <a:grpSpLocks/>
          </p:cNvGrpSpPr>
          <p:nvPr/>
        </p:nvGrpSpPr>
        <p:grpSpPr bwMode="auto">
          <a:xfrm>
            <a:off x="8855075" y="-1588"/>
            <a:ext cx="292100" cy="6886576"/>
            <a:chOff x="8893050" y="-1093"/>
            <a:chExt cx="292145" cy="6886477"/>
          </a:xfrm>
        </p:grpSpPr>
        <p:sp>
          <p:nvSpPr>
            <p:cNvPr id="45" name="Rettangolo 44"/>
            <p:cNvSpPr/>
            <p:nvPr/>
          </p:nvSpPr>
          <p:spPr bwMode="auto">
            <a:xfrm>
              <a:off x="8893050" y="5543965"/>
              <a:ext cx="287382" cy="1341419"/>
            </a:xfrm>
            <a:prstGeom prst="rect">
              <a:avLst/>
            </a:prstGeom>
            <a:solidFill>
              <a:srgbClr val="E4AF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46" name="Rettangolo 45"/>
            <p:cNvSpPr/>
            <p:nvPr/>
          </p:nvSpPr>
          <p:spPr bwMode="auto">
            <a:xfrm>
              <a:off x="8893050" y="-1093"/>
              <a:ext cx="287382" cy="5516484"/>
            </a:xfrm>
            <a:prstGeom prst="rect">
              <a:avLst/>
            </a:prstGeom>
            <a:solidFill>
              <a:srgbClr val="A31D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47" name="Rettangolo 46"/>
            <p:cNvSpPr/>
            <p:nvPr/>
          </p:nvSpPr>
          <p:spPr bwMode="auto">
            <a:xfrm>
              <a:off x="8897814" y="4213659"/>
              <a:ext cx="287381" cy="1339831"/>
            </a:xfrm>
            <a:prstGeom prst="rect">
              <a:avLst/>
            </a:prstGeom>
            <a:solidFill>
              <a:srgbClr val="A2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2279" name="Gruppo 8"/>
          <p:cNvGrpSpPr>
            <a:grpSpLocks/>
          </p:cNvGrpSpPr>
          <p:nvPr/>
        </p:nvGrpSpPr>
        <p:grpSpPr bwMode="auto">
          <a:xfrm>
            <a:off x="8951913" y="4213225"/>
            <a:ext cx="190500" cy="2671763"/>
            <a:chOff x="8893050" y="4213659"/>
            <a:chExt cx="292145" cy="2671725"/>
          </a:xfrm>
        </p:grpSpPr>
        <p:sp>
          <p:nvSpPr>
            <p:cNvPr id="49" name="Rettangolo 48"/>
            <p:cNvSpPr/>
            <p:nvPr/>
          </p:nvSpPr>
          <p:spPr bwMode="auto">
            <a:xfrm>
              <a:off x="8893050" y="5543965"/>
              <a:ext cx="287276" cy="1341419"/>
            </a:xfrm>
            <a:prstGeom prst="rect">
              <a:avLst/>
            </a:prstGeom>
            <a:solidFill>
              <a:srgbClr val="E4AF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50" name="Rettangolo 49"/>
            <p:cNvSpPr/>
            <p:nvPr/>
          </p:nvSpPr>
          <p:spPr bwMode="auto">
            <a:xfrm>
              <a:off x="8897919" y="4213659"/>
              <a:ext cx="287276" cy="1339831"/>
            </a:xfrm>
            <a:prstGeom prst="rect">
              <a:avLst/>
            </a:prstGeom>
            <a:solidFill>
              <a:srgbClr val="A2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1892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Users\Riccardo\Pictures\logo hs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74613"/>
            <a:ext cx="976313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uppo 8"/>
          <p:cNvGrpSpPr>
            <a:grpSpLocks/>
          </p:cNvGrpSpPr>
          <p:nvPr/>
        </p:nvGrpSpPr>
        <p:grpSpPr bwMode="auto">
          <a:xfrm>
            <a:off x="8855075" y="-1588"/>
            <a:ext cx="292100" cy="6886576"/>
            <a:chOff x="8893050" y="-1093"/>
            <a:chExt cx="292145" cy="6886477"/>
          </a:xfrm>
        </p:grpSpPr>
        <p:sp>
          <p:nvSpPr>
            <p:cNvPr id="6" name="Rettangolo 5"/>
            <p:cNvSpPr/>
            <p:nvPr/>
          </p:nvSpPr>
          <p:spPr bwMode="auto">
            <a:xfrm>
              <a:off x="8893050" y="5543965"/>
              <a:ext cx="287382" cy="1341419"/>
            </a:xfrm>
            <a:prstGeom prst="rect">
              <a:avLst/>
            </a:prstGeom>
            <a:solidFill>
              <a:srgbClr val="E4AF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7" name="Rettangolo 6"/>
            <p:cNvSpPr/>
            <p:nvPr/>
          </p:nvSpPr>
          <p:spPr bwMode="auto">
            <a:xfrm>
              <a:off x="8893050" y="-1093"/>
              <a:ext cx="287382" cy="5516484"/>
            </a:xfrm>
            <a:prstGeom prst="rect">
              <a:avLst/>
            </a:prstGeom>
            <a:solidFill>
              <a:srgbClr val="A31D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8" name="Rettangolo 7"/>
            <p:cNvSpPr/>
            <p:nvPr/>
          </p:nvSpPr>
          <p:spPr bwMode="auto">
            <a:xfrm>
              <a:off x="8897814" y="4213659"/>
              <a:ext cx="287381" cy="1339831"/>
            </a:xfrm>
            <a:prstGeom prst="rect">
              <a:avLst/>
            </a:prstGeom>
            <a:solidFill>
              <a:srgbClr val="A2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3076" name="CasellaDiTesto 7"/>
          <p:cNvSpPr txBox="1">
            <a:spLocks noChangeArrowheads="1"/>
          </p:cNvSpPr>
          <p:nvPr/>
        </p:nvSpPr>
        <p:spPr bwMode="auto">
          <a:xfrm>
            <a:off x="107950" y="95250"/>
            <a:ext cx="19431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GB" sz="2400" dirty="0">
                <a:solidFill>
                  <a:srgbClr val="800000"/>
                </a:solidFill>
              </a:rPr>
              <a:t>WGS analysis </a:t>
            </a:r>
          </a:p>
          <a:p>
            <a:r>
              <a:rPr lang="en-GB" sz="2400" dirty="0">
                <a:solidFill>
                  <a:srgbClr val="800000"/>
                </a:solidFill>
              </a:rPr>
              <a:t>results: SNPs/MIC correlation  </a:t>
            </a:r>
          </a:p>
        </p:txBody>
      </p:sp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15888"/>
            <a:ext cx="4856162" cy="299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79388" y="3244850"/>
          <a:ext cx="8529637" cy="3321509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05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5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38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78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513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9373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9213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7623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1254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≤ 0,015 µg/ml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0,03 µg/ml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0,06 µg/ml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0,12 µg/ml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0,25 µg/ml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0,5 µg/ml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gene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SNP (codon)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N. of strains mut.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gene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SNP (codon)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N. of strains mut.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gene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SNP (codon)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N. of strains mut.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gene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SNP (codon)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N. of strains mut.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gene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SNP (codon)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N. of strains mut.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gene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SNP (codon)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N. of strains mut.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Rv0678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Met17Val (atg/Gtg)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Rv0678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Ser2Arg (agc/agA)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atpE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Ala18Ser (gcc/Tcc)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Rv0678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Asn4Thr (aac/aCc)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Rv0678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Leu117Arg (ctg/cGg)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Rv0678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Arg38fs c-&gt;cg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4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Rv0678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prom a-36g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Rv0678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Asn4Thr (aac/aCc)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Rv0678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Ser2Arg (agc/agA)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Rv0678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Ser68Ile (agc/aTT)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Rv0678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Ile67fs c-&gt;cg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Rv0678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Ile67fs c-&gt;cg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Rv0678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prom c-11a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Rv0678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prom c-31g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Rv0678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Asp8Gly (gat/gGt)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Rv0678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Arg134Gly (cga/Gga)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Rv0678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Arg134Gly (cga/Gga)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Rv0678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Leu136Pro (ctg/cCg)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pepQ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Gln5Arg (cag/cGg)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Rv0678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prom c-39t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Rv0678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Arg134Gly (cga/Gga)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Rv0678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Val20Ala (gtc/gCc)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Rv0678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prom g-14a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Rv0678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Gly121Arg (ggg/Agg)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8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pepQ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Ala24fs g-&gt;del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pepQ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Leu179Pro (ctg/cCg)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Rv0678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Ser2Arg (agc/agA)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Rv0678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prom c-31g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wt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 (55,5%)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wt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 (42,8%)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wt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173 (97,2%)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pepQ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Asp26Gly (gac/gGc)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Rv0678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Asn98Asp (aac/Gac)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pepQ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Arg7Gln (cga/cAa)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pepQ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Ala227Asp (gcc/gAc)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Rv0678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prom c-30g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pepQ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Ile193Thr (atc/aCc)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pepQ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Lys367Asn (aaa/aaC)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pepQ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Arg7Gln (cga/cAa)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wt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65 (84,41%)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00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pepQ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Pro69Leu (cca/cTa)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pepQ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Val104Leu (gtg/Ctg)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wt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250 (95,4%)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pepQ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Met180Val (atg/Gtg)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00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pepQ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Val104Leu (gtg/Ctg)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0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pepQ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Gly41Asp (ggc/gAc)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0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wt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240 (94,5%)</a:t>
                      </a: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5026" marR="5026" marT="50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349" name="CasellaDiTesto 11"/>
          <p:cNvSpPr txBox="1">
            <a:spLocks noChangeArrowheads="1"/>
          </p:cNvSpPr>
          <p:nvPr/>
        </p:nvSpPr>
        <p:spPr bwMode="auto">
          <a:xfrm>
            <a:off x="4478338" y="231775"/>
            <a:ext cx="22780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GB" sz="1200" b="1"/>
              <a:t>Bedaquiline MICs distributions on 787 MTBC clinical strains</a:t>
            </a:r>
          </a:p>
        </p:txBody>
      </p:sp>
      <p:sp>
        <p:nvSpPr>
          <p:cNvPr id="13" name="CasellaDiTesto 12"/>
          <p:cNvSpPr txBox="1"/>
          <p:nvPr/>
        </p:nvSpPr>
        <p:spPr bwMode="auto">
          <a:xfrm>
            <a:off x="4572000" y="1484313"/>
            <a:ext cx="647700" cy="415925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700" b="1">
                <a:solidFill>
                  <a:srgbClr val="000000"/>
                </a:solidFill>
              </a:rPr>
              <a:t>EUCAST breakpoint</a:t>
            </a:r>
          </a:p>
          <a:p>
            <a:pPr algn="ctr"/>
            <a:r>
              <a:rPr lang="en-GB" sz="700" b="1">
                <a:solidFill>
                  <a:srgbClr val="000000"/>
                </a:solidFill>
              </a:rPr>
              <a:t>0,25 µg/ml</a:t>
            </a:r>
            <a:endParaRPr lang="en-GB" sz="900" b="1">
              <a:solidFill>
                <a:srgbClr val="000000"/>
              </a:solidFill>
            </a:endParaRPr>
          </a:p>
        </p:txBody>
      </p:sp>
      <p:cxnSp>
        <p:nvCxnSpPr>
          <p:cNvPr id="14" name="Connettore 2 13"/>
          <p:cNvCxnSpPr/>
          <p:nvPr/>
        </p:nvCxnSpPr>
        <p:spPr bwMode="auto">
          <a:xfrm>
            <a:off x="4873625" y="2006600"/>
            <a:ext cx="0" cy="238125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5205815" y="2239589"/>
            <a:ext cx="374297" cy="64633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n w="28575">
                <a:solidFill>
                  <a:schemeClr val="tx1"/>
                </a:solidFill>
              </a:ln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n w="28575">
                <a:solidFill>
                  <a:schemeClr val="tx1"/>
                </a:solidFill>
              </a:ln>
              <a:latin typeface="+mn-lt"/>
              <a:ea typeface="+mn-ea"/>
              <a:cs typeface="+mn-cs"/>
            </a:endParaRPr>
          </a:p>
        </p:txBody>
      </p:sp>
      <p:cxnSp>
        <p:nvCxnSpPr>
          <p:cNvPr id="16" name="Connettore 1 15"/>
          <p:cNvCxnSpPr/>
          <p:nvPr/>
        </p:nvCxnSpPr>
        <p:spPr>
          <a:xfrm>
            <a:off x="5588000" y="2543175"/>
            <a:ext cx="2439988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8023225" y="2544763"/>
            <a:ext cx="0" cy="6365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5" name="CasellaDiTesto 16"/>
          <p:cNvSpPr txBox="1">
            <a:spLocks noChangeArrowheads="1"/>
          </p:cNvSpPr>
          <p:nvPr/>
        </p:nvSpPr>
        <p:spPr bwMode="auto">
          <a:xfrm>
            <a:off x="5059363" y="5799138"/>
            <a:ext cx="33940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GB" sz="1200"/>
              <a:t>7 BDQ-R strains at 0,5 µg/ml: 4 are mutated in </a:t>
            </a:r>
            <a:r>
              <a:rPr lang="en-GB" sz="1200" i="1"/>
              <a:t>Rv0678</a:t>
            </a:r>
            <a:r>
              <a:rPr lang="en-GB" sz="1200"/>
              <a:t> gene; </a:t>
            </a:r>
          </a:p>
          <a:p>
            <a:pPr>
              <a:buFont typeface="Arial" charset="0"/>
              <a:buChar char="•"/>
            </a:pPr>
            <a:r>
              <a:rPr lang="en-GB" sz="1200"/>
              <a:t>9 strains  have  MIC at 0,25 µg/ml (breakpoint);</a:t>
            </a:r>
          </a:p>
          <a:p>
            <a:pPr>
              <a:buFont typeface="Arial" charset="0"/>
              <a:buChar char="•"/>
            </a:pPr>
            <a:r>
              <a:rPr lang="en-GB" sz="1200"/>
              <a:t>&gt;98% of strains have an MIC ≤ 0,12 µg/ml. </a:t>
            </a:r>
          </a:p>
        </p:txBody>
      </p:sp>
    </p:spTree>
    <p:extLst>
      <p:ext uri="{BB962C8B-B14F-4D97-AF65-F5344CB8AC3E}">
        <p14:creationId xmlns:p14="http://schemas.microsoft.com/office/powerpoint/2010/main" val="362279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Risultati immagini per lowenstein jensen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 descr="Screen Shot 2018-03-22 at 17.27.0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00" b="6419"/>
          <a:stretch/>
        </p:blipFill>
        <p:spPr>
          <a:xfrm>
            <a:off x="251520" y="1124744"/>
            <a:ext cx="8443519" cy="3168352"/>
          </a:xfrm>
          <a:prstGeom prst="rect">
            <a:avLst/>
          </a:prstGeom>
        </p:spPr>
      </p:pic>
      <p:pic>
        <p:nvPicPr>
          <p:cNvPr id="4" name="Picture 3" descr="Screen Shot 2018-03-22 at 17.27.0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77"/>
          <a:stretch/>
        </p:blipFill>
        <p:spPr>
          <a:xfrm>
            <a:off x="251521" y="188641"/>
            <a:ext cx="7272808" cy="7765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4797152"/>
            <a:ext cx="8352928" cy="369332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WGS based is the most efficient tool to collect population based surveillance data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889248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800000"/>
                </a:solidFill>
              </a:rPr>
              <a:t>“DNA </a:t>
            </a:r>
            <a:r>
              <a:rPr lang="en-US" sz="3200" dirty="0">
                <a:solidFill>
                  <a:srgbClr val="800000"/>
                </a:solidFill>
              </a:rPr>
              <a:t>Sequencing Predicts 1st-Line Tuberculosis Drug Susceptibility </a:t>
            </a:r>
            <a:r>
              <a:rPr lang="en-US" sz="3200" dirty="0" smtClean="0">
                <a:solidFill>
                  <a:srgbClr val="800000"/>
                </a:solidFill>
              </a:rPr>
              <a:t>Profiles” Walker et al submitted</a:t>
            </a:r>
            <a:endParaRPr lang="en-US" sz="3200" dirty="0">
              <a:solidFill>
                <a:srgbClr val="800000"/>
              </a:solidFill>
            </a:endParaRPr>
          </a:p>
        </p:txBody>
      </p:sp>
      <p:pic>
        <p:nvPicPr>
          <p:cNvPr id="4" name="Content Placeholder 3" descr="Screen Shot 2018-04-16 at 07.18.59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2" b="-5125"/>
          <a:stretch/>
        </p:blipFill>
        <p:spPr>
          <a:xfrm>
            <a:off x="140067" y="2404532"/>
            <a:ext cx="8824421" cy="3213832"/>
          </a:xfrm>
        </p:spPr>
      </p:pic>
    </p:spTree>
    <p:extLst>
      <p:ext uri="{BB962C8B-B14F-4D97-AF65-F5344CB8AC3E}">
        <p14:creationId xmlns:p14="http://schemas.microsoft.com/office/powerpoint/2010/main" val="337083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69739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ttangolo 25"/>
          <p:cNvSpPr/>
          <p:nvPr/>
        </p:nvSpPr>
        <p:spPr>
          <a:xfrm>
            <a:off x="0" y="12240"/>
            <a:ext cx="9144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500" cap="all" dirty="0">
                <a:solidFill>
                  <a:srgbClr val="800000"/>
                </a:solidFill>
                <a:latin typeface="+mj-lt"/>
                <a:ea typeface="Kozuka Gothic Pr6N B" pitchFamily="34" charset="-128"/>
              </a:rPr>
              <a:t>WGS: applications in the </a:t>
            </a:r>
            <a:r>
              <a:rPr lang="fr-FR" sz="3500" cap="all" dirty="0" err="1">
                <a:solidFill>
                  <a:srgbClr val="800000"/>
                </a:solidFill>
                <a:latin typeface="+mj-lt"/>
                <a:ea typeface="Kozuka Gothic Pr6N B" pitchFamily="34" charset="-128"/>
              </a:rPr>
              <a:t>field</a:t>
            </a:r>
            <a:endParaRPr lang="fr-FR" sz="3500" cap="all" dirty="0">
              <a:solidFill>
                <a:srgbClr val="800000"/>
              </a:solidFill>
              <a:latin typeface="+mj-lt"/>
              <a:ea typeface="Kozuka Gothic Pr6N B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3212976"/>
            <a:ext cx="3240360" cy="1944216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0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GB" cap="all" dirty="0">
                <a:solidFill>
                  <a:srgbClr val="800000"/>
                </a:solidFill>
              </a:rPr>
              <a:t>Genotyping: general principles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3528" y="1340768"/>
            <a:ext cx="5145730" cy="4248472"/>
          </a:xfrm>
        </p:spPr>
        <p:txBody>
          <a:bodyPr/>
          <a:lstStyle/>
          <a:p>
            <a:pPr eaLnBrk="1" hangingPunct="1"/>
            <a:r>
              <a:rPr lang="en-US" sz="2400" dirty="0"/>
              <a:t>Differentiation of strains of </a:t>
            </a:r>
            <a:r>
              <a:rPr lang="en-US" sz="2400" i="1" dirty="0"/>
              <a:t>Mycobacterium tuberculosis</a:t>
            </a:r>
            <a:r>
              <a:rPr lang="en-US" sz="2400" dirty="0"/>
              <a:t> is based on strain specific differences and frequencies and order of certain DNA sequences in </a:t>
            </a:r>
            <a:r>
              <a:rPr lang="en-US" sz="2400" i="1" dirty="0"/>
              <a:t>M. tuberculosis</a:t>
            </a:r>
            <a:r>
              <a:rPr lang="en-US" sz="2400" dirty="0"/>
              <a:t> genome</a:t>
            </a:r>
          </a:p>
          <a:p>
            <a:pPr eaLnBrk="1" hangingPunct="1"/>
            <a:r>
              <a:rPr lang="en-US" sz="2400" dirty="0"/>
              <a:t>“Conventional” typing methods:</a:t>
            </a:r>
          </a:p>
          <a:p>
            <a:pPr lvl="1"/>
            <a:r>
              <a:rPr lang="en-US" sz="1600" dirty="0"/>
              <a:t>Interrogates tiny portion(s) of the genome</a:t>
            </a:r>
          </a:p>
          <a:p>
            <a:pPr eaLnBrk="1" hangingPunct="1"/>
            <a:r>
              <a:rPr lang="en-US" sz="2400" dirty="0"/>
              <a:t>Next generation/Whole Genome Sequencing</a:t>
            </a:r>
          </a:p>
          <a:p>
            <a:pPr lvl="1"/>
            <a:r>
              <a:rPr lang="en-US" sz="1600" dirty="0"/>
              <a:t>Interrogates entire genome</a:t>
            </a:r>
          </a:p>
          <a:p>
            <a:pPr algn="ctr" eaLnBrk="1" hangingPunct="1">
              <a:buFont typeface="Wingdings" pitchFamily="2" charset="2"/>
              <a:buNone/>
            </a:pPr>
            <a:endParaRPr lang="en-GB" sz="1575" dirty="0"/>
          </a:p>
        </p:txBody>
      </p:sp>
      <p:pic>
        <p:nvPicPr>
          <p:cNvPr id="9221" name="Picture 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>
            <a:lum bright="-24000" contrast="36000"/>
          </a:blip>
          <a:srcRect/>
          <a:stretch>
            <a:fillRect/>
          </a:stretch>
        </p:blipFill>
        <p:spPr>
          <a:xfrm>
            <a:off x="5508104" y="1628800"/>
            <a:ext cx="3423222" cy="2969542"/>
          </a:xfrm>
          <a:noFill/>
        </p:spPr>
      </p:pic>
      <p:sp>
        <p:nvSpPr>
          <p:cNvPr id="2" name="Rectangle 1"/>
          <p:cNvSpPr/>
          <p:nvPr/>
        </p:nvSpPr>
        <p:spPr>
          <a:xfrm>
            <a:off x="4031432" y="5517232"/>
            <a:ext cx="5112568" cy="987963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Standard </a:t>
            </a:r>
            <a:r>
              <a:rPr lang="en-US" dirty="0">
                <a:solidFill>
                  <a:schemeClr val="bg1"/>
                </a:solidFill>
              </a:rPr>
              <a:t>(24 VNTR) sets and </a:t>
            </a:r>
            <a:r>
              <a:rPr lang="en-US" dirty="0" err="1">
                <a:solidFill>
                  <a:schemeClr val="bg1"/>
                </a:solidFill>
              </a:rPr>
              <a:t>hypervariable</a:t>
            </a:r>
            <a:r>
              <a:rPr lang="en-US" dirty="0">
                <a:solidFill>
                  <a:schemeClr val="bg1"/>
                </a:solidFill>
              </a:rPr>
              <a:t> loci (Supply et al., 2006; </a:t>
            </a:r>
            <a:r>
              <a:rPr lang="en-US" dirty="0" err="1">
                <a:solidFill>
                  <a:schemeClr val="bg1"/>
                </a:solidFill>
              </a:rPr>
              <a:t>Allix-Beguec</a:t>
            </a:r>
            <a:r>
              <a:rPr lang="en-US" dirty="0">
                <a:solidFill>
                  <a:schemeClr val="bg1"/>
                </a:solidFill>
              </a:rPr>
              <a:t> et al., 2013)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Current </a:t>
            </a:r>
            <a:r>
              <a:rPr lang="en-US" dirty="0">
                <a:solidFill>
                  <a:schemeClr val="bg1"/>
                </a:solidFill>
              </a:rPr>
              <a:t>standard in many EU countries and worldwide</a:t>
            </a:r>
          </a:p>
        </p:txBody>
      </p:sp>
    </p:spTree>
    <p:extLst>
      <p:ext uri="{BB962C8B-B14F-4D97-AF65-F5344CB8AC3E}">
        <p14:creationId xmlns:p14="http://schemas.microsoft.com/office/powerpoint/2010/main" val="41292662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8964488" cy="99417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800000"/>
                </a:solidFill>
              </a:rPr>
              <a:t>Role of WGS in TB epidemiology</a:t>
            </a:r>
          </a:p>
        </p:txBody>
      </p:sp>
      <p:pic>
        <p:nvPicPr>
          <p:cNvPr id="5" name="Content Placeholder 4" descr="Screen Shot 2018-04-16 at 10.42.11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77" b="-2904"/>
          <a:stretch/>
        </p:blipFill>
        <p:spPr>
          <a:xfrm>
            <a:off x="0" y="1196752"/>
            <a:ext cx="5247975" cy="358666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771800" y="2564904"/>
            <a:ext cx="5973552" cy="3586899"/>
          </a:xfrm>
          <a:prstGeom prst="rect">
            <a:avLst/>
          </a:prstGeom>
        </p:spPr>
      </p:pic>
      <p:sp>
        <p:nvSpPr>
          <p:cNvPr id="9" name="Content Placeholder 12"/>
          <p:cNvSpPr>
            <a:spLocks noGrp="1"/>
          </p:cNvSpPr>
          <p:nvPr>
            <p:ph sz="half" idx="1"/>
          </p:nvPr>
        </p:nvSpPr>
        <p:spPr>
          <a:xfrm>
            <a:off x="3347864" y="6165304"/>
            <a:ext cx="3886200" cy="547290"/>
          </a:xfrm>
        </p:spPr>
        <p:txBody>
          <a:bodyPr>
            <a:norm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Walker et al., Lancet ID 2013; </a:t>
            </a:r>
          </a:p>
          <a:p>
            <a:r>
              <a:rPr lang="en-GB" sz="1200" dirty="0">
                <a:solidFill>
                  <a:schemeClr val="tx1"/>
                </a:solidFill>
              </a:rPr>
              <a:t>Walker et al., Nature Genetics 2014</a:t>
            </a:r>
          </a:p>
        </p:txBody>
      </p:sp>
    </p:spTree>
    <p:extLst>
      <p:ext uri="{BB962C8B-B14F-4D97-AF65-F5344CB8AC3E}">
        <p14:creationId xmlns:p14="http://schemas.microsoft.com/office/powerpoint/2010/main" val="20552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Riccardo\Pictures\logo hs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7475"/>
            <a:ext cx="97631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0" y="1196975"/>
            <a:ext cx="9180513" cy="0"/>
          </a:xfrm>
          <a:prstGeom prst="line">
            <a:avLst/>
          </a:prstGeom>
          <a:ln w="19050">
            <a:solidFill>
              <a:srgbClr val="A31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8964613" y="0"/>
            <a:ext cx="287337" cy="5516563"/>
          </a:xfrm>
          <a:prstGeom prst="rect">
            <a:avLst/>
          </a:prstGeom>
          <a:solidFill>
            <a:srgbClr val="A31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ttangolo 6"/>
          <p:cNvSpPr/>
          <p:nvPr/>
        </p:nvSpPr>
        <p:spPr>
          <a:xfrm>
            <a:off x="8964613" y="5516563"/>
            <a:ext cx="287337" cy="1341437"/>
          </a:xfrm>
          <a:prstGeom prst="rect">
            <a:avLst/>
          </a:prstGeom>
          <a:solidFill>
            <a:srgbClr val="E4A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ttangolo 7"/>
          <p:cNvSpPr/>
          <p:nvPr/>
        </p:nvSpPr>
        <p:spPr>
          <a:xfrm>
            <a:off x="8964613" y="4176713"/>
            <a:ext cx="287337" cy="1339850"/>
          </a:xfrm>
          <a:prstGeom prst="rect">
            <a:avLst/>
          </a:prstGeom>
          <a:solidFill>
            <a:srgbClr val="A2D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extBox 1"/>
          <p:cNvSpPr txBox="1"/>
          <p:nvPr/>
        </p:nvSpPr>
        <p:spPr>
          <a:xfrm>
            <a:off x="290286" y="508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800000"/>
                </a:solidFill>
              </a:rPr>
              <a:t>SOMMARIO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r>
              <a:rPr lang="en-US" sz="1800" dirty="0" smtClean="0"/>
              <a:t>INTRODUZIONE</a:t>
            </a:r>
          </a:p>
          <a:p>
            <a:pPr lvl="1"/>
            <a:r>
              <a:rPr lang="en-US" sz="1400" cap="all" dirty="0" smtClean="0"/>
              <a:t>La </a:t>
            </a:r>
            <a:r>
              <a:rPr lang="en-US" sz="1400" cap="all" dirty="0" err="1" smtClean="0"/>
              <a:t>diagnosi</a:t>
            </a:r>
            <a:r>
              <a:rPr lang="en-US" sz="1400" cap="all" dirty="0" smtClean="0"/>
              <a:t> di </a:t>
            </a:r>
            <a:r>
              <a:rPr lang="en-US" sz="1400" cap="all" dirty="0" err="1" smtClean="0"/>
              <a:t>tubercolosi</a:t>
            </a:r>
            <a:r>
              <a:rPr lang="en-US" sz="1400" cap="all" dirty="0" smtClean="0"/>
              <a:t> e le </a:t>
            </a:r>
            <a:r>
              <a:rPr lang="en-US" sz="1400" cap="all" dirty="0" err="1" smtClean="0"/>
              <a:t>problematiche</a:t>
            </a:r>
            <a:r>
              <a:rPr lang="en-US" sz="1400" cap="all" dirty="0" smtClean="0"/>
              <a:t> correlate</a:t>
            </a:r>
            <a:endParaRPr lang="en-US" sz="1400" cap="all" dirty="0"/>
          </a:p>
          <a:p>
            <a:pPr lvl="1"/>
            <a:r>
              <a:rPr lang="en-US" sz="1400" dirty="0"/>
              <a:t>NUOVI TEST PER MDR TB RACCOMANDATI DAL WHO </a:t>
            </a:r>
          </a:p>
          <a:p>
            <a:r>
              <a:rPr lang="en-US" sz="1800" dirty="0" smtClean="0"/>
              <a:t>Whole </a:t>
            </a:r>
            <a:r>
              <a:rPr lang="en-US" sz="1800" dirty="0"/>
              <a:t>G</a:t>
            </a:r>
            <a:r>
              <a:rPr lang="en-US" sz="1800" dirty="0" smtClean="0"/>
              <a:t>enome Sequencing PER LA DIAGNOSI E SORVEGLIANZA DI MDRTB</a:t>
            </a:r>
          </a:p>
          <a:p>
            <a:pPr lvl="1"/>
            <a:r>
              <a:rPr lang="en-US" sz="1400" dirty="0" smtClean="0"/>
              <a:t>RESEQ-TB E CRYPTIC</a:t>
            </a:r>
          </a:p>
          <a:p>
            <a:pPr lvl="1"/>
            <a:r>
              <a:rPr lang="en-US" sz="1400" dirty="0" smtClean="0"/>
              <a:t>Mutation Encyclopedia</a:t>
            </a:r>
          </a:p>
          <a:p>
            <a:pPr lvl="1"/>
            <a:r>
              <a:rPr lang="en-US" sz="1400" dirty="0" smtClean="0"/>
              <a:t>STANDARDIZZAZIONE DEL REFERTO</a:t>
            </a:r>
          </a:p>
          <a:p>
            <a:r>
              <a:rPr lang="en-US" sz="1800" dirty="0" smtClean="0"/>
              <a:t>ANALISI MOLECOLARE PER INDIRIZZARE UN TRATTAMENTO APPROPRIATO</a:t>
            </a:r>
          </a:p>
          <a:p>
            <a:r>
              <a:rPr lang="en-US" sz="1800" dirty="0"/>
              <a:t>Whole Genome Sequencing PER </a:t>
            </a:r>
            <a:r>
              <a:rPr lang="en-US" sz="1800" dirty="0" smtClean="0"/>
              <a:t>L’IDENTIFICAZIONE DELLE TRASMISSIONI</a:t>
            </a:r>
          </a:p>
          <a:p>
            <a:r>
              <a:rPr lang="en-US" sz="1800" dirty="0" smtClean="0"/>
              <a:t>CONCLUSIONI</a:t>
            </a:r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17216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 1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8028384" cy="49201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Luzzati</a:t>
            </a:r>
            <a:r>
              <a:rPr lang="en-US" dirty="0"/>
              <a:t> R, </a:t>
            </a:r>
            <a:r>
              <a:rPr lang="en-US" dirty="0" err="1"/>
              <a:t>Migliori</a:t>
            </a:r>
            <a:r>
              <a:rPr lang="en-US" dirty="0"/>
              <a:t> GB, </a:t>
            </a:r>
            <a:r>
              <a:rPr lang="en-US" dirty="0" err="1"/>
              <a:t>Zignol</a:t>
            </a:r>
            <a:r>
              <a:rPr lang="en-US" dirty="0"/>
              <a:t> M, et al. Children under 5 years are at risk for</a:t>
            </a:r>
          </a:p>
          <a:p>
            <a:r>
              <a:rPr lang="en-US" dirty="0"/>
              <a:t>tuberculosis after occasional contact with highly contagious patients: outbreak from a smear-positive</a:t>
            </a:r>
          </a:p>
          <a:p>
            <a:r>
              <a:rPr lang="en-US" dirty="0"/>
              <a:t>healthcare worker. </a:t>
            </a:r>
            <a:r>
              <a:rPr lang="en-US" dirty="0" err="1"/>
              <a:t>Eur</a:t>
            </a:r>
            <a:r>
              <a:rPr lang="en-US" dirty="0"/>
              <a:t> </a:t>
            </a:r>
            <a:r>
              <a:rPr lang="en-US" dirty="0" err="1"/>
              <a:t>Respir</a:t>
            </a:r>
            <a:r>
              <a:rPr lang="en-US" dirty="0"/>
              <a:t> J 2017; 50: 1701414</a:t>
            </a:r>
          </a:p>
        </p:txBody>
      </p:sp>
      <p:pic>
        <p:nvPicPr>
          <p:cNvPr id="2" name="Picture 1" descr="TRIESTEFINALE_m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365104"/>
            <a:ext cx="7452320" cy="205201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843808" y="5733256"/>
            <a:ext cx="216024" cy="504056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31840" y="5733256"/>
            <a:ext cx="216024" cy="50405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15816" y="61653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03 0.01574 L -0.16146 -0.03658 " pathEditMode="relative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0.16146 -0.015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CROSS BORDER CLUSTER ANALYSIS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" name="Grafik 3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17" y="1700811"/>
            <a:ext cx="7721679" cy="45612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56176" y="1412776"/>
            <a:ext cx="1368152" cy="369332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2016 Milano</a:t>
            </a:r>
          </a:p>
          <a:p>
            <a:r>
              <a:rPr lang="en-US" sz="900" dirty="0" smtClean="0">
                <a:solidFill>
                  <a:srgbClr val="FFFFFF"/>
                </a:solidFill>
              </a:rPr>
              <a:t>2017 </a:t>
            </a:r>
            <a:r>
              <a:rPr lang="en-US" sz="900" dirty="0" err="1" smtClean="0">
                <a:solidFill>
                  <a:srgbClr val="FFFFFF"/>
                </a:solidFill>
              </a:rPr>
              <a:t>Lamezia</a:t>
            </a:r>
            <a:r>
              <a:rPr lang="en-US" sz="900" dirty="0" smtClean="0">
                <a:solidFill>
                  <a:srgbClr val="FFFFFF"/>
                </a:solidFill>
              </a:rPr>
              <a:t> </a:t>
            </a:r>
            <a:r>
              <a:rPr lang="en-US" sz="900" dirty="0" err="1" smtClean="0">
                <a:solidFill>
                  <a:srgbClr val="FFFFFF"/>
                </a:solidFill>
              </a:rPr>
              <a:t>Terme</a:t>
            </a:r>
            <a:endParaRPr lang="en-US" sz="900" dirty="0">
              <a:solidFill>
                <a:srgbClr val="FFFFFF"/>
              </a:solidFill>
            </a:endParaRPr>
          </a:p>
        </p:txBody>
      </p:sp>
      <p:pic>
        <p:nvPicPr>
          <p:cNvPr id="8" name="Picture 7" descr="Screen Shot 2017-11-14 at 07.17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20759"/>
            <a:ext cx="3419872" cy="1463327"/>
          </a:xfrm>
          <a:prstGeom prst="rect">
            <a:avLst/>
          </a:prstGeom>
        </p:spPr>
      </p:pic>
      <p:pic>
        <p:nvPicPr>
          <p:cNvPr id="7" name="Picture 6" descr="epi_graph_23062017.pd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7560840" cy="50405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084177" y="6453336"/>
            <a:ext cx="2519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Lancet ID 2018, Walker T </a:t>
            </a:r>
            <a:endParaRPr lang="en-US" dirty="0"/>
          </a:p>
        </p:txBody>
      </p:sp>
      <p:pic>
        <p:nvPicPr>
          <p:cNvPr id="9" name="Picture 8" descr="Screen Shot 2018-03-23 at 11.03.2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49080"/>
            <a:ext cx="84963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0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Riccardo\Pictures\logo hs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7475"/>
            <a:ext cx="97631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6" y="1196975"/>
            <a:ext cx="9180513" cy="0"/>
          </a:xfrm>
          <a:prstGeom prst="line">
            <a:avLst/>
          </a:prstGeom>
          <a:ln w="19050">
            <a:solidFill>
              <a:srgbClr val="A31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8964619" y="1"/>
            <a:ext cx="287337" cy="5516563"/>
          </a:xfrm>
          <a:prstGeom prst="rect">
            <a:avLst/>
          </a:prstGeom>
          <a:solidFill>
            <a:srgbClr val="A31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ttangolo 6"/>
          <p:cNvSpPr/>
          <p:nvPr/>
        </p:nvSpPr>
        <p:spPr>
          <a:xfrm>
            <a:off x="8964619" y="5516564"/>
            <a:ext cx="287337" cy="1341437"/>
          </a:xfrm>
          <a:prstGeom prst="rect">
            <a:avLst/>
          </a:prstGeom>
          <a:solidFill>
            <a:srgbClr val="E4A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ttangolo 7"/>
          <p:cNvSpPr/>
          <p:nvPr/>
        </p:nvSpPr>
        <p:spPr>
          <a:xfrm>
            <a:off x="8964619" y="4176713"/>
            <a:ext cx="287337" cy="1339851"/>
          </a:xfrm>
          <a:prstGeom prst="rect">
            <a:avLst/>
          </a:prstGeom>
          <a:solidFill>
            <a:srgbClr val="A2D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extBox 1"/>
          <p:cNvSpPr txBox="1"/>
          <p:nvPr/>
        </p:nvSpPr>
        <p:spPr>
          <a:xfrm>
            <a:off x="290286" y="508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Content Placeholder 11" descr="Screen Shot 2018-03-20 at 11.28.35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 t="3182" r="4145" b="5373"/>
          <a:stretch/>
        </p:blipFill>
        <p:spPr>
          <a:xfrm>
            <a:off x="179512" y="404664"/>
            <a:ext cx="7656285" cy="3683000"/>
          </a:xfrm>
        </p:spPr>
      </p:pic>
      <p:pic>
        <p:nvPicPr>
          <p:cNvPr id="3" name="Picture 2" descr="Screen Shot 2018-03-22 at 17.21.4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49080"/>
            <a:ext cx="8470900" cy="2222500"/>
          </a:xfrm>
          <a:prstGeom prst="rect">
            <a:avLst/>
          </a:prstGeom>
        </p:spPr>
      </p:pic>
      <p:pic>
        <p:nvPicPr>
          <p:cNvPr id="10" name="Picture 9" descr="Screen Shot 2018-03-22 at 20.20.3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4" y="4236664"/>
            <a:ext cx="9144000" cy="2599362"/>
          </a:xfrm>
          <a:prstGeom prst="rect">
            <a:avLst/>
          </a:prstGeom>
        </p:spPr>
      </p:pic>
      <p:pic>
        <p:nvPicPr>
          <p:cNvPr id="14" name="Picture 13" descr="Screen Shot 2018-03-22 at 20.27.1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3693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264696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 rot="1533763">
            <a:off x="3194632" y="3587036"/>
            <a:ext cx="1030901" cy="21602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555776" y="5733260"/>
            <a:ext cx="1362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DELHI/CAS 3,7%</a:t>
            </a:r>
            <a:endParaRPr lang="it-IT" sz="1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51525" y="4437116"/>
            <a:ext cx="1274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BEIJING 37,9 %</a:t>
            </a:r>
            <a:endParaRPr lang="it-IT" sz="1400" dirty="0"/>
          </a:p>
        </p:txBody>
      </p:sp>
      <p:sp>
        <p:nvSpPr>
          <p:cNvPr id="9" name="Arco 8"/>
          <p:cNvSpPr/>
          <p:nvPr/>
        </p:nvSpPr>
        <p:spPr>
          <a:xfrm rot="9223821">
            <a:off x="237370" y="-838592"/>
            <a:ext cx="2046726" cy="5768735"/>
          </a:xfrm>
          <a:prstGeom prst="arc">
            <a:avLst/>
          </a:prstGeom>
          <a:ln w="25400">
            <a:solidFill>
              <a:srgbClr val="FF0000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 rot="1097902">
            <a:off x="4753211" y="2092142"/>
            <a:ext cx="576064" cy="69167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4817698" y="1523495"/>
            <a:ext cx="1211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i="1" dirty="0" smtClean="0"/>
              <a:t>M. africanum</a:t>
            </a:r>
          </a:p>
          <a:p>
            <a:pPr algn="ctr"/>
            <a:r>
              <a:rPr lang="it-IT" sz="1400" dirty="0" smtClean="0"/>
              <a:t> 0,9 %</a:t>
            </a:r>
            <a:endParaRPr lang="it-IT" sz="1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101809" y="188644"/>
            <a:ext cx="1044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/>
              <a:t>LAM 13,2 %</a:t>
            </a:r>
            <a:endParaRPr lang="it-IT" sz="1400" dirty="0"/>
          </a:p>
        </p:txBody>
      </p:sp>
      <p:sp>
        <p:nvSpPr>
          <p:cNvPr id="13" name="Arco 12"/>
          <p:cNvSpPr/>
          <p:nvPr/>
        </p:nvSpPr>
        <p:spPr>
          <a:xfrm rot="20142588">
            <a:off x="2660394" y="1146441"/>
            <a:ext cx="5640395" cy="685975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 rot="4794700">
            <a:off x="6413750" y="1864683"/>
            <a:ext cx="426205" cy="96660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7019896" y="2276872"/>
            <a:ext cx="1076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/>
              <a:t>CAMEROON</a:t>
            </a:r>
          </a:p>
          <a:p>
            <a:pPr algn="ctr"/>
            <a:r>
              <a:rPr lang="it-IT" sz="1400" dirty="0" smtClean="0"/>
              <a:t> 0,9 %</a:t>
            </a:r>
            <a:endParaRPr lang="it-IT" sz="1400" dirty="0"/>
          </a:p>
        </p:txBody>
      </p:sp>
      <p:sp>
        <p:nvSpPr>
          <p:cNvPr id="16" name="Ovale 15"/>
          <p:cNvSpPr/>
          <p:nvPr/>
        </p:nvSpPr>
        <p:spPr>
          <a:xfrm rot="7647508">
            <a:off x="7419775" y="4417568"/>
            <a:ext cx="1411965" cy="219055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7884374" y="6431608"/>
            <a:ext cx="972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URAL 6,8%</a:t>
            </a:r>
            <a:endParaRPr lang="it-IT" sz="14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7542117" y="3537012"/>
            <a:ext cx="1525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EURO-AMERICAN 22,8 %</a:t>
            </a:r>
            <a:endParaRPr lang="it-IT" sz="1400" dirty="0"/>
          </a:p>
        </p:txBody>
      </p:sp>
      <p:sp>
        <p:nvSpPr>
          <p:cNvPr id="19" name="Ovale 18"/>
          <p:cNvSpPr/>
          <p:nvPr/>
        </p:nvSpPr>
        <p:spPr>
          <a:xfrm rot="13017853">
            <a:off x="4439808" y="4301964"/>
            <a:ext cx="333396" cy="126176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7263542" y="6197496"/>
            <a:ext cx="620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/>
              <a:t>TUR</a:t>
            </a:r>
          </a:p>
          <a:p>
            <a:pPr algn="ctr"/>
            <a:r>
              <a:rPr lang="it-IT" sz="1400" dirty="0" smtClean="0"/>
              <a:t> 0,9 %</a:t>
            </a:r>
            <a:endParaRPr lang="it-IT" sz="1400" dirty="0"/>
          </a:p>
        </p:txBody>
      </p:sp>
      <p:sp>
        <p:nvSpPr>
          <p:cNvPr id="21" name="Ovale 20"/>
          <p:cNvSpPr/>
          <p:nvPr/>
        </p:nvSpPr>
        <p:spPr>
          <a:xfrm rot="8217742">
            <a:off x="7091481" y="5227023"/>
            <a:ext cx="243023" cy="116394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4239260" y="5368420"/>
            <a:ext cx="736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/>
              <a:t>GHANA</a:t>
            </a:r>
          </a:p>
          <a:p>
            <a:pPr algn="ctr"/>
            <a:r>
              <a:rPr lang="it-IT" sz="1400" dirty="0" smtClean="0"/>
              <a:t> 0,9 %</a:t>
            </a:r>
            <a:endParaRPr lang="it-IT" sz="1400" dirty="0"/>
          </a:p>
        </p:txBody>
      </p:sp>
      <p:sp>
        <p:nvSpPr>
          <p:cNvPr id="23" name="Arco 22"/>
          <p:cNvSpPr/>
          <p:nvPr/>
        </p:nvSpPr>
        <p:spPr>
          <a:xfrm rot="9767842">
            <a:off x="4971435" y="4470711"/>
            <a:ext cx="2863452" cy="2199416"/>
          </a:xfrm>
          <a:prstGeom prst="arc">
            <a:avLst/>
          </a:prstGeom>
          <a:ln w="25400">
            <a:solidFill>
              <a:schemeClr val="accent6">
                <a:lumMod val="75000"/>
                <a:alpha val="8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4095555" y="6459110"/>
            <a:ext cx="1269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HAARLEM 11%</a:t>
            </a:r>
            <a:endParaRPr lang="it-IT" sz="1400" dirty="0"/>
          </a:p>
        </p:txBody>
      </p:sp>
      <p:sp>
        <p:nvSpPr>
          <p:cNvPr id="25" name="Ovale 24"/>
          <p:cNvSpPr/>
          <p:nvPr/>
        </p:nvSpPr>
        <p:spPr>
          <a:xfrm rot="12025112">
            <a:off x="4340778" y="3803245"/>
            <a:ext cx="256872" cy="1279271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4240495" y="3356992"/>
            <a:ext cx="677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/>
              <a:t>S-TYPE</a:t>
            </a:r>
          </a:p>
          <a:p>
            <a:pPr algn="ctr"/>
            <a:r>
              <a:rPr lang="it-IT" sz="1400" dirty="0" smtClean="0"/>
              <a:t> 0,9 %</a:t>
            </a:r>
            <a:endParaRPr lang="it-IT" sz="1400" dirty="0"/>
          </a:p>
        </p:txBody>
      </p:sp>
      <p:sp>
        <p:nvSpPr>
          <p:cNvPr id="8" name="Rectangle 7"/>
          <p:cNvSpPr/>
          <p:nvPr/>
        </p:nvSpPr>
        <p:spPr>
          <a:xfrm>
            <a:off x="0" y="18081"/>
            <a:ext cx="55081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800000"/>
                </a:solidFill>
              </a:rPr>
              <a:t>CLUSTER </a:t>
            </a:r>
            <a:r>
              <a:rPr lang="en-US" sz="2800" dirty="0" smtClean="0">
                <a:solidFill>
                  <a:srgbClr val="800000"/>
                </a:solidFill>
              </a:rPr>
              <a:t>ANALYSIS:  MDR ITALIANI 2010-2017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831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2" descr="http://cdn.nove.firenze.it/slir/w360-h277/images/1/5/15ospedale-caregg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05" y="1988840"/>
            <a:ext cx="2109214" cy="98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Rettangolo 1"/>
          <p:cNvSpPr>
            <a:spLocks noChangeArrowheads="1"/>
          </p:cNvSpPr>
          <p:nvPr/>
        </p:nvSpPr>
        <p:spPr bwMode="auto">
          <a:xfrm>
            <a:off x="178519" y="1340768"/>
            <a:ext cx="208823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1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Clinical Microbiology and Virology Unit, Florence </a:t>
            </a:r>
            <a:r>
              <a:rPr kumimoji="0" lang="en-US" altLang="it-IT" sz="11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Careggi</a:t>
            </a:r>
            <a:r>
              <a:rPr kumimoji="0" lang="en-US" altLang="it-IT" sz="11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 University Hospital</a:t>
            </a:r>
            <a:endParaRPr kumimoji="0" lang="it-IT" altLang="it-IT" sz="11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" name="Freccia a destra 1"/>
          <p:cNvSpPr/>
          <p:nvPr/>
        </p:nvSpPr>
        <p:spPr>
          <a:xfrm>
            <a:off x="2843213" y="2229197"/>
            <a:ext cx="576262" cy="287338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5543" name="Picture 2" descr="Risultati immagini per BACTEC MGIT 9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8" y="1724372"/>
            <a:ext cx="1171575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Rettangolo 1"/>
          <p:cNvSpPr>
            <a:spLocks noChangeArrowheads="1"/>
          </p:cNvSpPr>
          <p:nvPr/>
        </p:nvSpPr>
        <p:spPr bwMode="auto">
          <a:xfrm>
            <a:off x="3276600" y="1268760"/>
            <a:ext cx="22320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it-IT" sz="11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Decontamination, culturing, heat-inactivation for shipment, DST on MGIT960 (SIRE, PZA) </a:t>
            </a:r>
            <a:endParaRPr kumimoji="0" lang="it-IT" altLang="it-IT" sz="11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5545" name="Rettangolo 2"/>
          <p:cNvSpPr>
            <a:spLocks noChangeArrowheads="1"/>
          </p:cNvSpPr>
          <p:nvPr/>
        </p:nvSpPr>
        <p:spPr bwMode="auto">
          <a:xfrm>
            <a:off x="6011863" y="1628800"/>
            <a:ext cx="2736850" cy="1323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6-10 days for culture positivity</a:t>
            </a:r>
          </a:p>
          <a:p>
            <a:pPr lvl="0" defTabSz="914400">
              <a:defRPr/>
            </a:pPr>
            <a:r>
              <a:rPr kumimoji="0" lang="en-US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Mean 28 days for 1</a:t>
            </a:r>
            <a:r>
              <a:rPr kumimoji="0" lang="en-US" altLang="it-IT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st</a:t>
            </a:r>
            <a:r>
              <a:rPr kumimoji="0" lang="en-US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line DST </a:t>
            </a:r>
            <a:r>
              <a:rPr lang="en-US" altLang="it-IT" sz="2000" kern="0" dirty="0">
                <a:solidFill>
                  <a:srgbClr val="000000"/>
                </a:solidFill>
              </a:rPr>
              <a:t>(range 6-402*)</a:t>
            </a:r>
            <a:endParaRPr kumimoji="0" lang="it-IT" altLang="it-IT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65546" name="Picture 10" descr="step3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397202"/>
            <a:ext cx="2087364" cy="97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ccia a destra 12"/>
          <p:cNvSpPr/>
          <p:nvPr/>
        </p:nvSpPr>
        <p:spPr>
          <a:xfrm>
            <a:off x="2843213" y="5646157"/>
            <a:ext cx="576262" cy="287338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548" name="Rettangolo 1"/>
          <p:cNvSpPr>
            <a:spLocks noChangeArrowheads="1"/>
          </p:cNvSpPr>
          <p:nvPr/>
        </p:nvSpPr>
        <p:spPr bwMode="auto">
          <a:xfrm>
            <a:off x="179388" y="4725144"/>
            <a:ext cx="209628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1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Emerging Bacterial Pathogens Unit, IRCCS San Raffaele Scientific Institute </a:t>
            </a:r>
            <a:endParaRPr kumimoji="0" lang="it-IT" altLang="it-IT" sz="11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5549" name="Rettangolo 1"/>
          <p:cNvSpPr>
            <a:spLocks noChangeArrowheads="1"/>
          </p:cNvSpPr>
          <p:nvPr/>
        </p:nvSpPr>
        <p:spPr bwMode="auto">
          <a:xfrm>
            <a:off x="2411760" y="4221088"/>
            <a:ext cx="3744416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1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Sample collection: Tuesday mid-day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1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gDNA</a:t>
            </a:r>
            <a:r>
              <a:rPr kumimoji="0" lang="en-US" altLang="it-IT" sz="11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 extraction 1</a:t>
            </a:r>
            <a:r>
              <a:rPr kumimoji="0" lang="en-US" altLang="it-IT" sz="1100" b="1" i="0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st</a:t>
            </a:r>
            <a:r>
              <a:rPr kumimoji="0" lang="en-US" altLang="it-IT" sz="11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 part (lysozyme): Tuesday o/n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1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gDNA</a:t>
            </a:r>
            <a:r>
              <a:rPr kumimoji="0" lang="en-US" altLang="it-IT" sz="11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 extraction 2</a:t>
            </a:r>
            <a:r>
              <a:rPr kumimoji="0" lang="en-US" altLang="it-IT" sz="1100" b="1" i="0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nd</a:t>
            </a:r>
            <a:r>
              <a:rPr lang="en-US" altLang="it-IT" sz="1100" b="1" kern="0" dirty="0">
                <a:latin typeface="Arial" charset="0"/>
              </a:rPr>
              <a:t> part (Maxwell) – 1h: </a:t>
            </a:r>
            <a:r>
              <a:rPr kumimoji="0" lang="en-US" altLang="it-IT" sz="11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Wednesday</a:t>
            </a:r>
            <a:endParaRPr kumimoji="0" lang="en-US" altLang="it-IT" sz="11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1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Nextera</a:t>
            </a:r>
            <a:r>
              <a:rPr kumimoji="0" lang="en-US" altLang="it-IT" sz="11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 XT (Illumina) 1</a:t>
            </a:r>
            <a:r>
              <a:rPr kumimoji="0" lang="en-US" altLang="it-IT" sz="1100" b="1" i="0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st</a:t>
            </a:r>
            <a:r>
              <a:rPr kumimoji="0" lang="en-US" altLang="it-IT" sz="11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 part – 3h: Wednesday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it-IT" sz="1100" b="1" kern="0" dirty="0" err="1">
                <a:latin typeface="Arial" charset="0"/>
              </a:rPr>
              <a:t>Nextera</a:t>
            </a:r>
            <a:r>
              <a:rPr lang="en-US" altLang="it-IT" sz="1100" b="1" kern="0" dirty="0">
                <a:latin typeface="Arial" charset="0"/>
              </a:rPr>
              <a:t> XT (Illumina) 2</a:t>
            </a:r>
            <a:r>
              <a:rPr lang="en-US" altLang="it-IT" sz="1100" b="1" kern="0" baseline="30000" dirty="0">
                <a:latin typeface="Arial" charset="0"/>
              </a:rPr>
              <a:t>nd</a:t>
            </a:r>
            <a:r>
              <a:rPr lang="en-US" altLang="it-IT" sz="1100" b="1" kern="0" dirty="0">
                <a:latin typeface="Arial" charset="0"/>
              </a:rPr>
              <a:t> part – 2h: Thursday </a:t>
            </a:r>
            <a:r>
              <a:rPr kumimoji="0" lang="en-US" altLang="it-IT" sz="11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1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MiniSeq</a:t>
            </a:r>
            <a:r>
              <a:rPr kumimoji="0" lang="en-US" altLang="it-IT" sz="11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 (Illumina)</a:t>
            </a:r>
            <a:r>
              <a:rPr kumimoji="0" lang="en-US" altLang="it-IT" sz="11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 - </a:t>
            </a:r>
            <a:r>
              <a:rPr kumimoji="0" lang="en-US" altLang="it-IT" sz="11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24h:</a:t>
            </a:r>
            <a:r>
              <a:rPr kumimoji="0" lang="en-US" altLang="it-IT" sz="11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altLang="it-IT" sz="11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Thursday o/n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1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Downstream analysis</a:t>
            </a:r>
            <a:r>
              <a:rPr kumimoji="0" lang="en-US" altLang="it-IT" sz="11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 - </a:t>
            </a:r>
            <a:r>
              <a:rPr kumimoji="0" lang="en-US" altLang="it-IT" sz="11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2h: by Friday</a:t>
            </a:r>
            <a:r>
              <a:rPr kumimoji="0" lang="en-US" altLang="it-IT" sz="11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 evening</a:t>
            </a:r>
            <a:endParaRPr kumimoji="0" lang="it-IT" altLang="it-IT" sz="11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65551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6"/>
          <a:stretch>
            <a:fillRect/>
          </a:stretch>
        </p:blipFill>
        <p:spPr bwMode="auto">
          <a:xfrm>
            <a:off x="6061075" y="5805264"/>
            <a:ext cx="14763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2" name="Picture 6" descr="http://bioinfotraining.bio.cam.ac.uk/images/per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6093296"/>
            <a:ext cx="10795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3" name="Immagin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517232"/>
            <a:ext cx="873141" cy="87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54" name="Rettangolo 2"/>
          <p:cNvSpPr>
            <a:spLocks noChangeArrowheads="1"/>
          </p:cNvSpPr>
          <p:nvPr/>
        </p:nvSpPr>
        <p:spPr bwMode="auto">
          <a:xfrm>
            <a:off x="6061075" y="4030032"/>
            <a:ext cx="2687638" cy="163121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6-10 days for culture positivity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3 days for 1</a:t>
            </a:r>
            <a:r>
              <a:rPr kumimoji="0" lang="en-US" altLang="it-IT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st</a:t>
            </a:r>
            <a:r>
              <a:rPr kumimoji="0" lang="en-US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, 2</a:t>
            </a:r>
            <a:r>
              <a:rPr kumimoji="0" lang="en-US" altLang="it-IT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nd</a:t>
            </a:r>
            <a:r>
              <a:rPr kumimoji="0" lang="en-US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line resistance prediction and outbreak analysis</a:t>
            </a:r>
            <a:endParaRPr kumimoji="0" lang="it-IT" altLang="it-IT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1" name="Freccia a destra 20"/>
          <p:cNvSpPr/>
          <p:nvPr/>
        </p:nvSpPr>
        <p:spPr>
          <a:xfrm>
            <a:off x="5076825" y="2203797"/>
            <a:ext cx="574675" cy="288925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Freccia a destra 21"/>
          <p:cNvSpPr/>
          <p:nvPr/>
        </p:nvSpPr>
        <p:spPr>
          <a:xfrm>
            <a:off x="5079385" y="5661942"/>
            <a:ext cx="576263" cy="287338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Freccia a destra 22"/>
          <p:cNvSpPr/>
          <p:nvPr/>
        </p:nvSpPr>
        <p:spPr>
          <a:xfrm rot="8419768">
            <a:off x="1737628" y="3615941"/>
            <a:ext cx="1883660" cy="274035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4" name="Picture 4" descr="C:\Users\Riccardo\Pictures\logo hsr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7475"/>
            <a:ext cx="97631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Connettore 1 24"/>
          <p:cNvCxnSpPr/>
          <p:nvPr/>
        </p:nvCxnSpPr>
        <p:spPr>
          <a:xfrm>
            <a:off x="0" y="1196975"/>
            <a:ext cx="9180513" cy="0"/>
          </a:xfrm>
          <a:prstGeom prst="line">
            <a:avLst/>
          </a:prstGeom>
          <a:ln w="19050">
            <a:solidFill>
              <a:srgbClr val="A31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/>
          <p:nvPr/>
        </p:nvSpPr>
        <p:spPr>
          <a:xfrm>
            <a:off x="8964613" y="0"/>
            <a:ext cx="287337" cy="5516563"/>
          </a:xfrm>
          <a:prstGeom prst="rect">
            <a:avLst/>
          </a:prstGeom>
          <a:solidFill>
            <a:srgbClr val="A31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8964613" y="5516563"/>
            <a:ext cx="287337" cy="1341437"/>
          </a:xfrm>
          <a:prstGeom prst="rect">
            <a:avLst/>
          </a:prstGeom>
          <a:solidFill>
            <a:srgbClr val="E4A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8964613" y="4176713"/>
            <a:ext cx="287337" cy="1339850"/>
          </a:xfrm>
          <a:prstGeom prst="rect">
            <a:avLst/>
          </a:prstGeom>
          <a:solidFill>
            <a:srgbClr val="A2D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3851920" y="6309320"/>
            <a:ext cx="11400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Illumina Inc.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6012160" y="2967335"/>
            <a:ext cx="27365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* </a:t>
            </a:r>
            <a:r>
              <a:rPr kumimoji="0" lang="en-US" altLang="it-IT" sz="12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M. </a:t>
            </a:r>
            <a:r>
              <a:rPr kumimoji="0" lang="en-US" altLang="it-IT" sz="120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africanum</a:t>
            </a:r>
            <a:endParaRPr kumimoji="0" lang="it-IT" sz="120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539" name="Rettangolo 2"/>
          <p:cNvSpPr>
            <a:spLocks noChangeArrowheads="1"/>
          </p:cNvSpPr>
          <p:nvPr/>
        </p:nvSpPr>
        <p:spPr bwMode="auto">
          <a:xfrm>
            <a:off x="0" y="6504057"/>
            <a:ext cx="89646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A total of 328 MTBC positive</a:t>
            </a:r>
            <a:r>
              <a:rPr kumimoji="0" lang="en-US" altLang="it-IT" sz="17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samples identified</a:t>
            </a:r>
            <a:r>
              <a:rPr kumimoji="0" lang="en-US" altLang="it-IT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between February 2016 and September </a:t>
            </a:r>
            <a:r>
              <a:rPr kumimoji="0" lang="en-US" altLang="it-IT" sz="17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2017</a:t>
            </a:r>
            <a:endParaRPr kumimoji="0" lang="it-IT" altLang="it-IT" sz="17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3A170DF7-A74D-44EA-A37C-289E2AF5360F}"/>
              </a:ext>
            </a:extLst>
          </p:cNvPr>
          <p:cNvSpPr/>
          <p:nvPr/>
        </p:nvSpPr>
        <p:spPr>
          <a:xfrm>
            <a:off x="0" y="19307"/>
            <a:ext cx="80841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Cabibbe</a:t>
            </a:r>
            <a:r>
              <a:rPr lang="en-US" dirty="0" smtClean="0"/>
              <a:t> </a:t>
            </a:r>
            <a:r>
              <a:rPr lang="en-US" dirty="0"/>
              <a:t>AM, </a:t>
            </a:r>
            <a:r>
              <a:rPr lang="en-US" dirty="0" err="1"/>
              <a:t>Trovato</a:t>
            </a:r>
            <a:r>
              <a:rPr lang="en-US" dirty="0"/>
              <a:t> A, De </a:t>
            </a:r>
            <a:r>
              <a:rPr lang="en-US" dirty="0" err="1"/>
              <a:t>Filippo</a:t>
            </a:r>
            <a:r>
              <a:rPr lang="en-US" dirty="0"/>
              <a:t> MR, </a:t>
            </a:r>
            <a:r>
              <a:rPr lang="en-US" i="1" dirty="0"/>
              <a:t>et al</a:t>
            </a:r>
            <a:r>
              <a:rPr lang="en-US" dirty="0"/>
              <a:t>. Countrywide implementation of whole genome sequencing: an opportunity to improve tuberculosis management, surveillance and contact tracing in low incidence countries. </a:t>
            </a:r>
            <a:r>
              <a:rPr lang="en-US" i="1" dirty="0" err="1"/>
              <a:t>Eur</a:t>
            </a:r>
            <a:r>
              <a:rPr lang="en-US" i="1" dirty="0"/>
              <a:t> </a:t>
            </a:r>
            <a:r>
              <a:rPr lang="en-US" i="1" dirty="0" err="1"/>
              <a:t>Respir</a:t>
            </a:r>
            <a:r>
              <a:rPr lang="en-US" i="1" dirty="0"/>
              <a:t> J </a:t>
            </a:r>
            <a:r>
              <a:rPr lang="en-US" dirty="0"/>
              <a:t>2018; in press (https://</a:t>
            </a:r>
            <a:r>
              <a:rPr lang="en-US" dirty="0" err="1"/>
              <a:t>doi.org</a:t>
            </a:r>
            <a:r>
              <a:rPr lang="en-US" dirty="0"/>
              <a:t>/10.1183/13993003.00387-2018). </a:t>
            </a:r>
            <a:endParaRPr lang="fr-FR" dirty="0">
              <a:solidFill>
                <a:srgbClr val="A31D21"/>
              </a:solidFill>
              <a:ea typeface="Kozuka Gothic Pr6N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579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6"/>
          <p:cNvCxnSpPr/>
          <p:nvPr/>
        </p:nvCxnSpPr>
        <p:spPr>
          <a:xfrm>
            <a:off x="8" y="1196975"/>
            <a:ext cx="9180513" cy="0"/>
          </a:xfrm>
          <a:prstGeom prst="line">
            <a:avLst/>
          </a:prstGeom>
          <a:ln w="19050">
            <a:solidFill>
              <a:srgbClr val="A31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8964621" y="1"/>
            <a:ext cx="287337" cy="5516563"/>
          </a:xfrm>
          <a:prstGeom prst="rect">
            <a:avLst/>
          </a:prstGeom>
          <a:solidFill>
            <a:srgbClr val="A31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8964621" y="5516564"/>
            <a:ext cx="287337" cy="1341437"/>
          </a:xfrm>
          <a:prstGeom prst="rect">
            <a:avLst/>
          </a:prstGeom>
          <a:solidFill>
            <a:srgbClr val="E4A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8964621" y="4176713"/>
            <a:ext cx="287337" cy="1339851"/>
          </a:xfrm>
          <a:prstGeom prst="rect">
            <a:avLst/>
          </a:prstGeom>
          <a:solidFill>
            <a:srgbClr val="A2D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218" name="Picture 4" descr="C:\Users\Riccardo\Pictures\logo hsr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7475"/>
            <a:ext cx="97631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ttangolo 28"/>
          <p:cNvSpPr/>
          <p:nvPr/>
        </p:nvSpPr>
        <p:spPr>
          <a:xfrm>
            <a:off x="-1" y="24494"/>
            <a:ext cx="808412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cap="all" dirty="0">
                <a:solidFill>
                  <a:srgbClr val="800000"/>
                </a:solidFill>
                <a:latin typeface="Calibri"/>
                <a:ea typeface="Kozuka Gothic Pr6N B" pitchFamily="34" charset="-128"/>
              </a:rPr>
              <a:t>Drug resistance analysis</a:t>
            </a:r>
            <a:endParaRPr lang="fr-FR" sz="2600" cap="all" dirty="0">
              <a:solidFill>
                <a:srgbClr val="800000"/>
              </a:solidFill>
              <a:latin typeface="Calibri"/>
              <a:ea typeface="Kozuka Gothic Pr6N B" pitchFamily="34" charset="-128"/>
            </a:endParaRPr>
          </a:p>
        </p:txBody>
      </p:sp>
      <p:sp>
        <p:nvSpPr>
          <p:cNvPr id="10" name="Rettangolo 2">
            <a:extLst>
              <a:ext uri="{FF2B5EF4-FFF2-40B4-BE49-F238E27FC236}">
                <a16:creationId xmlns:a16="http://schemas.microsoft.com/office/drawing/2014/main" id="{73F3BE5E-7F40-43CE-B33D-D8FD557D7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5" y="5710047"/>
            <a:ext cx="896461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>
              <a:buFontTx/>
              <a:buChar char="-"/>
              <a:defRPr/>
            </a:pPr>
            <a:r>
              <a:rPr lang="en-US" altLang="it-IT" sz="1700" kern="0" dirty="0">
                <a:solidFill>
                  <a:srgbClr val="000000"/>
                </a:solidFill>
              </a:rPr>
              <a:t>One XDR only: phenotypic resistance to CAP missed by WGS (</a:t>
            </a:r>
            <a:r>
              <a:rPr lang="en-US" altLang="it-IT" sz="1700" i="1" kern="0" dirty="0" err="1">
                <a:solidFill>
                  <a:srgbClr val="000000"/>
                </a:solidFill>
              </a:rPr>
              <a:t>rrs</a:t>
            </a:r>
            <a:r>
              <a:rPr lang="en-US" altLang="it-IT" sz="1700" i="1" kern="0" dirty="0">
                <a:solidFill>
                  <a:srgbClr val="000000"/>
                </a:solidFill>
              </a:rPr>
              <a:t>, </a:t>
            </a:r>
            <a:r>
              <a:rPr lang="en-US" altLang="it-IT" sz="1700" i="1" kern="0" dirty="0" err="1">
                <a:solidFill>
                  <a:srgbClr val="000000"/>
                </a:solidFill>
              </a:rPr>
              <a:t>tlyA</a:t>
            </a:r>
            <a:r>
              <a:rPr lang="en-US" altLang="it-IT" sz="1700" i="1" kern="0" dirty="0">
                <a:solidFill>
                  <a:srgbClr val="000000"/>
                </a:solidFill>
              </a:rPr>
              <a:t>: </a:t>
            </a:r>
            <a:r>
              <a:rPr lang="en-US" altLang="it-IT" sz="1700" i="1" kern="0" dirty="0" err="1">
                <a:solidFill>
                  <a:srgbClr val="000000"/>
                </a:solidFill>
              </a:rPr>
              <a:t>wt</a:t>
            </a:r>
            <a:r>
              <a:rPr lang="en-US" altLang="it-IT" sz="1700" i="1" kern="0" dirty="0">
                <a:solidFill>
                  <a:srgbClr val="000000"/>
                </a:solidFill>
              </a:rPr>
              <a:t>, </a:t>
            </a:r>
            <a:r>
              <a:rPr lang="en-US" altLang="it-IT" sz="1700" i="1" kern="0" dirty="0" err="1">
                <a:solidFill>
                  <a:srgbClr val="000000"/>
                </a:solidFill>
              </a:rPr>
              <a:t>eis</a:t>
            </a:r>
            <a:r>
              <a:rPr lang="en-US" altLang="it-IT" sz="1700" kern="0" dirty="0">
                <a:solidFill>
                  <a:srgbClr val="000000"/>
                </a:solidFill>
              </a:rPr>
              <a:t>: Thr269fs). MGIT testing performed in Pisa and not repeated in Florence</a:t>
            </a:r>
          </a:p>
          <a:p>
            <a:pPr marL="285750" indent="-285750">
              <a:buFontTx/>
              <a:buChar char="-"/>
              <a:defRPr/>
            </a:pPr>
            <a:r>
              <a:rPr lang="en-US" altLang="it-IT" sz="1700" kern="0" dirty="0">
                <a:solidFill>
                  <a:srgbClr val="000000"/>
                </a:solidFill>
              </a:rPr>
              <a:t>14 cases of resistance (11 patients) to FQs informed by WGS (12 cases (10 patients) in non-MDR isolates): 12 </a:t>
            </a:r>
            <a:r>
              <a:rPr lang="en-US" altLang="it-IT" sz="1700" i="1" kern="0" dirty="0" err="1">
                <a:solidFill>
                  <a:srgbClr val="000000"/>
                </a:solidFill>
              </a:rPr>
              <a:t>gyrA</a:t>
            </a:r>
            <a:r>
              <a:rPr lang="en-US" altLang="it-IT" sz="1700" kern="0" dirty="0">
                <a:solidFill>
                  <a:srgbClr val="000000"/>
                </a:solidFill>
              </a:rPr>
              <a:t> high confidence, 2 </a:t>
            </a:r>
            <a:r>
              <a:rPr lang="en-US" altLang="it-IT" sz="1700" i="1" kern="0" dirty="0" err="1">
                <a:solidFill>
                  <a:srgbClr val="000000"/>
                </a:solidFill>
              </a:rPr>
              <a:t>gyrB</a:t>
            </a:r>
            <a:r>
              <a:rPr lang="en-US" altLang="it-IT" sz="1700" kern="0" dirty="0">
                <a:solidFill>
                  <a:srgbClr val="000000"/>
                </a:solidFill>
              </a:rPr>
              <a:t> previously reported (Asn499Thr)</a:t>
            </a:r>
            <a:endParaRPr lang="it-IT" altLang="it-IT" sz="1700" kern="0" dirty="0">
              <a:solidFill>
                <a:prstClr val="black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E67C22B-4330-4D43-A2FF-7CCFACBE6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" y="1276225"/>
            <a:ext cx="9180515" cy="2115055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586BB475-E1DD-4CEB-B961-B45B104CFAFD}"/>
              </a:ext>
            </a:extLst>
          </p:cNvPr>
          <p:cNvSpPr/>
          <p:nvPr/>
        </p:nvSpPr>
        <p:spPr>
          <a:xfrm>
            <a:off x="1132615" y="2597727"/>
            <a:ext cx="540327" cy="914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7D72D42-D6D6-4053-8767-E140335C0237}"/>
              </a:ext>
            </a:extLst>
          </p:cNvPr>
          <p:cNvSpPr/>
          <p:nvPr/>
        </p:nvSpPr>
        <p:spPr>
          <a:xfrm>
            <a:off x="493549" y="3512127"/>
            <a:ext cx="2491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kern="0" dirty="0">
                <a:solidFill>
                  <a:srgbClr val="FF0000"/>
                </a:solidFill>
                <a:latin typeface="Calibri" pitchFamily="34" charset="0"/>
              </a:rPr>
              <a:t>Same for MDR detection</a:t>
            </a:r>
            <a:endParaRPr lang="it-IT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C00B118-F256-4667-BD45-276EC8D0E9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056" y="3927624"/>
            <a:ext cx="8124825" cy="1609725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878CC2FB-1882-4182-82A4-BE4AA294E53C}"/>
              </a:ext>
            </a:extLst>
          </p:cNvPr>
          <p:cNvSpPr/>
          <p:nvPr/>
        </p:nvSpPr>
        <p:spPr>
          <a:xfrm>
            <a:off x="1585331" y="2168617"/>
            <a:ext cx="6591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sz="1400" kern="0" dirty="0">
                <a:solidFill>
                  <a:srgbClr val="000000"/>
                </a:solidFill>
                <a:latin typeface="Calibri" pitchFamily="34" charset="0"/>
              </a:rPr>
              <a:t>D435Y</a:t>
            </a:r>
            <a:endParaRPr lang="it-IT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2DB426D6-148B-4F04-8C1E-2AEFBF9F163B}"/>
              </a:ext>
            </a:extLst>
          </p:cNvPr>
          <p:cNvSpPr/>
          <p:nvPr/>
        </p:nvSpPr>
        <p:spPr>
          <a:xfrm>
            <a:off x="6205812" y="2165152"/>
            <a:ext cx="547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sz="1400" kern="0" dirty="0">
                <a:solidFill>
                  <a:srgbClr val="000000"/>
                </a:solidFill>
                <a:latin typeface="Calibri" pitchFamily="34" charset="0"/>
              </a:rPr>
              <a:t>K48T</a:t>
            </a:r>
            <a:endParaRPr lang="it-IT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902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6"/>
          <p:cNvCxnSpPr/>
          <p:nvPr/>
        </p:nvCxnSpPr>
        <p:spPr>
          <a:xfrm>
            <a:off x="8" y="1196975"/>
            <a:ext cx="9180513" cy="0"/>
          </a:xfrm>
          <a:prstGeom prst="line">
            <a:avLst/>
          </a:prstGeom>
          <a:ln w="19050">
            <a:solidFill>
              <a:srgbClr val="A31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8964621" y="1"/>
            <a:ext cx="287337" cy="5516563"/>
          </a:xfrm>
          <a:prstGeom prst="rect">
            <a:avLst/>
          </a:prstGeom>
          <a:solidFill>
            <a:srgbClr val="A31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8964621" y="5516564"/>
            <a:ext cx="287337" cy="1341437"/>
          </a:xfrm>
          <a:prstGeom prst="rect">
            <a:avLst/>
          </a:prstGeom>
          <a:solidFill>
            <a:srgbClr val="E4A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8964621" y="4176713"/>
            <a:ext cx="287337" cy="1339851"/>
          </a:xfrm>
          <a:prstGeom prst="rect">
            <a:avLst/>
          </a:prstGeom>
          <a:solidFill>
            <a:srgbClr val="A2D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218" name="Picture 4" descr="C:\Users\Riccardo\Pictures\logo hsr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7475"/>
            <a:ext cx="97631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ttangolo 28"/>
          <p:cNvSpPr/>
          <p:nvPr/>
        </p:nvSpPr>
        <p:spPr>
          <a:xfrm>
            <a:off x="-1" y="24494"/>
            <a:ext cx="808412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rgbClr val="C00000"/>
                </a:solidFill>
                <a:latin typeface="Calibri"/>
                <a:ea typeface="Kozuka Gothic Pr6N B" pitchFamily="34" charset="-128"/>
              </a:rPr>
              <a:t>Epidemiological investigation</a:t>
            </a:r>
            <a:endParaRPr lang="fr-FR" sz="2600" dirty="0">
              <a:solidFill>
                <a:srgbClr val="A31D21"/>
              </a:solidFill>
              <a:latin typeface="Calibri"/>
              <a:ea typeface="Kozuka Gothic Pr6N B" pitchFamily="34" charset="-128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65DBDF7-E90B-42A8-BD91-259CCDC79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431" y="1402453"/>
            <a:ext cx="8562975" cy="4667251"/>
          </a:xfrm>
          <a:prstGeom prst="rect">
            <a:avLst/>
          </a:prstGeom>
        </p:spPr>
      </p:pic>
      <p:sp>
        <p:nvSpPr>
          <p:cNvPr id="11" name="Rettangolo 2">
            <a:extLst>
              <a:ext uri="{FF2B5EF4-FFF2-40B4-BE49-F238E27FC236}">
                <a16:creationId xmlns:a16="http://schemas.microsoft.com/office/drawing/2014/main" id="{86F8C643-17F4-42E9-9279-998F2827F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5" y="836712"/>
            <a:ext cx="8964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56 patients involved in transmission events with a clustering percentage of 12%</a:t>
            </a:r>
            <a:endParaRPr lang="it-IT" altLang="it-IT" sz="1700" kern="0" dirty="0">
              <a:solidFill>
                <a:prstClr val="black"/>
              </a:solidFill>
            </a:endParaRPr>
          </a:p>
        </p:txBody>
      </p:sp>
      <p:sp>
        <p:nvSpPr>
          <p:cNvPr id="3" name="Esplosione: 8 punte 2">
            <a:extLst>
              <a:ext uri="{FF2B5EF4-FFF2-40B4-BE49-F238E27FC236}">
                <a16:creationId xmlns:a16="http://schemas.microsoft.com/office/drawing/2014/main" id="{721722D0-EDC5-4EC1-9041-CEC98ECA32EE}"/>
              </a:ext>
            </a:extLst>
          </p:cNvPr>
          <p:cNvSpPr/>
          <p:nvPr/>
        </p:nvSpPr>
        <p:spPr>
          <a:xfrm>
            <a:off x="6307282" y="2888673"/>
            <a:ext cx="249382" cy="207819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Esplosione: 8 punte 12">
            <a:extLst>
              <a:ext uri="{FF2B5EF4-FFF2-40B4-BE49-F238E27FC236}">
                <a16:creationId xmlns:a16="http://schemas.microsoft.com/office/drawing/2014/main" id="{DE3192F3-C8F9-44AA-B851-FE0474FCDAF6}"/>
              </a:ext>
            </a:extLst>
          </p:cNvPr>
          <p:cNvSpPr/>
          <p:nvPr/>
        </p:nvSpPr>
        <p:spPr>
          <a:xfrm>
            <a:off x="5794661" y="3113809"/>
            <a:ext cx="249382" cy="207819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Esplosione: 8 punte 14">
            <a:extLst>
              <a:ext uri="{FF2B5EF4-FFF2-40B4-BE49-F238E27FC236}">
                <a16:creationId xmlns:a16="http://schemas.microsoft.com/office/drawing/2014/main" id="{557E91CD-9A52-469C-B3F8-6B41ABC824C5}"/>
              </a:ext>
            </a:extLst>
          </p:cNvPr>
          <p:cNvSpPr/>
          <p:nvPr/>
        </p:nvSpPr>
        <p:spPr>
          <a:xfrm>
            <a:off x="5701143" y="3373585"/>
            <a:ext cx="249382" cy="207819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Esplosione: 8 punte 15">
            <a:extLst>
              <a:ext uri="{FF2B5EF4-FFF2-40B4-BE49-F238E27FC236}">
                <a16:creationId xmlns:a16="http://schemas.microsoft.com/office/drawing/2014/main" id="{F3DAB3BC-6F1E-47B4-BE11-F8B00BE683F8}"/>
              </a:ext>
            </a:extLst>
          </p:cNvPr>
          <p:cNvSpPr/>
          <p:nvPr/>
        </p:nvSpPr>
        <p:spPr>
          <a:xfrm>
            <a:off x="5701145" y="3768441"/>
            <a:ext cx="249382" cy="207819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Esplosione: 8 punte 16">
            <a:extLst>
              <a:ext uri="{FF2B5EF4-FFF2-40B4-BE49-F238E27FC236}">
                <a16:creationId xmlns:a16="http://schemas.microsoft.com/office/drawing/2014/main" id="{178F3D52-FD6F-450D-A869-8E29D7C6CDF9}"/>
              </a:ext>
            </a:extLst>
          </p:cNvPr>
          <p:cNvSpPr/>
          <p:nvPr/>
        </p:nvSpPr>
        <p:spPr>
          <a:xfrm>
            <a:off x="5763488" y="4194465"/>
            <a:ext cx="249382" cy="207819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Esplosione: 8 punte 17">
            <a:extLst>
              <a:ext uri="{FF2B5EF4-FFF2-40B4-BE49-F238E27FC236}">
                <a16:creationId xmlns:a16="http://schemas.microsoft.com/office/drawing/2014/main" id="{67155021-54CC-46FF-B2CD-0D917C917A9B}"/>
              </a:ext>
            </a:extLst>
          </p:cNvPr>
          <p:cNvSpPr/>
          <p:nvPr/>
        </p:nvSpPr>
        <p:spPr>
          <a:xfrm>
            <a:off x="6231081" y="4745181"/>
            <a:ext cx="249382" cy="207819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Esplosione: 8 punte 18">
            <a:extLst>
              <a:ext uri="{FF2B5EF4-FFF2-40B4-BE49-F238E27FC236}">
                <a16:creationId xmlns:a16="http://schemas.microsoft.com/office/drawing/2014/main" id="{BAAC8771-72FD-434F-BC41-83728A39DC92}"/>
              </a:ext>
            </a:extLst>
          </p:cNvPr>
          <p:cNvSpPr/>
          <p:nvPr/>
        </p:nvSpPr>
        <p:spPr>
          <a:xfrm>
            <a:off x="1700649" y="3238501"/>
            <a:ext cx="249382" cy="207819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Esplosione: 8 punte 19">
            <a:extLst>
              <a:ext uri="{FF2B5EF4-FFF2-40B4-BE49-F238E27FC236}">
                <a16:creationId xmlns:a16="http://schemas.microsoft.com/office/drawing/2014/main" id="{2D1572CA-D412-406B-991A-AB6203B3FCF5}"/>
              </a:ext>
            </a:extLst>
          </p:cNvPr>
          <p:cNvSpPr/>
          <p:nvPr/>
        </p:nvSpPr>
        <p:spPr>
          <a:xfrm>
            <a:off x="2272146" y="2864429"/>
            <a:ext cx="249382" cy="207819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Esplosione: 8 punte 20">
            <a:extLst>
              <a:ext uri="{FF2B5EF4-FFF2-40B4-BE49-F238E27FC236}">
                <a16:creationId xmlns:a16="http://schemas.microsoft.com/office/drawing/2014/main" id="{755A85B9-0A90-4839-8B0F-D58033CEBA56}"/>
              </a:ext>
            </a:extLst>
          </p:cNvPr>
          <p:cNvSpPr/>
          <p:nvPr/>
        </p:nvSpPr>
        <p:spPr>
          <a:xfrm>
            <a:off x="6636325" y="4859484"/>
            <a:ext cx="249382" cy="207819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Esplosione: 8 punte 21">
            <a:extLst>
              <a:ext uri="{FF2B5EF4-FFF2-40B4-BE49-F238E27FC236}">
                <a16:creationId xmlns:a16="http://schemas.microsoft.com/office/drawing/2014/main" id="{0B6833CF-CEC6-4B06-8B2D-843D310A0AB2}"/>
              </a:ext>
            </a:extLst>
          </p:cNvPr>
          <p:cNvSpPr/>
          <p:nvPr/>
        </p:nvSpPr>
        <p:spPr>
          <a:xfrm>
            <a:off x="8361222" y="3799613"/>
            <a:ext cx="249382" cy="207819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Esplosione: 8 punte 22">
            <a:extLst>
              <a:ext uri="{FF2B5EF4-FFF2-40B4-BE49-F238E27FC236}">
                <a16:creationId xmlns:a16="http://schemas.microsoft.com/office/drawing/2014/main" id="{4DCFA078-004E-4B64-BA7C-0411918204AA}"/>
              </a:ext>
            </a:extLst>
          </p:cNvPr>
          <p:cNvSpPr/>
          <p:nvPr/>
        </p:nvSpPr>
        <p:spPr>
          <a:xfrm>
            <a:off x="8330045" y="4433456"/>
            <a:ext cx="249382" cy="207819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Esplosione: 8 punte 23">
            <a:extLst>
              <a:ext uri="{FF2B5EF4-FFF2-40B4-BE49-F238E27FC236}">
                <a16:creationId xmlns:a16="http://schemas.microsoft.com/office/drawing/2014/main" id="{F6FBED85-C897-46D1-A5F7-7509DEC107C6}"/>
              </a:ext>
            </a:extLst>
          </p:cNvPr>
          <p:cNvSpPr/>
          <p:nvPr/>
        </p:nvSpPr>
        <p:spPr>
          <a:xfrm>
            <a:off x="7872846" y="4745185"/>
            <a:ext cx="249382" cy="207819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137530A-9D46-41D0-B07E-A62FE6674A16}"/>
              </a:ext>
            </a:extLst>
          </p:cNvPr>
          <p:cNvSpPr/>
          <p:nvPr/>
        </p:nvSpPr>
        <p:spPr>
          <a:xfrm rot="2363386">
            <a:off x="7404840" y="3092897"/>
            <a:ext cx="846252" cy="3602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0C1BB833-2971-4A2F-85D5-6FA13940D659}"/>
              </a:ext>
            </a:extLst>
          </p:cNvPr>
          <p:cNvSpPr/>
          <p:nvPr/>
        </p:nvSpPr>
        <p:spPr>
          <a:xfrm rot="5400000">
            <a:off x="3600459" y="3707826"/>
            <a:ext cx="613063" cy="360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04640DB-3C88-4864-A937-871DF496AD80}"/>
              </a:ext>
            </a:extLst>
          </p:cNvPr>
          <p:cNvSpPr/>
          <p:nvPr/>
        </p:nvSpPr>
        <p:spPr>
          <a:xfrm>
            <a:off x="-2743" y="6363929"/>
            <a:ext cx="8967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Mixed clusters involving Italian-born and foreigners were identified in 25% (14/56) cases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1CED8FFA-4D8C-4877-9EA8-CA6204168AD7}"/>
              </a:ext>
            </a:extLst>
          </p:cNvPr>
          <p:cNvSpPr/>
          <p:nvPr/>
        </p:nvSpPr>
        <p:spPr>
          <a:xfrm>
            <a:off x="2660079" y="5361711"/>
            <a:ext cx="259773" cy="21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035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4" grpId="0" animBg="1"/>
      <p:bldP spid="2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" y="86434"/>
            <a:ext cx="8964613" cy="11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lvl="0" algn="ctr">
              <a:defRPr/>
            </a:pPr>
            <a:r>
              <a:rPr lang="en-US" sz="3200" cap="all" dirty="0">
                <a:solidFill>
                  <a:srgbClr val="800000"/>
                </a:solidFill>
              </a:rPr>
              <a:t> </a:t>
            </a:r>
          </a:p>
          <a:p>
            <a:pPr algn="ctr">
              <a:defRPr/>
            </a:pPr>
            <a:endParaRPr lang="en-GB" altLang="it-IT" sz="3500" b="1" dirty="0">
              <a:solidFill>
                <a:srgbClr val="A31D21"/>
              </a:solidFill>
              <a:latin typeface="+mj-lt"/>
              <a:ea typeface="Kozuka Gothic Pr6N B" pitchFamily="34" charset="-128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800000"/>
                </a:solidFill>
              </a:rPr>
              <a:t>REPORTING WGS </a:t>
            </a:r>
            <a:endParaRPr lang="en-US" sz="3200" dirty="0">
              <a:solidFill>
                <a:srgbClr val="800000"/>
              </a:solidFill>
            </a:endParaRPr>
          </a:p>
        </p:txBody>
      </p:sp>
      <p:pic>
        <p:nvPicPr>
          <p:cNvPr id="8" name="Picture 7" descr="Screen Shot 2017-09-17 at 18.32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72"/>
            <a:ext cx="9144000" cy="3365641"/>
          </a:xfrm>
          <a:prstGeom prst="rect">
            <a:avLst/>
          </a:prstGeom>
        </p:spPr>
      </p:pic>
      <p:pic>
        <p:nvPicPr>
          <p:cNvPr id="3" name="Content Placeholder 2" descr="Screen Shot 2017-09-17 at 18.35.56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7" r="2296"/>
          <a:stretch/>
        </p:blipFill>
        <p:spPr>
          <a:xfrm>
            <a:off x="1835696" y="548683"/>
            <a:ext cx="5112568" cy="5998327"/>
          </a:xfrm>
        </p:spPr>
      </p:pic>
      <p:pic>
        <p:nvPicPr>
          <p:cNvPr id="6" name="Picture 4" descr="C:\Users\Riccardo\Pictures\logo hsr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7475"/>
            <a:ext cx="97631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5"/>
          <p:cNvSpPr/>
          <p:nvPr/>
        </p:nvSpPr>
        <p:spPr>
          <a:xfrm>
            <a:off x="8964619" y="1"/>
            <a:ext cx="287337" cy="5516563"/>
          </a:xfrm>
          <a:prstGeom prst="rect">
            <a:avLst/>
          </a:prstGeom>
          <a:solidFill>
            <a:srgbClr val="A31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ttangolo 6"/>
          <p:cNvSpPr/>
          <p:nvPr/>
        </p:nvSpPr>
        <p:spPr>
          <a:xfrm>
            <a:off x="8964619" y="5516564"/>
            <a:ext cx="287337" cy="1341437"/>
          </a:xfrm>
          <a:prstGeom prst="rect">
            <a:avLst/>
          </a:prstGeom>
          <a:solidFill>
            <a:srgbClr val="E4A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Rettangolo 7"/>
          <p:cNvSpPr/>
          <p:nvPr/>
        </p:nvSpPr>
        <p:spPr>
          <a:xfrm>
            <a:off x="8964619" y="4176713"/>
            <a:ext cx="287337" cy="1339851"/>
          </a:xfrm>
          <a:prstGeom prst="rect">
            <a:avLst/>
          </a:prstGeom>
          <a:solidFill>
            <a:srgbClr val="A2D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25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>
                <a:solidFill>
                  <a:srgbClr val="800000"/>
                </a:solidFill>
              </a:rPr>
              <a:t>WGS from sputum</a:t>
            </a:r>
            <a:endParaRPr lang="en-US" cap="all" dirty="0">
              <a:solidFill>
                <a:srgbClr val="800000"/>
              </a:solidFill>
            </a:endParaRPr>
          </a:p>
        </p:txBody>
      </p:sp>
      <p:pic>
        <p:nvPicPr>
          <p:cNvPr id="4" name="Content Placeholder 3" descr="Screen Shot 2018-04-16 at 10.48.4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4" r="-575"/>
          <a:stretch/>
        </p:blipFill>
        <p:spPr>
          <a:xfrm>
            <a:off x="0" y="1556792"/>
            <a:ext cx="5232400" cy="4525963"/>
          </a:xfrm>
        </p:spPr>
      </p:pic>
      <p:sp>
        <p:nvSpPr>
          <p:cNvPr id="3" name="TextBox 2"/>
          <p:cNvSpPr txBox="1"/>
          <p:nvPr/>
        </p:nvSpPr>
        <p:spPr>
          <a:xfrm>
            <a:off x="5580112" y="2492896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</a:rPr>
              <a:t>Not there yet!</a:t>
            </a:r>
            <a:endParaRPr lang="en-US" sz="2800" b="1" dirty="0">
              <a:solidFill>
                <a:srgbClr val="800000"/>
              </a:solidFill>
            </a:endParaRPr>
          </a:p>
        </p:txBody>
      </p:sp>
      <p:pic>
        <p:nvPicPr>
          <p:cNvPr id="5" name="Picture 4" descr="Screen Shot 2018-04-16 at 11.15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501008"/>
            <a:ext cx="2915816" cy="226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6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Riccardo\Pictures\logo hs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7475"/>
            <a:ext cx="97631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/>
          </p:nvPr>
        </p:nvGraphicFramePr>
        <p:xfrm>
          <a:off x="4283968" y="1549608"/>
          <a:ext cx="4608512" cy="5334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9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8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 err="1"/>
                        <a:t>Drug</a:t>
                      </a:r>
                      <a:endParaRPr lang="it-IT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900" dirty="0"/>
                        <a:t>Gene target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/>
                        <a:t>Rifampicin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900" i="1" dirty="0" err="1"/>
                        <a:t>rpoB</a:t>
                      </a:r>
                      <a:endParaRPr lang="it-IT" sz="19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 err="1"/>
                        <a:t>Isoniazid</a:t>
                      </a:r>
                      <a:endParaRPr lang="it-IT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900" i="1" dirty="0" err="1"/>
                        <a:t>inhA</a:t>
                      </a:r>
                      <a:r>
                        <a:rPr lang="it-IT" sz="1900" i="1" dirty="0"/>
                        <a:t>,</a:t>
                      </a:r>
                      <a:r>
                        <a:rPr lang="it-IT" sz="1900" i="1" baseline="0" dirty="0"/>
                        <a:t> fabG1, </a:t>
                      </a:r>
                      <a:r>
                        <a:rPr lang="it-IT" sz="1900" i="1" baseline="0" dirty="0" err="1"/>
                        <a:t>katG</a:t>
                      </a:r>
                      <a:r>
                        <a:rPr lang="it-IT" sz="1900" i="1" baseline="0" dirty="0"/>
                        <a:t>, </a:t>
                      </a:r>
                      <a:r>
                        <a:rPr lang="it-IT" sz="1900" i="1" baseline="0" dirty="0" err="1"/>
                        <a:t>ahpC</a:t>
                      </a:r>
                      <a:endParaRPr lang="it-IT" sz="19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 err="1"/>
                        <a:t>Ethionamide</a:t>
                      </a:r>
                      <a:endParaRPr lang="it-IT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900" i="1" dirty="0" err="1"/>
                        <a:t>ethA</a:t>
                      </a:r>
                      <a:r>
                        <a:rPr lang="it-IT" sz="1900" i="1" dirty="0"/>
                        <a:t>, </a:t>
                      </a:r>
                      <a:r>
                        <a:rPr lang="it-IT" sz="1900" i="1" dirty="0" err="1"/>
                        <a:t>inhA</a:t>
                      </a:r>
                      <a:endParaRPr lang="it-IT" sz="19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 err="1"/>
                        <a:t>Pyrazinamide</a:t>
                      </a:r>
                      <a:endParaRPr lang="it-IT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900" i="1" dirty="0" err="1"/>
                        <a:t>pncA</a:t>
                      </a:r>
                      <a:endParaRPr lang="it-IT" sz="19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 err="1"/>
                        <a:t>Ethambutol</a:t>
                      </a:r>
                      <a:endParaRPr lang="it-IT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900" i="1" dirty="0" err="1"/>
                        <a:t>embB</a:t>
                      </a:r>
                      <a:endParaRPr lang="it-IT" sz="19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 err="1"/>
                        <a:t>Streptomycin</a:t>
                      </a:r>
                      <a:r>
                        <a:rPr lang="it-IT" sz="19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i="1" baseline="0" dirty="0" err="1"/>
                        <a:t>rpsL</a:t>
                      </a:r>
                      <a:r>
                        <a:rPr lang="it-IT" sz="1900" i="1" baseline="0" dirty="0"/>
                        <a:t>, </a:t>
                      </a:r>
                      <a:r>
                        <a:rPr lang="it-IT" sz="1900" i="1" dirty="0" err="1"/>
                        <a:t>rrs</a:t>
                      </a:r>
                      <a:r>
                        <a:rPr lang="it-IT" sz="1900" i="1" dirty="0"/>
                        <a:t>,</a:t>
                      </a:r>
                      <a:r>
                        <a:rPr lang="it-IT" sz="1900" i="1" baseline="0" dirty="0"/>
                        <a:t> </a:t>
                      </a:r>
                      <a:r>
                        <a:rPr lang="it-IT" sz="1900" i="1" baseline="0" dirty="0" err="1"/>
                        <a:t>gidB</a:t>
                      </a:r>
                      <a:endParaRPr lang="it-IT" sz="19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 err="1"/>
                        <a:t>Amikacin</a:t>
                      </a:r>
                      <a:endParaRPr lang="it-IT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900" i="1" dirty="0" err="1"/>
                        <a:t>rrs</a:t>
                      </a:r>
                      <a:endParaRPr lang="it-IT" sz="19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 err="1"/>
                        <a:t>Kanamycin</a:t>
                      </a:r>
                      <a:endParaRPr lang="it-IT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900" i="1" dirty="0" err="1"/>
                        <a:t>rrs</a:t>
                      </a:r>
                      <a:r>
                        <a:rPr lang="it-IT" sz="1900" i="1" dirty="0"/>
                        <a:t>, </a:t>
                      </a:r>
                      <a:r>
                        <a:rPr lang="it-IT" sz="1900" i="1" dirty="0" err="1"/>
                        <a:t>eis</a:t>
                      </a:r>
                      <a:endParaRPr lang="it-IT" sz="19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 err="1"/>
                        <a:t>Capreomycin</a:t>
                      </a:r>
                      <a:endParaRPr lang="it-IT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900" i="1" dirty="0" err="1"/>
                        <a:t>rrs</a:t>
                      </a:r>
                      <a:r>
                        <a:rPr lang="it-IT" sz="1900" i="1" dirty="0"/>
                        <a:t>, </a:t>
                      </a:r>
                      <a:r>
                        <a:rPr lang="it-IT" sz="1900" i="1" dirty="0" err="1"/>
                        <a:t>tlyA</a:t>
                      </a:r>
                      <a:endParaRPr lang="it-IT" sz="19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 err="1"/>
                        <a:t>Fluoroquinolones</a:t>
                      </a:r>
                      <a:r>
                        <a:rPr lang="it-IT" sz="19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900" i="1" dirty="0" err="1"/>
                        <a:t>gyrA</a:t>
                      </a:r>
                      <a:r>
                        <a:rPr lang="it-IT" sz="1900" i="1" dirty="0"/>
                        <a:t>, </a:t>
                      </a:r>
                      <a:r>
                        <a:rPr lang="it-IT" sz="1900" i="1" dirty="0" err="1"/>
                        <a:t>gyrB</a:t>
                      </a:r>
                      <a:endParaRPr lang="it-IT" sz="19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 err="1"/>
                        <a:t>Linezolid</a:t>
                      </a:r>
                      <a:r>
                        <a:rPr lang="it-IT" sz="19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900" i="1" dirty="0" err="1"/>
                        <a:t>rrl</a:t>
                      </a:r>
                      <a:r>
                        <a:rPr lang="it-IT" sz="1900" i="1" dirty="0"/>
                        <a:t>,</a:t>
                      </a:r>
                      <a:r>
                        <a:rPr lang="it-IT" sz="1900" i="1" baseline="0" dirty="0"/>
                        <a:t> </a:t>
                      </a:r>
                      <a:r>
                        <a:rPr lang="it-IT" sz="1900" i="1" baseline="0" dirty="0" err="1"/>
                        <a:t>rplC</a:t>
                      </a:r>
                      <a:endParaRPr lang="it-IT" sz="19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 err="1"/>
                        <a:t>Bedaquiline</a:t>
                      </a:r>
                      <a:endParaRPr lang="it-IT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900" i="1" dirty="0"/>
                        <a:t>Rv0678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 err="1"/>
                        <a:t>Clofazimine</a:t>
                      </a:r>
                      <a:endParaRPr lang="it-IT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i="1" dirty="0"/>
                        <a:t>Rv0678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22919" y="25358"/>
            <a:ext cx="88924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cap="all" dirty="0" err="1">
                <a:solidFill>
                  <a:srgbClr val="800000"/>
                </a:solidFill>
                <a:latin typeface="+mj-lt"/>
                <a:ea typeface="Kozuka Gothic Pr6N B" pitchFamily="34" charset="-128"/>
                <a:cs typeface="Garamond"/>
              </a:rPr>
              <a:t>Deeplex</a:t>
            </a:r>
            <a:r>
              <a:rPr lang="en-US" sz="3600" b="1" cap="all" dirty="0">
                <a:solidFill>
                  <a:srgbClr val="800000"/>
                </a:solidFill>
                <a:ea typeface="Kozuka Gothic Pr6N B" pitchFamily="34" charset="-128"/>
              </a:rPr>
              <a:t> </a:t>
            </a:r>
            <a:r>
              <a:rPr lang="en-US" sz="2200" cap="all" dirty="0" err="1">
                <a:solidFill>
                  <a:srgbClr val="800000"/>
                </a:solidFill>
                <a:latin typeface="+mj-lt"/>
                <a:ea typeface="Kozuka Gothic Pr6N B" pitchFamily="34" charset="-128"/>
                <a:cs typeface="Garamond"/>
              </a:rPr>
              <a:t>MycTB</a:t>
            </a:r>
            <a:r>
              <a:rPr lang="en-US" sz="2200" cap="all" dirty="0">
                <a:solidFill>
                  <a:srgbClr val="800000"/>
                </a:solidFill>
                <a:latin typeface="+mj-lt"/>
                <a:ea typeface="Kozuka Gothic Pr6N B" pitchFamily="34" charset="-128"/>
                <a:cs typeface="Garamond"/>
              </a:rPr>
              <a:t> (</a:t>
            </a:r>
            <a:r>
              <a:rPr lang="en-US" sz="2200" cap="all" dirty="0" err="1">
                <a:solidFill>
                  <a:srgbClr val="800000"/>
                </a:solidFill>
                <a:latin typeface="+mj-lt"/>
                <a:ea typeface="Kozuka Gothic Pr6N B" pitchFamily="34" charset="-128"/>
                <a:cs typeface="Garamond"/>
              </a:rPr>
              <a:t>Genoscreen</a:t>
            </a:r>
            <a:r>
              <a:rPr lang="en-US" sz="2200" cap="all" dirty="0" smtClean="0">
                <a:solidFill>
                  <a:srgbClr val="800000"/>
                </a:solidFill>
                <a:latin typeface="+mj-lt"/>
                <a:ea typeface="Kozuka Gothic Pr6N B" pitchFamily="34" charset="-128"/>
                <a:cs typeface="Garamond"/>
              </a:rPr>
              <a:t>) da </a:t>
            </a:r>
            <a:r>
              <a:rPr lang="en-US" sz="2200" cap="all" dirty="0" err="1" smtClean="0">
                <a:solidFill>
                  <a:srgbClr val="800000"/>
                </a:solidFill>
                <a:latin typeface="+mj-lt"/>
                <a:ea typeface="Kozuka Gothic Pr6N B" pitchFamily="34" charset="-128"/>
                <a:cs typeface="Garamond"/>
              </a:rPr>
              <a:t>campione</a:t>
            </a:r>
            <a:r>
              <a:rPr lang="en-US" sz="2200" cap="all" dirty="0" smtClean="0">
                <a:solidFill>
                  <a:srgbClr val="800000"/>
                </a:solidFill>
                <a:latin typeface="+mj-lt"/>
                <a:ea typeface="Kozuka Gothic Pr6N B" pitchFamily="34" charset="-128"/>
                <a:cs typeface="Garamond"/>
              </a:rPr>
              <a:t> </a:t>
            </a:r>
            <a:r>
              <a:rPr lang="en-US" sz="2200" cap="all" dirty="0" err="1" smtClean="0">
                <a:solidFill>
                  <a:srgbClr val="800000"/>
                </a:solidFill>
                <a:latin typeface="+mj-lt"/>
                <a:ea typeface="Kozuka Gothic Pr6N B" pitchFamily="34" charset="-128"/>
                <a:cs typeface="Garamond"/>
              </a:rPr>
              <a:t>biologico</a:t>
            </a:r>
            <a:r>
              <a:rPr lang="en-US" sz="2200" cap="all" dirty="0" smtClean="0">
                <a:solidFill>
                  <a:srgbClr val="800000"/>
                </a:solidFill>
                <a:latin typeface="+mj-lt"/>
                <a:ea typeface="Kozuka Gothic Pr6N B" pitchFamily="34" charset="-128"/>
                <a:cs typeface="Garamond"/>
              </a:rPr>
              <a:t> Target </a:t>
            </a:r>
            <a:r>
              <a:rPr lang="en-US" sz="2200" cap="all" dirty="0" err="1" smtClean="0">
                <a:solidFill>
                  <a:srgbClr val="800000"/>
                </a:solidFill>
                <a:latin typeface="+mj-lt"/>
                <a:ea typeface="Kozuka Gothic Pr6N B" pitchFamily="34" charset="-128"/>
                <a:cs typeface="Garamond"/>
              </a:rPr>
              <a:t>associati</a:t>
            </a:r>
            <a:r>
              <a:rPr lang="en-US" sz="2200" cap="all" dirty="0" smtClean="0">
                <a:solidFill>
                  <a:srgbClr val="800000"/>
                </a:solidFill>
                <a:latin typeface="+mj-lt"/>
                <a:ea typeface="Kozuka Gothic Pr6N B" pitchFamily="34" charset="-128"/>
                <a:cs typeface="Garamond"/>
              </a:rPr>
              <a:t>  </a:t>
            </a:r>
            <a:r>
              <a:rPr lang="en-US" sz="2200" cap="all" dirty="0" err="1" smtClean="0">
                <a:solidFill>
                  <a:srgbClr val="800000"/>
                </a:solidFill>
                <a:latin typeface="+mj-lt"/>
                <a:ea typeface="Kozuka Gothic Pr6N B" pitchFamily="34" charset="-128"/>
                <a:cs typeface="Garamond"/>
              </a:rPr>
              <a:t>Alla</a:t>
            </a:r>
            <a:r>
              <a:rPr lang="en-US" sz="2200" cap="all" dirty="0" smtClean="0">
                <a:solidFill>
                  <a:srgbClr val="800000"/>
                </a:solidFill>
                <a:latin typeface="+mj-lt"/>
                <a:ea typeface="Kozuka Gothic Pr6N B" pitchFamily="34" charset="-128"/>
                <a:cs typeface="Garamond"/>
              </a:rPr>
              <a:t> </a:t>
            </a:r>
            <a:r>
              <a:rPr lang="en-US" sz="2200" cap="all" dirty="0" err="1" smtClean="0">
                <a:solidFill>
                  <a:srgbClr val="800000"/>
                </a:solidFill>
                <a:latin typeface="+mj-lt"/>
                <a:ea typeface="Kozuka Gothic Pr6N B" pitchFamily="34" charset="-128"/>
                <a:cs typeface="Garamond"/>
              </a:rPr>
              <a:t>resistenza</a:t>
            </a:r>
            <a:r>
              <a:rPr lang="en-US" sz="2200" cap="all" dirty="0" smtClean="0">
                <a:solidFill>
                  <a:srgbClr val="800000"/>
                </a:solidFill>
                <a:latin typeface="+mj-lt"/>
                <a:ea typeface="Kozuka Gothic Pr6N B" pitchFamily="34" charset="-128"/>
                <a:cs typeface="Garamond"/>
              </a:rPr>
              <a:t> </a:t>
            </a:r>
            <a:r>
              <a:rPr lang="en-US" sz="2200" cap="all" dirty="0" err="1" smtClean="0">
                <a:solidFill>
                  <a:srgbClr val="800000"/>
                </a:solidFill>
                <a:latin typeface="+mj-lt"/>
                <a:ea typeface="Kozuka Gothic Pr6N B" pitchFamily="34" charset="-128"/>
                <a:cs typeface="Garamond"/>
              </a:rPr>
              <a:t>ai</a:t>
            </a:r>
            <a:r>
              <a:rPr lang="en-US" sz="2200" cap="all" dirty="0" smtClean="0">
                <a:solidFill>
                  <a:srgbClr val="800000"/>
                </a:solidFill>
                <a:latin typeface="+mj-lt"/>
                <a:ea typeface="Kozuka Gothic Pr6N B" pitchFamily="34" charset="-128"/>
                <a:cs typeface="Garamond"/>
              </a:rPr>
              <a:t> </a:t>
            </a:r>
            <a:r>
              <a:rPr lang="en-US" sz="2200" cap="all" dirty="0" err="1" smtClean="0">
                <a:solidFill>
                  <a:srgbClr val="800000"/>
                </a:solidFill>
                <a:latin typeface="+mj-lt"/>
                <a:ea typeface="Kozuka Gothic Pr6N B" pitchFamily="34" charset="-128"/>
                <a:cs typeface="Garamond"/>
              </a:rPr>
              <a:t>principali</a:t>
            </a:r>
            <a:r>
              <a:rPr lang="en-US" sz="2200" cap="all" dirty="0" smtClean="0">
                <a:solidFill>
                  <a:srgbClr val="800000"/>
                </a:solidFill>
                <a:latin typeface="+mj-lt"/>
                <a:ea typeface="Kozuka Gothic Pr6N B" pitchFamily="34" charset="-128"/>
                <a:cs typeface="Garamond"/>
              </a:rPr>
              <a:t> </a:t>
            </a:r>
            <a:r>
              <a:rPr lang="en-US" sz="2200" cap="all" dirty="0" err="1" smtClean="0">
                <a:solidFill>
                  <a:srgbClr val="800000"/>
                </a:solidFill>
                <a:latin typeface="+mj-lt"/>
                <a:ea typeface="Kozuka Gothic Pr6N B" pitchFamily="34" charset="-128"/>
                <a:cs typeface="Garamond"/>
              </a:rPr>
              <a:t>antitubercolari</a:t>
            </a:r>
            <a:endParaRPr lang="en-US" sz="2200" cap="all" dirty="0">
              <a:solidFill>
                <a:srgbClr val="800000"/>
              </a:solidFill>
              <a:latin typeface="+mj-lt"/>
              <a:ea typeface="Kozuka Gothic Pr6N B" pitchFamily="34" charset="-128"/>
              <a:cs typeface="Garamond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/>
          </p:nvPr>
        </p:nvGraphicFramePr>
        <p:xfrm>
          <a:off x="1115622" y="1484787"/>
          <a:ext cx="2039833" cy="1341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9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 err="1"/>
                        <a:t>Species</a:t>
                      </a:r>
                      <a:r>
                        <a:rPr lang="it-IT" sz="1900" dirty="0"/>
                        <a:t>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 err="1"/>
                        <a:t>Mycobacterial</a:t>
                      </a:r>
                      <a:r>
                        <a:rPr lang="it-IT" sz="1900" dirty="0"/>
                        <a:t> </a:t>
                      </a:r>
                      <a:r>
                        <a:rPr lang="it-IT" sz="1900" dirty="0" err="1"/>
                        <a:t>species</a:t>
                      </a:r>
                      <a:r>
                        <a:rPr lang="it-IT" sz="1900" dirty="0"/>
                        <a:t> (</a:t>
                      </a:r>
                      <a:r>
                        <a:rPr lang="it-IT" sz="1900" i="1" dirty="0"/>
                        <a:t>hsp65</a:t>
                      </a:r>
                      <a:r>
                        <a:rPr lang="it-IT" sz="1900" dirty="0"/>
                        <a:t>, </a:t>
                      </a:r>
                      <a:r>
                        <a:rPr lang="it-IT" sz="1900" i="1" dirty="0" err="1"/>
                        <a:t>rrs</a:t>
                      </a:r>
                      <a:r>
                        <a:rPr lang="it-IT" sz="1900" dirty="0"/>
                        <a:t>, </a:t>
                      </a:r>
                      <a:r>
                        <a:rPr lang="it-IT" sz="1900" i="1" dirty="0" err="1"/>
                        <a:t>rplC</a:t>
                      </a:r>
                      <a:r>
                        <a:rPr lang="it-IT" sz="1900" dirty="0"/>
                        <a:t>, </a:t>
                      </a:r>
                      <a:r>
                        <a:rPr lang="it-IT" sz="1900" i="1" dirty="0" err="1"/>
                        <a:t>rrl</a:t>
                      </a:r>
                      <a:r>
                        <a:rPr lang="it-IT" sz="19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/>
          </p:nvPr>
        </p:nvGraphicFramePr>
        <p:xfrm>
          <a:off x="1092013" y="4321904"/>
          <a:ext cx="2039833" cy="1524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9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/>
                        <a:t>MTBC </a:t>
                      </a:r>
                      <a:r>
                        <a:rPr lang="it-IT" sz="1900" dirty="0" err="1"/>
                        <a:t>genotyping</a:t>
                      </a:r>
                      <a:endParaRPr lang="it-IT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 err="1"/>
                        <a:t>Spoligotyping</a:t>
                      </a:r>
                      <a:endParaRPr lang="it-IT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/>
                        <a:t>CRISPR/DR </a:t>
                      </a:r>
                      <a:r>
                        <a:rPr lang="it-IT" sz="1900" dirty="0" err="1"/>
                        <a:t>region</a:t>
                      </a:r>
                      <a:endParaRPr lang="it-IT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 err="1"/>
                        <a:t>Phylogenetic</a:t>
                      </a:r>
                      <a:r>
                        <a:rPr lang="it-IT" sz="1900" baseline="0" dirty="0"/>
                        <a:t> </a:t>
                      </a:r>
                      <a:r>
                        <a:rPr lang="it-IT" sz="1900" baseline="0" dirty="0" err="1"/>
                        <a:t>SNPs</a:t>
                      </a:r>
                      <a:endParaRPr lang="it-IT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171876"/>
                  </a:ext>
                </a:extLst>
              </a:tr>
            </a:tbl>
          </a:graphicData>
        </a:graphic>
      </p:graphicFrame>
      <p:sp>
        <p:nvSpPr>
          <p:cNvPr id="7" name="Rettangolo 6"/>
          <p:cNvSpPr/>
          <p:nvPr/>
        </p:nvSpPr>
        <p:spPr>
          <a:xfrm>
            <a:off x="8964619" y="1"/>
            <a:ext cx="287337" cy="5516563"/>
          </a:xfrm>
          <a:prstGeom prst="rect">
            <a:avLst/>
          </a:prstGeom>
          <a:solidFill>
            <a:srgbClr val="A31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ttangolo 7"/>
          <p:cNvSpPr/>
          <p:nvPr/>
        </p:nvSpPr>
        <p:spPr>
          <a:xfrm>
            <a:off x="8964619" y="5516564"/>
            <a:ext cx="287337" cy="1341437"/>
          </a:xfrm>
          <a:prstGeom prst="rect">
            <a:avLst/>
          </a:prstGeom>
          <a:solidFill>
            <a:srgbClr val="E4A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9" name="Connettore 1 4"/>
          <p:cNvCxnSpPr/>
          <p:nvPr/>
        </p:nvCxnSpPr>
        <p:spPr>
          <a:xfrm>
            <a:off x="6" y="1196975"/>
            <a:ext cx="9180513" cy="0"/>
          </a:xfrm>
          <a:prstGeom prst="line">
            <a:avLst/>
          </a:prstGeom>
          <a:ln w="19050">
            <a:solidFill>
              <a:srgbClr val="A31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5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COI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DC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coinvolta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validazione</a:t>
            </a:r>
            <a:r>
              <a:rPr lang="en-US" dirty="0" smtClean="0"/>
              <a:t> di </a:t>
            </a:r>
            <a:r>
              <a:rPr lang="en-US" dirty="0" err="1" smtClean="0"/>
              <a:t>nuovi</a:t>
            </a:r>
            <a:r>
              <a:rPr lang="en-US" dirty="0" smtClean="0"/>
              <a:t> </a:t>
            </a:r>
            <a:r>
              <a:rPr lang="en-US" dirty="0" err="1" smtClean="0"/>
              <a:t>diagnostici</a:t>
            </a:r>
            <a:r>
              <a:rPr lang="en-US" dirty="0" smtClean="0"/>
              <a:t> per </a:t>
            </a:r>
            <a:r>
              <a:rPr lang="en-US" dirty="0" err="1" smtClean="0"/>
              <a:t>conto</a:t>
            </a:r>
            <a:r>
              <a:rPr lang="en-US" dirty="0" smtClean="0"/>
              <a:t> di FIND</a:t>
            </a:r>
          </a:p>
          <a:p>
            <a:r>
              <a:rPr lang="en-US" dirty="0" smtClean="0"/>
              <a:t>DC </a:t>
            </a:r>
            <a:r>
              <a:rPr lang="en-US" dirty="0" err="1" smtClean="0"/>
              <a:t>è</a:t>
            </a:r>
            <a:r>
              <a:rPr lang="en-US" dirty="0" smtClean="0"/>
              <a:t> parte di </a:t>
            </a:r>
            <a:r>
              <a:rPr lang="en-US" dirty="0" err="1" smtClean="0"/>
              <a:t>Reseq</a:t>
            </a:r>
            <a:r>
              <a:rPr lang="en-US" dirty="0" smtClean="0"/>
              <a:t> TB </a:t>
            </a:r>
            <a:r>
              <a:rPr lang="en-US" smtClean="0"/>
              <a:t>e Cryptic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0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27087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800000"/>
                </a:solidFill>
              </a:rPr>
              <a:t>CONCLUSIONI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484785"/>
            <a:ext cx="8496944" cy="4896543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err="1" smtClean="0"/>
              <a:t>L’accuratezza</a:t>
            </a:r>
            <a:r>
              <a:rPr lang="en-US" sz="2800" dirty="0" smtClean="0"/>
              <a:t> </a:t>
            </a:r>
            <a:r>
              <a:rPr lang="en-US" sz="2800" dirty="0" err="1" smtClean="0"/>
              <a:t>diagnostica</a:t>
            </a:r>
            <a:r>
              <a:rPr lang="en-US" sz="2800" dirty="0" smtClean="0"/>
              <a:t> del WGS per </a:t>
            </a:r>
            <a:r>
              <a:rPr lang="en-US" sz="2800" dirty="0" err="1" smtClean="0"/>
              <a:t>molti</a:t>
            </a:r>
            <a:r>
              <a:rPr lang="en-US" sz="2800" dirty="0" smtClean="0"/>
              <a:t> </a:t>
            </a:r>
            <a:r>
              <a:rPr lang="en-US" sz="2800" dirty="0" err="1" smtClean="0"/>
              <a:t>farmaci</a:t>
            </a:r>
            <a:r>
              <a:rPr lang="en-US" sz="2800" dirty="0" smtClean="0"/>
              <a:t> </a:t>
            </a:r>
            <a:r>
              <a:rPr lang="en-US" sz="2800" dirty="0" err="1" smtClean="0"/>
              <a:t>è</a:t>
            </a:r>
            <a:r>
              <a:rPr lang="en-US" sz="2800" dirty="0" smtClean="0"/>
              <a:t> simile a </a:t>
            </a:r>
            <a:r>
              <a:rPr lang="en-US" sz="2800" dirty="0" err="1" smtClean="0"/>
              <a:t>quella</a:t>
            </a:r>
            <a:r>
              <a:rPr lang="en-US" sz="2800" dirty="0" smtClean="0"/>
              <a:t> </a:t>
            </a:r>
            <a:r>
              <a:rPr lang="en-US" sz="2800" dirty="0" err="1" smtClean="0"/>
              <a:t>dei</a:t>
            </a:r>
            <a:r>
              <a:rPr lang="en-US" sz="2800" dirty="0" smtClean="0"/>
              <a:t> test </a:t>
            </a:r>
            <a:r>
              <a:rPr lang="en-US" sz="2800" dirty="0" err="1" smtClean="0"/>
              <a:t>fenotipici</a:t>
            </a:r>
            <a:endParaRPr lang="en-US" sz="2800" dirty="0" smtClean="0"/>
          </a:p>
          <a:p>
            <a:r>
              <a:rPr lang="en-US" sz="2800" dirty="0" err="1" smtClean="0"/>
              <a:t>Specifiche</a:t>
            </a:r>
            <a:r>
              <a:rPr lang="en-US" sz="2800" dirty="0" smtClean="0"/>
              <a:t> </a:t>
            </a:r>
            <a:r>
              <a:rPr lang="en-US" sz="2800" dirty="0" err="1" smtClean="0"/>
              <a:t>mutazioni</a:t>
            </a:r>
            <a:r>
              <a:rPr lang="en-US" sz="2800" dirty="0" smtClean="0"/>
              <a:t> </a:t>
            </a:r>
            <a:r>
              <a:rPr lang="en-US" sz="2800" dirty="0" err="1" smtClean="0"/>
              <a:t>possono</a:t>
            </a:r>
            <a:r>
              <a:rPr lang="en-US" sz="2800" dirty="0" smtClean="0"/>
              <a:t> </a:t>
            </a:r>
            <a:r>
              <a:rPr lang="en-US" sz="2800" dirty="0" err="1" smtClean="0"/>
              <a:t>predire</a:t>
            </a:r>
            <a:r>
              <a:rPr lang="en-US" sz="2800" dirty="0" smtClean="0"/>
              <a:t> la </a:t>
            </a:r>
            <a:r>
              <a:rPr lang="en-US" sz="2800" dirty="0" err="1" smtClean="0"/>
              <a:t>mic</a:t>
            </a:r>
            <a:r>
              <a:rPr lang="en-US" sz="2800" dirty="0" smtClean="0"/>
              <a:t> </a:t>
            </a:r>
            <a:r>
              <a:rPr lang="en-US" sz="2800" dirty="0" err="1" smtClean="0"/>
              <a:t>ed</a:t>
            </a:r>
            <a:r>
              <a:rPr lang="en-US" sz="2800" dirty="0" smtClean="0"/>
              <a:t> </a:t>
            </a:r>
            <a:r>
              <a:rPr lang="en-US" sz="2800" dirty="0" err="1" smtClean="0"/>
              <a:t>essere</a:t>
            </a:r>
            <a:r>
              <a:rPr lang="en-US" sz="2800" dirty="0" smtClean="0"/>
              <a:t> </a:t>
            </a:r>
            <a:r>
              <a:rPr lang="en-US" sz="2800" dirty="0" err="1" smtClean="0"/>
              <a:t>utilizzate</a:t>
            </a:r>
            <a:r>
              <a:rPr lang="en-US" sz="2800" dirty="0" smtClean="0"/>
              <a:t> per </a:t>
            </a:r>
            <a:r>
              <a:rPr lang="en-US" sz="2800" dirty="0" err="1" smtClean="0"/>
              <a:t>utilizzare</a:t>
            </a:r>
            <a:r>
              <a:rPr lang="en-US" sz="2800" dirty="0" smtClean="0"/>
              <a:t> </a:t>
            </a:r>
            <a:r>
              <a:rPr lang="en-US" sz="2800" dirty="0" err="1" smtClean="0"/>
              <a:t>farmaci</a:t>
            </a:r>
            <a:r>
              <a:rPr lang="en-US" sz="2800" dirty="0" smtClean="0"/>
              <a:t> e </a:t>
            </a:r>
            <a:r>
              <a:rPr lang="en-US" sz="2800" dirty="0" err="1" smtClean="0"/>
              <a:t>dosaggi</a:t>
            </a:r>
            <a:r>
              <a:rPr lang="en-US" sz="2800" dirty="0" smtClean="0"/>
              <a:t> </a:t>
            </a:r>
            <a:r>
              <a:rPr lang="en-US" sz="2800" dirty="0" err="1" smtClean="0"/>
              <a:t>adeguati</a:t>
            </a:r>
            <a:endParaRPr lang="en-US" sz="2800" dirty="0" smtClean="0"/>
          </a:p>
          <a:p>
            <a:r>
              <a:rPr lang="en-US" sz="2800" dirty="0" smtClean="0"/>
              <a:t>Per </a:t>
            </a:r>
            <a:r>
              <a:rPr lang="en-US" sz="2800" dirty="0" err="1"/>
              <a:t>B</a:t>
            </a:r>
            <a:r>
              <a:rPr lang="en-US" sz="2800" dirty="0" err="1" smtClean="0"/>
              <a:t>edaquilina</a:t>
            </a:r>
            <a:r>
              <a:rPr lang="en-US" sz="2800" dirty="0" smtClean="0"/>
              <a:t> e </a:t>
            </a:r>
            <a:r>
              <a:rPr lang="en-US" sz="2800" dirty="0" err="1" smtClean="0"/>
              <a:t>Delamanid</a:t>
            </a:r>
            <a:r>
              <a:rPr lang="en-US" sz="2800" dirty="0" smtClean="0"/>
              <a:t> </a:t>
            </a:r>
            <a:r>
              <a:rPr lang="en-US" sz="2800" dirty="0" err="1" smtClean="0"/>
              <a:t>siamo</a:t>
            </a:r>
            <a:r>
              <a:rPr lang="en-US" sz="2800" dirty="0" smtClean="0"/>
              <a:t> </a:t>
            </a:r>
            <a:r>
              <a:rPr lang="en-US" sz="2800" dirty="0" err="1" smtClean="0"/>
              <a:t>all’inizio</a:t>
            </a:r>
            <a:r>
              <a:rPr lang="en-US" sz="2800" dirty="0" smtClean="0"/>
              <a:t> ma </a:t>
            </a:r>
            <a:r>
              <a:rPr lang="en-US" sz="2800" dirty="0" err="1" smtClean="0"/>
              <a:t>sarà</a:t>
            </a:r>
            <a:r>
              <a:rPr lang="en-US" sz="2800" dirty="0" smtClean="0"/>
              <a:t> </a:t>
            </a:r>
            <a:r>
              <a:rPr lang="en-US" sz="2800" dirty="0" err="1" smtClean="0"/>
              <a:t>possibile</a:t>
            </a:r>
            <a:r>
              <a:rPr lang="en-US" sz="2800" dirty="0" smtClean="0"/>
              <a:t> </a:t>
            </a:r>
            <a:r>
              <a:rPr lang="en-US" sz="2800" dirty="0" err="1" smtClean="0"/>
              <a:t>rapidamente</a:t>
            </a:r>
            <a:r>
              <a:rPr lang="en-US" sz="2800" dirty="0" smtClean="0"/>
              <a:t> </a:t>
            </a:r>
            <a:r>
              <a:rPr lang="en-US" sz="2800" dirty="0" err="1" smtClean="0"/>
              <a:t>esaminare</a:t>
            </a:r>
            <a:r>
              <a:rPr lang="en-US" sz="2800" dirty="0" smtClean="0"/>
              <a:t> </a:t>
            </a:r>
            <a:r>
              <a:rPr lang="en-US" sz="2800" dirty="0" err="1" smtClean="0"/>
              <a:t>dati</a:t>
            </a:r>
            <a:r>
              <a:rPr lang="en-US" sz="2800" dirty="0" smtClean="0"/>
              <a:t> </a:t>
            </a:r>
            <a:r>
              <a:rPr lang="en-US" sz="2800" dirty="0" err="1" smtClean="0"/>
              <a:t>retrospettivi</a:t>
            </a:r>
            <a:endParaRPr lang="en-US" sz="2800" dirty="0" smtClean="0"/>
          </a:p>
          <a:p>
            <a:r>
              <a:rPr lang="en-US" sz="2800" dirty="0" err="1" smtClean="0"/>
              <a:t>Piattaforme</a:t>
            </a:r>
            <a:r>
              <a:rPr lang="en-US" sz="2800" dirty="0" smtClean="0"/>
              <a:t> WGS con </a:t>
            </a:r>
            <a:r>
              <a:rPr lang="en-US" sz="2800" dirty="0" err="1" smtClean="0"/>
              <a:t>analisi</a:t>
            </a:r>
            <a:r>
              <a:rPr lang="en-US" sz="2800" dirty="0" smtClean="0"/>
              <a:t> </a:t>
            </a:r>
            <a:r>
              <a:rPr lang="en-US" sz="2800" dirty="0" err="1" smtClean="0"/>
              <a:t>standardizzate</a:t>
            </a:r>
            <a:r>
              <a:rPr lang="en-US" sz="2800" dirty="0" smtClean="0"/>
              <a:t> </a:t>
            </a:r>
            <a:r>
              <a:rPr lang="en-US" sz="2800" dirty="0" err="1" smtClean="0"/>
              <a:t>dei</a:t>
            </a:r>
            <a:r>
              <a:rPr lang="en-US" sz="2800" dirty="0" smtClean="0"/>
              <a:t> </a:t>
            </a:r>
            <a:r>
              <a:rPr lang="en-US" sz="2800" dirty="0" err="1" smtClean="0"/>
              <a:t>dati</a:t>
            </a:r>
            <a:r>
              <a:rPr lang="en-US" sz="2800" dirty="0" smtClean="0"/>
              <a:t>  </a:t>
            </a:r>
            <a:r>
              <a:rPr lang="en-US" sz="2800" dirty="0" err="1" smtClean="0"/>
              <a:t>permettono</a:t>
            </a:r>
            <a:r>
              <a:rPr lang="en-US" sz="2800" dirty="0" smtClean="0"/>
              <a:t> di </a:t>
            </a:r>
            <a:r>
              <a:rPr lang="en-US" sz="2800" dirty="0" err="1" smtClean="0"/>
              <a:t>ottenere</a:t>
            </a:r>
            <a:r>
              <a:rPr lang="en-US" sz="2800" dirty="0" smtClean="0"/>
              <a:t> </a:t>
            </a:r>
            <a:r>
              <a:rPr lang="en-US" sz="2800" dirty="0" err="1" smtClean="0"/>
              <a:t>dati</a:t>
            </a:r>
            <a:r>
              <a:rPr lang="en-US" sz="2800" dirty="0" smtClean="0"/>
              <a:t> </a:t>
            </a:r>
            <a:r>
              <a:rPr lang="en-US" sz="2800" dirty="0" err="1" smtClean="0"/>
              <a:t>utilizzabili</a:t>
            </a:r>
            <a:r>
              <a:rPr lang="en-US" sz="2800" dirty="0" smtClean="0"/>
              <a:t> per:</a:t>
            </a:r>
          </a:p>
          <a:p>
            <a:pPr lvl="1"/>
            <a:r>
              <a:rPr lang="en-US" sz="2400" dirty="0" err="1" smtClean="0"/>
              <a:t>Ottimizzazione</a:t>
            </a:r>
            <a:r>
              <a:rPr lang="en-US" sz="2400" dirty="0" smtClean="0"/>
              <a:t> </a:t>
            </a:r>
            <a:r>
              <a:rPr lang="en-US" sz="2400" dirty="0" err="1" smtClean="0"/>
              <a:t>della</a:t>
            </a:r>
            <a:r>
              <a:rPr lang="en-US" sz="2400" dirty="0" smtClean="0"/>
              <a:t> </a:t>
            </a:r>
            <a:r>
              <a:rPr lang="en-US" sz="2400" dirty="0" err="1" smtClean="0"/>
              <a:t>terapia</a:t>
            </a:r>
            <a:r>
              <a:rPr lang="en-US" sz="2400" dirty="0" smtClean="0"/>
              <a:t> a </a:t>
            </a:r>
            <a:r>
              <a:rPr lang="en-US" sz="2400" dirty="0" err="1" smtClean="0"/>
              <a:t>livello</a:t>
            </a:r>
            <a:r>
              <a:rPr lang="en-US" sz="2400" dirty="0" smtClean="0"/>
              <a:t> </a:t>
            </a:r>
            <a:r>
              <a:rPr lang="en-US" sz="2400" dirty="0" err="1" smtClean="0"/>
              <a:t>individuale</a:t>
            </a:r>
            <a:endParaRPr lang="en-US" sz="2400" dirty="0" smtClean="0"/>
          </a:p>
          <a:p>
            <a:pPr lvl="1"/>
            <a:r>
              <a:rPr lang="en-US" sz="2400" dirty="0" err="1" smtClean="0"/>
              <a:t>Sorveglianza</a:t>
            </a:r>
            <a:r>
              <a:rPr lang="en-US" sz="2400" dirty="0" smtClean="0"/>
              <a:t> </a:t>
            </a:r>
            <a:r>
              <a:rPr lang="en-US" sz="2400" dirty="0" err="1" smtClean="0"/>
              <a:t>delle</a:t>
            </a:r>
            <a:r>
              <a:rPr lang="en-US" sz="2400" dirty="0" smtClean="0"/>
              <a:t> </a:t>
            </a:r>
            <a:r>
              <a:rPr lang="en-US" sz="2400" dirty="0" err="1" smtClean="0"/>
              <a:t>resistenze</a:t>
            </a:r>
            <a:endParaRPr lang="en-US" sz="2400" dirty="0" smtClean="0"/>
          </a:p>
          <a:p>
            <a:pPr lvl="1"/>
            <a:r>
              <a:rPr lang="en-US" sz="2400" dirty="0" err="1" smtClean="0"/>
              <a:t>Sorveglianza</a:t>
            </a:r>
            <a:r>
              <a:rPr lang="en-US" sz="2400" dirty="0" smtClean="0"/>
              <a:t> </a:t>
            </a:r>
            <a:r>
              <a:rPr lang="en-US" sz="2400" dirty="0" err="1" smtClean="0"/>
              <a:t>delle</a:t>
            </a:r>
            <a:r>
              <a:rPr lang="en-US" sz="2400" dirty="0" smtClean="0"/>
              <a:t> </a:t>
            </a:r>
            <a:r>
              <a:rPr lang="en-US" sz="2400" dirty="0" err="1" smtClean="0"/>
              <a:t>trasmissioni</a:t>
            </a:r>
            <a:r>
              <a:rPr lang="en-US" sz="2400" dirty="0" smtClean="0"/>
              <a:t> a </a:t>
            </a:r>
            <a:r>
              <a:rPr lang="en-US" sz="2400" dirty="0" err="1" smtClean="0"/>
              <a:t>livello</a:t>
            </a:r>
            <a:r>
              <a:rPr lang="en-US" sz="2400" dirty="0" smtClean="0"/>
              <a:t> locale, </a:t>
            </a:r>
            <a:r>
              <a:rPr lang="en-US" sz="2400" dirty="0" err="1" smtClean="0"/>
              <a:t>nazionale</a:t>
            </a:r>
            <a:r>
              <a:rPr lang="en-US" sz="2400" dirty="0" smtClean="0"/>
              <a:t> </a:t>
            </a:r>
            <a:r>
              <a:rPr lang="en-US" sz="2400" dirty="0" err="1" smtClean="0"/>
              <a:t>ed</a:t>
            </a:r>
            <a:r>
              <a:rPr lang="en-US" sz="2400" dirty="0" smtClean="0"/>
              <a:t> </a:t>
            </a:r>
            <a:r>
              <a:rPr lang="en-US" sz="2400" dirty="0" err="1" smtClean="0"/>
              <a:t>internazionale</a:t>
            </a:r>
            <a:endParaRPr lang="en-US" sz="2400" dirty="0" smtClean="0"/>
          </a:p>
          <a:p>
            <a:r>
              <a:rPr lang="en-US" dirty="0" smtClean="0"/>
              <a:t>“target NGS “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oggi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miglior</a:t>
            </a:r>
            <a:r>
              <a:rPr lang="en-US" dirty="0" smtClean="0"/>
              <a:t> </a:t>
            </a:r>
            <a:r>
              <a:rPr lang="en-US" dirty="0" err="1" smtClean="0"/>
              <a:t>compromesso</a:t>
            </a:r>
            <a:r>
              <a:rPr lang="en-US" dirty="0" smtClean="0"/>
              <a:t> per la </a:t>
            </a:r>
            <a:r>
              <a:rPr lang="en-US" dirty="0" err="1" smtClean="0"/>
              <a:t>diagnosi</a:t>
            </a:r>
            <a:r>
              <a:rPr lang="en-US" dirty="0" smtClean="0"/>
              <a:t> da </a:t>
            </a:r>
            <a:r>
              <a:rPr lang="en-US" dirty="0" err="1" smtClean="0"/>
              <a:t>campione</a:t>
            </a:r>
            <a:endParaRPr lang="en-US" dirty="0" smtClean="0"/>
          </a:p>
          <a:p>
            <a:pPr lvl="1"/>
            <a:endParaRPr lang="en-US" sz="2400" dirty="0" smtClean="0"/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800000"/>
                </a:solidFill>
              </a:rPr>
              <a:t>RETE DI SORVEGLIANZA MOLECOLARE NAZIONALE E INTERNAZIONALE</a:t>
            </a:r>
          </a:p>
          <a:p>
            <a:pPr lvl="1"/>
            <a:endParaRPr lang="en-US" dirty="0"/>
          </a:p>
        </p:txBody>
      </p:sp>
      <p:pic>
        <p:nvPicPr>
          <p:cNvPr id="6" name="Picture 4" descr="C:\Users\Riccardo\Pictures\logo hs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7475"/>
            <a:ext cx="97631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1 4"/>
          <p:cNvCxnSpPr/>
          <p:nvPr/>
        </p:nvCxnSpPr>
        <p:spPr>
          <a:xfrm>
            <a:off x="6" y="1196975"/>
            <a:ext cx="9180513" cy="0"/>
          </a:xfrm>
          <a:prstGeom prst="line">
            <a:avLst/>
          </a:prstGeom>
          <a:ln w="19050">
            <a:solidFill>
              <a:srgbClr val="A31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5"/>
          <p:cNvSpPr/>
          <p:nvPr/>
        </p:nvSpPr>
        <p:spPr>
          <a:xfrm>
            <a:off x="8964619" y="1"/>
            <a:ext cx="287337" cy="5516563"/>
          </a:xfrm>
          <a:prstGeom prst="rect">
            <a:avLst/>
          </a:prstGeom>
          <a:solidFill>
            <a:srgbClr val="A31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ttangolo 6"/>
          <p:cNvSpPr/>
          <p:nvPr/>
        </p:nvSpPr>
        <p:spPr>
          <a:xfrm>
            <a:off x="8964619" y="5516564"/>
            <a:ext cx="287337" cy="1341437"/>
          </a:xfrm>
          <a:prstGeom prst="rect">
            <a:avLst/>
          </a:prstGeom>
          <a:solidFill>
            <a:srgbClr val="E4A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ttangolo 7"/>
          <p:cNvSpPr/>
          <p:nvPr/>
        </p:nvSpPr>
        <p:spPr>
          <a:xfrm>
            <a:off x="8964619" y="4176713"/>
            <a:ext cx="287337" cy="1339851"/>
          </a:xfrm>
          <a:prstGeom prst="rect">
            <a:avLst/>
          </a:prstGeom>
          <a:solidFill>
            <a:srgbClr val="A2D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45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5"/>
          <p:cNvSpPr>
            <a:spLocks noChangeArrowheads="1"/>
          </p:cNvSpPr>
          <p:nvPr/>
        </p:nvSpPr>
        <p:spPr bwMode="auto">
          <a:xfrm>
            <a:off x="0" y="158406"/>
            <a:ext cx="91440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500" dirty="0" smtClean="0">
                <a:solidFill>
                  <a:srgbClr val="800000"/>
                </a:solidFill>
                <a:latin typeface="+mj-lt"/>
                <a:ea typeface="Kozuka Gothic Pr6N B" pitchFamily="34" charset="-128"/>
                <a:cs typeface="Arial" pitchFamily="34" charset="0"/>
              </a:rPr>
              <a:t>RINGRAZIAMENTI</a:t>
            </a:r>
            <a:r>
              <a:rPr lang="en-US" sz="3500" b="1" dirty="0" smtClean="0">
                <a:solidFill>
                  <a:srgbClr val="800000"/>
                </a:solidFill>
                <a:latin typeface="+mj-lt"/>
                <a:ea typeface="Kozuka Gothic Pr6N B" pitchFamily="34" charset="-128"/>
                <a:cs typeface="Arial" pitchFamily="34" charset="0"/>
              </a:rPr>
              <a:t> </a:t>
            </a:r>
            <a:endParaRPr lang="en-GB" sz="3500" b="1" dirty="0">
              <a:solidFill>
                <a:srgbClr val="800000"/>
              </a:solidFill>
              <a:latin typeface="+mj-lt"/>
              <a:ea typeface="Kozuka Gothic Pr6N B" pitchFamily="34" charset="-128"/>
              <a:cs typeface="Arial" pitchFamily="34" charset="0"/>
            </a:endParaRPr>
          </a:p>
        </p:txBody>
      </p:sp>
      <p:sp>
        <p:nvSpPr>
          <p:cNvPr id="70659" name="Rettangolo 6"/>
          <p:cNvSpPr>
            <a:spLocks noChangeArrowheads="1"/>
          </p:cNvSpPr>
          <p:nvPr/>
        </p:nvSpPr>
        <p:spPr bwMode="auto">
          <a:xfrm>
            <a:off x="122196" y="1256271"/>
            <a:ext cx="3441694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b="1" dirty="0" smtClean="0"/>
              <a:t>Riccardo </a:t>
            </a:r>
            <a:r>
              <a:rPr lang="en-US" sz="1400" b="1" dirty="0" err="1" smtClean="0"/>
              <a:t>Alagna</a:t>
            </a:r>
            <a:r>
              <a:rPr lang="en-US" sz="1400" dirty="0" smtClean="0"/>
              <a:t>, </a:t>
            </a:r>
          </a:p>
          <a:p>
            <a:r>
              <a:rPr lang="en-US" sz="1400" b="1" dirty="0" smtClean="0"/>
              <a:t>Lucia </a:t>
            </a:r>
            <a:r>
              <a:rPr lang="en-US" sz="1400" b="1" dirty="0" err="1" smtClean="0"/>
              <a:t>Barcellini</a:t>
            </a:r>
            <a:r>
              <a:rPr lang="en-US" sz="1400" b="1" dirty="0" smtClean="0"/>
              <a:t> </a:t>
            </a:r>
          </a:p>
          <a:p>
            <a:r>
              <a:rPr lang="en-US" sz="1400" dirty="0" smtClean="0"/>
              <a:t>Simone </a:t>
            </a:r>
            <a:r>
              <a:rPr lang="en-US" sz="1400" dirty="0" err="1" smtClean="0"/>
              <a:t>Battaglia</a:t>
            </a:r>
            <a:r>
              <a:rPr lang="en-US" sz="1400" dirty="0" smtClean="0"/>
              <a:t> </a:t>
            </a:r>
          </a:p>
          <a:p>
            <a:r>
              <a:rPr lang="en-US" sz="1400" b="1" dirty="0" err="1" smtClean="0"/>
              <a:t>Emanuele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Borroni</a:t>
            </a:r>
            <a:r>
              <a:rPr lang="en-US" sz="1400" b="1" dirty="0" smtClean="0"/>
              <a:t> </a:t>
            </a:r>
          </a:p>
          <a:p>
            <a:r>
              <a:rPr lang="en-US" sz="1400" b="1" dirty="0" smtClean="0"/>
              <a:t>Andrea </a:t>
            </a:r>
            <a:r>
              <a:rPr lang="en-US" sz="1400" b="1" dirty="0" err="1" smtClean="0"/>
              <a:t>Cabibbe</a:t>
            </a:r>
            <a:r>
              <a:rPr lang="en-US" sz="1400" b="1" dirty="0" smtClean="0"/>
              <a:t> </a:t>
            </a:r>
          </a:p>
          <a:p>
            <a:r>
              <a:rPr lang="en-US" sz="1400" dirty="0" smtClean="0"/>
              <a:t>Matteo </a:t>
            </a:r>
            <a:r>
              <a:rPr lang="en-US" sz="1400" dirty="0" err="1" smtClean="0"/>
              <a:t>Chiacchiaretta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Maria </a:t>
            </a:r>
            <a:r>
              <a:rPr lang="en-US" sz="1400" dirty="0"/>
              <a:t>Rosaria </a:t>
            </a:r>
            <a:r>
              <a:rPr lang="en-US" sz="1400" dirty="0" smtClean="0"/>
              <a:t>De </a:t>
            </a:r>
            <a:r>
              <a:rPr lang="en-US" sz="1400" dirty="0" err="1" smtClean="0"/>
              <a:t>Filippo</a:t>
            </a:r>
            <a:r>
              <a:rPr lang="en-US" sz="1400" dirty="0" smtClean="0"/>
              <a:t>, </a:t>
            </a:r>
          </a:p>
          <a:p>
            <a:r>
              <a:rPr lang="en-US" sz="1400" dirty="0" smtClean="0"/>
              <a:t>Lucinda </a:t>
            </a:r>
            <a:r>
              <a:rPr lang="en-US" sz="1400" dirty="0" err="1" smtClean="0"/>
              <a:t>Furci</a:t>
            </a:r>
            <a:r>
              <a:rPr lang="en-US" sz="1400" dirty="0" smtClean="0"/>
              <a:t>, </a:t>
            </a:r>
          </a:p>
          <a:p>
            <a:r>
              <a:rPr lang="en-US" sz="1400" b="1" dirty="0" err="1" smtClean="0"/>
              <a:t>Arash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Ghodousi</a:t>
            </a:r>
            <a:r>
              <a:rPr lang="en-US" sz="1400" b="1" dirty="0" smtClean="0"/>
              <a:t>, </a:t>
            </a:r>
          </a:p>
          <a:p>
            <a:r>
              <a:rPr lang="en-US" sz="1400" dirty="0" err="1" smtClean="0"/>
              <a:t>Floriana</a:t>
            </a:r>
            <a:r>
              <a:rPr lang="en-US" sz="1400" dirty="0" smtClean="0"/>
              <a:t> </a:t>
            </a:r>
            <a:r>
              <a:rPr lang="en-US" sz="1400" dirty="0" err="1" smtClean="0"/>
              <a:t>Gona</a:t>
            </a:r>
            <a:r>
              <a:rPr lang="en-US" sz="1400" dirty="0" smtClean="0"/>
              <a:t>, </a:t>
            </a:r>
          </a:p>
          <a:p>
            <a:r>
              <a:rPr lang="en-US" sz="1400" dirty="0" smtClean="0"/>
              <a:t>Giovanna </a:t>
            </a:r>
            <a:r>
              <a:rPr lang="en-US" sz="1400" dirty="0" err="1" smtClean="0"/>
              <a:t>Graziano</a:t>
            </a:r>
            <a:r>
              <a:rPr lang="en-US" sz="1400" dirty="0" smtClean="0"/>
              <a:t>, </a:t>
            </a:r>
          </a:p>
          <a:p>
            <a:r>
              <a:rPr lang="en-US" sz="1400" dirty="0" smtClean="0"/>
              <a:t>Riccardo </a:t>
            </a:r>
            <a:r>
              <a:rPr lang="en-US" sz="1400" dirty="0" err="1" smtClean="0"/>
              <a:t>Ligresti</a:t>
            </a:r>
            <a:r>
              <a:rPr lang="en-US" sz="1400" dirty="0" smtClean="0"/>
              <a:t>, </a:t>
            </a:r>
          </a:p>
          <a:p>
            <a:r>
              <a:rPr lang="en-US" sz="1400" dirty="0" smtClean="0"/>
              <a:t>Paola </a:t>
            </a:r>
            <a:r>
              <a:rPr lang="en-US" sz="1400" dirty="0" err="1" smtClean="0"/>
              <a:t>Mantegani</a:t>
            </a:r>
            <a:r>
              <a:rPr lang="en-US" sz="1400" dirty="0" smtClean="0"/>
              <a:t> </a:t>
            </a:r>
          </a:p>
          <a:p>
            <a:r>
              <a:rPr lang="en-US" sz="1400" b="1" dirty="0" smtClean="0"/>
              <a:t>Paolo </a:t>
            </a:r>
            <a:r>
              <a:rPr lang="en-US" sz="1400" b="1" dirty="0" err="1" smtClean="0"/>
              <a:t>Miotto</a:t>
            </a:r>
            <a:endParaRPr lang="en-US" sz="1400" b="1" dirty="0" smtClean="0"/>
          </a:p>
          <a:p>
            <a:r>
              <a:rPr lang="en-US" sz="1400" dirty="0" smtClean="0"/>
              <a:t>Camilla Riva</a:t>
            </a:r>
          </a:p>
          <a:p>
            <a:r>
              <a:rPr lang="en-US" sz="1400" dirty="0" smtClean="0"/>
              <a:t>Marco Rossi </a:t>
            </a:r>
          </a:p>
          <a:p>
            <a:r>
              <a:rPr lang="en-US" sz="1400" dirty="0" smtClean="0"/>
              <a:t>Giovanna </a:t>
            </a:r>
            <a:r>
              <a:rPr lang="en-US" sz="1400" dirty="0" err="1" smtClean="0"/>
              <a:t>Stancanelli</a:t>
            </a:r>
            <a:r>
              <a:rPr lang="en-US" sz="1400" dirty="0" smtClean="0"/>
              <a:t> </a:t>
            </a:r>
          </a:p>
          <a:p>
            <a:r>
              <a:rPr lang="en-US" sz="1400" b="1" dirty="0" smtClean="0"/>
              <a:t>Elisa </a:t>
            </a:r>
            <a:r>
              <a:rPr lang="en-US" sz="1400" b="1" dirty="0" err="1" smtClean="0"/>
              <a:t>Tagliani</a:t>
            </a:r>
            <a:r>
              <a:rPr lang="en-US" sz="1400" b="1" dirty="0" smtClean="0"/>
              <a:t> </a:t>
            </a:r>
          </a:p>
          <a:p>
            <a:r>
              <a:rPr lang="en-US" sz="1400" b="1" dirty="0" smtClean="0"/>
              <a:t>Enrico </a:t>
            </a:r>
            <a:r>
              <a:rPr lang="en-US" sz="1400" b="1" dirty="0" err="1" smtClean="0"/>
              <a:t>Tortoli</a:t>
            </a:r>
            <a:endParaRPr lang="en-US" sz="1400" b="1" dirty="0" smtClean="0"/>
          </a:p>
          <a:p>
            <a:r>
              <a:rPr lang="en-US" sz="1400" dirty="0"/>
              <a:t>Alberto </a:t>
            </a:r>
            <a:r>
              <a:rPr lang="en-US" sz="1400" dirty="0" smtClean="0"/>
              <a:t>Trovato</a:t>
            </a:r>
          </a:p>
          <a:p>
            <a:pPr algn="just" eaLnBrk="0" hangingPunct="0"/>
            <a:r>
              <a:rPr lang="en-US" sz="1400" b="1" dirty="0" smtClean="0">
                <a:solidFill>
                  <a:srgbClr val="000000"/>
                </a:solidFill>
                <a:cs typeface="Calibri" charset="0"/>
              </a:rPr>
              <a:t>Emerging Bacterial Pathogens Unit</a:t>
            </a:r>
          </a:p>
          <a:p>
            <a:endParaRPr lang="en-US" sz="1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228184" y="4826675"/>
            <a:ext cx="240322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/>
              <a:t>Partners and experts from </a:t>
            </a:r>
          </a:p>
          <a:p>
            <a:r>
              <a:rPr lang="en-US" sz="1400" b="1" u="sng" dirty="0" err="1" smtClean="0"/>
              <a:t>ReSeq</a:t>
            </a:r>
            <a:r>
              <a:rPr lang="en-US" sz="1400" b="1" u="sng" dirty="0" smtClean="0"/>
              <a:t> TB</a:t>
            </a:r>
          </a:p>
          <a:p>
            <a:endParaRPr lang="en-US" sz="1400" b="1" dirty="0"/>
          </a:p>
          <a:p>
            <a:r>
              <a:rPr lang="en-US" sz="1400" b="1" dirty="0" smtClean="0"/>
              <a:t>Cryptic  </a:t>
            </a:r>
            <a:r>
              <a:rPr lang="en-US" sz="1400" b="1" dirty="0"/>
              <a:t>Consortium members</a:t>
            </a:r>
          </a:p>
          <a:p>
            <a:r>
              <a:rPr lang="en-US" sz="1400" dirty="0" err="1"/>
              <a:t>D.Crook</a:t>
            </a:r>
            <a:endParaRPr lang="en-US" sz="1400" dirty="0"/>
          </a:p>
          <a:p>
            <a:r>
              <a:rPr lang="en-US" sz="1400" dirty="0" smtClean="0"/>
              <a:t>A. </a:t>
            </a:r>
            <a:r>
              <a:rPr lang="en-US" sz="1400" dirty="0" err="1"/>
              <a:t>Gibertoni</a:t>
            </a:r>
            <a:r>
              <a:rPr lang="en-US" sz="1400" dirty="0"/>
              <a:t> </a:t>
            </a:r>
            <a:r>
              <a:rPr lang="en-US" sz="1400" dirty="0" smtClean="0"/>
              <a:t>Cruz</a:t>
            </a:r>
          </a:p>
          <a:p>
            <a:r>
              <a:rPr lang="en-US" sz="1400" dirty="0" err="1" smtClean="0"/>
              <a:t>T.Walker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9" name="Picture 4" descr="C:\Users\Riccardo\Pictures\logo hsr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90" y="117475"/>
            <a:ext cx="97631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ttore 1 9"/>
          <p:cNvCxnSpPr/>
          <p:nvPr/>
        </p:nvCxnSpPr>
        <p:spPr>
          <a:xfrm>
            <a:off x="8" y="1196975"/>
            <a:ext cx="9180513" cy="0"/>
          </a:xfrm>
          <a:prstGeom prst="line">
            <a:avLst/>
          </a:prstGeom>
          <a:ln w="19050">
            <a:solidFill>
              <a:srgbClr val="A31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8964620" y="9"/>
            <a:ext cx="287337" cy="5516563"/>
          </a:xfrm>
          <a:prstGeom prst="rect">
            <a:avLst/>
          </a:prstGeom>
          <a:solidFill>
            <a:srgbClr val="A31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Rettangolo 11"/>
          <p:cNvSpPr/>
          <p:nvPr/>
        </p:nvSpPr>
        <p:spPr>
          <a:xfrm>
            <a:off x="8964620" y="5516572"/>
            <a:ext cx="287337" cy="1341437"/>
          </a:xfrm>
          <a:prstGeom prst="rect">
            <a:avLst/>
          </a:prstGeom>
          <a:solidFill>
            <a:srgbClr val="E4A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" name="Rettangolo 12"/>
          <p:cNvSpPr/>
          <p:nvPr/>
        </p:nvSpPr>
        <p:spPr>
          <a:xfrm>
            <a:off x="8964620" y="4176713"/>
            <a:ext cx="287337" cy="1339851"/>
          </a:xfrm>
          <a:prstGeom prst="rect">
            <a:avLst/>
          </a:prstGeom>
          <a:solidFill>
            <a:srgbClr val="A2D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" name="TextBox 2"/>
          <p:cNvSpPr txBox="1"/>
          <p:nvPr/>
        </p:nvSpPr>
        <p:spPr>
          <a:xfrm>
            <a:off x="2867033" y="1333505"/>
            <a:ext cx="14474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Federica </a:t>
            </a:r>
            <a:r>
              <a:rPr lang="en-US" sz="1400" dirty="0" err="1" smtClean="0"/>
              <a:t>Cugnata</a:t>
            </a:r>
            <a:endParaRPr lang="en-US" sz="1400" dirty="0" smtClean="0"/>
          </a:p>
          <a:p>
            <a:r>
              <a:rPr lang="en-US" sz="1400" dirty="0" smtClean="0"/>
              <a:t>Paola </a:t>
            </a:r>
            <a:r>
              <a:rPr lang="en-US" sz="1400" dirty="0" err="1" smtClean="0"/>
              <a:t>Rancoita</a:t>
            </a:r>
            <a:endParaRPr lang="en-US" sz="1400" dirty="0" smtClean="0"/>
          </a:p>
          <a:p>
            <a:r>
              <a:rPr lang="en-US" sz="1400" dirty="0" err="1" smtClean="0"/>
              <a:t>Clelia</a:t>
            </a:r>
            <a:r>
              <a:rPr lang="en-US" sz="1400" dirty="0" smtClean="0"/>
              <a:t> di </a:t>
            </a:r>
            <a:r>
              <a:rPr lang="en-US" sz="1400" dirty="0" err="1" smtClean="0"/>
              <a:t>Serio</a:t>
            </a:r>
            <a:endParaRPr lang="en-US" sz="1400" dirty="0" smtClean="0"/>
          </a:p>
          <a:p>
            <a:r>
              <a:rPr lang="en-US" sz="1400" b="1" dirty="0" smtClean="0"/>
              <a:t>CUSSB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2809873" y="2256373"/>
            <a:ext cx="1796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OSR Genomic Center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12160" y="1268760"/>
            <a:ext cx="113364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FIND</a:t>
            </a:r>
            <a:r>
              <a:rPr lang="en-US" sz="1400" b="1" dirty="0"/>
              <a:t>/</a:t>
            </a:r>
            <a:r>
              <a:rPr lang="en-US" sz="1400" b="1" dirty="0" smtClean="0"/>
              <a:t>NDWG</a:t>
            </a:r>
          </a:p>
          <a:p>
            <a:r>
              <a:rPr lang="en-US" sz="1400" b="1" dirty="0" smtClean="0"/>
              <a:t> </a:t>
            </a:r>
          </a:p>
          <a:p>
            <a:r>
              <a:rPr lang="en-US" sz="1400" b="1" dirty="0" smtClean="0"/>
              <a:t>WHO </a:t>
            </a:r>
          </a:p>
          <a:p>
            <a:r>
              <a:rPr lang="en-US" sz="1400" dirty="0" err="1" smtClean="0"/>
              <a:t>M.Zignol</a:t>
            </a:r>
            <a:endParaRPr lang="en-US" sz="1400" dirty="0"/>
          </a:p>
          <a:p>
            <a:endParaRPr lang="en-US" sz="1400" b="1" dirty="0" smtClean="0"/>
          </a:p>
          <a:p>
            <a:r>
              <a:rPr lang="en-US" sz="1400" b="1" dirty="0" smtClean="0"/>
              <a:t>ECDC</a:t>
            </a:r>
            <a:endParaRPr lang="en-US" sz="1400" b="1" dirty="0"/>
          </a:p>
          <a:p>
            <a:endParaRPr lang="en-US" sz="1400" dirty="0"/>
          </a:p>
          <a:p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843808" y="2672239"/>
            <a:ext cx="2739464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D. </a:t>
            </a:r>
            <a:r>
              <a:rPr lang="en-US" sz="1400" dirty="0" err="1" smtClean="0"/>
              <a:t>Goletti</a:t>
            </a:r>
            <a:endParaRPr lang="en-US" sz="1400" dirty="0" smtClean="0"/>
          </a:p>
          <a:p>
            <a:r>
              <a:rPr lang="en-US" sz="1400" dirty="0" smtClean="0"/>
              <a:t>E </a:t>
            </a:r>
            <a:r>
              <a:rPr lang="en-US" sz="1400" dirty="0" err="1" smtClean="0"/>
              <a:t>Girardi</a:t>
            </a:r>
            <a:endParaRPr lang="en-US" sz="1400" dirty="0" smtClean="0"/>
          </a:p>
          <a:p>
            <a:r>
              <a:rPr lang="en-US" sz="1400" b="1" dirty="0" smtClean="0"/>
              <a:t>IMNI</a:t>
            </a:r>
            <a:endParaRPr lang="en-US" sz="1400" b="1" dirty="0"/>
          </a:p>
          <a:p>
            <a:r>
              <a:rPr lang="en-US" sz="1400" dirty="0" err="1" smtClean="0"/>
              <a:t>A.Matteelli</a:t>
            </a:r>
            <a:endParaRPr lang="en-US" sz="1400" dirty="0"/>
          </a:p>
          <a:p>
            <a:r>
              <a:rPr lang="en-US" sz="1400" b="1" dirty="0"/>
              <a:t>University of </a:t>
            </a:r>
            <a:r>
              <a:rPr lang="en-US" sz="1400" b="1" dirty="0" smtClean="0"/>
              <a:t>Brescia WHOCC</a:t>
            </a:r>
          </a:p>
          <a:p>
            <a:r>
              <a:rPr lang="en-US" sz="1400" b="1" dirty="0" smtClean="0"/>
              <a:t>WHOCC TRADATE</a:t>
            </a:r>
          </a:p>
          <a:p>
            <a:r>
              <a:rPr lang="en-US" sz="1400" b="1" dirty="0" smtClean="0"/>
              <a:t>GB </a:t>
            </a:r>
            <a:r>
              <a:rPr lang="en-US" sz="1400" b="1" dirty="0" err="1" smtClean="0"/>
              <a:t>Migliori</a:t>
            </a:r>
            <a:endParaRPr lang="en-US" sz="1400" b="1" dirty="0" smtClean="0"/>
          </a:p>
          <a:p>
            <a:endParaRPr lang="en-US" sz="1400" b="1" dirty="0" smtClean="0"/>
          </a:p>
          <a:p>
            <a:r>
              <a:rPr lang="en-US" sz="1400" dirty="0" smtClean="0"/>
              <a:t>S D’Amato</a:t>
            </a:r>
          </a:p>
          <a:p>
            <a:r>
              <a:rPr lang="en-US" sz="1400" b="1" dirty="0" err="1" smtClean="0"/>
              <a:t>Ministero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della</a:t>
            </a:r>
            <a:r>
              <a:rPr lang="en-US" sz="1400" b="1" dirty="0" smtClean="0"/>
              <a:t> Salute</a:t>
            </a:r>
          </a:p>
          <a:p>
            <a:r>
              <a:rPr lang="en-US" sz="1400" dirty="0" smtClean="0"/>
              <a:t>L </a:t>
            </a:r>
            <a:r>
              <a:rPr lang="en-US" sz="1400" dirty="0" err="1" smtClean="0"/>
              <a:t>Fattorini</a:t>
            </a:r>
            <a:endParaRPr lang="en-US" sz="1400" dirty="0" smtClean="0"/>
          </a:p>
          <a:p>
            <a:r>
              <a:rPr lang="en-US" sz="1400" b="1" dirty="0" smtClean="0"/>
              <a:t>ISS</a:t>
            </a:r>
          </a:p>
          <a:p>
            <a:r>
              <a:rPr lang="en-US" sz="1400" b="1" dirty="0" smtClean="0"/>
              <a:t>SMIRA</a:t>
            </a:r>
            <a:endParaRPr lang="en-US" sz="1400" b="1" dirty="0"/>
          </a:p>
          <a:p>
            <a:r>
              <a:rPr lang="en-US" sz="1400" dirty="0"/>
              <a:t>L. </a:t>
            </a:r>
            <a:r>
              <a:rPr lang="en-US" sz="1400" dirty="0" err="1" smtClean="0"/>
              <a:t>Codecasa</a:t>
            </a:r>
            <a:r>
              <a:rPr lang="en-US" sz="1400" dirty="0" smtClean="0"/>
              <a:t> M </a:t>
            </a:r>
            <a:r>
              <a:rPr lang="en-US" sz="1400" dirty="0" err="1" smtClean="0"/>
              <a:t>Ferrarese</a:t>
            </a:r>
            <a:r>
              <a:rPr lang="en-US" sz="1400" dirty="0" smtClean="0"/>
              <a:t> E </a:t>
            </a:r>
            <a:r>
              <a:rPr lang="en-US" sz="1400" dirty="0" err="1" smtClean="0"/>
              <a:t>Mazzola</a:t>
            </a:r>
            <a:endParaRPr lang="en-US" sz="1400" dirty="0" smtClean="0"/>
          </a:p>
          <a:p>
            <a:r>
              <a:rPr lang="en-US" sz="1400" b="1" u="sng" dirty="0" err="1" smtClean="0"/>
              <a:t>Lombardia</a:t>
            </a:r>
            <a:r>
              <a:rPr lang="en-US" sz="1400" b="1" u="sng" dirty="0" smtClean="0"/>
              <a:t> </a:t>
            </a:r>
            <a:r>
              <a:rPr lang="en-US" sz="1400" b="1" u="sng" dirty="0"/>
              <a:t>Regional TB center </a:t>
            </a:r>
          </a:p>
          <a:p>
            <a:r>
              <a:rPr lang="en-US" sz="1400" dirty="0"/>
              <a:t>GM </a:t>
            </a:r>
            <a:r>
              <a:rPr lang="en-US" sz="1400" dirty="0" err="1"/>
              <a:t>Rossolini</a:t>
            </a:r>
            <a:r>
              <a:rPr lang="en-US" sz="1400" dirty="0"/>
              <a:t> and </a:t>
            </a:r>
            <a:r>
              <a:rPr lang="en-US" sz="1400" dirty="0" err="1"/>
              <a:t>coll</a:t>
            </a:r>
            <a:r>
              <a:rPr lang="en-US" sz="1400" dirty="0" smtClean="0"/>
              <a:t>,</a:t>
            </a:r>
          </a:p>
          <a:p>
            <a:r>
              <a:rPr lang="en-US" sz="1400" b="1" dirty="0" err="1" smtClean="0"/>
              <a:t>Careggi</a:t>
            </a:r>
            <a:r>
              <a:rPr lang="en-US" sz="1400" b="1" dirty="0" smtClean="0"/>
              <a:t> ,Florence</a:t>
            </a:r>
          </a:p>
          <a:p>
            <a:endParaRPr lang="en-US" sz="1400" dirty="0"/>
          </a:p>
          <a:p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084168" y="2780928"/>
            <a:ext cx="2692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 </a:t>
            </a:r>
            <a:r>
              <a:rPr lang="en-US" sz="1400" dirty="0" err="1"/>
              <a:t>Niemann</a:t>
            </a:r>
            <a:r>
              <a:rPr lang="en-US" sz="1400" dirty="0"/>
              <a:t> and </a:t>
            </a:r>
            <a:r>
              <a:rPr lang="en-US" sz="1400" dirty="0" err="1"/>
              <a:t>coll</a:t>
            </a:r>
            <a:r>
              <a:rPr lang="en-US" sz="1400" dirty="0"/>
              <a:t>, </a:t>
            </a:r>
            <a:endParaRPr lang="en-US" sz="1400" dirty="0" smtClean="0"/>
          </a:p>
          <a:p>
            <a:r>
              <a:rPr lang="en-US" sz="1400" dirty="0" err="1" smtClean="0"/>
              <a:t>F.Drobniewsky</a:t>
            </a:r>
            <a:r>
              <a:rPr lang="en-US" sz="1400" dirty="0" smtClean="0"/>
              <a:t>, </a:t>
            </a:r>
            <a:r>
              <a:rPr lang="en-US" sz="1400" dirty="0"/>
              <a:t>V. </a:t>
            </a:r>
            <a:r>
              <a:rPr lang="en-US" sz="1400" dirty="0" err="1"/>
              <a:t>Nikolayesky</a:t>
            </a:r>
            <a:endParaRPr lang="en-US" sz="1400" dirty="0"/>
          </a:p>
          <a:p>
            <a:r>
              <a:rPr lang="en-US" sz="1400" dirty="0" err="1" smtClean="0"/>
              <a:t>D.Van</a:t>
            </a:r>
            <a:r>
              <a:rPr lang="en-US" sz="1400" dirty="0" smtClean="0"/>
              <a:t> </a:t>
            </a:r>
            <a:r>
              <a:rPr lang="en-US" sz="1400" dirty="0" err="1" smtClean="0"/>
              <a:t>Soolingen</a:t>
            </a:r>
            <a:r>
              <a:rPr lang="en-US" sz="1400" dirty="0" smtClean="0"/>
              <a:t>, A, ER Anthony</a:t>
            </a:r>
          </a:p>
          <a:p>
            <a:r>
              <a:rPr lang="en-US" b="1" dirty="0" smtClean="0"/>
              <a:t>ERLN </a:t>
            </a:r>
            <a:r>
              <a:rPr lang="en-US" b="1" dirty="0"/>
              <a:t>TB </a:t>
            </a:r>
            <a:r>
              <a:rPr lang="en-US" b="1" dirty="0" smtClean="0"/>
              <a:t>Network</a:t>
            </a:r>
          </a:p>
          <a:p>
            <a:r>
              <a:rPr lang="en-US" sz="1400" dirty="0" err="1" smtClean="0"/>
              <a:t>P.Supply</a:t>
            </a:r>
            <a:endParaRPr lang="en-US" sz="1400" dirty="0" smtClean="0"/>
          </a:p>
          <a:p>
            <a:r>
              <a:rPr lang="en-US" sz="1400" dirty="0" smtClean="0"/>
              <a:t>University of Lille</a:t>
            </a:r>
          </a:p>
          <a:p>
            <a:endParaRPr lang="en-US" sz="1400" dirty="0"/>
          </a:p>
          <a:p>
            <a:r>
              <a:rPr lang="en-US" sz="1600" b="1" dirty="0" smtClean="0"/>
              <a:t>E-detect TB consortium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85043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5"/>
          <p:cNvSpPr>
            <a:spLocks noChangeArrowheads="1"/>
          </p:cNvSpPr>
          <p:nvPr/>
        </p:nvSpPr>
        <p:spPr bwMode="auto">
          <a:xfrm>
            <a:off x="0" y="158406"/>
            <a:ext cx="91440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500" b="1" dirty="0" smtClean="0">
                <a:solidFill>
                  <a:srgbClr val="800000"/>
                </a:solidFill>
                <a:latin typeface="+mj-lt"/>
                <a:ea typeface="Kozuka Gothic Pr6N B" pitchFamily="34" charset="-128"/>
                <a:cs typeface="Arial" pitchFamily="34" charset="0"/>
              </a:rPr>
              <a:t>RINGRAZIAMENTI </a:t>
            </a:r>
            <a:endParaRPr lang="en-US" sz="3500" b="1" dirty="0">
              <a:solidFill>
                <a:srgbClr val="800000"/>
              </a:solidFill>
              <a:latin typeface="+mj-lt"/>
              <a:ea typeface="Kozuka Gothic Pr6N B" pitchFamily="34" charset="-128"/>
              <a:cs typeface="Arial" pitchFamily="34" charset="0"/>
            </a:endParaRPr>
          </a:p>
        </p:txBody>
      </p:sp>
      <p:pic>
        <p:nvPicPr>
          <p:cNvPr id="6" name="Picture 5" descr="Screenshot 2015-03-09 14.57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999" y="2861733"/>
            <a:ext cx="3044639" cy="783331"/>
          </a:xfrm>
          <a:prstGeom prst="rect">
            <a:avLst/>
          </a:prstGeom>
        </p:spPr>
      </p:pic>
      <p:pic>
        <p:nvPicPr>
          <p:cNvPr id="7" name="Picture 6" descr="Screenshot 2015-03-09 18.14.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99" y="5350925"/>
            <a:ext cx="2089150" cy="491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" t="11291" r="13682" b="8572"/>
          <a:stretch/>
        </p:blipFill>
        <p:spPr>
          <a:xfrm>
            <a:off x="2843808" y="1412776"/>
            <a:ext cx="1307980" cy="134143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4" descr="C:\Users\Riccardo\Pictures\logo hsr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90" y="117475"/>
            <a:ext cx="97631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ttore 1 9"/>
          <p:cNvCxnSpPr/>
          <p:nvPr/>
        </p:nvCxnSpPr>
        <p:spPr>
          <a:xfrm>
            <a:off x="8" y="1196975"/>
            <a:ext cx="9180513" cy="0"/>
          </a:xfrm>
          <a:prstGeom prst="line">
            <a:avLst/>
          </a:prstGeom>
          <a:ln w="19050">
            <a:solidFill>
              <a:srgbClr val="A31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8964620" y="9"/>
            <a:ext cx="287337" cy="5516563"/>
          </a:xfrm>
          <a:prstGeom prst="rect">
            <a:avLst/>
          </a:prstGeom>
          <a:solidFill>
            <a:srgbClr val="A31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Rettangolo 11"/>
          <p:cNvSpPr/>
          <p:nvPr/>
        </p:nvSpPr>
        <p:spPr>
          <a:xfrm>
            <a:off x="8964620" y="5516572"/>
            <a:ext cx="287337" cy="1341437"/>
          </a:xfrm>
          <a:prstGeom prst="rect">
            <a:avLst/>
          </a:prstGeom>
          <a:solidFill>
            <a:srgbClr val="E4A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" name="Rettangolo 12"/>
          <p:cNvSpPr/>
          <p:nvPr/>
        </p:nvSpPr>
        <p:spPr>
          <a:xfrm>
            <a:off x="8964620" y="4176713"/>
            <a:ext cx="287337" cy="1339851"/>
          </a:xfrm>
          <a:prstGeom prst="rect">
            <a:avLst/>
          </a:prstGeom>
          <a:solidFill>
            <a:srgbClr val="A2D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360" y="5448537"/>
            <a:ext cx="1143000" cy="11620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2240" y="5517235"/>
            <a:ext cx="1277618" cy="1073588"/>
          </a:xfrm>
          <a:prstGeom prst="rect">
            <a:avLst/>
          </a:prstGeom>
        </p:spPr>
      </p:pic>
      <p:sp>
        <p:nvSpPr>
          <p:cNvPr id="19" name="Oval 18" descr="TB PAN-NET_LOGO_Final"/>
          <p:cNvSpPr/>
          <p:nvPr/>
        </p:nvSpPr>
        <p:spPr>
          <a:xfrm>
            <a:off x="395542" y="1484787"/>
            <a:ext cx="1134533" cy="1007535"/>
          </a:xfrm>
          <a:prstGeom prst="ellipse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3" name="Picture 2" descr="C:\Users\Riccardo\Desktop\Logo_FCS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99" y="4352944"/>
            <a:ext cx="2330768" cy="10497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Screen Shot 2017-06-24 at 13.37.5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74" y="4775203"/>
            <a:ext cx="1459439" cy="14073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2" b="6127"/>
          <a:stretch/>
        </p:blipFill>
        <p:spPr>
          <a:xfrm>
            <a:off x="5652126" y="1556795"/>
            <a:ext cx="1533525" cy="8521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02" y="3741678"/>
            <a:ext cx="822456" cy="559391"/>
          </a:xfrm>
          <a:prstGeom prst="rect">
            <a:avLst/>
          </a:prstGeom>
        </p:spPr>
      </p:pic>
      <p:pic>
        <p:nvPicPr>
          <p:cNvPr id="30" name="Picture 29" descr="Screen Shot 2017-06-24 at 15.28.15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234" y="4012784"/>
            <a:ext cx="1803006" cy="728549"/>
          </a:xfrm>
          <a:prstGeom prst="rect">
            <a:avLst/>
          </a:prstGeom>
        </p:spPr>
      </p:pic>
      <p:pic>
        <p:nvPicPr>
          <p:cNvPr id="39" name="Immagine 9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4403970"/>
            <a:ext cx="1369542" cy="482788"/>
          </a:xfrm>
          <a:prstGeom prst="rect">
            <a:avLst/>
          </a:prstGeom>
        </p:spPr>
      </p:pic>
      <p:pic>
        <p:nvPicPr>
          <p:cNvPr id="61446" name="Picture 61445" descr="Screen Shot 2017-06-25 at 16.15.09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7287"/>
            <a:ext cx="2997200" cy="698500"/>
          </a:xfrm>
          <a:prstGeom prst="rect">
            <a:avLst/>
          </a:prstGeom>
        </p:spPr>
      </p:pic>
      <p:pic>
        <p:nvPicPr>
          <p:cNvPr id="2" name="Picture 1" descr="Screen Shot 2018-03-22 at 20.08.28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813"/>
            <a:ext cx="1153723" cy="1046400"/>
          </a:xfrm>
          <a:prstGeom prst="rect">
            <a:avLst/>
          </a:prstGeom>
        </p:spPr>
      </p:pic>
      <p:pic>
        <p:nvPicPr>
          <p:cNvPr id="3" name="Picture 2" descr="Screen Shot 2018-03-22 at 20.08.01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93096"/>
            <a:ext cx="1574800" cy="723900"/>
          </a:xfrm>
          <a:prstGeom prst="rect">
            <a:avLst/>
          </a:prstGeom>
        </p:spPr>
      </p:pic>
      <p:pic>
        <p:nvPicPr>
          <p:cNvPr id="5" name="Picture 4" descr="Screen Shot 2018-03-22 at 20.33.21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700808"/>
            <a:ext cx="1425117" cy="113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2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361515"/>
            <a:ext cx="7668344" cy="5847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smtClean="0">
                <a:solidFill>
                  <a:srgbClr val="A31D21"/>
                </a:solidFill>
                <a:latin typeface="Calibri"/>
                <a:ea typeface="Kozuka Gothic Pr6N B" pitchFamily="34" charset="-128"/>
              </a:rPr>
              <a:t>FENOTIPO O GENOTIPO?</a:t>
            </a:r>
            <a:endParaRPr lang="fr-FR" sz="3200" dirty="0">
              <a:solidFill>
                <a:srgbClr val="A31D21"/>
              </a:solidFill>
              <a:latin typeface="Calibri"/>
              <a:ea typeface="Kozuka Gothic Pr6N B" pitchFamily="34" charset="-128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D46B4F3-998D-40C4-9494-F1ECF81CC080}"/>
              </a:ext>
            </a:extLst>
          </p:cNvPr>
          <p:cNvSpPr/>
          <p:nvPr/>
        </p:nvSpPr>
        <p:spPr>
          <a:xfrm>
            <a:off x="395542" y="1638668"/>
            <a:ext cx="834641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/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FENOTIPO</a:t>
            </a:r>
          </a:p>
          <a:p>
            <a:pPr marL="520700" indent="-292100">
              <a:buFont typeface="Arial"/>
              <a:buChar char="•"/>
            </a:pPr>
            <a:r>
              <a:rPr lang="en-US" sz="2000" dirty="0" err="1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Lunghi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tempi di </a:t>
            </a:r>
            <a:r>
              <a:rPr lang="en-US" sz="2000" dirty="0" err="1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crescita</a:t>
            </a:r>
            <a:endParaRPr lang="en-US" sz="2000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  <a:p>
            <a:pPr marL="520700" indent="-292100">
              <a:buFont typeface="Arial"/>
              <a:buChar char="•"/>
            </a:pPr>
            <a:r>
              <a:rPr lang="en-US" sz="2000" dirty="0" err="1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Strumentazione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, training, BSL3</a:t>
            </a:r>
            <a:endParaRPr lang="en-US" sz="2000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  <a:p>
            <a:pPr marL="520700" indent="-292100">
              <a:buFont typeface="Arial"/>
              <a:buChar char="•"/>
            </a:pPr>
            <a:r>
              <a:rPr lang="en-US" sz="2000" dirty="0" err="1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Concentrazioni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Critiche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spesso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non </a:t>
            </a:r>
            <a:r>
              <a:rPr lang="en-US" sz="2000" dirty="0" err="1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corrette</a:t>
            </a:r>
            <a:endParaRPr lang="en-US" sz="2000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  <a:p>
            <a:pPr marL="520700" indent="-292100"/>
            <a:endParaRPr lang="en-US" sz="2000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  <a:p>
            <a:pPr marL="292100"/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GENOTIPO</a:t>
            </a:r>
          </a:p>
          <a:p>
            <a:pPr marL="530225" indent="-238125">
              <a:buFont typeface="Arial"/>
              <a:buChar char="•"/>
            </a:pPr>
            <a:r>
              <a:rPr lang="en-US" sz="2000" dirty="0" err="1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Rapido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</a:t>
            </a:r>
            <a:endParaRPr lang="en-US" sz="2000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  <a:p>
            <a:pPr marL="530225" indent="-238125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BSL2 o BSL1</a:t>
            </a:r>
            <a:endParaRPr lang="en-US" sz="2000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  <a:p>
            <a:pPr marL="530225" indent="-238125">
              <a:buFont typeface="Arial"/>
              <a:buChar char="•"/>
            </a:pPr>
            <a:r>
              <a:rPr lang="en-US" sz="2000" dirty="0" err="1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Completamente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automatizzabile</a:t>
            </a:r>
            <a:endParaRPr lang="en-US" sz="2000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  <a:p>
            <a:pPr marL="530225" indent="-238125">
              <a:buFont typeface="Arial"/>
              <a:buChar char="•"/>
            </a:pPr>
            <a:r>
              <a:rPr lang="en-US" sz="2000" dirty="0" err="1" smtClean="0">
                <a:solidFill>
                  <a:srgbClr val="800000"/>
                </a:solidFill>
                <a:latin typeface="Verdana" pitchFamily="34" charset="0"/>
                <a:cs typeface="Arial" charset="0"/>
              </a:rPr>
              <a:t>Sensibilità</a:t>
            </a:r>
            <a:r>
              <a:rPr lang="en-US" sz="2000" dirty="0" smtClean="0">
                <a:solidFill>
                  <a:srgbClr val="800000"/>
                </a:solidFill>
                <a:latin typeface="Verdana" pitchFamily="34" charset="0"/>
                <a:cs typeface="Arial" charset="0"/>
              </a:rPr>
              <a:t>?</a:t>
            </a:r>
            <a:endParaRPr lang="en-US" sz="2000" dirty="0">
              <a:solidFill>
                <a:srgbClr val="800000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2" name="Picture 1" descr="Screen Shot 2018-03-22 at 18.38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556792"/>
            <a:ext cx="4470400" cy="4318000"/>
          </a:xfrm>
          <a:prstGeom prst="rect">
            <a:avLst/>
          </a:prstGeom>
        </p:spPr>
      </p:pic>
      <p:pic>
        <p:nvPicPr>
          <p:cNvPr id="3" name="Picture 2" descr="Screen Shot 2018-03-23 at 11.03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729" y="549729"/>
            <a:ext cx="2311400" cy="332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616530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IL PUNTO NON E’ COME : CONTANO </a:t>
            </a:r>
            <a:r>
              <a:rPr lang="en-US" dirty="0" smtClean="0">
                <a:solidFill>
                  <a:srgbClr val="800000"/>
                </a:solidFill>
              </a:rPr>
              <a:t>ACCURATEZZA E RAPIDITA’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4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Riccardo\Pictures\logo hs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7475"/>
            <a:ext cx="97631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0" y="1196975"/>
            <a:ext cx="9180513" cy="0"/>
          </a:xfrm>
          <a:prstGeom prst="line">
            <a:avLst/>
          </a:prstGeom>
          <a:ln w="19050">
            <a:solidFill>
              <a:srgbClr val="A31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8964613" y="0"/>
            <a:ext cx="287337" cy="5516563"/>
          </a:xfrm>
          <a:prstGeom prst="rect">
            <a:avLst/>
          </a:prstGeom>
          <a:solidFill>
            <a:srgbClr val="A31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ttangolo 6"/>
          <p:cNvSpPr/>
          <p:nvPr/>
        </p:nvSpPr>
        <p:spPr>
          <a:xfrm>
            <a:off x="8964613" y="5516563"/>
            <a:ext cx="287337" cy="1341437"/>
          </a:xfrm>
          <a:prstGeom prst="rect">
            <a:avLst/>
          </a:prstGeom>
          <a:solidFill>
            <a:srgbClr val="E4A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ttangolo 7"/>
          <p:cNvSpPr/>
          <p:nvPr/>
        </p:nvSpPr>
        <p:spPr>
          <a:xfrm>
            <a:off x="8964613" y="4176713"/>
            <a:ext cx="287337" cy="1339850"/>
          </a:xfrm>
          <a:prstGeom prst="rect">
            <a:avLst/>
          </a:prstGeom>
          <a:solidFill>
            <a:srgbClr val="A2D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ttangolo 8"/>
          <p:cNvSpPr/>
          <p:nvPr/>
        </p:nvSpPr>
        <p:spPr>
          <a:xfrm>
            <a:off x="1" y="284604"/>
            <a:ext cx="782191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cap="all" dirty="0" err="1" smtClean="0">
                <a:solidFill>
                  <a:srgbClr val="A31D21"/>
                </a:solidFill>
                <a:latin typeface="+mj-lt"/>
                <a:ea typeface="Kozuka Gothic Pr6N B" pitchFamily="34" charset="-128"/>
                <a:cs typeface="Arial" pitchFamily="34" charset="0"/>
              </a:rPr>
              <a:t>MoleculaR</a:t>
            </a:r>
            <a:r>
              <a:rPr lang="en-GB" sz="3200" cap="all" dirty="0" smtClean="0">
                <a:solidFill>
                  <a:srgbClr val="A31D21"/>
                </a:solidFill>
                <a:latin typeface="+mj-lt"/>
                <a:ea typeface="Kozuka Gothic Pr6N B" pitchFamily="34" charset="-128"/>
                <a:cs typeface="Arial" pitchFamily="34" charset="0"/>
              </a:rPr>
              <a:t> diagnostics WHO</a:t>
            </a:r>
            <a:r>
              <a:rPr lang="en-GB" sz="3200" cap="all" dirty="0">
                <a:solidFill>
                  <a:srgbClr val="A31D21"/>
                </a:solidFill>
                <a:latin typeface="+mj-lt"/>
                <a:ea typeface="Kozuka Gothic Pr6N B" pitchFamily="34" charset="-128"/>
                <a:cs typeface="Arial" pitchFamily="34" charset="0"/>
              </a:rPr>
              <a:t>-</a:t>
            </a:r>
            <a:r>
              <a:rPr lang="en-GB" sz="3200" cap="all" dirty="0" smtClean="0">
                <a:solidFill>
                  <a:srgbClr val="A31D21"/>
                </a:solidFill>
                <a:latin typeface="+mj-lt"/>
                <a:ea typeface="Kozuka Gothic Pr6N B" pitchFamily="34" charset="-128"/>
                <a:cs typeface="Arial" pitchFamily="34" charset="0"/>
              </a:rPr>
              <a:t>endorsed</a:t>
            </a:r>
            <a:endParaRPr lang="fr-FR" sz="3000" cap="all" dirty="0">
              <a:solidFill>
                <a:schemeClr val="accent2"/>
              </a:solidFill>
              <a:latin typeface="+mj-lt"/>
              <a:ea typeface="Kozuka Gothic Pr6N B" pitchFamily="34" charset="-128"/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35816" y="3541548"/>
            <a:ext cx="2880000" cy="3271828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it-IT" sz="1500" dirty="0" smtClean="0">
              <a:latin typeface="Calibri" pitchFamily="34" charset="0"/>
              <a:cs typeface="Calibri" pitchFamily="34" charset="0"/>
            </a:endParaRPr>
          </a:p>
          <a:p>
            <a:pPr marL="84138" indent="-84138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it-IT" sz="1500" dirty="0" err="1" smtClean="0">
                <a:latin typeface="Calibri" pitchFamily="34" charset="0"/>
                <a:cs typeface="Calibri" pitchFamily="34" charset="0"/>
              </a:rPr>
              <a:t>Integrated</a:t>
            </a:r>
            <a:r>
              <a:rPr lang="it-IT" sz="1500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it-IT" sz="1500" dirty="0" err="1" smtClean="0">
                <a:latin typeface="Calibri" pitchFamily="34" charset="0"/>
                <a:cs typeface="Calibri" pitchFamily="34" charset="0"/>
              </a:rPr>
              <a:t>automated</a:t>
            </a:r>
            <a:r>
              <a:rPr lang="it-IT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500" dirty="0" err="1" smtClean="0">
                <a:latin typeface="Calibri" pitchFamily="34" charset="0"/>
                <a:cs typeface="Calibri" pitchFamily="34" charset="0"/>
              </a:rPr>
              <a:t>qPCR</a:t>
            </a:r>
            <a:endParaRPr lang="it-IT" sz="1500" dirty="0" smtClean="0">
              <a:latin typeface="Calibri" pitchFamily="34" charset="0"/>
              <a:cs typeface="Calibri" pitchFamily="34" charset="0"/>
            </a:endParaRPr>
          </a:p>
          <a:p>
            <a:pPr marL="84138" indent="-84138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Calibri" pitchFamily="34" charset="0"/>
                <a:cs typeface="Calibri" pitchFamily="34" charset="0"/>
              </a:rPr>
              <a:t>Fully nested 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amplification</a:t>
            </a:r>
            <a:endParaRPr lang="it-IT" sz="1500" dirty="0">
              <a:latin typeface="Calibri" pitchFamily="34" charset="0"/>
              <a:cs typeface="Calibri" pitchFamily="34" charset="0"/>
            </a:endParaRPr>
          </a:p>
          <a:p>
            <a:pPr marL="84138" indent="-84138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it-IT" sz="1500" dirty="0" err="1">
                <a:latin typeface="Calibri" pitchFamily="34" charset="0"/>
                <a:cs typeface="Calibri" pitchFamily="34" charset="0"/>
              </a:rPr>
              <a:t>Results</a:t>
            </a:r>
            <a:r>
              <a:rPr lang="it-IT" sz="1500" dirty="0">
                <a:latin typeface="Calibri" pitchFamily="34" charset="0"/>
                <a:cs typeface="Calibri" pitchFamily="34" charset="0"/>
              </a:rPr>
              <a:t> in </a:t>
            </a:r>
            <a:r>
              <a:rPr lang="it-IT" sz="1500" dirty="0" smtClean="0">
                <a:latin typeface="Calibri" pitchFamily="34" charset="0"/>
                <a:cs typeface="Calibri" pitchFamily="34" charset="0"/>
              </a:rPr>
              <a:t>1h17m</a:t>
            </a:r>
            <a:endParaRPr lang="it-IT" sz="1500" dirty="0">
              <a:latin typeface="Calibri" pitchFamily="34" charset="0"/>
              <a:cs typeface="Calibri" pitchFamily="34" charset="0"/>
            </a:endParaRPr>
          </a:p>
          <a:p>
            <a:pPr marL="84138" indent="-84138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it-IT" sz="1500" dirty="0">
                <a:latin typeface="Calibri" pitchFamily="34" charset="0"/>
                <a:cs typeface="Calibri" pitchFamily="34" charset="0"/>
              </a:rPr>
              <a:t>Technical expertise: none</a:t>
            </a:r>
          </a:p>
          <a:p>
            <a:pPr marL="84138" indent="-84138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Calibri" pitchFamily="34" charset="0"/>
                <a:cs typeface="Calibri" pitchFamily="34" charset="0"/>
              </a:rPr>
              <a:t>TB detection by targeting two different multi-copy  genes (IS6110 &amp; 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IS1081)</a:t>
            </a:r>
          </a:p>
          <a:p>
            <a:pPr marL="84138" indent="-84138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 smtClean="0">
                <a:latin typeface="Calibri" pitchFamily="34" charset="0"/>
                <a:cs typeface="Calibri" pitchFamily="34" charset="0"/>
              </a:rPr>
              <a:t>High-resolution </a:t>
            </a:r>
            <a:r>
              <a:rPr lang="en-US" sz="1500" dirty="0">
                <a:latin typeface="Calibri" pitchFamily="34" charset="0"/>
                <a:cs typeface="Calibri" pitchFamily="34" charset="0"/>
              </a:rPr>
              <a:t>melt curve analysis for </a:t>
            </a:r>
            <a:r>
              <a:rPr lang="en-US" sz="1500" dirty="0" err="1">
                <a:latin typeface="Calibri" pitchFamily="34" charset="0"/>
                <a:cs typeface="Calibri" pitchFamily="34" charset="0"/>
              </a:rPr>
              <a:t>rpoB</a:t>
            </a:r>
            <a:r>
              <a:rPr lang="en-US" sz="15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detection</a:t>
            </a:r>
          </a:p>
          <a:p>
            <a:pPr marL="84138" indent="-84138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 smtClean="0">
                <a:latin typeface="Calibri" pitchFamily="34" charset="0"/>
                <a:cs typeface="Calibri" pitchFamily="34" charset="0"/>
              </a:rPr>
              <a:t>Additional </a:t>
            </a:r>
            <a:r>
              <a:rPr lang="en-US" sz="1500" dirty="0">
                <a:latin typeface="Calibri" pitchFamily="34" charset="0"/>
                <a:cs typeface="Calibri" pitchFamily="34" charset="0"/>
              </a:rPr>
              <a:t>PCR modifications to improve 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sensitivity </a:t>
            </a:r>
            <a:r>
              <a:rPr lang="en-US" sz="1500" dirty="0">
                <a:latin typeface="Calibri" pitchFamily="34" charset="0"/>
                <a:cs typeface="Calibri" pitchFamily="34" charset="0"/>
              </a:rPr>
              <a:t>and specificity</a:t>
            </a:r>
          </a:p>
          <a:p>
            <a:pPr marL="285750" indent="-28575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en-US" sz="15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5" descr="C:\Users\Riccardo\Desktop\Untitled-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9" t="10104" r="37701" b="53120"/>
          <a:stretch/>
        </p:blipFill>
        <p:spPr bwMode="auto">
          <a:xfrm>
            <a:off x="611880" y="1803373"/>
            <a:ext cx="1760436" cy="19974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Riccardo\Desktop\Untitled-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t="18658" r="17384" b="32002"/>
          <a:stretch/>
        </p:blipFill>
        <p:spPr bwMode="auto">
          <a:xfrm>
            <a:off x="3755830" y="1729563"/>
            <a:ext cx="1536570" cy="1811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C:\Users\Riccardo\Desktop\plu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2" t="25039" r="16782" b="27179"/>
          <a:stretch/>
        </p:blipFill>
        <p:spPr bwMode="auto">
          <a:xfrm>
            <a:off x="6732840" y="1764359"/>
            <a:ext cx="1583703" cy="1798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tangolo arrotondato 15"/>
          <p:cNvSpPr/>
          <p:nvPr/>
        </p:nvSpPr>
        <p:spPr>
          <a:xfrm>
            <a:off x="3060152" y="3541548"/>
            <a:ext cx="2880000" cy="3271828"/>
          </a:xfrm>
          <a:prstGeom prst="roundRect">
            <a:avLst/>
          </a:prstGeom>
          <a:solidFill>
            <a:srgbClr val="EDBF66"/>
          </a:solidFill>
          <a:ln>
            <a:solidFill>
              <a:srgbClr val="EDB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4138" indent="-84138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CA" sz="1500" dirty="0">
                <a:latin typeface="Calibri" pitchFamily="34" charset="0"/>
                <a:cs typeface="Calibri" pitchFamily="34" charset="0"/>
              </a:rPr>
              <a:t>Reverse hybridization, colorimetric reaction</a:t>
            </a:r>
          </a:p>
          <a:p>
            <a:pPr marL="84138" indent="-84138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it-IT" sz="1500" dirty="0" err="1">
                <a:latin typeface="Calibri" pitchFamily="34" charset="0"/>
                <a:cs typeface="Calibri" pitchFamily="34" charset="0"/>
              </a:rPr>
              <a:t>Results</a:t>
            </a:r>
            <a:r>
              <a:rPr lang="it-IT" sz="1500" dirty="0">
                <a:latin typeface="Calibri" pitchFamily="34" charset="0"/>
                <a:cs typeface="Calibri" pitchFamily="34" charset="0"/>
              </a:rPr>
              <a:t> in 6-7 h</a:t>
            </a:r>
          </a:p>
          <a:p>
            <a:pPr marL="84138" indent="-84138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it-IT" sz="1500" dirty="0">
                <a:latin typeface="Calibri" pitchFamily="34" charset="0"/>
                <a:cs typeface="Calibri" pitchFamily="34" charset="0"/>
              </a:rPr>
              <a:t>Technical expertise: some</a:t>
            </a:r>
          </a:p>
          <a:p>
            <a:pPr marL="84138" indent="-84138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it-IT" sz="1500" dirty="0" err="1">
                <a:latin typeface="Calibri" pitchFamily="34" charset="0"/>
                <a:cs typeface="Calibri" pitchFamily="34" charset="0"/>
              </a:rPr>
              <a:t>Biosafety</a:t>
            </a:r>
            <a:r>
              <a:rPr lang="it-IT" sz="15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1500" dirty="0" err="1">
                <a:latin typeface="Calibri" pitchFamily="34" charset="0"/>
                <a:cs typeface="Calibri" pitchFamily="34" charset="0"/>
              </a:rPr>
              <a:t>lev</a:t>
            </a:r>
            <a:r>
              <a:rPr lang="it-IT" sz="1500" dirty="0">
                <a:latin typeface="Calibri" pitchFamily="34" charset="0"/>
                <a:cs typeface="Calibri" pitchFamily="34" charset="0"/>
              </a:rPr>
              <a:t> 2</a:t>
            </a:r>
          </a:p>
          <a:p>
            <a:pPr marL="84138" indent="-84138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Calibri" pitchFamily="34" charset="0"/>
                <a:cs typeface="Calibri" pitchFamily="34" charset="0"/>
              </a:rPr>
              <a:t>Detect resistance in TB to </a:t>
            </a:r>
            <a:r>
              <a:rPr lang="en-US" sz="1500" dirty="0" err="1" smtClean="0">
                <a:latin typeface="Calibri" pitchFamily="34" charset="0"/>
                <a:cs typeface="Calibri" pitchFamily="34" charset="0"/>
              </a:rPr>
              <a:t>Rifampicine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1500" dirty="0" err="1" smtClean="0">
                <a:latin typeface="Calibri" pitchFamily="34" charset="0"/>
                <a:cs typeface="Calibri" pitchFamily="34" charset="0"/>
              </a:rPr>
              <a:t>RpoB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 gene) </a:t>
            </a:r>
            <a:r>
              <a:rPr lang="en-US" sz="1500" dirty="0">
                <a:latin typeface="Calibri" pitchFamily="34" charset="0"/>
                <a:cs typeface="Calibri" pitchFamily="34" charset="0"/>
              </a:rPr>
              <a:t>and </a:t>
            </a:r>
            <a:r>
              <a:rPr lang="en-US" sz="1500" dirty="0" err="1" smtClean="0">
                <a:latin typeface="Calibri" pitchFamily="34" charset="0"/>
                <a:cs typeface="Calibri" pitchFamily="34" charset="0"/>
              </a:rPr>
              <a:t>Isoniazide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1500" dirty="0" err="1" smtClean="0">
                <a:latin typeface="Calibri" pitchFamily="34" charset="0"/>
                <a:cs typeface="Calibri" pitchFamily="34" charset="0"/>
              </a:rPr>
              <a:t>InhA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500" dirty="0" err="1" smtClean="0">
                <a:latin typeface="Calibri" pitchFamily="34" charset="0"/>
                <a:cs typeface="Calibri" pitchFamily="34" charset="0"/>
              </a:rPr>
              <a:t>KatG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 genes),</a:t>
            </a:r>
            <a:endParaRPr lang="it-IT" sz="15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6084488" y="3541548"/>
            <a:ext cx="2880000" cy="3271828"/>
          </a:xfrm>
          <a:prstGeom prst="roundRect">
            <a:avLst/>
          </a:prstGeom>
          <a:solidFill>
            <a:srgbClr val="5BBE8F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4138" indent="-84138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CA" sz="1500" dirty="0">
                <a:latin typeface="Calibri" pitchFamily="34" charset="0"/>
                <a:cs typeface="Calibri" pitchFamily="34" charset="0"/>
              </a:rPr>
              <a:t>Reverse hybridization, colorimetric reaction</a:t>
            </a:r>
          </a:p>
          <a:p>
            <a:pPr marL="84138" indent="-84138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it-IT" sz="1500" dirty="0" err="1">
                <a:latin typeface="Calibri" pitchFamily="34" charset="0"/>
                <a:cs typeface="Calibri" pitchFamily="34" charset="0"/>
              </a:rPr>
              <a:t>Results</a:t>
            </a:r>
            <a:r>
              <a:rPr lang="it-IT" sz="1500" dirty="0">
                <a:latin typeface="Calibri" pitchFamily="34" charset="0"/>
                <a:cs typeface="Calibri" pitchFamily="34" charset="0"/>
              </a:rPr>
              <a:t> in 6-7 h</a:t>
            </a:r>
          </a:p>
          <a:p>
            <a:pPr marL="84138" indent="-84138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it-IT" sz="1500" dirty="0">
                <a:latin typeface="Calibri" pitchFamily="34" charset="0"/>
                <a:cs typeface="Calibri" pitchFamily="34" charset="0"/>
              </a:rPr>
              <a:t>Technical expertise: some</a:t>
            </a:r>
          </a:p>
          <a:p>
            <a:pPr marL="84138" indent="-84138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it-IT" sz="1500" dirty="0" err="1">
                <a:latin typeface="Calibri" pitchFamily="34" charset="0"/>
                <a:cs typeface="Calibri" pitchFamily="34" charset="0"/>
              </a:rPr>
              <a:t>Biosafety</a:t>
            </a:r>
            <a:r>
              <a:rPr lang="it-IT" sz="15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1500" dirty="0" err="1">
                <a:latin typeface="Calibri" pitchFamily="34" charset="0"/>
                <a:cs typeface="Calibri" pitchFamily="34" charset="0"/>
              </a:rPr>
              <a:t>lev</a:t>
            </a:r>
            <a:r>
              <a:rPr lang="it-IT" sz="1500" dirty="0">
                <a:latin typeface="Calibri" pitchFamily="34" charset="0"/>
                <a:cs typeface="Calibri" pitchFamily="34" charset="0"/>
              </a:rPr>
              <a:t> 2</a:t>
            </a:r>
          </a:p>
          <a:p>
            <a:pPr marL="84138" indent="-84138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Calibri" pitchFamily="34" charset="0"/>
                <a:cs typeface="Calibri" pitchFamily="34" charset="0"/>
              </a:rPr>
              <a:t>Detect resistance in TB to the fluoroquinolones (FQs; </a:t>
            </a:r>
            <a:r>
              <a:rPr lang="en-US" sz="1500" dirty="0" err="1">
                <a:latin typeface="Calibri" pitchFamily="34" charset="0"/>
                <a:cs typeface="Calibri" pitchFamily="34" charset="0"/>
              </a:rPr>
              <a:t>ofloxacin</a:t>
            </a:r>
            <a:r>
              <a:rPr lang="en-US" sz="1500" dirty="0">
                <a:latin typeface="Calibri" pitchFamily="34" charset="0"/>
                <a:cs typeface="Calibri" pitchFamily="34" charset="0"/>
              </a:rPr>
              <a:t>, moxifloxacin and levofloxacin) and the second-line injectable drugs (SLIDs; amikacin, kanamycin and </a:t>
            </a:r>
            <a:r>
              <a:rPr lang="en-US" sz="1500" dirty="0" err="1">
                <a:latin typeface="Calibri" pitchFamily="34" charset="0"/>
                <a:cs typeface="Calibri" pitchFamily="34" charset="0"/>
              </a:rPr>
              <a:t>capreomycin</a:t>
            </a:r>
            <a:r>
              <a:rPr lang="en-US" sz="1500" dirty="0">
                <a:latin typeface="Calibri" pitchFamily="34" charset="0"/>
                <a:cs typeface="Calibri" pitchFamily="34" charset="0"/>
              </a:rPr>
              <a:t>),</a:t>
            </a:r>
            <a:endParaRPr lang="it-IT" sz="15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746469" y="149421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800000"/>
                </a:solidFill>
                <a:latin typeface="Garamond" panose="02020404030301010803" pitchFamily="18" charset="0"/>
              </a:rPr>
              <a:t>Xpert</a:t>
            </a:r>
            <a:r>
              <a:rPr lang="fr-FR" b="1" dirty="0" smtClean="0">
                <a:solidFill>
                  <a:srgbClr val="800000"/>
                </a:solidFill>
                <a:latin typeface="Garamond" panose="02020404030301010803" pitchFamily="18" charset="0"/>
              </a:rPr>
              <a:t> ULTRA</a:t>
            </a:r>
            <a:endParaRPr lang="fr-FR" b="1" dirty="0">
              <a:solidFill>
                <a:srgbClr val="800000"/>
              </a:solidFill>
              <a:latin typeface="Garamond" panose="02020404030301010803" pitchFamily="18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708224" y="147513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EDBF66"/>
                </a:solidFill>
                <a:latin typeface="Garamond" panose="02020404030301010803" pitchFamily="18" charset="0"/>
              </a:rPr>
              <a:t>MTBDRplus</a:t>
            </a:r>
            <a:endParaRPr lang="fr-FR" b="1" dirty="0">
              <a:solidFill>
                <a:srgbClr val="EDBF66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6948864" y="142703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5BBE8F"/>
                </a:solidFill>
                <a:latin typeface="Garamond" panose="02020404030301010803" pitchFamily="18" charset="0"/>
              </a:rPr>
              <a:t>MTBDRsl</a:t>
            </a:r>
            <a:endParaRPr lang="fr-FR" b="1" dirty="0">
              <a:solidFill>
                <a:srgbClr val="5BBE8F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55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3320" y="1340768"/>
            <a:ext cx="88569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The 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endorsed molecular tests (GeneXpert, LPA 1st line-2nd line) target only “hot-spot regions” including the majority of mutations for only few drugs (RIF, INH, FQ, SLID)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Extensive mutations (</a:t>
            </a:r>
            <a:r>
              <a:rPr lang="en-US" sz="2000" i="1" dirty="0" err="1">
                <a:solidFill>
                  <a:prstClr val="black"/>
                </a:solidFill>
                <a:latin typeface="Calibri"/>
                <a:cs typeface="+mn-cs"/>
              </a:rPr>
              <a:t>pncA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)?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Resistance markers in multiple genes?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Probe-based: Can only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detect known determinants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Silent and not relevant mutations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?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err="1">
                <a:solidFill>
                  <a:prstClr val="black"/>
                </a:solidFill>
                <a:latin typeface="Calibri"/>
              </a:rPr>
              <a:t>H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cs typeface="+mn-cs"/>
              </a:rPr>
              <a:t>eteroresistance</a:t>
            </a: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800000"/>
                </a:solidFill>
              </a:rPr>
              <a:t>CHALLENGES OF MOLECULAR DIAGNOSTICS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Content Placeholder 11"/>
          <p:cNvSpPr txBox="1">
            <a:spLocks/>
          </p:cNvSpPr>
          <p:nvPr/>
        </p:nvSpPr>
        <p:spPr>
          <a:xfrm>
            <a:off x="1619672" y="1916832"/>
            <a:ext cx="6281766" cy="6170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100" dirty="0"/>
              <a:t>Next generation sequencing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8588" y="2466797"/>
            <a:ext cx="2059280" cy="194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972660"/>
              </p:ext>
            </p:extLst>
          </p:nvPr>
        </p:nvGraphicFramePr>
        <p:xfrm>
          <a:off x="1538741" y="2914790"/>
          <a:ext cx="2065053" cy="2498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PHOTO-PAINT" r:id="rId4" imgW="2846597" imgH="3444247" progId="">
                  <p:embed/>
                </p:oleObj>
              </mc:Choice>
              <mc:Fallback>
                <p:oleObj name="PHOTO-PAINT" r:id="rId4" imgW="2846597" imgH="344424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741" y="2914790"/>
                        <a:ext cx="2065053" cy="2498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" descr="http://www.illumina.com/images/products/miseq.jpg"/>
          <p:cNvPicPr>
            <a:picLocks noChangeAspect="1" noChangeArrowheads="1"/>
          </p:cNvPicPr>
          <p:nvPr/>
        </p:nvPicPr>
        <p:blipFill>
          <a:blip r:embed="rId6" cstate="print"/>
          <a:srcRect t="5172" b="22413"/>
          <a:stretch>
            <a:fillRect/>
          </a:stretch>
        </p:blipFill>
        <p:spPr bwMode="auto">
          <a:xfrm>
            <a:off x="4046104" y="2588397"/>
            <a:ext cx="2094892" cy="1660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504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848872" cy="566738"/>
          </a:xfrm>
        </p:spPr>
        <p:txBody>
          <a:bodyPr/>
          <a:lstStyle/>
          <a:p>
            <a:pPr algn="ctr"/>
            <a:r>
              <a:rPr lang="en-GB" sz="3600" b="0" cap="all" dirty="0">
                <a:solidFill>
                  <a:srgbClr val="800000"/>
                </a:solidFill>
              </a:rPr>
              <a:t>WGS through NGS: key points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>
          <a:xfrm>
            <a:off x="107504" y="1196752"/>
            <a:ext cx="5486400" cy="4114800"/>
          </a:xfrm>
        </p:spPr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4941168"/>
            <a:ext cx="8676456" cy="1800200"/>
          </a:xfrm>
        </p:spPr>
        <p:txBody>
          <a:bodyPr>
            <a:normAutofit fontScale="47500" lnSpcReduction="20000"/>
          </a:bodyPr>
          <a:lstStyle/>
          <a:p>
            <a:pPr marL="0" indent="0">
              <a:defRPr/>
            </a:pPr>
            <a:r>
              <a:rPr lang="en-GB" sz="27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cs typeface="Arial" charset="0"/>
              </a:rPr>
              <a:t>Massively parallel generation of millions of  short sequencing reads</a:t>
            </a:r>
            <a:r>
              <a:rPr lang="de-DE" sz="27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cs typeface="Arial" charset="0"/>
              </a:rPr>
              <a:t>:</a:t>
            </a:r>
            <a:endParaRPr lang="de-DE" dirty="0">
              <a:solidFill>
                <a:schemeClr val="bg2">
                  <a:lumMod val="60000"/>
                  <a:lumOff val="40000"/>
                </a:schemeClr>
              </a:solidFill>
              <a:latin typeface="+mj-lt"/>
              <a:cs typeface="Arial" charset="0"/>
            </a:endParaRPr>
          </a:p>
          <a:p>
            <a:pPr marL="471488" indent="-471488">
              <a:buClr>
                <a:srgbClr val="0000FF"/>
              </a:buClr>
              <a:buSzPct val="140000"/>
              <a:buFontTx/>
              <a:buChar char="•"/>
              <a:defRPr/>
            </a:pPr>
            <a:r>
              <a:rPr lang="en-GB" sz="3400" dirty="0">
                <a:latin typeface="+mj-lt"/>
                <a:cs typeface="Arial" charset="0"/>
              </a:rPr>
              <a:t>Isolation of genomic (=high quality/pure) DNA</a:t>
            </a:r>
          </a:p>
          <a:p>
            <a:pPr marL="471488" indent="-471488">
              <a:buClr>
                <a:srgbClr val="0000FF"/>
              </a:buClr>
              <a:buSzPct val="140000"/>
              <a:buFontTx/>
              <a:buChar char="•"/>
              <a:defRPr/>
            </a:pPr>
            <a:r>
              <a:rPr lang="en-GB" sz="3400" dirty="0">
                <a:latin typeface="+mj-lt"/>
                <a:cs typeface="Arial" charset="0"/>
              </a:rPr>
              <a:t>Library preparation</a:t>
            </a:r>
          </a:p>
          <a:p>
            <a:pPr marL="471488" indent="-471488">
              <a:buClr>
                <a:srgbClr val="0000FF"/>
              </a:buClr>
              <a:buSzPct val="140000"/>
              <a:buFontTx/>
              <a:buChar char="•"/>
              <a:defRPr/>
            </a:pPr>
            <a:r>
              <a:rPr lang="en-GB" sz="3400" dirty="0">
                <a:latin typeface="+mj-lt"/>
                <a:cs typeface="Arial" charset="0"/>
              </a:rPr>
              <a:t>Generation of relatively short reads (up to 400bps depending on technology employed)</a:t>
            </a:r>
          </a:p>
          <a:p>
            <a:pPr marL="471488" indent="-471488">
              <a:buClr>
                <a:srgbClr val="0000FF"/>
              </a:buClr>
              <a:buSzPct val="140000"/>
              <a:buFontTx/>
              <a:buChar char="•"/>
              <a:defRPr/>
            </a:pPr>
            <a:r>
              <a:rPr lang="en-GB" sz="3400" dirty="0">
                <a:latin typeface="+mj-lt"/>
                <a:cs typeface="Arial" charset="0"/>
              </a:rPr>
              <a:t>Reads are mapped to a reference genome  </a:t>
            </a:r>
          </a:p>
          <a:p>
            <a:pPr marL="471488" indent="-471488">
              <a:buClr>
                <a:srgbClr val="0000FF"/>
              </a:buClr>
              <a:buSzPct val="140000"/>
              <a:buFontTx/>
              <a:buChar char="•"/>
              <a:defRPr/>
            </a:pPr>
            <a:r>
              <a:rPr lang="en-GB" sz="3400" dirty="0">
                <a:latin typeface="+mj-lt"/>
                <a:cs typeface="Arial" charset="0"/>
              </a:rPr>
              <a:t>Analysis </a:t>
            </a:r>
            <a:r>
              <a:rPr lang="en-GB" sz="3400" dirty="0" smtClean="0">
                <a:latin typeface="+mj-lt"/>
                <a:cs typeface="Arial" charset="0"/>
              </a:rPr>
              <a:t>(relatedness/</a:t>
            </a:r>
            <a:r>
              <a:rPr lang="en-GB" sz="3400" dirty="0">
                <a:latin typeface="+mj-lt"/>
                <a:cs typeface="Arial" charset="0"/>
              </a:rPr>
              <a:t>drug resistance prediction/speciation </a:t>
            </a:r>
            <a:r>
              <a:rPr lang="en-GB" sz="3400" dirty="0" err="1">
                <a:latin typeface="+mj-lt"/>
                <a:cs typeface="Arial" charset="0"/>
              </a:rPr>
              <a:t>etc</a:t>
            </a:r>
            <a:r>
              <a:rPr lang="en-GB" sz="3400" dirty="0">
                <a:latin typeface="+mj-lt"/>
                <a:cs typeface="Arial" charset="0"/>
              </a:rPr>
              <a:t>)</a:t>
            </a:r>
          </a:p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3140968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GB" sz="1600" dirty="0" err="1"/>
              <a:t>Dheda</a:t>
            </a:r>
            <a:r>
              <a:rPr lang="en-GB" sz="1600" dirty="0"/>
              <a:t> et al., Lancet RM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" y="1268760"/>
            <a:ext cx="6264696" cy="356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0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69739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ttangolo 25"/>
          <p:cNvSpPr/>
          <p:nvPr/>
        </p:nvSpPr>
        <p:spPr>
          <a:xfrm>
            <a:off x="0" y="12240"/>
            <a:ext cx="752475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500" b="1" dirty="0">
                <a:solidFill>
                  <a:srgbClr val="A31D21"/>
                </a:solidFill>
                <a:latin typeface="+mj-lt"/>
                <a:ea typeface="Kozuka Gothic Pr6N B" pitchFamily="34" charset="-128"/>
              </a:rPr>
              <a:t>WGS: applications in the </a:t>
            </a:r>
            <a:r>
              <a:rPr lang="fr-FR" sz="3500" b="1" dirty="0" err="1">
                <a:solidFill>
                  <a:srgbClr val="A31D21"/>
                </a:solidFill>
                <a:latin typeface="+mj-lt"/>
                <a:ea typeface="Kozuka Gothic Pr6N B" pitchFamily="34" charset="-128"/>
              </a:rPr>
              <a:t>field</a:t>
            </a:r>
            <a:endParaRPr lang="fr-FR" sz="3500" b="1" i="1" dirty="0">
              <a:solidFill>
                <a:srgbClr val="A31D21"/>
              </a:solidFill>
              <a:latin typeface="+mj-lt"/>
              <a:ea typeface="Kozuka Gothic Pr6N B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64088" y="2564904"/>
            <a:ext cx="3240360" cy="1944216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56176" y="3645024"/>
            <a:ext cx="1800200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Surveillance</a:t>
            </a:r>
          </a:p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1520" y="1196752"/>
            <a:ext cx="3888432" cy="1800200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2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35496" y="332656"/>
            <a:ext cx="8748464" cy="593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 dirty="0">
                <a:solidFill>
                  <a:srgbClr val="800000"/>
                </a:solidFill>
                <a:latin typeface="+mj-lt"/>
              </a:rPr>
              <a:t>INIZIATIVE</a:t>
            </a:r>
            <a:r>
              <a:rPr lang="en-US" sz="2800" dirty="0">
                <a:solidFill>
                  <a:srgbClr val="8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 “</a:t>
            </a:r>
            <a:r>
              <a:rPr lang="en-US" sz="2800" dirty="0" smtClean="0">
                <a:solidFill>
                  <a:srgbClr val="800000"/>
                </a:solidFill>
                <a:latin typeface="+mj-lt"/>
                <a:ea typeface="Kozuka Gothic Pr6N B" pitchFamily="34" charset="-128"/>
                <a:cs typeface="Arial" pitchFamily="34" charset="0"/>
              </a:rPr>
              <a:t>Game</a:t>
            </a:r>
            <a:r>
              <a:rPr lang="en-US" sz="2800" dirty="0">
                <a:solidFill>
                  <a:srgbClr val="800000"/>
                </a:solidFill>
                <a:latin typeface="+mj-lt"/>
                <a:ea typeface="Kozuka Gothic Pr6N B" pitchFamily="34" charset="-128"/>
                <a:cs typeface="Arial" pitchFamily="34" charset="0"/>
              </a:rPr>
              <a:t>-</a:t>
            </a:r>
            <a:r>
              <a:rPr lang="en-US" sz="2800" dirty="0" smtClean="0">
                <a:solidFill>
                  <a:srgbClr val="800000"/>
                </a:solidFill>
                <a:latin typeface="+mj-lt"/>
                <a:ea typeface="Kozuka Gothic Pr6N B" pitchFamily="34" charset="-128"/>
                <a:cs typeface="Arial" pitchFamily="34" charset="0"/>
              </a:rPr>
              <a:t>changing”</a:t>
            </a:r>
            <a:endParaRPr lang="en-US" sz="2800" dirty="0">
              <a:solidFill>
                <a:srgbClr val="800000"/>
              </a:solidFill>
              <a:latin typeface="+mj-lt"/>
              <a:ea typeface="Kozuka Gothic Pr6N B" pitchFamily="34" charset="-128"/>
              <a:cs typeface="Arial" pitchFamily="34" charset="0"/>
            </a:endParaRPr>
          </a:p>
        </p:txBody>
      </p:sp>
      <p:pic>
        <p:nvPicPr>
          <p:cNvPr id="5" name="image7.png" descr="partners.psd"/>
          <p:cNvPicPr/>
          <p:nvPr/>
        </p:nvPicPr>
        <p:blipFill rotWithShape="1">
          <a:blip r:embed="rId2">
            <a:extLst/>
          </a:blip>
          <a:srcRect r="48640"/>
          <a:stretch/>
        </p:blipFill>
        <p:spPr>
          <a:xfrm>
            <a:off x="0" y="2708920"/>
            <a:ext cx="3635896" cy="3744416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9" name="Picture 7" descr="Screenshot 2015-03-09 14.57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3456384" cy="666948"/>
          </a:xfrm>
          <a:prstGeom prst="rect">
            <a:avLst/>
          </a:prstGeom>
        </p:spPr>
      </p:pic>
      <p:pic>
        <p:nvPicPr>
          <p:cNvPr id="10" name="Picture 4" descr="C:\Users\Riccardo\Pictures\logo hsr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7475"/>
            <a:ext cx="97631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ttore 1 4"/>
          <p:cNvCxnSpPr/>
          <p:nvPr/>
        </p:nvCxnSpPr>
        <p:spPr>
          <a:xfrm>
            <a:off x="0" y="1196975"/>
            <a:ext cx="9180513" cy="0"/>
          </a:xfrm>
          <a:prstGeom prst="line">
            <a:avLst/>
          </a:prstGeom>
          <a:ln w="19050">
            <a:solidFill>
              <a:srgbClr val="A31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5"/>
          <p:cNvSpPr/>
          <p:nvPr/>
        </p:nvSpPr>
        <p:spPr>
          <a:xfrm>
            <a:off x="8964613" y="0"/>
            <a:ext cx="287337" cy="5516563"/>
          </a:xfrm>
          <a:prstGeom prst="rect">
            <a:avLst/>
          </a:prstGeom>
          <a:solidFill>
            <a:srgbClr val="A31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" name="Rettangolo 6"/>
          <p:cNvSpPr/>
          <p:nvPr/>
        </p:nvSpPr>
        <p:spPr>
          <a:xfrm>
            <a:off x="8964613" y="5516563"/>
            <a:ext cx="287337" cy="1341437"/>
          </a:xfrm>
          <a:prstGeom prst="rect">
            <a:avLst/>
          </a:prstGeom>
          <a:solidFill>
            <a:srgbClr val="E4A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4" name="Picture 13" descr="Screen Shot 2016-09-06 at 06.43.37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4"/>
          <a:stretch/>
        </p:blipFill>
        <p:spPr>
          <a:xfrm>
            <a:off x="4211960" y="1340768"/>
            <a:ext cx="4320479" cy="10468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949280"/>
            <a:ext cx="960107" cy="7200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564904"/>
            <a:ext cx="4057145" cy="28395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40152" y="5949280"/>
            <a:ext cx="2692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Analisi</a:t>
            </a:r>
            <a:r>
              <a:rPr lang="en-US" dirty="0" smtClean="0"/>
              <a:t> di 100.000 </a:t>
            </a:r>
            <a:r>
              <a:rPr lang="en-US" dirty="0" err="1" smtClean="0"/>
              <a:t>genomi</a:t>
            </a:r>
            <a:endParaRPr lang="en-US" dirty="0" smtClean="0"/>
          </a:p>
          <a:p>
            <a:r>
              <a:rPr lang="en-US" dirty="0" smtClean="0"/>
              <a:t>“machine learning “ </a:t>
            </a:r>
            <a:r>
              <a:rPr lang="en-US" dirty="0" err="1" smtClean="0"/>
              <a:t>analisi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63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21082</TotalTime>
  <Words>2488</Words>
  <Application>Microsoft Office PowerPoint</Application>
  <PresentationFormat>On-screen Show (4:3)</PresentationFormat>
  <Paragraphs>669</Paragraphs>
  <Slides>32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ＭＳ Ｐゴシック</vt:lpstr>
      <vt:lpstr>ＭＳ Ｐゴシック</vt:lpstr>
      <vt:lpstr>Arial</vt:lpstr>
      <vt:lpstr>Calibri</vt:lpstr>
      <vt:lpstr>Garamond</vt:lpstr>
      <vt:lpstr>Kozuka Gothic Pr6N B</vt:lpstr>
      <vt:lpstr>Times New Roman</vt:lpstr>
      <vt:lpstr>Verdana</vt:lpstr>
      <vt:lpstr>Wingdings</vt:lpstr>
      <vt:lpstr>Tema di Office</vt:lpstr>
      <vt:lpstr>1_Tema di Office</vt:lpstr>
      <vt:lpstr>PHOTO-PAINT</vt:lpstr>
      <vt:lpstr>PowerPoint Presentation</vt:lpstr>
      <vt:lpstr>SOMMARIO</vt:lpstr>
      <vt:lpstr>COI</vt:lpstr>
      <vt:lpstr>PowerPoint Presentation</vt:lpstr>
      <vt:lpstr>PowerPoint Presentation</vt:lpstr>
      <vt:lpstr>CHALLENGES OF MOLECULAR DIAGNOSTICS</vt:lpstr>
      <vt:lpstr>WGS through NGS: key 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“DNA Sequencing Predicts 1st-Line Tuberculosis Drug Susceptibility Profiles” Walker et al submitted</vt:lpstr>
      <vt:lpstr>PowerPoint Presentation</vt:lpstr>
      <vt:lpstr>Genotyping: general principles</vt:lpstr>
      <vt:lpstr>Role of WGS in TB epidemiology</vt:lpstr>
      <vt:lpstr>PowerPoint Presentation</vt:lpstr>
      <vt:lpstr>CROSS BORDER CLUSTER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REPORTING WGS </vt:lpstr>
      <vt:lpstr>WGS from sputum</vt:lpstr>
      <vt:lpstr>PowerPoint Presentation</vt:lpstr>
      <vt:lpstr>CONCLUSIONI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Elisa Tagliani</dc:creator>
  <cp:lastModifiedBy>Windows User</cp:lastModifiedBy>
  <cp:revision>330</cp:revision>
  <dcterms:created xsi:type="dcterms:W3CDTF">2016-03-14T11:52:03Z</dcterms:created>
  <dcterms:modified xsi:type="dcterms:W3CDTF">2018-04-16T17:13:13Z</dcterms:modified>
</cp:coreProperties>
</file>