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1095" r:id="rId3"/>
    <p:sldId id="1066" r:id="rId4"/>
    <p:sldId id="1196" r:id="rId5"/>
    <p:sldId id="1190" r:id="rId6"/>
    <p:sldId id="1192" r:id="rId7"/>
    <p:sldId id="1175" r:id="rId8"/>
    <p:sldId id="1174" r:id="rId9"/>
    <p:sldId id="1058" r:id="rId10"/>
    <p:sldId id="1161" r:id="rId11"/>
    <p:sldId id="1197" r:id="rId12"/>
    <p:sldId id="1121" r:id="rId13"/>
    <p:sldId id="1204" r:id="rId14"/>
    <p:sldId id="1201" r:id="rId15"/>
    <p:sldId id="1184" r:id="rId16"/>
    <p:sldId id="1265" r:id="rId17"/>
    <p:sldId id="1264" r:id="rId18"/>
    <p:sldId id="1139" r:id="rId19"/>
    <p:sldId id="1140" r:id="rId20"/>
    <p:sldId id="1198" r:id="rId21"/>
    <p:sldId id="1199" r:id="rId22"/>
    <p:sldId id="1125" r:id="rId23"/>
    <p:sldId id="1126" r:id="rId24"/>
    <p:sldId id="1112" r:id="rId25"/>
    <p:sldId id="1109" r:id="rId26"/>
    <p:sldId id="1110" r:id="rId27"/>
    <p:sldId id="1113" r:id="rId28"/>
    <p:sldId id="1115" r:id="rId29"/>
    <p:sldId id="1041" r:id="rId30"/>
    <p:sldId id="1263" r:id="rId31"/>
    <p:sldId id="1195" r:id="rId32"/>
    <p:sldId id="1202" r:id="rId33"/>
    <p:sldId id="1047" r:id="rId34"/>
    <p:sldId id="1119" r:id="rId35"/>
    <p:sldId id="1156" r:id="rId36"/>
    <p:sldId id="1181" r:id="rId37"/>
    <p:sldId id="1182" r:id="rId38"/>
    <p:sldId id="1024" r:id="rId39"/>
    <p:sldId id="1168" r:id="rId40"/>
    <p:sldId id="1203" r:id="rId41"/>
    <p:sldId id="1149" r:id="rId42"/>
    <p:sldId id="1144" r:id="rId43"/>
    <p:sldId id="1145" r:id="rId44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0000"/>
    <a:srgbClr val="FF3300"/>
    <a:srgbClr val="FF0000"/>
    <a:srgbClr val="3333FF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4" autoAdjust="0"/>
    <p:restoredTop sz="97354" autoAdjust="0"/>
  </p:normalViewPr>
  <p:slideViewPr>
    <p:cSldViewPr>
      <p:cViewPr>
        <p:scale>
          <a:sx n="94" d="100"/>
          <a:sy n="94" d="100"/>
        </p:scale>
        <p:origin x="-16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1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62" d="100"/>
        <a:sy n="262" d="100"/>
      </p:scale>
      <p:origin x="0" y="49664"/>
    </p:cViewPr>
  </p:sorterViewPr>
  <p:notesViewPr>
    <p:cSldViewPr>
      <p:cViewPr varScale="1">
        <p:scale>
          <a:sx n="76" d="100"/>
          <a:sy n="76" d="100"/>
        </p:scale>
        <p:origin x="-2172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oglio_di_Microsoft_Excel1.xlsx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>
                <a:solidFill>
                  <a:srgbClr val="FF3300"/>
                </a:solidFill>
                <a:effectLst/>
                <a:latin typeface="Comic Sans MS" panose="030F0702030302020204" pitchFamily="66" charset="0"/>
              </a:rPr>
              <a:t>Pazienti TB MDR 2010-ott.2017 </a:t>
            </a:r>
            <a:endParaRPr lang="it-IT" sz="1600" dirty="0">
              <a:solidFill>
                <a:srgbClr val="FF3300"/>
              </a:solidFill>
              <a:latin typeface="Comic Sans MS" panose="030F0702030302020204" pitchFamily="66" charset="0"/>
            </a:endParaRPr>
          </a:p>
        </c:rich>
      </c:tx>
      <c:layout>
        <c:manualLayout>
          <c:xMode val="edge"/>
          <c:yMode val="edge"/>
          <c:x val="0.0758958880139984"/>
          <c:y val="0.023148148148148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'MDR-TB'!$C$11</c:f>
              <c:strCache>
                <c:ptCount val="1"/>
                <c:pt idx="0">
                  <c:v>Totale pazienti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numRef>
              <c:f>'MDR-TB'!$B$12:$B$19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 formatCode="mmm\-yy">
                  <c:v>43009.0</c:v>
                </c:pt>
              </c:numCache>
            </c:numRef>
          </c:cat>
          <c:val>
            <c:numRef>
              <c:f>'MDR-TB'!$C$12:$C$19</c:f>
              <c:numCache>
                <c:formatCode>General</c:formatCode>
                <c:ptCount val="8"/>
                <c:pt idx="0">
                  <c:v>6.0</c:v>
                </c:pt>
                <c:pt idx="1">
                  <c:v>14.0</c:v>
                </c:pt>
                <c:pt idx="2">
                  <c:v>14.0</c:v>
                </c:pt>
                <c:pt idx="3">
                  <c:v>13.0</c:v>
                </c:pt>
                <c:pt idx="4">
                  <c:v>18.0</c:v>
                </c:pt>
                <c:pt idx="5">
                  <c:v>15.0</c:v>
                </c:pt>
                <c:pt idx="6">
                  <c:v>17.0</c:v>
                </c:pt>
                <c:pt idx="7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15-419D-BAE6-BD6903981ABE}"/>
            </c:ext>
          </c:extLst>
        </c:ser>
        <c:ser>
          <c:idx val="1"/>
          <c:order val="1"/>
          <c:tx>
            <c:strRef>
              <c:f>'MDR-TB'!$D$11</c:f>
              <c:strCache>
                <c:ptCount val="1"/>
                <c:pt idx="0">
                  <c:v>Pazienti trasferiti da altre strutture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'MDR-TB'!$B$12:$B$19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 formatCode="mmm\-yy">
                  <c:v>43009.0</c:v>
                </c:pt>
              </c:numCache>
            </c:numRef>
          </c:cat>
          <c:val>
            <c:numRef>
              <c:f>'MDR-TB'!$D$12:$D$19</c:f>
              <c:numCache>
                <c:formatCode>0</c:formatCode>
                <c:ptCount val="8"/>
                <c:pt idx="0">
                  <c:v>3.0</c:v>
                </c:pt>
                <c:pt idx="1">
                  <c:v>7.0</c:v>
                </c:pt>
                <c:pt idx="2">
                  <c:v>7.0</c:v>
                </c:pt>
                <c:pt idx="3">
                  <c:v>6.0</c:v>
                </c:pt>
                <c:pt idx="4">
                  <c:v>9.0</c:v>
                </c:pt>
                <c:pt idx="5">
                  <c:v>11.0</c:v>
                </c:pt>
                <c:pt idx="6">
                  <c:v>13.0</c:v>
                </c:pt>
                <c:pt idx="7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15-419D-BAE6-BD6903981A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69703768"/>
        <c:axId val="2069706968"/>
      </c:barChart>
      <c:catAx>
        <c:axId val="206970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69706968"/>
        <c:crosses val="autoZero"/>
        <c:auto val="1"/>
        <c:lblAlgn val="ctr"/>
        <c:lblOffset val="100"/>
        <c:noMultiLvlLbl val="0"/>
      </c:catAx>
      <c:valAx>
        <c:axId val="2069706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69703768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ln w="19050">
      <a:solidFill>
        <a:srgbClr val="FF0000"/>
      </a:solidFill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0.75291</cdr:x>
      <cdr:y>0.83999</cdr:y>
    </cdr:from>
    <cdr:to>
      <cdr:x>0.91958</cdr:x>
      <cdr:y>0.91853</cdr:y>
    </cdr:to>
    <cdr:sp macro="" textlink="">
      <cdr:nvSpPr>
        <cdr:cNvPr id="2" name="CasellaDiTesto 5"/>
        <cdr:cNvSpPr txBox="1"/>
      </cdr:nvSpPr>
      <cdr:spPr>
        <a:xfrm xmlns:a="http://schemas.openxmlformats.org/drawingml/2006/main">
          <a:off x="3442320" y="2304256"/>
          <a:ext cx="7620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it-IT" sz="800" dirty="0"/>
            <a:t>1 XDR</a:t>
          </a:r>
        </a:p>
      </cdr:txBody>
    </cdr:sp>
  </cdr:relSizeAnchor>
  <cdr:relSizeAnchor xmlns:cdr="http://schemas.openxmlformats.org/drawingml/2006/chartDrawing">
    <cdr:from>
      <cdr:x>0.41667</cdr:x>
      <cdr:y>0.83999</cdr:y>
    </cdr:from>
    <cdr:to>
      <cdr:x>0.58333</cdr:x>
      <cdr:y>0.91853</cdr:y>
    </cdr:to>
    <cdr:sp macro="" textlink="">
      <cdr:nvSpPr>
        <cdr:cNvPr id="3" name="CasellaDiTesto 5"/>
        <cdr:cNvSpPr txBox="1"/>
      </cdr:nvSpPr>
      <cdr:spPr>
        <a:xfrm xmlns:a="http://schemas.openxmlformats.org/drawingml/2006/main">
          <a:off x="1905000" y="2304256"/>
          <a:ext cx="7620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it-IT" sz="800" dirty="0"/>
            <a:t>1 XDR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35" y="0"/>
            <a:ext cx="294534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5341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35" y="9428164"/>
            <a:ext cx="294534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cs typeface="+mn-cs"/>
              </a:defRPr>
            </a:lvl1pPr>
          </a:lstStyle>
          <a:p>
            <a:pPr>
              <a:defRPr/>
            </a:pPr>
            <a:fld id="{FE262F10-6C7A-442D-BBC1-1F23F984589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35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524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517" y="0"/>
            <a:ext cx="294852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76288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3" y="4735514"/>
            <a:ext cx="4990054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7850"/>
            <a:ext cx="2948524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517" y="9467850"/>
            <a:ext cx="294852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cs typeface="+mn-cs"/>
              </a:defRPr>
            </a:lvl1pPr>
          </a:lstStyle>
          <a:p>
            <a:pPr>
              <a:defRPr/>
            </a:pPr>
            <a:fld id="{28103EB1-6CAC-4FEE-85B1-8BAE611AA07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615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Relationship Id="rId3" Type="http://schemas.openxmlformats.org/officeDocument/2006/relationships/hyperlink" Target="https://www.ncbi.nlm.nih.gov/pubmed/29149917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dirty="0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1288370-99C0-4986-98EA-3F0F8484FF10}" type="slidenum">
              <a:rPr lang="it-IT" altLang="it-IT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dirty="0"/>
              <a:t>Costo TB XDR 70,000</a:t>
            </a:r>
          </a:p>
          <a:p>
            <a:r>
              <a:rPr lang="it-IT" altLang="it-IT" b="1" dirty="0"/>
              <a:t>COSTI CON IVA 10%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91B935A-D6FC-425C-9B05-836830C207C2}" type="slidenum">
              <a:rPr lang="it-IT" altLang="it-IT" smtClean="0"/>
              <a:pPr eaLnBrk="1" hangingPunct="1">
                <a:spcBef>
                  <a:spcPct val="0"/>
                </a:spcBef>
                <a:defRPr/>
              </a:pPr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dirty="0"/>
              <a:t>La fase intensiva (iniziale) con 6-7 (almeno 6) farmaci non deve essere inferiore a 8 mesi mentre la durata della fase di continuazione con almeno 3 farmaci efficaci non deve essere inferiore a 12 mesi dopo la negativizzazione dell’esame colturale. Iniettabile per 12 mesi </a:t>
            </a:r>
          </a:p>
          <a:p>
            <a:r>
              <a:rPr lang="it-IT" altLang="it-IT" dirty="0"/>
              <a:t>D2 e poi D3</a:t>
            </a:r>
          </a:p>
          <a:p>
            <a:r>
              <a:rPr lang="it-IT" altLang="it-IT" b="1" dirty="0"/>
              <a:t>LZD CFZ  aggiunti  PAS farmaco aggiuntivo (12% SE) </a:t>
            </a:r>
            <a:r>
              <a:rPr lang="it-IT" altLang="it-IT" b="1" dirty="0" err="1"/>
              <a:t>Claritromicina</a:t>
            </a:r>
            <a:r>
              <a:rPr lang="it-IT" altLang="it-IT" b="1" dirty="0"/>
              <a:t> esclusa </a:t>
            </a:r>
          </a:p>
          <a:p>
            <a:r>
              <a:rPr lang="it-IT" altLang="it-IT" b="1" dirty="0"/>
              <a:t>NICE </a:t>
            </a:r>
            <a:r>
              <a:rPr lang="it-IT" altLang="it-IT" b="1" dirty="0" err="1"/>
              <a:t>offer</a:t>
            </a:r>
            <a:r>
              <a:rPr lang="it-IT" altLang="it-IT" b="1" dirty="0"/>
              <a:t> a treatment </a:t>
            </a:r>
            <a:r>
              <a:rPr lang="it-IT" altLang="it-IT" b="1" dirty="0" err="1"/>
              <a:t>regimen</a:t>
            </a:r>
            <a:r>
              <a:rPr lang="it-IT" altLang="it-IT" b="1" dirty="0"/>
              <a:t> </a:t>
            </a:r>
            <a:r>
              <a:rPr lang="it-IT" altLang="it-IT" b="1" dirty="0" err="1"/>
              <a:t>involving</a:t>
            </a:r>
            <a:r>
              <a:rPr lang="it-IT" altLang="it-IT" b="1" dirty="0"/>
              <a:t> </a:t>
            </a:r>
            <a:r>
              <a:rPr lang="it-IT" altLang="it-IT" b="1" dirty="0" err="1"/>
              <a:t>at</a:t>
            </a:r>
            <a:r>
              <a:rPr lang="it-IT" altLang="it-IT" b="1" dirty="0"/>
              <a:t> </a:t>
            </a:r>
            <a:r>
              <a:rPr lang="it-IT" altLang="it-IT" b="1" dirty="0" err="1"/>
              <a:t>least</a:t>
            </a:r>
            <a:r>
              <a:rPr lang="it-IT" altLang="it-IT" b="1" dirty="0"/>
              <a:t> 6 </a:t>
            </a:r>
            <a:r>
              <a:rPr lang="it-IT" altLang="it-IT" b="1" dirty="0" err="1"/>
              <a:t>drugs</a:t>
            </a:r>
            <a:r>
              <a:rPr lang="it-IT" altLang="it-IT" b="1" dirty="0"/>
              <a:t> to </a:t>
            </a:r>
            <a:r>
              <a:rPr lang="it-IT" altLang="it-IT" b="1" dirty="0" err="1"/>
              <a:t>which</a:t>
            </a:r>
            <a:r>
              <a:rPr lang="it-IT" altLang="it-IT" b="1" dirty="0"/>
              <a:t> the </a:t>
            </a:r>
            <a:r>
              <a:rPr lang="it-IT" altLang="it-IT" b="1" dirty="0" err="1"/>
              <a:t>mycobacterium</a:t>
            </a:r>
            <a:r>
              <a:rPr lang="it-IT" altLang="it-IT" b="1" dirty="0"/>
              <a:t> </a:t>
            </a:r>
            <a:r>
              <a:rPr lang="it-IT" altLang="it-IT" b="1" dirty="0" err="1"/>
              <a:t>is</a:t>
            </a:r>
            <a:r>
              <a:rPr lang="it-IT" altLang="it-IT" b="1" dirty="0"/>
              <a:t> </a:t>
            </a:r>
            <a:r>
              <a:rPr lang="it-IT" altLang="it-IT" b="1" dirty="0" err="1"/>
              <a:t>likely</a:t>
            </a:r>
            <a:r>
              <a:rPr lang="it-IT" altLang="it-IT" b="1" dirty="0"/>
              <a:t> to be sensitive</a:t>
            </a:r>
          </a:p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dirty="0"/>
              <a:t>La fase intensiva (iniziale) con 6-7 (almeno 6) farmaci non deve essere inferiore a 8 mesi mentre la durata della fase di continuazione con almeno 3 farmaci efficaci non deve essere inferiore a 12 mesi dopo la negativizzazione dell’esame colturale. Iniettabile per 12 mesi </a:t>
            </a:r>
          </a:p>
          <a:p>
            <a:r>
              <a:rPr lang="it-IT" altLang="it-IT" b="1" dirty="0"/>
              <a:t>LZD CFZ  aggiunti  PAS farmaco aggiuntivo (12% SE) </a:t>
            </a:r>
            <a:r>
              <a:rPr lang="it-IT" altLang="it-IT" b="1" dirty="0" err="1"/>
              <a:t>Claritromicina</a:t>
            </a:r>
            <a:r>
              <a:rPr lang="it-IT" altLang="it-IT" b="1" dirty="0"/>
              <a:t> esclusa</a:t>
            </a:r>
          </a:p>
          <a:p>
            <a:r>
              <a:rPr lang="it-IT" altLang="it-IT" b="1" dirty="0"/>
              <a:t>NICE </a:t>
            </a:r>
            <a:r>
              <a:rPr lang="it-IT" altLang="it-IT" b="1" dirty="0" err="1"/>
              <a:t>offer</a:t>
            </a:r>
            <a:r>
              <a:rPr lang="it-IT" altLang="it-IT" b="1" dirty="0"/>
              <a:t> a treatment </a:t>
            </a:r>
            <a:r>
              <a:rPr lang="it-IT" altLang="it-IT" b="1" dirty="0" err="1"/>
              <a:t>regimen</a:t>
            </a:r>
            <a:r>
              <a:rPr lang="it-IT" altLang="it-IT" b="1" dirty="0"/>
              <a:t> </a:t>
            </a:r>
            <a:r>
              <a:rPr lang="it-IT" altLang="it-IT" b="1" dirty="0" err="1"/>
              <a:t>involving</a:t>
            </a:r>
            <a:r>
              <a:rPr lang="it-IT" altLang="it-IT" b="1" dirty="0"/>
              <a:t> at </a:t>
            </a:r>
            <a:r>
              <a:rPr lang="it-IT" altLang="it-IT" b="1" dirty="0" err="1"/>
              <a:t>least</a:t>
            </a:r>
            <a:r>
              <a:rPr lang="it-IT" altLang="it-IT" b="1" dirty="0"/>
              <a:t> 6 </a:t>
            </a:r>
            <a:r>
              <a:rPr lang="it-IT" altLang="it-IT" b="1" dirty="0" err="1"/>
              <a:t>drugs</a:t>
            </a:r>
            <a:r>
              <a:rPr lang="it-IT" altLang="it-IT" b="1" dirty="0"/>
              <a:t> </a:t>
            </a:r>
            <a:r>
              <a:rPr lang="it-IT" altLang="it-IT" b="1" dirty="0" err="1"/>
              <a:t>to</a:t>
            </a:r>
            <a:r>
              <a:rPr lang="it-IT" altLang="it-IT" b="1" dirty="0"/>
              <a:t> </a:t>
            </a:r>
            <a:r>
              <a:rPr lang="it-IT" altLang="it-IT" b="1" dirty="0" err="1"/>
              <a:t>which</a:t>
            </a:r>
            <a:r>
              <a:rPr lang="it-IT" altLang="it-IT" b="1" dirty="0"/>
              <a:t> the </a:t>
            </a:r>
            <a:r>
              <a:rPr lang="it-IT" altLang="it-IT" b="1" dirty="0" err="1"/>
              <a:t>mycobacterium</a:t>
            </a:r>
            <a:r>
              <a:rPr lang="it-IT" altLang="it-IT" b="1" dirty="0"/>
              <a:t> </a:t>
            </a:r>
            <a:r>
              <a:rPr lang="it-IT" altLang="it-IT" b="1" dirty="0" err="1"/>
              <a:t>is</a:t>
            </a:r>
            <a:r>
              <a:rPr lang="it-IT" altLang="it-IT" b="1" dirty="0"/>
              <a:t> </a:t>
            </a:r>
            <a:r>
              <a:rPr lang="it-IT" altLang="it-IT" b="1" dirty="0" err="1"/>
              <a:t>likely</a:t>
            </a:r>
            <a:r>
              <a:rPr lang="it-IT" altLang="it-IT" b="1" dirty="0"/>
              <a:t> </a:t>
            </a:r>
            <a:r>
              <a:rPr lang="it-IT" altLang="it-IT" b="1" dirty="0" err="1"/>
              <a:t>to</a:t>
            </a:r>
            <a:r>
              <a:rPr lang="it-IT" altLang="it-IT" b="1" dirty="0"/>
              <a:t> </a:t>
            </a:r>
            <a:r>
              <a:rPr lang="it-IT" altLang="it-IT" b="1" dirty="0" err="1"/>
              <a:t>be</a:t>
            </a:r>
            <a:r>
              <a:rPr lang="it-IT" altLang="it-IT" b="1" dirty="0"/>
              <a:t> sensitive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/>
              <a:t>DOT</a:t>
            </a:r>
          </a:p>
          <a:p>
            <a:r>
              <a:rPr lang="it-IT" altLang="it-IT"/>
              <a:t>MTBDRsl</a:t>
            </a:r>
          </a:p>
          <a:p>
            <a:r>
              <a:rPr lang="it-IT" altLang="it-IT"/>
              <a:t>26 mesi nei casi già trattati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/>
              <a:t>Combinazione fissa non modificabile nei farmaci (escluso Gfx o Pto; aumento costi) e nella durata (6 mesi se non sputum conversion)</a:t>
            </a:r>
          </a:p>
          <a:p>
            <a:r>
              <a:rPr lang="it-IT" altLang="it-IT"/>
              <a:t>Trial MSF durata fase intensiva coltura negativa fino ad un massimo di 6 mesi</a:t>
            </a:r>
          </a:p>
          <a:p>
            <a:r>
              <a:rPr lang="it-IT" altLang="it-IT"/>
              <a:t>Mutazione gene InhA associato alla resistenza a H;  MIC bassa e H alto dosaggio efficace, ma resistente a Eto; se anche gene katG H alto dosaggio non efficace</a:t>
            </a:r>
          </a:p>
          <a:p>
            <a:r>
              <a:rPr lang="it-IT" altLang="it-IT" b="1"/>
              <a:t>Iniettabili, Eto Controindicati in gravidanza</a:t>
            </a:r>
          </a:p>
          <a:p>
            <a:r>
              <a:rPr lang="it-IT" altLang="it-IT" b="1"/>
              <a:t>Extrapolm. No dati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3" tooltip="The international journal of tuberculosis and lung disease : the official journal of the International Union against Tuberculosis and Lung Disease."/>
              </a:rPr>
              <a:t>Int J </a:t>
            </a:r>
            <a:r>
              <a:rPr lang="en-US" dirty="0" err="1">
                <a:solidFill>
                  <a:schemeClr val="tx1"/>
                </a:solidFill>
                <a:hlinkClick r:id="rId3" tooltip="The international journal of tuberculosis and lung disease : the official journal of the International Union against Tuberculosis and Lung Disease."/>
              </a:rPr>
              <a:t>Tuberc</a:t>
            </a:r>
            <a:r>
              <a:rPr lang="en-US" dirty="0">
                <a:solidFill>
                  <a:schemeClr val="tx1"/>
                </a:solidFill>
                <a:hlinkClick r:id="rId3" tooltip="The international journal of tuberculosis and lung disease : the official journal of the International Union against Tuberculosis and Lung Disease."/>
              </a:rPr>
              <a:t> Lung Dis.</a:t>
            </a:r>
            <a:r>
              <a:rPr lang="en-US" dirty="0">
                <a:solidFill>
                  <a:schemeClr val="tx1"/>
                </a:solidFill>
              </a:rPr>
              <a:t> 2017 </a:t>
            </a:r>
            <a:r>
              <a:rPr lang="en-US" dirty="0"/>
              <a:t>Nov 17. </a:t>
            </a:r>
            <a:r>
              <a:rPr lang="en-US" dirty="0" err="1"/>
              <a:t>doi</a:t>
            </a:r>
            <a:r>
              <a:rPr lang="en-US" dirty="0"/>
              <a:t>: 10.5588/ijtld.17.0498.</a:t>
            </a:r>
            <a:r>
              <a:rPr lang="en-US" b="1" dirty="0"/>
              <a:t>Treatment outcome with a short multidrug-resistant tuberculosis regimen in nine African countries.</a:t>
            </a:r>
          </a:p>
          <a:p>
            <a:r>
              <a:rPr lang="en-US" dirty="0"/>
              <a:t>9 countries in West and Central Africa.&lt;h2&gt;OBJECTIVE:&lt;/h2&gt;To assess outcomes and adverse drug events of a </a:t>
            </a:r>
            <a:r>
              <a:rPr lang="en-US" dirty="0" err="1"/>
              <a:t>standardised</a:t>
            </a:r>
            <a:r>
              <a:rPr lang="en-US" dirty="0"/>
              <a:t> 9-month treatment regimen for multidrug-resistant tuberculosis (MDR-TB) among patients never previously treated with second-line drugs.&lt;h2&gt;DESIGN:&lt;/</a:t>
            </a:r>
            <a:r>
              <a:rPr lang="en-US" b="1" dirty="0"/>
              <a:t>h2&gt;Prospective observational study </a:t>
            </a:r>
            <a:r>
              <a:rPr lang="en-US" dirty="0"/>
              <a:t>of MDR-TB patients treated with a </a:t>
            </a:r>
            <a:r>
              <a:rPr lang="en-US" dirty="0" err="1"/>
              <a:t>standardised</a:t>
            </a:r>
            <a:r>
              <a:rPr lang="en-US" dirty="0"/>
              <a:t> 9-month regimen including moxifloxacin, </a:t>
            </a:r>
            <a:r>
              <a:rPr lang="en-US" dirty="0" err="1"/>
              <a:t>clofazimine</a:t>
            </a:r>
            <a:r>
              <a:rPr lang="en-US" dirty="0"/>
              <a:t>, ethambutol (EMB) and pyrazinamide (PZA) throughout, supplemented by kanamycin, </a:t>
            </a:r>
            <a:r>
              <a:rPr lang="en-US" dirty="0" err="1"/>
              <a:t>prothionamide</a:t>
            </a:r>
            <a:r>
              <a:rPr lang="en-US" dirty="0"/>
              <a:t> and high-dose isoniazid during an intensive phase of a minimum of 4 to a maximum of 6 months.&lt;h2&gt;RESULTS:&lt;/h2&gt;Among the 1006 MDR-TB patients included in the study, 200 (19.9&amp;percnt;) were infected with the human immunodeficiency virus (HIV). Outcomes were as follows: 728 (72.4&amp;percnt;) cured, 93 (9.2&amp;percnt;) treatment completed (</a:t>
            </a:r>
            <a:r>
              <a:rPr lang="en-US" b="1" dirty="0"/>
              <a:t>81.6&amp;percnt; succes</a:t>
            </a:r>
            <a:r>
              <a:rPr lang="en-US" dirty="0"/>
              <a:t>s), 59 (5.9&amp;percnt;) failures, 78 (7.8&amp;percnt;) deaths, 48 (4.8&amp;percnt;) lost to follow-up. The proportion of deaths was much higher among HIV-infected patients (19.0&amp;percnt; vs. 5.0&amp;percnt;). Treatment success did not differ by HIV status among survivors. Fluoroquinolone resistance was the main cause of failure, while resistance to PZA, </a:t>
            </a:r>
            <a:r>
              <a:rPr lang="en-US" dirty="0" err="1"/>
              <a:t>ethionamide</a:t>
            </a:r>
            <a:r>
              <a:rPr lang="en-US" dirty="0"/>
              <a:t> or EMB did not influence bacteriological outcome. The most important adverse drug event was hearing impairment (11.4&amp;percnt; severe deterioration after 4 months).&lt;h2&gt;CONCLUSIONS:&lt;/h2&gt;The study results support the use of the short regimen recently recommended by the World Health Organization. Its high level of success even among HIV-positive patients promises substantial improvements in TB control.</a:t>
            </a:r>
            <a:endParaRPr lang="it-IT" alt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it-IT" dirty="0"/>
              <a:t>Critics are concerned that the programmatic management of MDR-TB with a shorter MDR-TB regimen may in turn lead to the selection of XDR-TB cases;</a:t>
            </a:r>
          </a:p>
          <a:p>
            <a:r>
              <a:rPr lang="en-US" altLang="it-IT" b="1" dirty="0"/>
              <a:t>requires rapid molecular tests for the diagnosis of  pyrazinamide resistance, which do not currently exist.</a:t>
            </a:r>
          </a:p>
          <a:p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was</a:t>
            </a:r>
            <a:r>
              <a:rPr lang="it-IT" altLang="it-IT" dirty="0"/>
              <a:t> </a:t>
            </a:r>
            <a:r>
              <a:rPr lang="it-IT" altLang="it-IT" dirty="0" err="1"/>
              <a:t>recently</a:t>
            </a:r>
            <a:r>
              <a:rPr lang="it-IT" altLang="it-IT" dirty="0"/>
              <a:t> </a:t>
            </a:r>
            <a:r>
              <a:rPr lang="it-IT" altLang="it-IT" dirty="0" err="1"/>
              <a:t>identified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60% of MDR-TB </a:t>
            </a:r>
            <a:r>
              <a:rPr lang="it-IT" altLang="it-IT" dirty="0" err="1"/>
              <a:t>strains</a:t>
            </a:r>
            <a:r>
              <a:rPr lang="it-IT" altLang="it-IT" dirty="0"/>
              <a:t> of M. </a:t>
            </a:r>
            <a:r>
              <a:rPr lang="it-IT" altLang="it-IT" dirty="0" err="1"/>
              <a:t>tuberculosis</a:t>
            </a:r>
            <a:r>
              <a:rPr lang="it-IT" altLang="it-IT" dirty="0"/>
              <a:t> in the </a:t>
            </a:r>
            <a:r>
              <a:rPr lang="it-IT" altLang="it-IT" dirty="0" err="1"/>
              <a:t>European</a:t>
            </a:r>
            <a:r>
              <a:rPr lang="it-IT" altLang="it-IT" dirty="0"/>
              <a:t> </a:t>
            </a:r>
            <a:r>
              <a:rPr lang="it-IT" altLang="it-IT" dirty="0" err="1"/>
              <a:t>Region</a:t>
            </a:r>
            <a:r>
              <a:rPr lang="it-IT" altLang="it-IT" dirty="0"/>
              <a:t> are </a:t>
            </a:r>
            <a:r>
              <a:rPr lang="it-IT" altLang="it-IT" dirty="0" err="1"/>
              <a:t>also</a:t>
            </a:r>
            <a:r>
              <a:rPr lang="it-IT" altLang="it-IT" dirty="0"/>
              <a:t> </a:t>
            </a:r>
            <a:r>
              <a:rPr lang="it-IT" altLang="it-IT" dirty="0" err="1"/>
              <a:t>resistant</a:t>
            </a:r>
            <a:r>
              <a:rPr lang="it-IT" altLang="it-IT" dirty="0"/>
              <a:t> to EMB and PZA by </a:t>
            </a:r>
            <a:r>
              <a:rPr lang="it-IT" altLang="it-IT" dirty="0" err="1"/>
              <a:t>phenotypic</a:t>
            </a:r>
            <a:r>
              <a:rPr lang="it-IT" altLang="it-IT" dirty="0"/>
              <a:t> </a:t>
            </a:r>
            <a:r>
              <a:rPr lang="it-IT" altLang="it-IT" dirty="0" err="1"/>
              <a:t>testing</a:t>
            </a:r>
            <a:r>
              <a:rPr lang="it-IT" altLang="it-IT" dirty="0"/>
              <a:t>, .30% are </a:t>
            </a:r>
            <a:r>
              <a:rPr lang="it-IT" altLang="it-IT" dirty="0" err="1"/>
              <a:t>resistant</a:t>
            </a:r>
            <a:r>
              <a:rPr lang="it-IT" altLang="it-IT" dirty="0"/>
              <a:t> to ETH/PTH, &gt;.25% are </a:t>
            </a:r>
            <a:r>
              <a:rPr lang="it-IT" altLang="it-IT" dirty="0" err="1"/>
              <a:t>resistant</a:t>
            </a:r>
            <a:r>
              <a:rPr lang="it-IT" altLang="it-IT" dirty="0"/>
              <a:t> to </a:t>
            </a:r>
            <a:r>
              <a:rPr lang="it-IT" altLang="it-IT" dirty="0" err="1"/>
              <a:t>any</a:t>
            </a:r>
            <a:r>
              <a:rPr lang="it-IT" altLang="it-IT" dirty="0"/>
              <a:t> WHO Group 2 </a:t>
            </a:r>
            <a:r>
              <a:rPr lang="it-IT" altLang="it-IT" dirty="0" err="1"/>
              <a:t>second</a:t>
            </a:r>
            <a:r>
              <a:rPr lang="it-IT" altLang="it-IT" dirty="0"/>
              <a:t>-line </a:t>
            </a:r>
            <a:r>
              <a:rPr lang="it-IT" altLang="it-IT" dirty="0" err="1"/>
              <a:t>injectable</a:t>
            </a:r>
            <a:r>
              <a:rPr lang="it-IT" altLang="it-IT" dirty="0"/>
              <a:t> </a:t>
            </a:r>
            <a:r>
              <a:rPr lang="it-IT" altLang="it-IT" dirty="0" err="1"/>
              <a:t>drug</a:t>
            </a:r>
            <a:r>
              <a:rPr lang="it-IT" altLang="it-IT" dirty="0"/>
              <a:t>, and &gt;17% are </a:t>
            </a:r>
            <a:r>
              <a:rPr lang="it-IT" altLang="it-IT" dirty="0" err="1"/>
              <a:t>resistant</a:t>
            </a:r>
            <a:r>
              <a:rPr lang="it-IT" altLang="it-IT" dirty="0"/>
              <a:t> to </a:t>
            </a:r>
            <a:r>
              <a:rPr lang="it-IT" altLang="it-IT" dirty="0" err="1"/>
              <a:t>any</a:t>
            </a:r>
            <a:r>
              <a:rPr lang="it-IT" altLang="it-IT" dirty="0"/>
              <a:t> WHO Group 3 FQ. </a:t>
            </a:r>
            <a:r>
              <a:rPr lang="it-IT" altLang="it-IT" dirty="0" err="1"/>
              <a:t>Almost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 the XDR-TB </a:t>
            </a:r>
            <a:r>
              <a:rPr lang="it-IT" altLang="it-IT" dirty="0" err="1"/>
              <a:t>strains</a:t>
            </a:r>
            <a:r>
              <a:rPr lang="it-IT" altLang="it-IT" dirty="0"/>
              <a:t> of M. </a:t>
            </a:r>
            <a:r>
              <a:rPr lang="it-IT" altLang="it-IT" dirty="0" err="1"/>
              <a:t>tuberculosis</a:t>
            </a:r>
            <a:r>
              <a:rPr lang="it-IT" altLang="it-IT" dirty="0"/>
              <a:t> in Europe are </a:t>
            </a:r>
            <a:r>
              <a:rPr lang="it-IT" altLang="it-IT" dirty="0" err="1"/>
              <a:t>also</a:t>
            </a:r>
            <a:r>
              <a:rPr lang="it-IT" altLang="it-IT" dirty="0"/>
              <a:t> </a:t>
            </a:r>
            <a:r>
              <a:rPr lang="it-IT" altLang="it-IT" dirty="0" err="1"/>
              <a:t>resistant</a:t>
            </a:r>
            <a:r>
              <a:rPr lang="it-IT" altLang="it-IT" dirty="0"/>
              <a:t> to PZA and EMB.</a:t>
            </a:r>
          </a:p>
          <a:p>
            <a:r>
              <a:rPr lang="it-IT" altLang="it-IT" dirty="0" err="1"/>
              <a:t>Notably</a:t>
            </a:r>
            <a:r>
              <a:rPr lang="it-IT" altLang="it-IT" dirty="0"/>
              <a:t>, the </a:t>
            </a:r>
            <a:r>
              <a:rPr lang="it-IT" altLang="it-IT" b="1" dirty="0" err="1"/>
              <a:t>combination</a:t>
            </a:r>
            <a:r>
              <a:rPr lang="it-IT" altLang="it-IT" b="1" dirty="0"/>
              <a:t> of </a:t>
            </a:r>
            <a:r>
              <a:rPr lang="it-IT" altLang="it-IT" b="1" dirty="0" err="1"/>
              <a:t>pyrazinamide</a:t>
            </a:r>
            <a:r>
              <a:rPr lang="it-IT" altLang="it-IT" b="1" dirty="0"/>
              <a:t> plus </a:t>
            </a:r>
            <a:r>
              <a:rPr lang="it-IT" altLang="it-IT" b="1" dirty="0" err="1"/>
              <a:t>moxifl</a:t>
            </a:r>
            <a:r>
              <a:rPr lang="it-IT" altLang="it-IT" b="1" dirty="0"/>
              <a:t> </a:t>
            </a:r>
            <a:r>
              <a:rPr lang="it-IT" altLang="it-IT" b="1" dirty="0" err="1"/>
              <a:t>oxacin</a:t>
            </a:r>
            <a:r>
              <a:rPr lang="it-IT" altLang="it-IT" b="1" dirty="0"/>
              <a:t> or </a:t>
            </a:r>
            <a:r>
              <a:rPr lang="it-IT" altLang="it-IT" b="1" dirty="0" err="1"/>
              <a:t>gatifloxacin</a:t>
            </a:r>
            <a:r>
              <a:rPr lang="it-IT" altLang="it-IT" b="1" dirty="0"/>
              <a:t> </a:t>
            </a:r>
            <a:r>
              <a:rPr lang="it-IT" altLang="it-IT" b="1" dirty="0" err="1"/>
              <a:t>is</a:t>
            </a:r>
            <a:r>
              <a:rPr lang="it-IT" altLang="it-IT" b="1" dirty="0"/>
              <a:t> </a:t>
            </a:r>
            <a:r>
              <a:rPr lang="it-IT" altLang="it-IT" b="1" dirty="0" err="1"/>
              <a:t>considered</a:t>
            </a:r>
            <a:r>
              <a:rPr lang="it-IT" altLang="it-IT" b="1" dirty="0"/>
              <a:t> </a:t>
            </a:r>
            <a:r>
              <a:rPr lang="it-IT" altLang="it-IT" b="1" dirty="0" err="1"/>
              <a:t>essential</a:t>
            </a:r>
            <a:r>
              <a:rPr lang="it-IT" altLang="it-IT" b="1" dirty="0"/>
              <a:t> in </a:t>
            </a:r>
            <a:r>
              <a:rPr lang="it-IT" altLang="it-IT" b="1" dirty="0" err="1"/>
              <a:t>novel</a:t>
            </a:r>
            <a:r>
              <a:rPr lang="it-IT" altLang="it-IT" b="1" dirty="0"/>
              <a:t> </a:t>
            </a:r>
            <a:r>
              <a:rPr lang="it-IT" altLang="it-IT" b="1" dirty="0" err="1"/>
              <a:t>rifampicin-sparing</a:t>
            </a:r>
            <a:r>
              <a:rPr lang="it-IT" altLang="it-IT" b="1" dirty="0"/>
              <a:t>   </a:t>
            </a:r>
            <a:r>
              <a:rPr lang="en-US" altLang="it-IT" b="1" dirty="0"/>
              <a:t>regimens for the treatment of tuberculo</a:t>
            </a:r>
            <a:r>
              <a:rPr lang="en-US" altLang="it-IT" dirty="0"/>
              <a:t>sis</a:t>
            </a:r>
          </a:p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A19672-1897-4B7E-ADFE-5C3D17A50A52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dirty="0"/>
              <a:t>Dal 1959 al 2012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it-IT" dirty="0">
                <a:latin typeface="Comic Sans MS" pitchFamily="66" charset="0"/>
              </a:rPr>
              <a:t>Mono-R 1947  MDR 1990   XDR 2007</a:t>
            </a:r>
          </a:p>
          <a:p>
            <a:r>
              <a:rPr lang="en-US" altLang="it-IT" dirty="0"/>
              <a:t>The </a:t>
            </a:r>
            <a:r>
              <a:rPr lang="en-US" altLang="it-IT" dirty="0" err="1"/>
              <a:t>october</a:t>
            </a:r>
            <a:r>
              <a:rPr lang="en-US" altLang="it-IT" dirty="0"/>
              <a:t> 2013 WHO Policy Update on </a:t>
            </a:r>
            <a:r>
              <a:rPr lang="en-US" altLang="it-IT" dirty="0" err="1"/>
              <a:t>Xpert</a:t>
            </a:r>
            <a:r>
              <a:rPr lang="en-US" altLang="it-IT" dirty="0"/>
              <a:t> MTB/RIF           Laboratory register for culture, </a:t>
            </a:r>
            <a:r>
              <a:rPr lang="en-US" altLang="it-IT" dirty="0" err="1"/>
              <a:t>Xpert</a:t>
            </a:r>
            <a:r>
              <a:rPr lang="en-US" altLang="it-IT" dirty="0"/>
              <a:t> MTB/RIF and drug susceptibility testing (DST) 	</a:t>
            </a:r>
          </a:p>
          <a:p>
            <a:endParaRPr lang="en-US" altLang="it-IT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altLang="it-IT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altLang="it-IT" dirty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28451D4-6310-4B56-8106-117D9112223A}" type="slidenum">
              <a:rPr lang="it-IT" altLang="it-IT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sz="900" dirty="0">
                <a:latin typeface="Comic Sans MS" pitchFamily="66" charset="0"/>
              </a:rPr>
              <a:t>Non eccesso mortalità</a:t>
            </a:r>
          </a:p>
          <a:p>
            <a:r>
              <a:rPr lang="it-IT" altLang="it-IT" sz="900" dirty="0">
                <a:latin typeface="Comic Sans MS" pitchFamily="66" charset="0"/>
              </a:rPr>
              <a:t>La nostra esperienza, per ora limitata a questi primi 4 casi, indica che un utilizzo di BOQ,  secondo le raccomandazioni dell'OMS e  attraverso la </a:t>
            </a:r>
            <a:r>
              <a:rPr lang="it-IT" altLang="it-IT" sz="900" dirty="0" err="1">
                <a:latin typeface="Comic Sans MS" pitchFamily="66" charset="0"/>
              </a:rPr>
              <a:t>monitorizzazione</a:t>
            </a:r>
            <a:r>
              <a:rPr lang="it-IT" altLang="it-IT" sz="900" dirty="0">
                <a:latin typeface="Comic Sans MS" pitchFamily="66" charset="0"/>
              </a:rPr>
              <a:t>  in centri di riferimento per la cura della TB MDR/XDR, è efficace e sicuro</a:t>
            </a:r>
          </a:p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5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Nello studio </a:t>
            </a:r>
            <a:r>
              <a:rPr lang="it-IT" altLang="it-IT" sz="5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registrativo</a:t>
            </a:r>
            <a:r>
              <a:rPr lang="it-IT" altLang="it-IT" sz="5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C208 di Fase </a:t>
            </a:r>
            <a:r>
              <a:rPr lang="it-IT" altLang="it-IT" sz="50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IIb</a:t>
            </a:r>
            <a:r>
              <a:rPr lang="it-IT" altLang="it-IT" sz="5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durata 120 settimane</a:t>
            </a:r>
            <a:r>
              <a:rPr lang="it-IT" altLang="it-IT" sz="500" dirty="0">
                <a:latin typeface="Comic Sans MS" pitchFamily="66" charset="0"/>
                <a:cs typeface="Times New Roman" pitchFamily="18" charset="0"/>
              </a:rPr>
              <a:t> si sono verificati </a:t>
            </a:r>
            <a:r>
              <a:rPr lang="it-IT" altLang="it-IT" sz="5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10 decessi (12,6%) nel gruppo BDQ rispetto a 2 (2,5%) nel braccio con placebo</a:t>
            </a:r>
            <a:r>
              <a:rPr lang="it-IT" altLang="it-IT" sz="500" dirty="0">
                <a:latin typeface="Comic Sans MS" pitchFamily="66" charset="0"/>
                <a:cs typeface="Times New Roman" pitchFamily="18" charset="0"/>
              </a:rPr>
              <a:t> (p=0.02), </a:t>
            </a:r>
            <a:r>
              <a:rPr lang="en-US" altLang="it-IT" sz="500" dirty="0">
                <a:latin typeface="Comic Sans MS" pitchFamily="66" charset="0"/>
                <a:cs typeface="Times New Roman" pitchFamily="18" charset="0"/>
              </a:rPr>
              <a:t>(10/79 vs 2/81; RR=5.1; p=0.017). </a:t>
            </a:r>
            <a:r>
              <a:rPr lang="en-US" altLang="it-IT" sz="500" dirty="0" err="1">
                <a:latin typeface="Comic Sans MS" pitchFamily="66" charset="0"/>
                <a:cs typeface="Times New Roman" pitchFamily="18" charset="0"/>
              </a:rPr>
              <a:t>Mortalità</a:t>
            </a:r>
            <a:r>
              <a:rPr lang="en-US" altLang="it-IT" sz="500" dirty="0">
                <a:latin typeface="Comic Sans MS" pitchFamily="66" charset="0"/>
                <a:cs typeface="Times New Roman" pitchFamily="18" charset="0"/>
              </a:rPr>
              <a:t> TB MDR 15%</a:t>
            </a:r>
          </a:p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5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Non sono state trovate prove di una relazione causale con il trattamento con BDQ</a:t>
            </a:r>
            <a:r>
              <a:rPr lang="it-IT" altLang="it-IT" sz="5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r>
              <a:rPr lang="it-IT" altLang="it-IT" sz="500" dirty="0">
                <a:latin typeface="Comic Sans MS" pitchFamily="66" charset="0"/>
                <a:cs typeface="Times New Roman" pitchFamily="18" charset="0"/>
              </a:rPr>
              <a:t> Non vi sono evidenze che il prolungamento dell’intervallo QT sia stata la causa di morte (</a:t>
            </a:r>
            <a:r>
              <a:rPr lang="it-IT" altLang="it-IT" sz="5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9/10 pz. dopo la sospensione, mediana 49 settimane; 5/10 causa TB</a:t>
            </a:r>
            <a:r>
              <a:rPr lang="it-IT" altLang="it-IT" sz="500" dirty="0">
                <a:latin typeface="Comic Sans MS" pitchFamily="66" charset="0"/>
                <a:cs typeface="Times New Roman" pitchFamily="18" charset="0"/>
              </a:rPr>
              <a:t>)</a:t>
            </a:r>
            <a:r>
              <a:rPr lang="en-US" altLang="it-IT" sz="5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it-IT" altLang="it-IT" sz="500" dirty="0" err="1">
                <a:latin typeface="Comic Sans MS" pitchFamily="66" charset="0"/>
                <a:cs typeface="Times New Roman" pitchFamily="18" charset="0"/>
              </a:rPr>
              <a:t>Diacon</a:t>
            </a:r>
            <a:r>
              <a:rPr lang="it-IT" altLang="it-IT" sz="500" dirty="0">
                <a:latin typeface="Comic Sans MS" pitchFamily="66" charset="0"/>
                <a:cs typeface="Times New Roman" pitchFamily="18" charset="0"/>
              </a:rPr>
              <a:t> AH et al. N </a:t>
            </a:r>
            <a:r>
              <a:rPr lang="it-IT" altLang="it-IT" sz="500" dirty="0" err="1">
                <a:latin typeface="Comic Sans MS" pitchFamily="66" charset="0"/>
                <a:cs typeface="Times New Roman" pitchFamily="18" charset="0"/>
              </a:rPr>
              <a:t>Engl</a:t>
            </a:r>
            <a:r>
              <a:rPr lang="it-IT" altLang="it-IT" sz="500" dirty="0">
                <a:latin typeface="Comic Sans MS" pitchFamily="66" charset="0"/>
                <a:cs typeface="Times New Roman" pitchFamily="18" charset="0"/>
              </a:rPr>
              <a:t> J </a:t>
            </a:r>
            <a:r>
              <a:rPr lang="it-IT" altLang="it-IT" sz="500" dirty="0" err="1">
                <a:latin typeface="Comic Sans MS" pitchFamily="66" charset="0"/>
                <a:cs typeface="Times New Roman" pitchFamily="18" charset="0"/>
              </a:rPr>
              <a:t>Med</a:t>
            </a:r>
            <a:r>
              <a:rPr lang="it-IT" altLang="it-IT" sz="500" dirty="0">
                <a:latin typeface="Comic Sans MS" pitchFamily="66" charset="0"/>
                <a:cs typeface="Times New Roman" pitchFamily="18" charset="0"/>
              </a:rPr>
              <a:t>. 2014</a:t>
            </a:r>
          </a:p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/>
              <a:t>Simile alla ‘</a:t>
            </a:r>
            <a:r>
              <a:rPr lang="it-IT" altLang="it-IT" dirty="0" err="1"/>
              <a:t>accelerated</a:t>
            </a:r>
            <a:r>
              <a:rPr lang="it-IT" altLang="it-IT" dirty="0"/>
              <a:t> </a:t>
            </a:r>
            <a:r>
              <a:rPr lang="it-IT" altLang="it-IT" dirty="0" err="1"/>
              <a:t>approval</a:t>
            </a:r>
            <a:r>
              <a:rPr lang="it-IT" altLang="it-IT" dirty="0"/>
              <a:t>’ </a:t>
            </a:r>
            <a:r>
              <a:rPr lang="it-IT" altLang="it-IT" dirty="0" err="1"/>
              <a:t>dell’Fda</a:t>
            </a:r>
            <a:r>
              <a:rPr lang="it-IT" altLang="it-IT" dirty="0"/>
              <a:t>, l'immissione condizionata in commercio è una formula autorizzativa concessa dall’agenzia europea  per far fronte a bisogni di salute pubblica non soddisfatti, anche se non sono ancora disponibili tutti i dati normalmente necessari per il normale iter approvativo. Questa autorizzazione può essere rinnovata annualmente e prevede la presentazione dei dati aggiuntivi richiesti appena disponibili.</a:t>
            </a:r>
          </a:p>
          <a:p>
            <a:r>
              <a:rPr lang="it-IT" altLang="it-IT" dirty="0"/>
              <a:t> Poiché il numero di pazienti affetti da tubercolosi è basso nell’UE, la malattia è considerata “rara” e </a:t>
            </a:r>
            <a:r>
              <a:rPr lang="it-IT" altLang="it-IT" dirty="0" err="1"/>
              <a:t>Deltyba</a:t>
            </a:r>
            <a:r>
              <a:rPr lang="it-IT" altLang="it-IT" dirty="0"/>
              <a:t> è stato qualificato come “medicinale orfano” (medicinale usato nelle malattie rare) l’1 febbraio 2008. </a:t>
            </a:r>
            <a:br>
              <a:rPr lang="it-IT" altLang="it-IT" dirty="0"/>
            </a:br>
            <a:r>
              <a:rPr lang="it-IT" altLang="it-IT" dirty="0"/>
              <a:t>Esaminando congiuntamente i risultati di questi studi di follow-up, a distanza di 2 anni dall’inizio del trattamento non è stata rinvenuta traccia del batterio all’esame dell’espettorato nel 75% dei pazienti trattati con </a:t>
            </a:r>
            <a:r>
              <a:rPr lang="it-IT" altLang="it-IT" dirty="0" err="1"/>
              <a:t>Deltyba</a:t>
            </a:r>
            <a:r>
              <a:rPr lang="it-IT" altLang="it-IT" dirty="0"/>
              <a:t> per 6 mesi o più rispetto al 55% dei soggetti trattati con </a:t>
            </a:r>
            <a:r>
              <a:rPr lang="it-IT" altLang="it-IT" dirty="0" err="1"/>
              <a:t>Deltyba</a:t>
            </a:r>
            <a:r>
              <a:rPr lang="it-IT" altLang="it-IT" dirty="0"/>
              <a:t> per 2 mesi o meno.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dirty="0"/>
              <a:t>Simile alla ‘</a:t>
            </a:r>
            <a:r>
              <a:rPr lang="it-IT" altLang="it-IT" dirty="0" err="1"/>
              <a:t>accelerated</a:t>
            </a:r>
            <a:r>
              <a:rPr lang="it-IT" altLang="it-IT" dirty="0"/>
              <a:t> </a:t>
            </a:r>
            <a:r>
              <a:rPr lang="it-IT" altLang="it-IT" dirty="0" err="1"/>
              <a:t>approval</a:t>
            </a:r>
            <a:r>
              <a:rPr lang="it-IT" altLang="it-IT" dirty="0"/>
              <a:t>’ </a:t>
            </a:r>
            <a:r>
              <a:rPr lang="it-IT" altLang="it-IT" dirty="0" err="1"/>
              <a:t>dell’Fda</a:t>
            </a:r>
            <a:r>
              <a:rPr lang="it-IT" altLang="it-IT" dirty="0"/>
              <a:t>, l'immissione condizionata in commercio è una formula autorizzativa concessa dall’agenzia europea  per far fronte a bisogni di salute pubblica non soddisfatti, anche se non sono ancora disponibili tutti i dati normalmente necessari per il normale iter approvativo. Questa autorizzazione può essere rinnovata annualmente e prevede la presentazione dei dati aggiuntivi richiesti appena disponibili.</a:t>
            </a:r>
          </a:p>
          <a:p>
            <a:r>
              <a:rPr lang="it-IT" altLang="it-IT" dirty="0"/>
              <a:t>Poiché il numero di pazienti affetti da </a:t>
            </a:r>
            <a:r>
              <a:rPr lang="it-IT" altLang="it-IT" b="1" dirty="0"/>
              <a:t>tubercolosi è basso nell’UE, la malattia è considerata “rara” </a:t>
            </a:r>
            <a:r>
              <a:rPr lang="it-IT" altLang="it-IT" dirty="0"/>
              <a:t>e </a:t>
            </a:r>
            <a:r>
              <a:rPr lang="it-IT" altLang="it-IT" dirty="0" err="1"/>
              <a:t>Deltyba</a:t>
            </a:r>
            <a:r>
              <a:rPr lang="it-IT" altLang="it-IT" dirty="0"/>
              <a:t> è stato qualificato come </a:t>
            </a:r>
            <a:r>
              <a:rPr lang="it-IT" altLang="it-IT" b="1" dirty="0"/>
              <a:t>“medicinale orfano” </a:t>
            </a:r>
            <a:r>
              <a:rPr lang="it-IT" altLang="it-IT" dirty="0"/>
              <a:t>(medicinale usato nelle malattie rare) l’1 febbraio 2008. 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EMA: 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parere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negativo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luglio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2013 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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parere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positivo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condizionato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novembre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2013: “I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benefici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di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Deltyba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sono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superiori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ai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rischi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”.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Ulteriori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studi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per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confermare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l’efficacia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e la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sicurezza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di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Deltyba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nel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lungo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termine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Richiesto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u</a:t>
            </a:r>
            <a:r>
              <a:rPr lang="it-IT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lteriore</a:t>
            </a:r>
            <a:r>
              <a:rPr lang="it-IT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studio per confermare la dose più appropriata. Studi osservazionali 75% vs 55% esito favorevole. </a:t>
            </a:r>
            <a:r>
              <a:rPr lang="it-IT" altLang="it-IT" sz="800" dirty="0">
                <a:latin typeface="Comic Sans MS" pitchFamily="66" charset="0"/>
                <a:cs typeface="Times New Roman" pitchFamily="18" charset="0"/>
              </a:rPr>
              <a:t>Cautela se ipoalbuminemia (metabolizzata da)</a:t>
            </a:r>
            <a:endParaRPr lang="en-US" altLang="zh-CN" sz="500" dirty="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it-IT" altLang="it-IT" dirty="0"/>
              <a:t>Esaminando congiuntamente i risultati di questi studi di follow-up, a distanza di 2 anni dall’inizio del trattamento non è stata rinvenuta traccia del batterio all’esame dell’espettorato nel 75% dei pazienti trattati con </a:t>
            </a:r>
            <a:r>
              <a:rPr lang="it-IT" altLang="it-IT" dirty="0" err="1"/>
              <a:t>Deltyba</a:t>
            </a:r>
            <a:r>
              <a:rPr lang="it-IT" altLang="it-IT" dirty="0"/>
              <a:t> per 6 mesi o più rispetto al 55% dei soggetti trattati con </a:t>
            </a:r>
            <a:r>
              <a:rPr lang="it-IT" altLang="it-IT" dirty="0" err="1"/>
              <a:t>Deltyba</a:t>
            </a:r>
            <a:r>
              <a:rPr lang="it-IT" altLang="it-IT" dirty="0"/>
              <a:t> per 2 mesi o meno.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dirty="0"/>
              <a:t>Simile alla ‘</a:t>
            </a:r>
            <a:r>
              <a:rPr lang="it-IT" altLang="it-IT" dirty="0" err="1"/>
              <a:t>accelerated</a:t>
            </a:r>
            <a:r>
              <a:rPr lang="it-IT" altLang="it-IT" dirty="0"/>
              <a:t> </a:t>
            </a:r>
            <a:r>
              <a:rPr lang="it-IT" altLang="it-IT" dirty="0" err="1"/>
              <a:t>approval</a:t>
            </a:r>
            <a:r>
              <a:rPr lang="it-IT" altLang="it-IT" dirty="0"/>
              <a:t>’ </a:t>
            </a:r>
            <a:r>
              <a:rPr lang="it-IT" altLang="it-IT" dirty="0" err="1"/>
              <a:t>dell’Fda</a:t>
            </a:r>
            <a:r>
              <a:rPr lang="it-IT" altLang="it-IT" dirty="0"/>
              <a:t>, l'immissione condizionata in commercio è una formula autorizzativa concessa dall’agenzia europea  per far fronte a bisogni di salute pubblica non soddisfatti, anche se non sono ancora disponibili tutti i dati normalmente necessari per il normale iter approvativo. Questa autorizzazione può essere rinnovata annualmente e prevede la presentazione dei dati aggiuntivi richiesti appena disponibili.</a:t>
            </a:r>
          </a:p>
          <a:p>
            <a:r>
              <a:rPr lang="it-IT" altLang="it-IT" dirty="0"/>
              <a:t>Poiché il numero di pazienti affetti da </a:t>
            </a:r>
            <a:r>
              <a:rPr lang="it-IT" altLang="it-IT" b="1" dirty="0"/>
              <a:t>tubercolosi è basso nell’UE, la malattia è considerata “rara” </a:t>
            </a:r>
            <a:r>
              <a:rPr lang="it-IT" altLang="it-IT" dirty="0"/>
              <a:t>e </a:t>
            </a:r>
            <a:r>
              <a:rPr lang="it-IT" altLang="it-IT" dirty="0" err="1"/>
              <a:t>Deltyba</a:t>
            </a:r>
            <a:r>
              <a:rPr lang="it-IT" altLang="it-IT" dirty="0"/>
              <a:t> è stato qualificato come </a:t>
            </a:r>
            <a:r>
              <a:rPr lang="it-IT" altLang="it-IT" b="1" dirty="0"/>
              <a:t>“medicinale orfano” </a:t>
            </a:r>
            <a:r>
              <a:rPr lang="it-IT" altLang="it-IT" dirty="0"/>
              <a:t>(medicinale usato nelle malattie rare) l’1 febbraio 2008. 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EMA: 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parere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negativo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luglio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2013 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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parere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positivo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condizionato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novembre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2013: “I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benefici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di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Deltyba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sono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superiori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ai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b="1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rischi</a:t>
            </a:r>
            <a:r>
              <a:rPr lang="en-US" altLang="zh-CN" sz="500" b="1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”.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Ulteriori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studi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per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confermare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l’efficacia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e la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sicurezza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di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Deltyba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nel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lungo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termine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Richiesto</a:t>
            </a:r>
            <a:r>
              <a:rPr lang="en-US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u</a:t>
            </a:r>
            <a:r>
              <a:rPr lang="it-IT" altLang="zh-CN" sz="500" dirty="0" err="1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lteriore</a:t>
            </a:r>
            <a:r>
              <a:rPr lang="it-IT" altLang="zh-CN" sz="500" dirty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studio per confermare la dose più appropriata. Studi osservazionali 75% vs 55% esito favorevole. </a:t>
            </a:r>
            <a:r>
              <a:rPr lang="it-IT" altLang="it-IT" sz="800" dirty="0">
                <a:latin typeface="Comic Sans MS" pitchFamily="66" charset="0"/>
                <a:cs typeface="Times New Roman" pitchFamily="18" charset="0"/>
              </a:rPr>
              <a:t>Cautela se ipoalbuminemia (metabolizzata da)</a:t>
            </a:r>
            <a:endParaRPr lang="en-US" altLang="zh-CN" sz="500" dirty="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it-IT" altLang="it-IT" dirty="0"/>
              <a:t>Esaminando congiuntamente i risultati di questi studi di follow-up, a distanza di 2 anni dall’inizio del trattamento non è stata rinvenuta traccia del batterio all’esame dell’espettorato nel 75% dei pazienti trattati con </a:t>
            </a:r>
            <a:r>
              <a:rPr lang="it-IT" altLang="it-IT" dirty="0" err="1"/>
              <a:t>Deltyba</a:t>
            </a:r>
            <a:r>
              <a:rPr lang="it-IT" altLang="it-IT" dirty="0"/>
              <a:t> per 6 mesi o più rispetto al 55% dei soggetti trattati con </a:t>
            </a:r>
            <a:r>
              <a:rPr lang="it-IT" altLang="it-IT" dirty="0" err="1"/>
              <a:t>Deltyba</a:t>
            </a:r>
            <a:r>
              <a:rPr lang="it-IT" altLang="it-IT" dirty="0"/>
              <a:t> per 2 mesi o meno.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numero insufficiente di farmaci</a:t>
            </a:r>
          </a:p>
          <a:p>
            <a:r>
              <a:rPr lang="it-IT" dirty="0"/>
              <a:t>scelta e/o dosaggio e/o modalità di somministrazione non adeguati</a:t>
            </a:r>
          </a:p>
          <a:p>
            <a:r>
              <a:rPr lang="it-IT" dirty="0"/>
              <a:t>durata trattamento non adeguata</a:t>
            </a:r>
          </a:p>
          <a:p>
            <a:r>
              <a:rPr lang="it-IT" dirty="0"/>
              <a:t>mancata/parziale assunzione da parte del paziente (aderenza) </a:t>
            </a:r>
          </a:p>
          <a:p>
            <a:r>
              <a:rPr lang="it-IT" dirty="0"/>
              <a:t>assorbimento ridotto</a:t>
            </a:r>
          </a:p>
          <a:p>
            <a:r>
              <a:rPr lang="it-IT" dirty="0"/>
              <a:t>ridotto coefficiente di eccedenza (</a:t>
            </a:r>
            <a:r>
              <a:rPr lang="it-IT" dirty="0" err="1"/>
              <a:t>Cmax</a:t>
            </a:r>
            <a:r>
              <a:rPr lang="it-IT" dirty="0"/>
              <a:t>/MIC)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03EB1-6CAC-4FEE-85B1-8BAE611AA07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803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it-IT" altLang="it-IT"/>
              <a:t>Indisponibilità farmaco; basso standard qualitativo di produzione. </a:t>
            </a:r>
            <a:r>
              <a:rPr lang="it-IT" altLang="it-IT" b="1"/>
              <a:t>rifornimento/qualità inadeguata</a:t>
            </a:r>
            <a:endParaRPr lang="it-IT" altLang="it-IT"/>
          </a:p>
          <a:p>
            <a:pPr marL="228600" indent="-228600"/>
            <a:r>
              <a:rPr lang="it-IT" altLang="it-IT"/>
              <a:t>patients who migrate to other countries for the purpose of seeking TB treatment</a:t>
            </a:r>
          </a:p>
          <a:p>
            <a:pPr marL="228600" indent="-228600"/>
            <a:r>
              <a:rPr lang="it-IT" altLang="it-IT" b="1"/>
              <a:t>Elevata trasmissione primaria paesi ad alta incidenza</a:t>
            </a:r>
          </a:p>
          <a:p>
            <a:pPr marL="228600" indent="-228600"/>
            <a:endParaRPr lang="it-IT" altLang="it-IT"/>
          </a:p>
          <a:p>
            <a:pPr marL="228600" indent="-228600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b="1" dirty="0" err="1"/>
              <a:t>MTBDRsl</a:t>
            </a:r>
            <a:r>
              <a:rPr lang="it-IT" altLang="it-IT" b="1" dirty="0"/>
              <a:t> OK correlazione genotipica con </a:t>
            </a:r>
            <a:r>
              <a:rPr lang="it-IT" altLang="it-IT" b="1" dirty="0" err="1"/>
              <a:t>Lfx</a:t>
            </a:r>
            <a:r>
              <a:rPr lang="it-IT" altLang="it-IT" b="1" dirty="0"/>
              <a:t> ma non con </a:t>
            </a:r>
            <a:r>
              <a:rPr lang="it-IT" altLang="it-IT" b="1" dirty="0" err="1"/>
              <a:t>Mfx</a:t>
            </a:r>
            <a:r>
              <a:rPr lang="it-IT" altLang="it-IT" b="1" dirty="0"/>
              <a:t>. ABG Z e </a:t>
            </a:r>
            <a:r>
              <a:rPr lang="it-IT" altLang="it-IT" b="1" dirty="0" err="1"/>
              <a:t>E</a:t>
            </a:r>
            <a:r>
              <a:rPr lang="it-IT" altLang="it-IT" b="1" dirty="0"/>
              <a:t> </a:t>
            </a:r>
            <a:r>
              <a:rPr lang="it-IT" altLang="it-IT" b="1" dirty="0" err="1"/>
              <a:t>not</a:t>
            </a:r>
            <a:r>
              <a:rPr lang="it-IT" altLang="it-IT" b="1" dirty="0"/>
              <a:t> </a:t>
            </a:r>
            <a:r>
              <a:rPr lang="it-IT" altLang="it-IT" b="1" dirty="0" err="1"/>
              <a:t>reliable</a:t>
            </a:r>
            <a:endParaRPr lang="it-IT" altLang="it-IT" b="1" dirty="0"/>
          </a:p>
          <a:p>
            <a:r>
              <a:rPr lang="it-IT" altLang="it-IT" dirty="0"/>
              <a:t>&gt;5% NICE               conferma in particolare per </a:t>
            </a:r>
            <a:r>
              <a:rPr lang="it-IT" altLang="it-IT" dirty="0" err="1"/>
              <a:t>fluorochinoloni</a:t>
            </a:r>
            <a:endParaRPr lang="it-IT" altLang="it-IT" dirty="0"/>
          </a:p>
          <a:p>
            <a:r>
              <a:rPr lang="it-IT" altLang="it-IT" dirty="0"/>
              <a:t>A </a:t>
            </a:r>
            <a:r>
              <a:rPr lang="it-IT" altLang="it-IT" dirty="0" err="1"/>
              <a:t>Cochrane</a:t>
            </a:r>
            <a:r>
              <a:rPr lang="it-IT" altLang="it-IT" dirty="0"/>
              <a:t> </a:t>
            </a:r>
            <a:r>
              <a:rPr lang="it-IT" altLang="it-IT" dirty="0" err="1"/>
              <a:t>review</a:t>
            </a:r>
            <a:r>
              <a:rPr lang="it-IT" altLang="it-IT" dirty="0"/>
              <a:t> </a:t>
            </a:r>
            <a:r>
              <a:rPr lang="it-IT" altLang="it-IT" dirty="0" err="1"/>
              <a:t>analysing</a:t>
            </a:r>
            <a:r>
              <a:rPr lang="it-IT" altLang="it-IT" dirty="0"/>
              <a:t> the </a:t>
            </a:r>
            <a:r>
              <a:rPr lang="it-IT" altLang="it-IT" dirty="0" err="1"/>
              <a:t>diagnostic</a:t>
            </a:r>
            <a:r>
              <a:rPr lang="it-IT" altLang="it-IT" dirty="0"/>
              <a:t> </a:t>
            </a:r>
            <a:r>
              <a:rPr lang="it-IT" altLang="it-IT" dirty="0" err="1"/>
              <a:t>accuracy</a:t>
            </a:r>
            <a:r>
              <a:rPr lang="it-IT" altLang="it-IT" dirty="0"/>
              <a:t> of the </a:t>
            </a:r>
            <a:r>
              <a:rPr lang="it-IT" altLang="it-IT" dirty="0" err="1"/>
              <a:t>GenoType</a:t>
            </a:r>
            <a:r>
              <a:rPr lang="it-IT" altLang="it-IT" dirty="0"/>
              <a:t> </a:t>
            </a:r>
            <a:r>
              <a:rPr lang="it-IT" altLang="it-IT" dirty="0" err="1"/>
              <a:t>MTBDRsl</a:t>
            </a:r>
            <a:r>
              <a:rPr lang="it-IT" altLang="it-IT" dirty="0"/>
              <a:t> </a:t>
            </a:r>
            <a:r>
              <a:rPr lang="it-IT" altLang="it-IT" dirty="0" err="1"/>
              <a:t>assay</a:t>
            </a:r>
            <a:r>
              <a:rPr lang="it-IT" altLang="it-IT" dirty="0"/>
              <a:t> in </a:t>
            </a:r>
            <a:r>
              <a:rPr lang="it-IT" altLang="it-IT" dirty="0" err="1"/>
              <a:t>detecting</a:t>
            </a:r>
            <a:r>
              <a:rPr lang="it-IT" altLang="it-IT" dirty="0"/>
              <a:t> </a:t>
            </a:r>
            <a:r>
              <a:rPr lang="it-IT" altLang="it-IT" dirty="0" err="1"/>
              <a:t>second-line</a:t>
            </a:r>
            <a:r>
              <a:rPr lang="it-IT" altLang="it-IT" dirty="0"/>
              <a:t> </a:t>
            </a:r>
            <a:r>
              <a:rPr lang="it-IT" altLang="it-IT" dirty="0" err="1"/>
              <a:t>anti-tuberculosis</a:t>
            </a:r>
            <a:r>
              <a:rPr lang="it-IT" altLang="it-IT" dirty="0"/>
              <a:t> </a:t>
            </a:r>
            <a:r>
              <a:rPr lang="it-IT" altLang="it-IT" dirty="0" err="1"/>
              <a:t>drug</a:t>
            </a:r>
            <a:r>
              <a:rPr lang="it-IT" altLang="it-IT" dirty="0"/>
              <a:t> </a:t>
            </a:r>
            <a:r>
              <a:rPr lang="it-IT" altLang="it-IT" dirty="0" err="1"/>
              <a:t>resistance</a:t>
            </a:r>
            <a:r>
              <a:rPr lang="it-IT" altLang="it-IT" dirty="0"/>
              <a:t> </a:t>
            </a:r>
            <a:r>
              <a:rPr lang="it-IT" altLang="it-IT" dirty="0" err="1"/>
              <a:t>has</a:t>
            </a:r>
            <a:r>
              <a:rPr lang="it-IT" altLang="it-IT" dirty="0"/>
              <a:t> </a:t>
            </a:r>
            <a:r>
              <a:rPr lang="it-IT" altLang="it-IT" dirty="0" err="1"/>
              <a:t>recently</a:t>
            </a:r>
            <a:r>
              <a:rPr lang="it-IT" altLang="it-IT" dirty="0"/>
              <a:t> </a:t>
            </a:r>
            <a:r>
              <a:rPr lang="it-IT" altLang="it-IT" dirty="0" err="1"/>
              <a:t>been</a:t>
            </a:r>
            <a:r>
              <a:rPr lang="it-IT" altLang="it-IT" dirty="0"/>
              <a:t> </a:t>
            </a:r>
            <a:r>
              <a:rPr lang="it-IT" altLang="it-IT" dirty="0" err="1"/>
              <a:t>published</a:t>
            </a:r>
            <a:r>
              <a:rPr lang="it-IT" altLang="it-IT" dirty="0"/>
              <a:t>. The </a:t>
            </a:r>
            <a:r>
              <a:rPr lang="it-IT" altLang="it-IT" dirty="0" err="1"/>
              <a:t>pooled</a:t>
            </a:r>
            <a:r>
              <a:rPr lang="it-IT" altLang="it-IT" dirty="0"/>
              <a:t> </a:t>
            </a:r>
            <a:r>
              <a:rPr lang="it-IT" altLang="it-IT" dirty="0" err="1"/>
              <a:t>sensitivity</a:t>
            </a:r>
            <a:r>
              <a:rPr lang="it-IT" altLang="it-IT" dirty="0"/>
              <a:t> of the test </a:t>
            </a:r>
            <a:r>
              <a:rPr lang="it-IT" altLang="it-IT" dirty="0" err="1"/>
              <a:t>for</a:t>
            </a:r>
            <a:r>
              <a:rPr lang="it-IT" altLang="it-IT" dirty="0"/>
              <a:t> the detection of FQ </a:t>
            </a:r>
            <a:r>
              <a:rPr lang="it-IT" altLang="it-IT" dirty="0" err="1"/>
              <a:t>resistance</a:t>
            </a:r>
            <a:r>
              <a:rPr lang="it-IT" altLang="it-IT" dirty="0"/>
              <a:t> </a:t>
            </a:r>
            <a:r>
              <a:rPr lang="it-IT" altLang="it-IT" dirty="0" err="1"/>
              <a:t>was</a:t>
            </a:r>
            <a:r>
              <a:rPr lang="it-IT" altLang="it-IT" dirty="0"/>
              <a:t> 83.1% and the </a:t>
            </a:r>
            <a:r>
              <a:rPr lang="it-IT" altLang="it-IT" dirty="0" err="1"/>
              <a:t>pooled</a:t>
            </a:r>
            <a:r>
              <a:rPr lang="it-IT" altLang="it-IT" dirty="0"/>
              <a:t> </a:t>
            </a:r>
            <a:r>
              <a:rPr lang="it-IT" altLang="it-IT" dirty="0" err="1"/>
              <a:t>specificity</a:t>
            </a:r>
            <a:r>
              <a:rPr lang="it-IT" altLang="it-IT" dirty="0"/>
              <a:t> </a:t>
            </a:r>
            <a:r>
              <a:rPr lang="it-IT" altLang="it-IT" dirty="0" err="1"/>
              <a:t>was</a:t>
            </a:r>
            <a:r>
              <a:rPr lang="it-IT" altLang="it-IT" dirty="0"/>
              <a:t> 97.7%; the </a:t>
            </a:r>
            <a:r>
              <a:rPr lang="it-IT" altLang="it-IT" dirty="0" err="1"/>
              <a:t>pooled</a:t>
            </a:r>
            <a:r>
              <a:rPr lang="it-IT" altLang="it-IT" dirty="0"/>
              <a:t> </a:t>
            </a:r>
            <a:r>
              <a:rPr lang="it-IT" altLang="it-IT" dirty="0" err="1"/>
              <a:t>sensitivity</a:t>
            </a:r>
            <a:r>
              <a:rPr lang="it-IT" altLang="it-IT" dirty="0"/>
              <a:t> and </a:t>
            </a:r>
            <a:r>
              <a:rPr lang="it-IT" altLang="it-IT" dirty="0" err="1"/>
              <a:t>pooled</a:t>
            </a:r>
            <a:r>
              <a:rPr lang="it-IT" altLang="it-IT" dirty="0"/>
              <a:t> </a:t>
            </a:r>
            <a:r>
              <a:rPr lang="it-IT" altLang="it-IT" dirty="0" err="1"/>
              <a:t>specificity</a:t>
            </a:r>
            <a:r>
              <a:rPr lang="it-IT" altLang="it-IT" dirty="0"/>
              <a:t> of the test </a:t>
            </a:r>
            <a:r>
              <a:rPr lang="it-IT" altLang="it-IT" dirty="0" err="1"/>
              <a:t>for</a:t>
            </a:r>
            <a:r>
              <a:rPr lang="it-IT" altLang="it-IT" dirty="0"/>
              <a:t> </a:t>
            </a:r>
            <a:r>
              <a:rPr lang="it-IT" altLang="it-IT" dirty="0" err="1"/>
              <a:t>injectables</a:t>
            </a:r>
            <a:r>
              <a:rPr lang="it-IT" altLang="it-IT" dirty="0"/>
              <a:t> </a:t>
            </a:r>
            <a:r>
              <a:rPr lang="it-IT" altLang="it-IT" dirty="0" err="1"/>
              <a:t>were</a:t>
            </a:r>
            <a:r>
              <a:rPr lang="it-IT" altLang="it-IT" dirty="0"/>
              <a:t> </a:t>
            </a:r>
            <a:r>
              <a:rPr lang="it-IT" altLang="it-IT" dirty="0" err="1"/>
              <a:t>respectively</a:t>
            </a:r>
            <a:r>
              <a:rPr lang="it-IT" altLang="it-IT" dirty="0"/>
              <a:t> 76.9% and 99.5%.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3,769  6,2 x 100,000</a:t>
            </a:r>
            <a:r>
              <a:rPr lang="it-IT" baseline="0" dirty="0"/>
              <a:t> nel 2015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it-IT" dirty="0">
                <a:latin typeface="Comic Sans MS" pitchFamily="66" charset="0"/>
              </a:rPr>
              <a:t>EU 201</a:t>
            </a:r>
            <a:r>
              <a:rPr lang="it-IT" altLang="it-IT" dirty="0">
                <a:latin typeface="Comic Sans MS" pitchFamily="66" charset="0"/>
              </a:rPr>
              <a:t>3</a:t>
            </a:r>
            <a:r>
              <a:rPr lang="en-GB" altLang="it-IT" dirty="0">
                <a:latin typeface="Comic Sans MS" pitchFamily="66" charset="0"/>
              </a:rPr>
              <a:t> </a:t>
            </a:r>
            <a:r>
              <a:rPr lang="en-GB" altLang="it-IT" dirty="0" err="1">
                <a:latin typeface="Comic Sans MS" pitchFamily="66" charset="0"/>
              </a:rPr>
              <a:t>Proporzione</a:t>
            </a:r>
            <a:r>
              <a:rPr lang="en-GB" altLang="it-IT" dirty="0">
                <a:latin typeface="Comic Sans MS" pitchFamily="66" charset="0"/>
              </a:rPr>
              <a:t> sui </a:t>
            </a:r>
            <a:r>
              <a:rPr lang="en-GB" altLang="it-IT" dirty="0" err="1">
                <a:latin typeface="Comic Sans MS" pitchFamily="66" charset="0"/>
              </a:rPr>
              <a:t>casi</a:t>
            </a:r>
            <a:r>
              <a:rPr lang="en-GB" altLang="it-IT" dirty="0">
                <a:latin typeface="Comic Sans MS" pitchFamily="66" charset="0"/>
              </a:rPr>
              <a:t> </a:t>
            </a:r>
            <a:r>
              <a:rPr lang="en-GB" altLang="it-IT" dirty="0" err="1">
                <a:latin typeface="Comic Sans MS" pitchFamily="66" charset="0"/>
              </a:rPr>
              <a:t>complessivi</a:t>
            </a:r>
            <a:r>
              <a:rPr lang="en-GB" altLang="it-IT" dirty="0">
                <a:latin typeface="Comic Sans MS" pitchFamily="66" charset="0"/>
              </a:rPr>
              <a:t> di TB </a:t>
            </a:r>
            <a:r>
              <a:rPr lang="en-GB" altLang="it-IT" dirty="0">
                <a:solidFill>
                  <a:srgbClr val="FF0000"/>
                </a:solidFill>
                <a:latin typeface="Comic Sans MS" pitchFamily="66" charset="0"/>
              </a:rPr>
              <a:t>4,1%</a:t>
            </a:r>
            <a:r>
              <a:rPr lang="en-GB" altLang="it-IT" dirty="0">
                <a:latin typeface="Comic Sans MS" pitchFamily="66" charset="0"/>
              </a:rPr>
              <a:t> (range 0–22,7%).</a:t>
            </a:r>
            <a:r>
              <a:rPr lang="it-IT" altLang="it-IT" dirty="0">
                <a:latin typeface="Comic Sans MS" pitchFamily="66" charset="0"/>
              </a:rPr>
              <a:t> </a:t>
            </a:r>
            <a:r>
              <a:rPr lang="en-GB" altLang="it-IT" dirty="0">
                <a:latin typeface="Comic Sans MS" pitchFamily="66" charset="0"/>
              </a:rPr>
              <a:t>EU 201</a:t>
            </a:r>
            <a:r>
              <a:rPr lang="it-IT" altLang="it-IT" dirty="0">
                <a:latin typeface="Comic Sans MS" pitchFamily="66" charset="0"/>
              </a:rPr>
              <a:t>4: </a:t>
            </a:r>
            <a:r>
              <a:rPr lang="it-IT" altLang="it-IT" dirty="0">
                <a:solidFill>
                  <a:srgbClr val="FF0000"/>
                </a:solidFill>
                <a:latin typeface="Comic Sans MS" pitchFamily="66" charset="0"/>
              </a:rPr>
              <a:t>In Italia 78 casi TB MDR pari al 3,1%.  </a:t>
            </a:r>
            <a:r>
              <a:rPr lang="en-GB" altLang="it-IT" dirty="0" err="1">
                <a:latin typeface="Comic Sans MS" pitchFamily="66" charset="0"/>
              </a:rPr>
              <a:t>Proporzione</a:t>
            </a:r>
            <a:r>
              <a:rPr lang="en-GB" altLang="it-IT" dirty="0">
                <a:latin typeface="Comic Sans MS" pitchFamily="66" charset="0"/>
              </a:rPr>
              <a:t> sui </a:t>
            </a:r>
            <a:r>
              <a:rPr lang="en-GB" altLang="it-IT" dirty="0" err="1">
                <a:latin typeface="Comic Sans MS" pitchFamily="66" charset="0"/>
              </a:rPr>
              <a:t>casi</a:t>
            </a:r>
            <a:r>
              <a:rPr lang="en-GB" altLang="it-IT" dirty="0">
                <a:latin typeface="Comic Sans MS" pitchFamily="66" charset="0"/>
              </a:rPr>
              <a:t> di TB MDR </a:t>
            </a:r>
            <a:r>
              <a:rPr lang="en-GB" altLang="it-IT" dirty="0" err="1">
                <a:latin typeface="Comic Sans MS" pitchFamily="66" charset="0"/>
              </a:rPr>
              <a:t>testati</a:t>
            </a:r>
            <a:r>
              <a:rPr lang="en-GB" altLang="it-IT" dirty="0">
                <a:latin typeface="Comic Sans MS" pitchFamily="66" charset="0"/>
              </a:rPr>
              <a:t> per </a:t>
            </a:r>
            <a:r>
              <a:rPr lang="en-GB" altLang="it-IT" dirty="0" err="1">
                <a:latin typeface="Comic Sans MS" pitchFamily="66" charset="0"/>
              </a:rPr>
              <a:t>i</a:t>
            </a:r>
            <a:r>
              <a:rPr lang="en-GB" altLang="it-IT" dirty="0">
                <a:latin typeface="Comic Sans MS" pitchFamily="66" charset="0"/>
              </a:rPr>
              <a:t> </a:t>
            </a:r>
            <a:r>
              <a:rPr lang="en-GB" altLang="it-IT" dirty="0" err="1">
                <a:latin typeface="Comic Sans MS" pitchFamily="66" charset="0"/>
              </a:rPr>
              <a:t>farmaci</a:t>
            </a:r>
            <a:r>
              <a:rPr lang="en-GB" altLang="it-IT" dirty="0">
                <a:latin typeface="Comic Sans MS" pitchFamily="66" charset="0"/>
              </a:rPr>
              <a:t> di </a:t>
            </a:r>
            <a:r>
              <a:rPr lang="en-GB" altLang="it-IT" dirty="0" err="1">
                <a:latin typeface="Comic Sans MS" pitchFamily="66" charset="0"/>
              </a:rPr>
              <a:t>seconda</a:t>
            </a:r>
            <a:r>
              <a:rPr lang="en-GB" altLang="it-IT" dirty="0">
                <a:latin typeface="Comic Sans MS" pitchFamily="66" charset="0"/>
              </a:rPr>
              <a:t> </a:t>
            </a:r>
            <a:r>
              <a:rPr lang="en-GB" altLang="it-IT" dirty="0" err="1">
                <a:latin typeface="Comic Sans MS" pitchFamily="66" charset="0"/>
              </a:rPr>
              <a:t>linea</a:t>
            </a:r>
            <a:r>
              <a:rPr lang="en-GB" altLang="it-IT" dirty="0">
                <a:latin typeface="Comic Sans MS" pitchFamily="66" charset="0"/>
              </a:rPr>
              <a:t> </a:t>
            </a:r>
            <a:r>
              <a:rPr lang="en-GB" altLang="it-IT" dirty="0">
                <a:solidFill>
                  <a:srgbClr val="FF0000"/>
                </a:solidFill>
                <a:latin typeface="Comic Sans MS" pitchFamily="66" charset="0"/>
              </a:rPr>
              <a:t>17,5%</a:t>
            </a:r>
            <a:r>
              <a:rPr lang="en-GB" altLang="it-IT" dirty="0">
                <a:latin typeface="Comic Sans MS" pitchFamily="66" charset="0"/>
              </a:rPr>
              <a:t> (range 4,2–36,4% </a:t>
            </a:r>
            <a:r>
              <a:rPr lang="en-GB" altLang="it-IT" dirty="0" err="1">
                <a:latin typeface="Comic Sans MS" pitchFamily="66" charset="0"/>
              </a:rPr>
              <a:t>nei</a:t>
            </a:r>
            <a:r>
              <a:rPr lang="en-GB" altLang="it-IT" dirty="0">
                <a:latin typeface="Comic Sans MS" pitchFamily="66" charset="0"/>
              </a:rPr>
              <a:t> </a:t>
            </a:r>
            <a:r>
              <a:rPr lang="en-GB" altLang="it-IT" dirty="0" err="1">
                <a:latin typeface="Comic Sans MS" pitchFamily="66" charset="0"/>
              </a:rPr>
              <a:t>paesi</a:t>
            </a:r>
            <a:r>
              <a:rPr lang="en-GB" altLang="it-IT" dirty="0">
                <a:latin typeface="Comic Sans MS" pitchFamily="66" charset="0"/>
              </a:rPr>
              <a:t> </a:t>
            </a:r>
            <a:r>
              <a:rPr lang="en-GB" altLang="it-IT" dirty="0" err="1">
                <a:latin typeface="Comic Sans MS" pitchFamily="66" charset="0"/>
              </a:rPr>
              <a:t>che</a:t>
            </a:r>
            <a:r>
              <a:rPr lang="en-GB" altLang="it-IT" dirty="0">
                <a:latin typeface="Comic Sans MS" pitchFamily="66" charset="0"/>
              </a:rPr>
              <a:t> </a:t>
            </a:r>
            <a:r>
              <a:rPr lang="en-GB" altLang="it-IT" dirty="0" err="1">
                <a:latin typeface="Comic Sans MS" pitchFamily="66" charset="0"/>
              </a:rPr>
              <a:t>riportano</a:t>
            </a:r>
            <a:r>
              <a:rPr lang="en-GB" altLang="it-IT" dirty="0">
                <a:latin typeface="Comic Sans MS" pitchFamily="66" charset="0"/>
              </a:rPr>
              <a:t> </a:t>
            </a:r>
            <a:r>
              <a:rPr lang="en-GB" altLang="it-IT" dirty="0" err="1">
                <a:latin typeface="Comic Sans MS" pitchFamily="66" charset="0"/>
              </a:rPr>
              <a:t>più</a:t>
            </a:r>
            <a:r>
              <a:rPr lang="en-GB" altLang="it-IT" dirty="0">
                <a:latin typeface="Comic Sans MS" pitchFamily="66" charset="0"/>
              </a:rPr>
              <a:t> di un </a:t>
            </a:r>
            <a:r>
              <a:rPr lang="en-GB" altLang="it-IT" dirty="0" err="1">
                <a:latin typeface="Comic Sans MS" pitchFamily="66" charset="0"/>
              </a:rPr>
              <a:t>caso</a:t>
            </a:r>
            <a:r>
              <a:rPr lang="en-GB" altLang="it-IT" dirty="0">
                <a:latin typeface="Comic Sans MS" pitchFamily="66" charset="0"/>
              </a:rPr>
              <a:t> di TB MDR). </a:t>
            </a:r>
            <a:r>
              <a:rPr lang="en-US" altLang="it-IT" dirty="0">
                <a:solidFill>
                  <a:srgbClr val="FF0000"/>
                </a:solidFill>
                <a:latin typeface="Comic Sans MS" pitchFamily="66" charset="0"/>
              </a:rPr>
              <a:t>In Italia 9 </a:t>
            </a:r>
            <a:r>
              <a:rPr lang="en-US" altLang="it-IT" dirty="0" err="1">
                <a:solidFill>
                  <a:srgbClr val="FF0000"/>
                </a:solidFill>
                <a:latin typeface="Comic Sans MS" pitchFamily="66" charset="0"/>
              </a:rPr>
              <a:t>casi</a:t>
            </a:r>
            <a:r>
              <a:rPr lang="en-US" altLang="it-IT" dirty="0">
                <a:solidFill>
                  <a:srgbClr val="FF0000"/>
                </a:solidFill>
                <a:latin typeface="Comic Sans MS" pitchFamily="66" charset="0"/>
              </a:rPr>
              <a:t> TB XDR (</a:t>
            </a:r>
            <a:r>
              <a:rPr lang="it-IT" altLang="it-IT" dirty="0">
                <a:solidFill>
                  <a:srgbClr val="FF0000"/>
                </a:solidFill>
                <a:latin typeface="Comic Sans MS" pitchFamily="66" charset="0"/>
              </a:rPr>
              <a:t>11,5</a:t>
            </a:r>
            <a:r>
              <a:rPr lang="en-US" altLang="it-IT" dirty="0">
                <a:solidFill>
                  <a:srgbClr val="FF0000"/>
                </a:solidFill>
                <a:latin typeface="Comic Sans MS" pitchFamily="66" charset="0"/>
              </a:rPr>
              <a:t>% </a:t>
            </a:r>
            <a:r>
              <a:rPr lang="en-US" altLang="it-IT" dirty="0" err="1">
                <a:solidFill>
                  <a:srgbClr val="FF0000"/>
                </a:solidFill>
                <a:latin typeface="Comic Sans MS" pitchFamily="66" charset="0"/>
              </a:rPr>
              <a:t>dei</a:t>
            </a:r>
            <a:r>
              <a:rPr lang="en-US" altLang="it-IT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it-IT" dirty="0" err="1">
                <a:solidFill>
                  <a:srgbClr val="FF0000"/>
                </a:solidFill>
                <a:latin typeface="Comic Sans MS" pitchFamily="66" charset="0"/>
              </a:rPr>
              <a:t>casi</a:t>
            </a:r>
            <a:r>
              <a:rPr lang="en-US" altLang="it-IT" dirty="0">
                <a:solidFill>
                  <a:srgbClr val="FF0000"/>
                </a:solidFill>
                <a:latin typeface="Comic Sans MS" pitchFamily="66" charset="0"/>
              </a:rPr>
              <a:t> TB MDR).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03EB1-6CAC-4FEE-85B1-8BAE611AA079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4538"/>
            <a:ext cx="4960938" cy="37211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714876"/>
            <a:ext cx="5438776" cy="4467225"/>
          </a:xfrm>
          <a:noFill/>
          <a:ln/>
        </p:spPr>
        <p:txBody>
          <a:bodyPr lIns="91239" tIns="45619" rIns="91239" bIns="45619"/>
          <a:lstStyle/>
          <a:p>
            <a:endParaRPr lang="en-US" altLang="it-IT" dirty="0"/>
          </a:p>
          <a:p>
            <a:r>
              <a:rPr lang="it-IT" altLang="it-IT" dirty="0"/>
              <a:t>I ricoveri per TB polmonare, in mancanza di un DRG specifico di “Tubercolosi”, sono attribuiti al DRG 80 “Infezioni e infiammazioni respiratorie età&gt;17 anni senza cc” (peso 1,266; valore soglia 44 giorni) e al  DRG  79 “Infezioni e infiammazioni </a:t>
            </a:r>
            <a:r>
              <a:rPr lang="it-IT" altLang="it-IT" dirty="0" err="1"/>
              <a:t>respiratorieetà</a:t>
            </a:r>
            <a:r>
              <a:rPr lang="it-IT" altLang="it-IT" dirty="0"/>
              <a:t>&gt;17 anni con cc”(peso 1,761; valore soglia 40 giorni). Nella Regione Lazio la remunerazione è € 4.422 per il DRG 80 senza complicazioni e € 5.744 per il DRG 79 con complicazioni; va segnalato che l’aggiunta del codice della </a:t>
            </a:r>
            <a:r>
              <a:rPr lang="it-IT" altLang="it-IT" dirty="0" err="1"/>
              <a:t>multiresistenza</a:t>
            </a:r>
            <a:r>
              <a:rPr lang="it-IT" altLang="it-IT" dirty="0"/>
              <a:t> alla diagnosi principale di TB non costituisce di per sé una complicazione. Le suddette remunerazioni coprono una minima quota dei costi della sola degenza di una TB MDR.</a:t>
            </a:r>
            <a:endParaRPr lang="en-GB" altLang="it-IT" dirty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50744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39" tIns="45619" rIns="91239" bIns="45619" anchor="b"/>
          <a:lstStyle/>
          <a:p>
            <a:pPr algn="r" defTabSz="912813"/>
            <a:fld id="{3631CE36-D4C8-4A53-93AE-94E0C51B5065}" type="slidenum">
              <a:rPr lang="en-CA" altLang="it-IT" sz="1200">
                <a:latin typeface="Calibri" pitchFamily="34" charset="0"/>
              </a:rPr>
              <a:pPr algn="r" defTabSz="912813"/>
              <a:t>12</a:t>
            </a:fld>
            <a:endParaRPr lang="en-CA" alt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dirty="0"/>
              <a:t>BDQ 3700 DLM 4500 </a:t>
            </a:r>
            <a:r>
              <a:rPr lang="it-IT" altLang="it-IT" dirty="0" err="1"/>
              <a:t>Eto</a:t>
            </a:r>
            <a:r>
              <a:rPr lang="it-IT" altLang="it-IT" dirty="0"/>
              <a:t> 475 Cs 665</a:t>
            </a:r>
          </a:p>
        </p:txBody>
      </p:sp>
      <p:sp>
        <p:nvSpPr>
          <p:cNvPr id="38916" name="Segnaposto numero diapositiva 3"/>
          <p:cNvSpPr txBox="1">
            <a:spLocks noGrp="1"/>
          </p:cNvSpPr>
          <p:nvPr/>
        </p:nvSpPr>
        <p:spPr bwMode="auto">
          <a:xfrm>
            <a:off x="3856038" y="9467926"/>
            <a:ext cx="2947987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9" tIns="45670" rIns="91339" bIns="45670" anchor="b"/>
          <a:lstStyle/>
          <a:p>
            <a:pPr algn="r" eaLnBrk="1" hangingPunct="1"/>
            <a:fld id="{250217C2-7B19-407E-850B-A77337FCB476}" type="slidenum">
              <a:rPr lang="it-IT" altLang="it-IT" sz="1200"/>
              <a:pPr algn="r" eaLnBrk="1" hangingPunct="1"/>
              <a:t>15</a:t>
            </a:fld>
            <a:endParaRPr lang="it-IT" altLang="it-IT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5CC5-9535-421B-AAE2-9B171E11AD5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2783-09FB-4B02-917D-B1C3247253E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FB33-5B36-41D1-B918-46F0DD1B4A3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D296-1C47-49C4-9C2F-5820FC01F59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BB93E-92F0-4656-8E05-38627F2DF13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0B14-357B-44BB-BDDD-7F4C61CC4CC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9446-8308-47AC-A10A-6BF943C7541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AF6-D3F0-46A9-9D9F-CD551EB4471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27ED-8AE7-4100-A15C-916114BBA2C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1269-4676-4E35-A1E1-1D65E05AF44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1785-9A09-4F11-BD4E-F009F6AC388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87F3E-FB0F-4B12-BE0C-6A3A71013E5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5D70-F79D-450F-A0EA-BFCE45D9EC2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05C271D-4ABA-4323-A3CA-723DD7B2A65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1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5.pn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276872"/>
            <a:ext cx="8101657" cy="16002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3300"/>
                </a:solidFill>
                <a:latin typeface="Comic Sans MS" pitchFamily="66" charset="0"/>
                <a:cs typeface="Tahoma" pitchFamily="34" charset="0"/>
              </a:rPr>
              <a:t>TB-MDR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725144"/>
            <a:ext cx="7127875" cy="168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b="1" dirty="0">
                <a:latin typeface="Comic Sans MS" pitchFamily="66" charset="0"/>
              </a:rPr>
              <a:t>Gina Gualano</a:t>
            </a:r>
          </a:p>
          <a:p>
            <a:pPr eaLnBrk="1" hangingPunct="1">
              <a:lnSpc>
                <a:spcPct val="90000"/>
              </a:lnSpc>
            </a:pPr>
            <a:endParaRPr lang="it-IT" altLang="it-IT" sz="16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1800" b="1" dirty="0">
                <a:latin typeface="Comic Sans MS" pitchFamily="66" charset="0"/>
              </a:rPr>
              <a:t>UOC Malattie Infettive dell’Apparato Respiratorio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b="1" dirty="0">
                <a:latin typeface="Comic Sans MS" pitchFamily="66" charset="0"/>
              </a:rPr>
              <a:t>Istituto Nazionale per le Malattie Infettive “L.Spallanzani” IRCCS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b="1" dirty="0">
                <a:latin typeface="Comic Sans MS" pitchFamily="66" charset="0"/>
              </a:rPr>
              <a:t>Direttore </a:t>
            </a:r>
            <a:r>
              <a:rPr lang="it-IT" altLang="it-IT" sz="1800" b="1" dirty="0" err="1">
                <a:latin typeface="Comic Sans MS" pitchFamily="66" charset="0"/>
              </a:rPr>
              <a:t>Dott.Fabrizio</a:t>
            </a:r>
            <a:r>
              <a:rPr lang="it-IT" altLang="it-IT" sz="1800" b="1" dirty="0">
                <a:latin typeface="Comic Sans MS" pitchFamily="66" charset="0"/>
              </a:rPr>
              <a:t> Palmieri </a:t>
            </a:r>
            <a:br>
              <a:rPr lang="it-IT" altLang="it-IT" sz="1800" b="1" dirty="0">
                <a:latin typeface="Comic Sans MS" pitchFamily="66" charset="0"/>
              </a:rPr>
            </a:b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</a:rPr>
              <a:t>gina.gualano@inmi.it</a:t>
            </a:r>
          </a:p>
        </p:txBody>
      </p:sp>
      <p:pic>
        <p:nvPicPr>
          <p:cNvPr id="4102" name="Picture 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45024"/>
            <a:ext cx="2159818" cy="10081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991077"/>
              </p:ext>
            </p:extLst>
          </p:nvPr>
        </p:nvGraphicFramePr>
        <p:xfrm>
          <a:off x="2209800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4624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3200" b="1" kern="0" dirty="0">
                <a:solidFill>
                  <a:srgbClr val="FF3300"/>
                </a:solidFill>
                <a:latin typeface="Comic Sans MS" pitchFamily="66" charset="0"/>
              </a:rPr>
              <a:t>Pazienti TB MDR INMI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908050"/>
            <a:ext cx="8229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Nel 2015 in Italia 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70 casi TB MDR (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2,7%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; dati su 2609 ceppi). 9 casi di TB XDR (13% dei ceppi MDR). </a:t>
            </a:r>
          </a:p>
          <a:p>
            <a:pPr marL="457200" indent="-45720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Nel 2015 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INMI 5%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del totale dei 225 casi TB accertata ceppi MDR. 10% ceppi mono-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poliresistenti</a:t>
            </a:r>
            <a:endParaRPr lang="it-IT" altLang="it-IT" sz="1800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I ricoveri per TB MDR della Regione Lazio si concentrano presso l’INMI </a:t>
            </a:r>
            <a:r>
              <a:rPr lang="it-IT" altLang="it-IT" sz="1800" dirty="0">
                <a:latin typeface="Comic Sans MS" pitchFamily="66" charset="0"/>
              </a:rPr>
              <a:t>(nel 2016 su 13 trasferimenti 7 dalla Regione e 6 da fuori Regione; ad ottobre 2017 su 10 trasferimenti 7 dalla Regione e 3 da fuori Regione)</a:t>
            </a:r>
          </a:p>
        </p:txBody>
      </p:sp>
      <p:sp>
        <p:nvSpPr>
          <p:cNvPr id="7" name="CasellaDiTesto 5"/>
          <p:cNvSpPr txBox="1"/>
          <p:nvPr/>
        </p:nvSpPr>
        <p:spPr>
          <a:xfrm>
            <a:off x="4667241" y="6286520"/>
            <a:ext cx="762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/>
              <a:t>1 XDR</a:t>
            </a:r>
          </a:p>
        </p:txBody>
      </p:sp>
    </p:spTree>
    <p:extLst>
      <p:ext uri="{BB962C8B-B14F-4D97-AF65-F5344CB8AC3E}">
        <p14:creationId xmlns:p14="http://schemas.microsoft.com/office/powerpoint/2010/main" val="316365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81000" y="908720"/>
            <a:ext cx="8305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endParaRPr lang="it-IT" altLang="it-IT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Definizione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Le dimensioni del fenomeno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La gestione della TB MDR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Gli schemi terapeutici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Nuovi farmaci e nuovi schemi terapeutici</a:t>
            </a:r>
          </a:p>
          <a:p>
            <a:pPr algn="just" eaLnBrk="0" hangingPunct="0">
              <a:spcBef>
                <a:spcPct val="20000"/>
              </a:spcBef>
              <a:buClr>
                <a:srgbClr val="FF3300"/>
              </a:buClr>
              <a:buSzPct val="125000"/>
            </a:pPr>
            <a:endParaRPr lang="it-IT" altLang="it-IT" b="1" dirty="0">
              <a:latin typeface="Comic Sans MS" pitchFamily="66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553"/>
            <a:ext cx="8280400" cy="3240583"/>
          </a:xfrm>
        </p:spPr>
        <p:txBody>
          <a:bodyPr/>
          <a:lstStyle/>
          <a:p>
            <a:pPr marL="457200" indent="-457200" algn="just" defTabSz="457200">
              <a:spcBef>
                <a:spcPct val="50000"/>
              </a:spcBef>
            </a:pP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Difficile da curare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: successo terapeutico 49-65% (52% WHO; 55%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Euroepan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Region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2016) vs 90-99% TB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farmacosensibile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457200" indent="-457200" algn="just" defTabSz="457200">
              <a:spcBef>
                <a:spcPct val="50000"/>
              </a:spcBef>
            </a:pP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Elevata mortalità</a:t>
            </a:r>
            <a:r>
              <a:rPr lang="it-IT" altLang="it-IT" sz="18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5-18% vs 1-2% TB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farmacosensibile</a:t>
            </a:r>
            <a:endParaRPr lang="it-IT" altLang="it-IT" sz="1800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 defTabSz="457200">
              <a:spcBef>
                <a:spcPct val="50000"/>
              </a:spcBef>
            </a:pP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Farmaci seconda linea meno efficaci</a:t>
            </a:r>
            <a:r>
              <a:rPr lang="it-IT" altLang="it-IT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 meno tollerati 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(elevata incidenza di eventi avversi) vs farmaci prima linea. </a:t>
            </a:r>
          </a:p>
          <a:p>
            <a:pPr marL="457200" indent="-457200" algn="just" defTabSz="457200">
              <a:spcBef>
                <a:spcPct val="50000"/>
              </a:spcBef>
            </a:pP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Maggiore durata del trattamento</a:t>
            </a:r>
            <a:r>
              <a:rPr lang="it-IT" altLang="it-IT" sz="18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(12-24 mesi vs 6-9 mesi DS TB) e </a:t>
            </a: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prolungata ospedalizzazione</a:t>
            </a:r>
            <a:endParaRPr lang="it-IT" altLang="it-IT" sz="1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 defTabSz="457200" eaLnBrk="1" hangingPunct="1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Farmaci più costosi: 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€ 24.000 per ciclo di terapia (senza BDQ/DLM) vs € 130 TB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farmacosensibile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66675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3200" b="1" kern="0" dirty="0">
                <a:solidFill>
                  <a:srgbClr val="FF3300"/>
                </a:solidFill>
                <a:latin typeface="Comic Sans MS" pitchFamily="66" charset="0"/>
              </a:rPr>
              <a:t>Criticità: TB MDR vs TB </a:t>
            </a:r>
            <a:r>
              <a:rPr lang="it-IT" altLang="it-IT" sz="3200" b="1" kern="0" dirty="0" err="1">
                <a:solidFill>
                  <a:srgbClr val="FF3300"/>
                </a:solidFill>
                <a:latin typeface="Comic Sans MS" pitchFamily="66" charset="0"/>
              </a:rPr>
              <a:t>farmacosensibile</a:t>
            </a:r>
            <a:endParaRPr lang="it-IT" altLang="it-IT" sz="3200" b="1" kern="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15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7851676" cy="37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877272"/>
            <a:ext cx="2286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644008" y="5085184"/>
            <a:ext cx="3024336" cy="1296144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None/>
              <a:defRPr/>
            </a:pPr>
            <a:r>
              <a:rPr lang="it-IT" altLang="it-IT" sz="2000" b="1" kern="0" dirty="0">
                <a:solidFill>
                  <a:srgbClr val="FF3300"/>
                </a:solidFill>
                <a:latin typeface="Comic Sans MS" pitchFamily="66" charset="0"/>
              </a:rPr>
              <a:t>Successo terapeutico: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it-IT" altLang="it-IT" sz="2000" b="1" i="1" kern="0" dirty="0">
                <a:solidFill>
                  <a:srgbClr val="FF3300"/>
                </a:solidFill>
                <a:latin typeface="Comic Sans MS" pitchFamily="66" charset="0"/>
              </a:rPr>
              <a:t>  - 60% MDR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it-IT" altLang="it-IT" sz="2000" b="1" i="1" kern="0" dirty="0">
                <a:solidFill>
                  <a:srgbClr val="FF3300"/>
                </a:solidFill>
                <a:latin typeface="Comic Sans MS" pitchFamily="66" charset="0"/>
              </a:rPr>
              <a:t>  -   28% XDR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692150"/>
            <a:ext cx="8875712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580063" y="2420938"/>
            <a:ext cx="287337" cy="3603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419475" y="2708275"/>
            <a:ext cx="360363" cy="5762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3492500" y="3675063"/>
            <a:ext cx="287338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7596188" y="3284538"/>
            <a:ext cx="1296987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372225" y="3436938"/>
            <a:ext cx="1944688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372225" y="2592202"/>
            <a:ext cx="2304231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/>
          <p:cNvSpPr/>
          <p:nvPr/>
        </p:nvSpPr>
        <p:spPr>
          <a:xfrm>
            <a:off x="4716463" y="5300663"/>
            <a:ext cx="503237" cy="215900"/>
          </a:xfrm>
          <a:prstGeom prst="ellipse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132138" y="4797425"/>
            <a:ext cx="503237" cy="215900"/>
          </a:xfrm>
          <a:prstGeom prst="ellipse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970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67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675"/>
            <a:ext cx="9144000" cy="914400"/>
          </a:xfrm>
        </p:spPr>
        <p:txBody>
          <a:bodyPr/>
          <a:lstStyle/>
          <a:p>
            <a:pPr algn="l"/>
            <a:r>
              <a:rPr lang="it-IT" altLang="it-IT" sz="3200" b="1" dirty="0">
                <a:solidFill>
                  <a:srgbClr val="FF3300"/>
                </a:solidFill>
                <a:latin typeface="Comic Sans MS" pitchFamily="66" charset="0"/>
              </a:rPr>
              <a:t>Complessità nella gestione dei casi di TB MDR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1120090"/>
            <a:ext cx="822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b="1" dirty="0">
                <a:latin typeface="Comic Sans MS" pitchFamily="66" charset="0"/>
                <a:cs typeface="Times New Roman" pitchFamily="18" charset="0"/>
              </a:rPr>
              <a:t>TB MDR forma più rara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b="1" dirty="0">
                <a:latin typeface="Comic Sans MS" pitchFamily="66" charset="0"/>
                <a:cs typeface="Times New Roman" pitchFamily="18" charset="0"/>
              </a:rPr>
              <a:t>ma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caratterizzata da un </a:t>
            </a:r>
            <a:r>
              <a:rPr lang="it-IT" altLang="it-IT" sz="1600" b="1" dirty="0">
                <a:latin typeface="Comic Sans MS" pitchFamily="66" charset="0"/>
                <a:cs typeface="Times New Roman" pitchFamily="18" charset="0"/>
              </a:rPr>
              <a:t>elevato impegno assistenziale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(DRG non remunerativo).</a:t>
            </a:r>
          </a:p>
          <a:p>
            <a:pPr marL="457200" indent="-45720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b="1" dirty="0">
                <a:latin typeface="Comic Sans MS" pitchFamily="66" charset="0"/>
                <a:cs typeface="Times New Roman" pitchFamily="18" charset="0"/>
              </a:rPr>
              <a:t>Gestione clinica particolarmente complessa che necessita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marL="742950" lvl="1" indent="-28575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–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di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competenze ed esperienze cliniche adeguate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(numerosità dei casi trattati) con esito del trattamento documentato 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(70% successo nei nuovi casi)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 marL="742950" lvl="1" indent="-28575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–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adozione formale delle linee-guida WHO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; </a:t>
            </a:r>
          </a:p>
          <a:p>
            <a:pPr marL="742950" lvl="1" indent="-28575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–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di un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laboratorio di riferimento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che garantisca elevati standard diagnostici (</a:t>
            </a:r>
            <a:r>
              <a:rPr lang="it-IT" altLang="it-IT" sz="1600" dirty="0">
                <a:latin typeface="Comic Sans MS" pitchFamily="66" charset="0"/>
              </a:rPr>
              <a:t>controlli di qualità esterni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) e un adeguato livello di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biosicurezza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 marL="742950" lvl="1" indent="-28575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–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della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disponibilità continua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e dell’approvvigionamento dei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farmaci di seconda linea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(importati dall’estero)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 dei nuovi farmaci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 marL="742950" lvl="1" indent="-28575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–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di una struttura dotata di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adeguati livelli di isolamento respiratorio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in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stanze a pressione negativa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 marL="742950" lvl="1" indent="-28575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–"/>
            </a:pPr>
            <a:r>
              <a:rPr lang="it-IT" altLang="it-IT" sz="1600" dirty="0">
                <a:latin typeface="Comic Sans MS" pitchFamily="66" charset="0"/>
              </a:rPr>
              <a:t>della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presa in carico e della gestione unitaria del caso </a:t>
            </a:r>
            <a:r>
              <a:rPr lang="it-IT" altLang="it-IT" sz="1600" dirty="0">
                <a:latin typeface="Comic Sans MS" pitchFamily="66" charset="0"/>
              </a:rPr>
              <a:t>per tutta la durata del trattamento (PDTA formalizzati; </a:t>
            </a:r>
            <a:r>
              <a:rPr lang="it-IT" altLang="it-IT" sz="1600" i="1" dirty="0">
                <a:latin typeface="Comic Sans MS" pitchFamily="66" charset="0"/>
              </a:rPr>
              <a:t>case manager</a:t>
            </a:r>
            <a:r>
              <a:rPr lang="it-IT" altLang="it-IT" sz="1600" dirty="0">
                <a:latin typeface="Comic Sans MS" pitchFamily="66" charset="0"/>
              </a:rPr>
              <a:t>) attraverso il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coordinamento con </a:t>
            </a:r>
            <a:r>
              <a:rPr lang="it-IT" altLang="it-IT" sz="1600" dirty="0">
                <a:latin typeface="Comic Sans MS" pitchFamily="66" charset="0"/>
              </a:rPr>
              <a:t>le figure 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di assistenza primaria/MMG</a:t>
            </a:r>
            <a:r>
              <a:rPr lang="it-IT" altLang="it-IT" sz="1600" dirty="0">
                <a:latin typeface="Comic Sans MS" pitchFamily="66" charset="0"/>
              </a:rPr>
              <a:t> e i 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servizi socio-sanitari del territorio</a:t>
            </a:r>
            <a:r>
              <a:rPr lang="it-IT" altLang="it-IT" sz="1600" dirty="0">
                <a:latin typeface="Comic Sans MS" pitchFamily="66" charset="0"/>
              </a:rPr>
              <a:t>.</a:t>
            </a:r>
            <a:endParaRPr lang="it-IT" altLang="it-IT" sz="1600" dirty="0">
              <a:latin typeface="Comic Sans MS" pitchFamily="66" charset="0"/>
              <a:cs typeface="Times New Roman" pitchFamily="18" charset="0"/>
            </a:endParaRPr>
          </a:p>
          <a:p>
            <a:pPr marL="742950" lvl="1" indent="-28575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–"/>
            </a:pPr>
            <a:endParaRPr lang="it-IT" altLang="it-IT" sz="16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5867400" y="6309320"/>
            <a:ext cx="3281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 err="1">
                <a:latin typeface="Comic Sans MS" pitchFamily="66" charset="0"/>
              </a:rPr>
              <a:t>Gualano</a:t>
            </a:r>
            <a:r>
              <a:rPr lang="it-IT" altLang="it-IT" sz="1000" dirty="0">
                <a:latin typeface="Comic Sans MS" pitchFamily="66" charset="0"/>
              </a:rPr>
              <a:t> G, et al. </a:t>
            </a:r>
            <a:r>
              <a:rPr lang="it-IT" altLang="it-IT" sz="1000" dirty="0" err="1">
                <a:latin typeface="Comic Sans MS" pitchFamily="66" charset="0"/>
              </a:rPr>
              <a:t>Infect</a:t>
            </a:r>
            <a:r>
              <a:rPr lang="it-IT" altLang="it-IT" sz="1000" dirty="0">
                <a:latin typeface="Comic Sans MS" pitchFamily="66" charset="0"/>
              </a:rPr>
              <a:t> </a:t>
            </a:r>
            <a:r>
              <a:rPr lang="it-IT" altLang="it-IT" sz="1000" dirty="0" err="1">
                <a:latin typeface="Comic Sans MS" pitchFamily="66" charset="0"/>
              </a:rPr>
              <a:t>Dis</a:t>
            </a:r>
            <a:r>
              <a:rPr lang="it-IT" altLang="it-IT" sz="1000" dirty="0">
                <a:latin typeface="Comic Sans MS" pitchFamily="66" charset="0"/>
              </a:rPr>
              <a:t> Rep 2016; 8(2): 6569.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mic Sans MS" pitchFamily="66" charset="0"/>
              </a:rPr>
              <a:t>Blasi F, et al. </a:t>
            </a:r>
            <a:r>
              <a:rPr lang="it-IT" altLang="it-IT" sz="1000" dirty="0" err="1">
                <a:latin typeface="Comic Sans MS" pitchFamily="66" charset="0"/>
              </a:rPr>
              <a:t>Eur</a:t>
            </a:r>
            <a:r>
              <a:rPr lang="it-IT" altLang="it-IT" sz="1000" dirty="0">
                <a:latin typeface="Comic Sans MS" pitchFamily="66" charset="0"/>
              </a:rPr>
              <a:t> </a:t>
            </a:r>
            <a:r>
              <a:rPr lang="it-IT" altLang="it-IT" sz="1000" dirty="0" err="1">
                <a:latin typeface="Comic Sans MS" pitchFamily="66" charset="0"/>
              </a:rPr>
              <a:t>Respir</a:t>
            </a:r>
            <a:r>
              <a:rPr lang="it-IT" altLang="it-IT" sz="1000" dirty="0">
                <a:latin typeface="Comic Sans MS" pitchFamily="66" charset="0"/>
              </a:rPr>
              <a:t> J 2017; 49: 1602242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691680" y="6302517"/>
            <a:ext cx="3528392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en-US" altLang="it-IT" sz="1000" b="1" dirty="0">
                <a:latin typeface="Comic Sans MS" pitchFamily="66" charset="0"/>
                <a:cs typeface="Times New Roman" pitchFamily="18" charset="0"/>
              </a:rPr>
              <a:t>	ECDC</a:t>
            </a:r>
            <a:r>
              <a:rPr lang="en-US" altLang="it-IT" sz="1000" dirty="0">
                <a:latin typeface="Comic Sans MS" pitchFamily="66" charset="0"/>
                <a:cs typeface="Times New Roman" pitchFamily="18" charset="0"/>
              </a:rPr>
              <a:t>. Rapid Risk Assessment: Healthcare system factors influencing treatment results of MDR TB patients. Stockholm: ECDC; 2014.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63" y="5733256"/>
            <a:ext cx="1071161" cy="1048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42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98" y="1412776"/>
            <a:ext cx="7772400" cy="5112568"/>
          </a:xfrm>
        </p:spPr>
        <p:txBody>
          <a:bodyPr/>
          <a:lstStyle/>
          <a:p>
            <a:pPr>
              <a:buClr>
                <a:srgbClr val="FF3300"/>
              </a:buClr>
              <a:buSzPct val="120000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Farmaci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autorizzati dal Ministero della Salute con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indicazione terapeutica diversa dalla Tubercolosi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it-IT" altLang="it-IT" sz="1600" i="1" dirty="0">
                <a:latin typeface="Comic Sans MS" pitchFamily="66" charset="0"/>
                <a:cs typeface="Times New Roman" pitchFamily="18" charset="0"/>
              </a:rPr>
              <a:t>off-</a:t>
            </a:r>
            <a:r>
              <a:rPr lang="it-IT" altLang="it-IT" sz="1600" i="1" dirty="0" err="1">
                <a:latin typeface="Comic Sans MS" pitchFamily="66" charset="0"/>
                <a:cs typeface="Times New Roman" pitchFamily="18" charset="0"/>
              </a:rPr>
              <a:t>lab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el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; al di fuori della scheda tecnica):</a:t>
            </a:r>
          </a:p>
          <a:p>
            <a:pPr lvl="1">
              <a:buClr>
                <a:srgbClr val="FF3300"/>
              </a:buClr>
              <a:buSzPct val="120000"/>
            </a:pPr>
            <a:r>
              <a:rPr lang="it-IT" altLang="it-IT" sz="1600" dirty="0" err="1">
                <a:latin typeface="Comic Sans MS" pitchFamily="66" charset="0"/>
              </a:rPr>
              <a:t>Amikacina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Kanamicina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Fluorochinolonici</a:t>
            </a:r>
            <a:r>
              <a:rPr lang="it-IT" altLang="it-IT" sz="1600" dirty="0">
                <a:latin typeface="Comic Sans MS" pitchFamily="66" charset="0"/>
              </a:rPr>
              <a:t> (</a:t>
            </a:r>
            <a:r>
              <a:rPr lang="it-IT" altLang="it-IT" sz="1600" dirty="0" err="1">
                <a:latin typeface="Comic Sans MS" pitchFamily="66" charset="0"/>
              </a:rPr>
              <a:t>Moxifloxacina</a:t>
            </a:r>
            <a:r>
              <a:rPr lang="it-IT" altLang="it-IT" sz="1600" dirty="0">
                <a:latin typeface="Comic Sans MS" pitchFamily="66" charset="0"/>
              </a:rPr>
              <a:t>/</a:t>
            </a:r>
            <a:r>
              <a:rPr lang="it-IT" altLang="it-IT" sz="1600" dirty="0" err="1">
                <a:latin typeface="Comic Sans MS" pitchFamily="66" charset="0"/>
              </a:rPr>
              <a:t>Levofloxacina</a:t>
            </a:r>
            <a:r>
              <a:rPr lang="it-IT" altLang="it-IT" sz="1600" dirty="0">
                <a:latin typeface="Comic Sans MS" pitchFamily="66" charset="0"/>
              </a:rPr>
              <a:t>), </a:t>
            </a:r>
            <a:r>
              <a:rPr lang="it-IT" altLang="it-IT" sz="1600" dirty="0" err="1">
                <a:latin typeface="Comic Sans MS" pitchFamily="66" charset="0"/>
              </a:rPr>
              <a:t>Linezolid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Imipenem</a:t>
            </a:r>
            <a:r>
              <a:rPr lang="it-IT" altLang="it-IT" sz="1600" dirty="0">
                <a:latin typeface="Comic Sans MS" pitchFamily="66" charset="0"/>
              </a:rPr>
              <a:t>/</a:t>
            </a:r>
            <a:r>
              <a:rPr lang="it-IT" altLang="it-IT" sz="1600" dirty="0" err="1">
                <a:latin typeface="Comic Sans MS" pitchFamily="66" charset="0"/>
              </a:rPr>
              <a:t>Cilastatina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Meropenem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Amoxicillina</a:t>
            </a:r>
            <a:r>
              <a:rPr lang="it-IT" altLang="it-IT" sz="1600" dirty="0">
                <a:latin typeface="Comic Sans MS" pitchFamily="66" charset="0"/>
              </a:rPr>
              <a:t>/Acido </a:t>
            </a:r>
            <a:r>
              <a:rPr lang="it-IT" altLang="it-IT" sz="1600" dirty="0" err="1">
                <a:latin typeface="Comic Sans MS" pitchFamily="66" charset="0"/>
              </a:rPr>
              <a:t>clavulanico</a:t>
            </a:r>
            <a:r>
              <a:rPr lang="it-IT" altLang="it-IT" sz="1600" dirty="0">
                <a:latin typeface="Comic Sans MS" pitchFamily="66" charset="0"/>
              </a:rPr>
              <a:t>. </a:t>
            </a:r>
          </a:p>
          <a:p>
            <a:pPr lvl="2">
              <a:buClr>
                <a:srgbClr val="FF3300"/>
              </a:buClr>
              <a:buSzPct val="120000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Parere preliminare del farmacista e parere definitivo del Direttore Sanitario.</a:t>
            </a:r>
          </a:p>
          <a:p>
            <a:pPr lvl="2">
              <a:buClr>
                <a:srgbClr val="FF3300"/>
              </a:buClr>
              <a:buSzPct val="120000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Consenso informato</a:t>
            </a:r>
            <a:r>
              <a:rPr lang="it-IT" altLang="it-IT" sz="1200" dirty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>
              <a:buClr>
                <a:srgbClr val="FF3300"/>
              </a:buClr>
              <a:buSzPct val="120000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Farmaci non registrati in Italia ma autorizzati nel paese di provenienza per la cura della tubercolosi</a:t>
            </a:r>
            <a:r>
              <a:rPr lang="it-IT" altLang="it-IT" sz="1600" dirty="0">
                <a:latin typeface="Comic Sans MS" pitchFamily="66" charset="0"/>
                <a:sym typeface="Wingdings" panose="05000000000000000000" pitchFamily="2" charset="2"/>
              </a:rPr>
              <a:t> (farmaci esteri):</a:t>
            </a:r>
            <a:endParaRPr lang="it-IT" altLang="it-IT" sz="1600" dirty="0">
              <a:latin typeface="Comic Sans MS" pitchFamily="66" charset="0"/>
            </a:endParaRPr>
          </a:p>
          <a:p>
            <a:pPr lvl="1">
              <a:buClr>
                <a:srgbClr val="FF3300"/>
              </a:buClr>
              <a:buSzPct val="120000"/>
            </a:pPr>
            <a:r>
              <a:rPr lang="it-IT" altLang="it-IT" sz="1600" dirty="0">
                <a:latin typeface="Comic Sans MS" pitchFamily="66" charset="0"/>
              </a:rPr>
              <a:t>Streptomicina, </a:t>
            </a:r>
            <a:r>
              <a:rPr lang="it-IT" altLang="it-IT" sz="1600" dirty="0" err="1">
                <a:latin typeface="Comic Sans MS" pitchFamily="66" charset="0"/>
              </a:rPr>
              <a:t>Etionamide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Protionamide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Cicloserina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Clofazimina</a:t>
            </a:r>
            <a:r>
              <a:rPr lang="it-IT" altLang="it-IT" sz="1600" dirty="0">
                <a:latin typeface="Comic Sans MS" pitchFamily="66" charset="0"/>
              </a:rPr>
              <a:t> (non registrata per trattamento della TB).</a:t>
            </a:r>
          </a:p>
          <a:p>
            <a:pPr lvl="2">
              <a:buClr>
                <a:srgbClr val="FF3300"/>
              </a:buClr>
              <a:buSzPct val="120000"/>
            </a:pPr>
            <a:r>
              <a:rPr lang="it-IT" altLang="it-IT" sz="1600" dirty="0">
                <a:latin typeface="Comic Sans MS" pitchFamily="66" charset="0"/>
              </a:rPr>
              <a:t>Richiesta d'importazione del farmaco non registrato in Italia da utilizzarsi in ambito ospedaliero ai sensi del D.M. 11/02/1997 da parte del medico.</a:t>
            </a:r>
          </a:p>
          <a:p>
            <a:pPr lvl="2">
              <a:buClr>
                <a:srgbClr val="FF3300"/>
              </a:buClr>
              <a:buSzPct val="120000"/>
            </a:pPr>
            <a:r>
              <a:rPr lang="it-IT" altLang="it-IT" sz="1600" dirty="0">
                <a:latin typeface="Comic Sans MS" pitchFamily="66" charset="0"/>
              </a:rPr>
              <a:t>Dichiarazione di assunzione di responsabilità da parte del medico.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lvl="2">
              <a:buClr>
                <a:srgbClr val="FF3300"/>
              </a:buClr>
              <a:buSzPct val="120000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Consenso informato.</a:t>
            </a:r>
            <a:endParaRPr lang="it-IT" altLang="it-IT" sz="1600" dirty="0">
              <a:latin typeface="Comic Sans MS" pitchFamily="66" charset="0"/>
            </a:endParaRPr>
          </a:p>
          <a:p>
            <a:pPr lvl="0">
              <a:buClr>
                <a:srgbClr val="FF3300"/>
              </a:buClr>
              <a:buSzPct val="120000"/>
            </a:pPr>
            <a:r>
              <a:rPr lang="it-IT" altLang="it-IT" sz="1600" dirty="0">
                <a:latin typeface="Comic Sans MS" panose="030F0702030302020204" pitchFamily="66" charset="0"/>
                <a:cs typeface="Arial" charset="0"/>
              </a:rPr>
              <a:t>Acido p-</a:t>
            </a:r>
            <a:r>
              <a:rPr lang="it-IT" altLang="it-IT" sz="1600" dirty="0" err="1">
                <a:latin typeface="Comic Sans MS" panose="030F0702030302020204" pitchFamily="66" charset="0"/>
                <a:cs typeface="Arial" charset="0"/>
              </a:rPr>
              <a:t>aminosalicilico</a:t>
            </a:r>
            <a:r>
              <a:rPr lang="it-IT" altLang="it-IT" sz="1600" dirty="0">
                <a:latin typeface="Comic Sans MS" panose="030F0702030302020204" pitchFamily="66" charset="0"/>
                <a:cs typeface="Arial" charset="0"/>
              </a:rPr>
              <a:t> (PAS): </a:t>
            </a:r>
            <a:r>
              <a:rPr lang="it-IT" altLang="it-IT" sz="1600" dirty="0">
                <a:solidFill>
                  <a:srgbClr val="FF3300"/>
                </a:solidFill>
                <a:latin typeface="Comic Sans MS" panose="030F0702030302020204" pitchFamily="66" charset="0"/>
                <a:cs typeface="Arial" charset="0"/>
              </a:rPr>
              <a:t>fascia C</a:t>
            </a:r>
            <a:r>
              <a:rPr lang="it-IT" altLang="it-IT" sz="1600" dirty="0">
                <a:latin typeface="Comic Sans MS" panose="030F0702030302020204" pitchFamily="66" charset="0"/>
                <a:cs typeface="Arial" charset="0"/>
              </a:rPr>
              <a:t>/</a:t>
            </a:r>
            <a:r>
              <a:rPr lang="it-IT" altLang="it-IT" sz="1600" dirty="0" err="1">
                <a:latin typeface="Comic Sans MS" panose="030F0702030302020204" pitchFamily="66" charset="0"/>
                <a:cs typeface="Arial" charset="0"/>
              </a:rPr>
              <a:t>Osp</a:t>
            </a:r>
            <a:r>
              <a:rPr lang="it-IT" altLang="it-IT" sz="1600" dirty="0">
                <a:latin typeface="Comic Sans MS" panose="030F0702030302020204" pitchFamily="66" charset="0"/>
                <a:cs typeface="Arial" charset="0"/>
              </a:rPr>
              <a:t> (rendicontabile in </a:t>
            </a:r>
            <a:r>
              <a:rPr lang="it-IT" altLang="it-IT" sz="1600" dirty="0" err="1">
                <a:latin typeface="Comic Sans MS" panose="030F0702030302020204" pitchFamily="66" charset="0"/>
                <a:cs typeface="Arial" charset="0"/>
              </a:rPr>
              <a:t>Farmed</a:t>
            </a:r>
            <a:r>
              <a:rPr lang="it-IT" altLang="it-IT" sz="1600" dirty="0">
                <a:latin typeface="Comic Sans MS" panose="030F0702030302020204" pitchFamily="66" charset="0"/>
                <a:cs typeface="Arial" charset="0"/>
              </a:rPr>
              <a:t>)</a:t>
            </a:r>
          </a:p>
          <a:p>
            <a:pPr>
              <a:buClr>
                <a:srgbClr val="FF3300"/>
              </a:buClr>
              <a:buSzPct val="120000"/>
            </a:pPr>
            <a:endParaRPr lang="it-IT" altLang="it-IT" sz="1600" dirty="0"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9512" y="260350"/>
            <a:ext cx="8712968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altLang="it-IT" sz="2800" b="1" dirty="0">
                <a:solidFill>
                  <a:srgbClr val="FF3300"/>
                </a:solidFill>
                <a:latin typeface="Comic Sans MS" pitchFamily="66" charset="0"/>
              </a:rPr>
              <a:t>Approvvigionamento dei farmaci di seconda linea: farmaci </a:t>
            </a:r>
            <a:r>
              <a:rPr lang="it-IT" altLang="it-IT" sz="2800" b="1" i="1" dirty="0">
                <a:solidFill>
                  <a:srgbClr val="FF3300"/>
                </a:solidFill>
                <a:latin typeface="Comic Sans MS" pitchFamily="66" charset="0"/>
              </a:rPr>
              <a:t>off-</a:t>
            </a:r>
            <a:r>
              <a:rPr lang="it-IT" altLang="it-IT" sz="2800" b="1" i="1" dirty="0" err="1">
                <a:solidFill>
                  <a:srgbClr val="FF3300"/>
                </a:solidFill>
                <a:latin typeface="Comic Sans MS" pitchFamily="66" charset="0"/>
              </a:rPr>
              <a:t>label</a:t>
            </a:r>
            <a:r>
              <a:rPr lang="it-IT" altLang="it-IT" sz="2800" b="1" i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it-IT" altLang="it-IT" sz="2800" b="1" dirty="0">
                <a:solidFill>
                  <a:srgbClr val="FF3300"/>
                </a:solidFill>
                <a:latin typeface="Comic Sans MS" pitchFamily="66" charset="0"/>
              </a:rPr>
              <a:t>e</a:t>
            </a:r>
            <a:r>
              <a:rPr lang="it-IT" altLang="it-IT" sz="2800" b="1" i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it-IT" altLang="it-IT" sz="2800" b="1" dirty="0">
                <a:solidFill>
                  <a:srgbClr val="FF3300"/>
                </a:solidFill>
                <a:latin typeface="Comic Sans MS" pitchFamily="66" charset="0"/>
              </a:rPr>
              <a:t>farmaci esteri </a:t>
            </a:r>
            <a:endParaRPr lang="it-IT" altLang="it-IT" sz="2800" b="1" i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57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388378"/>
              </p:ext>
            </p:extLst>
          </p:nvPr>
        </p:nvGraphicFramePr>
        <p:xfrm>
          <a:off x="1331641" y="1268760"/>
          <a:ext cx="5653360" cy="473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Worksheet" r:id="rId4" imgW="5534025" imgH="4552950" progId="Excel.Sheet.8">
                  <p:embed/>
                </p:oleObj>
              </mc:Choice>
              <mc:Fallback>
                <p:oleObj name="Worksheet" r:id="rId4" imgW="5534025" imgH="45529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1" y="1268760"/>
                        <a:ext cx="5653360" cy="473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it-IT" sz="2800" b="1" kern="0" dirty="0" err="1">
                <a:solidFill>
                  <a:srgbClr val="FF3300"/>
                </a:solidFill>
                <a:latin typeface="Comic Sans MS" pitchFamily="66" charset="0"/>
              </a:rPr>
              <a:t>Costo</a:t>
            </a:r>
            <a:r>
              <a:rPr lang="en-US" altLang="it-IT" sz="2800" b="1" kern="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2800" b="1" kern="0" dirty="0" err="1">
                <a:solidFill>
                  <a:srgbClr val="FF3300"/>
                </a:solidFill>
                <a:latin typeface="Comic Sans MS" pitchFamily="66" charset="0"/>
              </a:rPr>
              <a:t>ospedaliero</a:t>
            </a:r>
            <a:r>
              <a:rPr lang="en-US" altLang="it-IT" sz="2800" b="1" kern="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2800" b="1" kern="0" dirty="0" err="1">
                <a:solidFill>
                  <a:srgbClr val="FF3300"/>
                </a:solidFill>
                <a:latin typeface="Comic Sans MS" pitchFamily="66" charset="0"/>
              </a:rPr>
              <a:t>farmaci</a:t>
            </a:r>
            <a:r>
              <a:rPr lang="en-US" altLang="it-IT" sz="2800" b="1" kern="0" dirty="0">
                <a:solidFill>
                  <a:srgbClr val="FF3300"/>
                </a:solidFill>
                <a:latin typeface="Comic Sans MS" pitchFamily="66" charset="0"/>
              </a:rPr>
              <a:t> TB MDR</a:t>
            </a:r>
            <a:endParaRPr lang="it-IT" altLang="it-IT" sz="2800" b="1" kern="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6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63" y="475456"/>
            <a:ext cx="4380557" cy="61939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6864771" y="6237312"/>
            <a:ext cx="22437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1000" dirty="0">
                <a:latin typeface="Comic Sans MS" pitchFamily="66" charset="0"/>
              </a:rPr>
              <a:t>Protocollo di gestione clinica della Tubercolosi  INMI “</a:t>
            </a:r>
            <a:r>
              <a:rPr lang="it-IT" altLang="it-IT" sz="1000" dirty="0" err="1">
                <a:latin typeface="Comic Sans MS" pitchFamily="66" charset="0"/>
              </a:rPr>
              <a:t>L.Spallanzani</a:t>
            </a:r>
            <a:r>
              <a:rPr lang="it-IT" altLang="it-IT" sz="1000" dirty="0">
                <a:latin typeface="Comic Sans MS" pitchFamily="66" charset="0"/>
              </a:rPr>
              <a:t>” - Revisione N. 7 – gennaio 2017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08104" y="579462"/>
            <a:ext cx="3767336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err="1">
                <a:solidFill>
                  <a:srgbClr val="FF3300"/>
                </a:solidFill>
                <a:latin typeface="Comic Sans MS" pitchFamily="66" charset="0"/>
              </a:rPr>
              <a:t>Registrare</a:t>
            </a:r>
            <a:r>
              <a:rPr lang="en-US" altLang="it-IT" sz="24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2400" b="1" dirty="0" err="1">
                <a:solidFill>
                  <a:srgbClr val="FF3300"/>
                </a:solidFill>
                <a:latin typeface="Comic Sans MS" pitchFamily="66" charset="0"/>
              </a:rPr>
              <a:t>l’esito</a:t>
            </a:r>
            <a:r>
              <a:rPr lang="en-US" altLang="it-IT" sz="24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br>
              <a:rPr lang="en-US" altLang="it-IT" sz="2400" b="1" dirty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altLang="it-IT" sz="2400" b="1" dirty="0">
                <a:solidFill>
                  <a:srgbClr val="FF3300"/>
                </a:solidFill>
                <a:latin typeface="Comic Sans MS" pitchFamily="66" charset="0"/>
              </a:rPr>
              <a:t>del </a:t>
            </a:r>
            <a:r>
              <a:rPr lang="en-US" altLang="it-IT" sz="2400" b="1" dirty="0" err="1">
                <a:solidFill>
                  <a:srgbClr val="FF3300"/>
                </a:solidFill>
                <a:latin typeface="Comic Sans MS" pitchFamily="66" charset="0"/>
              </a:rPr>
              <a:t>trattamento</a:t>
            </a:r>
            <a:endParaRPr lang="it-IT" altLang="it-IT" sz="24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66309" cy="59874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5651500" y="6381750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000" dirty="0">
                <a:latin typeface="Comic Sans MS" pitchFamily="66" charset="0"/>
              </a:rPr>
              <a:t>Protocollo di gestione clinica della Tubercolosi  </a:t>
            </a:r>
            <a:br>
              <a:rPr lang="it-IT" altLang="it-IT" sz="1000" dirty="0">
                <a:latin typeface="Comic Sans MS" pitchFamily="66" charset="0"/>
              </a:rPr>
            </a:br>
            <a:r>
              <a:rPr lang="it-IT" altLang="it-IT" sz="1000" dirty="0">
                <a:latin typeface="Comic Sans MS" pitchFamily="66" charset="0"/>
              </a:rPr>
              <a:t>INMI “</a:t>
            </a:r>
            <a:r>
              <a:rPr lang="it-IT" altLang="it-IT" sz="1000" dirty="0" err="1">
                <a:latin typeface="Comic Sans MS" pitchFamily="66" charset="0"/>
              </a:rPr>
              <a:t>L.Spallanzani</a:t>
            </a:r>
            <a:r>
              <a:rPr lang="it-IT" altLang="it-IT" sz="1000" dirty="0">
                <a:latin typeface="Comic Sans MS" pitchFamily="66" charset="0"/>
              </a:rPr>
              <a:t>” - Revisione N. 7 – gennaio 2017</a:t>
            </a:r>
          </a:p>
        </p:txBody>
      </p:sp>
    </p:spTree>
    <p:extLst>
      <p:ext uri="{BB962C8B-B14F-4D97-AF65-F5344CB8AC3E}">
        <p14:creationId xmlns:p14="http://schemas.microsoft.com/office/powerpoint/2010/main" val="96628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81000" y="908720"/>
            <a:ext cx="8305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endParaRPr lang="it-IT" altLang="it-IT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Definizione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Le dimensioni del fenomeno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La gestione della TB MDR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Gli schemi terapeutici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Nuovi farmaci e nuovi schemi </a:t>
            </a:r>
            <a:r>
              <a:rPr lang="it-IT" altLang="it-IT" b="1" dirty="0" smtClean="0">
                <a:solidFill>
                  <a:srgbClr val="002060"/>
                </a:solidFill>
                <a:latin typeface="Comic Sans MS" pitchFamily="66" charset="0"/>
              </a:rPr>
              <a:t>di trattamento</a:t>
            </a:r>
            <a:endParaRPr lang="it-IT" altLang="it-IT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 eaLnBrk="0" hangingPunct="0">
              <a:spcBef>
                <a:spcPct val="20000"/>
              </a:spcBef>
              <a:buClr>
                <a:srgbClr val="FF3300"/>
              </a:buClr>
              <a:buSzPct val="125000"/>
            </a:pPr>
            <a:endParaRPr lang="it-IT" altLang="it-IT" b="1" dirty="0">
              <a:latin typeface="Comic Sans MS" pitchFamily="66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608373"/>
            <a:ext cx="1511929" cy="1926381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C26CD1B4-5DBB-45B2-9D2D-45AB2153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08374"/>
            <a:ext cx="1603355" cy="19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548680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81000" y="908720"/>
            <a:ext cx="8305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endParaRPr lang="it-IT" altLang="it-IT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Definizione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Le dimensioni del fenomeno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La gestione della TB MDR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Gli schemi terapeutici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Nuovi farmaci e nuovi schemi terapeutici</a:t>
            </a:r>
          </a:p>
          <a:p>
            <a:pPr algn="just" eaLnBrk="0" hangingPunct="0">
              <a:spcBef>
                <a:spcPct val="20000"/>
              </a:spcBef>
              <a:buClr>
                <a:srgbClr val="FF3300"/>
              </a:buClr>
              <a:buSzPct val="125000"/>
            </a:pPr>
            <a:endParaRPr lang="it-IT" altLang="it-IT" b="1" dirty="0">
              <a:latin typeface="Comic Sans MS" pitchFamily="66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64904"/>
            <a:ext cx="21113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960438"/>
            <a:ext cx="2028825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609600" y="228600"/>
            <a:ext cx="7772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it-IT" sz="3200" b="1">
                <a:solidFill>
                  <a:srgbClr val="FF0000"/>
                </a:solidFill>
                <a:latin typeface="Comic Sans MS" pitchFamily="66" charset="0"/>
              </a:rPr>
              <a:t>WHO MDR-TB guidelines</a:t>
            </a:r>
            <a:endParaRPr lang="it-IT" altLang="it-IT" sz="3200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736975"/>
            <a:ext cx="2749550" cy="30051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18438" name="Rettangolo 1"/>
          <p:cNvSpPr>
            <a:spLocks noChangeArrowheads="1"/>
          </p:cNvSpPr>
          <p:nvPr/>
        </p:nvSpPr>
        <p:spPr bwMode="auto">
          <a:xfrm>
            <a:off x="6875463" y="3408363"/>
            <a:ext cx="15684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it-IT" altLang="it-IT" sz="1400" b="1" dirty="0">
                <a:solidFill>
                  <a:srgbClr val="FF3300"/>
                </a:solidFill>
                <a:latin typeface="Comic Sans MS" pitchFamily="66" charset="0"/>
              </a:rPr>
              <a:t>12 maggio 2016</a:t>
            </a:r>
          </a:p>
        </p:txBody>
      </p:sp>
      <p:sp>
        <p:nvSpPr>
          <p:cNvPr id="18439" name="CasellaDiTesto 1"/>
          <p:cNvSpPr txBox="1">
            <a:spLocks noChangeArrowheads="1"/>
          </p:cNvSpPr>
          <p:nvPr/>
        </p:nvSpPr>
        <p:spPr bwMode="auto">
          <a:xfrm>
            <a:off x="3924300" y="3573463"/>
            <a:ext cx="5000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800"/>
              <a:t>2014</a:t>
            </a:r>
          </a:p>
        </p:txBody>
      </p:sp>
      <p:sp>
        <p:nvSpPr>
          <p:cNvPr id="2" name="Rettangolo 1"/>
          <p:cNvSpPr/>
          <p:nvPr/>
        </p:nvSpPr>
        <p:spPr>
          <a:xfrm>
            <a:off x="539552" y="5733256"/>
            <a:ext cx="5064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000" b="1" dirty="0" err="1">
                <a:solidFill>
                  <a:srgbClr val="FF3300"/>
                </a:solidFill>
                <a:latin typeface="Comic Sans MS" pitchFamily="66" charset="0"/>
              </a:rPr>
              <a:t>Shorter</a:t>
            </a:r>
            <a:r>
              <a:rPr lang="it-IT" altLang="it-IT" sz="20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it-IT" altLang="it-IT" sz="2000" b="1" dirty="0" err="1">
                <a:solidFill>
                  <a:srgbClr val="FF3300"/>
                </a:solidFill>
                <a:latin typeface="Comic Sans MS" pitchFamily="66" charset="0"/>
              </a:rPr>
              <a:t>regimen</a:t>
            </a:r>
            <a:r>
              <a:rPr lang="it-IT" altLang="it-IT" sz="2000" b="1" dirty="0">
                <a:solidFill>
                  <a:srgbClr val="FF3300"/>
                </a:solidFill>
                <a:latin typeface="Comic Sans MS" pitchFamily="66" charset="0"/>
              </a:rPr>
              <a:t> (regime di </a:t>
            </a:r>
            <a:br>
              <a:rPr lang="it-IT" altLang="it-IT" sz="2000" b="1" dirty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it-IT" altLang="it-IT" sz="2000" b="1" dirty="0">
                <a:solidFill>
                  <a:srgbClr val="FF3300"/>
                </a:solidFill>
                <a:latin typeface="Comic Sans MS" pitchFamily="66" charset="0"/>
              </a:rPr>
              <a:t>trattamento standardizzato breve)</a:t>
            </a:r>
            <a:endParaRPr lang="it-IT" sz="20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07BAA125-2B22-4FA5-A57E-064DD3A5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2353234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FF9D485-6972-4373-9566-96445944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4"/>
          <a:stretch>
            <a:fillRect/>
          </a:stretch>
        </p:blipFill>
        <p:spPr bwMode="auto">
          <a:xfrm>
            <a:off x="5724128" y="980728"/>
            <a:ext cx="3235136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4582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  <a:buFontTx/>
              <a:buNone/>
              <a:defRPr/>
            </a:pPr>
            <a:r>
              <a:rPr lang="it-IT" altLang="it-IT" sz="2400" dirty="0">
                <a:cs typeface="Times New Roman" pitchFamily="18" charset="0"/>
              </a:rPr>
              <a:t>	</a:t>
            </a: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Gruppo A. </a:t>
            </a:r>
            <a:r>
              <a:rPr lang="it-IT" altLang="it-IT" sz="1800" b="1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Fluorochinoloni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*</a:t>
            </a:r>
            <a:endParaRPr lang="it-IT" altLang="it-IT" sz="1800" b="1" dirty="0">
              <a:latin typeface="Comic Sans MS" pitchFamily="66" charset="0"/>
              <a:cs typeface="Times New Roman" pitchFamily="18" charset="0"/>
            </a:endParaRPr>
          </a:p>
          <a:p>
            <a:pPr marL="457200" lvl="1" indent="0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  <a:buFontTx/>
              <a:buNone/>
              <a:defRPr/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	1)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Levofloxacina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2)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Moxifloxacina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3)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Gatifloxacina</a:t>
            </a:r>
            <a:endParaRPr lang="it-IT" altLang="it-IT" sz="1800" dirty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  <a:buFontTx/>
              <a:buNone/>
              <a:defRPr/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Gruppo B. Farmaci iniettabili di seconda linea</a:t>
            </a:r>
          </a:p>
          <a:p>
            <a:pPr marL="457200" lvl="1" indent="0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  <a:buFontTx/>
              <a:buNone/>
              <a:defRPr/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Amikacina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Capreomicina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Kanamicina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(Streptomicina)</a:t>
            </a:r>
          </a:p>
          <a:p>
            <a:pPr lvl="1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  <a:buFontTx/>
              <a:buNone/>
              <a:defRPr/>
            </a:pP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Gruppo C. Altri farmaci di seconda linea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*</a:t>
            </a:r>
            <a:endParaRPr lang="it-IT" altLang="it-IT" sz="1800" b="1" dirty="0">
              <a:latin typeface="Comic Sans MS" pitchFamily="66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  <a:buNone/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1)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Etionamide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/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Protionamide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 2)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Cicloserina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/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Terizidone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lvl="2" algn="just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  <a:buNone/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3) </a:t>
            </a:r>
            <a:r>
              <a:rPr lang="it-IT" altLang="it-IT" sz="1800" i="1" dirty="0" err="1">
                <a:latin typeface="Comic Sans MS" pitchFamily="66" charset="0"/>
                <a:cs typeface="Times New Roman" pitchFamily="18" charset="0"/>
              </a:rPr>
              <a:t>Linezolid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  4) </a:t>
            </a:r>
            <a:r>
              <a:rPr lang="it-IT" altLang="it-IT" sz="1800" i="1" dirty="0" err="1">
                <a:latin typeface="Comic Sans MS" pitchFamily="66" charset="0"/>
                <a:cs typeface="Times New Roman" pitchFamily="18" charset="0"/>
              </a:rPr>
              <a:t>Clofazimina</a:t>
            </a:r>
            <a:endParaRPr lang="it-IT" altLang="it-IT" sz="1800" i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868363" y="5661025"/>
            <a:ext cx="39195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400">
                <a:latin typeface="Comic Sans MS" pitchFamily="66" charset="0"/>
              </a:rPr>
              <a:t>* Impiegare con priorità decrescente (1 </a:t>
            </a:r>
            <a:r>
              <a:rPr lang="it-IT" altLang="it-IT" sz="1400">
                <a:latin typeface="Comic Sans MS" pitchFamily="66" charset="0"/>
                <a:sym typeface="Wingdings" pitchFamily="2" charset="2"/>
              </a:rPr>
              <a:t> 4)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304800" y="76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it-IT" sz="2800" b="1" dirty="0" err="1">
                <a:solidFill>
                  <a:srgbClr val="FF3300"/>
                </a:solidFill>
                <a:latin typeface="Comic Sans MS" pitchFamily="66" charset="0"/>
              </a:rPr>
              <a:t>Farmaci</a:t>
            </a:r>
            <a:r>
              <a:rPr lang="en-US" altLang="it-IT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2800" b="1" dirty="0" err="1">
                <a:solidFill>
                  <a:srgbClr val="FF3300"/>
                </a:solidFill>
                <a:latin typeface="Comic Sans MS" pitchFamily="66" charset="0"/>
              </a:rPr>
              <a:t>raccomandati</a:t>
            </a:r>
            <a:r>
              <a:rPr lang="en-US" altLang="it-IT" sz="2800" b="1" dirty="0">
                <a:solidFill>
                  <a:srgbClr val="FF3300"/>
                </a:solidFill>
                <a:latin typeface="Comic Sans MS" pitchFamily="66" charset="0"/>
              </a:rPr>
              <a:t> WHO 2016</a:t>
            </a:r>
            <a:endParaRPr lang="it-IT" altLang="it-IT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" name="Down Arrow 16"/>
          <p:cNvSpPr/>
          <p:nvPr/>
        </p:nvSpPr>
        <p:spPr bwMode="auto">
          <a:xfrm rot="10800000">
            <a:off x="35497" y="1340768"/>
            <a:ext cx="720000" cy="3816423"/>
          </a:xfrm>
          <a:prstGeom prst="downArrow">
            <a:avLst>
              <a:gd name="adj1" fmla="val 50000"/>
              <a:gd name="adj2" fmla="val 150000"/>
            </a:avLst>
          </a:prstGeom>
          <a:gradFill flip="none" rotWithShape="1">
            <a:gsLst>
              <a:gs pos="0">
                <a:srgbClr val="00B050">
                  <a:alpha val="97000"/>
                </a:srgbClr>
              </a:gs>
              <a:gs pos="65000">
                <a:schemeClr val="accent5">
                  <a:lumMod val="40000"/>
                  <a:lumOff val="60000"/>
                </a:schemeClr>
              </a:gs>
              <a:gs pos="91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anchor="t" anchorCtr="1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1600" b="1" dirty="0" err="1">
                <a:latin typeface="Comic Sans MS" panose="030F0702030302020204" pitchFamily="66" charset="0"/>
              </a:rPr>
              <a:t>Efficacia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7819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own Arrow 17"/>
          <p:cNvSpPr/>
          <p:nvPr/>
        </p:nvSpPr>
        <p:spPr bwMode="auto">
          <a:xfrm>
            <a:off x="8056042" y="1341168"/>
            <a:ext cx="720000" cy="3600000"/>
          </a:xfrm>
          <a:prstGeom prst="downArrow">
            <a:avLst>
              <a:gd name="adj1" fmla="val 50000"/>
              <a:gd name="adj2" fmla="val 150000"/>
            </a:avLst>
          </a:prstGeom>
          <a:gradFill flip="none" rotWithShape="1">
            <a:gsLst>
              <a:gs pos="0">
                <a:srgbClr val="FF0000"/>
              </a:gs>
              <a:gs pos="65000">
                <a:schemeClr val="accent3">
                  <a:lumMod val="40000"/>
                  <a:lumOff val="60000"/>
                </a:schemeClr>
              </a:gs>
              <a:gs pos="91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anchor="ctr" anchorCtr="1"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1600" b="1" dirty="0" err="1">
                <a:latin typeface="Comic Sans MS" panose="030F0702030302020204" pitchFamily="66" charset="0"/>
              </a:rPr>
              <a:t>Tollerabilità</a:t>
            </a:r>
            <a:endParaRPr lang="en-US" sz="1600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8573" y="-27384"/>
            <a:ext cx="7819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r>
              <a:rPr lang="en-US" altLang="it-IT" sz="2800" b="1" dirty="0" err="1">
                <a:solidFill>
                  <a:srgbClr val="FF3300"/>
                </a:solidFill>
                <a:latin typeface="Comic Sans MS" pitchFamily="66" charset="0"/>
              </a:rPr>
              <a:t>Farmaci</a:t>
            </a:r>
            <a:r>
              <a:rPr lang="en-US" altLang="it-IT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2800" b="1" dirty="0" err="1">
                <a:solidFill>
                  <a:srgbClr val="FF3300"/>
                </a:solidFill>
                <a:latin typeface="Comic Sans MS" pitchFamily="66" charset="0"/>
              </a:rPr>
              <a:t>raccomandati</a:t>
            </a:r>
            <a:r>
              <a:rPr lang="en-US" altLang="it-IT" sz="2800" b="1" dirty="0">
                <a:solidFill>
                  <a:srgbClr val="FF3300"/>
                </a:solidFill>
                <a:latin typeface="Comic Sans MS" pitchFamily="66" charset="0"/>
              </a:rPr>
              <a:t> WHO 2016</a:t>
            </a:r>
            <a:endParaRPr lang="it-IT" altLang="it-IT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458200" cy="427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dirty="0">
                <a:cs typeface="Times New Roman" pitchFamily="18" charset="0"/>
              </a:rPr>
              <a:t>	</a:t>
            </a: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Gruppo A. </a:t>
            </a:r>
            <a:r>
              <a:rPr lang="it-IT" altLang="it-IT" sz="1800" b="1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Fluorochinoloni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*</a:t>
            </a:r>
            <a:endParaRPr lang="it-IT" altLang="it-IT" sz="1800" b="1" dirty="0">
              <a:latin typeface="Comic Sans MS" pitchFamily="66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1)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Levofloxacina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2)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Moxifloxacina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3)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Gatifloxacina</a:t>
            </a:r>
            <a:endParaRPr lang="it-IT" altLang="it-IT" sz="1800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Gruppo B. Farmaci iniettabili di seconda linea</a:t>
            </a:r>
          </a:p>
          <a:p>
            <a:pPr lvl="2" algn="just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Amikacina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Capreomicina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Kanamicina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(Streptomicina)</a:t>
            </a:r>
          </a:p>
          <a:p>
            <a:pPr marL="914400" lvl="1" indent="-457200" algn="just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Gruppo C. Altri farmaci di seconda linea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*</a:t>
            </a:r>
            <a:endParaRPr lang="it-IT" altLang="it-IT" sz="1800" b="1" dirty="0">
              <a:latin typeface="Comic Sans MS" pitchFamily="66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1)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Etionamide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/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Protionamide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 2)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Cicloserina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/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Terizidone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lvl="2" algn="just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3) </a:t>
            </a:r>
            <a:r>
              <a:rPr lang="it-IT" altLang="it-IT" sz="1800" i="1" dirty="0" err="1">
                <a:latin typeface="Comic Sans MS" pitchFamily="66" charset="0"/>
                <a:cs typeface="Times New Roman" pitchFamily="18" charset="0"/>
              </a:rPr>
              <a:t>Linezolid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  4) </a:t>
            </a:r>
            <a:r>
              <a:rPr lang="it-IT" altLang="it-IT" sz="1800" i="1" dirty="0" err="1">
                <a:latin typeface="Comic Sans MS" pitchFamily="66" charset="0"/>
                <a:cs typeface="Times New Roman" pitchFamily="18" charset="0"/>
              </a:rPr>
              <a:t>Clofazimina</a:t>
            </a:r>
            <a:endParaRPr lang="it-IT" altLang="it-IT" sz="1800" i="1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Gruppo D. Farmaci aggiuntivi 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(se &lt; 4 farmaci gruppi da A </a:t>
            </a:r>
            <a:r>
              <a:rPr lang="it-IT" altLang="it-IT" sz="18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C)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	D1: 	</a:t>
            </a:r>
            <a:r>
              <a:rPr lang="it-IT" altLang="it-IT" sz="1800" u="sng" dirty="0" err="1">
                <a:latin typeface="Comic Sans MS" pitchFamily="66" charset="0"/>
                <a:cs typeface="Times New Roman" pitchFamily="18" charset="0"/>
              </a:rPr>
              <a:t>Pirazinamide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Etambutolo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Isoniazide (alto dosaggio)</a:t>
            </a:r>
            <a:br>
              <a:rPr lang="it-IT" altLang="it-IT" sz="1800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D2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:	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Bedaquilina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Delamanid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800" i="1" dirty="0">
                <a:latin typeface="Comic Sans MS" pitchFamily="66" charset="0"/>
                <a:cs typeface="Times New Roman" pitchFamily="18" charset="0"/>
              </a:rPr>
              <a:t>e poi</a:t>
            </a:r>
            <a:br>
              <a:rPr lang="it-IT" altLang="it-IT" sz="1800" i="1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D3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:	</a:t>
            </a:r>
            <a:r>
              <a:rPr lang="it-IT" altLang="it-IT" sz="1800" i="1" dirty="0">
                <a:latin typeface="Comic Sans MS" pitchFamily="66" charset="0"/>
                <a:cs typeface="Times New Roman" pitchFamily="18" charset="0"/>
              </a:rPr>
              <a:t>PAS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Meropenem-Imipenem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/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cilastatina+Clavulanato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, 	(</a:t>
            </a:r>
            <a:r>
              <a:rPr lang="it-IT" altLang="it-IT" sz="1800" dirty="0" err="1">
                <a:latin typeface="Comic Sans MS" pitchFamily="66" charset="0"/>
                <a:cs typeface="Times New Roman" pitchFamily="18" charset="0"/>
              </a:rPr>
              <a:t>Tiacetazone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).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68363" y="5661025"/>
            <a:ext cx="39195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400">
                <a:latin typeface="Comic Sans MS" pitchFamily="66" charset="0"/>
              </a:rPr>
              <a:t>* Impiegare con priorità decrescente (1 </a:t>
            </a:r>
            <a:r>
              <a:rPr lang="it-IT" altLang="it-IT" sz="1400">
                <a:latin typeface="Comic Sans MS" pitchFamily="66" charset="0"/>
                <a:sym typeface="Wingdings" pitchFamily="2" charset="2"/>
              </a:rPr>
              <a:t> 4)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5157788"/>
            <a:ext cx="2368550" cy="1668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Down Arrow 17"/>
          <p:cNvSpPr/>
          <p:nvPr/>
        </p:nvSpPr>
        <p:spPr bwMode="auto">
          <a:xfrm>
            <a:off x="8056042" y="1341168"/>
            <a:ext cx="720000" cy="3600000"/>
          </a:xfrm>
          <a:prstGeom prst="downArrow">
            <a:avLst>
              <a:gd name="adj1" fmla="val 50000"/>
              <a:gd name="adj2" fmla="val 150000"/>
            </a:avLst>
          </a:prstGeom>
          <a:gradFill flip="none" rotWithShape="1">
            <a:gsLst>
              <a:gs pos="0">
                <a:srgbClr val="FF0000"/>
              </a:gs>
              <a:gs pos="65000">
                <a:schemeClr val="accent3">
                  <a:lumMod val="40000"/>
                  <a:lumOff val="60000"/>
                </a:schemeClr>
              </a:gs>
              <a:gs pos="91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anchor="ctr" anchorCtr="1"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1600" b="1" dirty="0" err="1">
                <a:latin typeface="Comic Sans MS" panose="030F0702030302020204" pitchFamily="66" charset="0"/>
              </a:rPr>
              <a:t>Tollerabilità</a:t>
            </a:r>
            <a:endParaRPr lang="en-US" sz="1600" b="1" dirty="0"/>
          </a:p>
        </p:txBody>
      </p:sp>
      <p:sp>
        <p:nvSpPr>
          <p:cNvPr id="10" name="Down Arrow 16"/>
          <p:cNvSpPr/>
          <p:nvPr/>
        </p:nvSpPr>
        <p:spPr bwMode="auto">
          <a:xfrm rot="10800000">
            <a:off x="35497" y="1340768"/>
            <a:ext cx="720000" cy="3816423"/>
          </a:xfrm>
          <a:prstGeom prst="downArrow">
            <a:avLst>
              <a:gd name="adj1" fmla="val 50000"/>
              <a:gd name="adj2" fmla="val 150000"/>
            </a:avLst>
          </a:prstGeom>
          <a:gradFill flip="none" rotWithShape="1">
            <a:gsLst>
              <a:gs pos="0">
                <a:srgbClr val="00B050">
                  <a:alpha val="97000"/>
                </a:srgbClr>
              </a:gs>
              <a:gs pos="65000">
                <a:schemeClr val="accent5">
                  <a:lumMod val="40000"/>
                  <a:lumOff val="60000"/>
                </a:schemeClr>
              </a:gs>
              <a:gs pos="91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anchor="t" anchorCtr="1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1600" b="1" dirty="0" err="1">
                <a:latin typeface="Comic Sans MS" panose="030F0702030302020204" pitchFamily="66" charset="0"/>
              </a:rPr>
              <a:t>Efficacia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352420" y="6376491"/>
            <a:ext cx="504056" cy="1488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8388424" y="6093296"/>
            <a:ext cx="216024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-27384"/>
            <a:ext cx="7819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8573" y="-27384"/>
            <a:ext cx="7819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6876256" y="6309320"/>
            <a:ext cx="792088" cy="13434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876256" y="6679033"/>
            <a:ext cx="792088" cy="13434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3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196975"/>
            <a:ext cx="3162300" cy="44640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77975"/>
            <a:ext cx="3195637" cy="44434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614363" y="333375"/>
            <a:ext cx="79184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altLang="it-IT" sz="3200" b="1">
                <a:solidFill>
                  <a:srgbClr val="FF3300"/>
                </a:solidFill>
                <a:latin typeface="Comic Sans MS" pitchFamily="66" charset="0"/>
              </a:rPr>
              <a:t>Meropenem/Clavulanato in MDR-TB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292725" y="5734050"/>
            <a:ext cx="2663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altLang="it-IT" sz="12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lang="en-US" altLang="it-IT" sz="1200">
                <a:solidFill>
                  <a:srgbClr val="FF3300"/>
                </a:solidFill>
                <a:latin typeface="Comic Sans MS" pitchFamily="66" charset="0"/>
              </a:rPr>
              <a:t>uccess rates 59.7% Ipm/Clv  vs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it-IT" sz="1200">
                <a:solidFill>
                  <a:srgbClr val="FF3300"/>
                </a:solidFill>
                <a:latin typeface="Comic Sans MS" pitchFamily="66" charset="0"/>
              </a:rPr>
              <a:t>77.5% Mpm/Clv, p=0.03.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altLang="it-IT" sz="1200">
                <a:latin typeface="Comic Sans MS" pitchFamily="66" charset="0"/>
              </a:rPr>
              <a:t>Eur Respir J 2016; 47: 1758-66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973138" y="6124575"/>
            <a:ext cx="24463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altLang="it-IT" sz="1200">
                <a:latin typeface="Comic Sans MS" pitchFamily="66" charset="0"/>
              </a:rPr>
              <a:t>Eur Respir J 2016; 47: 1235-43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57338"/>
            <a:ext cx="7626350" cy="4823990"/>
          </a:xfrm>
          <a:ln>
            <a:solidFill>
              <a:srgbClr val="FF33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Fase intensiva durata 8 mesi </a:t>
            </a:r>
            <a:r>
              <a:rPr lang="it-IT" altLang="it-IT" sz="1800" dirty="0">
                <a:latin typeface="Comic Sans MS" pitchFamily="66" charset="0"/>
              </a:rPr>
              <a:t>DOT</a:t>
            </a:r>
            <a:endParaRPr lang="it-IT" altLang="it-IT" sz="1800" dirty="0">
              <a:solidFill>
                <a:srgbClr val="FF3300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Almeno 5 farmaci</a:t>
            </a:r>
            <a:r>
              <a:rPr lang="it-IT" altLang="it-IT" sz="1600" dirty="0">
                <a:latin typeface="Comic Sans MS" pitchFamily="66" charset="0"/>
              </a:rPr>
              <a:t> di probabile efficacia (6-7 farmaci in attesa ABG): </a:t>
            </a:r>
            <a:endParaRPr lang="it-IT" altLang="it-IT" sz="1600" dirty="0" smtClean="0">
              <a:latin typeface="Comic Sans MS" pitchFamily="66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it-IT" altLang="it-IT" sz="1600" b="1" dirty="0" err="1" smtClean="0">
                <a:solidFill>
                  <a:srgbClr val="FF3300"/>
                </a:solidFill>
                <a:latin typeface="Comic Sans MS" pitchFamily="66" charset="0"/>
              </a:rPr>
              <a:t>Pirazinamide</a:t>
            </a:r>
            <a:r>
              <a:rPr lang="it-IT" altLang="it-IT" sz="16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it-IT" altLang="it-IT" sz="1600" b="1" dirty="0">
                <a:solidFill>
                  <a:srgbClr val="FF3300"/>
                </a:solidFill>
                <a:latin typeface="Comic Sans MS" pitchFamily="66" charset="0"/>
              </a:rPr>
              <a:t>+</a:t>
            </a:r>
            <a:r>
              <a:rPr lang="it-IT" altLang="it-IT" sz="16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it-IT" altLang="it-IT" sz="1600" b="1" dirty="0">
                <a:latin typeface="Comic Sans MS" pitchFamily="66" charset="0"/>
              </a:rPr>
              <a:t>4 farmaci di seconda linea</a:t>
            </a:r>
            <a:r>
              <a:rPr lang="it-IT" altLang="it-IT" sz="1600" b="1" dirty="0" smtClean="0">
                <a:latin typeface="Comic Sans MS" pitchFamily="66" charset="0"/>
              </a:rPr>
              <a:t>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it-IT" altLang="it-IT" sz="1600" b="1" dirty="0">
                <a:latin typeface="Comic Sans MS" pitchFamily="66" charset="0"/>
              </a:rPr>
              <a:t/>
            </a:r>
            <a:br>
              <a:rPr lang="it-IT" altLang="it-IT" sz="1600" b="1" dirty="0">
                <a:latin typeface="Comic Sans MS" pitchFamily="66" charset="0"/>
              </a:rPr>
            </a:b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-</a:t>
            </a:r>
            <a:r>
              <a:rPr lang="it-IT" altLang="it-IT" sz="1600" dirty="0">
                <a:latin typeface="Comic Sans MS" pitchFamily="66" charset="0"/>
              </a:rPr>
              <a:t> 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>Un farmaco Gruppo A: </a:t>
            </a:r>
            <a:r>
              <a:rPr lang="it-IT" altLang="it-IT" sz="1600" dirty="0" err="1">
                <a:solidFill>
                  <a:srgbClr val="000000"/>
                </a:solidFill>
                <a:latin typeface="Comic Sans MS" pitchFamily="66" charset="0"/>
              </a:rPr>
              <a:t>Moxifloxacina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>/</a:t>
            </a:r>
            <a:r>
              <a:rPr lang="it-IT" altLang="it-IT" sz="1600" dirty="0" err="1">
                <a:solidFill>
                  <a:srgbClr val="000000"/>
                </a:solidFill>
                <a:latin typeface="Comic Sans MS" pitchFamily="66" charset="0"/>
              </a:rPr>
              <a:t>Levofloxacina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b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>- Un farmaco Gruppo B: </a:t>
            </a:r>
            <a:r>
              <a:rPr lang="it-IT" altLang="it-IT" sz="1600" dirty="0" err="1">
                <a:solidFill>
                  <a:srgbClr val="000000"/>
                </a:solidFill>
                <a:latin typeface="Comic Sans MS" pitchFamily="66" charset="0"/>
              </a:rPr>
              <a:t>Amikacina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>/</a:t>
            </a:r>
            <a:r>
              <a:rPr lang="it-IT" altLang="it-IT" sz="1600" dirty="0" err="1">
                <a:solidFill>
                  <a:srgbClr val="000000"/>
                </a:solidFill>
                <a:latin typeface="Comic Sans MS" pitchFamily="66" charset="0"/>
              </a:rPr>
              <a:t>Kanamicina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>- Due farmaci Gruppo C: </a:t>
            </a:r>
            <a:r>
              <a:rPr lang="it-IT" altLang="it-IT" sz="1600" dirty="0" err="1">
                <a:solidFill>
                  <a:srgbClr val="000000"/>
                </a:solidFill>
                <a:latin typeface="Comic Sans MS" pitchFamily="66" charset="0"/>
              </a:rPr>
              <a:t>Etionamide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>/</a:t>
            </a:r>
            <a:r>
              <a:rPr lang="it-IT" altLang="it-IT" sz="1600" dirty="0" err="1">
                <a:solidFill>
                  <a:srgbClr val="000000"/>
                </a:solidFill>
                <a:latin typeface="Comic Sans MS" pitchFamily="66" charset="0"/>
              </a:rPr>
              <a:t>Protionamide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it-IT" altLang="it-IT" sz="1600" dirty="0" err="1">
                <a:solidFill>
                  <a:srgbClr val="000000"/>
                </a:solidFill>
                <a:latin typeface="Comic Sans MS" pitchFamily="66" charset="0"/>
              </a:rPr>
              <a:t>Cicloserina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>/ </a:t>
            </a:r>
            <a:r>
              <a:rPr lang="it-IT" altLang="it-IT" sz="1600" dirty="0" err="1">
                <a:solidFill>
                  <a:srgbClr val="000000"/>
                </a:solidFill>
                <a:latin typeface="Comic Sans MS" pitchFamily="66" charset="0"/>
              </a:rPr>
              <a:t>Terizidone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it-IT" altLang="it-IT" sz="1600" dirty="0" err="1">
                <a:solidFill>
                  <a:srgbClr val="000000"/>
                </a:solidFill>
                <a:latin typeface="Comic Sans MS" pitchFamily="66" charset="0"/>
              </a:rPr>
              <a:t>Linezolid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it-IT" altLang="it-IT" sz="1600" dirty="0" err="1">
                <a:solidFill>
                  <a:srgbClr val="000000"/>
                </a:solidFill>
                <a:latin typeface="Comic Sans MS" pitchFamily="66" charset="0"/>
              </a:rPr>
              <a:t>Clofazimina</a:t>
            </a:r>
            <a:r>
              <a:rPr lang="it-IT" altLang="it-IT" sz="1600" dirty="0">
                <a:latin typeface="Comic Sans MS" pitchFamily="66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it-IT" altLang="it-IT" sz="1600" dirty="0" smtClean="0">
                <a:solidFill>
                  <a:srgbClr val="FF3300"/>
                </a:solidFill>
                <a:latin typeface="Comic Sans MS" pitchFamily="66" charset="0"/>
              </a:rPr>
              <a:t>Aggiungere</a:t>
            </a:r>
            <a:r>
              <a:rPr lang="it-IT" altLang="it-IT" sz="1600" dirty="0" smtClean="0">
                <a:latin typeface="Comic Sans MS" pitchFamily="66" charset="0"/>
              </a:rPr>
              <a:t> </a:t>
            </a:r>
            <a:r>
              <a:rPr lang="it-IT" altLang="it-IT" sz="1600" dirty="0">
                <a:latin typeface="Comic Sans MS" pitchFamily="66" charset="0"/>
              </a:rPr>
              <a:t>farmaci gruppo D1: </a:t>
            </a:r>
            <a:r>
              <a:rPr lang="it-IT" altLang="it-IT" sz="1600" dirty="0" err="1">
                <a:latin typeface="Comic Sans MS" pitchFamily="66" charset="0"/>
              </a:rPr>
              <a:t>Etambutolo</a:t>
            </a:r>
            <a:r>
              <a:rPr lang="it-IT" altLang="it-IT" sz="1600" dirty="0">
                <a:latin typeface="Comic Sans MS" pitchFamily="66" charset="0"/>
              </a:rPr>
              <a:t> e/o Isoniazide (alto dosaggio)</a:t>
            </a:r>
          </a:p>
          <a:p>
            <a:pPr lvl="1">
              <a:lnSpc>
                <a:spcPct val="80000"/>
              </a:lnSpc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Se &lt; 4 farmaci gruppi da A </a:t>
            </a:r>
            <a:r>
              <a:rPr lang="it-IT" altLang="it-IT" sz="1600" dirty="0" err="1">
                <a:solidFill>
                  <a:srgbClr val="FF3300"/>
                </a:solidFill>
                <a:latin typeface="Comic Sans MS" pitchFamily="66" charset="0"/>
              </a:rPr>
              <a:t>a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 C aggiungere</a:t>
            </a:r>
            <a:r>
              <a:rPr lang="it-IT" altLang="it-IT" sz="1600" dirty="0">
                <a:latin typeface="Comic Sans MS" pitchFamily="66" charset="0"/>
              </a:rPr>
              <a:t> farmaci gruppo D2 (</a:t>
            </a:r>
            <a:r>
              <a:rPr lang="it-IT" altLang="it-IT" sz="1600" dirty="0" err="1">
                <a:latin typeface="Comic Sans MS" pitchFamily="66" charset="0"/>
              </a:rPr>
              <a:t>Bedaquilina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Delamanid</a:t>
            </a:r>
            <a:r>
              <a:rPr lang="it-IT" altLang="it-IT" sz="1600" dirty="0">
                <a:latin typeface="Comic Sans MS" pitchFamily="66" charset="0"/>
              </a:rPr>
              <a:t>), e poi gruppo D3 (PAS, </a:t>
            </a:r>
            <a:r>
              <a:rPr lang="it-IT" altLang="it-IT" sz="1600" dirty="0" err="1">
                <a:latin typeface="Comic Sans MS" pitchFamily="66" charset="0"/>
              </a:rPr>
              <a:t>Meropenem-Imipenem</a:t>
            </a:r>
            <a:r>
              <a:rPr lang="it-IT" altLang="it-IT" sz="1600" dirty="0">
                <a:latin typeface="Comic Sans MS" pitchFamily="66" charset="0"/>
              </a:rPr>
              <a:t>/</a:t>
            </a:r>
            <a:r>
              <a:rPr lang="it-IT" altLang="it-IT" sz="1600" dirty="0" err="1">
                <a:latin typeface="Comic Sans MS" pitchFamily="66" charset="0"/>
              </a:rPr>
              <a:t>cilastatina</a:t>
            </a:r>
            <a:r>
              <a:rPr lang="it-IT" altLang="it-IT" sz="1600" dirty="0">
                <a:latin typeface="Comic Sans MS" pitchFamily="66" charset="0"/>
              </a:rPr>
              <a:t> + </a:t>
            </a:r>
            <a:r>
              <a:rPr lang="it-IT" altLang="it-IT" sz="1600" dirty="0" err="1">
                <a:latin typeface="Comic Sans MS" pitchFamily="66" charset="0"/>
              </a:rPr>
              <a:t>Clavulanato</a:t>
            </a:r>
            <a:r>
              <a:rPr lang="it-IT" altLang="it-IT" sz="1600" dirty="0">
                <a:latin typeface="Comic Sans MS" pitchFamily="66" charset="0"/>
              </a:rPr>
              <a:t>/</a:t>
            </a:r>
            <a:r>
              <a:rPr lang="it-IT" altLang="it-IT" sz="1600" dirty="0" err="1">
                <a:latin typeface="Comic Sans MS" pitchFamily="66" charset="0"/>
              </a:rPr>
              <a:t>Amoxicillina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Tiacetazone</a:t>
            </a:r>
            <a:r>
              <a:rPr lang="it-IT" altLang="it-IT" sz="1600" dirty="0">
                <a:latin typeface="Comic Sans MS" pitchFamily="66" charset="0"/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Fase di continuazione durata 12 mesi </a:t>
            </a:r>
            <a:r>
              <a:rPr lang="it-IT" altLang="it-IT" sz="1800" dirty="0">
                <a:latin typeface="Comic Sans MS" pitchFamily="66" charset="0"/>
              </a:rPr>
              <a:t>(nuovi casi)</a:t>
            </a:r>
          </a:p>
          <a:p>
            <a:pPr lvl="1">
              <a:lnSpc>
                <a:spcPct val="80000"/>
              </a:lnSpc>
            </a:pPr>
            <a:r>
              <a:rPr lang="it-IT" altLang="it-IT" sz="1600" dirty="0" err="1">
                <a:latin typeface="Comic Sans MS" pitchFamily="66" charset="0"/>
              </a:rPr>
              <a:t>Pirazinamide</a:t>
            </a:r>
            <a:r>
              <a:rPr lang="it-IT" altLang="it-IT" sz="1600" dirty="0">
                <a:latin typeface="Comic Sans MS" pitchFamily="66" charset="0"/>
              </a:rPr>
              <a:t> e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almeno tre farmaci di seconda linea</a:t>
            </a:r>
            <a:r>
              <a:rPr lang="it-IT" altLang="it-IT" sz="1600" dirty="0">
                <a:latin typeface="Comic Sans MS" pitchFamily="66" charset="0"/>
              </a:rPr>
              <a:t>: p.e. </a:t>
            </a:r>
            <a:r>
              <a:rPr lang="it-IT" altLang="it-IT" sz="1600" dirty="0" err="1">
                <a:latin typeface="Comic Sans MS" pitchFamily="66" charset="0"/>
              </a:rPr>
              <a:t>Moxifloxacina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Protionamide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Cicloserina</a:t>
            </a:r>
            <a:r>
              <a:rPr lang="it-IT" altLang="it-IT" sz="1600" dirty="0">
                <a:latin typeface="Comic Sans MS" pitchFamily="66" charset="0"/>
              </a:rPr>
              <a:t> (ABG).</a:t>
            </a:r>
          </a:p>
          <a:p>
            <a:pPr>
              <a:lnSpc>
                <a:spcPct val="80000"/>
              </a:lnSpc>
            </a:pPr>
            <a:endParaRPr lang="it-IT" altLang="it-IT" sz="1800" dirty="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Durata complessiva almeno 20 mesi nei nuovi casi </a:t>
            </a:r>
            <a:r>
              <a:rPr lang="it-IT" altLang="it-IT" sz="1800" dirty="0">
                <a:latin typeface="Comic Sans MS" pitchFamily="66" charset="0"/>
              </a:rPr>
              <a:t>(26 mesi casi </a:t>
            </a:r>
            <a:br>
              <a:rPr lang="it-IT" altLang="it-IT" sz="1800" dirty="0">
                <a:latin typeface="Comic Sans MS" pitchFamily="66" charset="0"/>
              </a:rPr>
            </a:br>
            <a:r>
              <a:rPr lang="it-IT" altLang="it-IT" sz="1800" dirty="0">
                <a:latin typeface="Comic Sans MS" pitchFamily="66" charset="0"/>
              </a:rPr>
              <a:t>già </a:t>
            </a:r>
            <a:r>
              <a:rPr lang="it-IT" altLang="it-IT" sz="1800" dirty="0" smtClean="0">
                <a:latin typeface="Comic Sans MS" pitchFamily="66" charset="0"/>
              </a:rPr>
              <a:t>trattati</a:t>
            </a:r>
            <a:r>
              <a:rPr lang="it-IT" altLang="it-IT" sz="1800" dirty="0"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it-IT" altLang="it-IT" sz="1800" dirty="0">
              <a:latin typeface="Comic Sans MS" pitchFamily="66" charset="0"/>
            </a:endParaRP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918450" cy="1420816"/>
          </a:xfrm>
        </p:spPr>
        <p:txBody>
          <a:bodyPr/>
          <a:lstStyle/>
          <a:p>
            <a:r>
              <a:rPr lang="it-IT" altLang="it-IT" sz="2800" b="1" dirty="0" err="1">
                <a:solidFill>
                  <a:srgbClr val="FF3300"/>
                </a:solidFill>
                <a:latin typeface="Comic Sans MS" pitchFamily="66" charset="0"/>
              </a:rPr>
              <a:t>Conventional</a:t>
            </a:r>
            <a:r>
              <a:rPr lang="it-IT" altLang="it-IT" sz="2800" b="1" dirty="0">
                <a:solidFill>
                  <a:srgbClr val="FF3300"/>
                </a:solidFill>
                <a:latin typeface="Comic Sans MS" pitchFamily="66" charset="0"/>
              </a:rPr>
              <a:t> MDR-TB </a:t>
            </a:r>
            <a:r>
              <a:rPr lang="it-IT" altLang="it-IT" sz="2800" b="1" dirty="0" err="1">
                <a:solidFill>
                  <a:srgbClr val="FF3300"/>
                </a:solidFill>
                <a:latin typeface="Comic Sans MS" pitchFamily="66" charset="0"/>
              </a:rPr>
              <a:t>regimen</a:t>
            </a:r>
            <a:r>
              <a:rPr lang="it-IT" altLang="it-IT" sz="2800" b="1" dirty="0">
                <a:solidFill>
                  <a:srgbClr val="FF3300"/>
                </a:solidFill>
                <a:latin typeface="Comic Sans MS" pitchFamily="66" charset="0"/>
              </a:rPr>
              <a:t/>
            </a:r>
            <a:br>
              <a:rPr lang="it-IT" altLang="it-IT" sz="2800" b="1" dirty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it-IT" altLang="it-IT" sz="2800" b="1" dirty="0">
                <a:solidFill>
                  <a:srgbClr val="FF3300"/>
                </a:solidFill>
                <a:latin typeface="Comic Sans MS" pitchFamily="66" charset="0"/>
              </a:rPr>
              <a:t>Regime di trattamento “convenzionale” individualizzato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323528" y="6553200"/>
            <a:ext cx="555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it-IT" sz="1400" dirty="0">
                <a:latin typeface="Comic Sans MS" pitchFamily="66" charset="0"/>
              </a:rPr>
              <a:t>(</a:t>
            </a:r>
            <a:r>
              <a:rPr lang="it-IT" altLang="it-IT" sz="1400" dirty="0" err="1">
                <a:latin typeface="Comic Sans MS" pitchFamily="66" charset="0"/>
              </a:rPr>
              <a:t>conditional</a:t>
            </a:r>
            <a:r>
              <a:rPr lang="it-IT" altLang="it-IT" sz="1400" dirty="0">
                <a:latin typeface="Comic Sans MS" pitchFamily="66" charset="0"/>
              </a:rPr>
              <a:t> </a:t>
            </a:r>
            <a:r>
              <a:rPr lang="it-IT" altLang="it-IT" sz="1400" dirty="0" err="1">
                <a:latin typeface="Comic Sans MS" pitchFamily="66" charset="0"/>
              </a:rPr>
              <a:t>recommendation</a:t>
            </a:r>
            <a:r>
              <a:rPr lang="it-IT" altLang="it-IT" sz="1400" dirty="0">
                <a:latin typeface="Comic Sans MS" pitchFamily="66" charset="0"/>
              </a:rPr>
              <a:t>, </a:t>
            </a:r>
            <a:r>
              <a:rPr lang="it-IT" altLang="it-IT" sz="1400" dirty="0" err="1">
                <a:latin typeface="Comic Sans MS" pitchFamily="66" charset="0"/>
              </a:rPr>
              <a:t>very</a:t>
            </a:r>
            <a:r>
              <a:rPr lang="it-IT" altLang="it-IT" sz="1400" dirty="0">
                <a:latin typeface="Comic Sans MS" pitchFamily="66" charset="0"/>
              </a:rPr>
              <a:t> low </a:t>
            </a:r>
            <a:r>
              <a:rPr lang="it-IT" altLang="it-IT" sz="1400" dirty="0" err="1">
                <a:latin typeface="Comic Sans MS" pitchFamily="66" charset="0"/>
              </a:rPr>
              <a:t>certainty</a:t>
            </a:r>
            <a:r>
              <a:rPr lang="it-IT" altLang="it-IT" sz="1400" dirty="0">
                <a:latin typeface="Comic Sans MS" pitchFamily="66" charset="0"/>
              </a:rPr>
              <a:t> in the </a:t>
            </a:r>
            <a:r>
              <a:rPr lang="it-IT" altLang="it-IT" sz="1400" dirty="0" err="1">
                <a:latin typeface="Comic Sans MS" pitchFamily="66" charset="0"/>
              </a:rPr>
              <a:t>evidence</a:t>
            </a:r>
            <a:r>
              <a:rPr lang="it-IT" altLang="it-IT" sz="1400" dirty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614363" y="260350"/>
            <a:ext cx="7918450" cy="587375"/>
          </a:xfrm>
        </p:spPr>
        <p:txBody>
          <a:bodyPr/>
          <a:lstStyle/>
          <a:p>
            <a:r>
              <a:rPr lang="it-IT" altLang="it-IT" sz="3200" b="1" dirty="0" err="1">
                <a:solidFill>
                  <a:srgbClr val="FF3300"/>
                </a:solidFill>
                <a:latin typeface="Comic Sans MS" pitchFamily="66" charset="0"/>
              </a:rPr>
              <a:t>Shorter</a:t>
            </a:r>
            <a:r>
              <a:rPr lang="it-IT" altLang="it-IT" sz="3200" b="1" dirty="0">
                <a:solidFill>
                  <a:srgbClr val="FF3300"/>
                </a:solidFill>
                <a:latin typeface="Comic Sans MS" pitchFamily="66" charset="0"/>
              </a:rPr>
              <a:t> MDR-TB </a:t>
            </a:r>
            <a:r>
              <a:rPr lang="it-IT" altLang="it-IT" sz="3200" b="1" dirty="0" err="1">
                <a:solidFill>
                  <a:srgbClr val="FF3300"/>
                </a:solidFill>
                <a:latin typeface="Comic Sans MS" pitchFamily="66" charset="0"/>
              </a:rPr>
              <a:t>regimen</a:t>
            </a:r>
            <a:endParaRPr lang="it-IT" altLang="it-IT" sz="32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51521" y="6309320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altLang="it-IT" sz="1400" dirty="0">
                <a:latin typeface="Comic Sans MS" pitchFamily="66" charset="0"/>
              </a:rPr>
              <a:t>(</a:t>
            </a:r>
            <a:r>
              <a:rPr lang="it-IT" altLang="it-IT" sz="1400" dirty="0" err="1">
                <a:latin typeface="Comic Sans MS" pitchFamily="66" charset="0"/>
              </a:rPr>
              <a:t>conditional</a:t>
            </a:r>
            <a:r>
              <a:rPr lang="it-IT" altLang="it-IT" sz="1400" dirty="0">
                <a:latin typeface="Comic Sans MS" pitchFamily="66" charset="0"/>
              </a:rPr>
              <a:t> </a:t>
            </a:r>
            <a:r>
              <a:rPr lang="it-IT" altLang="it-IT" sz="1400" dirty="0" err="1">
                <a:latin typeface="Comic Sans MS" pitchFamily="66" charset="0"/>
              </a:rPr>
              <a:t>recommendation</a:t>
            </a:r>
            <a:r>
              <a:rPr lang="it-IT" altLang="it-IT" sz="1400" dirty="0">
                <a:latin typeface="Comic Sans MS" pitchFamily="66" charset="0"/>
              </a:rPr>
              <a:t>, </a:t>
            </a:r>
            <a:r>
              <a:rPr lang="it-IT" altLang="it-IT" sz="1400" dirty="0" err="1">
                <a:latin typeface="Comic Sans MS" pitchFamily="66" charset="0"/>
              </a:rPr>
              <a:t>very</a:t>
            </a:r>
            <a:r>
              <a:rPr lang="it-IT" altLang="it-IT" sz="1400" dirty="0">
                <a:latin typeface="Comic Sans MS" pitchFamily="66" charset="0"/>
              </a:rPr>
              <a:t> </a:t>
            </a:r>
            <a:r>
              <a:rPr lang="it-IT" altLang="it-IT" sz="1400" dirty="0" err="1">
                <a:latin typeface="Comic Sans MS" pitchFamily="66" charset="0"/>
              </a:rPr>
              <a:t>low</a:t>
            </a:r>
            <a:r>
              <a:rPr lang="it-IT" altLang="it-IT" sz="1400" dirty="0">
                <a:latin typeface="Comic Sans MS" pitchFamily="66" charset="0"/>
              </a:rPr>
              <a:t> </a:t>
            </a:r>
            <a:r>
              <a:rPr lang="it-IT" altLang="it-IT" sz="1400" dirty="0" err="1">
                <a:latin typeface="Comic Sans MS" pitchFamily="66" charset="0"/>
              </a:rPr>
              <a:t>certainty</a:t>
            </a:r>
            <a:r>
              <a:rPr lang="it-IT" altLang="it-IT" sz="1400" dirty="0">
                <a:latin typeface="Comic Sans MS" pitchFamily="66" charset="0"/>
              </a:rPr>
              <a:t> in the </a:t>
            </a:r>
            <a:r>
              <a:rPr lang="it-IT" altLang="it-IT" sz="1400" dirty="0" err="1">
                <a:latin typeface="Comic Sans MS" pitchFamily="66" charset="0"/>
              </a:rPr>
              <a:t>evidence</a:t>
            </a:r>
            <a:r>
              <a:rPr lang="it-IT" altLang="it-IT" sz="1400" dirty="0">
                <a:latin typeface="Comic Sans MS" pitchFamily="66" charset="0"/>
              </a:rPr>
              <a:t>)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684213" y="2276475"/>
            <a:ext cx="7775575" cy="38989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Fase intensiva durata 4-6 mesi con 7 farmaci</a:t>
            </a:r>
            <a:r>
              <a:rPr lang="it-IT" altLang="it-IT" sz="1600" dirty="0">
                <a:latin typeface="Comic Sans MS" pitchFamily="66" charset="0"/>
              </a:rPr>
              <a:t>: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1400" dirty="0" err="1">
                <a:latin typeface="Comic Sans MS" pitchFamily="66" charset="0"/>
              </a:rPr>
              <a:t>Pirazinamide</a:t>
            </a:r>
            <a:endParaRPr lang="it-IT" altLang="it-IT" sz="1400" dirty="0">
              <a:latin typeface="Comic Sans MS" pitchFamily="66" charset="0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1400" dirty="0" err="1">
                <a:latin typeface="Comic Sans MS" pitchFamily="66" charset="0"/>
              </a:rPr>
              <a:t>Moxifloxacina</a:t>
            </a:r>
            <a:r>
              <a:rPr lang="it-IT" altLang="it-IT" sz="1400" dirty="0">
                <a:latin typeface="Comic Sans MS" pitchFamily="66" charset="0"/>
              </a:rPr>
              <a:t>/</a:t>
            </a:r>
            <a:r>
              <a:rPr lang="it-IT" altLang="it-IT" sz="1400" dirty="0" err="1">
                <a:latin typeface="Comic Sans MS" pitchFamily="66" charset="0"/>
              </a:rPr>
              <a:t>Levofloxacina</a:t>
            </a:r>
            <a:endParaRPr lang="it-IT" altLang="it-IT" sz="1400" dirty="0">
              <a:latin typeface="Comic Sans MS" pitchFamily="66" charset="0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1400" dirty="0" err="1">
                <a:latin typeface="Comic Sans MS" pitchFamily="66" charset="0"/>
              </a:rPr>
              <a:t>Kanamicina</a:t>
            </a:r>
            <a:r>
              <a:rPr lang="it-IT" altLang="it-IT" sz="1400" dirty="0">
                <a:latin typeface="Comic Sans MS" pitchFamily="66" charset="0"/>
              </a:rPr>
              <a:t>/</a:t>
            </a:r>
            <a:r>
              <a:rPr lang="it-IT" altLang="it-IT" sz="1400" dirty="0" err="1">
                <a:latin typeface="Comic Sans MS" pitchFamily="66" charset="0"/>
              </a:rPr>
              <a:t>Amikacina</a:t>
            </a:r>
            <a:endParaRPr lang="it-IT" altLang="it-IT" sz="1400" dirty="0">
              <a:latin typeface="Comic Sans MS" pitchFamily="66" charset="0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1400" dirty="0" err="1">
                <a:latin typeface="Comic Sans MS" pitchFamily="66" charset="0"/>
              </a:rPr>
              <a:t>Protionamide</a:t>
            </a:r>
            <a:r>
              <a:rPr lang="it-IT" altLang="it-IT" sz="1400" dirty="0">
                <a:latin typeface="Comic Sans MS" pitchFamily="66" charset="0"/>
              </a:rPr>
              <a:t>/</a:t>
            </a:r>
            <a:r>
              <a:rPr lang="it-IT" altLang="it-IT" sz="1400" dirty="0" err="1">
                <a:latin typeface="Comic Sans MS" pitchFamily="66" charset="0"/>
              </a:rPr>
              <a:t>Etionamide</a:t>
            </a:r>
            <a:endParaRPr lang="it-IT" altLang="it-IT" sz="1400" dirty="0">
              <a:latin typeface="Comic Sans MS" pitchFamily="66" charset="0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1400" dirty="0" err="1">
                <a:latin typeface="Comic Sans MS" pitchFamily="66" charset="0"/>
              </a:rPr>
              <a:t>Clofazimina</a:t>
            </a:r>
            <a:endParaRPr lang="it-IT" altLang="it-IT" sz="1400" dirty="0">
              <a:latin typeface="Comic Sans MS" pitchFamily="66" charset="0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1400" dirty="0" err="1">
                <a:latin typeface="Comic Sans MS" pitchFamily="66" charset="0"/>
              </a:rPr>
              <a:t>Etambutolo</a:t>
            </a:r>
            <a:endParaRPr lang="it-IT" altLang="it-IT" sz="1400" dirty="0">
              <a:latin typeface="Comic Sans MS" pitchFamily="66" charset="0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1400" dirty="0">
                <a:latin typeface="Comic Sans MS" pitchFamily="66" charset="0"/>
              </a:rPr>
              <a:t>Isoniazide (alto </a:t>
            </a:r>
            <a:r>
              <a:rPr lang="it-IT" altLang="it-IT" sz="1400" dirty="0" err="1">
                <a:latin typeface="Comic Sans MS" pitchFamily="66" charset="0"/>
              </a:rPr>
              <a:t>dodaggio</a:t>
            </a:r>
            <a:r>
              <a:rPr lang="it-IT" altLang="it-IT" sz="1400" dirty="0">
                <a:latin typeface="Comic Sans MS" pitchFamily="66" charset="0"/>
              </a:rPr>
              <a:t>)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Fase di continuazione durata 5 mesi con 4 farmaci</a:t>
            </a:r>
            <a:r>
              <a:rPr lang="it-IT" altLang="it-IT" sz="1600" dirty="0">
                <a:latin typeface="Comic Sans MS" pitchFamily="66" charset="0"/>
              </a:rPr>
              <a:t>: 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1400" dirty="0" err="1">
                <a:latin typeface="Comic Sans MS" pitchFamily="66" charset="0"/>
              </a:rPr>
              <a:t>Pirazinamide</a:t>
            </a:r>
            <a:endParaRPr lang="it-IT" altLang="it-IT" sz="1400" dirty="0">
              <a:latin typeface="Comic Sans MS" pitchFamily="66" charset="0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1400" dirty="0" err="1">
                <a:latin typeface="Comic Sans MS" pitchFamily="66" charset="0"/>
              </a:rPr>
              <a:t>Moxifloxacina</a:t>
            </a:r>
            <a:r>
              <a:rPr lang="it-IT" altLang="it-IT" sz="1400" dirty="0">
                <a:latin typeface="Comic Sans MS" pitchFamily="66" charset="0"/>
              </a:rPr>
              <a:t> (</a:t>
            </a:r>
            <a:r>
              <a:rPr lang="it-IT" altLang="it-IT" sz="1400" dirty="0" err="1">
                <a:latin typeface="Comic Sans MS" pitchFamily="66" charset="0"/>
              </a:rPr>
              <a:t>Levofloxacina</a:t>
            </a:r>
            <a:r>
              <a:rPr lang="it-IT" altLang="it-IT" sz="1400" dirty="0">
                <a:latin typeface="Comic Sans MS" pitchFamily="66" charset="0"/>
              </a:rPr>
              <a:t>) 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1400" dirty="0" err="1">
                <a:latin typeface="Comic Sans MS" pitchFamily="66" charset="0"/>
              </a:rPr>
              <a:t>Clofazimina</a:t>
            </a:r>
            <a:endParaRPr lang="it-IT" altLang="it-IT" sz="1400" dirty="0">
              <a:latin typeface="Comic Sans MS" pitchFamily="66" charset="0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altLang="it-IT" sz="1400" dirty="0" err="1">
                <a:latin typeface="Comic Sans MS" pitchFamily="66" charset="0"/>
              </a:rPr>
              <a:t>Etambutolo</a:t>
            </a:r>
            <a:endParaRPr lang="it-IT" altLang="it-IT" sz="1400" dirty="0">
              <a:latin typeface="Comic Sans MS" pitchFamily="66" charset="0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Durata complessiva 9-11 mesi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Lo schema terapeutico non è modificabile nella scelta dei farmaci </a:t>
            </a:r>
            <a:r>
              <a:rPr lang="it-IT" altLang="it-IT" sz="1600" dirty="0">
                <a:latin typeface="Comic Sans MS" pitchFamily="66" charset="0"/>
              </a:rPr>
              <a:t>(non sono possibili sostituzioni con </a:t>
            </a:r>
            <a:r>
              <a:rPr lang="it-IT" altLang="it-IT" sz="1600" dirty="0" err="1">
                <a:latin typeface="Comic Sans MS" pitchFamily="66" charset="0"/>
              </a:rPr>
              <a:t>Lzd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r>
              <a:rPr lang="it-IT" altLang="it-IT" sz="1600" dirty="0" err="1">
                <a:latin typeface="Comic Sans MS" pitchFamily="66" charset="0"/>
              </a:rPr>
              <a:t>Bdq</a:t>
            </a:r>
            <a:r>
              <a:rPr lang="it-IT" altLang="it-IT" sz="1600" dirty="0">
                <a:latin typeface="Comic Sans MS" pitchFamily="66" charset="0"/>
              </a:rPr>
              <a:t> o </a:t>
            </a:r>
            <a:r>
              <a:rPr lang="it-IT" altLang="it-IT" sz="1600" dirty="0" err="1">
                <a:latin typeface="Comic Sans MS" pitchFamily="66" charset="0"/>
              </a:rPr>
              <a:t>Dlm</a:t>
            </a:r>
            <a:r>
              <a:rPr lang="it-IT" altLang="it-IT" sz="1600" dirty="0">
                <a:latin typeface="Comic Sans MS" pitchFamily="66" charset="0"/>
              </a:rPr>
              <a:t>)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né nella durata </a:t>
            </a:r>
            <a:r>
              <a:rPr lang="it-IT" altLang="it-IT" sz="1600" dirty="0">
                <a:latin typeface="Comic Sans MS" pitchFamily="66" charset="0"/>
              </a:rPr>
              <a:t>(fase intensiva fino a 6 mesi solo se BAAR+ al 4° mese)</a:t>
            </a:r>
            <a:endParaRPr lang="it-IT" altLang="it-IT" sz="1600" dirty="0">
              <a:solidFill>
                <a:srgbClr val="FF3300"/>
              </a:solidFill>
              <a:latin typeface="Comic Sans MS" pitchFamily="66" charset="0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it-IT" altLang="it-IT" sz="16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682625" y="992188"/>
            <a:ext cx="7777807" cy="107567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Clr>
                <a:srgbClr val="FF3300"/>
              </a:buClr>
              <a:buChar char="•"/>
            </a:pPr>
            <a:r>
              <a:rPr lang="it-IT" altLang="it-IT" sz="1800" dirty="0">
                <a:latin typeface="Comic Sans MS" pitchFamily="66" charset="0"/>
              </a:rPr>
              <a:t>CRITERI ESCLUSIONE 1) Precedente </a:t>
            </a:r>
            <a:r>
              <a:rPr lang="it-IT" altLang="it-IT" sz="1800" dirty="0">
                <a:latin typeface="Comic Sans MS" pitchFamily="66" charset="0"/>
              </a:rPr>
              <a:t>trattamento (&gt; 1 mese)/intolleranza ai farmaci di seconda </a:t>
            </a:r>
            <a:r>
              <a:rPr lang="it-IT" altLang="it-IT" sz="1800" dirty="0">
                <a:latin typeface="Comic Sans MS" pitchFamily="66" charset="0"/>
              </a:rPr>
              <a:t>linea; </a:t>
            </a:r>
            <a:r>
              <a:rPr lang="it-IT" altLang="it-IT" sz="1800" dirty="0" smtClean="0">
                <a:latin typeface="Comic Sans MS" pitchFamily="66" charset="0"/>
              </a:rPr>
              <a:t> 2</a:t>
            </a:r>
            <a:r>
              <a:rPr lang="it-IT" altLang="it-IT" sz="1800" dirty="0">
                <a:latin typeface="Comic Sans MS" pitchFamily="66" charset="0"/>
              </a:rPr>
              <a:t>)Resistenza </a:t>
            </a:r>
            <a:r>
              <a:rPr lang="it-IT" altLang="it-IT" sz="1800" dirty="0">
                <a:latin typeface="Comic Sans MS" pitchFamily="66" charset="0"/>
              </a:rPr>
              <a:t>a uno dei farmaci impiegati, escluso H (disponibilità test resistenza genotipico farmaci seconda linea</a:t>
            </a:r>
            <a:r>
              <a:rPr lang="it-IT" altLang="it-IT" sz="1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it-IT" altLang="it-IT" sz="1800" dirty="0" err="1">
                <a:latin typeface="Comic Sans MS" pitchFamily="66" charset="0"/>
                <a:sym typeface="Wingdings" pitchFamily="2" charset="2"/>
              </a:rPr>
              <a:t>MTBDRsl</a:t>
            </a:r>
            <a:r>
              <a:rPr lang="it-IT" altLang="it-IT" sz="1800" dirty="0">
                <a:latin typeface="Comic Sans MS" pitchFamily="66" charset="0"/>
              </a:rPr>
              <a:t>); 3)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 smtClean="0">
                <a:latin typeface="Comic Sans MS" pitchFamily="66" charset="0"/>
              </a:rPr>
              <a:t>Gravidanza 4) </a:t>
            </a:r>
            <a:r>
              <a:rPr lang="it-IT" altLang="it-IT" sz="1800" dirty="0">
                <a:latin typeface="Comic Sans MS" pitchFamily="66" charset="0"/>
              </a:rPr>
              <a:t>Forme </a:t>
            </a:r>
            <a:r>
              <a:rPr lang="it-IT" altLang="it-IT" sz="1800" dirty="0" err="1">
                <a:latin typeface="Comic Sans MS" pitchFamily="66" charset="0"/>
              </a:rPr>
              <a:t>extrapolmonari</a:t>
            </a:r>
            <a:endParaRPr lang="it-IT" altLang="it-IT" sz="1800" dirty="0">
              <a:latin typeface="Comic Sans MS" pitchFamily="66" charset="0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4450"/>
            <a:ext cx="17764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68437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860032" y="5949280"/>
            <a:ext cx="4105275" cy="719138"/>
          </a:xfrm>
          <a:prstGeom prst="rect">
            <a:avLst/>
          </a:prstGeom>
          <a:solidFill>
            <a:srgbClr val="FFFF66"/>
          </a:solidFill>
          <a:ln>
            <a:solidFill>
              <a:srgbClr val="FF33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it-IT" altLang="it-IT" sz="1400" kern="0" dirty="0">
                <a:solidFill>
                  <a:srgbClr val="FF3300"/>
                </a:solidFill>
                <a:latin typeface="Comic Sans MS" pitchFamily="66" charset="0"/>
              </a:rPr>
              <a:t>Efficacia del trattamento</a:t>
            </a:r>
            <a:r>
              <a:rPr lang="it-IT" altLang="it-IT" sz="1400" kern="0" dirty="0">
                <a:latin typeface="Comic Sans MS" pitchFamily="66" charset="0"/>
              </a:rPr>
              <a:t>: </a:t>
            </a:r>
            <a:r>
              <a:rPr lang="it-IT" altLang="it-IT" sz="1400" kern="0" dirty="0">
                <a:solidFill>
                  <a:srgbClr val="FF3300"/>
                </a:solidFill>
                <a:latin typeface="Comic Sans MS" pitchFamily="66" charset="0"/>
              </a:rPr>
              <a:t>87% </a:t>
            </a:r>
            <a:r>
              <a:rPr lang="it-IT" altLang="it-IT" sz="1400" i="1" kern="0" dirty="0">
                <a:solidFill>
                  <a:srgbClr val="FF3300"/>
                </a:solidFill>
                <a:latin typeface="Comic Sans MS" pitchFamily="66" charset="0"/>
              </a:rPr>
              <a:t/>
            </a:r>
            <a:br>
              <a:rPr lang="it-IT" altLang="it-IT" sz="1400" i="1" kern="0" dirty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it-IT" altLang="it-IT" sz="1400" i="1" kern="0" dirty="0">
                <a:latin typeface="Comic Sans MS" pitchFamily="66" charset="0"/>
              </a:rPr>
              <a:t>(</a:t>
            </a:r>
            <a:r>
              <a:rPr lang="it-IT" altLang="it-IT" sz="1400" kern="0" dirty="0">
                <a:latin typeface="Comic Sans MS" pitchFamily="66" charset="0"/>
              </a:rPr>
              <a:t>v</a:t>
            </a:r>
            <a:r>
              <a:rPr lang="nl-NL" altLang="it-IT" sz="1400" kern="0" dirty="0">
                <a:latin typeface="Comic Sans MS" pitchFamily="66" charset="0"/>
              </a:rPr>
              <a:t>an Deun et al 20</a:t>
            </a:r>
            <a:r>
              <a:rPr lang="nl-NL" altLang="it-IT" sz="1400" i="1" kern="0" dirty="0">
                <a:latin typeface="Comic Sans MS" pitchFamily="66" charset="0"/>
              </a:rPr>
              <a:t>10 “Bangladesh regimen</a:t>
            </a:r>
            <a:r>
              <a:rPr lang="nl-NL" altLang="it-IT" sz="1400" kern="0" dirty="0">
                <a:latin typeface="Comic Sans MS" pitchFamily="66" charset="0"/>
              </a:rPr>
              <a:t>”)</a:t>
            </a:r>
          </a:p>
          <a:p>
            <a:pPr>
              <a:lnSpc>
                <a:spcPct val="80000"/>
              </a:lnSpc>
              <a:defRPr/>
            </a:pPr>
            <a:r>
              <a:rPr lang="it-IT" altLang="it-IT" sz="1400" kern="0" dirty="0">
                <a:solidFill>
                  <a:srgbClr val="FF3300"/>
                </a:solidFill>
                <a:latin typeface="Comic Sans MS" pitchFamily="66" charset="0"/>
              </a:rPr>
              <a:t>Costo farmaci</a:t>
            </a:r>
            <a:r>
              <a:rPr lang="it-IT" altLang="it-IT" sz="1400" kern="0" dirty="0">
                <a:latin typeface="Comic Sans MS" pitchFamily="66" charset="0"/>
              </a:rPr>
              <a:t>: euro 2.500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114800"/>
          </a:xfrm>
        </p:spPr>
        <p:txBody>
          <a:bodyPr/>
          <a:lstStyle/>
          <a:p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Riproducibilità dei dati di efficacia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degli studi osservazionali </a:t>
            </a:r>
            <a:r>
              <a:rPr lang="it-IT" altLang="it-IT" sz="1800" dirty="0">
                <a:latin typeface="Comic Sans MS" pitchFamily="66" charset="0"/>
              </a:rPr>
              <a:t>nella pratica clinica. Risultati trial randomizzati ancora non disponibili.</a:t>
            </a:r>
          </a:p>
          <a:p>
            <a:pPr marL="342900" lvl="1" indent="-342900">
              <a:buFontTx/>
              <a:buChar char="•"/>
            </a:pP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</a:rPr>
              <a:t>Regime </a:t>
            </a:r>
            <a:r>
              <a:rPr lang="en-US" altLang="it-IT" sz="1800" dirty="0" err="1">
                <a:solidFill>
                  <a:srgbClr val="FF3300"/>
                </a:solidFill>
                <a:latin typeface="Comic Sans MS" pitchFamily="66" charset="0"/>
              </a:rPr>
              <a:t>standardizzato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</a:rPr>
              <a:t> non</a:t>
            </a:r>
            <a:r>
              <a:rPr lang="en-US" altLang="it-IT" sz="1800" dirty="0"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rgbClr val="FF3300"/>
                </a:solidFill>
                <a:latin typeface="Comic Sans MS" pitchFamily="66" charset="0"/>
              </a:rPr>
              <a:t>considera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</a:rPr>
              <a:t> la </a:t>
            </a:r>
            <a:r>
              <a:rPr lang="en-US" altLang="it-IT" sz="1800" dirty="0" err="1">
                <a:solidFill>
                  <a:srgbClr val="FF3300"/>
                </a:solidFill>
                <a:latin typeface="Comic Sans MS" pitchFamily="66" charset="0"/>
              </a:rPr>
              <a:t>gravità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rgbClr val="FF3300"/>
                </a:solidFill>
                <a:latin typeface="Comic Sans MS" pitchFamily="66" charset="0"/>
              </a:rPr>
              <a:t>della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rgbClr val="FF3300"/>
                </a:solidFill>
                <a:latin typeface="Comic Sans MS" pitchFamily="66" charset="0"/>
              </a:rPr>
              <a:t>malattia</a:t>
            </a:r>
            <a:r>
              <a:rPr lang="en-US" altLang="it-IT" sz="1800" dirty="0">
                <a:latin typeface="Comic Sans MS" pitchFamily="66" charset="0"/>
              </a:rPr>
              <a:t>: Rx </a:t>
            </a:r>
            <a:r>
              <a:rPr lang="en-US" altLang="it-IT" sz="1800" dirty="0" err="1">
                <a:latin typeface="Comic Sans MS" pitchFamily="66" charset="0"/>
              </a:rPr>
              <a:t>estensione</a:t>
            </a:r>
            <a:r>
              <a:rPr lang="en-US" altLang="it-IT" sz="1800" dirty="0">
                <a:latin typeface="Comic Sans MS" pitchFamily="66" charset="0"/>
              </a:rPr>
              <a:t> </a:t>
            </a:r>
            <a:r>
              <a:rPr lang="en-US" altLang="it-IT" sz="1800" dirty="0" err="1">
                <a:latin typeface="Comic Sans MS" pitchFamily="66" charset="0"/>
              </a:rPr>
              <a:t>bilaterale</a:t>
            </a:r>
            <a:r>
              <a:rPr lang="en-US" altLang="it-IT" sz="1800" dirty="0">
                <a:latin typeface="Comic Sans MS" pitchFamily="66" charset="0"/>
              </a:rPr>
              <a:t>, </a:t>
            </a:r>
            <a:r>
              <a:rPr lang="en-US" altLang="it-IT" sz="1800" dirty="0" err="1">
                <a:latin typeface="Comic Sans MS" pitchFamily="66" charset="0"/>
              </a:rPr>
              <a:t>cavitazioni</a:t>
            </a:r>
            <a:r>
              <a:rPr lang="en-US" altLang="it-IT" sz="1800" dirty="0">
                <a:latin typeface="Comic Sans MS" pitchFamily="66" charset="0"/>
              </a:rPr>
              <a:t> &gt; 4 cm; BMI; co-m</a:t>
            </a:r>
            <a:r>
              <a:rPr lang="it-IT" altLang="it-IT" sz="1800" dirty="0" err="1">
                <a:latin typeface="Comic Sans MS" pitchFamily="66" charset="0"/>
              </a:rPr>
              <a:t>ordibità</a:t>
            </a:r>
            <a:r>
              <a:rPr lang="it-IT" altLang="it-IT" sz="1800" dirty="0">
                <a:latin typeface="Comic Sans MS" pitchFamily="66" charset="0"/>
              </a:rPr>
              <a:t>,</a:t>
            </a:r>
            <a:r>
              <a:rPr lang="en-US" altLang="it-IT" sz="1800" dirty="0">
                <a:latin typeface="Comic Sans MS" pitchFamily="66" charset="0"/>
              </a:rPr>
              <a:t> </a:t>
            </a:r>
            <a:r>
              <a:rPr lang="en-US" altLang="it-IT" sz="1800" dirty="0" err="1">
                <a:latin typeface="Comic Sans MS" pitchFamily="66" charset="0"/>
              </a:rPr>
              <a:t>ecc</a:t>
            </a:r>
            <a:r>
              <a:rPr lang="en-US" altLang="it-IT" sz="1800" dirty="0">
                <a:latin typeface="Comic Sans MS" pitchFamily="66" charset="0"/>
              </a:rPr>
              <a:t>.</a:t>
            </a:r>
          </a:p>
          <a:p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Non possibile sostituzioni</a:t>
            </a:r>
            <a:r>
              <a:rPr lang="it-IT" altLang="it-IT" sz="1800" dirty="0">
                <a:latin typeface="Comic Sans MS" pitchFamily="66" charset="0"/>
              </a:rPr>
              <a:t> con L</a:t>
            </a:r>
            <a:r>
              <a:rPr lang="en-US" altLang="it-IT" sz="1800" dirty="0" err="1">
                <a:latin typeface="Comic Sans MS" pitchFamily="66" charset="0"/>
              </a:rPr>
              <a:t>inezolid</a:t>
            </a:r>
            <a:r>
              <a:rPr lang="en-US" altLang="it-IT" sz="1800" dirty="0">
                <a:latin typeface="Comic Sans MS" pitchFamily="66" charset="0"/>
              </a:rPr>
              <a:t>, </a:t>
            </a:r>
            <a:r>
              <a:rPr lang="en-US" altLang="it-IT" sz="1800" dirty="0" err="1">
                <a:latin typeface="Comic Sans MS" pitchFamily="66" charset="0"/>
              </a:rPr>
              <a:t>Delamanid</a:t>
            </a:r>
            <a:r>
              <a:rPr lang="en-US" altLang="it-IT" sz="1800" dirty="0">
                <a:latin typeface="Comic Sans MS" pitchFamily="66" charset="0"/>
              </a:rPr>
              <a:t> o </a:t>
            </a:r>
            <a:r>
              <a:rPr lang="en-US" altLang="it-IT" sz="1800" dirty="0" err="1">
                <a:latin typeface="Comic Sans MS" pitchFamily="66" charset="0"/>
              </a:rPr>
              <a:t>Bedaquilina</a:t>
            </a:r>
            <a:r>
              <a:rPr lang="en-US" altLang="it-IT" sz="1800" dirty="0"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rgbClr val="FF3300"/>
                </a:solidFill>
                <a:latin typeface="Comic Sans MS" pitchFamily="66" charset="0"/>
              </a:rPr>
              <a:t>nè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rgbClr val="FF3300"/>
                </a:solidFill>
                <a:latin typeface="Comic Sans MS" pitchFamily="66" charset="0"/>
              </a:rPr>
              <a:t>variazioni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rgbClr val="FF3300"/>
                </a:solidFill>
                <a:latin typeface="Comic Sans MS" pitchFamily="66" charset="0"/>
              </a:rPr>
              <a:t>nella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rgbClr val="FF3300"/>
                </a:solidFill>
                <a:latin typeface="Comic Sans MS" pitchFamily="66" charset="0"/>
              </a:rPr>
              <a:t>durata</a:t>
            </a:r>
            <a:r>
              <a:rPr lang="en-US" altLang="it-IT" sz="1800" dirty="0">
                <a:latin typeface="Comic Sans MS" pitchFamily="66" charset="0"/>
              </a:rPr>
              <a:t>.</a:t>
            </a:r>
            <a:endParaRPr lang="it-IT" altLang="it-IT" sz="1800" dirty="0">
              <a:latin typeface="Comic Sans MS" pitchFamily="66" charset="0"/>
            </a:endParaRPr>
          </a:p>
          <a:p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Mutazione gene </a:t>
            </a:r>
            <a:r>
              <a:rPr lang="it-IT" altLang="it-IT" sz="1800" dirty="0" err="1">
                <a:solidFill>
                  <a:srgbClr val="FF3300"/>
                </a:solidFill>
                <a:latin typeface="Comic Sans MS" pitchFamily="66" charset="0"/>
              </a:rPr>
              <a:t>InhA</a:t>
            </a:r>
            <a:r>
              <a:rPr lang="it-IT" altLang="it-IT" sz="1800" dirty="0">
                <a:latin typeface="Comic Sans MS" pitchFamily="66" charset="0"/>
              </a:rPr>
              <a:t> associato alla resistenza a H:  se MIC bassa (&lt;1 mg/l), H alto dosaggio efficace per H ma non per </a:t>
            </a:r>
            <a:r>
              <a:rPr lang="it-IT" altLang="it-IT" sz="1800" dirty="0" err="1">
                <a:latin typeface="Comic Sans MS" pitchFamily="66" charset="0"/>
              </a:rPr>
              <a:t>Etionamide</a:t>
            </a:r>
            <a:r>
              <a:rPr lang="it-IT" altLang="it-IT" sz="1800" dirty="0">
                <a:latin typeface="Comic Sans MS" pitchFamily="66" charset="0"/>
              </a:rPr>
              <a:t>. </a:t>
            </a:r>
          </a:p>
          <a:p>
            <a:pPr>
              <a:buClr>
                <a:srgbClr val="FF3300"/>
              </a:buClr>
            </a:pP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Limitata applicabilità nella pratica clinica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per p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recedente trattamento e 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resistenza ai farmaci da utilizzare</a:t>
            </a:r>
            <a:r>
              <a:rPr lang="it-IT" altLang="it-IT" sz="1800" dirty="0">
                <a:latin typeface="Comic Sans MS" pitchFamily="66" charset="0"/>
              </a:rPr>
              <a:t>, in particolare </a:t>
            </a:r>
            <a:r>
              <a:rPr lang="it-IT" altLang="it-IT" sz="1800" dirty="0" err="1">
                <a:latin typeface="Comic Sans MS" pitchFamily="66" charset="0"/>
              </a:rPr>
              <a:t>Pirazinamide</a:t>
            </a:r>
            <a:r>
              <a:rPr lang="it-IT" altLang="it-IT" sz="1800" dirty="0">
                <a:latin typeface="Comic Sans MS" pitchFamily="66" charset="0"/>
              </a:rPr>
              <a:t> e </a:t>
            </a:r>
            <a:r>
              <a:rPr lang="it-IT" altLang="it-IT" sz="1800" dirty="0" err="1">
                <a:latin typeface="Comic Sans MS" pitchFamily="66" charset="0"/>
              </a:rPr>
              <a:t>Chinoloni</a:t>
            </a:r>
            <a:r>
              <a:rPr lang="it-IT" altLang="it-IT" sz="1800" dirty="0">
                <a:latin typeface="Comic Sans MS" pitchFamily="66" charset="0"/>
              </a:rPr>
              <a:t> 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sym typeface="Wingdings" pitchFamily="2" charset="2"/>
              </a:rPr>
              <a:t> rischio XDR-TB</a:t>
            </a:r>
            <a:r>
              <a:rPr lang="it-IT" altLang="it-IT" sz="1800" dirty="0">
                <a:latin typeface="Comic Sans MS" pitchFamily="66" charset="0"/>
              </a:rPr>
              <a:t>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998" y="260350"/>
            <a:ext cx="7918450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altLang="it-IT" sz="3200" b="1" dirty="0">
                <a:solidFill>
                  <a:srgbClr val="FF3300"/>
                </a:solidFill>
                <a:latin typeface="Comic Sans MS" pitchFamily="66" charset="0"/>
              </a:rPr>
              <a:t>Regime standardizzato breve:</a:t>
            </a:r>
          </a:p>
          <a:p>
            <a:pPr algn="ctr" eaLnBrk="0" hangingPunct="0"/>
            <a:r>
              <a:rPr lang="it-IT" altLang="it-IT" sz="3200" b="1" dirty="0">
                <a:solidFill>
                  <a:srgbClr val="FF3300"/>
                </a:solidFill>
                <a:latin typeface="Comic Sans MS" pitchFamily="66" charset="0"/>
              </a:rPr>
              <a:t>criticità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27584" y="1340768"/>
            <a:ext cx="7345363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altLang="it-IT" sz="1400" b="1" dirty="0">
                <a:solidFill>
                  <a:srgbClr val="FF3300"/>
                </a:solidFill>
                <a:latin typeface="Comic Sans MS" pitchFamily="66" charset="0"/>
              </a:rPr>
              <a:t>International </a:t>
            </a:r>
            <a:r>
              <a:rPr lang="en-US" altLang="it-IT" sz="1400" b="1" dirty="0" err="1">
                <a:solidFill>
                  <a:srgbClr val="FF3300"/>
                </a:solidFill>
                <a:latin typeface="Comic Sans MS" pitchFamily="66" charset="0"/>
              </a:rPr>
              <a:t>Carbapenems</a:t>
            </a:r>
            <a:r>
              <a:rPr lang="en-US" altLang="it-IT" sz="1400" b="1" dirty="0">
                <a:solidFill>
                  <a:srgbClr val="FF3300"/>
                </a:solidFill>
                <a:latin typeface="Comic Sans MS" pitchFamily="66" charset="0"/>
              </a:rPr>
              <a:t> Study Group cohort</a:t>
            </a:r>
            <a:r>
              <a:rPr lang="en-US" altLang="it-IT" sz="1400" b="1" dirty="0">
                <a:latin typeface="Comic Sans MS" pitchFamily="66" charset="0"/>
              </a:rPr>
              <a:t>. </a:t>
            </a:r>
            <a:r>
              <a:rPr lang="it-IT" altLang="it-IT" sz="1400" b="1" dirty="0">
                <a:latin typeface="Comic Sans MS" pitchFamily="66" charset="0"/>
                <a:cs typeface="Times New Roman" pitchFamily="18" charset="0"/>
              </a:rPr>
              <a:t>Multi-centre, </a:t>
            </a:r>
            <a:r>
              <a:rPr lang="it-IT" altLang="it-IT" sz="1400" b="1" dirty="0" err="1">
                <a:latin typeface="Comic Sans MS" pitchFamily="66" charset="0"/>
                <a:cs typeface="Times New Roman" pitchFamily="18" charset="0"/>
              </a:rPr>
              <a:t>observational</a:t>
            </a:r>
            <a:r>
              <a:rPr lang="it-IT" altLang="it-IT" sz="1400" b="1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400" b="1" dirty="0" err="1">
                <a:latin typeface="Comic Sans MS" pitchFamily="66" charset="0"/>
                <a:cs typeface="Times New Roman" pitchFamily="18" charset="0"/>
              </a:rPr>
              <a:t>retrospective</a:t>
            </a:r>
            <a:r>
              <a:rPr lang="it-IT" altLang="it-IT" sz="1400" b="1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400" b="1" dirty="0" err="1">
                <a:latin typeface="Comic Sans MS" pitchFamily="66" charset="0"/>
                <a:cs typeface="Times New Roman" pitchFamily="18" charset="0"/>
              </a:rPr>
              <a:t>cohort</a:t>
            </a:r>
            <a:r>
              <a:rPr lang="it-IT" altLang="it-IT" sz="14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400" b="1" dirty="0" err="1">
                <a:latin typeface="Comic Sans MS" pitchFamily="66" charset="0"/>
                <a:cs typeface="Times New Roman" pitchFamily="18" charset="0"/>
              </a:rPr>
              <a:t>study</a:t>
            </a:r>
            <a:r>
              <a:rPr lang="it-IT" altLang="it-IT" sz="1400" b="1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altLang="it-IT" sz="14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8 countries in Europe </a:t>
            </a:r>
            <a:r>
              <a:rPr lang="en-US" altLang="it-IT" sz="1400" b="1" dirty="0">
                <a:latin typeface="Comic Sans MS" pitchFamily="66" charset="0"/>
                <a:cs typeface="Times New Roman" pitchFamily="18" charset="0"/>
              </a:rPr>
              <a:t>and </a:t>
            </a:r>
            <a:r>
              <a:rPr lang="en-US" altLang="it-IT" sz="14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3 countries in South </a:t>
            </a:r>
            <a:r>
              <a:rPr lang="en-US" altLang="it-IT" sz="1400" b="1" dirty="0" smtClean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America</a:t>
            </a:r>
            <a:r>
              <a:rPr lang="it-IT" altLang="it-IT" sz="1400" b="1" dirty="0">
                <a:latin typeface="Comic Sans MS" pitchFamily="66" charset="0"/>
                <a:cs typeface="Times New Roman" pitchFamily="18" charset="0"/>
              </a:rPr>
              <a:t>:</a:t>
            </a:r>
            <a:endParaRPr lang="it-IT" altLang="it-IT" sz="1400" b="1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altLang="it-IT" sz="14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348 patients</a:t>
            </a:r>
            <a:r>
              <a:rPr lang="en-US" altLang="it-IT" sz="1400" b="1" dirty="0">
                <a:latin typeface="Comic Sans MS" pitchFamily="66" charset="0"/>
                <a:cs typeface="Times New Roman" pitchFamily="18" charset="0"/>
              </a:rPr>
              <a:t> with culture-confirmed MDR-TB</a:t>
            </a:r>
          </a:p>
          <a:p>
            <a:pPr lvl="1" indent="-457200" algn="just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altLang="it-IT" sz="14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High level of resistance </a:t>
            </a:r>
            <a:r>
              <a:rPr lang="en-US" altLang="it-IT" sz="1400" b="1" dirty="0">
                <a:latin typeface="Comic Sans MS" pitchFamily="66" charset="0"/>
                <a:cs typeface="Times New Roman" pitchFamily="18" charset="0"/>
              </a:rPr>
              <a:t>to (no data on </a:t>
            </a:r>
            <a:r>
              <a:rPr lang="en-US" altLang="it-IT" sz="1400" b="1" dirty="0" err="1">
                <a:latin typeface="Comic Sans MS" pitchFamily="66" charset="0"/>
                <a:cs typeface="Times New Roman" pitchFamily="18" charset="0"/>
              </a:rPr>
              <a:t>clofazimine</a:t>
            </a:r>
            <a:r>
              <a:rPr lang="en-US" altLang="it-IT" sz="1400" b="1" dirty="0">
                <a:latin typeface="Comic Sans MS" pitchFamily="66" charset="0"/>
                <a:cs typeface="Times New Roman" pitchFamily="18" charset="0"/>
              </a:rPr>
              <a:t> or high-dose isoniazid):</a:t>
            </a:r>
          </a:p>
          <a:p>
            <a:pPr marL="1143000" lvl="2" indent="-228600" algn="just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altLang="it-IT" sz="1400" b="1" dirty="0">
                <a:latin typeface="Comic Sans MS" pitchFamily="66" charset="0"/>
                <a:cs typeface="Times New Roman" pitchFamily="18" charset="0"/>
              </a:rPr>
              <a:t>ethambutol 68,4%</a:t>
            </a:r>
          </a:p>
          <a:p>
            <a:pPr marL="1143000" lvl="2" indent="-228600" algn="just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altLang="it-IT" sz="14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pyrazinamide 65%</a:t>
            </a:r>
          </a:p>
          <a:p>
            <a:pPr marL="1143000" lvl="2" indent="-228600" algn="just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altLang="it-IT" sz="1400" b="1" dirty="0" err="1">
                <a:latin typeface="Comic Sans MS" pitchFamily="66" charset="0"/>
                <a:cs typeface="Times New Roman" pitchFamily="18" charset="0"/>
              </a:rPr>
              <a:t>prothionamide</a:t>
            </a:r>
            <a:r>
              <a:rPr lang="en-US" altLang="it-IT" sz="1400" b="1" dirty="0">
                <a:latin typeface="Comic Sans MS" pitchFamily="66" charset="0"/>
                <a:cs typeface="Times New Roman" pitchFamily="18" charset="0"/>
              </a:rPr>
              <a:t> 55.4%</a:t>
            </a:r>
          </a:p>
          <a:p>
            <a:pPr marL="1143000" lvl="2" indent="-228600" algn="just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altLang="it-IT" sz="1400" b="1" dirty="0">
                <a:latin typeface="Comic Sans MS" pitchFamily="66" charset="0"/>
                <a:cs typeface="Times New Roman" pitchFamily="18" charset="0"/>
              </a:rPr>
              <a:t>kanamycin 44.4%</a:t>
            </a:r>
          </a:p>
          <a:p>
            <a:pPr marL="1143000" lvl="2" indent="-228600" algn="just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altLang="it-IT" sz="14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quinolones</a:t>
            </a:r>
            <a:r>
              <a:rPr lang="en-US" altLang="it-IT" sz="14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4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40.8%</a:t>
            </a:r>
            <a:r>
              <a:rPr lang="en-US" altLang="it-IT" sz="1400" b="1" dirty="0">
                <a:latin typeface="Comic Sans MS" pitchFamily="66" charset="0"/>
                <a:cs typeface="Times New Roman" pitchFamily="18" charset="0"/>
              </a:rPr>
              <a:t> (86.8% in South America)</a:t>
            </a:r>
          </a:p>
          <a:p>
            <a:pPr marL="1143000" lvl="2" indent="-228600" algn="just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altLang="it-IT" sz="1400" b="1" dirty="0">
                <a:latin typeface="Comic Sans MS" pitchFamily="66" charset="0"/>
                <a:cs typeface="Times New Roman" pitchFamily="18" charset="0"/>
              </a:rPr>
              <a:t>kanamycin 44.4% </a:t>
            </a:r>
          </a:p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altLang="it-IT" sz="14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Only 14 out of 348 patients (4.0%) were susceptible </a:t>
            </a:r>
            <a:r>
              <a:rPr lang="en-US" altLang="it-IT" sz="1400" b="1" dirty="0">
                <a:latin typeface="Comic Sans MS" pitchFamily="66" charset="0"/>
                <a:cs typeface="Times New Roman" pitchFamily="18" charset="0"/>
              </a:rPr>
              <a:t>to all the shorter MDR-TB regimen drugs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00034" y="214290"/>
            <a:ext cx="8143932" cy="10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altLang="it-IT" sz="2800" b="1" dirty="0">
                <a:solidFill>
                  <a:srgbClr val="FF3300"/>
                </a:solidFill>
                <a:latin typeface="Comic Sans MS" pitchFamily="66" charset="0"/>
              </a:rPr>
              <a:t>Regime standardizzato breve: nella realtà quanti sono i pazienti eleggibili?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9280"/>
            <a:ext cx="3491880" cy="69269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025" y="6093296"/>
            <a:ext cx="322897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640" y="6505575"/>
            <a:ext cx="3240360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68" y="5512060"/>
            <a:ext cx="7960398" cy="10852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3300"/>
              </a:buClr>
              <a:buSzPct val="120000"/>
              <a:buNone/>
            </a:pPr>
            <a:r>
              <a:rPr lang="en-US" sz="1800" b="1" kern="0" dirty="0">
                <a:latin typeface="Comic Sans MS" pitchFamily="66" charset="0"/>
              </a:rPr>
              <a:t>Nella </a:t>
            </a:r>
            <a:r>
              <a:rPr lang="en-US" sz="1800" b="1" kern="0" dirty="0" err="1">
                <a:latin typeface="Comic Sans MS" pitchFamily="66" charset="0"/>
              </a:rPr>
              <a:t>coorte</a:t>
            </a:r>
            <a:r>
              <a:rPr lang="en-US" sz="1800" b="1" kern="0" dirty="0">
                <a:latin typeface="Comic Sans MS" pitchFamily="66" charset="0"/>
              </a:rPr>
              <a:t> </a:t>
            </a:r>
            <a:r>
              <a:rPr lang="en-US" sz="1800" b="1" kern="0" dirty="0" err="1">
                <a:latin typeface="Comic Sans MS" pitchFamily="66" charset="0"/>
              </a:rPr>
              <a:t>storica</a:t>
            </a:r>
            <a:r>
              <a:rPr lang="en-US" sz="1800" b="1" kern="0" dirty="0">
                <a:latin typeface="Comic Sans MS" pitchFamily="66" charset="0"/>
              </a:rPr>
              <a:t> INMI di </a:t>
            </a:r>
            <a:r>
              <a:rPr lang="en-US" sz="1800" b="1" kern="0" dirty="0" err="1">
                <a:latin typeface="Comic Sans MS" pitchFamily="66" charset="0"/>
              </a:rPr>
              <a:t>pazienti</a:t>
            </a:r>
            <a:r>
              <a:rPr lang="en-US" sz="1800" b="1" kern="0" dirty="0">
                <a:latin typeface="Comic Sans MS" pitchFamily="66" charset="0"/>
              </a:rPr>
              <a:t> con TB MDR è </a:t>
            </a:r>
            <a:r>
              <a:rPr lang="en-US" sz="1800" b="1" kern="0" dirty="0" err="1">
                <a:latin typeface="Comic Sans MS" pitchFamily="66" charset="0"/>
              </a:rPr>
              <a:t>risultato</a:t>
            </a:r>
            <a:r>
              <a:rPr lang="en-US" sz="1800" b="1" kern="0" dirty="0">
                <a:latin typeface="Comic Sans MS" pitchFamily="66" charset="0"/>
              </a:rPr>
              <a:t> </a:t>
            </a:r>
            <a:r>
              <a:rPr lang="en-US" sz="1800" b="1" kern="0" dirty="0" err="1">
                <a:latin typeface="Comic Sans MS" pitchFamily="66" charset="0"/>
              </a:rPr>
              <a:t>eleggibile</a:t>
            </a:r>
            <a:r>
              <a:rPr lang="en-US" sz="1800" b="1" kern="0" dirty="0">
                <a:latin typeface="Comic Sans MS" pitchFamily="66" charset="0"/>
              </a:rPr>
              <a:t> </a:t>
            </a:r>
            <a:r>
              <a:rPr lang="en-US" sz="1800" b="1" kern="0" dirty="0" err="1">
                <a:latin typeface="Comic Sans MS" pitchFamily="66" charset="0"/>
              </a:rPr>
              <a:t>il</a:t>
            </a:r>
            <a:r>
              <a:rPr lang="en-US" sz="1800" b="1" kern="0" dirty="0">
                <a:latin typeface="Comic Sans MS" pitchFamily="66" charset="0"/>
              </a:rPr>
              <a:t> </a:t>
            </a:r>
            <a:r>
              <a:rPr lang="en-US" sz="1800" b="1" kern="0" dirty="0">
                <a:solidFill>
                  <a:srgbClr val="FF3300"/>
                </a:solidFill>
                <a:latin typeface="Comic Sans MS" pitchFamily="66" charset="0"/>
              </a:rPr>
              <a:t>15% </a:t>
            </a:r>
            <a:r>
              <a:rPr lang="en-US" sz="1800" b="1" kern="0" dirty="0" err="1">
                <a:solidFill>
                  <a:srgbClr val="FF3300"/>
                </a:solidFill>
                <a:latin typeface="Comic Sans MS" pitchFamily="66" charset="0"/>
              </a:rPr>
              <a:t>dei</a:t>
            </a:r>
            <a:r>
              <a:rPr lang="en-US" sz="1800" b="1" kern="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1800" b="1" kern="0" dirty="0" err="1" smtClean="0">
                <a:solidFill>
                  <a:srgbClr val="FF3300"/>
                </a:solidFill>
                <a:latin typeface="Comic Sans MS" pitchFamily="66" charset="0"/>
              </a:rPr>
              <a:t>casi</a:t>
            </a:r>
            <a:r>
              <a:rPr lang="en-US" sz="1800" b="1" kern="0" dirty="0" smtClean="0">
                <a:latin typeface="Comic Sans MS" pitchFamily="66" charset="0"/>
              </a:rPr>
              <a:t>; </a:t>
            </a:r>
            <a:r>
              <a:rPr lang="en-US" sz="1800" b="1" kern="0" dirty="0" smtClean="0">
                <a:solidFill>
                  <a:srgbClr val="FF3300"/>
                </a:solidFill>
                <a:latin typeface="Comic Sans MS" pitchFamily="66" charset="0"/>
              </a:rPr>
              <a:t>2017</a:t>
            </a:r>
            <a:r>
              <a:rPr lang="en-US" sz="1800" b="1" kern="0" dirty="0">
                <a:solidFill>
                  <a:srgbClr val="FF3300"/>
                </a:solidFill>
                <a:latin typeface="Comic Sans MS" pitchFamily="66" charset="0"/>
              </a:rPr>
              <a:t>-2018 3 </a:t>
            </a:r>
            <a:r>
              <a:rPr lang="en-US" sz="1800" b="1" kern="0" dirty="0" err="1">
                <a:solidFill>
                  <a:srgbClr val="FF3300"/>
                </a:solidFill>
                <a:latin typeface="Comic Sans MS" pitchFamily="66" charset="0"/>
              </a:rPr>
              <a:t>pazienti</a:t>
            </a:r>
            <a:r>
              <a:rPr lang="en-US" sz="1800" b="1" kern="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1800" b="1" kern="0" dirty="0" err="1">
                <a:solidFill>
                  <a:srgbClr val="FF3300"/>
                </a:solidFill>
                <a:latin typeface="Comic Sans MS" pitchFamily="66" charset="0"/>
              </a:rPr>
              <a:t>su</a:t>
            </a:r>
            <a:r>
              <a:rPr lang="en-US" sz="1800" b="1" kern="0" dirty="0">
                <a:solidFill>
                  <a:srgbClr val="FF3300"/>
                </a:solidFill>
                <a:latin typeface="Comic Sans MS" pitchFamily="66" charset="0"/>
              </a:rPr>
              <a:t>  10 </a:t>
            </a:r>
            <a:r>
              <a:rPr lang="en-US" sz="1800" b="1" kern="0" dirty="0" err="1">
                <a:solidFill>
                  <a:srgbClr val="FF3300"/>
                </a:solidFill>
                <a:latin typeface="Comic Sans MS" pitchFamily="66" charset="0"/>
              </a:rPr>
              <a:t>nuovi</a:t>
            </a:r>
            <a:r>
              <a:rPr lang="en-US" sz="1800" b="1" kern="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sz="1800" b="1" kern="0" dirty="0" err="1">
                <a:solidFill>
                  <a:srgbClr val="FF3300"/>
                </a:solidFill>
                <a:latin typeface="Comic Sans MS" pitchFamily="66" charset="0"/>
              </a:rPr>
              <a:t>casi</a:t>
            </a:r>
            <a:endParaRPr lang="en-US" sz="1800" b="1" kern="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0813"/>
            <a:ext cx="8534400" cy="685800"/>
          </a:xfrm>
        </p:spPr>
        <p:txBody>
          <a:bodyPr/>
          <a:lstStyle/>
          <a:p>
            <a:r>
              <a:rPr lang="it-IT" altLang="it-IT" sz="2800" b="1">
                <a:solidFill>
                  <a:srgbClr val="FF3300"/>
                </a:solidFill>
                <a:latin typeface="Comic Sans MS" pitchFamily="66" charset="0"/>
              </a:rPr>
              <a:t>Terapia chirurgica TB MDR</a:t>
            </a:r>
            <a:r>
              <a:rPr lang="it-IT" altLang="it-IT" sz="3200" b="1">
                <a:solidFill>
                  <a:srgbClr val="FF3300"/>
                </a:solidFill>
                <a:latin typeface="Comic Sans MS" pitchFamily="66" charset="0"/>
              </a:rPr>
              <a:t>/XDR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1033463"/>
            <a:ext cx="8458200" cy="51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La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terapia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chirurgica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insieme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alla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terapia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farmacologica</a:t>
            </a:r>
            <a:r>
              <a:rPr lang="en-US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è </a:t>
            </a:r>
            <a:r>
              <a:rPr lang="en-US" altLang="it-IT" sz="160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associata</a:t>
            </a:r>
            <a:r>
              <a:rPr lang="en-US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a un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maggiore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quota di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successo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terapeutico</a:t>
            </a:r>
            <a:r>
              <a:rPr lang="en-US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914400" lvl="1" indent="-457200" algn="just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4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Esito favorevole 84% </a:t>
            </a:r>
            <a:r>
              <a:rPr lang="it-IT" altLang="it-IT" sz="14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(IC 95% 78-89%). Decesso 5% (2-8%)</a:t>
            </a:r>
            <a:r>
              <a:rPr lang="en-US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2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altLang="it-IT" sz="120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Marrone</a:t>
            </a:r>
            <a:r>
              <a:rPr lang="en-US" altLang="it-IT" sz="12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MT, et al. IJTLD 2013) </a:t>
            </a:r>
          </a:p>
          <a:p>
            <a:pPr marL="914400" lvl="1" indent="-457200" algn="just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4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Esito favorevole 82% </a:t>
            </a:r>
            <a:r>
              <a:rPr lang="it-IT" altLang="it-IT" sz="14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vs 60% non chirurgia (OR </a:t>
            </a:r>
            <a:r>
              <a:rPr lang="it-IT" altLang="it-IT" sz="1400" dirty="0">
                <a:latin typeface="Comic Sans MS" pitchFamily="66" charset="0"/>
              </a:rPr>
              <a:t>2,62;</a:t>
            </a:r>
            <a:r>
              <a:rPr lang="it-IT" altLang="it-IT" sz="14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IC 95%</a:t>
            </a:r>
            <a:r>
              <a:rPr lang="it-IT" altLang="it-IT" sz="1400" dirty="0">
                <a:latin typeface="Comic Sans MS" pitchFamily="66" charset="0"/>
              </a:rPr>
              <a:t> 1,94-3,54) </a:t>
            </a:r>
            <a:r>
              <a:rPr lang="it-IT" altLang="it-IT" sz="1200" dirty="0">
                <a:latin typeface="Comic Sans MS" pitchFamily="66" charset="0"/>
              </a:rPr>
              <a:t>(Harris RC, et al. BMC </a:t>
            </a:r>
            <a:r>
              <a:rPr lang="it-IT" altLang="it-IT" sz="1200" dirty="0" err="1">
                <a:latin typeface="Comic Sans MS" pitchFamily="66" charset="0"/>
              </a:rPr>
              <a:t>Infect</a:t>
            </a:r>
            <a:r>
              <a:rPr lang="it-IT" altLang="it-IT" sz="1200" dirty="0">
                <a:latin typeface="Comic Sans MS" pitchFamily="66" charset="0"/>
              </a:rPr>
              <a:t> </a:t>
            </a:r>
            <a:r>
              <a:rPr lang="it-IT" altLang="it-IT" sz="1200" dirty="0" err="1">
                <a:latin typeface="Comic Sans MS" pitchFamily="66" charset="0"/>
              </a:rPr>
              <a:t>Dis</a:t>
            </a:r>
            <a:r>
              <a:rPr lang="it-IT" altLang="it-IT" sz="1200" dirty="0">
                <a:latin typeface="Comic Sans MS" pitchFamily="66" charset="0"/>
              </a:rPr>
              <a:t> 2016)</a:t>
            </a:r>
            <a:endParaRPr lang="it-IT" altLang="it-IT" sz="120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In casi selezionati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di TB MDR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it-IT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pre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-XDR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resistenza ai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chinoloni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)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 di TB XDR 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(p.e.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lesioni localizzate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ad un polmone o apicali bilaterali nei casi di fallimento terapeutico  e numero di farmaci efficaci disponibili &lt; 4)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deve essere considerato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l’approccio chirurgico 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(resezione a cuneo, lobectomia).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Valutare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marL="742950" lvl="1" indent="-28575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estensione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della malattia 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(non indicazioni nella malattia bilaterale con estensione maggiore degli apici);</a:t>
            </a:r>
          </a:p>
          <a:p>
            <a:pPr marL="742950" lvl="1" indent="-28575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capacità polmonare</a:t>
            </a: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funzionale residua;</a:t>
            </a:r>
          </a:p>
          <a:p>
            <a:pPr marL="742950" lvl="1" indent="-28575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disponibilità dei nuovi farmaci. 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Intervento dopo almeno 3 mesi di trattamento iniziale.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30"/>
          <p:cNvSpPr txBox="1">
            <a:spLocks noChangeArrowheads="1"/>
          </p:cNvSpPr>
          <p:nvPr/>
        </p:nvSpPr>
        <p:spPr bwMode="auto">
          <a:xfrm>
            <a:off x="5724128" y="6453188"/>
            <a:ext cx="3424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000" dirty="0">
                <a:latin typeface="Comic Sans MS" pitchFamily="66" charset="0"/>
              </a:rPr>
              <a:t>Protocollo di gestione clinica della Tubercolosi  </a:t>
            </a:r>
            <a:br>
              <a:rPr lang="it-IT" altLang="it-IT" sz="1000" dirty="0">
                <a:latin typeface="Comic Sans MS" pitchFamily="66" charset="0"/>
              </a:rPr>
            </a:br>
            <a:r>
              <a:rPr lang="it-IT" altLang="it-IT" sz="1000" dirty="0">
                <a:latin typeface="Comic Sans MS" pitchFamily="66" charset="0"/>
              </a:rPr>
              <a:t>INMI “</a:t>
            </a:r>
            <a:r>
              <a:rPr lang="it-IT" altLang="it-IT" sz="1000" dirty="0" err="1">
                <a:latin typeface="Comic Sans MS" pitchFamily="66" charset="0"/>
              </a:rPr>
              <a:t>L.Spallanzani</a:t>
            </a:r>
            <a:r>
              <a:rPr lang="it-IT" altLang="it-IT" sz="1000" dirty="0">
                <a:latin typeface="Comic Sans MS" pitchFamily="66" charset="0"/>
              </a:rPr>
              <a:t>” - Revisione N. 7 – gennaio 2017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it-IT" sz="3200" b="1" dirty="0" err="1">
                <a:solidFill>
                  <a:srgbClr val="FF3300"/>
                </a:solidFill>
                <a:latin typeface="Comic Sans MS" pitchFamily="66" charset="0"/>
              </a:rPr>
              <a:t>Farmacoresistenza</a:t>
            </a:r>
            <a:r>
              <a:rPr lang="en-US" altLang="it-IT" sz="3200" b="1" dirty="0">
                <a:solidFill>
                  <a:srgbClr val="FF3300"/>
                </a:solidFill>
                <a:latin typeface="Comic Sans MS" pitchFamily="66" charset="0"/>
              </a:rPr>
              <a:t> di </a:t>
            </a:r>
            <a:r>
              <a:rPr lang="en-US" altLang="it-IT" sz="3200" b="1" i="1" dirty="0">
                <a:solidFill>
                  <a:srgbClr val="FF3300"/>
                </a:solidFill>
                <a:latin typeface="Comic Sans MS" pitchFamily="66" charset="0"/>
              </a:rPr>
              <a:t>M. tuberculosis</a:t>
            </a:r>
            <a:r>
              <a:rPr lang="en-US" altLang="it-IT" sz="3200" b="1" dirty="0">
                <a:solidFill>
                  <a:srgbClr val="FF3300"/>
                </a:solidFill>
                <a:latin typeface="Comic Sans MS" pitchFamily="66" charset="0"/>
              </a:rPr>
              <a:t>: </a:t>
            </a:r>
            <a:r>
              <a:rPr lang="en-US" altLang="it-IT" sz="3200" b="1" dirty="0" err="1">
                <a:solidFill>
                  <a:srgbClr val="FF3300"/>
                </a:solidFill>
                <a:latin typeface="Comic Sans MS" pitchFamily="66" charset="0"/>
              </a:rPr>
              <a:t>definizioni</a:t>
            </a:r>
            <a:endParaRPr lang="it-IT" altLang="it-IT" sz="2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536" y="1556792"/>
            <a:ext cx="8305800" cy="481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 smtClean="0">
                <a:solidFill>
                  <a:srgbClr val="FF3300"/>
                </a:solidFill>
                <a:latin typeface="Comic Sans MS" pitchFamily="66" charset="0"/>
              </a:rPr>
              <a:t>Tubercolosi </a:t>
            </a:r>
            <a:r>
              <a:rPr lang="it-IT" altLang="it-IT" b="1" dirty="0">
                <a:solidFill>
                  <a:srgbClr val="FF3300"/>
                </a:solidFill>
                <a:latin typeface="Comic Sans MS" pitchFamily="66" charset="0"/>
              </a:rPr>
              <a:t>multi-resistente</a:t>
            </a:r>
            <a:r>
              <a:rPr lang="it-IT" altLang="it-IT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it-IT" altLang="it-IT" dirty="0">
                <a:latin typeface="Comic Sans MS" pitchFamily="66" charset="0"/>
              </a:rPr>
              <a:t>(</a:t>
            </a:r>
            <a:r>
              <a:rPr lang="it-IT" altLang="it-IT" dirty="0" err="1">
                <a:latin typeface="Comic Sans MS" pitchFamily="66" charset="0"/>
              </a:rPr>
              <a:t>MultiDrug-Resistant</a:t>
            </a:r>
            <a:r>
              <a:rPr lang="it-IT" altLang="it-IT" dirty="0">
                <a:latin typeface="Comic Sans MS" pitchFamily="66" charset="0"/>
              </a:rPr>
              <a:t> TB/ </a:t>
            </a:r>
            <a:r>
              <a:rPr lang="it-IT" altLang="it-IT" b="1" dirty="0">
                <a:solidFill>
                  <a:srgbClr val="FF3300"/>
                </a:solidFill>
                <a:latin typeface="Comic Sans MS" pitchFamily="66" charset="0"/>
              </a:rPr>
              <a:t>MDR-TB</a:t>
            </a:r>
            <a:r>
              <a:rPr lang="it-IT" altLang="it-IT" dirty="0">
                <a:latin typeface="Comic Sans MS" pitchFamily="66" charset="0"/>
              </a:rPr>
              <a:t>): causata da una ceppo resistente contemporaneamente a </a:t>
            </a:r>
            <a:r>
              <a:rPr lang="it-IT" altLang="it-IT" dirty="0">
                <a:latin typeface="Comic Sans MS" pitchFamily="66" charset="0"/>
                <a:cs typeface="Times New Roman" pitchFamily="18" charset="0"/>
              </a:rPr>
              <a:t>rifampicina e isoniazide</a:t>
            </a:r>
            <a:r>
              <a:rPr lang="it-IT" altLang="it-IT" dirty="0" smtClean="0">
                <a:latin typeface="Comic Sans MS" pitchFamily="66" charset="0"/>
              </a:rPr>
              <a:t>.</a:t>
            </a:r>
          </a:p>
          <a:p>
            <a:pPr algn="just" eaLnBrk="0" hangingPunct="0">
              <a:spcBef>
                <a:spcPct val="20000"/>
              </a:spcBef>
              <a:buClr>
                <a:srgbClr val="FF3300"/>
              </a:buClr>
              <a:buSzPct val="125000"/>
            </a:pPr>
            <a:r>
              <a:rPr lang="it-IT" altLang="it-IT" dirty="0" smtClean="0">
                <a:latin typeface="Comic Sans MS" pitchFamily="66" charset="0"/>
              </a:rPr>
              <a:t>   ( </a:t>
            </a:r>
            <a:r>
              <a:rPr lang="it-IT" altLang="it-IT" dirty="0" smtClean="0">
                <a:solidFill>
                  <a:srgbClr val="FF0000"/>
                </a:solidFill>
                <a:latin typeface="Comic Sans MS" pitchFamily="66" charset="0"/>
              </a:rPr>
              <a:t>RR</a:t>
            </a:r>
            <a:r>
              <a:rPr lang="it-IT" altLang="it-IT" dirty="0" smtClean="0">
                <a:latin typeface="Comic Sans MS" pitchFamily="66" charset="0"/>
              </a:rPr>
              <a:t>: resistenza a </a:t>
            </a:r>
            <a:r>
              <a:rPr lang="it-IT" altLang="it-IT" dirty="0" err="1" smtClean="0">
                <a:latin typeface="Comic Sans MS" pitchFamily="66" charset="0"/>
              </a:rPr>
              <a:t>Rif</a:t>
            </a:r>
            <a:r>
              <a:rPr lang="it-IT" altLang="it-IT" dirty="0" smtClean="0">
                <a:latin typeface="Comic Sans MS" pitchFamily="66" charset="0"/>
              </a:rPr>
              <a:t>-&gt; </a:t>
            </a:r>
            <a:r>
              <a:rPr lang="it-IT" altLang="it-IT" dirty="0" err="1" smtClean="0">
                <a:latin typeface="Comic Sans MS" pitchFamily="66" charset="0"/>
              </a:rPr>
              <a:t>GenXpert</a:t>
            </a:r>
            <a:r>
              <a:rPr lang="it-IT" altLang="it-IT" dirty="0">
                <a:latin typeface="Comic Sans MS" pitchFamily="66" charset="0"/>
              </a:rPr>
              <a:t>)</a:t>
            </a:r>
            <a:endParaRPr lang="it-IT" altLang="it-IT" dirty="0" smtClean="0">
              <a:latin typeface="Comic Sans MS" pitchFamily="66" charset="0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endParaRPr lang="it-IT" altLang="it-IT" dirty="0">
              <a:latin typeface="Comic Sans MS" pitchFamily="66" charset="0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FF3300"/>
                </a:solidFill>
                <a:latin typeface="Comic Sans MS" pitchFamily="66" charset="0"/>
              </a:rPr>
              <a:t>Tubercolosi estensivamente-resis</a:t>
            </a: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tente</a:t>
            </a:r>
            <a:r>
              <a:rPr lang="it-IT" altLang="it-IT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it-IT" dirty="0">
                <a:latin typeface="Comic Sans MS" pitchFamily="66" charset="0"/>
              </a:rPr>
              <a:t>(</a:t>
            </a:r>
            <a:r>
              <a:rPr lang="it-IT" altLang="it-IT" dirty="0" err="1">
                <a:latin typeface="Comic Sans MS" pitchFamily="66" charset="0"/>
              </a:rPr>
              <a:t>eXtensively</a:t>
            </a:r>
            <a:r>
              <a:rPr lang="it-IT" altLang="it-IT" dirty="0">
                <a:latin typeface="Comic Sans MS" pitchFamily="66" charset="0"/>
              </a:rPr>
              <a:t> </a:t>
            </a:r>
            <a:r>
              <a:rPr lang="it-IT" altLang="it-IT" dirty="0" err="1">
                <a:latin typeface="Comic Sans MS" pitchFamily="66" charset="0"/>
              </a:rPr>
              <a:t>Drug-Resistant</a:t>
            </a:r>
            <a:r>
              <a:rPr lang="it-IT" altLang="it-IT" dirty="0">
                <a:latin typeface="Comic Sans MS" pitchFamily="66" charset="0"/>
              </a:rPr>
              <a:t> TB/ </a:t>
            </a:r>
            <a:r>
              <a:rPr lang="it-IT" altLang="it-IT" b="1" dirty="0">
                <a:solidFill>
                  <a:srgbClr val="FF3300"/>
                </a:solidFill>
                <a:latin typeface="Comic Sans MS" pitchFamily="66" charset="0"/>
              </a:rPr>
              <a:t>XDR-TB</a:t>
            </a:r>
            <a:r>
              <a:rPr lang="it-IT" altLang="it-IT" dirty="0">
                <a:latin typeface="Comic Sans MS" pitchFamily="66" charset="0"/>
              </a:rPr>
              <a:t>): causata da un ceppo resistente a </a:t>
            </a:r>
            <a:r>
              <a:rPr lang="it-IT" altLang="it-IT" dirty="0">
                <a:latin typeface="Comic Sans MS" pitchFamily="66" charset="0"/>
                <a:cs typeface="Times New Roman" pitchFamily="18" charset="0"/>
              </a:rPr>
              <a:t>rifampicina e isoniazide (MDR)</a:t>
            </a:r>
            <a:r>
              <a:rPr lang="it-IT" altLang="it-IT" dirty="0">
                <a:latin typeface="Comic Sans MS" pitchFamily="66" charset="0"/>
              </a:rPr>
              <a:t> </a:t>
            </a:r>
            <a:r>
              <a:rPr lang="it-IT" altLang="it-IT" dirty="0" smtClean="0">
                <a:latin typeface="Comic Sans MS" pitchFamily="66" charset="0"/>
              </a:rPr>
              <a:t>+ un </a:t>
            </a:r>
            <a:r>
              <a:rPr lang="it-IT" altLang="it-IT" dirty="0" err="1" smtClean="0">
                <a:latin typeface="Comic Sans MS" pitchFamily="66" charset="0"/>
              </a:rPr>
              <a:t>fluorochinolonico</a:t>
            </a:r>
            <a:r>
              <a:rPr lang="it-IT" altLang="it-IT" dirty="0">
                <a:latin typeface="Comic Sans MS" pitchFamily="66" charset="0"/>
              </a:rPr>
              <a:t> </a:t>
            </a:r>
            <a:r>
              <a:rPr lang="it-IT" altLang="it-IT" dirty="0" smtClean="0">
                <a:latin typeface="Comic Sans MS" pitchFamily="66" charset="0"/>
              </a:rPr>
              <a:t>+</a:t>
            </a:r>
            <a:r>
              <a:rPr lang="it-IT" altLang="it-IT" dirty="0" smtClean="0">
                <a:latin typeface="Comic Sans MS" pitchFamily="66" charset="0"/>
              </a:rPr>
              <a:t> </a:t>
            </a:r>
            <a:r>
              <a:rPr lang="it-IT" altLang="it-IT" dirty="0">
                <a:latin typeface="Comic Sans MS" pitchFamily="66" charset="0"/>
              </a:rPr>
              <a:t>almeno uno dei tre farmaci iniettabili di seconda linea (</a:t>
            </a:r>
            <a:r>
              <a:rPr lang="it-IT" altLang="it-IT" dirty="0" err="1">
                <a:latin typeface="Comic Sans MS" pitchFamily="66" charset="0"/>
              </a:rPr>
              <a:t>capreomicina</a:t>
            </a:r>
            <a:r>
              <a:rPr lang="it-IT" altLang="it-IT" dirty="0">
                <a:latin typeface="Comic Sans MS" pitchFamily="66" charset="0"/>
              </a:rPr>
              <a:t>, </a:t>
            </a:r>
            <a:r>
              <a:rPr lang="it-IT" altLang="it-IT" dirty="0" err="1">
                <a:latin typeface="Comic Sans MS" pitchFamily="66" charset="0"/>
              </a:rPr>
              <a:t>kanamicina</a:t>
            </a:r>
            <a:r>
              <a:rPr lang="it-IT" altLang="it-IT" dirty="0">
                <a:latin typeface="Comic Sans MS" pitchFamily="66" charset="0"/>
              </a:rPr>
              <a:t>, </a:t>
            </a:r>
            <a:r>
              <a:rPr lang="it-IT" altLang="it-IT" dirty="0" err="1">
                <a:latin typeface="Comic Sans MS" pitchFamily="66" charset="0"/>
              </a:rPr>
              <a:t>amikacina</a:t>
            </a:r>
            <a:r>
              <a:rPr lang="it-IT" altLang="it-IT" dirty="0" smtClean="0">
                <a:latin typeface="Comic Sans MS" pitchFamily="66" charset="0"/>
              </a:rPr>
              <a:t>)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endParaRPr lang="it-IT" altLang="it-IT" dirty="0">
              <a:latin typeface="Comic Sans MS" pitchFamily="66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817" y="5466432"/>
            <a:ext cx="928687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xmlns="" id="{C49149C3-32A0-4421-92F1-3050F5D2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7755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>
            <a:extLst>
              <a:ext uri="{FF2B5EF4-FFF2-40B4-BE49-F238E27FC236}">
                <a16:creationId xmlns:a16="http://schemas.microsoft.com/office/drawing/2014/main" xmlns="" id="{B2F532AE-AA4B-46B7-8B6A-878BBB505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34137"/>
            <a:ext cx="1403648" cy="19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13690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7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E:\grafico a tor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r="15225"/>
          <a:stretch>
            <a:fillRect/>
          </a:stretch>
        </p:blipFill>
        <p:spPr bwMode="auto">
          <a:xfrm>
            <a:off x="2483768" y="2276872"/>
            <a:ext cx="6624736" cy="452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olo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144000" cy="836613"/>
          </a:xfrm>
        </p:spPr>
        <p:txBody>
          <a:bodyPr/>
          <a:lstStyle/>
          <a:p>
            <a:pPr algn="r"/>
            <a:r>
              <a:rPr lang="it-IT" altLang="it-IT" sz="2800" b="1" dirty="0">
                <a:solidFill>
                  <a:srgbClr val="FF0000"/>
                </a:solidFill>
                <a:latin typeface="Comic Sans MS" pitchFamily="66" charset="0"/>
              </a:rPr>
              <a:t>Eventi avversi TB MDR INMI: frequenza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-32" y="5085184"/>
            <a:ext cx="4519414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3300"/>
                </a:solidFill>
                <a:latin typeface="Comic Sans MS" panose="030F0702030302020204" pitchFamily="66" charset="0"/>
              </a:rPr>
              <a:t>49 pazienti </a:t>
            </a:r>
            <a:r>
              <a:rPr lang="it-IT" sz="2000" dirty="0">
                <a:latin typeface="Comic Sans MS" panose="030F0702030302020204" pitchFamily="66" charset="0"/>
              </a:rPr>
              <a:t>2011-2015 (8 </a:t>
            </a:r>
            <a:r>
              <a:rPr lang="it-IT" sz="2000" dirty="0" err="1">
                <a:latin typeface="Comic Sans MS" panose="030F0702030302020204" pitchFamily="66" charset="0"/>
              </a:rPr>
              <a:t>pre-XDR</a:t>
            </a:r>
            <a:r>
              <a:rPr lang="it-IT" sz="2000" dirty="0">
                <a:latin typeface="Comic Sans MS" panose="030F0702030302020204" pitchFamily="66" charset="0"/>
              </a:rPr>
              <a:t>; 2 XDR)</a:t>
            </a:r>
            <a:endParaRPr lang="it-IT" sz="2000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r>
              <a:rPr lang="it-IT" sz="2000" dirty="0">
                <a:latin typeface="Comic Sans MS" panose="030F0702030302020204" pitchFamily="66" charset="0"/>
              </a:rPr>
              <a:t>Totale 248 </a:t>
            </a:r>
            <a:r>
              <a:rPr lang="it-IT" sz="2000" dirty="0" smtClean="0">
                <a:latin typeface="Comic Sans MS" panose="030F0702030302020204" pitchFamily="66" charset="0"/>
              </a:rPr>
              <a:t>ADR ;</a:t>
            </a:r>
            <a:r>
              <a:rPr lang="it-IT" sz="2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38 SAE</a:t>
            </a:r>
            <a:r>
              <a:rPr lang="it-IT" sz="2000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in 17 </a:t>
            </a:r>
            <a:r>
              <a:rPr lang="it-IT" sz="2000" dirty="0" err="1" smtClean="0">
                <a:solidFill>
                  <a:srgbClr val="FF3300"/>
                </a:solidFill>
                <a:latin typeface="Comic Sans MS" panose="030F0702030302020204" pitchFamily="66" charset="0"/>
              </a:rPr>
              <a:t>paz</a:t>
            </a:r>
            <a:r>
              <a:rPr lang="it-IT" sz="2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>
                <a:latin typeface="Comic Sans MS" panose="030F0702030302020204" pitchFamily="66" charset="0"/>
              </a:rPr>
              <a:t>(15%</a:t>
            </a:r>
            <a:r>
              <a:rPr lang="it-IT" sz="2000" dirty="0" smtClean="0">
                <a:latin typeface="Comic Sans MS" panose="030F0702030302020204" pitchFamily="66" charset="0"/>
              </a:rPr>
              <a:t>) </a:t>
            </a:r>
            <a:r>
              <a:rPr lang="it-IT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solidFill>
                  <a:srgbClr val="FF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interruzione farmaco </a:t>
            </a:r>
            <a:r>
              <a:rPr lang="it-IT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it-IT" sz="2000" u="sng" dirty="0" err="1">
                <a:latin typeface="Comic Sans MS" panose="030F0702030302020204" pitchFamily="66" charset="0"/>
                <a:sym typeface="Wingdings" panose="05000000000000000000" pitchFamily="2" charset="2"/>
              </a:rPr>
              <a:t>Amk</a:t>
            </a:r>
            <a:r>
              <a:rPr lang="it-IT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, PAS, Cs, </a:t>
            </a:r>
            <a:r>
              <a:rPr lang="it-IT" sz="20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Eto</a:t>
            </a:r>
            <a:r>
              <a:rPr lang="it-IT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it-IT" sz="20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Pto</a:t>
            </a:r>
            <a:r>
              <a:rPr lang="it-IT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)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84446" cy="200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149216"/>
            <a:ext cx="1651840" cy="214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655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81000" y="908720"/>
            <a:ext cx="8305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endParaRPr lang="it-IT" altLang="it-IT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Definizione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Le dimensioni del fenomeno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La gestione della TB MDR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Gli schemi terapeutici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Nuovi farmaci</a:t>
            </a: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just" eaLnBrk="0" hangingPunct="0">
              <a:spcBef>
                <a:spcPct val="20000"/>
              </a:spcBef>
              <a:buClr>
                <a:srgbClr val="FF3300"/>
              </a:buClr>
              <a:buSzPct val="125000"/>
            </a:pPr>
            <a:endParaRPr lang="it-IT" altLang="it-IT" b="1" dirty="0">
              <a:latin typeface="Comic Sans MS" pitchFamily="66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altLang="it-IT" sz="3200" b="1" dirty="0" err="1">
                <a:solidFill>
                  <a:srgbClr val="FF3300"/>
                </a:solidFill>
                <a:latin typeface="Comic Sans MS" pitchFamily="66" charset="0"/>
              </a:rPr>
              <a:t>Bedaquilina</a:t>
            </a:r>
            <a:r>
              <a:rPr lang="en-US" altLang="it-IT" sz="32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2800" b="1" dirty="0">
                <a:solidFill>
                  <a:srgbClr val="FF3300"/>
                </a:solidFill>
                <a:latin typeface="Comic Sans MS" pitchFamily="66" charset="0"/>
              </a:rPr>
              <a:t>(</a:t>
            </a:r>
            <a:r>
              <a:rPr lang="en-US" altLang="it-IT" sz="2800" b="1" dirty="0" err="1">
                <a:solidFill>
                  <a:srgbClr val="FF3300"/>
                </a:solidFill>
                <a:latin typeface="Comic Sans MS" pitchFamily="66" charset="0"/>
              </a:rPr>
              <a:t>Sirturo</a:t>
            </a:r>
            <a:r>
              <a:rPr lang="en-US" altLang="it-IT" sz="2800" b="1" dirty="0">
                <a:solidFill>
                  <a:srgbClr val="FF3300"/>
                </a:solidFill>
                <a:latin typeface="Comic Sans MS" pitchFamily="66" charset="0"/>
              </a:rPr>
              <a:t>®)</a:t>
            </a:r>
            <a:endParaRPr lang="it-IT" altLang="it-IT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79388" y="1041400"/>
            <a:ext cx="865981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Classe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diarilchinoline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: inibisce la sintesi ATP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mitocontriale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Raccomandazioni WHO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 (WHO/HTM/TB/2013.6)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marL="914400" lvl="1" indent="-457200" algn="just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Criteri inclusione: se non è possibile utilizzare un regime individualizzato WHO 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(Z + 4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farmaci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efficaci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)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per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effetti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collaterali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ai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farmaci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2a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linea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o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resistenza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come nei casi 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pre-XDR o XDR.</a:t>
            </a:r>
          </a:p>
          <a:p>
            <a:pPr marL="914400" lvl="1" indent="-457200" algn="just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Trattamento iniziato e monitorato da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clinici con esperienza nella gestione della TB MDR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marL="914400" lvl="1" indent="-457200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Stretta sorveglianza eventi avversi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, interazioni farmacologiche e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comorbidità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914400" lvl="1" indent="-457200" algn="just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Consenso informato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endParaRPr lang="it-IT" altLang="it-IT" sz="16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291013"/>
            <a:ext cx="3132138" cy="25225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508500"/>
            <a:ext cx="5432425" cy="1751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23" y="315884"/>
            <a:ext cx="962677" cy="137705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altLang="it-IT" sz="3200" b="1" dirty="0" err="1">
                <a:solidFill>
                  <a:srgbClr val="FF3300"/>
                </a:solidFill>
                <a:latin typeface="Comic Sans MS" pitchFamily="66" charset="0"/>
              </a:rPr>
              <a:t>Bedaquilina</a:t>
            </a:r>
            <a:r>
              <a:rPr lang="en-US" altLang="it-IT" sz="3200" b="1" dirty="0">
                <a:solidFill>
                  <a:srgbClr val="FF3300"/>
                </a:solidFill>
                <a:latin typeface="Comic Sans MS" pitchFamily="66" charset="0"/>
              </a:rPr>
              <a:t>: </a:t>
            </a:r>
            <a:r>
              <a:rPr lang="en-US" altLang="it-IT" sz="3200" b="1" dirty="0" err="1">
                <a:solidFill>
                  <a:srgbClr val="FF3300"/>
                </a:solidFill>
                <a:latin typeface="Comic Sans MS" pitchFamily="66" charset="0"/>
              </a:rPr>
              <a:t>sicurezza</a:t>
            </a:r>
            <a:endParaRPr lang="it-IT" altLang="it-IT" sz="32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4800" y="1196752"/>
            <a:ext cx="8458200" cy="464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en-US" altLang="it-IT" sz="1600" b="1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Eccesso</a:t>
            </a:r>
            <a:r>
              <a:rPr lang="en-US" altLang="it-IT" sz="1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di </a:t>
            </a:r>
            <a:r>
              <a:rPr lang="en-US" altLang="it-IT" sz="1600" b="1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mortalità</a:t>
            </a:r>
            <a:r>
              <a:rPr lang="en-US" altLang="it-IT" sz="1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b="1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nello</a:t>
            </a:r>
            <a:r>
              <a:rPr lang="en-US" altLang="it-IT" sz="1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studio </a:t>
            </a:r>
            <a:r>
              <a:rPr lang="en-US" altLang="it-IT" sz="1600" b="1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registrativo</a:t>
            </a:r>
            <a:r>
              <a:rPr lang="en-US" altLang="it-IT" sz="1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C208</a:t>
            </a:r>
            <a:r>
              <a:rPr lang="en-US" altLang="it-IT" sz="1600" b="1" dirty="0">
                <a:latin typeface="Comic Sans MS" pitchFamily="66" charset="0"/>
                <a:cs typeface="Times New Roman" pitchFamily="18" charset="0"/>
              </a:rPr>
              <a:t>:</a:t>
            </a:r>
            <a:r>
              <a:rPr lang="en-US" altLang="it-IT" sz="1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lvl="1"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10 decessi (12,6%)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nel gruppo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Bdq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vs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2 (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2,5%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) nel braccio con placebo (p=0.02): non relazione causale con BDQ.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Consenso informato</a:t>
            </a:r>
            <a:endParaRPr lang="en-US" altLang="it-IT" sz="1600" dirty="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endParaRPr lang="en-US" altLang="it-IT" sz="1600" dirty="0"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Phase 2 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TMC207-C209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, multicenter, open-label, single-arm trial (NCT00910871)</a:t>
            </a:r>
          </a:p>
          <a:p>
            <a:pPr marL="914400" lvl="1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233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pazienti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: 63.5% MDR-TB, 18.9% pre-XDR-TB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16.3% XDR-TB; 87.1%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già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trattati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con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farmaci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di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seconda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linea</a:t>
            </a:r>
            <a:endParaRPr lang="en-US" altLang="it-IT" sz="1600" dirty="0">
              <a:latin typeface="Comic Sans MS" pitchFamily="66" charset="0"/>
              <a:cs typeface="Times New Roman" pitchFamily="18" charset="0"/>
            </a:endParaRPr>
          </a:p>
          <a:p>
            <a:pPr marL="914400" lvl="1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16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pazienti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(6.9%)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deceduti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nessun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o con prolungamento QT &gt;500 </a:t>
            </a:r>
            <a:r>
              <a:rPr lang="it-IT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msec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o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tossicit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à epatica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grado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3-4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20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pazienti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(8.6%)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hanno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interrotto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trattamento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per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eventi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avversi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. Due pazienti con QT &gt;500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msec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(in trattamento anche con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Cfz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).</a:t>
            </a:r>
          </a:p>
          <a:p>
            <a:pPr marL="914400" lvl="1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In 205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pazienti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72% colture negative a 120 settimane dall’inizio del trattamento (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73.1% in MDR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-T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B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e 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62.2% in XDR-TB).</a:t>
            </a:r>
          </a:p>
          <a:p>
            <a:pPr marL="914400" lvl="1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“Addition of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bedaquiline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to a background regimen was well tolerated 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and led to good outcomes in this clinically relevant patient cohort with MDR-TB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”.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373813" y="6556375"/>
            <a:ext cx="27352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altLang="it-IT" sz="1000" dirty="0" err="1">
                <a:latin typeface="Comic Sans MS" pitchFamily="66" charset="0"/>
              </a:rPr>
              <a:t>Pym</a:t>
            </a:r>
            <a:r>
              <a:rPr lang="it-IT" altLang="it-IT" sz="1000" dirty="0">
                <a:latin typeface="Comic Sans MS" pitchFamily="66" charset="0"/>
              </a:rPr>
              <a:t> AS et al. </a:t>
            </a:r>
            <a:r>
              <a:rPr lang="it-IT" altLang="it-IT" sz="1000" dirty="0" err="1">
                <a:latin typeface="Comic Sans MS" pitchFamily="66" charset="0"/>
              </a:rPr>
              <a:t>Eur</a:t>
            </a:r>
            <a:r>
              <a:rPr lang="it-IT" altLang="it-IT" sz="1000" dirty="0">
                <a:latin typeface="Comic Sans MS" pitchFamily="66" charset="0"/>
              </a:rPr>
              <a:t> </a:t>
            </a:r>
            <a:r>
              <a:rPr lang="it-IT" altLang="it-IT" sz="1000" dirty="0" err="1">
                <a:latin typeface="Comic Sans MS" pitchFamily="66" charset="0"/>
              </a:rPr>
              <a:t>Respir</a:t>
            </a:r>
            <a:r>
              <a:rPr lang="it-IT" altLang="it-IT" sz="1000" dirty="0">
                <a:latin typeface="Comic Sans MS" pitchFamily="66" charset="0"/>
              </a:rPr>
              <a:t> J 2016; 47: 564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742" y="5313649"/>
            <a:ext cx="859946" cy="11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528" y="1052736"/>
            <a:ext cx="8458200" cy="506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To evaluate the safety and effectiveness 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of </a:t>
            </a:r>
            <a:r>
              <a:rPr lang="en-US" altLang="it-IT" sz="1800" dirty="0" err="1">
                <a:latin typeface="Comic Sans MS" pitchFamily="66" charset="0"/>
                <a:cs typeface="Times New Roman" pitchFamily="18" charset="0"/>
              </a:rPr>
              <a:t>bedaquiline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-containing regimens in a large, 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retrospective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, observational study conducted in 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25 </a:t>
            </a:r>
            <a:r>
              <a:rPr lang="en-US" altLang="it-IT" sz="18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centres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and 15 countries 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in five continents. 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428 culture-confirmed MDR-TB cases 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(61.5% male; 22.1% HIV-positive; 45.6% XDR-TB). 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Culture conversion rates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 were 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91.2% at the end of treatment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. 71.3% success, 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13.4% died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, 7.3% defaulted and 7.7% failed.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it-IT" sz="1800" dirty="0" err="1">
                <a:latin typeface="Comic Sans MS" pitchFamily="66" charset="0"/>
                <a:cs typeface="Times New Roman" pitchFamily="18" charset="0"/>
              </a:rPr>
              <a:t>Bedaquiline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 was </a:t>
            </a:r>
            <a:r>
              <a:rPr lang="en-US" altLang="it-IT" sz="1800" b="1" u="sng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interrupted due to adverse events in 5.8% of cas</a:t>
            </a:r>
            <a:r>
              <a:rPr lang="en-US" altLang="it-IT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es. 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9,7% (24/248 con </a:t>
            </a:r>
            <a:r>
              <a:rPr lang="en-US" altLang="it-IT" sz="1800" dirty="0" err="1">
                <a:latin typeface="Comic Sans MS" pitchFamily="66" charset="0"/>
                <a:cs typeface="Times New Roman" pitchFamily="18" charset="0"/>
              </a:rPr>
              <a:t>esito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) </a:t>
            </a:r>
            <a:r>
              <a:rPr lang="en-US" altLang="it-IT" sz="1800" dirty="0" err="1">
                <a:latin typeface="Comic Sans MS" pitchFamily="66" charset="0"/>
                <a:cs typeface="Times New Roman" pitchFamily="18" charset="0"/>
              </a:rPr>
              <a:t>QTcF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 prolongation &gt;500 msec. </a:t>
            </a:r>
            <a:r>
              <a:rPr lang="en-US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A single case died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, having electrocardiographic abnormalities that were probably non-</a:t>
            </a:r>
            <a:r>
              <a:rPr lang="en-US" altLang="it-IT" sz="1800" dirty="0" err="1">
                <a:latin typeface="Comic Sans MS" pitchFamily="66" charset="0"/>
                <a:cs typeface="Times New Roman" pitchFamily="18" charset="0"/>
              </a:rPr>
              <a:t>bedaquiline</a:t>
            </a:r>
            <a:r>
              <a:rPr lang="en-US" altLang="it-IT" sz="1800" dirty="0">
                <a:latin typeface="Comic Sans MS" pitchFamily="66" charset="0"/>
                <a:cs typeface="Times New Roman" pitchFamily="18" charset="0"/>
              </a:rPr>
              <a:t> related</a:t>
            </a:r>
            <a:r>
              <a:rPr lang="en-US" altLang="it-IT" sz="18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it-IT" sz="1800" dirty="0" smtClean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/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INMI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 10 pazienti trattati (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≈ 20% casi TB MDR in Ita</a:t>
            </a:r>
            <a:r>
              <a:rPr lang="it-IT" altLang="it-IT" sz="18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lia</a:t>
            </a:r>
            <a:r>
              <a:rPr lang="it-IT" altLang="it-IT" sz="1800" dirty="0">
                <a:latin typeface="Comic Sans MS" pitchFamily="66" charset="0"/>
                <a:cs typeface="Times New Roman" pitchFamily="18" charset="0"/>
              </a:rPr>
              <a:t>; 3 su 17 nel 2016).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endParaRPr lang="it-IT" altLang="it-IT" sz="1800" dirty="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endParaRPr lang="en-US" altLang="it-IT" sz="1800" b="1" dirty="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79712" y="5517232"/>
            <a:ext cx="6783288" cy="97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it-IT" sz="1400" b="1" kern="0" dirty="0">
                <a:solidFill>
                  <a:schemeClr val="tx1"/>
                </a:solidFill>
                <a:latin typeface="Comic Sans MS" pitchFamily="66" charset="0"/>
              </a:rPr>
              <a:t>Effectiveness and safety of </a:t>
            </a:r>
            <a:r>
              <a:rPr lang="en-US" altLang="it-IT" sz="1400" b="1" kern="0" dirty="0" err="1">
                <a:solidFill>
                  <a:schemeClr val="tx1"/>
                </a:solidFill>
                <a:latin typeface="Comic Sans MS" pitchFamily="66" charset="0"/>
              </a:rPr>
              <a:t>bedaquiline</a:t>
            </a:r>
            <a:r>
              <a:rPr lang="en-US" altLang="it-IT" sz="1400" b="1" kern="0" dirty="0">
                <a:solidFill>
                  <a:schemeClr val="tx1"/>
                </a:solidFill>
                <a:latin typeface="Comic Sans MS" pitchFamily="66" charset="0"/>
              </a:rPr>
              <a:t>-containing regimens in the treatment of MDR- and XDR-TB: a </a:t>
            </a:r>
            <a:r>
              <a:rPr lang="en-US" altLang="it-IT" sz="1400" b="1" kern="0" dirty="0" err="1">
                <a:solidFill>
                  <a:schemeClr val="tx1"/>
                </a:solidFill>
                <a:latin typeface="Comic Sans MS" pitchFamily="66" charset="0"/>
              </a:rPr>
              <a:t>multicentre</a:t>
            </a:r>
            <a:r>
              <a:rPr lang="en-US" altLang="it-IT" sz="1400" b="1" kern="0" dirty="0">
                <a:solidFill>
                  <a:schemeClr val="tx1"/>
                </a:solidFill>
                <a:latin typeface="Comic Sans MS" pitchFamily="66" charset="0"/>
              </a:rPr>
              <a:t> study. </a:t>
            </a:r>
            <a:r>
              <a:rPr lang="it-IT" altLang="it-IT" sz="1400" b="1" dirty="0" err="1">
                <a:latin typeface="Comic Sans MS" pitchFamily="66" charset="0"/>
              </a:rPr>
              <a:t>Borisov</a:t>
            </a:r>
            <a:r>
              <a:rPr lang="it-IT" altLang="it-IT" sz="1400" b="1" dirty="0">
                <a:latin typeface="Comic Sans MS" pitchFamily="66" charset="0"/>
              </a:rPr>
              <a:t> SE, et al. </a:t>
            </a:r>
            <a:r>
              <a:rPr lang="en-US" sz="1400" b="1" dirty="0" err="1">
                <a:latin typeface="Comic Sans MS" pitchFamily="66" charset="0"/>
              </a:rPr>
              <a:t>Eur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Respir</a:t>
            </a:r>
            <a:r>
              <a:rPr lang="en-US" sz="1400" b="1" dirty="0">
                <a:latin typeface="Comic Sans MS" pitchFamily="66" charset="0"/>
              </a:rPr>
              <a:t> J 2017 </a:t>
            </a:r>
            <a:endParaRPr lang="it-IT" altLang="it-IT" sz="1400" b="1" dirty="0">
              <a:latin typeface="Comic Sans MS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3200" b="1" kern="0" dirty="0" err="1">
                <a:solidFill>
                  <a:srgbClr val="FF3300"/>
                </a:solidFill>
                <a:latin typeface="Comic Sans MS" pitchFamily="66" charset="0"/>
              </a:rPr>
              <a:t>Bedaquilina</a:t>
            </a:r>
            <a:r>
              <a:rPr lang="en-US" altLang="it-IT" sz="3200" b="1" kern="0" dirty="0">
                <a:solidFill>
                  <a:srgbClr val="FF3300"/>
                </a:solidFill>
                <a:latin typeface="Comic Sans MS" pitchFamily="66" charset="0"/>
              </a:rPr>
              <a:t>: </a:t>
            </a:r>
            <a:r>
              <a:rPr lang="en-US" altLang="it-IT" sz="3200" b="1" kern="0" dirty="0" err="1">
                <a:solidFill>
                  <a:srgbClr val="FF3300"/>
                </a:solidFill>
                <a:latin typeface="Comic Sans MS" pitchFamily="66" charset="0"/>
              </a:rPr>
              <a:t>sicurezza</a:t>
            </a:r>
            <a:r>
              <a:rPr lang="en-US" altLang="it-IT" sz="3200" b="1" kern="0" dirty="0">
                <a:solidFill>
                  <a:srgbClr val="FF3300"/>
                </a:solidFill>
                <a:latin typeface="Comic Sans MS" pitchFamily="66" charset="0"/>
              </a:rPr>
              <a:t> (</a:t>
            </a:r>
            <a:r>
              <a:rPr lang="en-US" altLang="it-IT" sz="3200" b="1" kern="0" dirty="0" err="1">
                <a:solidFill>
                  <a:srgbClr val="FF3300"/>
                </a:solidFill>
                <a:latin typeface="Comic Sans MS" pitchFamily="66" charset="0"/>
              </a:rPr>
              <a:t>dati</a:t>
            </a:r>
            <a:r>
              <a:rPr lang="en-US" altLang="it-IT" sz="3200" b="1" kern="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3200" b="1" i="1" kern="0" dirty="0">
                <a:solidFill>
                  <a:srgbClr val="FF3300"/>
                </a:solidFill>
                <a:latin typeface="Comic Sans MS" pitchFamily="66" charset="0"/>
              </a:rPr>
              <a:t>real life</a:t>
            </a:r>
            <a:r>
              <a:rPr lang="en-US" altLang="it-IT" sz="3200" b="1" kern="0" dirty="0">
                <a:solidFill>
                  <a:srgbClr val="FF3300"/>
                </a:solidFill>
                <a:latin typeface="Comic Sans MS" pitchFamily="66" charset="0"/>
              </a:rPr>
              <a:t>)</a:t>
            </a:r>
            <a:endParaRPr lang="it-IT" altLang="it-IT" sz="3200" b="1" kern="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altLang="it-IT" sz="3200" b="1">
                <a:solidFill>
                  <a:srgbClr val="FF0000"/>
                </a:solidFill>
                <a:latin typeface="Comic Sans MS" pitchFamily="66" charset="0"/>
              </a:rPr>
              <a:t>Delamanid (Deltyba®)</a:t>
            </a:r>
            <a:endParaRPr lang="it-IT" altLang="it-IT" sz="3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908720"/>
            <a:ext cx="84582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Classe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nitroimidazoli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: inibisce la sintesi degli acidi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micolici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.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TB MDR nella UE considerata “rara”: qualificato come “medicinale orfano” (medicinale usato nelle malattie rare) </a:t>
            </a:r>
          </a:p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None/>
            </a:pPr>
            <a:r>
              <a:rPr lang="it-IT" altLang="it-IT" sz="1600" b="1" dirty="0">
                <a:latin typeface="Comic Sans MS" pitchFamily="66" charset="0"/>
                <a:cs typeface="Times New Roman" pitchFamily="18" charset="0"/>
              </a:rPr>
              <a:t>	</a:t>
            </a:r>
            <a:endParaRPr lang="en-US" altLang="it-IT" sz="1600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929755"/>
            <a:ext cx="55435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10050"/>
            <a:ext cx="4095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29113"/>
            <a:ext cx="4105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6" name="Slide Number Placeholder 21"/>
          <p:cNvSpPr txBox="1">
            <a:spLocks noGrp="1"/>
          </p:cNvSpPr>
          <p:nvPr/>
        </p:nvSpPr>
        <p:spPr bwMode="gray">
          <a:xfrm>
            <a:off x="6084888" y="2676951"/>
            <a:ext cx="2592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EMA: 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parere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negativo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luglio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2013 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  <a:sym typeface="Wingdings" pitchFamily="2" charset="2"/>
              </a:rPr>
              <a:t>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parere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positivo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condizionato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novembre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2013: “I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benefici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di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Deltyba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sono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superiori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ai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rischi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”.</a:t>
            </a: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6588125" y="5157788"/>
            <a:ext cx="215900" cy="1428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6588125" y="5302250"/>
            <a:ext cx="215900" cy="1428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2195513" y="5157788"/>
            <a:ext cx="358775" cy="1428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740476" y="5301208"/>
            <a:ext cx="215900" cy="1428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740476" y="5157192"/>
            <a:ext cx="215900" cy="1428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372932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altLang="it-IT" sz="3200" b="1" dirty="0" err="1">
                <a:solidFill>
                  <a:srgbClr val="FF3300"/>
                </a:solidFill>
                <a:latin typeface="Comic Sans MS" pitchFamily="66" charset="0"/>
              </a:rPr>
              <a:t>Delamanid</a:t>
            </a:r>
            <a:endParaRPr lang="it-IT" altLang="it-IT" sz="32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04800" y="1100138"/>
            <a:ext cx="84582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Raccomandazioni WHO:</a:t>
            </a:r>
          </a:p>
          <a:p>
            <a:pPr marL="685800" lvl="2" algn="just" eaLnBrk="1" hangingPunct="1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Criteri inclusione: se non è possibile utilizzare un regime individualizzato WHO 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(Z + 4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farmaci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efficaci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)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per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effetti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collaterali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ai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farmaci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2a </a:t>
            </a:r>
            <a:r>
              <a:rPr lang="en-US" altLang="it-IT" sz="1600" dirty="0" err="1">
                <a:latin typeface="Comic Sans MS" pitchFamily="66" charset="0"/>
                <a:cs typeface="Times New Roman" pitchFamily="18" charset="0"/>
              </a:rPr>
              <a:t>linea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resistenza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come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nei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casi </a:t>
            </a:r>
            <a:r>
              <a:rPr lang="en-US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pre-XDR o XDR</a:t>
            </a:r>
            <a:r>
              <a:rPr lang="en-US" altLang="it-IT" sz="16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685800" lvl="2" algn="just" eaLnBrk="1" hangingPunct="1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Trattamento iniziato e monitorato da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clinici con esperienza nella gestione della TB MDR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marL="685800" lvl="2" algn="just" eaLnBrk="1" hangingPunct="1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Stretta sorveglianza eventi avversi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, interazioni farmacologiche e co-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morbidità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685800" lvl="2" algn="just" eaLnBrk="1" hangingPunct="1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Consenso informato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FontTx/>
              <a:buNone/>
            </a:pPr>
            <a:endParaRPr lang="en-US" altLang="it-IT" sz="16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5357813" y="6424613"/>
            <a:ext cx="37978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mic Sans MS" pitchFamily="66" charset="0"/>
              </a:rPr>
              <a:t>World </a:t>
            </a:r>
            <a:r>
              <a:rPr lang="it-IT" altLang="it-IT" sz="1000" dirty="0" err="1">
                <a:latin typeface="Comic Sans MS" pitchFamily="66" charset="0"/>
              </a:rPr>
              <a:t>Health</a:t>
            </a:r>
            <a:r>
              <a:rPr lang="it-IT" altLang="it-IT" sz="1000" dirty="0">
                <a:latin typeface="Comic Sans MS" pitchFamily="66" charset="0"/>
              </a:rPr>
              <a:t> Organization 2014. WHO/HTM/TB/2014.23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573196"/>
            <a:ext cx="1330052" cy="215748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</p:pic>
      <p:pic>
        <p:nvPicPr>
          <p:cNvPr id="7" name="Picture 8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32" y="4581128"/>
            <a:ext cx="1943907" cy="129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02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altLang="it-IT" sz="3200" b="1" dirty="0" err="1">
                <a:solidFill>
                  <a:srgbClr val="FF3300"/>
                </a:solidFill>
                <a:latin typeface="Comic Sans MS" pitchFamily="66" charset="0"/>
              </a:rPr>
              <a:t>Delamanid</a:t>
            </a:r>
            <a:endParaRPr lang="it-IT" altLang="it-IT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1190" y="1085780"/>
            <a:ext cx="8458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Disponibile in Italia in Centri di riferimento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(Malattie Infettive e Pneumologia)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autorizzati a livello regionale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(Nel Lazio UOC MIAR da giugno 2017). 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cpr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50mg. Dosaggio adulti 100 mg due volte al giorno (preferibilmente dopo un pasto) per 24 settimane mediante DOT.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Mai aggiungere da solo ad un schema terapeutico. 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Possibile uso con HAART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(HIV+ inclusi nei trial;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EFV, LPV/r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).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Studio su contatti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TB MDR.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</a:rPr>
              <a:t>Non utilizzare o sospendere in caso di</a:t>
            </a:r>
            <a:r>
              <a:rPr lang="it-IT" altLang="it-IT" sz="1600" dirty="0">
                <a:latin typeface="Comic Sans MS" pitchFamily="66" charset="0"/>
              </a:rPr>
              <a:t>: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albumina sierica &lt; 2,8 g/dl; prolungamento dell’intervallo QT &gt; 500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msec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; malattia epatica grave Child-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Pugh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C.  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Misurare gli elettroliti sierici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prima di iniziare il trattamento con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Delamanid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e, se necessario, correggere eventuali anomalie.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7359" y="4841453"/>
            <a:ext cx="585311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6516688" y="6524625"/>
            <a:ext cx="2447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altLang="it-IT" sz="1000">
                <a:latin typeface="Comic Sans MS" pitchFamily="66" charset="0"/>
              </a:rPr>
              <a:t>Gupta R, et al. NEJM 2015; 373: 291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3025205" y="6093296"/>
            <a:ext cx="1474787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868044" y="6093296"/>
            <a:ext cx="2592388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860032" y="5085184"/>
            <a:ext cx="3779837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altLang="it-IT" sz="3200" b="1" dirty="0" err="1">
                <a:solidFill>
                  <a:srgbClr val="FF3300"/>
                </a:solidFill>
                <a:latin typeface="Comic Sans MS" pitchFamily="66" charset="0"/>
              </a:rPr>
              <a:t>Delamanid</a:t>
            </a:r>
            <a:endParaRPr lang="it-IT" altLang="it-IT" sz="32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73416" name="Slide Number Placeholder 21"/>
          <p:cNvSpPr txBox="1">
            <a:spLocks noGrp="1"/>
          </p:cNvSpPr>
          <p:nvPr/>
        </p:nvSpPr>
        <p:spPr bwMode="gray">
          <a:xfrm>
            <a:off x="6084888" y="2954338"/>
            <a:ext cx="2592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altLang="zh-CN" sz="1200">
              <a:solidFill>
                <a:srgbClr val="FF3300"/>
              </a:solidFill>
              <a:latin typeface="Comic Sans MS" pitchFamily="66" charset="0"/>
              <a:ea typeface="SimSun" pitchFamily="2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6" y="3384004"/>
            <a:ext cx="5499995" cy="2925316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4" y="3290645"/>
            <a:ext cx="2559882" cy="352273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55277" y="6413266"/>
            <a:ext cx="3424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000" dirty="0">
                <a:latin typeface="Comic Sans MS" pitchFamily="66" charset="0"/>
              </a:rPr>
              <a:t>Protocollo di gestione clinica della Tubercolosi  </a:t>
            </a:r>
            <a:br>
              <a:rPr lang="it-IT" altLang="it-IT" sz="1000" dirty="0">
                <a:latin typeface="Comic Sans MS" pitchFamily="66" charset="0"/>
              </a:rPr>
            </a:br>
            <a:r>
              <a:rPr lang="it-IT" altLang="it-IT" sz="1000" dirty="0">
                <a:latin typeface="Comic Sans MS" pitchFamily="66" charset="0"/>
              </a:rPr>
              <a:t>INMI “</a:t>
            </a:r>
            <a:r>
              <a:rPr lang="it-IT" altLang="it-IT" sz="1000" dirty="0" err="1">
                <a:latin typeface="Comic Sans MS" pitchFamily="66" charset="0"/>
              </a:rPr>
              <a:t>L.Spallanzani</a:t>
            </a:r>
            <a:r>
              <a:rPr lang="it-IT" altLang="it-IT" sz="1000" dirty="0">
                <a:latin typeface="Comic Sans MS" pitchFamily="66" charset="0"/>
              </a:rPr>
              <a:t>” - Revisione N. 7 – gennaio 2017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908720"/>
            <a:ext cx="84582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Effetti collaterali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: </a:t>
            </a:r>
          </a:p>
          <a:p>
            <a:pPr marL="742950" lvl="1" indent="-28575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–"/>
            </a:pPr>
            <a:r>
              <a:rPr lang="it-IT" altLang="it-IT" sz="14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prolungamento dell’intervallo QT all’ECG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 (</a:t>
            </a:r>
            <a:r>
              <a:rPr lang="it-IT" altLang="it-IT" sz="14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associazione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 levo- e in particolare </a:t>
            </a:r>
            <a:r>
              <a:rPr lang="it-IT" altLang="it-IT" sz="14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moxifloxacina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, macrolidi, </a:t>
            </a:r>
            <a:r>
              <a:rPr lang="it-IT" altLang="it-IT" sz="14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clofazimina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, antifungini </a:t>
            </a:r>
            <a:r>
              <a:rPr lang="it-IT" altLang="it-IT" sz="1400" dirty="0" err="1">
                <a:latin typeface="Comic Sans MS" pitchFamily="66" charset="0"/>
                <a:cs typeface="Times New Roman" pitchFamily="18" charset="0"/>
              </a:rPr>
              <a:t>azolici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400" dirty="0" err="1">
                <a:latin typeface="Comic Sans MS" pitchFamily="66" charset="0"/>
                <a:cs typeface="Times New Roman" pitchFamily="18" charset="0"/>
              </a:rPr>
              <a:t>bedaquilina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, ecc.); &gt; </a:t>
            </a:r>
            <a:r>
              <a:rPr lang="it-IT" altLang="it-IT" sz="14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rischio se ipoalbuminemia 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(ridotta metabolizzazione DLM)</a:t>
            </a:r>
            <a:endParaRPr lang="it-IT" altLang="it-IT" sz="14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–"/>
            </a:pP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dispepsia, diarrea, </a:t>
            </a:r>
            <a:r>
              <a:rPr lang="it-IT" altLang="it-IT" sz="1400" dirty="0" err="1">
                <a:latin typeface="Comic Sans MS" pitchFamily="66" charset="0"/>
                <a:cs typeface="Times New Roman" pitchFamily="18" charset="0"/>
              </a:rPr>
              <a:t>artromialgie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, iperuricemia, anemia emolitica, </a:t>
            </a:r>
            <a:r>
              <a:rPr lang="it-IT" altLang="it-IT" sz="1400" dirty="0" err="1">
                <a:latin typeface="Comic Sans MS" pitchFamily="66" charset="0"/>
                <a:cs typeface="Times New Roman" pitchFamily="18" charset="0"/>
              </a:rPr>
              <a:t>reticolocitosi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it-IT" altLang="it-IT" sz="1400" dirty="0" err="1">
                <a:latin typeface="Comic Sans MS" pitchFamily="66" charset="0"/>
                <a:cs typeface="Times New Roman" pitchFamily="18" charset="0"/>
              </a:rPr>
              <a:t>ipokaliemia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, insonnia, cefalea, </a:t>
            </a:r>
            <a:r>
              <a:rPr lang="it-IT" altLang="it-IT" sz="1400" dirty="0" err="1">
                <a:latin typeface="Comic Sans MS" pitchFamily="66" charset="0"/>
                <a:cs typeface="Times New Roman" pitchFamily="18" charset="0"/>
              </a:rPr>
              <a:t>acufeni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, palpitazioni, </a:t>
            </a:r>
            <a:r>
              <a:rPr lang="it-IT" altLang="it-IT" sz="1400" dirty="0" err="1">
                <a:latin typeface="Comic Sans MS" pitchFamily="66" charset="0"/>
                <a:cs typeface="Times New Roman" pitchFamily="18" charset="0"/>
              </a:rPr>
              <a:t>emoftoe</a:t>
            </a:r>
            <a:r>
              <a:rPr lang="it-IT" altLang="it-IT" sz="1400" dirty="0">
                <a:latin typeface="Comic Sans MS" pitchFamily="66" charset="0"/>
                <a:cs typeface="Times New Roman" pitchFamily="18" charset="0"/>
              </a:rPr>
              <a:t>, ecc. 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Monitoraggio attivo e frequente degli eventi avversi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: ECG, elettroliti (K). 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Farmaco sottoposto a monitoraggio addizionale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. Registro AIFA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endParaRPr lang="it-IT" altLang="it-IT" sz="14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3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52030" y="908720"/>
            <a:ext cx="8305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endParaRPr lang="it-IT" altLang="it-IT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Definizione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Le dimensioni del fenomeno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La gestione della TB MDR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Gli schemi terapeutici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rgbClr val="FF3300"/>
              </a:buClr>
              <a:buSzPct val="125000"/>
              <a:buFontTx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Nuovi farmaci e nuovi schemi terapeutici</a:t>
            </a:r>
          </a:p>
          <a:p>
            <a:pPr algn="just" eaLnBrk="0" hangingPunct="0">
              <a:spcBef>
                <a:spcPct val="20000"/>
              </a:spcBef>
              <a:buClr>
                <a:srgbClr val="FF3300"/>
              </a:buClr>
              <a:buSzPct val="125000"/>
            </a:pPr>
            <a:endParaRPr lang="it-IT" altLang="it-IT" b="1" dirty="0">
              <a:latin typeface="Comic Sans MS" pitchFamily="66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5576" y="1484784"/>
            <a:ext cx="7848872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4 </a:t>
            </a:r>
            <a:r>
              <a:rPr lang="en-US" altLang="it-IT" sz="1800" b="1" dirty="0" err="1">
                <a:latin typeface="Comic Sans MS" pitchFamily="66" charset="0"/>
                <a:cs typeface="Times New Roman" pitchFamily="18" charset="0"/>
              </a:rPr>
              <a:t>pazienti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800" b="1" dirty="0" err="1">
                <a:latin typeface="Comic Sans MS" pitchFamily="66" charset="0"/>
                <a:cs typeface="Times New Roman" pitchFamily="18" charset="0"/>
              </a:rPr>
              <a:t>trattati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 ( prima data </a:t>
            </a:r>
            <a:r>
              <a:rPr lang="en-US" altLang="it-IT" sz="1800" b="1" dirty="0" err="1">
                <a:latin typeface="Comic Sans MS" pitchFamily="66" charset="0"/>
                <a:cs typeface="Times New Roman" pitchFamily="18" charset="0"/>
              </a:rPr>
              <a:t>di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800" b="1" dirty="0" err="1">
                <a:latin typeface="Comic Sans MS" pitchFamily="66" charset="0"/>
                <a:cs typeface="Times New Roman" pitchFamily="18" charset="0"/>
              </a:rPr>
              <a:t>somministrazione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800" b="1" dirty="0" err="1">
                <a:latin typeface="Comic Sans MS" pitchFamily="66" charset="0"/>
                <a:cs typeface="Times New Roman" pitchFamily="18" charset="0"/>
              </a:rPr>
              <a:t>settembre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 2017), 1 HIV /HAART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</a:pPr>
            <a:endParaRPr lang="en-US" altLang="it-IT" sz="1800" b="1" dirty="0" smtClean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en-US" altLang="it-IT" sz="1800" b="1" dirty="0" err="1" smtClean="0">
                <a:latin typeface="Comic Sans MS" pitchFamily="66" charset="0"/>
                <a:cs typeface="Times New Roman" pitchFamily="18" charset="0"/>
              </a:rPr>
              <a:t>Motivo</a:t>
            </a:r>
            <a:r>
              <a:rPr lang="en-US" altLang="it-IT" sz="18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di </a:t>
            </a:r>
            <a:r>
              <a:rPr lang="en-US" altLang="it-IT" sz="1800" b="1" dirty="0" err="1">
                <a:latin typeface="Comic Sans MS" pitchFamily="66" charset="0"/>
                <a:cs typeface="Times New Roman" pitchFamily="18" charset="0"/>
              </a:rPr>
              <a:t>somministrazione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	- </a:t>
            </a:r>
            <a:r>
              <a:rPr lang="en-US" altLang="it-IT" sz="1800" b="1" dirty="0" smtClean="0">
                <a:latin typeface="Comic Sans MS" pitchFamily="66" charset="0"/>
                <a:cs typeface="Times New Roman" pitchFamily="18" charset="0"/>
              </a:rPr>
              <a:t>2 </a:t>
            </a:r>
            <a:r>
              <a:rPr lang="en-US" altLang="it-IT" sz="1800" b="1" dirty="0" err="1" smtClean="0">
                <a:latin typeface="Comic Sans MS" pitchFamily="66" charset="0"/>
                <a:cs typeface="Times New Roman" pitchFamily="18" charset="0"/>
              </a:rPr>
              <a:t>completamento</a:t>
            </a:r>
            <a:r>
              <a:rPr lang="en-US" altLang="it-IT" sz="18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800" b="1" dirty="0" err="1">
                <a:latin typeface="Comic Sans MS" pitchFamily="66" charset="0"/>
                <a:cs typeface="Times New Roman" pitchFamily="18" charset="0"/>
              </a:rPr>
              <a:t>dello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 schema </a:t>
            </a:r>
            <a:r>
              <a:rPr lang="en-US" altLang="it-IT" sz="1800" b="1" dirty="0" err="1" smtClean="0">
                <a:latin typeface="Comic Sans MS" pitchFamily="66" charset="0"/>
                <a:cs typeface="Times New Roman" pitchFamily="18" charset="0"/>
              </a:rPr>
              <a:t>terapeutico</a:t>
            </a:r>
            <a:r>
              <a:rPr lang="en-US" altLang="it-IT" sz="1800" b="1" dirty="0" smtClean="0">
                <a:latin typeface="Comic Sans MS" pitchFamily="66" charset="0"/>
                <a:cs typeface="Times New Roman" pitchFamily="18" charset="0"/>
              </a:rPr>
              <a:t>; 2 </a:t>
            </a:r>
            <a:r>
              <a:rPr lang="en-US" altLang="it-IT" sz="1800" b="1" dirty="0" err="1" smtClean="0">
                <a:latin typeface="Comic Sans MS" pitchFamily="66" charset="0"/>
                <a:cs typeface="Times New Roman" pitchFamily="18" charset="0"/>
              </a:rPr>
              <a:t>fallimenti</a:t>
            </a:r>
            <a:endParaRPr lang="en-US" altLang="it-IT" sz="1800" b="1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endParaRPr lang="en-US" altLang="it-IT" sz="1800" b="1" dirty="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en-US" altLang="it-IT" sz="1800" b="1" dirty="0" err="1">
                <a:latin typeface="Comic Sans MS" pitchFamily="66" charset="0"/>
                <a:cs typeface="Times New Roman" pitchFamily="18" charset="0"/>
              </a:rPr>
              <a:t>Eventi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it-IT" sz="1800" b="1" dirty="0" err="1">
                <a:latin typeface="Comic Sans MS" pitchFamily="66" charset="0"/>
                <a:cs typeface="Times New Roman" pitchFamily="18" charset="0"/>
              </a:rPr>
              <a:t>avversi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: 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en-US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-  </a:t>
            </a:r>
            <a:r>
              <a:rPr lang="en-US" altLang="it-IT" sz="1800" b="1" dirty="0" err="1">
                <a:latin typeface="Comic Sans MS" pitchFamily="66" charset="0"/>
                <a:cs typeface="Times New Roman" pitchFamily="18" charset="0"/>
              </a:rPr>
              <a:t>cefalea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 ( 1 SAE-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it-IT" sz="1800" b="1" dirty="0" err="1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ospedalizzazione</a:t>
            </a:r>
            <a:r>
              <a:rPr lang="en-US" altLang="it-IT" sz="1800" b="1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) </a:t>
            </a:r>
            <a:endParaRPr lang="en-US" altLang="it-IT" sz="1800" b="1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en-US" altLang="it-IT" sz="1800" b="1" dirty="0">
                <a:latin typeface="Comic Sans MS" pitchFamily="66" charset="0"/>
                <a:cs typeface="Times New Roman" pitchFamily="18" charset="0"/>
              </a:rPr>
              <a:t>	-  DISPEPSIA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</a:pPr>
            <a:endParaRPr lang="en-US" altLang="it-IT" sz="1800" b="1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8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endParaRPr lang="en-US" altLang="it-IT" sz="1800" b="1" dirty="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772400" cy="111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3200" b="1" kern="0" dirty="0" err="1">
                <a:solidFill>
                  <a:srgbClr val="FF3300"/>
                </a:solidFill>
                <a:latin typeface="Comic Sans MS" pitchFamily="66" charset="0"/>
              </a:rPr>
              <a:t>Delamanid</a:t>
            </a:r>
            <a:r>
              <a:rPr lang="en-US" altLang="it-IT" sz="3200" b="1" kern="0" dirty="0">
                <a:solidFill>
                  <a:srgbClr val="FF3300"/>
                </a:solidFill>
                <a:latin typeface="Comic Sans MS" pitchFamily="66" charset="0"/>
              </a:rPr>
              <a:t>: </a:t>
            </a:r>
            <a:r>
              <a:rPr lang="en-US" altLang="it-IT" sz="3200" b="1" kern="0" dirty="0" err="1">
                <a:solidFill>
                  <a:srgbClr val="FF3300"/>
                </a:solidFill>
                <a:latin typeface="Comic Sans MS" pitchFamily="66" charset="0"/>
              </a:rPr>
              <a:t>sicurezza</a:t>
            </a:r>
            <a:r>
              <a:rPr lang="en-US" altLang="it-IT" sz="3200" b="1" kern="0" dirty="0">
                <a:solidFill>
                  <a:srgbClr val="FF3300"/>
                </a:solidFill>
                <a:latin typeface="Comic Sans MS" pitchFamily="66" charset="0"/>
              </a:rPr>
              <a:t> (</a:t>
            </a:r>
            <a:r>
              <a:rPr lang="en-US" altLang="it-IT" sz="3200" b="1" kern="0" dirty="0" err="1">
                <a:solidFill>
                  <a:srgbClr val="FF3300"/>
                </a:solidFill>
                <a:latin typeface="Comic Sans MS" pitchFamily="66" charset="0"/>
              </a:rPr>
              <a:t>dati</a:t>
            </a:r>
            <a:r>
              <a:rPr lang="en-US" altLang="it-IT" sz="3200" b="1" kern="0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3200" b="1" i="1" kern="0" dirty="0">
                <a:solidFill>
                  <a:srgbClr val="FF3300"/>
                </a:solidFill>
                <a:latin typeface="Comic Sans MS" pitchFamily="66" charset="0"/>
              </a:rPr>
              <a:t>real life INMI</a:t>
            </a:r>
            <a:r>
              <a:rPr lang="en-US" altLang="it-IT" sz="3200" b="1" kern="0" dirty="0">
                <a:solidFill>
                  <a:srgbClr val="FF3300"/>
                </a:solidFill>
                <a:latin typeface="Comic Sans MS" pitchFamily="66" charset="0"/>
              </a:rPr>
              <a:t>)</a:t>
            </a:r>
            <a:endParaRPr lang="it-IT" altLang="it-IT" sz="3200" b="1" kern="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14363" y="115540"/>
            <a:ext cx="7918450" cy="865188"/>
          </a:xfrm>
        </p:spPr>
        <p:txBody>
          <a:bodyPr/>
          <a:lstStyle/>
          <a:p>
            <a:r>
              <a:rPr lang="en-US" altLang="it-IT" sz="2800" b="1" dirty="0" err="1">
                <a:solidFill>
                  <a:srgbClr val="FF3300"/>
                </a:solidFill>
                <a:latin typeface="Comic Sans MS" pitchFamily="66" charset="0"/>
              </a:rPr>
              <a:t>Nuovi</a:t>
            </a:r>
            <a:r>
              <a:rPr lang="en-US" altLang="it-IT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2800" b="1" dirty="0" err="1">
                <a:solidFill>
                  <a:srgbClr val="FF3300"/>
                </a:solidFill>
                <a:latin typeface="Comic Sans MS" pitchFamily="66" charset="0"/>
              </a:rPr>
              <a:t>farmaci</a:t>
            </a:r>
            <a:r>
              <a:rPr lang="en-US" altLang="it-IT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altLang="it-IT" sz="2800" b="1" dirty="0" err="1">
                <a:solidFill>
                  <a:srgbClr val="FF3300"/>
                </a:solidFill>
                <a:latin typeface="Comic Sans MS" pitchFamily="66" charset="0"/>
              </a:rPr>
              <a:t>nella</a:t>
            </a:r>
            <a:r>
              <a:rPr lang="en-US" altLang="it-IT" sz="2800" b="1" dirty="0">
                <a:solidFill>
                  <a:srgbClr val="FF3300"/>
                </a:solidFill>
                <a:latin typeface="Comic Sans MS" pitchFamily="66" charset="0"/>
              </a:rPr>
              <a:t> TB MDR</a:t>
            </a:r>
            <a:endParaRPr lang="it-IT" altLang="it-IT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98" y="1019646"/>
            <a:ext cx="5743922" cy="565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57136" cy="13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1835696" y="3573016"/>
            <a:ext cx="1656184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835696" y="5013176"/>
            <a:ext cx="72008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835696" y="1268760"/>
            <a:ext cx="936104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25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81000" y="1785926"/>
            <a:ext cx="8153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None/>
            </a:pPr>
            <a:r>
              <a:rPr lang="it-IT" altLang="it-IT" sz="2800" b="1" dirty="0">
                <a:solidFill>
                  <a:srgbClr val="FFFF66"/>
                </a:solidFill>
                <a:cs typeface="Times New Roman" pitchFamily="18" charset="0"/>
              </a:rPr>
              <a:t>	</a:t>
            </a:r>
            <a:r>
              <a:rPr lang="it-IT" altLang="it-IT" sz="2400" b="1" dirty="0">
                <a:latin typeface="Comic Sans MS" pitchFamily="66" charset="0"/>
                <a:cs typeface="Times New Roman" pitchFamily="18" charset="0"/>
              </a:rPr>
              <a:t>Allo stato attuale, anche con i nuovi farmaci,</a:t>
            </a:r>
            <a:br>
              <a:rPr lang="it-IT" altLang="it-IT" sz="2400" b="1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2400" b="1" dirty="0">
                <a:latin typeface="Comic Sans MS" pitchFamily="66" charset="0"/>
                <a:cs typeface="Times New Roman" pitchFamily="18" charset="0"/>
              </a:rPr>
              <a:t>la più efficace strategia di prevenzione </a:t>
            </a:r>
            <a:br>
              <a:rPr lang="it-IT" altLang="it-IT" sz="2400" b="1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2400" b="1" dirty="0">
                <a:latin typeface="Comic Sans MS" pitchFamily="66" charset="0"/>
                <a:cs typeface="Times New Roman" pitchFamily="18" charset="0"/>
              </a:rPr>
              <a:t>della TB MDR è</a:t>
            </a: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 rot="10800000">
            <a:off x="4211961" y="3215254"/>
            <a:ext cx="520823" cy="1005833"/>
          </a:xfrm>
          <a:prstGeom prst="upArrow">
            <a:avLst>
              <a:gd name="adj1" fmla="val 50000"/>
              <a:gd name="adj2" fmla="val 502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285728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latin typeface="Comic Sans MS" pitchFamily="66" charset="0"/>
                <a:cs typeface="Times New Roman" pitchFamily="18" charset="0"/>
              </a:rPr>
              <a:t>Nella TB MDR una</a:t>
            </a:r>
            <a:r>
              <a:rPr lang="it-IT" altLang="it-IT" sz="2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2400" b="1" dirty="0">
                <a:latin typeface="Comic Sans MS" pitchFamily="66" charset="0"/>
                <a:cs typeface="Times New Roman" pitchFamily="18" charset="0"/>
              </a:rPr>
              <a:t>gestione </a:t>
            </a:r>
            <a:br>
              <a:rPr lang="it-IT" altLang="it-IT" sz="2400" b="1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2400" b="1" dirty="0">
                <a:latin typeface="Comic Sans MS" pitchFamily="66" charset="0"/>
                <a:cs typeface="Times New Roman" pitchFamily="18" charset="0"/>
              </a:rPr>
              <a:t>clinica inappropriata</a:t>
            </a:r>
            <a:r>
              <a:rPr lang="it-IT" altLang="it-IT" sz="2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2400" b="1" dirty="0">
                <a:latin typeface="Comic Sans MS" pitchFamily="66" charset="0"/>
                <a:cs typeface="Times New Roman" pitchFamily="18" charset="0"/>
              </a:rPr>
              <a:t>ha conseguenze </a:t>
            </a:r>
            <a:br>
              <a:rPr lang="it-IT" altLang="it-IT" sz="2400" b="1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2400" b="1" dirty="0">
                <a:latin typeface="Comic Sans MS" pitchFamily="66" charset="0"/>
                <a:cs typeface="Times New Roman" pitchFamily="18" charset="0"/>
              </a:rPr>
              <a:t>per la vita del paziente (“</a:t>
            </a:r>
            <a:r>
              <a:rPr lang="it-IT" altLang="it-IT" sz="2400" b="1" i="1" dirty="0">
                <a:latin typeface="Comic Sans MS" pitchFamily="66" charset="0"/>
                <a:cs typeface="Times New Roman" pitchFamily="18" charset="0"/>
              </a:rPr>
              <a:t>last chance”</a:t>
            </a:r>
            <a:r>
              <a:rPr lang="it-IT" altLang="it-IT" sz="2400" b="1" dirty="0">
                <a:latin typeface="Comic Sans MS" pitchFamily="66" charset="0"/>
                <a:cs typeface="Times New Roman" pitchFamily="18" charset="0"/>
              </a:rPr>
              <a:t>).</a:t>
            </a:r>
          </a:p>
        </p:txBody>
      </p:sp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7158" y="4406824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b="1" dirty="0">
                <a:solidFill>
                  <a:srgbClr val="FF3300"/>
                </a:solidFill>
                <a:latin typeface="Comic Sans MS" pitchFamily="66" charset="0"/>
              </a:rPr>
              <a:t>Trattare in modo appropriato la TB farmaco-sensibile</a:t>
            </a:r>
          </a:p>
          <a:p>
            <a:pPr marL="457200" indent="-457200" algn="just" eaLnBrk="1" hangingPunct="1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b="1" dirty="0">
                <a:solidFill>
                  <a:srgbClr val="FF3300"/>
                </a:solidFill>
                <a:latin typeface="Comic Sans MS" pitchFamily="66" charset="0"/>
              </a:rPr>
              <a:t>Diagnosticare tempestivamente la TB MDR e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b="1" dirty="0">
                <a:solidFill>
                  <a:srgbClr val="FF3300"/>
                </a:solidFill>
                <a:latin typeface="Comic Sans MS" pitchFamily="66" charset="0"/>
              </a:rPr>
              <a:t>garantire il trattamento in Centri di riferimento secondo le linee-guida </a:t>
            </a:r>
            <a:r>
              <a:rPr lang="it-IT" altLang="it-IT" b="1" dirty="0" smtClean="0">
                <a:solidFill>
                  <a:srgbClr val="FF3300"/>
                </a:solidFill>
                <a:latin typeface="Comic Sans MS" pitchFamily="66" charset="0"/>
              </a:rPr>
              <a:t>WHO (TB CONSILIUM)</a:t>
            </a:r>
            <a:endParaRPr lang="it-IT" altLang="it-IT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5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1026"/>
          <p:cNvSpPr txBox="1">
            <a:spLocks noChangeArrowheads="1"/>
          </p:cNvSpPr>
          <p:nvPr/>
        </p:nvSpPr>
        <p:spPr bwMode="auto">
          <a:xfrm>
            <a:off x="4143372" y="1669053"/>
            <a:ext cx="44291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1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24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it-IT" altLang="it-IT" sz="22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INMI «</a:t>
            </a:r>
            <a:r>
              <a:rPr lang="it-IT" altLang="it-IT" sz="2200" b="1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L.Spallanzani</a:t>
            </a:r>
            <a:r>
              <a:rPr lang="it-IT" altLang="it-IT" sz="22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» </a:t>
            </a:r>
            <a:br>
              <a:rPr lang="it-IT" altLang="it-IT" sz="22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altLang="it-IT" sz="2000" b="1" dirty="0">
                <a:solidFill>
                  <a:srgbClr val="FF3300"/>
                </a:solidFill>
                <a:latin typeface="Comic Sans MS" pitchFamily="66" charset="0"/>
              </a:rPr>
              <a:t>UOC Malattie Infettive dell’Apparato Respiratorio</a:t>
            </a:r>
            <a:br>
              <a:rPr lang="it-IT" altLang="it-IT" sz="2000" b="1" dirty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D. Biagioli, D. </a:t>
            </a:r>
            <a:r>
              <a:rPr lang="it-IT" altLang="it-IT" sz="1600" dirty="0">
                <a:latin typeface="Comic Sans MS" pitchFamily="66" charset="0"/>
              </a:rPr>
              <a:t>Goletti, P. Ghirga, </a:t>
            </a:r>
            <a:br>
              <a:rPr lang="it-IT" altLang="it-IT" sz="1600" dirty="0">
                <a:latin typeface="Comic Sans MS" pitchFamily="66" charset="0"/>
              </a:rPr>
            </a:br>
            <a:r>
              <a:rPr lang="it-IT" altLang="it-IT" sz="1600" dirty="0">
                <a:latin typeface="Comic Sans MS" pitchFamily="66" charset="0"/>
              </a:rPr>
              <a:t>G. </a:t>
            </a:r>
            <a:r>
              <a:rPr lang="it-IT" altLang="it-IT" sz="1600" dirty="0" err="1">
                <a:latin typeface="Comic Sans MS" pitchFamily="66" charset="0"/>
              </a:rPr>
              <a:t>Gualano</a:t>
            </a:r>
            <a:r>
              <a:rPr lang="it-IT" altLang="it-IT" sz="1600" dirty="0">
                <a:latin typeface="Comic Sans MS" pitchFamily="66" charset="0"/>
              </a:rPr>
              <a:t>, P. </a:t>
            </a:r>
            <a:r>
              <a:rPr lang="it-IT" altLang="it-IT" sz="1600" dirty="0" err="1">
                <a:latin typeface="Comic Sans MS" pitchFamily="66" charset="0"/>
              </a:rPr>
              <a:t>Mencarini</a:t>
            </a:r>
            <a:r>
              <a:rPr lang="it-IT" altLang="it-IT" sz="1600" dirty="0">
                <a:latin typeface="Comic Sans MS" pitchFamily="66" charset="0"/>
              </a:rPr>
              <a:t>, P. </a:t>
            </a:r>
            <a:r>
              <a:rPr lang="it-IT" altLang="it-IT" sz="1600" dirty="0" err="1">
                <a:latin typeface="Comic Sans MS" pitchFamily="66" charset="0"/>
              </a:rPr>
              <a:t>Migliorisi</a:t>
            </a:r>
            <a:r>
              <a:rPr lang="it-IT" altLang="it-IT" sz="1600" dirty="0">
                <a:latin typeface="Comic Sans MS" pitchFamily="66" charset="0"/>
              </a:rPr>
              <a:t>, </a:t>
            </a:r>
            <a:br>
              <a:rPr lang="it-IT" altLang="it-IT" sz="1600" dirty="0">
                <a:latin typeface="Comic Sans MS" pitchFamily="66" charset="0"/>
              </a:rPr>
            </a:br>
            <a:r>
              <a:rPr lang="it-IT" altLang="it-IT" sz="1600" dirty="0">
                <a:latin typeface="Comic Sans MS" pitchFamily="66" charset="0"/>
              </a:rPr>
              <a:t>S. Mosti,  M. Musso, R. Tonnarini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,</a:t>
            </a:r>
            <a:br>
              <a:rPr lang="it-IT" altLang="it-IT" sz="1600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R.</a:t>
            </a:r>
            <a:r>
              <a:rPr lang="it-IT" altLang="it-IT" sz="1600" dirty="0">
                <a:latin typeface="Comic Sans MS" pitchFamily="66" charset="0"/>
              </a:rPr>
              <a:t> Urso, F. Palmieri.</a:t>
            </a:r>
            <a:br>
              <a:rPr lang="it-IT" altLang="it-IT" sz="1600" dirty="0">
                <a:latin typeface="Comic Sans MS" pitchFamily="66" charset="0"/>
              </a:rPr>
            </a:b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E. Ercoli (CPC), G. Rialti, I. Mauceri, </a:t>
            </a:r>
            <a:br>
              <a:rPr lang="it-IT" altLang="it-IT" sz="1600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D.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Milordo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, S. Pantanella, </a:t>
            </a:r>
            <a:br>
              <a:rPr lang="it-IT" altLang="it-IT" sz="1600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B. Anzellotti, M. Vescovo, L. Vitolo, </a:t>
            </a:r>
            <a:br>
              <a:rPr lang="it-IT" altLang="it-IT" sz="1600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M. Santoriello, A. D'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Acunto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, </a:t>
            </a:r>
            <a:br>
              <a:rPr lang="it-IT" altLang="it-IT" sz="1600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R. Palazzi, A.M.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Cannavale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, </a:t>
            </a:r>
            <a:br>
              <a:rPr lang="it-IT" altLang="it-IT" sz="1600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C.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Vagaggini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, G. Asci, M. Tizi, </a:t>
            </a:r>
            <a:br>
              <a:rPr lang="it-IT" altLang="it-IT" sz="1600" dirty="0">
                <a:latin typeface="Comic Sans MS" pitchFamily="66" charset="0"/>
                <a:cs typeface="Times New Roman" pitchFamily="18" charset="0"/>
              </a:rPr>
            </a:b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T. Corso, S.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Cicalese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26628" name="Picture 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46825"/>
            <a:ext cx="955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68624"/>
            <a:ext cx="2664346" cy="437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229200"/>
            <a:ext cx="855167" cy="12720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 r="8411"/>
          <a:stretch>
            <a:fillRect/>
          </a:stretch>
        </p:blipFill>
        <p:spPr bwMode="auto">
          <a:xfrm>
            <a:off x="395536" y="1532367"/>
            <a:ext cx="7488832" cy="501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096344" cy="12961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AB4461D-A93D-43D0-8C2E-D542F6A11945}"/>
              </a:ext>
            </a:extLst>
          </p:cNvPr>
          <p:cNvSpPr txBox="1"/>
          <p:nvPr/>
        </p:nvSpPr>
        <p:spPr>
          <a:xfrm>
            <a:off x="2483768" y="5301208"/>
            <a:ext cx="418539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Nel 2016 Circa </a:t>
            </a:r>
            <a:r>
              <a:rPr lang="it-IT" b="1" dirty="0" smtClean="0">
                <a:solidFill>
                  <a:srgbClr val="FF0000"/>
                </a:solidFill>
              </a:rPr>
              <a:t>490.000 nuovi  </a:t>
            </a:r>
            <a:r>
              <a:rPr lang="it-IT" b="1" dirty="0">
                <a:solidFill>
                  <a:srgbClr val="FF0000"/>
                </a:solidFill>
              </a:rPr>
              <a:t>casi </a:t>
            </a:r>
            <a:r>
              <a:rPr lang="it-IT" b="1" dirty="0" smtClean="0">
                <a:solidFill>
                  <a:srgbClr val="FF0000"/>
                </a:solidFill>
              </a:rPr>
              <a:t>di TB RR/MDR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0653" y="5949280"/>
            <a:ext cx="610890" cy="9087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57" y="459807"/>
            <a:ext cx="8343999" cy="55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07A71A9-1418-4545-A392-11F13DF7E480}"/>
              </a:ext>
            </a:extLst>
          </p:cNvPr>
          <p:cNvSpPr txBox="1"/>
          <p:nvPr/>
        </p:nvSpPr>
        <p:spPr>
          <a:xfrm>
            <a:off x="5148064" y="2409550"/>
            <a:ext cx="352839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20% dei pazienti già trattati può essere affetto da TB MDR</a:t>
            </a:r>
          </a:p>
        </p:txBody>
      </p:sp>
      <p:sp>
        <p:nvSpPr>
          <p:cNvPr id="6" name="Ovale 5"/>
          <p:cNvSpPr/>
          <p:nvPr/>
        </p:nvSpPr>
        <p:spPr>
          <a:xfrm>
            <a:off x="2831313" y="5222179"/>
            <a:ext cx="82296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2700"/>
            <a:ext cx="8355013" cy="1400175"/>
          </a:xfrm>
        </p:spPr>
        <p:txBody>
          <a:bodyPr/>
          <a:lstStyle/>
          <a:p>
            <a:r>
              <a:rPr lang="en-US" altLang="it-IT" sz="3200" b="1">
                <a:solidFill>
                  <a:srgbClr val="FF3300"/>
                </a:solidFill>
                <a:latin typeface="Comic Sans MS" pitchFamily="66" charset="0"/>
              </a:rPr>
              <a:t>Rischio di TB MDR e </a:t>
            </a:r>
            <a:br>
              <a:rPr lang="en-US" altLang="it-IT" sz="3200" b="1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altLang="it-IT" sz="3200" b="1">
                <a:solidFill>
                  <a:srgbClr val="FF3300"/>
                </a:solidFill>
                <a:latin typeface="Comic Sans MS" pitchFamily="66" charset="0"/>
              </a:rPr>
              <a:t>trattamento inappropriato</a:t>
            </a:r>
            <a:endParaRPr lang="it-IT" altLang="it-IT" sz="3200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15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800" dirty="0" err="1">
                <a:solidFill>
                  <a:srgbClr val="FF3300"/>
                </a:solidFill>
                <a:latin typeface="Comic Sans MS" pitchFamily="66" charset="0"/>
              </a:rPr>
              <a:t>Metanalisi</a:t>
            </a:r>
            <a:r>
              <a:rPr lang="it-IT" altLang="it-IT" sz="1800" dirty="0">
                <a:solidFill>
                  <a:srgbClr val="FF3300"/>
                </a:solidFill>
                <a:latin typeface="Comic Sans MS" pitchFamily="66" charset="0"/>
              </a:rPr>
              <a:t> pz falliti e con trattamento inappropriato</a:t>
            </a:r>
            <a:r>
              <a:rPr lang="it-IT" altLang="it-IT" sz="1800" dirty="0">
                <a:latin typeface="Comic Sans MS" pitchFamily="66" charset="0"/>
              </a:rPr>
              <a:t>: rischio di sviluppare TB MDR vs pazienti con trattamento appropriato aumentato di 27 volte (RR 26.7, 95% CI 5.0–141.7) </a:t>
            </a:r>
            <a:r>
              <a:rPr lang="nl-NL" altLang="it-IT" sz="1400" dirty="0">
                <a:latin typeface="Comic Sans MS" pitchFamily="66" charset="0"/>
              </a:rPr>
              <a:t>(van der Werf MJ, et al. ERJ 2012).</a:t>
            </a:r>
          </a:p>
        </p:txBody>
      </p:sp>
      <p:sp>
        <p:nvSpPr>
          <p:cNvPr id="197636" name="AutoShape 4"/>
          <p:cNvSpPr>
            <a:spLocks noChangeArrowheads="1"/>
          </p:cNvSpPr>
          <p:nvPr/>
        </p:nvSpPr>
        <p:spPr bwMode="auto">
          <a:xfrm rot="10800000">
            <a:off x="4270375" y="4724400"/>
            <a:ext cx="377825" cy="758825"/>
          </a:xfrm>
          <a:prstGeom prst="upArrow">
            <a:avLst>
              <a:gd name="adj1" fmla="val 50000"/>
              <a:gd name="adj2" fmla="val 502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762000" y="568325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dirty="0">
                <a:solidFill>
                  <a:srgbClr val="FF3300"/>
                </a:solidFill>
                <a:latin typeface="Comic Sans MS" pitchFamily="66" charset="0"/>
              </a:rPr>
              <a:t>Trattare in modo adeguato il primo episodio di Tubercolosi !!</a:t>
            </a:r>
            <a:endParaRPr lang="it-IT" altLang="it-IT" sz="2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33713"/>
            <a:ext cx="6048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76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  <p:bldP spid="1976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marL="342900" indent="-342900"/>
            <a:r>
              <a:rPr lang="it-IT" altLang="it-IT" sz="3200" b="1">
                <a:solidFill>
                  <a:srgbClr val="FF3300"/>
                </a:solidFill>
                <a:latin typeface="Comic Sans MS" pitchFamily="66" charset="0"/>
              </a:rPr>
              <a:t>Fattori di rischio per TB MDR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204913"/>
            <a:ext cx="66865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1331913" y="2492375"/>
            <a:ext cx="5032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5724525" y="2492375"/>
            <a:ext cx="50323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5724525" y="1628775"/>
            <a:ext cx="5762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5724525" y="3068638"/>
            <a:ext cx="50323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1330325" y="3068638"/>
            <a:ext cx="21748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1331913" y="3500438"/>
            <a:ext cx="9366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5724525" y="3500438"/>
            <a:ext cx="50323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7380288" y="6497638"/>
            <a:ext cx="1728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000" dirty="0">
                <a:latin typeface="Comic Sans MS" pitchFamily="66" charset="0"/>
              </a:rPr>
              <a:t>Lange C, et al. ERJ 2014</a:t>
            </a:r>
          </a:p>
        </p:txBody>
      </p:sp>
      <p:sp>
        <p:nvSpPr>
          <p:cNvPr id="328719" name="Rectangle 15"/>
          <p:cNvSpPr>
            <a:spLocks noChangeArrowheads="1"/>
          </p:cNvSpPr>
          <p:nvPr/>
        </p:nvSpPr>
        <p:spPr bwMode="auto">
          <a:xfrm>
            <a:off x="3923928" y="3789040"/>
            <a:ext cx="4536504" cy="1412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 defTabSz="457200" eaLnBrk="1" hangingPunct="1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SzPct val="120000"/>
              <a:buNone/>
            </a:pPr>
            <a:r>
              <a:rPr lang="it-IT" altLang="it-IT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Fattore di rischio maggiore: Accesso accesso inadeguato </a:t>
            </a:r>
            <a:r>
              <a:rPr lang="it-IT" altLang="it-IT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 cure </a:t>
            </a:r>
            <a:r>
              <a:rPr lang="it-IT" altLang="it-IT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mediche qualificate &lt;-&gt; pazienti giovani, perdita di capacità lavorativa</a:t>
            </a:r>
            <a:endParaRPr lang="it-IT" altLang="it-IT" sz="1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51920" y="1628800"/>
            <a:ext cx="4572000" cy="1980029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marL="457200" indent="-457200" algn="just" defTabSz="457200" eaLnBrk="1" hangingPunct="1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600" dirty="0" smtClean="0">
                <a:latin typeface="Comic Sans MS" pitchFamily="66" charset="0"/>
                <a:cs typeface="Times New Roman" pitchFamily="18" charset="0"/>
              </a:rPr>
              <a:t>Più del 95% dei casi dovuto a trasmissione di forme primitivamente resistenti (Kendall EA, Lancet </a:t>
            </a:r>
            <a:r>
              <a:rPr lang="it-IT" altLang="it-IT" sz="1600" dirty="0" err="1" smtClean="0">
                <a:latin typeface="Comic Sans MS" pitchFamily="66" charset="0"/>
                <a:cs typeface="Times New Roman" pitchFamily="18" charset="0"/>
              </a:rPr>
              <a:t>Resp</a:t>
            </a:r>
            <a:r>
              <a:rPr lang="it-IT" altLang="it-IT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 err="1" smtClean="0">
                <a:latin typeface="Comic Sans MS" pitchFamily="66" charset="0"/>
                <a:cs typeface="Times New Roman" pitchFamily="18" charset="0"/>
              </a:rPr>
              <a:t>Med</a:t>
            </a:r>
            <a:r>
              <a:rPr lang="it-IT" altLang="it-IT" sz="1600" dirty="0" smtClean="0">
                <a:latin typeface="Comic Sans MS" pitchFamily="66" charset="0"/>
                <a:cs typeface="Times New Roman" pitchFamily="18" charset="0"/>
              </a:rPr>
              <a:t> 2015)</a:t>
            </a:r>
            <a:endParaRPr lang="it-IT" altLang="it-IT" sz="1600" dirty="0" smtClean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 defTabSz="457200" eaLnBrk="1" hangingPunct="1">
              <a:lnSpc>
                <a:spcPct val="120000"/>
              </a:lnSpc>
              <a:spcBef>
                <a:spcPct val="50000"/>
              </a:spcBef>
              <a:buClr>
                <a:srgbClr val="FF3300"/>
              </a:buClr>
              <a:buSzPct val="120000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Elevata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trasmissione primaria nei paesi ad alta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incidenza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di TB MDR: 52% su 380 casi EU 2010-2011 (Gunter G, EID 2015)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CD3B166F-7A83-4408-A779-E4D6DDD39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2348706"/>
            <a:ext cx="1152922" cy="288206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37352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1412776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Nei seguenti casi è </a:t>
            </a:r>
            <a:r>
              <a:rPr lang="it-IT" altLang="it-IT" sz="1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raccomandata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l’esecuzione del </a:t>
            </a:r>
            <a:r>
              <a:rPr lang="it-IT" altLang="it-IT" sz="1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test molecolare di resistenza genotipica per rifampicina </a:t>
            </a:r>
            <a:r>
              <a:rPr lang="it-IT" altLang="it-IT" sz="1600" b="1" u="sng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r>
              <a:rPr lang="it-IT" altLang="it-IT" sz="1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isoniazide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marL="742950" lvl="1" indent="-28575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soggetti precedentemente trattati per almeno un mese con farmaci antitubercolari; </a:t>
            </a:r>
          </a:p>
          <a:p>
            <a:pPr marL="742950" lvl="1" indent="-28575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soggetti con TB attiva o sospetta in seguito ad esposizione di un caso resistente a R o MDR; </a:t>
            </a:r>
          </a:p>
          <a:p>
            <a:pPr marL="742950" lvl="1" indent="-28575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soggetti provenienti (nati o residenti da almeno un anno) da paesi ad elevata endemia di ceppi MDR o ad elevata endemia tubercolare.</a:t>
            </a:r>
          </a:p>
          <a:p>
            <a:pPr marL="742950" lvl="1" indent="-28575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endParaRPr lang="it-IT" altLang="it-IT" sz="1600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Nei casi resistenti a R/MDR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raccomandata l’esecu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zione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test resistenza genotipica per </a:t>
            </a:r>
            <a:r>
              <a:rPr lang="it-IT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fluorochinoloni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e iniettabili di seconda linea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I test molecolari vanno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confermati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, se possibile, 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con test di </a:t>
            </a:r>
            <a:r>
              <a:rPr lang="it-IT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farmacosensibilità</a:t>
            </a:r>
            <a:r>
              <a:rPr lang="it-IT" altLang="it-IT" sz="16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fenotipici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(in particolare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Mfx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). Discordanza 10% fra test fenotipico e test genotipico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mutazioni specifiche analisi 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metagenomica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W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hole-</a:t>
            </a:r>
            <a:r>
              <a:rPr lang="it-IT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G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enome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 err="1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it-IT" altLang="it-IT" sz="1600" dirty="0" err="1">
                <a:latin typeface="Comic Sans MS" pitchFamily="66" charset="0"/>
                <a:cs typeface="Times New Roman" pitchFamily="18" charset="0"/>
              </a:rPr>
              <a:t>equencing</a:t>
            </a:r>
            <a:endParaRPr lang="it-IT" altLang="it-IT" sz="1600" dirty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Clr>
                <a:srgbClr val="FF3300"/>
              </a:buClr>
              <a:buSzPct val="120000"/>
              <a:buFontTx/>
              <a:buChar char="•"/>
            </a:pPr>
            <a:r>
              <a:rPr lang="it-IT" altLang="it-IT" sz="1600" b="1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Il trattamento va comunque iniziato</a:t>
            </a:r>
            <a:r>
              <a:rPr lang="it-IT" altLang="it-IT" sz="16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altLang="it-IT" sz="1600" dirty="0">
                <a:latin typeface="Comic Sans MS" pitchFamily="66" charset="0"/>
                <a:cs typeface="Times New Roman" pitchFamily="18" charset="0"/>
              </a:rPr>
              <a:t>sulla base dei test genotipici.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92863"/>
            <a:ext cx="889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5724128" y="6453188"/>
            <a:ext cx="3424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000" dirty="0">
                <a:latin typeface="Comic Sans MS" pitchFamily="66" charset="0"/>
              </a:rPr>
              <a:t>Protocollo di gestione clinica della Tubercolosi  </a:t>
            </a:r>
            <a:br>
              <a:rPr lang="it-IT" altLang="it-IT" sz="1000" dirty="0">
                <a:latin typeface="Comic Sans MS" pitchFamily="66" charset="0"/>
              </a:rPr>
            </a:br>
            <a:r>
              <a:rPr lang="it-IT" altLang="it-IT" sz="1000" dirty="0">
                <a:latin typeface="Comic Sans MS" pitchFamily="66" charset="0"/>
              </a:rPr>
              <a:t>INMI “</a:t>
            </a:r>
            <a:r>
              <a:rPr lang="it-IT" altLang="it-IT" sz="1000" dirty="0" err="1">
                <a:latin typeface="Comic Sans MS" pitchFamily="66" charset="0"/>
              </a:rPr>
              <a:t>L.Spallanzani</a:t>
            </a:r>
            <a:r>
              <a:rPr lang="it-IT" altLang="it-IT" sz="1000" dirty="0">
                <a:latin typeface="Comic Sans MS" pitchFamily="66" charset="0"/>
              </a:rPr>
              <a:t>” - Revisione N. 7 – gennaio 2017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304800"/>
            <a:ext cx="8713787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3600" b="1" kern="0">
                <a:solidFill>
                  <a:srgbClr val="FF3300"/>
                </a:solidFill>
                <a:latin typeface="Comic Sans MS" pitchFamily="66" charset="0"/>
              </a:rPr>
              <a:t>Quando sospettare la TB MDR</a:t>
            </a:r>
            <a:r>
              <a:rPr lang="en-US" altLang="it-IT" sz="3600" b="1" ker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altLang="it-IT" sz="3600" b="1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24594</TotalTime>
  <Words>4342</Words>
  <Application>Microsoft Macintosh PowerPoint</Application>
  <PresentationFormat>Presentazione su schermo (4:3)</PresentationFormat>
  <Paragraphs>340</Paragraphs>
  <Slides>43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5" baseType="lpstr">
      <vt:lpstr>Struttura predefinita</vt:lpstr>
      <vt:lpstr>Worksheet</vt:lpstr>
      <vt:lpstr>TB-MDR</vt:lpstr>
      <vt:lpstr>Presentazione di PowerPoint</vt:lpstr>
      <vt:lpstr>Farmacoresistenza di M. tuberculosis: definizioni</vt:lpstr>
      <vt:lpstr>Presentazione di PowerPoint</vt:lpstr>
      <vt:lpstr>Presentazione di PowerPoint</vt:lpstr>
      <vt:lpstr>Presentazione di PowerPoint</vt:lpstr>
      <vt:lpstr>Rischio di TB MDR e  trattamento inappropriato</vt:lpstr>
      <vt:lpstr>Fattori di rischio per TB MDR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Complessità nella gestione dei casi di TB MDR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Farmaci raccomandati WHO 2016</vt:lpstr>
      <vt:lpstr>Presentazione di PowerPoint</vt:lpstr>
      <vt:lpstr>Conventional MDR-TB regimen Regime di trattamento “convenzionale” individualizzato</vt:lpstr>
      <vt:lpstr>Shorter MDR-TB regimen</vt:lpstr>
      <vt:lpstr>Presentazione di PowerPoint</vt:lpstr>
      <vt:lpstr>Presentazione di PowerPoint</vt:lpstr>
      <vt:lpstr>Terapia chirurgica TB MDR/XDR</vt:lpstr>
      <vt:lpstr>Presentazione di PowerPoint</vt:lpstr>
      <vt:lpstr>Eventi avversi TB MDR INMI: frequenza</vt:lpstr>
      <vt:lpstr>Presentazione di PowerPoint</vt:lpstr>
      <vt:lpstr>Bedaquilina (Sirturo®)</vt:lpstr>
      <vt:lpstr>Bedaquilina: sicurezza</vt:lpstr>
      <vt:lpstr>Presentazione di PowerPoint</vt:lpstr>
      <vt:lpstr>Delamanid (Deltyba®)</vt:lpstr>
      <vt:lpstr>Delamanid</vt:lpstr>
      <vt:lpstr>Delamanid</vt:lpstr>
      <vt:lpstr>Delamanid</vt:lpstr>
      <vt:lpstr>Presentazione di PowerPoint</vt:lpstr>
      <vt:lpstr>Nuovi farmaci nella TB MDR</vt:lpstr>
      <vt:lpstr>Presentazione di PowerPoint</vt:lpstr>
      <vt:lpstr>Presentazione di PowerPoint</vt:lpstr>
    </vt:vector>
  </TitlesOfParts>
  <Company>IRCCS "L.Spallanzani"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Trattamento della</dc:title>
  <dc:creator>Palmieri Fabrizio</dc:creator>
  <cp:lastModifiedBy>AlessandraGualano</cp:lastModifiedBy>
  <cp:revision>1372</cp:revision>
  <dcterms:created xsi:type="dcterms:W3CDTF">2003-06-04T17:02:58Z</dcterms:created>
  <dcterms:modified xsi:type="dcterms:W3CDTF">2018-04-16T12:07:22Z</dcterms:modified>
</cp:coreProperties>
</file>