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82" r:id="rId3"/>
    <p:sldId id="316" r:id="rId4"/>
    <p:sldId id="318" r:id="rId5"/>
    <p:sldId id="319" r:id="rId6"/>
    <p:sldId id="320" r:id="rId7"/>
    <p:sldId id="309" r:id="rId8"/>
    <p:sldId id="310" r:id="rId9"/>
    <p:sldId id="321" r:id="rId10"/>
    <p:sldId id="323" r:id="rId11"/>
    <p:sldId id="322" r:id="rId12"/>
    <p:sldId id="324" r:id="rId13"/>
    <p:sldId id="325" r:id="rId14"/>
    <p:sldId id="305" r:id="rId15"/>
    <p:sldId id="317" r:id="rId16"/>
    <p:sldId id="326" r:id="rId17"/>
  </p:sldIdLst>
  <p:sldSz cx="9144000" cy="6858000" type="screen4x3"/>
  <p:notesSz cx="6858000" cy="9144000"/>
  <p:defaultTextStyle>
    <a:defPPr>
      <a:defRPr lang="it-IT"/>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5" d="100"/>
          <a:sy n="105" d="100"/>
        </p:scale>
        <p:origin x="-100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40F8EA16-F63B-8147-AD13-86B12998CB17}" type="datetimeFigureOut">
              <a:rPr lang="it-IT"/>
              <a:pPr>
                <a:defRPr/>
              </a:pPr>
              <a:t>16/04/18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smtClean="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E0B166A-8795-6E4B-B4F7-C0231B0034B1}" type="slidenum">
              <a:rPr lang="it-IT"/>
              <a:pPr>
                <a:defRPr/>
              </a:pPr>
              <a:t>‹n.›</a:t>
            </a:fld>
            <a:endParaRPr lang="it-IT"/>
          </a:p>
        </p:txBody>
      </p:sp>
    </p:spTree>
    <p:extLst>
      <p:ext uri="{BB962C8B-B14F-4D97-AF65-F5344CB8AC3E}">
        <p14:creationId xmlns:p14="http://schemas.microsoft.com/office/powerpoint/2010/main" val="279732622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Buongiorno, ringrazio il presidente per avermi dato l’opportunità di parlare a tutti voi qui oggi.</a:t>
            </a:r>
          </a:p>
        </p:txBody>
      </p:sp>
      <p:sp>
        <p:nvSpPr>
          <p:cNvPr id="15363"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D0F4D8E-91F8-5E4D-87C6-B1C9A7C6442B}" type="slidenum">
              <a:rPr lang="it-IT" sz="1200"/>
              <a:pPr eaLnBrk="1" hangingPunct="1"/>
              <a:t>1</a:t>
            </a:fld>
            <a:endParaRPr lang="it-IT"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8"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 la diagnosi (come proposto nell’ultima convention wasog tenutasi a Parigi pochi mesi orsono) richiede un workup multidisciplinare sia all’esordio che nel follow up</a:t>
            </a:r>
          </a:p>
        </p:txBody>
      </p:sp>
      <p:sp>
        <p:nvSpPr>
          <p:cNvPr id="80899"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CF1BD71-35A0-5444-986D-13B585F10B68}" type="slidenum">
              <a:rPr lang="it-IT" sz="1200"/>
              <a:pPr eaLnBrk="1" hangingPunct="1"/>
              <a:t>10</a:t>
            </a:fld>
            <a:endParaRPr lang="it-IT"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8"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 la diagnosi (come proposto nell’ultima convention wasog tenutasi a Parigi pochi mesi orsono) richiede un workup multidisciplinare sia all’esordio che nel follow up</a:t>
            </a:r>
          </a:p>
        </p:txBody>
      </p:sp>
      <p:sp>
        <p:nvSpPr>
          <p:cNvPr id="80899"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CF1BD71-35A0-5444-986D-13B585F10B68}" type="slidenum">
              <a:rPr lang="it-IT" sz="1200"/>
              <a:pPr eaLnBrk="1" hangingPunct="1"/>
              <a:t>11</a:t>
            </a:fld>
            <a:endParaRPr lang="it-IT"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4"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A ivello ospedaliero chiediamo siano costituitii dei team multidisciplinari in grado di sviluppare e seguire nel tempo gli workup</a:t>
            </a:r>
          </a:p>
        </p:txBody>
      </p:sp>
      <p:sp>
        <p:nvSpPr>
          <p:cNvPr id="84995"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0AB52A2-0E9A-9A41-BD9B-CFF41A3DCB90}" type="slidenum">
              <a:rPr lang="it-IT" sz="1200"/>
              <a:pPr eaLnBrk="1" hangingPunct="1"/>
              <a:t>12</a:t>
            </a:fld>
            <a:endParaRPr lang="it-IT"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2"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…e riteniamo che per poter far questo siano presenti le professionalità che vedete</a:t>
            </a:r>
          </a:p>
        </p:txBody>
      </p:sp>
      <p:sp>
        <p:nvSpPr>
          <p:cNvPr id="87043"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3FA0558-B34E-8547-BFDC-D52A1CCA218D}" type="slidenum">
              <a:rPr lang="it-IT" sz="1200"/>
              <a:pPr eaLnBrk="1" hangingPunct="1"/>
              <a:t>13</a:t>
            </a:fld>
            <a:endParaRPr lang="it-IT"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Buongiorno, ringrazio il presidente per avermi dato l’opportunità di parlare a tutti voi qui oggi.</a:t>
            </a:r>
          </a:p>
        </p:txBody>
      </p:sp>
      <p:sp>
        <p:nvSpPr>
          <p:cNvPr id="15363"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D0F4D8E-91F8-5E4D-87C6-B1C9A7C6442B}" type="slidenum">
              <a:rPr lang="it-IT" sz="1200"/>
              <a:pPr eaLnBrk="1" hangingPunct="1"/>
              <a:t>14</a:t>
            </a:fld>
            <a:endParaRPr lang="it-IT"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Buongiorno, ringrazio il presidente per avermi dato l’opportunità di parlare a tutti voi qui oggi.</a:t>
            </a:r>
          </a:p>
        </p:txBody>
      </p:sp>
      <p:sp>
        <p:nvSpPr>
          <p:cNvPr id="15363"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D0F4D8E-91F8-5E4D-87C6-B1C9A7C6442B}" type="slidenum">
              <a:rPr lang="it-IT" sz="1200"/>
              <a:pPr eaLnBrk="1" hangingPunct="1"/>
              <a:t>15</a:t>
            </a:fld>
            <a:endParaRPr lang="it-IT"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Buongiorno, ringrazio il presidente per avermi dato l’opportunità di parlare a tutti voi qui oggi.</a:t>
            </a:r>
          </a:p>
        </p:txBody>
      </p:sp>
      <p:sp>
        <p:nvSpPr>
          <p:cNvPr id="15363"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D0F4D8E-91F8-5E4D-87C6-B1C9A7C6442B}" type="slidenum">
              <a:rPr lang="it-IT" sz="1200"/>
              <a:pPr eaLnBrk="1" hangingPunct="1"/>
              <a:t>16</a:t>
            </a:fld>
            <a:endParaRPr lang="it-IT"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…da due anni ci siamo noi, e questi sono i nostri obiettivi principali</a:t>
            </a:r>
          </a:p>
        </p:txBody>
      </p:sp>
      <p:sp>
        <p:nvSpPr>
          <p:cNvPr id="5837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41DB81A-91A3-9149-8C96-6F6E36164C77}" type="slidenum">
              <a:rPr lang="it-IT" sz="1200"/>
              <a:pPr eaLnBrk="1" hangingPunct="1"/>
              <a:t>2</a:t>
            </a:fld>
            <a:endParaRPr lang="it-IT"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…perché se non hai una sarcoidosi polmonare lo stato italiano non vuole proprio assisterti… per questo la proposta di presa in carico della sarcoidosi nei lea che giaciono alla conferenza stato regioni è profondamente sbagliata!!!</a:t>
            </a:r>
          </a:p>
        </p:txBody>
      </p:sp>
      <p:sp>
        <p:nvSpPr>
          <p:cNvPr id="41987"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5CD9E7F-C11F-5547-B286-74431A92ABB3}" type="slidenum">
              <a:rPr lang="it-IT" sz="1200"/>
              <a:pPr eaLnBrk="1" hangingPunct="1"/>
              <a:t>3</a:t>
            </a:fld>
            <a:endParaRPr lang="it-IT"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La sarcoidosi è una malattia che tutti voi qui conoscete, eppure non (vedi slide). Come sapete i LEA sono oramai fermi da alcune legislazioni. Parleremo dopo dell’inadeguatezza della proposta.</a:t>
            </a:r>
          </a:p>
        </p:txBody>
      </p:sp>
      <p:sp>
        <p:nvSpPr>
          <p:cNvPr id="1741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CF634B4-8213-9E4A-8235-8D8E28579A16}" type="slidenum">
              <a:rPr lang="it-IT" sz="1200"/>
              <a:pPr eaLnBrk="1" hangingPunct="1"/>
              <a:t>4</a:t>
            </a:fld>
            <a:endParaRPr lang="it-IT"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.molto importante anche questo: comprendere le storie dei nostri associati aiuterà a meglio comprendere la malattia. Ricordate la classificazione?</a:t>
            </a:r>
          </a:p>
        </p:txBody>
      </p:sp>
      <p:sp>
        <p:nvSpPr>
          <p:cNvPr id="6861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41B04A5-BFFC-1443-91DE-0D09914CB5D3}" type="slidenum">
              <a:rPr lang="it-IT" sz="1200"/>
              <a:pPr eaLnBrk="1" hangingPunct="1"/>
              <a:t>5</a:t>
            </a:fld>
            <a:endParaRPr lang="it-IT"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2"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.molto importante anche questo: comprendere le storie dei nostri associati aiuterà a meglio comprendere la malattia. Ricordate la classificazione?</a:t>
            </a:r>
          </a:p>
        </p:txBody>
      </p:sp>
      <p:sp>
        <p:nvSpPr>
          <p:cNvPr id="66563"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299FB61-A17F-3849-89F4-2C60B2874ECD}" type="slidenum">
              <a:rPr lang="it-IT" sz="1200"/>
              <a:pPr eaLnBrk="1" hangingPunct="1"/>
              <a:t>6</a:t>
            </a:fld>
            <a:endParaRPr lang="it-IT"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8"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 la diagnosi (come proposto nell’ultima convention wasog tenutasi a Parigi pochi mesi orsono) richiede un workup multidisciplinare sia all’esordio che nel follow up</a:t>
            </a:r>
          </a:p>
        </p:txBody>
      </p:sp>
      <p:sp>
        <p:nvSpPr>
          <p:cNvPr id="80899"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CF1BD71-35A0-5444-986D-13B585F10B68}" type="slidenum">
              <a:rPr lang="it-IT" sz="1200"/>
              <a:pPr eaLnBrk="1" hangingPunct="1"/>
              <a:t>7</a:t>
            </a:fld>
            <a:endParaRPr lang="it-IT"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8"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 la diagnosi (come proposto nell’ultima convention wasog tenutasi a Parigi pochi mesi orsono) richiede un workup multidisciplinare sia all’esordio che nel follow up</a:t>
            </a:r>
          </a:p>
        </p:txBody>
      </p:sp>
      <p:sp>
        <p:nvSpPr>
          <p:cNvPr id="80899"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CF1BD71-35A0-5444-986D-13B585F10B68}" type="slidenum">
              <a:rPr lang="it-IT" sz="1200"/>
              <a:pPr eaLnBrk="1" hangingPunct="1"/>
              <a:t>8</a:t>
            </a:fld>
            <a:endParaRPr lang="it-IT"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8"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 la diagnosi (come proposto nell’ultima convention wasog tenutasi a Parigi pochi mesi orsono) richiede un workup multidisciplinare sia all’esordio che nel follow up</a:t>
            </a:r>
          </a:p>
        </p:txBody>
      </p:sp>
      <p:sp>
        <p:nvSpPr>
          <p:cNvPr id="80899"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CF1BD71-35A0-5444-986D-13B585F10B68}" type="slidenum">
              <a:rPr lang="it-IT" sz="1200"/>
              <a:pPr eaLnBrk="1" hangingPunct="1"/>
              <a:t>9</a:t>
            </a:fld>
            <a:endParaRPr lang="it-IT"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1091B20-2757-6040-9829-A2130A6FA3E7}" type="datetimeFigureOut">
              <a:rPr lang="it-IT"/>
              <a:pPr>
                <a:defRPr/>
              </a:pPr>
              <a:t>16/04/18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D6273CC-EC60-6C41-86D6-D5788E3C8468}" type="slidenum">
              <a:rPr lang="it-IT"/>
              <a:pPr>
                <a:defRPr/>
              </a:pPr>
              <a:t>‹n.›</a:t>
            </a:fld>
            <a:endParaRPr lang="it-IT"/>
          </a:p>
        </p:txBody>
      </p:sp>
    </p:spTree>
    <p:extLst>
      <p:ext uri="{BB962C8B-B14F-4D97-AF65-F5344CB8AC3E}">
        <p14:creationId xmlns:p14="http://schemas.microsoft.com/office/powerpoint/2010/main" val="2995571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52F227D-2DE7-A14B-AA3F-5F789DED07E5}" type="datetimeFigureOut">
              <a:rPr lang="it-IT"/>
              <a:pPr>
                <a:defRPr/>
              </a:pPr>
              <a:t>16/04/18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9D0B532-D47D-2640-87FE-318C885CBED0}" type="slidenum">
              <a:rPr lang="it-IT"/>
              <a:pPr>
                <a:defRPr/>
              </a:pPr>
              <a:t>‹n.›</a:t>
            </a:fld>
            <a:endParaRPr lang="it-IT"/>
          </a:p>
        </p:txBody>
      </p:sp>
    </p:spTree>
    <p:extLst>
      <p:ext uri="{BB962C8B-B14F-4D97-AF65-F5344CB8AC3E}">
        <p14:creationId xmlns:p14="http://schemas.microsoft.com/office/powerpoint/2010/main" val="3386336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DE334B5-DF35-4D4B-8E64-D3616DA49BAE}" type="datetimeFigureOut">
              <a:rPr lang="it-IT"/>
              <a:pPr>
                <a:defRPr/>
              </a:pPr>
              <a:t>16/04/18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159D2CB-279E-8446-AB08-BC2F0D5D7B9C}" type="slidenum">
              <a:rPr lang="it-IT"/>
              <a:pPr>
                <a:defRPr/>
              </a:pPr>
              <a:t>‹n.›</a:t>
            </a:fld>
            <a:endParaRPr lang="it-IT"/>
          </a:p>
        </p:txBody>
      </p:sp>
    </p:spTree>
    <p:extLst>
      <p:ext uri="{BB962C8B-B14F-4D97-AF65-F5344CB8AC3E}">
        <p14:creationId xmlns:p14="http://schemas.microsoft.com/office/powerpoint/2010/main" val="2719273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E30581E-CEEF-1144-AFB5-D59ED7844F2A}" type="datetimeFigureOut">
              <a:rPr lang="it-IT"/>
              <a:pPr>
                <a:defRPr/>
              </a:pPr>
              <a:t>16/04/18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F5FC3E8-E35A-5448-84A8-F3EE2826177A}" type="slidenum">
              <a:rPr lang="it-IT"/>
              <a:pPr>
                <a:defRPr/>
              </a:pPr>
              <a:t>‹n.›</a:t>
            </a:fld>
            <a:endParaRPr lang="it-IT"/>
          </a:p>
        </p:txBody>
      </p:sp>
    </p:spTree>
    <p:extLst>
      <p:ext uri="{BB962C8B-B14F-4D97-AF65-F5344CB8AC3E}">
        <p14:creationId xmlns:p14="http://schemas.microsoft.com/office/powerpoint/2010/main" val="4231588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lvl1pPr>
              <a:defRPr/>
            </a:lvl1pPr>
          </a:lstStyle>
          <a:p>
            <a:pPr>
              <a:defRPr/>
            </a:pPr>
            <a:fld id="{3C44C7CE-B8B9-8546-9409-EA62FC90C5A0}" type="datetimeFigureOut">
              <a:rPr lang="it-IT"/>
              <a:pPr>
                <a:defRPr/>
              </a:pPr>
              <a:t>16/04/18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BAB0D45-4343-F541-82BA-C9C477AFF224}" type="slidenum">
              <a:rPr lang="it-IT"/>
              <a:pPr>
                <a:defRPr/>
              </a:pPr>
              <a:t>‹n.›</a:t>
            </a:fld>
            <a:endParaRPr lang="it-IT"/>
          </a:p>
        </p:txBody>
      </p:sp>
    </p:spTree>
    <p:extLst>
      <p:ext uri="{BB962C8B-B14F-4D97-AF65-F5344CB8AC3E}">
        <p14:creationId xmlns:p14="http://schemas.microsoft.com/office/powerpoint/2010/main" val="3897144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591C6E7-C47B-FD40-98CC-D2DCAB6C3AB6}" type="datetimeFigureOut">
              <a:rPr lang="it-IT"/>
              <a:pPr>
                <a:defRPr/>
              </a:pPr>
              <a:t>16/04/18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44D2F3A-1315-134B-88A7-AF96FB212996}" type="slidenum">
              <a:rPr lang="it-IT"/>
              <a:pPr>
                <a:defRPr/>
              </a:pPr>
              <a:t>‹n.›</a:t>
            </a:fld>
            <a:endParaRPr lang="it-IT"/>
          </a:p>
        </p:txBody>
      </p:sp>
    </p:spTree>
    <p:extLst>
      <p:ext uri="{BB962C8B-B14F-4D97-AF65-F5344CB8AC3E}">
        <p14:creationId xmlns:p14="http://schemas.microsoft.com/office/powerpoint/2010/main" val="2868732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82FB0E3-2140-ED44-9001-F817336FEE21}" type="datetimeFigureOut">
              <a:rPr lang="it-IT"/>
              <a:pPr>
                <a:defRPr/>
              </a:pPr>
              <a:t>16/04/18</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CE581A8F-8EC6-D94E-B33E-41F8262906C4}" type="slidenum">
              <a:rPr lang="it-IT"/>
              <a:pPr>
                <a:defRPr/>
              </a:pPr>
              <a:t>‹n.›</a:t>
            </a:fld>
            <a:endParaRPr lang="it-IT"/>
          </a:p>
        </p:txBody>
      </p:sp>
    </p:spTree>
    <p:extLst>
      <p:ext uri="{BB962C8B-B14F-4D97-AF65-F5344CB8AC3E}">
        <p14:creationId xmlns:p14="http://schemas.microsoft.com/office/powerpoint/2010/main" val="1071556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3"/>
          <p:cNvSpPr>
            <a:spLocks noGrp="1"/>
          </p:cNvSpPr>
          <p:nvPr>
            <p:ph type="dt" sz="half" idx="10"/>
          </p:nvPr>
        </p:nvSpPr>
        <p:spPr/>
        <p:txBody>
          <a:bodyPr/>
          <a:lstStyle>
            <a:lvl1pPr>
              <a:defRPr/>
            </a:lvl1pPr>
          </a:lstStyle>
          <a:p>
            <a:pPr>
              <a:defRPr/>
            </a:pPr>
            <a:fld id="{1A48BCEC-FDAB-F546-842D-71FC726CDB52}" type="datetimeFigureOut">
              <a:rPr lang="it-IT"/>
              <a:pPr>
                <a:defRPr/>
              </a:pPr>
              <a:t>16/04/18</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18739636-120D-644C-8382-E6F884C6AA38}" type="slidenum">
              <a:rPr lang="it-IT"/>
              <a:pPr>
                <a:defRPr/>
              </a:pPr>
              <a:t>‹n.›</a:t>
            </a:fld>
            <a:endParaRPr lang="it-IT"/>
          </a:p>
        </p:txBody>
      </p:sp>
    </p:spTree>
    <p:extLst>
      <p:ext uri="{BB962C8B-B14F-4D97-AF65-F5344CB8AC3E}">
        <p14:creationId xmlns:p14="http://schemas.microsoft.com/office/powerpoint/2010/main" val="3085014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141EBF57-8B55-4447-BB30-5C13B9410BB2}" type="datetimeFigureOut">
              <a:rPr lang="it-IT"/>
              <a:pPr>
                <a:defRPr/>
              </a:pPr>
              <a:t>16/04/18</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5B97FE0E-830E-9B4F-B095-04265281CCF9}" type="slidenum">
              <a:rPr lang="it-IT"/>
              <a:pPr>
                <a:defRPr/>
              </a:pPr>
              <a:t>‹n.›</a:t>
            </a:fld>
            <a:endParaRPr lang="it-IT"/>
          </a:p>
        </p:txBody>
      </p:sp>
    </p:spTree>
    <p:extLst>
      <p:ext uri="{BB962C8B-B14F-4D97-AF65-F5344CB8AC3E}">
        <p14:creationId xmlns:p14="http://schemas.microsoft.com/office/powerpoint/2010/main" val="598331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C1EEC51D-EF30-D742-9DA2-F3816713E746}" type="datetimeFigureOut">
              <a:rPr lang="it-IT"/>
              <a:pPr>
                <a:defRPr/>
              </a:pPr>
              <a:t>16/04/18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000E9C9-536A-5F49-9DF1-A959A72DE7CB}" type="slidenum">
              <a:rPr lang="it-IT"/>
              <a:pPr>
                <a:defRPr/>
              </a:pPr>
              <a:t>‹n.›</a:t>
            </a:fld>
            <a:endParaRPr lang="it-IT"/>
          </a:p>
        </p:txBody>
      </p:sp>
    </p:spTree>
    <p:extLst>
      <p:ext uri="{BB962C8B-B14F-4D97-AF65-F5344CB8AC3E}">
        <p14:creationId xmlns:p14="http://schemas.microsoft.com/office/powerpoint/2010/main" val="413773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17210262-F309-E24C-8DF0-33AD24AFE165}" type="datetimeFigureOut">
              <a:rPr lang="it-IT"/>
              <a:pPr>
                <a:defRPr/>
              </a:pPr>
              <a:t>16/04/18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606B433-7AEE-A448-80B5-5DD0EAC8C126}" type="slidenum">
              <a:rPr lang="it-IT"/>
              <a:pPr>
                <a:defRPr/>
              </a:pPr>
              <a:t>‹n.›</a:t>
            </a:fld>
            <a:endParaRPr lang="it-IT"/>
          </a:p>
        </p:txBody>
      </p:sp>
    </p:spTree>
    <p:extLst>
      <p:ext uri="{BB962C8B-B14F-4D97-AF65-F5344CB8AC3E}">
        <p14:creationId xmlns:p14="http://schemas.microsoft.com/office/powerpoint/2010/main" val="9050553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75000"/>
              </a:schemeClr>
            </a:gs>
            <a:gs pos="100000">
              <a:srgbClr val="FFFFFF">
                <a:alpha val="42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BE68036C-A8E5-AC46-A7E1-FB3773C3C885}" type="datetimeFigureOut">
              <a:rPr lang="it-IT"/>
              <a:pPr>
                <a:defRPr/>
              </a:pPr>
              <a:t>16/04/18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01E5D5E7-F0CE-BD49-A19B-C087B9B794E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4.jpe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4.jpe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8.JPG"/><Relationship Id="rId7"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7.jpeg"/><Relationship Id="rId6" Type="http://schemas.openxmlformats.org/officeDocument/2006/relationships/image" Target="../media/image9.png"/><Relationship Id="rId7"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8.jpe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8.png"/><Relationship Id="rId5"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ottotitolo 2"/>
          <p:cNvSpPr>
            <a:spLocks noGrp="1"/>
          </p:cNvSpPr>
          <p:nvPr>
            <p:ph type="subTitle" idx="1"/>
          </p:nvPr>
        </p:nvSpPr>
        <p:spPr>
          <a:xfrm>
            <a:off x="0" y="4600576"/>
            <a:ext cx="9144000" cy="1008862"/>
          </a:xfrm>
          <a:solidFill>
            <a:srgbClr val="FFFFFF">
              <a:alpha val="45882"/>
            </a:srgbClr>
          </a:solidFill>
        </p:spPr>
        <p:txBody>
          <a:bodyPr/>
          <a:lstStyle/>
          <a:p>
            <a:pPr eaLnBrk="1" hangingPunct="1"/>
            <a:r>
              <a:rPr lang="it-IT" sz="5400" dirty="0" smtClean="0">
                <a:solidFill>
                  <a:schemeClr val="tx1"/>
                </a:solidFill>
                <a:latin typeface="Calibri" charset="0"/>
              </a:rPr>
              <a:t>PNEUMOTRIESTE ‘17</a:t>
            </a:r>
            <a:endParaRPr lang="it-IT" sz="5400" dirty="0">
              <a:solidFill>
                <a:schemeClr val="tx1"/>
              </a:solidFill>
              <a:latin typeface="Calibri" charset="0"/>
            </a:endParaRPr>
          </a:p>
        </p:txBody>
      </p:sp>
      <p:pic>
        <p:nvPicPr>
          <p:cNvPr id="6" name="Immagine 5" descr="Logo_ACSI.png"/>
          <p:cNvPicPr>
            <a:picLocks noChangeAspect="1"/>
          </p:cNvPicPr>
          <p:nvPr/>
        </p:nvPicPr>
        <p:blipFill>
          <a:blip r:embed="rId3"/>
          <a:stretch>
            <a:fillRect/>
          </a:stretch>
        </p:blipFill>
        <p:spPr>
          <a:xfrm>
            <a:off x="0" y="0"/>
            <a:ext cx="888274" cy="888274"/>
          </a:xfrm>
          <a:prstGeom prst="rect">
            <a:avLst/>
          </a:prstGeom>
          <a:ln>
            <a:noFill/>
          </a:ln>
          <a:effectLst>
            <a:outerShdw blurRad="292100" dist="139700" dir="2700000" algn="tl" rotWithShape="0">
              <a:srgbClr val="333333">
                <a:alpha val="65000"/>
              </a:srgbClr>
            </a:outerShdw>
          </a:effectLst>
        </p:spPr>
      </p:pic>
      <p:sp>
        <p:nvSpPr>
          <p:cNvPr id="8" name="Shape 57"/>
          <p:cNvSpPr txBox="1">
            <a:spLocks/>
          </p:cNvSpPr>
          <p:nvPr/>
        </p:nvSpPr>
        <p:spPr bwMode="auto">
          <a:xfrm>
            <a:off x="356369" y="5733702"/>
            <a:ext cx="8431262" cy="103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0" indent="0" algn="ctr" defTabSz="457200" rtl="0" eaLnBrk="0" fontAlgn="base" hangingPunct="0">
              <a:spcBef>
                <a:spcPct val="20000"/>
              </a:spcBef>
              <a:spcAft>
                <a:spcPct val="0"/>
              </a:spcAft>
              <a:buFont typeface="Arial" charset="0"/>
              <a:buNone/>
              <a:defRPr sz="3200" kern="1200">
                <a:solidFill>
                  <a:srgbClr val="FFFFFF"/>
                </a:solidFill>
                <a:latin typeface="+mn-lt"/>
                <a:ea typeface="ＭＳ Ｐゴシック" charset="0"/>
                <a:cs typeface="ＭＳ Ｐゴシック"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sz="1800">
                <a:solidFill>
                  <a:srgbClr val="000000"/>
                </a:solidFill>
              </a:defRPr>
            </a:pPr>
            <a:r>
              <a:rPr lang="it-IT" sz="2400" dirty="0" smtClean="0"/>
              <a:t>TRIESTE, HOTEL SAVOIA EXCELSIOR PALACE</a:t>
            </a:r>
          </a:p>
          <a:p>
            <a:pPr>
              <a:defRPr sz="1800">
                <a:solidFill>
                  <a:srgbClr val="000000"/>
                </a:solidFill>
              </a:defRPr>
            </a:pPr>
            <a:r>
              <a:rPr lang="it-IT" sz="2600" dirty="0" smtClean="0"/>
              <a:t> Lunedi </a:t>
            </a:r>
            <a:r>
              <a:rPr lang="it-IT" sz="2600" dirty="0" smtClean="0"/>
              <a:t>16 Aprile 2018</a:t>
            </a:r>
            <a:endParaRPr lang="it-IT" sz="2600" dirty="0" smtClean="0"/>
          </a:p>
          <a:p>
            <a:pPr>
              <a:defRPr sz="1800">
                <a:solidFill>
                  <a:srgbClr val="000000"/>
                </a:solidFill>
              </a:defRPr>
            </a:pPr>
            <a:endParaRPr lang="it-IT" sz="2600" dirty="0" smtClean="0"/>
          </a:p>
          <a:p>
            <a:pPr>
              <a:defRPr sz="1800">
                <a:solidFill>
                  <a:srgbClr val="000000"/>
                </a:solidFill>
              </a:defRPr>
            </a:pPr>
            <a:endParaRPr lang="it-IT" sz="2600" dirty="0"/>
          </a:p>
        </p:txBody>
      </p:sp>
      <p:pic>
        <p:nvPicPr>
          <p:cNvPr id="2" name="Immagine 1" descr="Schermata 2018-04-16 alle 09.14.2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2832" y="503766"/>
            <a:ext cx="6523567" cy="5063246"/>
          </a:xfrm>
          <a:prstGeom prst="rect">
            <a:avLst/>
          </a:prstGeom>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Immagine 6" descr="Logo_ACSI23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193" y="50766"/>
            <a:ext cx="1239837" cy="12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descr="Schermata 2017-12-05 alle 22.03.5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270" y="1305326"/>
            <a:ext cx="8707808" cy="5442380"/>
          </a:xfrm>
          <a:prstGeom prst="rect">
            <a:avLst/>
          </a:prstGeom>
        </p:spPr>
      </p:pic>
    </p:spTree>
    <p:extLst>
      <p:ext uri="{BB962C8B-B14F-4D97-AF65-F5344CB8AC3E}">
        <p14:creationId xmlns:p14="http://schemas.microsoft.com/office/powerpoint/2010/main" val="416302024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Immagine 6" descr="Logo_ACSI23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43489" y="139272"/>
            <a:ext cx="2118400" cy="211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descr="Schermata 2018-02-23 alle 23.10.31.png"/>
          <p:cNvPicPr>
            <a:picLocks noChangeAspect="1"/>
          </p:cNvPicPr>
          <p:nvPr/>
        </p:nvPicPr>
        <p:blipFill rotWithShape="1">
          <a:blip r:embed="rId4">
            <a:extLst>
              <a:ext uri="{28A0092B-C50C-407E-A947-70E740481C1C}">
                <a14:useLocalDpi xmlns:a14="http://schemas.microsoft.com/office/drawing/2010/main" val="0"/>
              </a:ext>
            </a:extLst>
          </a:blip>
          <a:srcRect t="4816"/>
          <a:stretch/>
        </p:blipFill>
        <p:spPr>
          <a:xfrm>
            <a:off x="256583" y="3417315"/>
            <a:ext cx="8605174" cy="2524528"/>
          </a:xfrm>
          <a:prstGeom prst="rect">
            <a:avLst/>
          </a:prstGeom>
          <a:ln>
            <a:noFill/>
          </a:ln>
          <a:effectLst>
            <a:outerShdw blurRad="292100" dist="139700" dir="2700000" algn="tl" rotWithShape="0">
              <a:srgbClr val="333333">
                <a:alpha val="65000"/>
              </a:srgbClr>
            </a:outerShdw>
          </a:effectLst>
        </p:spPr>
      </p:pic>
      <p:sp>
        <p:nvSpPr>
          <p:cNvPr id="3" name="CasellaDiTesto 2"/>
          <p:cNvSpPr txBox="1"/>
          <p:nvPr/>
        </p:nvSpPr>
        <p:spPr>
          <a:xfrm>
            <a:off x="1064823" y="2552710"/>
            <a:ext cx="7177290" cy="523220"/>
          </a:xfrm>
          <a:prstGeom prst="rect">
            <a:avLst/>
          </a:prstGeom>
          <a:solidFill>
            <a:schemeClr val="bg1">
              <a:lumMod val="75000"/>
            </a:schemeClr>
          </a:solidFill>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none" rtlCol="0">
            <a:spAutoFit/>
          </a:bodyPr>
          <a:lstStyle/>
          <a:p>
            <a:r>
              <a:rPr lang="it-IT" sz="2800" b="1" dirty="0" smtClean="0"/>
              <a:t>Diventa un Centro Sarcoidosi riconosciuto ACSI</a:t>
            </a:r>
            <a:endParaRPr lang="it-IT" sz="2800" b="1" dirty="0"/>
          </a:p>
        </p:txBody>
      </p:sp>
    </p:spTree>
    <p:extLst>
      <p:ext uri="{BB962C8B-B14F-4D97-AF65-F5344CB8AC3E}">
        <p14:creationId xmlns:p14="http://schemas.microsoft.com/office/powerpoint/2010/main" val="18972956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ttangolo 1"/>
          <p:cNvSpPr>
            <a:spLocks noChangeArrowheads="1"/>
          </p:cNvSpPr>
          <p:nvPr/>
        </p:nvSpPr>
        <p:spPr bwMode="auto">
          <a:xfrm>
            <a:off x="255588" y="303213"/>
            <a:ext cx="5049837"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2800"/>
              <a:t>Percorso sanitario per il cittadino colpito da sarcoidosi </a:t>
            </a:r>
          </a:p>
          <a:p>
            <a:pPr algn="ctr"/>
            <a:r>
              <a:rPr lang="it-IT" sz="3600"/>
              <a:t>OSPEDALIERO</a:t>
            </a:r>
          </a:p>
        </p:txBody>
      </p:sp>
      <p:pic>
        <p:nvPicPr>
          <p:cNvPr id="83970" name="Immagine 6" descr="Logo_ACSI23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07313" y="303213"/>
            <a:ext cx="1239837" cy="12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CasellaDiTesto 2"/>
          <p:cNvSpPr txBox="1">
            <a:spLocks noChangeArrowheads="1"/>
          </p:cNvSpPr>
          <p:nvPr/>
        </p:nvSpPr>
        <p:spPr bwMode="auto">
          <a:xfrm>
            <a:off x="395288" y="2871788"/>
            <a:ext cx="450056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it-IT" sz="4000" b="1">
                <a:solidFill>
                  <a:schemeClr val="accent2"/>
                </a:solidFill>
              </a:rPr>
              <a:t>PRESA IN CARICO</a:t>
            </a:r>
          </a:p>
          <a:p>
            <a:pPr algn="ctr" eaLnBrk="1" hangingPunct="1"/>
            <a:r>
              <a:rPr lang="it-IT" sz="4000" b="1">
                <a:solidFill>
                  <a:schemeClr val="accent2"/>
                </a:solidFill>
              </a:rPr>
              <a:t>IN TEAM</a:t>
            </a:r>
          </a:p>
          <a:p>
            <a:pPr algn="ctr" eaLnBrk="1" hangingPunct="1"/>
            <a:r>
              <a:rPr lang="it-IT" sz="4000" b="1">
                <a:solidFill>
                  <a:schemeClr val="accent2"/>
                </a:solidFill>
              </a:rPr>
              <a:t>MULTIDISCIPLINARE</a:t>
            </a:r>
          </a:p>
        </p:txBody>
      </p:sp>
      <p:pic>
        <p:nvPicPr>
          <p:cNvPr id="6" name="Immagine 5" descr="imag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2412" y="1667377"/>
            <a:ext cx="3250942" cy="4340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81866438"/>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ttangolo 1"/>
          <p:cNvSpPr>
            <a:spLocks noChangeArrowheads="1"/>
          </p:cNvSpPr>
          <p:nvPr/>
        </p:nvSpPr>
        <p:spPr bwMode="auto">
          <a:xfrm>
            <a:off x="255588" y="303213"/>
            <a:ext cx="5049837"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2000" b="1"/>
              <a:t>Percorso</a:t>
            </a:r>
            <a:r>
              <a:rPr lang="it-IT" sz="2000"/>
              <a:t> sanitario per il cittadino colpito da sarcoidosi </a:t>
            </a:r>
          </a:p>
          <a:p>
            <a:pPr algn="ctr"/>
            <a:r>
              <a:rPr lang="it-IT" sz="2800"/>
              <a:t>OSPEDALIERO</a:t>
            </a:r>
          </a:p>
        </p:txBody>
      </p:sp>
      <p:pic>
        <p:nvPicPr>
          <p:cNvPr id="86018" name="Immagine 6" descr="Logo_ACSI23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07313" y="303213"/>
            <a:ext cx="1239837" cy="12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CasellaDiTesto 2"/>
          <p:cNvSpPr txBox="1">
            <a:spLocks noChangeArrowheads="1"/>
          </p:cNvSpPr>
          <p:nvPr/>
        </p:nvSpPr>
        <p:spPr bwMode="auto">
          <a:xfrm>
            <a:off x="3154363" y="2095500"/>
            <a:ext cx="2151062"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it-IT" sz="2800" b="1">
                <a:solidFill>
                  <a:schemeClr val="accent2"/>
                </a:solidFill>
              </a:rPr>
              <a:t>Pneumologo </a:t>
            </a:r>
          </a:p>
          <a:p>
            <a:pPr algn="ctr" eaLnBrk="1" hangingPunct="1"/>
            <a:r>
              <a:rPr lang="it-IT" sz="2800" b="1">
                <a:solidFill>
                  <a:schemeClr val="accent2"/>
                </a:solidFill>
              </a:rPr>
              <a:t>Internista</a:t>
            </a:r>
          </a:p>
          <a:p>
            <a:pPr algn="ctr" eaLnBrk="1" hangingPunct="1"/>
            <a:r>
              <a:rPr lang="it-IT" sz="2800" b="1">
                <a:solidFill>
                  <a:schemeClr val="accent2"/>
                </a:solidFill>
              </a:rPr>
              <a:t>Radiologo</a:t>
            </a:r>
          </a:p>
          <a:p>
            <a:pPr algn="ctr" eaLnBrk="1" hangingPunct="1"/>
            <a:r>
              <a:rPr lang="it-IT" sz="2800" b="1">
                <a:solidFill>
                  <a:schemeClr val="accent2"/>
                </a:solidFill>
              </a:rPr>
              <a:t>Cardiologo</a:t>
            </a:r>
          </a:p>
          <a:p>
            <a:pPr algn="ctr" eaLnBrk="1" hangingPunct="1"/>
            <a:r>
              <a:rPr lang="it-IT" sz="2800" b="1">
                <a:solidFill>
                  <a:schemeClr val="accent2"/>
                </a:solidFill>
              </a:rPr>
              <a:t>Dermatologo</a:t>
            </a:r>
          </a:p>
          <a:p>
            <a:pPr algn="ctr" eaLnBrk="1" hangingPunct="1"/>
            <a:r>
              <a:rPr lang="it-IT" sz="2800" b="1">
                <a:solidFill>
                  <a:schemeClr val="accent2"/>
                </a:solidFill>
              </a:rPr>
              <a:t>Oftalmologo</a:t>
            </a:r>
          </a:p>
          <a:p>
            <a:pPr algn="ctr" eaLnBrk="1" hangingPunct="1"/>
            <a:r>
              <a:rPr lang="it-IT" sz="2800" b="1">
                <a:solidFill>
                  <a:schemeClr val="accent2"/>
                </a:solidFill>
              </a:rPr>
              <a:t>Immunologo</a:t>
            </a:r>
          </a:p>
        </p:txBody>
      </p:sp>
      <p:pic>
        <p:nvPicPr>
          <p:cNvPr id="6" name="Immagine 5" descr="imag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41" y="2609601"/>
            <a:ext cx="1609342" cy="2148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6021" name="CasellaDiTesto 3"/>
          <p:cNvSpPr txBox="1">
            <a:spLocks noChangeArrowheads="1"/>
          </p:cNvSpPr>
          <p:nvPr/>
        </p:nvSpPr>
        <p:spPr bwMode="auto">
          <a:xfrm>
            <a:off x="255588" y="5110163"/>
            <a:ext cx="24114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it-IT" sz="2800" b="1"/>
              <a:t>Centro Esperto</a:t>
            </a:r>
          </a:p>
          <a:p>
            <a:pPr algn="ctr" eaLnBrk="1" hangingPunct="1"/>
            <a:r>
              <a:rPr lang="it-IT" sz="2800" b="1"/>
              <a:t>(Hub)</a:t>
            </a:r>
          </a:p>
        </p:txBody>
      </p:sp>
      <p:sp>
        <p:nvSpPr>
          <p:cNvPr id="86022" name="CasellaDiTesto 7"/>
          <p:cNvSpPr txBox="1">
            <a:spLocks noChangeArrowheads="1"/>
          </p:cNvSpPr>
          <p:nvPr/>
        </p:nvSpPr>
        <p:spPr bwMode="auto">
          <a:xfrm>
            <a:off x="5305425" y="2136775"/>
            <a:ext cx="233521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2800" b="1">
                <a:solidFill>
                  <a:schemeClr val="accent2"/>
                </a:solidFill>
              </a:rPr>
              <a:t>Dietologo</a:t>
            </a:r>
          </a:p>
          <a:p>
            <a:pPr eaLnBrk="1" hangingPunct="1"/>
            <a:r>
              <a:rPr lang="it-IT" sz="2800" b="1">
                <a:solidFill>
                  <a:schemeClr val="accent2"/>
                </a:solidFill>
              </a:rPr>
              <a:t>Neurologo</a:t>
            </a:r>
          </a:p>
          <a:p>
            <a:pPr eaLnBrk="1" hangingPunct="1"/>
            <a:r>
              <a:rPr lang="it-IT" sz="2800" b="1">
                <a:solidFill>
                  <a:schemeClr val="accent2"/>
                </a:solidFill>
              </a:rPr>
              <a:t>Reumatologo</a:t>
            </a:r>
          </a:p>
          <a:p>
            <a:pPr eaLnBrk="1" hangingPunct="1"/>
            <a:r>
              <a:rPr lang="it-IT" sz="2800" b="1">
                <a:solidFill>
                  <a:schemeClr val="accent2"/>
                </a:solidFill>
              </a:rPr>
              <a:t>Nefrologo</a:t>
            </a:r>
          </a:p>
          <a:p>
            <a:pPr eaLnBrk="1" hangingPunct="1"/>
            <a:r>
              <a:rPr lang="it-IT" sz="2800" b="1">
                <a:solidFill>
                  <a:schemeClr val="accent2"/>
                </a:solidFill>
              </a:rPr>
              <a:t>Fisiatra</a:t>
            </a:r>
          </a:p>
          <a:p>
            <a:pPr eaLnBrk="1" hangingPunct="1"/>
            <a:r>
              <a:rPr lang="it-IT" sz="2800" b="1">
                <a:solidFill>
                  <a:schemeClr val="accent2"/>
                </a:solidFill>
              </a:rPr>
              <a:t>Endocrinologo</a:t>
            </a:r>
          </a:p>
          <a:p>
            <a:pPr eaLnBrk="1" hangingPunct="1"/>
            <a:r>
              <a:rPr lang="it-IT" sz="2800" b="1">
                <a:solidFill>
                  <a:schemeClr val="accent2"/>
                </a:solidFill>
              </a:rPr>
              <a:t>Psicologo</a:t>
            </a:r>
          </a:p>
          <a:p>
            <a:pPr eaLnBrk="1" hangingPunct="1"/>
            <a:endParaRPr lang="it-IT" sz="2800"/>
          </a:p>
        </p:txBody>
      </p:sp>
    </p:spTree>
    <p:extLst>
      <p:ext uri="{BB962C8B-B14F-4D97-AF65-F5344CB8AC3E}">
        <p14:creationId xmlns:p14="http://schemas.microsoft.com/office/powerpoint/2010/main" val="4256011729"/>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isultati immagini per friuli venezia giulia"/>
          <p:cNvPicPr>
            <a:picLocks noChangeAspect="1" noChangeArrowheads="1"/>
          </p:cNvPicPr>
          <p:nvPr/>
        </p:nvPicPr>
        <p:blipFill>
          <a:blip r:embed="rId3" cstate="print"/>
          <a:srcRect/>
          <a:stretch>
            <a:fillRect/>
          </a:stretch>
        </p:blipFill>
        <p:spPr bwMode="auto">
          <a:xfrm>
            <a:off x="6006314" y="3120071"/>
            <a:ext cx="2807910" cy="2489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CasellaDiTesto 11"/>
          <p:cNvSpPr txBox="1"/>
          <p:nvPr/>
        </p:nvSpPr>
        <p:spPr>
          <a:xfrm>
            <a:off x="117868" y="3186846"/>
            <a:ext cx="5702543" cy="296491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742950" indent="-742950" defTabSz="584200" fontAlgn="auto" latinLnBrk="1" hangingPunct="0">
              <a:lnSpc>
                <a:spcPct val="150000"/>
              </a:lnSpc>
              <a:spcBef>
                <a:spcPts val="0"/>
              </a:spcBef>
              <a:spcAft>
                <a:spcPts val="0"/>
              </a:spcAft>
              <a:buFont typeface="+mj-lt"/>
              <a:buAutoNum type="arabicPeriod"/>
            </a:pPr>
            <a:r>
              <a:rPr kumimoji="0" lang="it-IT" sz="2000" b="0" i="0" u="none" strike="noStrike" cap="none" spc="0" normalizeH="0" baseline="0" dirty="0" smtClean="0">
                <a:ln>
                  <a:noFill/>
                </a:ln>
                <a:solidFill>
                  <a:srgbClr val="000000"/>
                </a:solidFill>
                <a:effectLst/>
                <a:uFillTx/>
                <a:latin typeface="Comic Sans MS" pitchFamily="66" charset="0"/>
                <a:sym typeface="Helvetica Neue Light"/>
              </a:rPr>
              <a:t>Collaborazione con centro sarcoidosi dell’Ospedale </a:t>
            </a:r>
            <a:r>
              <a:rPr kumimoji="0" lang="it-IT" sz="2000" b="0" i="0" u="none" strike="noStrike" cap="none" spc="0" normalizeH="0" baseline="0" dirty="0" err="1" smtClean="0">
                <a:ln>
                  <a:noFill/>
                </a:ln>
                <a:solidFill>
                  <a:srgbClr val="000000"/>
                </a:solidFill>
                <a:effectLst/>
                <a:uFillTx/>
                <a:latin typeface="Comic Sans MS" pitchFamily="66" charset="0"/>
                <a:sym typeface="Helvetica Neue Light"/>
              </a:rPr>
              <a:t>Cattinara</a:t>
            </a:r>
            <a:r>
              <a:rPr kumimoji="0" lang="it-IT" sz="2000" b="0" i="0" u="none" strike="noStrike" cap="none" spc="0" normalizeH="0" baseline="0" dirty="0" smtClean="0">
                <a:ln>
                  <a:noFill/>
                </a:ln>
                <a:solidFill>
                  <a:srgbClr val="000000"/>
                </a:solidFill>
                <a:effectLst/>
                <a:uFillTx/>
                <a:latin typeface="Comic Sans MS" pitchFamily="66" charset="0"/>
                <a:sym typeface="Helvetica Neue Light"/>
              </a:rPr>
              <a:t>. </a:t>
            </a:r>
            <a:r>
              <a:rPr lang="it-IT" sz="2000" b="1" dirty="0" smtClean="0">
                <a:solidFill>
                  <a:srgbClr val="FF0000"/>
                </a:solidFill>
                <a:latin typeface="Comic Sans MS" pitchFamily="66" charset="0"/>
              </a:rPr>
              <a:t>SI</a:t>
            </a:r>
            <a:endParaRPr kumimoji="0" lang="it-IT" sz="2000" b="1" i="0" u="none" strike="noStrike" cap="none" spc="0" normalizeH="0" baseline="0" dirty="0" smtClean="0">
              <a:ln>
                <a:noFill/>
              </a:ln>
              <a:solidFill>
                <a:srgbClr val="FF0000"/>
              </a:solidFill>
              <a:effectLst/>
              <a:uFillTx/>
              <a:latin typeface="Comic Sans MS" pitchFamily="66" charset="0"/>
              <a:sym typeface="Helvetica Neue Light"/>
            </a:endParaRPr>
          </a:p>
          <a:p>
            <a:pPr marL="742950" marR="0" indent="-742950" algn="l" defTabSz="584200" rtl="0" fontAlgn="auto" latinLnBrk="1" hangingPunct="0">
              <a:lnSpc>
                <a:spcPct val="150000"/>
              </a:lnSpc>
              <a:spcBef>
                <a:spcPts val="0"/>
              </a:spcBef>
              <a:spcAft>
                <a:spcPts val="0"/>
              </a:spcAft>
              <a:buClrTx/>
              <a:buSzTx/>
              <a:buFont typeface="+mj-lt"/>
              <a:buAutoNum type="arabicPeriod"/>
              <a:tabLst/>
            </a:pPr>
            <a:r>
              <a:rPr lang="it-IT" sz="2000" dirty="0" smtClean="0">
                <a:solidFill>
                  <a:srgbClr val="000000"/>
                </a:solidFill>
                <a:latin typeface="Comic Sans MS" pitchFamily="66" charset="0"/>
              </a:rPr>
              <a:t>Promozione regionale legge nazionale </a:t>
            </a:r>
            <a:r>
              <a:rPr lang="it-IT" sz="2000" b="1" dirty="0" smtClean="0">
                <a:solidFill>
                  <a:srgbClr val="FF0000"/>
                </a:solidFill>
                <a:latin typeface="Comic Sans MS" pitchFamily="66" charset="0"/>
              </a:rPr>
              <a:t>SI</a:t>
            </a:r>
          </a:p>
          <a:p>
            <a:pPr marL="742950" marR="0" indent="-742950" algn="l" defTabSz="584200" rtl="0" fontAlgn="auto" latinLnBrk="1" hangingPunct="0">
              <a:lnSpc>
                <a:spcPct val="150000"/>
              </a:lnSpc>
              <a:spcBef>
                <a:spcPts val="0"/>
              </a:spcBef>
              <a:spcAft>
                <a:spcPts val="0"/>
              </a:spcAft>
              <a:buClrTx/>
              <a:buSzTx/>
              <a:buFont typeface="+mj-lt"/>
              <a:buAutoNum type="arabicPeriod"/>
              <a:tabLst/>
            </a:pPr>
            <a:r>
              <a:rPr kumimoji="0" lang="it-IT" sz="2000" b="0" i="0" u="none" strike="noStrike" cap="none" spc="0" normalizeH="0" baseline="0" dirty="0" smtClean="0">
                <a:ln>
                  <a:noFill/>
                </a:ln>
                <a:solidFill>
                  <a:srgbClr val="000000"/>
                </a:solidFill>
                <a:effectLst/>
                <a:uFillTx/>
                <a:latin typeface="Comic Sans MS" pitchFamily="66" charset="0"/>
                <a:sym typeface="Helvetica Neue Light"/>
              </a:rPr>
              <a:t>Presenza annuale </a:t>
            </a:r>
            <a:r>
              <a:rPr kumimoji="0" lang="it-IT" sz="2000" b="0" i="0" u="none" strike="noStrike" cap="none" spc="0" normalizeH="0" baseline="0" dirty="0" err="1" smtClean="0">
                <a:ln>
                  <a:noFill/>
                </a:ln>
                <a:solidFill>
                  <a:srgbClr val="000000"/>
                </a:solidFill>
                <a:effectLst/>
                <a:uFillTx/>
                <a:latin typeface="Comic Sans MS" pitchFamily="66" charset="0"/>
                <a:sym typeface="Helvetica Neue Light"/>
              </a:rPr>
              <a:t>Pneumotrieste</a:t>
            </a:r>
            <a:r>
              <a:rPr kumimoji="0" lang="it-IT" sz="2000" b="0" i="0" u="none" strike="noStrike" cap="none" spc="0" normalizeH="0" baseline="0" dirty="0" smtClean="0">
                <a:ln>
                  <a:noFill/>
                </a:ln>
                <a:solidFill>
                  <a:srgbClr val="000000"/>
                </a:solidFill>
                <a:effectLst/>
                <a:uFillTx/>
                <a:latin typeface="Comic Sans MS" pitchFamily="66" charset="0"/>
                <a:sym typeface="Helvetica Neue Light"/>
              </a:rPr>
              <a:t> </a:t>
            </a:r>
            <a:r>
              <a:rPr kumimoji="0" lang="it-IT" sz="2000" b="1" i="0" u="none" strike="noStrike" cap="none" spc="0" normalizeH="0" baseline="0" dirty="0" smtClean="0">
                <a:ln>
                  <a:noFill/>
                </a:ln>
                <a:solidFill>
                  <a:srgbClr val="FF0000"/>
                </a:solidFill>
                <a:effectLst/>
                <a:uFillTx/>
                <a:latin typeface="Comic Sans MS" pitchFamily="66" charset="0"/>
                <a:sym typeface="Helvetica Neue Light"/>
              </a:rPr>
              <a:t>SI</a:t>
            </a:r>
            <a:endParaRPr lang="it-IT" sz="2000" b="1" dirty="0" smtClean="0">
              <a:solidFill>
                <a:srgbClr val="FF0000"/>
              </a:solidFill>
              <a:latin typeface="Comic Sans MS" pitchFamily="66" charset="0"/>
            </a:endParaRPr>
          </a:p>
          <a:p>
            <a:pPr marL="742950" marR="0" indent="-742950" algn="l" defTabSz="584200" rtl="0" fontAlgn="auto" latinLnBrk="1" hangingPunct="0">
              <a:lnSpc>
                <a:spcPct val="150000"/>
              </a:lnSpc>
              <a:spcBef>
                <a:spcPts val="0"/>
              </a:spcBef>
              <a:spcAft>
                <a:spcPts val="0"/>
              </a:spcAft>
              <a:buClrTx/>
              <a:buSzTx/>
              <a:tabLst/>
            </a:pPr>
            <a:r>
              <a:rPr lang="it-IT" sz="2000" dirty="0" smtClean="0">
                <a:solidFill>
                  <a:srgbClr val="000000"/>
                </a:solidFill>
                <a:latin typeface="Comic Sans MS" pitchFamily="66" charset="0"/>
              </a:rPr>
              <a:t>4.	Momenti assembleari locali </a:t>
            </a:r>
            <a:endParaRPr kumimoji="0" lang="it-IT" sz="2000" b="1" i="0" u="none" strike="noStrike" cap="none" spc="0" normalizeH="0" baseline="0" dirty="0" smtClean="0">
              <a:ln>
                <a:noFill/>
              </a:ln>
              <a:solidFill>
                <a:srgbClr val="FF0000"/>
              </a:solidFill>
              <a:effectLst/>
              <a:uFillTx/>
              <a:latin typeface="Comic Sans MS" pitchFamily="66" charset="0"/>
              <a:sym typeface="Helvetica Neue Light"/>
            </a:endParaRPr>
          </a:p>
          <a:p>
            <a:pPr marL="0" marR="0" indent="0" algn="l" defTabSz="584200" rtl="0" fontAlgn="auto" latinLnBrk="1" hangingPunct="0">
              <a:lnSpc>
                <a:spcPct val="100000"/>
              </a:lnSpc>
              <a:spcBef>
                <a:spcPts val="0"/>
              </a:spcBef>
              <a:spcAft>
                <a:spcPts val="0"/>
              </a:spcAft>
              <a:buClrTx/>
              <a:buSzTx/>
              <a:buFontTx/>
              <a:buNone/>
              <a:tabLst/>
            </a:pPr>
            <a:endParaRPr kumimoji="0" lang="it-IT" sz="3600" b="0" i="0" u="none" strike="noStrike" cap="none" spc="0" normalizeH="0" baseline="0" dirty="0">
              <a:ln>
                <a:noFill/>
              </a:ln>
              <a:solidFill>
                <a:srgbClr val="000000"/>
              </a:solidFill>
              <a:effectLst/>
              <a:uFillTx/>
              <a:latin typeface="Helvetica Neue Light"/>
              <a:ea typeface="Helvetica Neue Light"/>
              <a:cs typeface="Helvetica Neue Light"/>
              <a:sym typeface="Helvetica Neue Light"/>
            </a:endParaRPr>
          </a:p>
        </p:txBody>
      </p:sp>
      <p:pic>
        <p:nvPicPr>
          <p:cNvPr id="13" name="Picture 4" descr="Amici contro la Sarcoidosi Italia onlus"/>
          <p:cNvPicPr>
            <a:picLocks noChangeAspect="1" noChangeArrowheads="1"/>
          </p:cNvPicPr>
          <p:nvPr/>
        </p:nvPicPr>
        <p:blipFill>
          <a:blip r:embed="rId4" cstate="print"/>
          <a:srcRect/>
          <a:stretch>
            <a:fillRect/>
          </a:stretch>
        </p:blipFill>
        <p:spPr bwMode="auto">
          <a:xfrm>
            <a:off x="7059401" y="4357288"/>
            <a:ext cx="868596" cy="868596"/>
          </a:xfrm>
          <a:prstGeom prst="rect">
            <a:avLst/>
          </a:prstGeom>
          <a:ln>
            <a:noFill/>
          </a:ln>
          <a:effectLst>
            <a:outerShdw blurRad="292100" dist="139700" dir="2700000" algn="tl" rotWithShape="0">
              <a:srgbClr val="333333">
                <a:alpha val="65000"/>
              </a:srgbClr>
            </a:outerShdw>
          </a:effectLst>
        </p:spPr>
      </p:pic>
      <p:sp>
        <p:nvSpPr>
          <p:cNvPr id="3" name="CasellaDiTesto 2"/>
          <p:cNvSpPr txBox="1"/>
          <p:nvPr/>
        </p:nvSpPr>
        <p:spPr>
          <a:xfrm>
            <a:off x="820150" y="2473967"/>
            <a:ext cx="2488031" cy="646331"/>
          </a:xfrm>
          <a:prstGeom prst="rect">
            <a:avLst/>
          </a:prstGeom>
          <a:noFill/>
        </p:spPr>
        <p:txBody>
          <a:bodyPr wrap="none" rtlCol="0">
            <a:spAutoFit/>
          </a:bodyPr>
          <a:lstStyle/>
          <a:p>
            <a:r>
              <a:rPr lang="it-IT" sz="3600" dirty="0" smtClean="0">
                <a:latin typeface="Comic Sans MS"/>
                <a:cs typeface="Comic Sans MS"/>
              </a:rPr>
              <a:t>ESEMPIO:</a:t>
            </a:r>
            <a:endParaRPr lang="it-IT" sz="3600" dirty="0">
              <a:latin typeface="Comic Sans MS"/>
              <a:cs typeface="Comic Sans MS"/>
            </a:endParaRPr>
          </a:p>
        </p:txBody>
      </p:sp>
      <p:pic>
        <p:nvPicPr>
          <p:cNvPr id="8" name="image1.png"/>
          <p:cNvPicPr/>
          <p:nvPr/>
        </p:nvPicPr>
        <p:blipFill>
          <a:blip r:embed="rId5" cstate="print">
            <a:extLst/>
          </a:blip>
          <a:stretch>
            <a:fillRect/>
          </a:stretch>
        </p:blipFill>
        <p:spPr>
          <a:xfrm>
            <a:off x="1536092" y="160338"/>
            <a:ext cx="5975048" cy="1097567"/>
          </a:xfrm>
          <a:prstGeom prst="rect">
            <a:avLst/>
          </a:prstGeom>
          <a:ln w="12700">
            <a:miter lim="400000"/>
          </a:ln>
        </p:spPr>
      </p:pic>
    </p:spTree>
    <p:extLst>
      <p:ext uri="{BB962C8B-B14F-4D97-AF65-F5344CB8AC3E}">
        <p14:creationId xmlns:p14="http://schemas.microsoft.com/office/powerpoint/2010/main" val="119388148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1.png"/>
          <p:cNvPicPr/>
          <p:nvPr/>
        </p:nvPicPr>
        <p:blipFill>
          <a:blip r:embed="rId3" cstate="print">
            <a:extLst/>
          </a:blip>
          <a:stretch>
            <a:fillRect/>
          </a:stretch>
        </p:blipFill>
        <p:spPr>
          <a:xfrm>
            <a:off x="1536092" y="160338"/>
            <a:ext cx="5975048" cy="1097567"/>
          </a:xfrm>
          <a:prstGeom prst="rect">
            <a:avLst/>
          </a:prstGeom>
          <a:ln w="12700">
            <a:miter lim="400000"/>
          </a:ln>
        </p:spPr>
      </p:pic>
      <p:pic>
        <p:nvPicPr>
          <p:cNvPr id="9" name="Picture 8" descr="Risultati immagini per friuli venezia giulia"/>
          <p:cNvPicPr>
            <a:picLocks noChangeAspect="1" noChangeArrowheads="1"/>
          </p:cNvPicPr>
          <p:nvPr/>
        </p:nvPicPr>
        <p:blipFill>
          <a:blip r:embed="rId4" cstate="print"/>
          <a:srcRect/>
          <a:stretch>
            <a:fillRect/>
          </a:stretch>
        </p:blipFill>
        <p:spPr bwMode="auto">
          <a:xfrm>
            <a:off x="5927640" y="2620440"/>
            <a:ext cx="3132117" cy="27767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4" descr="Amici contro la Sarcoidosi Italia onlus"/>
          <p:cNvPicPr>
            <a:picLocks noChangeAspect="1" noChangeArrowheads="1"/>
          </p:cNvPicPr>
          <p:nvPr/>
        </p:nvPicPr>
        <p:blipFill>
          <a:blip r:embed="rId5" cstate="print"/>
          <a:srcRect/>
          <a:stretch>
            <a:fillRect/>
          </a:stretch>
        </p:blipFill>
        <p:spPr bwMode="auto">
          <a:xfrm>
            <a:off x="7739232" y="4316433"/>
            <a:ext cx="868596" cy="868596"/>
          </a:xfrm>
          <a:prstGeom prst="rect">
            <a:avLst/>
          </a:prstGeom>
          <a:ln>
            <a:noFill/>
          </a:ln>
          <a:effectLst>
            <a:outerShdw blurRad="292100" dist="139700" dir="2700000" algn="tl" rotWithShape="0">
              <a:srgbClr val="333333">
                <a:alpha val="65000"/>
              </a:srgbClr>
            </a:outerShdw>
          </a:effectLst>
        </p:spPr>
      </p:pic>
      <p:sp>
        <p:nvSpPr>
          <p:cNvPr id="101378" name="AutoShape 2" descr="Risultati immagini per fasiolo senatri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5" name="Rettangolo 14"/>
          <p:cNvSpPr/>
          <p:nvPr/>
        </p:nvSpPr>
        <p:spPr>
          <a:xfrm>
            <a:off x="2627208" y="2370980"/>
            <a:ext cx="306365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Comic Sans MS"/>
                <a:cs typeface="Comic Sans MS"/>
              </a:rPr>
              <a:t>GRAZIE</a:t>
            </a:r>
            <a:r>
              <a:rPr lang="it-IT"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a:cs typeface="Comic Sans MS"/>
              </a:rPr>
              <a:t>!</a:t>
            </a:r>
            <a:endParaRPr lang="it-IT"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 name="Immagine 1" descr="IMG_411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75946" y="2519776"/>
            <a:ext cx="2999619" cy="22497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magine 2" descr="Schermata 2018-04-16 alle 09.57.14.png"/>
          <p:cNvPicPr>
            <a:picLocks noChangeAspect="1"/>
          </p:cNvPicPr>
          <p:nvPr/>
        </p:nvPicPr>
        <p:blipFill rotWithShape="1">
          <a:blip r:embed="rId7">
            <a:extLst>
              <a:ext uri="{28A0092B-C50C-407E-A947-70E740481C1C}">
                <a14:useLocalDpi xmlns:a14="http://schemas.microsoft.com/office/drawing/2010/main" val="0"/>
              </a:ext>
            </a:extLst>
          </a:blip>
          <a:srcRect r="1824"/>
          <a:stretch/>
        </p:blipFill>
        <p:spPr>
          <a:xfrm>
            <a:off x="526956" y="3691872"/>
            <a:ext cx="5630900" cy="29863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388148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CARTOLINA-fronte-o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86" y="504371"/>
            <a:ext cx="8016723" cy="57123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4443774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130260" y="1718477"/>
            <a:ext cx="2947988" cy="217381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7345" name="Immagin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p:nvPr/>
        </p:nvSpPr>
        <p:spPr>
          <a:xfrm>
            <a:off x="2947988" y="2794530"/>
            <a:ext cx="6086475" cy="3970337"/>
          </a:xfrm>
          <a:prstGeom prst="rect">
            <a:avLst/>
          </a:prstGeom>
          <a:noFill/>
        </p:spPr>
        <p:txBody>
          <a:bodyPr>
            <a:spAutoFit/>
          </a:bodyPr>
          <a:lstStyle/>
          <a:p>
            <a:pPr algn="ctr" fontAlgn="auto">
              <a:spcBef>
                <a:spcPts val="0"/>
              </a:spcBef>
              <a:spcAft>
                <a:spcPts val="0"/>
              </a:spcAft>
              <a:defRPr/>
            </a:pPr>
            <a:r>
              <a:rPr lang="it-IT" sz="3600" b="1" dirty="0">
                <a:latin typeface="+mn-lt"/>
                <a:ea typeface="+mn-ea"/>
                <a:cs typeface="+mn-cs"/>
              </a:rPr>
              <a:t>Obiettivi:</a:t>
            </a:r>
          </a:p>
          <a:p>
            <a:pPr marL="285750" indent="-285750" fontAlgn="auto">
              <a:spcBef>
                <a:spcPts val="0"/>
              </a:spcBef>
              <a:spcAft>
                <a:spcPts val="0"/>
              </a:spcAft>
              <a:buFont typeface="Arial"/>
              <a:buChar char="•"/>
              <a:defRPr/>
            </a:pPr>
            <a:r>
              <a:rPr lang="it-IT" sz="2400" dirty="0">
                <a:latin typeface="+mn-lt"/>
                <a:ea typeface="+mn-ea"/>
                <a:cs typeface="+mn-cs"/>
              </a:rPr>
              <a:t>Assistere i cittadini colpiti da sarcoidosi e le loro famiglie mediante servizi opportuni</a:t>
            </a:r>
          </a:p>
          <a:p>
            <a:pPr marL="285750" indent="-285750" fontAlgn="auto">
              <a:spcBef>
                <a:spcPts val="0"/>
              </a:spcBef>
              <a:spcAft>
                <a:spcPts val="0"/>
              </a:spcAft>
              <a:buFont typeface="Arial"/>
              <a:buChar char="•"/>
              <a:defRPr/>
            </a:pPr>
            <a:r>
              <a:rPr lang="it-IT" sz="2400" dirty="0">
                <a:latin typeface="+mn-lt"/>
                <a:ea typeface="+mn-ea"/>
                <a:cs typeface="+mn-cs"/>
              </a:rPr>
              <a:t>Promuovere la ricerca medica ed affiancare i clinici ed i ricercatori per il corretto riconoscimento della malattia e dei percorsi DTA</a:t>
            </a:r>
          </a:p>
          <a:p>
            <a:pPr marL="285750" indent="-285750" fontAlgn="auto">
              <a:spcBef>
                <a:spcPts val="0"/>
              </a:spcBef>
              <a:spcAft>
                <a:spcPts val="0"/>
              </a:spcAft>
              <a:buFont typeface="Arial"/>
              <a:buChar char="•"/>
              <a:defRPr/>
            </a:pPr>
            <a:r>
              <a:rPr lang="it-IT" sz="2400" dirty="0">
                <a:latin typeface="+mn-lt"/>
                <a:ea typeface="+mn-ea"/>
                <a:cs typeface="+mn-cs"/>
              </a:rPr>
              <a:t>Sollecitare le istituzioni all’appropriato inquadramento della patologia ed alla sua corretta presa in carico sociale e sanitaria</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Immagine 7" descr="Logo_ACSI23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0811" y="123302"/>
            <a:ext cx="1239837" cy="12398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Immagine 8" descr="logo_ministero-della-salute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656" y="586914"/>
            <a:ext cx="1325033" cy="124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9" descr="Ministero_Salute_Eur-riflesso-we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56" y="1954939"/>
            <a:ext cx="1916113" cy="1277083"/>
          </a:xfrm>
          <a:prstGeom prst="rect">
            <a:avLst/>
          </a:prstGeom>
          <a:ln>
            <a:noFill/>
          </a:ln>
          <a:effectLst>
            <a:outerShdw blurRad="292100" dist="139700" dir="2700000" algn="tl" rotWithShape="0">
              <a:srgbClr val="333333">
                <a:alpha val="65000"/>
              </a:srgbClr>
            </a:outerShdw>
          </a:effectLst>
        </p:spPr>
      </p:pic>
      <p:sp>
        <p:nvSpPr>
          <p:cNvPr id="8" name="CasellaDiTesto 7"/>
          <p:cNvSpPr txBox="1"/>
          <p:nvPr/>
        </p:nvSpPr>
        <p:spPr>
          <a:xfrm>
            <a:off x="1513417" y="212698"/>
            <a:ext cx="6455833" cy="144655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it-IT"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cs typeface="+mn-cs"/>
              </a:rPr>
              <a:t>Grazie ad ACSI,</a:t>
            </a:r>
          </a:p>
          <a:p>
            <a:pPr algn="ctr" fontAlgn="auto">
              <a:spcBef>
                <a:spcPts val="0"/>
              </a:spcBef>
              <a:spcAft>
                <a:spcPts val="0"/>
              </a:spcAft>
              <a:defRPr/>
            </a:pPr>
            <a:r>
              <a:rPr lang="it-IT"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cs typeface="+mn-cs"/>
              </a:rPr>
              <a:t>ENTRO DUE SETTIMANE:</a:t>
            </a:r>
            <a:endParaRPr lang="it-IT"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cs typeface="+mn-cs"/>
            </a:endParaRPr>
          </a:p>
        </p:txBody>
      </p:sp>
      <p:pic>
        <p:nvPicPr>
          <p:cNvPr id="2" name="Immagine 1"/>
          <p:cNvPicPr>
            <a:picLocks noChangeAspect="1"/>
          </p:cNvPicPr>
          <p:nvPr/>
        </p:nvPicPr>
        <p:blipFill rotWithShape="1">
          <a:blip r:embed="rId6"/>
          <a:srcRect l="32096" t="29655" r="27214" b="24446"/>
          <a:stretch/>
        </p:blipFill>
        <p:spPr>
          <a:xfrm>
            <a:off x="349656" y="3482122"/>
            <a:ext cx="2433761" cy="27452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ttangolo 2"/>
          <p:cNvSpPr/>
          <p:nvPr/>
        </p:nvSpPr>
        <p:spPr>
          <a:xfrm>
            <a:off x="3280843" y="1828806"/>
            <a:ext cx="5122332" cy="4770537"/>
          </a:xfrm>
          <a:prstGeom prst="rect">
            <a:avLst/>
          </a:prstGeom>
        </p:spPr>
        <p:txBody>
          <a:bodyPr wrap="square">
            <a:spAutoFit/>
          </a:bodyPr>
          <a:lstStyle/>
          <a:p>
            <a:pPr lvl="1" indent="228600" algn="ctr">
              <a:defRPr sz="5500" i="1">
                <a:solidFill>
                  <a:srgbClr val="FFFB00"/>
                </a:solidFill>
                <a:effectLst>
                  <a:outerShdw blurRad="25400" dist="12700" dir="5400000" rotWithShape="0">
                    <a:srgbClr val="FFFFFF"/>
                  </a:outerShdw>
                </a:effectLst>
                <a:latin typeface="Hoefler Text"/>
                <a:ea typeface="Hoefler Text"/>
                <a:cs typeface="Hoefler Text"/>
                <a:sym typeface="Hoefler Text"/>
              </a:defRPr>
            </a:pPr>
            <a:r>
              <a:rPr lang="it-IT" sz="2800" i="1" dirty="0">
                <a:solidFill>
                  <a:srgbClr val="0000FF"/>
                </a:solidFill>
                <a:effectLst>
                  <a:outerShdw blurRad="25400" dist="12700" dir="5400000" rotWithShape="0">
                    <a:srgbClr val="FFFFFF"/>
                  </a:outerShdw>
                </a:effectLst>
                <a:latin typeface="Comic Sans MS"/>
                <a:ea typeface="Hoefler Text"/>
                <a:cs typeface="Comic Sans MS"/>
                <a:sym typeface="Hoefler Text"/>
              </a:rPr>
              <a:t>NUOVO Elenco delle Malattie Rare Esentate dal Costo</a:t>
            </a:r>
            <a:r>
              <a:rPr lang="it-IT" sz="2800" i="1" dirty="0">
                <a:solidFill>
                  <a:srgbClr val="0000FF"/>
                </a:solidFill>
                <a:effectLst>
                  <a:outerShdw blurRad="25400" dist="12700" dir="5400000" rotWithShape="0">
                    <a:srgbClr val="FFFFFF"/>
                  </a:outerShdw>
                </a:effectLst>
                <a:latin typeface="Hoefler Text"/>
                <a:ea typeface="Hoefler Text"/>
                <a:cs typeface="Hoefler Text"/>
                <a:sym typeface="Hoefler Text"/>
              </a:rPr>
              <a:t>:</a:t>
            </a:r>
          </a:p>
          <a:p>
            <a:pPr lvl="1" indent="228600" algn="ctr">
              <a:defRPr sz="5500" i="1">
                <a:solidFill>
                  <a:srgbClr val="FFFB00"/>
                </a:solidFill>
                <a:effectLst>
                  <a:outerShdw blurRad="25400" dist="12700" dir="5400000" rotWithShape="0">
                    <a:srgbClr val="FFFFFF"/>
                  </a:outerShdw>
                </a:effectLst>
                <a:latin typeface="Hoefler Text"/>
                <a:ea typeface="Hoefler Text"/>
                <a:cs typeface="Hoefler Text"/>
                <a:sym typeface="Hoefler Text"/>
              </a:defRPr>
            </a:pPr>
            <a:r>
              <a:rPr lang="it-IT" sz="4000" b="1" dirty="0">
                <a:solidFill>
                  <a:srgbClr val="0000FF"/>
                </a:solidFill>
                <a:effectLst>
                  <a:outerShdw blurRad="25400" dist="12700" dir="5400000" rotWithShape="0">
                    <a:srgbClr val="FFFFFF"/>
                  </a:outerShdw>
                </a:effectLst>
                <a:latin typeface="Comic Sans MS"/>
                <a:ea typeface="Hoefler Text"/>
                <a:cs typeface="Comic Sans MS"/>
                <a:sym typeface="Hoefler Text"/>
              </a:rPr>
              <a:t>SARCOIDOSI</a:t>
            </a:r>
          </a:p>
          <a:p>
            <a:pPr lvl="1" indent="228600" algn="ctr">
              <a:defRPr sz="5500" i="1">
                <a:solidFill>
                  <a:srgbClr val="FFFB00"/>
                </a:solidFill>
                <a:effectLst>
                  <a:outerShdw blurRad="25400" dist="12700" dir="5400000" rotWithShape="0">
                    <a:srgbClr val="FFFFFF"/>
                  </a:outerShdw>
                </a:effectLst>
                <a:latin typeface="Hoefler Text"/>
                <a:ea typeface="Hoefler Text"/>
                <a:cs typeface="Hoefler Text"/>
                <a:sym typeface="Hoefler Text"/>
              </a:defRPr>
            </a:pPr>
            <a:r>
              <a:rPr lang="it-IT" sz="4000" b="1" dirty="0">
                <a:solidFill>
                  <a:srgbClr val="0000FF"/>
                </a:solidFill>
                <a:effectLst>
                  <a:outerShdw blurRad="25400" dist="12700" dir="5400000" rotWithShape="0">
                    <a:srgbClr val="FFFFFF"/>
                  </a:outerShdw>
                </a:effectLst>
                <a:latin typeface="Comic Sans MS"/>
                <a:ea typeface="Hoefler Text"/>
                <a:cs typeface="Comic Sans MS"/>
                <a:sym typeface="Hoefler Text"/>
              </a:rPr>
              <a:t>Cod. Esenzione RH0011</a:t>
            </a:r>
          </a:p>
          <a:p>
            <a:pPr lvl="1" indent="228600" algn="ctr">
              <a:defRPr sz="2400">
                <a:solidFill>
                  <a:srgbClr val="FF2600"/>
                </a:solidFill>
                <a:effectLst>
                  <a:outerShdw blurRad="25400" dist="12700" dir="5400000" rotWithShape="0">
                    <a:srgbClr val="FFFFFF"/>
                  </a:outerShdw>
                </a:effectLst>
                <a:latin typeface="Hoefler Text"/>
                <a:ea typeface="Hoefler Text"/>
                <a:cs typeface="Hoefler Text"/>
                <a:sym typeface="Hoefler Text"/>
              </a:defRPr>
            </a:pPr>
            <a:r>
              <a:rPr lang="it-IT" sz="2000" b="1" dirty="0">
                <a:solidFill>
                  <a:schemeClr val="accent3">
                    <a:lumMod val="50000"/>
                  </a:schemeClr>
                </a:solidFill>
                <a:effectLst>
                  <a:outerShdw blurRad="25400" dist="12700" dir="5400000" rotWithShape="0">
                    <a:srgbClr val="FFFFFF"/>
                  </a:outerShdw>
                </a:effectLst>
                <a:latin typeface="Hoefler Text"/>
                <a:ea typeface="Hoefler Text"/>
                <a:cs typeface="Hoefler Text"/>
                <a:sym typeface="Hoefler Text"/>
              </a:rPr>
              <a:t>codice da riconfermare dopo </a:t>
            </a:r>
            <a:r>
              <a:rPr lang="it-IT" sz="2000" b="1" dirty="0" err="1">
                <a:solidFill>
                  <a:schemeClr val="accent3">
                    <a:lumMod val="50000"/>
                  </a:schemeClr>
                </a:solidFill>
                <a:effectLst>
                  <a:outerShdw blurRad="25400" dist="12700" dir="5400000" rotWithShape="0">
                    <a:srgbClr val="FFFFFF"/>
                  </a:outerShdw>
                </a:effectLst>
                <a:latin typeface="Hoefler Text"/>
                <a:ea typeface="Hoefler Text"/>
                <a:cs typeface="Hoefler Text"/>
                <a:sym typeface="Hoefler Text"/>
              </a:rPr>
              <a:t>un’anno</a:t>
            </a:r>
            <a:r>
              <a:rPr lang="it-IT" sz="2000" b="1" dirty="0">
                <a:solidFill>
                  <a:schemeClr val="accent3">
                    <a:lumMod val="50000"/>
                  </a:schemeClr>
                </a:solidFill>
                <a:effectLst>
                  <a:outerShdw blurRad="25400" dist="12700" dir="5400000" rotWithShape="0">
                    <a:srgbClr val="FFFFFF"/>
                  </a:outerShdw>
                </a:effectLst>
                <a:latin typeface="Hoefler Text"/>
                <a:ea typeface="Hoefler Text"/>
                <a:cs typeface="Hoefler Text"/>
                <a:sym typeface="Hoefler Text"/>
              </a:rPr>
              <a:t> solo per le forme persistenti</a:t>
            </a:r>
          </a:p>
          <a:p>
            <a:pPr lvl="1" indent="228600" algn="ctr">
              <a:defRPr sz="2400">
                <a:solidFill>
                  <a:srgbClr val="FF2600"/>
                </a:solidFill>
                <a:effectLst>
                  <a:outerShdw blurRad="25400" dist="12700" dir="5400000" rotWithShape="0">
                    <a:srgbClr val="FFFFFF"/>
                  </a:outerShdw>
                </a:effectLst>
                <a:latin typeface="Hoefler Text"/>
                <a:ea typeface="Hoefler Text"/>
                <a:cs typeface="Hoefler Text"/>
                <a:sym typeface="Hoefler Text"/>
              </a:defRPr>
            </a:pPr>
            <a:endParaRPr lang="it-IT" sz="2000" dirty="0">
              <a:solidFill>
                <a:schemeClr val="accent3">
                  <a:lumMod val="50000"/>
                </a:schemeClr>
              </a:solidFill>
              <a:effectLst>
                <a:outerShdw blurRad="25400" dist="12700" dir="5400000" rotWithShape="0">
                  <a:srgbClr val="FFFFFF"/>
                </a:outerShdw>
              </a:effectLst>
              <a:latin typeface="Hoefler Text"/>
              <a:ea typeface="Hoefler Text"/>
              <a:cs typeface="Hoefler Text"/>
              <a:sym typeface="Hoefler Text"/>
            </a:endParaRPr>
          </a:p>
          <a:p>
            <a:pPr lvl="1" indent="228600" algn="ctr">
              <a:defRPr sz="2400">
                <a:solidFill>
                  <a:srgbClr val="FF2600"/>
                </a:solidFill>
                <a:effectLst>
                  <a:outerShdw blurRad="25400" dist="12700" dir="5400000" rotWithShape="0">
                    <a:srgbClr val="FFFFFF"/>
                  </a:outerShdw>
                </a:effectLst>
                <a:latin typeface="Hoefler Text"/>
                <a:ea typeface="Hoefler Text"/>
                <a:cs typeface="Hoefler Text"/>
                <a:sym typeface="Hoefler Text"/>
              </a:defRPr>
            </a:pPr>
            <a:r>
              <a:rPr lang="it-IT" sz="2000" b="1" dirty="0">
                <a:solidFill>
                  <a:schemeClr val="accent2">
                    <a:lumMod val="75000"/>
                  </a:schemeClr>
                </a:solidFill>
                <a:effectLst>
                  <a:outerShdw blurRad="25400" dist="12700" dir="5400000" rotWithShape="0">
                    <a:srgbClr val="FFFFFF"/>
                  </a:outerShdw>
                </a:effectLst>
                <a:latin typeface="Hoefler Text"/>
                <a:ea typeface="Hoefler Text"/>
                <a:cs typeface="Hoefler Text"/>
                <a:sym typeface="Hoefler Text"/>
              </a:rPr>
              <a:t>IN PUBBLICAZIONE SULLA GAZZETTA UFFICIALE. </a:t>
            </a:r>
          </a:p>
        </p:txBody>
      </p:sp>
    </p:spTree>
    <p:extLst>
      <p:ext uri="{BB962C8B-B14F-4D97-AF65-F5344CB8AC3E}">
        <p14:creationId xmlns:p14="http://schemas.microsoft.com/office/powerpoint/2010/main" val="15384679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Immagine 6" descr="logo_ministero-della-salut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53623" y="1696244"/>
            <a:ext cx="1652588"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CasellaDiTesto 2"/>
          <p:cNvSpPr txBox="1">
            <a:spLocks noChangeArrowheads="1"/>
          </p:cNvSpPr>
          <p:nvPr/>
        </p:nvSpPr>
        <p:spPr bwMode="auto">
          <a:xfrm>
            <a:off x="2636758" y="392037"/>
            <a:ext cx="4026204" cy="1077218"/>
          </a:xfrm>
          <a:prstGeom prst="rect">
            <a:avLst/>
          </a:prstGeom>
          <a:solidFill>
            <a:schemeClr val="accent6">
              <a:lumMod val="20000"/>
              <a:lumOff val="80000"/>
            </a:schemeClr>
          </a:solidFill>
          <a:ln>
            <a:noFill/>
          </a:ln>
          <a:effectLst>
            <a:innerShdw blurRad="63500" dist="50800" dir="13500000">
              <a:prstClr val="black">
                <a:alpha val="50000"/>
              </a:prstClr>
            </a:innerShdw>
          </a:effectLs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it-IT" sz="3200" dirty="0"/>
              <a:t>In </a:t>
            </a:r>
            <a:r>
              <a:rPr lang="it-IT" sz="3200" dirty="0" smtClean="0"/>
              <a:t>Italia, </a:t>
            </a:r>
          </a:p>
          <a:p>
            <a:pPr algn="ctr" eaLnBrk="1" hangingPunct="1"/>
            <a:r>
              <a:rPr lang="it-IT" sz="3200" dirty="0" smtClean="0"/>
              <a:t>il 18 Settembre 2017:</a:t>
            </a:r>
            <a:endParaRPr lang="it-IT" sz="3200" dirty="0"/>
          </a:p>
        </p:txBody>
      </p:sp>
      <p:pic>
        <p:nvPicPr>
          <p:cNvPr id="16388" name="Immagine 1" descr="Logo_ACSI23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063" y="101336"/>
            <a:ext cx="1239837" cy="12398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descr="Ministero_Salute_Eur-riflesso-we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064" y="1696244"/>
            <a:ext cx="2499363" cy="1665818"/>
          </a:xfrm>
          <a:prstGeom prst="rect">
            <a:avLst/>
          </a:prstGeom>
          <a:ln>
            <a:noFill/>
          </a:ln>
          <a:effectLst>
            <a:outerShdw blurRad="292100" dist="139700" dir="2700000" algn="tl" rotWithShape="0">
              <a:srgbClr val="333333">
                <a:alpha val="65000"/>
              </a:srgbClr>
            </a:outerShdw>
          </a:effectLst>
        </p:spPr>
      </p:pic>
      <p:sp>
        <p:nvSpPr>
          <p:cNvPr id="8" name="CasellaDiTesto 3"/>
          <p:cNvSpPr txBox="1">
            <a:spLocks noChangeArrowheads="1"/>
          </p:cNvSpPr>
          <p:nvPr/>
        </p:nvSpPr>
        <p:spPr bwMode="auto">
          <a:xfrm>
            <a:off x="246063" y="3390088"/>
            <a:ext cx="8694927"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indent="-457200" eaLnBrk="1" hangingPunct="1">
              <a:lnSpc>
                <a:spcPct val="150000"/>
              </a:lnSpc>
              <a:buFont typeface="+mj-lt"/>
              <a:buAutoNum type="arabicPeriod"/>
            </a:pPr>
            <a:r>
              <a:rPr lang="it-IT" dirty="0"/>
              <a:t>Solo quattro regioni hanno un codice d’esenzione attivo</a:t>
            </a:r>
          </a:p>
          <a:p>
            <a:pPr marL="457200" indent="-457200" eaLnBrk="1" hangingPunct="1">
              <a:lnSpc>
                <a:spcPct val="150000"/>
              </a:lnSpc>
              <a:buFont typeface="+mj-lt"/>
              <a:buAutoNum type="arabicPeriod"/>
            </a:pPr>
            <a:r>
              <a:rPr lang="it-IT" dirty="0"/>
              <a:t>Esiste una proposta di inclusione dei LEA, che attende, </a:t>
            </a:r>
            <a:r>
              <a:rPr lang="it-IT" dirty="0" smtClean="0"/>
              <a:t>come </a:t>
            </a:r>
            <a:r>
              <a:rPr lang="it-IT" dirty="0"/>
              <a:t>i LEA, da oltre 12 anni. </a:t>
            </a:r>
            <a:endParaRPr lang="it-IT" dirty="0" smtClean="0"/>
          </a:p>
          <a:p>
            <a:pPr marL="457200" indent="-457200" eaLnBrk="1" hangingPunct="1">
              <a:lnSpc>
                <a:spcPct val="150000"/>
              </a:lnSpc>
              <a:buFont typeface="+mj-lt"/>
              <a:buAutoNum type="arabicPeriod"/>
            </a:pPr>
            <a:r>
              <a:rPr lang="it-IT" dirty="0" smtClean="0"/>
              <a:t>Sono </a:t>
            </a:r>
            <a:r>
              <a:rPr lang="it-IT" dirty="0"/>
              <a:t>rarissimi i percorsi ospedalieri per il cittadino malato</a:t>
            </a:r>
          </a:p>
          <a:p>
            <a:pPr marL="457200" indent="-457200" eaLnBrk="1" hangingPunct="1">
              <a:lnSpc>
                <a:spcPct val="150000"/>
              </a:lnSpc>
              <a:buFont typeface="+mj-lt"/>
              <a:buAutoNum type="arabicPeriod"/>
            </a:pPr>
            <a:r>
              <a:rPr lang="it-IT" dirty="0"/>
              <a:t>Non esiste un percorso territoriale di presa in </a:t>
            </a:r>
            <a:r>
              <a:rPr lang="it-IT" dirty="0" smtClean="0"/>
              <a:t>carico</a:t>
            </a:r>
          </a:p>
          <a:p>
            <a:pPr marL="457200" indent="-457200" eaLnBrk="1" hangingPunct="1">
              <a:lnSpc>
                <a:spcPct val="150000"/>
              </a:lnSpc>
              <a:buFont typeface="+mj-lt"/>
              <a:buAutoNum type="arabicPeriod"/>
            </a:pPr>
            <a:r>
              <a:rPr lang="it-IT" dirty="0"/>
              <a:t>Non esiste un registro nazionale o </a:t>
            </a:r>
            <a:r>
              <a:rPr lang="it-IT" dirty="0" smtClean="0"/>
              <a:t>regionale</a:t>
            </a:r>
            <a:endParaRPr lang="it-IT" dirty="0"/>
          </a:p>
        </p:txBody>
      </p:sp>
      <p:pic>
        <p:nvPicPr>
          <p:cNvPr id="9" name="Immagine 8"/>
          <p:cNvPicPr>
            <a:picLocks noChangeAspect="1"/>
          </p:cNvPicPr>
          <p:nvPr/>
        </p:nvPicPr>
        <p:blipFill>
          <a:blip r:embed="rId6"/>
          <a:stretch>
            <a:fillRect/>
          </a:stretch>
        </p:blipFill>
        <p:spPr>
          <a:xfrm>
            <a:off x="1270000" y="3497035"/>
            <a:ext cx="4826000" cy="677333"/>
          </a:xfrm>
          <a:prstGeom prst="rect">
            <a:avLst/>
          </a:prstGeom>
        </p:spPr>
      </p:pic>
      <p:pic>
        <p:nvPicPr>
          <p:cNvPr id="10" name="Immagine 9"/>
          <p:cNvPicPr>
            <a:picLocks noChangeAspect="1"/>
          </p:cNvPicPr>
          <p:nvPr/>
        </p:nvPicPr>
        <p:blipFill>
          <a:blip r:embed="rId6"/>
          <a:stretch>
            <a:fillRect/>
          </a:stretch>
        </p:blipFill>
        <p:spPr>
          <a:xfrm>
            <a:off x="1088571" y="4326768"/>
            <a:ext cx="5297715" cy="677333"/>
          </a:xfrm>
          <a:prstGeom prst="rect">
            <a:avLst/>
          </a:prstGeom>
        </p:spPr>
      </p:pic>
      <p:pic>
        <p:nvPicPr>
          <p:cNvPr id="11" name="Immagine 10"/>
          <p:cNvPicPr>
            <a:picLocks noChangeAspect="1"/>
          </p:cNvPicPr>
          <p:nvPr/>
        </p:nvPicPr>
        <p:blipFill rotWithShape="1">
          <a:blip r:embed="rId7"/>
          <a:srcRect l="32096" t="29655" r="27214" b="24446"/>
          <a:stretch/>
        </p:blipFill>
        <p:spPr>
          <a:xfrm>
            <a:off x="6828462" y="1558456"/>
            <a:ext cx="1623788" cy="18316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97517935"/>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Immagin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a:stretch>
            <a:fillRect/>
          </a:stretch>
        </p:blipFill>
        <p:spPr>
          <a:xfrm>
            <a:off x="1985930" y="2261639"/>
            <a:ext cx="634819" cy="748451"/>
          </a:xfrm>
          <a:prstGeom prst="rect">
            <a:avLst/>
          </a:prstGeom>
          <a:ln>
            <a:noFill/>
          </a:ln>
          <a:effectLst>
            <a:outerShdw blurRad="292100" dist="139700" dir="2700000" algn="tl" rotWithShape="0">
              <a:srgbClr val="333333">
                <a:alpha val="65000"/>
              </a:srgbClr>
            </a:outerShdw>
          </a:effectLst>
        </p:spPr>
      </p:pic>
      <p:pic>
        <p:nvPicPr>
          <p:cNvPr id="4" name="Immagine 3"/>
          <p:cNvPicPr>
            <a:picLocks noChangeAspect="1"/>
          </p:cNvPicPr>
          <p:nvPr/>
        </p:nvPicPr>
        <p:blipFill>
          <a:blip r:embed="rId5"/>
          <a:stretch>
            <a:fillRect/>
          </a:stretch>
        </p:blipFill>
        <p:spPr>
          <a:xfrm>
            <a:off x="2620749" y="2475452"/>
            <a:ext cx="886298" cy="534638"/>
          </a:xfrm>
          <a:prstGeom prst="rect">
            <a:avLst/>
          </a:prstGeom>
          <a:ln>
            <a:noFill/>
          </a:ln>
          <a:effectLst>
            <a:outerShdw blurRad="292100" dist="139700" dir="2700000" algn="tl" rotWithShape="0">
              <a:srgbClr val="333333">
                <a:alpha val="65000"/>
              </a:srgbClr>
            </a:outerShdw>
          </a:effectLst>
        </p:spPr>
      </p:pic>
      <p:pic>
        <p:nvPicPr>
          <p:cNvPr id="7" name="Immagine 6"/>
          <p:cNvPicPr>
            <a:picLocks noChangeAspect="1"/>
          </p:cNvPicPr>
          <p:nvPr/>
        </p:nvPicPr>
        <p:blipFill>
          <a:blip r:embed="rId6"/>
          <a:stretch>
            <a:fillRect/>
          </a:stretch>
        </p:blipFill>
        <p:spPr>
          <a:xfrm>
            <a:off x="1221815" y="2411540"/>
            <a:ext cx="764115" cy="748451"/>
          </a:xfrm>
          <a:prstGeom prst="rect">
            <a:avLst/>
          </a:prstGeom>
          <a:ln>
            <a:noFill/>
          </a:ln>
          <a:effectLst>
            <a:outerShdw blurRad="292100" dist="139700" dir="2700000" algn="tl" rotWithShape="0">
              <a:srgbClr val="333333">
                <a:alpha val="65000"/>
              </a:srgbClr>
            </a:outerShdw>
          </a:effectLst>
        </p:spPr>
      </p:pic>
      <p:pic>
        <p:nvPicPr>
          <p:cNvPr id="12" name="Immagine 11"/>
          <p:cNvPicPr>
            <a:picLocks noChangeAspect="1"/>
          </p:cNvPicPr>
          <p:nvPr/>
        </p:nvPicPr>
        <p:blipFill>
          <a:blip r:embed="rId7"/>
          <a:stretch>
            <a:fillRect/>
          </a:stretch>
        </p:blipFill>
        <p:spPr>
          <a:xfrm>
            <a:off x="1221815" y="3159991"/>
            <a:ext cx="854312" cy="652680"/>
          </a:xfrm>
          <a:prstGeom prst="rect">
            <a:avLst/>
          </a:prstGeom>
          <a:ln>
            <a:noFill/>
          </a:ln>
          <a:effectLst>
            <a:outerShdw blurRad="292100" dist="139700" dir="2700000" algn="tl" rotWithShape="0">
              <a:srgbClr val="333333">
                <a:alpha val="65000"/>
              </a:srgbClr>
            </a:outerShdw>
          </a:effectLst>
        </p:spPr>
      </p:pic>
      <p:pic>
        <p:nvPicPr>
          <p:cNvPr id="13" name="Immagine 12"/>
          <p:cNvPicPr>
            <a:picLocks noChangeAspect="1"/>
          </p:cNvPicPr>
          <p:nvPr/>
        </p:nvPicPr>
        <p:blipFill>
          <a:blip r:embed="rId8"/>
          <a:stretch>
            <a:fillRect/>
          </a:stretch>
        </p:blipFill>
        <p:spPr>
          <a:xfrm>
            <a:off x="2620749" y="3159991"/>
            <a:ext cx="814611" cy="795874"/>
          </a:xfrm>
          <a:prstGeom prst="rect">
            <a:avLst/>
          </a:prstGeom>
          <a:ln>
            <a:noFill/>
          </a:ln>
          <a:effectLst>
            <a:outerShdw blurRad="292100" dist="139700" dir="2700000" algn="tl" rotWithShape="0">
              <a:srgbClr val="333333">
                <a:alpha val="65000"/>
              </a:srgbClr>
            </a:outerShdw>
          </a:effectLst>
        </p:spPr>
      </p:pic>
      <p:pic>
        <p:nvPicPr>
          <p:cNvPr id="14" name="Immagine 13"/>
          <p:cNvPicPr>
            <a:picLocks noChangeAspect="1"/>
          </p:cNvPicPr>
          <p:nvPr/>
        </p:nvPicPr>
        <p:blipFill>
          <a:blip r:embed="rId9"/>
          <a:stretch>
            <a:fillRect/>
          </a:stretch>
        </p:blipFill>
        <p:spPr>
          <a:xfrm>
            <a:off x="1782734" y="3528152"/>
            <a:ext cx="1045685" cy="656167"/>
          </a:xfrm>
          <a:prstGeom prst="rect">
            <a:avLst/>
          </a:prstGeom>
          <a:ln>
            <a:noFill/>
          </a:ln>
          <a:effectLst>
            <a:outerShdw blurRad="292100" dist="139700" dir="2700000" algn="tl" rotWithShape="0">
              <a:srgbClr val="333333">
                <a:alpha val="65000"/>
              </a:srgbClr>
            </a:outerShdw>
          </a:effectLst>
        </p:spPr>
      </p:pic>
      <p:sp>
        <p:nvSpPr>
          <p:cNvPr id="10" name="CasellaDiTesto 9"/>
          <p:cNvSpPr txBox="1"/>
          <p:nvPr/>
        </p:nvSpPr>
        <p:spPr>
          <a:xfrm>
            <a:off x="1942322" y="1475101"/>
            <a:ext cx="5348287" cy="646331"/>
          </a:xfrm>
          <a:prstGeom prst="rect">
            <a:avLst/>
          </a:prstGeom>
          <a:noFill/>
        </p:spPr>
        <p:txBody>
          <a:bodyPr>
            <a:spAutoFit/>
          </a:bodyPr>
          <a:lstStyle/>
          <a:p>
            <a:pPr algn="ctr" fontAlgn="auto">
              <a:spcBef>
                <a:spcPts val="0"/>
              </a:spcBef>
              <a:spcAft>
                <a:spcPts val="0"/>
              </a:spcAft>
              <a:defRPr/>
            </a:pPr>
            <a:r>
              <a:rPr lang="it-IT" sz="3600" b="1" dirty="0" smtClean="0">
                <a:latin typeface="+mn-lt"/>
                <a:ea typeface="+mn-ea"/>
                <a:cs typeface="+mn-cs"/>
              </a:rPr>
              <a:t>PROMUOVERE LA RICERCA</a:t>
            </a:r>
            <a:endParaRPr lang="it-IT" sz="3600" b="1" dirty="0">
              <a:latin typeface="+mn-lt"/>
              <a:ea typeface="+mn-ea"/>
              <a:cs typeface="+mn-cs"/>
            </a:endParaRPr>
          </a:p>
        </p:txBody>
      </p:sp>
      <p:pic>
        <p:nvPicPr>
          <p:cNvPr id="11" name="Immagine 10"/>
          <p:cNvPicPr>
            <a:picLocks noChangeAspect="1"/>
          </p:cNvPicPr>
          <p:nvPr/>
        </p:nvPicPr>
        <p:blipFill>
          <a:blip r:embed="rId10"/>
          <a:stretch>
            <a:fillRect/>
          </a:stretch>
        </p:blipFill>
        <p:spPr>
          <a:xfrm>
            <a:off x="6155243" y="2818106"/>
            <a:ext cx="1807671" cy="807526"/>
          </a:xfrm>
          <a:prstGeom prst="rect">
            <a:avLst/>
          </a:prstGeom>
        </p:spPr>
      </p:pic>
      <p:pic>
        <p:nvPicPr>
          <p:cNvPr id="2" name="Immagine 1"/>
          <p:cNvPicPr>
            <a:picLocks noChangeAspect="1"/>
          </p:cNvPicPr>
          <p:nvPr/>
        </p:nvPicPr>
        <p:blipFill>
          <a:blip r:embed="rId11"/>
          <a:stretch>
            <a:fillRect/>
          </a:stretch>
        </p:blipFill>
        <p:spPr>
          <a:xfrm>
            <a:off x="7436572" y="3382267"/>
            <a:ext cx="1052683" cy="1110670"/>
          </a:xfrm>
          <a:prstGeom prst="rect">
            <a:avLst/>
          </a:prstGeom>
        </p:spPr>
      </p:pic>
      <p:pic>
        <p:nvPicPr>
          <p:cNvPr id="16" name="Immagine 1" descr="Logo_ACSI230.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271059" y="2121432"/>
            <a:ext cx="1239837" cy="12398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ccia curva 17"/>
          <p:cNvSpPr/>
          <p:nvPr/>
        </p:nvSpPr>
        <p:spPr>
          <a:xfrm rot="13199718" flipH="1" flipV="1">
            <a:off x="5667633" y="2063442"/>
            <a:ext cx="799777" cy="778784"/>
          </a:xfrm>
          <a:prstGeom prst="bentArrow">
            <a:avLst>
              <a:gd name="adj1" fmla="val 25000"/>
              <a:gd name="adj2" fmla="val 37374"/>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9" name="Freccia curva 18"/>
          <p:cNvSpPr/>
          <p:nvPr/>
        </p:nvSpPr>
        <p:spPr>
          <a:xfrm rot="1741747" flipH="1" flipV="1">
            <a:off x="3581553" y="3413128"/>
            <a:ext cx="3518533" cy="1675789"/>
          </a:xfrm>
          <a:prstGeom prst="bentArrow">
            <a:avLst>
              <a:gd name="adj1" fmla="val 25000"/>
              <a:gd name="adj2" fmla="val 32858"/>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5" name="CasellaDiTesto 4"/>
          <p:cNvSpPr txBox="1"/>
          <p:nvPr/>
        </p:nvSpPr>
        <p:spPr>
          <a:xfrm>
            <a:off x="582933" y="4919008"/>
            <a:ext cx="7741071" cy="1938992"/>
          </a:xfrm>
          <a:prstGeom prst="rect">
            <a:avLst/>
          </a:prstGeom>
          <a:noFill/>
        </p:spPr>
        <p:txBody>
          <a:bodyPr wrap="none" rtlCol="0">
            <a:spAutoFit/>
          </a:bodyPr>
          <a:lstStyle/>
          <a:p>
            <a:pPr algn="ctr"/>
            <a:r>
              <a:rPr lang="it-IT"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Studio Multicentrico Internazionale </a:t>
            </a:r>
          </a:p>
          <a:p>
            <a:pPr algn="ctr"/>
            <a:r>
              <a:rPr lang="it-IT"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per la ricerca di </a:t>
            </a:r>
            <a:r>
              <a:rPr lang="it-IT" sz="40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Biomarker</a:t>
            </a:r>
            <a:r>
              <a:rPr lang="it-IT"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della</a:t>
            </a:r>
          </a:p>
          <a:p>
            <a:pPr algn="ctr"/>
            <a:r>
              <a:rPr lang="it-IT"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Sarcoidosi</a:t>
            </a:r>
            <a:endParaRPr lang="it-IT"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Freccia destra con strisce 8"/>
          <p:cNvSpPr/>
          <p:nvPr/>
        </p:nvSpPr>
        <p:spPr>
          <a:xfrm rot="10302972">
            <a:off x="3481873" y="2470470"/>
            <a:ext cx="764012" cy="539517"/>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9444998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Immagin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p:nvPr/>
        </p:nvSpPr>
        <p:spPr>
          <a:xfrm>
            <a:off x="204788" y="1813908"/>
            <a:ext cx="5348287" cy="1016000"/>
          </a:xfrm>
          <a:prstGeom prst="rect">
            <a:avLst/>
          </a:prstGeom>
          <a:noFill/>
        </p:spPr>
        <p:txBody>
          <a:bodyPr>
            <a:spAutoFit/>
          </a:bodyPr>
          <a:lstStyle/>
          <a:p>
            <a:pPr algn="ctr" fontAlgn="auto">
              <a:spcBef>
                <a:spcPts val="0"/>
              </a:spcBef>
              <a:spcAft>
                <a:spcPts val="0"/>
              </a:spcAft>
              <a:defRPr/>
            </a:pPr>
            <a:r>
              <a:rPr lang="it-IT" sz="3600" b="1" dirty="0">
                <a:latin typeface="+mn-lt"/>
                <a:ea typeface="+mn-ea"/>
                <a:cs typeface="+mn-cs"/>
              </a:rPr>
              <a:t>Obiettivi:</a:t>
            </a:r>
          </a:p>
          <a:p>
            <a:pPr marL="285750" indent="-285750" fontAlgn="auto">
              <a:spcBef>
                <a:spcPts val="0"/>
              </a:spcBef>
              <a:spcAft>
                <a:spcPts val="0"/>
              </a:spcAft>
              <a:buFont typeface="Arial"/>
              <a:buChar char="•"/>
              <a:defRPr/>
            </a:pPr>
            <a:r>
              <a:rPr lang="it-IT" sz="2400" dirty="0">
                <a:latin typeface="+mn-lt"/>
                <a:ea typeface="+mn-ea"/>
                <a:cs typeface="+mn-cs"/>
              </a:rPr>
              <a:t>Promuovere la ricerca</a:t>
            </a:r>
          </a:p>
        </p:txBody>
      </p:sp>
      <p:pic>
        <p:nvPicPr>
          <p:cNvPr id="65539" name="Immagine 6" descr="targe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4788" y="3650878"/>
            <a:ext cx="1556727" cy="141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5"/>
          <a:stretch>
            <a:fillRect/>
          </a:stretch>
        </p:blipFill>
        <p:spPr>
          <a:xfrm>
            <a:off x="204788" y="3056901"/>
            <a:ext cx="1979097" cy="2746082"/>
          </a:xfrm>
          <a:prstGeom prst="rect">
            <a:avLst/>
          </a:prstGeom>
          <a:ln>
            <a:noFill/>
          </a:ln>
          <a:effectLst>
            <a:outerShdw blurRad="292100" dist="139700" dir="2700000" algn="tl" rotWithShape="0">
              <a:srgbClr val="333333">
                <a:alpha val="65000"/>
              </a:srgbClr>
            </a:outerShdw>
          </a:effectLst>
        </p:spPr>
      </p:pic>
      <p:pic>
        <p:nvPicPr>
          <p:cNvPr id="4" name="Immagine 3"/>
          <p:cNvPicPr>
            <a:picLocks noChangeAspect="1"/>
          </p:cNvPicPr>
          <p:nvPr/>
        </p:nvPicPr>
        <p:blipFill>
          <a:blip r:embed="rId6"/>
          <a:stretch>
            <a:fillRect/>
          </a:stretch>
        </p:blipFill>
        <p:spPr>
          <a:xfrm>
            <a:off x="786191" y="3650878"/>
            <a:ext cx="2224329" cy="3156865"/>
          </a:xfrm>
          <a:prstGeom prst="rect">
            <a:avLst/>
          </a:prstGeom>
          <a:ln>
            <a:noFill/>
          </a:ln>
          <a:effectLst>
            <a:outerShdw blurRad="292100" dist="139700" dir="2700000" algn="tl" rotWithShape="0">
              <a:srgbClr val="333333">
                <a:alpha val="65000"/>
              </a:srgbClr>
            </a:outerShdw>
          </a:effectLst>
        </p:spPr>
      </p:pic>
      <p:pic>
        <p:nvPicPr>
          <p:cNvPr id="2" name="Immagine 1"/>
          <p:cNvPicPr>
            <a:picLocks noChangeAspect="1"/>
          </p:cNvPicPr>
          <p:nvPr/>
        </p:nvPicPr>
        <p:blipFill>
          <a:blip r:embed="rId7"/>
          <a:stretch>
            <a:fillRect/>
          </a:stretch>
        </p:blipFill>
        <p:spPr>
          <a:xfrm>
            <a:off x="1761892" y="3261040"/>
            <a:ext cx="2497256" cy="3546703"/>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8"/>
          <a:stretch>
            <a:fillRect/>
          </a:stretch>
        </p:blipFill>
        <p:spPr>
          <a:xfrm>
            <a:off x="2899078" y="2665774"/>
            <a:ext cx="2832100" cy="3810000"/>
          </a:xfrm>
          <a:prstGeom prst="rect">
            <a:avLst/>
          </a:prstGeom>
          <a:ln>
            <a:noFill/>
          </a:ln>
          <a:effectLst>
            <a:outerShdw blurRad="292100" dist="139700" dir="2700000" algn="tl" rotWithShape="0">
              <a:srgbClr val="333333">
                <a:alpha val="65000"/>
              </a:srgbClr>
            </a:outerShdw>
          </a:effectLst>
        </p:spPr>
      </p:pic>
      <p:pic>
        <p:nvPicPr>
          <p:cNvPr id="7" name="Immagine 6"/>
          <p:cNvPicPr>
            <a:picLocks noChangeAspect="1"/>
          </p:cNvPicPr>
          <p:nvPr/>
        </p:nvPicPr>
        <p:blipFill>
          <a:blip r:embed="rId9"/>
          <a:stretch>
            <a:fillRect/>
          </a:stretch>
        </p:blipFill>
        <p:spPr>
          <a:xfrm>
            <a:off x="4124621" y="2188085"/>
            <a:ext cx="2856907" cy="4028092"/>
          </a:xfrm>
          <a:prstGeom prst="rect">
            <a:avLst/>
          </a:prstGeom>
          <a:ln>
            <a:noFill/>
          </a:ln>
          <a:effectLst>
            <a:outerShdw blurRad="292100" dist="139700" dir="2700000" algn="tl" rotWithShape="0">
              <a:srgbClr val="333333">
                <a:alpha val="65000"/>
              </a:srgbClr>
            </a:outerShdw>
          </a:effectLst>
        </p:spPr>
      </p:pic>
      <p:pic>
        <p:nvPicPr>
          <p:cNvPr id="8" name="Immagine 7"/>
          <p:cNvPicPr>
            <a:picLocks noChangeAspect="1"/>
          </p:cNvPicPr>
          <p:nvPr/>
        </p:nvPicPr>
        <p:blipFill>
          <a:blip r:embed="rId10"/>
          <a:stretch>
            <a:fillRect/>
          </a:stretch>
        </p:blipFill>
        <p:spPr>
          <a:xfrm>
            <a:off x="5034831" y="1842639"/>
            <a:ext cx="2554137" cy="3616477"/>
          </a:xfrm>
          <a:prstGeom prst="rect">
            <a:avLst/>
          </a:prstGeom>
          <a:ln>
            <a:noFill/>
          </a:ln>
          <a:effectLst>
            <a:outerShdw blurRad="292100" dist="139700" dir="2700000" algn="tl" rotWithShape="0">
              <a:srgbClr val="333333">
                <a:alpha val="65000"/>
              </a:srgbClr>
            </a:outerShdw>
          </a:effectLst>
        </p:spPr>
      </p:pic>
      <p:pic>
        <p:nvPicPr>
          <p:cNvPr id="9" name="Immagine 8"/>
          <p:cNvPicPr>
            <a:picLocks noChangeAspect="1"/>
          </p:cNvPicPr>
          <p:nvPr/>
        </p:nvPicPr>
        <p:blipFill>
          <a:blip r:embed="rId11"/>
          <a:stretch>
            <a:fillRect/>
          </a:stretch>
        </p:blipFill>
        <p:spPr>
          <a:xfrm>
            <a:off x="5817810" y="2530804"/>
            <a:ext cx="2927047" cy="41608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526001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Immagine 6" descr="Logo_ACSI23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07313" y="303213"/>
            <a:ext cx="1239837" cy="12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a:stretch>
            <a:fillRect/>
          </a:stretch>
        </p:blipFill>
        <p:spPr>
          <a:xfrm>
            <a:off x="719666" y="303213"/>
            <a:ext cx="5829830" cy="6096554"/>
          </a:xfrm>
          <a:prstGeom prst="rect">
            <a:avLst/>
          </a:prstGeom>
        </p:spPr>
      </p:pic>
      <p:pic>
        <p:nvPicPr>
          <p:cNvPr id="7" name="Immagine 6"/>
          <p:cNvPicPr>
            <a:picLocks noChangeAspect="1"/>
          </p:cNvPicPr>
          <p:nvPr/>
        </p:nvPicPr>
        <p:blipFill rotWithShape="1">
          <a:blip r:embed="rId5"/>
          <a:srcRect l="47005" t="26031" r="25279" b="43590"/>
          <a:stretch/>
        </p:blipFill>
        <p:spPr>
          <a:xfrm>
            <a:off x="5217595" y="2148415"/>
            <a:ext cx="3240861" cy="37147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292816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Immagine 6" descr="Logo_ACSI23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07313" y="303213"/>
            <a:ext cx="1239837" cy="12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descr="Schermata 2016-11-23 alle 23.23.3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513" y="1928283"/>
            <a:ext cx="8624637" cy="4749800"/>
          </a:xfrm>
          <a:prstGeom prst="rect">
            <a:avLst/>
          </a:prstGeom>
        </p:spPr>
      </p:pic>
      <p:sp>
        <p:nvSpPr>
          <p:cNvPr id="4" name="Rettangolo 3"/>
          <p:cNvSpPr/>
          <p:nvPr/>
        </p:nvSpPr>
        <p:spPr>
          <a:xfrm>
            <a:off x="3214414" y="2069584"/>
            <a:ext cx="2948005" cy="369332"/>
          </a:xfrm>
          <a:prstGeom prst="rect">
            <a:avLst/>
          </a:prstGeom>
        </p:spPr>
        <p:txBody>
          <a:bodyPr wrap="none">
            <a:spAutoFit/>
          </a:bodyPr>
          <a:lstStyle/>
          <a:p>
            <a:r>
              <a:rPr lang="it-IT" dirty="0" err="1"/>
              <a:t>European</a:t>
            </a:r>
            <a:r>
              <a:rPr lang="it-IT" dirty="0"/>
              <a:t> </a:t>
            </a:r>
            <a:r>
              <a:rPr lang="it-IT" dirty="0" err="1"/>
              <a:t>Respiratory</a:t>
            </a:r>
            <a:r>
              <a:rPr lang="it-IT" dirty="0"/>
              <a:t> Society</a:t>
            </a:r>
          </a:p>
        </p:txBody>
      </p:sp>
      <p:pic>
        <p:nvPicPr>
          <p:cNvPr id="8" name="Immagine 7"/>
          <p:cNvPicPr>
            <a:picLocks noChangeAspect="1"/>
          </p:cNvPicPr>
          <p:nvPr/>
        </p:nvPicPr>
        <p:blipFill>
          <a:blip r:embed="rId5"/>
          <a:stretch>
            <a:fillRect/>
          </a:stretch>
        </p:blipFill>
        <p:spPr>
          <a:xfrm>
            <a:off x="719666" y="303214"/>
            <a:ext cx="1418167" cy="1483050"/>
          </a:xfrm>
          <a:prstGeom prst="rect">
            <a:avLst/>
          </a:prstGeom>
        </p:spPr>
      </p:pic>
      <p:pic>
        <p:nvPicPr>
          <p:cNvPr id="5" name="Immagine 4"/>
          <p:cNvPicPr>
            <a:picLocks noChangeAspect="1"/>
          </p:cNvPicPr>
          <p:nvPr/>
        </p:nvPicPr>
        <p:blipFill>
          <a:blip r:embed="rId6"/>
          <a:stretch>
            <a:fillRect/>
          </a:stretch>
        </p:blipFill>
        <p:spPr>
          <a:xfrm>
            <a:off x="2233083" y="328086"/>
            <a:ext cx="1349441" cy="1460500"/>
          </a:xfrm>
          <a:prstGeom prst="rect">
            <a:avLst/>
          </a:prstGeom>
        </p:spPr>
      </p:pic>
    </p:spTree>
    <p:extLst>
      <p:ext uri="{BB962C8B-B14F-4D97-AF65-F5344CB8AC3E}">
        <p14:creationId xmlns:p14="http://schemas.microsoft.com/office/powerpoint/2010/main" val="155045371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Immagine 6" descr="Logo_ACSI23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193" y="50766"/>
            <a:ext cx="1239837" cy="12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descr="Schermata 2016-11-23 alle 23.23.37.png"/>
          <p:cNvPicPr>
            <a:picLocks noChangeAspect="1"/>
          </p:cNvPicPr>
          <p:nvPr/>
        </p:nvPicPr>
        <p:blipFill rotWithShape="1">
          <a:blip r:embed="rId4">
            <a:extLst>
              <a:ext uri="{28A0092B-C50C-407E-A947-70E740481C1C}">
                <a14:useLocalDpi xmlns:a14="http://schemas.microsoft.com/office/drawing/2010/main" val="0"/>
              </a:ext>
            </a:extLst>
          </a:blip>
          <a:srcRect b="8370"/>
          <a:stretch/>
        </p:blipFill>
        <p:spPr>
          <a:xfrm>
            <a:off x="2498598" y="702753"/>
            <a:ext cx="6645402" cy="3353484"/>
          </a:xfrm>
          <a:prstGeom prst="rect">
            <a:avLst/>
          </a:prstGeom>
        </p:spPr>
      </p:pic>
      <p:sp>
        <p:nvSpPr>
          <p:cNvPr id="4" name="Rettangolo 3"/>
          <p:cNvSpPr/>
          <p:nvPr/>
        </p:nvSpPr>
        <p:spPr>
          <a:xfrm>
            <a:off x="4627710" y="735799"/>
            <a:ext cx="2948005" cy="369332"/>
          </a:xfrm>
          <a:prstGeom prst="rect">
            <a:avLst/>
          </a:prstGeom>
        </p:spPr>
        <p:txBody>
          <a:bodyPr wrap="none">
            <a:spAutoFit/>
          </a:bodyPr>
          <a:lstStyle/>
          <a:p>
            <a:r>
              <a:rPr lang="it-IT" dirty="0" err="1"/>
              <a:t>European</a:t>
            </a:r>
            <a:r>
              <a:rPr lang="it-IT" dirty="0"/>
              <a:t> </a:t>
            </a:r>
            <a:r>
              <a:rPr lang="it-IT" dirty="0" err="1"/>
              <a:t>Respiratory</a:t>
            </a:r>
            <a:r>
              <a:rPr lang="it-IT" dirty="0"/>
              <a:t> Society</a:t>
            </a:r>
          </a:p>
        </p:txBody>
      </p:sp>
      <p:sp>
        <p:nvSpPr>
          <p:cNvPr id="6" name="CasellaDiTesto 5"/>
          <p:cNvSpPr txBox="1"/>
          <p:nvPr/>
        </p:nvSpPr>
        <p:spPr>
          <a:xfrm>
            <a:off x="3797678" y="5968792"/>
            <a:ext cx="1958401" cy="369332"/>
          </a:xfrm>
          <a:prstGeom prst="rect">
            <a:avLst/>
          </a:prstGeom>
          <a:noFill/>
        </p:spPr>
        <p:txBody>
          <a:bodyPr wrap="none" rtlCol="0">
            <a:spAutoFit/>
          </a:bodyPr>
          <a:lstStyle/>
          <a:p>
            <a:r>
              <a:rPr lang="it-IT" dirty="0" smtClean="0"/>
              <a:t>17 settembre </a:t>
            </a:r>
            <a:r>
              <a:rPr lang="it-IT" dirty="0" smtClean="0"/>
              <a:t>2018</a:t>
            </a:r>
            <a:endParaRPr lang="it-IT" dirty="0"/>
          </a:p>
        </p:txBody>
      </p:sp>
      <p:pic>
        <p:nvPicPr>
          <p:cNvPr id="3" name="Immagine 2"/>
          <p:cNvPicPr>
            <a:picLocks noChangeAspect="1"/>
          </p:cNvPicPr>
          <p:nvPr/>
        </p:nvPicPr>
        <p:blipFill rotWithShape="1">
          <a:blip r:embed="rId5"/>
          <a:srcRect l="6128" r="10536"/>
          <a:stretch/>
        </p:blipFill>
        <p:spPr>
          <a:xfrm>
            <a:off x="0" y="1655565"/>
            <a:ext cx="7074623" cy="3038879"/>
          </a:xfrm>
          <a:prstGeom prst="rect">
            <a:avLst/>
          </a:prstGeom>
        </p:spPr>
      </p:pic>
    </p:spTree>
    <p:extLst>
      <p:ext uri="{BB962C8B-B14F-4D97-AF65-F5344CB8AC3E}">
        <p14:creationId xmlns:p14="http://schemas.microsoft.com/office/powerpoint/2010/main" val="150193867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8930</TotalTime>
  <Words>639</Words>
  <Application>Microsoft Macintosh PowerPoint</Application>
  <PresentationFormat>Presentazione su schermo (4:3)</PresentationFormat>
  <Paragraphs>93</Paragraphs>
  <Slides>16</Slides>
  <Notes>16</Notes>
  <HiddenSlides>0</HiddenSlides>
  <MMClips>0</MMClips>
  <ScaleCrop>false</ScaleCrop>
  <HeadingPairs>
    <vt:vector size="4" baseType="variant">
      <vt:variant>
        <vt:lpstr>Tema</vt:lpstr>
      </vt:variant>
      <vt:variant>
        <vt:i4>1</vt:i4>
      </vt:variant>
      <vt:variant>
        <vt:lpstr>Titoli diapositive</vt:lpstr>
      </vt:variant>
      <vt:variant>
        <vt:i4>16</vt:i4>
      </vt:variant>
    </vt:vector>
  </HeadingPairs>
  <TitlesOfParts>
    <vt:vector size="17" baseType="lpstr">
      <vt:lpstr>Tema di Office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AIPO RICERCHE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Ricerche AIPO</dc:creator>
  <cp:lastModifiedBy>Filippo Martone </cp:lastModifiedBy>
  <cp:revision>192</cp:revision>
  <dcterms:created xsi:type="dcterms:W3CDTF">2013-07-26T15:21:22Z</dcterms:created>
  <dcterms:modified xsi:type="dcterms:W3CDTF">2018-04-16T10:22:08Z</dcterms:modified>
</cp:coreProperties>
</file>