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avi" ContentType="video/x-msvideo"/>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1" r:id="rId2"/>
    <p:sldMasterId id="2147483701" r:id="rId3"/>
  </p:sldMasterIdLst>
  <p:notesMasterIdLst>
    <p:notesMasterId r:id="rId40"/>
  </p:notesMasterIdLst>
  <p:sldIdLst>
    <p:sldId id="278" r:id="rId4"/>
    <p:sldId id="400" r:id="rId5"/>
    <p:sldId id="401" r:id="rId6"/>
    <p:sldId id="349" r:id="rId7"/>
    <p:sldId id="402" r:id="rId8"/>
    <p:sldId id="406" r:id="rId9"/>
    <p:sldId id="346" r:id="rId10"/>
    <p:sldId id="324" r:id="rId11"/>
    <p:sldId id="321" r:id="rId12"/>
    <p:sldId id="327" r:id="rId13"/>
    <p:sldId id="403" r:id="rId14"/>
    <p:sldId id="347" r:id="rId15"/>
    <p:sldId id="399" r:id="rId16"/>
    <p:sldId id="397" r:id="rId17"/>
    <p:sldId id="398" r:id="rId18"/>
    <p:sldId id="404" r:id="rId19"/>
    <p:sldId id="371" r:id="rId20"/>
    <p:sldId id="405" r:id="rId21"/>
    <p:sldId id="372" r:id="rId22"/>
    <p:sldId id="387" r:id="rId23"/>
    <p:sldId id="389" r:id="rId24"/>
    <p:sldId id="374" r:id="rId25"/>
    <p:sldId id="364" r:id="rId26"/>
    <p:sldId id="366" r:id="rId27"/>
    <p:sldId id="388" r:id="rId28"/>
    <p:sldId id="390" r:id="rId29"/>
    <p:sldId id="391" r:id="rId30"/>
    <p:sldId id="394" r:id="rId31"/>
    <p:sldId id="407" r:id="rId32"/>
    <p:sldId id="325" r:id="rId33"/>
    <p:sldId id="337" r:id="rId34"/>
    <p:sldId id="338" r:id="rId35"/>
    <p:sldId id="340" r:id="rId36"/>
    <p:sldId id="342" r:id="rId37"/>
    <p:sldId id="328" r:id="rId38"/>
    <p:sldId id="3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B6434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8" autoAdjust="0"/>
    <p:restoredTop sz="93899" autoAdjust="0"/>
  </p:normalViewPr>
  <p:slideViewPr>
    <p:cSldViewPr snapToGrid="0">
      <p:cViewPr>
        <p:scale>
          <a:sx n="68" d="100"/>
          <a:sy n="68" d="100"/>
        </p:scale>
        <p:origin x="404" y="48"/>
      </p:cViewPr>
      <p:guideLst/>
    </p:cSldViewPr>
  </p:slideViewPr>
  <p:notesTextViewPr>
    <p:cViewPr>
      <p:scale>
        <a:sx n="1" d="1"/>
        <a:sy n="1" d="1"/>
      </p:scale>
      <p:origin x="0" y="0"/>
    </p:cViewPr>
  </p:notesTextViewPr>
  <p:sorterViewPr>
    <p:cViewPr>
      <p:scale>
        <a:sx n="70" d="100"/>
        <a:sy n="70" d="100"/>
      </p:scale>
      <p:origin x="0" y="-5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9A2EF-8AC8-4DB4-81E7-21DE104BA5AF}" type="datetimeFigureOut">
              <a:rPr lang="en-US" smtClean="0"/>
              <a:t>4/14/2018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DE251-FB64-4A14-B212-BBFD44A27E20}" type="slidenum">
              <a:rPr lang="en-US" smtClean="0"/>
              <a:t>‹#›</a:t>
            </a:fld>
            <a:endParaRPr lang="en-US"/>
          </a:p>
        </p:txBody>
      </p:sp>
    </p:spTree>
    <p:extLst>
      <p:ext uri="{BB962C8B-B14F-4D97-AF65-F5344CB8AC3E}">
        <p14:creationId xmlns:p14="http://schemas.microsoft.com/office/powerpoint/2010/main" val="177380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A1EAF78-0B59-4747-BC2A-CABD10950293}"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201175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14719"/>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4336148"/>
            <a:ext cx="8534400" cy="1505857"/>
          </a:xfrm>
          <a:prstGeom prst="rect">
            <a:avLst/>
          </a:prstGeom>
        </p:spPr>
        <p:txBody>
          <a:bodyPr/>
          <a:lstStyle>
            <a:lvl1pPr marL="0" indent="0" algn="ctr">
              <a:buNone/>
              <a:defRPr>
                <a:solidFill>
                  <a:schemeClr val="tx1">
                    <a:tint val="75000"/>
                  </a:schemeClr>
                </a:solidFill>
                <a:latin typeface="Myriad Roman"/>
                <a:cs typeface="Myriad Roman"/>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1343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Myriad Pro"/>
                <a:cs typeface="Myriad Pro"/>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0221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31875"/>
            <a:ext cx="10972800" cy="1143000"/>
          </a:xfrm>
          <a:prstGeom prst="rect">
            <a:avLst/>
          </a:prstGeom>
        </p:spPr>
        <p:txBody>
          <a:bodyPr/>
          <a:lstStyle>
            <a:lvl1pPr>
              <a:defRPr b="0" i="0">
                <a:latin typeface="Myriad Pro"/>
                <a:cs typeface="Myriad Pro"/>
              </a:defRPr>
            </a:lvl1pPr>
          </a:lstStyle>
          <a:p>
            <a:r>
              <a:rPr lang="en-US" dirty="0"/>
              <a:t>Click to edit Master title style</a:t>
            </a:r>
          </a:p>
        </p:txBody>
      </p:sp>
      <p:sp>
        <p:nvSpPr>
          <p:cNvPr id="3" name="Text Placeholder 2"/>
          <p:cNvSpPr>
            <a:spLocks noGrp="1"/>
          </p:cNvSpPr>
          <p:nvPr>
            <p:ph type="body" idx="1"/>
          </p:nvPr>
        </p:nvSpPr>
        <p:spPr>
          <a:xfrm>
            <a:off x="609600" y="2292350"/>
            <a:ext cx="5386917" cy="639762"/>
          </a:xfrm>
        </p:spPr>
        <p:txBody>
          <a:bodyPr anchor="b">
            <a:normAutofit/>
          </a:bodyPr>
          <a:lstStyle>
            <a:lvl1pPr marL="0" indent="0">
              <a:buNone/>
              <a:defRPr sz="2000" b="0" i="0">
                <a:latin typeface="Myriad Pro Semibold"/>
                <a:cs typeface="Myriad Pro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932112"/>
            <a:ext cx="5386917" cy="26982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292350"/>
            <a:ext cx="5389033" cy="639762"/>
          </a:xfrm>
        </p:spPr>
        <p:txBody>
          <a:bodyPr anchor="b">
            <a:normAutofit/>
          </a:bodyPr>
          <a:lstStyle>
            <a:lvl1pPr marL="0" indent="0">
              <a:buNone/>
              <a:defRPr sz="2000" b="0" i="0">
                <a:latin typeface="Myriad Pro Semibold"/>
                <a:cs typeface="Myriad Pro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932113"/>
            <a:ext cx="5389033" cy="26982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33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10081"/>
            <a:ext cx="10972800" cy="4150303"/>
          </a:xfrm>
          <a:prstGeom prst="rect">
            <a:avLst/>
          </a:prstGeom>
        </p:spPr>
        <p:txBody>
          <a:bodyPr/>
          <a:lstStyle>
            <a:lvl1pPr>
              <a:defRPr>
                <a:latin typeface="Myriad Pro"/>
                <a:cs typeface="Myriad Pro"/>
              </a:defRPr>
            </a:lvl1pPr>
          </a:lstStyle>
          <a:p>
            <a:r>
              <a:rPr lang="en-US" dirty="0"/>
              <a:t>Click to edit Master title style</a:t>
            </a:r>
          </a:p>
        </p:txBody>
      </p:sp>
    </p:spTree>
    <p:extLst>
      <p:ext uri="{BB962C8B-B14F-4D97-AF65-F5344CB8AC3E}">
        <p14:creationId xmlns:p14="http://schemas.microsoft.com/office/powerpoint/2010/main" val="1128802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0" i="0">
                <a:latin typeface="Myriad Pro"/>
                <a:cs typeface="Myriad Pro"/>
              </a:defRPr>
            </a:lvl1pPr>
          </a:lstStyle>
          <a:p>
            <a:r>
              <a:rPr lang="en-US" dirty="0"/>
              <a:t>Click to edit Master title style</a:t>
            </a:r>
          </a:p>
        </p:txBody>
      </p:sp>
      <p:sp>
        <p:nvSpPr>
          <p:cNvPr id="3" name="Picture Placeholder 2"/>
          <p:cNvSpPr>
            <a:spLocks noGrp="1"/>
          </p:cNvSpPr>
          <p:nvPr>
            <p:ph type="pic" idx="1"/>
          </p:nvPr>
        </p:nvSpPr>
        <p:spPr>
          <a:xfrm>
            <a:off x="2389717" y="1190087"/>
            <a:ext cx="7315200" cy="3537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14720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0" y="6386514"/>
            <a:ext cx="2844800" cy="365125"/>
          </a:xfrm>
          <a:prstGeom prst="rect">
            <a:avLst/>
          </a:prstGeom>
        </p:spPr>
        <p:txBody>
          <a:bodyPr/>
          <a:lstStyle/>
          <a:p>
            <a:fld id="{98F4E631-F83B-43BC-AEE2-0D7AAFC1FC01}" type="slidenum">
              <a:rPr lang="en-US" smtClean="0"/>
              <a:t>‹#›</a:t>
            </a:fld>
            <a:endParaRPr lang="en-US"/>
          </a:p>
        </p:txBody>
      </p:sp>
    </p:spTree>
    <p:extLst>
      <p:ext uri="{BB962C8B-B14F-4D97-AF65-F5344CB8AC3E}">
        <p14:creationId xmlns:p14="http://schemas.microsoft.com/office/powerpoint/2010/main" val="220571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descr="Beckman ppt ideas in quark.pdf"/>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09600" y="2173718"/>
            <a:ext cx="10972800" cy="1143000"/>
          </a:xfrm>
        </p:spPr>
        <p:txBody>
          <a:bodyPr/>
          <a:lstStyle/>
          <a:p>
            <a:r>
              <a:rPr lang="en-US"/>
              <a:t>Click to edit Master title style</a:t>
            </a:r>
          </a:p>
        </p:txBody>
      </p:sp>
    </p:spTree>
    <p:extLst>
      <p:ext uri="{BB962C8B-B14F-4D97-AF65-F5344CB8AC3E}">
        <p14:creationId xmlns:p14="http://schemas.microsoft.com/office/powerpoint/2010/main" val="382903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44577"/>
            <a:ext cx="10363200" cy="1470025"/>
          </a:xfrm>
        </p:spPr>
        <p:txBody>
          <a:bodyPr/>
          <a:lstStyle/>
          <a:p>
            <a:r>
              <a:rPr lang="en-US" dirty="0"/>
              <a:t>Click to edit Master title style</a:t>
            </a:r>
          </a:p>
        </p:txBody>
      </p:sp>
    </p:spTree>
    <p:extLst>
      <p:ext uri="{BB962C8B-B14F-4D97-AF65-F5344CB8AC3E}">
        <p14:creationId xmlns:p14="http://schemas.microsoft.com/office/powerpoint/2010/main" val="141779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lvl1pPr>
              <a:defRPr b="0" i="0">
                <a:latin typeface="Myriad Pro"/>
                <a:cs typeface="Myriad Pro"/>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8062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anchor="t"/>
          <a:lstStyle>
            <a:lvl1pPr algn="l">
              <a:defRPr sz="4000" b="0" i="0" cap="all">
                <a:latin typeface="Myriad Pro"/>
                <a:cs typeface="Myriad Pro"/>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4666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31875"/>
            <a:ext cx="10972800" cy="1143000"/>
          </a:xfrm>
          <a:prstGeom prst="rect">
            <a:avLst/>
          </a:prstGeom>
        </p:spPr>
        <p:txBody>
          <a:bodyPr/>
          <a:lstStyle>
            <a:lvl1pPr>
              <a:defRPr b="0" i="0">
                <a:latin typeface="Myriad Pro"/>
                <a:cs typeface="Myriad Pro"/>
              </a:defRPr>
            </a:lvl1pPr>
          </a:lstStyle>
          <a:p>
            <a:r>
              <a:rPr lang="en-US" dirty="0"/>
              <a:t>Click to edit Master title style</a:t>
            </a:r>
          </a:p>
        </p:txBody>
      </p:sp>
      <p:sp>
        <p:nvSpPr>
          <p:cNvPr id="3" name="Text Placeholder 2"/>
          <p:cNvSpPr>
            <a:spLocks noGrp="1"/>
          </p:cNvSpPr>
          <p:nvPr>
            <p:ph type="body" idx="1"/>
          </p:nvPr>
        </p:nvSpPr>
        <p:spPr>
          <a:xfrm>
            <a:off x="609600" y="2292350"/>
            <a:ext cx="5386917" cy="639762"/>
          </a:xfrm>
        </p:spPr>
        <p:txBody>
          <a:bodyPr anchor="b">
            <a:normAutofit/>
          </a:bodyPr>
          <a:lstStyle>
            <a:lvl1pPr marL="0" indent="0">
              <a:buNone/>
              <a:defRPr sz="2000" b="0" i="0">
                <a:latin typeface="Myriad Pro Semibold"/>
                <a:cs typeface="Myriad Pro Semibold"/>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932112"/>
            <a:ext cx="5386917" cy="26982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2292350"/>
            <a:ext cx="5389033" cy="639762"/>
          </a:xfrm>
        </p:spPr>
        <p:txBody>
          <a:bodyPr anchor="b">
            <a:normAutofit/>
          </a:bodyPr>
          <a:lstStyle>
            <a:lvl1pPr marL="0" indent="0">
              <a:buNone/>
              <a:defRPr sz="2000" b="0" i="0">
                <a:latin typeface="Myriad Pro Semibold"/>
                <a:cs typeface="Myriad Pro Semibold"/>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932113"/>
            <a:ext cx="5389033" cy="26982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6105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10085"/>
            <a:ext cx="10972800" cy="4150303"/>
          </a:xfrm>
          <a:prstGeom prst="rect">
            <a:avLst/>
          </a:prstGeom>
        </p:spPr>
        <p:txBody>
          <a:bodyPr/>
          <a:lstStyle>
            <a:lvl1pPr>
              <a:defRPr>
                <a:latin typeface="Myriad Pro"/>
                <a:cs typeface="Myriad Pro"/>
              </a:defRPr>
            </a:lvl1pPr>
          </a:lstStyle>
          <a:p>
            <a:r>
              <a:rPr lang="en-US" dirty="0"/>
              <a:t>Click to edit Master title style</a:t>
            </a:r>
          </a:p>
        </p:txBody>
      </p:sp>
    </p:spTree>
    <p:extLst>
      <p:ext uri="{BB962C8B-B14F-4D97-AF65-F5344CB8AC3E}">
        <p14:creationId xmlns:p14="http://schemas.microsoft.com/office/powerpoint/2010/main" val="223711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0" i="0">
                <a:latin typeface="Myriad Pro"/>
                <a:cs typeface="Myriad Pro"/>
              </a:defRPr>
            </a:lvl1pPr>
          </a:lstStyle>
          <a:p>
            <a:r>
              <a:rPr lang="en-US" dirty="0"/>
              <a:t>Click to edit Master title style</a:t>
            </a:r>
          </a:p>
        </p:txBody>
      </p:sp>
      <p:sp>
        <p:nvSpPr>
          <p:cNvPr id="3" name="Picture Placeholder 2"/>
          <p:cNvSpPr>
            <a:spLocks noGrp="1"/>
          </p:cNvSpPr>
          <p:nvPr>
            <p:ph type="pic" idx="1"/>
          </p:nvPr>
        </p:nvSpPr>
        <p:spPr>
          <a:xfrm>
            <a:off x="2389717" y="1190087"/>
            <a:ext cx="7315200" cy="353748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32403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0" i="0">
                <a:latin typeface="Myriad Pro"/>
                <a:cs typeface="Myriad Pro"/>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61022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5.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Beckman ppt ideas in quark.pdf"/>
          <p:cNvPicPr>
            <a:picLocks noChangeAspect="1"/>
          </p:cNvPicPr>
          <p:nvPr userDrawn="1"/>
        </p:nvPicPr>
        <p:blipFill>
          <a:blip r:embed="rId5"/>
          <a:srcRect t="1333"/>
          <a:stretch>
            <a:fillRect/>
          </a:stretch>
        </p:blipFill>
        <p:spPr>
          <a:xfrm>
            <a:off x="0" y="0"/>
            <a:ext cx="12192000" cy="6858000"/>
          </a:xfrm>
          <a:prstGeom prst="rect">
            <a:avLst/>
          </a:prstGeom>
        </p:spPr>
      </p:pic>
      <p:sp>
        <p:nvSpPr>
          <p:cNvPr id="13" name="Title Placeholder 12"/>
          <p:cNvSpPr>
            <a:spLocks noGrp="1"/>
          </p:cNvSpPr>
          <p:nvPr>
            <p:ph type="title"/>
          </p:nvPr>
        </p:nvSpPr>
        <p:spPr>
          <a:xfrm>
            <a:off x="609600" y="1632859"/>
            <a:ext cx="10972800" cy="1143000"/>
          </a:xfrm>
          <a:prstGeom prst="rect">
            <a:avLst/>
          </a:prstGeom>
        </p:spPr>
        <p:txBody>
          <a:bodyPr vert="horz" lIns="91440" tIns="45720" rIns="91440" bIns="45720" rtlCol="0" anchor="ctr">
            <a:normAutofit/>
          </a:bodyPr>
          <a:lstStyle/>
          <a:p>
            <a:r>
              <a:rPr lang="en-US" dirty="0"/>
              <a:t>Click to edit Master title style</a:t>
            </a:r>
          </a:p>
        </p:txBody>
      </p:sp>
      <p:pic>
        <p:nvPicPr>
          <p:cNvPr id="16" name="Picture 15" descr="Building.psd"/>
          <p:cNvPicPr>
            <a:picLocks noChangeAspect="1"/>
          </p:cNvPicPr>
          <p:nvPr userDrawn="1"/>
        </p:nvPicPr>
        <p:blipFill>
          <a:blip r:embed="rId6">
            <a:alphaModFix amt="8000"/>
          </a:blip>
          <a:stretch>
            <a:fillRect/>
          </a:stretch>
        </p:blipFill>
        <p:spPr>
          <a:xfrm>
            <a:off x="529597" y="2835027"/>
            <a:ext cx="3906936" cy="1163064"/>
          </a:xfrm>
          <a:prstGeom prst="rect">
            <a:avLst/>
          </a:prstGeom>
        </p:spPr>
      </p:pic>
      <p:pic>
        <p:nvPicPr>
          <p:cNvPr id="17" name="Picture 16" descr="i_mark_reverse.png"/>
          <p:cNvPicPr>
            <a:picLocks noChangeAspect="1"/>
          </p:cNvPicPr>
          <p:nvPr userDrawn="1"/>
        </p:nvPicPr>
        <p:blipFill>
          <a:blip r:embed="rId7"/>
          <a:stretch>
            <a:fillRect/>
          </a:stretch>
        </p:blipFill>
        <p:spPr>
          <a:xfrm>
            <a:off x="11313909" y="6299363"/>
            <a:ext cx="527755" cy="431800"/>
          </a:xfrm>
          <a:prstGeom prst="rect">
            <a:avLst/>
          </a:prstGeom>
        </p:spPr>
      </p:pic>
    </p:spTree>
    <p:extLst>
      <p:ext uri="{BB962C8B-B14F-4D97-AF65-F5344CB8AC3E}">
        <p14:creationId xmlns:p14="http://schemas.microsoft.com/office/powerpoint/2010/main" val="75391713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sldNum="0" hdr="0" ftr="0" dt="0"/>
  <p:txStyles>
    <p:titleStyle>
      <a:lvl1pPr algn="ctr" defTabSz="457189" rtl="0" eaLnBrk="1" latinLnBrk="0" hangingPunct="1">
        <a:spcBef>
          <a:spcPct val="0"/>
        </a:spcBef>
        <a:buNone/>
        <a:defRPr sz="4400" b="0" i="0" kern="1200">
          <a:solidFill>
            <a:schemeClr val="bg1"/>
          </a:solidFill>
          <a:latin typeface="Myriad Bold"/>
          <a:ea typeface="+mj-ea"/>
          <a:cs typeface="Myriad Bold"/>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eckman ppt ideas in quark2.pdf"/>
          <p:cNvPicPr>
            <a:picLocks noChangeAspect="1"/>
          </p:cNvPicPr>
          <p:nvPr userDrawn="1"/>
        </p:nvPicPr>
        <p:blipFill>
          <a:blip r:embed="rId7"/>
          <a:stretch>
            <a:fillRect/>
          </a:stretch>
        </p:blipFill>
        <p:spPr>
          <a:xfrm>
            <a:off x="0" y="0"/>
            <a:ext cx="12192000" cy="6858000"/>
          </a:xfrm>
          <a:prstGeom prst="rect">
            <a:avLst/>
          </a:prstGeom>
        </p:spPr>
      </p:pic>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_mark_reverse.png"/>
          <p:cNvPicPr>
            <a:picLocks noChangeAspect="1"/>
          </p:cNvPicPr>
          <p:nvPr userDrawn="1"/>
        </p:nvPicPr>
        <p:blipFill>
          <a:blip r:embed="rId8"/>
          <a:stretch>
            <a:fillRect/>
          </a:stretch>
        </p:blipFill>
        <p:spPr>
          <a:xfrm>
            <a:off x="11369973" y="6353641"/>
            <a:ext cx="415627" cy="340058"/>
          </a:xfrm>
          <a:prstGeom prst="rect">
            <a:avLst/>
          </a:prstGeom>
        </p:spPr>
      </p:pic>
      <p:pic>
        <p:nvPicPr>
          <p:cNvPr id="6" name="Picture 5" descr="Building.psd"/>
          <p:cNvPicPr>
            <a:picLocks noChangeAspect="1"/>
          </p:cNvPicPr>
          <p:nvPr userDrawn="1"/>
        </p:nvPicPr>
        <p:blipFill>
          <a:blip r:embed="rId9">
            <a:alphaModFix amt="15000"/>
          </a:blip>
          <a:stretch>
            <a:fillRect/>
          </a:stretch>
        </p:blipFill>
        <p:spPr>
          <a:xfrm>
            <a:off x="6269652" y="6231830"/>
            <a:ext cx="2103413" cy="626170"/>
          </a:xfrm>
          <a:prstGeom prst="rect">
            <a:avLst/>
          </a:prstGeom>
        </p:spPr>
      </p:pic>
    </p:spTree>
    <p:extLst>
      <p:ext uri="{BB962C8B-B14F-4D97-AF65-F5344CB8AC3E}">
        <p14:creationId xmlns:p14="http://schemas.microsoft.com/office/powerpoint/2010/main" val="214915581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b="0" i="0" kern="1200">
          <a:solidFill>
            <a:schemeClr val="tx1"/>
          </a:solidFill>
          <a:latin typeface="Myriad Pro"/>
          <a:ea typeface="+mn-ea"/>
          <a:cs typeface="Myriad Pro"/>
        </a:defRPr>
      </a:lvl1pPr>
      <a:lvl2pPr marL="742932" indent="-285744" algn="l" defTabSz="457189" rtl="0" eaLnBrk="1" latinLnBrk="0" hangingPunct="1">
        <a:spcBef>
          <a:spcPct val="20000"/>
        </a:spcBef>
        <a:buFont typeface="Arial"/>
        <a:buChar char="–"/>
        <a:defRPr sz="2800" b="0" i="0" kern="1200">
          <a:solidFill>
            <a:schemeClr val="tx1"/>
          </a:solidFill>
          <a:latin typeface="Myriad Pro"/>
          <a:ea typeface="+mn-ea"/>
          <a:cs typeface="Myriad Pro"/>
        </a:defRPr>
      </a:lvl2pPr>
      <a:lvl3pPr marL="1142971" indent="-228594" algn="l" defTabSz="457189" rtl="0" eaLnBrk="1" latinLnBrk="0" hangingPunct="1">
        <a:spcBef>
          <a:spcPct val="20000"/>
        </a:spcBef>
        <a:buFont typeface="Arial"/>
        <a:buChar char="•"/>
        <a:defRPr sz="2400" b="0" i="0" kern="1200">
          <a:solidFill>
            <a:schemeClr val="tx1"/>
          </a:solidFill>
          <a:latin typeface="Myriad Pro"/>
          <a:ea typeface="+mn-ea"/>
          <a:cs typeface="Myriad Pro"/>
        </a:defRPr>
      </a:lvl3pPr>
      <a:lvl4pPr marL="1600160" indent="-228594" algn="l" defTabSz="457189" rtl="0" eaLnBrk="1" latinLnBrk="0" hangingPunct="1">
        <a:spcBef>
          <a:spcPct val="20000"/>
        </a:spcBef>
        <a:buFont typeface="Arial"/>
        <a:buChar char="–"/>
        <a:defRPr sz="2000" b="0" i="0" kern="1200">
          <a:solidFill>
            <a:schemeClr val="tx1"/>
          </a:solidFill>
          <a:latin typeface="Myriad Pro"/>
          <a:ea typeface="+mn-ea"/>
          <a:cs typeface="Myriad Pro"/>
        </a:defRPr>
      </a:lvl4pPr>
      <a:lvl5pPr marL="2057349" indent="-228594" algn="l" defTabSz="457189" rtl="0" eaLnBrk="1" latinLnBrk="0" hangingPunct="1">
        <a:spcBef>
          <a:spcPct val="20000"/>
        </a:spcBef>
        <a:buFont typeface="Arial"/>
        <a:buChar char="»"/>
        <a:defRPr sz="2000" b="0" i="0" kern="1200">
          <a:solidFill>
            <a:schemeClr val="tx1"/>
          </a:solidFill>
          <a:latin typeface="Myriad Pro"/>
          <a:ea typeface="+mn-ea"/>
          <a:cs typeface="Myriad Pro"/>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eckman ppt ideas in quark2.pdf"/>
          <p:cNvPicPr>
            <a:picLocks noChangeAspect="1"/>
          </p:cNvPicPr>
          <p:nvPr userDrawn="1"/>
        </p:nvPicPr>
        <p:blipFill>
          <a:blip r:embed="rId8"/>
          <a:stretch>
            <a:fillRect/>
          </a:stretch>
        </p:blipFill>
        <p:spPr>
          <a:xfrm>
            <a:off x="0" y="0"/>
            <a:ext cx="12192000" cy="6858000"/>
          </a:xfrm>
          <a:prstGeom prst="rect">
            <a:avLst/>
          </a:prstGeom>
        </p:spPr>
      </p:pic>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_mark_reverse.png"/>
          <p:cNvPicPr>
            <a:picLocks noChangeAspect="1"/>
          </p:cNvPicPr>
          <p:nvPr userDrawn="1"/>
        </p:nvPicPr>
        <p:blipFill>
          <a:blip r:embed="rId9"/>
          <a:stretch>
            <a:fillRect/>
          </a:stretch>
        </p:blipFill>
        <p:spPr>
          <a:xfrm>
            <a:off x="11369973" y="6353641"/>
            <a:ext cx="415627" cy="340058"/>
          </a:xfrm>
          <a:prstGeom prst="rect">
            <a:avLst/>
          </a:prstGeom>
        </p:spPr>
      </p:pic>
      <p:pic>
        <p:nvPicPr>
          <p:cNvPr id="6" name="Picture 5" descr="Building.psd"/>
          <p:cNvPicPr>
            <a:picLocks noChangeAspect="1"/>
          </p:cNvPicPr>
          <p:nvPr userDrawn="1"/>
        </p:nvPicPr>
        <p:blipFill>
          <a:blip r:embed="rId10">
            <a:alphaModFix amt="15000"/>
          </a:blip>
          <a:stretch>
            <a:fillRect/>
          </a:stretch>
        </p:blipFill>
        <p:spPr>
          <a:xfrm>
            <a:off x="6269652" y="6231830"/>
            <a:ext cx="2103413" cy="626170"/>
          </a:xfrm>
          <a:prstGeom prst="rect">
            <a:avLst/>
          </a:prstGeom>
        </p:spPr>
      </p:pic>
    </p:spTree>
    <p:extLst>
      <p:ext uri="{BB962C8B-B14F-4D97-AF65-F5344CB8AC3E}">
        <p14:creationId xmlns:p14="http://schemas.microsoft.com/office/powerpoint/2010/main" val="282680956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video" Target="file:///C:\Users\dipanjan\Downloads\Movie%201.avi" TargetMode="External"/><Relationship Id="rId1" Type="http://schemas.microsoft.com/office/2007/relationships/media" Target="file:///C:\Users\dipanjan\Downloads\Movie%201.avi" TargetMode="Externa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wmf"/><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8.emf"/><Relationship Id="rId7" Type="http://schemas.openxmlformats.org/officeDocument/2006/relationships/image" Target="../media/image62.emf"/><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7.png"/><Relationship Id="rId12" Type="http://schemas.microsoft.com/office/2007/relationships/hdphoto" Target="../media/hdphoto20.wdp"/><Relationship Id="rId2" Type="http://schemas.openxmlformats.org/officeDocument/2006/relationships/image" Target="../media/image11.png"/><Relationship Id="rId16" Type="http://schemas.openxmlformats.org/officeDocument/2006/relationships/image" Target="../media/image83.emf"/><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79.png"/><Relationship Id="rId5" Type="http://schemas.microsoft.com/office/2007/relationships/hdphoto" Target="../media/hdphoto17.wdp"/><Relationship Id="rId15" Type="http://schemas.openxmlformats.org/officeDocument/2006/relationships/image" Target="../media/image82.png"/><Relationship Id="rId10" Type="http://schemas.microsoft.com/office/2007/relationships/hdphoto" Target="../media/hdphoto19.wdp"/><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1.tif"/></Relationships>
</file>

<file path=ppt/slides/_rels/slide25.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gif"/><Relationship Id="rId10" Type="http://schemas.openxmlformats.org/officeDocument/2006/relationships/image" Target="../media/image106.jpeg"/><Relationship Id="rId4" Type="http://schemas.openxmlformats.org/officeDocument/2006/relationships/image" Target="../media/image102.jpe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png"/><Relationship Id="rId3" Type="http://schemas.microsoft.com/office/2007/relationships/hdphoto" Target="../media/hdphoto2.wdp"/><Relationship Id="rId7" Type="http://schemas.openxmlformats.org/officeDocument/2006/relationships/image" Target="../media/image26.gif"/><Relationship Id="rId12"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2.png"/><Relationship Id="rId5" Type="http://schemas.microsoft.com/office/2007/relationships/hdphoto" Target="../media/hdphoto3.wdp"/><Relationship Id="rId10" Type="http://schemas.openxmlformats.org/officeDocument/2006/relationships/hyperlink" Target="http://pan.bioengineering.illinois.edu/" TargetMode="External"/><Relationship Id="rId4" Type="http://schemas.openxmlformats.org/officeDocument/2006/relationships/image" Target="../media/image24.jpeg"/><Relationship Id="rId9" Type="http://schemas.microsoft.com/office/2007/relationships/hdphoto" Target="../media/hdphoto4.wdp"/><Relationship Id="rId1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9.wdp"/><Relationship Id="rId3" Type="http://schemas.openxmlformats.org/officeDocument/2006/relationships/image" Target="../media/image30.png"/><Relationship Id="rId7" Type="http://schemas.microsoft.com/office/2007/relationships/hdphoto" Target="../media/hdphoto6.wdp"/><Relationship Id="rId12" Type="http://schemas.openxmlformats.org/officeDocument/2006/relationships/image" Target="../media/image35.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7.wdp"/><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10.wdp"/><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4.emf"/><Relationship Id="rId11" Type="http://schemas.openxmlformats.org/officeDocument/2006/relationships/image" Target="../media/image49.png"/><Relationship Id="rId5" Type="http://schemas.openxmlformats.org/officeDocument/2006/relationships/image" Target="../media/image43.jpeg"/><Relationship Id="rId15" Type="http://schemas.microsoft.com/office/2007/relationships/hdphoto" Target="../media/hdphoto11.wdp"/><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0.xml"/><Relationship Id="rId7" Type="http://schemas.openxmlformats.org/officeDocument/2006/relationships/image" Target="../media/image5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2.png"/><Relationship Id="rId5" Type="http://schemas.openxmlformats.org/officeDocument/2006/relationships/image" Target="../media/image44.emf"/><Relationship Id="rId10" Type="http://schemas.openxmlformats.org/officeDocument/2006/relationships/image" Target="../media/image55.tiff"/><Relationship Id="rId4" Type="http://schemas.openxmlformats.org/officeDocument/2006/relationships/image" Target="../media/image43.jpeg"/><Relationship Id="rId9"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3091" t="8299" r="21984" b="11287"/>
          <a:stretch/>
        </p:blipFill>
        <p:spPr>
          <a:xfrm>
            <a:off x="0" y="3965943"/>
            <a:ext cx="2818614" cy="2226389"/>
          </a:xfrm>
          <a:prstGeom prst="rect">
            <a:avLst/>
          </a:prstGeom>
        </p:spPr>
      </p:pic>
      <p:pic>
        <p:nvPicPr>
          <p:cNvPr id="5126" name="Picture 6" descr="https://www.ncbi.nlm.nih.gov/corecgi/tileshop/tileshop.fcgi?p=PMC3&amp;id=742805&amp;s=61&amp;r=1&amp;c=1"/>
          <p:cNvPicPr>
            <a:picLocks noChangeAspect="1" noChangeArrowheads="1"/>
          </p:cNvPicPr>
          <p:nvPr/>
        </p:nvPicPr>
        <p:blipFill rotWithShape="1">
          <a:blip r:embed="rId6">
            <a:extLst>
              <a:ext uri="{28A0092B-C50C-407E-A947-70E740481C1C}">
                <a14:useLocalDpi xmlns:a14="http://schemas.microsoft.com/office/drawing/2010/main" val="0"/>
              </a:ext>
            </a:extLst>
          </a:blip>
          <a:srcRect l="49696" t="305" r="14899" b="85688"/>
          <a:stretch/>
        </p:blipFill>
        <p:spPr bwMode="auto">
          <a:xfrm>
            <a:off x="2818617" y="3961322"/>
            <a:ext cx="2771775" cy="2231011"/>
          </a:xfrm>
          <a:prstGeom prst="rect">
            <a:avLst/>
          </a:prstGeom>
          <a:noFill/>
          <a:extLst>
            <a:ext uri="{909E8E84-426E-40DD-AFC4-6F175D3DCCD1}">
              <a14:hiddenFill xmlns:a14="http://schemas.microsoft.com/office/drawing/2010/main">
                <a:solidFill>
                  <a:srgbClr val="FFFFFF"/>
                </a:solidFill>
              </a14:hiddenFill>
            </a:ext>
          </a:extLst>
        </p:spPr>
      </p:pic>
      <p:pic>
        <p:nvPicPr>
          <p:cNvPr id="11" name="Movie 1.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8109668" y="3972329"/>
            <a:ext cx="2231011" cy="2238652"/>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b="11879"/>
          <a:stretch/>
        </p:blipFill>
        <p:spPr>
          <a:xfrm>
            <a:off x="5590392" y="3972328"/>
            <a:ext cx="2519277" cy="2220005"/>
          </a:xfrm>
          <a:prstGeom prst="rect">
            <a:avLst/>
          </a:prstGeom>
        </p:spPr>
      </p:pic>
      <p:pic>
        <p:nvPicPr>
          <p:cNvPr id="5130" name="Picture 10" descr="https://www.ncbi.nlm.nih.gov/corecgi/tileshop/tileshop.fcgi?p=PMC3&amp;id=319701&amp;s=34&amp;r=1&amp;c=1"/>
          <p:cNvPicPr>
            <a:picLocks noChangeAspect="1" noChangeArrowheads="1"/>
          </p:cNvPicPr>
          <p:nvPr/>
        </p:nvPicPr>
        <p:blipFill rotWithShape="1">
          <a:blip r:embed="rId9">
            <a:extLst>
              <a:ext uri="{28A0092B-C50C-407E-A947-70E740481C1C}">
                <a14:useLocalDpi xmlns:a14="http://schemas.microsoft.com/office/drawing/2010/main" val="0"/>
              </a:ext>
            </a:extLst>
          </a:blip>
          <a:srcRect l="3067" t="3541" r="60995" b="73834"/>
          <a:stretch/>
        </p:blipFill>
        <p:spPr bwMode="auto">
          <a:xfrm rot="16200000">
            <a:off x="10149851" y="4150180"/>
            <a:ext cx="2232980" cy="18513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ioengineering Departm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2290" name="Title 1"/>
          <p:cNvSpPr>
            <a:spLocks noGrp="1"/>
          </p:cNvSpPr>
          <p:nvPr>
            <p:ph type="ctrTitle"/>
          </p:nvPr>
        </p:nvSpPr>
        <p:spPr>
          <a:xfrm>
            <a:off x="56364" y="0"/>
            <a:ext cx="12192003" cy="3940703"/>
          </a:xfrm>
        </p:spPr>
        <p:txBody>
          <a:bodyPr>
            <a:normAutofit/>
          </a:bodyPr>
          <a:lstStyle/>
          <a:p>
            <a:r>
              <a:rPr lang="en-US" sz="4800" b="1" dirty="0">
                <a:latin typeface="Arial" panose="020B0604020202020204" pitchFamily="34" charset="0"/>
                <a:cs typeface="Arial" panose="020B0604020202020204" pitchFamily="34" charset="0"/>
              </a:rPr>
              <a:t>Engineering and Medicine Coming Together to Cure Cancer</a:t>
            </a:r>
            <a:br>
              <a:rPr lang="en-US" sz="4800" b="1" dirty="0">
                <a:latin typeface="Arial" panose="020B0604020202020204" pitchFamily="34" charset="0"/>
                <a:cs typeface="Arial" panose="020B0604020202020204" pitchFamily="34" charset="0"/>
              </a:rPr>
            </a:br>
            <a:br>
              <a:rPr lang="en-US" sz="48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Prof. Dipanjan Pan, PhD, FRSC, FAHA, FACC</a:t>
            </a:r>
            <a:br>
              <a:rPr lang="en-US" sz="2800" b="1"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Associate Professor &amp; Director of Professional Masters Program in Bioengineering</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University of Illinois at Urbana-Champaign; </a:t>
            </a:r>
            <a:r>
              <a:rPr lang="en-US" sz="2400" dirty="0">
                <a:solidFill>
                  <a:srgbClr val="FFFF00"/>
                </a:solidFill>
                <a:latin typeface="Arial" panose="020B0604020202020204" pitchFamily="34" charset="0"/>
                <a:cs typeface="Arial" panose="020B0604020202020204" pitchFamily="34" charset="0"/>
              </a:rPr>
              <a:t>dipanjan@Illinois.edu; 217-244-2938</a:t>
            </a:r>
          </a:p>
        </p:txBody>
      </p:sp>
      <p:pic>
        <p:nvPicPr>
          <p:cNvPr id="10" name="Picture 9" descr="Innsight_Logo-01.png">
            <a:extLst>
              <a:ext uri="{FF2B5EF4-FFF2-40B4-BE49-F238E27FC236}">
                <a16:creationId xmlns:a16="http://schemas.microsoft.com/office/drawing/2014/main" id="{95E5AF81-4D26-4C02-B412-0739EBD9ABBA}"/>
              </a:ext>
            </a:extLst>
          </p:cNvPr>
          <p:cNvPicPr>
            <a:picLocks noChangeAspect="1"/>
          </p:cNvPicPr>
          <p:nvPr/>
        </p:nvPicPr>
        <p:blipFill rotWithShape="1">
          <a:blip r:embed="rId11"/>
          <a:srcRect l="13611" t="12051" r="10333" b="8343"/>
          <a:stretch/>
        </p:blipFill>
        <p:spPr>
          <a:xfrm>
            <a:off x="-4" y="4828051"/>
            <a:ext cx="2225395" cy="913613"/>
          </a:xfrm>
          <a:prstGeom prst="rect">
            <a:avLst/>
          </a:prstGeom>
          <a:solidFill>
            <a:schemeClr val="bg1"/>
          </a:solidFill>
        </p:spPr>
      </p:pic>
      <p:pic>
        <p:nvPicPr>
          <p:cNvPr id="13" name="Picture 12">
            <a:extLst>
              <a:ext uri="{FF2B5EF4-FFF2-40B4-BE49-F238E27FC236}">
                <a16:creationId xmlns:a16="http://schemas.microsoft.com/office/drawing/2014/main" id="{8AADDFFE-1BE2-4C40-800B-497F26DDDACE}"/>
              </a:ext>
            </a:extLst>
          </p:cNvPr>
          <p:cNvPicPr>
            <a:picLocks noChangeAspect="1"/>
          </p:cNvPicPr>
          <p:nvPr/>
        </p:nvPicPr>
        <p:blipFill rotWithShape="1">
          <a:blip r:embed="rId12"/>
          <a:srcRect l="3039" t="13586" r="73288" b="75568"/>
          <a:stretch/>
        </p:blipFill>
        <p:spPr>
          <a:xfrm>
            <a:off x="0" y="5741665"/>
            <a:ext cx="2225391" cy="569522"/>
          </a:xfrm>
          <a:prstGeom prst="rect">
            <a:avLst/>
          </a:prstGeom>
        </p:spPr>
      </p:pic>
    </p:spTree>
    <p:extLst>
      <p:ext uri="{BB962C8B-B14F-4D97-AF65-F5344CB8AC3E}">
        <p14:creationId xmlns:p14="http://schemas.microsoft.com/office/powerpoint/2010/main" val="1957477481"/>
      </p:ext>
    </p:extLst>
  </p:cSld>
  <p:clrMapOvr>
    <a:masterClrMapping/>
  </p:clrMapOvr>
  <p:timing>
    <p:tnLst>
      <p:par>
        <p:cTn id="1" dur="indefinite" restart="never" nodeType="tmRoot">
          <p:childTnLst>
            <p:video>
              <p:cMediaNode vol="0">
                <p:cTn id="2" repeatCount="indefinite" fill="remove"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65922"/>
            <a:ext cx="12192000"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7572FF6-961A-435C-9E6D-DA60C9B41491}"/>
              </a:ext>
            </a:extLst>
          </p:cNvPr>
          <p:cNvSpPr txBox="1"/>
          <p:nvPr/>
        </p:nvSpPr>
        <p:spPr>
          <a:xfrm>
            <a:off x="0" y="52114"/>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Therapeutics</a:t>
            </a:r>
          </a:p>
        </p:txBody>
      </p:sp>
      <p:sp>
        <p:nvSpPr>
          <p:cNvPr id="4" name="Oval 3">
            <a:extLst>
              <a:ext uri="{FF2B5EF4-FFF2-40B4-BE49-F238E27FC236}">
                <a16:creationId xmlns:a16="http://schemas.microsoft.com/office/drawing/2014/main" id="{2AE0BB7B-D6CF-4506-AF8F-BAE7C7143A55}"/>
              </a:ext>
            </a:extLst>
          </p:cNvPr>
          <p:cNvSpPr/>
          <p:nvPr/>
        </p:nvSpPr>
        <p:spPr>
          <a:xfrm>
            <a:off x="4586809" y="1808916"/>
            <a:ext cx="3276600" cy="3257605"/>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7F85A38-C467-4B50-80CB-12478BECB4D1}"/>
              </a:ext>
            </a:extLst>
          </p:cNvPr>
          <p:cNvSpPr/>
          <p:nvPr/>
        </p:nvSpPr>
        <p:spPr>
          <a:xfrm>
            <a:off x="7596871" y="770020"/>
            <a:ext cx="4325540" cy="137076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6" name="TextBox 5">
            <a:extLst>
              <a:ext uri="{FF2B5EF4-FFF2-40B4-BE49-F238E27FC236}">
                <a16:creationId xmlns:a16="http://schemas.microsoft.com/office/drawing/2014/main" id="{746EFCB7-0F89-45E4-8204-FFA208212BB2}"/>
              </a:ext>
            </a:extLst>
          </p:cNvPr>
          <p:cNvSpPr txBox="1"/>
          <p:nvPr/>
        </p:nvSpPr>
        <p:spPr>
          <a:xfrm>
            <a:off x="4314773" y="6148598"/>
            <a:ext cx="412346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Combinatorial therapy</a:t>
            </a:r>
          </a:p>
        </p:txBody>
      </p:sp>
      <p:sp>
        <p:nvSpPr>
          <p:cNvPr id="7" name="Rectangle 6">
            <a:extLst>
              <a:ext uri="{FF2B5EF4-FFF2-40B4-BE49-F238E27FC236}">
                <a16:creationId xmlns:a16="http://schemas.microsoft.com/office/drawing/2014/main" id="{2532D195-789E-467E-AB69-41B26DCC19BE}"/>
              </a:ext>
            </a:extLst>
          </p:cNvPr>
          <p:cNvSpPr/>
          <p:nvPr/>
        </p:nvSpPr>
        <p:spPr>
          <a:xfrm>
            <a:off x="319406" y="5228022"/>
            <a:ext cx="3480663" cy="92453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8" name="Rectangle 7">
            <a:extLst>
              <a:ext uri="{FF2B5EF4-FFF2-40B4-BE49-F238E27FC236}">
                <a16:creationId xmlns:a16="http://schemas.microsoft.com/office/drawing/2014/main" id="{7D8A5364-96B3-4204-9BE3-99CCB7056B70}"/>
              </a:ext>
            </a:extLst>
          </p:cNvPr>
          <p:cNvSpPr/>
          <p:nvPr/>
        </p:nvSpPr>
        <p:spPr>
          <a:xfrm>
            <a:off x="326557" y="833576"/>
            <a:ext cx="3710424" cy="9573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9" name="Rectangle 8">
            <a:extLst>
              <a:ext uri="{FF2B5EF4-FFF2-40B4-BE49-F238E27FC236}">
                <a16:creationId xmlns:a16="http://schemas.microsoft.com/office/drawing/2014/main" id="{4AB204AB-28AD-4B92-860F-656EEFD057E3}"/>
              </a:ext>
            </a:extLst>
          </p:cNvPr>
          <p:cNvSpPr/>
          <p:nvPr/>
        </p:nvSpPr>
        <p:spPr>
          <a:xfrm>
            <a:off x="8580728" y="4943565"/>
            <a:ext cx="3326292" cy="13849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cxnSp>
        <p:nvCxnSpPr>
          <p:cNvPr id="10" name="Straight Arrow Connector 9">
            <a:extLst>
              <a:ext uri="{FF2B5EF4-FFF2-40B4-BE49-F238E27FC236}">
                <a16:creationId xmlns:a16="http://schemas.microsoft.com/office/drawing/2014/main" id="{0DDDD2F8-F281-4F09-A4EF-54BD9DB91E5B}"/>
              </a:ext>
            </a:extLst>
          </p:cNvPr>
          <p:cNvCxnSpPr>
            <a:cxnSpLocks/>
          </p:cNvCxnSpPr>
          <p:nvPr/>
        </p:nvCxnSpPr>
        <p:spPr>
          <a:xfrm>
            <a:off x="8202506" y="4611834"/>
            <a:ext cx="447644" cy="328746"/>
          </a:xfrm>
          <a:prstGeom prst="straightConnector1">
            <a:avLst/>
          </a:prstGeom>
          <a:ln w="28575">
            <a:solidFill>
              <a:schemeClr val="bg1"/>
            </a:solidFill>
            <a:headEnd w="lg" len="lg"/>
            <a:tailEnd type="oval"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5610F7E-CB92-42B4-80E9-0886584D5588}"/>
              </a:ext>
            </a:extLst>
          </p:cNvPr>
          <p:cNvCxnSpPr/>
          <p:nvPr/>
        </p:nvCxnSpPr>
        <p:spPr>
          <a:xfrm flipV="1">
            <a:off x="6179046" y="786302"/>
            <a:ext cx="0" cy="306630"/>
          </a:xfrm>
          <a:prstGeom prst="straightConnector1">
            <a:avLst/>
          </a:prstGeom>
          <a:ln w="28575">
            <a:solidFill>
              <a:schemeClr val="bg1"/>
            </a:solidFill>
            <a:headEnd w="lg" len="lg"/>
            <a:tailEnd type="oval" w="lg"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ECA97C3-D963-4AAE-895B-81AEABD1886A}"/>
              </a:ext>
            </a:extLst>
          </p:cNvPr>
          <p:cNvSpPr txBox="1"/>
          <p:nvPr/>
        </p:nvSpPr>
        <p:spPr>
          <a:xfrm>
            <a:off x="325639" y="813944"/>
            <a:ext cx="378347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Transcription factors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Oncogenes</a:t>
            </a:r>
          </a:p>
        </p:txBody>
      </p:sp>
      <p:sp>
        <p:nvSpPr>
          <p:cNvPr id="13" name="Oval 12">
            <a:extLst>
              <a:ext uri="{FF2B5EF4-FFF2-40B4-BE49-F238E27FC236}">
                <a16:creationId xmlns:a16="http://schemas.microsoft.com/office/drawing/2014/main" id="{3CA9EA53-FD24-474B-986B-17D9D0E629A3}"/>
              </a:ext>
            </a:extLst>
          </p:cNvPr>
          <p:cNvSpPr/>
          <p:nvPr/>
        </p:nvSpPr>
        <p:spPr>
          <a:xfrm>
            <a:off x="4213689" y="2001156"/>
            <a:ext cx="1241596" cy="121920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Stem-like Cells</a:t>
            </a:r>
          </a:p>
        </p:txBody>
      </p:sp>
      <p:sp>
        <p:nvSpPr>
          <p:cNvPr id="14" name="TextBox 13">
            <a:extLst>
              <a:ext uri="{FF2B5EF4-FFF2-40B4-BE49-F238E27FC236}">
                <a16:creationId xmlns:a16="http://schemas.microsoft.com/office/drawing/2014/main" id="{D88C58B8-634C-4D0A-8839-71298A35F20F}"/>
              </a:ext>
            </a:extLst>
          </p:cNvPr>
          <p:cNvSpPr txBox="1"/>
          <p:nvPr/>
        </p:nvSpPr>
        <p:spPr>
          <a:xfrm>
            <a:off x="7596869" y="755787"/>
            <a:ext cx="4312841" cy="1384995"/>
          </a:xfrm>
          <a:prstGeom prst="rect">
            <a:avLst/>
          </a:prstGeom>
          <a:noFill/>
          <a:ln>
            <a:solidFill>
              <a:srgbClr val="0070C0"/>
            </a:solid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Trans arterial chemo-embolization (TACE) for liver cancer</a:t>
            </a:r>
          </a:p>
        </p:txBody>
      </p:sp>
      <p:cxnSp>
        <p:nvCxnSpPr>
          <p:cNvPr id="15" name="Straight Arrow Connector 14">
            <a:extLst>
              <a:ext uri="{FF2B5EF4-FFF2-40B4-BE49-F238E27FC236}">
                <a16:creationId xmlns:a16="http://schemas.microsoft.com/office/drawing/2014/main" id="{D178FEEB-3808-4E3E-B04A-ED5738EAB40E}"/>
              </a:ext>
            </a:extLst>
          </p:cNvPr>
          <p:cNvCxnSpPr/>
          <p:nvPr/>
        </p:nvCxnSpPr>
        <p:spPr>
          <a:xfrm flipV="1">
            <a:off x="8202506" y="1951806"/>
            <a:ext cx="381000" cy="273756"/>
          </a:xfrm>
          <a:prstGeom prst="straightConnector1">
            <a:avLst/>
          </a:prstGeom>
          <a:ln w="28575">
            <a:solidFill>
              <a:schemeClr val="bg1"/>
            </a:solidFill>
            <a:headEnd w="lg" len="lg"/>
            <a:tailEnd type="oval"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7D0C578-F7CB-4229-B14B-28B4637C91B8}"/>
              </a:ext>
            </a:extLst>
          </p:cNvPr>
          <p:cNvCxnSpPr/>
          <p:nvPr/>
        </p:nvCxnSpPr>
        <p:spPr>
          <a:xfrm>
            <a:off x="6226234" y="5874236"/>
            <a:ext cx="0" cy="304800"/>
          </a:xfrm>
          <a:prstGeom prst="straightConnector1">
            <a:avLst/>
          </a:prstGeom>
          <a:ln w="28575">
            <a:solidFill>
              <a:schemeClr val="bg1"/>
            </a:solidFill>
            <a:headEnd w="lg" len="lg"/>
            <a:tailEnd type="oval" w="lg" len="lg"/>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BBD0756-26A0-4047-83AF-EF56A2B0D782}"/>
              </a:ext>
            </a:extLst>
          </p:cNvPr>
          <p:cNvSpPr txBox="1"/>
          <p:nvPr/>
        </p:nvSpPr>
        <p:spPr>
          <a:xfrm>
            <a:off x="8433997" y="4943566"/>
            <a:ext cx="3473023" cy="138499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Metabolic therapy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pH therapy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Nuclear Receptor</a:t>
            </a:r>
          </a:p>
        </p:txBody>
      </p:sp>
      <p:cxnSp>
        <p:nvCxnSpPr>
          <p:cNvPr id="18" name="Straight Arrow Connector 17">
            <a:extLst>
              <a:ext uri="{FF2B5EF4-FFF2-40B4-BE49-F238E27FC236}">
                <a16:creationId xmlns:a16="http://schemas.microsoft.com/office/drawing/2014/main" id="{BA955548-19D0-4213-AA69-E7B4634F6E28}"/>
              </a:ext>
            </a:extLst>
          </p:cNvPr>
          <p:cNvCxnSpPr/>
          <p:nvPr/>
        </p:nvCxnSpPr>
        <p:spPr>
          <a:xfrm flipH="1">
            <a:off x="4027797" y="4694444"/>
            <a:ext cx="278195" cy="228600"/>
          </a:xfrm>
          <a:prstGeom prst="straightConnector1">
            <a:avLst/>
          </a:prstGeom>
          <a:ln w="28575">
            <a:solidFill>
              <a:schemeClr val="bg1"/>
            </a:solidFill>
            <a:headEnd w="lg" len="lg"/>
            <a:tailEnd type="oval" w="lg" len="lg"/>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EEE48B1-18A4-427F-AAF1-4932991BB095}"/>
              </a:ext>
            </a:extLst>
          </p:cNvPr>
          <p:cNvSpPr txBox="1"/>
          <p:nvPr/>
        </p:nvSpPr>
        <p:spPr>
          <a:xfrm>
            <a:off x="451477" y="5227009"/>
            <a:ext cx="341801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Locally delivered US ablation</a:t>
            </a:r>
          </a:p>
        </p:txBody>
      </p:sp>
      <p:cxnSp>
        <p:nvCxnSpPr>
          <p:cNvPr id="21" name="Straight Arrow Connector 20">
            <a:extLst>
              <a:ext uri="{FF2B5EF4-FFF2-40B4-BE49-F238E27FC236}">
                <a16:creationId xmlns:a16="http://schemas.microsoft.com/office/drawing/2014/main" id="{44593F8B-3C3E-4541-90A6-3453D6A6CE40}"/>
              </a:ext>
            </a:extLst>
          </p:cNvPr>
          <p:cNvCxnSpPr>
            <a:cxnSpLocks/>
          </p:cNvCxnSpPr>
          <p:nvPr/>
        </p:nvCxnSpPr>
        <p:spPr>
          <a:xfrm flipH="1" flipV="1">
            <a:off x="4072509" y="1740409"/>
            <a:ext cx="301761" cy="400373"/>
          </a:xfrm>
          <a:prstGeom prst="straightConnector1">
            <a:avLst/>
          </a:prstGeom>
          <a:ln w="28575">
            <a:solidFill>
              <a:schemeClr val="bg1"/>
            </a:solidFill>
            <a:headEnd w="lg" len="lg"/>
            <a:tailEnd type="oval" w="lg" len="lg"/>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A39B0BCB-B1A2-41DC-A2E0-739EE6BBEB70}"/>
              </a:ext>
            </a:extLst>
          </p:cNvPr>
          <p:cNvGrpSpPr/>
          <p:nvPr/>
        </p:nvGrpSpPr>
        <p:grpSpPr>
          <a:xfrm>
            <a:off x="4001453" y="1061436"/>
            <a:ext cx="4417504" cy="4845469"/>
            <a:chOff x="3753603" y="1147720"/>
            <a:chExt cx="4417504" cy="4845469"/>
          </a:xfrm>
        </p:grpSpPr>
        <p:sp>
          <p:nvSpPr>
            <p:cNvPr id="23" name="Oval 22">
              <a:extLst>
                <a:ext uri="{FF2B5EF4-FFF2-40B4-BE49-F238E27FC236}">
                  <a16:creationId xmlns:a16="http://schemas.microsoft.com/office/drawing/2014/main" id="{53F4BA06-A843-4DF0-9A88-B3BDA5E97BD4}"/>
                </a:ext>
              </a:extLst>
            </p:cNvPr>
            <p:cNvSpPr/>
            <p:nvPr/>
          </p:nvSpPr>
          <p:spPr>
            <a:xfrm>
              <a:off x="6609024" y="1971375"/>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Thrombus</a:t>
              </a:r>
            </a:p>
          </p:txBody>
        </p:sp>
        <p:sp>
          <p:nvSpPr>
            <p:cNvPr id="24" name="Oval 23">
              <a:extLst>
                <a:ext uri="{FF2B5EF4-FFF2-40B4-BE49-F238E27FC236}">
                  <a16:creationId xmlns:a16="http://schemas.microsoft.com/office/drawing/2014/main" id="{930D017F-2F91-44DC-B427-520E9258651F}"/>
                </a:ext>
              </a:extLst>
            </p:cNvPr>
            <p:cNvSpPr/>
            <p:nvPr/>
          </p:nvSpPr>
          <p:spPr>
            <a:xfrm>
              <a:off x="6645618" y="3619564"/>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defects in cancer cells</a:t>
              </a:r>
            </a:p>
          </p:txBody>
        </p:sp>
        <p:sp>
          <p:nvSpPr>
            <p:cNvPr id="25" name="Oval 24">
              <a:extLst>
                <a:ext uri="{FF2B5EF4-FFF2-40B4-BE49-F238E27FC236}">
                  <a16:creationId xmlns:a16="http://schemas.microsoft.com/office/drawing/2014/main" id="{D917A194-3D30-439D-8ADC-23EFF946CA03}"/>
                </a:ext>
              </a:extLst>
            </p:cNvPr>
            <p:cNvSpPr/>
            <p:nvPr/>
          </p:nvSpPr>
          <p:spPr>
            <a:xfrm>
              <a:off x="5214515" y="4471429"/>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Carry other drugs to a tumor</a:t>
              </a:r>
            </a:p>
          </p:txBody>
        </p:sp>
        <p:sp>
          <p:nvSpPr>
            <p:cNvPr id="26" name="Oval 25">
              <a:extLst>
                <a:ext uri="{FF2B5EF4-FFF2-40B4-BE49-F238E27FC236}">
                  <a16:creationId xmlns:a16="http://schemas.microsoft.com/office/drawing/2014/main" id="{8E323C7E-43EF-4237-A804-0B562DA01EEC}"/>
                </a:ext>
              </a:extLst>
            </p:cNvPr>
            <p:cNvSpPr/>
            <p:nvPr/>
          </p:nvSpPr>
          <p:spPr>
            <a:xfrm>
              <a:off x="3824659" y="3591036"/>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Apoptosis</a:t>
              </a:r>
            </a:p>
          </p:txBody>
        </p:sp>
        <p:sp>
          <p:nvSpPr>
            <p:cNvPr id="27" name="Oval 26">
              <a:extLst>
                <a:ext uri="{FF2B5EF4-FFF2-40B4-BE49-F238E27FC236}">
                  <a16:creationId xmlns:a16="http://schemas.microsoft.com/office/drawing/2014/main" id="{DE0D474E-D2F8-4576-B3E5-0E1EEF707326}"/>
                </a:ext>
              </a:extLst>
            </p:cNvPr>
            <p:cNvSpPr/>
            <p:nvPr/>
          </p:nvSpPr>
          <p:spPr>
            <a:xfrm>
              <a:off x="3753603" y="1997701"/>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Immuno</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therapy</a:t>
              </a:r>
            </a:p>
          </p:txBody>
        </p:sp>
        <p:sp>
          <p:nvSpPr>
            <p:cNvPr id="28" name="Oval 27">
              <a:extLst>
                <a:ext uri="{FF2B5EF4-FFF2-40B4-BE49-F238E27FC236}">
                  <a16:creationId xmlns:a16="http://schemas.microsoft.com/office/drawing/2014/main" id="{F1512276-0D89-4A6D-970D-33F1D2FC3FB4}"/>
                </a:ext>
              </a:extLst>
            </p:cNvPr>
            <p:cNvSpPr/>
            <p:nvPr/>
          </p:nvSpPr>
          <p:spPr>
            <a:xfrm>
              <a:off x="5168452" y="1147720"/>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Prevent/Block Cell Growth</a:t>
              </a:r>
            </a:p>
          </p:txBody>
        </p:sp>
      </p:grpSp>
      <p:sp>
        <p:nvSpPr>
          <p:cNvPr id="30" name="Rectangle 29">
            <a:extLst>
              <a:ext uri="{FF2B5EF4-FFF2-40B4-BE49-F238E27FC236}">
                <a16:creationId xmlns:a16="http://schemas.microsoft.com/office/drawing/2014/main" id="{F8977FDF-92D8-4F45-9DA6-69D32F12B0E4}"/>
              </a:ext>
            </a:extLst>
          </p:cNvPr>
          <p:cNvSpPr/>
          <p:nvPr/>
        </p:nvSpPr>
        <p:spPr>
          <a:xfrm>
            <a:off x="4272140" y="6044815"/>
            <a:ext cx="4023608" cy="65780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31" name="TextBox 30">
            <a:extLst>
              <a:ext uri="{FF2B5EF4-FFF2-40B4-BE49-F238E27FC236}">
                <a16:creationId xmlns:a16="http://schemas.microsoft.com/office/drawing/2014/main" id="{1DDFA85E-A9DC-4ABA-B35F-95696DB74040}"/>
              </a:ext>
            </a:extLst>
          </p:cNvPr>
          <p:cNvSpPr txBox="1"/>
          <p:nvPr/>
        </p:nvSpPr>
        <p:spPr>
          <a:xfrm>
            <a:off x="5439905" y="3231661"/>
            <a:ext cx="1611656"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Therapy</a:t>
            </a:r>
          </a:p>
        </p:txBody>
      </p:sp>
      <p:pic>
        <p:nvPicPr>
          <p:cNvPr id="2050" name="Picture 2" descr="Image result for cmyc">
            <a:extLst>
              <a:ext uri="{FF2B5EF4-FFF2-40B4-BE49-F238E27FC236}">
                <a16:creationId xmlns:a16="http://schemas.microsoft.com/office/drawing/2014/main" id="{3ABA2622-CB03-4744-AEDA-4969C799CF1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21800" y="2253014"/>
            <a:ext cx="3926014" cy="26397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BAE0464F-D69C-4E75-A54D-F0091C7AFA76}"/>
              </a:ext>
            </a:extLst>
          </p:cNvPr>
          <p:cNvPicPr/>
          <p:nvPr/>
        </p:nvPicPr>
        <p:blipFill rotWithShape="1">
          <a:blip r:embed="rId4" cstate="print">
            <a:extLst>
              <a:ext uri="{28A0092B-C50C-407E-A947-70E740481C1C}">
                <a14:useLocalDpi xmlns:a14="http://schemas.microsoft.com/office/drawing/2010/main" val="0"/>
              </a:ext>
            </a:extLst>
          </a:blip>
          <a:srcRect l="24614" t="14908" r="32245" b="13203"/>
          <a:stretch/>
        </p:blipFill>
        <p:spPr bwMode="auto">
          <a:xfrm>
            <a:off x="253982" y="1467648"/>
            <a:ext cx="3513541" cy="3341096"/>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AEED7B64-273F-4A54-9167-800AB7A36B87}"/>
              </a:ext>
            </a:extLst>
          </p:cNvPr>
          <p:cNvSpPr txBox="1"/>
          <p:nvPr/>
        </p:nvSpPr>
        <p:spPr>
          <a:xfrm>
            <a:off x="338901" y="3692647"/>
            <a:ext cx="3541035"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40000"/>
                    <a:lumOff val="60000"/>
                  </a:srgbClr>
                </a:solidFill>
                <a:effectLst/>
                <a:uLnTx/>
                <a:uFillTx/>
                <a:latin typeface="Arial" panose="020B0604020202020204" pitchFamily="34" charset="0"/>
                <a:ea typeface="+mn-ea"/>
                <a:cs typeface="Arial" panose="020B0604020202020204" pitchFamily="34" charset="0"/>
              </a:rPr>
              <a:t>Signaling pathways inhibition by stem cell targeting</a:t>
            </a:r>
          </a:p>
        </p:txBody>
      </p:sp>
      <p:sp>
        <p:nvSpPr>
          <p:cNvPr id="29" name="Rectangle 28">
            <a:extLst>
              <a:ext uri="{FF2B5EF4-FFF2-40B4-BE49-F238E27FC236}">
                <a16:creationId xmlns:a16="http://schemas.microsoft.com/office/drawing/2014/main" id="{02D1BBDF-8EC7-47D9-B1B1-CF4074A8E651}"/>
              </a:ext>
            </a:extLst>
          </p:cNvPr>
          <p:cNvSpPr/>
          <p:nvPr/>
        </p:nvSpPr>
        <p:spPr>
          <a:xfrm>
            <a:off x="300458" y="3683605"/>
            <a:ext cx="3517524" cy="14201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35" name="Rectangle 34">
            <a:extLst>
              <a:ext uri="{FF2B5EF4-FFF2-40B4-BE49-F238E27FC236}">
                <a16:creationId xmlns:a16="http://schemas.microsoft.com/office/drawing/2014/main" id="{6CCF555A-F4AC-4BE8-949B-71DBB0115D8B}"/>
              </a:ext>
            </a:extLst>
          </p:cNvPr>
          <p:cNvSpPr/>
          <p:nvPr/>
        </p:nvSpPr>
        <p:spPr>
          <a:xfrm>
            <a:off x="2912662" y="1290997"/>
            <a:ext cx="1890261"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ACS Nano 2015</a:t>
            </a:r>
            <a:endParaRPr lang="en-US" b="1" i="1"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16CB3BE8-31CC-4359-B935-DEB2B232E136}"/>
              </a:ext>
            </a:extLst>
          </p:cNvPr>
          <p:cNvSpPr/>
          <p:nvPr/>
        </p:nvSpPr>
        <p:spPr>
          <a:xfrm>
            <a:off x="7608155" y="5506536"/>
            <a:ext cx="1608133"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Sci Rep 2016</a:t>
            </a:r>
            <a:endParaRPr lang="en-US" b="1" i="1" dirty="0">
              <a:solidFill>
                <a:schemeClr val="bg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6507F9EA-CC81-4B62-83AF-F74E58A9E537}"/>
              </a:ext>
            </a:extLst>
          </p:cNvPr>
          <p:cNvSpPr/>
          <p:nvPr/>
        </p:nvSpPr>
        <p:spPr>
          <a:xfrm>
            <a:off x="2762524" y="5732830"/>
            <a:ext cx="1608133"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Sci Rep 2015</a:t>
            </a:r>
            <a:endParaRPr lang="en-US" b="1" i="1"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8436C829-75FD-4F60-94FC-C4FB2E3A2BA6}"/>
              </a:ext>
            </a:extLst>
          </p:cNvPr>
          <p:cNvSpPr/>
          <p:nvPr/>
        </p:nvSpPr>
        <p:spPr>
          <a:xfrm>
            <a:off x="8650150" y="2208717"/>
            <a:ext cx="2223686"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Mol Can Ther 2017</a:t>
            </a:r>
            <a:endParaRPr lang="en-US" b="1" i="1"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E948508C-99BF-4A0C-BB20-86B28634D18F}"/>
              </a:ext>
            </a:extLst>
          </p:cNvPr>
          <p:cNvSpPr/>
          <p:nvPr/>
        </p:nvSpPr>
        <p:spPr>
          <a:xfrm>
            <a:off x="3541857" y="5427852"/>
            <a:ext cx="1608133"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Sci Rep 2014</a:t>
            </a:r>
            <a:endParaRPr lang="en-US" b="1" i="1"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F151339-36CA-48AC-BE41-A4535AF3B9B7}"/>
              </a:ext>
            </a:extLst>
          </p:cNvPr>
          <p:cNvSpPr/>
          <p:nvPr/>
        </p:nvSpPr>
        <p:spPr>
          <a:xfrm>
            <a:off x="8682695" y="4517844"/>
            <a:ext cx="3023007"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ACS Applied Mat Int, 2017</a:t>
            </a:r>
            <a:endParaRPr lang="en-US" b="1" i="1"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04B62B2F-7172-4C9C-BF5D-E00027F63067}"/>
              </a:ext>
            </a:extLst>
          </p:cNvPr>
          <p:cNvSpPr/>
          <p:nvPr/>
        </p:nvSpPr>
        <p:spPr>
          <a:xfrm>
            <a:off x="2929599" y="1568859"/>
            <a:ext cx="1608133"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Sci Rep 2016</a:t>
            </a:r>
            <a:endParaRPr lang="en-US" b="1" i="1"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3D4C1E0-6CAD-4464-8BE4-B764E74F624D}"/>
              </a:ext>
            </a:extLst>
          </p:cNvPr>
          <p:cNvSpPr/>
          <p:nvPr/>
        </p:nvSpPr>
        <p:spPr>
          <a:xfrm>
            <a:off x="8634291" y="2519086"/>
            <a:ext cx="2146742"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Biomaterials 2010</a:t>
            </a:r>
            <a:endParaRPr lang="en-US"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737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86497"/>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064973" y="2490775"/>
            <a:ext cx="10062053" cy="186916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How Early We are Able to Detect?</a:t>
            </a:r>
          </a:p>
        </p:txBody>
      </p:sp>
    </p:spTree>
    <p:extLst>
      <p:ext uri="{BB962C8B-B14F-4D97-AF65-F5344CB8AC3E}">
        <p14:creationId xmlns:p14="http://schemas.microsoft.com/office/powerpoint/2010/main" val="277563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65922"/>
            <a:ext cx="12192000"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37">
            <a:extLst>
              <a:ext uri="{FF2B5EF4-FFF2-40B4-BE49-F238E27FC236}">
                <a16:creationId xmlns:a16="http://schemas.microsoft.com/office/drawing/2014/main" id="{83F32A7D-C97F-41D8-A410-CDD3D46EDFD8}"/>
              </a:ext>
            </a:extLst>
          </p:cNvPr>
          <p:cNvGrpSpPr/>
          <p:nvPr/>
        </p:nvGrpSpPr>
        <p:grpSpPr>
          <a:xfrm>
            <a:off x="5665030" y="1866900"/>
            <a:ext cx="4953000" cy="3862388"/>
            <a:chOff x="4038600" y="1905000"/>
            <a:chExt cx="4953000" cy="3862388"/>
          </a:xfrm>
        </p:grpSpPr>
        <p:pic>
          <p:nvPicPr>
            <p:cNvPr id="9" name="Picture 2" descr="Fig3">
              <a:extLst>
                <a:ext uri="{FF2B5EF4-FFF2-40B4-BE49-F238E27FC236}">
                  <a16:creationId xmlns:a16="http://schemas.microsoft.com/office/drawing/2014/main" id="{4CD2DED1-7D02-42C2-820B-BAA20E562DE9}"/>
                </a:ext>
              </a:extLst>
            </p:cNvPr>
            <p:cNvPicPr>
              <a:picLocks noChangeAspect="1" noChangeArrowheads="1"/>
            </p:cNvPicPr>
            <p:nvPr/>
          </p:nvPicPr>
          <p:blipFill rotWithShape="1">
            <a:blip r:embed="rId2" cstate="print"/>
            <a:srcRect l="1515"/>
            <a:stretch/>
          </p:blipFill>
          <p:spPr bwMode="auto">
            <a:xfrm>
              <a:off x="4038600" y="1905000"/>
              <a:ext cx="4953000" cy="3862388"/>
            </a:xfrm>
            <a:prstGeom prst="rect">
              <a:avLst/>
            </a:prstGeom>
            <a:noFill/>
            <a:ln w="9525">
              <a:noFill/>
              <a:miter lim="800000"/>
              <a:headEnd/>
              <a:tailEnd/>
            </a:ln>
          </p:spPr>
        </p:pic>
        <p:sp>
          <p:nvSpPr>
            <p:cNvPr id="10" name="TextBox 9">
              <a:extLst>
                <a:ext uri="{FF2B5EF4-FFF2-40B4-BE49-F238E27FC236}">
                  <a16:creationId xmlns:a16="http://schemas.microsoft.com/office/drawing/2014/main" id="{E6B81B35-3BC9-4392-8025-7F90D2D4285F}"/>
                </a:ext>
              </a:extLst>
            </p:cNvPr>
            <p:cNvSpPr txBox="1"/>
            <p:nvPr/>
          </p:nvSpPr>
          <p:spPr bwMode="auto">
            <a:xfrm>
              <a:off x="4495800" y="3581400"/>
              <a:ext cx="801823" cy="307777"/>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ct val="20000"/>
                </a:spcBef>
                <a:spcAft>
                  <a:spcPts val="0"/>
                </a:spcAft>
                <a:buClr>
                  <a:srgbClr val="4F81BD"/>
                </a:buClr>
                <a:buSzPct val="90000"/>
                <a:buFontTx/>
                <a:buNone/>
                <a:tabLst/>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720 nm</a:t>
              </a:r>
            </a:p>
          </p:txBody>
        </p:sp>
        <p:sp>
          <p:nvSpPr>
            <p:cNvPr id="11" name="TextBox 10">
              <a:extLst>
                <a:ext uri="{FF2B5EF4-FFF2-40B4-BE49-F238E27FC236}">
                  <a16:creationId xmlns:a16="http://schemas.microsoft.com/office/drawing/2014/main" id="{C9C6EF27-FC82-4674-B864-BC35A5D1761D}"/>
                </a:ext>
              </a:extLst>
            </p:cNvPr>
            <p:cNvSpPr txBox="1"/>
            <p:nvPr/>
          </p:nvSpPr>
          <p:spPr bwMode="auto">
            <a:xfrm>
              <a:off x="6172200" y="3581400"/>
              <a:ext cx="801823" cy="307777"/>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ct val="20000"/>
                </a:spcBef>
                <a:spcAft>
                  <a:spcPts val="0"/>
                </a:spcAft>
                <a:buClr>
                  <a:srgbClr val="4F81BD"/>
                </a:buClr>
                <a:buSzPct val="90000"/>
                <a:buFontTx/>
                <a:buNone/>
                <a:tabLst/>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720 nm</a:t>
              </a:r>
            </a:p>
          </p:txBody>
        </p:sp>
        <p:sp>
          <p:nvSpPr>
            <p:cNvPr id="12" name="TextBox 11">
              <a:extLst>
                <a:ext uri="{FF2B5EF4-FFF2-40B4-BE49-F238E27FC236}">
                  <a16:creationId xmlns:a16="http://schemas.microsoft.com/office/drawing/2014/main" id="{063198E1-D80A-4E24-9DAE-FE68F998F80A}"/>
                </a:ext>
              </a:extLst>
            </p:cNvPr>
            <p:cNvSpPr txBox="1"/>
            <p:nvPr/>
          </p:nvSpPr>
          <p:spPr bwMode="auto">
            <a:xfrm>
              <a:off x="7869692" y="3581400"/>
              <a:ext cx="801823" cy="307777"/>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ct val="20000"/>
                </a:spcBef>
                <a:spcAft>
                  <a:spcPts val="0"/>
                </a:spcAft>
                <a:buClr>
                  <a:srgbClr val="4F81BD"/>
                </a:buClr>
                <a:buSzPct val="90000"/>
                <a:buFontTx/>
                <a:buNone/>
                <a:tabLst/>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720 nm</a:t>
              </a:r>
            </a:p>
          </p:txBody>
        </p:sp>
      </p:grpSp>
      <p:sp>
        <p:nvSpPr>
          <p:cNvPr id="13" name="TextBox 4">
            <a:extLst>
              <a:ext uri="{FF2B5EF4-FFF2-40B4-BE49-F238E27FC236}">
                <a16:creationId xmlns:a16="http://schemas.microsoft.com/office/drawing/2014/main" id="{9F170EA5-0CB4-4BEA-8885-FBE898F92719}"/>
              </a:ext>
            </a:extLst>
          </p:cNvPr>
          <p:cNvSpPr txBox="1">
            <a:spLocks noChangeArrowheads="1"/>
          </p:cNvSpPr>
          <p:nvPr/>
        </p:nvSpPr>
        <p:spPr bwMode="auto">
          <a:xfrm>
            <a:off x="558364" y="1997"/>
            <a:ext cx="10982325" cy="70788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Is it Possible to Detect Neo-angiogenesis?</a:t>
            </a:r>
          </a:p>
        </p:txBody>
      </p:sp>
      <p:sp>
        <p:nvSpPr>
          <p:cNvPr id="14" name="TextBox 5">
            <a:extLst>
              <a:ext uri="{FF2B5EF4-FFF2-40B4-BE49-F238E27FC236}">
                <a16:creationId xmlns:a16="http://schemas.microsoft.com/office/drawing/2014/main" id="{6196B643-0866-4C95-B2E5-8111C118357C}"/>
              </a:ext>
            </a:extLst>
          </p:cNvPr>
          <p:cNvSpPr txBox="1">
            <a:spLocks noChangeArrowheads="1"/>
          </p:cNvSpPr>
          <p:nvPr/>
        </p:nvSpPr>
        <p:spPr bwMode="auto">
          <a:xfrm>
            <a:off x="4572000" y="6000949"/>
            <a:ext cx="6723943" cy="646331"/>
          </a:xfrm>
          <a:prstGeom prst="rect">
            <a:avLst/>
          </a:prstGeom>
          <a:noFill/>
          <a:ln w="9525">
            <a:noFill/>
            <a:miter lim="800000"/>
            <a:headEnd/>
            <a:tailEnd/>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Red arrows denote small </a:t>
            </a:r>
            <a:r>
              <a:rPr kumimoji="0" lang="en-US" b="1"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neovascular</a:t>
            </a:r>
            <a:r>
              <a:rPr kumimoji="0" lang="en-US"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sprouts arising from immature </a:t>
            </a:r>
            <a:r>
              <a:rPr kumimoji="0" lang="en-US" b="1"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angiogenic</a:t>
            </a:r>
            <a:r>
              <a:rPr kumimoji="0" lang="en-US"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vessels with only nascent blood flow.</a:t>
            </a:r>
          </a:p>
        </p:txBody>
      </p:sp>
      <p:sp>
        <p:nvSpPr>
          <p:cNvPr id="15" name="Rectangle 17">
            <a:extLst>
              <a:ext uri="{FF2B5EF4-FFF2-40B4-BE49-F238E27FC236}">
                <a16:creationId xmlns:a16="http://schemas.microsoft.com/office/drawing/2014/main" id="{B53CA7BA-9410-480C-A043-BDFB56769740}"/>
              </a:ext>
            </a:extLst>
          </p:cNvPr>
          <p:cNvSpPr>
            <a:spLocks noChangeArrowheads="1"/>
          </p:cNvSpPr>
          <p:nvPr/>
        </p:nvSpPr>
        <p:spPr bwMode="auto">
          <a:xfrm>
            <a:off x="4835725" y="909334"/>
            <a:ext cx="6460218" cy="707886"/>
          </a:xfrm>
          <a:prstGeom prst="rect">
            <a:avLst/>
          </a:prstGeom>
          <a:noFill/>
          <a:ln w="9525">
            <a:noFill/>
            <a:miter lim="800000"/>
            <a:headEnd/>
            <a:tailEnd/>
          </a:ln>
        </p:spPr>
        <p:txBody>
          <a:bodyPr wrap="none">
            <a:prstTxWarp prst="textPlain">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Early detection of immature, nascent </a:t>
            </a:r>
            <a:r>
              <a:rPr kumimoji="0" lang="en-US" sz="180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angiogenic</a:t>
            </a:r>
            <a:r>
              <a:rPr kumimoji="0" lang="en-US" sz="18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vessels with Photo-acoustics Imaging and GNB!</a:t>
            </a:r>
          </a:p>
        </p:txBody>
      </p:sp>
      <p:sp>
        <p:nvSpPr>
          <p:cNvPr id="16" name="TextBox 6">
            <a:extLst>
              <a:ext uri="{FF2B5EF4-FFF2-40B4-BE49-F238E27FC236}">
                <a16:creationId xmlns:a16="http://schemas.microsoft.com/office/drawing/2014/main" id="{65654D28-D257-427E-9007-4CC50711B29F}"/>
              </a:ext>
            </a:extLst>
          </p:cNvPr>
          <p:cNvSpPr txBox="1">
            <a:spLocks noChangeArrowheads="1"/>
          </p:cNvSpPr>
          <p:nvPr/>
        </p:nvSpPr>
        <p:spPr bwMode="auto">
          <a:xfrm>
            <a:off x="22249" y="5911214"/>
            <a:ext cx="1967205" cy="307777"/>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FASEB J, 25, 875-882</a:t>
            </a:r>
          </a:p>
        </p:txBody>
      </p:sp>
      <p:sp>
        <p:nvSpPr>
          <p:cNvPr id="17" name="TextBox 16">
            <a:extLst>
              <a:ext uri="{FF2B5EF4-FFF2-40B4-BE49-F238E27FC236}">
                <a16:creationId xmlns:a16="http://schemas.microsoft.com/office/drawing/2014/main" id="{BBB8CC68-D618-4891-BC9F-24BDB46477DE}"/>
              </a:ext>
            </a:extLst>
          </p:cNvPr>
          <p:cNvSpPr txBox="1"/>
          <p:nvPr/>
        </p:nvSpPr>
        <p:spPr bwMode="auto">
          <a:xfrm>
            <a:off x="6274630" y="2092523"/>
            <a:ext cx="2526654" cy="307777"/>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ct val="20000"/>
              </a:spcBef>
              <a:spcAft>
                <a:spcPts val="0"/>
              </a:spcAft>
              <a:buClr>
                <a:srgbClr val="4F81BD"/>
              </a:buClr>
              <a:buSzPct val="90000"/>
              <a:buFontTx/>
              <a:buNone/>
              <a:tabLst/>
              <a:defRPr/>
            </a:pPr>
            <a:r>
              <a:rPr kumimoji="0" lang="en-US" sz="1400" b="1" i="0" u="none" strike="noStrike" kern="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t>MATRIGEL MOUSE MODEL</a:t>
            </a:r>
          </a:p>
        </p:txBody>
      </p:sp>
      <p:sp>
        <p:nvSpPr>
          <p:cNvPr id="18" name="TextBox 17">
            <a:extLst>
              <a:ext uri="{FF2B5EF4-FFF2-40B4-BE49-F238E27FC236}">
                <a16:creationId xmlns:a16="http://schemas.microsoft.com/office/drawing/2014/main" id="{F85D8A79-A4A0-4694-972F-078103D7669F}"/>
              </a:ext>
            </a:extLst>
          </p:cNvPr>
          <p:cNvSpPr txBox="1"/>
          <p:nvPr/>
        </p:nvSpPr>
        <p:spPr bwMode="auto">
          <a:xfrm>
            <a:off x="6139731" y="3771900"/>
            <a:ext cx="840295" cy="307777"/>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ct val="20000"/>
              </a:spcBef>
              <a:spcAft>
                <a:spcPts val="0"/>
              </a:spcAft>
              <a:buClr>
                <a:srgbClr val="4F81BD"/>
              </a:buClr>
              <a:buSzPct val="90000"/>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14 days</a:t>
            </a:r>
          </a:p>
        </p:txBody>
      </p:sp>
      <p:grpSp>
        <p:nvGrpSpPr>
          <p:cNvPr id="19" name="Group 30">
            <a:extLst>
              <a:ext uri="{FF2B5EF4-FFF2-40B4-BE49-F238E27FC236}">
                <a16:creationId xmlns:a16="http://schemas.microsoft.com/office/drawing/2014/main" id="{CC75F050-92C1-4219-81EA-B54F470D418B}"/>
              </a:ext>
            </a:extLst>
          </p:cNvPr>
          <p:cNvGrpSpPr/>
          <p:nvPr/>
        </p:nvGrpSpPr>
        <p:grpSpPr>
          <a:xfrm>
            <a:off x="405964" y="1830144"/>
            <a:ext cx="3607630" cy="3798332"/>
            <a:chOff x="228600" y="1905000"/>
            <a:chExt cx="3607630" cy="3798332"/>
          </a:xfrm>
        </p:grpSpPr>
        <p:pic>
          <p:nvPicPr>
            <p:cNvPr id="20" name="Picture 2">
              <a:extLst>
                <a:ext uri="{FF2B5EF4-FFF2-40B4-BE49-F238E27FC236}">
                  <a16:creationId xmlns:a16="http://schemas.microsoft.com/office/drawing/2014/main" id="{5D765A7F-84FC-4D6E-ABA1-778EBEFF1495}"/>
                </a:ext>
              </a:extLst>
            </p:cNvPr>
            <p:cNvPicPr>
              <a:picLocks noChangeAspect="1" noChangeArrowheads="1"/>
            </p:cNvPicPr>
            <p:nvPr/>
          </p:nvPicPr>
          <p:blipFill>
            <a:blip r:embed="rId3" cstate="print"/>
            <a:srcRect l="2125" t="2513" r="2125" b="2513"/>
            <a:stretch>
              <a:fillRect/>
            </a:stretch>
          </p:blipFill>
          <p:spPr bwMode="auto">
            <a:xfrm>
              <a:off x="1585082" y="2259777"/>
              <a:ext cx="2251148" cy="1889202"/>
            </a:xfrm>
            <a:prstGeom prst="rect">
              <a:avLst/>
            </a:prstGeom>
            <a:noFill/>
            <a:ln w="9525">
              <a:noFill/>
              <a:miter lim="800000"/>
              <a:headEnd/>
              <a:tailEnd/>
            </a:ln>
          </p:spPr>
        </p:pic>
        <p:sp>
          <p:nvSpPr>
            <p:cNvPr id="21" name="TextBox 20">
              <a:extLst>
                <a:ext uri="{FF2B5EF4-FFF2-40B4-BE49-F238E27FC236}">
                  <a16:creationId xmlns:a16="http://schemas.microsoft.com/office/drawing/2014/main" id="{10DB5248-9D8D-40DC-A8B7-2DBFF0971569}"/>
                </a:ext>
              </a:extLst>
            </p:cNvPr>
            <p:cNvSpPr txBox="1"/>
            <p:nvPr/>
          </p:nvSpPr>
          <p:spPr bwMode="auto">
            <a:xfrm>
              <a:off x="2133600" y="4191000"/>
              <a:ext cx="838200" cy="152400"/>
            </a:xfrm>
            <a:prstGeom prst="rect">
              <a:avLst/>
            </a:prstGeom>
            <a:noFill/>
          </p:spPr>
          <p:txBody>
            <a:bodyPr wrap="none">
              <a:prstTxWarp prst="textPlain">
                <a:avLst/>
              </a:prstTxWarp>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80-150nm</a:t>
              </a:r>
            </a:p>
          </p:txBody>
        </p:sp>
        <p:grpSp>
          <p:nvGrpSpPr>
            <p:cNvPr id="22" name="Group 33">
              <a:extLst>
                <a:ext uri="{FF2B5EF4-FFF2-40B4-BE49-F238E27FC236}">
                  <a16:creationId xmlns:a16="http://schemas.microsoft.com/office/drawing/2014/main" id="{E6CA0B08-0BFE-4995-A3AD-AE5B0929CC95}"/>
                </a:ext>
              </a:extLst>
            </p:cNvPr>
            <p:cNvGrpSpPr/>
            <p:nvPr/>
          </p:nvGrpSpPr>
          <p:grpSpPr>
            <a:xfrm>
              <a:off x="509587" y="1905000"/>
              <a:ext cx="1014413" cy="1492250"/>
              <a:chOff x="381000" y="1828800"/>
              <a:chExt cx="1014413" cy="1492250"/>
            </a:xfrm>
          </p:grpSpPr>
          <p:pic>
            <p:nvPicPr>
              <p:cNvPr id="25" name="Picture 3">
                <a:extLst>
                  <a:ext uri="{FF2B5EF4-FFF2-40B4-BE49-F238E27FC236}">
                    <a16:creationId xmlns:a16="http://schemas.microsoft.com/office/drawing/2014/main" id="{3FBF7F0F-C875-49AE-9FFC-AF67B347BAFF}"/>
                  </a:ext>
                </a:extLst>
              </p:cNvPr>
              <p:cNvPicPr>
                <a:picLocks noChangeAspect="1" noChangeArrowheads="1"/>
              </p:cNvPicPr>
              <p:nvPr/>
            </p:nvPicPr>
            <p:blipFill>
              <a:blip r:embed="rId4" cstate="print"/>
              <a:srcRect/>
              <a:stretch>
                <a:fillRect/>
              </a:stretch>
            </p:blipFill>
            <p:spPr bwMode="auto">
              <a:xfrm>
                <a:off x="381000" y="2971800"/>
                <a:ext cx="1014413" cy="349250"/>
              </a:xfrm>
              <a:prstGeom prst="rect">
                <a:avLst/>
              </a:prstGeom>
              <a:noFill/>
              <a:ln w="9525">
                <a:noFill/>
                <a:miter lim="800000"/>
                <a:headEnd/>
                <a:tailEnd/>
              </a:ln>
            </p:spPr>
          </p:pic>
          <p:grpSp>
            <p:nvGrpSpPr>
              <p:cNvPr id="26" name="Group 27">
                <a:extLst>
                  <a:ext uri="{FF2B5EF4-FFF2-40B4-BE49-F238E27FC236}">
                    <a16:creationId xmlns:a16="http://schemas.microsoft.com/office/drawing/2014/main" id="{EEE295C2-67CF-4850-9803-95E22E6AE29B}"/>
                  </a:ext>
                </a:extLst>
              </p:cNvPr>
              <p:cNvGrpSpPr/>
              <p:nvPr/>
            </p:nvGrpSpPr>
            <p:grpSpPr>
              <a:xfrm>
                <a:off x="381000" y="1828800"/>
                <a:ext cx="914401" cy="1111250"/>
                <a:chOff x="381000" y="1828800"/>
                <a:chExt cx="914401" cy="1111250"/>
              </a:xfrm>
            </p:grpSpPr>
            <p:pic>
              <p:nvPicPr>
                <p:cNvPr id="27" name="Picture 24">
                  <a:extLst>
                    <a:ext uri="{FF2B5EF4-FFF2-40B4-BE49-F238E27FC236}">
                      <a16:creationId xmlns:a16="http://schemas.microsoft.com/office/drawing/2014/main" id="{4BA8049D-E9E1-4C05-AFA7-672BB1D84597}"/>
                    </a:ext>
                  </a:extLst>
                </p:cNvPr>
                <p:cNvPicPr>
                  <a:picLocks noChangeAspect="1" noChangeArrowheads="1"/>
                </p:cNvPicPr>
                <p:nvPr/>
              </p:nvPicPr>
              <p:blipFill>
                <a:blip r:embed="rId5" cstate="print"/>
                <a:srcRect/>
                <a:stretch>
                  <a:fillRect/>
                </a:stretch>
              </p:blipFill>
              <p:spPr bwMode="auto">
                <a:xfrm>
                  <a:off x="381000" y="1828800"/>
                  <a:ext cx="914401" cy="914400"/>
                </a:xfrm>
                <a:prstGeom prst="rect">
                  <a:avLst/>
                </a:prstGeom>
                <a:noFill/>
                <a:ln w="9525">
                  <a:noFill/>
                  <a:miter lim="800000"/>
                  <a:headEnd/>
                  <a:tailEnd/>
                </a:ln>
              </p:spPr>
            </p:pic>
            <p:sp>
              <p:nvSpPr>
                <p:cNvPr id="28" name="TextBox 27">
                  <a:extLst>
                    <a:ext uri="{FF2B5EF4-FFF2-40B4-BE49-F238E27FC236}">
                      <a16:creationId xmlns:a16="http://schemas.microsoft.com/office/drawing/2014/main" id="{6583C8C8-F1D9-4A8D-88CA-096CEB7F8988}"/>
                    </a:ext>
                  </a:extLst>
                </p:cNvPr>
                <p:cNvSpPr txBox="1"/>
                <p:nvPr/>
              </p:nvSpPr>
              <p:spPr bwMode="auto">
                <a:xfrm>
                  <a:off x="699901" y="2209800"/>
                  <a:ext cx="290699" cy="152400"/>
                </a:xfrm>
                <a:prstGeom prst="rect">
                  <a:avLst/>
                </a:prstGeom>
                <a:noFill/>
              </p:spPr>
              <p:txBody>
                <a:bodyPr wrap="none">
                  <a:prstTxWarp prst="textPlain">
                    <a:avLst/>
                  </a:prstTxWarp>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Au</a:t>
                  </a:r>
                </a:p>
              </p:txBody>
            </p:sp>
            <p:cxnSp>
              <p:nvCxnSpPr>
                <p:cNvPr id="29" name="Straight Arrow Connector 28">
                  <a:extLst>
                    <a:ext uri="{FF2B5EF4-FFF2-40B4-BE49-F238E27FC236}">
                      <a16:creationId xmlns:a16="http://schemas.microsoft.com/office/drawing/2014/main" id="{D7A313DE-B9D4-455E-A951-5CD6CEEEDDA9}"/>
                    </a:ext>
                  </a:extLst>
                </p:cNvPr>
                <p:cNvCxnSpPr/>
                <p:nvPr/>
              </p:nvCxnSpPr>
              <p:spPr bwMode="auto">
                <a:xfrm>
                  <a:off x="481013" y="2711450"/>
                  <a:ext cx="685800" cy="1588"/>
                </a:xfrm>
                <a:prstGeom prst="straightConnector1">
                  <a:avLst/>
                </a:prstGeom>
                <a:noFill/>
                <a:ln w="15875" cap="flat" cmpd="sng" algn="ctr">
                  <a:solidFill>
                    <a:sysClr val="window" lastClr="FFFFFF"/>
                  </a:solidFill>
                  <a:prstDash val="solid"/>
                  <a:headEnd type="triangle" w="med" len="lg"/>
                  <a:tailEnd type="triangle" w="med" len="lg"/>
                </a:ln>
                <a:effectLst/>
              </p:spPr>
            </p:cxnSp>
            <p:pic>
              <p:nvPicPr>
                <p:cNvPr id="30" name="Picture 4">
                  <a:extLst>
                    <a:ext uri="{FF2B5EF4-FFF2-40B4-BE49-F238E27FC236}">
                      <a16:creationId xmlns:a16="http://schemas.microsoft.com/office/drawing/2014/main" id="{31A246C3-85D1-44EC-8130-0829250399A7}"/>
                    </a:ext>
                  </a:extLst>
                </p:cNvPr>
                <p:cNvPicPr>
                  <a:picLocks noChangeAspect="1" noChangeArrowheads="1"/>
                </p:cNvPicPr>
                <p:nvPr/>
              </p:nvPicPr>
              <p:blipFill>
                <a:blip r:embed="rId6" cstate="print"/>
                <a:srcRect/>
                <a:stretch>
                  <a:fillRect/>
                </a:stretch>
              </p:blipFill>
              <p:spPr bwMode="auto">
                <a:xfrm>
                  <a:off x="619125" y="2743200"/>
                  <a:ext cx="471487" cy="196850"/>
                </a:xfrm>
                <a:prstGeom prst="rect">
                  <a:avLst/>
                </a:prstGeom>
                <a:noFill/>
                <a:ln w="9525">
                  <a:noFill/>
                  <a:miter lim="800000"/>
                  <a:headEnd/>
                  <a:tailEnd/>
                </a:ln>
              </p:spPr>
            </p:pic>
          </p:grpSp>
        </p:grpSp>
        <p:sp>
          <p:nvSpPr>
            <p:cNvPr id="23" name="Rectangle 22">
              <a:extLst>
                <a:ext uri="{FF2B5EF4-FFF2-40B4-BE49-F238E27FC236}">
                  <a16:creationId xmlns:a16="http://schemas.microsoft.com/office/drawing/2014/main" id="{81537037-E09B-45F0-9F21-8C96C170618C}"/>
                </a:ext>
              </a:extLst>
            </p:cNvPr>
            <p:cNvSpPr/>
            <p:nvPr/>
          </p:nvSpPr>
          <p:spPr>
            <a:xfrm>
              <a:off x="228600" y="4503003"/>
              <a:ext cx="3581400" cy="12003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Integrin</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a:t>
              </a:r>
              <a:r>
                <a:rPr kumimoji="0" lang="en-US" sz="2400" b="1" i="0" u="none" strike="noStrike" kern="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v</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b</a:t>
              </a:r>
              <a:r>
                <a:rPr kumimoji="0" lang="en-US" sz="2400" b="1" i="0" u="none" strike="noStrike" kern="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-Targeted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Gold </a:t>
              </a:r>
              <a:r>
                <a:rPr kumimoji="0" lang="en-US" sz="24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NanoBeacons</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(GNB)</a:t>
              </a:r>
              <a:endParaRPr kumimoji="0" lang="en-US" sz="2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6FD32828-491D-4CCA-9040-483EE9BBC743}"/>
                </a:ext>
              </a:extLst>
            </p:cNvPr>
            <p:cNvCxnSpPr/>
            <p:nvPr/>
          </p:nvCxnSpPr>
          <p:spPr>
            <a:xfrm>
              <a:off x="1219200" y="2514600"/>
              <a:ext cx="1066800" cy="617538"/>
            </a:xfrm>
            <a:prstGeom prst="straightConnector1">
              <a:avLst/>
            </a:prstGeom>
            <a:noFill/>
            <a:ln w="31750" cap="flat" cmpd="sng" algn="ctr">
              <a:solidFill>
                <a:srgbClr val="4F81BD">
                  <a:shade val="60000"/>
                  <a:satMod val="300000"/>
                </a:srgbClr>
              </a:solidFill>
              <a:prstDash val="solid"/>
              <a:tailEnd type="oval" w="lg" len="lg"/>
            </a:ln>
            <a:effectLst/>
          </p:spPr>
        </p:cxnSp>
      </p:grpSp>
      <p:grpSp>
        <p:nvGrpSpPr>
          <p:cNvPr id="31" name="Group 31">
            <a:extLst>
              <a:ext uri="{FF2B5EF4-FFF2-40B4-BE49-F238E27FC236}">
                <a16:creationId xmlns:a16="http://schemas.microsoft.com/office/drawing/2014/main" id="{CB859B63-6A03-46DE-9155-DAEB6966DC53}"/>
              </a:ext>
            </a:extLst>
          </p:cNvPr>
          <p:cNvGrpSpPr/>
          <p:nvPr/>
        </p:nvGrpSpPr>
        <p:grpSpPr>
          <a:xfrm>
            <a:off x="6655097" y="5399314"/>
            <a:ext cx="1410737" cy="722413"/>
            <a:chOff x="4952467" y="5361214"/>
            <a:chExt cx="1410737" cy="722413"/>
          </a:xfrm>
        </p:grpSpPr>
        <p:cxnSp>
          <p:nvCxnSpPr>
            <p:cNvPr id="33" name="Straight Arrow Connector 32">
              <a:extLst>
                <a:ext uri="{FF2B5EF4-FFF2-40B4-BE49-F238E27FC236}">
                  <a16:creationId xmlns:a16="http://schemas.microsoft.com/office/drawing/2014/main" id="{C8977AC5-C819-46A7-90CE-525D6A3D4987}"/>
                </a:ext>
              </a:extLst>
            </p:cNvPr>
            <p:cNvCxnSpPr>
              <a:cxnSpLocks/>
            </p:cNvCxnSpPr>
            <p:nvPr/>
          </p:nvCxnSpPr>
          <p:spPr>
            <a:xfrm flipV="1">
              <a:off x="5657835" y="5361214"/>
              <a:ext cx="0" cy="408071"/>
            </a:xfrm>
            <a:prstGeom prst="straightConnector1">
              <a:avLst/>
            </a:prstGeom>
            <a:noFill/>
            <a:ln w="28575" cap="flat" cmpd="sng" algn="ctr">
              <a:solidFill>
                <a:srgbClr val="FF0000"/>
              </a:solidFill>
              <a:prstDash val="solid"/>
              <a:tailEnd type="triangle" w="lg" len="lg"/>
            </a:ln>
            <a:effectLst/>
          </p:spPr>
        </p:cxnSp>
        <p:sp>
          <p:nvSpPr>
            <p:cNvPr id="34" name="Rectangle 33">
              <a:extLst>
                <a:ext uri="{FF2B5EF4-FFF2-40B4-BE49-F238E27FC236}">
                  <a16:creationId xmlns:a16="http://schemas.microsoft.com/office/drawing/2014/main" id="{CA4F38E5-DA45-4753-A295-93C590FF34B6}"/>
                </a:ext>
              </a:extLst>
            </p:cNvPr>
            <p:cNvSpPr/>
            <p:nvPr/>
          </p:nvSpPr>
          <p:spPr>
            <a:xfrm>
              <a:off x="4952467" y="5714295"/>
              <a:ext cx="1410737"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Symbol" panose="05050102010706020507" pitchFamily="18" charset="2"/>
                  <a:cs typeface="Arial" panose="020B0604020202020204" pitchFamily="34" charset="0"/>
                </a:rPr>
                <a:t>a</a:t>
              </a:r>
              <a:r>
                <a:rPr kumimoji="0" lang="en-US" sz="1800" b="1" i="0" u="none" strike="noStrike" kern="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v</a:t>
              </a:r>
              <a:r>
                <a:rPr kumimoji="0" lang="en-US" sz="1800" b="1" i="0" u="none" strike="noStrike" kern="0" cap="none" spc="0" normalizeH="0" baseline="0" noProof="0" dirty="0">
                  <a:ln>
                    <a:noFill/>
                  </a:ln>
                  <a:solidFill>
                    <a:srgbClr val="C00000"/>
                  </a:solidFill>
                  <a:effectLst/>
                  <a:uLnTx/>
                  <a:uFillTx/>
                  <a:latin typeface="Symbol" panose="05050102010706020507" pitchFamily="18" charset="2"/>
                  <a:cs typeface="Arial" panose="020B0604020202020204" pitchFamily="34" charset="0"/>
                </a:rPr>
                <a:t>b</a:t>
              </a:r>
              <a:r>
                <a:rPr kumimoji="0" lang="en-US" sz="1800" b="1" i="0" u="none" strike="noStrike" kern="0" cap="none" spc="0" normalizeH="0" baseline="-25000" noProof="0" dirty="0">
                  <a:ln>
                    <a:noFill/>
                  </a:ln>
                  <a:solidFill>
                    <a:srgbClr val="C00000"/>
                  </a:solidFill>
                  <a:effectLst/>
                  <a:uLnTx/>
                  <a:uFillTx/>
                  <a:latin typeface="Arial" panose="020B0604020202020204" pitchFamily="34" charset="0"/>
                  <a:cs typeface="Arial" panose="020B0604020202020204" pitchFamily="34" charset="0"/>
                </a:rPr>
                <a:t>3</a:t>
              </a:r>
              <a:r>
                <a:rPr kumimoji="0" lang="en-US" sz="18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-GNB</a:t>
              </a: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36" name="Picture 15">
            <a:extLst>
              <a:ext uri="{FF2B5EF4-FFF2-40B4-BE49-F238E27FC236}">
                <a16:creationId xmlns:a16="http://schemas.microsoft.com/office/drawing/2014/main" id="{174FDA30-6F29-4D94-9A0E-557904347907}"/>
              </a:ext>
            </a:extLst>
          </p:cNvPr>
          <p:cNvPicPr>
            <a:picLocks noChangeAspect="1" noChangeArrowheads="1"/>
          </p:cNvPicPr>
          <p:nvPr/>
        </p:nvPicPr>
        <p:blipFill>
          <a:blip r:embed="rId7" cstate="print"/>
          <a:srcRect b="21310"/>
          <a:stretch>
            <a:fillRect/>
          </a:stretch>
        </p:blipFill>
        <p:spPr bwMode="auto">
          <a:xfrm>
            <a:off x="343900" y="5307533"/>
            <a:ext cx="3705528" cy="609600"/>
          </a:xfrm>
          <a:prstGeom prst="rect">
            <a:avLst/>
          </a:prstGeom>
          <a:noFill/>
          <a:ln w="9525">
            <a:noFill/>
            <a:miter lim="800000"/>
            <a:headEnd/>
            <a:tailEnd/>
          </a:ln>
        </p:spPr>
      </p:pic>
      <p:sp>
        <p:nvSpPr>
          <p:cNvPr id="37" name="Rectangle 36">
            <a:extLst>
              <a:ext uri="{FF2B5EF4-FFF2-40B4-BE49-F238E27FC236}">
                <a16:creationId xmlns:a16="http://schemas.microsoft.com/office/drawing/2014/main" id="{8F9889CD-AE87-4925-A87C-B10221FD4E2A}"/>
              </a:ext>
            </a:extLst>
          </p:cNvPr>
          <p:cNvSpPr/>
          <p:nvPr/>
        </p:nvSpPr>
        <p:spPr>
          <a:xfrm>
            <a:off x="343900" y="940867"/>
            <a:ext cx="3660965" cy="4239388"/>
          </a:xfrm>
          <a:prstGeom prst="rect">
            <a:avLst/>
          </a:prstGeom>
          <a:solidFill>
            <a:srgbClr val="EEECE1"/>
          </a:solidFill>
          <a:ln w="19050" cap="flat" cmpd="sng" algn="ctr">
            <a:solidFill>
              <a:srgbClr val="EEECE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8" name="Picture 2">
            <a:extLst>
              <a:ext uri="{FF2B5EF4-FFF2-40B4-BE49-F238E27FC236}">
                <a16:creationId xmlns:a16="http://schemas.microsoft.com/office/drawing/2014/main" id="{F1E15D9D-FDE5-4F93-8547-D57D50F7B2F6}"/>
              </a:ext>
            </a:extLst>
          </p:cNvPr>
          <p:cNvPicPr>
            <a:picLocks noChangeAspect="1" noChangeArrowheads="1"/>
          </p:cNvPicPr>
          <p:nvPr/>
        </p:nvPicPr>
        <p:blipFill>
          <a:blip r:embed="rId8" cstate="print"/>
          <a:srcRect r="2500" b="3064"/>
          <a:stretch>
            <a:fillRect/>
          </a:stretch>
        </p:blipFill>
        <p:spPr bwMode="auto">
          <a:xfrm>
            <a:off x="558364" y="1144344"/>
            <a:ext cx="3279228" cy="2438400"/>
          </a:xfrm>
          <a:prstGeom prst="rect">
            <a:avLst/>
          </a:prstGeom>
          <a:noFill/>
          <a:ln w="9525">
            <a:noFill/>
            <a:miter lim="800000"/>
            <a:headEnd/>
            <a:tailEnd/>
          </a:ln>
          <a:effectLst/>
        </p:spPr>
      </p:pic>
      <p:sp>
        <p:nvSpPr>
          <p:cNvPr id="39" name="Text Box 3">
            <a:extLst>
              <a:ext uri="{FF2B5EF4-FFF2-40B4-BE49-F238E27FC236}">
                <a16:creationId xmlns:a16="http://schemas.microsoft.com/office/drawing/2014/main" id="{A35B2DF6-B050-4D12-A27C-0B25CF4C51C6}"/>
              </a:ext>
            </a:extLst>
          </p:cNvPr>
          <p:cNvSpPr txBox="1">
            <a:spLocks noChangeArrowheads="1"/>
          </p:cNvSpPr>
          <p:nvPr/>
        </p:nvSpPr>
        <p:spPr bwMode="auto">
          <a:xfrm>
            <a:off x="384266" y="3697188"/>
            <a:ext cx="3629328" cy="1231106"/>
          </a:xfrm>
          <a:prstGeom prst="rect">
            <a:avLst/>
          </a:prstGeom>
          <a:noFill/>
          <a:ln w="9525">
            <a:noFill/>
            <a:miter lim="800000"/>
            <a:headEnd/>
            <a:tailEnd/>
          </a:ln>
        </p:spPr>
        <p:txBody>
          <a:bodyPr wrap="square">
            <a:prstTxWarp prst="textNoShape">
              <a:avLst/>
            </a:prstTxWarp>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effectLst/>
                <a:uLnTx/>
                <a:uFillTx/>
                <a:latin typeface="Arial" panose="020B0604020202020204" pitchFamily="34" charset="0"/>
                <a:cs typeface="Arial" panose="020B0604020202020204" pitchFamily="34" charset="0"/>
              </a:rPr>
              <a:t>The specificity of </a:t>
            </a:r>
            <a:r>
              <a:rPr kumimoji="0" lang="el-GR" sz="1400" i="0" u="none" strike="noStrike" kern="0" cap="none" spc="0" normalizeH="0" baseline="0" noProof="0" dirty="0">
                <a:ln>
                  <a:noFill/>
                </a:ln>
                <a:effectLst/>
                <a:uLnTx/>
                <a:uFillTx/>
                <a:latin typeface="Arial" panose="020B0604020202020204" pitchFamily="34" charset="0"/>
                <a:cs typeface="Arial" panose="020B0604020202020204" pitchFamily="34" charset="0"/>
              </a:rPr>
              <a:t>α</a:t>
            </a:r>
            <a:r>
              <a:rPr kumimoji="0" lang="en-US" sz="1400" i="0" u="none" strike="noStrike" kern="0" cap="none" spc="0" normalizeH="0" baseline="0" noProof="0" dirty="0" err="1">
                <a:ln>
                  <a:noFill/>
                </a:ln>
                <a:effectLst/>
                <a:uLnTx/>
                <a:uFillTx/>
                <a:latin typeface="Arial" panose="020B0604020202020204" pitchFamily="34" charset="0"/>
                <a:cs typeface="Arial" panose="020B0604020202020204" pitchFamily="34" charset="0"/>
              </a:rPr>
              <a:t>v</a:t>
            </a:r>
            <a:r>
              <a:rPr kumimoji="0" lang="el-GR" sz="1400" i="0" u="none" strike="noStrike" kern="0" cap="none" spc="0" normalizeH="0" baseline="0" noProof="0" dirty="0">
                <a:ln>
                  <a:noFill/>
                </a:ln>
                <a:effectLst/>
                <a:uLnTx/>
                <a:uFillTx/>
                <a:latin typeface="Arial" panose="020B0604020202020204" pitchFamily="34" charset="0"/>
                <a:cs typeface="Arial" panose="020B0604020202020204" pitchFamily="34" charset="0"/>
              </a:rPr>
              <a:t>β</a:t>
            </a:r>
            <a:r>
              <a:rPr kumimoji="0" lang="en-US" sz="1400" i="0" u="none" strike="noStrike" kern="0" cap="none" spc="0" normalizeH="0" baseline="0" noProof="0" dirty="0">
                <a:ln>
                  <a:noFill/>
                </a:ln>
                <a:effectLst/>
                <a:uLnTx/>
                <a:uFillTx/>
                <a:latin typeface="Arial" panose="020B0604020202020204" pitchFamily="34" charset="0"/>
                <a:cs typeface="Arial" panose="020B0604020202020204" pitchFamily="34" charset="0"/>
              </a:rPr>
              <a:t>3-integrin-NP was demonstrated by inhibiting αvβ3-transfected K293 cell binding to </a:t>
            </a:r>
            <a:r>
              <a:rPr kumimoji="0" lang="en-US" sz="1400" i="0" u="none" strike="noStrike" kern="0" cap="none" spc="0" normalizeH="0" baseline="0" noProof="0" dirty="0" err="1">
                <a:ln>
                  <a:noFill/>
                </a:ln>
                <a:effectLst/>
                <a:uLnTx/>
                <a:uFillTx/>
                <a:latin typeface="Arial" panose="020B0604020202020204" pitchFamily="34" charset="0"/>
                <a:cs typeface="Arial" panose="020B0604020202020204" pitchFamily="34" charset="0"/>
              </a:rPr>
              <a:t>vitronectin</a:t>
            </a:r>
            <a:r>
              <a:rPr kumimoji="0" lang="en-US" sz="1400" i="0" u="none" strike="noStrike" kern="0" cap="none" spc="0" normalizeH="0" baseline="0" noProof="0" dirty="0">
                <a:ln>
                  <a:noFill/>
                </a:ln>
                <a:effectLst/>
                <a:uLnTx/>
                <a:uFillTx/>
                <a:latin typeface="Arial" panose="020B0604020202020204" pitchFamily="34" charset="0"/>
                <a:cs typeface="Arial" panose="020B0604020202020204" pitchFamily="34" charset="0"/>
              </a:rPr>
              <a:t>. Effective affinity = 50 </a:t>
            </a:r>
            <a:r>
              <a:rPr kumimoji="0" lang="en-US" sz="1400" i="0" u="none" strike="noStrike" kern="0" cap="none" spc="0" normalizeH="0" baseline="0" noProof="0" dirty="0" err="1">
                <a:ln>
                  <a:noFill/>
                </a:ln>
                <a:effectLst/>
                <a:uLnTx/>
                <a:uFillTx/>
                <a:latin typeface="Arial" panose="020B0604020202020204" pitchFamily="34" charset="0"/>
                <a:cs typeface="Arial" panose="020B0604020202020204" pitchFamily="34" charset="0"/>
              </a:rPr>
              <a:t>pM</a:t>
            </a:r>
            <a:r>
              <a:rPr kumimoji="0" lang="en-US" sz="1400" i="0" u="none" strike="noStrike" kern="0" cap="none" spc="0" normalizeH="0" baseline="0" noProof="0" dirty="0">
                <a:ln>
                  <a:noFill/>
                </a:ln>
                <a:effectLst/>
                <a:uLnTx/>
                <a:uFillTx/>
                <a:latin typeface="Arial" panose="020B0604020202020204" pitchFamily="34" charset="0"/>
                <a:cs typeface="Arial" panose="020B0604020202020204" pitchFamily="34" charset="0"/>
              </a:rPr>
              <a:t> (per particle).</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300 copies / Gold Nanoparticle</a:t>
            </a:r>
          </a:p>
        </p:txBody>
      </p:sp>
    </p:spTree>
    <p:extLst>
      <p:ext uri="{BB962C8B-B14F-4D97-AF65-F5344CB8AC3E}">
        <p14:creationId xmlns:p14="http://schemas.microsoft.com/office/powerpoint/2010/main" val="25840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86497"/>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064973" y="2490775"/>
            <a:ext cx="10062053" cy="186916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Early Neovascular Response to Acute Lung Ischemia using Simultaneous </a:t>
            </a:r>
            <a:r>
              <a:rPr lang="en-US" sz="3600" b="1" baseline="30000" dirty="0">
                <a:solidFill>
                  <a:schemeClr val="bg1"/>
                </a:solidFill>
                <a:latin typeface="Arial" panose="020B0604020202020204" pitchFamily="34" charset="0"/>
                <a:cs typeface="Arial" panose="020B0604020202020204" pitchFamily="34" charset="0"/>
              </a:rPr>
              <a:t>19</a:t>
            </a:r>
            <a:r>
              <a:rPr lang="en-US" sz="3600" b="1" dirty="0">
                <a:solidFill>
                  <a:schemeClr val="bg1"/>
                </a:solidFill>
                <a:latin typeface="Arial" panose="020B0604020202020204" pitchFamily="34" charset="0"/>
                <a:cs typeface="Arial" panose="020B0604020202020204" pitchFamily="34" charset="0"/>
              </a:rPr>
              <a:t>F/</a:t>
            </a:r>
            <a:r>
              <a:rPr lang="en-US" sz="3600" b="1" baseline="30000" dirty="0">
                <a:solidFill>
                  <a:schemeClr val="bg1"/>
                </a:solidFill>
                <a:latin typeface="Arial" panose="020B0604020202020204" pitchFamily="34" charset="0"/>
                <a:cs typeface="Arial" panose="020B0604020202020204" pitchFamily="34" charset="0"/>
              </a:rPr>
              <a:t>1</a:t>
            </a:r>
            <a:r>
              <a:rPr lang="en-US" sz="3600" b="1" dirty="0">
                <a:solidFill>
                  <a:schemeClr val="bg1"/>
                </a:solidFill>
                <a:latin typeface="Arial" panose="020B0604020202020204" pitchFamily="34" charset="0"/>
                <a:cs typeface="Arial" panose="020B0604020202020204" pitchFamily="34" charset="0"/>
              </a:rPr>
              <a:t>H MR Molecular Imaging</a:t>
            </a:r>
          </a:p>
        </p:txBody>
      </p:sp>
    </p:spTree>
    <p:extLst>
      <p:ext uri="{BB962C8B-B14F-4D97-AF65-F5344CB8AC3E}">
        <p14:creationId xmlns:p14="http://schemas.microsoft.com/office/powerpoint/2010/main" val="3404960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83066"/>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0" y="30389"/>
            <a:ext cx="12292553" cy="502274"/>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Whole body 19F/1H images of Rat Thorax &amp; Abdomen</a:t>
            </a:r>
          </a:p>
        </p:txBody>
      </p:sp>
      <p:sp>
        <p:nvSpPr>
          <p:cNvPr id="17" name="Rectangle 16">
            <a:extLst>
              <a:ext uri="{FF2B5EF4-FFF2-40B4-BE49-F238E27FC236}">
                <a16:creationId xmlns:a16="http://schemas.microsoft.com/office/drawing/2014/main" id="{3BD3EF04-78A7-43FF-BC64-9098F049678B}"/>
              </a:ext>
            </a:extLst>
          </p:cNvPr>
          <p:cNvSpPr/>
          <p:nvPr/>
        </p:nvSpPr>
        <p:spPr>
          <a:xfrm>
            <a:off x="8880049" y="790082"/>
            <a:ext cx="3311951" cy="4770537"/>
          </a:xfrm>
          <a:prstGeom prst="rect">
            <a:avLst/>
          </a:prstGeom>
        </p:spPr>
        <p:txBody>
          <a:bodyPr wrap="square">
            <a:spAutoFit/>
          </a:bodyPr>
          <a:lstStyle/>
          <a:p>
            <a:r>
              <a:rPr lang="en-US" sz="1600" dirty="0">
                <a:solidFill>
                  <a:srgbClr val="FFFF00"/>
                </a:solidFill>
                <a:latin typeface="Arial" panose="020B0604020202020204" pitchFamily="34" charset="0"/>
                <a:cs typeface="Arial" panose="020B0604020202020204" pitchFamily="34" charset="0"/>
              </a:rPr>
              <a:t>A. Coronal plane of rat showing accumulation in left lung near the pulmonary artery ligation site (adjacent to heart) and diffuse accumulation in the lung parenchyma. Minimal signal was detected in the right lung. </a:t>
            </a:r>
          </a:p>
          <a:p>
            <a:endParaRPr lang="en-US" sz="16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B. Sagittal view. C. Transverse view at the level of the heart showing bound nanoparticles in the left but not in the right lung. </a:t>
            </a:r>
          </a:p>
          <a:p>
            <a:endParaRPr lang="en-US" sz="16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D. Coronal plane of rat following NT-nanoparticles showing no visual accumulation in the injured left lung adjacent to heart, but with significant RES clearance of particles into the liver and spleen. </a:t>
            </a:r>
          </a:p>
        </p:txBody>
      </p:sp>
      <p:pic>
        <p:nvPicPr>
          <p:cNvPr id="3" name="Picture 2">
            <a:extLst>
              <a:ext uri="{FF2B5EF4-FFF2-40B4-BE49-F238E27FC236}">
                <a16:creationId xmlns:a16="http://schemas.microsoft.com/office/drawing/2014/main" id="{E8DC2274-88D0-4674-8221-9A7692708195}"/>
              </a:ext>
            </a:extLst>
          </p:cNvPr>
          <p:cNvPicPr>
            <a:picLocks noChangeAspect="1"/>
          </p:cNvPicPr>
          <p:nvPr/>
        </p:nvPicPr>
        <p:blipFill>
          <a:blip r:embed="rId3"/>
          <a:stretch>
            <a:fillRect/>
          </a:stretch>
        </p:blipFill>
        <p:spPr>
          <a:xfrm>
            <a:off x="0" y="689620"/>
            <a:ext cx="8783563" cy="4902065"/>
          </a:xfrm>
          <a:prstGeom prst="rect">
            <a:avLst/>
          </a:prstGeom>
        </p:spPr>
      </p:pic>
      <p:sp>
        <p:nvSpPr>
          <p:cNvPr id="10" name="Rectangle 9">
            <a:extLst>
              <a:ext uri="{FF2B5EF4-FFF2-40B4-BE49-F238E27FC236}">
                <a16:creationId xmlns:a16="http://schemas.microsoft.com/office/drawing/2014/main" id="{EE7AD47D-B47F-4C12-86AE-E767A13264D0}"/>
              </a:ext>
            </a:extLst>
          </p:cNvPr>
          <p:cNvSpPr/>
          <p:nvPr/>
        </p:nvSpPr>
        <p:spPr>
          <a:xfrm>
            <a:off x="0" y="5560619"/>
            <a:ext cx="9332536" cy="584775"/>
          </a:xfrm>
          <a:prstGeom prst="rect">
            <a:avLst/>
          </a:prstGeom>
        </p:spPr>
        <p:txBody>
          <a:bodyPr wrap="square">
            <a:spAutoFit/>
          </a:bodyPr>
          <a:lstStyle/>
          <a:p>
            <a:r>
              <a:rPr lang="en-US" sz="1600" dirty="0">
                <a:solidFill>
                  <a:srgbClr val="FFFF00"/>
                </a:solidFill>
                <a:latin typeface="Arial" panose="020B0604020202020204" pitchFamily="34" charset="0"/>
                <a:cs typeface="Arial" panose="020B0604020202020204" pitchFamily="34" charset="0"/>
              </a:rPr>
              <a:t>αvβ3-targeted nanoparticles can be used to directly measure neovascularity in a rat left pulmonary artery ligation (LPAL) model employed to create pulmonary ischemia and induce angiogenesis.</a:t>
            </a:r>
          </a:p>
        </p:txBody>
      </p:sp>
      <p:sp>
        <p:nvSpPr>
          <p:cNvPr id="4" name="TextBox 3">
            <a:extLst>
              <a:ext uri="{FF2B5EF4-FFF2-40B4-BE49-F238E27FC236}">
                <a16:creationId xmlns:a16="http://schemas.microsoft.com/office/drawing/2014/main" id="{82B38868-2459-41F5-A5FB-E5691CF74C20}"/>
              </a:ext>
            </a:extLst>
          </p:cNvPr>
          <p:cNvSpPr txBox="1"/>
          <p:nvPr/>
        </p:nvSpPr>
        <p:spPr>
          <a:xfrm>
            <a:off x="10484481" y="5839268"/>
            <a:ext cx="1707519"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Angiogenesis 2014</a:t>
            </a:r>
          </a:p>
        </p:txBody>
      </p:sp>
    </p:spTree>
    <p:extLst>
      <p:ext uri="{BB962C8B-B14F-4D97-AF65-F5344CB8AC3E}">
        <p14:creationId xmlns:p14="http://schemas.microsoft.com/office/powerpoint/2010/main" val="288227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98090"/>
            <a:ext cx="12192000" cy="557328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50277" y="114259"/>
            <a:ext cx="12292553" cy="502274"/>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Whole body </a:t>
            </a:r>
            <a:r>
              <a:rPr lang="en-US" sz="3600" b="1" baseline="30000" dirty="0">
                <a:solidFill>
                  <a:schemeClr val="bg1"/>
                </a:solidFill>
                <a:latin typeface="Arial" panose="020B0604020202020204" pitchFamily="34" charset="0"/>
                <a:cs typeface="Arial" panose="020B0604020202020204" pitchFamily="34" charset="0"/>
              </a:rPr>
              <a:t>19</a:t>
            </a:r>
            <a:r>
              <a:rPr lang="en-US" sz="3600" b="1" dirty="0">
                <a:solidFill>
                  <a:schemeClr val="bg1"/>
                </a:solidFill>
                <a:latin typeface="Arial" panose="020B0604020202020204" pitchFamily="34" charset="0"/>
                <a:cs typeface="Arial" panose="020B0604020202020204" pitchFamily="34" charset="0"/>
              </a:rPr>
              <a:t>F/</a:t>
            </a:r>
            <a:r>
              <a:rPr lang="en-US" sz="3600" b="1" baseline="30000" dirty="0">
                <a:solidFill>
                  <a:schemeClr val="bg1"/>
                </a:solidFill>
                <a:latin typeface="Arial" panose="020B0604020202020204" pitchFamily="34" charset="0"/>
                <a:cs typeface="Arial" panose="020B0604020202020204" pitchFamily="34" charset="0"/>
              </a:rPr>
              <a:t>1</a:t>
            </a:r>
            <a:r>
              <a:rPr lang="en-US" sz="3600" b="1" dirty="0">
                <a:solidFill>
                  <a:schemeClr val="bg1"/>
                </a:solidFill>
                <a:latin typeface="Arial" panose="020B0604020202020204" pitchFamily="34" charset="0"/>
                <a:cs typeface="Arial" panose="020B0604020202020204" pitchFamily="34" charset="0"/>
              </a:rPr>
              <a:t>H images of Rat Thorax &amp; Abdomen</a:t>
            </a:r>
          </a:p>
        </p:txBody>
      </p:sp>
      <p:sp>
        <p:nvSpPr>
          <p:cNvPr id="17" name="Rectangle 16">
            <a:extLst>
              <a:ext uri="{FF2B5EF4-FFF2-40B4-BE49-F238E27FC236}">
                <a16:creationId xmlns:a16="http://schemas.microsoft.com/office/drawing/2014/main" id="{3BD3EF04-78A7-43FF-BC64-9098F049678B}"/>
              </a:ext>
            </a:extLst>
          </p:cNvPr>
          <p:cNvSpPr/>
          <p:nvPr/>
        </p:nvSpPr>
        <p:spPr>
          <a:xfrm>
            <a:off x="351014" y="4883586"/>
            <a:ext cx="4833728" cy="1323439"/>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Comparison of left and right lung 19F signal normalized to background noise within injured rats receiving αvβ3-targeted perfluorocarbon nanoparticles. Left lung 19F signal is significantly greater (p=0.009) than right lung contrast.</a:t>
            </a:r>
          </a:p>
        </p:txBody>
      </p:sp>
      <p:pic>
        <p:nvPicPr>
          <p:cNvPr id="3076" name="Picture 4" descr="https://www.ncbi.nlm.nih.gov/corecgi/tileshop/tileshop.fcgi?p=PMC3&amp;id=901023&amp;s=42&amp;r=1&amp;c=1">
            <a:extLst>
              <a:ext uri="{FF2B5EF4-FFF2-40B4-BE49-F238E27FC236}">
                <a16:creationId xmlns:a16="http://schemas.microsoft.com/office/drawing/2014/main" id="{E3A72CCC-38E7-49D0-AB56-615382A29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79" y="857414"/>
            <a:ext cx="4559788" cy="39257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 external file that holds a picture, illustration, etc.&#10;Object name is nihms513092f6.jpg">
            <a:extLst>
              <a:ext uri="{FF2B5EF4-FFF2-40B4-BE49-F238E27FC236}">
                <a16:creationId xmlns:a16="http://schemas.microsoft.com/office/drawing/2014/main" id="{D4763AC3-3C36-4D5A-97D5-DF638277B6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7289" y="846433"/>
            <a:ext cx="4239182" cy="38799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49EA251-9EAF-4A1B-A334-19274554FE38}"/>
              </a:ext>
            </a:extLst>
          </p:cNvPr>
          <p:cNvSpPr/>
          <p:nvPr/>
        </p:nvSpPr>
        <p:spPr>
          <a:xfrm>
            <a:off x="6853286" y="4883586"/>
            <a:ext cx="4562574" cy="1323439"/>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Comparison of left-right lung signal in day 3 LPAL rats, and sham-operated rats, administered nontargeted, </a:t>
            </a:r>
            <a:r>
              <a:rPr lang="el-GR" sz="1600" dirty="0">
                <a:solidFill>
                  <a:schemeClr val="bg1"/>
                </a:solidFill>
                <a:latin typeface="Arial" panose="020B0604020202020204" pitchFamily="34" charset="0"/>
                <a:cs typeface="Arial" panose="020B0604020202020204" pitchFamily="34" charset="0"/>
              </a:rPr>
              <a:t>α</a:t>
            </a:r>
            <a:r>
              <a:rPr lang="en-US" sz="1600" baseline="-25000" dirty="0">
                <a:solidFill>
                  <a:schemeClr val="bg1"/>
                </a:solidFill>
                <a:latin typeface="Arial" panose="020B0604020202020204" pitchFamily="34" charset="0"/>
                <a:cs typeface="Arial" panose="020B0604020202020204" pitchFamily="34" charset="0"/>
              </a:rPr>
              <a:t>v</a:t>
            </a:r>
            <a:r>
              <a:rPr lang="el-GR" sz="1600" dirty="0">
                <a:solidFill>
                  <a:schemeClr val="bg1"/>
                </a:solidFill>
                <a:latin typeface="Arial" panose="020B0604020202020204" pitchFamily="34" charset="0"/>
                <a:cs typeface="Arial" panose="020B0604020202020204" pitchFamily="34" charset="0"/>
              </a:rPr>
              <a:t>β</a:t>
            </a:r>
            <a:r>
              <a:rPr lang="el-GR" sz="1600" baseline="-25000" dirty="0">
                <a:solidFill>
                  <a:schemeClr val="bg1"/>
                </a:solidFill>
                <a:latin typeface="Arial" panose="020B0604020202020204" pitchFamily="34" charset="0"/>
                <a:cs typeface="Arial" panose="020B0604020202020204" pitchFamily="34" charset="0"/>
              </a:rPr>
              <a:t>3</a:t>
            </a:r>
            <a:r>
              <a:rPr lang="el-GR" sz="16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targeted, or competitive-inhibited </a:t>
            </a:r>
            <a:r>
              <a:rPr lang="el-GR" sz="1600" dirty="0">
                <a:solidFill>
                  <a:schemeClr val="bg1"/>
                </a:solidFill>
                <a:latin typeface="Arial" panose="020B0604020202020204" pitchFamily="34" charset="0"/>
                <a:cs typeface="Arial" panose="020B0604020202020204" pitchFamily="34" charset="0"/>
              </a:rPr>
              <a:t>α</a:t>
            </a:r>
            <a:r>
              <a:rPr lang="en-US" sz="1600" baseline="-25000" dirty="0">
                <a:solidFill>
                  <a:schemeClr val="bg1"/>
                </a:solidFill>
                <a:latin typeface="Arial" panose="020B0604020202020204" pitchFamily="34" charset="0"/>
                <a:cs typeface="Arial" panose="020B0604020202020204" pitchFamily="34" charset="0"/>
              </a:rPr>
              <a:t>v</a:t>
            </a:r>
            <a:r>
              <a:rPr lang="el-GR" sz="1600" dirty="0">
                <a:solidFill>
                  <a:schemeClr val="bg1"/>
                </a:solidFill>
                <a:latin typeface="Arial" panose="020B0604020202020204" pitchFamily="34" charset="0"/>
                <a:cs typeface="Arial" panose="020B0604020202020204" pitchFamily="34" charset="0"/>
              </a:rPr>
              <a:t>β</a:t>
            </a:r>
            <a:r>
              <a:rPr lang="el-GR" sz="1600" baseline="-25000" dirty="0">
                <a:solidFill>
                  <a:schemeClr val="bg1"/>
                </a:solidFill>
                <a:latin typeface="Arial" panose="020B0604020202020204" pitchFamily="34" charset="0"/>
                <a:cs typeface="Arial" panose="020B0604020202020204" pitchFamily="34" charset="0"/>
              </a:rPr>
              <a:t>3</a:t>
            </a:r>
            <a:r>
              <a:rPr lang="el-GR" sz="16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targeted nanoparticles after two hours. </a:t>
            </a:r>
          </a:p>
        </p:txBody>
      </p:sp>
      <p:sp>
        <p:nvSpPr>
          <p:cNvPr id="13" name="TextBox 12">
            <a:extLst>
              <a:ext uri="{FF2B5EF4-FFF2-40B4-BE49-F238E27FC236}">
                <a16:creationId xmlns:a16="http://schemas.microsoft.com/office/drawing/2014/main" id="{08337B96-2495-4D05-8108-3C20982F105B}"/>
              </a:ext>
            </a:extLst>
          </p:cNvPr>
          <p:cNvSpPr txBox="1"/>
          <p:nvPr/>
        </p:nvSpPr>
        <p:spPr>
          <a:xfrm>
            <a:off x="10484481" y="5963595"/>
            <a:ext cx="1707519"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Angiogenesis 2014</a:t>
            </a:r>
          </a:p>
        </p:txBody>
      </p:sp>
    </p:spTree>
    <p:extLst>
      <p:ext uri="{BB962C8B-B14F-4D97-AF65-F5344CB8AC3E}">
        <p14:creationId xmlns:p14="http://schemas.microsoft.com/office/powerpoint/2010/main" val="65249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86497"/>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064973" y="2490775"/>
            <a:ext cx="10062053" cy="186916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TACE for Lung Cancer</a:t>
            </a:r>
          </a:p>
        </p:txBody>
      </p:sp>
    </p:spTree>
    <p:extLst>
      <p:ext uri="{BB962C8B-B14F-4D97-AF65-F5344CB8AC3E}">
        <p14:creationId xmlns:p14="http://schemas.microsoft.com/office/powerpoint/2010/main" val="3185859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1" y="711611"/>
            <a:ext cx="12192001"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358219" y="-73070"/>
            <a:ext cx="11954235"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it-IT" sz="3600" b="1" dirty="0">
                <a:solidFill>
                  <a:schemeClr val="bg1"/>
                </a:solidFill>
                <a:latin typeface="Arial" panose="020B0604020202020204" pitchFamily="34" charset="0"/>
                <a:cs typeface="Arial" panose="020B0604020202020204" pitchFamily="34" charset="0"/>
              </a:rPr>
              <a:t>Transarterial Chemo Embolization in Lung Cancer</a:t>
            </a:r>
          </a:p>
        </p:txBody>
      </p:sp>
      <p:sp>
        <p:nvSpPr>
          <p:cNvPr id="21" name="TextBox 20">
            <a:extLst>
              <a:ext uri="{FF2B5EF4-FFF2-40B4-BE49-F238E27FC236}">
                <a16:creationId xmlns:a16="http://schemas.microsoft.com/office/drawing/2014/main" id="{0B5A0CF3-4DFB-4ABA-82DB-83AC568A6D4E}"/>
              </a:ext>
            </a:extLst>
          </p:cNvPr>
          <p:cNvSpPr txBox="1"/>
          <p:nvPr/>
        </p:nvSpPr>
        <p:spPr>
          <a:xfrm>
            <a:off x="144904" y="5798482"/>
            <a:ext cx="476572" cy="369332"/>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A</a:t>
            </a:r>
          </a:p>
        </p:txBody>
      </p:sp>
      <p:grpSp>
        <p:nvGrpSpPr>
          <p:cNvPr id="2" name="Group 1">
            <a:extLst>
              <a:ext uri="{FF2B5EF4-FFF2-40B4-BE49-F238E27FC236}">
                <a16:creationId xmlns:a16="http://schemas.microsoft.com/office/drawing/2014/main" id="{3C9EF7B7-1721-4D7D-839D-FC1DDDC12DCE}"/>
              </a:ext>
            </a:extLst>
          </p:cNvPr>
          <p:cNvGrpSpPr/>
          <p:nvPr/>
        </p:nvGrpSpPr>
        <p:grpSpPr>
          <a:xfrm>
            <a:off x="416910" y="1568514"/>
            <a:ext cx="4171714" cy="4115859"/>
            <a:chOff x="1403192" y="1690105"/>
            <a:chExt cx="2065576" cy="1989571"/>
          </a:xfrm>
        </p:grpSpPr>
        <p:pic>
          <p:nvPicPr>
            <p:cNvPr id="23" name="Picture 60">
              <a:extLst>
                <a:ext uri="{FF2B5EF4-FFF2-40B4-BE49-F238E27FC236}">
                  <a16:creationId xmlns:a16="http://schemas.microsoft.com/office/drawing/2014/main" id="{D1EAC77B-750F-412B-8756-89B32106353B}"/>
                </a:ext>
              </a:extLst>
            </p:cNvPr>
            <p:cNvPicPr>
              <a:picLocks noChangeAspect="1" noChangeArrowheads="1"/>
            </p:cNvPicPr>
            <p:nvPr/>
          </p:nvPicPr>
          <p:blipFill>
            <a:blip r:embed="rId3" cstate="print"/>
            <a:srcRect/>
            <a:stretch>
              <a:fillRect/>
            </a:stretch>
          </p:blipFill>
          <p:spPr bwMode="auto">
            <a:xfrm>
              <a:off x="1403192" y="1690105"/>
              <a:ext cx="2065576" cy="1989571"/>
            </a:xfrm>
            <a:prstGeom prst="rect">
              <a:avLst/>
            </a:prstGeom>
            <a:noFill/>
            <a:ln w="9525">
              <a:miter lim="800000"/>
              <a:headEnd/>
              <a:tailEnd/>
            </a:ln>
            <a:effectLst/>
          </p:spPr>
        </p:pic>
        <p:sp>
          <p:nvSpPr>
            <p:cNvPr id="24" name="Down Arrow 72">
              <a:extLst>
                <a:ext uri="{FF2B5EF4-FFF2-40B4-BE49-F238E27FC236}">
                  <a16:creationId xmlns:a16="http://schemas.microsoft.com/office/drawing/2014/main" id="{878CA94E-24B4-423C-AA03-421BEF321B2F}"/>
                </a:ext>
              </a:extLst>
            </p:cNvPr>
            <p:cNvSpPr>
              <a:spLocks noChangeArrowheads="1"/>
            </p:cNvSpPr>
            <p:nvPr/>
          </p:nvSpPr>
          <p:spPr bwMode="auto">
            <a:xfrm rot="19074706">
              <a:off x="2053179" y="2907252"/>
              <a:ext cx="149359" cy="242750"/>
            </a:xfrm>
            <a:prstGeom prst="downArrow">
              <a:avLst>
                <a:gd name="adj1" fmla="val 50000"/>
                <a:gd name="adj2" fmla="val 49981"/>
              </a:avLst>
            </a:prstGeom>
            <a:solidFill>
              <a:srgbClr val="FFFFFF"/>
            </a:solid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5" name="Down Arrow 73">
              <a:extLst>
                <a:ext uri="{FF2B5EF4-FFF2-40B4-BE49-F238E27FC236}">
                  <a16:creationId xmlns:a16="http://schemas.microsoft.com/office/drawing/2014/main" id="{F39C1AB5-279A-4C8E-B720-252101EF0A09}"/>
                </a:ext>
              </a:extLst>
            </p:cNvPr>
            <p:cNvSpPr>
              <a:spLocks noChangeArrowheads="1"/>
            </p:cNvSpPr>
            <p:nvPr/>
          </p:nvSpPr>
          <p:spPr bwMode="auto">
            <a:xfrm rot="19074706">
              <a:off x="1655380" y="2949940"/>
              <a:ext cx="149254" cy="242750"/>
            </a:xfrm>
            <a:prstGeom prst="downArrow">
              <a:avLst>
                <a:gd name="adj1" fmla="val 50000"/>
                <a:gd name="adj2" fmla="val 50017"/>
              </a:avLst>
            </a:prstGeom>
            <a:solidFill>
              <a:srgbClr val="FFFFFF"/>
            </a:solid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sp>
        <p:nvSpPr>
          <p:cNvPr id="26" name="Text Box 19">
            <a:extLst>
              <a:ext uri="{FF2B5EF4-FFF2-40B4-BE49-F238E27FC236}">
                <a16:creationId xmlns:a16="http://schemas.microsoft.com/office/drawing/2014/main" id="{7B57B177-596C-4A3A-88ED-5A73DDFD5A05}"/>
              </a:ext>
            </a:extLst>
          </p:cNvPr>
          <p:cNvSpPr txBox="1">
            <a:spLocks noChangeArrowheads="1"/>
          </p:cNvSpPr>
          <p:nvPr/>
        </p:nvSpPr>
        <p:spPr bwMode="auto">
          <a:xfrm>
            <a:off x="786646" y="5779114"/>
            <a:ext cx="3801978"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a:r>
              <a:rPr lang="en-US" sz="2800" b="1" dirty="0">
                <a:solidFill>
                  <a:schemeClr val="bg1"/>
                </a:solidFill>
                <a:latin typeface="Arial" panose="020B0604020202020204" pitchFamily="34" charset="0"/>
                <a:cs typeface="Arial" panose="020B0604020202020204" pitchFamily="34" charset="0"/>
              </a:rPr>
              <a:t>Fluoroscopy (X-ray)</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B6B166D-105D-467C-AF23-8050104D00E5}"/>
              </a:ext>
            </a:extLst>
          </p:cNvPr>
          <p:cNvGrpSpPr/>
          <p:nvPr/>
        </p:nvGrpSpPr>
        <p:grpSpPr>
          <a:xfrm>
            <a:off x="5230703" y="1269809"/>
            <a:ext cx="6708777" cy="5033629"/>
            <a:chOff x="5211850" y="1155700"/>
            <a:chExt cx="6708777" cy="5033629"/>
          </a:xfrm>
        </p:grpSpPr>
        <p:pic>
          <p:nvPicPr>
            <p:cNvPr id="18" name="Picture 17">
              <a:extLst>
                <a:ext uri="{FF2B5EF4-FFF2-40B4-BE49-F238E27FC236}">
                  <a16:creationId xmlns:a16="http://schemas.microsoft.com/office/drawing/2014/main" id="{6035D889-FA2A-4697-91C1-65E5995CD784}"/>
                </a:ext>
              </a:extLst>
            </p:cNvPr>
            <p:cNvPicPr/>
            <p:nvPr/>
          </p:nvPicPr>
          <p:blipFill rotWithShape="1">
            <a:blip r:embed="rId4" cstate="print">
              <a:lum bright="20000" contrast="40000"/>
            </a:blip>
            <a:srcRect r="2084" b="42844"/>
            <a:stretch/>
          </p:blipFill>
          <p:spPr bwMode="auto">
            <a:xfrm>
              <a:off x="5211850" y="1155700"/>
              <a:ext cx="6708777" cy="5033629"/>
            </a:xfrm>
            <a:prstGeom prst="rect">
              <a:avLst/>
            </a:prstGeom>
            <a:noFill/>
            <a:ln w="9525">
              <a:noFill/>
              <a:miter lim="800000"/>
              <a:headEnd/>
              <a:tailEnd/>
            </a:ln>
          </p:spPr>
        </p:pic>
        <p:sp>
          <p:nvSpPr>
            <p:cNvPr id="20" name="Oval 19">
              <a:extLst>
                <a:ext uri="{FF2B5EF4-FFF2-40B4-BE49-F238E27FC236}">
                  <a16:creationId xmlns:a16="http://schemas.microsoft.com/office/drawing/2014/main" id="{2F8AA005-4696-48DF-A29B-C3B1B255581C}"/>
                </a:ext>
              </a:extLst>
            </p:cNvPr>
            <p:cNvSpPr/>
            <p:nvPr/>
          </p:nvSpPr>
          <p:spPr>
            <a:xfrm>
              <a:off x="10066336" y="3639183"/>
              <a:ext cx="1352550" cy="133270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Box 19">
              <a:extLst>
                <a:ext uri="{FF2B5EF4-FFF2-40B4-BE49-F238E27FC236}">
                  <a16:creationId xmlns:a16="http://schemas.microsoft.com/office/drawing/2014/main" id="{DCD26659-81B8-46E0-916B-8D516801D401}"/>
                </a:ext>
              </a:extLst>
            </p:cNvPr>
            <p:cNvSpPr txBox="1">
              <a:spLocks noChangeArrowheads="1"/>
            </p:cNvSpPr>
            <p:nvPr/>
          </p:nvSpPr>
          <p:spPr bwMode="auto">
            <a:xfrm>
              <a:off x="6427585" y="3425659"/>
              <a:ext cx="3317711" cy="15388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z="2000" dirty="0">
                  <a:solidFill>
                    <a:schemeClr val="bg1"/>
                  </a:solidFill>
                  <a:latin typeface="Arial" panose="020B0604020202020204" pitchFamily="34" charset="0"/>
                  <a:cs typeface="Arial" panose="020B0604020202020204" pitchFamily="34" charset="0"/>
                </a:rPr>
                <a:t>Volume rendered overlay of selective signal of contrast (yellow) in its spatial relation to surrounding bone structures (rabbit) </a:t>
              </a:r>
              <a:endParaRPr kumimoji="0" 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6F17763-2CCD-4578-8C1C-29FED2463A0D}"/>
                </a:ext>
              </a:extLst>
            </p:cNvPr>
            <p:cNvSpPr txBox="1"/>
            <p:nvPr/>
          </p:nvSpPr>
          <p:spPr>
            <a:xfrm>
              <a:off x="5373354" y="5734993"/>
              <a:ext cx="476572" cy="369332"/>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B</a:t>
              </a:r>
            </a:p>
          </p:txBody>
        </p:sp>
        <p:sp>
          <p:nvSpPr>
            <p:cNvPr id="27" name="Text Box 19">
              <a:extLst>
                <a:ext uri="{FF2B5EF4-FFF2-40B4-BE49-F238E27FC236}">
                  <a16:creationId xmlns:a16="http://schemas.microsoft.com/office/drawing/2014/main" id="{39F8D15E-EF98-449E-B9A3-AF2D67FB5CF0}"/>
                </a:ext>
              </a:extLst>
            </p:cNvPr>
            <p:cNvSpPr txBox="1">
              <a:spLocks noChangeArrowheads="1"/>
            </p:cNvSpPr>
            <p:nvPr/>
          </p:nvSpPr>
          <p:spPr bwMode="auto">
            <a:xfrm>
              <a:off x="6077145" y="5701387"/>
              <a:ext cx="4889423"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a:r>
                <a:rPr lang="en-US" sz="2800" b="1" dirty="0">
                  <a:solidFill>
                    <a:schemeClr val="bg1"/>
                  </a:solidFill>
                  <a:latin typeface="Arial" panose="020B0604020202020204" pitchFamily="34" charset="0"/>
                  <a:cs typeface="Arial" panose="020B0604020202020204" pitchFamily="34" charset="0"/>
                </a:rPr>
                <a:t>K-edge Imaging (Color CT)</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3E011C78-6BC1-47B8-9451-C935AE23E5EB}"/>
              </a:ext>
            </a:extLst>
          </p:cNvPr>
          <p:cNvSpPr txBox="1"/>
          <p:nvPr/>
        </p:nvSpPr>
        <p:spPr>
          <a:xfrm>
            <a:off x="1357108" y="5233044"/>
            <a:ext cx="9347073" cy="461665"/>
          </a:xfrm>
          <a:prstGeom prst="rect">
            <a:avLst/>
          </a:prstGeom>
          <a:no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Radio-opaque Thermo-responsive Polymeric Agent for Occlusion </a:t>
            </a:r>
          </a:p>
        </p:txBody>
      </p:sp>
      <p:sp>
        <p:nvSpPr>
          <p:cNvPr id="6" name="Rectangle 5">
            <a:extLst>
              <a:ext uri="{FF2B5EF4-FFF2-40B4-BE49-F238E27FC236}">
                <a16:creationId xmlns:a16="http://schemas.microsoft.com/office/drawing/2014/main" id="{B9B3D060-0C0B-4859-B28C-EF8CD60BDF07}"/>
              </a:ext>
            </a:extLst>
          </p:cNvPr>
          <p:cNvSpPr/>
          <p:nvPr/>
        </p:nvSpPr>
        <p:spPr>
          <a:xfrm>
            <a:off x="277521" y="735780"/>
            <a:ext cx="11636955" cy="923330"/>
          </a:xfrm>
          <a:prstGeom prst="rect">
            <a:avLst/>
          </a:prstGeom>
        </p:spPr>
        <p:txBody>
          <a:bodyPr wrap="square">
            <a:spAutoFit/>
          </a:bodyPr>
          <a:lstStyle/>
          <a:p>
            <a:pPr algn="just"/>
            <a:r>
              <a:rPr lang="en-US" dirty="0">
                <a:solidFill>
                  <a:srgbClr val="FFFF00"/>
                </a:solidFill>
                <a:latin typeface="Arial" panose="020B0604020202020204" pitchFamily="34" charset="0"/>
                <a:cs typeface="Arial" panose="020B0604020202020204" pitchFamily="34" charset="0"/>
              </a:rPr>
              <a:t>Patients with advanced or recurrent lung cancer have lesions invading the mediastinum with serious symptoms. Selective arterial infusion of antineoplastic agents will concentrate the drugs in the target lesion and reduces systemic exposure</a:t>
            </a:r>
          </a:p>
        </p:txBody>
      </p:sp>
    </p:spTree>
    <p:extLst>
      <p:ext uri="{BB962C8B-B14F-4D97-AF65-F5344CB8AC3E}">
        <p14:creationId xmlns:p14="http://schemas.microsoft.com/office/powerpoint/2010/main" val="8500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FC4A3-9986-452E-8811-1BEFDF1C4D3D}"/>
              </a:ext>
            </a:extLst>
          </p:cNvPr>
          <p:cNvSpPr/>
          <p:nvPr/>
        </p:nvSpPr>
        <p:spPr>
          <a:xfrm>
            <a:off x="0" y="685022"/>
            <a:ext cx="12192000" cy="548795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6"/>
          <p:cNvSpPr txBox="1">
            <a:spLocks/>
          </p:cNvSpPr>
          <p:nvPr/>
        </p:nvSpPr>
        <p:spPr>
          <a:xfrm>
            <a:off x="1207953" y="3099061"/>
            <a:ext cx="9776094" cy="154835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solidFill>
                  <a:schemeClr val="bg1"/>
                </a:solidFill>
                <a:latin typeface="Arial"/>
                <a:cs typeface="Arial"/>
              </a:rPr>
              <a:t>Radiofrequency Ablation (RFA) and Repurposed Drug for Non-Small Cell Lung Cancer</a:t>
            </a:r>
          </a:p>
        </p:txBody>
      </p:sp>
      <p:pic>
        <p:nvPicPr>
          <p:cNvPr id="16" name="Picture 2" descr="Bioengineering Depa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Tree>
    <p:extLst>
      <p:ext uri="{BB962C8B-B14F-4D97-AF65-F5344CB8AC3E}">
        <p14:creationId xmlns:p14="http://schemas.microsoft.com/office/powerpoint/2010/main" val="2433129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57750"/>
            <a:ext cx="12192000"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7572FF6-961A-435C-9E6D-DA60C9B41491}"/>
              </a:ext>
            </a:extLst>
          </p:cNvPr>
          <p:cNvSpPr txBox="1"/>
          <p:nvPr/>
        </p:nvSpPr>
        <p:spPr>
          <a:xfrm>
            <a:off x="14723" y="-44536"/>
            <a:ext cx="12192000" cy="646331"/>
          </a:xfrm>
          <a:prstGeom prst="rect">
            <a:avLst/>
          </a:prstGeom>
          <a:noFill/>
        </p:spPr>
        <p:txBody>
          <a:bodyPr wrap="square" rtlCol="0">
            <a:spAutoFit/>
          </a:bodyPr>
          <a:lstStyle/>
          <a:p>
            <a:pPr lvl="0" algn="ctr">
              <a:defRPr/>
            </a:pPr>
            <a:r>
              <a:rPr lang="en-US" sz="3600" b="1" dirty="0">
                <a:solidFill>
                  <a:prstClr val="white"/>
                </a:solidFill>
                <a:latin typeface="Arial" panose="020B0604020202020204" pitchFamily="34" charset="0"/>
                <a:cs typeface="Arial" panose="020B0604020202020204" pitchFamily="34" charset="0"/>
              </a:rPr>
              <a:t>Retinoid X Receptor (RXR)</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2" descr="Bioengineering Department">
            <a:extLst>
              <a:ext uri="{FF2B5EF4-FFF2-40B4-BE49-F238E27FC236}">
                <a16:creationId xmlns:a16="http://schemas.microsoft.com/office/drawing/2014/main" id="{5BE34C53-E27D-453C-A0CF-F88923DBF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6" name="Right Arrow 8">
            <a:extLst>
              <a:ext uri="{FF2B5EF4-FFF2-40B4-BE49-F238E27FC236}">
                <a16:creationId xmlns:a16="http://schemas.microsoft.com/office/drawing/2014/main" id="{9DD1CA89-42F3-491A-A331-A06A49002BC9}"/>
              </a:ext>
            </a:extLst>
          </p:cNvPr>
          <p:cNvSpPr/>
          <p:nvPr/>
        </p:nvSpPr>
        <p:spPr>
          <a:xfrm>
            <a:off x="7384208" y="2765841"/>
            <a:ext cx="1085214" cy="731520"/>
          </a:xfrm>
          <a:prstGeom prst="rightArrow">
            <a:avLst/>
          </a:prstGeom>
          <a:gradFill flip="none" rotWithShape="1">
            <a:gsLst>
              <a:gs pos="0">
                <a:srgbClr val="DDEBCF"/>
              </a:gs>
              <a:gs pos="50000">
                <a:srgbClr val="9CB86E"/>
              </a:gs>
              <a:gs pos="100000">
                <a:srgbClr val="156B1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2B61C58F-081E-4925-BDDE-9C05356EA6F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436" b="96436" l="3675" r="83742"/>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11789" t="15534" r="34399" b="3270"/>
          <a:stretch/>
        </p:blipFill>
        <p:spPr bwMode="auto">
          <a:xfrm>
            <a:off x="4340231" y="1944916"/>
            <a:ext cx="2946400" cy="249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286F40D4-DD83-4F08-BB80-58236AE4DE02}"/>
              </a:ext>
            </a:extLst>
          </p:cNvPr>
          <p:cNvSpPr txBox="1"/>
          <p:nvPr/>
        </p:nvSpPr>
        <p:spPr>
          <a:xfrm>
            <a:off x="4161756" y="4462917"/>
            <a:ext cx="1544012" cy="646331"/>
          </a:xfrm>
          <a:prstGeom prst="rect">
            <a:avLst/>
          </a:prstGeom>
          <a:noFill/>
        </p:spPr>
        <p:txBody>
          <a:bodyPr wrap="none" rtlCol="0">
            <a:spAutoFit/>
          </a:bodyPr>
          <a:lstStyle/>
          <a:p>
            <a:r>
              <a:rPr lang="en-US" sz="3600"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NANO</a:t>
            </a:r>
          </a:p>
        </p:txBody>
      </p:sp>
      <p:sp>
        <p:nvSpPr>
          <p:cNvPr id="9" name="Rectangle 8">
            <a:extLst>
              <a:ext uri="{FF2B5EF4-FFF2-40B4-BE49-F238E27FC236}">
                <a16:creationId xmlns:a16="http://schemas.microsoft.com/office/drawing/2014/main" id="{A3A405F7-7482-468D-AEFB-1FF1C476FADD}"/>
              </a:ext>
            </a:extLst>
          </p:cNvPr>
          <p:cNvSpPr/>
          <p:nvPr/>
        </p:nvSpPr>
        <p:spPr>
          <a:xfrm>
            <a:off x="5532502" y="4462917"/>
            <a:ext cx="2441694" cy="646331"/>
          </a:xfrm>
          <a:prstGeom prst="rect">
            <a:avLst/>
          </a:prstGeom>
        </p:spPr>
        <p:txBody>
          <a:bodyPr wrap="none">
            <a:spAutoFit/>
          </a:bodyPr>
          <a:lstStyle/>
          <a:p>
            <a:pPr lvl="0"/>
            <a:r>
              <a:rPr lang="en-US" sz="36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MEDICINE</a:t>
            </a:r>
          </a:p>
        </p:txBody>
      </p:sp>
      <p:sp>
        <p:nvSpPr>
          <p:cNvPr id="10" name="TextBox 9">
            <a:extLst>
              <a:ext uri="{FF2B5EF4-FFF2-40B4-BE49-F238E27FC236}">
                <a16:creationId xmlns:a16="http://schemas.microsoft.com/office/drawing/2014/main" id="{2504BF79-F83D-4554-B9AC-720915D4A7D6}"/>
              </a:ext>
            </a:extLst>
          </p:cNvPr>
          <p:cNvSpPr txBox="1"/>
          <p:nvPr/>
        </p:nvSpPr>
        <p:spPr>
          <a:xfrm>
            <a:off x="8452147" y="3964820"/>
            <a:ext cx="3201679"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Drug Repurposing</a:t>
            </a:r>
          </a:p>
        </p:txBody>
      </p:sp>
      <p:pic>
        <p:nvPicPr>
          <p:cNvPr id="11" name="Picture 4" descr="http://www.dddmag.com/sites/dddmag.com/files/legacyimages/0505/rr2_lrg.jpg">
            <a:extLst>
              <a:ext uri="{FF2B5EF4-FFF2-40B4-BE49-F238E27FC236}">
                <a16:creationId xmlns:a16="http://schemas.microsoft.com/office/drawing/2014/main" id="{6CC9DF23-EFAA-41EF-866A-4A0044C4F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34" t="12902" r="50000" b="17538"/>
          <a:stretch/>
        </p:blipFill>
        <p:spPr bwMode="auto">
          <a:xfrm>
            <a:off x="8598419" y="1438047"/>
            <a:ext cx="2966555" cy="24972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7A8384B-91ED-40DD-84C6-8AE76FCA3699}"/>
              </a:ext>
            </a:extLst>
          </p:cNvPr>
          <p:cNvGrpSpPr/>
          <p:nvPr/>
        </p:nvGrpSpPr>
        <p:grpSpPr>
          <a:xfrm>
            <a:off x="1129403" y="1438047"/>
            <a:ext cx="3018183" cy="3291252"/>
            <a:chOff x="-41304" y="2427959"/>
            <a:chExt cx="3018183" cy="3291252"/>
          </a:xfrm>
        </p:grpSpPr>
        <p:sp>
          <p:nvSpPr>
            <p:cNvPr id="13" name="Right Arrow 12">
              <a:extLst>
                <a:ext uri="{FF2B5EF4-FFF2-40B4-BE49-F238E27FC236}">
                  <a16:creationId xmlns:a16="http://schemas.microsoft.com/office/drawing/2014/main" id="{E7169E57-3E3F-4BE8-9018-91A99BDE20FA}"/>
                </a:ext>
              </a:extLst>
            </p:cNvPr>
            <p:cNvSpPr/>
            <p:nvPr/>
          </p:nvSpPr>
          <p:spPr>
            <a:xfrm rot="10800000">
              <a:off x="1706879" y="3749040"/>
              <a:ext cx="1270000" cy="731520"/>
            </a:xfrm>
            <a:prstGeom prst="rightArrow">
              <a:avLst/>
            </a:prstGeom>
            <a:gradFill flip="none" rotWithShape="1">
              <a:gsLst>
                <a:gs pos="0">
                  <a:srgbClr val="DDEBCF"/>
                </a:gs>
                <a:gs pos="50000">
                  <a:srgbClr val="9CB86E"/>
                </a:gs>
                <a:gs pos="100000">
                  <a:srgbClr val="156B1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BC0A724-EF0A-491F-8331-723D3855E449}"/>
                </a:ext>
              </a:extLst>
            </p:cNvPr>
            <p:cNvSpPr txBox="1"/>
            <p:nvPr/>
          </p:nvSpPr>
          <p:spPr>
            <a:xfrm>
              <a:off x="-41304" y="4765104"/>
              <a:ext cx="2022282"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Drug </a:t>
              </a:r>
            </a:p>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Discovery</a:t>
              </a:r>
            </a:p>
          </p:txBody>
        </p:sp>
        <p:pic>
          <p:nvPicPr>
            <p:cNvPr id="15" name="Picture 6" descr="http://www.plengegen.com/wp-content/uploads/pnavc-drug-discovery.jpg">
              <a:extLst>
                <a:ext uri="{FF2B5EF4-FFF2-40B4-BE49-F238E27FC236}">
                  <a16:creationId xmlns:a16="http://schemas.microsoft.com/office/drawing/2014/main" id="{205A4B9D-70E8-4AC9-A994-1508D8655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78" y="2427959"/>
              <a:ext cx="1536700" cy="235289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ight Arrow 16">
            <a:extLst>
              <a:ext uri="{FF2B5EF4-FFF2-40B4-BE49-F238E27FC236}">
                <a16:creationId xmlns:a16="http://schemas.microsoft.com/office/drawing/2014/main" id="{070D4A7E-206C-40FD-9735-5770515CCFEA}"/>
              </a:ext>
            </a:extLst>
          </p:cNvPr>
          <p:cNvSpPr/>
          <p:nvPr/>
        </p:nvSpPr>
        <p:spPr>
          <a:xfrm rot="13374120">
            <a:off x="7216707" y="1493209"/>
            <a:ext cx="1085214" cy="731520"/>
          </a:xfrm>
          <a:prstGeom prst="rightArrow">
            <a:avLst/>
          </a:prstGeom>
          <a:gradFill flip="none" rotWithShape="1">
            <a:gsLst>
              <a:gs pos="0">
                <a:srgbClr val="DDEBCF"/>
              </a:gs>
              <a:gs pos="50000">
                <a:srgbClr val="9CB86E"/>
              </a:gs>
              <a:gs pos="100000">
                <a:srgbClr val="156B1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815B31-E1A7-4B00-B75B-2ECC4DAA9E5F}"/>
              </a:ext>
            </a:extLst>
          </p:cNvPr>
          <p:cNvSpPr txBox="1"/>
          <p:nvPr/>
        </p:nvSpPr>
        <p:spPr>
          <a:xfrm>
            <a:off x="2504273" y="709986"/>
            <a:ext cx="4318374"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PRODRUG STRATEGY</a:t>
            </a:r>
          </a:p>
        </p:txBody>
      </p:sp>
      <p:sp>
        <p:nvSpPr>
          <p:cNvPr id="18" name="Right Arrow 21">
            <a:extLst>
              <a:ext uri="{FF2B5EF4-FFF2-40B4-BE49-F238E27FC236}">
                <a16:creationId xmlns:a16="http://schemas.microsoft.com/office/drawing/2014/main" id="{494C64FC-90ED-48D2-9FF6-DD9DF62E039A}"/>
              </a:ext>
            </a:extLst>
          </p:cNvPr>
          <p:cNvSpPr/>
          <p:nvPr/>
        </p:nvSpPr>
        <p:spPr>
          <a:xfrm rot="19024295">
            <a:off x="3474440" y="1523306"/>
            <a:ext cx="1085214" cy="731520"/>
          </a:xfrm>
          <a:prstGeom prst="rightArrow">
            <a:avLst/>
          </a:prstGeom>
          <a:gradFill flip="none" rotWithShape="1">
            <a:gsLst>
              <a:gs pos="0">
                <a:srgbClr val="DDEBCF"/>
              </a:gs>
              <a:gs pos="50000">
                <a:srgbClr val="9CB86E"/>
              </a:gs>
              <a:gs pos="100000">
                <a:srgbClr val="156B1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BAE7EAA-A575-4038-A878-2C54DC83A73B}"/>
              </a:ext>
            </a:extLst>
          </p:cNvPr>
          <p:cNvSpPr/>
          <p:nvPr/>
        </p:nvSpPr>
        <p:spPr>
          <a:xfrm>
            <a:off x="6370232" y="698445"/>
            <a:ext cx="3207929" cy="523220"/>
          </a:xfrm>
          <a:prstGeom prst="rect">
            <a:avLst/>
          </a:prstGeom>
        </p:spPr>
        <p:txBody>
          <a:bodyPr wrap="none">
            <a:spAutoFit/>
          </a:bodyPr>
          <a:lstStyle/>
          <a:p>
            <a:r>
              <a:rPr lang="en-US" sz="2800"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MAGIC BULLET</a:t>
            </a:r>
            <a:endParaRPr lang="en-US" dirty="0">
              <a:solidFill>
                <a:schemeClr val="accent3">
                  <a:lumMod val="50000"/>
                </a:schemeClr>
              </a:solidFill>
              <a:latin typeface="Arial" panose="020B0604020202020204" pitchFamily="34" charset="0"/>
              <a:cs typeface="Arial" panose="020B0604020202020204" pitchFamily="34" charset="0"/>
            </a:endParaRPr>
          </a:p>
        </p:txBody>
      </p:sp>
      <p:pic>
        <p:nvPicPr>
          <p:cNvPr id="20" name="Picture 2" descr="http://dx.doi.org/10.1016/j.drudis.2012.08.005">
            <a:extLst>
              <a:ext uri="{FF2B5EF4-FFF2-40B4-BE49-F238E27FC236}">
                <a16:creationId xmlns:a16="http://schemas.microsoft.com/office/drawing/2014/main" id="{4AC2BF44-4480-4B34-87B7-1027F821649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backgroundRemoval t="5439" b="24737" l="20386" r="83058"/>
                    </a14:imgEffect>
                    <a14:imgEffect>
                      <a14:sharpenSoften amount="25000"/>
                    </a14:imgEffect>
                  </a14:imgLayer>
                </a14:imgProps>
              </a:ext>
              <a:ext uri="{28A0092B-C50C-407E-A947-70E740481C1C}">
                <a14:useLocalDpi xmlns:a14="http://schemas.microsoft.com/office/drawing/2010/main" val="0"/>
              </a:ext>
            </a:extLst>
          </a:blip>
          <a:srcRect l="20377" t="7405" r="16740" b="75035"/>
          <a:stretch/>
        </p:blipFill>
        <p:spPr bwMode="auto">
          <a:xfrm>
            <a:off x="4247692" y="5383568"/>
            <a:ext cx="3726062" cy="816866"/>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769CF8FE-E815-4743-9286-07C10F15A955}"/>
              </a:ext>
            </a:extLst>
          </p:cNvPr>
          <p:cNvSpPr/>
          <p:nvPr/>
        </p:nvSpPr>
        <p:spPr>
          <a:xfrm>
            <a:off x="4379772" y="5252482"/>
            <a:ext cx="1254838" cy="947952"/>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69BA6F3-E630-46C9-A80B-69CFA9AF8952}"/>
              </a:ext>
            </a:extLst>
          </p:cNvPr>
          <p:cNvSpPr/>
          <p:nvPr/>
        </p:nvSpPr>
        <p:spPr>
          <a:xfrm>
            <a:off x="6442603" y="5252482"/>
            <a:ext cx="1254838" cy="947952"/>
          </a:xfrm>
          <a:prstGeom prst="ellipse">
            <a:avLst/>
          </a:prstGeom>
          <a:noFill/>
          <a:ln w="28575">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latin typeface="Arial" panose="020B0604020202020204" pitchFamily="34" charset="0"/>
              <a:cs typeface="Arial" panose="020B0604020202020204" pitchFamily="34" charset="0"/>
            </a:endParaRPr>
          </a:p>
        </p:txBody>
      </p:sp>
      <p:sp>
        <p:nvSpPr>
          <p:cNvPr id="23" name="Right Arrow 31">
            <a:extLst>
              <a:ext uri="{FF2B5EF4-FFF2-40B4-BE49-F238E27FC236}">
                <a16:creationId xmlns:a16="http://schemas.microsoft.com/office/drawing/2014/main" id="{7C88EA91-7AB3-4C5B-ABB9-E13E9DAFF34F}"/>
              </a:ext>
            </a:extLst>
          </p:cNvPr>
          <p:cNvSpPr/>
          <p:nvPr/>
        </p:nvSpPr>
        <p:spPr>
          <a:xfrm>
            <a:off x="7978055" y="5422564"/>
            <a:ext cx="719718" cy="731520"/>
          </a:xfrm>
          <a:prstGeom prst="rightArrow">
            <a:avLst/>
          </a:prstGeom>
          <a:gradFill flip="none" rotWithShape="1">
            <a:gsLst>
              <a:gs pos="0">
                <a:srgbClr val="DDEBCF"/>
              </a:gs>
              <a:gs pos="50000">
                <a:srgbClr val="9CB86E"/>
              </a:gs>
              <a:gs pos="100000">
                <a:srgbClr val="156B1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ight Arrow 32">
            <a:extLst>
              <a:ext uri="{FF2B5EF4-FFF2-40B4-BE49-F238E27FC236}">
                <a16:creationId xmlns:a16="http://schemas.microsoft.com/office/drawing/2014/main" id="{0C54D74F-990B-46AF-A167-9D1987188D8A}"/>
              </a:ext>
            </a:extLst>
          </p:cNvPr>
          <p:cNvSpPr/>
          <p:nvPr/>
        </p:nvSpPr>
        <p:spPr>
          <a:xfrm rot="10800000">
            <a:off x="3419706" y="5391567"/>
            <a:ext cx="827985" cy="731520"/>
          </a:xfrm>
          <a:prstGeom prst="rightArrow">
            <a:avLst/>
          </a:prstGeom>
          <a:gradFill flip="none" rotWithShape="1">
            <a:gsLst>
              <a:gs pos="0">
                <a:srgbClr val="DDEBCF"/>
              </a:gs>
              <a:gs pos="50000">
                <a:srgbClr val="9CB86E"/>
              </a:gs>
              <a:gs pos="100000">
                <a:srgbClr val="156B13"/>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9E218C4-4DE1-43CC-85B7-5174C87F102D}"/>
              </a:ext>
            </a:extLst>
          </p:cNvPr>
          <p:cNvSpPr txBox="1"/>
          <p:nvPr/>
        </p:nvSpPr>
        <p:spPr>
          <a:xfrm>
            <a:off x="645653" y="5310959"/>
            <a:ext cx="2758594" cy="830997"/>
          </a:xfrm>
          <a:prstGeom prst="rect">
            <a:avLst/>
          </a:prstGeom>
          <a:noFill/>
        </p:spPr>
        <p:txBody>
          <a:bodyPr wrap="square" rtlCol="0">
            <a:spAutoFit/>
          </a:bodyPr>
          <a:lstStyle/>
          <a:p>
            <a:pPr algn="r"/>
            <a:r>
              <a:rPr lang="en-US" sz="2400" b="1" dirty="0">
                <a:solidFill>
                  <a:srgbClr val="FF0000"/>
                </a:solidFill>
                <a:latin typeface="Arial" panose="020B0604020202020204" pitchFamily="34" charset="0"/>
                <a:cs typeface="Arial" panose="020B0604020202020204" pitchFamily="34" charset="0"/>
              </a:rPr>
              <a:t>Orphan Nuclear Receptor</a:t>
            </a:r>
          </a:p>
        </p:txBody>
      </p:sp>
      <p:sp>
        <p:nvSpPr>
          <p:cNvPr id="26" name="TextBox 25">
            <a:extLst>
              <a:ext uri="{FF2B5EF4-FFF2-40B4-BE49-F238E27FC236}">
                <a16:creationId xmlns:a16="http://schemas.microsoft.com/office/drawing/2014/main" id="{77BDAAAC-7F5E-4E03-8F88-D4C8AD6902B4}"/>
              </a:ext>
            </a:extLst>
          </p:cNvPr>
          <p:cNvSpPr txBox="1"/>
          <p:nvPr/>
        </p:nvSpPr>
        <p:spPr>
          <a:xfrm>
            <a:off x="8697773" y="5568876"/>
            <a:ext cx="2186127"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Cancer</a:t>
            </a:r>
          </a:p>
        </p:txBody>
      </p:sp>
    </p:spTree>
    <p:extLst>
      <p:ext uri="{BB962C8B-B14F-4D97-AF65-F5344CB8AC3E}">
        <p14:creationId xmlns:p14="http://schemas.microsoft.com/office/powerpoint/2010/main" val="5698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8">
                                            <p:txEl>
                                              <p:pRg st="0" end="0"/>
                                            </p:txEl>
                                          </p:spTgt>
                                        </p:tgtEl>
                                      </p:cBhvr>
                                    </p:animEffect>
                                    <p:animScale>
                                      <p:cBhvr>
                                        <p:cTn id="38" dur="250" autoRev="1" fill="hold"/>
                                        <p:tgtEl>
                                          <p:spTgt spid="8">
                                            <p:txEl>
                                              <p:pRg st="0" end="0"/>
                                            </p:txEl>
                                          </p:spTgt>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6" grpId="0" animBg="1"/>
      <p:bldP spid="17" grpId="0"/>
      <p:bldP spid="18" grpId="0" animBg="1"/>
      <p:bldP spid="19" grpId="0"/>
      <p:bldP spid="21" grpId="0" animBg="1"/>
      <p:bldP spid="22" grpId="0" animBg="1"/>
      <p:bldP spid="23" grpId="0" animBg="1"/>
      <p:bldP spid="24" grpId="0" animBg="1"/>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95330"/>
            <a:ext cx="12178312"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DE97A0C-7464-4C39-AA3B-7F19BC82EBAD}"/>
              </a:ext>
            </a:extLst>
          </p:cNvPr>
          <p:cNvSpPr txBox="1"/>
          <p:nvPr/>
        </p:nvSpPr>
        <p:spPr>
          <a:xfrm>
            <a:off x="18016" y="32771"/>
            <a:ext cx="12178308"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Engineering and Medicine Integrated</a:t>
            </a:r>
          </a:p>
        </p:txBody>
      </p:sp>
      <p:pic>
        <p:nvPicPr>
          <p:cNvPr id="2050" name="Picture 2" descr="https://pbs.twimg.com/media/DT2wwB3XkAAfHgb.jpg:large">
            <a:extLst>
              <a:ext uri="{FF2B5EF4-FFF2-40B4-BE49-F238E27FC236}">
                <a16:creationId xmlns:a16="http://schemas.microsoft.com/office/drawing/2014/main" id="{D7CF201F-ED32-40B4-859C-10965656C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837" y="789598"/>
            <a:ext cx="8742985" cy="58268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ckable USA map">
            <a:extLst>
              <a:ext uri="{FF2B5EF4-FFF2-40B4-BE49-F238E27FC236}">
                <a16:creationId xmlns:a16="http://schemas.microsoft.com/office/drawing/2014/main" id="{69369E7E-00FA-476A-BC66-27F6C56E0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837" y="789598"/>
            <a:ext cx="2474830" cy="165138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B5CCBF5-688C-4666-BFBF-9DBDA25796C9}"/>
              </a:ext>
            </a:extLst>
          </p:cNvPr>
          <p:cNvSpPr/>
          <p:nvPr/>
        </p:nvSpPr>
        <p:spPr>
          <a:xfrm>
            <a:off x="3042942" y="1345781"/>
            <a:ext cx="303573" cy="313337"/>
          </a:xfrm>
          <a:prstGeom prst="ellipse">
            <a:avLst/>
          </a:prstGeom>
          <a:noFill/>
          <a:ln w="38100">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descr="https://pbs.twimg.com/media/CGNJwFeWQAEK6gP.jpg:large">
            <a:extLst>
              <a:ext uri="{FF2B5EF4-FFF2-40B4-BE49-F238E27FC236}">
                <a16:creationId xmlns:a16="http://schemas.microsoft.com/office/drawing/2014/main" id="{16AA7983-F014-47D1-851C-3250443E3B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14" b="3522"/>
          <a:stretch/>
        </p:blipFill>
        <p:spPr bwMode="auto">
          <a:xfrm>
            <a:off x="2395927" y="789598"/>
            <a:ext cx="7386457" cy="60598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content-mxp1-1.xx.fbcdn.net/v/t1.0-9/27658032_1545813955514543_8725133514277693625_n.jpg?_nc_cat=0&amp;oh=5e32ec8233b55f839479a727bc81ab03&amp;oe=5B61B927">
            <a:extLst>
              <a:ext uri="{FF2B5EF4-FFF2-40B4-BE49-F238E27FC236}">
                <a16:creationId xmlns:a16="http://schemas.microsoft.com/office/drawing/2014/main" id="{F57E7B8A-8FD4-4358-880A-D7B2A5F6D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35" y="695330"/>
            <a:ext cx="10967187" cy="616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5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ipe(down)">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barn(outVertical)">
                                      <p:cBhvr>
                                        <p:cTn id="24"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1" y="711611"/>
            <a:ext cx="12192001"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0" y="-53933"/>
            <a:ext cx="11890853"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it-IT" sz="3600" b="1" dirty="0">
                <a:solidFill>
                  <a:schemeClr val="bg1"/>
                </a:solidFill>
                <a:latin typeface="Arial" panose="020B0604020202020204" pitchFamily="34" charset="0"/>
                <a:cs typeface="Arial" panose="020B0604020202020204" pitchFamily="34" charset="0"/>
              </a:rPr>
              <a:t>RFA limitations and Advantage of Trimodal Therapy </a:t>
            </a:r>
          </a:p>
        </p:txBody>
      </p:sp>
      <p:pic>
        <p:nvPicPr>
          <p:cNvPr id="15" name="Picture 6" descr="rf-liver-ablation.jpg (720×540)">
            <a:extLst>
              <a:ext uri="{FF2B5EF4-FFF2-40B4-BE49-F238E27FC236}">
                <a16:creationId xmlns:a16="http://schemas.microsoft.com/office/drawing/2014/main" id="{0AA2690C-0D03-4254-9416-3A689653B8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106" t="29172" r="4289" b="10727"/>
          <a:stretch/>
        </p:blipFill>
        <p:spPr bwMode="auto">
          <a:xfrm>
            <a:off x="4731487" y="1254768"/>
            <a:ext cx="6092457" cy="4185952"/>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4">
            <a:extLst>
              <a:ext uri="{FF2B5EF4-FFF2-40B4-BE49-F238E27FC236}">
                <a16:creationId xmlns:a16="http://schemas.microsoft.com/office/drawing/2014/main" id="{413C8494-92E0-485E-BC49-209EF85D13D6}"/>
              </a:ext>
            </a:extLst>
          </p:cNvPr>
          <p:cNvSpPr/>
          <p:nvPr/>
        </p:nvSpPr>
        <p:spPr>
          <a:xfrm>
            <a:off x="8926620" y="1439870"/>
            <a:ext cx="2492747" cy="476711"/>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Therablob</a:t>
            </a:r>
            <a:endParaRPr lang="en-US" sz="2400" b="1" dirty="0">
              <a:solidFill>
                <a:srgbClr val="FF0000"/>
              </a:solidFill>
              <a:latin typeface="Arial" panose="020B0604020202020204" pitchFamily="34" charset="0"/>
              <a:cs typeface="Arial" panose="020B0604020202020204" pitchFamily="34" charset="0"/>
            </a:endParaRPr>
          </a:p>
        </p:txBody>
      </p:sp>
      <p:sp>
        <p:nvSpPr>
          <p:cNvPr id="17" name="Rounded Rectangle 6">
            <a:extLst>
              <a:ext uri="{FF2B5EF4-FFF2-40B4-BE49-F238E27FC236}">
                <a16:creationId xmlns:a16="http://schemas.microsoft.com/office/drawing/2014/main" id="{6552E6AD-877A-4077-AF15-CCF5ED44290A}"/>
              </a:ext>
            </a:extLst>
          </p:cNvPr>
          <p:cNvSpPr/>
          <p:nvPr/>
        </p:nvSpPr>
        <p:spPr>
          <a:xfrm>
            <a:off x="8936072" y="1985229"/>
            <a:ext cx="2492746" cy="503664"/>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Ablation Zone</a:t>
            </a:r>
          </a:p>
        </p:txBody>
      </p:sp>
      <p:sp>
        <p:nvSpPr>
          <p:cNvPr id="18" name="Rounded Rectangle 7">
            <a:extLst>
              <a:ext uri="{FF2B5EF4-FFF2-40B4-BE49-F238E27FC236}">
                <a16:creationId xmlns:a16="http://schemas.microsoft.com/office/drawing/2014/main" id="{DAC37303-5E18-4608-989C-712A8C79D810}"/>
              </a:ext>
            </a:extLst>
          </p:cNvPr>
          <p:cNvSpPr/>
          <p:nvPr/>
        </p:nvSpPr>
        <p:spPr>
          <a:xfrm>
            <a:off x="8926620" y="2584239"/>
            <a:ext cx="2492747" cy="478358"/>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Thermal Zone</a:t>
            </a:r>
          </a:p>
        </p:txBody>
      </p:sp>
      <p:sp>
        <p:nvSpPr>
          <p:cNvPr id="19" name="Rounded Rectangle 9">
            <a:extLst>
              <a:ext uri="{FF2B5EF4-FFF2-40B4-BE49-F238E27FC236}">
                <a16:creationId xmlns:a16="http://schemas.microsoft.com/office/drawing/2014/main" id="{10E40C49-A479-44B7-B553-E1E912150002}"/>
              </a:ext>
            </a:extLst>
          </p:cNvPr>
          <p:cNvSpPr/>
          <p:nvPr/>
        </p:nvSpPr>
        <p:spPr>
          <a:xfrm>
            <a:off x="382772" y="1138156"/>
            <a:ext cx="4837815" cy="859243"/>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3333FF"/>
                </a:solidFill>
                <a:latin typeface="Arial" panose="020B0604020202020204" pitchFamily="34" charset="0"/>
                <a:cs typeface="Arial" panose="020B0604020202020204" pitchFamily="34" charset="0"/>
              </a:rPr>
              <a:t>RFA misses micro-metastases outside ablation zone</a:t>
            </a:r>
          </a:p>
        </p:txBody>
      </p:sp>
      <p:sp>
        <p:nvSpPr>
          <p:cNvPr id="20" name="Rounded Rectangle 10">
            <a:extLst>
              <a:ext uri="{FF2B5EF4-FFF2-40B4-BE49-F238E27FC236}">
                <a16:creationId xmlns:a16="http://schemas.microsoft.com/office/drawing/2014/main" id="{D83CB4FF-2370-4260-A273-E767118AADA4}"/>
              </a:ext>
            </a:extLst>
          </p:cNvPr>
          <p:cNvSpPr/>
          <p:nvPr/>
        </p:nvSpPr>
        <p:spPr>
          <a:xfrm>
            <a:off x="382772" y="2121665"/>
            <a:ext cx="4837815" cy="3721396"/>
          </a:xfrm>
          <a:prstGeom prst="roundRect">
            <a:avLst>
              <a:gd name="adj" fmla="val 6087"/>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err="1">
                <a:solidFill>
                  <a:srgbClr val="FF0000"/>
                </a:solidFill>
                <a:latin typeface="Arial" panose="020B0604020202020204" pitchFamily="34" charset="0"/>
                <a:cs typeface="Arial" panose="020B0604020202020204" pitchFamily="34" charset="0"/>
              </a:rPr>
              <a:t>Therablob</a:t>
            </a:r>
            <a:r>
              <a:rPr lang="en-US" sz="2400" b="1" dirty="0">
                <a:solidFill>
                  <a:srgbClr val="FF0000"/>
                </a:solidFill>
                <a:latin typeface="Arial" panose="020B0604020202020204" pitchFamily="34" charset="0"/>
                <a:cs typeface="Arial" panose="020B0604020202020204" pitchFamily="34" charset="0"/>
              </a:rPr>
              <a:t> + RFA:</a:t>
            </a:r>
          </a:p>
          <a:p>
            <a:pPr marL="285750" indent="-285750">
              <a:lnSpc>
                <a:spcPct val="110000"/>
              </a:lnSpc>
              <a:buFont typeface="Arial" panose="020B0604020202020204" pitchFamily="34" charset="0"/>
              <a:buChar char="•"/>
            </a:pPr>
            <a:r>
              <a:rPr lang="en-US" b="1" dirty="0" err="1">
                <a:solidFill>
                  <a:schemeClr val="tx1"/>
                </a:solidFill>
                <a:latin typeface="Arial" panose="020B0604020202020204" pitchFamily="34" charset="0"/>
                <a:cs typeface="Arial" panose="020B0604020202020204" pitchFamily="34" charset="0"/>
              </a:rPr>
              <a:t>Trimodal</a:t>
            </a:r>
            <a:r>
              <a:rPr lang="en-US" b="1" dirty="0">
                <a:solidFill>
                  <a:schemeClr val="tx1"/>
                </a:solidFill>
                <a:latin typeface="Arial" panose="020B0604020202020204" pitchFamily="34" charset="0"/>
                <a:cs typeface="Arial" panose="020B0604020202020204" pitchFamily="34" charset="0"/>
              </a:rPr>
              <a:t> therapy</a:t>
            </a:r>
            <a:r>
              <a:rPr lang="en-US" dirty="0">
                <a:solidFill>
                  <a:schemeClr val="tx1"/>
                </a:solidFill>
                <a:latin typeface="Arial" panose="020B0604020202020204" pitchFamily="34" charset="0"/>
                <a:cs typeface="Arial" panose="020B0604020202020204" pitchFamily="34" charset="0"/>
              </a:rPr>
              <a:t>: hyperthermia+ </a:t>
            </a:r>
            <a:r>
              <a:rPr lang="en-US" dirty="0" err="1">
                <a:solidFill>
                  <a:schemeClr val="tx1"/>
                </a:solidFill>
                <a:latin typeface="Arial" panose="020B0604020202020204" pitchFamily="34" charset="0"/>
                <a:cs typeface="Arial" panose="020B0604020202020204" pitchFamily="34" charset="0"/>
              </a:rPr>
              <a:t>sonoporation</a:t>
            </a:r>
            <a:r>
              <a:rPr lang="en-US" dirty="0">
                <a:solidFill>
                  <a:schemeClr val="tx1"/>
                </a:solidFill>
                <a:latin typeface="Arial" panose="020B0604020202020204" pitchFamily="34" charset="0"/>
                <a:cs typeface="Arial" panose="020B0604020202020204" pitchFamily="34" charset="0"/>
              </a:rPr>
              <a:t> + chemo</a:t>
            </a:r>
          </a:p>
          <a:p>
            <a:pPr marL="285750" indent="-285750">
              <a:lnSpc>
                <a:spcPct val="11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Image-guided catheter-based delivery of prodrug-nanobubbles</a:t>
            </a:r>
          </a:p>
          <a:p>
            <a:pPr marL="285750" indent="-285750">
              <a:lnSpc>
                <a:spcPct val="11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Patented self-assembled prodrug nanobubble therapy</a:t>
            </a:r>
          </a:p>
          <a:p>
            <a:pPr marL="285750" indent="-285750">
              <a:lnSpc>
                <a:spcPct val="11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Drug concentrates in the “Thermal Zone”</a:t>
            </a:r>
          </a:p>
          <a:p>
            <a:pPr marL="285750" indent="-285750">
              <a:lnSpc>
                <a:spcPct val="11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Ablation releases selective drug expanding treatment area and destroying micro-metastases</a:t>
            </a:r>
          </a:p>
        </p:txBody>
      </p:sp>
      <p:sp>
        <p:nvSpPr>
          <p:cNvPr id="22" name="Rounded Rectangle 8">
            <a:extLst>
              <a:ext uri="{FF2B5EF4-FFF2-40B4-BE49-F238E27FC236}">
                <a16:creationId xmlns:a16="http://schemas.microsoft.com/office/drawing/2014/main" id="{70AB181F-F00E-4EEE-8DD7-503D9C518691}"/>
              </a:ext>
            </a:extLst>
          </p:cNvPr>
          <p:cNvSpPr/>
          <p:nvPr/>
        </p:nvSpPr>
        <p:spPr>
          <a:xfrm>
            <a:off x="5319917" y="4433820"/>
            <a:ext cx="1753686" cy="369332"/>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RFA Electrode</a:t>
            </a:r>
          </a:p>
        </p:txBody>
      </p:sp>
      <p:sp>
        <p:nvSpPr>
          <p:cNvPr id="3" name="Rectangle 2">
            <a:extLst>
              <a:ext uri="{FF2B5EF4-FFF2-40B4-BE49-F238E27FC236}">
                <a16:creationId xmlns:a16="http://schemas.microsoft.com/office/drawing/2014/main" id="{1D92C4B0-4B0D-43B7-9688-7EFA420E45C9}"/>
              </a:ext>
            </a:extLst>
          </p:cNvPr>
          <p:cNvSpPr/>
          <p:nvPr/>
        </p:nvSpPr>
        <p:spPr>
          <a:xfrm>
            <a:off x="8766927" y="4100660"/>
            <a:ext cx="659877" cy="490194"/>
          </a:xfrm>
          <a:prstGeom prst="rect">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BB5D61-DF4F-4280-9CE2-0D59FBD2A195}"/>
              </a:ext>
            </a:extLst>
          </p:cNvPr>
          <p:cNvSpPr/>
          <p:nvPr/>
        </p:nvSpPr>
        <p:spPr>
          <a:xfrm>
            <a:off x="9445658" y="3638746"/>
            <a:ext cx="1300899" cy="17062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407D6CD-16E7-482E-B386-5FD045C16213}"/>
              </a:ext>
            </a:extLst>
          </p:cNvPr>
          <p:cNvSpPr/>
          <p:nvPr/>
        </p:nvSpPr>
        <p:spPr>
          <a:xfrm>
            <a:off x="8446415" y="3637780"/>
            <a:ext cx="1300899" cy="4533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9098536-B7F0-4406-A70B-C8EC618285EB}"/>
              </a:ext>
            </a:extLst>
          </p:cNvPr>
          <p:cNvSpPr/>
          <p:nvPr/>
        </p:nvSpPr>
        <p:spPr>
          <a:xfrm>
            <a:off x="8268403" y="4629986"/>
            <a:ext cx="1300899" cy="6395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62BBC09-0EFD-4D2B-9894-4440F38F9909}"/>
              </a:ext>
            </a:extLst>
          </p:cNvPr>
          <p:cNvSpPr/>
          <p:nvPr/>
        </p:nvSpPr>
        <p:spPr>
          <a:xfrm>
            <a:off x="8387224" y="4071162"/>
            <a:ext cx="360849" cy="7319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070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1" y="711611"/>
            <a:ext cx="12192001"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0" y="-53933"/>
            <a:ext cx="11890853"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it-IT" sz="3600" b="1" dirty="0">
                <a:solidFill>
                  <a:schemeClr val="bg1"/>
                </a:solidFill>
                <a:latin typeface="Arial" panose="020B0604020202020204" pitchFamily="34" charset="0"/>
                <a:cs typeface="Arial" panose="020B0604020202020204" pitchFamily="34" charset="0"/>
              </a:rPr>
              <a:t>Nanobubbles Derived from Activatable Prodrug</a:t>
            </a:r>
          </a:p>
        </p:txBody>
      </p:sp>
      <p:grpSp>
        <p:nvGrpSpPr>
          <p:cNvPr id="2293" name="Group 2292">
            <a:extLst>
              <a:ext uri="{FF2B5EF4-FFF2-40B4-BE49-F238E27FC236}">
                <a16:creationId xmlns:a16="http://schemas.microsoft.com/office/drawing/2014/main" id="{FECA92C5-EFCC-4CC0-9534-4F33B421C3A6}"/>
              </a:ext>
            </a:extLst>
          </p:cNvPr>
          <p:cNvGrpSpPr/>
          <p:nvPr/>
        </p:nvGrpSpPr>
        <p:grpSpPr>
          <a:xfrm>
            <a:off x="3797649" y="615918"/>
            <a:ext cx="4295554" cy="6242082"/>
            <a:chOff x="183705" y="-1310989"/>
            <a:chExt cx="5628505" cy="8321389"/>
          </a:xfrm>
        </p:grpSpPr>
        <p:grpSp>
          <p:nvGrpSpPr>
            <p:cNvPr id="2294" name="Group 2293">
              <a:extLst>
                <a:ext uri="{FF2B5EF4-FFF2-40B4-BE49-F238E27FC236}">
                  <a16:creationId xmlns:a16="http://schemas.microsoft.com/office/drawing/2014/main" id="{314CA7CD-D641-47B2-B112-F9E27341B348}"/>
                </a:ext>
              </a:extLst>
            </p:cNvPr>
            <p:cNvGrpSpPr/>
            <p:nvPr/>
          </p:nvGrpSpPr>
          <p:grpSpPr>
            <a:xfrm>
              <a:off x="3049808" y="146164"/>
              <a:ext cx="1486386" cy="2286000"/>
              <a:chOff x="7162800" y="4582236"/>
              <a:chExt cx="1486386" cy="2286000"/>
            </a:xfrm>
          </p:grpSpPr>
          <p:sp>
            <p:nvSpPr>
              <p:cNvPr id="2323" name="Isosceles Triangle 2322">
                <a:extLst>
                  <a:ext uri="{FF2B5EF4-FFF2-40B4-BE49-F238E27FC236}">
                    <a16:creationId xmlns:a16="http://schemas.microsoft.com/office/drawing/2014/main" id="{780E786D-DFE6-4223-AC3E-D3AA679EEB69}"/>
                  </a:ext>
                </a:extLst>
              </p:cNvPr>
              <p:cNvSpPr/>
              <p:nvPr/>
            </p:nvSpPr>
            <p:spPr>
              <a:xfrm>
                <a:off x="7162800" y="4582236"/>
                <a:ext cx="1038711" cy="2286000"/>
              </a:xfrm>
              <a:prstGeom prst="triangl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4" name="Isosceles Triangle 2323">
                <a:extLst>
                  <a:ext uri="{FF2B5EF4-FFF2-40B4-BE49-F238E27FC236}">
                    <a16:creationId xmlns:a16="http://schemas.microsoft.com/office/drawing/2014/main" id="{492CCB37-98D1-4CA6-92B4-32E431505F0A}"/>
                  </a:ext>
                </a:extLst>
              </p:cNvPr>
              <p:cNvSpPr/>
              <p:nvPr/>
            </p:nvSpPr>
            <p:spPr>
              <a:xfrm>
                <a:off x="7610475" y="4582236"/>
                <a:ext cx="1038711" cy="2286000"/>
              </a:xfrm>
              <a:prstGeom prst="triangl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5" name="Isosceles Triangle 2324">
                <a:extLst>
                  <a:ext uri="{FF2B5EF4-FFF2-40B4-BE49-F238E27FC236}">
                    <a16:creationId xmlns:a16="http://schemas.microsoft.com/office/drawing/2014/main" id="{A369622A-AE24-447B-A264-4184F045FD60}"/>
                  </a:ext>
                </a:extLst>
              </p:cNvPr>
              <p:cNvSpPr/>
              <p:nvPr/>
            </p:nvSpPr>
            <p:spPr>
              <a:xfrm rot="10800000">
                <a:off x="7682154" y="4582236"/>
                <a:ext cx="447675" cy="2286000"/>
              </a:xfrm>
              <a:prstGeom prst="triangl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5" name="Freeform 27">
              <a:extLst>
                <a:ext uri="{FF2B5EF4-FFF2-40B4-BE49-F238E27FC236}">
                  <a16:creationId xmlns:a16="http://schemas.microsoft.com/office/drawing/2014/main" id="{1BB02A09-0057-44CB-9DA7-02490018627A}"/>
                </a:ext>
              </a:extLst>
            </p:cNvPr>
            <p:cNvSpPr/>
            <p:nvPr/>
          </p:nvSpPr>
          <p:spPr>
            <a:xfrm>
              <a:off x="3202208" y="-1310989"/>
              <a:ext cx="1163023" cy="1624338"/>
            </a:xfrm>
            <a:custGeom>
              <a:avLst/>
              <a:gdLst>
                <a:gd name="connsiteX0" fmla="*/ 600501 w 1163023"/>
                <a:gd name="connsiteY0" fmla="*/ 464278 h 1624338"/>
                <a:gd name="connsiteX1" fmla="*/ 614149 w 1163023"/>
                <a:gd name="connsiteY1" fmla="*/ 254 h 1624338"/>
                <a:gd name="connsiteX2" fmla="*/ 1160060 w 1163023"/>
                <a:gd name="connsiteY2" fmla="*/ 518869 h 1624338"/>
                <a:gd name="connsiteX3" fmla="*/ 846161 w 1163023"/>
                <a:gd name="connsiteY3" fmla="*/ 1105723 h 1624338"/>
                <a:gd name="connsiteX4" fmla="*/ 846161 w 1163023"/>
                <a:gd name="connsiteY4" fmla="*/ 1105723 h 1624338"/>
                <a:gd name="connsiteX5" fmla="*/ 232012 w 1163023"/>
                <a:gd name="connsiteY5" fmla="*/ 1214905 h 1624338"/>
                <a:gd name="connsiteX6" fmla="*/ 0 w 1163023"/>
                <a:gd name="connsiteY6" fmla="*/ 1624338 h 1624338"/>
                <a:gd name="connsiteX7" fmla="*/ 0 w 1163023"/>
                <a:gd name="connsiteY7" fmla="*/ 1624338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3023" h="1624338">
                  <a:moveTo>
                    <a:pt x="600501" y="464278"/>
                  </a:moveTo>
                  <a:cubicBezTo>
                    <a:pt x="560695" y="227716"/>
                    <a:pt x="520889" y="-8845"/>
                    <a:pt x="614149" y="254"/>
                  </a:cubicBezTo>
                  <a:cubicBezTo>
                    <a:pt x="707409" y="9352"/>
                    <a:pt x="1121391" y="334624"/>
                    <a:pt x="1160060" y="518869"/>
                  </a:cubicBezTo>
                  <a:cubicBezTo>
                    <a:pt x="1198729" y="703114"/>
                    <a:pt x="846161" y="1105723"/>
                    <a:pt x="846161" y="1105723"/>
                  </a:cubicBezTo>
                  <a:lnTo>
                    <a:pt x="846161" y="1105723"/>
                  </a:lnTo>
                  <a:cubicBezTo>
                    <a:pt x="743803" y="1123920"/>
                    <a:pt x="373039" y="1128469"/>
                    <a:pt x="232012" y="1214905"/>
                  </a:cubicBezTo>
                  <a:cubicBezTo>
                    <a:pt x="90985" y="1301341"/>
                    <a:pt x="0" y="1624338"/>
                    <a:pt x="0" y="1624338"/>
                  </a:cubicBezTo>
                  <a:lnTo>
                    <a:pt x="0" y="1624338"/>
                  </a:lnTo>
                </a:path>
              </a:pathLst>
            </a:custGeom>
            <a:noFill/>
            <a:ln w="38100">
              <a:solidFill>
                <a:schemeClr val="accent5">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6" name="Rectangle 2295">
              <a:extLst>
                <a:ext uri="{FF2B5EF4-FFF2-40B4-BE49-F238E27FC236}">
                  <a16:creationId xmlns:a16="http://schemas.microsoft.com/office/drawing/2014/main" id="{AA7B5D2E-1448-4493-BB80-68619EBB3A28}"/>
                </a:ext>
              </a:extLst>
            </p:cNvPr>
            <p:cNvSpPr/>
            <p:nvPr/>
          </p:nvSpPr>
          <p:spPr>
            <a:xfrm>
              <a:off x="3687983" y="-846235"/>
              <a:ext cx="228600" cy="703998"/>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7" name="Oval 2296">
              <a:extLst>
                <a:ext uri="{FF2B5EF4-FFF2-40B4-BE49-F238E27FC236}">
                  <a16:creationId xmlns:a16="http://schemas.microsoft.com/office/drawing/2014/main" id="{4E5C2999-D833-4D5E-A4AB-C91B3F195DF1}"/>
                </a:ext>
              </a:extLst>
            </p:cNvPr>
            <p:cNvSpPr/>
            <p:nvPr/>
          </p:nvSpPr>
          <p:spPr>
            <a:xfrm>
              <a:off x="3354608" y="-318219"/>
              <a:ext cx="895350" cy="454147"/>
            </a:xfrm>
            <a:prstGeom prst="ellipse">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98" name="Picture 6">
              <a:extLst>
                <a:ext uri="{FF2B5EF4-FFF2-40B4-BE49-F238E27FC236}">
                  <a16:creationId xmlns:a16="http://schemas.microsoft.com/office/drawing/2014/main" id="{A09D3FE7-318B-4401-A720-502332D74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68" y="-395123"/>
              <a:ext cx="1939830" cy="51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9" name="Picture 3">
              <a:extLst>
                <a:ext uri="{FF2B5EF4-FFF2-40B4-BE49-F238E27FC236}">
                  <a16:creationId xmlns:a16="http://schemas.microsoft.com/office/drawing/2014/main" id="{36738D22-C289-41A6-BC6A-E9A63074013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85" b="25259" l="48164" r="58820"/>
                      </a14:imgEffect>
                    </a14:imgLayer>
                  </a14:imgProps>
                </a:ext>
                <a:ext uri="{28A0092B-C50C-407E-A947-70E740481C1C}">
                  <a14:useLocalDpi xmlns:a14="http://schemas.microsoft.com/office/drawing/2010/main" val="0"/>
                </a:ext>
              </a:extLst>
            </a:blip>
            <a:srcRect l="48169" t="10294" r="42051" b="74386"/>
            <a:stretch/>
          </p:blipFill>
          <p:spPr bwMode="auto">
            <a:xfrm>
              <a:off x="805218" y="-108743"/>
              <a:ext cx="2770491" cy="277191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0" name="Picture 3">
              <a:extLst>
                <a:ext uri="{FF2B5EF4-FFF2-40B4-BE49-F238E27FC236}">
                  <a16:creationId xmlns:a16="http://schemas.microsoft.com/office/drawing/2014/main" id="{82EDE828-149E-48E7-9663-81875455B1A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8817" b="34115" l="4512" r="32299"/>
                      </a14:imgEffect>
                    </a14:imgLayer>
                  </a14:imgProps>
                </a:ext>
                <a:ext uri="{28A0092B-C50C-407E-A947-70E740481C1C}">
                  <a14:useLocalDpi xmlns:a14="http://schemas.microsoft.com/office/drawing/2010/main" val="0"/>
                </a:ext>
              </a:extLst>
            </a:blip>
            <a:srcRect l="1039" t="5655" r="64228" b="62723"/>
            <a:stretch/>
          </p:blipFill>
          <p:spPr bwMode="auto">
            <a:xfrm>
              <a:off x="574882" y="2581999"/>
              <a:ext cx="5237328" cy="304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1" name="Picture 2300">
              <a:extLst>
                <a:ext uri="{FF2B5EF4-FFF2-40B4-BE49-F238E27FC236}">
                  <a16:creationId xmlns:a16="http://schemas.microsoft.com/office/drawing/2014/main" id="{58A01BE9-586A-4B0A-9AB8-4990EF25290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3615950" y="1631757"/>
              <a:ext cx="688371" cy="63349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2" name="Picture 2301">
              <a:extLst>
                <a:ext uri="{FF2B5EF4-FFF2-40B4-BE49-F238E27FC236}">
                  <a16:creationId xmlns:a16="http://schemas.microsoft.com/office/drawing/2014/main" id="{FBFF928C-4883-4874-8F6E-1CC016B4010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1360422" y="1948504"/>
              <a:ext cx="688371" cy="63349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3" name="Picture 2302">
              <a:extLst>
                <a:ext uri="{FF2B5EF4-FFF2-40B4-BE49-F238E27FC236}">
                  <a16:creationId xmlns:a16="http://schemas.microsoft.com/office/drawing/2014/main" id="{4C50BAC8-49CF-493B-AED4-75945CD0F4E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3799000" y="3400864"/>
              <a:ext cx="993611" cy="9144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4" name="Picture 2303">
              <a:extLst>
                <a:ext uri="{FF2B5EF4-FFF2-40B4-BE49-F238E27FC236}">
                  <a16:creationId xmlns:a16="http://schemas.microsoft.com/office/drawing/2014/main" id="{68F7DF2F-50B0-4851-A1B1-8861A85792A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1941479" y="1790998"/>
              <a:ext cx="344186" cy="31674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5" name="Picture 2304">
              <a:extLst>
                <a:ext uri="{FF2B5EF4-FFF2-40B4-BE49-F238E27FC236}">
                  <a16:creationId xmlns:a16="http://schemas.microsoft.com/office/drawing/2014/main" id="{59132932-361D-428A-BB76-14E3E715C25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2120623" y="2133044"/>
              <a:ext cx="487846" cy="44895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6" name="Picture 2305">
              <a:extLst>
                <a:ext uri="{FF2B5EF4-FFF2-40B4-BE49-F238E27FC236}">
                  <a16:creationId xmlns:a16="http://schemas.microsoft.com/office/drawing/2014/main" id="{30BE14B4-96D9-44D9-A0BC-11557A109F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3927682" y="1958672"/>
              <a:ext cx="1101518" cy="101370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7" name="Picture 2306">
              <a:extLst>
                <a:ext uri="{FF2B5EF4-FFF2-40B4-BE49-F238E27FC236}">
                  <a16:creationId xmlns:a16="http://schemas.microsoft.com/office/drawing/2014/main" id="{B6856D24-12F7-47BE-B191-C5C5A96EDA6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3417595" y="1216057"/>
              <a:ext cx="516280" cy="475121"/>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08" name="Oval 2307">
              <a:extLst>
                <a:ext uri="{FF2B5EF4-FFF2-40B4-BE49-F238E27FC236}">
                  <a16:creationId xmlns:a16="http://schemas.microsoft.com/office/drawing/2014/main" id="{58481EE5-C449-4A37-A30D-3770628AEA9C}"/>
                </a:ext>
              </a:extLst>
            </p:cNvPr>
            <p:cNvSpPr/>
            <p:nvPr/>
          </p:nvSpPr>
          <p:spPr>
            <a:xfrm>
              <a:off x="1317204" y="4720568"/>
              <a:ext cx="304800" cy="304800"/>
            </a:xfrm>
            <a:prstGeom prst="ellipse">
              <a:avLst/>
            </a:prstGeom>
            <a:solidFill>
              <a:srgbClr val="FF0000"/>
            </a:solidFill>
            <a:ln>
              <a:solidFill>
                <a:schemeClr val="bg1"/>
              </a:solid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309" name="Picture 2308">
              <a:extLst>
                <a:ext uri="{FF2B5EF4-FFF2-40B4-BE49-F238E27FC236}">
                  <a16:creationId xmlns:a16="http://schemas.microsoft.com/office/drawing/2014/main" id="{46A2CF32-BF17-431B-A6A7-5C5D969F29AD}"/>
                </a:ext>
              </a:extLst>
            </p:cNvPr>
            <p:cNvPicPr/>
            <p:nvPr/>
          </p:nvPicPr>
          <p:blipFill rotWithShape="1">
            <a:blip r:embed="rId13"/>
            <a:srcRect l="66864" t="66031" r="20005" b="6219"/>
            <a:stretch/>
          </p:blipFill>
          <p:spPr>
            <a:xfrm rot="5400000">
              <a:off x="1082616" y="3806181"/>
              <a:ext cx="2289832" cy="3348942"/>
            </a:xfrm>
            <a:prstGeom prst="rect">
              <a:avLst/>
            </a:prstGeom>
            <a:effectLst>
              <a:softEdge rad="635000"/>
            </a:effectLst>
          </p:spPr>
        </p:pic>
        <p:sp>
          <p:nvSpPr>
            <p:cNvPr id="2310" name="Oval 2309">
              <a:extLst>
                <a:ext uri="{FF2B5EF4-FFF2-40B4-BE49-F238E27FC236}">
                  <a16:creationId xmlns:a16="http://schemas.microsoft.com/office/drawing/2014/main" id="{06F15E14-6A1A-49C3-9441-77FCCE8F05D3}"/>
                </a:ext>
              </a:extLst>
            </p:cNvPr>
            <p:cNvSpPr/>
            <p:nvPr/>
          </p:nvSpPr>
          <p:spPr>
            <a:xfrm>
              <a:off x="3049808" y="5105400"/>
              <a:ext cx="304800" cy="304800"/>
            </a:xfrm>
            <a:prstGeom prst="ellipse">
              <a:avLst/>
            </a:prstGeom>
            <a:solidFill>
              <a:srgbClr val="FF0000"/>
            </a:solidFill>
            <a:ln>
              <a:solidFill>
                <a:schemeClr val="bg1"/>
              </a:solid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311" name="Picture 2310">
              <a:extLst>
                <a:ext uri="{FF2B5EF4-FFF2-40B4-BE49-F238E27FC236}">
                  <a16:creationId xmlns:a16="http://schemas.microsoft.com/office/drawing/2014/main" id="{C782D3DF-9A2C-43BF-A8BE-83ED7FF64378}"/>
                </a:ext>
              </a:extLst>
            </p:cNvPr>
            <p:cNvPicPr/>
            <p:nvPr/>
          </p:nvPicPr>
          <p:blipFill rotWithShape="1">
            <a:blip r:embed="rId13"/>
            <a:srcRect l="66864" t="66031" r="20005" b="6219"/>
            <a:stretch/>
          </p:blipFill>
          <p:spPr>
            <a:xfrm rot="5400000">
              <a:off x="2815220" y="4191013"/>
              <a:ext cx="2289832" cy="3348942"/>
            </a:xfrm>
            <a:prstGeom prst="rect">
              <a:avLst/>
            </a:prstGeom>
            <a:effectLst>
              <a:softEdge rad="635000"/>
            </a:effectLst>
          </p:spPr>
        </p:pic>
        <p:pic>
          <p:nvPicPr>
            <p:cNvPr id="2312" name="Picture 2311">
              <a:extLst>
                <a:ext uri="{FF2B5EF4-FFF2-40B4-BE49-F238E27FC236}">
                  <a16:creationId xmlns:a16="http://schemas.microsoft.com/office/drawing/2014/main" id="{89516118-9633-473A-B234-879A5E0CF349}"/>
                </a:ext>
              </a:extLst>
            </p:cNvPr>
            <p:cNvPicPr/>
            <p:nvPr/>
          </p:nvPicPr>
          <p:blipFill rotWithShape="1">
            <a:blip r:embed="rId13"/>
            <a:srcRect l="66864" t="66031" r="20005" b="6219"/>
            <a:stretch/>
          </p:blipFill>
          <p:spPr>
            <a:xfrm rot="5400000">
              <a:off x="986755" y="3953254"/>
              <a:ext cx="2289832" cy="3348942"/>
            </a:xfrm>
            <a:prstGeom prst="rect">
              <a:avLst/>
            </a:prstGeom>
            <a:effectLst>
              <a:softEdge rad="635000"/>
            </a:effectLst>
          </p:spPr>
        </p:pic>
        <p:sp>
          <p:nvSpPr>
            <p:cNvPr id="2313" name="Oval 2312">
              <a:extLst>
                <a:ext uri="{FF2B5EF4-FFF2-40B4-BE49-F238E27FC236}">
                  <a16:creationId xmlns:a16="http://schemas.microsoft.com/office/drawing/2014/main" id="{DB7E34E3-42EA-43C6-92E0-4512E2F61800}"/>
                </a:ext>
              </a:extLst>
            </p:cNvPr>
            <p:cNvSpPr/>
            <p:nvPr/>
          </p:nvSpPr>
          <p:spPr>
            <a:xfrm>
              <a:off x="2180235" y="4819934"/>
              <a:ext cx="304800" cy="304800"/>
            </a:xfrm>
            <a:prstGeom prst="ellipse">
              <a:avLst/>
            </a:prstGeom>
            <a:solidFill>
              <a:srgbClr val="FF6600"/>
            </a:solidFill>
            <a:ln>
              <a:no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14" name="Oval 2313">
              <a:extLst>
                <a:ext uri="{FF2B5EF4-FFF2-40B4-BE49-F238E27FC236}">
                  <a16:creationId xmlns:a16="http://schemas.microsoft.com/office/drawing/2014/main" id="{9B1AB8BC-0C46-4CDC-8678-59F428B32E74}"/>
                </a:ext>
              </a:extLst>
            </p:cNvPr>
            <p:cNvSpPr/>
            <p:nvPr/>
          </p:nvSpPr>
          <p:spPr>
            <a:xfrm>
              <a:off x="2038939" y="5870033"/>
              <a:ext cx="304800" cy="304800"/>
            </a:xfrm>
            <a:prstGeom prst="ellipse">
              <a:avLst/>
            </a:prstGeom>
            <a:solidFill>
              <a:srgbClr val="FF0000"/>
            </a:solidFill>
            <a:ln>
              <a:no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15" name="Oval 2314">
              <a:extLst>
                <a:ext uri="{FF2B5EF4-FFF2-40B4-BE49-F238E27FC236}">
                  <a16:creationId xmlns:a16="http://schemas.microsoft.com/office/drawing/2014/main" id="{751D2A93-24D8-4222-BCDE-B9A75E143667}"/>
                </a:ext>
              </a:extLst>
            </p:cNvPr>
            <p:cNvSpPr/>
            <p:nvPr/>
          </p:nvSpPr>
          <p:spPr>
            <a:xfrm>
              <a:off x="1208022" y="5341122"/>
              <a:ext cx="304800" cy="304800"/>
            </a:xfrm>
            <a:prstGeom prst="ellipse">
              <a:avLst/>
            </a:prstGeom>
            <a:solidFill>
              <a:srgbClr val="FF6600"/>
            </a:solidFill>
            <a:ln>
              <a:no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16" name="Oval 2315">
              <a:extLst>
                <a:ext uri="{FF2B5EF4-FFF2-40B4-BE49-F238E27FC236}">
                  <a16:creationId xmlns:a16="http://schemas.microsoft.com/office/drawing/2014/main" id="{907A17BB-279F-4898-9BA1-E826EB71C506}"/>
                </a:ext>
              </a:extLst>
            </p:cNvPr>
            <p:cNvSpPr/>
            <p:nvPr/>
          </p:nvSpPr>
          <p:spPr>
            <a:xfrm>
              <a:off x="2897408" y="6011358"/>
              <a:ext cx="152400" cy="152400"/>
            </a:xfrm>
            <a:prstGeom prst="ellipse">
              <a:avLst/>
            </a:prstGeom>
            <a:solidFill>
              <a:srgbClr val="FF6600"/>
            </a:solidFill>
            <a:ln>
              <a:no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17" name="Oval 2316">
              <a:extLst>
                <a:ext uri="{FF2B5EF4-FFF2-40B4-BE49-F238E27FC236}">
                  <a16:creationId xmlns:a16="http://schemas.microsoft.com/office/drawing/2014/main" id="{7CC2B4DD-AE9E-40AF-9135-E65D19A0902C}"/>
                </a:ext>
              </a:extLst>
            </p:cNvPr>
            <p:cNvSpPr/>
            <p:nvPr/>
          </p:nvSpPr>
          <p:spPr>
            <a:xfrm>
              <a:off x="2355783" y="5341122"/>
              <a:ext cx="152400" cy="152400"/>
            </a:xfrm>
            <a:prstGeom prst="ellipse">
              <a:avLst/>
            </a:prstGeom>
            <a:solidFill>
              <a:srgbClr val="FF6600"/>
            </a:solidFill>
            <a:ln>
              <a:no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18" name="Oval 2317">
              <a:extLst>
                <a:ext uri="{FF2B5EF4-FFF2-40B4-BE49-F238E27FC236}">
                  <a16:creationId xmlns:a16="http://schemas.microsoft.com/office/drawing/2014/main" id="{8EB9DD76-9F75-420A-ADE7-A106D5780C8E}"/>
                </a:ext>
              </a:extLst>
            </p:cNvPr>
            <p:cNvSpPr/>
            <p:nvPr/>
          </p:nvSpPr>
          <p:spPr>
            <a:xfrm>
              <a:off x="4143405" y="5935158"/>
              <a:ext cx="304800" cy="304800"/>
            </a:xfrm>
            <a:prstGeom prst="ellipse">
              <a:avLst/>
            </a:prstGeom>
            <a:solidFill>
              <a:srgbClr val="FF6600"/>
            </a:solidFill>
            <a:ln>
              <a:no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19" name="Oval 2318">
              <a:extLst>
                <a:ext uri="{FF2B5EF4-FFF2-40B4-BE49-F238E27FC236}">
                  <a16:creationId xmlns:a16="http://schemas.microsoft.com/office/drawing/2014/main" id="{DEE0A4A1-1321-457F-8810-59A2242A171A}"/>
                </a:ext>
              </a:extLst>
            </p:cNvPr>
            <p:cNvSpPr/>
            <p:nvPr/>
          </p:nvSpPr>
          <p:spPr>
            <a:xfrm>
              <a:off x="4208536" y="5417322"/>
              <a:ext cx="304800" cy="304800"/>
            </a:xfrm>
            <a:prstGeom prst="ellipse">
              <a:avLst/>
            </a:prstGeom>
            <a:solidFill>
              <a:srgbClr val="FF6600"/>
            </a:solidFill>
            <a:ln>
              <a:noFill/>
            </a:ln>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320" name="Picture 3">
              <a:extLst>
                <a:ext uri="{FF2B5EF4-FFF2-40B4-BE49-F238E27FC236}">
                  <a16:creationId xmlns:a16="http://schemas.microsoft.com/office/drawing/2014/main" id="{E460777D-96C3-480D-9452-E642E77B661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85" b="25259" l="48164" r="58820"/>
                      </a14:imgEffect>
                    </a14:imgLayer>
                  </a14:imgProps>
                </a:ext>
                <a:ext uri="{28A0092B-C50C-407E-A947-70E740481C1C}">
                  <a14:useLocalDpi xmlns:a14="http://schemas.microsoft.com/office/drawing/2010/main" val="0"/>
                </a:ext>
              </a:extLst>
            </a:blip>
            <a:srcRect l="47496" t="10294" r="41871" b="74386"/>
            <a:stretch/>
          </p:blipFill>
          <p:spPr bwMode="auto">
            <a:xfrm>
              <a:off x="2364546" y="1640243"/>
              <a:ext cx="2223073" cy="204585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21" name="Picture 7">
              <a:extLst>
                <a:ext uri="{FF2B5EF4-FFF2-40B4-BE49-F238E27FC236}">
                  <a16:creationId xmlns:a16="http://schemas.microsoft.com/office/drawing/2014/main" id="{6838FB6A-1DAD-47E0-B6BA-01C79174E9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6744" y="5442197"/>
              <a:ext cx="3753727" cy="57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2" name="Picture 8">
              <a:extLst>
                <a:ext uri="{FF2B5EF4-FFF2-40B4-BE49-F238E27FC236}">
                  <a16:creationId xmlns:a16="http://schemas.microsoft.com/office/drawing/2014/main" id="{0B70697D-FD68-4174-8B08-595E26F747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705" y="1081510"/>
              <a:ext cx="2658234" cy="60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26" name="Picture 3">
            <a:extLst>
              <a:ext uri="{FF2B5EF4-FFF2-40B4-BE49-F238E27FC236}">
                <a16:creationId xmlns:a16="http://schemas.microsoft.com/office/drawing/2014/main" id="{D2B08C24-48F4-4830-B739-D649EBC6D586}"/>
              </a:ext>
            </a:extLst>
          </p:cNvPr>
          <p:cNvPicPr>
            <a:picLocks noChangeAspect="1" noChangeArrowheads="1"/>
          </p:cNvPicPr>
          <p:nvPr/>
        </p:nvPicPr>
        <p:blipFill>
          <a:blip r:embed="rId1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6006" y="869973"/>
            <a:ext cx="4723524" cy="145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3AD0AE8B-1152-487D-A39E-0955B6799522}"/>
              </a:ext>
            </a:extLst>
          </p:cNvPr>
          <p:cNvCxnSpPr>
            <a:cxnSpLocks/>
          </p:cNvCxnSpPr>
          <p:nvPr/>
        </p:nvCxnSpPr>
        <p:spPr>
          <a:xfrm>
            <a:off x="3880608" y="1557432"/>
            <a:ext cx="613853" cy="528828"/>
          </a:xfrm>
          <a:prstGeom prst="straightConnector1">
            <a:avLst/>
          </a:prstGeom>
          <a:ln>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327" name="Straight Arrow Connector 2326">
            <a:extLst>
              <a:ext uri="{FF2B5EF4-FFF2-40B4-BE49-F238E27FC236}">
                <a16:creationId xmlns:a16="http://schemas.microsoft.com/office/drawing/2014/main" id="{DBF60A3F-FEE0-4354-A5B8-0EE1090521F0}"/>
              </a:ext>
            </a:extLst>
          </p:cNvPr>
          <p:cNvCxnSpPr>
            <a:cxnSpLocks/>
          </p:cNvCxnSpPr>
          <p:nvPr/>
        </p:nvCxnSpPr>
        <p:spPr>
          <a:xfrm>
            <a:off x="7838293" y="3819351"/>
            <a:ext cx="613854" cy="0"/>
          </a:xfrm>
          <a:prstGeom prst="straightConnector1">
            <a:avLst/>
          </a:prstGeom>
          <a:ln>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01A3F6A-3600-4C91-B602-E881937C99FD}"/>
              </a:ext>
            </a:extLst>
          </p:cNvPr>
          <p:cNvSpPr txBox="1"/>
          <p:nvPr/>
        </p:nvSpPr>
        <p:spPr>
          <a:xfrm>
            <a:off x="4304271" y="5664525"/>
            <a:ext cx="3282309" cy="461665"/>
          </a:xfrm>
          <a:prstGeom prst="rect">
            <a:avLst/>
          </a:prstGeom>
          <a:solidFill>
            <a:schemeClr val="tx1"/>
          </a:solidFill>
        </p:spPr>
        <p:txBody>
          <a:bodyPr wrap="none" rtlCol="0">
            <a:spAutoFit/>
          </a:bodyPr>
          <a:lstStyle/>
          <a:p>
            <a:r>
              <a:rPr lang="en-US" sz="2400" b="1" dirty="0">
                <a:solidFill>
                  <a:srgbClr val="FFFF00"/>
                </a:solidFill>
                <a:latin typeface="Arial" panose="020B0604020202020204" pitchFamily="34" charset="0"/>
                <a:cs typeface="Arial" panose="020B0604020202020204" pitchFamily="34" charset="0"/>
              </a:rPr>
              <a:t>Treatment for Cancer</a:t>
            </a:r>
          </a:p>
        </p:txBody>
      </p:sp>
      <p:sp>
        <p:nvSpPr>
          <p:cNvPr id="42" name="Shape 231">
            <a:extLst>
              <a:ext uri="{FF2B5EF4-FFF2-40B4-BE49-F238E27FC236}">
                <a16:creationId xmlns:a16="http://schemas.microsoft.com/office/drawing/2014/main" id="{4FE52365-C5B6-40CC-9406-F3DA35DFAF9E}"/>
              </a:ext>
            </a:extLst>
          </p:cNvPr>
          <p:cNvSpPr txBox="1">
            <a:spLocks/>
          </p:cNvSpPr>
          <p:nvPr/>
        </p:nvSpPr>
        <p:spPr>
          <a:xfrm>
            <a:off x="8292415" y="823003"/>
            <a:ext cx="3681342" cy="5163853"/>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pPr marL="457200" indent="-457200" algn="l">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This treatment might be an option for some people some small lung tumors that are near the outer edge of the lungs, especially if they can’t tolerate  surgery.</a:t>
            </a:r>
          </a:p>
          <a:p>
            <a:pPr algn="l"/>
            <a:endParaRPr lang="en-US" sz="24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 Derived from repurposed FDA approved agents</a:t>
            </a:r>
          </a:p>
          <a:p>
            <a:pPr algn="l"/>
            <a:endParaRPr lang="en-US" sz="24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Remarkable specificity</a:t>
            </a:r>
            <a:endParaRPr lang="it-IT" sz="2400" dirty="0">
              <a:solidFill>
                <a:srgbClr val="FFFF00"/>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D4105662-F38F-4691-BB33-4754F373D14A}"/>
              </a:ext>
            </a:extLst>
          </p:cNvPr>
          <p:cNvSpPr/>
          <p:nvPr/>
        </p:nvSpPr>
        <p:spPr>
          <a:xfrm>
            <a:off x="1395167" y="1326900"/>
            <a:ext cx="2011115" cy="129375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83C3F3-8ECB-43CB-A8F8-6903E299C831}"/>
              </a:ext>
            </a:extLst>
          </p:cNvPr>
          <p:cNvSpPr txBox="1"/>
          <p:nvPr/>
        </p:nvSpPr>
        <p:spPr>
          <a:xfrm flipH="1">
            <a:off x="45224" y="5814504"/>
            <a:ext cx="186792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ACS Nano 2015</a:t>
            </a:r>
          </a:p>
        </p:txBody>
      </p:sp>
      <p:sp>
        <p:nvSpPr>
          <p:cNvPr id="45" name="TextBox 44">
            <a:extLst>
              <a:ext uri="{FF2B5EF4-FFF2-40B4-BE49-F238E27FC236}">
                <a16:creationId xmlns:a16="http://schemas.microsoft.com/office/drawing/2014/main" id="{BB15B1D7-F57A-4C92-B084-AB5628EECDD0}"/>
              </a:ext>
            </a:extLst>
          </p:cNvPr>
          <p:cNvSpPr txBox="1"/>
          <p:nvPr/>
        </p:nvSpPr>
        <p:spPr>
          <a:xfrm flipH="1">
            <a:off x="1633848" y="2645045"/>
            <a:ext cx="1561254"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(Bexarotene)</a:t>
            </a:r>
          </a:p>
        </p:txBody>
      </p:sp>
    </p:spTree>
    <p:extLst>
      <p:ext uri="{BB962C8B-B14F-4D97-AF65-F5344CB8AC3E}">
        <p14:creationId xmlns:p14="http://schemas.microsoft.com/office/powerpoint/2010/main" val="29445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P spid="4" grpId="0" animBg="1"/>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1" y="711611"/>
            <a:ext cx="12192001"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917114" y="-60477"/>
            <a:ext cx="8357770"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it-IT" sz="3600" b="1" dirty="0">
                <a:solidFill>
                  <a:schemeClr val="bg1"/>
                </a:solidFill>
                <a:latin typeface="Arial" panose="020B0604020202020204" pitchFamily="34" charset="0"/>
                <a:cs typeface="Arial" panose="020B0604020202020204" pitchFamily="34" charset="0"/>
              </a:rPr>
              <a:t>US Triggered Delivery</a:t>
            </a:r>
          </a:p>
        </p:txBody>
      </p:sp>
      <p:sp>
        <p:nvSpPr>
          <p:cNvPr id="21" name="TextBox 20">
            <a:extLst>
              <a:ext uri="{FF2B5EF4-FFF2-40B4-BE49-F238E27FC236}">
                <a16:creationId xmlns:a16="http://schemas.microsoft.com/office/drawing/2014/main" id="{0B5A0CF3-4DFB-4ABA-82DB-83AC568A6D4E}"/>
              </a:ext>
            </a:extLst>
          </p:cNvPr>
          <p:cNvSpPr txBox="1"/>
          <p:nvPr/>
        </p:nvSpPr>
        <p:spPr>
          <a:xfrm>
            <a:off x="126051" y="5687426"/>
            <a:ext cx="476572" cy="369332"/>
          </a:xfrm>
          <a:prstGeom prst="rect">
            <a:avLst/>
          </a:prstGeom>
          <a:solidFill>
            <a:schemeClr val="bg1"/>
          </a:solidFill>
        </p:spPr>
        <p:txBody>
          <a:bodyPr wrap="square" rtlCol="0">
            <a:spAutoFit/>
          </a:bodyPr>
          <a:lstStyle/>
          <a:p>
            <a:pPr algn="ctr"/>
            <a:r>
              <a:rPr lang="en-US" dirty="0"/>
              <a:t>A</a:t>
            </a:r>
          </a:p>
        </p:txBody>
      </p:sp>
      <p:sp>
        <p:nvSpPr>
          <p:cNvPr id="3" name="TextBox 2">
            <a:extLst>
              <a:ext uri="{FF2B5EF4-FFF2-40B4-BE49-F238E27FC236}">
                <a16:creationId xmlns:a16="http://schemas.microsoft.com/office/drawing/2014/main" id="{3E011C78-6BC1-47B8-9451-C935AE23E5EB}"/>
              </a:ext>
            </a:extLst>
          </p:cNvPr>
          <p:cNvSpPr txBox="1"/>
          <p:nvPr/>
        </p:nvSpPr>
        <p:spPr>
          <a:xfrm>
            <a:off x="960938" y="715486"/>
            <a:ext cx="10570522" cy="584775"/>
          </a:xfrm>
          <a:prstGeom prst="rect">
            <a:avLst/>
          </a:prstGeom>
          <a:noFill/>
        </p:spPr>
        <p:txBody>
          <a:bodyPr wrap="none" rtlCol="0">
            <a:spAutoFit/>
          </a:bodyPr>
          <a:lstStyle/>
          <a:p>
            <a:r>
              <a:rPr lang="en-US" sz="3200" dirty="0">
                <a:solidFill>
                  <a:srgbClr val="FFFF00"/>
                </a:solidFill>
                <a:latin typeface="Arial" panose="020B0604020202020204" pitchFamily="34" charset="0"/>
                <a:cs typeface="Arial" panose="020B0604020202020204" pitchFamily="34" charset="0"/>
              </a:rPr>
              <a:t>New class of nanobubble derived from SN2 RXR prodrug</a:t>
            </a:r>
          </a:p>
        </p:txBody>
      </p:sp>
      <p:sp>
        <p:nvSpPr>
          <p:cNvPr id="26" name="Text Box 19">
            <a:extLst>
              <a:ext uri="{FF2B5EF4-FFF2-40B4-BE49-F238E27FC236}">
                <a16:creationId xmlns:a16="http://schemas.microsoft.com/office/drawing/2014/main" id="{7B57B177-596C-4A3A-88ED-5A73DDFD5A05}"/>
              </a:ext>
            </a:extLst>
          </p:cNvPr>
          <p:cNvSpPr txBox="1">
            <a:spLocks noChangeArrowheads="1"/>
          </p:cNvSpPr>
          <p:nvPr/>
        </p:nvSpPr>
        <p:spPr bwMode="auto">
          <a:xfrm>
            <a:off x="602623" y="5656648"/>
            <a:ext cx="3801978"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ctr"/>
            <a:r>
              <a:rPr lang="en-US" sz="2800" b="1" dirty="0">
                <a:solidFill>
                  <a:schemeClr val="bg1"/>
                </a:solidFill>
                <a:latin typeface="Arial" panose="020B0604020202020204" pitchFamily="34" charset="0"/>
                <a:cs typeface="Arial" panose="020B0604020202020204" pitchFamily="34" charset="0"/>
              </a:rPr>
              <a:t>Fluoroscopy (X-ray)</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1026" name="Picture 2" descr="An external file that holds a picture, illustration, etc.&#10;Object name is nihms-751382-f0009.jpg">
            <a:extLst>
              <a:ext uri="{FF2B5EF4-FFF2-40B4-BE49-F238E27FC236}">
                <a16:creationId xmlns:a16="http://schemas.microsoft.com/office/drawing/2014/main" id="{63DBB993-F57B-4692-A198-B89285131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72" r="46378" b="46749"/>
          <a:stretch/>
        </p:blipFill>
        <p:spPr bwMode="auto">
          <a:xfrm>
            <a:off x="126051" y="1296386"/>
            <a:ext cx="3008255" cy="1934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 external file that holds a picture, illustration, etc.&#10;Object name is nihms-751382-f0009.jpg">
            <a:extLst>
              <a:ext uri="{FF2B5EF4-FFF2-40B4-BE49-F238E27FC236}">
                <a16:creationId xmlns:a16="http://schemas.microsoft.com/office/drawing/2014/main" id="{EF83B0BF-0FB1-440F-A0E0-8AA4BD61EE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70" t="27472" b="46749"/>
          <a:stretch/>
        </p:blipFill>
        <p:spPr bwMode="auto">
          <a:xfrm>
            <a:off x="126051" y="3359366"/>
            <a:ext cx="3008255" cy="22183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n external file that holds a picture, illustration, etc.&#10;Object name is nihms-751382-f0011.jpg">
            <a:extLst>
              <a:ext uri="{FF2B5EF4-FFF2-40B4-BE49-F238E27FC236}">
                <a16:creationId xmlns:a16="http://schemas.microsoft.com/office/drawing/2014/main" id="{8CDCD945-0111-43E0-B07B-57F2E9331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293" y="1345250"/>
            <a:ext cx="4423720" cy="4302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 external file that holds a picture, illustration, etc.&#10;Object name is nihms-751382-f0012.jpg">
            <a:extLst>
              <a:ext uri="{FF2B5EF4-FFF2-40B4-BE49-F238E27FC236}">
                <a16:creationId xmlns:a16="http://schemas.microsoft.com/office/drawing/2014/main" id="{09DCEEE3-9D5B-4BF6-8EC6-712FC779D9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039"/>
          <a:stretch/>
        </p:blipFill>
        <p:spPr bwMode="auto">
          <a:xfrm>
            <a:off x="8125092" y="1304136"/>
            <a:ext cx="3817937" cy="43178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7FB81FF-FBC6-4A90-837A-C0620B747283}"/>
              </a:ext>
            </a:extLst>
          </p:cNvPr>
          <p:cNvSpPr/>
          <p:nvPr/>
        </p:nvSpPr>
        <p:spPr>
          <a:xfrm>
            <a:off x="126051" y="1296385"/>
            <a:ext cx="3008255" cy="1992889"/>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8E2F95-685E-46AC-9F8B-0A80FB49F2E7}"/>
              </a:ext>
            </a:extLst>
          </p:cNvPr>
          <p:cNvSpPr txBox="1"/>
          <p:nvPr/>
        </p:nvSpPr>
        <p:spPr>
          <a:xfrm>
            <a:off x="5233050" y="5647473"/>
            <a:ext cx="1244251"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Rodent</a:t>
            </a:r>
          </a:p>
        </p:txBody>
      </p:sp>
      <p:sp>
        <p:nvSpPr>
          <p:cNvPr id="14" name="TextBox 13">
            <a:extLst>
              <a:ext uri="{FF2B5EF4-FFF2-40B4-BE49-F238E27FC236}">
                <a16:creationId xmlns:a16="http://schemas.microsoft.com/office/drawing/2014/main" id="{A6BD169A-F468-45A8-B6A9-AE9743ED24D4}"/>
              </a:ext>
            </a:extLst>
          </p:cNvPr>
          <p:cNvSpPr txBox="1"/>
          <p:nvPr/>
        </p:nvSpPr>
        <p:spPr>
          <a:xfrm>
            <a:off x="9702879" y="5656648"/>
            <a:ext cx="662361"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Pig</a:t>
            </a:r>
          </a:p>
        </p:txBody>
      </p:sp>
    </p:spTree>
    <p:extLst>
      <p:ext uri="{BB962C8B-B14F-4D97-AF65-F5344CB8AC3E}">
        <p14:creationId xmlns:p14="http://schemas.microsoft.com/office/powerpoint/2010/main" val="1130358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1" y="711611"/>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D117E1F-5DEA-4DA2-B45E-F25F8A5FBFC3}"/>
              </a:ext>
            </a:extLst>
          </p:cNvPr>
          <p:cNvSpPr/>
          <p:nvPr/>
        </p:nvSpPr>
        <p:spPr>
          <a:xfrm>
            <a:off x="231913" y="52949"/>
            <a:ext cx="11814314" cy="646331"/>
          </a:xfrm>
          <a:prstGeom prst="rect">
            <a:avLst/>
          </a:prstGeom>
        </p:spPr>
        <p:txBody>
          <a:bodyPr wrap="square">
            <a:spAutoFit/>
          </a:bodyPr>
          <a:lstStyle/>
          <a:p>
            <a:pPr algn="ctr"/>
            <a:r>
              <a:rPr lang="en-US" sz="3600" b="1" dirty="0">
                <a:solidFill>
                  <a:schemeClr val="bg1"/>
                </a:solidFill>
                <a:latin typeface="Arial" panose="020B0604020202020204" pitchFamily="34" charset="0"/>
                <a:cs typeface="Arial" panose="020B0604020202020204" pitchFamily="34" charset="0"/>
              </a:rPr>
              <a:t>Ultrasound Induced Bursting</a:t>
            </a: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pic>
        <p:nvPicPr>
          <p:cNvPr id="10" name="bub_burst.mp4">
            <a:extLst>
              <a:ext uri="{FF2B5EF4-FFF2-40B4-BE49-F238E27FC236}">
                <a16:creationId xmlns:a16="http://schemas.microsoft.com/office/drawing/2014/main" id="{5C8ACFAB-1D2E-42E9-ACC9-3F6CE61D3AF2}"/>
              </a:ext>
            </a:extLst>
          </p:cNvPr>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996826"/>
            <a:ext cx="4024197" cy="5126745"/>
          </a:xfrm>
          <a:prstGeom prst="rect">
            <a:avLst/>
          </a:prstGeom>
          <a:solidFill>
            <a:schemeClr val="tx1"/>
          </a:solidFill>
          <a:ln w="12700">
            <a:miter lim="400000"/>
          </a:ln>
          <a:effectLst>
            <a:reflection stA="0" endPos="65000" dist="50800" dir="5400000" sy="-100000" algn="bl" rotWithShape="0"/>
          </a:effectLst>
        </p:spPr>
      </p:pic>
      <p:grpSp>
        <p:nvGrpSpPr>
          <p:cNvPr id="22" name="Group 167">
            <a:extLst>
              <a:ext uri="{FF2B5EF4-FFF2-40B4-BE49-F238E27FC236}">
                <a16:creationId xmlns:a16="http://schemas.microsoft.com/office/drawing/2014/main" id="{F38E6DDB-C066-483C-85D6-4DB2F641CE1A}"/>
              </a:ext>
            </a:extLst>
          </p:cNvPr>
          <p:cNvGrpSpPr/>
          <p:nvPr/>
        </p:nvGrpSpPr>
        <p:grpSpPr>
          <a:xfrm>
            <a:off x="-139121" y="978825"/>
            <a:ext cx="2143427" cy="1147688"/>
            <a:chOff x="-314276" y="-38291"/>
            <a:chExt cx="3048426" cy="1632267"/>
          </a:xfrm>
        </p:grpSpPr>
        <p:sp>
          <p:nvSpPr>
            <p:cNvPr id="23" name="Shape 165">
              <a:extLst>
                <a:ext uri="{FF2B5EF4-FFF2-40B4-BE49-F238E27FC236}">
                  <a16:creationId xmlns:a16="http://schemas.microsoft.com/office/drawing/2014/main" id="{423CA0E0-6DFE-4531-87E5-56A271CC5938}"/>
                </a:ext>
              </a:extLst>
            </p:cNvPr>
            <p:cNvSpPr/>
            <p:nvPr/>
          </p:nvSpPr>
          <p:spPr>
            <a:xfrm>
              <a:off x="-314276" y="-38291"/>
              <a:ext cx="3048426" cy="623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algn="l" defTabSz="585216">
                <a:defRPr sz="3200">
                  <a:latin typeface="Times"/>
                  <a:ea typeface="Times"/>
                  <a:cs typeface="Times"/>
                  <a:sym typeface="Times"/>
                </a:defRPr>
              </a:lvl1pPr>
            </a:lstStyle>
            <a:p>
              <a:pPr algn="ctr" hangingPunct="0"/>
              <a:r>
                <a:rPr lang="en-US" sz="2400" b="1" kern="0" dirty="0">
                  <a:latin typeface="Arial" panose="020B0604020202020204" pitchFamily="34" charset="0"/>
                  <a:cs typeface="Arial" panose="020B0604020202020204" pitchFamily="34" charset="0"/>
                </a:rPr>
                <a:t>S</a:t>
              </a:r>
              <a:r>
                <a:rPr sz="2400" b="1" kern="0" dirty="0">
                  <a:latin typeface="Arial" panose="020B0604020202020204" pitchFamily="34" charset="0"/>
                  <a:cs typeface="Arial" panose="020B0604020202020204" pitchFamily="34" charset="0"/>
                </a:rPr>
                <a:t>hock wave</a:t>
              </a:r>
            </a:p>
          </p:txBody>
        </p:sp>
        <p:sp>
          <p:nvSpPr>
            <p:cNvPr id="24" name="Shape 166">
              <a:extLst>
                <a:ext uri="{FF2B5EF4-FFF2-40B4-BE49-F238E27FC236}">
                  <a16:creationId xmlns:a16="http://schemas.microsoft.com/office/drawing/2014/main" id="{D8A9E986-D30B-44BF-B932-9BB533243E0C}"/>
                </a:ext>
              </a:extLst>
            </p:cNvPr>
            <p:cNvSpPr/>
            <p:nvPr/>
          </p:nvSpPr>
          <p:spPr>
            <a:xfrm flipH="1">
              <a:off x="881627" y="649948"/>
              <a:ext cx="14683" cy="944028"/>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51" hangingPunct="0">
                <a:defRPr sz="2400"/>
              </a:pPr>
              <a:endParaRPr sz="1687" kern="0">
                <a:latin typeface="Arial" panose="020B0604020202020204" pitchFamily="34" charset="0"/>
                <a:cs typeface="Arial" panose="020B0604020202020204" pitchFamily="34" charset="0"/>
                <a:sym typeface="Helvetica Light"/>
              </a:endParaRPr>
            </a:p>
          </p:txBody>
        </p:sp>
      </p:grpSp>
      <p:pic>
        <p:nvPicPr>
          <p:cNvPr id="42" name="Picture 41">
            <a:extLst>
              <a:ext uri="{FF2B5EF4-FFF2-40B4-BE49-F238E27FC236}">
                <a16:creationId xmlns:a16="http://schemas.microsoft.com/office/drawing/2014/main" id="{4198C9C0-08B9-4B4A-AAE9-A08F5B40AD63}"/>
              </a:ext>
            </a:extLst>
          </p:cNvPr>
          <p:cNvPicPr/>
          <p:nvPr/>
        </p:nvPicPr>
        <p:blipFill rotWithShape="1">
          <a:blip r:embed="rId6" cstate="print">
            <a:extLst>
              <a:ext uri="{28A0092B-C50C-407E-A947-70E740481C1C}">
                <a14:useLocalDpi xmlns:a14="http://schemas.microsoft.com/office/drawing/2010/main" val="0"/>
              </a:ext>
            </a:extLst>
          </a:blip>
          <a:srcRect l="8753" t="854" r="2538" b="50000"/>
          <a:stretch/>
        </p:blipFill>
        <p:spPr bwMode="auto">
          <a:xfrm>
            <a:off x="4662009" y="1020160"/>
            <a:ext cx="6347458" cy="5118100"/>
          </a:xfrm>
          <a:prstGeom prst="rect">
            <a:avLst/>
          </a:prstGeom>
          <a:solidFill>
            <a:schemeClr val="bg1"/>
          </a:solidFill>
          <a:ln>
            <a:noFill/>
          </a:ln>
        </p:spPr>
      </p:pic>
      <p:sp>
        <p:nvSpPr>
          <p:cNvPr id="43" name="TextBox 42">
            <a:extLst>
              <a:ext uri="{FF2B5EF4-FFF2-40B4-BE49-F238E27FC236}">
                <a16:creationId xmlns:a16="http://schemas.microsoft.com/office/drawing/2014/main" id="{F4D370FD-7FDF-4D36-8FC2-B99F557DBCEC}"/>
              </a:ext>
            </a:extLst>
          </p:cNvPr>
          <p:cNvSpPr txBox="1"/>
          <p:nvPr/>
        </p:nvSpPr>
        <p:spPr>
          <a:xfrm>
            <a:off x="4829862" y="5600351"/>
            <a:ext cx="6155214" cy="523220"/>
          </a:xfrm>
          <a:prstGeom prst="rect">
            <a:avLst/>
          </a:prstGeom>
          <a:solidFill>
            <a:schemeClr val="bg1"/>
          </a:solidFill>
        </p:spPr>
        <p:txBody>
          <a:bodyPr wrap="square" rtlCol="0">
            <a:spAutoFit/>
          </a:bodyPr>
          <a:lstStyle/>
          <a:p>
            <a:r>
              <a:rPr lang="en-US" sz="2800" dirty="0">
                <a:latin typeface="Arial" panose="020B0604020202020204" pitchFamily="34" charset="0"/>
                <a:cs typeface="Arial" panose="020B0604020202020204" pitchFamily="34" charset="0"/>
              </a:rPr>
              <a:t>0 ns     60 ns   62 ns    63 ns      65 ns</a:t>
            </a:r>
          </a:p>
        </p:txBody>
      </p:sp>
      <p:sp>
        <p:nvSpPr>
          <p:cNvPr id="44" name="Rectangle 43">
            <a:extLst>
              <a:ext uri="{FF2B5EF4-FFF2-40B4-BE49-F238E27FC236}">
                <a16:creationId xmlns:a16="http://schemas.microsoft.com/office/drawing/2014/main" id="{4E97616C-6AC9-4DB3-8CA2-C44A9B4AF89B}"/>
              </a:ext>
            </a:extLst>
          </p:cNvPr>
          <p:cNvSpPr/>
          <p:nvPr/>
        </p:nvSpPr>
        <p:spPr>
          <a:xfrm>
            <a:off x="5931911" y="985022"/>
            <a:ext cx="1219200" cy="51532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5CEBF2B5-FC7C-4161-8028-C79AEE4896A8}"/>
              </a:ext>
            </a:extLst>
          </p:cNvPr>
          <p:cNvSpPr/>
          <p:nvPr/>
        </p:nvSpPr>
        <p:spPr>
          <a:xfrm>
            <a:off x="7145285" y="1024853"/>
            <a:ext cx="1338677" cy="51532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8835F5F-16F5-4FFB-9005-41F1B0983369}"/>
              </a:ext>
            </a:extLst>
          </p:cNvPr>
          <p:cNvSpPr/>
          <p:nvPr/>
        </p:nvSpPr>
        <p:spPr>
          <a:xfrm>
            <a:off x="8483962" y="1020161"/>
            <a:ext cx="1439288" cy="51075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9BC4BC2-DB50-44A2-AE41-8B823E527FDF}"/>
              </a:ext>
            </a:extLst>
          </p:cNvPr>
          <p:cNvSpPr/>
          <p:nvPr/>
        </p:nvSpPr>
        <p:spPr>
          <a:xfrm>
            <a:off x="9923250" y="996826"/>
            <a:ext cx="1630937" cy="51765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20F09BC-4331-40B5-B0E4-F4C617434C8B}"/>
              </a:ext>
            </a:extLst>
          </p:cNvPr>
          <p:cNvSpPr txBox="1"/>
          <p:nvPr/>
        </p:nvSpPr>
        <p:spPr>
          <a:xfrm flipH="1">
            <a:off x="4423026" y="694110"/>
            <a:ext cx="3836070" cy="319505"/>
          </a:xfrm>
          <a:prstGeom prst="rect">
            <a:avLst/>
          </a:prstGeom>
          <a:noFill/>
        </p:spPr>
        <p:txBody>
          <a:bodyPr wrap="square" rtlCol="0">
            <a:spAutoFit/>
          </a:bodyPr>
          <a:lstStyle/>
          <a:p>
            <a:pPr defTabSz="457200"/>
            <a:r>
              <a:rPr lang="en-US" sz="1400" b="1" dirty="0">
                <a:solidFill>
                  <a:schemeClr val="accent3">
                    <a:lumMod val="75000"/>
                  </a:schemeClr>
                </a:solidFill>
                <a:latin typeface="Arial" panose="020B0604020202020204" pitchFamily="34" charset="0"/>
                <a:cs typeface="Arial" panose="020B0604020202020204" pitchFamily="34" charset="0"/>
              </a:rPr>
              <a:t>(Collaborator: K. </a:t>
            </a:r>
            <a:r>
              <a:rPr lang="en-US" sz="1400" b="1" dirty="0" err="1">
                <a:solidFill>
                  <a:schemeClr val="accent3">
                    <a:lumMod val="75000"/>
                  </a:schemeClr>
                </a:solidFill>
                <a:latin typeface="Arial" panose="020B0604020202020204" pitchFamily="34" charset="0"/>
                <a:cs typeface="Arial" panose="020B0604020202020204" pitchFamily="34" charset="0"/>
              </a:rPr>
              <a:t>Schulten</a:t>
            </a:r>
            <a:r>
              <a:rPr lang="en-US" sz="1400" b="1" dirty="0">
                <a:solidFill>
                  <a:schemeClr val="accent3">
                    <a:lumMod val="75000"/>
                  </a:schemeClr>
                </a:solidFill>
                <a:latin typeface="Arial" panose="020B0604020202020204" pitchFamily="34" charset="0"/>
                <a:cs typeface="Arial" panose="020B0604020202020204" pitchFamily="34" charset="0"/>
              </a:rPr>
              <a:t>, E. </a:t>
            </a:r>
            <a:r>
              <a:rPr lang="en-US" sz="1400" b="1" dirty="0" err="1">
                <a:solidFill>
                  <a:schemeClr val="accent3">
                    <a:lumMod val="75000"/>
                  </a:schemeClr>
                </a:solidFill>
                <a:latin typeface="Arial" panose="020B0604020202020204" pitchFamily="34" charset="0"/>
                <a:cs typeface="Arial" panose="020B0604020202020204" pitchFamily="34" charset="0"/>
              </a:rPr>
              <a:t>Tajkhorshid</a:t>
            </a:r>
            <a:r>
              <a:rPr lang="en-US" sz="1400" b="1" dirty="0">
                <a:solidFill>
                  <a:schemeClr val="accent3">
                    <a:lumMod val="75000"/>
                  </a:schemeClr>
                </a:solidFill>
                <a:latin typeface="Arial" panose="020B0604020202020204" pitchFamily="34" charset="0"/>
                <a:cs typeface="Arial" panose="020B0604020202020204" pitchFamily="34" charset="0"/>
              </a:rPr>
              <a:t>)</a:t>
            </a:r>
          </a:p>
        </p:txBody>
      </p:sp>
      <p:pic>
        <p:nvPicPr>
          <p:cNvPr id="2050" name="Picture 2" descr="Santosh Misra">
            <a:extLst>
              <a:ext uri="{FF2B5EF4-FFF2-40B4-BE49-F238E27FC236}">
                <a16:creationId xmlns:a16="http://schemas.microsoft.com/office/drawing/2014/main" id="{27AC62EC-B42D-4903-A0A1-C2040F1E3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154874" y="5452716"/>
            <a:ext cx="955366" cy="133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40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10"/>
                </p:tgtEl>
              </p:cMediaNode>
            </p:video>
          </p:childTnLst>
        </p:cTn>
      </p:par>
    </p:tnLst>
    <p:bldLst>
      <p:bldP spid="44" grpId="0"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1" y="711611"/>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676291" y="-75057"/>
            <a:ext cx="8357770"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it-IT" sz="3600" b="1" dirty="0">
                <a:solidFill>
                  <a:schemeClr val="bg1"/>
                </a:solidFill>
                <a:latin typeface="Arial" panose="020B0604020202020204" pitchFamily="34" charset="0"/>
                <a:cs typeface="Arial" panose="020B0604020202020204" pitchFamily="34" charset="0"/>
              </a:rPr>
              <a:t>Membrane Funnel Formation, No Pore</a:t>
            </a:r>
          </a:p>
        </p:txBody>
      </p:sp>
      <p:sp>
        <p:nvSpPr>
          <p:cNvPr id="12" name="Shape 229">
            <a:extLst>
              <a:ext uri="{FF2B5EF4-FFF2-40B4-BE49-F238E27FC236}">
                <a16:creationId xmlns:a16="http://schemas.microsoft.com/office/drawing/2014/main" id="{C31CB911-0FAE-4159-BCFE-22C1982C9DF0}"/>
              </a:ext>
            </a:extLst>
          </p:cNvPr>
          <p:cNvSpPr/>
          <p:nvPr/>
        </p:nvSpPr>
        <p:spPr>
          <a:xfrm>
            <a:off x="1488342" y="797534"/>
            <a:ext cx="4607656" cy="415496"/>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nchor="ctr">
            <a:spAutoFit/>
          </a:bodyPr>
          <a:lstStyle>
            <a:lvl1pPr algn="l" defTabSz="585216">
              <a:defRPr sz="3200">
                <a:latin typeface="Times"/>
                <a:ea typeface="Times"/>
                <a:cs typeface="Times"/>
                <a:sym typeface="Times"/>
              </a:defRPr>
            </a:lvl1pPr>
          </a:lstStyle>
          <a:p>
            <a:r>
              <a:rPr lang="en-US" sz="2250" b="1" dirty="0">
                <a:solidFill>
                  <a:schemeClr val="bg1"/>
                </a:solidFill>
                <a:latin typeface="Arial" panose="020B0604020202020204" pitchFamily="34" charset="0"/>
                <a:cs typeface="Arial" panose="020B0604020202020204" pitchFamily="34" charset="0"/>
              </a:rPr>
              <a:t>J</a:t>
            </a:r>
            <a:r>
              <a:rPr sz="2250" b="1" dirty="0">
                <a:solidFill>
                  <a:schemeClr val="bg1"/>
                </a:solidFill>
                <a:latin typeface="Arial" panose="020B0604020202020204" pitchFamily="34" charset="0"/>
                <a:cs typeface="Arial" panose="020B0604020202020204" pitchFamily="34" charset="0"/>
              </a:rPr>
              <a:t>et flow membrane “punching”</a:t>
            </a:r>
          </a:p>
        </p:txBody>
      </p:sp>
      <p:sp>
        <p:nvSpPr>
          <p:cNvPr id="13" name="Shape 230">
            <a:extLst>
              <a:ext uri="{FF2B5EF4-FFF2-40B4-BE49-F238E27FC236}">
                <a16:creationId xmlns:a16="http://schemas.microsoft.com/office/drawing/2014/main" id="{255CB9E4-598A-4F50-9517-7D1F62AC0E7C}"/>
              </a:ext>
            </a:extLst>
          </p:cNvPr>
          <p:cNvSpPr/>
          <p:nvPr/>
        </p:nvSpPr>
        <p:spPr>
          <a:xfrm>
            <a:off x="6498876" y="797534"/>
            <a:ext cx="4737595" cy="415496"/>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nchor="ctr">
            <a:spAutoFit/>
          </a:bodyPr>
          <a:lstStyle>
            <a:lvl1pPr algn="l" defTabSz="585216">
              <a:defRPr sz="3200">
                <a:latin typeface="Times"/>
                <a:ea typeface="Times"/>
                <a:cs typeface="Times"/>
                <a:sym typeface="Times"/>
              </a:defRPr>
            </a:lvl1pPr>
          </a:lstStyle>
          <a:p>
            <a:r>
              <a:rPr lang="en-US" sz="2250" b="1" dirty="0">
                <a:solidFill>
                  <a:schemeClr val="bg1"/>
                </a:solidFill>
                <a:latin typeface="Arial" panose="020B0604020202020204" pitchFamily="34" charset="0"/>
                <a:cs typeface="Arial" panose="020B0604020202020204" pitchFamily="34" charset="0"/>
              </a:rPr>
              <a:t>P</a:t>
            </a:r>
            <a:r>
              <a:rPr sz="2250" b="1" dirty="0">
                <a:solidFill>
                  <a:schemeClr val="bg1"/>
                </a:solidFill>
                <a:latin typeface="Arial" panose="020B0604020202020204" pitchFamily="34" charset="0"/>
                <a:cs typeface="Arial" panose="020B0604020202020204" pitchFamily="34" charset="0"/>
              </a:rPr>
              <a:t>rodrug spontaneous insertion</a:t>
            </a:r>
          </a:p>
        </p:txBody>
      </p:sp>
      <p:pic>
        <p:nvPicPr>
          <p:cNvPr id="14" name="afterus_p5.png">
            <a:extLst>
              <a:ext uri="{FF2B5EF4-FFF2-40B4-BE49-F238E27FC236}">
                <a16:creationId xmlns:a16="http://schemas.microsoft.com/office/drawing/2014/main" id="{A9BE18A6-1AEE-4ABD-9B46-04F1A0613C5D}"/>
              </a:ext>
            </a:extLst>
          </p:cNvPr>
          <p:cNvPicPr>
            <a:picLocks noChangeAspect="1"/>
          </p:cNvPicPr>
          <p:nvPr/>
        </p:nvPicPr>
        <p:blipFill>
          <a:blip r:embed="rId3">
            <a:extLst/>
          </a:blip>
          <a:srcRect t="1739"/>
          <a:stretch>
            <a:fillRect/>
          </a:stretch>
        </p:blipFill>
        <p:spPr>
          <a:xfrm>
            <a:off x="1314443" y="1251505"/>
            <a:ext cx="4465569" cy="4284534"/>
          </a:xfrm>
          <a:prstGeom prst="rect">
            <a:avLst/>
          </a:prstGeom>
          <a:ln w="12700">
            <a:miter lim="400000"/>
          </a:ln>
        </p:spPr>
      </p:pic>
      <p:pic>
        <p:nvPicPr>
          <p:cNvPr id="15" name="pasted-image.tif">
            <a:extLst>
              <a:ext uri="{FF2B5EF4-FFF2-40B4-BE49-F238E27FC236}">
                <a16:creationId xmlns:a16="http://schemas.microsoft.com/office/drawing/2014/main" id="{21DA5D64-DDF9-4B81-B823-B5516681566B}"/>
              </a:ext>
            </a:extLst>
          </p:cNvPr>
          <p:cNvPicPr>
            <a:picLocks noChangeAspect="1"/>
          </p:cNvPicPr>
          <p:nvPr/>
        </p:nvPicPr>
        <p:blipFill>
          <a:blip r:embed="rId4">
            <a:extLst/>
          </a:blip>
          <a:stretch>
            <a:fillRect/>
          </a:stretch>
        </p:blipFill>
        <p:spPr>
          <a:xfrm>
            <a:off x="6395782" y="1247456"/>
            <a:ext cx="4652530" cy="4279424"/>
          </a:xfrm>
          <a:prstGeom prst="rect">
            <a:avLst/>
          </a:prstGeom>
          <a:ln w="12700">
            <a:miter lim="400000"/>
          </a:ln>
        </p:spPr>
      </p:pic>
      <p:sp>
        <p:nvSpPr>
          <p:cNvPr id="16" name="Shape 234">
            <a:extLst>
              <a:ext uri="{FF2B5EF4-FFF2-40B4-BE49-F238E27FC236}">
                <a16:creationId xmlns:a16="http://schemas.microsoft.com/office/drawing/2014/main" id="{06871034-9B77-4876-ABED-FA56FF944E7A}"/>
              </a:ext>
            </a:extLst>
          </p:cNvPr>
          <p:cNvSpPr/>
          <p:nvPr/>
        </p:nvSpPr>
        <p:spPr>
          <a:xfrm>
            <a:off x="138110" y="5657897"/>
            <a:ext cx="11915775" cy="438580"/>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nchor="ctr">
            <a:spAutoFit/>
          </a:bodyPr>
          <a:lstStyle>
            <a:lvl1pPr algn="l" defTabSz="585216">
              <a:defRPr sz="3200">
                <a:latin typeface="Times"/>
                <a:ea typeface="Times"/>
                <a:cs typeface="Times"/>
                <a:sym typeface="Times"/>
              </a:defRPr>
            </a:lvl1pPr>
          </a:lstStyle>
          <a:p>
            <a:pPr algn="ctr"/>
            <a:r>
              <a:rPr sz="2400" b="1" dirty="0">
                <a:solidFill>
                  <a:schemeClr val="bg1"/>
                </a:solidFill>
                <a:latin typeface="Arial" panose="020B0604020202020204" pitchFamily="34" charset="0"/>
                <a:cs typeface="Arial" panose="020B0604020202020204" pitchFamily="34" charset="0"/>
              </a:rPr>
              <a:t>Prodrug post-ultrasound delivery relies on spontaneous membrane insertion!</a:t>
            </a:r>
          </a:p>
        </p:txBody>
      </p:sp>
    </p:spTree>
    <p:extLst>
      <p:ext uri="{BB962C8B-B14F-4D97-AF65-F5344CB8AC3E}">
        <p14:creationId xmlns:p14="http://schemas.microsoft.com/office/powerpoint/2010/main" val="31180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1" y="711611"/>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676291" y="-75057"/>
            <a:ext cx="8357770"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it-IT" sz="3600" b="1" dirty="0">
                <a:solidFill>
                  <a:schemeClr val="bg1"/>
                </a:solidFill>
                <a:latin typeface="Arial" panose="020B0604020202020204" pitchFamily="34" charset="0"/>
                <a:cs typeface="Arial" panose="020B0604020202020204" pitchFamily="34" charset="0"/>
              </a:rPr>
              <a:t>Cell Internalization Mechanism</a:t>
            </a:r>
          </a:p>
        </p:txBody>
      </p:sp>
      <p:grpSp>
        <p:nvGrpSpPr>
          <p:cNvPr id="23" name="Group 22">
            <a:extLst>
              <a:ext uri="{FF2B5EF4-FFF2-40B4-BE49-F238E27FC236}">
                <a16:creationId xmlns:a16="http://schemas.microsoft.com/office/drawing/2014/main" id="{B0516DA8-AAD9-4356-9AE5-B34E97E5BD18}"/>
              </a:ext>
            </a:extLst>
          </p:cNvPr>
          <p:cNvGrpSpPr/>
          <p:nvPr/>
        </p:nvGrpSpPr>
        <p:grpSpPr>
          <a:xfrm>
            <a:off x="-51159" y="711611"/>
            <a:ext cx="7442793" cy="5402110"/>
            <a:chOff x="0" y="711611"/>
            <a:chExt cx="7442793" cy="5402110"/>
          </a:xfrm>
        </p:grpSpPr>
        <p:pic>
          <p:nvPicPr>
            <p:cNvPr id="10" name="Picture 9">
              <a:extLst>
                <a:ext uri="{FF2B5EF4-FFF2-40B4-BE49-F238E27FC236}">
                  <a16:creationId xmlns:a16="http://schemas.microsoft.com/office/drawing/2014/main" id="{0C05EA71-AB7F-443E-894A-0880F4F9D48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1611"/>
              <a:ext cx="7410894" cy="5402110"/>
            </a:xfrm>
            <a:prstGeom prst="rect">
              <a:avLst/>
            </a:prstGeom>
            <a:noFill/>
            <a:ln>
              <a:noFill/>
            </a:ln>
          </p:spPr>
        </p:pic>
        <p:grpSp>
          <p:nvGrpSpPr>
            <p:cNvPr id="21" name="Group 20">
              <a:extLst>
                <a:ext uri="{FF2B5EF4-FFF2-40B4-BE49-F238E27FC236}">
                  <a16:creationId xmlns:a16="http://schemas.microsoft.com/office/drawing/2014/main" id="{150FC8EA-C549-4682-9F6D-146FC1B38A6B}"/>
                </a:ext>
              </a:extLst>
            </p:cNvPr>
            <p:cNvGrpSpPr/>
            <p:nvPr/>
          </p:nvGrpSpPr>
          <p:grpSpPr>
            <a:xfrm>
              <a:off x="1676291" y="1669311"/>
              <a:ext cx="5766502" cy="3240223"/>
              <a:chOff x="1676291" y="1669311"/>
              <a:chExt cx="5766502" cy="3240223"/>
            </a:xfrm>
          </p:grpSpPr>
          <p:pic>
            <p:nvPicPr>
              <p:cNvPr id="17" name="Picture 16">
                <a:extLst>
                  <a:ext uri="{FF2B5EF4-FFF2-40B4-BE49-F238E27FC236}">
                    <a16:creationId xmlns:a16="http://schemas.microsoft.com/office/drawing/2014/main" id="{6925508A-10CF-4CCF-9FD5-B8DDCBC96260}"/>
                  </a:ext>
                </a:extLst>
              </p:cNvPr>
              <p:cNvPicPr/>
              <p:nvPr/>
            </p:nvPicPr>
            <p:blipFill rotWithShape="1">
              <a:blip r:embed="rId3" cstate="print">
                <a:extLst>
                  <a:ext uri="{28A0092B-C50C-407E-A947-70E740481C1C}">
                    <a14:useLocalDpi xmlns:a14="http://schemas.microsoft.com/office/drawing/2010/main" val="0"/>
                  </a:ext>
                </a:extLst>
              </a:blip>
              <a:srcRect l="83801" t="45229" r="6357" b="41419"/>
              <a:stretch/>
            </p:blipFill>
            <p:spPr bwMode="auto">
              <a:xfrm>
                <a:off x="1676291" y="1669311"/>
                <a:ext cx="3177472" cy="3240223"/>
              </a:xfrm>
              <a:prstGeom prst="rect">
                <a:avLst/>
              </a:prstGeom>
              <a:noFill/>
              <a:ln w="38100">
                <a:solidFill>
                  <a:schemeClr val="tx1"/>
                </a:solidFill>
              </a:ln>
            </p:spPr>
          </p:pic>
          <p:sp>
            <p:nvSpPr>
              <p:cNvPr id="2" name="Rectangle 1">
                <a:extLst>
                  <a:ext uri="{FF2B5EF4-FFF2-40B4-BE49-F238E27FC236}">
                    <a16:creationId xmlns:a16="http://schemas.microsoft.com/office/drawing/2014/main" id="{1D5014D9-E620-4B65-9FD7-44BABEE53C1A}"/>
                  </a:ext>
                </a:extLst>
              </p:cNvPr>
              <p:cNvSpPr/>
              <p:nvPr/>
            </p:nvSpPr>
            <p:spPr>
              <a:xfrm>
                <a:off x="5699721" y="2495945"/>
                <a:ext cx="1743072" cy="1892595"/>
              </a:xfrm>
              <a:prstGeom prst="rect">
                <a:avLst/>
              </a:prstGeom>
              <a:noFill/>
              <a:ln w="28575">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2593419B-2299-4252-8835-B2E3367AA4A9}"/>
                  </a:ext>
                </a:extLst>
              </p:cNvPr>
              <p:cNvCxnSpPr>
                <a:cxnSpLocks/>
              </p:cNvCxnSpPr>
              <p:nvPr/>
            </p:nvCxnSpPr>
            <p:spPr>
              <a:xfrm flipH="1" flipV="1">
                <a:off x="4885662" y="1669311"/>
                <a:ext cx="814060" cy="826636"/>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3DB64FB-5EF0-4330-AA62-EE2A7DE9C7DD}"/>
                  </a:ext>
                </a:extLst>
              </p:cNvPr>
              <p:cNvCxnSpPr>
                <a:cxnSpLocks/>
              </p:cNvCxnSpPr>
              <p:nvPr/>
            </p:nvCxnSpPr>
            <p:spPr>
              <a:xfrm flipH="1">
                <a:off x="4885662" y="4388540"/>
                <a:ext cx="782160" cy="520994"/>
              </a:xfrm>
              <a:prstGeom prst="line">
                <a:avLst/>
              </a:prstGeom>
              <a:ln w="28575">
                <a:solidFill>
                  <a:schemeClr val="bg1"/>
                </a:solidFill>
                <a:prstDash val="dash"/>
              </a:ln>
            </p:spPr>
            <p:style>
              <a:lnRef idx="2">
                <a:schemeClr val="accent1"/>
              </a:lnRef>
              <a:fillRef idx="0">
                <a:schemeClr val="accent1"/>
              </a:fillRef>
              <a:effectRef idx="1">
                <a:schemeClr val="accent1"/>
              </a:effectRef>
              <a:fontRef idx="minor">
                <a:schemeClr val="tx1"/>
              </a:fontRef>
            </p:style>
          </p:cxnSp>
        </p:grpSp>
      </p:grpSp>
      <p:sp>
        <p:nvSpPr>
          <p:cNvPr id="22" name="Rectangle 21">
            <a:extLst>
              <a:ext uri="{FF2B5EF4-FFF2-40B4-BE49-F238E27FC236}">
                <a16:creationId xmlns:a16="http://schemas.microsoft.com/office/drawing/2014/main" id="{2F86ECEE-8112-4CF5-BFFE-C7E3CED137B3}"/>
              </a:ext>
            </a:extLst>
          </p:cNvPr>
          <p:cNvSpPr/>
          <p:nvPr/>
        </p:nvSpPr>
        <p:spPr>
          <a:xfrm>
            <a:off x="7475046" y="995418"/>
            <a:ext cx="4662526" cy="4893647"/>
          </a:xfrm>
          <a:prstGeom prst="rect">
            <a:avLst/>
          </a:prstGeom>
        </p:spPr>
        <p:txBody>
          <a:bodyPr wrap="square">
            <a:spAutoFit/>
          </a:bodyPr>
          <a:lstStyle/>
          <a:p>
            <a:pPr marL="457200" indent="-457200">
              <a:buAutoNum type="alphaUcParenBoth"/>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Inhibitor pre-incubation</a:t>
            </a:r>
          </a:p>
          <a:p>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study. </a:t>
            </a:r>
          </a:p>
          <a:p>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(B-D) Cell TEM of Prodrug-NP after 30 min of incubation showing position of membrane fusion as mode of cellular entry. </a:t>
            </a:r>
          </a:p>
          <a:p>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Cell with rhodamine alone (E, F) and Rh-Pro-NPs (G, H). E&amp;G: DAPI stained cellular nucleus; F &amp;H: Rh distributed in intracellular space (4h).</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47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86497"/>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212463" y="-75058"/>
            <a:ext cx="9833837"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Flexible Catheter Based US Ablation System</a:t>
            </a:r>
          </a:p>
        </p:txBody>
      </p:sp>
      <p:sp>
        <p:nvSpPr>
          <p:cNvPr id="13" name="Rectangle 12">
            <a:extLst>
              <a:ext uri="{FF2B5EF4-FFF2-40B4-BE49-F238E27FC236}">
                <a16:creationId xmlns:a16="http://schemas.microsoft.com/office/drawing/2014/main" id="{D94DF0D9-2623-4821-B6E4-7D0E031B349B}"/>
              </a:ext>
            </a:extLst>
          </p:cNvPr>
          <p:cNvSpPr/>
          <p:nvPr/>
        </p:nvSpPr>
        <p:spPr>
          <a:xfrm>
            <a:off x="2300334" y="5353471"/>
            <a:ext cx="7658097" cy="646331"/>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Catheter-Based Ultrasound (CBUS) Applicators for Percutaneous Conformal Hyperthermia and Thermal ablation to Targets in Soft Tissue</a:t>
            </a:r>
          </a:p>
        </p:txBody>
      </p:sp>
      <p:grpSp>
        <p:nvGrpSpPr>
          <p:cNvPr id="14" name="Group 13">
            <a:extLst>
              <a:ext uri="{FF2B5EF4-FFF2-40B4-BE49-F238E27FC236}">
                <a16:creationId xmlns:a16="http://schemas.microsoft.com/office/drawing/2014/main" id="{06116819-BA3A-44E1-AA93-96D68DB304F9}"/>
              </a:ext>
            </a:extLst>
          </p:cNvPr>
          <p:cNvGrpSpPr/>
          <p:nvPr/>
        </p:nvGrpSpPr>
        <p:grpSpPr>
          <a:xfrm>
            <a:off x="2444383" y="935176"/>
            <a:ext cx="6695342" cy="4303072"/>
            <a:chOff x="307182" y="1013055"/>
            <a:chExt cx="5948327" cy="3838349"/>
          </a:xfrm>
        </p:grpSpPr>
        <p:pic>
          <p:nvPicPr>
            <p:cNvPr id="15" name="Picture 14">
              <a:extLst>
                <a:ext uri="{FF2B5EF4-FFF2-40B4-BE49-F238E27FC236}">
                  <a16:creationId xmlns:a16="http://schemas.microsoft.com/office/drawing/2014/main" id="{D904F3DF-D0ED-4A95-A74A-FB1E44B7B7B1}"/>
                </a:ext>
              </a:extLst>
            </p:cNvPr>
            <p:cNvPicPr/>
            <p:nvPr/>
          </p:nvPicPr>
          <p:blipFill>
            <a:blip r:embed="rId3" cstate="print"/>
            <a:srcRect/>
            <a:stretch>
              <a:fillRect/>
            </a:stretch>
          </p:blipFill>
          <p:spPr bwMode="auto">
            <a:xfrm>
              <a:off x="353819" y="1013055"/>
              <a:ext cx="5901690" cy="1714500"/>
            </a:xfrm>
            <a:prstGeom prst="rect">
              <a:avLst/>
            </a:prstGeom>
            <a:solidFill>
              <a:schemeClr val="bg1"/>
            </a:solidFill>
            <a:ln w="9525">
              <a:solidFill>
                <a:schemeClr val="tx1"/>
              </a:solidFill>
              <a:miter lim="800000"/>
              <a:headEnd/>
              <a:tailEnd/>
            </a:ln>
          </p:spPr>
        </p:pic>
        <p:pic>
          <p:nvPicPr>
            <p:cNvPr id="16" name="Picture 6">
              <a:extLst>
                <a:ext uri="{FF2B5EF4-FFF2-40B4-BE49-F238E27FC236}">
                  <a16:creationId xmlns:a16="http://schemas.microsoft.com/office/drawing/2014/main" id="{C70E8ECF-F268-4634-B243-4F050420B772}"/>
                </a:ext>
              </a:extLst>
            </p:cNvPr>
            <p:cNvPicPr>
              <a:picLocks noChangeAspect="1"/>
            </p:cNvPicPr>
            <p:nvPr/>
          </p:nvPicPr>
          <p:blipFill rotWithShape="1">
            <a:blip r:embed="rId4">
              <a:extLst>
                <a:ext uri="{28A0092B-C50C-407E-A947-70E740481C1C}">
                  <a14:useLocalDpi xmlns:a14="http://schemas.microsoft.com/office/drawing/2010/main" val="0"/>
                </a:ext>
              </a:extLst>
            </a:blip>
            <a:srcRect t="10533"/>
            <a:stretch/>
          </p:blipFill>
          <p:spPr bwMode="auto">
            <a:xfrm>
              <a:off x="307182" y="2836253"/>
              <a:ext cx="5948326" cy="20151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7365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86497"/>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174418" y="-98450"/>
            <a:ext cx="10062053"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Flexible Catheter Based US Ablation System</a:t>
            </a:r>
          </a:p>
        </p:txBody>
      </p:sp>
      <p:grpSp>
        <p:nvGrpSpPr>
          <p:cNvPr id="9" name="Group 8">
            <a:extLst>
              <a:ext uri="{FF2B5EF4-FFF2-40B4-BE49-F238E27FC236}">
                <a16:creationId xmlns:a16="http://schemas.microsoft.com/office/drawing/2014/main" id="{A69AB2A4-7B3F-44AE-8FDD-0E825A4AF677}"/>
              </a:ext>
            </a:extLst>
          </p:cNvPr>
          <p:cNvGrpSpPr/>
          <p:nvPr/>
        </p:nvGrpSpPr>
        <p:grpSpPr>
          <a:xfrm>
            <a:off x="266964" y="1575402"/>
            <a:ext cx="6978682" cy="3784175"/>
            <a:chOff x="325032" y="5104918"/>
            <a:chExt cx="5930477" cy="3298825"/>
          </a:xfrm>
        </p:grpSpPr>
        <p:sp>
          <p:nvSpPr>
            <p:cNvPr id="10" name="TextBox 9">
              <a:extLst>
                <a:ext uri="{FF2B5EF4-FFF2-40B4-BE49-F238E27FC236}">
                  <a16:creationId xmlns:a16="http://schemas.microsoft.com/office/drawing/2014/main" id="{CEF99D91-A5A1-480B-A1AE-8AC0C8741986}"/>
                </a:ext>
              </a:extLst>
            </p:cNvPr>
            <p:cNvSpPr txBox="1"/>
            <p:nvPr/>
          </p:nvSpPr>
          <p:spPr>
            <a:xfrm>
              <a:off x="325032" y="8115048"/>
              <a:ext cx="2279175" cy="268302"/>
            </a:xfrm>
            <a:prstGeom prst="rect">
              <a:avLst/>
            </a:prstGeom>
            <a:noFill/>
          </p:spPr>
          <p:txBody>
            <a:bodyPr wrap="none" rtlCol="0">
              <a:spAutoFit/>
            </a:bodyPr>
            <a:lstStyle/>
            <a:p>
              <a:pPr algn="ctr"/>
              <a:r>
                <a:rPr lang="en-US" sz="1400" dirty="0">
                  <a:solidFill>
                    <a:schemeClr val="bg1"/>
                  </a:solidFill>
                </a:rPr>
                <a:t>Collaborator: Acoustic </a:t>
              </a:r>
              <a:r>
                <a:rPr lang="en-US" sz="1400" dirty="0" err="1">
                  <a:solidFill>
                    <a:schemeClr val="bg1"/>
                  </a:solidFill>
                </a:rPr>
                <a:t>Medsystem</a:t>
              </a:r>
              <a:endParaRPr lang="en-US" sz="1400" dirty="0">
                <a:solidFill>
                  <a:schemeClr val="bg1"/>
                </a:solidFill>
              </a:endParaRPr>
            </a:p>
          </p:txBody>
        </p:sp>
        <p:pic>
          <p:nvPicPr>
            <p:cNvPr id="12" name="Picture 11">
              <a:extLst>
                <a:ext uri="{FF2B5EF4-FFF2-40B4-BE49-F238E27FC236}">
                  <a16:creationId xmlns:a16="http://schemas.microsoft.com/office/drawing/2014/main" id="{1DFF84B2-1D32-4657-A930-1400A6E2679A}"/>
                </a:ext>
              </a:extLst>
            </p:cNvPr>
            <p:cNvPicPr/>
            <p:nvPr/>
          </p:nvPicPr>
          <p:blipFill>
            <a:blip r:embed="rId3"/>
            <a:stretch>
              <a:fillRect/>
            </a:stretch>
          </p:blipFill>
          <p:spPr>
            <a:xfrm>
              <a:off x="361702" y="5104918"/>
              <a:ext cx="5893807" cy="3298825"/>
            </a:xfrm>
            <a:prstGeom prst="rect">
              <a:avLst/>
            </a:prstGeom>
          </p:spPr>
        </p:pic>
        <p:sp>
          <p:nvSpPr>
            <p:cNvPr id="17" name="TextBox 16">
              <a:extLst>
                <a:ext uri="{FF2B5EF4-FFF2-40B4-BE49-F238E27FC236}">
                  <a16:creationId xmlns:a16="http://schemas.microsoft.com/office/drawing/2014/main" id="{846B9908-37BD-4EE6-AFD6-24E46EEFB097}"/>
                </a:ext>
              </a:extLst>
            </p:cNvPr>
            <p:cNvSpPr txBox="1"/>
            <p:nvPr/>
          </p:nvSpPr>
          <p:spPr>
            <a:xfrm>
              <a:off x="2045834" y="7413611"/>
              <a:ext cx="477053" cy="402453"/>
            </a:xfrm>
            <a:prstGeom prst="rect">
              <a:avLst/>
            </a:prstGeom>
            <a:solidFill>
              <a:schemeClr val="bg1"/>
            </a:solidFill>
            <a:ln>
              <a:solidFill>
                <a:schemeClr val="bg1"/>
              </a:solidFill>
            </a:ln>
          </p:spPr>
          <p:txBody>
            <a:bodyPr wrap="none" rtlCol="0">
              <a:spAutoFit/>
            </a:bodyPr>
            <a:lstStyle/>
            <a:p>
              <a:r>
                <a:rPr lang="en-US" sz="2400" dirty="0">
                  <a:latin typeface="Arial" panose="020B0604020202020204" pitchFamily="34" charset="0"/>
                  <a:cs typeface="Arial" panose="020B0604020202020204" pitchFamily="34" charset="0"/>
                </a:rPr>
                <a:t>(a)</a:t>
              </a:r>
            </a:p>
          </p:txBody>
        </p:sp>
        <p:sp>
          <p:nvSpPr>
            <p:cNvPr id="18" name="TextBox 17">
              <a:extLst>
                <a:ext uri="{FF2B5EF4-FFF2-40B4-BE49-F238E27FC236}">
                  <a16:creationId xmlns:a16="http://schemas.microsoft.com/office/drawing/2014/main" id="{F7B70F28-977D-4D2F-A695-B0A3144A721D}"/>
                </a:ext>
              </a:extLst>
            </p:cNvPr>
            <p:cNvSpPr txBox="1"/>
            <p:nvPr/>
          </p:nvSpPr>
          <p:spPr>
            <a:xfrm>
              <a:off x="3867360" y="5178377"/>
              <a:ext cx="490676" cy="402453"/>
            </a:xfrm>
            <a:prstGeom prst="rect">
              <a:avLst/>
            </a:prstGeom>
            <a:solidFill>
              <a:schemeClr val="bg1"/>
            </a:solidFill>
            <a:ln>
              <a:solidFill>
                <a:schemeClr val="bg1"/>
              </a:solidFill>
            </a:ln>
          </p:spPr>
          <p:txBody>
            <a:bodyPr wrap="none" rtlCol="0">
              <a:spAutoFit/>
            </a:bodyPr>
            <a:lstStyle/>
            <a:p>
              <a:r>
                <a:rPr lang="en-US" sz="2400" dirty="0">
                  <a:latin typeface="Arial" panose="020B0604020202020204" pitchFamily="34" charset="0"/>
                  <a:cs typeface="Arial" panose="020B0604020202020204" pitchFamily="34" charset="0"/>
                </a:rPr>
                <a:t>(b)</a:t>
              </a:r>
            </a:p>
          </p:txBody>
        </p:sp>
        <p:sp>
          <p:nvSpPr>
            <p:cNvPr id="19" name="TextBox 18">
              <a:extLst>
                <a:ext uri="{FF2B5EF4-FFF2-40B4-BE49-F238E27FC236}">
                  <a16:creationId xmlns:a16="http://schemas.microsoft.com/office/drawing/2014/main" id="{676EBEAD-49E8-48DE-8A2A-0D835EFF0E32}"/>
                </a:ext>
              </a:extLst>
            </p:cNvPr>
            <p:cNvSpPr txBox="1"/>
            <p:nvPr/>
          </p:nvSpPr>
          <p:spPr>
            <a:xfrm>
              <a:off x="5715207" y="7913821"/>
              <a:ext cx="477053" cy="402453"/>
            </a:xfrm>
            <a:prstGeom prst="rect">
              <a:avLst/>
            </a:prstGeom>
            <a:solidFill>
              <a:schemeClr val="bg1"/>
            </a:solidFill>
            <a:ln>
              <a:solidFill>
                <a:schemeClr val="bg1"/>
              </a:solidFill>
            </a:ln>
          </p:spPr>
          <p:txBody>
            <a:bodyPr wrap="none" rtlCol="0">
              <a:spAutoFit/>
            </a:bodyPr>
            <a:lstStyle/>
            <a:p>
              <a:r>
                <a:rPr lang="en-US" sz="2400" dirty="0">
                  <a:latin typeface="Arial" panose="020B0604020202020204" pitchFamily="34" charset="0"/>
                  <a:cs typeface="Arial" panose="020B0604020202020204" pitchFamily="34" charset="0"/>
                </a:rPr>
                <a:t>(c)</a:t>
              </a:r>
            </a:p>
          </p:txBody>
        </p:sp>
      </p:grpSp>
      <p:sp>
        <p:nvSpPr>
          <p:cNvPr id="20" name="Rectangle 19">
            <a:extLst>
              <a:ext uri="{FF2B5EF4-FFF2-40B4-BE49-F238E27FC236}">
                <a16:creationId xmlns:a16="http://schemas.microsoft.com/office/drawing/2014/main" id="{D84EEB50-E472-4FCC-9FE0-77BB67185C63}"/>
              </a:ext>
            </a:extLst>
          </p:cNvPr>
          <p:cNvSpPr/>
          <p:nvPr/>
        </p:nvSpPr>
        <p:spPr>
          <a:xfrm>
            <a:off x="7642028" y="835999"/>
            <a:ext cx="3977329" cy="5262979"/>
          </a:xfrm>
          <a:prstGeom prst="rect">
            <a:avLst/>
          </a:prstGeom>
        </p:spPr>
        <p:txBody>
          <a:bodyPr wrap="square">
            <a:spAutoFit/>
          </a:bodyPr>
          <a:lstStyle/>
          <a:p>
            <a:pPr marL="457200" indent="-457200">
              <a:buAutoNum type="alphaLcParenBoth"/>
            </a:pPr>
            <a:r>
              <a:rPr lang="en-US" sz="2800" dirty="0">
                <a:solidFill>
                  <a:schemeClr val="bg1"/>
                </a:solidFill>
                <a:latin typeface="Arial" panose="020B0604020202020204" pitchFamily="34" charset="0"/>
                <a:cs typeface="Arial" panose="020B0604020202020204" pitchFamily="34" charset="0"/>
              </a:rPr>
              <a:t> Injecting </a:t>
            </a:r>
            <a:r>
              <a:rPr lang="en-US" sz="2800" dirty="0" err="1">
                <a:solidFill>
                  <a:schemeClr val="bg1"/>
                </a:solidFill>
                <a:latin typeface="Arial" panose="020B0604020202020204" pitchFamily="34" charset="0"/>
                <a:cs typeface="Arial" panose="020B0604020202020204" pitchFamily="34" charset="0"/>
              </a:rPr>
              <a:t>Therablob</a:t>
            </a:r>
            <a:endParaRPr lang="en-US" sz="2800" dirty="0">
              <a:solidFill>
                <a:schemeClr val="bg1"/>
              </a:solidFill>
              <a:latin typeface="Arial" panose="020B0604020202020204" pitchFamily="34" charset="0"/>
              <a:cs typeface="Arial" panose="020B0604020202020204" pitchFamily="34" charset="0"/>
            </a:endParaRP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(b) US B-mode image of the tissue (yellow arrow indicate the release of the </a:t>
            </a:r>
            <a:r>
              <a:rPr lang="en-US" sz="2800" dirty="0" err="1">
                <a:solidFill>
                  <a:schemeClr val="bg1"/>
                </a:solidFill>
                <a:latin typeface="Arial" panose="020B0604020202020204" pitchFamily="34" charset="0"/>
                <a:cs typeface="Arial" panose="020B0604020202020204" pitchFamily="34" charset="0"/>
              </a:rPr>
              <a:t>TheraBlob</a:t>
            </a:r>
            <a:r>
              <a:rPr lang="en-US" sz="2800" dirty="0">
                <a:solidFill>
                  <a:schemeClr val="bg1"/>
                </a:solidFill>
                <a:latin typeface="Arial" panose="020B0604020202020204" pitchFamily="34" charset="0"/>
                <a:cs typeface="Arial" panose="020B0604020202020204" pitchFamily="34" charset="0"/>
              </a:rPr>
              <a:t> into the tissue as can be visualized in the B-mode image, </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(c) applicator</a:t>
            </a:r>
          </a:p>
        </p:txBody>
      </p:sp>
    </p:spTree>
    <p:extLst>
      <p:ext uri="{BB962C8B-B14F-4D97-AF65-F5344CB8AC3E}">
        <p14:creationId xmlns:p14="http://schemas.microsoft.com/office/powerpoint/2010/main" val="2930428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4ECEB0-680F-4DDA-B4EE-8E4251229D9F}"/>
              </a:ext>
            </a:extLst>
          </p:cNvPr>
          <p:cNvSpPr/>
          <p:nvPr/>
        </p:nvSpPr>
        <p:spPr>
          <a:xfrm>
            <a:off x="0" y="686497"/>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Bioengineering Department">
            <a:extLst>
              <a:ext uri="{FF2B5EF4-FFF2-40B4-BE49-F238E27FC236}">
                <a16:creationId xmlns:a16="http://schemas.microsoft.com/office/drawing/2014/main" id="{B780EDE8-318F-4178-8857-75DBA2FA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11" name="Shape 231">
            <a:extLst>
              <a:ext uri="{FF2B5EF4-FFF2-40B4-BE49-F238E27FC236}">
                <a16:creationId xmlns:a16="http://schemas.microsoft.com/office/drawing/2014/main" id="{DAD60296-DE5A-4902-B9BD-D35DA1141D1C}"/>
              </a:ext>
            </a:extLst>
          </p:cNvPr>
          <p:cNvSpPr txBox="1">
            <a:spLocks/>
          </p:cNvSpPr>
          <p:nvPr/>
        </p:nvSpPr>
        <p:spPr>
          <a:xfrm>
            <a:off x="1174418" y="-98450"/>
            <a:ext cx="10062053" cy="845821"/>
          </a:xfrm>
          <a:prstGeom prst="rect">
            <a:avLst/>
          </a:prstGeom>
        </p:spPr>
        <p:txBody>
          <a:bodyPr vert="horz" lIns="34289" tIns="34289" rIns="34289" bIns="34289" rtlCol="0" anchor="ctr">
            <a:noAutofit/>
          </a:bodyPr>
          <a:lstStyle>
            <a:lvl1pPr algn="ctr" defTabSz="914400" rtl="0" eaLnBrk="1" latinLnBrk="0" hangingPunct="1">
              <a:spcBef>
                <a:spcPct val="0"/>
              </a:spcBef>
              <a:buNone/>
              <a:defRPr sz="4800" kern="1200">
                <a:solidFill>
                  <a:srgbClr val="0433FF"/>
                </a:solidFill>
                <a:uFill>
                  <a:solidFill>
                    <a:srgbClr val="0433FF"/>
                  </a:solidFill>
                </a:uFill>
                <a:latin typeface="Gill Sans"/>
                <a:ea typeface="Gill Sans"/>
                <a:cs typeface="Gill Sans"/>
                <a:sym typeface="Gill Sans"/>
              </a:defRPr>
            </a:lvl1pPr>
          </a:lstStyle>
          <a:p>
            <a:r>
              <a:rPr lang="en-US" sz="3600" b="1" dirty="0">
                <a:solidFill>
                  <a:schemeClr val="bg1"/>
                </a:solidFill>
                <a:latin typeface="Arial" panose="020B0604020202020204" pitchFamily="34" charset="0"/>
                <a:cs typeface="Arial" panose="020B0604020202020204" pitchFamily="34" charset="0"/>
              </a:rPr>
              <a:t>Remarkable Efficacy in Transgenic Pig Model</a:t>
            </a:r>
          </a:p>
        </p:txBody>
      </p:sp>
      <p:pic>
        <p:nvPicPr>
          <p:cNvPr id="12" name="Picture 11">
            <a:extLst>
              <a:ext uri="{FF2B5EF4-FFF2-40B4-BE49-F238E27FC236}">
                <a16:creationId xmlns:a16="http://schemas.microsoft.com/office/drawing/2014/main" id="{DF88C10C-00EE-456A-BBA9-13E3A0F4879C}"/>
              </a:ext>
            </a:extLst>
          </p:cNvPr>
          <p:cNvPicPr/>
          <p:nvPr/>
        </p:nvPicPr>
        <p:blipFill>
          <a:blip r:embed="rId3"/>
          <a:stretch>
            <a:fillRect/>
          </a:stretch>
        </p:blipFill>
        <p:spPr>
          <a:xfrm>
            <a:off x="2557864" y="686497"/>
            <a:ext cx="6565899" cy="4918444"/>
          </a:xfrm>
          <a:prstGeom prst="rect">
            <a:avLst/>
          </a:prstGeom>
        </p:spPr>
      </p:pic>
      <p:sp>
        <p:nvSpPr>
          <p:cNvPr id="17" name="Rectangle 16">
            <a:extLst>
              <a:ext uri="{FF2B5EF4-FFF2-40B4-BE49-F238E27FC236}">
                <a16:creationId xmlns:a16="http://schemas.microsoft.com/office/drawing/2014/main" id="{3BD3EF04-78A7-43FF-BC64-9098F049678B}"/>
              </a:ext>
            </a:extLst>
          </p:cNvPr>
          <p:cNvSpPr/>
          <p:nvPr/>
        </p:nvSpPr>
        <p:spPr>
          <a:xfrm>
            <a:off x="2557864" y="5529815"/>
            <a:ext cx="6428602" cy="707886"/>
          </a:xfrm>
          <a:prstGeom prst="rect">
            <a:avLst/>
          </a:prstGeom>
        </p:spPr>
        <p:txBody>
          <a:bodyPr wrap="square">
            <a:spAutoFit/>
          </a:bodyPr>
          <a:lstStyle/>
          <a:p>
            <a:pPr algn="ctr"/>
            <a:r>
              <a:rPr lang="en-US" sz="2000" dirty="0">
                <a:solidFill>
                  <a:schemeClr val="bg1"/>
                </a:solidFill>
                <a:latin typeface="Arial" panose="020B0604020202020204" pitchFamily="34" charset="0"/>
                <a:cs typeface="Arial" panose="020B0604020202020204" pitchFamily="34" charset="0"/>
              </a:rPr>
              <a:t>Histopathology images of (a) normal tissue, </a:t>
            </a:r>
          </a:p>
          <a:p>
            <a:pPr algn="ctr"/>
            <a:r>
              <a:rPr lang="en-US" sz="2000" dirty="0">
                <a:solidFill>
                  <a:schemeClr val="bg1"/>
                </a:solidFill>
                <a:latin typeface="Arial" panose="020B0604020202020204" pitchFamily="34" charset="0"/>
                <a:cs typeface="Arial" panose="020B0604020202020204" pitchFamily="34" charset="0"/>
              </a:rPr>
              <a:t>(c) treated with US only, and (g, h, </a:t>
            </a:r>
            <a:r>
              <a:rPr lang="en-US" sz="2000" dirty="0" err="1">
                <a:solidFill>
                  <a:schemeClr val="bg1"/>
                </a:solidFill>
                <a:latin typeface="Arial" panose="020B0604020202020204" pitchFamily="34" charset="0"/>
                <a:cs typeface="Arial" panose="020B0604020202020204" pitchFamily="34" charset="0"/>
              </a:rPr>
              <a:t>i</a:t>
            </a:r>
            <a:r>
              <a:rPr lang="en-US" sz="2000" dirty="0">
                <a:solidFill>
                  <a:schemeClr val="bg1"/>
                </a:solidFill>
                <a:latin typeface="Arial" panose="020B0604020202020204" pitchFamily="34" charset="0"/>
                <a:cs typeface="Arial" panose="020B0604020202020204" pitchFamily="34" charset="0"/>
              </a:rPr>
              <a:t>) US + </a:t>
            </a:r>
            <a:r>
              <a:rPr lang="en-US" sz="2000" dirty="0" err="1">
                <a:solidFill>
                  <a:schemeClr val="bg1"/>
                </a:solidFill>
                <a:latin typeface="Arial" panose="020B0604020202020204" pitchFamily="34" charset="0"/>
                <a:cs typeface="Arial" panose="020B0604020202020204" pitchFamily="34" charset="0"/>
              </a:rPr>
              <a:t>TheraBlob</a:t>
            </a:r>
            <a:r>
              <a:rPr lang="en-US" sz="2000" dirty="0">
                <a:solidFill>
                  <a:schemeClr val="bg1"/>
                </a:solidFill>
                <a:latin typeface="Arial" panose="020B0604020202020204" pitchFamily="34" charset="0"/>
                <a:cs typeface="Arial" panose="020B0604020202020204" pitchFamily="34" charset="0"/>
              </a:rPr>
              <a:t>.</a:t>
            </a:r>
          </a:p>
        </p:txBody>
      </p:sp>
      <p:pic>
        <p:nvPicPr>
          <p:cNvPr id="18" name="Picture 2">
            <a:extLst>
              <a:ext uri="{FF2B5EF4-FFF2-40B4-BE49-F238E27FC236}">
                <a16:creationId xmlns:a16="http://schemas.microsoft.com/office/drawing/2014/main" id="{6D366118-FE55-41AB-9C93-01D62092B8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9" t="38529" r="68820" b="27411"/>
          <a:stretch/>
        </p:blipFill>
        <p:spPr bwMode="auto">
          <a:xfrm>
            <a:off x="0" y="4487568"/>
            <a:ext cx="959269" cy="168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8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FC4A3-9986-452E-8811-1BEFDF1C4D3D}"/>
              </a:ext>
            </a:extLst>
          </p:cNvPr>
          <p:cNvSpPr/>
          <p:nvPr/>
        </p:nvSpPr>
        <p:spPr>
          <a:xfrm>
            <a:off x="0" y="685022"/>
            <a:ext cx="12192000" cy="548795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6"/>
          <p:cNvSpPr txBox="1">
            <a:spLocks/>
          </p:cNvSpPr>
          <p:nvPr/>
        </p:nvSpPr>
        <p:spPr>
          <a:xfrm>
            <a:off x="1207953" y="3099061"/>
            <a:ext cx="9776094" cy="154835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solidFill>
                  <a:schemeClr val="bg1"/>
                </a:solidFill>
                <a:latin typeface="Arial"/>
                <a:cs typeface="Arial"/>
              </a:rPr>
              <a:t>New Chemotherapeutics</a:t>
            </a:r>
          </a:p>
        </p:txBody>
      </p:sp>
      <p:pic>
        <p:nvPicPr>
          <p:cNvPr id="16" name="Picture 2" descr="Bioengineering Depa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Tree>
    <p:extLst>
      <p:ext uri="{BB962C8B-B14F-4D97-AF65-F5344CB8AC3E}">
        <p14:creationId xmlns:p14="http://schemas.microsoft.com/office/powerpoint/2010/main" val="392043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95330"/>
            <a:ext cx="12178312"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DE97A0C-7464-4C39-AA3B-7F19BC82EBAD}"/>
              </a:ext>
            </a:extLst>
          </p:cNvPr>
          <p:cNvSpPr txBox="1"/>
          <p:nvPr/>
        </p:nvSpPr>
        <p:spPr>
          <a:xfrm>
            <a:off x="18016" y="32771"/>
            <a:ext cx="12178308"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Next Generation Medicine</a:t>
            </a:r>
          </a:p>
        </p:txBody>
      </p:sp>
      <p:pic>
        <p:nvPicPr>
          <p:cNvPr id="4098" name="Picture 2" descr="https://pbs.twimg.com/media/B_6UhtIWcAAhQTD.jpg:large">
            <a:extLst>
              <a:ext uri="{FF2B5EF4-FFF2-40B4-BE49-F238E27FC236}">
                <a16:creationId xmlns:a16="http://schemas.microsoft.com/office/drawing/2014/main" id="{37D553FD-850D-4976-BB8B-3935693BA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592" y="785313"/>
            <a:ext cx="7777113" cy="51884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9F26F1-E25D-49A6-8319-4378354BB13F}"/>
              </a:ext>
            </a:extLst>
          </p:cNvPr>
          <p:cNvSpPr txBox="1"/>
          <p:nvPr/>
        </p:nvSpPr>
        <p:spPr>
          <a:xfrm>
            <a:off x="5320551" y="5512093"/>
            <a:ext cx="4634154"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Tattoos that could block seizures</a:t>
            </a:r>
          </a:p>
        </p:txBody>
      </p:sp>
      <p:pic>
        <p:nvPicPr>
          <p:cNvPr id="4100" name="Picture 4" descr="Image result for carle illinois college of medicine">
            <a:extLst>
              <a:ext uri="{FF2B5EF4-FFF2-40B4-BE49-F238E27FC236}">
                <a16:creationId xmlns:a16="http://schemas.microsoft.com/office/drawing/2014/main" id="{5DA9239D-55C7-4867-A0C6-DB112E6BB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17" r="5346"/>
          <a:stretch/>
        </p:blipFill>
        <p:spPr bwMode="auto">
          <a:xfrm>
            <a:off x="2177591" y="785312"/>
            <a:ext cx="7777113" cy="51884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B6D904-D57A-4BDE-BBF6-7C3AE1AD0A72}"/>
              </a:ext>
            </a:extLst>
          </p:cNvPr>
          <p:cNvSpPr txBox="1"/>
          <p:nvPr/>
        </p:nvSpPr>
        <p:spPr>
          <a:xfrm>
            <a:off x="-424206" y="4289196"/>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3B4954B8-2A40-4027-8195-73C794C166DA}"/>
              </a:ext>
            </a:extLst>
          </p:cNvPr>
          <p:cNvSpPr txBox="1"/>
          <p:nvPr/>
        </p:nvSpPr>
        <p:spPr>
          <a:xfrm>
            <a:off x="7113433" y="5528320"/>
            <a:ext cx="2768707"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3D Printed Hearts</a:t>
            </a:r>
          </a:p>
        </p:txBody>
      </p:sp>
      <p:pic>
        <p:nvPicPr>
          <p:cNvPr id="4102" name="Picture 6" descr="Image result for biobot rashid bashir">
            <a:extLst>
              <a:ext uri="{FF2B5EF4-FFF2-40B4-BE49-F238E27FC236}">
                <a16:creationId xmlns:a16="http://schemas.microsoft.com/office/drawing/2014/main" id="{693B32B7-66CB-46A0-89BC-47EC224AB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035" y="781441"/>
            <a:ext cx="7782669" cy="51884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C2E95C-DB4A-46B2-A1D1-300E210B0CE1}"/>
              </a:ext>
            </a:extLst>
          </p:cNvPr>
          <p:cNvSpPr txBox="1"/>
          <p:nvPr/>
        </p:nvSpPr>
        <p:spPr>
          <a:xfrm>
            <a:off x="3260243" y="5495866"/>
            <a:ext cx="6694461"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Muscle powered </a:t>
            </a:r>
            <a:r>
              <a:rPr lang="en-US" sz="2400" b="1" dirty="0" err="1">
                <a:solidFill>
                  <a:schemeClr val="bg1"/>
                </a:solidFill>
                <a:latin typeface="Arial" panose="020B0604020202020204" pitchFamily="34" charset="0"/>
                <a:cs typeface="Arial" panose="020B0604020202020204" pitchFamily="34" charset="0"/>
              </a:rPr>
              <a:t>biobots</a:t>
            </a:r>
            <a:r>
              <a:rPr lang="en-US" sz="2400" b="1" dirty="0">
                <a:solidFill>
                  <a:schemeClr val="bg1"/>
                </a:solidFill>
                <a:latin typeface="Arial" panose="020B0604020202020204" pitchFamily="34" charset="0"/>
                <a:cs typeface="Arial" panose="020B0604020202020204" pitchFamily="34" charset="0"/>
              </a:rPr>
              <a:t> walk on commands</a:t>
            </a:r>
          </a:p>
        </p:txBody>
      </p:sp>
      <p:pic>
        <p:nvPicPr>
          <p:cNvPr id="4104" name="Picture 8" descr="http://www.1ohww.org/content/uploads/2014/03/Heart-membrane-electronics.jpg">
            <a:extLst>
              <a:ext uri="{FF2B5EF4-FFF2-40B4-BE49-F238E27FC236}">
                <a16:creationId xmlns:a16="http://schemas.microsoft.com/office/drawing/2014/main" id="{9081BCA9-E854-4EA1-AB0F-CC95371749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24899" y="781440"/>
            <a:ext cx="7782670" cy="6076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D1692D-2BA2-408E-AD56-CF896E47EDC9}"/>
              </a:ext>
            </a:extLst>
          </p:cNvPr>
          <p:cNvSpPr txBox="1"/>
          <p:nvPr/>
        </p:nvSpPr>
        <p:spPr>
          <a:xfrm>
            <a:off x="2244597" y="964092"/>
            <a:ext cx="7710107"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3D printed heart socks to continuously monitor the heart’s electrical activity</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3101814-1D36-4622-BB36-1756FF07BE6A}"/>
              </a:ext>
            </a:extLst>
          </p:cNvPr>
          <p:cNvSpPr txBox="1"/>
          <p:nvPr/>
        </p:nvSpPr>
        <p:spPr>
          <a:xfrm>
            <a:off x="9907569" y="6119335"/>
            <a:ext cx="1358566" cy="738664"/>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Courtesy: </a:t>
            </a:r>
          </a:p>
          <a:p>
            <a:r>
              <a:rPr lang="en-US" sz="1400" dirty="0">
                <a:solidFill>
                  <a:schemeClr val="bg1"/>
                </a:solidFill>
                <a:latin typeface="Arial" panose="020B0604020202020204" pitchFamily="34" charset="0"/>
                <a:cs typeface="Arial" panose="020B0604020202020204" pitchFamily="34" charset="0"/>
              </a:rPr>
              <a:t>John Rogers, </a:t>
            </a:r>
          </a:p>
          <a:p>
            <a:r>
              <a:rPr lang="en-US" sz="1400" dirty="0">
                <a:solidFill>
                  <a:schemeClr val="bg1"/>
                </a:solidFill>
                <a:latin typeface="Arial" panose="020B0604020202020204" pitchFamily="34" charset="0"/>
                <a:cs typeface="Arial" panose="020B0604020202020204" pitchFamily="34" charset="0"/>
              </a:rPr>
              <a:t>Rashid Bashir</a:t>
            </a:r>
          </a:p>
        </p:txBody>
      </p:sp>
      <p:pic>
        <p:nvPicPr>
          <p:cNvPr id="4108" name="Picture 12" descr="https://pbs.twimg.com/media/CYdJDq3WAAAxYs_.jpg:large">
            <a:extLst>
              <a:ext uri="{FF2B5EF4-FFF2-40B4-BE49-F238E27FC236}">
                <a16:creationId xmlns:a16="http://schemas.microsoft.com/office/drawing/2014/main" id="{60C5DF79-47B4-407E-81D8-A0F91712D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7665" y="781439"/>
            <a:ext cx="8391408" cy="55888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4DF90C1-1F39-41F2-A21F-4E71239FC1E5}"/>
              </a:ext>
            </a:extLst>
          </p:cNvPr>
          <p:cNvSpPr/>
          <p:nvPr/>
        </p:nvSpPr>
        <p:spPr>
          <a:xfrm>
            <a:off x="1982391" y="4254166"/>
            <a:ext cx="3945673" cy="1200329"/>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Wireless heart monitoring, improved IV lines, HIV detection</a:t>
            </a:r>
          </a:p>
        </p:txBody>
      </p:sp>
    </p:spTree>
    <p:extLst>
      <p:ext uri="{BB962C8B-B14F-4D97-AF65-F5344CB8AC3E}">
        <p14:creationId xmlns:p14="http://schemas.microsoft.com/office/powerpoint/2010/main" val="142946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 calcmode="lin" valueType="num">
                                      <p:cBhvr additive="base">
                                        <p:cTn id="18" dur="500" fill="hold"/>
                                        <p:tgtEl>
                                          <p:spTgt spid="4100"/>
                                        </p:tgtEl>
                                        <p:attrNameLst>
                                          <p:attrName>ppt_x</p:attrName>
                                        </p:attrNameLst>
                                      </p:cBhvr>
                                      <p:tavLst>
                                        <p:tav tm="0">
                                          <p:val>
                                            <p:strVal val="#ppt_x"/>
                                          </p:val>
                                        </p:tav>
                                        <p:tav tm="100000">
                                          <p:val>
                                            <p:strVal val="#ppt_x"/>
                                          </p:val>
                                        </p:tav>
                                      </p:tavLst>
                                    </p:anim>
                                    <p:anim calcmode="lin" valueType="num">
                                      <p:cBhvr additive="base">
                                        <p:cTn id="19" dur="500" fill="hold"/>
                                        <p:tgtEl>
                                          <p:spTgt spid="410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ox(in)">
                                      <p:cBhvr>
                                        <p:cTn id="28" dur="2000"/>
                                        <p:tgtEl>
                                          <p:spTgt spid="5"/>
                                        </p:tgtEl>
                                      </p:cBhvr>
                                    </p:animEffect>
                                  </p:childTnLst>
                                </p:cTn>
                              </p:par>
                              <p:par>
                                <p:cTn id="29" presetID="4" presetClass="entr" presetSubtype="16"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Effect transition="in" filter="box(in)">
                                      <p:cBhvr>
                                        <p:cTn id="31" dur="2000"/>
                                        <p:tgtEl>
                                          <p:spTgt spid="4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fade">
                                      <p:cBhvr>
                                        <p:cTn id="39" dur="500"/>
                                        <p:tgtEl>
                                          <p:spTgt spid="410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22" presetClass="entr" presetSubtype="8" fill="hold" nodeType="withEffect">
                                  <p:stCondLst>
                                    <p:cond delay="0"/>
                                  </p:stCondLst>
                                  <p:childTnLst>
                                    <p:set>
                                      <p:cBhvr>
                                        <p:cTn id="46" dur="1" fill="hold">
                                          <p:stCondLst>
                                            <p:cond delay="0"/>
                                          </p:stCondLst>
                                        </p:cTn>
                                        <p:tgtEl>
                                          <p:spTgt spid="4108"/>
                                        </p:tgtEl>
                                        <p:attrNameLst>
                                          <p:attrName>style.visibility</p:attrName>
                                        </p:attrNameLst>
                                      </p:cBhvr>
                                      <p:to>
                                        <p:strVal val="visible"/>
                                      </p:to>
                                    </p:set>
                                    <p:animEffect transition="in" filter="wipe(left)">
                                      <p:cBhvr>
                                        <p:cTn id="47"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8E4DB8-2E2C-49F2-B247-E2BFC70B7BA5}"/>
              </a:ext>
            </a:extLst>
          </p:cNvPr>
          <p:cNvSpPr/>
          <p:nvPr/>
        </p:nvSpPr>
        <p:spPr>
          <a:xfrm>
            <a:off x="-517" y="697980"/>
            <a:ext cx="12192000" cy="547771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Bioengineering Department">
            <a:extLst>
              <a:ext uri="{FF2B5EF4-FFF2-40B4-BE49-F238E27FC236}">
                <a16:creationId xmlns:a16="http://schemas.microsoft.com/office/drawing/2014/main" id="{54C33F81-6C24-4564-A1FB-EE8F55063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pic>
        <p:nvPicPr>
          <p:cNvPr id="23" name="Picture 22">
            <a:extLst>
              <a:ext uri="{FF2B5EF4-FFF2-40B4-BE49-F238E27FC236}">
                <a16:creationId xmlns:a16="http://schemas.microsoft.com/office/drawing/2014/main" id="{3FDF4608-22B7-42BA-8CD3-95E6741F7C2F}"/>
              </a:ext>
            </a:extLst>
          </p:cNvPr>
          <p:cNvPicPr/>
          <p:nvPr/>
        </p:nvPicPr>
        <p:blipFill rotWithShape="1">
          <a:blip r:embed="rId3">
            <a:extLst>
              <a:ext uri="{28A0092B-C50C-407E-A947-70E740481C1C}">
                <a14:useLocalDpi xmlns:a14="http://schemas.microsoft.com/office/drawing/2010/main" val="0"/>
              </a:ext>
            </a:extLst>
          </a:blip>
          <a:srcRect l="4253" t="2208" r="46880" b="72402"/>
          <a:stretch/>
        </p:blipFill>
        <p:spPr bwMode="auto">
          <a:xfrm>
            <a:off x="965698" y="1467757"/>
            <a:ext cx="5181858" cy="4467253"/>
          </a:xfrm>
          <a:prstGeom prst="rect">
            <a:avLst/>
          </a:prstGeom>
          <a:solidFill>
            <a:schemeClr val="bg1"/>
          </a:solidFill>
        </p:spPr>
      </p:pic>
      <p:sp>
        <p:nvSpPr>
          <p:cNvPr id="5" name="TextBox 4">
            <a:extLst>
              <a:ext uri="{FF2B5EF4-FFF2-40B4-BE49-F238E27FC236}">
                <a16:creationId xmlns:a16="http://schemas.microsoft.com/office/drawing/2014/main" id="{0A3216F3-10DB-4B53-A2A5-19E0AA066E0C}"/>
              </a:ext>
            </a:extLst>
          </p:cNvPr>
          <p:cNvSpPr txBox="1"/>
          <p:nvPr/>
        </p:nvSpPr>
        <p:spPr>
          <a:xfrm>
            <a:off x="755339" y="99561"/>
            <a:ext cx="11436144" cy="584775"/>
          </a:xfrm>
          <a:prstGeom prst="rect">
            <a:avLst/>
          </a:prstGeom>
          <a:noFill/>
        </p:spPr>
        <p:txBody>
          <a:bodyPr wrap="none" rtlCol="0">
            <a:spAutoFit/>
          </a:bodyPr>
          <a:lstStyle/>
          <a:p>
            <a:r>
              <a:rPr lang="en-US" sz="3200" b="1" dirty="0">
                <a:solidFill>
                  <a:schemeClr val="bg1"/>
                </a:solidFill>
                <a:latin typeface="Arial" panose="020B0604020202020204" pitchFamily="34" charset="0"/>
                <a:cs typeface="Arial" panose="020B0604020202020204" pitchFamily="34" charset="0"/>
              </a:rPr>
              <a:t>From RXR Discovery to Controlled Delivery (Preclinical)</a:t>
            </a:r>
          </a:p>
        </p:txBody>
      </p:sp>
      <p:sp>
        <p:nvSpPr>
          <p:cNvPr id="7" name="Rectangle 6">
            <a:extLst>
              <a:ext uri="{FF2B5EF4-FFF2-40B4-BE49-F238E27FC236}">
                <a16:creationId xmlns:a16="http://schemas.microsoft.com/office/drawing/2014/main" id="{CB964B9B-D1B0-4458-94C4-EB3672BF97D7}"/>
              </a:ext>
            </a:extLst>
          </p:cNvPr>
          <p:cNvSpPr/>
          <p:nvPr/>
        </p:nvSpPr>
        <p:spPr>
          <a:xfrm>
            <a:off x="1140294" y="696138"/>
            <a:ext cx="4978194" cy="707886"/>
          </a:xfrm>
          <a:prstGeom prst="rect">
            <a:avLst/>
          </a:prstGeom>
        </p:spPr>
        <p:txBody>
          <a:bodyPr wrap="square">
            <a:spAutoFit/>
          </a:bodyPr>
          <a:lstStyle/>
          <a:p>
            <a:pPr algn="ctr"/>
            <a:r>
              <a:rPr lang="en-US" sz="2000" dirty="0">
                <a:solidFill>
                  <a:schemeClr val="bg1"/>
                </a:solidFill>
                <a:latin typeface="Arial" panose="020B0604020202020204" pitchFamily="34" charset="0"/>
                <a:ea typeface="Times New Roman" panose="02020603050405020304" pitchFamily="18" charset="0"/>
              </a:rPr>
              <a:t>Progression of computational, chemical and biological experiments</a:t>
            </a:r>
            <a:endParaRPr lang="en-US" sz="2000" dirty="0">
              <a:solidFill>
                <a:schemeClr val="bg1"/>
              </a:solidFill>
            </a:endParaRPr>
          </a:p>
        </p:txBody>
      </p:sp>
      <p:sp>
        <p:nvSpPr>
          <p:cNvPr id="6" name="Rectangle 5">
            <a:extLst>
              <a:ext uri="{FF2B5EF4-FFF2-40B4-BE49-F238E27FC236}">
                <a16:creationId xmlns:a16="http://schemas.microsoft.com/office/drawing/2014/main" id="{B2A2B651-2692-44D3-827C-E662A20D377E}"/>
              </a:ext>
            </a:extLst>
          </p:cNvPr>
          <p:cNvSpPr/>
          <p:nvPr/>
        </p:nvSpPr>
        <p:spPr>
          <a:xfrm>
            <a:off x="6252345" y="806912"/>
            <a:ext cx="5575255" cy="514377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B0D36C7-843E-4094-B0B2-BFCC87602520}"/>
              </a:ext>
            </a:extLst>
          </p:cNvPr>
          <p:cNvSpPr/>
          <p:nvPr/>
        </p:nvSpPr>
        <p:spPr>
          <a:xfrm>
            <a:off x="6613245" y="866206"/>
            <a:ext cx="5319144" cy="4832092"/>
          </a:xfrm>
          <a:prstGeom prst="rect">
            <a:avLst/>
          </a:prstGeom>
        </p:spPr>
        <p:txBody>
          <a:bodyPr wrap="square">
            <a:spAutoFit/>
          </a:bodyPr>
          <a:lstStyle/>
          <a:p>
            <a:pPr marL="285750" indent="-28575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Hetero-dimerization capacity with RAR, LXR, PPAR, etc.</a:t>
            </a:r>
          </a:p>
          <a:p>
            <a:pPr marL="285750" indent="-28575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Transcriptional activation to induce apoptosis, cellular differentiation</a:t>
            </a:r>
          </a:p>
          <a:p>
            <a:pPr marL="285750" indent="-28575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Current RAR-drugs in clinical trials: 11; RXR-drugs in clinical trials: 2</a:t>
            </a:r>
          </a:p>
          <a:p>
            <a:pPr marL="285750" indent="-285750">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Rexinoids</a:t>
            </a:r>
            <a:r>
              <a:rPr lang="en-US" sz="2800" dirty="0">
                <a:solidFill>
                  <a:schemeClr val="bg1"/>
                </a:solidFill>
                <a:latin typeface="Arial" panose="020B0604020202020204" pitchFamily="34" charset="0"/>
                <a:cs typeface="Arial" panose="020B0604020202020204" pitchFamily="34" charset="0"/>
              </a:rPr>
              <a:t> (RXR selective ligands): activities on multiple pathways. </a:t>
            </a:r>
          </a:p>
        </p:txBody>
      </p:sp>
      <p:sp>
        <p:nvSpPr>
          <p:cNvPr id="3" name="Rectangle 2">
            <a:extLst>
              <a:ext uri="{FF2B5EF4-FFF2-40B4-BE49-F238E27FC236}">
                <a16:creationId xmlns:a16="http://schemas.microsoft.com/office/drawing/2014/main" id="{BF7DBD06-1F08-4A6C-B8DB-E09372CABE87}"/>
              </a:ext>
            </a:extLst>
          </p:cNvPr>
          <p:cNvSpPr/>
          <p:nvPr/>
        </p:nvSpPr>
        <p:spPr>
          <a:xfrm>
            <a:off x="1477590" y="5923306"/>
            <a:ext cx="9959927" cy="376079"/>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High selectivity (from RAR) is the key factor for the new design of RXR  ligands with less toxicity </a:t>
            </a:r>
          </a:p>
        </p:txBody>
      </p:sp>
      <p:sp>
        <p:nvSpPr>
          <p:cNvPr id="4" name="Rectangle 3">
            <a:extLst>
              <a:ext uri="{FF2B5EF4-FFF2-40B4-BE49-F238E27FC236}">
                <a16:creationId xmlns:a16="http://schemas.microsoft.com/office/drawing/2014/main" id="{CD4BF807-6482-4CB1-A84A-ED77D795C27A}"/>
              </a:ext>
            </a:extLst>
          </p:cNvPr>
          <p:cNvSpPr/>
          <p:nvPr/>
        </p:nvSpPr>
        <p:spPr>
          <a:xfrm>
            <a:off x="1477590" y="5658643"/>
            <a:ext cx="4253948" cy="307777"/>
          </a:xfrm>
          <a:prstGeom prst="rect">
            <a:avLst/>
          </a:prstGeom>
        </p:spPr>
        <p:txBody>
          <a:bodyPr wrap="square">
            <a:spAutoFit/>
          </a:bodyPr>
          <a:lstStyle/>
          <a:p>
            <a:pPr algn="ctr"/>
            <a:r>
              <a:rPr lang="en-US" sz="1400" b="1" dirty="0">
                <a:solidFill>
                  <a:srgbClr val="FF0000"/>
                </a:solidFill>
                <a:latin typeface="Arial" panose="020B0604020202020204" pitchFamily="34" charset="0"/>
                <a:cs typeface="Arial" panose="020B0604020202020204" pitchFamily="34" charset="0"/>
              </a:rPr>
              <a:t>Collaborator: Larry </a:t>
            </a:r>
            <a:r>
              <a:rPr lang="en-US" sz="1400" b="1" dirty="0" err="1">
                <a:solidFill>
                  <a:srgbClr val="FF0000"/>
                </a:solidFill>
                <a:latin typeface="Arial" panose="020B0604020202020204" pitchFamily="34" charset="0"/>
                <a:cs typeface="Arial" panose="020B0604020202020204" pitchFamily="34" charset="0"/>
              </a:rPr>
              <a:t>Schook</a:t>
            </a:r>
            <a:r>
              <a:rPr lang="en-US" sz="1400" b="1" dirty="0">
                <a:solidFill>
                  <a:srgbClr val="FF0000"/>
                </a:solidFill>
                <a:latin typeface="Arial" panose="020B0604020202020204" pitchFamily="34" charset="0"/>
                <a:cs typeface="Arial" panose="020B0604020202020204" pitchFamily="34" charset="0"/>
              </a:rPr>
              <a:t> (</a:t>
            </a:r>
            <a:r>
              <a:rPr lang="en-US" sz="1400" b="1" dirty="0" err="1">
                <a:solidFill>
                  <a:srgbClr val="FF0000"/>
                </a:solidFill>
                <a:latin typeface="Arial" panose="020B0604020202020204" pitchFamily="34" charset="0"/>
                <a:cs typeface="Arial" panose="020B0604020202020204" pitchFamily="34" charset="0"/>
              </a:rPr>
              <a:t>Oncopig</a:t>
            </a:r>
            <a:r>
              <a:rPr lang="en-US" sz="1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222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FC4A3-9986-452E-8811-1BEFDF1C4D3D}"/>
              </a:ext>
            </a:extLst>
          </p:cNvPr>
          <p:cNvSpPr/>
          <p:nvPr/>
        </p:nvSpPr>
        <p:spPr>
          <a:xfrm>
            <a:off x="0" y="702994"/>
            <a:ext cx="12192000" cy="548795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6"/>
          <p:cNvSpPr txBox="1">
            <a:spLocks/>
          </p:cNvSpPr>
          <p:nvPr/>
        </p:nvSpPr>
        <p:spPr>
          <a:xfrm>
            <a:off x="128016" y="33691"/>
            <a:ext cx="12023313" cy="901647"/>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solidFill>
                  <a:schemeClr val="bg1"/>
                </a:solidFill>
                <a:latin typeface="Arial"/>
                <a:cs typeface="Arial"/>
              </a:rPr>
              <a:t>In vivo Tumor Regression Studies in Mouse Xenograft</a:t>
            </a:r>
          </a:p>
        </p:txBody>
      </p:sp>
      <p:pic>
        <p:nvPicPr>
          <p:cNvPr id="16" name="Picture 2" descr="Bioengineering Depa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2" name="Rectangle 1">
            <a:extLst>
              <a:ext uri="{FF2B5EF4-FFF2-40B4-BE49-F238E27FC236}">
                <a16:creationId xmlns:a16="http://schemas.microsoft.com/office/drawing/2014/main" id="{43A49431-D852-484E-B974-AC9C6ACC6275}"/>
              </a:ext>
            </a:extLst>
          </p:cNvPr>
          <p:cNvSpPr/>
          <p:nvPr/>
        </p:nvSpPr>
        <p:spPr>
          <a:xfrm>
            <a:off x="128016" y="1729410"/>
            <a:ext cx="7127549" cy="380668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083B86A-734F-4BD3-8AEF-FFA67880241C}"/>
              </a:ext>
            </a:extLst>
          </p:cNvPr>
          <p:cNvPicPr/>
          <p:nvPr/>
        </p:nvPicPr>
        <p:blipFill rotWithShape="1">
          <a:blip r:embed="rId3">
            <a:extLst>
              <a:ext uri="{28A0092B-C50C-407E-A947-70E740481C1C}">
                <a14:useLocalDpi xmlns:a14="http://schemas.microsoft.com/office/drawing/2010/main" val="0"/>
              </a:ext>
            </a:extLst>
          </a:blip>
          <a:srcRect l="5716" t="67997" r="3473" b="-1"/>
          <a:stretch/>
        </p:blipFill>
        <p:spPr bwMode="auto">
          <a:xfrm>
            <a:off x="247881" y="1853649"/>
            <a:ext cx="6887818" cy="3558208"/>
          </a:xfrm>
          <a:prstGeom prst="rect">
            <a:avLst/>
          </a:prstGeom>
          <a:solidFill>
            <a:schemeClr val="bg1"/>
          </a:solidFill>
        </p:spPr>
      </p:pic>
      <p:sp>
        <p:nvSpPr>
          <p:cNvPr id="3" name="Rectangle 2">
            <a:extLst>
              <a:ext uri="{FF2B5EF4-FFF2-40B4-BE49-F238E27FC236}">
                <a16:creationId xmlns:a16="http://schemas.microsoft.com/office/drawing/2014/main" id="{05499664-248D-434B-B1A2-2B5CEF2BACF9}"/>
              </a:ext>
            </a:extLst>
          </p:cNvPr>
          <p:cNvSpPr/>
          <p:nvPr/>
        </p:nvSpPr>
        <p:spPr>
          <a:xfrm>
            <a:off x="7415048" y="1300986"/>
            <a:ext cx="4617468" cy="4524315"/>
          </a:xfrm>
          <a:prstGeom prst="rect">
            <a:avLst/>
          </a:prstGeom>
        </p:spPr>
        <p:txBody>
          <a:bodyPr wrap="square">
            <a:spAutoFit/>
          </a:bodyPr>
          <a:lstStyle/>
          <a:p>
            <a:r>
              <a:rPr lang="en-US" sz="2400" dirty="0">
                <a:solidFill>
                  <a:schemeClr val="bg1"/>
                </a:solidFill>
                <a:latin typeface="Arial" panose="020B0604020202020204" pitchFamily="34" charset="0"/>
                <a:ea typeface="Times New Roman" panose="02020603050405020304" pitchFamily="18" charset="0"/>
              </a:rPr>
              <a:t>Tumor volume regression post treatment with RXR and Nano-RXR whereas nanoparticles alone (RCM) or untreated animals were used as controls. </a:t>
            </a:r>
          </a:p>
          <a:p>
            <a:endParaRPr lang="en-US" sz="2400" dirty="0">
              <a:solidFill>
                <a:schemeClr val="bg1"/>
              </a:solidFill>
              <a:latin typeface="Arial" panose="020B0604020202020204" pitchFamily="34" charset="0"/>
              <a:ea typeface="Times New Roman" panose="02020603050405020304" pitchFamily="18" charset="0"/>
            </a:endParaRPr>
          </a:p>
          <a:p>
            <a:r>
              <a:rPr lang="en-US" sz="2400" dirty="0">
                <a:solidFill>
                  <a:schemeClr val="bg1"/>
                </a:solidFill>
                <a:latin typeface="Arial" panose="020B0604020202020204" pitchFamily="34" charset="0"/>
                <a:ea typeface="Times New Roman" panose="02020603050405020304" pitchFamily="18" charset="0"/>
              </a:rPr>
              <a:t>Protein expression in tissues collected from treated and untreated group of animals. </a:t>
            </a:r>
          </a:p>
          <a:p>
            <a:r>
              <a:rPr lang="en-US" sz="2400" dirty="0">
                <a:solidFill>
                  <a:schemeClr val="bg1"/>
                </a:solidFill>
                <a:latin typeface="Arial" panose="020B0604020202020204" pitchFamily="34" charset="0"/>
                <a:ea typeface="Times New Roman" panose="02020603050405020304" pitchFamily="18" charset="0"/>
              </a:rPr>
              <a:t>1: Buffer; 2: RCM; 3: RXR and 4: Nano-RXR from (</a:t>
            </a:r>
            <a:r>
              <a:rPr lang="en-US" sz="2400" dirty="0" err="1">
                <a:solidFill>
                  <a:schemeClr val="bg1"/>
                </a:solidFill>
                <a:latin typeface="Arial" panose="020B0604020202020204" pitchFamily="34" charset="0"/>
                <a:ea typeface="Times New Roman" panose="02020603050405020304" pitchFamily="18" charset="0"/>
              </a:rPr>
              <a:t>i</a:t>
            </a:r>
            <a:r>
              <a:rPr lang="en-US" sz="2400" dirty="0">
                <a:solidFill>
                  <a:schemeClr val="bg1"/>
                </a:solidFill>
                <a:latin typeface="Arial" panose="020B0604020202020204" pitchFamily="34" charset="0"/>
                <a:ea typeface="Times New Roman" panose="02020603050405020304" pitchFamily="18" charset="0"/>
              </a:rPr>
              <a:t>) tumor tissue and (ii) tissue from liver. </a:t>
            </a:r>
            <a:endParaRPr lang="en-US" sz="2400" dirty="0">
              <a:solidFill>
                <a:schemeClr val="bg1"/>
              </a:solidFill>
            </a:endParaRPr>
          </a:p>
        </p:txBody>
      </p:sp>
      <p:sp>
        <p:nvSpPr>
          <p:cNvPr id="4" name="Rectangle 3">
            <a:extLst>
              <a:ext uri="{FF2B5EF4-FFF2-40B4-BE49-F238E27FC236}">
                <a16:creationId xmlns:a16="http://schemas.microsoft.com/office/drawing/2014/main" id="{9B8C148F-E5DA-45DE-9D1B-9361804378C5}"/>
              </a:ext>
            </a:extLst>
          </p:cNvPr>
          <p:cNvSpPr/>
          <p:nvPr/>
        </p:nvSpPr>
        <p:spPr>
          <a:xfrm>
            <a:off x="3547520" y="5532766"/>
            <a:ext cx="3719929" cy="369332"/>
          </a:xfrm>
          <a:prstGeom prst="rect">
            <a:avLst/>
          </a:prstGeom>
        </p:spPr>
        <p:txBody>
          <a:bodyPr wrap="none">
            <a:spAutoFit/>
          </a:bodyPr>
          <a:lstStyle/>
          <a:p>
            <a:r>
              <a:rPr lang="en-US" dirty="0">
                <a:solidFill>
                  <a:schemeClr val="bg1"/>
                </a:solidFill>
                <a:latin typeface="Arial"/>
                <a:cs typeface="Arial"/>
              </a:rPr>
              <a:t>Post effects on protein expression </a:t>
            </a:r>
            <a:endParaRPr lang="en-US" dirty="0"/>
          </a:p>
        </p:txBody>
      </p:sp>
    </p:spTree>
    <p:extLst>
      <p:ext uri="{BB962C8B-B14F-4D97-AF65-F5344CB8AC3E}">
        <p14:creationId xmlns:p14="http://schemas.microsoft.com/office/powerpoint/2010/main" val="85393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FC4A3-9986-452E-8811-1BEFDF1C4D3D}"/>
              </a:ext>
            </a:extLst>
          </p:cNvPr>
          <p:cNvSpPr/>
          <p:nvPr/>
        </p:nvSpPr>
        <p:spPr>
          <a:xfrm>
            <a:off x="0" y="702994"/>
            <a:ext cx="12192000" cy="548795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6"/>
          <p:cNvSpPr txBox="1">
            <a:spLocks/>
          </p:cNvSpPr>
          <p:nvPr/>
        </p:nvSpPr>
        <p:spPr>
          <a:xfrm>
            <a:off x="128016" y="33691"/>
            <a:ext cx="12023313" cy="901647"/>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solidFill>
                  <a:schemeClr val="bg1"/>
                </a:solidFill>
                <a:latin typeface="Arial"/>
                <a:cs typeface="Arial"/>
              </a:rPr>
              <a:t>In vivo Tumor Regression Studies in Transgenic Pig</a:t>
            </a:r>
          </a:p>
        </p:txBody>
      </p:sp>
      <p:pic>
        <p:nvPicPr>
          <p:cNvPr id="16" name="Picture 2" descr="Bioengineering Depa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pic>
        <p:nvPicPr>
          <p:cNvPr id="8" name="Picture 7">
            <a:extLst>
              <a:ext uri="{FF2B5EF4-FFF2-40B4-BE49-F238E27FC236}">
                <a16:creationId xmlns:a16="http://schemas.microsoft.com/office/drawing/2014/main" id="{20817191-10F9-4572-ACD6-F6FA5937B4F9}"/>
              </a:ext>
            </a:extLst>
          </p:cNvPr>
          <p:cNvPicPr/>
          <p:nvPr/>
        </p:nvPicPr>
        <p:blipFill rotWithShape="1">
          <a:blip r:embed="rId3">
            <a:extLst>
              <a:ext uri="{28A0092B-C50C-407E-A947-70E740481C1C}">
                <a14:useLocalDpi xmlns:a14="http://schemas.microsoft.com/office/drawing/2010/main" val="0"/>
              </a:ext>
            </a:extLst>
          </a:blip>
          <a:srcRect l="2652" t="1305" b="39321"/>
          <a:stretch/>
        </p:blipFill>
        <p:spPr bwMode="auto">
          <a:xfrm>
            <a:off x="128016" y="935338"/>
            <a:ext cx="6508760" cy="5062308"/>
          </a:xfrm>
          <a:prstGeom prst="rect">
            <a:avLst/>
          </a:prstGeom>
          <a:solidFill>
            <a:schemeClr val="bg1"/>
          </a:solidFill>
        </p:spPr>
      </p:pic>
      <p:sp>
        <p:nvSpPr>
          <p:cNvPr id="2" name="Rectangle 1">
            <a:extLst>
              <a:ext uri="{FF2B5EF4-FFF2-40B4-BE49-F238E27FC236}">
                <a16:creationId xmlns:a16="http://schemas.microsoft.com/office/drawing/2014/main" id="{6123C589-751A-46EF-B92C-F737A3A68738}"/>
              </a:ext>
            </a:extLst>
          </p:cNvPr>
          <p:cNvSpPr/>
          <p:nvPr/>
        </p:nvSpPr>
        <p:spPr>
          <a:xfrm>
            <a:off x="6804729" y="1455785"/>
            <a:ext cx="5219318" cy="4401205"/>
          </a:xfrm>
          <a:prstGeom prst="rect">
            <a:avLst/>
          </a:prstGeom>
        </p:spPr>
        <p:txBody>
          <a:bodyPr wrap="square">
            <a:spAutoFit/>
          </a:bodyPr>
          <a:lstStyle/>
          <a:p>
            <a:r>
              <a:rPr lang="en-US" sz="2800" dirty="0">
                <a:solidFill>
                  <a:schemeClr val="bg1"/>
                </a:solidFill>
                <a:latin typeface="Arial"/>
                <a:cs typeface="Arial"/>
              </a:rPr>
              <a:t>a) Timeline of in vivo experiment in onco-pig model. Tumor appearance on (b) day 1 of buffer injection.  </a:t>
            </a:r>
          </a:p>
          <a:p>
            <a:endParaRPr lang="en-US" sz="2800" dirty="0">
              <a:solidFill>
                <a:schemeClr val="bg1"/>
              </a:solidFill>
              <a:latin typeface="Arial"/>
              <a:cs typeface="Arial"/>
            </a:endParaRPr>
          </a:p>
          <a:p>
            <a:r>
              <a:rPr lang="en-US" sz="2800" dirty="0">
                <a:solidFill>
                  <a:schemeClr val="bg1"/>
                </a:solidFill>
                <a:latin typeface="Arial"/>
                <a:cs typeface="Arial"/>
              </a:rPr>
              <a:t>(c) Tumor volume regression post treatment with RXR and Nano-RXR whereas animals treated with buffer were used as controls.</a:t>
            </a:r>
            <a:endParaRPr lang="en-US" sz="2800" dirty="0"/>
          </a:p>
        </p:txBody>
      </p:sp>
    </p:spTree>
    <p:extLst>
      <p:ext uri="{BB962C8B-B14F-4D97-AF65-F5344CB8AC3E}">
        <p14:creationId xmlns:p14="http://schemas.microsoft.com/office/powerpoint/2010/main" val="1722890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FC4A3-9986-452E-8811-1BEFDF1C4D3D}"/>
              </a:ext>
            </a:extLst>
          </p:cNvPr>
          <p:cNvSpPr/>
          <p:nvPr/>
        </p:nvSpPr>
        <p:spPr>
          <a:xfrm>
            <a:off x="0" y="666534"/>
            <a:ext cx="12192000" cy="548795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6"/>
          <p:cNvSpPr txBox="1">
            <a:spLocks/>
          </p:cNvSpPr>
          <p:nvPr/>
        </p:nvSpPr>
        <p:spPr>
          <a:xfrm>
            <a:off x="128016" y="33691"/>
            <a:ext cx="12023313" cy="901647"/>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solidFill>
                  <a:schemeClr val="bg1"/>
                </a:solidFill>
                <a:latin typeface="Arial"/>
                <a:cs typeface="Arial"/>
              </a:rPr>
              <a:t>Post Effects on Protein Expression </a:t>
            </a:r>
          </a:p>
        </p:txBody>
      </p:sp>
      <p:pic>
        <p:nvPicPr>
          <p:cNvPr id="16" name="Picture 2" descr="Bioengineering Depa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pic>
        <p:nvPicPr>
          <p:cNvPr id="7" name="Picture 6">
            <a:extLst>
              <a:ext uri="{FF2B5EF4-FFF2-40B4-BE49-F238E27FC236}">
                <a16:creationId xmlns:a16="http://schemas.microsoft.com/office/drawing/2014/main" id="{3814FB40-07F3-4A96-B025-E9911E229F23}"/>
              </a:ext>
            </a:extLst>
          </p:cNvPr>
          <p:cNvPicPr/>
          <p:nvPr/>
        </p:nvPicPr>
        <p:blipFill rotWithShape="1">
          <a:blip r:embed="rId3">
            <a:extLst>
              <a:ext uri="{28A0092B-C50C-407E-A947-70E740481C1C}">
                <a14:useLocalDpi xmlns:a14="http://schemas.microsoft.com/office/drawing/2010/main" val="0"/>
              </a:ext>
            </a:extLst>
          </a:blip>
          <a:srcRect l="5437" t="61452"/>
          <a:stretch/>
        </p:blipFill>
        <p:spPr bwMode="auto">
          <a:xfrm>
            <a:off x="394547" y="1543116"/>
            <a:ext cx="7557347" cy="3931455"/>
          </a:xfrm>
          <a:prstGeom prst="rect">
            <a:avLst/>
          </a:prstGeom>
          <a:solidFill>
            <a:schemeClr val="bg1"/>
          </a:solidFill>
        </p:spPr>
      </p:pic>
      <p:sp>
        <p:nvSpPr>
          <p:cNvPr id="3" name="Rectangle 2">
            <a:extLst>
              <a:ext uri="{FF2B5EF4-FFF2-40B4-BE49-F238E27FC236}">
                <a16:creationId xmlns:a16="http://schemas.microsoft.com/office/drawing/2014/main" id="{600379B1-EF21-4971-A705-7D34F0E891F3}"/>
              </a:ext>
            </a:extLst>
          </p:cNvPr>
          <p:cNvSpPr/>
          <p:nvPr/>
        </p:nvSpPr>
        <p:spPr>
          <a:xfrm>
            <a:off x="8158018" y="1246366"/>
            <a:ext cx="3699182" cy="4832092"/>
          </a:xfrm>
          <a:prstGeom prst="rect">
            <a:avLst/>
          </a:prstGeom>
        </p:spPr>
        <p:txBody>
          <a:bodyPr wrap="square">
            <a:spAutoFit/>
          </a:bodyPr>
          <a:lstStyle/>
          <a:p>
            <a:pPr algn="just"/>
            <a:r>
              <a:rPr lang="en-US" sz="28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Protein expression in tissues collected from treated and untreated group of animals. </a:t>
            </a:r>
          </a:p>
          <a:p>
            <a:pPr algn="just"/>
            <a:endParaRPr lang="en-US" sz="28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8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 Buffer; 2: RCM; 3: RXR and 4: Nano-RXR as obtained from (</a:t>
            </a:r>
            <a:r>
              <a:rPr lang="en-US" sz="28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i</a:t>
            </a:r>
            <a:r>
              <a:rPr lang="en-US" sz="28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tumor tissue and (ii) tissue collected from liver. </a:t>
            </a:r>
            <a:endParaRPr lang="en-US" sz="2800"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458FF07-A3AD-45A7-BF38-20DED954E484}"/>
              </a:ext>
            </a:extLst>
          </p:cNvPr>
          <p:cNvSpPr/>
          <p:nvPr/>
        </p:nvSpPr>
        <p:spPr>
          <a:xfrm>
            <a:off x="1204433" y="5474571"/>
            <a:ext cx="5675585" cy="523220"/>
          </a:xfrm>
          <a:prstGeom prst="rect">
            <a:avLst/>
          </a:prstGeom>
        </p:spPr>
        <p:txBody>
          <a:bodyPr wrap="square">
            <a:spAutoFit/>
          </a:bodyPr>
          <a:lstStyle/>
          <a:p>
            <a:pPr algn="just"/>
            <a:r>
              <a:rPr lang="en-US" sz="28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US imaging to follow tumor growth</a:t>
            </a:r>
            <a:endParaRPr lang="en-US" sz="2800"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7FE42F8-DBA5-49FC-B066-C51DFAF141B7}"/>
              </a:ext>
            </a:extLst>
          </p:cNvPr>
          <p:cNvSpPr/>
          <p:nvPr/>
        </p:nvSpPr>
        <p:spPr>
          <a:xfrm rot="16200000">
            <a:off x="-792775" y="4291882"/>
            <a:ext cx="1962397" cy="523220"/>
          </a:xfrm>
          <a:prstGeom prst="rect">
            <a:avLst/>
          </a:prstGeom>
        </p:spPr>
        <p:txBody>
          <a:bodyPr wrap="none">
            <a:spAutoFit/>
          </a:bodyPr>
          <a:lstStyle/>
          <a:p>
            <a:r>
              <a:rPr lang="en-US" sz="28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Nano-RXR</a:t>
            </a:r>
            <a:endParaRPr lang="en-US" sz="2800" b="1" dirty="0">
              <a:solidFill>
                <a:srgbClr val="FF0000"/>
              </a:solidFill>
            </a:endParaRPr>
          </a:p>
        </p:txBody>
      </p:sp>
      <p:sp>
        <p:nvSpPr>
          <p:cNvPr id="13" name="Rectangle 12">
            <a:extLst>
              <a:ext uri="{FF2B5EF4-FFF2-40B4-BE49-F238E27FC236}">
                <a16:creationId xmlns:a16="http://schemas.microsoft.com/office/drawing/2014/main" id="{586D4D29-8087-4170-8BD4-8FFF49BC9FA5}"/>
              </a:ext>
            </a:extLst>
          </p:cNvPr>
          <p:cNvSpPr/>
          <p:nvPr/>
        </p:nvSpPr>
        <p:spPr>
          <a:xfrm rot="16200000">
            <a:off x="-417523" y="2291537"/>
            <a:ext cx="1244251" cy="523220"/>
          </a:xfrm>
          <a:prstGeom prst="rect">
            <a:avLst/>
          </a:prstGeom>
        </p:spPr>
        <p:txBody>
          <a:bodyPr wrap="none">
            <a:spAutoFit/>
          </a:bodyPr>
          <a:lstStyle/>
          <a:p>
            <a:r>
              <a:rPr lang="en-US" sz="28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Buffer</a:t>
            </a:r>
            <a:endParaRPr lang="en-US" sz="2800" b="1" dirty="0">
              <a:solidFill>
                <a:srgbClr val="FFFF00"/>
              </a:solidFill>
            </a:endParaRPr>
          </a:p>
        </p:txBody>
      </p:sp>
      <p:sp>
        <p:nvSpPr>
          <p:cNvPr id="14" name="Rectangle 13">
            <a:extLst>
              <a:ext uri="{FF2B5EF4-FFF2-40B4-BE49-F238E27FC236}">
                <a16:creationId xmlns:a16="http://schemas.microsoft.com/office/drawing/2014/main" id="{3EBB7C2D-6191-4484-B663-B8B523AEAAF2}"/>
              </a:ext>
            </a:extLst>
          </p:cNvPr>
          <p:cNvSpPr/>
          <p:nvPr/>
        </p:nvSpPr>
        <p:spPr>
          <a:xfrm>
            <a:off x="846493" y="1016329"/>
            <a:ext cx="1213536" cy="523220"/>
          </a:xfrm>
          <a:prstGeom prst="rect">
            <a:avLst/>
          </a:prstGeom>
        </p:spPr>
        <p:txBody>
          <a:bodyPr wrap="square">
            <a:spAutoFit/>
          </a:bodyPr>
          <a:lstStyle/>
          <a:p>
            <a:pPr algn="just"/>
            <a:r>
              <a:rPr lang="en-US" sz="28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Day 1</a:t>
            </a:r>
            <a:endParaRPr lang="en-US" sz="2800" b="1"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48B41AB4-F47C-439F-807A-AD42C09F39B9}"/>
              </a:ext>
            </a:extLst>
          </p:cNvPr>
          <p:cNvSpPr/>
          <p:nvPr/>
        </p:nvSpPr>
        <p:spPr>
          <a:xfrm>
            <a:off x="2717336" y="1021407"/>
            <a:ext cx="1360680" cy="523220"/>
          </a:xfrm>
          <a:prstGeom prst="rect">
            <a:avLst/>
          </a:prstGeom>
        </p:spPr>
        <p:txBody>
          <a:bodyPr wrap="square">
            <a:spAutoFit/>
          </a:bodyPr>
          <a:lstStyle/>
          <a:p>
            <a:pPr algn="just"/>
            <a:r>
              <a:rPr lang="en-US" sz="28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Day 13</a:t>
            </a:r>
            <a:endParaRPr lang="en-US" sz="2800" b="1"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2074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FC4A3-9986-452E-8811-1BEFDF1C4D3D}"/>
              </a:ext>
            </a:extLst>
          </p:cNvPr>
          <p:cNvSpPr/>
          <p:nvPr/>
        </p:nvSpPr>
        <p:spPr>
          <a:xfrm>
            <a:off x="0" y="685022"/>
            <a:ext cx="12192000" cy="548795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6"/>
          <p:cNvSpPr txBox="1">
            <a:spLocks/>
          </p:cNvSpPr>
          <p:nvPr/>
        </p:nvSpPr>
        <p:spPr>
          <a:xfrm>
            <a:off x="128016" y="33691"/>
            <a:ext cx="12023313" cy="901647"/>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solidFill>
                  <a:schemeClr val="bg1"/>
                </a:solidFill>
                <a:latin typeface="Arial"/>
                <a:cs typeface="Arial"/>
              </a:rPr>
              <a:t>Drug Metabolism Genes in Liver and Tumor</a:t>
            </a:r>
          </a:p>
        </p:txBody>
      </p:sp>
      <p:pic>
        <p:nvPicPr>
          <p:cNvPr id="16" name="Picture 2" descr="Bioengineering Depa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7" name="Rectangle 6">
            <a:extLst>
              <a:ext uri="{FF2B5EF4-FFF2-40B4-BE49-F238E27FC236}">
                <a16:creationId xmlns:a16="http://schemas.microsoft.com/office/drawing/2014/main" id="{8E27D21F-AE93-4EC2-A2B0-A86E9415CF42}"/>
              </a:ext>
            </a:extLst>
          </p:cNvPr>
          <p:cNvSpPr/>
          <p:nvPr/>
        </p:nvSpPr>
        <p:spPr>
          <a:xfrm>
            <a:off x="6206486" y="887017"/>
            <a:ext cx="5911160" cy="5262979"/>
          </a:xfrm>
          <a:prstGeom prst="rect">
            <a:avLst/>
          </a:prstGeom>
        </p:spPr>
        <p:txBody>
          <a:bodyPr wrap="square">
            <a:spAutoFit/>
          </a:bodyPr>
          <a:lstStyle/>
          <a:p>
            <a:r>
              <a:rPr lang="en-US" sz="2400" dirty="0">
                <a:solidFill>
                  <a:schemeClr val="bg1"/>
                </a:solidFill>
                <a:latin typeface="Arial"/>
                <a:cs typeface="Arial"/>
              </a:rPr>
              <a:t>RXR and Nano-RXR induced transcriptional alteration of genes involved in phase-I and phase-II drug metabolism, phase-III transport and nuclear receptors in liver and tumor measured by qPCR.</a:t>
            </a:r>
          </a:p>
          <a:p>
            <a:endParaRPr lang="en-US" sz="2400" dirty="0">
              <a:solidFill>
                <a:schemeClr val="bg1"/>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Liver:</a:t>
            </a:r>
            <a:r>
              <a:rPr lang="en-US" sz="2400" dirty="0">
                <a:solidFill>
                  <a:schemeClr val="bg1"/>
                </a:solidFill>
                <a:latin typeface="Arial" panose="020B0604020202020204" pitchFamily="34" charset="0"/>
                <a:cs typeface="Arial" panose="020B0604020202020204" pitchFamily="34" charset="0"/>
              </a:rPr>
              <a:t> CYP2C33, CYP2E1 and PXR were downregulated, SULTA1, FXR and </a:t>
            </a:r>
            <a:r>
              <a:rPr lang="en-US" sz="2400" dirty="0" err="1">
                <a:solidFill>
                  <a:schemeClr val="bg1"/>
                </a:solidFill>
                <a:latin typeface="Arial" panose="020B0604020202020204" pitchFamily="34" charset="0"/>
                <a:cs typeface="Arial" panose="020B0604020202020204" pitchFamily="34" charset="0"/>
              </a:rPr>
              <a:t>PPARγ</a:t>
            </a:r>
            <a:r>
              <a:rPr lang="en-US" sz="2400" dirty="0">
                <a:solidFill>
                  <a:schemeClr val="bg1"/>
                </a:solidFill>
                <a:latin typeface="Arial" panose="020B0604020202020204" pitchFamily="34" charset="0"/>
                <a:cs typeface="Arial" panose="020B0604020202020204" pitchFamily="34" charset="0"/>
              </a:rPr>
              <a:t> were unchanged and the rest of the genes were upregulated. </a:t>
            </a:r>
          </a:p>
          <a:p>
            <a:endParaRPr lang="en-US" sz="2400" dirty="0">
              <a:solidFill>
                <a:schemeClr val="bg1"/>
              </a:solidFill>
              <a:latin typeface="Arial" panose="020B0604020202020204" pitchFamily="34" charset="0"/>
              <a:cs typeface="Arial" panose="020B0604020202020204" pitchFamily="34" charset="0"/>
            </a:endParaRPr>
          </a:p>
          <a:p>
            <a:r>
              <a:rPr lang="en-US" sz="2400" b="1" dirty="0">
                <a:solidFill>
                  <a:srgbClr val="FF0000"/>
                </a:solidFill>
                <a:latin typeface="Arial" panose="020B0604020202020204" pitchFamily="34" charset="0"/>
                <a:cs typeface="Arial" panose="020B0604020202020204" pitchFamily="34" charset="0"/>
              </a:rPr>
              <a:t>Tumor:</a:t>
            </a:r>
            <a:r>
              <a:rPr lang="en-US" sz="2400" dirty="0">
                <a:solidFill>
                  <a:schemeClr val="bg1"/>
                </a:solidFill>
                <a:latin typeface="Arial" panose="020B0604020202020204" pitchFamily="34" charset="0"/>
                <a:cs typeface="Arial" panose="020B0604020202020204" pitchFamily="34" charset="0"/>
              </a:rPr>
              <a:t> FXR was downregulated, CYP1A2 was unchanged and all the other genes were upregulated by treatment.</a:t>
            </a:r>
          </a:p>
        </p:txBody>
      </p:sp>
      <p:pic>
        <p:nvPicPr>
          <p:cNvPr id="9" name="Picture 8">
            <a:extLst>
              <a:ext uri="{FF2B5EF4-FFF2-40B4-BE49-F238E27FC236}">
                <a16:creationId xmlns:a16="http://schemas.microsoft.com/office/drawing/2014/main" id="{7AF5416B-D9A1-4031-B264-0A1900388513}"/>
              </a:ext>
            </a:extLst>
          </p:cNvPr>
          <p:cNvPicPr/>
          <p:nvPr/>
        </p:nvPicPr>
        <p:blipFill rotWithShape="1">
          <a:blip r:embed="rId3">
            <a:extLst>
              <a:ext uri="{28A0092B-C50C-407E-A947-70E740481C1C}">
                <a14:useLocalDpi xmlns:a14="http://schemas.microsoft.com/office/drawing/2010/main" val="0"/>
              </a:ext>
            </a:extLst>
          </a:blip>
          <a:srcRect l="52149" t="4331" b="72402"/>
          <a:stretch/>
        </p:blipFill>
        <p:spPr bwMode="auto">
          <a:xfrm>
            <a:off x="146296" y="1036124"/>
            <a:ext cx="5999009" cy="4964767"/>
          </a:xfrm>
          <a:prstGeom prst="rect">
            <a:avLst/>
          </a:prstGeom>
          <a:solidFill>
            <a:schemeClr val="bg1"/>
          </a:solidFill>
        </p:spPr>
      </p:pic>
      <p:sp>
        <p:nvSpPr>
          <p:cNvPr id="2" name="Rectangle 1">
            <a:extLst>
              <a:ext uri="{FF2B5EF4-FFF2-40B4-BE49-F238E27FC236}">
                <a16:creationId xmlns:a16="http://schemas.microsoft.com/office/drawing/2014/main" id="{E5142E0F-73DF-4F65-9159-F3BC245F2A27}"/>
              </a:ext>
            </a:extLst>
          </p:cNvPr>
          <p:cNvSpPr/>
          <p:nvPr/>
        </p:nvSpPr>
        <p:spPr>
          <a:xfrm>
            <a:off x="146296" y="1037614"/>
            <a:ext cx="155215" cy="21426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82843D-F649-490E-B683-B5C2FED60301}"/>
              </a:ext>
            </a:extLst>
          </p:cNvPr>
          <p:cNvSpPr/>
          <p:nvPr/>
        </p:nvSpPr>
        <p:spPr>
          <a:xfrm>
            <a:off x="556157" y="1037614"/>
            <a:ext cx="481121" cy="7972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70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C5C9D0-149D-4207-BDCE-4CF09E363915}"/>
              </a:ext>
            </a:extLst>
          </p:cNvPr>
          <p:cNvSpPr/>
          <p:nvPr/>
        </p:nvSpPr>
        <p:spPr>
          <a:xfrm>
            <a:off x="-4170" y="645573"/>
            <a:ext cx="12196170" cy="554491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6">
            <a:extLst>
              <a:ext uri="{FF2B5EF4-FFF2-40B4-BE49-F238E27FC236}">
                <a16:creationId xmlns:a16="http://schemas.microsoft.com/office/drawing/2014/main" id="{4C693E09-B0F2-4CC5-8974-7BEFB3F700D2}"/>
              </a:ext>
            </a:extLst>
          </p:cNvPr>
          <p:cNvSpPr txBox="1">
            <a:spLocks/>
          </p:cNvSpPr>
          <p:nvPr/>
        </p:nvSpPr>
        <p:spPr>
          <a:xfrm>
            <a:off x="-61259" y="-18837"/>
            <a:ext cx="12310348" cy="901647"/>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solidFill>
                  <a:schemeClr val="bg1"/>
                </a:solidFill>
                <a:latin typeface="Arial"/>
                <a:cs typeface="Arial"/>
              </a:rPr>
              <a:t>Acknowledgement</a:t>
            </a:r>
          </a:p>
        </p:txBody>
      </p:sp>
      <p:sp>
        <p:nvSpPr>
          <p:cNvPr id="10" name="Rectangle 9">
            <a:extLst>
              <a:ext uri="{FF2B5EF4-FFF2-40B4-BE49-F238E27FC236}">
                <a16:creationId xmlns:a16="http://schemas.microsoft.com/office/drawing/2014/main" id="{09C40043-BEE6-47D2-8EAD-FC7BE2B3DD9D}"/>
              </a:ext>
            </a:extLst>
          </p:cNvPr>
          <p:cNvSpPr/>
          <p:nvPr/>
        </p:nvSpPr>
        <p:spPr>
          <a:xfrm>
            <a:off x="7601406" y="1222607"/>
            <a:ext cx="4682319" cy="5032147"/>
          </a:xfrm>
          <a:prstGeom prst="rect">
            <a:avLst/>
          </a:prstGeom>
        </p:spPr>
        <p:txBody>
          <a:bodyPr wrap="square">
            <a:spAutoFit/>
          </a:bodyPr>
          <a:lstStyle/>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Georgia" panose="02040502050405020303" pitchFamily="18" charset="0"/>
                <a:cs typeface="Arial" panose="020B0604020202020204" pitchFamily="34" charset="0"/>
              </a:rPr>
              <a:t>Peter J </a:t>
            </a:r>
            <a:r>
              <a:rPr lang="en-US" sz="2000" dirty="0" err="1">
                <a:solidFill>
                  <a:schemeClr val="bg1"/>
                </a:solidFill>
                <a:uFill>
                  <a:solidFill>
                    <a:srgbClr val="000000"/>
                  </a:solidFill>
                </a:uFill>
                <a:latin typeface="Arial" panose="020B0604020202020204" pitchFamily="34" charset="0"/>
                <a:ea typeface="Georgia" panose="02040502050405020303" pitchFamily="18" charset="0"/>
                <a:cs typeface="Arial" panose="020B0604020202020204" pitchFamily="34" charset="0"/>
              </a:rPr>
              <a:t>Stang</a:t>
            </a:r>
            <a:r>
              <a:rPr lang="en-US" sz="2000" dirty="0">
                <a:solidFill>
                  <a:schemeClr val="bg1"/>
                </a:solidFill>
                <a:uFill>
                  <a:solidFill>
                    <a:srgbClr val="000000"/>
                  </a:solidFill>
                </a:uFill>
                <a:latin typeface="Arial" panose="020B0604020202020204" pitchFamily="34" charset="0"/>
                <a:ea typeface="Georgia" panose="02040502050405020303" pitchFamily="18" charset="0"/>
                <a:cs typeface="Arial" panose="020B0604020202020204" pitchFamily="34" charset="0"/>
              </a:rPr>
              <a:t>, PhD (OSU)</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Allan Doctor, MD (WUSM)</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Sam Wickline, MD (WU/USF)</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Greg Lanza, MD, PhD (WUSM)</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Babak </a:t>
            </a:r>
            <a:r>
              <a:rPr lang="en-US" sz="2000" dirty="0" err="1">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Razani</a:t>
            </a: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MD (WUSM)</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Pritesh Patel, MD (UIC)</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Damiano </a:t>
            </a:r>
            <a:r>
              <a:rPr lang="en-US" sz="2000" dirty="0" err="1">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Rondelli</a:t>
            </a: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MD (UIC)</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Rohit Bhargava, PhD (UIUC)</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Larry </a:t>
            </a:r>
            <a:r>
              <a:rPr lang="en-US" sz="2000" dirty="0" err="1">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Schook</a:t>
            </a: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PhD (UIUC)</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Klaus </a:t>
            </a:r>
            <a:r>
              <a:rPr lang="en-US" sz="2000" dirty="0" err="1">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Schulten</a:t>
            </a: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PhD (UIUC)</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Blair </a:t>
            </a:r>
            <a:r>
              <a:rPr lang="en-US" sz="2000" dirty="0" err="1">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Rowitz</a:t>
            </a: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MD (Carle)</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Leanne </a:t>
            </a:r>
            <a:r>
              <a:rPr lang="en-US" sz="2000" dirty="0" err="1">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Labriola</a:t>
            </a: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DO (Carle)</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Rashid Bashir (UIUC)</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Joseph Irudayaraj (UIUC)</a:t>
            </a:r>
          </a:p>
          <a:p>
            <a:pPr algn="ctr" fontAlgn="base">
              <a:lnSpc>
                <a:spcPct val="107000"/>
              </a:lnSpc>
              <a:spcAft>
                <a:spcPts val="15"/>
              </a:spcAft>
              <a:buClr>
                <a:srgbClr val="A04DA3"/>
              </a:buClr>
              <a:buSzPts val="1800"/>
            </a:pP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Michael </a:t>
            </a:r>
            <a:r>
              <a:rPr lang="en-US" sz="2000" dirty="0" err="1">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Oelze</a:t>
            </a:r>
            <a:r>
              <a:rPr lang="en-US" sz="2000" dirty="0">
                <a:solidFill>
                  <a:schemeClr val="bg1"/>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(UIUC)</a:t>
            </a:r>
          </a:p>
        </p:txBody>
      </p:sp>
      <p:sp>
        <p:nvSpPr>
          <p:cNvPr id="21" name="Title 6">
            <a:extLst>
              <a:ext uri="{FF2B5EF4-FFF2-40B4-BE49-F238E27FC236}">
                <a16:creationId xmlns:a16="http://schemas.microsoft.com/office/drawing/2014/main" id="{FA5B4067-375D-4F13-AB3B-771F43B4974B}"/>
              </a:ext>
            </a:extLst>
          </p:cNvPr>
          <p:cNvSpPr txBox="1">
            <a:spLocks/>
          </p:cNvSpPr>
          <p:nvPr/>
        </p:nvSpPr>
        <p:spPr>
          <a:xfrm>
            <a:off x="829681" y="2186828"/>
            <a:ext cx="3764935" cy="64294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200" b="1" dirty="0">
                <a:solidFill>
                  <a:schemeClr val="bg1"/>
                </a:solidFill>
                <a:latin typeface="Arial"/>
                <a:cs typeface="Arial"/>
              </a:rPr>
              <a:t>Pan Lab @ Illinois</a:t>
            </a:r>
          </a:p>
        </p:txBody>
      </p:sp>
      <p:pic>
        <p:nvPicPr>
          <p:cNvPr id="28" name="Picture 8" descr="http://linlab.stanford.edu/images/NIH_logo.png">
            <a:extLst>
              <a:ext uri="{FF2B5EF4-FFF2-40B4-BE49-F238E27FC236}">
                <a16:creationId xmlns:a16="http://schemas.microsoft.com/office/drawing/2014/main" id="{DE827327-3D14-41CF-9362-EBE961162F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23" y="4966876"/>
            <a:ext cx="1173581" cy="1173581"/>
          </a:xfrm>
          <a:prstGeom prst="rect">
            <a:avLst/>
          </a:prstGeom>
          <a:solidFill>
            <a:schemeClr val="bg1"/>
          </a:solidFill>
          <a:extLst/>
        </p:spPr>
      </p:pic>
      <p:pic>
        <p:nvPicPr>
          <p:cNvPr id="29" name="Picture 10" descr="http://www.nsf.gov/images/logos/nsf1.jpg">
            <a:extLst>
              <a:ext uri="{FF2B5EF4-FFF2-40B4-BE49-F238E27FC236}">
                <a16:creationId xmlns:a16="http://schemas.microsoft.com/office/drawing/2014/main" id="{3D660130-5BD1-4802-BD8A-55B305B1B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93" y="4966876"/>
            <a:ext cx="1161800" cy="11687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www.hcpress.com/img/AHA_logofortwitter_compressed_normal.jpg">
            <a:extLst>
              <a:ext uri="{FF2B5EF4-FFF2-40B4-BE49-F238E27FC236}">
                <a16:creationId xmlns:a16="http://schemas.microsoft.com/office/drawing/2014/main" id="{2D22E16F-582C-4189-A101-B398C2EF74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7094" y="4966876"/>
            <a:ext cx="1171332" cy="11713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http://www.childrensdiscovery.org/Portals/0/logo.gif">
            <a:extLst>
              <a:ext uri="{FF2B5EF4-FFF2-40B4-BE49-F238E27FC236}">
                <a16:creationId xmlns:a16="http://schemas.microsoft.com/office/drawing/2014/main" id="{F493923F-2F61-463B-8FF2-D5A927A70F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51" r="5285" b="27432"/>
          <a:stretch/>
        </p:blipFill>
        <p:spPr bwMode="auto">
          <a:xfrm>
            <a:off x="5110151" y="4966876"/>
            <a:ext cx="2433277" cy="7784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ttp://michaelreesefoundation.org/wordpress/wp-content/uploads/2013/05/MRFheadlogo.png">
            <a:extLst>
              <a:ext uri="{FF2B5EF4-FFF2-40B4-BE49-F238E27FC236}">
                <a16:creationId xmlns:a16="http://schemas.microsoft.com/office/drawing/2014/main" id="{F8081DB3-5660-42F8-9BC6-2DB1D8B48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855" y="5830842"/>
            <a:ext cx="2391867" cy="4523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83A6A41-10F7-4C80-9FD0-FA1DBD5D1B5D}"/>
              </a:ext>
            </a:extLst>
          </p:cNvPr>
          <p:cNvPicPr>
            <a:picLocks noChangeAspect="1"/>
          </p:cNvPicPr>
          <p:nvPr/>
        </p:nvPicPr>
        <p:blipFill>
          <a:blip r:embed="rId7"/>
          <a:stretch>
            <a:fillRect/>
          </a:stretch>
        </p:blipFill>
        <p:spPr>
          <a:xfrm>
            <a:off x="2576682" y="4966876"/>
            <a:ext cx="1213323" cy="1184946"/>
          </a:xfrm>
          <a:prstGeom prst="rect">
            <a:avLst/>
          </a:prstGeom>
        </p:spPr>
      </p:pic>
      <p:pic>
        <p:nvPicPr>
          <p:cNvPr id="34" name="Picture 33" descr="Innsight_Logo-01.png">
            <a:extLst>
              <a:ext uri="{FF2B5EF4-FFF2-40B4-BE49-F238E27FC236}">
                <a16:creationId xmlns:a16="http://schemas.microsoft.com/office/drawing/2014/main" id="{4BEEB28E-3EE6-448C-BF70-D7B8C0CB1155}"/>
              </a:ext>
            </a:extLst>
          </p:cNvPr>
          <p:cNvPicPr>
            <a:picLocks noChangeAspect="1"/>
          </p:cNvPicPr>
          <p:nvPr/>
        </p:nvPicPr>
        <p:blipFill rotWithShape="1">
          <a:blip r:embed="rId8"/>
          <a:srcRect l="13611" t="12051" r="10333" b="8343"/>
          <a:stretch/>
        </p:blipFill>
        <p:spPr>
          <a:xfrm>
            <a:off x="496896" y="1232879"/>
            <a:ext cx="1640127" cy="673337"/>
          </a:xfrm>
          <a:prstGeom prst="rect">
            <a:avLst/>
          </a:prstGeom>
          <a:solidFill>
            <a:schemeClr val="bg1"/>
          </a:solidFill>
        </p:spPr>
      </p:pic>
      <p:pic>
        <p:nvPicPr>
          <p:cNvPr id="35" name="Picture 34">
            <a:extLst>
              <a:ext uri="{FF2B5EF4-FFF2-40B4-BE49-F238E27FC236}">
                <a16:creationId xmlns:a16="http://schemas.microsoft.com/office/drawing/2014/main" id="{37D6E16F-4A30-434A-9727-FE580D635AC5}"/>
              </a:ext>
            </a:extLst>
          </p:cNvPr>
          <p:cNvPicPr>
            <a:picLocks noChangeAspect="1"/>
          </p:cNvPicPr>
          <p:nvPr/>
        </p:nvPicPr>
        <p:blipFill rotWithShape="1">
          <a:blip r:embed="rId9"/>
          <a:srcRect l="3039" t="13586" r="73288" b="75568"/>
          <a:stretch/>
        </p:blipFill>
        <p:spPr>
          <a:xfrm>
            <a:off x="2363355" y="1232880"/>
            <a:ext cx="2631041" cy="673336"/>
          </a:xfrm>
          <a:prstGeom prst="rect">
            <a:avLst/>
          </a:prstGeom>
        </p:spPr>
      </p:pic>
      <p:sp>
        <p:nvSpPr>
          <p:cNvPr id="36" name="Title 6">
            <a:extLst>
              <a:ext uri="{FF2B5EF4-FFF2-40B4-BE49-F238E27FC236}">
                <a16:creationId xmlns:a16="http://schemas.microsoft.com/office/drawing/2014/main" id="{25E795FE-7E9F-47CF-A446-4124E750E3AE}"/>
              </a:ext>
            </a:extLst>
          </p:cNvPr>
          <p:cNvSpPr txBox="1">
            <a:spLocks/>
          </p:cNvSpPr>
          <p:nvPr/>
        </p:nvSpPr>
        <p:spPr>
          <a:xfrm>
            <a:off x="694214" y="4392335"/>
            <a:ext cx="3764935" cy="64294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200" b="1" dirty="0">
                <a:solidFill>
                  <a:schemeClr val="bg1"/>
                </a:solidFill>
                <a:latin typeface="Arial"/>
                <a:cs typeface="Arial"/>
              </a:rPr>
              <a:t>Funding</a:t>
            </a:r>
          </a:p>
        </p:txBody>
      </p:sp>
      <p:sp>
        <p:nvSpPr>
          <p:cNvPr id="37" name="Title 6">
            <a:extLst>
              <a:ext uri="{FF2B5EF4-FFF2-40B4-BE49-F238E27FC236}">
                <a16:creationId xmlns:a16="http://schemas.microsoft.com/office/drawing/2014/main" id="{5D52C375-CB79-4B31-879A-F9EB063764E1}"/>
              </a:ext>
            </a:extLst>
          </p:cNvPr>
          <p:cNvSpPr txBox="1">
            <a:spLocks/>
          </p:cNvSpPr>
          <p:nvPr/>
        </p:nvSpPr>
        <p:spPr>
          <a:xfrm>
            <a:off x="1126928" y="603740"/>
            <a:ext cx="2653552" cy="64294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200" b="1" dirty="0">
                <a:solidFill>
                  <a:schemeClr val="bg1"/>
                </a:solidFill>
                <a:latin typeface="Arial"/>
                <a:cs typeface="Arial"/>
              </a:rPr>
              <a:t>Start-ups</a:t>
            </a:r>
          </a:p>
        </p:txBody>
      </p:sp>
      <p:sp>
        <p:nvSpPr>
          <p:cNvPr id="38" name="Title 6">
            <a:extLst>
              <a:ext uri="{FF2B5EF4-FFF2-40B4-BE49-F238E27FC236}">
                <a16:creationId xmlns:a16="http://schemas.microsoft.com/office/drawing/2014/main" id="{02E96D63-7F27-4F9F-B703-42684461178F}"/>
              </a:ext>
            </a:extLst>
          </p:cNvPr>
          <p:cNvSpPr txBox="1">
            <a:spLocks/>
          </p:cNvSpPr>
          <p:nvPr/>
        </p:nvSpPr>
        <p:spPr>
          <a:xfrm>
            <a:off x="8080808" y="643582"/>
            <a:ext cx="3764935" cy="64294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200" b="1" dirty="0">
                <a:solidFill>
                  <a:schemeClr val="bg1"/>
                </a:solidFill>
                <a:latin typeface="Arial"/>
                <a:cs typeface="Arial"/>
              </a:rPr>
              <a:t>Collaborators</a:t>
            </a:r>
          </a:p>
        </p:txBody>
      </p:sp>
      <p:sp>
        <p:nvSpPr>
          <p:cNvPr id="40" name="Title 6">
            <a:extLst>
              <a:ext uri="{FF2B5EF4-FFF2-40B4-BE49-F238E27FC236}">
                <a16:creationId xmlns:a16="http://schemas.microsoft.com/office/drawing/2014/main" id="{20D4BD99-492F-463B-A42E-FE138BFFD487}"/>
              </a:ext>
            </a:extLst>
          </p:cNvPr>
          <p:cNvSpPr txBox="1">
            <a:spLocks/>
          </p:cNvSpPr>
          <p:nvPr/>
        </p:nvSpPr>
        <p:spPr>
          <a:xfrm>
            <a:off x="5689600" y="6279474"/>
            <a:ext cx="5581149" cy="64294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2400" b="1" dirty="0">
                <a:solidFill>
                  <a:srgbClr val="FFFF00"/>
                </a:solidFill>
                <a:latin typeface="Arial"/>
                <a:cs typeface="Arial"/>
              </a:rPr>
              <a:t>http://pan.bioengineering.Illinois.edu</a:t>
            </a:r>
          </a:p>
        </p:txBody>
      </p:sp>
      <p:pic>
        <p:nvPicPr>
          <p:cNvPr id="1026" name="Picture 2" descr="https://illinois.edu/skinDesigner/files/20360/wizard_footer.jpg?iIndex=0825T093519">
            <a:extLst>
              <a:ext uri="{FF2B5EF4-FFF2-40B4-BE49-F238E27FC236}">
                <a16:creationId xmlns:a16="http://schemas.microsoft.com/office/drawing/2014/main" id="{B95DECD2-061A-4505-8CF1-E6043626A6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26" r="12130"/>
          <a:stretch/>
        </p:blipFill>
        <p:spPr bwMode="auto">
          <a:xfrm>
            <a:off x="105123" y="2787184"/>
            <a:ext cx="5656622" cy="150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995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C5C9D0-149D-4207-BDCE-4CF09E363915}"/>
              </a:ext>
            </a:extLst>
          </p:cNvPr>
          <p:cNvSpPr/>
          <p:nvPr/>
        </p:nvSpPr>
        <p:spPr>
          <a:xfrm>
            <a:off x="-4170" y="645573"/>
            <a:ext cx="12196170" cy="554491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itle 6">
            <a:extLst>
              <a:ext uri="{FF2B5EF4-FFF2-40B4-BE49-F238E27FC236}">
                <a16:creationId xmlns:a16="http://schemas.microsoft.com/office/drawing/2014/main" id="{20D4BD99-492F-463B-A42E-FE138BFFD487}"/>
              </a:ext>
            </a:extLst>
          </p:cNvPr>
          <p:cNvSpPr txBox="1">
            <a:spLocks/>
          </p:cNvSpPr>
          <p:nvPr/>
        </p:nvSpPr>
        <p:spPr>
          <a:xfrm>
            <a:off x="5689600" y="6279474"/>
            <a:ext cx="5581149" cy="642943"/>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2400" b="1" dirty="0">
                <a:solidFill>
                  <a:srgbClr val="FFFF00"/>
                </a:solidFill>
                <a:latin typeface="Arial"/>
                <a:cs typeface="Arial"/>
              </a:rPr>
              <a:t>http://pan.bioengineering.Illinois.edu</a:t>
            </a:r>
          </a:p>
        </p:txBody>
      </p:sp>
      <p:pic>
        <p:nvPicPr>
          <p:cNvPr id="4098" name="Picture 2" descr="Image result for illinois alma mater">
            <a:extLst>
              <a:ext uri="{FF2B5EF4-FFF2-40B4-BE49-F238E27FC236}">
                <a16:creationId xmlns:a16="http://schemas.microsoft.com/office/drawing/2014/main" id="{B00B0086-66DB-45E8-8085-0D92B7689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719" y="927390"/>
            <a:ext cx="6767555" cy="506383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6">
            <a:extLst>
              <a:ext uri="{FF2B5EF4-FFF2-40B4-BE49-F238E27FC236}">
                <a16:creationId xmlns:a16="http://schemas.microsoft.com/office/drawing/2014/main" id="{4C693E09-B0F2-4CC5-8974-7BEFB3F700D2}"/>
              </a:ext>
            </a:extLst>
          </p:cNvPr>
          <p:cNvSpPr txBox="1">
            <a:spLocks/>
          </p:cNvSpPr>
          <p:nvPr/>
        </p:nvSpPr>
        <p:spPr>
          <a:xfrm>
            <a:off x="4787230" y="3136889"/>
            <a:ext cx="2536531" cy="901647"/>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latin typeface="Arial"/>
                <a:cs typeface="Arial"/>
              </a:rPr>
              <a:t>Thank You</a:t>
            </a:r>
          </a:p>
        </p:txBody>
      </p:sp>
      <p:sp>
        <p:nvSpPr>
          <p:cNvPr id="9" name="Title 6">
            <a:extLst>
              <a:ext uri="{FF2B5EF4-FFF2-40B4-BE49-F238E27FC236}">
                <a16:creationId xmlns:a16="http://schemas.microsoft.com/office/drawing/2014/main" id="{8813BFFF-3AE2-450C-9D24-0444EA83539E}"/>
              </a:ext>
            </a:extLst>
          </p:cNvPr>
          <p:cNvSpPr txBox="1">
            <a:spLocks/>
          </p:cNvSpPr>
          <p:nvPr/>
        </p:nvSpPr>
        <p:spPr>
          <a:xfrm>
            <a:off x="2912392" y="4779957"/>
            <a:ext cx="6286205" cy="901647"/>
          </a:xfrm>
          <a:prstGeom prst="rect">
            <a:avLst/>
          </a:prstGeom>
        </p:spPr>
        <p:txBody>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3600" b="1" dirty="0">
                <a:latin typeface="Arial"/>
                <a:cs typeface="Arial"/>
              </a:rPr>
              <a:t>Look forward to answering questions and collaboration</a:t>
            </a:r>
          </a:p>
        </p:txBody>
      </p:sp>
    </p:spTree>
    <p:extLst>
      <p:ext uri="{BB962C8B-B14F-4D97-AF65-F5344CB8AC3E}">
        <p14:creationId xmlns:p14="http://schemas.microsoft.com/office/powerpoint/2010/main" val="25932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95330"/>
            <a:ext cx="12178312"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DE97A0C-7464-4C39-AA3B-7F19BC82EBAD}"/>
              </a:ext>
            </a:extLst>
          </p:cNvPr>
          <p:cNvSpPr txBox="1"/>
          <p:nvPr/>
        </p:nvSpPr>
        <p:spPr>
          <a:xfrm>
            <a:off x="18016" y="32771"/>
            <a:ext cx="12178308"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Chemistry Basis, Medicine Centric &amp; </a:t>
            </a:r>
            <a:r>
              <a:rPr lang="en-US" sz="3600" b="1" dirty="0" err="1">
                <a:solidFill>
                  <a:schemeClr val="bg1"/>
                </a:solidFill>
                <a:latin typeface="Arial" panose="020B0604020202020204" pitchFamily="34" charset="0"/>
                <a:cs typeface="Arial" panose="020B0604020202020204" pitchFamily="34" charset="0"/>
              </a:rPr>
              <a:t>Eng</a:t>
            </a:r>
            <a:r>
              <a:rPr lang="en-US" sz="3600" b="1" dirty="0">
                <a:solidFill>
                  <a:schemeClr val="bg1"/>
                </a:solidFill>
                <a:latin typeface="Arial" panose="020B0604020202020204" pitchFamily="34" charset="0"/>
                <a:cs typeface="Arial" panose="020B0604020202020204" pitchFamily="34" charset="0"/>
              </a:rPr>
              <a:t> Philosophy</a:t>
            </a:r>
          </a:p>
        </p:txBody>
      </p:sp>
      <p:grpSp>
        <p:nvGrpSpPr>
          <p:cNvPr id="5" name="Group 4">
            <a:extLst>
              <a:ext uri="{FF2B5EF4-FFF2-40B4-BE49-F238E27FC236}">
                <a16:creationId xmlns:a16="http://schemas.microsoft.com/office/drawing/2014/main" id="{52545BD1-C24A-44BE-AC24-C80C3BD499F3}"/>
              </a:ext>
            </a:extLst>
          </p:cNvPr>
          <p:cNvGrpSpPr/>
          <p:nvPr/>
        </p:nvGrpSpPr>
        <p:grpSpPr>
          <a:xfrm>
            <a:off x="41944" y="1800418"/>
            <a:ext cx="6273841" cy="2965036"/>
            <a:chOff x="1296292" y="1447800"/>
            <a:chExt cx="6273841" cy="2733675"/>
          </a:xfrm>
        </p:grpSpPr>
        <p:pic>
          <p:nvPicPr>
            <p:cNvPr id="6" name="Picture 2">
              <a:extLst>
                <a:ext uri="{FF2B5EF4-FFF2-40B4-BE49-F238E27FC236}">
                  <a16:creationId xmlns:a16="http://schemas.microsoft.com/office/drawing/2014/main" id="{46B2869E-A5B4-4101-A764-84C0BC11CDC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71600" y="1447800"/>
              <a:ext cx="60007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npworld.us/jobs/CarleClinic.jpg">
              <a:extLst>
                <a:ext uri="{FF2B5EF4-FFF2-40B4-BE49-F238E27FC236}">
                  <a16:creationId xmlns:a16="http://schemas.microsoft.com/office/drawing/2014/main" id="{F6B95DBD-5135-4B76-8500-4ADF6AD2BD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55753" y="3391853"/>
              <a:ext cx="1741376" cy="6802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2BBEF4D-2A6A-4D5B-A51A-DD3C480F4423}"/>
                </a:ext>
              </a:extLst>
            </p:cNvPr>
            <p:cNvSpPr txBox="1"/>
            <p:nvPr/>
          </p:nvSpPr>
          <p:spPr bwMode="auto">
            <a:xfrm>
              <a:off x="1296292" y="1572975"/>
              <a:ext cx="6273841" cy="340513"/>
            </a:xfrm>
            <a:prstGeom prst="rect">
              <a:avLst/>
            </a:prstGeom>
            <a:solidFill>
              <a:schemeClr val="tx1"/>
            </a:solidFill>
            <a:ln w="9525">
              <a:noFill/>
              <a:miter lim="800000"/>
              <a:headEnd/>
              <a:tailEnd/>
            </a:ln>
          </p:spPr>
          <p:txBody>
            <a:bodyPr wrap="square" rtlCol="0">
              <a:spAutoFit/>
            </a:bodyPr>
            <a:lstStyle/>
            <a:p>
              <a:pPr algn="ctr" eaLnBrk="0" hangingPunct="0">
                <a:spcBef>
                  <a:spcPct val="20000"/>
                </a:spcBef>
                <a:buClr>
                  <a:schemeClr val="accent1"/>
                </a:buClr>
                <a:buSzPct val="90000"/>
              </a:pPr>
              <a:r>
                <a:rPr lang="en-US" b="1" dirty="0">
                  <a:solidFill>
                    <a:schemeClr val="bg1"/>
                  </a:solidFill>
                  <a:latin typeface="Arial" panose="020B0604020202020204" pitchFamily="34" charset="0"/>
                  <a:cs typeface="Arial" panose="020B0604020202020204" pitchFamily="34" charset="0"/>
                </a:rPr>
                <a:t>Wet lab, In vitro, Ex vivo Studies, Clinical collaboration</a:t>
              </a:r>
            </a:p>
          </p:txBody>
        </p:sp>
      </p:grpSp>
      <p:grpSp>
        <p:nvGrpSpPr>
          <p:cNvPr id="9" name="Group 8">
            <a:extLst>
              <a:ext uri="{FF2B5EF4-FFF2-40B4-BE49-F238E27FC236}">
                <a16:creationId xmlns:a16="http://schemas.microsoft.com/office/drawing/2014/main" id="{F8F9B685-96E7-48A6-8205-748C57683300}"/>
              </a:ext>
            </a:extLst>
          </p:cNvPr>
          <p:cNvGrpSpPr/>
          <p:nvPr/>
        </p:nvGrpSpPr>
        <p:grpSpPr>
          <a:xfrm>
            <a:off x="4601569" y="3857190"/>
            <a:ext cx="2788920" cy="2870850"/>
            <a:chOff x="2057400" y="4361386"/>
            <a:chExt cx="2788920" cy="2870850"/>
          </a:xfrm>
        </p:grpSpPr>
        <p:pic>
          <p:nvPicPr>
            <p:cNvPr id="10" name="Picture 5">
              <a:extLst>
                <a:ext uri="{FF2B5EF4-FFF2-40B4-BE49-F238E27FC236}">
                  <a16:creationId xmlns:a16="http://schemas.microsoft.com/office/drawing/2014/main" id="{8DF91722-EE4F-47CD-A5D3-2CEB896055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4636532"/>
              <a:ext cx="278892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descr="http://rhodeslab.beckman.illinois.edu/images/logo.gif">
              <a:extLst>
                <a:ext uri="{FF2B5EF4-FFF2-40B4-BE49-F238E27FC236}">
                  <a16:creationId xmlns:a16="http://schemas.microsoft.com/office/drawing/2014/main" id="{80836193-91E8-485A-B314-B5ABC56929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6494382"/>
              <a:ext cx="2788920" cy="7378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0234F1-57FF-4500-8972-8C2F06FBC2FC}"/>
                </a:ext>
              </a:extLst>
            </p:cNvPr>
            <p:cNvSpPr txBox="1"/>
            <p:nvPr/>
          </p:nvSpPr>
          <p:spPr bwMode="auto">
            <a:xfrm>
              <a:off x="2057400" y="4361386"/>
              <a:ext cx="2788916" cy="369332"/>
            </a:xfrm>
            <a:prstGeom prst="rect">
              <a:avLst/>
            </a:prstGeom>
            <a:solidFill>
              <a:schemeClr val="tx1"/>
            </a:solidFill>
            <a:ln w="9525">
              <a:noFill/>
              <a:miter lim="800000"/>
              <a:headEnd/>
              <a:tailEnd/>
            </a:ln>
          </p:spPr>
          <p:txBody>
            <a:bodyPr wrap="square" rtlCol="0">
              <a:spAutoFit/>
            </a:bodyPr>
            <a:lstStyle/>
            <a:p>
              <a:pPr algn="ctr" eaLnBrk="0" hangingPunct="0">
                <a:spcBef>
                  <a:spcPct val="20000"/>
                </a:spcBef>
                <a:buClr>
                  <a:schemeClr val="accent1"/>
                </a:buClr>
                <a:buSzPct val="90000"/>
              </a:pPr>
              <a:r>
                <a:rPr lang="en-US" b="1" dirty="0">
                  <a:solidFill>
                    <a:schemeClr val="bg1"/>
                  </a:solidFill>
                  <a:latin typeface="Arial" panose="020B0604020202020204" pitchFamily="34" charset="0"/>
                  <a:cs typeface="Arial" panose="020B0604020202020204" pitchFamily="34" charset="0"/>
                </a:rPr>
                <a:t>Preclinical imaging</a:t>
              </a:r>
            </a:p>
          </p:txBody>
        </p:sp>
      </p:grpSp>
      <p:pic>
        <p:nvPicPr>
          <p:cNvPr id="13" name="Picture 4">
            <a:extLst>
              <a:ext uri="{FF2B5EF4-FFF2-40B4-BE49-F238E27FC236}">
                <a16:creationId xmlns:a16="http://schemas.microsoft.com/office/drawing/2014/main" id="{099AC2C0-9DED-4502-8B28-5F55CE4A618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4287" t="9111" r="45853" b="77896"/>
          <a:stretch/>
        </p:blipFill>
        <p:spPr bwMode="auto">
          <a:xfrm>
            <a:off x="113981" y="844750"/>
            <a:ext cx="3657601" cy="85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id="{D46D7F25-1DCD-4B81-91CF-7A4BA9233FD3}"/>
              </a:ext>
            </a:extLst>
          </p:cNvPr>
          <p:cNvSpPr txBox="1"/>
          <p:nvPr/>
        </p:nvSpPr>
        <p:spPr>
          <a:xfrm>
            <a:off x="8010374" y="5770058"/>
            <a:ext cx="386516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hlinkClick r:id="rId10"/>
              </a:rPr>
              <a:t>http://pan.bioengineering.illinois.edu</a:t>
            </a:r>
            <a:endParaRPr lang="en-US" dirty="0">
              <a:solidFill>
                <a:schemeClr val="bg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552188E-4601-45DA-8060-93BA464107BF}"/>
              </a:ext>
            </a:extLst>
          </p:cNvPr>
          <p:cNvGrpSpPr/>
          <p:nvPr/>
        </p:nvGrpSpPr>
        <p:grpSpPr>
          <a:xfrm>
            <a:off x="3981203" y="1372308"/>
            <a:ext cx="583779" cy="1594884"/>
            <a:chOff x="3870251" y="1320102"/>
            <a:chExt cx="583779" cy="1594884"/>
          </a:xfrm>
        </p:grpSpPr>
        <p:cxnSp>
          <p:nvCxnSpPr>
            <p:cNvPr id="3" name="Straight Arrow Connector 2">
              <a:extLst>
                <a:ext uri="{FF2B5EF4-FFF2-40B4-BE49-F238E27FC236}">
                  <a16:creationId xmlns:a16="http://schemas.microsoft.com/office/drawing/2014/main" id="{90027AE0-12D0-46F7-BE80-BA110DABEB05}"/>
                </a:ext>
              </a:extLst>
            </p:cNvPr>
            <p:cNvCxnSpPr/>
            <p:nvPr/>
          </p:nvCxnSpPr>
          <p:spPr>
            <a:xfrm flipV="1">
              <a:off x="3870251" y="1320102"/>
              <a:ext cx="0" cy="1594884"/>
            </a:xfrm>
            <a:prstGeom prst="straightConnector1">
              <a:avLst/>
            </a:prstGeom>
            <a:ln w="28575">
              <a:solidFill>
                <a:srgbClr val="FFFF00"/>
              </a:solidFill>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F5A5DDB-9AD5-42AB-977A-36A341AF94C8}"/>
                </a:ext>
              </a:extLst>
            </p:cNvPr>
            <p:cNvCxnSpPr/>
            <p:nvPr/>
          </p:nvCxnSpPr>
          <p:spPr>
            <a:xfrm>
              <a:off x="3870251" y="1320102"/>
              <a:ext cx="583779" cy="0"/>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grpSp>
      <p:pic>
        <p:nvPicPr>
          <p:cNvPr id="19" name="Picture 18" descr="Innsight_Logo-01.png">
            <a:extLst>
              <a:ext uri="{FF2B5EF4-FFF2-40B4-BE49-F238E27FC236}">
                <a16:creationId xmlns:a16="http://schemas.microsoft.com/office/drawing/2014/main" id="{DD86B668-8885-4588-82C6-CB3F5BCBCEB7}"/>
              </a:ext>
            </a:extLst>
          </p:cNvPr>
          <p:cNvPicPr>
            <a:picLocks noChangeAspect="1"/>
          </p:cNvPicPr>
          <p:nvPr/>
        </p:nvPicPr>
        <p:blipFill rotWithShape="1">
          <a:blip r:embed="rId11"/>
          <a:srcRect l="13611" t="12051" r="10333" b="8343"/>
          <a:stretch/>
        </p:blipFill>
        <p:spPr>
          <a:xfrm>
            <a:off x="4564983" y="844750"/>
            <a:ext cx="2150887" cy="883024"/>
          </a:xfrm>
          <a:prstGeom prst="rect">
            <a:avLst/>
          </a:prstGeom>
          <a:solidFill>
            <a:schemeClr val="bg1"/>
          </a:solidFill>
        </p:spPr>
      </p:pic>
      <p:pic>
        <p:nvPicPr>
          <p:cNvPr id="20" name="Picture 19">
            <a:extLst>
              <a:ext uri="{FF2B5EF4-FFF2-40B4-BE49-F238E27FC236}">
                <a16:creationId xmlns:a16="http://schemas.microsoft.com/office/drawing/2014/main" id="{E6B49467-D097-4F91-A519-EDFFE1F18F78}"/>
              </a:ext>
            </a:extLst>
          </p:cNvPr>
          <p:cNvPicPr>
            <a:picLocks noChangeAspect="1"/>
          </p:cNvPicPr>
          <p:nvPr/>
        </p:nvPicPr>
        <p:blipFill rotWithShape="1">
          <a:blip r:embed="rId12"/>
          <a:srcRect l="3039" t="13586" r="73288" b="75568"/>
          <a:stretch/>
        </p:blipFill>
        <p:spPr>
          <a:xfrm>
            <a:off x="113981" y="4910618"/>
            <a:ext cx="2667029" cy="682546"/>
          </a:xfrm>
          <a:prstGeom prst="rect">
            <a:avLst/>
          </a:prstGeom>
        </p:spPr>
      </p:pic>
      <p:sp>
        <p:nvSpPr>
          <p:cNvPr id="21" name="TextBox 20">
            <a:extLst>
              <a:ext uri="{FF2B5EF4-FFF2-40B4-BE49-F238E27FC236}">
                <a16:creationId xmlns:a16="http://schemas.microsoft.com/office/drawing/2014/main" id="{F05881DC-BB31-47B9-8B3A-D34E5D9830A2}"/>
              </a:ext>
            </a:extLst>
          </p:cNvPr>
          <p:cNvSpPr txBox="1"/>
          <p:nvPr/>
        </p:nvSpPr>
        <p:spPr>
          <a:xfrm>
            <a:off x="7514927" y="2967192"/>
            <a:ext cx="4699409"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Clinical trials: 2</a:t>
            </a:r>
          </a:p>
          <a:p>
            <a:pPr marL="285750" indent="-28575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Start-ups: 3</a:t>
            </a:r>
          </a:p>
          <a:p>
            <a:pPr marL="285750" indent="-28575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Probes in the market: 2</a:t>
            </a:r>
          </a:p>
          <a:p>
            <a:pPr marL="285750" indent="-28575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Companion pet study: 1</a:t>
            </a:r>
          </a:p>
          <a:p>
            <a:pPr marL="285750" indent="-28575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Several patents</a:t>
            </a:r>
          </a:p>
          <a:p>
            <a:pPr marL="285750" indent="-285750">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Technology licensing: 4</a:t>
            </a:r>
          </a:p>
        </p:txBody>
      </p:sp>
      <p:grpSp>
        <p:nvGrpSpPr>
          <p:cNvPr id="22" name="Group 21">
            <a:extLst>
              <a:ext uri="{FF2B5EF4-FFF2-40B4-BE49-F238E27FC236}">
                <a16:creationId xmlns:a16="http://schemas.microsoft.com/office/drawing/2014/main" id="{B9468FB3-725E-4C00-A564-18B745FB3C19}"/>
              </a:ext>
            </a:extLst>
          </p:cNvPr>
          <p:cNvGrpSpPr/>
          <p:nvPr/>
        </p:nvGrpSpPr>
        <p:grpSpPr>
          <a:xfrm rot="16200000">
            <a:off x="556277" y="5404408"/>
            <a:ext cx="365206" cy="674896"/>
            <a:chOff x="3870251" y="1320102"/>
            <a:chExt cx="365206" cy="1594884"/>
          </a:xfrm>
        </p:grpSpPr>
        <p:cxnSp>
          <p:nvCxnSpPr>
            <p:cNvPr id="23" name="Straight Arrow Connector 22">
              <a:extLst>
                <a:ext uri="{FF2B5EF4-FFF2-40B4-BE49-F238E27FC236}">
                  <a16:creationId xmlns:a16="http://schemas.microsoft.com/office/drawing/2014/main" id="{5471BADA-4AC4-41CA-B66F-765EC6CC5B23}"/>
                </a:ext>
              </a:extLst>
            </p:cNvPr>
            <p:cNvCxnSpPr/>
            <p:nvPr/>
          </p:nvCxnSpPr>
          <p:spPr>
            <a:xfrm flipV="1">
              <a:off x="3870251" y="1320102"/>
              <a:ext cx="0" cy="1594884"/>
            </a:xfrm>
            <a:prstGeom prst="straightConnector1">
              <a:avLst/>
            </a:prstGeom>
            <a:ln w="28575">
              <a:solidFill>
                <a:srgbClr val="FFFF00"/>
              </a:solidFill>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CE9A9EC-E01F-4276-AE79-60F94D4A0604}"/>
                </a:ext>
              </a:extLst>
            </p:cNvPr>
            <p:cNvCxnSpPr>
              <a:cxnSpLocks/>
            </p:cNvCxnSpPr>
            <p:nvPr/>
          </p:nvCxnSpPr>
          <p:spPr>
            <a:xfrm rot="5400000" flipV="1">
              <a:off x="4052851" y="1137503"/>
              <a:ext cx="5" cy="365206"/>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7A0D0CA2-3133-441A-93CA-0BF333052704}"/>
              </a:ext>
            </a:extLst>
          </p:cNvPr>
          <p:cNvGrpSpPr/>
          <p:nvPr/>
        </p:nvGrpSpPr>
        <p:grpSpPr>
          <a:xfrm>
            <a:off x="7225801" y="1165677"/>
            <a:ext cx="583770" cy="3230850"/>
            <a:chOff x="3870251" y="1320102"/>
            <a:chExt cx="583779" cy="1594884"/>
          </a:xfrm>
        </p:grpSpPr>
        <p:cxnSp>
          <p:nvCxnSpPr>
            <p:cNvPr id="26" name="Straight Arrow Connector 25">
              <a:extLst>
                <a:ext uri="{FF2B5EF4-FFF2-40B4-BE49-F238E27FC236}">
                  <a16:creationId xmlns:a16="http://schemas.microsoft.com/office/drawing/2014/main" id="{DCC713D5-2E9F-4132-90DF-FF7CE14ECB2A}"/>
                </a:ext>
              </a:extLst>
            </p:cNvPr>
            <p:cNvCxnSpPr/>
            <p:nvPr/>
          </p:nvCxnSpPr>
          <p:spPr>
            <a:xfrm flipV="1">
              <a:off x="3870251" y="1320102"/>
              <a:ext cx="0" cy="1594884"/>
            </a:xfrm>
            <a:prstGeom prst="straightConnector1">
              <a:avLst/>
            </a:prstGeom>
            <a:ln w="28575">
              <a:solidFill>
                <a:srgbClr val="FFFF00"/>
              </a:solidFill>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54F5264-2E98-4F87-9ACA-0C4DD507DE7A}"/>
                </a:ext>
              </a:extLst>
            </p:cNvPr>
            <p:cNvCxnSpPr/>
            <p:nvPr/>
          </p:nvCxnSpPr>
          <p:spPr>
            <a:xfrm>
              <a:off x="3870251" y="1320102"/>
              <a:ext cx="583779" cy="0"/>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E7CB1933-BA9B-4BE6-A3C5-DD7003F20987}"/>
              </a:ext>
            </a:extLst>
          </p:cNvPr>
          <p:cNvSpPr txBox="1"/>
          <p:nvPr/>
        </p:nvSpPr>
        <p:spPr>
          <a:xfrm>
            <a:off x="7590432" y="2029527"/>
            <a:ext cx="1854823" cy="707886"/>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Large animal studies (Pig)</a:t>
            </a:r>
          </a:p>
        </p:txBody>
      </p:sp>
      <p:pic>
        <p:nvPicPr>
          <p:cNvPr id="3074" name="Picture 2" descr="Image result for biogenerator">
            <a:extLst>
              <a:ext uri="{FF2B5EF4-FFF2-40B4-BE49-F238E27FC236}">
                <a16:creationId xmlns:a16="http://schemas.microsoft.com/office/drawing/2014/main" id="{6D447B64-6B34-4BD6-8771-55E476C5FC0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4934" y="5523003"/>
            <a:ext cx="3602296" cy="7786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vetmed illinois">
            <a:extLst>
              <a:ext uri="{FF2B5EF4-FFF2-40B4-BE49-F238E27FC236}">
                <a16:creationId xmlns:a16="http://schemas.microsoft.com/office/drawing/2014/main" id="{8CE8DCA0-9C45-49A1-B4E5-A160E87CB8F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6690" y="838631"/>
            <a:ext cx="1203634" cy="120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707815"/>
            <a:ext cx="12192000"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4">
            <a:extLst>
              <a:ext uri="{FF2B5EF4-FFF2-40B4-BE49-F238E27FC236}">
                <a16:creationId xmlns:a16="http://schemas.microsoft.com/office/drawing/2014/main" id="{82DF5CC4-5310-446B-B851-92BB5E61B217}"/>
              </a:ext>
            </a:extLst>
          </p:cNvPr>
          <p:cNvSpPr>
            <a:spLocks noChangeArrowheads="1"/>
          </p:cNvSpPr>
          <p:nvPr/>
        </p:nvSpPr>
        <p:spPr bwMode="auto">
          <a:xfrm>
            <a:off x="1" y="52589"/>
            <a:ext cx="12175292" cy="646331"/>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Personalized, Degradable 3D Printed Trachea Stents</a:t>
            </a:r>
          </a:p>
        </p:txBody>
      </p:sp>
      <p:pic>
        <p:nvPicPr>
          <p:cNvPr id="38" name="Picture 2" descr="Bioengineering Department">
            <a:extLst>
              <a:ext uri="{FF2B5EF4-FFF2-40B4-BE49-F238E27FC236}">
                <a16:creationId xmlns:a16="http://schemas.microsoft.com/office/drawing/2014/main" id="{4370FD48-76D9-4906-8850-6FD932E5D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716" y="6341971"/>
            <a:ext cx="5568648" cy="480827"/>
          </a:xfrm>
          <a:prstGeom prst="rect">
            <a:avLst/>
          </a:prstGeom>
          <a:solidFill>
            <a:schemeClr val="accent6">
              <a:lumMod val="75000"/>
            </a:schemeClr>
          </a:solidFill>
          <a:extLst/>
        </p:spPr>
      </p:pic>
      <p:sp>
        <p:nvSpPr>
          <p:cNvPr id="66" name="Slide Number Placeholder 2">
            <a:extLst>
              <a:ext uri="{FF2B5EF4-FFF2-40B4-BE49-F238E27FC236}">
                <a16:creationId xmlns:a16="http://schemas.microsoft.com/office/drawing/2014/main" id="{7DA836CB-03CC-436B-AF0B-E5755D57A4EA}"/>
              </a:ext>
            </a:extLst>
          </p:cNvPr>
          <p:cNvSpPr txBox="1">
            <a:spLocks/>
          </p:cNvSpPr>
          <p:nvPr/>
        </p:nvSpPr>
        <p:spPr bwMode="auto">
          <a:xfrm>
            <a:off x="12626969" y="6192116"/>
            <a:ext cx="317500" cy="152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defPPr>
              <a:defRPr lang="en-US"/>
            </a:defPPr>
            <a:lvl1pPr algn="r" rtl="0" fontAlgn="base">
              <a:spcBef>
                <a:spcPct val="0"/>
              </a:spcBef>
              <a:spcAft>
                <a:spcPct val="0"/>
              </a:spcAft>
              <a:defRPr sz="1000" kern="1200">
                <a:solidFill>
                  <a:srgbClr val="000000"/>
                </a:solidFill>
                <a:latin typeface="Arial" charset="0"/>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4AF892-3364-4F46-A903-E029A1CC7C0D}"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758E875-2A17-4FF2-8450-57881876F5AF}"/>
              </a:ext>
            </a:extLst>
          </p:cNvPr>
          <p:cNvSpPr/>
          <p:nvPr/>
        </p:nvSpPr>
        <p:spPr>
          <a:xfrm>
            <a:off x="7306478" y="655061"/>
            <a:ext cx="4119716" cy="4136441"/>
          </a:xfrm>
          <a:prstGeom prst="ellipse">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B1D81F80-6689-4774-93FA-BFC354EC1EA2}"/>
              </a:ext>
            </a:extLst>
          </p:cNvPr>
          <p:cNvGrpSpPr/>
          <p:nvPr/>
        </p:nvGrpSpPr>
        <p:grpSpPr>
          <a:xfrm>
            <a:off x="3408461" y="949135"/>
            <a:ext cx="3519130" cy="3526382"/>
            <a:chOff x="3137718" y="1680234"/>
            <a:chExt cx="3519130" cy="3526382"/>
          </a:xfrm>
        </p:grpSpPr>
        <p:sp>
          <p:nvSpPr>
            <p:cNvPr id="50" name="Oval 49">
              <a:extLst>
                <a:ext uri="{FF2B5EF4-FFF2-40B4-BE49-F238E27FC236}">
                  <a16:creationId xmlns:a16="http://schemas.microsoft.com/office/drawing/2014/main" id="{77E778D9-A995-49AD-A89D-E5A1AFA1BD1F}"/>
                </a:ext>
              </a:extLst>
            </p:cNvPr>
            <p:cNvSpPr/>
            <p:nvPr/>
          </p:nvSpPr>
          <p:spPr>
            <a:xfrm>
              <a:off x="3137718" y="1680234"/>
              <a:ext cx="3519130" cy="3526382"/>
            </a:xfrm>
            <a:prstGeom prst="ellipse">
              <a:avLst/>
            </a:prstGeom>
            <a:solidFill>
              <a:schemeClr val="bg1"/>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2" name="Picture 2" descr="Related image">
              <a:extLst>
                <a:ext uri="{FF2B5EF4-FFF2-40B4-BE49-F238E27FC236}">
                  <a16:creationId xmlns:a16="http://schemas.microsoft.com/office/drawing/2014/main" id="{BD072BE6-1CDC-408C-AEEC-0CC3198F60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641" b="10342"/>
            <a:stretch/>
          </p:blipFill>
          <p:spPr bwMode="auto">
            <a:xfrm>
              <a:off x="3689948" y="2159461"/>
              <a:ext cx="2414670" cy="2567928"/>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4">
            <a:extLst>
              <a:ext uri="{FF2B5EF4-FFF2-40B4-BE49-F238E27FC236}">
                <a16:creationId xmlns:a16="http://schemas.microsoft.com/office/drawing/2014/main" id="{CFFAC716-3F84-491D-BC0D-889620F85184}"/>
              </a:ext>
            </a:extLst>
          </p:cNvPr>
          <p:cNvSpPr>
            <a:spLocks noChangeArrowheads="1"/>
          </p:cNvSpPr>
          <p:nvPr/>
        </p:nvSpPr>
        <p:spPr bwMode="auto">
          <a:xfrm>
            <a:off x="359150" y="4464910"/>
            <a:ext cx="2950611" cy="830997"/>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CT image of tracheal stenosis</a:t>
            </a:r>
          </a:p>
        </p:txBody>
      </p:sp>
      <p:sp>
        <p:nvSpPr>
          <p:cNvPr id="53" name="Rectangle 4">
            <a:extLst>
              <a:ext uri="{FF2B5EF4-FFF2-40B4-BE49-F238E27FC236}">
                <a16:creationId xmlns:a16="http://schemas.microsoft.com/office/drawing/2014/main" id="{4963CE91-CE7A-4005-99C6-0F505F41FA70}"/>
              </a:ext>
            </a:extLst>
          </p:cNvPr>
          <p:cNvSpPr>
            <a:spLocks noChangeArrowheads="1"/>
          </p:cNvSpPr>
          <p:nvPr/>
        </p:nvSpPr>
        <p:spPr bwMode="auto">
          <a:xfrm>
            <a:off x="3665328" y="4464910"/>
            <a:ext cx="2950611" cy="830997"/>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Arial" panose="020B0604020202020204" pitchFamily="34" charset="0"/>
                <a:cs typeface="Arial" panose="020B0604020202020204" pitchFamily="34" charset="0"/>
              </a:rPr>
              <a:t>CAD design and 3D Printing at </a:t>
            </a:r>
            <a:r>
              <a:rPr lang="en-US" sz="2400" b="1" kern="0" dirty="0" err="1">
                <a:solidFill>
                  <a:schemeClr val="bg1"/>
                </a:solidFill>
                <a:latin typeface="Arial" panose="020B0604020202020204" pitchFamily="34" charset="0"/>
                <a:cs typeface="Arial" panose="020B0604020202020204" pitchFamily="34" charset="0"/>
              </a:rPr>
              <a:t>UoI</a:t>
            </a:r>
            <a:endPar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4" name="Rectangle 4">
            <a:extLst>
              <a:ext uri="{FF2B5EF4-FFF2-40B4-BE49-F238E27FC236}">
                <a16:creationId xmlns:a16="http://schemas.microsoft.com/office/drawing/2014/main" id="{36805DEE-44DA-46A6-85A2-7B401604B0FE}"/>
              </a:ext>
            </a:extLst>
          </p:cNvPr>
          <p:cNvSpPr>
            <a:spLocks noChangeArrowheads="1"/>
          </p:cNvSpPr>
          <p:nvPr/>
        </p:nvSpPr>
        <p:spPr bwMode="auto">
          <a:xfrm>
            <a:off x="7836601" y="4836903"/>
            <a:ext cx="2950611" cy="461665"/>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Arial" panose="020B0604020202020204" pitchFamily="34" charset="0"/>
                <a:cs typeface="Arial" panose="020B0604020202020204" pitchFamily="34" charset="0"/>
              </a:rPr>
              <a:t>3D Printed Stents</a:t>
            </a:r>
            <a:endPar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7" name="Rectangle 4">
            <a:extLst>
              <a:ext uri="{FF2B5EF4-FFF2-40B4-BE49-F238E27FC236}">
                <a16:creationId xmlns:a16="http://schemas.microsoft.com/office/drawing/2014/main" id="{24BA556A-FD44-4A56-99ED-984F59988566}"/>
              </a:ext>
            </a:extLst>
          </p:cNvPr>
          <p:cNvSpPr>
            <a:spLocks noChangeArrowheads="1"/>
          </p:cNvSpPr>
          <p:nvPr/>
        </p:nvSpPr>
        <p:spPr bwMode="auto">
          <a:xfrm>
            <a:off x="63909" y="5332611"/>
            <a:ext cx="12064181" cy="830997"/>
          </a:xfrm>
          <a:prstGeom prst="rect">
            <a:avLst/>
          </a:prstGeom>
          <a:noFill/>
          <a:ln w="9525">
            <a:noFill/>
            <a:miter lim="800000"/>
            <a:headEnd/>
            <a:tailEnd/>
          </a:ln>
        </p:spPr>
        <p:txBody>
          <a:bodyPr wrap="square">
            <a:spAutoFit/>
          </a:bodyPr>
          <a:lstStyle/>
          <a:p>
            <a:pPr lvl="0">
              <a:defRPr/>
            </a:pPr>
            <a:r>
              <a:rPr lang="en-US" sz="1600" kern="0" dirty="0">
                <a:solidFill>
                  <a:srgbClr val="FFFF00"/>
                </a:solidFill>
                <a:latin typeface="Arial" panose="020B0604020202020204" pitchFamily="34" charset="0"/>
                <a:cs typeface="Arial" panose="020B0604020202020204" pitchFamily="34" charset="0"/>
              </a:rPr>
              <a:t>Traditional airway stents are made of silicone, metal, or hybrid materials--limited by their cost and complications such as migration and granulation tissue formation related to inaccurate stent size and shape. CT scanners extract 3D models of a patient’s trachea to guide the design of custom stent that are anatomically accurate with seamless surfaces that follow the contours of a patient’s airway</a:t>
            </a:r>
            <a:endParaRPr kumimoji="0" lang="en-US" sz="160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2" name="Picture 2" descr="Related image">
            <a:extLst>
              <a:ext uri="{FF2B5EF4-FFF2-40B4-BE49-F238E27FC236}">
                <a16:creationId xmlns:a16="http://schemas.microsoft.com/office/drawing/2014/main" id="{A79D39F2-A411-47DA-A390-409C8C46CF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6315" y="1119751"/>
            <a:ext cx="2785697" cy="34411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dn.asme.org/getmedia/5a54ba39-4708-4a32-b1da-e99adbc67b70/Breathing-Easy-with-3D-Printing_hero.jpg.aspx?width=460">
            <a:extLst>
              <a:ext uri="{FF2B5EF4-FFF2-40B4-BE49-F238E27FC236}">
                <a16:creationId xmlns:a16="http://schemas.microsoft.com/office/drawing/2014/main" id="{B7DE1EF1-50D7-4685-96AF-50EF360CAB8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4142" t="29175" r="33182" b="29776"/>
          <a:stretch/>
        </p:blipFill>
        <p:spPr bwMode="auto">
          <a:xfrm>
            <a:off x="7405178" y="1776575"/>
            <a:ext cx="1744541" cy="171507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11E7CB-7AFB-4CAD-BBF2-3838AFEBF17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rcRect l="28740" t="9880" r="19608"/>
          <a:stretch/>
        </p:blipFill>
        <p:spPr>
          <a:xfrm>
            <a:off x="8756733" y="744724"/>
            <a:ext cx="1700429" cy="1584433"/>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image04.jpg" descr="FlatStent.JPG">
            <a:extLst>
              <a:ext uri="{FF2B5EF4-FFF2-40B4-BE49-F238E27FC236}">
                <a16:creationId xmlns:a16="http://schemas.microsoft.com/office/drawing/2014/main" id="{02770014-C669-4E06-89A9-0CC423F1CFD2}"/>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rcRect/>
          <a:stretch>
            <a:fillRect/>
          </a:stretch>
        </p:blipFill>
        <p:spPr>
          <a:xfrm rot="5400000">
            <a:off x="10037415" y="1333696"/>
            <a:ext cx="2356637" cy="1178694"/>
          </a:xfrm>
          <a:prstGeom prst="rect">
            <a:avLst/>
          </a:prstGeom>
          <a:ln/>
        </p:spPr>
      </p:pic>
      <p:pic>
        <p:nvPicPr>
          <p:cNvPr id="34" name="Picture 3" descr="C:\Users\Dipanjan\Downloads\20140805_171346.jpg">
            <a:extLst>
              <a:ext uri="{FF2B5EF4-FFF2-40B4-BE49-F238E27FC236}">
                <a16:creationId xmlns:a16="http://schemas.microsoft.com/office/drawing/2014/main" id="{13107FDC-5AEE-4D1C-9428-4F3B8FC5E4C6}"/>
              </a:ext>
            </a:extLst>
          </p:cNvPr>
          <p:cNvPicPr>
            <a:picLocks noChangeAspect="1" noChangeArrowheads="1"/>
          </p:cNvPicPr>
          <p:nvPr/>
        </p:nvPicPr>
        <p:blipFill rotWithShape="1">
          <a:blip r:embed="rId12" cstate="print">
            <a:duotone>
              <a:prstClr val="black"/>
              <a:schemeClr val="accent6">
                <a:tint val="45000"/>
                <a:satMod val="400000"/>
              </a:schemeClr>
            </a:duotone>
            <a:extLst>
              <a:ext uri="{BEBA8EAE-BF5A-486C-A8C5-ECC9F3942E4B}">
                <a14:imgProps xmlns:a14="http://schemas.microsoft.com/office/drawing/2010/main">
                  <a14:imgLayer r:embed="rId13">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50826" t="22891" r="21527" b="36165"/>
          <a:stretch/>
        </p:blipFill>
        <p:spPr bwMode="auto">
          <a:xfrm rot="5400000">
            <a:off x="8686409" y="2920961"/>
            <a:ext cx="1765575" cy="18017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6812A40E-D6AA-43CF-AF2C-F383165D87F2}"/>
              </a:ext>
            </a:extLst>
          </p:cNvPr>
          <p:cNvPicPr/>
          <p:nvPr/>
        </p:nvPicPr>
        <p:blipFill rotWithShape="1">
          <a:blip r:embed="rId14"/>
          <a:srcRect l="43263"/>
          <a:stretch/>
        </p:blipFill>
        <p:spPr>
          <a:xfrm rot="5400000">
            <a:off x="10413413" y="3452960"/>
            <a:ext cx="1628694" cy="1154643"/>
          </a:xfrm>
          <a:prstGeom prst="rect">
            <a:avLst/>
          </a:prstGeom>
        </p:spPr>
      </p:pic>
    </p:spTree>
    <p:extLst>
      <p:ext uri="{BB962C8B-B14F-4D97-AF65-F5344CB8AC3E}">
        <p14:creationId xmlns:p14="http://schemas.microsoft.com/office/powerpoint/2010/main" val="231818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79002"/>
            <a:ext cx="12192000"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4">
            <a:extLst>
              <a:ext uri="{FF2B5EF4-FFF2-40B4-BE49-F238E27FC236}">
                <a16:creationId xmlns:a16="http://schemas.microsoft.com/office/drawing/2014/main" id="{82DF5CC4-5310-446B-B851-92BB5E61B217}"/>
              </a:ext>
            </a:extLst>
          </p:cNvPr>
          <p:cNvSpPr>
            <a:spLocks noChangeArrowheads="1"/>
          </p:cNvSpPr>
          <p:nvPr/>
        </p:nvSpPr>
        <p:spPr bwMode="auto">
          <a:xfrm>
            <a:off x="272750" y="17737"/>
            <a:ext cx="11646500" cy="646331"/>
          </a:xfrm>
          <a:prstGeom prst="rect">
            <a:avLst/>
          </a:prstGeom>
          <a:noFill/>
          <a:ln w="9525">
            <a:noFill/>
            <a:miter lim="800000"/>
            <a:headEnd/>
            <a:tailEnd/>
          </a:ln>
        </p:spPr>
        <p:txBody>
          <a:bodyPr wrap="square">
            <a:spAutoFit/>
          </a:bodyPr>
          <a:lstStyle/>
          <a:p>
            <a:pPr lvl="0" algn="ctr">
              <a:defRPr/>
            </a:pPr>
            <a:r>
              <a:rPr lang="en-US" sz="3600" b="1" kern="0" dirty="0">
                <a:solidFill>
                  <a:schemeClr val="bg1"/>
                </a:solidFill>
                <a:latin typeface="Arial" panose="020B0604020202020204" pitchFamily="34" charset="0"/>
                <a:cs typeface="Arial" panose="020B0604020202020204" pitchFamily="34" charset="0"/>
              </a:rPr>
              <a:t>Point of Care Diagnostics for Pulmonary Embolism</a:t>
            </a:r>
          </a:p>
        </p:txBody>
      </p:sp>
      <p:pic>
        <p:nvPicPr>
          <p:cNvPr id="38" name="Picture 2" descr="Bioengineering Department">
            <a:extLst>
              <a:ext uri="{FF2B5EF4-FFF2-40B4-BE49-F238E27FC236}">
                <a16:creationId xmlns:a16="http://schemas.microsoft.com/office/drawing/2014/main" id="{4370FD48-76D9-4906-8850-6FD932E5D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716" y="6341971"/>
            <a:ext cx="5568648" cy="480827"/>
          </a:xfrm>
          <a:prstGeom prst="rect">
            <a:avLst/>
          </a:prstGeom>
          <a:solidFill>
            <a:schemeClr val="accent6">
              <a:lumMod val="75000"/>
            </a:schemeClr>
          </a:solidFill>
          <a:extLst/>
        </p:spPr>
      </p:pic>
      <p:sp>
        <p:nvSpPr>
          <p:cNvPr id="66" name="Slide Number Placeholder 2">
            <a:extLst>
              <a:ext uri="{FF2B5EF4-FFF2-40B4-BE49-F238E27FC236}">
                <a16:creationId xmlns:a16="http://schemas.microsoft.com/office/drawing/2014/main" id="{7DA836CB-03CC-436B-AF0B-E5755D57A4EA}"/>
              </a:ext>
            </a:extLst>
          </p:cNvPr>
          <p:cNvSpPr txBox="1">
            <a:spLocks/>
          </p:cNvSpPr>
          <p:nvPr/>
        </p:nvSpPr>
        <p:spPr bwMode="auto">
          <a:xfrm>
            <a:off x="12626969" y="6192116"/>
            <a:ext cx="317500" cy="152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defPPr>
              <a:defRPr lang="en-US"/>
            </a:defPPr>
            <a:lvl1pPr algn="r" rtl="0" fontAlgn="base">
              <a:spcBef>
                <a:spcPct val="0"/>
              </a:spcBef>
              <a:spcAft>
                <a:spcPct val="0"/>
              </a:spcAft>
              <a:defRPr sz="1000" kern="1200">
                <a:solidFill>
                  <a:srgbClr val="000000"/>
                </a:solidFill>
                <a:latin typeface="Arial" charset="0"/>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4AF892-3364-4F46-A903-E029A1CC7C0D}"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606DAAA-BEC9-456F-8AB2-304C3FF3A72A}"/>
              </a:ext>
            </a:extLst>
          </p:cNvPr>
          <p:cNvSpPr/>
          <p:nvPr/>
        </p:nvSpPr>
        <p:spPr>
          <a:xfrm>
            <a:off x="3610415" y="1844094"/>
            <a:ext cx="4645054" cy="358584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2" descr="Related image">
            <a:extLst>
              <a:ext uri="{FF2B5EF4-FFF2-40B4-BE49-F238E27FC236}">
                <a16:creationId xmlns:a16="http://schemas.microsoft.com/office/drawing/2014/main" id="{BDB99FFF-29F4-4983-B350-E3903EED3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475" y="2019613"/>
            <a:ext cx="4576872" cy="34085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59A702-1496-42A2-8B5F-90B937771224}"/>
              </a:ext>
            </a:extLst>
          </p:cNvPr>
          <p:cNvSpPr txBox="1"/>
          <p:nvPr/>
        </p:nvSpPr>
        <p:spPr>
          <a:xfrm>
            <a:off x="90429" y="804069"/>
            <a:ext cx="3262287" cy="5324535"/>
          </a:xfrm>
          <a:prstGeom prst="rect">
            <a:avLst/>
          </a:prstGeom>
          <a:noFill/>
          <a:ln w="38100">
            <a:solidFill>
              <a:srgbClr val="FFFF00"/>
            </a:solidFill>
          </a:ln>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Current approach</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Cardiac enzymes : markers found in the blood</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Tested when Myocardial Infarction (MI) is suspected</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Typically elevation of </a:t>
            </a:r>
            <a:r>
              <a:rPr lang="en-US" sz="2400" b="1" dirty="0">
                <a:solidFill>
                  <a:srgbClr val="FF0000"/>
                </a:solidFill>
                <a:latin typeface="Arial" panose="020B0604020202020204" pitchFamily="34" charset="0"/>
                <a:cs typeface="Arial" panose="020B0604020202020204" pitchFamily="34" charset="0"/>
              </a:rPr>
              <a:t>one</a:t>
            </a:r>
            <a:r>
              <a:rPr lang="en-US" sz="2400" dirty="0">
                <a:solidFill>
                  <a:schemeClr val="bg1"/>
                </a:solidFill>
                <a:latin typeface="Arial" panose="020B0604020202020204" pitchFamily="34" charset="0"/>
                <a:cs typeface="Arial" panose="020B0604020202020204" pitchFamily="34" charset="0"/>
              </a:rPr>
              <a:t> of these markers are tested (heart muscle damage)</a:t>
            </a:r>
          </a:p>
        </p:txBody>
      </p:sp>
      <p:pic>
        <p:nvPicPr>
          <p:cNvPr id="4100" name="Picture 4" descr="Image result for point of care diagnostics">
            <a:extLst>
              <a:ext uri="{FF2B5EF4-FFF2-40B4-BE49-F238E27FC236}">
                <a16:creationId xmlns:a16="http://schemas.microsoft.com/office/drawing/2014/main" id="{05A331E4-F5BA-4DDB-A5A9-2A374F6AFEE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0813" b="22749"/>
          <a:stretch/>
        </p:blipFill>
        <p:spPr bwMode="auto">
          <a:xfrm>
            <a:off x="5797485" y="789136"/>
            <a:ext cx="3010107" cy="2936521"/>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15DD184-24C4-4F04-BD0D-C061FD4B25D8}"/>
              </a:ext>
            </a:extLst>
          </p:cNvPr>
          <p:cNvSpPr txBox="1"/>
          <p:nvPr/>
        </p:nvSpPr>
        <p:spPr>
          <a:xfrm>
            <a:off x="8878949" y="804069"/>
            <a:ext cx="3164364" cy="5262979"/>
          </a:xfrm>
          <a:prstGeom prst="rect">
            <a:avLst/>
          </a:prstGeom>
          <a:noFill/>
          <a:ln w="38100">
            <a:solidFill>
              <a:srgbClr val="FFFF00"/>
            </a:solidFill>
          </a:ln>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New approach:</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Simultaneous detection of </a:t>
            </a:r>
            <a:r>
              <a:rPr lang="en-US" sz="2800" b="1" u="sng" dirty="0">
                <a:solidFill>
                  <a:srgbClr val="FF0000"/>
                </a:solidFill>
                <a:latin typeface="Arial" panose="020B0604020202020204" pitchFamily="34" charset="0"/>
                <a:cs typeface="Arial" panose="020B0604020202020204" pitchFamily="34" charset="0"/>
              </a:rPr>
              <a:t>4 biomarkers &amp; B-type natriuretic peptide (BNP)</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Better prediction</a:t>
            </a:r>
          </a:p>
          <a:p>
            <a:r>
              <a:rPr lang="en-US" sz="2800" dirty="0">
                <a:solidFill>
                  <a:schemeClr val="bg1"/>
                </a:solidFill>
                <a:latin typeface="Arial" panose="020B0604020202020204" pitchFamily="34" charset="0"/>
                <a:cs typeface="Arial" panose="020B0604020202020204" pitchFamily="34" charset="0"/>
              </a:rPr>
              <a:t>Accurate analysis</a:t>
            </a:r>
          </a:p>
          <a:p>
            <a:r>
              <a:rPr lang="en-US" sz="2800" dirty="0">
                <a:solidFill>
                  <a:schemeClr val="bg1"/>
                </a:solidFill>
                <a:latin typeface="Arial" panose="020B0604020202020204" pitchFamily="34" charset="0"/>
                <a:cs typeface="Arial" panose="020B0604020202020204" pitchFamily="34" charset="0"/>
              </a:rPr>
              <a:t>Better management</a:t>
            </a:r>
          </a:p>
        </p:txBody>
      </p:sp>
    </p:spTree>
    <p:extLst>
      <p:ext uri="{BB962C8B-B14F-4D97-AF65-F5344CB8AC3E}">
        <p14:creationId xmlns:p14="http://schemas.microsoft.com/office/powerpoint/2010/main" val="28319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6">
                                            <p:bg/>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6">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4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7FCC00-E21E-472B-A010-AFF311F04F3A}"/>
              </a:ext>
            </a:extLst>
          </p:cNvPr>
          <p:cNvSpPr/>
          <p:nvPr/>
        </p:nvSpPr>
        <p:spPr>
          <a:xfrm>
            <a:off x="0" y="665922"/>
            <a:ext cx="12192000" cy="551311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7">
            <a:extLst>
              <a:ext uri="{FF2B5EF4-FFF2-40B4-BE49-F238E27FC236}">
                <a16:creationId xmlns:a16="http://schemas.microsoft.com/office/drawing/2014/main" id="{CA78A856-73D8-46C6-88B9-ADBD331424CE}"/>
              </a:ext>
            </a:extLst>
          </p:cNvPr>
          <p:cNvGrpSpPr>
            <a:grpSpLocks/>
          </p:cNvGrpSpPr>
          <p:nvPr/>
        </p:nvGrpSpPr>
        <p:grpSpPr bwMode="auto">
          <a:xfrm>
            <a:off x="435362" y="1137344"/>
            <a:ext cx="3784279" cy="4761451"/>
            <a:chOff x="0" y="685800"/>
            <a:chExt cx="4460875" cy="5867400"/>
          </a:xfrm>
        </p:grpSpPr>
        <p:pic>
          <p:nvPicPr>
            <p:cNvPr id="36" name="Picture 6">
              <a:extLst>
                <a:ext uri="{FF2B5EF4-FFF2-40B4-BE49-F238E27FC236}">
                  <a16:creationId xmlns:a16="http://schemas.microsoft.com/office/drawing/2014/main" id="{5F21B279-BF42-47F2-987B-BD9881684453}"/>
                </a:ext>
              </a:extLst>
            </p:cNvPr>
            <p:cNvPicPr>
              <a:picLocks noChangeAspect="1" noChangeArrowheads="1"/>
            </p:cNvPicPr>
            <p:nvPr/>
          </p:nvPicPr>
          <p:blipFill>
            <a:blip r:embed="rId2" cstate="print"/>
            <a:srcRect/>
            <a:stretch>
              <a:fillRect/>
            </a:stretch>
          </p:blipFill>
          <p:spPr bwMode="auto">
            <a:xfrm>
              <a:off x="0" y="685800"/>
              <a:ext cx="4460875" cy="5867400"/>
            </a:xfrm>
            <a:prstGeom prst="rect">
              <a:avLst/>
            </a:prstGeom>
            <a:noFill/>
            <a:ln w="9525">
              <a:noFill/>
              <a:miter lim="800000"/>
              <a:headEnd/>
              <a:tailEnd/>
            </a:ln>
          </p:spPr>
        </p:pic>
        <p:sp>
          <p:nvSpPr>
            <p:cNvPr id="37" name="Right Arrow 3">
              <a:extLst>
                <a:ext uri="{FF2B5EF4-FFF2-40B4-BE49-F238E27FC236}">
                  <a16:creationId xmlns:a16="http://schemas.microsoft.com/office/drawing/2014/main" id="{FC8969FF-1357-4A40-88F9-184877025219}"/>
                </a:ext>
              </a:extLst>
            </p:cNvPr>
            <p:cNvSpPr/>
            <p:nvPr/>
          </p:nvSpPr>
          <p:spPr>
            <a:xfrm>
              <a:off x="2285921" y="4115241"/>
              <a:ext cx="457739" cy="304236"/>
            </a:xfrm>
            <a:prstGeom prst="rightArrow">
              <a:avLst/>
            </a:prstGeom>
            <a:solidFill>
              <a:srgbClr val="FFFF00"/>
            </a:solidFill>
            <a:ln w="19050" cap="flat" cmpd="sng" algn="ctr">
              <a:solidFill>
                <a:srgbClr val="FFFF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9796B3AB-F421-47ED-954E-F1B6245FC488}"/>
              </a:ext>
            </a:extLst>
          </p:cNvPr>
          <p:cNvGrpSpPr/>
          <p:nvPr/>
        </p:nvGrpSpPr>
        <p:grpSpPr>
          <a:xfrm>
            <a:off x="4515703" y="1301447"/>
            <a:ext cx="7294007" cy="3519386"/>
            <a:chOff x="3352801" y="1574723"/>
            <a:chExt cx="8091786" cy="3683077"/>
          </a:xfrm>
        </p:grpSpPr>
        <p:cxnSp>
          <p:nvCxnSpPr>
            <p:cNvPr id="41" name="Straight Arrow Connector 40">
              <a:extLst>
                <a:ext uri="{FF2B5EF4-FFF2-40B4-BE49-F238E27FC236}">
                  <a16:creationId xmlns:a16="http://schemas.microsoft.com/office/drawing/2014/main" id="{4D86D1ED-E4D5-40C1-9AE5-0B18EDA6C7EF}"/>
                </a:ext>
              </a:extLst>
            </p:cNvPr>
            <p:cNvCxnSpPr>
              <a:cxnSpLocks/>
            </p:cNvCxnSpPr>
            <p:nvPr/>
          </p:nvCxnSpPr>
          <p:spPr>
            <a:xfrm>
              <a:off x="3810000" y="5257800"/>
              <a:ext cx="5808909" cy="0"/>
            </a:xfrm>
            <a:prstGeom prst="straightConnector1">
              <a:avLst/>
            </a:prstGeom>
            <a:noFill/>
            <a:ln w="25400" cap="flat" cmpd="sng" algn="ctr">
              <a:solidFill>
                <a:srgbClr val="4F81BD">
                  <a:shade val="60000"/>
                  <a:satMod val="300000"/>
                </a:srgbClr>
              </a:solidFill>
              <a:prstDash val="solid"/>
              <a:tailEnd type="triangle" w="lg" len="lg"/>
            </a:ln>
            <a:effectLst/>
          </p:spPr>
        </p:cxnSp>
        <p:cxnSp>
          <p:nvCxnSpPr>
            <p:cNvPr id="42" name="Straight Arrow Connector 41">
              <a:extLst>
                <a:ext uri="{FF2B5EF4-FFF2-40B4-BE49-F238E27FC236}">
                  <a16:creationId xmlns:a16="http://schemas.microsoft.com/office/drawing/2014/main" id="{AFFEDA16-EEB4-4A7B-BDBE-EB01C3FE9D0F}"/>
                </a:ext>
              </a:extLst>
            </p:cNvPr>
            <p:cNvCxnSpPr>
              <a:cxnSpLocks/>
            </p:cNvCxnSpPr>
            <p:nvPr/>
          </p:nvCxnSpPr>
          <p:spPr>
            <a:xfrm flipV="1">
              <a:off x="3827480" y="1574723"/>
              <a:ext cx="27050" cy="3665289"/>
            </a:xfrm>
            <a:prstGeom prst="straightConnector1">
              <a:avLst/>
            </a:prstGeom>
            <a:noFill/>
            <a:ln w="25400" cap="flat" cmpd="sng" algn="ctr">
              <a:solidFill>
                <a:srgbClr val="4F81BD">
                  <a:shade val="60000"/>
                  <a:satMod val="300000"/>
                </a:srgbClr>
              </a:solidFill>
              <a:prstDash val="solid"/>
              <a:tailEnd type="triangle" w="lg" len="lg"/>
            </a:ln>
            <a:effectLst/>
          </p:spPr>
        </p:cxnSp>
        <p:sp>
          <p:nvSpPr>
            <p:cNvPr id="43" name="Rectangle 4">
              <a:extLst>
                <a:ext uri="{FF2B5EF4-FFF2-40B4-BE49-F238E27FC236}">
                  <a16:creationId xmlns:a16="http://schemas.microsoft.com/office/drawing/2014/main" id="{38ED0B7F-4263-40BA-AE98-8C98C7CB9F84}"/>
                </a:ext>
              </a:extLst>
            </p:cNvPr>
            <p:cNvSpPr>
              <a:spLocks noChangeArrowheads="1"/>
            </p:cNvSpPr>
            <p:nvPr/>
          </p:nvSpPr>
          <p:spPr bwMode="auto">
            <a:xfrm rot="16200000">
              <a:off x="2661519" y="3313980"/>
              <a:ext cx="1720701" cy="338137"/>
            </a:xfrm>
            <a:prstGeom prst="rect">
              <a:avLst/>
            </a:prstGeom>
            <a:noFill/>
            <a:ln w="9525">
              <a:noFill/>
              <a:miter lim="800000"/>
              <a:headEnd/>
              <a:tailEnd/>
            </a:ln>
          </p:spPr>
          <p:txBody>
            <a:bodyPr wrap="square">
              <a:prstTxWarp prst="textPlai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Symptoms</a:t>
              </a:r>
            </a:p>
          </p:txBody>
        </p:sp>
        <p:sp>
          <p:nvSpPr>
            <p:cNvPr id="44" name="Rectangle 4">
              <a:extLst>
                <a:ext uri="{FF2B5EF4-FFF2-40B4-BE49-F238E27FC236}">
                  <a16:creationId xmlns:a16="http://schemas.microsoft.com/office/drawing/2014/main" id="{F0EC2E45-1393-40B8-ADCD-C2AD5E2A08D4}"/>
                </a:ext>
              </a:extLst>
            </p:cNvPr>
            <p:cNvSpPr>
              <a:spLocks noChangeArrowheads="1"/>
            </p:cNvSpPr>
            <p:nvPr/>
          </p:nvSpPr>
          <p:spPr bwMode="auto">
            <a:xfrm>
              <a:off x="3717988" y="2535580"/>
              <a:ext cx="2664765" cy="869648"/>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Clinical Symptoms</a:t>
              </a:r>
            </a:p>
          </p:txBody>
        </p:sp>
        <p:cxnSp>
          <p:nvCxnSpPr>
            <p:cNvPr id="45" name="Straight Connector 44">
              <a:extLst>
                <a:ext uri="{FF2B5EF4-FFF2-40B4-BE49-F238E27FC236}">
                  <a16:creationId xmlns:a16="http://schemas.microsoft.com/office/drawing/2014/main" id="{B46D0A67-604F-4DD7-B570-39D0D05D940D}"/>
                </a:ext>
              </a:extLst>
            </p:cNvPr>
            <p:cNvCxnSpPr/>
            <p:nvPr/>
          </p:nvCxnSpPr>
          <p:spPr>
            <a:xfrm>
              <a:off x="3886198" y="3505200"/>
              <a:ext cx="4191000" cy="0"/>
            </a:xfrm>
            <a:prstGeom prst="line">
              <a:avLst/>
            </a:prstGeom>
            <a:noFill/>
            <a:ln w="19050" cap="flat" cmpd="sng" algn="ctr">
              <a:solidFill>
                <a:srgbClr val="C00000"/>
              </a:solidFill>
              <a:prstDash val="dash"/>
            </a:ln>
            <a:effectLst/>
          </p:spPr>
        </p:cxnSp>
        <p:sp>
          <p:nvSpPr>
            <p:cNvPr id="46" name="Rectangle 4">
              <a:extLst>
                <a:ext uri="{FF2B5EF4-FFF2-40B4-BE49-F238E27FC236}">
                  <a16:creationId xmlns:a16="http://schemas.microsoft.com/office/drawing/2014/main" id="{C0FD2DF8-493E-4968-BD5D-B25228934970}"/>
                </a:ext>
              </a:extLst>
            </p:cNvPr>
            <p:cNvSpPr>
              <a:spLocks noChangeArrowheads="1"/>
            </p:cNvSpPr>
            <p:nvPr/>
          </p:nvSpPr>
          <p:spPr bwMode="auto">
            <a:xfrm>
              <a:off x="3827480" y="4552552"/>
              <a:ext cx="1858963" cy="483138"/>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Screening</a:t>
              </a:r>
            </a:p>
          </p:txBody>
        </p:sp>
        <p:sp>
          <p:nvSpPr>
            <p:cNvPr id="47" name="Rectangle 4">
              <a:extLst>
                <a:ext uri="{FF2B5EF4-FFF2-40B4-BE49-F238E27FC236}">
                  <a16:creationId xmlns:a16="http://schemas.microsoft.com/office/drawing/2014/main" id="{71433E5B-7105-4DA4-8D46-131ACE0CD271}"/>
                </a:ext>
              </a:extLst>
            </p:cNvPr>
            <p:cNvSpPr>
              <a:spLocks noChangeArrowheads="1"/>
            </p:cNvSpPr>
            <p:nvPr/>
          </p:nvSpPr>
          <p:spPr bwMode="auto">
            <a:xfrm>
              <a:off x="5841348" y="4182206"/>
              <a:ext cx="1577579" cy="869648"/>
            </a:xfrm>
            <a:prstGeom prst="rect">
              <a:avLst/>
            </a:prstGeom>
            <a:noFill/>
            <a:ln w="9525">
              <a:solidFill>
                <a:schemeClr val="tx1"/>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Early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Diagnosis</a:t>
              </a:r>
            </a:p>
          </p:txBody>
        </p:sp>
        <p:sp>
          <p:nvSpPr>
            <p:cNvPr id="48" name="Rectangle 4">
              <a:extLst>
                <a:ext uri="{FF2B5EF4-FFF2-40B4-BE49-F238E27FC236}">
                  <a16:creationId xmlns:a16="http://schemas.microsoft.com/office/drawing/2014/main" id="{7206BEA1-EAB7-4288-B1F4-90817C5F4A10}"/>
                </a:ext>
              </a:extLst>
            </p:cNvPr>
            <p:cNvSpPr>
              <a:spLocks noChangeArrowheads="1"/>
            </p:cNvSpPr>
            <p:nvPr/>
          </p:nvSpPr>
          <p:spPr bwMode="auto">
            <a:xfrm>
              <a:off x="7354620" y="4191593"/>
              <a:ext cx="1997868" cy="869648"/>
            </a:xfrm>
            <a:prstGeom prst="rect">
              <a:avLst/>
            </a:prstGeom>
            <a:noFill/>
            <a:ln w="9525">
              <a:solidFill>
                <a:schemeClr val="tx1"/>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Preventive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Treatment</a:t>
              </a:r>
            </a:p>
          </p:txBody>
        </p:sp>
        <p:sp>
          <p:nvSpPr>
            <p:cNvPr id="50" name="Rectangle 4">
              <a:extLst>
                <a:ext uri="{FF2B5EF4-FFF2-40B4-BE49-F238E27FC236}">
                  <a16:creationId xmlns:a16="http://schemas.microsoft.com/office/drawing/2014/main" id="{63B2DF7B-05AF-49BD-BA62-C4B22B3A5462}"/>
                </a:ext>
              </a:extLst>
            </p:cNvPr>
            <p:cNvSpPr>
              <a:spLocks noChangeArrowheads="1"/>
            </p:cNvSpPr>
            <p:nvPr/>
          </p:nvSpPr>
          <p:spPr bwMode="auto">
            <a:xfrm>
              <a:off x="6913810" y="1933265"/>
              <a:ext cx="4530777" cy="573675"/>
            </a:xfrm>
            <a:prstGeom prst="rect">
              <a:avLst/>
            </a:prstGeom>
            <a:noFill/>
            <a:ln w="9525">
              <a:noFill/>
              <a:miter lim="800000"/>
              <a:headEnd/>
              <a:tailEnd/>
            </a:ln>
          </p:spPr>
          <p:txBody>
            <a:bodyPr wrap="square">
              <a:prstTxWarp prst="textPlain">
                <a:avLst/>
              </a:prstTxWarp>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Current symptomatic medicine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leads to chronic disease</a:t>
              </a:r>
            </a:p>
          </p:txBody>
        </p:sp>
        <p:sp>
          <p:nvSpPr>
            <p:cNvPr id="51" name="Freeform 41">
              <a:extLst>
                <a:ext uri="{FF2B5EF4-FFF2-40B4-BE49-F238E27FC236}">
                  <a16:creationId xmlns:a16="http://schemas.microsoft.com/office/drawing/2014/main" id="{20FA776D-491C-452F-B8D7-88F9972508CD}"/>
                </a:ext>
              </a:extLst>
            </p:cNvPr>
            <p:cNvSpPr/>
            <p:nvPr/>
          </p:nvSpPr>
          <p:spPr>
            <a:xfrm>
              <a:off x="3854530" y="2475015"/>
              <a:ext cx="4762006" cy="1444832"/>
            </a:xfrm>
            <a:custGeom>
              <a:avLst/>
              <a:gdLst>
                <a:gd name="connsiteX0" fmla="*/ 0 w 4762006"/>
                <a:gd name="connsiteY0" fmla="*/ 1260764 h 1444832"/>
                <a:gd name="connsiteX1" fmla="*/ 308759 w 4762006"/>
                <a:gd name="connsiteY1" fmla="*/ 1189512 h 1444832"/>
                <a:gd name="connsiteX2" fmla="*/ 629393 w 4762006"/>
                <a:gd name="connsiteY2" fmla="*/ 1284515 h 1444832"/>
                <a:gd name="connsiteX3" fmla="*/ 985652 w 4762006"/>
                <a:gd name="connsiteY3" fmla="*/ 1201388 h 1444832"/>
                <a:gd name="connsiteX4" fmla="*/ 1306286 w 4762006"/>
                <a:gd name="connsiteY4" fmla="*/ 1343891 h 1444832"/>
                <a:gd name="connsiteX5" fmla="*/ 1579419 w 4762006"/>
                <a:gd name="connsiteY5" fmla="*/ 1343891 h 1444832"/>
                <a:gd name="connsiteX6" fmla="*/ 2018806 w 4762006"/>
                <a:gd name="connsiteY6" fmla="*/ 1225138 h 1444832"/>
                <a:gd name="connsiteX7" fmla="*/ 2755076 w 4762006"/>
                <a:gd name="connsiteY7" fmla="*/ 465117 h 1444832"/>
                <a:gd name="connsiteX8" fmla="*/ 3372593 w 4762006"/>
                <a:gd name="connsiteY8" fmla="*/ 25730 h 1444832"/>
                <a:gd name="connsiteX9" fmla="*/ 3811980 w 4762006"/>
                <a:gd name="connsiteY9" fmla="*/ 310738 h 1444832"/>
                <a:gd name="connsiteX10" fmla="*/ 4286993 w 4762006"/>
                <a:gd name="connsiteY10" fmla="*/ 1260764 h 1444832"/>
                <a:gd name="connsiteX11" fmla="*/ 4572000 w 4762006"/>
                <a:gd name="connsiteY11" fmla="*/ 1415143 h 1444832"/>
                <a:gd name="connsiteX12" fmla="*/ 4762006 w 4762006"/>
                <a:gd name="connsiteY12" fmla="*/ 1438894 h 14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006" h="1444832">
                  <a:moveTo>
                    <a:pt x="0" y="1260764"/>
                  </a:moveTo>
                  <a:cubicBezTo>
                    <a:pt x="101930" y="1223159"/>
                    <a:pt x="203860" y="1185554"/>
                    <a:pt x="308759" y="1189512"/>
                  </a:cubicBezTo>
                  <a:cubicBezTo>
                    <a:pt x="413658" y="1193470"/>
                    <a:pt x="516578" y="1282536"/>
                    <a:pt x="629393" y="1284515"/>
                  </a:cubicBezTo>
                  <a:cubicBezTo>
                    <a:pt x="742208" y="1286494"/>
                    <a:pt x="872837" y="1191492"/>
                    <a:pt x="985652" y="1201388"/>
                  </a:cubicBezTo>
                  <a:cubicBezTo>
                    <a:pt x="1098468" y="1211284"/>
                    <a:pt x="1207325" y="1320141"/>
                    <a:pt x="1306286" y="1343891"/>
                  </a:cubicBezTo>
                  <a:cubicBezTo>
                    <a:pt x="1405247" y="1367641"/>
                    <a:pt x="1460666" y="1363683"/>
                    <a:pt x="1579419" y="1343891"/>
                  </a:cubicBezTo>
                  <a:cubicBezTo>
                    <a:pt x="1698172" y="1324099"/>
                    <a:pt x="1822863" y="1371600"/>
                    <a:pt x="2018806" y="1225138"/>
                  </a:cubicBezTo>
                  <a:cubicBezTo>
                    <a:pt x="2214749" y="1078676"/>
                    <a:pt x="2529445" y="665018"/>
                    <a:pt x="2755076" y="465117"/>
                  </a:cubicBezTo>
                  <a:cubicBezTo>
                    <a:pt x="2980707" y="265216"/>
                    <a:pt x="3196442" y="51460"/>
                    <a:pt x="3372593" y="25730"/>
                  </a:cubicBezTo>
                  <a:cubicBezTo>
                    <a:pt x="3548744" y="0"/>
                    <a:pt x="3659580" y="104899"/>
                    <a:pt x="3811980" y="310738"/>
                  </a:cubicBezTo>
                  <a:cubicBezTo>
                    <a:pt x="3964380" y="516577"/>
                    <a:pt x="4160323" y="1076697"/>
                    <a:pt x="4286993" y="1260764"/>
                  </a:cubicBezTo>
                  <a:cubicBezTo>
                    <a:pt x="4413663" y="1444832"/>
                    <a:pt x="4492831" y="1385455"/>
                    <a:pt x="4572000" y="1415143"/>
                  </a:cubicBezTo>
                  <a:cubicBezTo>
                    <a:pt x="4651169" y="1444831"/>
                    <a:pt x="4762006" y="1438894"/>
                    <a:pt x="4762006" y="1438894"/>
                  </a:cubicBezTo>
                </a:path>
              </a:pathLst>
            </a:custGeom>
            <a:noFill/>
            <a:ln w="349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2" name="Freeform 43">
              <a:extLst>
                <a:ext uri="{FF2B5EF4-FFF2-40B4-BE49-F238E27FC236}">
                  <a16:creationId xmlns:a16="http://schemas.microsoft.com/office/drawing/2014/main" id="{951C6280-F009-411D-A3C9-26C942E94050}"/>
                </a:ext>
              </a:extLst>
            </p:cNvPr>
            <p:cNvSpPr/>
            <p:nvPr/>
          </p:nvSpPr>
          <p:spPr>
            <a:xfrm>
              <a:off x="3854530" y="3502232"/>
              <a:ext cx="4738255" cy="534389"/>
            </a:xfrm>
            <a:custGeom>
              <a:avLst/>
              <a:gdLst>
                <a:gd name="connsiteX0" fmla="*/ 0 w 4738255"/>
                <a:gd name="connsiteY0" fmla="*/ 506680 h 534389"/>
                <a:gd name="connsiteX1" fmla="*/ 403762 w 4738255"/>
                <a:gd name="connsiteY1" fmla="*/ 471054 h 534389"/>
                <a:gd name="connsiteX2" fmla="*/ 760021 w 4738255"/>
                <a:gd name="connsiteY2" fmla="*/ 518555 h 534389"/>
                <a:gd name="connsiteX3" fmla="*/ 1021278 w 4738255"/>
                <a:gd name="connsiteY3" fmla="*/ 471054 h 534389"/>
                <a:gd name="connsiteX4" fmla="*/ 1425039 w 4738255"/>
                <a:gd name="connsiteY4" fmla="*/ 518555 h 534389"/>
                <a:gd name="connsiteX5" fmla="*/ 1769424 w 4738255"/>
                <a:gd name="connsiteY5" fmla="*/ 506680 h 534389"/>
                <a:gd name="connsiteX6" fmla="*/ 2161310 w 4738255"/>
                <a:gd name="connsiteY6" fmla="*/ 447303 h 534389"/>
                <a:gd name="connsiteX7" fmla="*/ 2731325 w 4738255"/>
                <a:gd name="connsiteY7" fmla="*/ 67293 h 534389"/>
                <a:gd name="connsiteX8" fmla="*/ 2861954 w 4738255"/>
                <a:gd name="connsiteY8" fmla="*/ 43542 h 534389"/>
                <a:gd name="connsiteX9" fmla="*/ 2921330 w 4738255"/>
                <a:gd name="connsiteY9" fmla="*/ 19791 h 534389"/>
                <a:gd name="connsiteX10" fmla="*/ 3182587 w 4738255"/>
                <a:gd name="connsiteY10" fmla="*/ 150420 h 534389"/>
                <a:gd name="connsiteX11" fmla="*/ 3479471 w 4738255"/>
                <a:gd name="connsiteY11" fmla="*/ 423552 h 534389"/>
                <a:gd name="connsiteX12" fmla="*/ 3788229 w 4738255"/>
                <a:gd name="connsiteY12" fmla="*/ 518555 h 534389"/>
                <a:gd name="connsiteX13" fmla="*/ 4180115 w 4738255"/>
                <a:gd name="connsiteY13" fmla="*/ 518555 h 534389"/>
                <a:gd name="connsiteX14" fmla="*/ 4655128 w 4738255"/>
                <a:gd name="connsiteY14" fmla="*/ 518555 h 534389"/>
                <a:gd name="connsiteX15" fmla="*/ 4738255 w 4738255"/>
                <a:gd name="connsiteY15" fmla="*/ 518555 h 534389"/>
                <a:gd name="connsiteX16" fmla="*/ 4738255 w 4738255"/>
                <a:gd name="connsiteY16" fmla="*/ 518555 h 5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8255" h="534389">
                  <a:moveTo>
                    <a:pt x="0" y="506680"/>
                  </a:moveTo>
                  <a:cubicBezTo>
                    <a:pt x="138546" y="487877"/>
                    <a:pt x="277092" y="469075"/>
                    <a:pt x="403762" y="471054"/>
                  </a:cubicBezTo>
                  <a:cubicBezTo>
                    <a:pt x="530432" y="473033"/>
                    <a:pt x="657102" y="518555"/>
                    <a:pt x="760021" y="518555"/>
                  </a:cubicBezTo>
                  <a:cubicBezTo>
                    <a:pt x="862940" y="518555"/>
                    <a:pt x="910442" y="471054"/>
                    <a:pt x="1021278" y="471054"/>
                  </a:cubicBezTo>
                  <a:cubicBezTo>
                    <a:pt x="1132114" y="471054"/>
                    <a:pt x="1300348" y="512617"/>
                    <a:pt x="1425039" y="518555"/>
                  </a:cubicBezTo>
                  <a:cubicBezTo>
                    <a:pt x="1549730" y="524493"/>
                    <a:pt x="1646712" y="518555"/>
                    <a:pt x="1769424" y="506680"/>
                  </a:cubicBezTo>
                  <a:cubicBezTo>
                    <a:pt x="1892136" y="494805"/>
                    <a:pt x="2000993" y="520534"/>
                    <a:pt x="2161310" y="447303"/>
                  </a:cubicBezTo>
                  <a:cubicBezTo>
                    <a:pt x="2321627" y="374072"/>
                    <a:pt x="2614551" y="134586"/>
                    <a:pt x="2731325" y="67293"/>
                  </a:cubicBezTo>
                  <a:cubicBezTo>
                    <a:pt x="2848099" y="0"/>
                    <a:pt x="2830286" y="51459"/>
                    <a:pt x="2861954" y="43542"/>
                  </a:cubicBezTo>
                  <a:cubicBezTo>
                    <a:pt x="2893622" y="35625"/>
                    <a:pt x="2867891" y="1978"/>
                    <a:pt x="2921330" y="19791"/>
                  </a:cubicBezTo>
                  <a:cubicBezTo>
                    <a:pt x="2974769" y="37604"/>
                    <a:pt x="3089564" y="83127"/>
                    <a:pt x="3182587" y="150420"/>
                  </a:cubicBezTo>
                  <a:cubicBezTo>
                    <a:pt x="3275610" y="217713"/>
                    <a:pt x="3378531" y="362196"/>
                    <a:pt x="3479471" y="423552"/>
                  </a:cubicBezTo>
                  <a:cubicBezTo>
                    <a:pt x="3580411" y="484908"/>
                    <a:pt x="3671455" y="502721"/>
                    <a:pt x="3788229" y="518555"/>
                  </a:cubicBezTo>
                  <a:cubicBezTo>
                    <a:pt x="3905003" y="534389"/>
                    <a:pt x="4180115" y="518555"/>
                    <a:pt x="4180115" y="518555"/>
                  </a:cubicBezTo>
                  <a:lnTo>
                    <a:pt x="4655128" y="518555"/>
                  </a:lnTo>
                  <a:lnTo>
                    <a:pt x="4738255" y="518555"/>
                  </a:lnTo>
                  <a:lnTo>
                    <a:pt x="4738255" y="518555"/>
                  </a:lnTo>
                </a:path>
              </a:pathLst>
            </a:custGeom>
            <a:noFill/>
            <a:ln w="381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666A9066-8442-4DCF-AC10-B1E7656E29A5}"/>
              </a:ext>
            </a:extLst>
          </p:cNvPr>
          <p:cNvGrpSpPr/>
          <p:nvPr/>
        </p:nvGrpSpPr>
        <p:grpSpPr>
          <a:xfrm>
            <a:off x="3420717" y="5252464"/>
            <a:ext cx="8610600" cy="923330"/>
            <a:chOff x="228600" y="5401270"/>
            <a:chExt cx="8610600" cy="923330"/>
          </a:xfrm>
        </p:grpSpPr>
        <p:sp>
          <p:nvSpPr>
            <p:cNvPr id="54" name="Pentagon 28">
              <a:extLst>
                <a:ext uri="{FF2B5EF4-FFF2-40B4-BE49-F238E27FC236}">
                  <a16:creationId xmlns:a16="http://schemas.microsoft.com/office/drawing/2014/main" id="{34663E40-E3FB-40A1-8A12-1FE422C5D4D8}"/>
                </a:ext>
              </a:extLst>
            </p:cNvPr>
            <p:cNvSpPr/>
            <p:nvPr/>
          </p:nvSpPr>
          <p:spPr>
            <a:xfrm>
              <a:off x="4800600" y="5443835"/>
              <a:ext cx="2133600" cy="838200"/>
            </a:xfrm>
            <a:prstGeom prst="homePlate">
              <a:avLst/>
            </a:prstGeom>
            <a:solidFill>
              <a:srgbClr val="EEECE1">
                <a:lumMod val="9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5" name="Pentagon 29">
              <a:extLst>
                <a:ext uri="{FF2B5EF4-FFF2-40B4-BE49-F238E27FC236}">
                  <a16:creationId xmlns:a16="http://schemas.microsoft.com/office/drawing/2014/main" id="{F08C2E35-B508-4397-9230-7FBF2F4BAB88}"/>
                </a:ext>
              </a:extLst>
            </p:cNvPr>
            <p:cNvSpPr/>
            <p:nvPr/>
          </p:nvSpPr>
          <p:spPr>
            <a:xfrm>
              <a:off x="228600" y="5443835"/>
              <a:ext cx="2971800" cy="838200"/>
            </a:xfrm>
            <a:prstGeom prst="homePlate">
              <a:avLst/>
            </a:prstGeom>
            <a:solidFill>
              <a:srgbClr val="EEECE1">
                <a:lumMod val="9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6" name="Pentagon 27">
              <a:extLst>
                <a:ext uri="{FF2B5EF4-FFF2-40B4-BE49-F238E27FC236}">
                  <a16:creationId xmlns:a16="http://schemas.microsoft.com/office/drawing/2014/main" id="{64E69B2D-3EDD-4FCE-A482-EF6C5372200D}"/>
                </a:ext>
              </a:extLst>
            </p:cNvPr>
            <p:cNvSpPr/>
            <p:nvPr/>
          </p:nvSpPr>
          <p:spPr>
            <a:xfrm>
              <a:off x="3200400" y="5443835"/>
              <a:ext cx="1524000" cy="838200"/>
            </a:xfrm>
            <a:prstGeom prst="homePlate">
              <a:avLst/>
            </a:prstGeom>
            <a:solidFill>
              <a:srgbClr val="EEECE1">
                <a:lumMod val="9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7" name="Rectangle 4">
              <a:extLst>
                <a:ext uri="{FF2B5EF4-FFF2-40B4-BE49-F238E27FC236}">
                  <a16:creationId xmlns:a16="http://schemas.microsoft.com/office/drawing/2014/main" id="{DF5A702B-1A8C-45AF-9363-2312D28DBE2E}"/>
                </a:ext>
              </a:extLst>
            </p:cNvPr>
            <p:cNvSpPr>
              <a:spLocks noChangeArrowheads="1"/>
            </p:cNvSpPr>
            <p:nvPr/>
          </p:nvSpPr>
          <p:spPr bwMode="auto">
            <a:xfrm>
              <a:off x="228600" y="5401270"/>
              <a:ext cx="2895600" cy="92333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Functional and </a:t>
              </a:r>
              <a:r>
                <a:rPr kumimoji="0" lang="en-US" sz="1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quantitative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imaging localizing the disease</a:t>
              </a:r>
            </a:p>
          </p:txBody>
        </p:sp>
        <p:sp>
          <p:nvSpPr>
            <p:cNvPr id="58" name="Rectangle 4">
              <a:extLst>
                <a:ext uri="{FF2B5EF4-FFF2-40B4-BE49-F238E27FC236}">
                  <a16:creationId xmlns:a16="http://schemas.microsoft.com/office/drawing/2014/main" id="{42DD2F1D-01E4-422C-A5B4-0403B9096E1E}"/>
                </a:ext>
              </a:extLst>
            </p:cNvPr>
            <p:cNvSpPr>
              <a:spLocks noChangeArrowheads="1"/>
            </p:cNvSpPr>
            <p:nvPr/>
          </p:nvSpPr>
          <p:spPr bwMode="auto">
            <a:xfrm>
              <a:off x="4800600" y="5401270"/>
              <a:ext cx="1990728" cy="6463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Follow response to therapy</a:t>
              </a:r>
            </a:p>
          </p:txBody>
        </p:sp>
        <p:sp>
          <p:nvSpPr>
            <p:cNvPr id="59" name="Rectangle 4">
              <a:extLst>
                <a:ext uri="{FF2B5EF4-FFF2-40B4-BE49-F238E27FC236}">
                  <a16:creationId xmlns:a16="http://schemas.microsoft.com/office/drawing/2014/main" id="{5B31AA85-8030-4A7E-BA19-3D75EFCB72AF}"/>
                </a:ext>
              </a:extLst>
            </p:cNvPr>
            <p:cNvSpPr>
              <a:spLocks noChangeArrowheads="1"/>
            </p:cNvSpPr>
            <p:nvPr/>
          </p:nvSpPr>
          <p:spPr bwMode="auto">
            <a:xfrm>
              <a:off x="3200400" y="5401270"/>
              <a:ext cx="1676400" cy="92333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Minimally invasive treatment</a:t>
              </a:r>
            </a:p>
          </p:txBody>
        </p:sp>
        <p:sp>
          <p:nvSpPr>
            <p:cNvPr id="60" name="Pentagon 42">
              <a:extLst>
                <a:ext uri="{FF2B5EF4-FFF2-40B4-BE49-F238E27FC236}">
                  <a16:creationId xmlns:a16="http://schemas.microsoft.com/office/drawing/2014/main" id="{B8BE9765-551A-4714-B3B0-4B02E4A717D9}"/>
                </a:ext>
              </a:extLst>
            </p:cNvPr>
            <p:cNvSpPr/>
            <p:nvPr/>
          </p:nvSpPr>
          <p:spPr>
            <a:xfrm>
              <a:off x="6934200" y="5443835"/>
              <a:ext cx="1905000" cy="838200"/>
            </a:xfrm>
            <a:prstGeom prst="homePlate">
              <a:avLst/>
            </a:prstGeom>
            <a:solidFill>
              <a:srgbClr val="EEECE1">
                <a:lumMod val="9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BE4D8FAA-63DB-4770-83AE-76DBDB6F16C6}"/>
                </a:ext>
              </a:extLst>
            </p:cNvPr>
            <p:cNvSpPr/>
            <p:nvPr/>
          </p:nvSpPr>
          <p:spPr>
            <a:xfrm>
              <a:off x="6934200" y="5401270"/>
              <a:ext cx="1600200"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management tailored to the patient</a:t>
              </a: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62" name="Pentagon 49">
            <a:extLst>
              <a:ext uri="{FF2B5EF4-FFF2-40B4-BE49-F238E27FC236}">
                <a16:creationId xmlns:a16="http://schemas.microsoft.com/office/drawing/2014/main" id="{1630AD7A-8EDE-4951-ABDE-1692E2425593}"/>
              </a:ext>
            </a:extLst>
          </p:cNvPr>
          <p:cNvSpPr/>
          <p:nvPr/>
        </p:nvSpPr>
        <p:spPr>
          <a:xfrm>
            <a:off x="7992717" y="5261394"/>
            <a:ext cx="2133600" cy="838200"/>
          </a:xfrm>
          <a:prstGeom prst="homePlate">
            <a:avLst/>
          </a:prstGeom>
          <a:noFill/>
          <a:ln w="57150" cap="flat" cmpd="sng" algn="ctr">
            <a:solidFill>
              <a:srgbClr val="F65B1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3" name="Pentagon 47">
            <a:extLst>
              <a:ext uri="{FF2B5EF4-FFF2-40B4-BE49-F238E27FC236}">
                <a16:creationId xmlns:a16="http://schemas.microsoft.com/office/drawing/2014/main" id="{905C90A3-0956-462E-A047-A89BA97C7A8C}"/>
              </a:ext>
            </a:extLst>
          </p:cNvPr>
          <p:cNvSpPr/>
          <p:nvPr/>
        </p:nvSpPr>
        <p:spPr>
          <a:xfrm>
            <a:off x="3392144" y="5261394"/>
            <a:ext cx="2971800" cy="880765"/>
          </a:xfrm>
          <a:prstGeom prst="homePlate">
            <a:avLst/>
          </a:prstGeom>
          <a:noFill/>
          <a:ln w="57150" cap="flat" cmpd="sng" algn="ctr">
            <a:solidFill>
              <a:srgbClr val="F65B1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4" name="Pentagon 48">
            <a:extLst>
              <a:ext uri="{FF2B5EF4-FFF2-40B4-BE49-F238E27FC236}">
                <a16:creationId xmlns:a16="http://schemas.microsoft.com/office/drawing/2014/main" id="{730F7B68-4213-4499-AACB-16AF606F1A63}"/>
              </a:ext>
            </a:extLst>
          </p:cNvPr>
          <p:cNvSpPr/>
          <p:nvPr/>
        </p:nvSpPr>
        <p:spPr>
          <a:xfrm>
            <a:off x="6402044" y="5273746"/>
            <a:ext cx="1524000" cy="838200"/>
          </a:xfrm>
          <a:prstGeom prst="homePlate">
            <a:avLst/>
          </a:prstGeom>
          <a:noFill/>
          <a:ln w="57150" cap="flat" cmpd="sng" algn="ctr">
            <a:solidFill>
              <a:srgbClr val="F65B1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Rectangle 4">
            <a:extLst>
              <a:ext uri="{FF2B5EF4-FFF2-40B4-BE49-F238E27FC236}">
                <a16:creationId xmlns:a16="http://schemas.microsoft.com/office/drawing/2014/main" id="{82DF5CC4-5310-446B-B851-92BB5E61B217}"/>
              </a:ext>
            </a:extLst>
          </p:cNvPr>
          <p:cNvSpPr>
            <a:spLocks noChangeArrowheads="1"/>
          </p:cNvSpPr>
          <p:nvPr/>
        </p:nvSpPr>
        <p:spPr bwMode="auto">
          <a:xfrm>
            <a:off x="708710" y="-3698"/>
            <a:ext cx="11101000" cy="646331"/>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From Symptomatic to Pre-emptive Medicine</a:t>
            </a:r>
          </a:p>
        </p:txBody>
      </p:sp>
      <p:sp>
        <p:nvSpPr>
          <p:cNvPr id="34" name="Rectangle 4">
            <a:extLst>
              <a:ext uri="{FF2B5EF4-FFF2-40B4-BE49-F238E27FC236}">
                <a16:creationId xmlns:a16="http://schemas.microsoft.com/office/drawing/2014/main" id="{3F905685-4A51-48AB-A98A-CCCA46FD7B48}"/>
              </a:ext>
            </a:extLst>
          </p:cNvPr>
          <p:cNvSpPr>
            <a:spLocks noChangeArrowheads="1"/>
          </p:cNvSpPr>
          <p:nvPr/>
        </p:nvSpPr>
        <p:spPr bwMode="auto">
          <a:xfrm>
            <a:off x="4103549" y="790485"/>
            <a:ext cx="4084081" cy="461665"/>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Disease progression</a:t>
            </a:r>
          </a:p>
        </p:txBody>
      </p:sp>
      <p:sp>
        <p:nvSpPr>
          <p:cNvPr id="40" name="Rectangle 4">
            <a:extLst>
              <a:ext uri="{FF2B5EF4-FFF2-40B4-BE49-F238E27FC236}">
                <a16:creationId xmlns:a16="http://schemas.microsoft.com/office/drawing/2014/main" id="{E4EECB1A-26C5-4821-AEA0-9E751C1C7C93}"/>
              </a:ext>
            </a:extLst>
          </p:cNvPr>
          <p:cNvSpPr>
            <a:spLocks noChangeArrowheads="1"/>
          </p:cNvSpPr>
          <p:nvPr/>
        </p:nvSpPr>
        <p:spPr bwMode="auto">
          <a:xfrm>
            <a:off x="10017441" y="4590000"/>
            <a:ext cx="1261799" cy="461665"/>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Time</a:t>
            </a:r>
          </a:p>
        </p:txBody>
      </p:sp>
      <p:sp>
        <p:nvSpPr>
          <p:cNvPr id="65" name="Rectangle 4">
            <a:extLst>
              <a:ext uri="{FF2B5EF4-FFF2-40B4-BE49-F238E27FC236}">
                <a16:creationId xmlns:a16="http://schemas.microsoft.com/office/drawing/2014/main" id="{A0034576-80C7-4048-84B9-8564906A458B}"/>
              </a:ext>
            </a:extLst>
          </p:cNvPr>
          <p:cNvSpPr>
            <a:spLocks noChangeArrowheads="1"/>
          </p:cNvSpPr>
          <p:nvPr/>
        </p:nvSpPr>
        <p:spPr bwMode="auto">
          <a:xfrm>
            <a:off x="8708819" y="2923766"/>
            <a:ext cx="2808999" cy="830997"/>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Preemptive medicine</a:t>
            </a:r>
          </a:p>
        </p:txBody>
      </p:sp>
    </p:spTree>
    <p:extLst>
      <p:ext uri="{BB962C8B-B14F-4D97-AF65-F5344CB8AC3E}">
        <p14:creationId xmlns:p14="http://schemas.microsoft.com/office/powerpoint/2010/main" val="67021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down)">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down)">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down)">
                                      <p:cBhvr>
                                        <p:cTn id="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6439A2-9896-4ED2-9035-FC67474F63EF}"/>
              </a:ext>
            </a:extLst>
          </p:cNvPr>
          <p:cNvSpPr/>
          <p:nvPr/>
        </p:nvSpPr>
        <p:spPr>
          <a:xfrm>
            <a:off x="-2391" y="707885"/>
            <a:ext cx="12192000" cy="549174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46FF53-964D-408B-A23E-AAE43B67EB5B}"/>
              </a:ext>
            </a:extLst>
          </p:cNvPr>
          <p:cNvSpPr txBox="1"/>
          <p:nvPr/>
        </p:nvSpPr>
        <p:spPr>
          <a:xfrm>
            <a:off x="2582059" y="35650"/>
            <a:ext cx="7023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Translational Nanomedicine</a:t>
            </a:r>
          </a:p>
        </p:txBody>
      </p:sp>
      <p:sp>
        <p:nvSpPr>
          <p:cNvPr id="5" name="Rectangle: Rounded Corners 4">
            <a:extLst>
              <a:ext uri="{FF2B5EF4-FFF2-40B4-BE49-F238E27FC236}">
                <a16:creationId xmlns:a16="http://schemas.microsoft.com/office/drawing/2014/main" id="{DA983B62-D80A-49F1-A493-31094D8305A0}"/>
              </a:ext>
            </a:extLst>
          </p:cNvPr>
          <p:cNvSpPr/>
          <p:nvPr/>
        </p:nvSpPr>
        <p:spPr>
          <a:xfrm>
            <a:off x="537502" y="1559873"/>
            <a:ext cx="1263152" cy="1305399"/>
          </a:xfrm>
          <a:prstGeom prst="roundRect">
            <a:avLst>
              <a:gd name="adj" fmla="val 7992"/>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Fig3">
            <a:extLst>
              <a:ext uri="{FF2B5EF4-FFF2-40B4-BE49-F238E27FC236}">
                <a16:creationId xmlns:a16="http://schemas.microsoft.com/office/drawing/2014/main" id="{8D15471A-29DF-489F-A7E5-CB9AA8147DE0}"/>
              </a:ext>
            </a:extLst>
          </p:cNvPr>
          <p:cNvPicPr>
            <a:picLocks noChangeAspect="1" noChangeArrowheads="1"/>
          </p:cNvPicPr>
          <p:nvPr/>
        </p:nvPicPr>
        <p:blipFill rotWithShape="1">
          <a:blip r:embed="rId2" cstate="print"/>
          <a:srcRect l="67914" t="49786" b="8668"/>
          <a:stretch/>
        </p:blipFill>
        <p:spPr bwMode="auto">
          <a:xfrm>
            <a:off x="8225077" y="3046262"/>
            <a:ext cx="1907399" cy="192062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http://pubs.acs.org/appl/literatum/publisher/achs/journals/content/aamick/2016/aamick.2016.8.issue-40/acsami.6b09887/20161006/images/large/am-2016-09887f_0005.jpeg">
            <a:extLst>
              <a:ext uri="{FF2B5EF4-FFF2-40B4-BE49-F238E27FC236}">
                <a16:creationId xmlns:a16="http://schemas.microsoft.com/office/drawing/2014/main" id="{E97FBAF8-682D-4FFF-A64A-92071389C6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77" t="64895" r="32635" b="20210"/>
          <a:stretch/>
        </p:blipFill>
        <p:spPr bwMode="auto">
          <a:xfrm rot="5400000">
            <a:off x="10231675" y="3070669"/>
            <a:ext cx="1887973" cy="188533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BED961B3-5F2D-44FE-A707-54412200AB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1" t="778" r="86594" b="44555"/>
          <a:stretch/>
        </p:blipFill>
        <p:spPr bwMode="auto">
          <a:xfrm>
            <a:off x="2273911" y="3050108"/>
            <a:ext cx="1928000" cy="192561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9" name="Picture 4" descr="https://www.ncbi.nlm.nih.gov/corecgi/tileshop/tileshop.fcgi?p=PMC3&amp;id=319701&amp;s=34&amp;r=1&amp;c=1">
            <a:extLst>
              <a:ext uri="{FF2B5EF4-FFF2-40B4-BE49-F238E27FC236}">
                <a16:creationId xmlns:a16="http://schemas.microsoft.com/office/drawing/2014/main" id="{A44AFC75-3E8F-45FD-B5BD-BBAFF3BA72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005" y="3030289"/>
            <a:ext cx="1955912" cy="196609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580D5AE0-763F-4519-BFF5-C5AC6B8537E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116" t="15738" r="18455"/>
          <a:stretch/>
        </p:blipFill>
        <p:spPr bwMode="auto">
          <a:xfrm>
            <a:off x="6229350" y="3058942"/>
            <a:ext cx="1895210" cy="190794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2">
            <a:extLst>
              <a:ext uri="{FF2B5EF4-FFF2-40B4-BE49-F238E27FC236}">
                <a16:creationId xmlns:a16="http://schemas.microsoft.com/office/drawing/2014/main" id="{2972BE6E-4C9D-4E9F-B55A-F20EC3C21157}"/>
              </a:ext>
            </a:extLst>
          </p:cNvPr>
          <p:cNvPicPr>
            <a:picLocks noChangeAspect="1" noChangeArrowheads="1"/>
          </p:cNvPicPr>
          <p:nvPr/>
        </p:nvPicPr>
        <p:blipFill rotWithShape="1">
          <a:blip r:embed="rId7" cstate="print"/>
          <a:srcRect l="71760" t="46608" r="1"/>
          <a:stretch/>
        </p:blipFill>
        <p:spPr bwMode="auto">
          <a:xfrm>
            <a:off x="4306100" y="3102995"/>
            <a:ext cx="1853677" cy="183882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4CE135C8-6A67-496D-8008-40888923068F}"/>
              </a:ext>
            </a:extLst>
          </p:cNvPr>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534161" y="1609761"/>
            <a:ext cx="1263152" cy="1274523"/>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13" name="Content Placeholder 4">
            <a:extLst>
              <a:ext uri="{FF2B5EF4-FFF2-40B4-BE49-F238E27FC236}">
                <a16:creationId xmlns:a16="http://schemas.microsoft.com/office/drawing/2014/main" id="{71CC5181-84C0-4534-94C0-4D3B85DEF1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48830" y="1574378"/>
            <a:ext cx="392705" cy="1258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picture containing indoor, animal&#10;&#10;Description generated with high confidence">
            <a:extLst>
              <a:ext uri="{FF2B5EF4-FFF2-40B4-BE49-F238E27FC236}">
                <a16:creationId xmlns:a16="http://schemas.microsoft.com/office/drawing/2014/main" id="{17815108-10B2-4E34-84AE-2FEA3FC897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4322" y="1624903"/>
            <a:ext cx="1232993" cy="1244237"/>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15" name="Picture 14" descr="Image result for angiogenesis cartoon">
            <a:extLst>
              <a:ext uri="{FF2B5EF4-FFF2-40B4-BE49-F238E27FC236}">
                <a16:creationId xmlns:a16="http://schemas.microsoft.com/office/drawing/2014/main" id="{EEAC9BF2-4345-420F-8264-8525A1B0247D}"/>
              </a:ext>
            </a:extLst>
          </p:cNvPr>
          <p:cNvPicPr>
            <a:picLocks noChangeAspect="1" noChangeArrowheads="1"/>
          </p:cNvPicPr>
          <p:nvPr/>
        </p:nvPicPr>
        <p:blipFill rotWithShape="1">
          <a:blip r:embed="rId11" cstate="print">
            <a:grayscl/>
            <a:extLst>
              <a:ext uri="{28A0092B-C50C-407E-A947-70E740481C1C}">
                <a14:useLocalDpi xmlns:a14="http://schemas.microsoft.com/office/drawing/2010/main" val="0"/>
              </a:ext>
            </a:extLst>
          </a:blip>
          <a:srcRect l="20438" t="22405" r="20993" b="19451"/>
          <a:stretch/>
        </p:blipFill>
        <p:spPr bwMode="auto">
          <a:xfrm>
            <a:off x="8571934" y="1609761"/>
            <a:ext cx="1321714" cy="122306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pic>
        <p:nvPicPr>
          <p:cNvPr id="16" name="Picture 15">
            <a:extLst>
              <a:ext uri="{FF2B5EF4-FFF2-40B4-BE49-F238E27FC236}">
                <a16:creationId xmlns:a16="http://schemas.microsoft.com/office/drawing/2014/main" id="{FB0C7FA7-BFED-4543-BB2C-52322E817691}"/>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33000"/>
                    </a14:imgEffect>
                  </a14:imgLayer>
                </a14:imgProps>
              </a:ext>
            </a:extLst>
          </a:blip>
          <a:srcRect l="36474" r="12200"/>
          <a:stretch/>
        </p:blipFill>
        <p:spPr>
          <a:xfrm rot="10800000">
            <a:off x="6485221" y="1574378"/>
            <a:ext cx="1383468" cy="1293829"/>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17" name="Picture 4" descr="Image result for tumor">
            <a:extLst>
              <a:ext uri="{FF2B5EF4-FFF2-40B4-BE49-F238E27FC236}">
                <a16:creationId xmlns:a16="http://schemas.microsoft.com/office/drawing/2014/main" id="{B5905637-818C-4C16-969A-5CDA8193BDF8}"/>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l="47309" t="29812" r="6265" b="7806"/>
          <a:stretch/>
        </p:blipFill>
        <p:spPr bwMode="auto">
          <a:xfrm>
            <a:off x="4560760" y="1559873"/>
            <a:ext cx="1281419" cy="1293829"/>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cxnSp>
        <p:nvCxnSpPr>
          <p:cNvPr id="18" name="Straight Arrow Connector 17">
            <a:extLst>
              <a:ext uri="{FF2B5EF4-FFF2-40B4-BE49-F238E27FC236}">
                <a16:creationId xmlns:a16="http://schemas.microsoft.com/office/drawing/2014/main" id="{19C72D7B-2960-4375-9D3A-27F25EDE19B6}"/>
              </a:ext>
            </a:extLst>
          </p:cNvPr>
          <p:cNvCxnSpPr>
            <a:cxnSpLocks/>
          </p:cNvCxnSpPr>
          <p:nvPr/>
        </p:nvCxnSpPr>
        <p:spPr>
          <a:xfrm>
            <a:off x="835195" y="5234087"/>
            <a:ext cx="10627291" cy="0"/>
          </a:xfrm>
          <a:prstGeom prst="straightConnector1">
            <a:avLst/>
          </a:prstGeom>
          <a:ln w="38100">
            <a:solidFill>
              <a:schemeClr val="bg1"/>
            </a:solidFill>
            <a:tailEnd type="triangle" w="lg" len="lg"/>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61CC8CDA-4F04-4595-AEC9-1B5837EDDD38}"/>
              </a:ext>
            </a:extLst>
          </p:cNvPr>
          <p:cNvSpPr txBox="1"/>
          <p:nvPr/>
        </p:nvSpPr>
        <p:spPr>
          <a:xfrm>
            <a:off x="316296" y="5288654"/>
            <a:ext cx="118261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EECE1"/>
                </a:solidFill>
                <a:effectLst/>
                <a:uLnTx/>
                <a:uFillTx/>
                <a:latin typeface="Arial" panose="020B0604020202020204" pitchFamily="34" charset="0"/>
                <a:ea typeface="+mn-ea"/>
                <a:cs typeface="Arial" panose="020B0604020202020204" pitchFamily="34" charset="0"/>
              </a:rPr>
              <a:t>Whole body     Organ         Tumor      Blood Clot      Angiogenesis   Cells     </a:t>
            </a:r>
          </a:p>
        </p:txBody>
      </p:sp>
      <p:pic>
        <p:nvPicPr>
          <p:cNvPr id="21" name="Picture 2" descr="Bioengineering Department">
            <a:extLst>
              <a:ext uri="{FF2B5EF4-FFF2-40B4-BE49-F238E27FC236}">
                <a16:creationId xmlns:a16="http://schemas.microsoft.com/office/drawing/2014/main" id="{29A9B64D-080A-4FAF-8CA2-D3F1741D57A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67823" y="6311187"/>
            <a:ext cx="5568648" cy="480827"/>
          </a:xfrm>
          <a:prstGeom prst="rect">
            <a:avLst/>
          </a:prstGeom>
          <a:solidFill>
            <a:schemeClr val="accent6">
              <a:lumMod val="75000"/>
            </a:schemeClr>
          </a:solidFill>
          <a:extLst/>
        </p:spPr>
      </p:pic>
      <p:sp>
        <p:nvSpPr>
          <p:cNvPr id="22" name="TextBox 21">
            <a:extLst>
              <a:ext uri="{FF2B5EF4-FFF2-40B4-BE49-F238E27FC236}">
                <a16:creationId xmlns:a16="http://schemas.microsoft.com/office/drawing/2014/main" id="{7CD41B6B-E2D4-45FF-9E60-81C6FED8A23C}"/>
              </a:ext>
            </a:extLst>
          </p:cNvPr>
          <p:cNvSpPr txBox="1"/>
          <p:nvPr/>
        </p:nvSpPr>
        <p:spPr>
          <a:xfrm>
            <a:off x="253993" y="841492"/>
            <a:ext cx="1193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solidFill>
                <a:effectLst/>
                <a:uLnTx/>
                <a:uFillTx/>
                <a:latin typeface="Arial" panose="020B0604020202020204" pitchFamily="34" charset="0"/>
                <a:ea typeface="+mn-ea"/>
                <a:cs typeface="Arial" panose="020B0604020202020204" pitchFamily="34" charset="0"/>
              </a:rPr>
              <a:t>Multidisciplinary approach to early detection</a:t>
            </a:r>
          </a:p>
        </p:txBody>
      </p:sp>
      <p:sp>
        <p:nvSpPr>
          <p:cNvPr id="23" name="Rectangle 22">
            <a:extLst>
              <a:ext uri="{FF2B5EF4-FFF2-40B4-BE49-F238E27FC236}">
                <a16:creationId xmlns:a16="http://schemas.microsoft.com/office/drawing/2014/main" id="{0A7EC47B-ABB9-4303-9BB4-EA7D9F301D94}"/>
              </a:ext>
            </a:extLst>
          </p:cNvPr>
          <p:cNvSpPr/>
          <p:nvPr/>
        </p:nvSpPr>
        <p:spPr>
          <a:xfrm>
            <a:off x="620988" y="5830301"/>
            <a:ext cx="2877711"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Angew Chem 2009; 2010</a:t>
            </a:r>
            <a:endParaRPr lang="en-US" b="1" i="1"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8BBF674-02F9-496A-B776-96CB93EEE747}"/>
              </a:ext>
            </a:extLst>
          </p:cNvPr>
          <p:cNvSpPr/>
          <p:nvPr/>
        </p:nvSpPr>
        <p:spPr>
          <a:xfrm>
            <a:off x="3784867" y="5821087"/>
            <a:ext cx="4617483"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JACS 2008; 2009; 2010; 2011; 2012; 2017</a:t>
            </a:r>
            <a:endParaRPr lang="en-US" b="1" i="1"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9003AF4-5E78-438C-B42B-A38D7AE8FE44}"/>
              </a:ext>
            </a:extLst>
          </p:cNvPr>
          <p:cNvSpPr/>
          <p:nvPr/>
        </p:nvSpPr>
        <p:spPr>
          <a:xfrm>
            <a:off x="8636476" y="5839513"/>
            <a:ext cx="3181192" cy="369332"/>
          </a:xfrm>
          <a:prstGeom prst="rect">
            <a:avLst/>
          </a:prstGeom>
        </p:spPr>
        <p:txBody>
          <a:bodyPr wrap="none">
            <a:spAutoFit/>
          </a:bodyPr>
          <a:lstStyle/>
          <a:p>
            <a:r>
              <a:rPr lang="nl-NL" b="1" i="1" dirty="0">
                <a:solidFill>
                  <a:schemeClr val="bg1"/>
                </a:solidFill>
                <a:latin typeface="Arial" panose="020B0604020202020204" pitchFamily="34" charset="0"/>
                <a:cs typeface="Arial" panose="020B0604020202020204" pitchFamily="34" charset="0"/>
              </a:rPr>
              <a:t>ACS Nano 2011; 2012; 2015</a:t>
            </a:r>
            <a:endParaRPr lang="en-US"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35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3739520E-8C19-47D5-80BD-F7AD2FDC0782}"/>
              </a:ext>
            </a:extLst>
          </p:cNvPr>
          <p:cNvSpPr/>
          <p:nvPr/>
        </p:nvSpPr>
        <p:spPr>
          <a:xfrm>
            <a:off x="-7582" y="-16665"/>
            <a:ext cx="12192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C898479-E7F3-43A1-A9A5-1873BB12D315}"/>
              </a:ext>
            </a:extLst>
          </p:cNvPr>
          <p:cNvSpPr/>
          <p:nvPr/>
        </p:nvSpPr>
        <p:spPr>
          <a:xfrm>
            <a:off x="4346056" y="1812185"/>
            <a:ext cx="3276600" cy="3257605"/>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Arrow Connector 4"/>
          <p:cNvCxnSpPr/>
          <p:nvPr/>
        </p:nvCxnSpPr>
        <p:spPr>
          <a:xfrm>
            <a:off x="7840489" y="4790250"/>
            <a:ext cx="457200" cy="304800"/>
          </a:xfrm>
          <a:prstGeom prst="straightConnector1">
            <a:avLst/>
          </a:prstGeom>
          <a:ln w="28575">
            <a:solidFill>
              <a:schemeClr val="accent1">
                <a:lumMod val="75000"/>
              </a:schemeClr>
            </a:solidFill>
            <a:headEnd w="lg" len="lg"/>
            <a:tailEnd type="oval"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5977259" y="847876"/>
            <a:ext cx="1" cy="504430"/>
          </a:xfrm>
          <a:prstGeom prst="straightConnector1">
            <a:avLst/>
          </a:prstGeom>
          <a:ln w="28575">
            <a:solidFill>
              <a:schemeClr val="accent1">
                <a:lumMod val="75000"/>
              </a:schemeClr>
            </a:solidFill>
            <a:headEnd w="lg" len="lg"/>
            <a:tailEnd type="oval"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952947" y="5815353"/>
            <a:ext cx="0" cy="304800"/>
          </a:xfrm>
          <a:prstGeom prst="straightConnector1">
            <a:avLst/>
          </a:prstGeom>
          <a:ln w="28575">
            <a:solidFill>
              <a:schemeClr val="accent1">
                <a:lumMod val="75000"/>
              </a:schemeClr>
            </a:solidFill>
            <a:headEnd w="lg" len="lg"/>
            <a:tailEnd type="oval"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3709768" y="4714050"/>
            <a:ext cx="278195" cy="228600"/>
          </a:xfrm>
          <a:prstGeom prst="straightConnector1">
            <a:avLst/>
          </a:prstGeom>
          <a:ln w="28575">
            <a:solidFill>
              <a:schemeClr val="accent1">
                <a:lumMod val="75000"/>
              </a:schemeClr>
            </a:solidFill>
            <a:headEnd w="lg" len="lg"/>
            <a:tailEnd type="oval" w="lg" len="lg"/>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02934" y="3139750"/>
            <a:ext cx="1611656"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Molecular Imaging</a:t>
            </a:r>
          </a:p>
        </p:txBody>
      </p:sp>
      <p:pic>
        <p:nvPicPr>
          <p:cNvPr id="31" name="Picture 4" descr="https://www.ncbi.nlm.nih.gov/corecgi/tileshop/tileshop.fcgi?p=PMC3&amp;id=319701&amp;s=34&amp;r=1&amp;c=1"/>
          <p:cNvPicPr>
            <a:picLocks noChangeAspect="1" noChangeArrowheads="1"/>
          </p:cNvPicPr>
          <p:nvPr/>
        </p:nvPicPr>
        <p:blipFill rotWithShape="1">
          <a:blip r:embed="rId4">
            <a:extLst>
              <a:ext uri="{28A0092B-C50C-407E-A947-70E740481C1C}">
                <a14:useLocalDpi xmlns:a14="http://schemas.microsoft.com/office/drawing/2010/main" val="0"/>
              </a:ext>
            </a:extLst>
          </a:blip>
          <a:srcRect l="40900" t="431" r="4394" b="8905"/>
          <a:stretch/>
        </p:blipFill>
        <p:spPr bwMode="auto">
          <a:xfrm>
            <a:off x="34659" y="15769"/>
            <a:ext cx="2254502" cy="3755819"/>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116" t="24011" r="18455"/>
          <a:stretch/>
        </p:blipFill>
        <p:spPr bwMode="auto">
          <a:xfrm rot="10800000">
            <a:off x="4938781" y="5091371"/>
            <a:ext cx="3283088" cy="1714801"/>
          </a:xfrm>
          <a:prstGeom prst="rect">
            <a:avLst/>
          </a:prstGeom>
          <a:noFill/>
          <a:ln w="38100">
            <a:solidFill>
              <a:schemeClr val="tx1"/>
            </a:solidFill>
            <a:miter lim="800000"/>
            <a:headEnd/>
            <a:tailEnd/>
          </a:ln>
          <a:effectLst/>
        </p:spPr>
      </p:pic>
      <p:grpSp>
        <p:nvGrpSpPr>
          <p:cNvPr id="44" name="Group 43"/>
          <p:cNvGrpSpPr/>
          <p:nvPr/>
        </p:nvGrpSpPr>
        <p:grpSpPr>
          <a:xfrm rot="5400000">
            <a:off x="7746484" y="3684362"/>
            <a:ext cx="3634110" cy="2137226"/>
            <a:chOff x="6203133" y="1897908"/>
            <a:chExt cx="3903826" cy="2172702"/>
          </a:xfrm>
        </p:grpSpPr>
        <p:pic>
          <p:nvPicPr>
            <p:cNvPr id="45" name="SLN_movie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7373" t="23809" r="27256" b="24339"/>
            <a:stretch/>
          </p:blipFill>
          <p:spPr>
            <a:xfrm>
              <a:off x="6203133" y="1897908"/>
              <a:ext cx="3903826" cy="2172702"/>
            </a:xfrm>
            <a:prstGeom prst="rect">
              <a:avLst/>
            </a:prstGeom>
          </p:spPr>
        </p:pic>
        <p:cxnSp>
          <p:nvCxnSpPr>
            <p:cNvPr id="47" name="Straight Arrow Connector 46"/>
            <p:cNvCxnSpPr/>
            <p:nvPr/>
          </p:nvCxnSpPr>
          <p:spPr>
            <a:xfrm flipH="1">
              <a:off x="6835417" y="2656396"/>
              <a:ext cx="240184" cy="322238"/>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6913800" y="3401564"/>
              <a:ext cx="323603" cy="191395"/>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8919595" y="2897493"/>
              <a:ext cx="312016" cy="113808"/>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153275" y="2633749"/>
              <a:ext cx="536907" cy="4026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LV</a:t>
              </a:r>
            </a:p>
          </p:txBody>
        </p:sp>
        <p:sp>
          <p:nvSpPr>
            <p:cNvPr id="52" name="TextBox 51"/>
            <p:cNvSpPr txBox="1"/>
            <p:nvPr/>
          </p:nvSpPr>
          <p:spPr>
            <a:xfrm>
              <a:off x="6267469" y="3353636"/>
              <a:ext cx="657711" cy="3660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SLN</a:t>
              </a:r>
            </a:p>
          </p:txBody>
        </p:sp>
      </p:grpSp>
      <p:cxnSp>
        <p:nvCxnSpPr>
          <p:cNvPr id="34" name="Straight Arrow Connector 33"/>
          <p:cNvCxnSpPr/>
          <p:nvPr/>
        </p:nvCxnSpPr>
        <p:spPr>
          <a:xfrm flipH="1" flipV="1">
            <a:off x="3657512" y="2107885"/>
            <a:ext cx="339996" cy="237958"/>
          </a:xfrm>
          <a:prstGeom prst="straightConnector1">
            <a:avLst/>
          </a:prstGeom>
          <a:ln w="28575">
            <a:solidFill>
              <a:schemeClr val="accent1">
                <a:lumMod val="75000"/>
              </a:schemeClr>
            </a:solidFill>
            <a:headEnd w="lg" len="lg"/>
            <a:tailEnd type="oval" w="lg" len="lg"/>
          </a:ln>
        </p:spPr>
        <p:style>
          <a:lnRef idx="2">
            <a:schemeClr val="accent1"/>
          </a:lnRef>
          <a:fillRef idx="0">
            <a:schemeClr val="accent1"/>
          </a:fillRef>
          <a:effectRef idx="1">
            <a:schemeClr val="accent1"/>
          </a:effectRef>
          <a:fontRef idx="minor">
            <a:schemeClr val="tx1"/>
          </a:fontRef>
        </p:style>
      </p:cxnSp>
      <p:sp>
        <p:nvSpPr>
          <p:cNvPr id="2049" name="Oval 2048"/>
          <p:cNvSpPr/>
          <p:nvPr/>
        </p:nvSpPr>
        <p:spPr>
          <a:xfrm>
            <a:off x="6747104" y="2094181"/>
            <a:ext cx="1239461" cy="1210505"/>
          </a:xfrm>
          <a:prstGeom prst="ellipse">
            <a:avLst/>
          </a:prstGeom>
          <a:solidFill>
            <a:srgbClr val="0033CC"/>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4" name="Oval 73"/>
          <p:cNvSpPr/>
          <p:nvPr/>
        </p:nvSpPr>
        <p:spPr>
          <a:xfrm>
            <a:off x="6738096" y="3775192"/>
            <a:ext cx="1239461" cy="1210505"/>
          </a:xfrm>
          <a:prstGeom prst="ellipse">
            <a:avLst/>
          </a:prstGeom>
          <a:solidFill>
            <a:srgbClr val="0033CC"/>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Oval 26"/>
          <p:cNvSpPr/>
          <p:nvPr/>
        </p:nvSpPr>
        <p:spPr>
          <a:xfrm>
            <a:off x="6609024" y="1971375"/>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Thrombus</a:t>
            </a:r>
          </a:p>
        </p:txBody>
      </p:sp>
      <p:sp>
        <p:nvSpPr>
          <p:cNvPr id="26" name="Oval 25"/>
          <p:cNvSpPr/>
          <p:nvPr/>
        </p:nvSpPr>
        <p:spPr>
          <a:xfrm>
            <a:off x="6645618" y="3619564"/>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Angiogenesis</a:t>
            </a:r>
          </a:p>
        </p:txBody>
      </p:sp>
      <p:sp>
        <p:nvSpPr>
          <p:cNvPr id="75" name="Oval 74"/>
          <p:cNvSpPr/>
          <p:nvPr/>
        </p:nvSpPr>
        <p:spPr>
          <a:xfrm>
            <a:off x="5333217" y="4604848"/>
            <a:ext cx="1239461" cy="1210505"/>
          </a:xfrm>
          <a:prstGeom prst="ellipse">
            <a:avLst/>
          </a:prstGeom>
          <a:solidFill>
            <a:srgbClr val="0033CC"/>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Oval 34"/>
          <p:cNvSpPr/>
          <p:nvPr/>
        </p:nvSpPr>
        <p:spPr>
          <a:xfrm>
            <a:off x="5214515" y="4471429"/>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Probes (Exploratory)</a:t>
            </a:r>
          </a:p>
        </p:txBody>
      </p:sp>
      <p:sp>
        <p:nvSpPr>
          <p:cNvPr id="76" name="Oval 75"/>
          <p:cNvSpPr/>
          <p:nvPr/>
        </p:nvSpPr>
        <p:spPr>
          <a:xfrm>
            <a:off x="3857743" y="3787320"/>
            <a:ext cx="1239461" cy="1210505"/>
          </a:xfrm>
          <a:prstGeom prst="ellipse">
            <a:avLst/>
          </a:prstGeom>
          <a:solidFill>
            <a:srgbClr val="0033CC"/>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 name="Oval 76"/>
          <p:cNvSpPr/>
          <p:nvPr/>
        </p:nvSpPr>
        <p:spPr>
          <a:xfrm>
            <a:off x="3847206" y="2100711"/>
            <a:ext cx="1239461" cy="1210505"/>
          </a:xfrm>
          <a:prstGeom prst="ellipse">
            <a:avLst/>
          </a:prstGeom>
          <a:solidFill>
            <a:srgbClr val="0033CC"/>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val 21"/>
          <p:cNvSpPr/>
          <p:nvPr/>
        </p:nvSpPr>
        <p:spPr>
          <a:xfrm>
            <a:off x="3824659" y="3591036"/>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Sentinel Lymph Node</a:t>
            </a:r>
          </a:p>
        </p:txBody>
      </p:sp>
      <p:sp>
        <p:nvSpPr>
          <p:cNvPr id="78" name="Oval 77"/>
          <p:cNvSpPr/>
          <p:nvPr/>
        </p:nvSpPr>
        <p:spPr>
          <a:xfrm>
            <a:off x="5307672" y="1292667"/>
            <a:ext cx="1239461" cy="1210505"/>
          </a:xfrm>
          <a:prstGeom prst="ellipse">
            <a:avLst/>
          </a:prstGeom>
          <a:solidFill>
            <a:srgbClr val="0033CC"/>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168452" y="1147720"/>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Drug Release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Intra-cellular</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pic>
        <p:nvPicPr>
          <p:cNvPr id="72" name="Picture 71">
            <a:extLst>
              <a:ext uri="{FF2B5EF4-FFF2-40B4-BE49-F238E27FC236}">
                <a16:creationId xmlns:a16="http://schemas.microsoft.com/office/drawing/2014/main" id="{C3C30308-C5C2-4096-8F48-21D678D271B7}"/>
              </a:ext>
            </a:extLst>
          </p:cNvPr>
          <p:cNvPicPr>
            <a:picLocks noChangeAspect="1"/>
          </p:cNvPicPr>
          <p:nvPr/>
        </p:nvPicPr>
        <p:blipFill rotWithShape="1">
          <a:blip r:embed="rId7"/>
          <a:srcRect l="48490" t="2978" r="11476" b="69846"/>
          <a:stretch/>
        </p:blipFill>
        <p:spPr>
          <a:xfrm>
            <a:off x="39028" y="3992448"/>
            <a:ext cx="2867359" cy="2763059"/>
          </a:xfrm>
          <a:prstGeom prst="rect">
            <a:avLst/>
          </a:prstGeom>
        </p:spPr>
      </p:pic>
      <p:sp>
        <p:nvSpPr>
          <p:cNvPr id="37" name="Rectangle 36">
            <a:extLst>
              <a:ext uri="{FF2B5EF4-FFF2-40B4-BE49-F238E27FC236}">
                <a16:creationId xmlns:a16="http://schemas.microsoft.com/office/drawing/2014/main" id="{37A20417-F654-411A-BF34-47039C29D8EE}"/>
              </a:ext>
            </a:extLst>
          </p:cNvPr>
          <p:cNvSpPr/>
          <p:nvPr/>
        </p:nvSpPr>
        <p:spPr>
          <a:xfrm>
            <a:off x="-29942" y="2356750"/>
            <a:ext cx="2699778" cy="307777"/>
          </a:xfrm>
          <a:prstGeom prst="rect">
            <a:avLst/>
          </a:prstGeom>
        </p:spPr>
        <p:txBody>
          <a:bodyPr wrap="none">
            <a:spAutoFit/>
          </a:bodyPr>
          <a:lstStyle/>
          <a:p>
            <a:r>
              <a:rPr lang="en-US" sz="1400" b="1" dirty="0">
                <a:solidFill>
                  <a:srgbClr val="FF0000"/>
                </a:solidFill>
                <a:latin typeface="Arial" panose="020B0604020202020204" pitchFamily="34" charset="0"/>
                <a:cs typeface="Arial" panose="020B0604020202020204" pitchFamily="34" charset="0"/>
              </a:rPr>
              <a:t>ACS Nano. 2012;6(4):3364-70.</a:t>
            </a:r>
          </a:p>
        </p:txBody>
      </p:sp>
      <p:sp>
        <p:nvSpPr>
          <p:cNvPr id="40" name="Rectangle 39">
            <a:extLst>
              <a:ext uri="{FF2B5EF4-FFF2-40B4-BE49-F238E27FC236}">
                <a16:creationId xmlns:a16="http://schemas.microsoft.com/office/drawing/2014/main" id="{08046BDA-A617-4E1F-9CF5-F8808835429D}"/>
              </a:ext>
            </a:extLst>
          </p:cNvPr>
          <p:cNvSpPr/>
          <p:nvPr/>
        </p:nvSpPr>
        <p:spPr>
          <a:xfrm>
            <a:off x="2357112" y="3228597"/>
            <a:ext cx="2590517" cy="307777"/>
          </a:xfrm>
          <a:prstGeom prst="rect">
            <a:avLst/>
          </a:prstGeom>
        </p:spPr>
        <p:txBody>
          <a:bodyPr wrap="none">
            <a:spAutoFit/>
          </a:bodyPr>
          <a:lstStyle/>
          <a:p>
            <a:r>
              <a:rPr lang="en-US" sz="1400" b="1" dirty="0">
                <a:solidFill>
                  <a:srgbClr val="FF0000"/>
                </a:solidFill>
                <a:latin typeface="Arial" panose="020B0604020202020204" pitchFamily="34" charset="0"/>
                <a:cs typeface="Arial" panose="020B0604020202020204" pitchFamily="34" charset="0"/>
              </a:rPr>
              <a:t>Small. 2015;11(36):4691-703.</a:t>
            </a:r>
            <a:endParaRPr lang="en-US" sz="1400" dirty="0"/>
          </a:p>
        </p:txBody>
      </p:sp>
      <p:sp>
        <p:nvSpPr>
          <p:cNvPr id="42" name="TextBox 41">
            <a:extLst>
              <a:ext uri="{FF2B5EF4-FFF2-40B4-BE49-F238E27FC236}">
                <a16:creationId xmlns:a16="http://schemas.microsoft.com/office/drawing/2014/main" id="{FD806003-F192-42B1-A7E0-87FE20799A6A}"/>
              </a:ext>
            </a:extLst>
          </p:cNvPr>
          <p:cNvSpPr txBox="1"/>
          <p:nvPr/>
        </p:nvSpPr>
        <p:spPr>
          <a:xfrm>
            <a:off x="2352115" y="3024910"/>
            <a:ext cx="2202847" cy="307777"/>
          </a:xfrm>
          <a:prstGeom prst="rect">
            <a:avLst/>
          </a:prstGeom>
          <a:noFill/>
        </p:spPr>
        <p:txBody>
          <a:bodyPr wrap="none" rtlCol="0">
            <a:spAutoFit/>
          </a:bodyPr>
          <a:lstStyle/>
          <a:p>
            <a:r>
              <a:rPr lang="sv-SE" sz="1400" b="1" dirty="0">
                <a:solidFill>
                  <a:srgbClr val="FF0000"/>
                </a:solidFill>
                <a:latin typeface="Arial" panose="020B0604020202020204" pitchFamily="34" charset="0"/>
                <a:cs typeface="Arial" panose="020B0604020202020204" pitchFamily="34" charset="0"/>
              </a:rPr>
              <a:t>Sci Rep. 2016; 6:29299. </a:t>
            </a:r>
            <a:endParaRPr lang="en-US" sz="1400" b="1" dirty="0">
              <a:solidFill>
                <a:srgbClr val="FF0000"/>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4DFC135-30AA-4C85-9284-076811AEBBE3}"/>
              </a:ext>
            </a:extLst>
          </p:cNvPr>
          <p:cNvSpPr txBox="1"/>
          <p:nvPr/>
        </p:nvSpPr>
        <p:spPr>
          <a:xfrm>
            <a:off x="2361872" y="3414510"/>
            <a:ext cx="2730235" cy="307777"/>
          </a:xfrm>
          <a:prstGeom prst="rect">
            <a:avLst/>
          </a:prstGeom>
          <a:noFill/>
        </p:spPr>
        <p:txBody>
          <a:bodyPr wrap="none" rtlCol="0">
            <a:spAutoFit/>
          </a:bodyPr>
          <a:lstStyle/>
          <a:p>
            <a:r>
              <a:rPr lang="sv-SE" sz="1400" b="1" dirty="0">
                <a:solidFill>
                  <a:schemeClr val="accent3">
                    <a:lumMod val="75000"/>
                  </a:schemeClr>
                </a:solidFill>
                <a:latin typeface="Arial" panose="020B0604020202020204" pitchFamily="34" charset="0"/>
                <a:cs typeface="Arial" panose="020B0604020202020204" pitchFamily="34" charset="0"/>
              </a:rPr>
              <a:t>Collaborator: Rohit Bhargava </a:t>
            </a:r>
            <a:endParaRPr lang="en-US" sz="1400" b="1" dirty="0">
              <a:solidFill>
                <a:schemeClr val="accent3">
                  <a:lumMod val="75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C2B3674-0C74-421A-BA9D-CD4818FF8228}"/>
              </a:ext>
            </a:extLst>
          </p:cNvPr>
          <p:cNvSpPr txBox="1"/>
          <p:nvPr/>
        </p:nvSpPr>
        <p:spPr>
          <a:xfrm>
            <a:off x="2083445" y="6423296"/>
            <a:ext cx="2730235" cy="307777"/>
          </a:xfrm>
          <a:prstGeom prst="rect">
            <a:avLst/>
          </a:prstGeom>
          <a:noFill/>
        </p:spPr>
        <p:txBody>
          <a:bodyPr wrap="none" rtlCol="0">
            <a:spAutoFit/>
          </a:bodyPr>
          <a:lstStyle/>
          <a:p>
            <a:r>
              <a:rPr lang="sv-SE" sz="1400" b="1" dirty="0">
                <a:solidFill>
                  <a:schemeClr val="accent3">
                    <a:lumMod val="75000"/>
                  </a:schemeClr>
                </a:solidFill>
                <a:latin typeface="Arial" panose="020B0604020202020204" pitchFamily="34" charset="0"/>
                <a:cs typeface="Arial" panose="020B0604020202020204" pitchFamily="34" charset="0"/>
              </a:rPr>
              <a:t>Collaborator: Rohit Bhargava </a:t>
            </a:r>
            <a:endParaRPr lang="en-US" sz="1400" b="1" dirty="0">
              <a:solidFill>
                <a:schemeClr val="accent3">
                  <a:lumMod val="75000"/>
                </a:schemeClr>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CDEA6EAD-70EB-4347-9989-C7BEEAE02A66}"/>
              </a:ext>
            </a:extLst>
          </p:cNvPr>
          <p:cNvSpPr/>
          <p:nvPr/>
        </p:nvSpPr>
        <p:spPr>
          <a:xfrm>
            <a:off x="2085048" y="6262253"/>
            <a:ext cx="2728632" cy="307777"/>
          </a:xfrm>
          <a:prstGeom prst="rect">
            <a:avLst/>
          </a:prstGeom>
        </p:spPr>
        <p:txBody>
          <a:bodyPr wrap="none">
            <a:spAutoFit/>
          </a:bodyPr>
          <a:lstStyle/>
          <a:p>
            <a:r>
              <a:rPr lang="en-US" sz="1400" b="1" dirty="0">
                <a:solidFill>
                  <a:srgbClr val="FF0000"/>
                </a:solidFill>
                <a:latin typeface="Arial" panose="020B0604020202020204" pitchFamily="34" charset="0"/>
                <a:cs typeface="Arial" panose="020B0604020202020204" pitchFamily="34" charset="0"/>
              </a:rPr>
              <a:t>Nanoscale, 2016, 8, 2826-2831</a:t>
            </a:r>
          </a:p>
        </p:txBody>
      </p:sp>
      <p:sp>
        <p:nvSpPr>
          <p:cNvPr id="53" name="Rectangle 52">
            <a:extLst>
              <a:ext uri="{FF2B5EF4-FFF2-40B4-BE49-F238E27FC236}">
                <a16:creationId xmlns:a16="http://schemas.microsoft.com/office/drawing/2014/main" id="{EA8A246F-474C-4D4A-9E57-B9E3CACBD55B}"/>
              </a:ext>
            </a:extLst>
          </p:cNvPr>
          <p:cNvSpPr/>
          <p:nvPr/>
        </p:nvSpPr>
        <p:spPr>
          <a:xfrm>
            <a:off x="2085507" y="6100581"/>
            <a:ext cx="1160895" cy="307777"/>
          </a:xfrm>
          <a:prstGeom prst="rect">
            <a:avLst/>
          </a:prstGeom>
        </p:spPr>
        <p:txBody>
          <a:bodyPr wrap="none">
            <a:spAutoFit/>
          </a:bodyPr>
          <a:lstStyle/>
          <a:p>
            <a:r>
              <a:rPr lang="en-US" sz="1400" b="1" dirty="0">
                <a:solidFill>
                  <a:srgbClr val="FF0000"/>
                </a:solidFill>
                <a:latin typeface="Arial" panose="020B0604020202020204" pitchFamily="34" charset="0"/>
                <a:cs typeface="Arial" panose="020B0604020202020204" pitchFamily="34" charset="0"/>
              </a:rPr>
              <a:t>Small. 2016</a:t>
            </a:r>
          </a:p>
        </p:txBody>
      </p:sp>
      <p:pic>
        <p:nvPicPr>
          <p:cNvPr id="54" name="Picture 5" descr="SCT Clots.jpeg">
            <a:extLst>
              <a:ext uri="{FF2B5EF4-FFF2-40B4-BE49-F238E27FC236}">
                <a16:creationId xmlns:a16="http://schemas.microsoft.com/office/drawing/2014/main" id="{58E97C75-B7F3-4BF6-A170-70B8CF20BB0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Lst>
          </a:blip>
          <a:srcRect l="67264" t="5627" r="17463" b="27912"/>
          <a:stretch/>
        </p:blipFill>
        <p:spPr bwMode="auto">
          <a:xfrm>
            <a:off x="10414243" y="-9409"/>
            <a:ext cx="1758631" cy="3545783"/>
          </a:xfrm>
          <a:prstGeom prst="rect">
            <a:avLst/>
          </a:prstGeom>
          <a:ln w="38100" cap="sq">
            <a:noFill/>
            <a:prstDash val="solid"/>
            <a:miter lim="800000"/>
          </a:ln>
          <a:effectLst/>
        </p:spPr>
      </p:pic>
      <p:sp>
        <p:nvSpPr>
          <p:cNvPr id="55" name="Rectangle 54">
            <a:extLst>
              <a:ext uri="{FF2B5EF4-FFF2-40B4-BE49-F238E27FC236}">
                <a16:creationId xmlns:a16="http://schemas.microsoft.com/office/drawing/2014/main" id="{4A69D6DB-5ABF-4E22-9558-DD6AF1FD7471}"/>
              </a:ext>
            </a:extLst>
          </p:cNvPr>
          <p:cNvSpPr/>
          <p:nvPr/>
        </p:nvSpPr>
        <p:spPr>
          <a:xfrm>
            <a:off x="8359539" y="2082227"/>
            <a:ext cx="3085845" cy="307777"/>
          </a:xfrm>
          <a:prstGeom prst="rect">
            <a:avLst/>
          </a:prstGeom>
        </p:spPr>
        <p:txBody>
          <a:bodyPr wrap="none">
            <a:spAutoFit/>
          </a:bodyPr>
          <a:lstStyle/>
          <a:p>
            <a:r>
              <a:rPr lang="en-US" sz="1400" b="1" dirty="0">
                <a:solidFill>
                  <a:srgbClr val="FF0000"/>
                </a:solidFill>
                <a:latin typeface="arial" panose="020B0604020202020204" pitchFamily="34" charset="0"/>
              </a:rPr>
              <a:t>Nanomedicine. 2015; 11(3):569-78.</a:t>
            </a:r>
            <a:endParaRPr lang="en-US" sz="1400" b="1" dirty="0">
              <a:solidFill>
                <a:srgbClr val="FF0000"/>
              </a:solidFill>
            </a:endParaRPr>
          </a:p>
        </p:txBody>
      </p:sp>
      <p:sp>
        <p:nvSpPr>
          <p:cNvPr id="56" name="Rectangle 55">
            <a:extLst>
              <a:ext uri="{FF2B5EF4-FFF2-40B4-BE49-F238E27FC236}">
                <a16:creationId xmlns:a16="http://schemas.microsoft.com/office/drawing/2014/main" id="{289801FA-A76E-4F16-8B94-41C3916E0EA8}"/>
              </a:ext>
            </a:extLst>
          </p:cNvPr>
          <p:cNvSpPr/>
          <p:nvPr/>
        </p:nvSpPr>
        <p:spPr>
          <a:xfrm>
            <a:off x="8348071" y="2323136"/>
            <a:ext cx="2699778" cy="307777"/>
          </a:xfrm>
          <a:prstGeom prst="rect">
            <a:avLst/>
          </a:prstGeom>
        </p:spPr>
        <p:txBody>
          <a:bodyPr wrap="none">
            <a:spAutoFit/>
          </a:bodyPr>
          <a:lstStyle/>
          <a:p>
            <a:r>
              <a:rPr lang="de-DE" sz="1400" b="1" dirty="0">
                <a:solidFill>
                  <a:srgbClr val="FF0000"/>
                </a:solidFill>
                <a:latin typeface="arial" panose="020B0604020202020204" pitchFamily="34" charset="0"/>
              </a:rPr>
              <a:t>JACS. 2012;134(25):10377-80.</a:t>
            </a:r>
            <a:endParaRPr lang="en-US" sz="1400" b="1" dirty="0">
              <a:solidFill>
                <a:srgbClr val="FF0000"/>
              </a:solidFill>
            </a:endParaRPr>
          </a:p>
        </p:txBody>
      </p:sp>
      <p:sp>
        <p:nvSpPr>
          <p:cNvPr id="57" name="TextBox 56">
            <a:extLst>
              <a:ext uri="{FF2B5EF4-FFF2-40B4-BE49-F238E27FC236}">
                <a16:creationId xmlns:a16="http://schemas.microsoft.com/office/drawing/2014/main" id="{68B579C0-E3F7-44A4-B88C-9EC088115977}"/>
              </a:ext>
            </a:extLst>
          </p:cNvPr>
          <p:cNvSpPr txBox="1"/>
          <p:nvPr/>
        </p:nvSpPr>
        <p:spPr>
          <a:xfrm>
            <a:off x="8332301" y="2547796"/>
            <a:ext cx="3374642" cy="307777"/>
          </a:xfrm>
          <a:prstGeom prst="rect">
            <a:avLst/>
          </a:prstGeom>
          <a:noFill/>
        </p:spPr>
        <p:txBody>
          <a:bodyPr wrap="none" rtlCol="0">
            <a:spAutoFit/>
          </a:bodyPr>
          <a:lstStyle/>
          <a:p>
            <a:r>
              <a:rPr lang="sv-SE" sz="1400" b="1" dirty="0">
                <a:solidFill>
                  <a:schemeClr val="accent3">
                    <a:lumMod val="75000"/>
                  </a:schemeClr>
                </a:solidFill>
                <a:latin typeface="Arial" panose="020B0604020202020204" pitchFamily="34" charset="0"/>
                <a:cs typeface="Arial" panose="020B0604020202020204" pitchFamily="34" charset="0"/>
              </a:rPr>
              <a:t>Collaborator: Philips, Lanza, Wickline</a:t>
            </a:r>
            <a:endParaRPr lang="en-US" sz="1400" b="1" dirty="0">
              <a:solidFill>
                <a:schemeClr val="accent3">
                  <a:lumMod val="75000"/>
                </a:schemeClr>
              </a:solidFill>
              <a:latin typeface="Arial" panose="020B0604020202020204" pitchFamily="34" charset="0"/>
              <a:cs typeface="Arial" panose="020B0604020202020204" pitchFamily="34" charset="0"/>
            </a:endParaRPr>
          </a:p>
        </p:txBody>
      </p:sp>
      <p:pic>
        <p:nvPicPr>
          <p:cNvPr id="68" name="Picture 67"/>
          <p:cNvPicPr/>
          <p:nvPr/>
        </p:nvPicPr>
        <p:blipFill rotWithShape="1">
          <a:blip r:embed="rId10" cstate="print">
            <a:extLst>
              <a:ext uri="{28A0092B-C50C-407E-A947-70E740481C1C}">
                <a14:useLocalDpi xmlns:a14="http://schemas.microsoft.com/office/drawing/2010/main" val="0"/>
              </a:ext>
            </a:extLst>
          </a:blip>
          <a:srcRect l="54395" t="6148" r="2346" b="68590"/>
          <a:stretch/>
        </p:blipFill>
        <p:spPr>
          <a:xfrm>
            <a:off x="2463163" y="31159"/>
            <a:ext cx="2284983" cy="2723549"/>
          </a:xfrm>
          <a:prstGeom prst="rect">
            <a:avLst/>
          </a:prstGeom>
        </p:spPr>
      </p:pic>
      <p:sp>
        <p:nvSpPr>
          <p:cNvPr id="20" name="TextBox 19"/>
          <p:cNvSpPr txBox="1"/>
          <p:nvPr/>
        </p:nvSpPr>
        <p:spPr>
          <a:xfrm>
            <a:off x="-190419" y="-11037"/>
            <a:ext cx="122356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Molecular Imaging</a:t>
            </a:r>
          </a:p>
        </p:txBody>
      </p:sp>
      <p:cxnSp>
        <p:nvCxnSpPr>
          <p:cNvPr id="58" name="Straight Arrow Connector 57">
            <a:extLst>
              <a:ext uri="{FF2B5EF4-FFF2-40B4-BE49-F238E27FC236}">
                <a16:creationId xmlns:a16="http://schemas.microsoft.com/office/drawing/2014/main" id="{9BEC2AAA-1BD1-4DB6-83BA-C6BB7B1282D9}"/>
              </a:ext>
            </a:extLst>
          </p:cNvPr>
          <p:cNvCxnSpPr/>
          <p:nvPr/>
        </p:nvCxnSpPr>
        <p:spPr>
          <a:xfrm>
            <a:off x="12872050" y="5239924"/>
            <a:ext cx="0" cy="304800"/>
          </a:xfrm>
          <a:prstGeom prst="straightConnector1">
            <a:avLst/>
          </a:prstGeom>
          <a:ln w="28575">
            <a:solidFill>
              <a:schemeClr val="accent1">
                <a:lumMod val="75000"/>
              </a:schemeClr>
            </a:solidFill>
            <a:headEnd w="lg" len="lg"/>
            <a:tailEnd type="oval" w="lg" len="lg"/>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1671A2E0-38D0-45E0-AE0A-DB9136F1DB54}"/>
              </a:ext>
            </a:extLst>
          </p:cNvPr>
          <p:cNvSpPr txBox="1"/>
          <p:nvPr/>
        </p:nvSpPr>
        <p:spPr>
          <a:xfrm>
            <a:off x="9962663" y="5824917"/>
            <a:ext cx="2153154" cy="307777"/>
          </a:xfrm>
          <a:prstGeom prst="rect">
            <a:avLst/>
          </a:prstGeom>
          <a:noFill/>
        </p:spPr>
        <p:txBody>
          <a:bodyPr wrap="none" rtlCol="0">
            <a:spAutoFit/>
          </a:bodyPr>
          <a:lstStyle/>
          <a:p>
            <a:r>
              <a:rPr lang="en-US" sz="1400" b="1" dirty="0" err="1">
                <a:solidFill>
                  <a:srgbClr val="FF0000"/>
                </a:solidFill>
                <a:latin typeface="Arial" panose="020B0604020202020204" pitchFamily="34" charset="0"/>
                <a:cs typeface="Arial" panose="020B0604020202020204" pitchFamily="34" charset="0"/>
              </a:rPr>
              <a:t>Sci</a:t>
            </a:r>
            <a:r>
              <a:rPr lang="en-US" sz="1400" b="1" dirty="0">
                <a:solidFill>
                  <a:srgbClr val="FF0000"/>
                </a:solidFill>
                <a:latin typeface="Arial" panose="020B0604020202020204" pitchFamily="34" charset="0"/>
                <a:cs typeface="Arial" panose="020B0604020202020204" pitchFamily="34" charset="0"/>
              </a:rPr>
              <a:t> Rep. 2015; 5:14986.</a:t>
            </a:r>
          </a:p>
        </p:txBody>
      </p:sp>
      <p:sp>
        <p:nvSpPr>
          <p:cNvPr id="61" name="Rectangle 60">
            <a:extLst>
              <a:ext uri="{FF2B5EF4-FFF2-40B4-BE49-F238E27FC236}">
                <a16:creationId xmlns:a16="http://schemas.microsoft.com/office/drawing/2014/main" id="{5108EBCB-013D-4E0A-9777-BBBBCA5085FD}"/>
              </a:ext>
            </a:extLst>
          </p:cNvPr>
          <p:cNvSpPr/>
          <p:nvPr/>
        </p:nvSpPr>
        <p:spPr>
          <a:xfrm>
            <a:off x="9566228" y="5613557"/>
            <a:ext cx="2637260" cy="307777"/>
          </a:xfrm>
          <a:prstGeom prst="rect">
            <a:avLst/>
          </a:prstGeom>
        </p:spPr>
        <p:txBody>
          <a:bodyPr wrap="none">
            <a:spAutoFit/>
          </a:bodyPr>
          <a:lstStyle/>
          <a:p>
            <a:r>
              <a:rPr lang="en-US" sz="1400" b="1" dirty="0" err="1">
                <a:solidFill>
                  <a:srgbClr val="FF0000"/>
                </a:solidFill>
                <a:latin typeface="arial" panose="020B0604020202020204" pitchFamily="34" charset="0"/>
              </a:rPr>
              <a:t>Theranostics</a:t>
            </a:r>
            <a:r>
              <a:rPr lang="en-US" sz="1400" b="1" dirty="0">
                <a:solidFill>
                  <a:srgbClr val="FF0000"/>
                </a:solidFill>
                <a:latin typeface="arial" panose="020B0604020202020204" pitchFamily="34" charset="0"/>
              </a:rPr>
              <a:t>. 2013;3(9):677.</a:t>
            </a:r>
            <a:endParaRPr lang="en-US" sz="1400" b="1" dirty="0">
              <a:solidFill>
                <a:srgbClr val="FF0000"/>
              </a:solidFill>
            </a:endParaRPr>
          </a:p>
        </p:txBody>
      </p:sp>
      <p:sp>
        <p:nvSpPr>
          <p:cNvPr id="62" name="Rectangle 61">
            <a:extLst>
              <a:ext uri="{FF2B5EF4-FFF2-40B4-BE49-F238E27FC236}">
                <a16:creationId xmlns:a16="http://schemas.microsoft.com/office/drawing/2014/main" id="{06A88F3C-65C1-4F59-93D1-6498D209A57A}"/>
              </a:ext>
            </a:extLst>
          </p:cNvPr>
          <p:cNvSpPr/>
          <p:nvPr/>
        </p:nvSpPr>
        <p:spPr>
          <a:xfrm>
            <a:off x="9645300" y="6072154"/>
            <a:ext cx="2491388" cy="307777"/>
          </a:xfrm>
          <a:prstGeom prst="rect">
            <a:avLst/>
          </a:prstGeom>
        </p:spPr>
        <p:txBody>
          <a:bodyPr wrap="none">
            <a:spAutoFit/>
          </a:bodyPr>
          <a:lstStyle/>
          <a:p>
            <a:r>
              <a:rPr lang="it-IT" sz="1400" b="1" dirty="0">
                <a:solidFill>
                  <a:srgbClr val="FF0000"/>
                </a:solidFill>
                <a:latin typeface="arial" panose="020B0604020202020204" pitchFamily="34" charset="0"/>
              </a:rPr>
              <a:t>ACS Nano. 2012; 6(2):1260.</a:t>
            </a:r>
            <a:endParaRPr lang="en-US" sz="1400" b="1" dirty="0">
              <a:solidFill>
                <a:srgbClr val="FF0000"/>
              </a:solidFill>
            </a:endParaRPr>
          </a:p>
        </p:txBody>
      </p:sp>
      <p:sp>
        <p:nvSpPr>
          <p:cNvPr id="63" name="Rectangle 62">
            <a:extLst>
              <a:ext uri="{FF2B5EF4-FFF2-40B4-BE49-F238E27FC236}">
                <a16:creationId xmlns:a16="http://schemas.microsoft.com/office/drawing/2014/main" id="{AB33B07B-B035-4C44-9007-E7136C25366C}"/>
              </a:ext>
            </a:extLst>
          </p:cNvPr>
          <p:cNvSpPr/>
          <p:nvPr/>
        </p:nvSpPr>
        <p:spPr>
          <a:xfrm>
            <a:off x="9348418" y="6275802"/>
            <a:ext cx="2898550" cy="307777"/>
          </a:xfrm>
          <a:prstGeom prst="rect">
            <a:avLst/>
          </a:prstGeom>
        </p:spPr>
        <p:txBody>
          <a:bodyPr wrap="none">
            <a:spAutoFit/>
          </a:bodyPr>
          <a:lstStyle/>
          <a:p>
            <a:r>
              <a:rPr lang="en-US" sz="1400" b="1" dirty="0" err="1">
                <a:solidFill>
                  <a:srgbClr val="FF0000"/>
                </a:solidFill>
                <a:latin typeface="arial" panose="020B0604020202020204" pitchFamily="34" charset="0"/>
              </a:rPr>
              <a:t>Angew</a:t>
            </a:r>
            <a:r>
              <a:rPr lang="en-US" sz="1400" b="1" dirty="0">
                <a:solidFill>
                  <a:srgbClr val="FF0000"/>
                </a:solidFill>
                <a:latin typeface="arial" panose="020B0604020202020204" pitchFamily="34" charset="0"/>
              </a:rPr>
              <a:t> </a:t>
            </a:r>
            <a:r>
              <a:rPr lang="en-US" sz="1400" b="1" dirty="0" err="1">
                <a:solidFill>
                  <a:srgbClr val="FF0000"/>
                </a:solidFill>
                <a:latin typeface="arial" panose="020B0604020202020204" pitchFamily="34" charset="0"/>
              </a:rPr>
              <a:t>Chem</a:t>
            </a:r>
            <a:r>
              <a:rPr lang="en-US" sz="1400" b="1" dirty="0">
                <a:solidFill>
                  <a:srgbClr val="FF0000"/>
                </a:solidFill>
                <a:latin typeface="arial" panose="020B0604020202020204" pitchFamily="34" charset="0"/>
              </a:rPr>
              <a:t> 2010;49(50):9635. </a:t>
            </a:r>
            <a:endParaRPr lang="en-US" sz="1400" b="1" dirty="0">
              <a:solidFill>
                <a:srgbClr val="FF0000"/>
              </a:solidFill>
            </a:endParaRPr>
          </a:p>
        </p:txBody>
      </p:sp>
      <p:sp>
        <p:nvSpPr>
          <p:cNvPr id="64" name="TextBox 63">
            <a:extLst>
              <a:ext uri="{FF2B5EF4-FFF2-40B4-BE49-F238E27FC236}">
                <a16:creationId xmlns:a16="http://schemas.microsoft.com/office/drawing/2014/main" id="{AB3C6069-28F1-4792-B909-00E5197ADC1B}"/>
              </a:ext>
            </a:extLst>
          </p:cNvPr>
          <p:cNvSpPr txBox="1"/>
          <p:nvPr/>
        </p:nvSpPr>
        <p:spPr>
          <a:xfrm>
            <a:off x="9379017" y="6489960"/>
            <a:ext cx="2592120" cy="307777"/>
          </a:xfrm>
          <a:prstGeom prst="rect">
            <a:avLst/>
          </a:prstGeom>
          <a:noFill/>
        </p:spPr>
        <p:txBody>
          <a:bodyPr wrap="none" rtlCol="0">
            <a:spAutoFit/>
          </a:bodyPr>
          <a:lstStyle/>
          <a:p>
            <a:r>
              <a:rPr lang="sv-SE" sz="1400" b="1" dirty="0">
                <a:solidFill>
                  <a:schemeClr val="accent3">
                    <a:lumMod val="75000"/>
                  </a:schemeClr>
                </a:solidFill>
                <a:latin typeface="Arial" panose="020B0604020202020204" pitchFamily="34" charset="0"/>
                <a:cs typeface="Arial" panose="020B0604020202020204" pitchFamily="34" charset="0"/>
              </a:rPr>
              <a:t>Collaborator: Lihong Wang </a:t>
            </a:r>
            <a:endParaRPr lang="en-US" sz="1400" b="1" dirty="0">
              <a:solidFill>
                <a:schemeClr val="accent3">
                  <a:lumMod val="75000"/>
                </a:schemeClr>
              </a:solidFill>
              <a:latin typeface="Arial" panose="020B0604020202020204" pitchFamily="34" charset="0"/>
              <a:cs typeface="Arial" panose="020B0604020202020204" pitchFamily="34" charset="0"/>
            </a:endParaRPr>
          </a:p>
        </p:txBody>
      </p:sp>
      <p:sp>
        <p:nvSpPr>
          <p:cNvPr id="36" name="Oval 35"/>
          <p:cNvSpPr/>
          <p:nvPr/>
        </p:nvSpPr>
        <p:spPr>
          <a:xfrm>
            <a:off x="3753603" y="1997701"/>
            <a:ext cx="1525489" cy="1521760"/>
          </a:xfrm>
          <a:prstGeom prst="ellipse">
            <a:avLst/>
          </a:prstGeom>
          <a:solidFill>
            <a:srgbClr val="00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Atherosclerosis</a:t>
            </a:r>
          </a:p>
        </p:txBody>
      </p:sp>
      <p:sp>
        <p:nvSpPr>
          <p:cNvPr id="65" name="Rectangle 64">
            <a:extLst>
              <a:ext uri="{FF2B5EF4-FFF2-40B4-BE49-F238E27FC236}">
                <a16:creationId xmlns:a16="http://schemas.microsoft.com/office/drawing/2014/main" id="{BFF4D067-8977-4A56-A449-1D8B000DC42C}"/>
              </a:ext>
            </a:extLst>
          </p:cNvPr>
          <p:cNvSpPr/>
          <p:nvPr/>
        </p:nvSpPr>
        <p:spPr>
          <a:xfrm>
            <a:off x="5249972" y="6540623"/>
            <a:ext cx="2590517" cy="307777"/>
          </a:xfrm>
          <a:prstGeom prst="rect">
            <a:avLst/>
          </a:prstGeom>
        </p:spPr>
        <p:txBody>
          <a:bodyPr wrap="none">
            <a:spAutoFit/>
          </a:bodyPr>
          <a:lstStyle/>
          <a:p>
            <a:r>
              <a:rPr lang="de-DE" sz="1400" b="1" dirty="0">
                <a:solidFill>
                  <a:srgbClr val="FF0000"/>
                </a:solidFill>
                <a:latin typeface="arial" panose="020B0604020202020204" pitchFamily="34" charset="0"/>
              </a:rPr>
              <a:t>JACS. 2011;133(24):9168-71.</a:t>
            </a:r>
            <a:endParaRPr lang="en-US" sz="1400" b="1" dirty="0">
              <a:solidFill>
                <a:srgbClr val="FF0000"/>
              </a:solidFill>
            </a:endParaRPr>
          </a:p>
        </p:txBody>
      </p:sp>
      <p:sp>
        <p:nvSpPr>
          <p:cNvPr id="38" name="TextBox 37">
            <a:extLst>
              <a:ext uri="{FF2B5EF4-FFF2-40B4-BE49-F238E27FC236}">
                <a16:creationId xmlns:a16="http://schemas.microsoft.com/office/drawing/2014/main" id="{1089DE2F-656F-4078-AADA-139AC0FD00C5}"/>
              </a:ext>
            </a:extLst>
          </p:cNvPr>
          <p:cNvSpPr txBox="1"/>
          <p:nvPr/>
        </p:nvSpPr>
        <p:spPr>
          <a:xfrm>
            <a:off x="-43288" y="2557775"/>
            <a:ext cx="3342043" cy="307777"/>
          </a:xfrm>
          <a:prstGeom prst="rect">
            <a:avLst/>
          </a:prstGeom>
          <a:noFill/>
        </p:spPr>
        <p:txBody>
          <a:bodyPr wrap="square" rtlCol="0">
            <a:spAutoFit/>
          </a:bodyPr>
          <a:lstStyle/>
          <a:p>
            <a:r>
              <a:rPr lang="sv-SE" sz="1400" b="1" dirty="0">
                <a:solidFill>
                  <a:schemeClr val="accent3">
                    <a:lumMod val="75000"/>
                  </a:schemeClr>
                </a:solidFill>
                <a:latin typeface="Arial" panose="020B0604020202020204" pitchFamily="34" charset="0"/>
                <a:cs typeface="Arial" panose="020B0604020202020204" pitchFamily="34" charset="0"/>
              </a:rPr>
              <a:t>Collaborator: Philips, Lanza, Wickline</a:t>
            </a:r>
            <a:endParaRPr lang="en-US" sz="1400" b="1" dirty="0">
              <a:solidFill>
                <a:schemeClr val="accent3">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0771BDE-E4ED-4841-9DDB-2586AFDE7E50}"/>
              </a:ext>
            </a:extLst>
          </p:cNvPr>
          <p:cNvSpPr/>
          <p:nvPr/>
        </p:nvSpPr>
        <p:spPr>
          <a:xfrm>
            <a:off x="11296837" y="-5870"/>
            <a:ext cx="887581" cy="135817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2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86" repeatCount="indefinite" fill="hold" display="0">
                  <p:stCondLst>
                    <p:cond delay="indefinite"/>
                  </p:stCondLst>
                </p:cTn>
                <p:tgtEl>
                  <p:spTgt spid="45"/>
                </p:tgtEl>
              </p:cMediaNode>
            </p:video>
          </p:childTnLst>
        </p:cTn>
      </p:par>
    </p:tnLst>
    <p:bldLst>
      <p:bldP spid="27" grpId="0" animBg="1"/>
      <p:bldP spid="26" grpId="0" animBg="1"/>
      <p:bldP spid="35" grpId="0" animBg="1"/>
      <p:bldP spid="22" grpId="0" animBg="1"/>
      <p:bldP spid="30" grpId="0" animBg="1"/>
      <p:bldP spid="37" grpId="0"/>
      <p:bldP spid="40" grpId="0"/>
      <p:bldP spid="42" grpId="0"/>
      <p:bldP spid="43" grpId="0"/>
      <p:bldP spid="46" grpId="0"/>
      <p:bldP spid="51" grpId="0"/>
      <p:bldP spid="53" grpId="0"/>
      <p:bldP spid="55" grpId="0"/>
      <p:bldP spid="56" grpId="0"/>
      <p:bldP spid="57" grpId="0"/>
      <p:bldP spid="60" grpId="0"/>
      <p:bldP spid="61" grpId="0"/>
      <p:bldP spid="62" grpId="0"/>
      <p:bldP spid="63" grpId="0"/>
      <p:bldP spid="64" grpId="0"/>
      <p:bldP spid="36" grpId="0" animBg="1"/>
      <p:bldP spid="65" grpId="0"/>
      <p:bldP spid="3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36038</TotalTime>
  <Words>1895</Words>
  <Application>Microsoft Office PowerPoint</Application>
  <PresentationFormat>Widescreen</PresentationFormat>
  <Paragraphs>289</Paragraphs>
  <Slides>36</Slides>
  <Notes>1</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Arial</vt:lpstr>
      <vt:lpstr>Arial</vt:lpstr>
      <vt:lpstr>Calibri</vt:lpstr>
      <vt:lpstr>Garamond</vt:lpstr>
      <vt:lpstr>Georgia</vt:lpstr>
      <vt:lpstr>Gill Sans</vt:lpstr>
      <vt:lpstr>Helvetica Light</vt:lpstr>
      <vt:lpstr>Myriad Bold</vt:lpstr>
      <vt:lpstr>Myriad Pro</vt:lpstr>
      <vt:lpstr>Myriad Pro Semibold</vt:lpstr>
      <vt:lpstr>Myriad Roman</vt:lpstr>
      <vt:lpstr>Symbol</vt:lpstr>
      <vt:lpstr>Times</vt:lpstr>
      <vt:lpstr>Times New Roman</vt:lpstr>
      <vt:lpstr>1_Office Theme</vt:lpstr>
      <vt:lpstr>2_Office Theme</vt:lpstr>
      <vt:lpstr>3_Office Theme</vt:lpstr>
      <vt:lpstr>Engineering and Medicine Coming Together to Cure Cancer  Prof. Dipanjan Pan, PhD, FRSC, FAHA, FACC Associate Professor &amp; Director of Professional Masters Program in Bioengineering University of Illinois at Urbana-Champaign; dipanjan@Illinois.edu; 217-244-2938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 Dipanjan</dc:creator>
  <cp:lastModifiedBy>Dipanjan Pan</cp:lastModifiedBy>
  <cp:revision>585</cp:revision>
  <dcterms:created xsi:type="dcterms:W3CDTF">2016-10-13T20:43:27Z</dcterms:created>
  <dcterms:modified xsi:type="dcterms:W3CDTF">2018-04-16T10:30:54Z</dcterms:modified>
</cp:coreProperties>
</file>