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7" r:id="rId11"/>
    <p:sldId id="276" r:id="rId12"/>
    <p:sldId id="267" r:id="rId13"/>
    <p:sldId id="269" r:id="rId14"/>
    <p:sldId id="275" r:id="rId15"/>
    <p:sldId id="268" r:id="rId16"/>
    <p:sldId id="270" r:id="rId17"/>
    <p:sldId id="271" r:id="rId18"/>
    <p:sldId id="272" r:id="rId19"/>
    <p:sldId id="273" r:id="rId20"/>
    <p:sldId id="274" r:id="rId21"/>
    <p:sldId id="278" r:id="rId22"/>
    <p:sldId id="279" r:id="rId23"/>
    <p:sldId id="280" r:id="rId24"/>
    <p:sldId id="281" r:id="rId25"/>
    <p:sldId id="282" r:id="rId26"/>
    <p:sldId id="285" r:id="rId27"/>
    <p:sldId id="284" r:id="rId28"/>
    <p:sldId id="286" r:id="rId29"/>
    <p:sldId id="287" r:id="rId30"/>
    <p:sldId id="288" r:id="rId31"/>
    <p:sldId id="291" r:id="rId32"/>
    <p:sldId id="292" r:id="rId33"/>
    <p:sldId id="293" r:id="rId34"/>
    <p:sldId id="294" r:id="rId35"/>
    <p:sldId id="295" r:id="rId36"/>
    <p:sldId id="289" r:id="rId37"/>
    <p:sldId id="290" r:id="rId38"/>
    <p:sldId id="296" r:id="rId3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E6BD-96FF-FB4F-B498-0F05904E898D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2C8E3-CEF2-5441-AE92-359418B4D74B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5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7DD1681-7D89-D94B-947B-099C09F48AB7}" type="slidenum">
              <a:rPr lang="it-IT"/>
              <a:pPr eaLnBrk="1" hangingPunct="1"/>
              <a:t>6</a:t>
            </a:fld>
            <a:endParaRPr lang="it-IT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L</a:t>
            </a:r>
            <a:r>
              <a:rPr lang="ja-JP" altLang="it-IT">
                <a:latin typeface="Calibri" charset="0"/>
              </a:rPr>
              <a:t>’</a:t>
            </a:r>
            <a:r>
              <a:rPr lang="it-IT">
                <a:latin typeface="Calibri" charset="0"/>
              </a:rPr>
              <a:t>invenzione della spirometria risale ad oltre 150 anni fa.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FF940D-86C7-C547-AB9D-F736A59DEDD2}" type="slidenum">
              <a:rPr lang="it-IT"/>
              <a:pPr eaLnBrk="1" hangingPunct="1"/>
              <a:t>7</a:t>
            </a:fld>
            <a:endParaRPr lang="it-IT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La posizione di partenza della manovra di espirazione massima secondo i suggerimenti di Mr Hutchinson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77BC659-9F31-CD4E-B6A9-D38667486EFE}" type="slidenum">
              <a:rPr lang="it-IT"/>
              <a:pPr eaLnBrk="1" hangingPunct="1"/>
              <a:t>8</a:t>
            </a:fld>
            <a:endParaRPr lang="it-IT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>
                <a:latin typeface="Calibri" charset="0"/>
              </a:rPr>
              <a:t>Lo strumento di Mr Hutchinson che consentiva di raccogliere e misurare il volume di aria espirata.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A2FBE9-CE2F-405D-9EA6-AC0A88988289}" type="slidenum">
              <a:rPr lang="it-IT" altLang="it-IT" smtClean="0">
                <a:solidFill>
                  <a:srgbClr val="FFFFFF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31</a:t>
            </a:fld>
            <a:endParaRPr lang="it-IT" altLang="it-IT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76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3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246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143000" y="609600"/>
            <a:ext cx="7799388" cy="545147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1143000" y="6248400"/>
            <a:ext cx="1905000" cy="457200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7010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DF898B6-56B1-764E-A136-97D141C936A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389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6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6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10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87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5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201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5B110-8EE7-AC46-B96A-030A94B20656}" type="datetimeFigureOut">
              <a:rPr lang="it-IT" smtClean="0"/>
              <a:t>17/04/18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A00F3-7AFC-844B-809A-5AE852C3BBB4}" type="slidenum">
              <a:rPr lang="en-US" smtClean="0"/>
              <a:t>‹n.›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ctrTitle"/>
          </p:nvPr>
        </p:nvSpPr>
        <p:spPr>
          <a:xfrm>
            <a:off x="1143000" y="201882"/>
            <a:ext cx="6858000" cy="1341911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Il laboratorio di fisiopatologia respiratoria</a:t>
            </a:r>
            <a:endParaRPr lang="it-IT" dirty="0"/>
          </a:p>
        </p:txBody>
      </p:sp>
      <p:sp>
        <p:nvSpPr>
          <p:cNvPr id="7" name="Sottotitolo 6"/>
          <p:cNvSpPr>
            <a:spLocks noGrp="1"/>
          </p:cNvSpPr>
          <p:nvPr>
            <p:ph type="subTitle" idx="1"/>
          </p:nvPr>
        </p:nvSpPr>
        <p:spPr>
          <a:xfrm>
            <a:off x="1143000" y="1401288"/>
            <a:ext cx="6858000" cy="1005918"/>
          </a:xfrm>
        </p:spPr>
        <p:txBody>
          <a:bodyPr>
            <a:normAutofit lnSpcReduction="10000"/>
          </a:bodyPr>
          <a:lstStyle/>
          <a:p>
            <a:r>
              <a:rPr lang="it-IT" sz="2800" dirty="0" smtClean="0"/>
              <a:t>Riccardo Pistelli</a:t>
            </a:r>
          </a:p>
          <a:p>
            <a:r>
              <a:rPr lang="it-IT" sz="2800" dirty="0" smtClean="0"/>
              <a:t>Università Cattolica - Roma</a:t>
            </a:r>
            <a:endParaRPr lang="it-IT" sz="28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989" y="2407207"/>
            <a:ext cx="2535072" cy="4332041"/>
          </a:xfrm>
          <a:prstGeom prst="rect">
            <a:avLst/>
          </a:prstGeom>
        </p:spPr>
      </p:pic>
      <p:pic>
        <p:nvPicPr>
          <p:cNvPr id="11" name="Immagine 10" descr="UCS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62" y="3111335"/>
            <a:ext cx="3453578" cy="272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162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63500"/>
            <a:ext cx="90678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27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358900"/>
            <a:ext cx="8064500" cy="41402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25500" y="412750"/>
            <a:ext cx="7477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 </a:t>
            </a:r>
            <a:r>
              <a:rPr lang="en-US" dirty="0" err="1" smtClean="0"/>
              <a:t>spirometro</a:t>
            </a:r>
            <a:r>
              <a:rPr lang="en-US" dirty="0" smtClean="0"/>
              <a:t> a </a:t>
            </a:r>
            <a:r>
              <a:rPr lang="en-US" dirty="0" err="1" smtClean="0"/>
              <a:t>campana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7382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4000">
                <a:latin typeface="Calibri" charset="0"/>
              </a:rPr>
              <a:t>La prima misura di Volume Residuo</a:t>
            </a:r>
            <a:endParaRPr lang="en-GB" sz="4000">
              <a:latin typeface="Calibri" charset="0"/>
            </a:endParaRPr>
          </a:p>
        </p:txBody>
      </p:sp>
      <p:pic>
        <p:nvPicPr>
          <p:cNvPr id="9219" name="Picture 5" descr="C:\DOCUME~1\Babbo\IMPOST~1\Temp\\msotw9_temp0.bm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1946275"/>
            <a:ext cx="3241675" cy="4911725"/>
          </a:xfrm>
          <a:noFill/>
        </p:spPr>
      </p:pic>
    </p:spTree>
    <p:extLst>
      <p:ext uri="{BB962C8B-B14F-4D97-AF65-F5344CB8AC3E}">
        <p14:creationId xmlns:p14="http://schemas.microsoft.com/office/powerpoint/2010/main" val="1810147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it-IT" sz="4000">
                <a:latin typeface="Calibri" charset="0"/>
              </a:rPr>
              <a:t>Le prime misure in  circuito aperto dell</a:t>
            </a:r>
            <a:r>
              <a:rPr lang="ja-JP" altLang="it-IT" sz="4000">
                <a:latin typeface="Calibri" charset="0"/>
              </a:rPr>
              <a:t>’</a:t>
            </a:r>
            <a:r>
              <a:rPr lang="it-IT" sz="4000">
                <a:latin typeface="Calibri" charset="0"/>
              </a:rPr>
              <a:t>aria residua</a:t>
            </a:r>
            <a:endParaRPr lang="en-GB" sz="4000">
              <a:latin typeface="Calibri" charset="0"/>
            </a:endParaRPr>
          </a:p>
        </p:txBody>
      </p:sp>
      <p:sp>
        <p:nvSpPr>
          <p:cNvPr id="11267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1268" name="Picture 5" descr="C:\DOCUME~1\Babbo\IMPOST~1\Temp\\msotw9_temp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61722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862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76200"/>
            <a:ext cx="9105900" cy="669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800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200">
                <a:latin typeface="Calibri" charset="0"/>
              </a:rPr>
              <a:t>Equilibrazione di un gas traccia non solubile</a:t>
            </a:r>
            <a:br>
              <a:rPr lang="en-GB" sz="3200">
                <a:latin typeface="Calibri" charset="0"/>
              </a:rPr>
            </a:br>
            <a:endParaRPr lang="en-GB" sz="3200">
              <a:latin typeface="Calibri" charset="0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69988" y="1752600"/>
            <a:ext cx="7772400" cy="4876800"/>
          </a:xfrm>
        </p:spPr>
      </p:pic>
    </p:spTree>
    <p:extLst>
      <p:ext uri="{BB962C8B-B14F-4D97-AF65-F5344CB8AC3E}">
        <p14:creationId xmlns:p14="http://schemas.microsoft.com/office/powerpoint/2010/main" val="2096969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2291" name="Picture 3" descr="C:\DOCUME~1\Babbo\IMPOST~1\Temp\\msotw9_temp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74676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6583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sz="3600">
                <a:latin typeface="Calibri" charset="0"/>
              </a:rPr>
              <a:t>La funzione di equilibrazione di un gas traccia: wash-in</a:t>
            </a:r>
            <a:endParaRPr lang="en-GB" sz="3600">
              <a:latin typeface="Calibri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3316" name="Picture 4" descr="F:\store\immagini-aipo\immagine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67818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11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13787" cy="762000"/>
          </a:xfrm>
        </p:spPr>
        <p:txBody>
          <a:bodyPr/>
          <a:lstStyle/>
          <a:p>
            <a:pPr eaLnBrk="1" hangingPunct="1"/>
            <a:r>
              <a:rPr lang="it-IT" sz="3200">
                <a:latin typeface="Calibri" charset="0"/>
              </a:rPr>
              <a:t>La funzione di lavaggio di un gas traccia: wash-out</a:t>
            </a:r>
            <a:endParaRPr lang="en-GB" sz="3200">
              <a:latin typeface="Calibri" charset="0"/>
            </a:endParaRPr>
          </a:p>
        </p:txBody>
      </p:sp>
      <p:pic>
        <p:nvPicPr>
          <p:cNvPr id="14339" name="Picture 3" descr="F:\store\immagini-aipo\immagine-2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914400"/>
            <a:ext cx="6477000" cy="5943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655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alibri" charset="0"/>
              </a:rPr>
              <a:t>Il metodo pletismografico</a:t>
            </a:r>
            <a:endParaRPr lang="en-GB">
              <a:latin typeface="Calibri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5364" name="Picture 4" descr="C:\DOCUME~1\Babbo\IMPOST~1\Temp\\msotw9_temp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8580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03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91" y="1116281"/>
            <a:ext cx="8767984" cy="473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61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6387" name="Picture 5" descr="C:\DOCUME~1\Babbo\IMPOST~1\Temp\\msotw9_temp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5791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973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46200"/>
            <a:ext cx="73025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21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33" y="460375"/>
            <a:ext cx="8026891" cy="590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75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286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57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501" y="-303584"/>
            <a:ext cx="3746500" cy="716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chermo tg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0900"/>
            <a:ext cx="9144000" cy="514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18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i\ferrante\ventilazione durante esercizio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4838" y="0"/>
            <a:ext cx="5562600" cy="6858000"/>
          </a:xfrm>
          <a:noFill/>
        </p:spPr>
      </p:pic>
      <p:sp>
        <p:nvSpPr>
          <p:cNvPr id="5" name="Freccia in giù 4"/>
          <p:cNvSpPr>
            <a:spLocks noChangeArrowheads="1"/>
          </p:cNvSpPr>
          <p:nvPr/>
        </p:nvSpPr>
        <p:spPr bwMode="auto">
          <a:xfrm>
            <a:off x="4967651" y="910124"/>
            <a:ext cx="246063" cy="504825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6" name="Freccia in giù 5"/>
          <p:cNvSpPr>
            <a:spLocks noChangeArrowheads="1"/>
          </p:cNvSpPr>
          <p:nvPr/>
        </p:nvSpPr>
        <p:spPr bwMode="auto">
          <a:xfrm flipH="1">
            <a:off x="5157715" y="1258749"/>
            <a:ext cx="244475" cy="558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7" name="Freccia in giù 6"/>
          <p:cNvSpPr>
            <a:spLocks noChangeArrowheads="1"/>
          </p:cNvSpPr>
          <p:nvPr/>
        </p:nvSpPr>
        <p:spPr bwMode="auto">
          <a:xfrm flipH="1">
            <a:off x="5438775" y="1557338"/>
            <a:ext cx="206375" cy="51752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rgbClr val="000000">
                <a:alpha val="74998"/>
              </a:srgbClr>
            </a:prstShdw>
          </a:effectLst>
        </p:spPr>
        <p:txBody>
          <a:bodyPr/>
          <a:lstStyle/>
          <a:p>
            <a:pPr>
              <a:defRPr/>
            </a:pPr>
            <a:endParaRPr lang="it-IT">
              <a:latin typeface="Arial" charset="0"/>
              <a:ea typeface="+mn-ea"/>
            </a:endParaRPr>
          </a:p>
        </p:txBody>
      </p:sp>
      <p:sp>
        <p:nvSpPr>
          <p:cNvPr id="35846" name="CasellaDiTesto 7"/>
          <p:cNvSpPr txBox="1">
            <a:spLocks noChangeArrowheads="1"/>
          </p:cNvSpPr>
          <p:nvPr/>
        </p:nvSpPr>
        <p:spPr bwMode="auto">
          <a:xfrm>
            <a:off x="4813299" y="260350"/>
            <a:ext cx="625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 dirty="0">
                <a:solidFill>
                  <a:schemeClr val="bg1"/>
                </a:solidFill>
                <a:latin typeface="Arial" charset="0"/>
              </a:rPr>
              <a:t>      </a:t>
            </a:r>
            <a:r>
              <a:rPr lang="it-IT" dirty="0" smtClean="0">
                <a:solidFill>
                  <a:schemeClr val="bg1"/>
                </a:solidFill>
                <a:latin typeface="Arial" charset="0"/>
              </a:rPr>
              <a:t>      1 </a:t>
            </a:r>
            <a:endParaRPr lang="it-IT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5847" name="CasellaDiTesto 8"/>
          <p:cNvSpPr txBox="1">
            <a:spLocks noChangeArrowheads="1"/>
          </p:cNvSpPr>
          <p:nvPr/>
        </p:nvSpPr>
        <p:spPr bwMode="auto">
          <a:xfrm>
            <a:off x="5167313" y="831850"/>
            <a:ext cx="46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chemeClr val="bg1"/>
                </a:solidFill>
                <a:latin typeface="Arial" charset="0"/>
              </a:rPr>
              <a:t>2</a:t>
            </a:r>
          </a:p>
        </p:txBody>
      </p:sp>
      <p:sp>
        <p:nvSpPr>
          <p:cNvPr id="35848" name="CasellaDiTesto 9"/>
          <p:cNvSpPr txBox="1">
            <a:spLocks noChangeArrowheads="1"/>
          </p:cNvSpPr>
          <p:nvPr/>
        </p:nvSpPr>
        <p:spPr bwMode="auto">
          <a:xfrm>
            <a:off x="5413375" y="1187450"/>
            <a:ext cx="46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solidFill>
                  <a:schemeClr val="bg1"/>
                </a:solidFill>
                <a:latin typeface="Arial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96377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5750" y="214313"/>
            <a:ext cx="5000625" cy="2857500"/>
          </a:xfr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071813"/>
            <a:ext cx="7286625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CasellaDiTesto 4"/>
          <p:cNvSpPr txBox="1">
            <a:spLocks noChangeArrowheads="1"/>
          </p:cNvSpPr>
          <p:nvPr/>
        </p:nvSpPr>
        <p:spPr bwMode="auto">
          <a:xfrm>
            <a:off x="5786438" y="928688"/>
            <a:ext cx="2928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  <a:latin typeface="Arial" charset="0"/>
              </a:rPr>
              <a:t>BMJ.  MAY 10., 1958</a:t>
            </a:r>
          </a:p>
        </p:txBody>
      </p:sp>
    </p:spTree>
    <p:extLst>
      <p:ext uri="{BB962C8B-B14F-4D97-AF65-F5344CB8AC3E}">
        <p14:creationId xmlns:p14="http://schemas.microsoft.com/office/powerpoint/2010/main" val="3778010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it-IT" sz="4000">
                <a:latin typeface="Calibri" charset="0"/>
              </a:rPr>
              <a:t>Iperinflazione dinamica negli asmatici</a:t>
            </a:r>
          </a:p>
        </p:txBody>
      </p:sp>
      <p:pic>
        <p:nvPicPr>
          <p:cNvPr id="368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388" y="1052513"/>
            <a:ext cx="4305300" cy="5124450"/>
          </a:xfrm>
          <a:noFill/>
        </p:spPr>
      </p:pic>
      <p:sp>
        <p:nvSpPr>
          <p:cNvPr id="36868" name="CasellaDiTesto 4"/>
          <p:cNvSpPr txBox="1">
            <a:spLocks noChangeArrowheads="1"/>
          </p:cNvSpPr>
          <p:nvPr/>
        </p:nvSpPr>
        <p:spPr bwMode="auto">
          <a:xfrm>
            <a:off x="611188" y="6308725"/>
            <a:ext cx="7777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it-IT">
                <a:latin typeface="Arial" charset="0"/>
              </a:rPr>
              <a:t>R. Pellegrino, V. Brusasco. </a:t>
            </a:r>
            <a:r>
              <a:rPr lang="fr-FR">
                <a:latin typeface="Arial" charset="0"/>
              </a:rPr>
              <a:t>Eur Respir J 1997; 10: 468–475</a:t>
            </a:r>
            <a:endParaRPr lang="it-IT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74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40963" name="Picture 3" descr="msotw9_temp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228600"/>
            <a:ext cx="66929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4" name="Freccia a sinistra 3"/>
          <p:cNvSpPr/>
          <p:nvPr/>
        </p:nvSpPr>
        <p:spPr>
          <a:xfrm>
            <a:off x="6300788" y="5516563"/>
            <a:ext cx="358775" cy="215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Freccia a sinistra 4"/>
          <p:cNvSpPr/>
          <p:nvPr/>
        </p:nvSpPr>
        <p:spPr>
          <a:xfrm>
            <a:off x="6269038" y="5013325"/>
            <a:ext cx="358775" cy="2159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1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116282"/>
          </a:xfrm>
        </p:spPr>
        <p:txBody>
          <a:bodyPr/>
          <a:lstStyle/>
          <a:p>
            <a:pPr algn="ctr"/>
            <a:r>
              <a:rPr lang="it-IT" dirty="0" smtClean="0"/>
              <a:t>Una lista condivisibile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28650" y="889001"/>
            <a:ext cx="7620000" cy="596900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it-IT" dirty="0"/>
          </a:p>
          <a:p>
            <a:r>
              <a:rPr lang="it-IT" sz="2600" dirty="0"/>
              <a:t>1. </a:t>
            </a:r>
            <a:r>
              <a:rPr lang="it-IT" sz="2600" dirty="0" err="1"/>
              <a:t>Indications</a:t>
            </a:r>
            <a:r>
              <a:rPr lang="it-IT" sz="2600" dirty="0"/>
              <a:t> for </a:t>
            </a:r>
            <a:r>
              <a:rPr lang="it-IT" sz="2600" dirty="0" err="1"/>
              <a:t>Pulmonary</a:t>
            </a:r>
            <a:r>
              <a:rPr lang="it-IT" sz="2600" dirty="0"/>
              <a:t> </a:t>
            </a:r>
            <a:r>
              <a:rPr lang="it-IT" sz="2600" dirty="0" err="1"/>
              <a:t>Function</a:t>
            </a:r>
            <a:r>
              <a:rPr lang="it-IT" sz="2600" dirty="0"/>
              <a:t> </a:t>
            </a:r>
            <a:r>
              <a:rPr lang="it-IT" sz="2600" dirty="0" err="1"/>
              <a:t>Testing</a:t>
            </a:r>
            <a:r>
              <a:rPr lang="it-IT" sz="2600" dirty="0"/>
              <a:t> </a:t>
            </a:r>
          </a:p>
          <a:p>
            <a:r>
              <a:rPr lang="it-IT" sz="2600" dirty="0"/>
              <a:t>2. </a:t>
            </a:r>
            <a:r>
              <a:rPr lang="it-IT" sz="2600" dirty="0" err="1"/>
              <a:t>Spirometry</a:t>
            </a:r>
            <a:r>
              <a:rPr lang="it-IT" sz="2600" dirty="0"/>
              <a:t> </a:t>
            </a:r>
          </a:p>
          <a:p>
            <a:r>
              <a:rPr lang="it-IT" sz="2600" dirty="0"/>
              <a:t>3. </a:t>
            </a:r>
            <a:r>
              <a:rPr lang="it-IT" sz="2600" dirty="0" err="1"/>
              <a:t>Diffusing</a:t>
            </a:r>
            <a:r>
              <a:rPr lang="it-IT" sz="2600" dirty="0"/>
              <a:t> </a:t>
            </a:r>
            <a:r>
              <a:rPr lang="it-IT" sz="2600" dirty="0" err="1"/>
              <a:t>Capacity</a:t>
            </a:r>
            <a:r>
              <a:rPr lang="it-IT" sz="2600" dirty="0"/>
              <a:t> </a:t>
            </a:r>
            <a:r>
              <a:rPr lang="it-IT" sz="2600" dirty="0" err="1"/>
              <a:t>Tests</a:t>
            </a:r>
            <a:r>
              <a:rPr lang="it-IT" sz="2600" dirty="0"/>
              <a:t> </a:t>
            </a:r>
          </a:p>
          <a:p>
            <a:r>
              <a:rPr lang="it-IT" sz="2600" dirty="0"/>
              <a:t>4. </a:t>
            </a:r>
            <a:r>
              <a:rPr lang="it-IT" sz="2600" dirty="0" err="1"/>
              <a:t>Lung</a:t>
            </a:r>
            <a:r>
              <a:rPr lang="it-IT" sz="2600" dirty="0"/>
              <a:t> </a:t>
            </a:r>
            <a:r>
              <a:rPr lang="it-IT" sz="2600" dirty="0" err="1"/>
              <a:t>Volumes</a:t>
            </a:r>
            <a:r>
              <a:rPr lang="it-IT" sz="2600" dirty="0"/>
              <a:t>, </a:t>
            </a:r>
            <a:r>
              <a:rPr lang="it-IT" sz="2600" dirty="0" err="1"/>
              <a:t>Airway</a:t>
            </a:r>
            <a:r>
              <a:rPr lang="it-IT" sz="2600" dirty="0"/>
              <a:t> </a:t>
            </a:r>
            <a:r>
              <a:rPr lang="it-IT" sz="2600" dirty="0" err="1"/>
              <a:t>Resistance</a:t>
            </a:r>
            <a:r>
              <a:rPr lang="it-IT" sz="2600" dirty="0"/>
              <a:t> and Gas Distribution </a:t>
            </a:r>
            <a:r>
              <a:rPr lang="it-IT" sz="2600" dirty="0" err="1"/>
              <a:t>Tests</a:t>
            </a:r>
            <a:r>
              <a:rPr lang="it-IT" sz="2600" dirty="0"/>
              <a:t> </a:t>
            </a:r>
          </a:p>
          <a:p>
            <a:r>
              <a:rPr lang="it-IT" sz="2600" dirty="0"/>
              <a:t>5. </a:t>
            </a:r>
            <a:r>
              <a:rPr lang="it-IT" sz="2600" dirty="0" err="1"/>
              <a:t>Ventilation</a:t>
            </a:r>
            <a:r>
              <a:rPr lang="it-IT" sz="2600" dirty="0"/>
              <a:t> and </a:t>
            </a:r>
            <a:r>
              <a:rPr lang="it-IT" sz="2600" dirty="0" err="1"/>
              <a:t>Ventilatory</a:t>
            </a:r>
            <a:r>
              <a:rPr lang="it-IT" sz="2600" dirty="0"/>
              <a:t> Control </a:t>
            </a:r>
            <a:r>
              <a:rPr lang="it-IT" sz="2600" dirty="0" err="1"/>
              <a:t>Tests</a:t>
            </a:r>
            <a:r>
              <a:rPr lang="it-IT" sz="2600" dirty="0"/>
              <a:t> </a:t>
            </a:r>
          </a:p>
          <a:p>
            <a:r>
              <a:rPr lang="it-IT" sz="2600" dirty="0"/>
              <a:t>6. Blood </a:t>
            </a:r>
            <a:r>
              <a:rPr lang="it-IT" sz="2600" dirty="0" err="1"/>
              <a:t>Gases</a:t>
            </a:r>
            <a:r>
              <a:rPr lang="it-IT" sz="2600" dirty="0"/>
              <a:t> and </a:t>
            </a:r>
            <a:r>
              <a:rPr lang="it-IT" sz="2600" dirty="0" err="1"/>
              <a:t>Related</a:t>
            </a:r>
            <a:r>
              <a:rPr lang="it-IT" sz="2600" dirty="0"/>
              <a:t> </a:t>
            </a:r>
            <a:r>
              <a:rPr lang="it-IT" sz="2600" dirty="0" err="1"/>
              <a:t>Tests</a:t>
            </a:r>
            <a:r>
              <a:rPr lang="it-IT" sz="2600" dirty="0"/>
              <a:t> </a:t>
            </a:r>
          </a:p>
          <a:p>
            <a:r>
              <a:rPr lang="it-IT" sz="2600" dirty="0"/>
              <a:t>7. </a:t>
            </a:r>
            <a:r>
              <a:rPr lang="it-IT" sz="2600" dirty="0" err="1"/>
              <a:t>Cardiopulmonary</a:t>
            </a:r>
            <a:r>
              <a:rPr lang="it-IT" sz="2600" dirty="0"/>
              <a:t> </a:t>
            </a:r>
            <a:r>
              <a:rPr lang="it-IT" sz="2600" dirty="0" err="1"/>
              <a:t>Exercise</a:t>
            </a:r>
            <a:r>
              <a:rPr lang="it-IT" sz="2600" dirty="0"/>
              <a:t> </a:t>
            </a:r>
            <a:r>
              <a:rPr lang="it-IT" sz="2600" dirty="0" err="1"/>
              <a:t>Testing</a:t>
            </a:r>
            <a:r>
              <a:rPr lang="it-IT" sz="2600" dirty="0"/>
              <a:t> </a:t>
            </a:r>
          </a:p>
          <a:p>
            <a:r>
              <a:rPr lang="it-IT" sz="2600" dirty="0"/>
              <a:t>8. </a:t>
            </a:r>
            <a:r>
              <a:rPr lang="it-IT" sz="2600" dirty="0" err="1"/>
              <a:t>Pediatric</a:t>
            </a:r>
            <a:r>
              <a:rPr lang="it-IT" sz="2600" dirty="0"/>
              <a:t> </a:t>
            </a:r>
            <a:r>
              <a:rPr lang="it-IT" sz="2600" dirty="0" err="1"/>
              <a:t>Pulmonary</a:t>
            </a:r>
            <a:r>
              <a:rPr lang="it-IT" sz="2600" dirty="0"/>
              <a:t> </a:t>
            </a:r>
            <a:r>
              <a:rPr lang="it-IT" sz="2600" dirty="0" err="1"/>
              <a:t>Function</a:t>
            </a:r>
            <a:r>
              <a:rPr lang="it-IT" sz="2600" dirty="0"/>
              <a:t> </a:t>
            </a:r>
            <a:r>
              <a:rPr lang="it-IT" sz="2600" dirty="0" err="1"/>
              <a:t>Tests</a:t>
            </a:r>
            <a:r>
              <a:rPr lang="it-IT" sz="2600" dirty="0"/>
              <a:t> </a:t>
            </a:r>
          </a:p>
          <a:p>
            <a:r>
              <a:rPr lang="it-IT" sz="2600" dirty="0"/>
              <a:t>9. </a:t>
            </a:r>
            <a:r>
              <a:rPr lang="it-IT" sz="2600" dirty="0" err="1"/>
              <a:t>Bronchoprovocation</a:t>
            </a:r>
            <a:r>
              <a:rPr lang="it-IT" sz="2600" dirty="0"/>
              <a:t> </a:t>
            </a:r>
            <a:r>
              <a:rPr lang="it-IT" sz="2600" dirty="0" err="1"/>
              <a:t>Testing</a:t>
            </a:r>
            <a:r>
              <a:rPr lang="it-IT" sz="2600" dirty="0"/>
              <a:t> </a:t>
            </a:r>
          </a:p>
          <a:p>
            <a:r>
              <a:rPr lang="it-IT" sz="2600" dirty="0"/>
              <a:t>10. </a:t>
            </a:r>
            <a:r>
              <a:rPr lang="it-IT" sz="2600" dirty="0" err="1"/>
              <a:t>Specialized</a:t>
            </a:r>
            <a:r>
              <a:rPr lang="it-IT" sz="2600" dirty="0"/>
              <a:t> Test </a:t>
            </a:r>
            <a:r>
              <a:rPr lang="it-IT" sz="2600" dirty="0" err="1"/>
              <a:t>Regimens</a:t>
            </a:r>
            <a:r>
              <a:rPr lang="it-IT" sz="2600" dirty="0"/>
              <a:t> </a:t>
            </a:r>
          </a:p>
          <a:p>
            <a:r>
              <a:rPr lang="it-IT" sz="2600" dirty="0"/>
              <a:t>11. </a:t>
            </a:r>
            <a:r>
              <a:rPr lang="it-IT" sz="2600" dirty="0" err="1"/>
              <a:t>Pulmonary</a:t>
            </a:r>
            <a:r>
              <a:rPr lang="it-IT" sz="2600" dirty="0"/>
              <a:t> </a:t>
            </a:r>
            <a:r>
              <a:rPr lang="it-IT" sz="2600" dirty="0" err="1"/>
              <a:t>Function</a:t>
            </a:r>
            <a:r>
              <a:rPr lang="it-IT" sz="2600" dirty="0"/>
              <a:t> Test </a:t>
            </a:r>
            <a:r>
              <a:rPr lang="it-IT" sz="2600" dirty="0" err="1"/>
              <a:t>Equipment</a:t>
            </a:r>
            <a:r>
              <a:rPr lang="it-IT" sz="2600" dirty="0"/>
              <a:t> </a:t>
            </a:r>
          </a:p>
          <a:p>
            <a:r>
              <a:rPr lang="it-IT" sz="2600" dirty="0"/>
              <a:t>12. </a:t>
            </a:r>
            <a:r>
              <a:rPr lang="it-IT" sz="2600" dirty="0" err="1"/>
              <a:t>Quality</a:t>
            </a:r>
            <a:r>
              <a:rPr lang="it-IT" sz="2600" dirty="0"/>
              <a:t> Systems in the </a:t>
            </a:r>
            <a:r>
              <a:rPr lang="it-IT" sz="2600" dirty="0" err="1"/>
              <a:t>Pulmonary</a:t>
            </a:r>
            <a:r>
              <a:rPr lang="it-IT" sz="2600" dirty="0"/>
              <a:t> </a:t>
            </a:r>
            <a:r>
              <a:rPr lang="it-IT" sz="2600" dirty="0" err="1"/>
              <a:t>Function</a:t>
            </a:r>
            <a:r>
              <a:rPr lang="it-IT" sz="2600" dirty="0"/>
              <a:t> </a:t>
            </a:r>
            <a:r>
              <a:rPr lang="it-IT" sz="2600" dirty="0" err="1"/>
              <a:t>Laboratory</a:t>
            </a:r>
            <a:r>
              <a:rPr lang="it-IT" sz="2600" dirty="0"/>
              <a:t> </a:t>
            </a:r>
          </a:p>
          <a:p>
            <a:r>
              <a:rPr lang="it-IT" sz="2600" dirty="0"/>
              <a:t>13. Reference </a:t>
            </a:r>
            <a:r>
              <a:rPr lang="it-IT" sz="2600" dirty="0" err="1"/>
              <a:t>Values</a:t>
            </a:r>
            <a:r>
              <a:rPr lang="it-IT" sz="2600" dirty="0"/>
              <a:t> and </a:t>
            </a:r>
            <a:r>
              <a:rPr lang="it-IT" sz="2600" dirty="0" err="1"/>
              <a:t>Interpretation</a:t>
            </a:r>
            <a:r>
              <a:rPr lang="it-IT" sz="2600" dirty="0"/>
              <a:t> </a:t>
            </a:r>
            <a:r>
              <a:rPr lang="it-IT" sz="2600" dirty="0" err="1"/>
              <a:t>Strategies</a:t>
            </a:r>
            <a:r>
              <a:rPr lang="it-IT" sz="2600" dirty="0"/>
              <a:t> </a:t>
            </a:r>
            <a:r>
              <a:rPr lang="it-IT" sz="2600" dirty="0" smtClean="0">
                <a:effectLst/>
              </a:rPr>
              <a:t> </a:t>
            </a:r>
            <a:endParaRPr lang="it-IT" sz="2600" dirty="0"/>
          </a:p>
        </p:txBody>
      </p:sp>
    </p:spTree>
    <p:extLst>
      <p:ext uri="{BB962C8B-B14F-4D97-AF65-F5344CB8AC3E}">
        <p14:creationId xmlns:p14="http://schemas.microsoft.com/office/powerpoint/2010/main" val="404639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08050"/>
            <a:ext cx="8259763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172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it-IT" smtClean="0"/>
              <a:t>Diffusion properties of the lung</a:t>
            </a:r>
          </a:p>
        </p:txBody>
      </p:sp>
      <p:pic>
        <p:nvPicPr>
          <p:cNvPr id="18435" name="Picture 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1196975"/>
            <a:ext cx="6705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Line 7"/>
          <p:cNvSpPr>
            <a:spLocks noChangeShapeType="1"/>
          </p:cNvSpPr>
          <p:nvPr/>
        </p:nvSpPr>
        <p:spPr bwMode="auto">
          <a:xfrm>
            <a:off x="685800" y="1125538"/>
            <a:ext cx="7772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21715"/>
      </p:ext>
    </p:extLst>
  </p:cSld>
  <p:clrMapOvr>
    <a:masterClrMapping/>
  </p:clrMapOvr>
  <p:transition xmlns:p14="http://schemas.microsoft.com/office/powerpoint/2010/main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John Scott </a:t>
            </a:r>
            <a:r>
              <a:rPr lang="it-IT" dirty="0" err="1" smtClean="0"/>
              <a:t>Haldane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628800"/>
            <a:ext cx="2880320" cy="4014304"/>
          </a:xfrm>
        </p:spPr>
      </p:pic>
    </p:spTree>
    <p:extLst>
      <p:ext uri="{BB962C8B-B14F-4D97-AF65-F5344CB8AC3E}">
        <p14:creationId xmlns:p14="http://schemas.microsoft.com/office/powerpoint/2010/main" val="25982446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620713"/>
            <a:ext cx="7150100" cy="577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710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49275"/>
            <a:ext cx="8629650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33600"/>
            <a:ext cx="8515350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41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88913"/>
            <a:ext cx="7781925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74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>
                <a:solidFill>
                  <a:schemeClr val="bg1"/>
                </a:solidFill>
                <a:latin typeface="Calibri" charset="0"/>
              </a:rPr>
              <a:t>Misura della DLCO col metodo del respiro singolo con apnea (DLCOsb)</a:t>
            </a: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00600" y="1905000"/>
            <a:ext cx="3657600" cy="41910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288925" indent="-288925">
              <a:buFontTx/>
              <a:buAutoNum type="arabicPeriod"/>
            </a:pPr>
            <a:r>
              <a:rPr lang="it-IT" sz="1600">
                <a:solidFill>
                  <a:schemeClr val="bg1"/>
                </a:solidFill>
                <a:latin typeface="Calibri" charset="0"/>
              </a:rPr>
              <a:t>Respiro tranquillo</a:t>
            </a:r>
          </a:p>
          <a:p>
            <a:pPr marL="288925" indent="-288925">
              <a:buFontTx/>
              <a:buAutoNum type="arabicPeriod"/>
            </a:pPr>
            <a:r>
              <a:rPr lang="it-IT" sz="1600">
                <a:solidFill>
                  <a:schemeClr val="bg1"/>
                </a:solidFill>
                <a:latin typeface="Calibri" charset="0"/>
              </a:rPr>
              <a:t>Espirazione non forzata fino a RV, per non più di 6 sec</a:t>
            </a:r>
          </a:p>
          <a:p>
            <a:pPr marL="288925" indent="-288925">
              <a:buFontTx/>
              <a:buAutoNum type="arabicPeriod"/>
            </a:pPr>
            <a:r>
              <a:rPr lang="it-IT" sz="1600">
                <a:solidFill>
                  <a:schemeClr val="bg1"/>
                </a:solidFill>
                <a:latin typeface="Calibri" charset="0"/>
              </a:rPr>
              <a:t>Rapida inspirazione a TLC in &lt; 4 sec (volume inspirato &gt; 85% EVC)</a:t>
            </a:r>
          </a:p>
          <a:p>
            <a:pPr marL="288925" indent="-288925">
              <a:buFontTx/>
              <a:buAutoNum type="arabicPeriod"/>
            </a:pPr>
            <a:r>
              <a:rPr lang="it-IT" sz="1600">
                <a:solidFill>
                  <a:schemeClr val="bg1"/>
                </a:solidFill>
                <a:latin typeface="Calibri" charset="0"/>
              </a:rPr>
              <a:t>Tempo di breath-holding di 10 ± 2 sec (evitare manovre di Valsalva o Mueller)</a:t>
            </a:r>
          </a:p>
          <a:p>
            <a:pPr marL="288925" indent="-288925">
              <a:buFontTx/>
              <a:buAutoNum type="arabicPeriod"/>
            </a:pPr>
            <a:r>
              <a:rPr lang="it-IT" sz="1600">
                <a:solidFill>
                  <a:schemeClr val="bg1"/>
                </a:solidFill>
                <a:latin typeface="Calibri" charset="0"/>
              </a:rPr>
              <a:t>Espirazione in &lt; 4 sec</a:t>
            </a:r>
          </a:p>
          <a:p>
            <a:pPr marL="288925" indent="-288925">
              <a:buFontTx/>
              <a:buNone/>
            </a:pPr>
            <a:endParaRPr lang="it-IT" sz="1600">
              <a:solidFill>
                <a:schemeClr val="bg1"/>
              </a:solidFill>
              <a:latin typeface="Calibri" charset="0"/>
            </a:endParaRPr>
          </a:p>
          <a:p>
            <a:pPr marL="288925" indent="-288925">
              <a:buFontTx/>
              <a:buNone/>
            </a:pPr>
            <a:r>
              <a:rPr lang="it-IT" sz="1400">
                <a:solidFill>
                  <a:schemeClr val="bg1"/>
                </a:solidFill>
                <a:latin typeface="Calibri" charset="0"/>
              </a:rPr>
              <a:t>	Durante l</a:t>
            </a:r>
            <a:r>
              <a:rPr lang="ja-JP" altLang="it-IT" sz="1400">
                <a:solidFill>
                  <a:schemeClr val="bg1"/>
                </a:solidFill>
                <a:latin typeface="Calibri" charset="0"/>
              </a:rPr>
              <a:t>’</a:t>
            </a:r>
            <a:r>
              <a:rPr lang="it-IT" sz="1400">
                <a:solidFill>
                  <a:schemeClr val="bg1"/>
                </a:solidFill>
                <a:latin typeface="Calibri" charset="0"/>
              </a:rPr>
              <a:t>inspirazione il soggetto inala una miscela composta da CO allo 0.3%, da un gas inerte normalmente assente (ad esempio elio, 10-14%), da ossigeno (18-21%) e azoto, in percentuali variabili in base alla miscela standard utilizzata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5257800" y="6492875"/>
            <a:ext cx="388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900">
                <a:solidFill>
                  <a:schemeClr val="bg1"/>
                </a:solidFill>
              </a:rPr>
              <a:t>Macintyre N et al. Standardisation of the single-breath determination of carbon monoxide uptake in the lung. Eur Respir J 2005; 26: 720-735.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10" y="1905000"/>
            <a:ext cx="3522015" cy="405882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749109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075240" cy="1052736"/>
          </a:xfrm>
        </p:spPr>
        <p:txBody>
          <a:bodyPr/>
          <a:lstStyle/>
          <a:p>
            <a:r>
              <a:rPr lang="it-IT" dirty="0" smtClean="0"/>
              <a:t>Interpretazione della DLCO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it-IT" dirty="0" smtClean="0"/>
              <a:t>Il test di Diffusione del CO misura la Capacità di trasferimento di un gas non inerte dall’aria alveolare al sangue.</a:t>
            </a:r>
          </a:p>
          <a:p>
            <a:r>
              <a:rPr lang="it-IT" dirty="0" smtClean="0"/>
              <a:t>I fattori fisiologici che influiscono sul trasferimento del CO sono molteplici e analizzabili in vivo soltanto sulla base di modelli interpretativi semplici.</a:t>
            </a:r>
          </a:p>
          <a:p>
            <a:r>
              <a:rPr lang="it-IT" dirty="0" smtClean="0"/>
              <a:t>In condizioni di patologia, si aggiungono molteplici fattori, non accuratamente identificabili per qualità ed entità,  che  possono influire sul trasferimento del CO.</a:t>
            </a:r>
          </a:p>
          <a:p>
            <a:r>
              <a:rPr lang="it-IT" dirty="0" smtClean="0"/>
              <a:t>Da queste considerazioni di deduce che il test di Diffusione del CO può essere utilizzato per </a:t>
            </a:r>
          </a:p>
          <a:p>
            <a:pPr lvl="1"/>
            <a:r>
              <a:rPr lang="it-IT" dirty="0"/>
              <a:t>I</a:t>
            </a:r>
            <a:r>
              <a:rPr lang="it-IT" dirty="0" smtClean="0"/>
              <a:t>ndagare con elevata sensibilità l’insorgere di patologie per le quali preesista un sospetto clinico</a:t>
            </a:r>
          </a:p>
          <a:p>
            <a:pPr lvl="1"/>
            <a:r>
              <a:rPr lang="it-IT" dirty="0" smtClean="0"/>
              <a:t>Valutare l’evoluzione di una patologia nota, specialmente nella sua fase iniziale</a:t>
            </a:r>
          </a:p>
          <a:p>
            <a:pPr lvl="1"/>
            <a:r>
              <a:rPr lang="it-IT" dirty="0" smtClean="0"/>
              <a:t>Contribuire alla diagnosi differenziale di patologie polmonari, quando sia inserito in un panel di esami funzionali, clinici e radiologici. </a:t>
            </a:r>
          </a:p>
          <a:p>
            <a:endParaRPr lang="it-IT" dirty="0" smtClean="0"/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84577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1268760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A simplified algorithm that may be used to assess lung function </a:t>
            </a:r>
            <a:r>
              <a:rPr lang="en-US" dirty="0" smtClean="0"/>
              <a:t>in clinical </a:t>
            </a:r>
            <a:r>
              <a:rPr lang="en-US" dirty="0"/>
              <a:t>practice. It presents classic patterns for various pulmonary disorders. As </a:t>
            </a:r>
            <a:r>
              <a:rPr lang="en-US" dirty="0" smtClean="0"/>
              <a:t>in any </a:t>
            </a:r>
            <a:r>
              <a:rPr lang="en-US" dirty="0"/>
              <a:t>such diagram, patients may or may not present with the classic patterns</a:t>
            </a:r>
            <a:r>
              <a:rPr lang="en-US" dirty="0" smtClean="0"/>
              <a:t>, depending </a:t>
            </a:r>
            <a:r>
              <a:rPr lang="en-US" dirty="0"/>
              <a:t>on their illnesses, severity and lung function prior to the disease </a:t>
            </a:r>
            <a:r>
              <a:rPr lang="en-US" dirty="0" smtClean="0"/>
              <a:t>onset (</a:t>
            </a:r>
            <a:r>
              <a:rPr lang="en-US" dirty="0"/>
              <a:t>e.g. did they start with a vital capacity (VC) close to the upper or lower limits </a:t>
            </a:r>
            <a:r>
              <a:rPr lang="en-US" dirty="0" smtClean="0"/>
              <a:t>of normal </a:t>
            </a:r>
            <a:r>
              <a:rPr lang="en-US" dirty="0"/>
              <a:t>(LLN)). </a:t>
            </a:r>
            <a:r>
              <a:rPr lang="en-US" sz="2000" b="1" dirty="0">
                <a:solidFill>
                  <a:srgbClr val="FF0000"/>
                </a:solidFill>
              </a:rPr>
              <a:t>The decisions about how far to follow this diagram are clinical, </a:t>
            </a:r>
            <a:r>
              <a:rPr lang="en-US" sz="2000" b="1" dirty="0" smtClean="0">
                <a:solidFill>
                  <a:srgbClr val="FF0000"/>
                </a:solidFill>
              </a:rPr>
              <a:t>and will </a:t>
            </a:r>
            <a:r>
              <a:rPr lang="en-US" sz="2000" b="1" dirty="0">
                <a:solidFill>
                  <a:srgbClr val="FF0000"/>
                </a:solidFill>
              </a:rPr>
              <a:t>vary depending on the questions being asked and the clinical </a:t>
            </a:r>
            <a:r>
              <a:rPr lang="en-US" sz="2000" b="1" dirty="0" smtClean="0">
                <a:solidFill>
                  <a:srgbClr val="FF0000"/>
                </a:solidFill>
              </a:rPr>
              <a:t>information available </a:t>
            </a:r>
            <a:r>
              <a:rPr lang="en-US" sz="2000" b="1" dirty="0">
                <a:solidFill>
                  <a:srgbClr val="FF0000"/>
                </a:solidFill>
              </a:rPr>
              <a:t>at the time of testing. </a:t>
            </a:r>
            <a:r>
              <a:rPr lang="en-US" dirty="0"/>
              <a:t>The forced expiratory volume in one second (FEV1</a:t>
            </a:r>
            <a:r>
              <a:rPr lang="en-US" dirty="0" smtClean="0"/>
              <a:t>)/ VC </a:t>
            </a:r>
            <a:r>
              <a:rPr lang="en-US" dirty="0"/>
              <a:t>ratio and VC should be considered first. Total lung capacity (TLC) is </a:t>
            </a:r>
            <a:r>
              <a:rPr lang="en-US" dirty="0" smtClean="0"/>
              <a:t>necessary to </a:t>
            </a:r>
            <a:r>
              <a:rPr lang="en-US" dirty="0"/>
              <a:t>confirm or exclude the presence of a restrictive defect when VC is below the LLN</a:t>
            </a:r>
            <a:r>
              <a:rPr lang="en-US" dirty="0" smtClean="0"/>
              <a:t>. The </a:t>
            </a:r>
            <a:r>
              <a:rPr lang="en-US" dirty="0"/>
              <a:t>algorithm also includes diffusing capacity for carbon monoxide (DL,CO</a:t>
            </a:r>
            <a:r>
              <a:rPr lang="en-US" dirty="0" smtClean="0"/>
              <a:t>) measurement </a:t>
            </a:r>
            <a:r>
              <a:rPr lang="en-US" dirty="0"/>
              <a:t>with the predicted value adjusted for </a:t>
            </a:r>
            <a:r>
              <a:rPr lang="en-US" dirty="0" err="1"/>
              <a:t>haemoglobin</a:t>
            </a:r>
            <a:r>
              <a:rPr lang="en-US" dirty="0"/>
              <a:t>. In the </a:t>
            </a:r>
            <a:r>
              <a:rPr lang="en-US" dirty="0" smtClean="0"/>
              <a:t>mixed defect </a:t>
            </a:r>
            <a:r>
              <a:rPr lang="en-US" dirty="0"/>
              <a:t>group, the </a:t>
            </a:r>
            <a:r>
              <a:rPr lang="en-US" dirty="0" smtClean="0"/>
              <a:t>DLCO </a:t>
            </a:r>
            <a:r>
              <a:rPr lang="en-US" dirty="0"/>
              <a:t>patterns are the same as those for restriction </a:t>
            </a:r>
            <a:r>
              <a:rPr lang="en-US" dirty="0" smtClean="0"/>
              <a:t>and obstruction</a:t>
            </a:r>
            <a:r>
              <a:rPr lang="en-US" dirty="0"/>
              <a:t>. This flow chart is not suitable for assessing the severity of upper </a:t>
            </a:r>
            <a:r>
              <a:rPr lang="en-US" dirty="0" smtClean="0"/>
              <a:t>airway </a:t>
            </a:r>
            <a:r>
              <a:rPr lang="it-IT" dirty="0" err="1" smtClean="0"/>
              <a:t>obstruction</a:t>
            </a:r>
            <a:r>
              <a:rPr lang="it-IT" dirty="0"/>
              <a:t>.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83568" y="6021288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Pellegrino R et al</a:t>
            </a:r>
            <a:r>
              <a:rPr lang="it-IT" dirty="0" smtClean="0"/>
              <a:t>. </a:t>
            </a:r>
            <a:r>
              <a:rPr lang="it-IT" dirty="0" err="1" smtClean="0"/>
              <a:t>Eur</a:t>
            </a:r>
            <a:r>
              <a:rPr lang="it-IT" dirty="0" smtClean="0"/>
              <a:t> </a:t>
            </a:r>
            <a:r>
              <a:rPr lang="it-IT" dirty="0" err="1"/>
              <a:t>Respir</a:t>
            </a:r>
            <a:r>
              <a:rPr lang="it-IT" dirty="0"/>
              <a:t> J 2005</a:t>
            </a:r>
          </a:p>
          <a:p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755576" y="548680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Note all’algoritmo interpretativo.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6663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Cosa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intende</a:t>
            </a:r>
            <a:r>
              <a:rPr lang="en-US" dirty="0" smtClean="0"/>
              <a:t> </a:t>
            </a:r>
            <a:r>
              <a:rPr lang="en-US" dirty="0" err="1" smtClean="0"/>
              <a:t>comunemente</a:t>
            </a:r>
            <a:r>
              <a:rPr lang="en-US" dirty="0" smtClean="0"/>
              <a:t> per prove di </a:t>
            </a:r>
            <a:r>
              <a:rPr lang="en-US" dirty="0" err="1" smtClean="0"/>
              <a:t>funzionalità</a:t>
            </a:r>
            <a:r>
              <a:rPr lang="en-US" dirty="0" smtClean="0"/>
              <a:t> </a:t>
            </a:r>
            <a:r>
              <a:rPr lang="en-US" dirty="0" err="1" smtClean="0"/>
              <a:t>respiratoria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volumi</a:t>
            </a:r>
            <a:r>
              <a:rPr lang="en-US" dirty="0" smtClean="0"/>
              <a:t> </a:t>
            </a:r>
            <a:r>
              <a:rPr lang="en-US" dirty="0" err="1" smtClean="0"/>
              <a:t>polmonari</a:t>
            </a:r>
            <a:endParaRPr lang="en-US" dirty="0" smtClean="0"/>
          </a:p>
          <a:p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capacità</a:t>
            </a:r>
            <a:r>
              <a:rPr lang="en-US" dirty="0" smtClean="0"/>
              <a:t> </a:t>
            </a:r>
            <a:r>
              <a:rPr lang="en-US" dirty="0" err="1" smtClean="0"/>
              <a:t>ventilatoria</a:t>
            </a:r>
            <a:endParaRPr lang="en-US" dirty="0" smtClean="0"/>
          </a:p>
          <a:p>
            <a:r>
              <a:rPr lang="en-US" dirty="0" err="1" smtClean="0"/>
              <a:t>Misura</a:t>
            </a:r>
            <a:r>
              <a:rPr lang="en-US" dirty="0" smtClean="0"/>
              <a:t> </a:t>
            </a:r>
            <a:r>
              <a:rPr lang="en-US" dirty="0" err="1" smtClean="0"/>
              <a:t>dell’efficienza</a:t>
            </a:r>
            <a:r>
              <a:rPr lang="en-US" dirty="0" smtClean="0"/>
              <a:t> di </a:t>
            </a:r>
            <a:r>
              <a:rPr lang="en-US" dirty="0" err="1" smtClean="0"/>
              <a:t>trasferimento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gas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952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426" y="873125"/>
            <a:ext cx="7650074" cy="53442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82625" y="6217325"/>
            <a:ext cx="604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ERS 2005</a:t>
            </a:r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08000" y="206375"/>
            <a:ext cx="8318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 </a:t>
            </a:r>
            <a:r>
              <a:rPr lang="en-US" dirty="0" err="1" smtClean="0"/>
              <a:t>algoritmo</a:t>
            </a:r>
            <a:r>
              <a:rPr lang="en-US" dirty="0" smtClean="0"/>
              <a:t> per </a:t>
            </a:r>
            <a:r>
              <a:rPr lang="en-US" dirty="0" err="1" smtClean="0"/>
              <a:t>interpretare</a:t>
            </a:r>
            <a:r>
              <a:rPr lang="en-US" dirty="0" smtClean="0"/>
              <a:t> le PFT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11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>
                <a:latin typeface="Calibri" charset="0"/>
              </a:rPr>
              <a:t>L’invenzione della spirometria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pic>
        <p:nvPicPr>
          <p:cNvPr id="17412" name="Picture 4" descr="msotw9_temp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700213"/>
            <a:ext cx="6697662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107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>
                <a:latin typeface="Calibri" charset="0"/>
              </a:rPr>
              <a:t>Mr Hutchinson</a:t>
            </a:r>
            <a:endParaRPr lang="en-GB">
              <a:latin typeface="Calibri" charset="0"/>
            </a:endParaRPr>
          </a:p>
        </p:txBody>
      </p:sp>
      <p:pic>
        <p:nvPicPr>
          <p:cNvPr id="18435" name="Picture 3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1295400"/>
            <a:ext cx="2701925" cy="4724400"/>
          </a:xfrm>
        </p:spPr>
      </p:pic>
    </p:spTree>
    <p:extLst>
      <p:ext uri="{BB962C8B-B14F-4D97-AF65-F5344CB8AC3E}">
        <p14:creationId xmlns:p14="http://schemas.microsoft.com/office/powerpoint/2010/main" val="1498247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2850" y="139700"/>
            <a:ext cx="7481888" cy="1038225"/>
          </a:xfrm>
        </p:spPr>
        <p:txBody>
          <a:bodyPr/>
          <a:lstStyle/>
          <a:p>
            <a:pPr eaLnBrk="1" hangingPunct="1"/>
            <a:r>
              <a:rPr lang="it-IT">
                <a:latin typeface="Calibri" charset="0"/>
              </a:rPr>
              <a:t>Lo spirometro di Mr Hutchinson</a:t>
            </a:r>
            <a:endParaRPr lang="en-GB">
              <a:latin typeface="Calibri" charset="0"/>
            </a:endParaRPr>
          </a:p>
        </p:txBody>
      </p:sp>
      <p:pic>
        <p:nvPicPr>
          <p:cNvPr id="19459" name="Picture 3" descr="msotw9_temp0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1295400"/>
            <a:ext cx="2743200" cy="5334000"/>
          </a:xfrm>
        </p:spPr>
      </p:pic>
    </p:spTree>
    <p:extLst>
      <p:ext uri="{BB962C8B-B14F-4D97-AF65-F5344CB8AC3E}">
        <p14:creationId xmlns:p14="http://schemas.microsoft.com/office/powerpoint/2010/main" val="3642395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~1\Babbo\IMPOST~1\Temp\\msotw9_temp0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04800"/>
            <a:ext cx="7620000" cy="6324600"/>
          </a:xfrm>
          <a:noFill/>
        </p:spPr>
      </p:pic>
    </p:spTree>
    <p:extLst>
      <p:ext uri="{BB962C8B-B14F-4D97-AF65-F5344CB8AC3E}">
        <p14:creationId xmlns:p14="http://schemas.microsoft.com/office/powerpoint/2010/main" val="3078198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750</Words>
  <Application>Microsoft Macintosh PowerPoint</Application>
  <PresentationFormat>Presentazione su schermo (4:3)</PresentationFormat>
  <Paragraphs>70</Paragraphs>
  <Slides>38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39" baseType="lpstr">
      <vt:lpstr>Tema di Office</vt:lpstr>
      <vt:lpstr>Il laboratorio di fisiopatologia respiratoria</vt:lpstr>
      <vt:lpstr>Presentazione di PowerPoint</vt:lpstr>
      <vt:lpstr>Una lista condivisibile</vt:lpstr>
      <vt:lpstr>Cosa si intende comunemente per prove di funzionalità respiratoria</vt:lpstr>
      <vt:lpstr>Presentazione di PowerPoint</vt:lpstr>
      <vt:lpstr>L’invenzione della spirometria</vt:lpstr>
      <vt:lpstr>Mr Hutchinson</vt:lpstr>
      <vt:lpstr>Lo spirometro di Mr Hutchinson</vt:lpstr>
      <vt:lpstr>Presentazione di PowerPoint</vt:lpstr>
      <vt:lpstr>Presentazione di PowerPoint</vt:lpstr>
      <vt:lpstr>Presentazione di PowerPoint</vt:lpstr>
      <vt:lpstr>La prima misura di Volume Residuo</vt:lpstr>
      <vt:lpstr>Le prime misure in  circuito aperto dell’aria residua</vt:lpstr>
      <vt:lpstr>Presentazione di PowerPoint</vt:lpstr>
      <vt:lpstr>Equilibrazione di un gas traccia non solubile </vt:lpstr>
      <vt:lpstr>Presentazione di PowerPoint</vt:lpstr>
      <vt:lpstr>La funzione di equilibrazione di un gas traccia: wash-in</vt:lpstr>
      <vt:lpstr>La funzione di lavaggio di un gas traccia: wash-out</vt:lpstr>
      <vt:lpstr>Il metodo pletismografico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Iperinflazione dinamica negli asmatici</vt:lpstr>
      <vt:lpstr>Presentazione di PowerPoint</vt:lpstr>
      <vt:lpstr>Presentazione di PowerPoint</vt:lpstr>
      <vt:lpstr>Diffusion properties of the lung</vt:lpstr>
      <vt:lpstr>John Scott Haldane</vt:lpstr>
      <vt:lpstr>Presentazione di PowerPoint</vt:lpstr>
      <vt:lpstr>Presentazione di PowerPoint</vt:lpstr>
      <vt:lpstr>Presentazione di PowerPoint</vt:lpstr>
      <vt:lpstr>Misura della DLCO col metodo del respiro singolo con apnea (DLCOsb)</vt:lpstr>
      <vt:lpstr>Interpretazione della DLCO</vt:lpstr>
      <vt:lpstr>Presentazione di PowerPoint</vt:lpstr>
    </vt:vector>
  </TitlesOfParts>
  <Company>Università Cattolica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laboratorio di fisiopatologia respiratoria del 2020</dc:title>
  <dc:creator>Riccardo Pistelli</dc:creator>
  <cp:lastModifiedBy>Riccardo Pistelli</cp:lastModifiedBy>
  <cp:revision>13</cp:revision>
  <dcterms:created xsi:type="dcterms:W3CDTF">2018-04-16T17:01:21Z</dcterms:created>
  <dcterms:modified xsi:type="dcterms:W3CDTF">2018-04-17T12:10:59Z</dcterms:modified>
</cp:coreProperties>
</file>