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6" r:id="rId2"/>
    <p:sldId id="286" r:id="rId3"/>
    <p:sldId id="288" r:id="rId4"/>
    <p:sldId id="287" r:id="rId5"/>
    <p:sldId id="289" r:id="rId6"/>
    <p:sldId id="290" r:id="rId7"/>
    <p:sldId id="263" r:id="rId8"/>
    <p:sldId id="291" r:id="rId9"/>
  </p:sldIdLst>
  <p:sldSz cx="9144000" cy="6858000" type="screen4x3"/>
  <p:notesSz cx="9926638" cy="67976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87" autoAdjust="0"/>
  </p:normalViewPr>
  <p:slideViewPr>
    <p:cSldViewPr>
      <p:cViewPr varScale="1">
        <p:scale>
          <a:sx n="82" d="100"/>
          <a:sy n="82" d="100"/>
        </p:scale>
        <p:origin x="9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90273-79F2-4D1C-9EF7-D62415EC8908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941FE-C8EF-4586-93DA-4F4541A630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5337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A6A5A-55A6-9947-B99C-5A839867837A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F412B-FE33-C94E-883F-65A866F5A0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0418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2277770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2277770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90900" y="652463"/>
            <a:ext cx="3140075" cy="2354262"/>
          </a:xfrm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5900" y="3233056"/>
            <a:ext cx="6861927" cy="261231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t-IT" altLang="it-IT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958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90900" y="652463"/>
            <a:ext cx="3140075" cy="2354262"/>
          </a:xfrm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5900" y="3233056"/>
            <a:ext cx="6861927" cy="261231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t-IT" altLang="it-IT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6415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C350-93F9-4626-92D7-E447FD94DAF3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2B8B-EB0F-4B9B-8010-A04AF35166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0813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C350-93F9-4626-92D7-E447FD94DAF3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2B8B-EB0F-4B9B-8010-A04AF35166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1682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C350-93F9-4626-92D7-E447FD94DAF3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2B8B-EB0F-4B9B-8010-A04AF35166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925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C350-93F9-4626-92D7-E447FD94DAF3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2B8B-EB0F-4B9B-8010-A04AF35166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736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C350-93F9-4626-92D7-E447FD94DAF3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2B8B-EB0F-4B9B-8010-A04AF35166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1745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C350-93F9-4626-92D7-E447FD94DAF3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2B8B-EB0F-4B9B-8010-A04AF35166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336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C350-93F9-4626-92D7-E447FD94DAF3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2B8B-EB0F-4B9B-8010-A04AF35166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062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C350-93F9-4626-92D7-E447FD94DAF3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2B8B-EB0F-4B9B-8010-A04AF35166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885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C350-93F9-4626-92D7-E447FD94DAF3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2B8B-EB0F-4B9B-8010-A04AF35166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49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C350-93F9-4626-92D7-E447FD94DAF3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2B8B-EB0F-4B9B-8010-A04AF35166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8219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C350-93F9-4626-92D7-E447FD94DAF3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2B8B-EB0F-4B9B-8010-A04AF35166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480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5C350-93F9-4626-92D7-E447FD94DAF3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32B8B-EB0F-4B9B-8010-A04AF35166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600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37444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400" b="1" dirty="0" smtClean="0"/>
              <a:t>La statistica, uno strumento utile per le professioni sanitarie?</a:t>
            </a:r>
          </a:p>
          <a:p>
            <a:pPr marL="0" indent="0" algn="r">
              <a:buNone/>
            </a:pPr>
            <a:r>
              <a:rPr lang="it-IT" sz="2800" dirty="0" smtClean="0"/>
              <a:t>Lucio Torelli</a:t>
            </a:r>
          </a:p>
          <a:p>
            <a:pPr marL="0" indent="0" algn="r">
              <a:buNone/>
            </a:pPr>
            <a:r>
              <a:rPr lang="it-IT" sz="2400" dirty="0" smtClean="0"/>
              <a:t>Università degli Studi </a:t>
            </a:r>
            <a:br>
              <a:rPr lang="it-IT" sz="2400" dirty="0" smtClean="0"/>
            </a:br>
            <a:r>
              <a:rPr lang="it-IT" sz="2400" dirty="0" smtClean="0"/>
              <a:t>di Trieste (Italia)</a:t>
            </a:r>
          </a:p>
          <a:p>
            <a:pPr marL="0" indent="0" algn="ctr">
              <a:buNone/>
            </a:pPr>
            <a:r>
              <a:rPr lang="it-IT" sz="2400" dirty="0" smtClean="0"/>
              <a:t>PNEUMO TRIESTE 2018</a:t>
            </a:r>
            <a:endParaRPr lang="it-IT" sz="2400" dirty="0"/>
          </a:p>
          <a:p>
            <a:pPr marL="0" indent="0" algn="ctr">
              <a:buNone/>
            </a:pPr>
            <a:r>
              <a:rPr lang="it-IT" sz="2000" i="1" dirty="0" smtClean="0"/>
              <a:t>Martedì 17 Aprile 2018</a:t>
            </a:r>
            <a:endParaRPr lang="it-IT" sz="2000" i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437112"/>
            <a:ext cx="8208912" cy="222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14625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314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548680"/>
            <a:ext cx="8229600" cy="5832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	Richieste </a:t>
            </a:r>
            <a:r>
              <a:rPr lang="it-IT" b="1" i="1" dirty="0" smtClean="0"/>
              <a:t>tipiche</a:t>
            </a:r>
            <a:r>
              <a:rPr lang="it-IT" b="1" dirty="0" smtClean="0"/>
              <a:t> che ricevo tutti i  giorni: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2800" i="1" dirty="0"/>
              <a:t>Meglio</a:t>
            </a:r>
            <a:r>
              <a:rPr lang="it-IT" sz="2800" dirty="0"/>
              <a:t> la media o la mediana?</a:t>
            </a:r>
          </a:p>
          <a:p>
            <a:pPr marL="0" indent="0">
              <a:buNone/>
            </a:pPr>
            <a:endParaRPr lang="it-IT" sz="2800" dirty="0" smtClean="0"/>
          </a:p>
          <a:p>
            <a:pPr marL="0" indent="0">
              <a:buNone/>
            </a:pPr>
            <a:r>
              <a:rPr lang="it-IT" sz="2800" dirty="0" err="1"/>
              <a:t>p-value</a:t>
            </a:r>
            <a:r>
              <a:rPr lang="it-IT" sz="2800" dirty="0"/>
              <a:t> </a:t>
            </a:r>
            <a:r>
              <a:rPr lang="it-IT" sz="2800" i="1" dirty="0"/>
              <a:t>piccolo</a:t>
            </a:r>
            <a:r>
              <a:rPr lang="it-IT" sz="2800" dirty="0"/>
              <a:t>  =&gt; tutto </a:t>
            </a:r>
            <a:r>
              <a:rPr lang="it-IT" sz="2800" dirty="0" smtClean="0"/>
              <a:t>bene ??? </a:t>
            </a:r>
            <a:br>
              <a:rPr lang="it-IT" sz="2800" dirty="0" smtClean="0"/>
            </a:br>
            <a:r>
              <a:rPr lang="it-IT" sz="2800" dirty="0" smtClean="0"/>
              <a:t>		</a:t>
            </a:r>
            <a:r>
              <a:rPr lang="it-IT" sz="2400" dirty="0" smtClean="0"/>
              <a:t>(cioè abbiamo “</a:t>
            </a:r>
            <a:r>
              <a:rPr lang="it-IT" sz="2400" i="1" dirty="0" smtClean="0"/>
              <a:t>dimostrato</a:t>
            </a:r>
            <a:r>
              <a:rPr lang="it-IT" sz="2400" dirty="0" smtClean="0"/>
              <a:t>” la nostra ipotesi)</a:t>
            </a:r>
            <a:endParaRPr lang="it-IT" sz="2800" dirty="0"/>
          </a:p>
          <a:p>
            <a:pPr marL="0" indent="0">
              <a:buNone/>
            </a:pPr>
            <a:endParaRPr lang="it-IT" sz="2600" dirty="0" smtClean="0"/>
          </a:p>
          <a:p>
            <a:pPr marL="0" indent="0">
              <a:buNone/>
            </a:pPr>
            <a:r>
              <a:rPr lang="it-IT" altLang="it-IT" sz="2800" dirty="0">
                <a:solidFill>
                  <a:srgbClr val="000000"/>
                </a:solidFill>
              </a:rPr>
              <a:t>D</a:t>
            </a:r>
            <a:r>
              <a:rPr lang="it-IT" altLang="it-IT" sz="2800" dirty="0" smtClean="0">
                <a:solidFill>
                  <a:srgbClr val="000000"/>
                </a:solidFill>
              </a:rPr>
              <a:t>evo </a:t>
            </a:r>
            <a:r>
              <a:rPr lang="it-IT" altLang="it-IT" sz="2800" i="1" dirty="0" smtClean="0">
                <a:solidFill>
                  <a:srgbClr val="000000"/>
                </a:solidFill>
              </a:rPr>
              <a:t>usare</a:t>
            </a:r>
            <a:r>
              <a:rPr lang="it-IT" altLang="it-IT" sz="2800" dirty="0">
                <a:solidFill>
                  <a:srgbClr val="000000"/>
                </a:solidFill>
              </a:rPr>
              <a:t> </a:t>
            </a:r>
            <a:r>
              <a:rPr lang="it-IT" altLang="it-IT" sz="2800" dirty="0" smtClean="0">
                <a:solidFill>
                  <a:srgbClr val="000000"/>
                </a:solidFill>
              </a:rPr>
              <a:t>il</a:t>
            </a:r>
            <a:r>
              <a:rPr lang="it-IT" altLang="it-IT" sz="2800" dirty="0" smtClean="0">
                <a:solidFill>
                  <a:srgbClr val="000000"/>
                </a:solidFill>
              </a:rPr>
              <a:t> </a:t>
            </a:r>
            <a:r>
              <a:rPr lang="it-IT" altLang="it-IT" sz="2800" i="1" dirty="0" smtClean="0">
                <a:solidFill>
                  <a:srgbClr val="000000"/>
                </a:solidFill>
              </a:rPr>
              <a:t>t test </a:t>
            </a:r>
            <a:r>
              <a:rPr lang="it-IT" altLang="it-IT" sz="2800" dirty="0" smtClean="0">
                <a:solidFill>
                  <a:srgbClr val="000000"/>
                </a:solidFill>
              </a:rPr>
              <a:t>o </a:t>
            </a:r>
            <a:r>
              <a:rPr lang="it-IT" altLang="it-IT" sz="2800" i="1" dirty="0" err="1" smtClean="0">
                <a:solidFill>
                  <a:srgbClr val="000000"/>
                </a:solidFill>
              </a:rPr>
              <a:t>Wilcoxon</a:t>
            </a:r>
            <a:r>
              <a:rPr lang="it-IT" altLang="it-IT" sz="2800" dirty="0" smtClean="0">
                <a:solidFill>
                  <a:srgbClr val="000000"/>
                </a:solidFill>
              </a:rPr>
              <a:t>?</a:t>
            </a:r>
            <a:endParaRPr lang="it-IT" sz="2600" dirty="0" smtClean="0"/>
          </a:p>
          <a:p>
            <a:pPr marL="0" indent="0">
              <a:buNone/>
            </a:pPr>
            <a:endParaRPr lang="it-IT" sz="2600" dirty="0"/>
          </a:p>
          <a:p>
            <a:pPr marL="0" indent="0">
              <a:buNone/>
            </a:pPr>
            <a:r>
              <a:rPr lang="it-IT" sz="2800" dirty="0" smtClean="0"/>
              <a:t>Il </a:t>
            </a:r>
            <a:r>
              <a:rPr lang="it-IT" sz="2800" dirty="0"/>
              <a:t>farmaco A è </a:t>
            </a:r>
            <a:r>
              <a:rPr lang="it-IT" sz="2800" i="1" dirty="0"/>
              <a:t>indipendente</a:t>
            </a:r>
            <a:r>
              <a:rPr lang="it-IT" sz="2800" dirty="0"/>
              <a:t> dal farmaco B?</a:t>
            </a:r>
          </a:p>
          <a:p>
            <a:pPr marL="0" indent="0">
              <a:buNone/>
            </a:pPr>
            <a:endParaRPr lang="it-IT" sz="2800" dirty="0" smtClean="0"/>
          </a:p>
          <a:p>
            <a:pPr marL="0" indent="0">
              <a:buNone/>
            </a:pPr>
            <a:r>
              <a:rPr lang="it-IT" sz="2800" dirty="0"/>
              <a:t>La coorte di pazienti ha avuto in miglioramento </a:t>
            </a:r>
            <a:r>
              <a:rPr lang="it-IT" sz="2800" i="1" dirty="0"/>
              <a:t>significativo</a:t>
            </a:r>
            <a:r>
              <a:rPr lang="it-IT" sz="2800" dirty="0"/>
              <a:t> nel tempo?</a:t>
            </a:r>
          </a:p>
          <a:p>
            <a:pPr marL="0" indent="0">
              <a:buNone/>
            </a:pPr>
            <a:endParaRPr lang="it-IT" sz="2800" i="1" dirty="0" smtClean="0"/>
          </a:p>
          <a:p>
            <a:pPr marL="0" indent="0">
              <a:buNone/>
            </a:pPr>
            <a:r>
              <a:rPr lang="it-IT" sz="2800" i="1" dirty="0" smtClean="0"/>
              <a:t>Conviene</a:t>
            </a:r>
            <a:r>
              <a:rPr lang="it-IT" sz="2800" dirty="0" smtClean="0"/>
              <a:t> </a:t>
            </a:r>
            <a:r>
              <a:rPr lang="it-IT" sz="2800" dirty="0"/>
              <a:t>utilizzare il trattamento A, lasciando perdere il trattamento B?</a:t>
            </a:r>
          </a:p>
          <a:p>
            <a:pPr marL="0" indent="0">
              <a:buNone/>
            </a:pPr>
            <a:endParaRPr lang="it-IT" sz="2600" dirty="0"/>
          </a:p>
          <a:p>
            <a:pPr marL="0" indent="0">
              <a:buNone/>
            </a:pPr>
            <a:endParaRPr lang="it-IT" sz="2600" dirty="0"/>
          </a:p>
          <a:p>
            <a:pPr marL="0" indent="0">
              <a:buNone/>
            </a:pP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394219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755576" y="980728"/>
            <a:ext cx="7776864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600" dirty="0"/>
              <a:t>Dove metteresti il </a:t>
            </a:r>
            <a:r>
              <a:rPr lang="it-IT" sz="2600" i="1" dirty="0" err="1"/>
              <a:t>cut</a:t>
            </a:r>
            <a:r>
              <a:rPr lang="it-IT" sz="2600" i="1" dirty="0"/>
              <a:t>-off </a:t>
            </a:r>
            <a:r>
              <a:rPr lang="it-IT" sz="2600" dirty="0"/>
              <a:t>per un test diagnostico?</a:t>
            </a:r>
          </a:p>
          <a:p>
            <a:endParaRPr lang="it-IT" sz="2600" dirty="0"/>
          </a:p>
          <a:p>
            <a:r>
              <a:rPr lang="it-IT" sz="2600" i="1" dirty="0"/>
              <a:t>Meglio</a:t>
            </a:r>
            <a:r>
              <a:rPr lang="it-IT" sz="2600" dirty="0"/>
              <a:t> il test diagnostico A oppure il B?</a:t>
            </a:r>
          </a:p>
          <a:p>
            <a:endParaRPr lang="it-IT" sz="2600" dirty="0"/>
          </a:p>
          <a:p>
            <a:r>
              <a:rPr lang="it-IT" sz="2600" dirty="0"/>
              <a:t>E’ possibile calcolare </a:t>
            </a:r>
            <a:r>
              <a:rPr lang="it-IT" sz="2600" i="1" dirty="0"/>
              <a:t>quanto fa male </a:t>
            </a:r>
            <a:r>
              <a:rPr lang="it-IT" sz="2600" dirty="0"/>
              <a:t>l’esposizione ad un certo fattore di rischio?</a:t>
            </a:r>
          </a:p>
          <a:p>
            <a:endParaRPr lang="it-IT" altLang="it-IT" sz="2600" dirty="0">
              <a:solidFill>
                <a:srgbClr val="000000"/>
              </a:solidFill>
            </a:endParaRPr>
          </a:p>
          <a:p>
            <a:r>
              <a:rPr lang="it-IT" altLang="it-IT" sz="2600" dirty="0">
                <a:solidFill>
                  <a:srgbClr val="000000"/>
                </a:solidFill>
              </a:rPr>
              <a:t>Q</a:t>
            </a:r>
            <a:r>
              <a:rPr lang="it-IT" altLang="it-IT" sz="2600" dirty="0" smtClean="0">
                <a:solidFill>
                  <a:srgbClr val="000000"/>
                </a:solidFill>
              </a:rPr>
              <a:t>uanto </a:t>
            </a:r>
            <a:r>
              <a:rPr lang="it-IT" altLang="it-IT" sz="2600" i="1" dirty="0" smtClean="0">
                <a:solidFill>
                  <a:srgbClr val="000000"/>
                </a:solidFill>
              </a:rPr>
              <a:t>grande</a:t>
            </a:r>
            <a:r>
              <a:rPr lang="it-IT" altLang="it-IT" sz="2600" dirty="0" smtClean="0">
                <a:solidFill>
                  <a:srgbClr val="000000"/>
                </a:solidFill>
              </a:rPr>
              <a:t> deve essere il mio campione?</a:t>
            </a:r>
          </a:p>
          <a:p>
            <a:endParaRPr lang="it-IT" altLang="it-IT" sz="2600" b="1" i="1" dirty="0" smtClean="0">
              <a:solidFill>
                <a:srgbClr val="FF0000"/>
              </a:solidFill>
            </a:endParaRPr>
          </a:p>
          <a:p>
            <a:r>
              <a:rPr lang="it-IT" altLang="it-IT" sz="2600" dirty="0" smtClean="0">
                <a:solidFill>
                  <a:srgbClr val="000000"/>
                </a:solidFill>
              </a:rPr>
              <a:t>Che fare quando i dati sono </a:t>
            </a:r>
            <a:r>
              <a:rPr lang="it-IT" altLang="it-IT" sz="2600" i="1" dirty="0" smtClean="0">
                <a:solidFill>
                  <a:srgbClr val="000000"/>
                </a:solidFill>
              </a:rPr>
              <a:t>troppo pochi</a:t>
            </a:r>
            <a:r>
              <a:rPr lang="it-IT" altLang="it-IT" sz="2600" dirty="0" smtClean="0">
                <a:solidFill>
                  <a:srgbClr val="000000"/>
                </a:solidFill>
              </a:rPr>
              <a:t>?</a:t>
            </a:r>
            <a:endParaRPr lang="it-IT" altLang="it-IT" sz="2600" dirty="0">
              <a:solidFill>
                <a:srgbClr val="000000"/>
              </a:solidFill>
            </a:endParaRPr>
          </a:p>
          <a:p>
            <a:r>
              <a:rPr lang="it-IT" altLang="it-IT" sz="2600" dirty="0" smtClean="0">
                <a:solidFill>
                  <a:srgbClr val="000000"/>
                </a:solidFill>
              </a:rPr>
              <a:t>	… e quando sono troppi?</a:t>
            </a:r>
          </a:p>
          <a:p>
            <a:pPr marL="342900" indent="-342900">
              <a:buFontTx/>
              <a:buChar char="-"/>
            </a:pPr>
            <a:endParaRPr lang="it-IT" altLang="it-IT" sz="2400" dirty="0">
              <a:solidFill>
                <a:srgbClr val="000000"/>
              </a:solidFill>
            </a:endParaRPr>
          </a:p>
          <a:p>
            <a:pPr marL="342900" indent="-342900">
              <a:buFontTx/>
              <a:buChar char="-"/>
            </a:pPr>
            <a:endParaRPr lang="it-IT" altLang="it-IT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44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395536" y="692696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altLang="it-IT" sz="2400" b="1" dirty="0" smtClean="0">
              <a:solidFill>
                <a:srgbClr val="000000"/>
              </a:solidFill>
            </a:endParaRPr>
          </a:p>
          <a:p>
            <a:pPr marL="342900" indent="-342900">
              <a:buFontTx/>
              <a:buChar char="-"/>
            </a:pPr>
            <a:r>
              <a:rPr lang="it-IT" altLang="it-IT" sz="2400" dirty="0" smtClean="0">
                <a:solidFill>
                  <a:srgbClr val="000000"/>
                </a:solidFill>
              </a:rPr>
              <a:t>… questi dati sono </a:t>
            </a:r>
            <a:r>
              <a:rPr lang="it-IT" altLang="it-IT" sz="2400" b="1" dirty="0" smtClean="0">
                <a:solidFill>
                  <a:srgbClr val="000000"/>
                </a:solidFill>
              </a:rPr>
              <a:t>statisticamente </a:t>
            </a:r>
            <a:r>
              <a:rPr lang="it-IT" altLang="it-IT" sz="2400" b="1" dirty="0" smtClean="0">
                <a:solidFill>
                  <a:srgbClr val="000000"/>
                </a:solidFill>
              </a:rPr>
              <a:t>significativi</a:t>
            </a:r>
            <a:endParaRPr lang="it-IT" altLang="it-IT" sz="2400" b="1" dirty="0" smtClean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endParaRPr lang="it-IT" altLang="it-IT" sz="2400" dirty="0">
              <a:solidFill>
                <a:srgbClr val="000000"/>
              </a:solidFill>
            </a:endParaRPr>
          </a:p>
          <a:p>
            <a:pPr marL="342900" indent="-342900">
              <a:buFontTx/>
              <a:buChar char="-"/>
            </a:pPr>
            <a:r>
              <a:rPr lang="it-IT" altLang="it-IT" sz="2400" dirty="0" smtClean="0">
                <a:solidFill>
                  <a:srgbClr val="000000"/>
                </a:solidFill>
              </a:rPr>
              <a:t>… la </a:t>
            </a:r>
            <a:r>
              <a:rPr lang="it-IT" altLang="it-IT" sz="2400" b="1" dirty="0" smtClean="0">
                <a:solidFill>
                  <a:srgbClr val="000000"/>
                </a:solidFill>
              </a:rPr>
              <a:t>significatività statistica </a:t>
            </a:r>
            <a:r>
              <a:rPr lang="it-IT" altLang="it-IT" sz="2400" dirty="0" smtClean="0">
                <a:solidFill>
                  <a:srgbClr val="000000"/>
                </a:solidFill>
              </a:rPr>
              <a:t>coincide con la </a:t>
            </a:r>
            <a:r>
              <a:rPr lang="it-IT" altLang="it-IT" sz="2400" b="1" dirty="0" err="1" smtClean="0">
                <a:solidFill>
                  <a:srgbClr val="000000"/>
                </a:solidFill>
              </a:rPr>
              <a:t>sign</a:t>
            </a:r>
            <a:r>
              <a:rPr lang="it-IT" altLang="it-IT" sz="2400" b="1" dirty="0" smtClean="0">
                <a:solidFill>
                  <a:srgbClr val="000000"/>
                </a:solidFill>
              </a:rPr>
              <a:t>. </a:t>
            </a:r>
            <a:r>
              <a:rPr lang="it-IT" altLang="it-IT" sz="2400" b="1" dirty="0" smtClean="0">
                <a:solidFill>
                  <a:srgbClr val="000000"/>
                </a:solidFill>
              </a:rPr>
              <a:t>clinica</a:t>
            </a:r>
            <a:endParaRPr lang="it-IT" altLang="it-IT" sz="2400" dirty="0" smtClean="0">
              <a:solidFill>
                <a:srgbClr val="000000"/>
              </a:solidFill>
            </a:endParaRPr>
          </a:p>
          <a:p>
            <a:pPr marL="342900" indent="-342900">
              <a:buFontTx/>
              <a:buChar char="-"/>
            </a:pPr>
            <a:endParaRPr lang="it-IT" altLang="it-IT" sz="2400" dirty="0">
              <a:solidFill>
                <a:srgbClr val="000000"/>
              </a:solidFill>
            </a:endParaRPr>
          </a:p>
          <a:p>
            <a:pPr marL="342900" indent="-342900">
              <a:buFontTx/>
              <a:buChar char="-"/>
            </a:pPr>
            <a:r>
              <a:rPr lang="it-IT" altLang="it-IT" sz="2400" dirty="0" smtClean="0">
                <a:solidFill>
                  <a:srgbClr val="000000"/>
                </a:solidFill>
              </a:rPr>
              <a:t>… i miei dati </a:t>
            </a:r>
            <a:r>
              <a:rPr lang="it-IT" altLang="it-IT" sz="2400" b="1" i="1" dirty="0" smtClean="0">
                <a:solidFill>
                  <a:srgbClr val="000000"/>
                </a:solidFill>
              </a:rPr>
              <a:t>dimostrano</a:t>
            </a:r>
            <a:r>
              <a:rPr lang="it-IT" altLang="it-IT" sz="2400" dirty="0" smtClean="0">
                <a:solidFill>
                  <a:srgbClr val="000000"/>
                </a:solidFill>
              </a:rPr>
              <a:t> che …</a:t>
            </a:r>
          </a:p>
          <a:p>
            <a:pPr marL="342900" indent="-342900">
              <a:buFontTx/>
              <a:buChar char="-"/>
            </a:pPr>
            <a:endParaRPr lang="it-IT" altLang="it-IT" sz="2400" dirty="0">
              <a:solidFill>
                <a:srgbClr val="000000"/>
              </a:solidFill>
            </a:endParaRPr>
          </a:p>
          <a:p>
            <a:pPr marL="342900" indent="-342900">
              <a:buFontTx/>
              <a:buChar char="-"/>
            </a:pPr>
            <a:r>
              <a:rPr lang="it-IT" altLang="it-IT" sz="2400" dirty="0">
                <a:solidFill>
                  <a:srgbClr val="000000"/>
                </a:solidFill>
              </a:rPr>
              <a:t>… un articolo deve avere molti </a:t>
            </a:r>
            <a:r>
              <a:rPr lang="it-IT" altLang="it-IT" sz="2400" b="1" dirty="0">
                <a:solidFill>
                  <a:srgbClr val="000000"/>
                </a:solidFill>
              </a:rPr>
              <a:t>p-</a:t>
            </a:r>
            <a:r>
              <a:rPr lang="it-IT" altLang="it-IT" sz="2400" b="1" dirty="0" err="1" smtClean="0">
                <a:solidFill>
                  <a:srgbClr val="000000"/>
                </a:solidFill>
              </a:rPr>
              <a:t>value</a:t>
            </a:r>
            <a:r>
              <a:rPr lang="it-IT" altLang="it-IT" sz="2400" b="1" dirty="0" smtClean="0">
                <a:solidFill>
                  <a:srgbClr val="000000"/>
                </a:solidFill>
              </a:rPr>
              <a:t> </a:t>
            </a:r>
            <a:r>
              <a:rPr lang="it-IT" altLang="it-IT" sz="2400" dirty="0" smtClean="0">
                <a:solidFill>
                  <a:srgbClr val="000000"/>
                </a:solidFill>
              </a:rPr>
              <a:t>…</a:t>
            </a:r>
            <a:r>
              <a:rPr lang="it-IT" altLang="it-IT" sz="2400" dirty="0">
                <a:solidFill>
                  <a:srgbClr val="000000"/>
                </a:solidFill>
              </a:rPr>
              <a:t>	</a:t>
            </a:r>
            <a:r>
              <a:rPr lang="it-IT" altLang="it-IT" sz="2400" dirty="0" smtClean="0">
                <a:solidFill>
                  <a:srgbClr val="000000"/>
                </a:solidFill>
              </a:rPr>
              <a:t>meglio se piccoli…</a:t>
            </a:r>
            <a:endParaRPr lang="it-IT" altLang="it-IT" sz="2400" b="1" dirty="0" smtClean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endParaRPr lang="it-IT" altLang="it-IT" sz="2400" dirty="0" smtClean="0">
              <a:solidFill>
                <a:srgbClr val="000000"/>
              </a:solidFill>
            </a:endParaRPr>
          </a:p>
          <a:p>
            <a:pPr marL="342900" indent="-342900">
              <a:buFontTx/>
              <a:buChar char="-"/>
            </a:pPr>
            <a:r>
              <a:rPr lang="it-IT" altLang="it-IT" sz="2400" dirty="0" smtClean="0">
                <a:solidFill>
                  <a:srgbClr val="000000"/>
                </a:solidFill>
              </a:rPr>
              <a:t>… e </a:t>
            </a:r>
            <a:r>
              <a:rPr lang="it-IT" altLang="it-IT" sz="2400" b="1" dirty="0" err="1" smtClean="0">
                <a:solidFill>
                  <a:srgbClr val="000000"/>
                </a:solidFill>
              </a:rPr>
              <a:t>p-value</a:t>
            </a:r>
            <a:r>
              <a:rPr lang="it-IT" altLang="it-IT" sz="2400" b="1" dirty="0" smtClean="0">
                <a:solidFill>
                  <a:srgbClr val="000000"/>
                </a:solidFill>
              </a:rPr>
              <a:t> piccolo </a:t>
            </a:r>
            <a:r>
              <a:rPr lang="it-IT" altLang="it-IT" sz="2400" dirty="0" smtClean="0">
                <a:solidFill>
                  <a:srgbClr val="000000"/>
                </a:solidFill>
              </a:rPr>
              <a:t>=&gt; tutto bene</a:t>
            </a:r>
            <a:br>
              <a:rPr lang="it-IT" altLang="it-IT" sz="2400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	</a:t>
            </a:r>
            <a:r>
              <a:rPr lang="it-IT" altLang="it-IT" sz="2400" b="1" dirty="0" err="1" smtClean="0">
                <a:solidFill>
                  <a:srgbClr val="000000"/>
                </a:solidFill>
              </a:rPr>
              <a:t>p-value</a:t>
            </a:r>
            <a:r>
              <a:rPr lang="it-IT" altLang="it-IT" sz="2400" b="1" dirty="0" smtClean="0">
                <a:solidFill>
                  <a:srgbClr val="000000"/>
                </a:solidFill>
              </a:rPr>
              <a:t> grande </a:t>
            </a:r>
            <a:r>
              <a:rPr lang="it-IT" altLang="it-IT" sz="2400" dirty="0" smtClean="0">
                <a:solidFill>
                  <a:srgbClr val="000000"/>
                </a:solidFill>
              </a:rPr>
              <a:t>=&gt; tutto male …	</a:t>
            </a:r>
            <a:endParaRPr lang="it-IT" altLang="it-IT" sz="2400" b="1" dirty="0" smtClean="0">
              <a:solidFill>
                <a:srgbClr val="FF0000"/>
              </a:solidFill>
            </a:endParaRPr>
          </a:p>
          <a:p>
            <a:endParaRPr lang="it-IT" altLang="it-IT" sz="2400" b="1" i="1" dirty="0" smtClean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it-IT" altLang="it-IT" sz="2400" dirty="0" smtClean="0">
                <a:solidFill>
                  <a:srgbClr val="000000"/>
                </a:solidFill>
              </a:rPr>
              <a:t>… </a:t>
            </a:r>
            <a:r>
              <a:rPr lang="it-IT" altLang="it-IT" sz="2400" dirty="0" smtClean="0">
                <a:solidFill>
                  <a:srgbClr val="000000"/>
                </a:solidFill>
              </a:rPr>
              <a:t>si</a:t>
            </a:r>
            <a:r>
              <a:rPr lang="it-IT" altLang="it-IT" sz="2400" dirty="0" smtClean="0">
                <a:solidFill>
                  <a:srgbClr val="000000"/>
                </a:solidFill>
              </a:rPr>
              <a:t> parla </a:t>
            </a:r>
            <a:r>
              <a:rPr lang="it-IT" altLang="it-IT" sz="2400" dirty="0" smtClean="0">
                <a:solidFill>
                  <a:srgbClr val="000000"/>
                </a:solidFill>
              </a:rPr>
              <a:t>con lo </a:t>
            </a:r>
            <a:r>
              <a:rPr lang="it-IT" altLang="it-IT" sz="2400" b="1" dirty="0" smtClean="0">
                <a:solidFill>
                  <a:srgbClr val="000000"/>
                </a:solidFill>
              </a:rPr>
              <a:t>statistico</a:t>
            </a:r>
            <a:r>
              <a:rPr lang="it-IT" altLang="it-IT" sz="2400" dirty="0" smtClean="0">
                <a:solidFill>
                  <a:srgbClr val="000000"/>
                </a:solidFill>
              </a:rPr>
              <a:t> alla fine </a:t>
            </a:r>
            <a:r>
              <a:rPr lang="it-IT" altLang="it-IT" sz="2400" dirty="0" smtClean="0">
                <a:solidFill>
                  <a:srgbClr val="000000"/>
                </a:solidFill>
              </a:rPr>
              <a:t>dello </a:t>
            </a:r>
            <a:r>
              <a:rPr lang="it-IT" altLang="it-IT" sz="2400" dirty="0" smtClean="0">
                <a:solidFill>
                  <a:srgbClr val="000000"/>
                </a:solidFill>
              </a:rPr>
              <a:t>studio, quando </a:t>
            </a:r>
            <a:r>
              <a:rPr lang="it-IT" altLang="it-IT" sz="2400" dirty="0" smtClean="0">
                <a:solidFill>
                  <a:srgbClr val="000000"/>
                </a:solidFill>
              </a:rPr>
              <a:t>sono</a:t>
            </a:r>
            <a:r>
              <a:rPr lang="it-IT" altLang="it-IT" sz="2400" dirty="0" smtClean="0">
                <a:solidFill>
                  <a:srgbClr val="000000"/>
                </a:solidFill>
              </a:rPr>
              <a:t> stati raccolti </a:t>
            </a:r>
            <a:r>
              <a:rPr lang="it-IT" altLang="it-IT" sz="2400" dirty="0" smtClean="0">
                <a:solidFill>
                  <a:srgbClr val="000000"/>
                </a:solidFill>
              </a:rPr>
              <a:t>tutti i </a:t>
            </a:r>
            <a:r>
              <a:rPr lang="it-IT" altLang="it-IT" sz="2400" dirty="0" smtClean="0">
                <a:solidFill>
                  <a:srgbClr val="000000"/>
                </a:solidFill>
              </a:rPr>
              <a:t>dati</a:t>
            </a:r>
            <a:r>
              <a:rPr lang="it-IT" altLang="it-IT" sz="2400" dirty="0" smtClean="0">
                <a:solidFill>
                  <a:srgbClr val="000000"/>
                </a:solidFill>
              </a:rPr>
              <a:t>		</a:t>
            </a:r>
            <a:endParaRPr lang="it-IT" altLang="it-IT" sz="2400" b="1" dirty="0" smtClean="0">
              <a:solidFill>
                <a:srgbClr val="FF0000"/>
              </a:solidFill>
            </a:endParaRPr>
          </a:p>
          <a:p>
            <a:endParaRPr lang="it-IT" altLang="it-IT" sz="2400" dirty="0" smtClean="0">
              <a:solidFill>
                <a:srgbClr val="000000"/>
              </a:solidFill>
            </a:endParaRPr>
          </a:p>
          <a:p>
            <a:pPr marL="342900" indent="-342900">
              <a:buFontTx/>
              <a:buChar char="-"/>
            </a:pPr>
            <a:r>
              <a:rPr lang="it-IT" altLang="it-IT" sz="2400" dirty="0">
                <a:solidFill>
                  <a:srgbClr val="000000"/>
                </a:solidFill>
              </a:rPr>
              <a:t> </a:t>
            </a:r>
            <a:r>
              <a:rPr lang="it-IT" altLang="it-IT" sz="2400" dirty="0" smtClean="0">
                <a:solidFill>
                  <a:srgbClr val="000000"/>
                </a:solidFill>
              </a:rPr>
              <a:t>… </a:t>
            </a:r>
            <a:r>
              <a:rPr lang="it-IT" altLang="it-IT" sz="2400" dirty="0" smtClean="0">
                <a:solidFill>
                  <a:srgbClr val="000000"/>
                </a:solidFill>
              </a:rPr>
              <a:t>i dati vanno messi sempre su un </a:t>
            </a:r>
            <a:r>
              <a:rPr lang="it-IT" altLang="it-IT" sz="2400" b="1" dirty="0" smtClean="0">
                <a:solidFill>
                  <a:srgbClr val="000000"/>
                </a:solidFill>
              </a:rPr>
              <a:t>foglio di calcolo</a:t>
            </a:r>
            <a:r>
              <a:rPr lang="it-IT" altLang="it-IT" sz="2400" dirty="0" smtClean="0">
                <a:solidFill>
                  <a:srgbClr val="000000"/>
                </a:solidFill>
              </a:rPr>
              <a:t>.</a:t>
            </a:r>
            <a:endParaRPr lang="it-IT" altLang="it-IT" sz="2400" dirty="0" smtClean="0">
              <a:solidFill>
                <a:srgbClr val="000000"/>
              </a:solidFill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611560" y="188641"/>
            <a:ext cx="7772400" cy="648071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Frasi da non usare – cose da non fare!!</a:t>
            </a: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val="207764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195842" y="228988"/>
            <a:ext cx="8016480" cy="917376"/>
          </a:xfrm>
          <a:noFill/>
        </p:spPr>
        <p:txBody>
          <a:bodyPr lIns="0" tIns="0" rIns="0" bIns="0"/>
          <a:lstStyle/>
          <a:p>
            <a:pPr marL="325344" indent="-325344" defTabSz="652126">
              <a:tabLst>
                <a:tab pos="656446" algn="l"/>
                <a:tab pos="1312888" algn="l"/>
                <a:tab pos="1969337" algn="l"/>
                <a:tab pos="2625782" algn="l"/>
                <a:tab pos="3282226" algn="l"/>
                <a:tab pos="3938674" algn="l"/>
                <a:tab pos="4593680" algn="l"/>
                <a:tab pos="5251564" algn="l"/>
                <a:tab pos="5908009" algn="l"/>
                <a:tab pos="6561576" algn="l"/>
                <a:tab pos="7216582" algn="l"/>
              </a:tabLst>
            </a:pPr>
            <a:r>
              <a:rPr lang="en-GB" altLang="it-IT" dirty="0" smtClean="0">
                <a:ea typeface="ＭＳ Ｐゴシック" pitchFamily="34" charset="-128"/>
              </a:rPr>
              <a:t>    </a:t>
            </a:r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467544" y="980728"/>
            <a:ext cx="7968960" cy="451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18" tIns="41460" rIns="82918" bIns="4146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829194" eaLnBrk="1" hangingPunct="1">
              <a:buFontTx/>
              <a:buChar char="-"/>
            </a:pPr>
            <a:r>
              <a:rPr lang="it-IT" altLang="it-IT" sz="3200" dirty="0">
                <a:solidFill>
                  <a:srgbClr val="000000"/>
                </a:solidFill>
                <a:latin typeface="Calibri" pitchFamily="34" charset="0"/>
              </a:rPr>
              <a:t>La Statistica</a:t>
            </a:r>
            <a:r>
              <a:rPr lang="it-IT" altLang="it-IT" sz="32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it-IT" altLang="it-IT" sz="3200" dirty="0">
                <a:solidFill>
                  <a:srgbClr val="000000"/>
                </a:solidFill>
                <a:latin typeface="Calibri" pitchFamily="34" charset="0"/>
              </a:rPr>
              <a:t>per </a:t>
            </a:r>
            <a:r>
              <a:rPr lang="it-IT" altLang="it-IT" sz="3200" b="1" dirty="0">
                <a:solidFill>
                  <a:srgbClr val="000000"/>
                </a:solidFill>
                <a:latin typeface="Calibri" pitchFamily="34" charset="0"/>
              </a:rPr>
              <a:t>osservare </a:t>
            </a:r>
            <a:r>
              <a:rPr lang="it-IT" altLang="it-IT" sz="3200" dirty="0">
                <a:solidFill>
                  <a:srgbClr val="000000"/>
                </a:solidFill>
                <a:latin typeface="Calibri" pitchFamily="34" charset="0"/>
              </a:rPr>
              <a:t>…</a:t>
            </a:r>
          </a:p>
          <a:p>
            <a:pPr defTabSz="829194" eaLnBrk="1" hangingPunct="1">
              <a:buFontTx/>
              <a:buChar char="-"/>
            </a:pPr>
            <a:endParaRPr lang="it-IT" altLang="it-IT" sz="32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defTabSz="829194" eaLnBrk="1" hangingPunct="1">
              <a:buFontTx/>
              <a:buChar char="-"/>
            </a:pPr>
            <a:r>
              <a:rPr lang="it-IT" altLang="it-IT" sz="3200" dirty="0" smtClean="0">
                <a:solidFill>
                  <a:srgbClr val="000000"/>
                </a:solidFill>
                <a:latin typeface="Calibri" pitchFamily="34" charset="0"/>
              </a:rPr>
              <a:t>La </a:t>
            </a:r>
            <a:r>
              <a:rPr lang="it-IT" altLang="it-IT" sz="3200" dirty="0">
                <a:solidFill>
                  <a:srgbClr val="000000"/>
                </a:solidFill>
                <a:latin typeface="Calibri" pitchFamily="34" charset="0"/>
              </a:rPr>
              <a:t>Statistica</a:t>
            </a:r>
            <a:r>
              <a:rPr lang="it-IT" altLang="it-IT" sz="32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it-IT" altLang="it-IT" sz="3200" dirty="0">
                <a:solidFill>
                  <a:srgbClr val="000000"/>
                </a:solidFill>
                <a:latin typeface="Calibri" pitchFamily="34" charset="0"/>
              </a:rPr>
              <a:t>per </a:t>
            </a:r>
            <a:r>
              <a:rPr lang="it-IT" altLang="it-IT" sz="3200" b="1" dirty="0">
                <a:solidFill>
                  <a:srgbClr val="000000"/>
                </a:solidFill>
                <a:latin typeface="Calibri" pitchFamily="34" charset="0"/>
              </a:rPr>
              <a:t>descrivere </a:t>
            </a:r>
            <a:r>
              <a:rPr lang="it-IT" altLang="it-IT" sz="3200" dirty="0">
                <a:solidFill>
                  <a:srgbClr val="000000"/>
                </a:solidFill>
                <a:latin typeface="Calibri" pitchFamily="34" charset="0"/>
              </a:rPr>
              <a:t>…</a:t>
            </a:r>
          </a:p>
          <a:p>
            <a:pPr marL="0" indent="0" defTabSz="829194" eaLnBrk="1" hangingPunct="1"/>
            <a:endParaRPr lang="it-IT" altLang="it-IT" sz="3200" dirty="0">
              <a:solidFill>
                <a:srgbClr val="000000"/>
              </a:solidFill>
              <a:latin typeface="Calibri" pitchFamily="34" charset="0"/>
            </a:endParaRPr>
          </a:p>
          <a:p>
            <a:pPr defTabSz="829194" eaLnBrk="1" hangingPunct="1">
              <a:buFontTx/>
              <a:buChar char="-"/>
            </a:pPr>
            <a:r>
              <a:rPr lang="it-IT" altLang="it-IT" sz="3200" dirty="0">
                <a:solidFill>
                  <a:srgbClr val="000000"/>
                </a:solidFill>
                <a:latin typeface="Calibri" pitchFamily="34" charset="0"/>
              </a:rPr>
              <a:t>La Statistica</a:t>
            </a:r>
            <a:r>
              <a:rPr lang="it-IT" altLang="it-IT" sz="32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it-IT" altLang="it-IT" sz="3200" dirty="0" smtClean="0">
                <a:solidFill>
                  <a:srgbClr val="000000"/>
                </a:solidFill>
                <a:latin typeface="Calibri" pitchFamily="34" charset="0"/>
              </a:rPr>
              <a:t>per</a:t>
            </a:r>
            <a:r>
              <a:rPr lang="it-IT" altLang="it-IT" sz="3200" b="1" dirty="0" smtClean="0">
                <a:solidFill>
                  <a:srgbClr val="000000"/>
                </a:solidFill>
                <a:latin typeface="Calibri" pitchFamily="34" charset="0"/>
              </a:rPr>
              <a:t> ragionare </a:t>
            </a:r>
            <a:r>
              <a:rPr lang="it-IT" altLang="it-IT" sz="3200" dirty="0" smtClean="0">
                <a:solidFill>
                  <a:srgbClr val="000000"/>
                </a:solidFill>
                <a:latin typeface="Calibri" pitchFamily="34" charset="0"/>
              </a:rPr>
              <a:t>e per </a:t>
            </a:r>
            <a:r>
              <a:rPr lang="it-IT" altLang="it-IT" sz="3200" b="1" dirty="0" smtClean="0">
                <a:solidFill>
                  <a:srgbClr val="000000"/>
                </a:solidFill>
                <a:latin typeface="Calibri" pitchFamily="34" charset="0"/>
              </a:rPr>
              <a:t>capire </a:t>
            </a:r>
            <a:r>
              <a:rPr lang="it-IT" altLang="it-IT" sz="3200" dirty="0">
                <a:solidFill>
                  <a:srgbClr val="000000"/>
                </a:solidFill>
                <a:latin typeface="Calibri" pitchFamily="34" charset="0"/>
              </a:rPr>
              <a:t>…</a:t>
            </a:r>
          </a:p>
          <a:p>
            <a:pPr defTabSz="829194" eaLnBrk="1" hangingPunct="1">
              <a:buFontTx/>
              <a:buChar char="-"/>
            </a:pPr>
            <a:endParaRPr lang="it-IT" altLang="it-IT" sz="3200" dirty="0">
              <a:solidFill>
                <a:srgbClr val="000000"/>
              </a:solidFill>
              <a:latin typeface="Calibri" pitchFamily="34" charset="0"/>
            </a:endParaRPr>
          </a:p>
          <a:p>
            <a:pPr defTabSz="829194" eaLnBrk="1" hangingPunct="1">
              <a:buFontTx/>
              <a:buChar char="-"/>
            </a:pPr>
            <a:r>
              <a:rPr lang="it-IT" altLang="it-IT" sz="3200" dirty="0">
                <a:solidFill>
                  <a:srgbClr val="000000"/>
                </a:solidFill>
                <a:latin typeface="Calibri" pitchFamily="34" charset="0"/>
              </a:rPr>
              <a:t>La Statistica</a:t>
            </a:r>
            <a:r>
              <a:rPr lang="it-IT" altLang="it-IT" sz="32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it-IT" altLang="it-IT" sz="3200" dirty="0">
                <a:solidFill>
                  <a:srgbClr val="000000"/>
                </a:solidFill>
                <a:latin typeface="Calibri" pitchFamily="34" charset="0"/>
              </a:rPr>
              <a:t>per </a:t>
            </a:r>
            <a:r>
              <a:rPr lang="it-IT" altLang="it-IT" sz="3200" b="1" dirty="0" smtClean="0">
                <a:solidFill>
                  <a:srgbClr val="000000"/>
                </a:solidFill>
                <a:latin typeface="Calibri" pitchFamily="34" charset="0"/>
              </a:rPr>
              <a:t>prendere </a:t>
            </a:r>
            <a:r>
              <a:rPr lang="it-IT" altLang="it-IT" sz="3200" b="1" dirty="0">
                <a:solidFill>
                  <a:srgbClr val="000000"/>
                </a:solidFill>
                <a:latin typeface="Calibri" pitchFamily="34" charset="0"/>
              </a:rPr>
              <a:t>delle decisioni </a:t>
            </a:r>
            <a:r>
              <a:rPr lang="it-IT" altLang="it-IT" sz="3200" dirty="0">
                <a:solidFill>
                  <a:srgbClr val="000000"/>
                </a:solidFill>
                <a:latin typeface="Calibri" pitchFamily="34" charset="0"/>
              </a:rPr>
              <a:t>…</a:t>
            </a:r>
          </a:p>
          <a:p>
            <a:pPr defTabSz="829194" eaLnBrk="1" hangingPunct="1">
              <a:buFontTx/>
              <a:buChar char="-"/>
            </a:pPr>
            <a:endParaRPr lang="it-IT" altLang="it-IT" sz="3200" dirty="0">
              <a:solidFill>
                <a:srgbClr val="000000"/>
              </a:solidFill>
              <a:latin typeface="Calibri" pitchFamily="34" charset="0"/>
            </a:endParaRPr>
          </a:p>
          <a:p>
            <a:pPr marL="0" indent="0" defTabSz="829194" eaLnBrk="1" hangingPunct="1"/>
            <a:r>
              <a:rPr lang="it-IT" altLang="it-IT" sz="3200" dirty="0">
                <a:solidFill>
                  <a:srgbClr val="000000"/>
                </a:solidFill>
                <a:latin typeface="Calibri" pitchFamily="34" charset="0"/>
              </a:rPr>
              <a:t>			ma, attenzione…</a:t>
            </a:r>
            <a:endParaRPr lang="it-IT" altLang="it-IT" sz="29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0641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587520" y="548680"/>
            <a:ext cx="7968960" cy="6069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18" tIns="41460" rIns="82918" bIns="4146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indent="0" defTabSz="829194" eaLnBrk="1" hangingPunct="1"/>
            <a:r>
              <a:rPr lang="it-IT" altLang="it-IT" sz="4000" dirty="0">
                <a:solidFill>
                  <a:srgbClr val="000000"/>
                </a:solidFill>
                <a:latin typeface="Calibri" pitchFamily="34" charset="0"/>
              </a:rPr>
              <a:t>		ma, attenzione …</a:t>
            </a:r>
          </a:p>
          <a:p>
            <a:pPr defTabSz="829194" eaLnBrk="1" hangingPunct="1">
              <a:buFontTx/>
              <a:buChar char="-"/>
            </a:pPr>
            <a:endParaRPr lang="it-IT" altLang="it-IT" sz="4000" dirty="0">
              <a:solidFill>
                <a:srgbClr val="000000"/>
              </a:solidFill>
              <a:latin typeface="Calibri" pitchFamily="34" charset="0"/>
            </a:endParaRPr>
          </a:p>
          <a:p>
            <a:pPr defTabSz="829194" eaLnBrk="1" hangingPunct="1">
              <a:buFontTx/>
              <a:buChar char="-"/>
            </a:pPr>
            <a:r>
              <a:rPr lang="it-IT" altLang="it-IT" sz="2800" b="1" dirty="0">
                <a:solidFill>
                  <a:srgbClr val="000000"/>
                </a:solidFill>
                <a:latin typeface="Calibri" pitchFamily="34" charset="0"/>
              </a:rPr>
              <a:t>Chi</a:t>
            </a:r>
            <a:r>
              <a:rPr lang="it-IT" altLang="it-IT" sz="2800" dirty="0">
                <a:solidFill>
                  <a:srgbClr val="000000"/>
                </a:solidFill>
                <a:latin typeface="Calibri" pitchFamily="34" charset="0"/>
              </a:rPr>
              <a:t> ha raccolto i dati?</a:t>
            </a:r>
            <a:br>
              <a:rPr lang="it-IT" altLang="it-IT" sz="2800" dirty="0">
                <a:solidFill>
                  <a:srgbClr val="000000"/>
                </a:solidFill>
                <a:latin typeface="Calibri" pitchFamily="34" charset="0"/>
              </a:rPr>
            </a:br>
            <a:endParaRPr lang="it-IT" altLang="it-IT" sz="2800" dirty="0">
              <a:solidFill>
                <a:srgbClr val="000000"/>
              </a:solidFill>
              <a:latin typeface="Calibri" pitchFamily="34" charset="0"/>
            </a:endParaRPr>
          </a:p>
          <a:p>
            <a:pPr defTabSz="829194" eaLnBrk="1" hangingPunct="1">
              <a:buFontTx/>
              <a:buChar char="-"/>
            </a:pPr>
            <a:r>
              <a:rPr lang="it-IT" altLang="it-IT" sz="2800" b="1" dirty="0">
                <a:solidFill>
                  <a:srgbClr val="000000"/>
                </a:solidFill>
                <a:latin typeface="Calibri" pitchFamily="34" charset="0"/>
              </a:rPr>
              <a:t>Come</a:t>
            </a:r>
            <a:r>
              <a:rPr lang="it-IT" altLang="it-IT" sz="2800" dirty="0">
                <a:solidFill>
                  <a:srgbClr val="000000"/>
                </a:solidFill>
                <a:latin typeface="Calibri" pitchFamily="34" charset="0"/>
              </a:rPr>
              <a:t> sono stati raccolti?</a:t>
            </a:r>
            <a:br>
              <a:rPr lang="it-IT" altLang="it-IT" sz="2800" dirty="0">
                <a:solidFill>
                  <a:srgbClr val="000000"/>
                </a:solidFill>
                <a:latin typeface="Calibri" pitchFamily="34" charset="0"/>
              </a:rPr>
            </a:br>
            <a:endParaRPr lang="it-IT" altLang="it-IT" sz="2800" dirty="0">
              <a:solidFill>
                <a:srgbClr val="000000"/>
              </a:solidFill>
              <a:latin typeface="Calibri" pitchFamily="34" charset="0"/>
            </a:endParaRPr>
          </a:p>
          <a:p>
            <a:pPr defTabSz="829194" eaLnBrk="1" hangingPunct="1">
              <a:buFontTx/>
              <a:buChar char="-"/>
            </a:pPr>
            <a:r>
              <a:rPr lang="it-IT" altLang="it-IT" sz="2800" b="1" dirty="0">
                <a:solidFill>
                  <a:srgbClr val="000000"/>
                </a:solidFill>
                <a:latin typeface="Calibri" pitchFamily="34" charset="0"/>
              </a:rPr>
              <a:t>Quando e dove</a:t>
            </a:r>
            <a:r>
              <a:rPr lang="it-IT" altLang="it-IT" sz="2800" dirty="0">
                <a:solidFill>
                  <a:srgbClr val="000000"/>
                </a:solidFill>
                <a:latin typeface="Calibri" pitchFamily="34" charset="0"/>
              </a:rPr>
              <a:t> sono stati raccolti?</a:t>
            </a:r>
            <a:br>
              <a:rPr lang="it-IT" altLang="it-IT" sz="2800" dirty="0">
                <a:solidFill>
                  <a:srgbClr val="000000"/>
                </a:solidFill>
                <a:latin typeface="Calibri" pitchFamily="34" charset="0"/>
              </a:rPr>
            </a:br>
            <a:endParaRPr lang="it-IT" altLang="it-IT" sz="28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defTabSz="829194" eaLnBrk="1" hangingPunct="1">
              <a:buFontTx/>
              <a:buChar char="-"/>
            </a:pPr>
            <a:r>
              <a:rPr lang="it-IT" altLang="it-IT" sz="2800" dirty="0" smtClean="0">
                <a:solidFill>
                  <a:srgbClr val="000000"/>
                </a:solidFill>
                <a:latin typeface="Calibri" pitchFamily="34" charset="0"/>
              </a:rPr>
              <a:t>… </a:t>
            </a:r>
            <a:endParaRPr lang="it-IT" altLang="it-IT" sz="2800" dirty="0">
              <a:solidFill>
                <a:srgbClr val="000000"/>
              </a:solidFill>
              <a:latin typeface="Calibri" pitchFamily="34" charset="0"/>
            </a:endParaRPr>
          </a:p>
          <a:p>
            <a:pPr marL="0" indent="0" defTabSz="829194" eaLnBrk="1" hangingPunct="1"/>
            <a:r>
              <a:rPr lang="it-IT" altLang="it-IT" sz="2800" dirty="0">
                <a:solidFill>
                  <a:srgbClr val="000000"/>
                </a:solidFill>
                <a:latin typeface="Calibri" pitchFamily="34" charset="0"/>
              </a:rPr>
              <a:t>			</a:t>
            </a:r>
            <a:endParaRPr lang="it-IT" altLang="it-IT" sz="28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0" indent="0" defTabSz="829194" eaLnBrk="1" hangingPunct="1"/>
            <a:endParaRPr lang="it-IT" altLang="it-IT" sz="2800" b="1" dirty="0">
              <a:solidFill>
                <a:srgbClr val="000000"/>
              </a:solidFill>
              <a:latin typeface="Calibri" pitchFamily="34" charset="0"/>
            </a:endParaRPr>
          </a:p>
          <a:p>
            <a:pPr marL="0" indent="0" defTabSz="829194" eaLnBrk="1" hangingPunct="1"/>
            <a:r>
              <a:rPr lang="it-IT" altLang="it-IT" sz="2800" b="1" dirty="0" smtClean="0">
                <a:solidFill>
                  <a:srgbClr val="000000"/>
                </a:solidFill>
                <a:latin typeface="Calibri" pitchFamily="34" charset="0"/>
              </a:rPr>
              <a:t>			il </a:t>
            </a:r>
            <a:r>
              <a:rPr lang="it-IT" altLang="it-IT" sz="2800" b="1" dirty="0">
                <a:solidFill>
                  <a:srgbClr val="000000"/>
                </a:solidFill>
                <a:latin typeface="Calibri" pitchFamily="34" charset="0"/>
              </a:rPr>
              <a:t>problema dell’incertezza!</a:t>
            </a:r>
          </a:p>
          <a:p>
            <a:pPr marL="0" indent="0" defTabSz="829194" eaLnBrk="1" hangingPunct="1"/>
            <a:endParaRPr lang="it-IT" altLang="it-IT" sz="29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7889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400600"/>
          </a:xfrm>
        </p:spPr>
        <p:txBody>
          <a:bodyPr>
            <a:normAutofit fontScale="85000" lnSpcReduction="20000"/>
          </a:bodyPr>
          <a:lstStyle/>
          <a:p>
            <a:r>
              <a:rPr lang="it-IT" sz="2800" i="1" dirty="0"/>
              <a:t>L’incertezza crea nella medicina scientifica una dimensione di complessità in più, ma non va né ignorata né rifiutata: si tratta di ridurne i margini migliorando diagnostica e terapia nella consapevolezza che, per quanto possenti possano diventare le conoscenze di base, un residuo resterà sempre, o perché imperfetta è la mente dell’uomo nell’investigazione dei fenomeni naturali, o perché la variabilità dei fenomeni è intrinseca alla natura stessa.  </a:t>
            </a:r>
            <a:br>
              <a:rPr lang="it-IT" sz="2800" i="1" dirty="0"/>
            </a:br>
            <a:endParaRPr lang="it-IT" sz="2800" i="1" dirty="0"/>
          </a:p>
          <a:p>
            <a:r>
              <a:rPr lang="it-IT" sz="2800" i="1" dirty="0" smtClean="0"/>
              <a:t>In sintesi, l’inapplicabilità del paradigma deterministico comporta che, in medicina, ogni forma di conoscenza ha sempre una dimensione statistica e che la </a:t>
            </a:r>
            <a:r>
              <a:rPr lang="it-IT" sz="2800" i="1" dirty="0" err="1" smtClean="0"/>
              <a:t>pre</a:t>
            </a:r>
            <a:r>
              <a:rPr lang="it-IT" sz="2800" i="1" dirty="0" smtClean="0"/>
              <a:t>-visione, ossia la visione anticipata del futuro, è necessariamente su base probabilistica.</a:t>
            </a:r>
          </a:p>
          <a:p>
            <a:pPr marL="0" indent="0">
              <a:buNone/>
            </a:pPr>
            <a:r>
              <a:rPr lang="it-IT" sz="2800" i="1" dirty="0" smtClean="0"/>
              <a:t/>
            </a:r>
            <a:br>
              <a:rPr lang="it-IT" sz="2800" i="1" dirty="0" smtClean="0"/>
            </a:br>
            <a:r>
              <a:rPr lang="it-IT" sz="2800" i="1" dirty="0" smtClean="0"/>
              <a:t>	</a:t>
            </a:r>
            <a:r>
              <a:rPr lang="it-IT" sz="2400" b="1" dirty="0" smtClean="0"/>
              <a:t>Enzo Ballatori </a:t>
            </a:r>
            <a:r>
              <a:rPr lang="it-IT" sz="2400" dirty="0" smtClean="0"/>
              <a:t>– </a:t>
            </a:r>
            <a:r>
              <a:rPr lang="it-IT" sz="2400" dirty="0" err="1" smtClean="0"/>
              <a:t>Clinical</a:t>
            </a:r>
            <a:r>
              <a:rPr lang="it-IT" sz="2400" dirty="0" smtClean="0"/>
              <a:t> Management </a:t>
            </a:r>
            <a:r>
              <a:rPr lang="it-IT" sz="2400" dirty="0" err="1" smtClean="0"/>
              <a:t>Issues</a:t>
            </a:r>
            <a:r>
              <a:rPr lang="it-IT" sz="2400" dirty="0" smtClean="0"/>
              <a:t> (2008)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96848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33670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it-IT" b="1" u="sng" dirty="0" smtClean="0"/>
              <a:t>Parole chiave in statistica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3500" dirty="0" err="1" smtClean="0"/>
              <a:t>Statistics</a:t>
            </a:r>
            <a:r>
              <a:rPr lang="it-IT" sz="3500" dirty="0" smtClean="0"/>
              <a:t> and </a:t>
            </a:r>
            <a:r>
              <a:rPr lang="it-IT" sz="3500" dirty="0" err="1" smtClean="0"/>
              <a:t>statistic</a:t>
            </a:r>
            <a:endParaRPr lang="it-IT" sz="3500" dirty="0" smtClean="0"/>
          </a:p>
          <a:p>
            <a:pPr marL="0" indent="0">
              <a:buNone/>
            </a:pPr>
            <a:endParaRPr lang="it-IT" sz="3500" dirty="0" smtClean="0"/>
          </a:p>
          <a:p>
            <a:pPr marL="0" indent="0">
              <a:buNone/>
            </a:pPr>
            <a:r>
              <a:rPr lang="it-IT" sz="3500" dirty="0" smtClean="0"/>
              <a:t>Popolazione e campione</a:t>
            </a:r>
            <a:endParaRPr lang="it-IT" sz="3500" dirty="0"/>
          </a:p>
          <a:p>
            <a:pPr marL="0" indent="0">
              <a:buNone/>
            </a:pPr>
            <a:endParaRPr lang="it-IT" sz="3500" dirty="0"/>
          </a:p>
          <a:p>
            <a:pPr marL="0" indent="0">
              <a:buNone/>
            </a:pPr>
            <a:r>
              <a:rPr lang="it-IT" sz="3500" dirty="0" smtClean="0"/>
              <a:t>Statistica descrittiva e statistica inferenziale</a:t>
            </a:r>
          </a:p>
          <a:p>
            <a:pPr marL="0" indent="0">
              <a:buNone/>
            </a:pPr>
            <a:endParaRPr lang="it-IT" sz="3500" dirty="0"/>
          </a:p>
          <a:p>
            <a:pPr marL="0" indent="0">
              <a:buNone/>
            </a:pPr>
            <a:r>
              <a:rPr lang="it-IT" sz="3500" dirty="0" smtClean="0"/>
              <a:t>Statistica parametrica e non parametrica</a:t>
            </a:r>
          </a:p>
          <a:p>
            <a:pPr marL="0" indent="0">
              <a:buNone/>
            </a:pPr>
            <a:endParaRPr lang="it-IT" sz="3500" dirty="0"/>
          </a:p>
          <a:p>
            <a:pPr marL="0" indent="0">
              <a:buNone/>
            </a:pPr>
            <a:r>
              <a:rPr lang="it-IT" sz="3500" dirty="0" smtClean="0"/>
              <a:t>Statistica </a:t>
            </a:r>
            <a:r>
              <a:rPr lang="it-IT" sz="3500" dirty="0" err="1" smtClean="0"/>
              <a:t>frequentista</a:t>
            </a:r>
            <a:r>
              <a:rPr lang="it-IT" sz="3500" dirty="0" smtClean="0"/>
              <a:t> e statistica </a:t>
            </a:r>
            <a:r>
              <a:rPr lang="it-IT" sz="3500" dirty="0" err="1" smtClean="0"/>
              <a:t>bayesiana</a:t>
            </a:r>
            <a:endParaRPr lang="it-IT" sz="3500" dirty="0" smtClean="0"/>
          </a:p>
          <a:p>
            <a:pPr marL="0" indent="0">
              <a:buNone/>
            </a:pPr>
            <a:endParaRPr lang="it-IT" sz="3500" dirty="0"/>
          </a:p>
          <a:p>
            <a:pPr marL="0" indent="0">
              <a:buNone/>
            </a:pPr>
            <a:r>
              <a:rPr lang="it-IT" sz="3500" dirty="0" smtClean="0"/>
              <a:t>…</a:t>
            </a:r>
            <a:endParaRPr lang="it-IT" sz="3500" dirty="0" smtClean="0"/>
          </a:p>
        </p:txBody>
      </p:sp>
    </p:spTree>
    <p:extLst>
      <p:ext uri="{BB962C8B-B14F-4D97-AF65-F5344CB8AC3E}">
        <p14:creationId xmlns:p14="http://schemas.microsoft.com/office/powerpoint/2010/main" val="228999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232</Words>
  <Application>Microsoft Office PowerPoint</Application>
  <PresentationFormat>Presentazione su schermo (4:3)</PresentationFormat>
  <Paragraphs>79</Paragraphs>
  <Slides>8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Frasi da non usare – cose da non fare!!</vt:lpstr>
      <vt:lpstr>    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Lucio</dc:creator>
  <cp:lastModifiedBy>blended</cp:lastModifiedBy>
  <cp:revision>63</cp:revision>
  <cp:lastPrinted>2018-04-13T10:49:41Z</cp:lastPrinted>
  <dcterms:created xsi:type="dcterms:W3CDTF">2017-05-02T12:46:12Z</dcterms:created>
  <dcterms:modified xsi:type="dcterms:W3CDTF">2018-04-17T12:08:21Z</dcterms:modified>
</cp:coreProperties>
</file>