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450" r:id="rId3"/>
    <p:sldId id="476" r:id="rId4"/>
    <p:sldId id="451" r:id="rId5"/>
    <p:sldId id="427" r:id="rId6"/>
    <p:sldId id="430" r:id="rId7"/>
    <p:sldId id="419" r:id="rId8"/>
    <p:sldId id="420" r:id="rId9"/>
    <p:sldId id="424" r:id="rId10"/>
    <p:sldId id="425" r:id="rId11"/>
    <p:sldId id="426" r:id="rId12"/>
    <p:sldId id="480" r:id="rId13"/>
    <p:sldId id="478" r:id="rId14"/>
    <p:sldId id="446" r:id="rId15"/>
    <p:sldId id="447" r:id="rId16"/>
    <p:sldId id="449" r:id="rId17"/>
    <p:sldId id="264" r:id="rId18"/>
    <p:sldId id="444" r:id="rId19"/>
    <p:sldId id="439" r:id="rId20"/>
    <p:sldId id="445" r:id="rId21"/>
    <p:sldId id="440" r:id="rId22"/>
    <p:sldId id="441" r:id="rId23"/>
    <p:sldId id="442" r:id="rId24"/>
    <p:sldId id="452" r:id="rId25"/>
    <p:sldId id="443" r:id="rId26"/>
    <p:sldId id="432" r:id="rId27"/>
    <p:sldId id="433" r:id="rId28"/>
    <p:sldId id="322" r:id="rId29"/>
    <p:sldId id="385" r:id="rId30"/>
    <p:sldId id="395" r:id="rId31"/>
    <p:sldId id="454" r:id="rId32"/>
    <p:sldId id="455" r:id="rId33"/>
    <p:sldId id="456" r:id="rId34"/>
    <p:sldId id="386" r:id="rId35"/>
    <p:sldId id="457" r:id="rId36"/>
    <p:sldId id="462" r:id="rId37"/>
    <p:sldId id="465" r:id="rId38"/>
    <p:sldId id="468" r:id="rId39"/>
    <p:sldId id="471" r:id="rId40"/>
    <p:sldId id="475" r:id="rId41"/>
    <p:sldId id="387" r:id="rId42"/>
    <p:sldId id="388" r:id="rId43"/>
    <p:sldId id="340" r:id="rId44"/>
    <p:sldId id="341" r:id="rId45"/>
    <p:sldId id="342" r:id="rId46"/>
    <p:sldId id="343" r:id="rId47"/>
    <p:sldId id="345" r:id="rId48"/>
    <p:sldId id="346" r:id="rId49"/>
    <p:sldId id="406" r:id="rId50"/>
    <p:sldId id="453" r:id="rId51"/>
    <p:sldId id="481" r:id="rId52"/>
    <p:sldId id="477" r:id="rId5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9" d="100"/>
          <a:sy n="29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09218-CC54-9F4E-B92E-8165979C9B88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5F737-0B9D-E146-94FD-EEB4CCCD21DD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06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Furthermore, stratifying</a:t>
            </a:r>
            <a:r>
              <a:rPr lang="en-US" sz="1200" b="1" baseline="0" dirty="0" smtClean="0"/>
              <a:t> </a:t>
            </a:r>
            <a:r>
              <a:rPr lang="en-US" sz="1200" b="1" dirty="0" smtClean="0"/>
              <a:t>the patients</a:t>
            </a:r>
            <a:r>
              <a:rPr lang="en-US" sz="1200" b="1" baseline="0" dirty="0" smtClean="0"/>
              <a:t> according to the presence/absence of UIP, survival significantly improved among IPAF patients with a non-UIP pattern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7876-32A0-934D-8BEE-8B0DC256C7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8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/>
            <a:fld id="{9F5476DD-5DD9-4A4F-A2EB-BFAA01EB5ECF}" type="slidenum">
              <a:rPr lang="it-IT">
                <a:solidFill>
                  <a:srgbClr val="000000"/>
                </a:solidFill>
                <a:latin typeface="Times New Roman" charset="0"/>
              </a:rPr>
              <a:pPr eaLnBrk="1"/>
              <a:t>38</a:t>
            </a:fld>
            <a:endParaRPr lang="it-IT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3881208" y="8686460"/>
            <a:ext cx="2971031" cy="45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18273CE3-C11E-D647-A19A-42E136431222}" type="slidenum">
              <a:rPr lang="it-IT" sz="1200">
                <a:solidFill>
                  <a:srgbClr val="000000"/>
                </a:solidFill>
                <a:latin typeface="Times New Roman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38</a:t>
            </a:fld>
            <a:endParaRPr lang="it-IT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MET inhibitor </a:t>
            </a:r>
            <a:r>
              <a:rPr lang="en-GB" dirty="0" err="1" smtClean="0"/>
              <a:t>crizotinib</a:t>
            </a:r>
            <a:r>
              <a:rPr lang="en-GB" dirty="0" smtClean="0"/>
              <a:t> </a:t>
            </a:r>
            <a:r>
              <a:rPr lang="en-GB" dirty="0" err="1" smtClean="0"/>
              <a:t>foretinib</a:t>
            </a:r>
            <a:r>
              <a:rPr lang="en-GB" dirty="0" smtClean="0"/>
              <a:t> </a:t>
            </a:r>
            <a:r>
              <a:rPr lang="en-GB" dirty="0" err="1" smtClean="0"/>
              <a:t>onartuzumab</a:t>
            </a:r>
            <a:r>
              <a:rPr lang="en-GB" dirty="0" smtClean="0"/>
              <a:t> </a:t>
            </a:r>
            <a:r>
              <a:rPr lang="en-GB" dirty="0" err="1" smtClean="0"/>
              <a:t>rilortunumab</a:t>
            </a:r>
            <a:endParaRPr lang="en-GB" dirty="0" smtClean="0"/>
          </a:p>
          <a:p>
            <a:endParaRPr lang="en-GB" dirty="0" smtClean="0"/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hepatocyte growth factor (HGF) receptor, encoded by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MET oncogene, is a receptor tyrosine kinase that plays a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fundamental role in regulating development and cell growth.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Upon stimulation, MET induces a cellular program known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invasive growth, which promotes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mitogenesis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motility,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invasion, and morphogenesis. Pathologic activation of MET,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both gene copy-number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amplifi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cation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point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mutation, is a well-characterized driver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oncogenesis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occurs in many different types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. In cancer, activation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MET promotes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proliferation, invasive growth,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angiogenesis ( 2 ).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0DAA3-8AD2-0840-959B-5875F7EB2C8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0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CPFE was diagnosed by chest high-</a:t>
            </a:r>
            <a:r>
              <a:rPr lang="en-GB" dirty="0" err="1" smtClean="0"/>
              <a:t>reso</a:t>
            </a:r>
            <a:r>
              <a:rPr lang="en-GB" dirty="0" smtClean="0"/>
              <a:t>- </a:t>
            </a:r>
            <a:r>
              <a:rPr lang="en-GB" dirty="0" err="1" smtClean="0"/>
              <a:t>lution</a:t>
            </a:r>
            <a:r>
              <a:rPr lang="en-GB" dirty="0" smtClean="0"/>
              <a:t> computed tomography (HRCT) images showing emphysema involving &gt;25% of both upper lobes and a usual interstitial pneumonia (UIP) pattern of  </a:t>
            </a:r>
            <a:r>
              <a:rPr lang="en-GB" dirty="0" err="1" smtClean="0"/>
              <a:t>brosis</a:t>
            </a:r>
            <a:r>
              <a:rPr lang="en-GB" dirty="0" smtClean="0"/>
              <a:t> in the lower lobes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2E4B4-6C0B-1843-A124-F64BA19DD9D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7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ILD are characterized by reduced lung volumes, abnormal ventilation/perfusion relationships (V/Q), .  In sleep, there is a progressive decrease of compensatory mechanisms, from NREM to REM, with consequent reduction of alveolar ventilation and appearance of hypoxic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hypercapnic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respiratory failure.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EAC2A-6468-994E-9DA7-94DF79931DA1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2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8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27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88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Corpo livello uno</a:t>
            </a:r>
          </a:p>
          <a:p>
            <a:pPr lvl="1">
              <a:defRPr sz="1800"/>
            </a:pPr>
            <a:r>
              <a:rPr sz="2700"/>
              <a:t>Corpo livello due</a:t>
            </a:r>
          </a:p>
          <a:p>
            <a:pPr lvl="2">
              <a:defRPr sz="1800"/>
            </a:pPr>
            <a:r>
              <a:rPr sz="2700"/>
              <a:t>Corpo livello tre</a:t>
            </a:r>
          </a:p>
          <a:p>
            <a:pPr lvl="3">
              <a:defRPr sz="1800"/>
            </a:pPr>
            <a:r>
              <a:rPr sz="2700"/>
              <a:t>Corpo livello quattro</a:t>
            </a:r>
          </a:p>
          <a:p>
            <a:pPr lvl="4">
              <a:defRPr sz="1800"/>
            </a:pPr>
            <a:r>
              <a:rPr sz="270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23806986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4D763-1165-4E36-9141-BC76D529816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08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42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0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4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66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24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0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82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76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7E792-E6E9-214E-A1C0-54A0A28064A9}" type="datetimeFigureOut">
              <a:rPr lang="it-IT" smtClean="0"/>
              <a:t>17/04/18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63D0-193B-CD40-88BD-BEE77555EEDC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23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ncbi.nlm.nih.gov/pubmed?term=Mermigkis%20C%5BAuthor%5D&amp;cauthor=true&amp;cauthor_uid=23386371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2113513"/>
            <a:ext cx="9144000" cy="707886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IPF SUBSETS</a:t>
            </a:r>
            <a:endParaRPr lang="en-GB" sz="28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88440" y="4167710"/>
            <a:ext cx="8214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Venerino Poletti</a:t>
            </a:r>
          </a:p>
          <a:p>
            <a:r>
              <a:rPr lang="it-IT" dirty="0" err="1" smtClean="0"/>
              <a:t>Department</a:t>
            </a:r>
            <a:r>
              <a:rPr lang="it-IT" dirty="0" smtClean="0"/>
              <a:t> of </a:t>
            </a:r>
            <a:r>
              <a:rPr lang="it-IT" dirty="0" err="1" smtClean="0"/>
              <a:t>Diseases</a:t>
            </a:r>
            <a:r>
              <a:rPr lang="it-IT" dirty="0" smtClean="0"/>
              <a:t> of the </a:t>
            </a:r>
            <a:r>
              <a:rPr lang="it-IT" dirty="0" err="1" smtClean="0"/>
              <a:t>Thorax</a:t>
            </a:r>
            <a:r>
              <a:rPr lang="it-IT" dirty="0" smtClean="0"/>
              <a:t>, Ospedale GB </a:t>
            </a:r>
            <a:r>
              <a:rPr lang="it-IT" dirty="0" err="1" smtClean="0"/>
              <a:t>Morgagni</a:t>
            </a:r>
            <a:r>
              <a:rPr lang="it-IT" dirty="0" smtClean="0"/>
              <a:t>, Forlì (I)</a:t>
            </a:r>
          </a:p>
          <a:p>
            <a:r>
              <a:rPr lang="it-IT" dirty="0" err="1" smtClean="0"/>
              <a:t>Department</a:t>
            </a:r>
            <a:r>
              <a:rPr lang="it-IT" dirty="0" smtClean="0"/>
              <a:t> of </a:t>
            </a:r>
            <a:r>
              <a:rPr lang="it-IT" dirty="0" err="1" smtClean="0"/>
              <a:t>Respiratory</a:t>
            </a:r>
            <a:r>
              <a:rPr lang="it-IT" dirty="0" smtClean="0"/>
              <a:t> </a:t>
            </a:r>
            <a:r>
              <a:rPr lang="it-IT" dirty="0" err="1" smtClean="0"/>
              <a:t>Diseases</a:t>
            </a:r>
            <a:r>
              <a:rPr lang="it-IT" dirty="0" smtClean="0"/>
              <a:t> &amp; </a:t>
            </a:r>
            <a:r>
              <a:rPr lang="it-IT" dirty="0" err="1" smtClean="0"/>
              <a:t>Allergy</a:t>
            </a:r>
            <a:r>
              <a:rPr lang="it-IT" dirty="0" smtClean="0"/>
              <a:t>, </a:t>
            </a:r>
            <a:r>
              <a:rPr lang="it-IT" dirty="0" err="1" smtClean="0"/>
              <a:t>Aarhus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Hospital, </a:t>
            </a:r>
            <a:r>
              <a:rPr lang="it-IT" dirty="0" err="1" smtClean="0"/>
              <a:t>Aarhus</a:t>
            </a:r>
            <a:r>
              <a:rPr lang="it-IT" dirty="0" smtClean="0"/>
              <a:t> (DK)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193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0206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7" y="2101279"/>
            <a:ext cx="5176506" cy="41008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00" y="6141387"/>
            <a:ext cx="6337300" cy="711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26537" y="2925778"/>
            <a:ext cx="183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Respir</a:t>
            </a:r>
            <a:r>
              <a:rPr lang="it-IT" dirty="0" smtClean="0"/>
              <a:t> </a:t>
            </a:r>
            <a:r>
              <a:rPr lang="it-IT" dirty="0" err="1" smtClean="0"/>
              <a:t>Med</a:t>
            </a:r>
            <a:r>
              <a:rPr lang="it-IT" dirty="0" smtClean="0"/>
              <a:t>,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71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034"/>
            <a:ext cx="9144000" cy="16719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049002"/>
            <a:ext cx="8585200" cy="30734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281185" y="2336086"/>
            <a:ext cx="15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AJRCCM, 2011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188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2013" y="3546131"/>
            <a:ext cx="4225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kern="0" dirty="0"/>
              <a:t>IPAF with UIP has the same mortality as IPF</a:t>
            </a:r>
          </a:p>
          <a:p>
            <a:pPr>
              <a:defRPr/>
            </a:pPr>
            <a:endParaRPr lang="en-GB" sz="2000" kern="0" dirty="0"/>
          </a:p>
          <a:p>
            <a:pPr>
              <a:defRPr/>
            </a:pPr>
            <a:r>
              <a:rPr lang="en-GB" sz="2000" kern="0" dirty="0"/>
              <a:t>IPAF without UIP has the same mortality as CTD-ILD</a:t>
            </a:r>
          </a:p>
          <a:p>
            <a:pPr>
              <a:defRPr/>
            </a:pPr>
            <a:endParaRPr lang="en-GB" sz="2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2266950"/>
            <a:ext cx="4067175" cy="4368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180580"/>
            <a:ext cx="5179219" cy="199505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82853" y="6250771"/>
            <a:ext cx="147983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/>
              <a:t>Oldham et al.</a:t>
            </a:r>
          </a:p>
        </p:txBody>
      </p:sp>
    </p:spTree>
    <p:extLst>
      <p:ext uri="{BB962C8B-B14F-4D97-AF65-F5344CB8AC3E}">
        <p14:creationId xmlns:p14="http://schemas.microsoft.com/office/powerpoint/2010/main" val="245143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AUTOIMMUNITY &amp; SENESCENCE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Myelodisplastic</a:t>
            </a:r>
            <a:r>
              <a:rPr lang="it-IT" dirty="0" smtClean="0"/>
              <a:t> </a:t>
            </a:r>
            <a:r>
              <a:rPr lang="it-IT" dirty="0" err="1" smtClean="0"/>
              <a:t>syndrome</a:t>
            </a:r>
            <a:endParaRPr lang="it-IT" dirty="0" smtClean="0"/>
          </a:p>
          <a:p>
            <a:r>
              <a:rPr lang="it-IT" dirty="0" smtClean="0"/>
              <a:t>IPF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59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64832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4" y="1651000"/>
            <a:ext cx="8510365" cy="5207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572951" y="1047813"/>
            <a:ext cx="126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JAMA 2013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0584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85411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INFLAMMATION &amp; IPF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(</a:t>
            </a:r>
            <a:r>
              <a:rPr lang="it-IT" dirty="0" err="1" smtClean="0"/>
              <a:t>probably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an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senescence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756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630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4" y="2679634"/>
            <a:ext cx="4526563" cy="417836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305620" y="3652717"/>
            <a:ext cx="35445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err="1" smtClean="0"/>
              <a:t>Interstitial</a:t>
            </a:r>
            <a:r>
              <a:rPr lang="it-IT" sz="2400" dirty="0" smtClean="0"/>
              <a:t> </a:t>
            </a:r>
            <a:r>
              <a:rPr lang="it-IT" sz="2400" dirty="0" err="1" smtClean="0"/>
              <a:t>inflammation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400" dirty="0" err="1" smtClean="0"/>
              <a:t>Lymphoid</a:t>
            </a:r>
            <a:r>
              <a:rPr lang="it-IT" sz="2400" dirty="0" smtClean="0"/>
              <a:t>  </a:t>
            </a:r>
            <a:r>
              <a:rPr lang="it-IT" sz="2400" dirty="0" err="1" smtClean="0"/>
              <a:t>follicles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Cellular </a:t>
            </a:r>
            <a:r>
              <a:rPr lang="it-IT" sz="2400" dirty="0" err="1" smtClean="0"/>
              <a:t>bronchiolitis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5693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93" y="3103585"/>
            <a:ext cx="9144000" cy="280925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901463" y="6106374"/>
            <a:ext cx="233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Kropski</a:t>
            </a:r>
            <a:r>
              <a:rPr lang="en-GB" dirty="0" smtClean="0"/>
              <a:t> et al., ERJ 2015</a:t>
            </a:r>
          </a:p>
          <a:p>
            <a:r>
              <a:rPr lang="en-GB" dirty="0" err="1" smtClean="0"/>
              <a:t>Mathai</a:t>
            </a:r>
            <a:r>
              <a:rPr lang="en-GB" dirty="0" smtClean="0"/>
              <a:t> et al, ERJ 2015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0858" y="423313"/>
            <a:ext cx="380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Familial cases</a:t>
            </a:r>
            <a:endParaRPr lang="en-GB" sz="36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62" y="305370"/>
            <a:ext cx="3789080" cy="217037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25" y="2056738"/>
            <a:ext cx="2750050" cy="43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86"/>
            <a:ext cx="9144000" cy="664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97"/>
            <a:ext cx="9144000" cy="313794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40" y="4774169"/>
            <a:ext cx="9144000" cy="96365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1853"/>
            <a:ext cx="9144000" cy="6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2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742132"/>
            <a:ext cx="7772400" cy="1470025"/>
          </a:xfrm>
        </p:spPr>
        <p:txBody>
          <a:bodyPr/>
          <a:lstStyle/>
          <a:p>
            <a:r>
              <a:rPr lang="it-IT" dirty="0" smtClean="0"/>
              <a:t>COI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646333" y="2724762"/>
            <a:ext cx="19387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/>
              <a:t>BI</a:t>
            </a:r>
          </a:p>
          <a:p>
            <a:r>
              <a:rPr lang="it-IT" sz="4800" dirty="0" smtClean="0"/>
              <a:t>ROCHE</a:t>
            </a:r>
          </a:p>
          <a:p>
            <a:r>
              <a:rPr lang="it-IT" sz="4800" dirty="0" smtClean="0"/>
              <a:t>ERBE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13871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07030" y="1224744"/>
            <a:ext cx="7636450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CT </a:t>
            </a:r>
            <a:r>
              <a:rPr lang="it-IT" dirty="0" err="1" smtClean="0"/>
              <a:t>Imaging</a:t>
            </a:r>
            <a:r>
              <a:rPr lang="it-IT" dirty="0" smtClean="0"/>
              <a:t> </a:t>
            </a:r>
            <a:r>
              <a:rPr lang="it-IT" dirty="0" err="1" smtClean="0"/>
              <a:t>phenotypes</a:t>
            </a:r>
            <a:r>
              <a:rPr lang="it-IT" dirty="0" smtClean="0"/>
              <a:t> of </a:t>
            </a:r>
            <a:r>
              <a:rPr lang="it-IT" dirty="0" err="1" smtClean="0"/>
              <a:t>pulmonary</a:t>
            </a:r>
            <a:r>
              <a:rPr lang="it-IT" dirty="0" smtClean="0"/>
              <a:t> </a:t>
            </a:r>
            <a:r>
              <a:rPr lang="it-IT" dirty="0" err="1" smtClean="0"/>
              <a:t>fibrosis</a:t>
            </a:r>
            <a:r>
              <a:rPr lang="it-IT" dirty="0" smtClean="0"/>
              <a:t> in the MUC5B  promoter</a:t>
            </a:r>
          </a:p>
          <a:p>
            <a:r>
              <a:rPr lang="it-IT" dirty="0" smtClean="0"/>
              <a:t>Site </a:t>
            </a:r>
            <a:r>
              <a:rPr lang="it-IT" dirty="0" err="1" smtClean="0"/>
              <a:t>polymorphism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smtClean="0"/>
              <a:t>514 </a:t>
            </a:r>
            <a:r>
              <a:rPr lang="it-IT" dirty="0" err="1" smtClean="0"/>
              <a:t>homozygous</a:t>
            </a:r>
            <a:r>
              <a:rPr lang="it-IT" dirty="0" smtClean="0"/>
              <a:t> for the major allele (G </a:t>
            </a:r>
            <a:r>
              <a:rPr lang="it-IT" dirty="0" err="1" smtClean="0"/>
              <a:t>group</a:t>
            </a:r>
            <a:r>
              <a:rPr lang="it-IT" dirty="0" smtClean="0"/>
              <a:t>)</a:t>
            </a:r>
          </a:p>
          <a:p>
            <a:r>
              <a:rPr lang="it-IT" dirty="0" smtClean="0"/>
              <a:t>977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heterozygous</a:t>
            </a:r>
            <a:r>
              <a:rPr lang="it-IT" dirty="0" smtClean="0"/>
              <a:t> or </a:t>
            </a:r>
            <a:r>
              <a:rPr lang="it-IT" dirty="0" err="1" smtClean="0"/>
              <a:t>homozygous</a:t>
            </a:r>
            <a:r>
              <a:rPr lang="it-IT" dirty="0" smtClean="0"/>
              <a:t> for the minor allele( (T </a:t>
            </a:r>
            <a:r>
              <a:rPr lang="it-IT" dirty="0" err="1" smtClean="0"/>
              <a:t>group</a:t>
            </a:r>
            <a:r>
              <a:rPr lang="it-IT" dirty="0" smtClean="0"/>
              <a:t>)</a:t>
            </a:r>
          </a:p>
          <a:p>
            <a:r>
              <a:rPr lang="it-IT" dirty="0" smtClean="0"/>
              <a:t>	</a:t>
            </a:r>
            <a:endParaRPr lang="it-IT" dirty="0"/>
          </a:p>
          <a:p>
            <a:r>
              <a:rPr lang="it-IT" dirty="0" smtClean="0"/>
              <a:t>			</a:t>
            </a:r>
            <a:r>
              <a:rPr lang="it-IT" b="1" u="sng" dirty="0" smtClean="0"/>
              <a:t>GROUND GLASS OPACITIES	SUBPLEURAL AXIAL DISTRIBUTION</a:t>
            </a:r>
          </a:p>
          <a:p>
            <a:endParaRPr lang="it-IT" b="1" dirty="0" smtClean="0"/>
          </a:p>
          <a:p>
            <a:r>
              <a:rPr lang="it-IT" dirty="0" smtClean="0"/>
              <a:t>G Group		62.1%						62.3%</a:t>
            </a:r>
          </a:p>
          <a:p>
            <a:endParaRPr lang="it-IT" dirty="0"/>
          </a:p>
          <a:p>
            <a:r>
              <a:rPr lang="it-IT" dirty="0" smtClean="0"/>
              <a:t>T </a:t>
            </a:r>
            <a:r>
              <a:rPr lang="it-IT" dirty="0" err="1" smtClean="0"/>
              <a:t>group</a:t>
            </a:r>
            <a:r>
              <a:rPr lang="it-IT" dirty="0"/>
              <a:t>	</a:t>
            </a:r>
            <a:r>
              <a:rPr lang="it-IT" dirty="0" smtClean="0"/>
              <a:t>	54.2%						42.2%</a:t>
            </a:r>
          </a:p>
          <a:p>
            <a:endParaRPr lang="it-IT" dirty="0"/>
          </a:p>
          <a:p>
            <a:endParaRPr lang="it-IT" b="1" dirty="0" smtClean="0"/>
          </a:p>
          <a:p>
            <a:r>
              <a:rPr lang="it-IT" b="1" dirty="0"/>
              <a:t>	</a:t>
            </a:r>
            <a:r>
              <a:rPr lang="it-IT" b="1" dirty="0" smtClean="0"/>
              <a:t>		</a:t>
            </a:r>
            <a:r>
              <a:rPr lang="it-IT" b="1" u="sng" dirty="0" smtClean="0"/>
              <a:t>DEFINITE UIP PATTERN	</a:t>
            </a:r>
            <a:r>
              <a:rPr lang="it-IT" u="sng" dirty="0" smtClean="0"/>
              <a:t>		</a:t>
            </a:r>
          </a:p>
          <a:p>
            <a:endParaRPr lang="it-IT" dirty="0"/>
          </a:p>
          <a:p>
            <a:r>
              <a:rPr lang="it-IT" dirty="0" smtClean="0"/>
              <a:t>G Group				20.3%</a:t>
            </a:r>
          </a:p>
          <a:p>
            <a:r>
              <a:rPr lang="it-IT" dirty="0" smtClean="0"/>
              <a:t>T Group				30.5%</a:t>
            </a:r>
          </a:p>
          <a:p>
            <a:endParaRPr lang="it-IT" dirty="0"/>
          </a:p>
          <a:p>
            <a:r>
              <a:rPr lang="it-IT" dirty="0" smtClean="0"/>
              <a:t>								CHEST 2016\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668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4809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3378200"/>
            <a:ext cx="4838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1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68" y="-1"/>
            <a:ext cx="4073387" cy="178110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64369" y="175191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ERJ 2016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6436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368" y="2121242"/>
            <a:ext cx="3268243" cy="480778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19691" y="2481873"/>
            <a:ext cx="3751760" cy="2862322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115 </a:t>
            </a:r>
            <a:r>
              <a:rPr lang="it-IT" sz="2000" dirty="0" err="1" smtClean="0"/>
              <a:t>Pts</a:t>
            </a:r>
            <a:r>
              <a:rPr lang="it-IT" sz="2000" dirty="0" smtClean="0"/>
              <a:t>: MDD </a:t>
            </a:r>
            <a:r>
              <a:rPr lang="it-IT" sz="2000" dirty="0" err="1" smtClean="0"/>
              <a:t>Diagnosis</a:t>
            </a:r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IPF				44%</a:t>
            </a:r>
          </a:p>
          <a:p>
            <a:r>
              <a:rPr lang="it-IT" sz="2000" dirty="0" err="1" smtClean="0"/>
              <a:t>Unclassif</a:t>
            </a:r>
            <a:r>
              <a:rPr lang="it-IT" sz="2000" dirty="0" smtClean="0"/>
              <a:t>		20%</a:t>
            </a:r>
          </a:p>
          <a:p>
            <a:r>
              <a:rPr lang="it-IT" sz="2000" dirty="0" err="1" smtClean="0"/>
              <a:t>cHP</a:t>
            </a:r>
            <a:r>
              <a:rPr lang="it-IT" sz="2000" dirty="0" smtClean="0"/>
              <a:t>				12%</a:t>
            </a:r>
          </a:p>
          <a:p>
            <a:r>
              <a:rPr lang="it-IT" sz="2000" dirty="0" smtClean="0"/>
              <a:t>PPFE			10%</a:t>
            </a:r>
          </a:p>
          <a:p>
            <a:r>
              <a:rPr lang="it-IT" sz="2000" dirty="0" smtClean="0"/>
              <a:t>IPAF			7%</a:t>
            </a:r>
          </a:p>
          <a:p>
            <a:r>
              <a:rPr lang="it-IT" sz="2000" dirty="0" smtClean="0"/>
              <a:t>IIP				4%</a:t>
            </a:r>
          </a:p>
          <a:p>
            <a:r>
              <a:rPr lang="it-IT" sz="2000" dirty="0" smtClean="0"/>
              <a:t>CVD-ILD			3%	</a:t>
            </a:r>
            <a:r>
              <a:rPr lang="it-IT" dirty="0" smtClean="0"/>
              <a:t>		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450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179388" y="2133600"/>
            <a:ext cx="288925" cy="19431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Shape 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666" y="461783"/>
            <a:ext cx="8131080" cy="639621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x="632666" y="342255"/>
            <a:ext cx="7827122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2800" b="1" i="0" u="none" strike="noStrike" cap="none" baseline="0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IPF </a:t>
            </a:r>
            <a:r>
              <a:rPr lang="it-IT" sz="2800" b="1" dirty="0" err="1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Mortality</a:t>
            </a:r>
            <a:endParaRPr lang="it-IT" sz="2800" b="1" i="0" u="none" strike="noStrike" cap="none" baseline="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4624814" y="6365576"/>
            <a:ext cx="451918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Ravaglia et al., </a:t>
            </a:r>
            <a:r>
              <a:rPr lang="it-IT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</a:t>
            </a:r>
            <a:r>
              <a:rPr lang="it-IT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Vasc</a:t>
            </a:r>
            <a:r>
              <a:rPr lang="it-IT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</a:t>
            </a:r>
            <a:r>
              <a:rPr lang="it-IT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Lung</a:t>
            </a:r>
            <a:r>
              <a:rPr lang="it-IT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</a:t>
            </a:r>
            <a:r>
              <a:rPr lang="it-IT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  <a:endParaRPr lang="it-IT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70084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28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8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1496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057187"/>
            <a:ext cx="8597900" cy="35433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967" y="2331282"/>
            <a:ext cx="6019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565400"/>
            <a:ext cx="8445500" cy="25654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054428" y="5692792"/>
            <a:ext cx="107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ERJ,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69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7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722313" y="2231453"/>
            <a:ext cx="7772400" cy="189309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COMORBIDITIES</a:t>
            </a:r>
            <a:r>
              <a:rPr lang="en-US" dirty="0" smtClean="0"/>
              <a:t>: ADDING </a:t>
            </a:r>
            <a:r>
              <a:rPr lang="en-US" dirty="0"/>
              <a:t>PIECES TO THE COMPLEX PUZZLE OF </a:t>
            </a:r>
            <a:r>
              <a:rPr lang="en-US" dirty="0" smtClean="0"/>
              <a:t>IPF CLINICAL </a:t>
            </a:r>
            <a:r>
              <a:rPr lang="en-US" dirty="0"/>
              <a:t>PROFILE</a:t>
            </a:r>
            <a:r>
              <a:rPr lang="it-IT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48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076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329794"/>
            <a:ext cx="281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Kreuter</a:t>
            </a:r>
            <a:r>
              <a:rPr lang="en-GB" dirty="0" smtClean="0"/>
              <a:t> et al, </a:t>
            </a:r>
            <a:r>
              <a:rPr lang="en-GB" dirty="0" err="1" smtClean="0"/>
              <a:t>PLOSone</a:t>
            </a:r>
            <a:r>
              <a:rPr lang="en-GB" dirty="0" smtClean="0"/>
              <a:t> 2016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1967" y="108825"/>
            <a:ext cx="586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Comorbidities influence survival in IPF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8071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46441" y="172190"/>
            <a:ext cx="5660524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OUTLINE</a:t>
            </a:r>
          </a:p>
          <a:p>
            <a:endParaRPr lang="it-IT" sz="3600" dirty="0"/>
          </a:p>
          <a:p>
            <a:pPr marL="571500" indent="-571500">
              <a:buFont typeface="Arial"/>
              <a:buChar char="•"/>
            </a:pPr>
            <a:r>
              <a:rPr lang="it-IT" sz="3600" dirty="0" err="1" smtClean="0"/>
              <a:t>Pathogenetic</a:t>
            </a:r>
            <a:r>
              <a:rPr lang="it-IT" sz="3600" dirty="0" smtClean="0"/>
              <a:t> </a:t>
            </a:r>
            <a:r>
              <a:rPr lang="it-IT" sz="3600" dirty="0" err="1" smtClean="0"/>
              <a:t>clues</a:t>
            </a:r>
            <a:endParaRPr lang="it-IT" sz="3600" dirty="0" smtClean="0"/>
          </a:p>
          <a:p>
            <a:pPr marL="571500" indent="-571500">
              <a:buFont typeface="Arial"/>
              <a:buChar char="•"/>
            </a:pPr>
            <a:endParaRPr lang="it-IT" sz="3600" dirty="0"/>
          </a:p>
          <a:p>
            <a:pPr marL="571500" indent="-571500">
              <a:buFont typeface="Arial"/>
              <a:buChar char="•"/>
            </a:pPr>
            <a:r>
              <a:rPr lang="it-IT" sz="3600" dirty="0" err="1" smtClean="0"/>
              <a:t>Rapid</a:t>
            </a:r>
            <a:r>
              <a:rPr lang="it-IT" sz="3600" dirty="0" smtClean="0"/>
              <a:t> vs Slow </a:t>
            </a:r>
            <a:r>
              <a:rPr lang="it-IT" sz="3600" dirty="0" err="1" smtClean="0"/>
              <a:t>Progressors</a:t>
            </a:r>
            <a:endParaRPr lang="it-IT" sz="3600" dirty="0" smtClean="0"/>
          </a:p>
          <a:p>
            <a:pPr marL="571500" indent="-571500">
              <a:buFont typeface="Arial"/>
              <a:buChar char="•"/>
            </a:pPr>
            <a:endParaRPr lang="it-IT" sz="3600" dirty="0"/>
          </a:p>
          <a:p>
            <a:pPr marL="571500" indent="-571500">
              <a:buFont typeface="Arial"/>
              <a:buChar char="•"/>
            </a:pPr>
            <a:r>
              <a:rPr lang="it-IT" sz="3600" dirty="0" err="1" smtClean="0"/>
              <a:t>Inflammation</a:t>
            </a:r>
            <a:r>
              <a:rPr lang="it-IT" sz="3600" dirty="0" smtClean="0"/>
              <a:t> &amp; IPF</a:t>
            </a:r>
          </a:p>
          <a:p>
            <a:pPr marL="571500" indent="-571500">
              <a:buFont typeface="Arial"/>
              <a:buChar char="•"/>
            </a:pPr>
            <a:endParaRPr lang="it-IT" sz="3600" dirty="0"/>
          </a:p>
          <a:p>
            <a:pPr marL="571500" indent="-571500">
              <a:buFont typeface="Arial"/>
              <a:buChar char="•"/>
            </a:pPr>
            <a:r>
              <a:rPr lang="it-IT" sz="3600" dirty="0" err="1" smtClean="0"/>
              <a:t>Familial</a:t>
            </a:r>
            <a:r>
              <a:rPr lang="it-IT" sz="3600" dirty="0" smtClean="0"/>
              <a:t> PF</a:t>
            </a:r>
          </a:p>
          <a:p>
            <a:pPr marL="571500" indent="-571500">
              <a:buFont typeface="Arial"/>
              <a:buChar char="•"/>
            </a:pPr>
            <a:endParaRPr lang="it-IT" sz="3600" dirty="0"/>
          </a:p>
          <a:p>
            <a:pPr marL="571500" indent="-571500">
              <a:buFont typeface="Arial"/>
              <a:buChar char="•"/>
            </a:pPr>
            <a:r>
              <a:rPr lang="it-IT" sz="3600" dirty="0" smtClean="0"/>
              <a:t>IPF &amp; </a:t>
            </a:r>
            <a:r>
              <a:rPr lang="it-IT" sz="3600" dirty="0" err="1" smtClean="0"/>
              <a:t>peculiar</a:t>
            </a:r>
            <a:r>
              <a:rPr lang="it-IT" sz="3600" dirty="0" smtClean="0"/>
              <a:t> </a:t>
            </a:r>
            <a:r>
              <a:rPr lang="it-IT" sz="3600" dirty="0" err="1" smtClean="0"/>
              <a:t>comorbities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06541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6232" y="4265958"/>
            <a:ext cx="3591059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aseline="30000" dirty="0"/>
              <a:t>older age and a history of </a:t>
            </a:r>
            <a:r>
              <a:rPr lang="en-GB" sz="2800" baseline="30000" dirty="0" smtClean="0"/>
              <a:t>smoking </a:t>
            </a:r>
            <a:endParaRPr lang="en-GB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00" y="1227141"/>
            <a:ext cx="2061699" cy="2726763"/>
          </a:xfrm>
          <a:prstGeom prst="rect">
            <a:avLst/>
          </a:prstGeom>
        </p:spPr>
      </p:pic>
      <p:sp>
        <p:nvSpPr>
          <p:cNvPr id="6" name="Freccia destra 5"/>
          <p:cNvSpPr/>
          <p:nvPr/>
        </p:nvSpPr>
        <p:spPr>
          <a:xfrm rot="1690091">
            <a:off x="3483832" y="2670167"/>
            <a:ext cx="61268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ccia destra 7"/>
          <p:cNvSpPr/>
          <p:nvPr/>
        </p:nvSpPr>
        <p:spPr>
          <a:xfrm rot="19584062">
            <a:off x="3355734" y="1480443"/>
            <a:ext cx="220368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5974536" y="620982"/>
            <a:ext cx="2809879" cy="4401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aseline="30000" dirty="0"/>
              <a:t>chronic obstructive pulmonary disease, </a:t>
            </a:r>
            <a:endParaRPr lang="en-GB" sz="2800" baseline="30000" dirty="0" smtClean="0"/>
          </a:p>
          <a:p>
            <a:r>
              <a:rPr lang="en-GB" sz="2800" baseline="30000" dirty="0"/>
              <a:t>coronary artery disease, </a:t>
            </a:r>
            <a:r>
              <a:rPr lang="en-GB" sz="2800" baseline="30000" dirty="0" smtClean="0"/>
              <a:t> diabetes, osteoporosis,</a:t>
            </a:r>
          </a:p>
          <a:p>
            <a:r>
              <a:rPr lang="en-GB" sz="2800" baseline="30000" dirty="0" err="1" smtClean="0"/>
              <a:t>gastroesophageal</a:t>
            </a:r>
            <a:r>
              <a:rPr lang="en-GB" sz="2800" baseline="30000" dirty="0" smtClean="0"/>
              <a:t> reflux,</a:t>
            </a:r>
          </a:p>
          <a:p>
            <a:r>
              <a:rPr lang="en-GB" sz="2800" baseline="30000" dirty="0" smtClean="0"/>
              <a:t> </a:t>
            </a:r>
          </a:p>
          <a:p>
            <a:endParaRPr lang="en-GB" sz="2800" baseline="30000" dirty="0"/>
          </a:p>
          <a:p>
            <a:endParaRPr lang="en-GB" sz="2800" baseline="30000" dirty="0" smtClean="0"/>
          </a:p>
          <a:p>
            <a:endParaRPr lang="en-GB" sz="2800" baseline="30000" dirty="0"/>
          </a:p>
          <a:p>
            <a:endParaRPr lang="en-GB" sz="2800" baseline="30000" dirty="0" smtClean="0"/>
          </a:p>
          <a:p>
            <a:endParaRPr lang="en-GB" sz="2800" baseline="30000" dirty="0"/>
          </a:p>
          <a:p>
            <a:endParaRPr lang="en-GB" sz="2800" baseline="30000" dirty="0" smtClean="0"/>
          </a:p>
          <a:p>
            <a:r>
              <a:rPr lang="en-GB" sz="2800" b="1" baseline="30000" dirty="0"/>
              <a:t>lung cancer, </a:t>
            </a:r>
            <a:endParaRPr lang="en-GB" sz="2800" b="1" baseline="30000" dirty="0" smtClean="0"/>
          </a:p>
          <a:p>
            <a:r>
              <a:rPr lang="en-GB" sz="2800" b="1" baseline="30000" dirty="0" smtClean="0"/>
              <a:t>sleep-disorders</a:t>
            </a:r>
            <a:r>
              <a:rPr lang="en-GB" sz="2800" baseline="30000" dirty="0" smtClean="0"/>
              <a:t>, </a:t>
            </a:r>
          </a:p>
          <a:p>
            <a:r>
              <a:rPr lang="en-GB" sz="2800" b="1" baseline="30000" dirty="0" smtClean="0"/>
              <a:t>Infections</a:t>
            </a:r>
            <a:r>
              <a:rPr lang="en-GB" sz="2800" baseline="30000" dirty="0" smtClean="0"/>
              <a:t>. </a:t>
            </a:r>
            <a:endParaRPr lang="en-GB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073607" y="2910854"/>
            <a:ext cx="765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/>
              <a:t>IPF</a:t>
            </a:r>
            <a:endParaRPr lang="en-GB" sz="3600" b="1" dirty="0"/>
          </a:p>
        </p:txBody>
      </p:sp>
      <p:sp>
        <p:nvSpPr>
          <p:cNvPr id="11" name="Freccia destra 10"/>
          <p:cNvSpPr/>
          <p:nvPr/>
        </p:nvSpPr>
        <p:spPr>
          <a:xfrm rot="1690091">
            <a:off x="4685131" y="3353358"/>
            <a:ext cx="61268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/>
          <p:cNvSpPr txBox="1"/>
          <p:nvPr/>
        </p:nvSpPr>
        <p:spPr>
          <a:xfrm rot="19633138">
            <a:off x="3622243" y="1481529"/>
            <a:ext cx="155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AGING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8325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032000"/>
            <a:ext cx="7696200" cy="2794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06961" y="5429037"/>
            <a:ext cx="107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ERJ,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449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0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4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900"/>
            <a:ext cx="9144000" cy="463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2604050"/>
            <a:ext cx="7772400" cy="1362075"/>
          </a:xfrm>
        </p:spPr>
        <p:txBody>
          <a:bodyPr/>
          <a:lstStyle/>
          <a:p>
            <a:r>
              <a:rPr lang="en-GB" dirty="0" smtClean="0"/>
              <a:t>Lung cancer and IPF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25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76" y="-99392"/>
            <a:ext cx="9144000" cy="19895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916832"/>
            <a:ext cx="6502400" cy="4927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884368" y="249289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2018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7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#430430_1316491_8_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710" y="66675"/>
            <a:ext cx="6724650" cy="672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75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2700"/>
            <a:ext cx="7747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0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57250"/>
            <a:ext cx="8218488" cy="4514850"/>
          </a:xfrm>
        </p:spPr>
        <p:txBody>
          <a:bodyPr/>
          <a:lstStyle/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charset="0"/>
                <a:ea typeface="Microsoft YaHei" charset="0"/>
              </a:rPr>
              <a:t>     Adenocarcinoma                  Squamous cell carcinoma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3021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714500"/>
            <a:ext cx="43275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938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0"/>
            <a:ext cx="879652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88901" y="1475059"/>
            <a:ext cx="21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Histopathology</a:t>
            </a:r>
            <a:r>
              <a:rPr lang="it-IT" dirty="0" smtClean="0"/>
              <a:t>,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340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7508540" cy="56166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-26020"/>
            <a:ext cx="3600400" cy="13531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948264" y="4869160"/>
            <a:ext cx="2074982" cy="461665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Immunoaging</a:t>
            </a:r>
            <a:r>
              <a:rPr lang="it-IT" sz="1200" dirty="0" smtClean="0"/>
              <a:t>/</a:t>
            </a:r>
            <a:r>
              <a:rPr lang="it-IT" sz="1200" dirty="0" err="1" smtClean="0"/>
              <a:t>inflammation</a:t>
            </a:r>
            <a:r>
              <a:rPr lang="it-IT" sz="1200" dirty="0" smtClean="0"/>
              <a:t>/</a:t>
            </a:r>
          </a:p>
          <a:p>
            <a:r>
              <a:rPr lang="it-IT" sz="1200" dirty="0" err="1" smtClean="0"/>
              <a:t>chronic</a:t>
            </a:r>
            <a:r>
              <a:rPr lang="it-IT" sz="1200" dirty="0" smtClean="0"/>
              <a:t> </a:t>
            </a:r>
            <a:r>
              <a:rPr lang="it-IT" sz="1200" dirty="0" err="1" smtClean="0"/>
              <a:t>colonization</a:t>
            </a:r>
            <a:endParaRPr lang="it-IT" sz="1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516216" y="4149080"/>
            <a:ext cx="1548809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Lysil</a:t>
            </a:r>
            <a:r>
              <a:rPr lang="it-IT" dirty="0" smtClean="0"/>
              <a:t> </a:t>
            </a:r>
            <a:r>
              <a:rPr lang="it-IT" dirty="0" err="1" smtClean="0"/>
              <a:t>Oxidase</a:t>
            </a:r>
            <a:endParaRPr lang="it-IT" dirty="0" smtClean="0"/>
          </a:p>
          <a:p>
            <a:r>
              <a:rPr lang="it-IT" dirty="0" smtClean="0"/>
              <a:t>IL7, IL13…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010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/>
              <a:t>LC in IPF: mutation analysis</a:t>
            </a:r>
            <a:endParaRPr lang="en-GB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7776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 err="1"/>
              <a:t>One</a:t>
            </a:r>
            <a:r>
              <a:rPr lang="it-IT" sz="2400" dirty="0"/>
              <a:t> or more </a:t>
            </a:r>
            <a:r>
              <a:rPr lang="it-IT" sz="2400" dirty="0" err="1"/>
              <a:t>mutations</a:t>
            </a:r>
            <a:r>
              <a:rPr lang="it-IT" sz="2400" dirty="0"/>
              <a:t> </a:t>
            </a:r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found</a:t>
            </a:r>
            <a:r>
              <a:rPr lang="it-IT" sz="2400" dirty="0"/>
              <a:t> in 25/27 </a:t>
            </a:r>
            <a:r>
              <a:rPr lang="it-IT" sz="2400" dirty="0" err="1"/>
              <a:t>samples</a:t>
            </a:r>
            <a:r>
              <a:rPr lang="it-IT" sz="2400" dirty="0"/>
              <a:t> (93%). </a:t>
            </a:r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 smtClean="0"/>
              <a:t>LC in IPF: </a:t>
            </a:r>
          </a:p>
          <a:p>
            <a:pPr lvl="1"/>
            <a:r>
              <a:rPr lang="en-US" sz="2000" dirty="0" smtClean="0"/>
              <a:t>TP53 </a:t>
            </a:r>
            <a:r>
              <a:rPr lang="en-US" sz="2000" dirty="0"/>
              <a:t>(n = 11, 73%), </a:t>
            </a:r>
            <a:endParaRPr lang="en-US" sz="2000" dirty="0" smtClean="0"/>
          </a:p>
          <a:p>
            <a:pPr lvl="1"/>
            <a:r>
              <a:rPr lang="en-US" sz="2000" dirty="0" smtClean="0"/>
              <a:t>MET </a:t>
            </a:r>
            <a:r>
              <a:rPr lang="en-US" sz="2000" dirty="0"/>
              <a:t>(n = 3, 20%), </a:t>
            </a:r>
            <a:endParaRPr lang="en-US" sz="2000" dirty="0" smtClean="0"/>
          </a:p>
          <a:p>
            <a:pPr lvl="1"/>
            <a:r>
              <a:rPr lang="en-US" sz="2000" dirty="0" smtClean="0"/>
              <a:t>PTEN</a:t>
            </a:r>
            <a:r>
              <a:rPr lang="en-US" sz="2000" dirty="0"/>
              <a:t>, SMAD4, FBXW7, STK11, PIK3CA and EGFR amplification (n = 1, 7%) 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LC in non-IPF:</a:t>
            </a:r>
          </a:p>
          <a:p>
            <a:pPr lvl="1"/>
            <a:r>
              <a:rPr lang="en-US" sz="2000" dirty="0"/>
              <a:t>TP53 (n = 8, 67%), </a:t>
            </a:r>
            <a:endParaRPr lang="en-US" sz="2000" dirty="0" smtClean="0"/>
          </a:p>
          <a:p>
            <a:pPr lvl="1"/>
            <a:r>
              <a:rPr lang="en-US" sz="2000" dirty="0" smtClean="0"/>
              <a:t>BRAF </a:t>
            </a:r>
            <a:r>
              <a:rPr lang="en-US" sz="2000" dirty="0"/>
              <a:t>(n = 3, 25%), </a:t>
            </a:r>
            <a:endParaRPr lang="en-US" sz="2000" dirty="0" smtClean="0"/>
          </a:p>
          <a:p>
            <a:pPr lvl="1"/>
            <a:r>
              <a:rPr lang="en-US" sz="2000" dirty="0" smtClean="0"/>
              <a:t>FGFR3 </a:t>
            </a:r>
            <a:r>
              <a:rPr lang="en-US" sz="2000" dirty="0"/>
              <a:t>and PIK3CA (n = 2, 17%)</a:t>
            </a:r>
            <a:r>
              <a:rPr lang="en-US" sz="2000" dirty="0" smtClean="0"/>
              <a:t>,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STK11, DDR2, MET, KRAS, ERBB4 and CTNNB1 (n = 1, 8%). 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endParaRPr lang="en-GB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43348" y="6429697"/>
            <a:ext cx="267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Guyard</a:t>
            </a:r>
            <a:r>
              <a:rPr lang="en-GB" dirty="0" smtClean="0"/>
              <a:t> et al, Res Res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88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LC-IPF influence mortality, but not IPF progression</a:t>
            </a:r>
            <a:endParaRPr lang="en-GB" b="1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0928"/>
            <a:ext cx="3744416" cy="387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67544" y="1700808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Median time to disease progression was 20.3 months  in the study group and 21.4 months in the control group</a:t>
            </a:r>
            <a:r>
              <a:rPr lang="it-IT" dirty="0"/>
              <a:t> </a:t>
            </a:r>
            <a:endParaRPr lang="en-GB" dirty="0"/>
          </a:p>
        </p:txBody>
      </p:sp>
      <p:pic>
        <p:nvPicPr>
          <p:cNvPr id="6" name="Immagin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2936"/>
            <a:ext cx="38884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4644008" y="1628800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One and three year survival among the two groups were 78% and 52% in the study group and 92% and 70% in the control </a:t>
            </a:r>
            <a:r>
              <a:rPr lang="en-US" dirty="0" smtClean="0"/>
              <a:t>group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397436" y="6424706"/>
            <a:ext cx="478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 Tomassetti, C </a:t>
            </a:r>
            <a:r>
              <a:rPr lang="en-GB" dirty="0" err="1" smtClean="0"/>
              <a:t>Gurioli</a:t>
            </a:r>
            <a:r>
              <a:rPr lang="en-GB" dirty="0" smtClean="0"/>
              <a:t> et al., Chest 2014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5536" y="3783724"/>
            <a:ext cx="8460432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40% of LC-IPF patients die of IPF</a:t>
            </a:r>
          </a:p>
          <a:p>
            <a:pPr algn="ctr"/>
            <a:r>
              <a:rPr lang="en-GB" sz="2800" b="1" dirty="0" smtClean="0"/>
              <a:t>1/5 die of LC progression</a:t>
            </a:r>
          </a:p>
          <a:p>
            <a:pPr algn="ctr"/>
            <a:r>
              <a:rPr lang="en-GB" sz="2800" b="1" dirty="0" smtClean="0"/>
              <a:t>1/5 die of complications of LC treatment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865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0-21 alle 06.2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03" y="-98213"/>
            <a:ext cx="6786071" cy="68467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896978" y="6512382"/>
            <a:ext cx="6130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OTSUKA et al, MOLECULAR </a:t>
            </a:r>
            <a:r>
              <a:rPr lang="en-GB" sz="1400" dirty="0"/>
              <a:t>AND CLINICAL ONCOLOGY 5: 273-278, 2016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5194" y="172538"/>
            <a:ext cx="429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Outcome of surgery for LC in IPF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40968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098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/>
              <a:t>Sleep-disordered</a:t>
            </a:r>
            <a:r>
              <a:rPr lang="it-IT" b="1" dirty="0"/>
              <a:t> </a:t>
            </a:r>
            <a:r>
              <a:rPr lang="it-IT" b="1" dirty="0" err="1"/>
              <a:t>breathing</a:t>
            </a:r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877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28588" y="274638"/>
            <a:ext cx="7058212" cy="1143000"/>
          </a:xfrm>
        </p:spPr>
        <p:txBody>
          <a:bodyPr/>
          <a:lstStyle/>
          <a:p>
            <a:r>
              <a:rPr lang="en-GB" dirty="0" smtClean="0"/>
              <a:t>Sleep-disordered breathing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1716741"/>
          </a:xfrm>
        </p:spPr>
        <p:txBody>
          <a:bodyPr>
            <a:noAutofit/>
          </a:bodyPr>
          <a:lstStyle/>
          <a:p>
            <a:r>
              <a:rPr lang="en-GB" sz="2000" dirty="0" smtClean="0"/>
              <a:t>The </a:t>
            </a:r>
            <a:r>
              <a:rPr lang="en-GB" sz="2000" dirty="0"/>
              <a:t>frequency of </a:t>
            </a:r>
            <a:r>
              <a:rPr lang="en-GB" sz="2000" b="1" dirty="0"/>
              <a:t>OSA</a:t>
            </a:r>
            <a:r>
              <a:rPr lang="en-GB" sz="2000" dirty="0"/>
              <a:t> </a:t>
            </a:r>
            <a:r>
              <a:rPr lang="en-GB" sz="2000" dirty="0" smtClean="0"/>
              <a:t>in 62cases of ILDs (17 IPF, 15 </a:t>
            </a:r>
            <a:r>
              <a:rPr lang="en-GB" sz="2000" dirty="0" err="1" smtClean="0"/>
              <a:t>sarc</a:t>
            </a:r>
            <a:r>
              <a:rPr lang="en-GB" sz="2000" dirty="0" smtClean="0"/>
              <a:t>, 18 </a:t>
            </a:r>
            <a:r>
              <a:rPr lang="en-GB" sz="2000" dirty="0" err="1" smtClean="0"/>
              <a:t>sclerod</a:t>
            </a:r>
            <a:r>
              <a:rPr lang="en-GB" sz="2000" dirty="0" smtClean="0"/>
              <a:t>)  was </a:t>
            </a:r>
            <a:r>
              <a:rPr lang="en-GB" sz="2000" b="1" dirty="0"/>
              <a:t>68 </a:t>
            </a:r>
            <a:r>
              <a:rPr lang="en-GB" sz="2000" b="1" dirty="0" smtClean="0"/>
              <a:t>%</a:t>
            </a:r>
            <a:r>
              <a:rPr lang="en-GB" sz="2000" dirty="0" smtClean="0"/>
              <a:t> </a:t>
            </a:r>
          </a:p>
          <a:p>
            <a:endParaRPr lang="en-GB" sz="2000" dirty="0" smtClean="0"/>
          </a:p>
          <a:p>
            <a:r>
              <a:rPr lang="en-GB" sz="2000" dirty="0" smtClean="0"/>
              <a:t>OSA </a:t>
            </a:r>
            <a:r>
              <a:rPr lang="en-GB" sz="2000" dirty="0"/>
              <a:t>was </a:t>
            </a:r>
            <a:r>
              <a:rPr lang="en-GB" sz="2000" b="1" dirty="0"/>
              <a:t>more common in IPF</a:t>
            </a:r>
            <a:r>
              <a:rPr lang="en-GB" sz="2000" dirty="0"/>
              <a:t> patients (p = 0.009</a:t>
            </a:r>
            <a:r>
              <a:rPr lang="en-GB" sz="2000" dirty="0" smtClean="0"/>
              <a:t>) and </a:t>
            </a:r>
            <a:r>
              <a:rPr lang="en-GB" sz="2000" dirty="0"/>
              <a:t>in patients with </a:t>
            </a:r>
            <a:r>
              <a:rPr lang="en-GB" sz="2000" b="1" dirty="0"/>
              <a:t>a disease severity index ≥3 </a:t>
            </a:r>
            <a:r>
              <a:rPr lang="en-GB" sz="2000" dirty="0"/>
              <a:t>(p = 0.04).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4270022" y="3201609"/>
            <a:ext cx="42569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000" dirty="0" err="1"/>
              <a:t>Pihtili</a:t>
            </a:r>
            <a:r>
              <a:rPr lang="en-GB" sz="2000" dirty="0"/>
              <a:t> </a:t>
            </a:r>
            <a:r>
              <a:rPr lang="en-GB" sz="2000" dirty="0" smtClean="0"/>
              <a:t>A, </a:t>
            </a:r>
            <a:r>
              <a:rPr lang="en-GB" sz="2000" dirty="0"/>
              <a:t>Sleep Breath. 2013;17:1281-8</a:t>
            </a:r>
            <a:endParaRPr lang="it-IT" sz="2000" dirty="0"/>
          </a:p>
          <a:p>
            <a:r>
              <a:rPr lang="en-GB" sz="2000" dirty="0" smtClean="0"/>
              <a:t> </a:t>
            </a:r>
            <a:endParaRPr lang="en-GB" sz="2000" dirty="0"/>
          </a:p>
        </p:txBody>
      </p:sp>
      <p:sp>
        <p:nvSpPr>
          <p:cNvPr id="5" name="Ovale 4"/>
          <p:cNvSpPr/>
          <p:nvPr/>
        </p:nvSpPr>
        <p:spPr>
          <a:xfrm>
            <a:off x="869587" y="715675"/>
            <a:ext cx="499035" cy="4183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3780141" y="6267823"/>
            <a:ext cx="507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Mermigkis C</a:t>
            </a:r>
            <a:r>
              <a:rPr lang="en-GB" dirty="0" smtClean="0"/>
              <a:t>, </a:t>
            </a:r>
            <a:r>
              <a:rPr lang="en-GB" dirty="0"/>
              <a:t>Sleep Breath. 2013 Dec;17(4):1137-43.</a:t>
            </a:r>
            <a:r>
              <a:rPr lang="it-IT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29882" y="3895924"/>
            <a:ext cx="9114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12 IPF and moderate-severe  OSA </a:t>
            </a:r>
            <a:r>
              <a:rPr lang="en-US" sz="2000" dirty="0" err="1" smtClean="0"/>
              <a:t>pts</a:t>
            </a:r>
            <a:r>
              <a:rPr lang="en-US" sz="2000" dirty="0" smtClean="0"/>
              <a:t> were  </a:t>
            </a:r>
            <a:r>
              <a:rPr lang="en-US" sz="2000" b="1" dirty="0" smtClean="0"/>
              <a:t>treated </a:t>
            </a:r>
            <a:r>
              <a:rPr lang="en-US" sz="2000" b="1" dirty="0"/>
              <a:t>with CPAP </a:t>
            </a:r>
            <a:r>
              <a:rPr lang="en-US" sz="2000" b="1" dirty="0" smtClean="0"/>
              <a:t>with significant </a:t>
            </a:r>
            <a:r>
              <a:rPr lang="en-US" sz="2000" b="1" dirty="0"/>
              <a:t>improvement in daily living activities</a:t>
            </a:r>
            <a:r>
              <a:rPr lang="en-US" sz="2000" dirty="0"/>
              <a:t> based on the Functional Outcomes in Sleep Questionnaire (FOSQ).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Despite </a:t>
            </a:r>
            <a:r>
              <a:rPr lang="en-US" sz="2000" dirty="0"/>
              <a:t>intense follow-</a:t>
            </a:r>
            <a:r>
              <a:rPr lang="en-US" sz="2000" b="1" dirty="0"/>
              <a:t>up two patients had difficulty complying </a:t>
            </a:r>
            <a:r>
              <a:rPr lang="en-US" sz="2000" dirty="0"/>
              <a:t>with CPAP and stopped treatment after the first month. </a:t>
            </a:r>
            <a:endParaRPr lang="it-IT" sz="2000" dirty="0"/>
          </a:p>
        </p:txBody>
      </p:sp>
      <p:sp>
        <p:nvSpPr>
          <p:cNvPr id="8" name="Ovale 7"/>
          <p:cNvSpPr/>
          <p:nvPr/>
        </p:nvSpPr>
        <p:spPr>
          <a:xfrm>
            <a:off x="1129553" y="715675"/>
            <a:ext cx="499035" cy="41835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8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33612"/>
            <a:ext cx="8229600" cy="3600861"/>
          </a:xfrm>
        </p:spPr>
        <p:txBody>
          <a:bodyPr>
            <a:noAutofit/>
          </a:bodyPr>
          <a:lstStyle/>
          <a:p>
            <a:r>
              <a:rPr lang="it-IT" sz="1800" dirty="0"/>
              <a:t>25/35 IPF </a:t>
            </a:r>
            <a:r>
              <a:rPr lang="it-IT" sz="1800" dirty="0" err="1"/>
              <a:t>patients</a:t>
            </a:r>
            <a:r>
              <a:rPr lang="it-IT" sz="1800" dirty="0"/>
              <a:t>(71.4%)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diagnosed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OSAHS: 14/35(40%) </a:t>
            </a:r>
            <a:r>
              <a:rPr lang="it-IT" sz="1800" dirty="0" err="1"/>
              <a:t>mild</a:t>
            </a:r>
            <a:r>
              <a:rPr lang="it-IT" sz="1800" dirty="0"/>
              <a:t>, 7/35(20%) moderate and 4/35(11.5%) severe. </a:t>
            </a:r>
            <a:endParaRPr lang="it-IT" sz="1800" dirty="0" smtClean="0"/>
          </a:p>
          <a:p>
            <a:r>
              <a:rPr lang="it-IT" sz="1800" dirty="0" smtClean="0"/>
              <a:t>Using </a:t>
            </a:r>
            <a:r>
              <a:rPr lang="it-IT" sz="1800" dirty="0"/>
              <a:t>AASM </a:t>
            </a:r>
            <a:r>
              <a:rPr lang="it-IT" sz="1800" dirty="0" err="1"/>
              <a:t>definition</a:t>
            </a:r>
            <a:r>
              <a:rPr lang="it-IT" sz="1800" dirty="0"/>
              <a:t> of </a:t>
            </a:r>
            <a:r>
              <a:rPr lang="it-IT" sz="1800" dirty="0" err="1"/>
              <a:t>sleep</a:t>
            </a:r>
            <a:r>
              <a:rPr lang="it-IT" sz="1800" dirty="0"/>
              <a:t> -</a:t>
            </a:r>
            <a:r>
              <a:rPr lang="it-IT" sz="1800" dirty="0" err="1"/>
              <a:t>related</a:t>
            </a:r>
            <a:r>
              <a:rPr lang="it-IT" sz="1800" dirty="0"/>
              <a:t> </a:t>
            </a:r>
            <a:r>
              <a:rPr lang="it-IT" sz="1800" dirty="0" err="1"/>
              <a:t>desaturation</a:t>
            </a:r>
            <a:r>
              <a:rPr lang="it-IT" sz="1800" dirty="0"/>
              <a:t>,  9/35 </a:t>
            </a:r>
            <a:r>
              <a:rPr lang="it-IT" sz="1800" dirty="0" err="1"/>
              <a:t>patients</a:t>
            </a:r>
            <a:r>
              <a:rPr lang="it-IT" sz="1800" dirty="0"/>
              <a:t> (25.7%) </a:t>
            </a:r>
            <a:r>
              <a:rPr lang="it-IT" sz="1800" dirty="0" err="1"/>
              <a:t>were</a:t>
            </a:r>
            <a:r>
              <a:rPr lang="it-IT" sz="1800" dirty="0"/>
              <a:t>  </a:t>
            </a:r>
            <a:r>
              <a:rPr lang="it-IT" sz="1800" dirty="0" err="1"/>
              <a:t>classified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</a:t>
            </a:r>
            <a:r>
              <a:rPr lang="it-IT" sz="1800" dirty="0" err="1"/>
              <a:t>sleep-related</a:t>
            </a:r>
            <a:r>
              <a:rPr lang="it-IT" sz="1800" dirty="0"/>
              <a:t> </a:t>
            </a:r>
            <a:r>
              <a:rPr lang="it-IT" sz="1800" dirty="0" err="1"/>
              <a:t>desaturators</a:t>
            </a:r>
            <a:r>
              <a:rPr lang="it-IT" sz="1800" dirty="0"/>
              <a:t> . </a:t>
            </a:r>
            <a:endParaRPr lang="it-IT" sz="1800" dirty="0" smtClean="0"/>
          </a:p>
          <a:p>
            <a:r>
              <a:rPr lang="it-IT" sz="1800" dirty="0" err="1" smtClean="0"/>
              <a:t>According</a:t>
            </a:r>
            <a:r>
              <a:rPr lang="it-IT" sz="1800" dirty="0" smtClean="0"/>
              <a:t> </a:t>
            </a:r>
            <a:r>
              <a:rPr lang="it-IT" sz="1800" dirty="0"/>
              <a:t>to the </a:t>
            </a:r>
            <a:r>
              <a:rPr lang="it-IT" sz="1800" dirty="0" err="1"/>
              <a:t>presence</a:t>
            </a:r>
            <a:r>
              <a:rPr lang="it-IT" sz="1800" dirty="0"/>
              <a:t>/</a:t>
            </a:r>
            <a:r>
              <a:rPr lang="it-IT" sz="1800" dirty="0" err="1"/>
              <a:t>absence</a:t>
            </a:r>
            <a:r>
              <a:rPr lang="it-IT" sz="1800" dirty="0"/>
              <a:t> of SBD, </a:t>
            </a:r>
            <a:r>
              <a:rPr lang="it-IT" sz="1800" dirty="0" err="1"/>
              <a:t>it</a:t>
            </a:r>
            <a:r>
              <a:rPr lang="it-IT" sz="1800" dirty="0"/>
              <a:t> </a:t>
            </a:r>
            <a:r>
              <a:rPr lang="it-IT" sz="1800" dirty="0" err="1"/>
              <a:t>was</a:t>
            </a:r>
            <a:r>
              <a:rPr lang="it-IT" sz="1800" dirty="0"/>
              <a:t> </a:t>
            </a:r>
            <a:r>
              <a:rPr lang="it-IT" sz="1800" dirty="0" err="1"/>
              <a:t>possible</a:t>
            </a:r>
            <a:r>
              <a:rPr lang="it-IT" sz="1800" dirty="0"/>
              <a:t> to </a:t>
            </a:r>
            <a:r>
              <a:rPr lang="it-IT" sz="1800" dirty="0" err="1"/>
              <a:t>classify</a:t>
            </a:r>
            <a:r>
              <a:rPr lang="it-IT" sz="1800" dirty="0"/>
              <a:t> </a:t>
            </a:r>
            <a:r>
              <a:rPr lang="it-IT" sz="1800" dirty="0" err="1"/>
              <a:t>patients</a:t>
            </a:r>
            <a:r>
              <a:rPr lang="it-IT" sz="1800" dirty="0"/>
              <a:t> </a:t>
            </a:r>
            <a:r>
              <a:rPr lang="it-IT" sz="1800" dirty="0" err="1"/>
              <a:t>into</a:t>
            </a:r>
            <a:r>
              <a:rPr lang="it-IT" sz="1800" dirty="0"/>
              <a:t> 4 </a:t>
            </a:r>
            <a:r>
              <a:rPr lang="it-IT" sz="1800" dirty="0" err="1"/>
              <a:t>subgroups</a:t>
            </a:r>
            <a:r>
              <a:rPr lang="it-IT" sz="1800" dirty="0" smtClean="0"/>
              <a:t>:</a:t>
            </a:r>
          </a:p>
          <a:p>
            <a:pPr lvl="1"/>
            <a:r>
              <a:rPr lang="it-IT" sz="1600" dirty="0" smtClean="0"/>
              <a:t> NO</a:t>
            </a:r>
            <a:r>
              <a:rPr lang="it-IT" sz="1600" dirty="0"/>
              <a:t>-SBD </a:t>
            </a:r>
            <a:r>
              <a:rPr lang="it-IT" sz="1600" dirty="0" err="1"/>
              <a:t>group</a:t>
            </a:r>
            <a:r>
              <a:rPr lang="it-IT" sz="1600" dirty="0"/>
              <a:t> (25.7%), </a:t>
            </a:r>
            <a:endParaRPr lang="it-IT" sz="1600" dirty="0" smtClean="0"/>
          </a:p>
          <a:p>
            <a:pPr lvl="1"/>
            <a:r>
              <a:rPr lang="it-IT" sz="1600" dirty="0" smtClean="0"/>
              <a:t>OSAHS </a:t>
            </a:r>
            <a:r>
              <a:rPr lang="it-IT" sz="1600" dirty="0" err="1"/>
              <a:t>group</a:t>
            </a:r>
            <a:r>
              <a:rPr lang="it-IT" sz="1600" dirty="0"/>
              <a:t> (48.5%)</a:t>
            </a:r>
            <a:r>
              <a:rPr lang="it-IT" sz="1600" dirty="0" smtClean="0"/>
              <a:t>,</a:t>
            </a:r>
          </a:p>
          <a:p>
            <a:pPr lvl="1"/>
            <a:r>
              <a:rPr lang="it-IT" sz="1600" dirty="0" smtClean="0"/>
              <a:t> </a:t>
            </a:r>
            <a:r>
              <a:rPr lang="it-IT" sz="1600" dirty="0" err="1"/>
              <a:t>Overlap</a:t>
            </a:r>
            <a:r>
              <a:rPr lang="it-IT" sz="1600" dirty="0"/>
              <a:t> </a:t>
            </a:r>
            <a:r>
              <a:rPr lang="it-IT" sz="1600" dirty="0" err="1"/>
              <a:t>group</a:t>
            </a:r>
            <a:r>
              <a:rPr lang="it-IT" sz="1600" dirty="0"/>
              <a:t> (22.8%), </a:t>
            </a:r>
            <a:endParaRPr lang="it-IT" sz="1600" dirty="0" smtClean="0"/>
          </a:p>
          <a:p>
            <a:pPr lvl="1"/>
            <a:r>
              <a:rPr lang="it-IT" sz="1600" dirty="0" err="1" smtClean="0"/>
              <a:t>Sleep</a:t>
            </a:r>
            <a:r>
              <a:rPr lang="it-IT" sz="1600" dirty="0" smtClean="0"/>
              <a:t> </a:t>
            </a:r>
            <a:r>
              <a:rPr lang="it-IT" sz="1600" dirty="0" err="1"/>
              <a:t>Related</a:t>
            </a:r>
            <a:r>
              <a:rPr lang="it-IT" sz="1600" dirty="0"/>
              <a:t> </a:t>
            </a:r>
            <a:r>
              <a:rPr lang="it-IT" sz="1600" dirty="0" err="1"/>
              <a:t>Desaturator</a:t>
            </a:r>
            <a:r>
              <a:rPr lang="it-IT" sz="1600" dirty="0"/>
              <a:t> </a:t>
            </a:r>
            <a:r>
              <a:rPr lang="it-IT" sz="1600" dirty="0" err="1"/>
              <a:t>group</a:t>
            </a:r>
            <a:r>
              <a:rPr lang="it-IT" sz="1600" dirty="0"/>
              <a:t> (2.8%). </a:t>
            </a:r>
          </a:p>
          <a:p>
            <a:pPr lvl="1"/>
            <a:endParaRPr lang="it-IT" sz="1600" dirty="0" smtClean="0"/>
          </a:p>
          <a:p>
            <a:pPr marL="457200" lvl="1" indent="0">
              <a:buNone/>
            </a:pPr>
            <a:r>
              <a:rPr lang="it-IT" sz="1600" dirty="0" smtClean="0"/>
              <a:t>SBD </a:t>
            </a:r>
            <a:r>
              <a:rPr lang="it-IT" sz="1600" dirty="0" err="1"/>
              <a:t>subgroups</a:t>
            </a:r>
            <a:r>
              <a:rPr lang="it-IT" sz="1600" dirty="0"/>
              <a:t> </a:t>
            </a:r>
            <a:r>
              <a:rPr lang="it-IT" sz="1600" dirty="0" err="1"/>
              <a:t>characterized</a:t>
            </a:r>
            <a:r>
              <a:rPr lang="it-IT" sz="1600" dirty="0"/>
              <a:t> by </a:t>
            </a:r>
            <a:r>
              <a:rPr lang="it-IT" sz="1600" dirty="0" err="1"/>
              <a:t>prolonged</a:t>
            </a:r>
            <a:r>
              <a:rPr lang="it-IT" sz="1600" dirty="0"/>
              <a:t> </a:t>
            </a:r>
            <a:r>
              <a:rPr lang="it-IT" sz="1600" dirty="0" err="1"/>
              <a:t>sleep-related</a:t>
            </a:r>
            <a:r>
              <a:rPr lang="it-IT" sz="1600" dirty="0"/>
              <a:t> </a:t>
            </a:r>
            <a:r>
              <a:rPr lang="it-IT" sz="1600" dirty="0" err="1"/>
              <a:t>desaturation</a:t>
            </a:r>
            <a:r>
              <a:rPr lang="it-IT" sz="1600" dirty="0"/>
              <a:t> </a:t>
            </a:r>
            <a:r>
              <a:rPr lang="it-IT" sz="1600" dirty="0" err="1"/>
              <a:t>showed</a:t>
            </a:r>
            <a:r>
              <a:rPr lang="it-IT" sz="1600" dirty="0"/>
              <a:t> </a:t>
            </a:r>
            <a:r>
              <a:rPr lang="it-IT" sz="1600" dirty="0" err="1"/>
              <a:t>worse</a:t>
            </a:r>
            <a:r>
              <a:rPr lang="it-IT" sz="1600" dirty="0"/>
              <a:t> </a:t>
            </a:r>
            <a:r>
              <a:rPr lang="it-IT" sz="1600" dirty="0" err="1"/>
              <a:t>functional</a:t>
            </a:r>
            <a:r>
              <a:rPr lang="it-IT" sz="1600" dirty="0"/>
              <a:t> </a:t>
            </a:r>
            <a:r>
              <a:rPr lang="it-IT" sz="1600" dirty="0" err="1"/>
              <a:t>impairment</a:t>
            </a:r>
            <a:r>
              <a:rPr lang="it-IT" sz="1600" dirty="0"/>
              <a:t> </a:t>
            </a:r>
            <a:r>
              <a:rPr lang="it-IT" sz="1600" dirty="0" err="1"/>
              <a:t>compared</a:t>
            </a:r>
            <a:r>
              <a:rPr lang="it-IT" sz="1600" dirty="0"/>
              <a:t> with OSAHS and NO-SBD </a:t>
            </a:r>
            <a:r>
              <a:rPr lang="it-IT" sz="1600" dirty="0" err="1"/>
              <a:t>subgroups</a:t>
            </a:r>
            <a:r>
              <a:rPr lang="it-IT" sz="1600" dirty="0"/>
              <a:t>.  </a:t>
            </a:r>
          </a:p>
          <a:p>
            <a:pPr marL="0" indent="0">
              <a:buNone/>
            </a:pPr>
            <a:endParaRPr lang="it-IT" sz="1800" dirty="0"/>
          </a:p>
          <a:p>
            <a:r>
              <a:rPr lang="it-IT" sz="1800" dirty="0" err="1"/>
              <a:t>Patients</a:t>
            </a:r>
            <a:r>
              <a:rPr lang="it-IT" sz="1800" dirty="0"/>
              <a:t> </a:t>
            </a:r>
            <a:r>
              <a:rPr lang="it-IT" sz="1800" b="1" dirty="0"/>
              <a:t>with </a:t>
            </a:r>
            <a:r>
              <a:rPr lang="it-IT" sz="1800" b="1" dirty="0" err="1"/>
              <a:t>excessive</a:t>
            </a:r>
            <a:r>
              <a:rPr lang="it-IT" sz="1800" b="1" dirty="0"/>
              <a:t> </a:t>
            </a:r>
            <a:r>
              <a:rPr lang="it-IT" sz="1800" b="1" dirty="0" err="1"/>
              <a:t>sleepiness</a:t>
            </a:r>
            <a:r>
              <a:rPr lang="it-IT" sz="1800" b="1" dirty="0"/>
              <a:t> </a:t>
            </a:r>
            <a:r>
              <a:rPr lang="it-IT" sz="1800" b="1" dirty="0" err="1"/>
              <a:t>were</a:t>
            </a:r>
            <a:r>
              <a:rPr lang="it-IT" sz="1800" b="1" dirty="0"/>
              <a:t> </a:t>
            </a:r>
            <a:r>
              <a:rPr lang="it-IT" sz="1800" b="1" dirty="0" err="1"/>
              <a:t>found</a:t>
            </a:r>
            <a:r>
              <a:rPr lang="it-IT" sz="1800" b="1" dirty="0"/>
              <a:t> </a:t>
            </a:r>
            <a:r>
              <a:rPr lang="it-IT" sz="1800" b="1" dirty="0" err="1"/>
              <a:t>only</a:t>
            </a:r>
            <a:r>
              <a:rPr lang="it-IT" sz="1800" b="1" dirty="0"/>
              <a:t> in </a:t>
            </a:r>
            <a:r>
              <a:rPr lang="it-IT" sz="1800" b="1" dirty="0" err="1"/>
              <a:t>Overlap</a:t>
            </a:r>
            <a:r>
              <a:rPr lang="it-IT" sz="1800" b="1" dirty="0"/>
              <a:t> </a:t>
            </a:r>
            <a:r>
              <a:rPr lang="it-IT" sz="1800" dirty="0" err="1" smtClean="0"/>
              <a:t>subgroup</a:t>
            </a:r>
            <a:r>
              <a:rPr lang="it-IT" sz="1800" dirty="0"/>
              <a:t>;</a:t>
            </a:r>
            <a:r>
              <a:rPr lang="it-IT" sz="1800" dirty="0" smtClean="0"/>
              <a:t> </a:t>
            </a:r>
          </a:p>
          <a:p>
            <a:r>
              <a:rPr lang="it-IT" sz="1800" b="1" dirty="0" err="1"/>
              <a:t>Q</a:t>
            </a:r>
            <a:r>
              <a:rPr lang="it-IT" sz="1800" b="1" dirty="0" err="1" smtClean="0"/>
              <a:t>uality</a:t>
            </a:r>
            <a:r>
              <a:rPr lang="it-IT" sz="1800" b="1" dirty="0" smtClean="0"/>
              <a:t> </a:t>
            </a:r>
            <a:r>
              <a:rPr lang="it-IT" sz="1800" b="1" dirty="0"/>
              <a:t>of life </a:t>
            </a:r>
            <a:r>
              <a:rPr lang="it-IT" sz="1800" b="1" dirty="0" err="1"/>
              <a:t>was</a:t>
            </a:r>
            <a:r>
              <a:rPr lang="it-IT" sz="1800" b="1" dirty="0"/>
              <a:t> </a:t>
            </a:r>
            <a:r>
              <a:rPr lang="it-IT" sz="1800" b="1" dirty="0" err="1"/>
              <a:t>poor</a:t>
            </a:r>
            <a:r>
              <a:rPr lang="it-IT" sz="1800" b="1" dirty="0"/>
              <a:t> </a:t>
            </a:r>
            <a:r>
              <a:rPr lang="it-IT" sz="1800" dirty="0"/>
              <a:t>and </a:t>
            </a:r>
            <a:r>
              <a:rPr lang="it-IT" sz="1800" dirty="0" err="1"/>
              <a:t>progressively</a:t>
            </a:r>
            <a:r>
              <a:rPr lang="it-IT" sz="1800" dirty="0"/>
              <a:t> </a:t>
            </a:r>
            <a:r>
              <a:rPr lang="it-IT" sz="1800" b="1" dirty="0" err="1"/>
              <a:t>worsening</a:t>
            </a:r>
            <a:r>
              <a:rPr lang="it-IT" sz="1800" b="1" dirty="0"/>
              <a:t> with the </a:t>
            </a:r>
            <a:r>
              <a:rPr lang="it-IT" sz="1800" b="1" dirty="0" err="1"/>
              <a:t>severity</a:t>
            </a:r>
            <a:r>
              <a:rPr lang="it-IT" sz="1800" b="1" dirty="0"/>
              <a:t> of the SBD</a:t>
            </a:r>
            <a:r>
              <a:rPr lang="it-IT" sz="1800" dirty="0" smtClean="0"/>
              <a:t>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57200" y="192095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OSAHS AND PROLONGED OXYGEN DESATURATION DURING SLEEP  ARE STRONG PREDICTORS OF POOR OUTCOME IN IPF</a:t>
            </a:r>
            <a:r>
              <a:rPr lang="en-US" b="1" dirty="0" smtClean="0"/>
              <a:t>.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919502" y="6335894"/>
            <a:ext cx="242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Bosi</a:t>
            </a:r>
            <a:r>
              <a:rPr lang="en-GB" dirty="0" smtClean="0"/>
              <a:t> M et al, Lung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15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90078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dirty="0"/>
              <a:t>The </a:t>
            </a:r>
            <a:r>
              <a:rPr lang="it-IT" sz="3200" dirty="0" err="1"/>
              <a:t>subgroup</a:t>
            </a:r>
            <a:r>
              <a:rPr lang="it-IT" sz="3200" dirty="0"/>
              <a:t> with OSAHS and </a:t>
            </a:r>
            <a:r>
              <a:rPr lang="it-IT" sz="3200" dirty="0" err="1"/>
              <a:t>prolonged</a:t>
            </a:r>
            <a:r>
              <a:rPr lang="it-IT" sz="3200" dirty="0"/>
              <a:t> </a:t>
            </a:r>
            <a:r>
              <a:rPr lang="it-IT" sz="3200" dirty="0" err="1"/>
              <a:t>sleep</a:t>
            </a:r>
            <a:r>
              <a:rPr lang="it-IT" sz="3200" dirty="0"/>
              <a:t> </a:t>
            </a:r>
            <a:r>
              <a:rPr lang="it-IT" sz="3200" dirty="0" err="1"/>
              <a:t>desaturation</a:t>
            </a:r>
            <a:r>
              <a:rPr lang="it-IT" sz="3200" dirty="0"/>
              <a:t> </a:t>
            </a:r>
            <a:r>
              <a:rPr lang="it-IT" sz="3200" dirty="0" err="1"/>
              <a:t>was</a:t>
            </a:r>
            <a:r>
              <a:rPr lang="it-IT" sz="3200" dirty="0"/>
              <a:t> </a:t>
            </a:r>
            <a:r>
              <a:rPr lang="it-IT" sz="3200" dirty="0" err="1"/>
              <a:t>associated</a:t>
            </a:r>
            <a:r>
              <a:rPr lang="it-IT" sz="3200" dirty="0"/>
              <a:t> with </a:t>
            </a:r>
            <a:r>
              <a:rPr lang="it-IT" sz="3200" dirty="0" err="1"/>
              <a:t>higher</a:t>
            </a:r>
            <a:r>
              <a:rPr lang="it-IT" sz="3200" dirty="0"/>
              <a:t> </a:t>
            </a:r>
            <a:r>
              <a:rPr lang="it-IT" sz="3200" dirty="0" err="1"/>
              <a:t>mortality</a:t>
            </a:r>
            <a:r>
              <a:rPr lang="it-IT" sz="3200" dirty="0"/>
              <a:t>.</a:t>
            </a:r>
            <a:br>
              <a:rPr lang="it-IT" sz="3200" dirty="0"/>
            </a:br>
            <a:endParaRPr lang="en-GB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4900" b="4900"/>
          <a:stretch>
            <a:fillRect/>
          </a:stretch>
        </p:blipFill>
        <p:spPr>
          <a:xfrm>
            <a:off x="702532" y="1802224"/>
            <a:ext cx="8229600" cy="45259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58740" y="6328187"/>
            <a:ext cx="242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Bosi</a:t>
            </a:r>
            <a:r>
              <a:rPr lang="en-GB" dirty="0" smtClean="0"/>
              <a:t> M et al, Lung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93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88407"/>
            <a:ext cx="8229600" cy="1143000"/>
          </a:xfrm>
        </p:spPr>
        <p:txBody>
          <a:bodyPr>
            <a:normAutofit/>
          </a:bodyPr>
          <a:lstStyle/>
          <a:p>
            <a:r>
              <a:rPr lang="en-GB" sz="6600" b="1" dirty="0"/>
              <a:t>Infections</a:t>
            </a:r>
          </a:p>
        </p:txBody>
      </p:sp>
    </p:spTree>
    <p:extLst>
      <p:ext uri="{BB962C8B-B14F-4D97-AF65-F5344CB8AC3E}">
        <p14:creationId xmlns:p14="http://schemas.microsoft.com/office/powerpoint/2010/main" val="418306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-156875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Infections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68941" y="814298"/>
            <a:ext cx="8710706" cy="4525963"/>
          </a:xfrm>
        </p:spPr>
        <p:txBody>
          <a:bodyPr>
            <a:noAutofit/>
          </a:bodyPr>
          <a:lstStyle/>
          <a:p>
            <a:pPr algn="just"/>
            <a:r>
              <a:rPr lang="it-IT" sz="2400" b="1" dirty="0" err="1" smtClean="0"/>
              <a:t>mortality</a:t>
            </a:r>
            <a:r>
              <a:rPr lang="it-IT" sz="2400" b="1" dirty="0" smtClean="0"/>
              <a:t> </a:t>
            </a:r>
            <a:r>
              <a:rPr lang="it-IT" sz="2400" b="1" dirty="0"/>
              <a:t>of IPF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greater</a:t>
            </a:r>
            <a:r>
              <a:rPr lang="it-IT" sz="2400" b="1" dirty="0"/>
              <a:t> in the </a:t>
            </a:r>
            <a:r>
              <a:rPr lang="it-IT" sz="2400" b="1" dirty="0" err="1"/>
              <a:t>winter</a:t>
            </a:r>
            <a:r>
              <a:rPr lang="it-IT" sz="2400" b="1" dirty="0"/>
              <a:t> 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recognised</a:t>
            </a:r>
            <a:r>
              <a:rPr lang="it-IT" sz="2400" dirty="0"/>
              <a:t> </a:t>
            </a:r>
            <a:r>
              <a:rPr lang="it-IT" sz="2400" dirty="0" err="1"/>
              <a:t>infection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 smtClean="0"/>
              <a:t>excluded</a:t>
            </a:r>
            <a:r>
              <a:rPr lang="it-IT" sz="2400" dirty="0"/>
              <a:t> </a:t>
            </a:r>
            <a:r>
              <a:rPr lang="it-IT" sz="2400" dirty="0" smtClean="0"/>
              <a:t>[</a:t>
            </a:r>
            <a:r>
              <a:rPr lang="it-IT" sz="2400" dirty="0" err="1" smtClean="0"/>
              <a:t>Olson</a:t>
            </a:r>
            <a:r>
              <a:rPr lang="it-IT" sz="2400" dirty="0" smtClean="0"/>
              <a:t> </a:t>
            </a:r>
            <a:r>
              <a:rPr lang="it-IT" sz="2400" dirty="0"/>
              <a:t>AL, </a:t>
            </a:r>
            <a:r>
              <a:rPr lang="it-IT" sz="2400" dirty="0" err="1"/>
              <a:t>Chest</a:t>
            </a:r>
            <a:r>
              <a:rPr lang="it-IT" sz="2400" dirty="0"/>
              <a:t> 2009;136:16–</a:t>
            </a:r>
            <a:r>
              <a:rPr lang="it-IT" sz="2400" dirty="0" smtClean="0"/>
              <a:t>22]. </a:t>
            </a:r>
            <a:endParaRPr lang="it-IT" sz="2400" dirty="0"/>
          </a:p>
          <a:p>
            <a:pPr algn="just"/>
            <a:endParaRPr lang="it-IT" sz="2400" dirty="0" smtClean="0"/>
          </a:p>
          <a:p>
            <a:pPr algn="just"/>
            <a:r>
              <a:rPr lang="it-IT" sz="2400" b="1" dirty="0" err="1" smtClean="0"/>
              <a:t>infections</a:t>
            </a:r>
            <a:r>
              <a:rPr lang="it-IT" sz="2400" b="1" dirty="0" smtClean="0"/>
              <a:t> </a:t>
            </a:r>
            <a:r>
              <a:rPr lang="it-IT" sz="2400" b="1" dirty="0"/>
              <a:t>can trigger acute </a:t>
            </a:r>
            <a:r>
              <a:rPr lang="it-IT" sz="2400" b="1" dirty="0" err="1"/>
              <a:t>decline</a:t>
            </a:r>
            <a:r>
              <a:rPr lang="it-IT" sz="2400" b="1" dirty="0"/>
              <a:t> </a:t>
            </a:r>
            <a:r>
              <a:rPr lang="it-IT" sz="2400" dirty="0"/>
              <a:t>in IPF </a:t>
            </a:r>
            <a:r>
              <a:rPr lang="it-IT" sz="2400" dirty="0" err="1"/>
              <a:t>leading</a:t>
            </a:r>
            <a:r>
              <a:rPr lang="it-IT" sz="2400" dirty="0"/>
              <a:t> to </a:t>
            </a:r>
            <a:r>
              <a:rPr lang="it-IT" sz="2400" dirty="0" err="1" smtClean="0"/>
              <a:t>death</a:t>
            </a:r>
            <a:r>
              <a:rPr lang="it-IT" sz="2400" dirty="0" smtClean="0"/>
              <a:t> [</a:t>
            </a:r>
            <a:r>
              <a:rPr lang="it-IT" sz="2400" dirty="0" err="1"/>
              <a:t>Huie</a:t>
            </a:r>
            <a:r>
              <a:rPr lang="it-IT" sz="2400" dirty="0"/>
              <a:t> TJ. </a:t>
            </a:r>
            <a:r>
              <a:rPr lang="it-IT" sz="2400" dirty="0" err="1"/>
              <a:t>Respirology</a:t>
            </a:r>
            <a:r>
              <a:rPr lang="it-IT" sz="2400" dirty="0"/>
              <a:t> 2010;15:909–</a:t>
            </a:r>
            <a:r>
              <a:rPr lang="it-IT" sz="2400" dirty="0" smtClean="0"/>
              <a:t>17; </a:t>
            </a:r>
            <a:r>
              <a:rPr lang="fr-FR" sz="2400" dirty="0"/>
              <a:t>Song, </a:t>
            </a:r>
            <a:r>
              <a:rPr lang="fr-FR" sz="2400" dirty="0" err="1"/>
              <a:t>Eur</a:t>
            </a:r>
            <a:r>
              <a:rPr lang="fr-FR" sz="2400" dirty="0"/>
              <a:t> </a:t>
            </a:r>
            <a:r>
              <a:rPr lang="fr-FR" sz="2400" dirty="0" err="1"/>
              <a:t>Respir</a:t>
            </a:r>
            <a:r>
              <a:rPr lang="fr-FR" sz="2400" dirty="0"/>
              <a:t> J 2011; 37: 356–</a:t>
            </a:r>
            <a:r>
              <a:rPr lang="fr-FR" sz="2400" dirty="0" smtClean="0"/>
              <a:t>363</a:t>
            </a:r>
            <a:r>
              <a:rPr lang="it-IT" sz="2400" dirty="0" smtClean="0"/>
              <a:t>].</a:t>
            </a:r>
          </a:p>
          <a:p>
            <a:pPr algn="just"/>
            <a:endParaRPr lang="it-IT" sz="2000" dirty="0" smtClean="0"/>
          </a:p>
          <a:p>
            <a:pPr algn="just"/>
            <a:r>
              <a:rPr lang="it-IT" sz="2000" b="1" dirty="0" smtClean="0"/>
              <a:t>36</a:t>
            </a:r>
            <a:r>
              <a:rPr lang="it-IT" sz="2000" b="1" dirty="0"/>
              <a:t>% </a:t>
            </a:r>
            <a:r>
              <a:rPr lang="it-IT" sz="2000" dirty="0"/>
              <a:t>of non</a:t>
            </a:r>
            <a:r>
              <a:rPr lang="it-IT" sz="2000" dirty="0" smtClean="0"/>
              <a:t>-</a:t>
            </a:r>
            <a:r>
              <a:rPr lang="it-IT" sz="2000" dirty="0" err="1" smtClean="0"/>
              <a:t>immunosuppressed</a:t>
            </a:r>
            <a:r>
              <a:rPr lang="it-IT" sz="2000" dirty="0" smtClean="0"/>
              <a:t> </a:t>
            </a:r>
            <a:r>
              <a:rPr lang="it-IT" sz="2000" dirty="0"/>
              <a:t>IPF </a:t>
            </a:r>
            <a:r>
              <a:rPr lang="it-IT" sz="2000" dirty="0" err="1"/>
              <a:t>patients</a:t>
            </a:r>
            <a:r>
              <a:rPr lang="it-IT" sz="2000" dirty="0"/>
              <a:t> </a:t>
            </a:r>
            <a:r>
              <a:rPr lang="it-IT" sz="2000" dirty="0" err="1"/>
              <a:t>without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features</a:t>
            </a:r>
            <a:r>
              <a:rPr lang="it-IT" sz="2000" dirty="0"/>
              <a:t> of a </a:t>
            </a:r>
            <a:r>
              <a:rPr lang="it-IT" sz="2000" dirty="0" err="1"/>
              <a:t>respiratory</a:t>
            </a:r>
            <a:r>
              <a:rPr lang="it-IT" sz="2000" dirty="0"/>
              <a:t> </a:t>
            </a:r>
            <a:r>
              <a:rPr lang="it-IT" sz="2000" dirty="0" err="1"/>
              <a:t>tract</a:t>
            </a:r>
            <a:r>
              <a:rPr lang="it-IT" sz="2000" dirty="0"/>
              <a:t> </a:t>
            </a:r>
            <a:r>
              <a:rPr lang="it-IT" sz="2000" dirty="0" err="1"/>
              <a:t>infection</a:t>
            </a:r>
            <a:r>
              <a:rPr lang="it-IT" sz="2000" dirty="0"/>
              <a:t> </a:t>
            </a:r>
            <a:r>
              <a:rPr lang="it-IT" sz="2000" b="1" dirty="0" err="1"/>
              <a:t>grew</a:t>
            </a:r>
            <a:r>
              <a:rPr lang="it-IT" sz="2000" b="1" dirty="0"/>
              <a:t> </a:t>
            </a:r>
            <a:r>
              <a:rPr lang="it-IT" sz="2000" b="1" dirty="0" err="1"/>
              <a:t>pathogenic</a:t>
            </a:r>
            <a:r>
              <a:rPr lang="it-IT" sz="2000" b="1" dirty="0"/>
              <a:t> </a:t>
            </a:r>
            <a:r>
              <a:rPr lang="it-IT" sz="2000" b="1" dirty="0" err="1"/>
              <a:t>bacteria</a:t>
            </a:r>
            <a:r>
              <a:rPr lang="it-IT" sz="2000" b="1" dirty="0"/>
              <a:t> </a:t>
            </a:r>
            <a:r>
              <a:rPr lang="it-IT" sz="2000" dirty="0"/>
              <a:t>from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bronchoalveolar</a:t>
            </a:r>
            <a:r>
              <a:rPr lang="it-IT" sz="2000" dirty="0"/>
              <a:t> </a:t>
            </a:r>
            <a:r>
              <a:rPr lang="it-IT" sz="2000" dirty="0" err="1"/>
              <a:t>lavage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compared</a:t>
            </a:r>
            <a:r>
              <a:rPr lang="it-IT" sz="2000" dirty="0"/>
              <a:t> with none of the </a:t>
            </a:r>
            <a:r>
              <a:rPr lang="it-IT" sz="2000" dirty="0" err="1" smtClean="0"/>
              <a:t>controls</a:t>
            </a:r>
            <a:r>
              <a:rPr lang="it-IT" sz="2000" dirty="0" smtClean="0"/>
              <a:t>.</a:t>
            </a:r>
            <a:r>
              <a:rPr lang="it-IT" sz="2000" dirty="0"/>
              <a:t> </a:t>
            </a:r>
            <a:r>
              <a:rPr lang="it-IT" sz="2000" dirty="0" smtClean="0"/>
              <a:t>[Richter </a:t>
            </a:r>
            <a:r>
              <a:rPr lang="it-IT" sz="2000" dirty="0"/>
              <a:t>AG. </a:t>
            </a:r>
            <a:r>
              <a:rPr lang="it-IT" sz="2000" dirty="0" err="1"/>
              <a:t>Thorax</a:t>
            </a:r>
            <a:r>
              <a:rPr lang="it-IT" sz="2000" dirty="0"/>
              <a:t> 2009;64:692–</a:t>
            </a:r>
            <a:r>
              <a:rPr lang="it-IT" sz="2000" dirty="0" smtClean="0"/>
              <a:t>7]. </a:t>
            </a:r>
            <a:r>
              <a:rPr lang="it-IT" sz="2000" b="1" dirty="0" err="1" smtClean="0"/>
              <a:t>Pneumocystis</a:t>
            </a:r>
            <a:r>
              <a:rPr lang="it-IT" sz="2000" b="1" dirty="0" smtClean="0"/>
              <a:t> </a:t>
            </a:r>
            <a:r>
              <a:rPr lang="it-IT" sz="2000" b="1" dirty="0" err="1"/>
              <a:t>jirovecii</a:t>
            </a:r>
            <a:r>
              <a:rPr lang="it-IT" sz="2000" b="1" dirty="0"/>
              <a:t> </a:t>
            </a:r>
            <a:r>
              <a:rPr lang="it-IT" sz="2000" b="1" dirty="0" err="1"/>
              <a:t>colonisation</a:t>
            </a:r>
            <a:r>
              <a:rPr lang="it-IT" sz="2000" b="1" dirty="0"/>
              <a:t> (23.3%) </a:t>
            </a:r>
            <a:r>
              <a:rPr lang="it-IT" sz="2000" dirty="0" err="1"/>
              <a:t>among</a:t>
            </a:r>
            <a:r>
              <a:rPr lang="it-IT" sz="2000" dirty="0"/>
              <a:t> </a:t>
            </a:r>
            <a:r>
              <a:rPr lang="it-IT" sz="2000" dirty="0" err="1"/>
              <a:t>patients</a:t>
            </a:r>
            <a:r>
              <a:rPr lang="it-IT" sz="2000" dirty="0"/>
              <a:t> with IPF and </a:t>
            </a:r>
            <a:r>
              <a:rPr lang="it-IT" sz="2000" dirty="0" err="1"/>
              <a:t>collagen</a:t>
            </a:r>
            <a:r>
              <a:rPr lang="it-IT" sz="2000" dirty="0"/>
              <a:t>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disease</a:t>
            </a:r>
            <a:r>
              <a:rPr lang="it-IT" sz="2000" dirty="0"/>
              <a:t>. </a:t>
            </a:r>
            <a:r>
              <a:rPr lang="it-IT" sz="2000" dirty="0" smtClean="0"/>
              <a:t>[Shimizu </a:t>
            </a:r>
            <a:r>
              <a:rPr lang="it-IT" sz="2000" dirty="0"/>
              <a:t>Y. BMC </a:t>
            </a:r>
            <a:r>
              <a:rPr lang="it-IT" sz="2000" dirty="0" err="1"/>
              <a:t>Infect</a:t>
            </a:r>
            <a:r>
              <a:rPr lang="it-IT" sz="2000" dirty="0"/>
              <a:t> </a:t>
            </a:r>
            <a:r>
              <a:rPr lang="it-IT" sz="2000" dirty="0" err="1"/>
              <a:t>Dis</a:t>
            </a:r>
            <a:r>
              <a:rPr lang="it-IT" sz="2000" dirty="0"/>
              <a:t> 2009;9:</a:t>
            </a:r>
            <a:r>
              <a:rPr lang="it-IT" sz="2000" dirty="0" smtClean="0"/>
              <a:t>47]</a:t>
            </a:r>
          </a:p>
          <a:p>
            <a:pPr algn="just"/>
            <a:r>
              <a:rPr lang="en-GB" sz="2400" b="1" dirty="0"/>
              <a:t>IPF is characterized by an increased bacterial burden in BAL that predicts decline in lung function and death</a:t>
            </a:r>
            <a:r>
              <a:rPr lang="en-GB" sz="2400" b="1" dirty="0" smtClean="0"/>
              <a:t>. </a:t>
            </a:r>
            <a:r>
              <a:rPr lang="en-GB" sz="2400" dirty="0" smtClean="0"/>
              <a:t>[</a:t>
            </a:r>
            <a:r>
              <a:rPr lang="en-GB" sz="2400" dirty="0" err="1" smtClean="0"/>
              <a:t>Molyneaux</a:t>
            </a:r>
            <a:r>
              <a:rPr lang="en-GB" sz="2400" dirty="0" smtClean="0"/>
              <a:t>; AJRCCM 2014].</a:t>
            </a:r>
            <a:endParaRPr lang="it-IT" sz="2400" dirty="0"/>
          </a:p>
          <a:p>
            <a:pPr algn="just"/>
            <a:endParaRPr lang="it-IT" sz="2400" dirty="0" smtClean="0"/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en-GB" sz="2400" dirty="0"/>
          </a:p>
        </p:txBody>
      </p:sp>
      <p:sp>
        <p:nvSpPr>
          <p:cNvPr id="5" name="Ovale 4"/>
          <p:cNvSpPr/>
          <p:nvPr/>
        </p:nvSpPr>
        <p:spPr>
          <a:xfrm>
            <a:off x="268941" y="261426"/>
            <a:ext cx="499035" cy="41835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421341" y="413826"/>
            <a:ext cx="499035" cy="41835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9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4041" y="3621049"/>
            <a:ext cx="86504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600" baseline="30000" dirty="0" smtClean="0"/>
          </a:p>
          <a:p>
            <a:r>
              <a:rPr lang="en-GB" sz="3600" baseline="30000" dirty="0" smtClean="0"/>
              <a:t>Conclusions:</a:t>
            </a:r>
            <a:r>
              <a:rPr lang="en-GB" sz="3600" dirty="0" smtClean="0"/>
              <a:t> </a:t>
            </a:r>
            <a:r>
              <a:rPr lang="en-GB" sz="3600" baseline="30000" dirty="0" smtClean="0"/>
              <a:t>analysis demonstrated </a:t>
            </a:r>
            <a:r>
              <a:rPr lang="en-GB" sz="3600" baseline="30000" dirty="0"/>
              <a:t>an apparent host response to the presence of an altered or more abundant </a:t>
            </a:r>
            <a:r>
              <a:rPr lang="en-GB" sz="3600" baseline="30000" dirty="0" err="1"/>
              <a:t>microbiome</a:t>
            </a:r>
            <a:r>
              <a:rPr lang="en-GB" sz="3600" baseline="30000" dirty="0"/>
              <a:t>. </a:t>
            </a:r>
            <a:endParaRPr lang="en-GB" sz="3600" baseline="30000" dirty="0" smtClean="0"/>
          </a:p>
          <a:p>
            <a:endParaRPr lang="en-GB" sz="3600" baseline="30000" dirty="0"/>
          </a:p>
          <a:p>
            <a:r>
              <a:rPr lang="en-GB" sz="3600" baseline="30000" dirty="0" smtClean="0"/>
              <a:t>These </a:t>
            </a:r>
            <a:r>
              <a:rPr lang="en-GB" sz="3600" baseline="30000" dirty="0"/>
              <a:t>responses remained elevated in longitudinal follow-up, suggesting that </a:t>
            </a:r>
            <a:r>
              <a:rPr lang="en-GB" sz="3600" b="1" u="sng" baseline="30000" dirty="0"/>
              <a:t>the bacterial communities of the lower airways may act as persistent stimuli for repetitive alveolar injury in IPF.</a:t>
            </a:r>
          </a:p>
        </p:txBody>
      </p:sp>
      <p:pic>
        <p:nvPicPr>
          <p:cNvPr id="6" name="Immagine 5" descr="Schermata 2017-06-21 alle 09.4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9" y="0"/>
            <a:ext cx="9144000" cy="268816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36646" y="6468098"/>
            <a:ext cx="148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AJRCCM 2017</a:t>
            </a:r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264041" y="2807643"/>
            <a:ext cx="852476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aseline="30000" dirty="0"/>
              <a:t>Objectives: To explore the host–microbial interactions in IPF.</a:t>
            </a:r>
          </a:p>
          <a:p>
            <a:r>
              <a:rPr lang="en-GB" sz="2400" baseline="30000" dirty="0"/>
              <a:t>Methods: </a:t>
            </a:r>
            <a:r>
              <a:rPr lang="en-GB" sz="2400" baseline="30000" dirty="0" smtClean="0"/>
              <a:t>60 IPF</a:t>
            </a:r>
            <a:r>
              <a:rPr lang="en-GB" sz="2400" dirty="0" smtClean="0"/>
              <a:t>, </a:t>
            </a:r>
            <a:r>
              <a:rPr lang="en-GB" sz="2400" baseline="30000" dirty="0" smtClean="0"/>
              <a:t>20 </a:t>
            </a:r>
            <a:r>
              <a:rPr lang="en-GB" sz="2400" baseline="30000" dirty="0"/>
              <a:t>matched control subjects. </a:t>
            </a:r>
            <a:endParaRPr lang="en-GB" sz="2400" baseline="30000" dirty="0" smtClean="0"/>
          </a:p>
          <a:p>
            <a:r>
              <a:rPr lang="en-GB" sz="2400" baseline="30000" dirty="0" smtClean="0"/>
              <a:t>BAL and blood (</a:t>
            </a:r>
            <a:r>
              <a:rPr lang="en-GB" sz="2400" baseline="30000" dirty="0" err="1" smtClean="0"/>
              <a:t>pax</a:t>
            </a:r>
            <a:r>
              <a:rPr lang="en-GB" sz="2400" baseline="30000" dirty="0" smtClean="0"/>
              <a:t> gene) at </a:t>
            </a:r>
            <a:r>
              <a:rPr lang="en-GB" sz="2400" baseline="30000" dirty="0"/>
              <a:t>1, 3, and 6 months and (if alive) 1 year.  </a:t>
            </a:r>
            <a:r>
              <a:rPr lang="en-GB" sz="2400" baseline="30000" dirty="0" smtClean="0"/>
              <a:t>Gene </a:t>
            </a:r>
            <a:r>
              <a:rPr lang="en-GB" sz="2400" baseline="30000" dirty="0"/>
              <a:t>expression profiles were generated using </a:t>
            </a:r>
            <a:r>
              <a:rPr lang="en-GB" sz="2400" baseline="30000" dirty="0" err="1"/>
              <a:t>Affymetrix</a:t>
            </a:r>
            <a:r>
              <a:rPr lang="en-GB" sz="2400" baseline="30000" dirty="0"/>
              <a:t> Human Gene 1.1 ST arrays.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6948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RAPID vs SLOW PROGRESSORS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936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37461" y="1017081"/>
            <a:ext cx="8045792" cy="5139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			</a:t>
            </a:r>
            <a:r>
              <a:rPr lang="it-IT" sz="3600" dirty="0" smtClean="0"/>
              <a:t>	</a:t>
            </a:r>
            <a:r>
              <a:rPr lang="it-IT" sz="4000" b="1" dirty="0" smtClean="0"/>
              <a:t>IPF SUBSETS</a:t>
            </a:r>
          </a:p>
          <a:p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dirty="0" err="1" smtClean="0"/>
              <a:t>Markers</a:t>
            </a:r>
            <a:r>
              <a:rPr lang="it-IT" sz="2400" dirty="0" smtClean="0"/>
              <a:t> for </a:t>
            </a:r>
            <a:r>
              <a:rPr lang="it-IT" sz="2400" dirty="0" err="1" smtClean="0"/>
              <a:t>identification</a:t>
            </a:r>
            <a:r>
              <a:rPr lang="it-IT" sz="2400" dirty="0" smtClean="0"/>
              <a:t> of </a:t>
            </a:r>
            <a:r>
              <a:rPr lang="it-IT" sz="2400" dirty="0" err="1" smtClean="0"/>
              <a:t>rapid</a:t>
            </a:r>
            <a:r>
              <a:rPr lang="it-IT" sz="2400" dirty="0" smtClean="0"/>
              <a:t> vs slow </a:t>
            </a:r>
            <a:r>
              <a:rPr lang="it-IT" sz="2400" dirty="0" err="1" smtClean="0"/>
              <a:t>progressors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dirty="0" err="1" smtClean="0"/>
              <a:t>Genetic</a:t>
            </a:r>
            <a:r>
              <a:rPr lang="it-IT" sz="2400" dirty="0" smtClean="0"/>
              <a:t> </a:t>
            </a:r>
            <a:r>
              <a:rPr lang="it-IT" sz="2400" dirty="0" err="1" smtClean="0"/>
              <a:t>markers</a:t>
            </a:r>
            <a:r>
              <a:rPr lang="it-IT" sz="2400" dirty="0" smtClean="0"/>
              <a:t> for </a:t>
            </a:r>
            <a:r>
              <a:rPr lang="it-IT" sz="2400" dirty="0" err="1" smtClean="0"/>
              <a:t>identification</a:t>
            </a:r>
            <a:r>
              <a:rPr lang="it-IT" sz="2400" dirty="0" smtClean="0"/>
              <a:t> of  </a:t>
            </a:r>
            <a:r>
              <a:rPr lang="it-IT" sz="2400" dirty="0" err="1" smtClean="0"/>
              <a:t>specific</a:t>
            </a:r>
            <a:r>
              <a:rPr lang="it-IT" sz="2400" dirty="0" smtClean="0"/>
              <a:t> </a:t>
            </a:r>
            <a:r>
              <a:rPr lang="it-IT" sz="2400" dirty="0" err="1" smtClean="0"/>
              <a:t>subscptibilities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dirty="0" err="1" smtClean="0"/>
              <a:t>Emphysema</a:t>
            </a:r>
            <a:r>
              <a:rPr lang="it-IT" sz="2400" dirty="0" smtClean="0"/>
              <a:t> &amp; IPF</a:t>
            </a:r>
          </a:p>
          <a:p>
            <a:pPr marL="342900" indent="-342900">
              <a:buFont typeface="Arial"/>
              <a:buChar char="•"/>
            </a:pPr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IPF &amp; </a:t>
            </a:r>
            <a:r>
              <a:rPr lang="it-IT" sz="2400" dirty="0" err="1" smtClean="0"/>
              <a:t>Lung</a:t>
            </a:r>
            <a:r>
              <a:rPr lang="it-IT" sz="2400" dirty="0" smtClean="0"/>
              <a:t> </a:t>
            </a:r>
            <a:r>
              <a:rPr lang="it-IT" sz="2400" dirty="0" err="1" smtClean="0"/>
              <a:t>Cancer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400" dirty="0" err="1" smtClean="0"/>
              <a:t>Sleep</a:t>
            </a:r>
            <a:r>
              <a:rPr lang="it-IT" sz="2400" dirty="0" smtClean="0"/>
              <a:t> </a:t>
            </a:r>
            <a:r>
              <a:rPr lang="it-IT" sz="2400" dirty="0" err="1" smtClean="0"/>
              <a:t>related</a:t>
            </a:r>
            <a:r>
              <a:rPr lang="it-IT" sz="2400" dirty="0" smtClean="0"/>
              <a:t> </a:t>
            </a:r>
            <a:r>
              <a:rPr lang="it-IT" sz="2400" dirty="0" err="1" smtClean="0"/>
              <a:t>disorders</a:t>
            </a:r>
            <a:r>
              <a:rPr lang="it-IT" sz="2400" dirty="0" smtClean="0"/>
              <a:t> &amp; IPF</a:t>
            </a:r>
          </a:p>
          <a:p>
            <a:pPr marL="342900" indent="-342900">
              <a:buFont typeface="Arial"/>
              <a:buChar char="•"/>
            </a:pPr>
            <a:endParaRPr lang="it-IT" sz="2400" dirty="0"/>
          </a:p>
          <a:p>
            <a:pPr marL="342900" indent="-342900">
              <a:buFont typeface="Arial"/>
              <a:buChar char="•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2520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2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3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550"/>
            <a:ext cx="9144000" cy="40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8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042988" y="404813"/>
            <a:ext cx="7200901" cy="85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896" tIns="50798" rIns="88896" bIns="50798">
            <a:spAutoFit/>
          </a:bodyPr>
          <a:lstStyle>
            <a:lvl1pPr algn="l" defTabSz="1300480">
              <a:defRPr sz="3413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400"/>
              <a:t>Patients with a typical HRCT appearance of UIP experience the highest mortality. </a:t>
            </a:r>
          </a:p>
        </p:txBody>
      </p:sp>
      <p:pic>
        <p:nvPicPr>
          <p:cNvPr id="120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37" y="2420937"/>
            <a:ext cx="5927726" cy="417671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4418012" y="6308725"/>
            <a:ext cx="2905485" cy="471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896" tIns="50798" rIns="88896" bIns="50798">
            <a:spAutoFit/>
          </a:bodyPr>
          <a:lstStyle>
            <a:lvl1pPr algn="l" defTabSz="1300480">
              <a:defRPr sz="3413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400"/>
              <a:t>Flaherty, Thorax 2003</a:t>
            </a:r>
          </a:p>
        </p:txBody>
      </p:sp>
      <p:sp>
        <p:nvSpPr>
          <p:cNvPr id="122" name="Shape 122"/>
          <p:cNvSpPr/>
          <p:nvPr/>
        </p:nvSpPr>
        <p:spPr>
          <a:xfrm>
            <a:off x="3538538" y="3244850"/>
            <a:ext cx="1995418" cy="37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896" tIns="50798" rIns="88896" bIns="50798">
            <a:spAutoFit/>
          </a:bodyPr>
          <a:lstStyle>
            <a:lvl1pPr algn="l" defTabSz="1300480">
              <a:defRPr sz="256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ookAntiqua-Bold"/>
                <a:ea typeface="BookAntiqua-Bold"/>
                <a:cs typeface="BookAntiqua-Bold"/>
                <a:sym typeface="BookAntiqua-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800"/>
              <a:t>Histological NSIP </a:t>
            </a:r>
          </a:p>
        </p:txBody>
      </p:sp>
      <p:sp>
        <p:nvSpPr>
          <p:cNvPr id="123" name="Shape 123"/>
          <p:cNvSpPr/>
          <p:nvPr/>
        </p:nvSpPr>
        <p:spPr>
          <a:xfrm>
            <a:off x="3492499" y="4076700"/>
            <a:ext cx="2519364" cy="65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896" tIns="50798" rIns="88896" bIns="5079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ookAntiqua"/>
                <a:ea typeface="BookAntiqua"/>
                <a:cs typeface="BookAntiqua"/>
                <a:sym typeface="Book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800"/>
              <a:t>Histological UIP, HRCT  NSIP </a:t>
            </a:r>
          </a:p>
        </p:txBody>
      </p:sp>
      <p:sp>
        <p:nvSpPr>
          <p:cNvPr id="124" name="Shape 124"/>
          <p:cNvSpPr/>
          <p:nvPr/>
        </p:nvSpPr>
        <p:spPr>
          <a:xfrm>
            <a:off x="4211638" y="5084763"/>
            <a:ext cx="2520951" cy="65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896" tIns="50798" rIns="88896" bIns="50798">
            <a:spAutoFit/>
          </a:bodyPr>
          <a:lstStyle>
            <a:lvl1pPr algn="l" defTabSz="1300480">
              <a:defRPr sz="25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ookAntiqua"/>
                <a:ea typeface="BookAntiqua"/>
                <a:cs typeface="BookAntiqua"/>
                <a:sym typeface="Book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800"/>
              <a:t>Histological UIP, HRCT  UIP </a:t>
            </a:r>
          </a:p>
        </p:txBody>
      </p:sp>
    </p:spTree>
    <p:extLst>
      <p:ext uri="{BB962C8B-B14F-4D97-AF65-F5344CB8AC3E}">
        <p14:creationId xmlns:p14="http://schemas.microsoft.com/office/powerpoint/2010/main" val="29248768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9580"/>
            <a:ext cx="9144000" cy="49084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8673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575970" y="238144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Selman</a:t>
            </a:r>
            <a:r>
              <a:rPr lang="it-IT" dirty="0" smtClean="0"/>
              <a:t> M, et al. 2008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21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8283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9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6716" y="513642"/>
            <a:ext cx="846975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aseline="30000" dirty="0"/>
              <a:t>HSP47 in lung fibroblasts is a predictor of survival </a:t>
            </a:r>
            <a:r>
              <a:rPr lang="en-GB" sz="4000" baseline="30000" dirty="0" smtClean="0"/>
              <a:t>in IPF</a:t>
            </a:r>
            <a:endParaRPr lang="en-GB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6" y="1878975"/>
            <a:ext cx="8288374" cy="29917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CasellaDiTesto 5"/>
          <p:cNvSpPr txBox="1"/>
          <p:nvPr/>
        </p:nvSpPr>
        <p:spPr>
          <a:xfrm>
            <a:off x="3210439" y="6322099"/>
            <a:ext cx="3174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Amenomori</a:t>
            </a:r>
            <a:r>
              <a:rPr lang="it-IT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, </a:t>
            </a:r>
            <a:r>
              <a:rPr lang="it-IT" sz="2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Resp</a:t>
            </a:r>
            <a:r>
              <a:rPr lang="it-IT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Res 2010</a:t>
            </a:r>
            <a:endParaRPr lang="it-IT" sz="2000" b="1" i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  <a:p>
            <a:endParaRPr lang="en-GB" sz="20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0104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1401</Words>
  <Application>Microsoft Macintosh PowerPoint</Application>
  <PresentationFormat>Presentazione su schermo (4:3)</PresentationFormat>
  <Paragraphs>206</Paragraphs>
  <Slides>52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Tema di Office</vt:lpstr>
      <vt:lpstr>Presentazione di PowerPoint</vt:lpstr>
      <vt:lpstr>COI</vt:lpstr>
      <vt:lpstr>Presentazione di PowerPoint</vt:lpstr>
      <vt:lpstr>Presentazione di PowerPoint</vt:lpstr>
      <vt:lpstr>RAPID vs SLOW PROGRESSORS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AUTOIMMUNITY &amp; SENESCENCE</vt:lpstr>
      <vt:lpstr>Presentazione di PowerPoint</vt:lpstr>
      <vt:lpstr>INFLAMMATION &amp; IPF   (probably not as an expression of senescence)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COMORBIDITIES: ADDING PIECES TO THE COMPLEX PUZZLE OF IPF CLINICAL PROFILE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Lung cancer and IPF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LC in IPF: mutation analysis</vt:lpstr>
      <vt:lpstr>LC-IPF influence mortality, but not IPF progression</vt:lpstr>
      <vt:lpstr>Presentazione di PowerPoint</vt:lpstr>
      <vt:lpstr>Sleep-disordered breathing </vt:lpstr>
      <vt:lpstr>Sleep-disordered breathing</vt:lpstr>
      <vt:lpstr>Presentazione di PowerPoint</vt:lpstr>
      <vt:lpstr>The subgroup with OSAHS and prolonged sleep desaturation was associated with higher mortality. </vt:lpstr>
      <vt:lpstr>Infections</vt:lpstr>
      <vt:lpstr>Infections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Sara Tomassetti</dc:creator>
  <cp:lastModifiedBy>Venerino Poletti</cp:lastModifiedBy>
  <cp:revision>251</cp:revision>
  <dcterms:created xsi:type="dcterms:W3CDTF">2017-02-12T19:27:11Z</dcterms:created>
  <dcterms:modified xsi:type="dcterms:W3CDTF">2018-04-17T06:57:54Z</dcterms:modified>
</cp:coreProperties>
</file>