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60"/>
  </p:notesMasterIdLst>
  <p:handoutMasterIdLst>
    <p:handoutMasterId r:id="rId61"/>
  </p:handoutMasterIdLst>
  <p:sldIdLst>
    <p:sldId id="258" r:id="rId2"/>
    <p:sldId id="484" r:id="rId3"/>
    <p:sldId id="565" r:id="rId4"/>
    <p:sldId id="543" r:id="rId5"/>
    <p:sldId id="566" r:id="rId6"/>
    <p:sldId id="568" r:id="rId7"/>
    <p:sldId id="313" r:id="rId8"/>
    <p:sldId id="569" r:id="rId9"/>
    <p:sldId id="583" r:id="rId10"/>
    <p:sldId id="584" r:id="rId11"/>
    <p:sldId id="570" r:id="rId12"/>
    <p:sldId id="571" r:id="rId13"/>
    <p:sldId id="424" r:id="rId14"/>
    <p:sldId id="575" r:id="rId15"/>
    <p:sldId id="576" r:id="rId16"/>
    <p:sldId id="331" r:id="rId17"/>
    <p:sldId id="556" r:id="rId18"/>
    <p:sldId id="557" r:id="rId19"/>
    <p:sldId id="494" r:id="rId20"/>
    <p:sldId id="475" r:id="rId21"/>
    <p:sldId id="336" r:id="rId22"/>
    <p:sldId id="558" r:id="rId23"/>
    <p:sldId id="519" r:id="rId24"/>
    <p:sldId id="585" r:id="rId25"/>
    <p:sldId id="385" r:id="rId26"/>
    <p:sldId id="521" r:id="rId27"/>
    <p:sldId id="522" r:id="rId28"/>
    <p:sldId id="478" r:id="rId29"/>
    <p:sldId id="442" r:id="rId30"/>
    <p:sldId id="527" r:id="rId31"/>
    <p:sldId id="578" r:id="rId32"/>
    <p:sldId id="525" r:id="rId33"/>
    <p:sldId id="577" r:id="rId34"/>
    <p:sldId id="523" r:id="rId35"/>
    <p:sldId id="580" r:id="rId36"/>
    <p:sldId id="529" r:id="rId37"/>
    <p:sldId id="579" r:id="rId38"/>
    <p:sldId id="581" r:id="rId39"/>
    <p:sldId id="582" r:id="rId40"/>
    <p:sldId id="544" r:id="rId41"/>
    <p:sldId id="538" r:id="rId42"/>
    <p:sldId id="541" r:id="rId43"/>
    <p:sldId id="560" r:id="rId44"/>
    <p:sldId id="587" r:id="rId45"/>
    <p:sldId id="588" r:id="rId46"/>
    <p:sldId id="589" r:id="rId47"/>
    <p:sldId id="590" r:id="rId48"/>
    <p:sldId id="591" r:id="rId49"/>
    <p:sldId id="551" r:id="rId50"/>
    <p:sldId id="554" r:id="rId51"/>
    <p:sldId id="366" r:id="rId52"/>
    <p:sldId id="546" r:id="rId53"/>
    <p:sldId id="545" r:id="rId54"/>
    <p:sldId id="547" r:id="rId55"/>
    <p:sldId id="548" r:id="rId56"/>
    <p:sldId id="483" r:id="rId57"/>
    <p:sldId id="586" r:id="rId58"/>
    <p:sldId id="572" r:id="rId5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248" autoAdjust="0"/>
    <p:restoredTop sz="71124" autoAdjust="0"/>
  </p:normalViewPr>
  <p:slideViewPr>
    <p:cSldViewPr>
      <p:cViewPr varScale="1">
        <p:scale>
          <a:sx n="47" d="100"/>
          <a:sy n="47" d="100"/>
        </p:scale>
        <p:origin x="-5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754"/>
    </p:cViewPr>
  </p:sorterViewPr>
  <p:notesViewPr>
    <p:cSldViewPr>
      <p:cViewPr varScale="1">
        <p:scale>
          <a:sx n="53" d="100"/>
          <a:sy n="53" d="100"/>
        </p:scale>
        <p:origin x="-780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>
              <a:defRPr/>
            </a:pPr>
            <a:fld id="{D73C2908-A1EB-436E-827C-A2C0F772739D}" type="datetimeFigureOut">
              <a:rPr lang="en-US"/>
              <a:pPr>
                <a:defRPr/>
              </a:pPr>
              <a:t>4/17/2018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>
              <a:defRPr/>
            </a:pPr>
            <a:fld id="{4C29B9FA-48D0-4340-9AFE-27EAA8DBE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9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6737E649-7CAD-4E79-885A-503BBCA6B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31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EA29F2D1-F985-49E2-B79F-C32072ECCD53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20M with CPAM</a:t>
            </a: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type II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7E649-7CAD-4E79-885A-503BBCA6B2A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16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4625" indent="-174625">
              <a:buFontTx/>
              <a:buChar char="•"/>
            </a:pPr>
            <a:r>
              <a:rPr lang="en-US" altLang="en-US" smtClean="0"/>
              <a:t>Integrate clinical context and tempo of the disease process. </a:t>
            </a:r>
          </a:p>
          <a:p>
            <a:pPr marL="639763" lvl="1" indent="-174625">
              <a:buFont typeface="Courier New" pitchFamily="49" charset="0"/>
              <a:buChar char="o"/>
            </a:pPr>
            <a:r>
              <a:rPr lang="en-US" altLang="en-US" smtClean="0"/>
              <a:t>Acute diffuse cystic lung diseases are usually infectious - necrotizing</a:t>
            </a:r>
            <a:r>
              <a:rPr lang="en-US" altLang="en-US" i="1" smtClean="0"/>
              <a:t> </a:t>
            </a:r>
            <a:r>
              <a:rPr lang="en-US" altLang="en-US" smtClean="0"/>
              <a:t>pneumonias </a:t>
            </a:r>
            <a:r>
              <a:rPr lang="en-US" altLang="en-US" sz="1100" smtClean="0"/>
              <a:t>(incl. fungal, </a:t>
            </a:r>
            <a:r>
              <a:rPr lang="en-US" altLang="en-US" sz="1100" i="1" smtClean="0"/>
              <a:t>Pneumocystis</a:t>
            </a:r>
            <a:r>
              <a:rPr lang="en-US" altLang="en-US" sz="1100" smtClean="0"/>
              <a:t>)</a:t>
            </a:r>
            <a:r>
              <a:rPr lang="en-US" altLang="en-US" smtClean="0"/>
              <a:t>, septic embolism</a:t>
            </a:r>
          </a:p>
          <a:p>
            <a:pPr marL="174625" indent="-174625">
              <a:buFontTx/>
              <a:buChar char="•"/>
            </a:pPr>
            <a:r>
              <a:rPr lang="en-US" altLang="en-US" smtClean="0"/>
              <a:t>Radiologic (HRCT) findings: p</a:t>
            </a:r>
            <a:r>
              <a:rPr lang="en-US" altLang="en-US" sz="2900" smtClean="0"/>
              <a:t>attern of opacities, distribution, associated findings.</a:t>
            </a:r>
            <a:endParaRPr lang="en-US" alt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002A30CD-17DA-459F-A3CB-60BCEA5CB8C0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243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4708" indent="-174708">
              <a:buFontTx/>
              <a:buChar char="•"/>
            </a:pPr>
            <a:r>
              <a:rPr lang="en-US" altLang="en-US" dirty="0" smtClean="0"/>
              <a:t>37F </a:t>
            </a:r>
            <a:r>
              <a:rPr lang="en-US" altLang="en-US" dirty="0" smtClean="0"/>
              <a:t>family physician with LAM, normal PFTs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4063" indent="-288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2050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28775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3913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1113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8313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5513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2713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45EDDCA6-9F7E-4907-9DCA-FB29AEF4EDA9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4063" indent="-288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2050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28775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3913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1113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8313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5513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2713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ADAE4436-0AD2-4DC8-8D12-8736E8A8E9A2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</p:spPr>
        <p:txBody>
          <a:bodyPr/>
          <a:lstStyle/>
          <a:p>
            <a:pPr marL="171441" indent="-17144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Haphazard arrangement of atypical oval and spindle cells; cells are positive for smooth muscle markers and HMB-45.</a:t>
            </a:r>
          </a:p>
          <a:p>
            <a:pPr>
              <a:buFontTx/>
              <a:buChar char="•"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644" tIns="45821" rIns="91644" bIns="45821"/>
          <a:lstStyle/>
          <a:p>
            <a:pPr marL="171450" lvl="3" indent="-171450">
              <a:buFontTx/>
              <a:buChar char="•"/>
            </a:pPr>
            <a:r>
              <a:rPr lang="en-US" altLang="en-US" smtClean="0"/>
              <a:t>Identical TSC mutations are found in AML and LAM cells – from a common progenitor cell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4063" indent="-288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2050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28775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3913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1113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8313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5513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2713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19A46B4C-2280-4D37-8862-8AC5BE1EF6CE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86345" indent="-186345">
              <a:buFont typeface="Arial" pitchFamily="34" charset="0"/>
              <a:buChar char="•"/>
              <a:defRPr/>
            </a:pPr>
            <a:r>
              <a:rPr lang="en-US" dirty="0" smtClean="0"/>
              <a:t>With a cutoff value for VEGF-D of 574 </a:t>
            </a:r>
            <a:r>
              <a:rPr lang="en-US" dirty="0" err="1" smtClean="0"/>
              <a:t>pg</a:t>
            </a:r>
            <a:r>
              <a:rPr lang="en-US" dirty="0" smtClean="0"/>
              <a:t>/mL, test sensitivity for sporadic lymphangioleiomyomatosis was 86%, the specificity was 91%, and the positive likelihood ratio was 9.6 (compared to healthy controls, emphysema, lymphangiomatosis, PLCH). </a:t>
            </a:r>
          </a:p>
          <a:p>
            <a:pPr>
              <a:buFontTx/>
              <a:buChar char="•"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/>
            <a:endParaRPr lang="en-US" alt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462C249-1E06-47BB-A3A7-644D2A489B4D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 w="12700"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16" indent="-174616">
              <a:buFontTx/>
              <a:buChar char="•"/>
              <a:defRPr/>
            </a:pPr>
            <a:r>
              <a:rPr lang="en-US" altLang="en-US" dirty="0" smtClean="0"/>
              <a:t>(</a:t>
            </a:r>
            <a:r>
              <a:rPr lang="en-US" altLang="en-US" dirty="0" smtClean="0"/>
              <a:t>A) High-resolution CT scan of a 31-year-old woman, smoker, with pulmonary Langerhans’ cell histiocytosis. There are multiple cystic lesions, some of irregular shape, in both lungs.  </a:t>
            </a:r>
          </a:p>
          <a:p>
            <a:pPr marL="640594" lvl="1" indent="-174708">
              <a:buFont typeface="Courier New" panose="02070309020205020404" pitchFamily="49" charset="0"/>
              <a:buChar char="o"/>
              <a:defRPr/>
            </a:pPr>
            <a:r>
              <a:rPr lang="en-US" altLang="en-US" dirty="0" smtClean="0"/>
              <a:t>In addition, there are many nodules in both lungs as well.</a:t>
            </a:r>
          </a:p>
          <a:p>
            <a:pPr marL="174616" indent="-174616">
              <a:buFontTx/>
              <a:buChar char="•"/>
              <a:defRPr/>
            </a:pPr>
            <a:r>
              <a:rPr lang="en-US" altLang="en-US" dirty="0" smtClean="0"/>
              <a:t>(B) Coronal view demonstrating prominent involvement of upper and mid lung zones with relative sparing of the lung bases.</a:t>
            </a:r>
          </a:p>
          <a:p>
            <a:pPr marL="174708" indent="-174708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05194A73-C382-4B47-B7FB-2F1637BF23F9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6213" indent="-176213">
              <a:buFontTx/>
              <a:buChar char="•"/>
            </a:pPr>
            <a:r>
              <a:rPr lang="en-US" altLang="en-US" b="1" smtClean="0"/>
              <a:t>Pneumothorax</a:t>
            </a:r>
            <a:r>
              <a:rPr lang="en-US" altLang="en-US" smtClean="0"/>
              <a:t> occurred in 16% (16/102) in Mayo series.</a:t>
            </a:r>
          </a:p>
          <a:p>
            <a:pPr marL="641350" lvl="1" indent="-176213">
              <a:buFont typeface="Courier New" pitchFamily="49" charset="0"/>
              <a:buChar char="o"/>
            </a:pPr>
            <a:r>
              <a:rPr lang="en-US" altLang="en-US" smtClean="0"/>
              <a:t>In 11/16 (69%) it was the initial manifestation.  </a:t>
            </a:r>
          </a:p>
          <a:p>
            <a:pPr marL="641350" lvl="1" indent="-176213">
              <a:buFont typeface="Courier New" pitchFamily="49" charset="0"/>
              <a:buChar char="o"/>
            </a:pPr>
            <a:r>
              <a:rPr lang="en-US" altLang="en-US" smtClean="0"/>
              <a:t>In 2/16 (13%) the initial episode of pneumothorax was bilateral. 10/16 (63%) had &gt;1 episode.  </a:t>
            </a:r>
          </a:p>
          <a:p>
            <a:pPr marL="641350" lvl="1" indent="-176213">
              <a:buFont typeface="Courier New" pitchFamily="49" charset="0"/>
              <a:buChar char="o"/>
            </a:pPr>
            <a:r>
              <a:rPr lang="en-US" altLang="en-US" smtClean="0"/>
              <a:t>Without pleurodesis, the recurrence rate was 58%. </a:t>
            </a:r>
          </a:p>
          <a:p>
            <a:pPr marL="176213" indent="-176213">
              <a:buFontTx/>
              <a:buChar char="•"/>
            </a:pPr>
            <a:r>
              <a:rPr lang="en-US" altLang="en-US" b="1" smtClean="0"/>
              <a:t>Cystic bone lesions</a:t>
            </a:r>
            <a:r>
              <a:rPr lang="en-US" altLang="en-US" smtClean="0"/>
              <a:t> - about 10%.</a:t>
            </a:r>
          </a:p>
          <a:p>
            <a:pPr marL="176213" indent="-176213">
              <a:buFontTx/>
              <a:buChar char="•"/>
            </a:pPr>
            <a:r>
              <a:rPr lang="en-US" altLang="en-US" b="1" smtClean="0"/>
              <a:t>Diabetes insipidus</a:t>
            </a:r>
            <a:r>
              <a:rPr lang="en-US" altLang="en-US" smtClean="0"/>
              <a:t> - in up to 10%.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4625" indent="-174625" defTabSz="930275">
              <a:buFontTx/>
              <a:buChar char="•"/>
            </a:pPr>
            <a:r>
              <a:rPr lang="en-US" altLang="en-US" dirty="0" smtClean="0"/>
              <a:t>Focal/multifocal cysts - Bullae/bleb or </a:t>
            </a:r>
            <a:r>
              <a:rPr lang="en-US" altLang="en-US" dirty="0" err="1" smtClean="0"/>
              <a:t>pneumatocele</a:t>
            </a:r>
            <a:r>
              <a:rPr lang="en-US" altLang="en-US" smtClean="0"/>
              <a:t>, Congenital, Infections, Traumatic</a:t>
            </a:r>
          </a:p>
          <a:p>
            <a:pPr marL="174625" indent="-174625" defTabSz="930275">
              <a:buFontTx/>
              <a:buChar char="•"/>
            </a:pPr>
            <a:r>
              <a:rPr lang="en-US" altLang="en-US" smtClean="0"/>
              <a:t>Focal/multifocal cavities – Neoplastic, Infections, Immunologic/inflammatory, Embolism – septic, PMF, Bronchiectasis, Congenital 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4A362F7A-D6AC-4D85-BA6C-818E43354550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1306C9AC-A795-42DE-B442-F0DE2F81093D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 smtClean="0"/>
              <a:t>Stellate lesion of PLCH.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B0EA591-2DF2-4283-9622-6B2AB7D6299A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 smtClean="0"/>
              <a:t>Cells with large, elongated, grooved nuclei and a higher nuclear-to-cytoplasmic ratio than typical macrophages – suggestive of Langerhans’ cells. </a:t>
            </a:r>
          </a:p>
          <a:p>
            <a:pPr marL="171450" indent="-171450">
              <a:buFontTx/>
              <a:buChar char="•"/>
            </a:pPr>
            <a:r>
              <a:rPr lang="en-US" altLang="en-US" smtClean="0"/>
              <a:t>CD1a, S-100 and langerin-positive cells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97CB6B90-69EF-4B59-9F0C-B869787141B5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41" indent="-171441">
              <a:buFontTx/>
              <a:buChar char="•"/>
              <a:defRPr/>
            </a:pPr>
            <a:r>
              <a:rPr lang="en-US" altLang="en-US" b="1" dirty="0" smtClean="0"/>
              <a:t>PET</a:t>
            </a:r>
            <a:r>
              <a:rPr lang="en-US" altLang="en-US" dirty="0" smtClean="0"/>
              <a:t> scan can be positive in PLCH, particularly in early nodular phase of the disease compared to cystic disease (5/11 in Mayo series). </a:t>
            </a:r>
          </a:p>
          <a:p>
            <a:pPr marL="171441" indent="-171441">
              <a:buFontTx/>
              <a:buChar char="•"/>
              <a:defRPr/>
            </a:pPr>
            <a:r>
              <a:rPr lang="en-US" altLang="en-US" b="1" dirty="0" smtClean="0"/>
              <a:t>Treatment</a:t>
            </a:r>
            <a:r>
              <a:rPr lang="en-US" altLang="en-US" dirty="0" smtClean="0"/>
              <a:t>: </a:t>
            </a:r>
            <a:r>
              <a:rPr lang="en-US" altLang="en-US" dirty="0" err="1" smtClean="0"/>
              <a:t>Cladribine</a:t>
            </a:r>
            <a:r>
              <a:rPr lang="en-US" altLang="en-US" dirty="0" smtClean="0"/>
              <a:t> is a purine analog. </a:t>
            </a:r>
          </a:p>
          <a:p>
            <a:pPr marL="171441" indent="-171441">
              <a:buFontTx/>
              <a:buChar char="•"/>
              <a:defRPr/>
            </a:pPr>
            <a:r>
              <a:rPr lang="en-US" altLang="en-US" dirty="0" smtClean="0"/>
              <a:t>28% of patients with PLCH have BRAF V600E mutation (Roden 2014)</a:t>
            </a:r>
          </a:p>
          <a:p>
            <a:pPr marL="628615" lvl="1" indent="-171441">
              <a:buFontTx/>
              <a:buChar char="•"/>
              <a:defRPr/>
            </a:pPr>
            <a:r>
              <a:rPr lang="en-US" altLang="en-US" dirty="0" smtClean="0"/>
              <a:t>BRAF gene makes B-</a:t>
            </a:r>
            <a:r>
              <a:rPr lang="en-US" altLang="en-US" dirty="0" err="1" smtClean="0"/>
              <a:t>Raf</a:t>
            </a:r>
            <a:r>
              <a:rPr lang="en-US" altLang="en-US" dirty="0" smtClean="0"/>
              <a:t> protein (serine/threonine-protein kinase) – send signals directing cell growth. </a:t>
            </a:r>
          </a:p>
          <a:p>
            <a:pPr marL="628615" lvl="1" indent="-171441">
              <a:buFontTx/>
              <a:buChar char="•"/>
              <a:defRPr/>
            </a:pPr>
            <a:r>
              <a:rPr lang="en-US" altLang="en-US" dirty="0" err="1" smtClean="0"/>
              <a:t>Sorafenib</a:t>
            </a:r>
            <a:r>
              <a:rPr lang="en-US" altLang="en-US" dirty="0" smtClean="0"/>
              <a:t> (V600E mutant B-</a:t>
            </a:r>
            <a:r>
              <a:rPr lang="en-US" altLang="en-US" dirty="0" err="1" smtClean="0"/>
              <a:t>Raf</a:t>
            </a:r>
            <a:r>
              <a:rPr lang="en-US" altLang="en-US" dirty="0" smtClean="0"/>
              <a:t> inhibitor), </a:t>
            </a:r>
            <a:r>
              <a:rPr lang="en-US" altLang="en-US" dirty="0" err="1" smtClean="0"/>
              <a:t>vemurafenib</a:t>
            </a:r>
            <a:r>
              <a:rPr lang="en-US" altLang="en-US" dirty="0" smtClean="0"/>
              <a:t> (V600 mutant B-</a:t>
            </a:r>
            <a:r>
              <a:rPr lang="en-US" altLang="en-US" dirty="0" err="1" smtClean="0"/>
              <a:t>Raf</a:t>
            </a:r>
            <a:r>
              <a:rPr lang="en-US" altLang="en-US" dirty="0" smtClean="0"/>
              <a:t> inhibitor) </a:t>
            </a:r>
          </a:p>
          <a:p>
            <a:pPr marL="171415" indent="-17144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dirty="0" smtClean="0">
                <a:sym typeface="Symbol" pitchFamily="18" charset="2"/>
              </a:rPr>
              <a:t>Prognosis: variable, risk of malignancy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1B9637BF-D054-4AD4-AA5A-8B189A493ECE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/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itchFamily="34" charset="0"/>
              <a:buChar char="•"/>
              <a:defRPr/>
            </a:pPr>
            <a:r>
              <a:rPr lang="en-US" dirty="0" smtClean="0"/>
              <a:t>Characteristic chest CT findings in BHD are multiple thin-walled pulmonary cysts of various sizes (few mm to &gt; 2 cm), predominantly distributed to the lower medial and subpleural regions of the lung. </a:t>
            </a:r>
          </a:p>
          <a:p>
            <a:pPr marL="174708" indent="-174708">
              <a:buFont typeface="Arial" pitchFamily="34" charset="0"/>
              <a:buChar char="•"/>
              <a:defRPr/>
            </a:pPr>
            <a:r>
              <a:rPr lang="en-US" dirty="0" smtClean="0"/>
              <a:t>Cysts in BHD are less in number and extent, larger, less circular in shape, less homogeneous in distribution  (more commonly seen in medial and lower lung zones).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C75EA2D7-698E-4764-967C-3C9631B5604F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32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4708" indent="-174708">
              <a:buFontTx/>
              <a:buChar char="•"/>
            </a:pPr>
            <a:r>
              <a:rPr lang="en-US" altLang="en-US" dirty="0" smtClean="0"/>
              <a:t>72F</a:t>
            </a:r>
            <a:r>
              <a:rPr lang="en-US" altLang="en-US" dirty="0" smtClean="0"/>
              <a:t>, with BHD, Oct. 2015; FVC 62%, FEV1 56%, DLCO 70% </a:t>
            </a:r>
          </a:p>
        </p:txBody>
      </p:sp>
      <p:sp>
        <p:nvSpPr>
          <p:cNvPr id="353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C02606C2-55D6-4B9F-AA96-99A7DED35AA5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4E65083-FC9E-4845-9BB3-F22AAD828B0B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6213" indent="-176213">
              <a:spcBef>
                <a:spcPct val="0"/>
              </a:spcBef>
              <a:buFontTx/>
              <a:buChar char="•"/>
            </a:pPr>
            <a:r>
              <a:rPr lang="en-US" altLang="en-US" smtClean="0"/>
              <a:t>Fibrofolliculomas - multiple, firm, white papules on the jaw line and neck. </a:t>
            </a:r>
          </a:p>
          <a:p>
            <a:pPr marL="176213" indent="-176213">
              <a:spcBef>
                <a:spcPct val="0"/>
              </a:spcBef>
              <a:buFontTx/>
              <a:buChar char="•"/>
            </a:pPr>
            <a:r>
              <a:rPr lang="en-US" altLang="en-US" smtClean="0"/>
              <a:t>Ayo et al. - 5 patients, all had cystic lung disease.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09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>
              <a:buFontTx/>
              <a:buNone/>
            </a:pPr>
            <a:endParaRPr lang="en-US" altLang="en-US" dirty="0" smtClean="0"/>
          </a:p>
        </p:txBody>
      </p:sp>
      <p:sp>
        <p:nvSpPr>
          <p:cNvPr id="340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158AE9CB-A39E-4E52-ACD3-6C993AAAD48A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4625" indent="-174625">
              <a:buFontTx/>
              <a:buChar char="•"/>
            </a:pPr>
            <a:r>
              <a:rPr lang="en-US" altLang="en-US" dirty="0" smtClean="0"/>
              <a:t>Skin lesions appear during the 3rd or 4th decade; predominantly face, scalp, neck, upper chest - firm, dome-shaped papules </a:t>
            </a:r>
          </a:p>
          <a:p>
            <a:pPr marL="174625" indent="-174625">
              <a:buFontTx/>
              <a:buChar char="•"/>
            </a:pPr>
            <a:r>
              <a:rPr lang="en-US" altLang="en-US" dirty="0" smtClean="0"/>
              <a:t>Renal tumors are most commonly (2/3) a hybrid of </a:t>
            </a:r>
            <a:r>
              <a:rPr lang="en-US" altLang="en-US" dirty="0" err="1" smtClean="0"/>
              <a:t>oncocytoma</a:t>
            </a:r>
            <a:r>
              <a:rPr lang="en-US" altLang="en-US" dirty="0" smtClean="0"/>
              <a:t> and </a:t>
            </a:r>
            <a:r>
              <a:rPr lang="en-US" altLang="en-US" dirty="0" err="1" smtClean="0"/>
              <a:t>chromophobe</a:t>
            </a:r>
            <a:r>
              <a:rPr lang="en-US" altLang="en-US" dirty="0" smtClean="0"/>
              <a:t> histologic cell types (</a:t>
            </a:r>
            <a:r>
              <a:rPr lang="en-US" altLang="en-US" dirty="0" err="1" smtClean="0"/>
              <a:t>oncocytic</a:t>
            </a:r>
            <a:r>
              <a:rPr lang="en-US" altLang="en-US" dirty="0" smtClean="0"/>
              <a:t> hybrid tumor), </a:t>
            </a:r>
            <a:r>
              <a:rPr lang="en-US" altLang="en-US" dirty="0" err="1" smtClean="0"/>
              <a:t>chromophobe</a:t>
            </a:r>
            <a:r>
              <a:rPr lang="en-US" altLang="en-US" dirty="0" smtClean="0"/>
              <a:t> renal cell carcinoma (1/4), renal </a:t>
            </a:r>
            <a:r>
              <a:rPr lang="en-US" altLang="en-US" dirty="0" err="1" smtClean="0"/>
              <a:t>oncocytoma</a:t>
            </a:r>
            <a:r>
              <a:rPr lang="en-US" altLang="en-US" dirty="0" smtClean="0"/>
              <a:t>, and other types. </a:t>
            </a:r>
          </a:p>
          <a:p>
            <a:pPr marL="174625" indent="-174625">
              <a:buFontTx/>
              <a:buChar char="•"/>
            </a:pPr>
            <a:r>
              <a:rPr lang="en-US" altLang="en-US" dirty="0" smtClean="0"/>
              <a:t>Characteristic skin lesions, propensity for renal neoplasms (sometimes absent) </a:t>
            </a:r>
          </a:p>
          <a:p>
            <a:pPr marL="174625" indent="-174625">
              <a:buFontTx/>
              <a:buChar char="•"/>
            </a:pPr>
            <a:endParaRPr lang="en-US" altLang="en-US" dirty="0" smtClean="0"/>
          </a:p>
          <a:p>
            <a:pPr marL="174625" indent="-174625">
              <a:buFontTx/>
              <a:buChar char="•"/>
            </a:pPr>
            <a:endParaRPr lang="en-US" altLang="en-US" dirty="0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19B1ADBF-82B8-4096-9D1B-7C6973A1BBB9}" type="slidenum">
              <a:rPr lang="en-US" altLang="en-US" smtClean="0"/>
              <a:pPr>
                <a:spcBef>
                  <a:spcPct val="0"/>
                </a:spcBef>
              </a:pPr>
              <a:t>34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20F </a:t>
            </a:r>
            <a:r>
              <a:rPr lang="en-US" dirty="0"/>
              <a:t>(nonsmoker) with BHD and 2</a:t>
            </a:r>
            <a:r>
              <a:rPr lang="en-US" baseline="30000" dirty="0"/>
              <a:t>nd</a:t>
            </a:r>
            <a:r>
              <a:rPr lang="en-US" dirty="0"/>
              <a:t> episode of L pneumothorax; positive FH of BHD (niece of 8-751-271 </a:t>
            </a:r>
            <a:r>
              <a:rPr lang="en-US" dirty="0" err="1"/>
              <a:t>Loock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7E649-7CAD-4E79-885A-503BBCA6B2A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80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11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4708" indent="-174708">
              <a:buFontTx/>
              <a:buChar char="•"/>
            </a:pPr>
            <a:r>
              <a:rPr lang="en-US" altLang="en-US" dirty="0" smtClean="0"/>
              <a:t>Cyst (pathology) - any round circumscribed space that is surrounded by an epithelial or fibrous wall of variable thickness.</a:t>
            </a:r>
          </a:p>
          <a:p>
            <a:pPr marL="174708" indent="-174708">
              <a:buFontTx/>
              <a:buChar char="•"/>
            </a:pPr>
            <a:r>
              <a:rPr lang="en-US" altLang="en-US" dirty="0" smtClean="0"/>
              <a:t>Cyst (radiology) - occur without associated pulmonary emphysema.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altLang="en-US" dirty="0" smtClean="0"/>
              <a:t>Cavity</a:t>
            </a:r>
            <a:r>
              <a:rPr lang="en-US" altLang="en-US" baseline="0" dirty="0" smtClean="0"/>
              <a:t> </a:t>
            </a:r>
            <a:r>
              <a:rPr lang="en-US" altLang="en-US" dirty="0" smtClean="0"/>
              <a:t>(radiology) - </a:t>
            </a:r>
            <a:r>
              <a:rPr lang="en-US" dirty="0"/>
              <a:t>a gas-filled space, seen as a </a:t>
            </a:r>
            <a:r>
              <a:rPr lang="en-US" dirty="0" err="1"/>
              <a:t>lucency</a:t>
            </a:r>
            <a:r>
              <a:rPr lang="en-US" dirty="0"/>
              <a:t> or low-attenuation area, within pulmonary consolidation, a mass, or a nodule</a:t>
            </a:r>
            <a:r>
              <a:rPr lang="en-US" altLang="en-US" baseline="0" dirty="0" smtClean="0"/>
              <a:t> </a:t>
            </a:r>
            <a:endParaRPr lang="en-US" altLang="en-US" dirty="0" smtClean="0"/>
          </a:p>
          <a:p>
            <a:pPr marL="640594" lvl="1" indent="-174708">
              <a:buFont typeface="Courier New" panose="02070309020205020404" pitchFamily="49" charset="0"/>
              <a:buChar char="o"/>
            </a:pPr>
            <a:r>
              <a:rPr lang="en-US" altLang="en-US" dirty="0" smtClean="0"/>
              <a:t>In the case of cavitating consolidation, the original consolidation may resolve and leave only a thin wall. </a:t>
            </a:r>
          </a:p>
        </p:txBody>
      </p:sp>
      <p:sp>
        <p:nvSpPr>
          <p:cNvPr id="261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5021D2BE-D004-43B1-8B89-6581C7C58DEF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dirty="0" smtClean="0"/>
              <a:t>57F </a:t>
            </a:r>
            <a:r>
              <a:rPr lang="en-US" dirty="0" smtClean="0"/>
              <a:t>with BHD, recurrent pneumothoraxes , prior </a:t>
            </a:r>
            <a:r>
              <a:rPr lang="en-US" dirty="0" err="1" smtClean="0"/>
              <a:t>pleurodesis</a:t>
            </a:r>
            <a:r>
              <a:rPr lang="en-US" dirty="0" smtClean="0"/>
              <a:t> </a:t>
            </a:r>
            <a:endParaRPr lang="en-US" altLang="en-US" dirty="0" smtClean="0"/>
          </a:p>
          <a:p>
            <a:pPr marL="174625" marR="0" indent="-174625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dirty="0" smtClean="0"/>
              <a:t>Histologic sections show benign lung parenchyma with widespread emphysematous changes.</a:t>
            </a:r>
          </a:p>
          <a:p>
            <a:pPr marL="174625" indent="-174625">
              <a:buFontTx/>
              <a:buChar char="•"/>
            </a:pPr>
            <a:r>
              <a:rPr lang="en-US" altLang="en-US" dirty="0" smtClean="0"/>
              <a:t>“hamartoma-like cystic alveolar formation associated with deranged mTOR signaling” – </a:t>
            </a:r>
            <a:r>
              <a:rPr lang="en-US" altLang="en-US" dirty="0" err="1" smtClean="0"/>
              <a:t>Furuya</a:t>
            </a:r>
            <a:r>
              <a:rPr lang="en-US" altLang="en-US" dirty="0" smtClean="0"/>
              <a:t> et al 2012.</a:t>
            </a: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844CD34D-1B52-4462-BE7F-73E657806C7A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1774">
              <a:buFont typeface="Arial" panose="020B0604020202020204" pitchFamily="34" charset="0"/>
              <a:buNone/>
            </a:pPr>
            <a:r>
              <a:rPr lang="en-US" dirty="0" smtClean="0">
                <a:latin typeface="Arial" charset="0"/>
              </a:rPr>
              <a:t>78M </a:t>
            </a:r>
            <a:r>
              <a:rPr lang="en-US" dirty="0">
                <a:latin typeface="Arial" charset="0"/>
              </a:rPr>
              <a:t>ex-smoker (quit 1982) with slowly progressive DOE idiopathic </a:t>
            </a:r>
            <a:r>
              <a:rPr lang="en-US" b="1" i="1" dirty="0">
                <a:latin typeface="Arial" charset="0"/>
              </a:rPr>
              <a:t>LIP</a:t>
            </a:r>
            <a:r>
              <a:rPr lang="en-US" dirty="0">
                <a:latin typeface="Arial" charset="0"/>
              </a:rPr>
              <a:t>, extensive cystic lung disease on MCA CT; 2013 </a:t>
            </a:r>
            <a:r>
              <a:rPr lang="en-US" dirty="0" err="1">
                <a:latin typeface="Arial" charset="0"/>
              </a:rPr>
              <a:t>BLTx</a:t>
            </a:r>
            <a:r>
              <a:rPr lang="en-US" dirty="0">
                <a:latin typeface="Arial" charset="0"/>
              </a:rPr>
              <a:t>; </a:t>
            </a:r>
            <a:r>
              <a:rPr lang="en-US" baseline="0" dirty="0" smtClean="0"/>
              <a:t>PFTs 3/13/12 – TLC 84%, FVC 79%, FEV1 63%, DLCO 40% </a:t>
            </a:r>
            <a:endParaRPr lang="en-US" dirty="0" smtClean="0"/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4E0212-90DB-4266-A50B-17EF5E05C22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071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Arial" charset="0"/>
              </a:rPr>
              <a:t>78M </a:t>
            </a:r>
            <a:r>
              <a:rPr lang="en-US" dirty="0">
                <a:latin typeface="Arial" charset="0"/>
              </a:rPr>
              <a:t>ex-smoker (quit 1982) with slowly progressive DOE idiopathic </a:t>
            </a:r>
            <a:r>
              <a:rPr lang="en-US" b="1" i="1" dirty="0">
                <a:latin typeface="Arial" charset="0"/>
              </a:rPr>
              <a:t>LIP</a:t>
            </a:r>
            <a:r>
              <a:rPr lang="en-US" dirty="0">
                <a:latin typeface="Arial" charset="0"/>
              </a:rPr>
              <a:t>, extensive cystic lung disease on MCA CT; 2013 </a:t>
            </a:r>
            <a:r>
              <a:rPr lang="en-US" dirty="0" err="1">
                <a:latin typeface="Arial" charset="0"/>
              </a:rPr>
              <a:t>BLTx</a:t>
            </a:r>
            <a:r>
              <a:rPr lang="en-US" dirty="0">
                <a:latin typeface="Arial" charset="0"/>
              </a:rPr>
              <a:t>; </a:t>
            </a:r>
            <a:r>
              <a:rPr lang="en-US" baseline="0" dirty="0" smtClean="0"/>
              <a:t>PFTs 3/13/12 – TLC 84%, FVC 79%, FEV1 63%, DLCO 40% </a:t>
            </a:r>
            <a:endParaRPr lang="en-US" dirty="0" smtClean="0"/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4E0212-90DB-4266-A50B-17EF5E05C22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20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A85B3F-B513-465E-B3CC-1FBF653E7E70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41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indent="-186355" eaLnBrk="1" hangingPunct="1">
              <a:buFontTx/>
              <a:buChar char="•"/>
              <a:defRPr/>
            </a:pPr>
            <a:r>
              <a:rPr lang="en-US" dirty="0" smtClean="0"/>
              <a:t>Diffuse interstitial infiltration of involved areas</a:t>
            </a:r>
          </a:p>
          <a:p>
            <a:pPr indent="-186355" eaLnBrk="1" hangingPunct="1">
              <a:buFontTx/>
              <a:buChar char="•"/>
              <a:defRPr/>
            </a:pPr>
            <a:r>
              <a:rPr lang="en-US" dirty="0" smtClean="0"/>
              <a:t>Predominantly alveolar septal distribution</a:t>
            </a:r>
          </a:p>
          <a:p>
            <a:pPr indent="-186355" eaLnBrk="1" hangingPunct="1">
              <a:buFontTx/>
              <a:buChar char="•"/>
              <a:defRPr/>
            </a:pPr>
            <a:r>
              <a:rPr lang="en-US" dirty="0" smtClean="0"/>
              <a:t>Infiltrates comprise mostly T-lymphocytes, plasma cells and macrophages</a:t>
            </a:r>
          </a:p>
          <a:p>
            <a:pPr indent="-186355" eaLnBrk="1" hangingPunct="1">
              <a:buFontTx/>
              <a:buChar char="•"/>
              <a:defRPr/>
            </a:pPr>
            <a:r>
              <a:rPr lang="en-US" dirty="0" smtClean="0"/>
              <a:t>Lymphoid hyperplasia (MALT hyperplasia) - frequent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68275" indent="-168275">
              <a:buFontTx/>
              <a:buChar char="•"/>
            </a:pPr>
            <a:r>
              <a:rPr lang="en-US" altLang="en-US" dirty="0" smtClean="0"/>
              <a:t>58F nonsmoker, physicist, referred for evaluation of abnormal CXR, CT chest – Aug. 2009.</a:t>
            </a:r>
          </a:p>
          <a:p>
            <a:pPr marL="168275" indent="-168275">
              <a:buFontTx/>
              <a:buChar char="•"/>
            </a:pPr>
            <a:r>
              <a:rPr lang="en-US" altLang="en-US" dirty="0" smtClean="0"/>
              <a:t>4 </a:t>
            </a:r>
            <a:r>
              <a:rPr lang="en-US" altLang="en-US" dirty="0" err="1" smtClean="0"/>
              <a:t>yrs</a:t>
            </a:r>
            <a:r>
              <a:rPr lang="en-US" altLang="en-US" dirty="0" smtClean="0"/>
              <a:t> before, R axillary nodal mass resected </a:t>
            </a:r>
            <a:r>
              <a:rPr lang="en-US" altLang="en-US" dirty="0" smtClean="0">
                <a:sym typeface="Symbol" pitchFamily="18" charset="2"/>
              </a:rPr>
              <a:t> amyloid.  </a:t>
            </a:r>
          </a:p>
          <a:p>
            <a:pPr marL="741363" lvl="1" indent="-284163">
              <a:buFont typeface="Courier New" pitchFamily="49" charset="0"/>
              <a:buChar char="o"/>
            </a:pPr>
            <a:r>
              <a:rPr lang="en-US" altLang="en-US" dirty="0" smtClean="0">
                <a:sym typeface="Symbol" pitchFamily="18" charset="2"/>
              </a:rPr>
              <a:t>Small monoclonal IgA lambda.  </a:t>
            </a:r>
          </a:p>
          <a:p>
            <a:pPr marL="741363" lvl="1" indent="-284163">
              <a:buFont typeface="Courier New" pitchFamily="49" charset="0"/>
              <a:buChar char="o"/>
            </a:pPr>
            <a:r>
              <a:rPr lang="en-US" altLang="en-US" dirty="0" smtClean="0">
                <a:sym typeface="Symbol" pitchFamily="18" charset="2"/>
              </a:rPr>
              <a:t>Diagnosed to have limited AL amyloidosis. </a:t>
            </a:r>
          </a:p>
          <a:p>
            <a:pPr marL="741363" lvl="1" indent="-284163">
              <a:buFont typeface="Courier New" pitchFamily="49" charset="0"/>
              <a:buChar char="o"/>
            </a:pPr>
            <a:r>
              <a:rPr lang="en-US" altLang="en-US" dirty="0" smtClean="0">
                <a:sym typeface="Symbol" pitchFamily="18" charset="2"/>
              </a:rPr>
              <a:t>No change on yearly reassessment. </a:t>
            </a:r>
          </a:p>
          <a:p>
            <a:pPr marL="168275" indent="-168275">
              <a:buFontTx/>
              <a:buChar char="•"/>
            </a:pPr>
            <a:r>
              <a:rPr lang="en-US" altLang="en-US" dirty="0" smtClean="0">
                <a:sym typeface="Symbol" pitchFamily="18" charset="2"/>
              </a:rPr>
              <a:t>CT performed for new opacity RUL on CXR.</a:t>
            </a:r>
          </a:p>
          <a:p>
            <a:pPr marL="168275" indent="-168275">
              <a:buFontTx/>
              <a:buChar char="•"/>
            </a:pPr>
            <a:r>
              <a:rPr lang="en-US" altLang="en-US" dirty="0" smtClean="0">
                <a:sym typeface="Symbol" pitchFamily="18" charset="2"/>
              </a:rPr>
              <a:t>No relevant exposures, drugs, other illnesses, negative FH.</a:t>
            </a:r>
          </a:p>
          <a:p>
            <a:pPr marL="168275" indent="-168275">
              <a:buFontTx/>
              <a:buChar char="•"/>
            </a:pPr>
            <a:r>
              <a:rPr lang="en-US" altLang="en-US" dirty="0" smtClean="0"/>
              <a:t>Lab:  small monoclonal IgA lambda in serum &amp; urine</a:t>
            </a:r>
          </a:p>
          <a:p>
            <a:pPr marL="168275" indent="-168275">
              <a:buFontTx/>
              <a:buChar char="•"/>
            </a:pPr>
            <a:r>
              <a:rPr lang="en-US" altLang="en-US" dirty="0" smtClean="0"/>
              <a:t>PFTs: moderate airflow obstruction (FEV</a:t>
            </a:r>
            <a:r>
              <a:rPr lang="en-US" altLang="en-US" baseline="-25000" dirty="0" smtClean="0"/>
              <a:t>1</a:t>
            </a:r>
            <a:r>
              <a:rPr lang="en-US" altLang="en-US" dirty="0" smtClean="0"/>
              <a:t> 53% pred.) </a:t>
            </a:r>
          </a:p>
          <a:p>
            <a:pPr marL="168275" indent="-168275">
              <a:buFontTx/>
              <a:buChar char="•"/>
            </a:pPr>
            <a:endParaRPr lang="en-US" altLang="en-US" dirty="0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F8E8588E-A730-476E-B41B-012B25DD39EE}" type="slidenum">
              <a:rPr lang="en-US" altLang="en-US" smtClean="0"/>
              <a:pPr>
                <a:spcBef>
                  <a:spcPct val="0"/>
                </a:spcBef>
              </a:pPr>
              <a:t>44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 smtClean="0"/>
              <a:t>55F referred for abnormal CT chest.  </a:t>
            </a:r>
          </a:p>
          <a:p>
            <a:pPr marL="171450" indent="-171450">
              <a:buFontTx/>
              <a:buChar char="•"/>
            </a:pPr>
            <a:r>
              <a:rPr lang="en-US" altLang="en-US" smtClean="0"/>
              <a:t>Enlarged axillary LN noted on screening mammogram – amyloid, and small amount of monoclonal protein in serum, “limited amyloidosis.”  </a:t>
            </a:r>
          </a:p>
          <a:p>
            <a:pPr marL="171450" indent="-171450">
              <a:buFontTx/>
              <a:buChar char="•"/>
            </a:pPr>
            <a:r>
              <a:rPr lang="en-US" altLang="en-US" smtClean="0"/>
              <a:t>BM showed l</a:t>
            </a:r>
            <a:r>
              <a:rPr lang="en-US" altLang="en-US" smtClean="0">
                <a:sym typeface="Symbol" pitchFamily="18" charset="2"/>
              </a:rPr>
              <a:t>ambda immunoglobin light chain restricted plasma cells occupy 2-3% of the marrow cellularity. </a:t>
            </a:r>
            <a:r>
              <a:rPr lang="en-US" altLang="en-US" smtClean="0"/>
              <a:t> </a:t>
            </a:r>
          </a:p>
          <a:p>
            <a:pPr marL="171450" indent="-171450">
              <a:buFontTx/>
              <a:buChar char="•"/>
            </a:pPr>
            <a:r>
              <a:rPr lang="en-US" altLang="en-US" smtClean="0"/>
              <a:t>Followed x 4 years, cysts enlarging.  </a:t>
            </a:r>
          </a:p>
          <a:p>
            <a:pPr marL="171450" indent="-171450"/>
            <a:endParaRPr lang="en-US" alt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2BCC63B4-9D48-4519-9923-DBAF070C184D}" type="slidenum">
              <a:rPr lang="en-US" altLang="en-US" smtClean="0"/>
              <a:pPr>
                <a:spcBef>
                  <a:spcPct val="0"/>
                </a:spcBef>
              </a:pPr>
              <a:t>45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AC5623FD-8239-47A3-A815-5B6D4E16663F}" type="slidenum">
              <a:rPr lang="en-US" altLang="en-US" smtClean="0"/>
              <a:pPr>
                <a:spcBef>
                  <a:spcPct val="0"/>
                </a:spcBef>
              </a:pPr>
              <a:t>46</a:t>
            </a:fld>
            <a:endParaRPr lang="en-US" alt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 smtClean="0"/>
              <a:t>Amorphous hyaline material on light microscopy.</a:t>
            </a:r>
          </a:p>
          <a:p>
            <a:pPr marL="171450" indent="-171450">
              <a:buFontTx/>
              <a:buChar char="•"/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C1E45849-2025-493D-9B3F-AA7C1BB4BFAC}" type="slidenum">
              <a:rPr lang="en-US" altLang="en-US" smtClean="0"/>
              <a:pPr>
                <a:spcBef>
                  <a:spcPct val="0"/>
                </a:spcBef>
              </a:pPr>
              <a:t>47</a:t>
            </a:fld>
            <a:endParaRPr lang="en-US" alt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marL="185738" indent="-185738">
              <a:buFontTx/>
              <a:buChar char="•"/>
            </a:pPr>
            <a:r>
              <a:rPr lang="en-US" altLang="en-US" smtClean="0"/>
              <a:t>Apple-green birefringence on polarized microscopy with Congo Red stain. </a:t>
            </a:r>
          </a:p>
          <a:p>
            <a:pPr marL="185738" indent="-185738">
              <a:buFontTx/>
              <a:buChar char="•"/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68275" indent="-168275">
              <a:buFontTx/>
              <a:buChar char="•"/>
            </a:pPr>
            <a:r>
              <a:rPr lang="en-US" altLang="en-US" dirty="0" smtClean="0"/>
              <a:t>OSA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 smtClean="0">
                <a:solidFill>
                  <a:schemeClr val="accent4">
                    <a:lumMod val="90000"/>
                  </a:schemeClr>
                </a:solidFill>
              </a:rPr>
              <a:t>Baqir et al. </a:t>
            </a:r>
            <a:r>
              <a:rPr lang="en-US" sz="1200" b="0" dirty="0" err="1" smtClean="0">
                <a:solidFill>
                  <a:schemeClr val="accent4">
                    <a:lumMod val="90000"/>
                  </a:schemeClr>
                </a:solidFill>
              </a:rPr>
              <a:t>Respir</a:t>
            </a:r>
            <a:r>
              <a:rPr lang="en-US" sz="1200" b="0" dirty="0" smtClean="0">
                <a:solidFill>
                  <a:schemeClr val="accent4">
                    <a:lumMod val="90000"/>
                  </a:schemeClr>
                </a:solidFill>
              </a:rPr>
              <a:t> Med 2013</a:t>
            </a:r>
            <a:r>
              <a:rPr lang="en-US" sz="1200" b="0" baseline="0" dirty="0" smtClean="0">
                <a:solidFill>
                  <a:schemeClr val="accent4">
                    <a:lumMod val="90000"/>
                  </a:schemeClr>
                </a:solidFill>
              </a:rPr>
              <a:t> </a:t>
            </a:r>
            <a:endParaRPr lang="en-US" sz="1200" b="0" dirty="0" smtClean="0">
              <a:solidFill>
                <a:schemeClr val="accent4">
                  <a:lumMod val="90000"/>
                </a:schemeClr>
              </a:solidFill>
            </a:endParaRPr>
          </a:p>
          <a:p>
            <a:pPr marL="628650" lvl="1" indent="-171450">
              <a:buFont typeface="Courier New" panose="02070309020205020404" pitchFamily="49" charset="0"/>
              <a:buChar char="o"/>
              <a:defRPr/>
            </a:pPr>
            <a:r>
              <a:rPr lang="en-US" sz="1200" dirty="0" smtClean="0"/>
              <a:t>8 subjects (7F, 1M) with Sjögren's syndrome and pulmonary amyloid proved by lung biopsy; age 32-75 yrs. </a:t>
            </a:r>
          </a:p>
          <a:p>
            <a:pPr marL="628650" lvl="1" indent="-171450">
              <a:buFont typeface="Courier New" panose="02070309020205020404" pitchFamily="49" charset="0"/>
              <a:buChar char="o"/>
              <a:defRPr/>
            </a:pPr>
            <a:r>
              <a:rPr lang="en-US" sz="1200" dirty="0" smtClean="0"/>
              <a:t>HRCT – nodules and cysts in all.</a:t>
            </a:r>
          </a:p>
          <a:p>
            <a:pPr marL="628650" lvl="1" indent="-171450">
              <a:buFont typeface="Courier New" panose="02070309020205020404" pitchFamily="49" charset="0"/>
              <a:buChar char="o"/>
              <a:defRPr/>
            </a:pPr>
            <a:r>
              <a:rPr lang="en-US" sz="1200" dirty="0" smtClean="0"/>
              <a:t>3 had associated MALToma. </a:t>
            </a:r>
          </a:p>
          <a:p>
            <a:pPr marL="628650" lvl="1" indent="-171450">
              <a:buFont typeface="Courier New" panose="02070309020205020404" pitchFamily="49" charset="0"/>
              <a:buChar char="o"/>
              <a:defRPr/>
            </a:pPr>
            <a:r>
              <a:rPr lang="en-US" sz="1200" dirty="0" smtClean="0"/>
              <a:t>Cystic lung disease in patients with Sjögren's syndrome can represent amyloidosis, not lymphoid interstitial pneumonia (LIP). </a:t>
            </a:r>
          </a:p>
          <a:p>
            <a:pPr marL="625475" lvl="1" indent="-168275">
              <a:buFontTx/>
              <a:buChar char="•"/>
            </a:pPr>
            <a:endParaRPr lang="en-US" altLang="en-US" dirty="0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D86229C9-96AC-4423-9528-2347EEEA0FB7}" type="slidenum">
              <a:rPr lang="en-US" altLang="en-US" smtClean="0"/>
              <a:pPr>
                <a:spcBef>
                  <a:spcPct val="0"/>
                </a:spcBef>
              </a:pPr>
              <a:t>48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EBFAD954-53A8-4C02-BA99-50D127985A5E}" type="slidenum">
              <a:rPr lang="en-US" altLang="en-US" smtClean="0"/>
              <a:pPr>
                <a:spcBef>
                  <a:spcPct val="0"/>
                </a:spcBef>
              </a:pPr>
              <a:t>49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Tx/>
              <a:buChar char="•"/>
            </a:pPr>
            <a:r>
              <a:rPr lang="en-US" altLang="en-US" dirty="0" smtClean="0"/>
              <a:t>Cyst (pathology) - any round circumscribed space that is surrounded by an epithelial or fibrous wall of variable thickness.</a:t>
            </a:r>
          </a:p>
          <a:p>
            <a:pPr marL="174708" indent="-174708">
              <a:buFontTx/>
              <a:buChar char="•"/>
            </a:pPr>
            <a:r>
              <a:rPr lang="en-US" altLang="en-US" dirty="0" smtClean="0"/>
              <a:t>Cyst (radiology) - occur without associated pulmonary emphysema.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altLang="en-US" dirty="0" smtClean="0"/>
              <a:t>Cavity</a:t>
            </a:r>
            <a:r>
              <a:rPr lang="en-US" altLang="en-US" baseline="0" dirty="0" smtClean="0"/>
              <a:t> </a:t>
            </a:r>
            <a:r>
              <a:rPr lang="en-US" altLang="en-US" dirty="0" smtClean="0"/>
              <a:t>(radiology) - </a:t>
            </a:r>
            <a:r>
              <a:rPr lang="en-US" dirty="0" smtClean="0"/>
              <a:t>a gas-filled space, seen as a </a:t>
            </a:r>
            <a:r>
              <a:rPr lang="en-US" dirty="0" err="1" smtClean="0"/>
              <a:t>lucency</a:t>
            </a:r>
            <a:r>
              <a:rPr lang="en-US" dirty="0" smtClean="0"/>
              <a:t> or low-attenuation area, within pulmonary consolidation, a mass, or a nodule</a:t>
            </a:r>
            <a:r>
              <a:rPr lang="en-US" altLang="en-US" baseline="0" dirty="0" smtClean="0"/>
              <a:t> </a:t>
            </a:r>
            <a:endParaRPr lang="en-US" altLang="en-US" dirty="0" smtClean="0"/>
          </a:p>
          <a:p>
            <a:pPr marL="640594" lvl="1" indent="-174708">
              <a:buFont typeface="Courier New" panose="02070309020205020404" pitchFamily="49" charset="0"/>
              <a:buChar char="o"/>
            </a:pPr>
            <a:r>
              <a:rPr lang="en-US" altLang="en-US" dirty="0" smtClean="0"/>
              <a:t>In the case of cavitating consolidation, the original consolidation may resolve and leave only a thin wall.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7E649-7CAD-4E79-885A-503BBCA6B2A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405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4625" indent="-174625">
              <a:buFontTx/>
              <a:buChar char="•"/>
            </a:pPr>
            <a:r>
              <a:rPr lang="en-US" altLang="en-US" dirty="0" smtClean="0"/>
              <a:t>LCDD </a:t>
            </a:r>
            <a:r>
              <a:rPr lang="en-US" altLang="en-US" dirty="0" smtClean="0"/>
              <a:t>in lung</a:t>
            </a:r>
          </a:p>
          <a:p>
            <a:pPr marL="0" indent="0">
              <a:buFontTx/>
              <a:buNone/>
            </a:pPr>
            <a:r>
              <a:rPr lang="en-US" altLang="en-US" b="1" u="sng" dirty="0" smtClean="0"/>
              <a:t>Pulmonary</a:t>
            </a:r>
            <a:r>
              <a:rPr lang="en-US" altLang="en-US" b="1" u="sng" baseline="0" dirty="0" smtClean="0"/>
              <a:t> light chain deposition disease </a:t>
            </a:r>
            <a:endParaRPr lang="en-US" altLang="en-US" b="1" u="sng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 smtClean="0">
                <a:effectLst/>
                <a:ea typeface="Verdana" pitchFamily="34" charset="0"/>
                <a:cs typeface="Verdana" pitchFamily="34" charset="0"/>
              </a:rPr>
              <a:t>Monoclonal plasma cell proliferation localized to lung (more commonly involve kidneys, heart, liver)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i="1" dirty="0" smtClean="0">
                <a:effectLst/>
                <a:ea typeface="Verdana" pitchFamily="34" charset="0"/>
                <a:cs typeface="Verdana" pitchFamily="34" charset="0"/>
              </a:rPr>
              <a:t>Non</a:t>
            </a:r>
            <a:r>
              <a:rPr lang="en-US" altLang="en-US" sz="1200" dirty="0" smtClean="0">
                <a:effectLst/>
                <a:ea typeface="Verdana" pitchFamily="34" charset="0"/>
                <a:cs typeface="Verdana" pitchFamily="34" charset="0"/>
              </a:rPr>
              <a:t>-amyloid light chain deposits (no </a:t>
            </a:r>
            <a:r>
              <a:rPr lang="en-US" altLang="en-US" sz="1200" dirty="0" smtClean="0">
                <a:effectLst/>
                <a:ea typeface="Verdana" pitchFamily="34" charset="0"/>
                <a:cs typeface="Verdana" pitchFamily="34" charset="0"/>
                <a:sym typeface="Symbol" pitchFamily="18" charset="2"/>
              </a:rPr>
              <a:t>-pleated sheet configuration and negative Congo red staining) </a:t>
            </a:r>
            <a:r>
              <a:rPr lang="en-US" altLang="en-US" sz="1200" dirty="0" smtClean="0">
                <a:effectLst/>
                <a:ea typeface="Verdana" pitchFamily="34" charset="0"/>
                <a:cs typeface="Verdana" pitchFamily="34" charset="0"/>
              </a:rPr>
              <a:t>in the walls of alveoli, small airways, vessels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 smtClean="0">
                <a:effectLst/>
                <a:ea typeface="Verdana" pitchFamily="34" charset="0"/>
                <a:cs typeface="Verdana" pitchFamily="34" charset="0"/>
              </a:rPr>
              <a:t>Macrophages express metalloproteinases </a:t>
            </a:r>
            <a:r>
              <a:rPr lang="en-US" altLang="en-US" sz="1200" dirty="0" smtClean="0">
                <a:effectLst/>
                <a:ea typeface="Verdana" pitchFamily="34" charset="0"/>
                <a:cs typeface="Verdana" pitchFamily="34" charset="0"/>
                <a:sym typeface="Symbol" pitchFamily="18" charset="2"/>
              </a:rPr>
              <a:t> </a:t>
            </a:r>
            <a:r>
              <a:rPr lang="en-US" altLang="en-US" sz="1200" dirty="0" err="1" smtClean="0">
                <a:effectLst/>
                <a:ea typeface="Verdana" pitchFamily="34" charset="0"/>
                <a:cs typeface="Verdana" pitchFamily="34" charset="0"/>
                <a:sym typeface="Symbol" pitchFamily="18" charset="2"/>
              </a:rPr>
              <a:t>elastolysis</a:t>
            </a:r>
            <a:r>
              <a:rPr lang="en-US" altLang="en-US" sz="1200" dirty="0" smtClean="0">
                <a:effectLst/>
                <a:ea typeface="Verdana" pitchFamily="34" charset="0"/>
                <a:cs typeface="Verdana" pitchFamily="34" charset="0"/>
                <a:sym typeface="Symbol" pitchFamily="18" charset="2"/>
              </a:rPr>
              <a:t> and cyst 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 smtClean="0">
                <a:effectLst/>
                <a:ea typeface="Verdana" pitchFamily="34" charset="0"/>
                <a:cs typeface="Verdana" pitchFamily="34" charset="0"/>
              </a:rPr>
              <a:t>Progressive cysts and airflow obstruction; can lead to respiratory failure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 smtClean="0">
                <a:effectLst/>
                <a:ea typeface="Verdana" pitchFamily="34" charset="0"/>
                <a:cs typeface="Verdana" pitchFamily="34" charset="0"/>
              </a:rPr>
              <a:t>Treatment: chemotherapy, hematopoietic stem cell transplant</a:t>
            </a:r>
            <a:endParaRPr lang="en-US" altLang="en-US" dirty="0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9840CE-B88C-445B-BE6D-2D08C1FC13C9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50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 err="1" smtClean="0"/>
              <a:t>Elastolysis</a:t>
            </a:r>
            <a:r>
              <a:rPr lang="en-US" altLang="en-US" dirty="0" smtClean="0"/>
              <a:t> associated with release of matrix metalloproteinases (MMPs) from macrophages.</a:t>
            </a:r>
            <a:r>
              <a:rPr lang="en-US" altLang="en-US" b="1" u="sng" dirty="0" smtClean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u="sng" dirty="0" smtClean="0"/>
              <a:t>Pulmonary</a:t>
            </a:r>
            <a:r>
              <a:rPr lang="en-US" altLang="en-US" b="1" u="sng" baseline="0" dirty="0" smtClean="0"/>
              <a:t> light chain deposition disease </a:t>
            </a:r>
            <a:endParaRPr lang="en-US" altLang="en-US" b="1" u="sng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 smtClean="0">
                <a:effectLst/>
                <a:ea typeface="Verdana" pitchFamily="34" charset="0"/>
                <a:cs typeface="Verdana" pitchFamily="34" charset="0"/>
              </a:rPr>
              <a:t>Monoclonal plasma cell proliferation localized to lung (more commonly involve kidneys, heart, liver)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i="1" dirty="0" smtClean="0">
                <a:effectLst/>
                <a:ea typeface="Verdana" pitchFamily="34" charset="0"/>
                <a:cs typeface="Verdana" pitchFamily="34" charset="0"/>
              </a:rPr>
              <a:t>Non</a:t>
            </a:r>
            <a:r>
              <a:rPr lang="en-US" altLang="en-US" sz="1200" dirty="0" smtClean="0">
                <a:effectLst/>
                <a:ea typeface="Verdana" pitchFamily="34" charset="0"/>
                <a:cs typeface="Verdana" pitchFamily="34" charset="0"/>
              </a:rPr>
              <a:t>-amyloid light chain deposits (no </a:t>
            </a:r>
            <a:r>
              <a:rPr lang="en-US" altLang="en-US" sz="1200" dirty="0" smtClean="0">
                <a:effectLst/>
                <a:ea typeface="Verdana" pitchFamily="34" charset="0"/>
                <a:cs typeface="Verdana" pitchFamily="34" charset="0"/>
                <a:sym typeface="Symbol" pitchFamily="18" charset="2"/>
              </a:rPr>
              <a:t>-pleated sheet configuration and negative Congo red staining) </a:t>
            </a:r>
            <a:r>
              <a:rPr lang="en-US" altLang="en-US" sz="1200" dirty="0" smtClean="0">
                <a:effectLst/>
                <a:ea typeface="Verdana" pitchFamily="34" charset="0"/>
                <a:cs typeface="Verdana" pitchFamily="34" charset="0"/>
              </a:rPr>
              <a:t>in the walls of alveoli, small airways, vessels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 smtClean="0">
                <a:effectLst/>
                <a:ea typeface="Verdana" pitchFamily="34" charset="0"/>
                <a:cs typeface="Verdana" pitchFamily="34" charset="0"/>
              </a:rPr>
              <a:t>Macrophages express metalloproteinases </a:t>
            </a:r>
            <a:r>
              <a:rPr lang="en-US" altLang="en-US" sz="1200" dirty="0" smtClean="0">
                <a:effectLst/>
                <a:ea typeface="Verdana" pitchFamily="34" charset="0"/>
                <a:cs typeface="Verdana" pitchFamily="34" charset="0"/>
                <a:sym typeface="Symbol" pitchFamily="18" charset="2"/>
              </a:rPr>
              <a:t> </a:t>
            </a:r>
            <a:r>
              <a:rPr lang="en-US" altLang="en-US" sz="1200" dirty="0" err="1" smtClean="0">
                <a:effectLst/>
                <a:ea typeface="Verdana" pitchFamily="34" charset="0"/>
                <a:cs typeface="Verdana" pitchFamily="34" charset="0"/>
                <a:sym typeface="Symbol" pitchFamily="18" charset="2"/>
              </a:rPr>
              <a:t>elastolysis</a:t>
            </a:r>
            <a:r>
              <a:rPr lang="en-US" altLang="en-US" sz="1200" dirty="0" smtClean="0">
                <a:effectLst/>
                <a:ea typeface="Verdana" pitchFamily="34" charset="0"/>
                <a:cs typeface="Verdana" pitchFamily="34" charset="0"/>
                <a:sym typeface="Symbol" pitchFamily="18" charset="2"/>
              </a:rPr>
              <a:t> and cyst 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 smtClean="0">
                <a:effectLst/>
                <a:ea typeface="Verdana" pitchFamily="34" charset="0"/>
                <a:cs typeface="Verdana" pitchFamily="34" charset="0"/>
              </a:rPr>
              <a:t>Progressive cysts and airflow obstruction; can lead to respiratory failure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 smtClean="0">
                <a:effectLst/>
                <a:ea typeface="Verdana" pitchFamily="34" charset="0"/>
                <a:cs typeface="Verdana" pitchFamily="34" charset="0"/>
              </a:rPr>
              <a:t>Treatment: chemotherapy, hematopoietic stem cell transplant</a:t>
            </a:r>
            <a:r>
              <a:rPr lang="en-US" altLang="en-US" dirty="0" smtClean="0"/>
              <a:t> </a:t>
            </a: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16F58C6B-6AA4-410B-8DF7-4911C62CA156}" type="slidenum">
              <a:rPr lang="en-US" altLang="en-US" smtClean="0"/>
              <a:pPr>
                <a:spcBef>
                  <a:spcPct val="0"/>
                </a:spcBef>
              </a:pPr>
              <a:t>51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68275" indent="-168275"/>
            <a:r>
              <a:rPr lang="en-US" altLang="en-US" smtClean="0"/>
              <a:t>(</a:t>
            </a:r>
            <a:r>
              <a:rPr lang="en-US" altLang="en-US" i="1" smtClean="0"/>
              <a:t>A–C</a:t>
            </a:r>
            <a:r>
              <a:rPr lang="en-US" altLang="en-US" smtClean="0"/>
              <a:t>) Chest high-resolution computed tomography: scattered thin-walled, regular-shaped cysts in both lungs. </a:t>
            </a:r>
          </a:p>
          <a:p>
            <a:pPr marL="168275" indent="-168275"/>
            <a:r>
              <a:rPr lang="en-US" altLang="en-US" smtClean="0"/>
              <a:t>(</a:t>
            </a:r>
            <a:r>
              <a:rPr lang="en-US" altLang="en-US" i="1" smtClean="0"/>
              <a:t>D–F</a:t>
            </a:r>
            <a:r>
              <a:rPr lang="en-US" altLang="en-US" smtClean="0"/>
              <a:t>) Photomicrographs of the surgical lung biopsy: constrictive bronchiolitis. </a:t>
            </a:r>
          </a:p>
          <a:p>
            <a:pPr marL="627063" lvl="1" indent="-168275"/>
            <a:r>
              <a:rPr lang="en-US" altLang="en-US" smtClean="0"/>
              <a:t>(</a:t>
            </a:r>
            <a:r>
              <a:rPr lang="en-US" altLang="en-US" i="1" smtClean="0"/>
              <a:t>D</a:t>
            </a:r>
            <a:r>
              <a:rPr lang="en-US" altLang="en-US" smtClean="0"/>
              <a:t>) Constricted airway (</a:t>
            </a:r>
            <a:r>
              <a:rPr lang="en-US" altLang="en-US" i="1" smtClean="0"/>
              <a:t>arrow</a:t>
            </a:r>
            <a:r>
              <a:rPr lang="en-US" altLang="en-US" smtClean="0"/>
              <a:t>) and area of peribronchiolar overdistension with tissue disruption and air trapping (*). </a:t>
            </a:r>
          </a:p>
          <a:p>
            <a:pPr marL="627063" lvl="1" indent="-168275"/>
            <a:r>
              <a:rPr lang="en-US" altLang="en-US" smtClean="0"/>
              <a:t>(</a:t>
            </a:r>
            <a:r>
              <a:rPr lang="en-US" altLang="en-US" i="1" smtClean="0"/>
              <a:t>E</a:t>
            </a:r>
            <a:r>
              <a:rPr lang="en-US" altLang="en-US" smtClean="0"/>
              <a:t>) Constricted airways (</a:t>
            </a:r>
            <a:r>
              <a:rPr lang="en-US" altLang="en-US" i="1" smtClean="0"/>
              <a:t>arrow</a:t>
            </a:r>
            <a:r>
              <a:rPr lang="en-US" altLang="en-US" smtClean="0"/>
              <a:t>) and diffuse parenchymal overinflation. </a:t>
            </a:r>
          </a:p>
          <a:p>
            <a:pPr marL="627063" lvl="1" indent="-168275"/>
            <a:r>
              <a:rPr lang="en-US" altLang="en-US" smtClean="0"/>
              <a:t>(</a:t>
            </a:r>
            <a:r>
              <a:rPr lang="en-US" altLang="en-US" i="1" smtClean="0"/>
              <a:t>F</a:t>
            </a:r>
            <a:r>
              <a:rPr lang="en-US" altLang="en-US" smtClean="0"/>
              <a:t>) Distorted, thickened, and constricted small airways (</a:t>
            </a:r>
            <a:r>
              <a:rPr lang="en-US" altLang="en-US" i="1" smtClean="0"/>
              <a:t>arrow</a:t>
            </a:r>
            <a:r>
              <a:rPr lang="en-US" altLang="en-US" smtClean="0"/>
              <a:t>), with focal areas of lung tissue collapse (col) contrasting with regions of peribronchiolar overdistension (*). Large areas of overdistension with tissue disruption may correspond to cystic changes on high-resolution computed tomography. </a:t>
            </a:r>
            <a:r>
              <a:rPr lang="en-US" altLang="en-US" i="1" smtClean="0"/>
              <a:t>Scale bar</a:t>
            </a:r>
            <a:r>
              <a:rPr lang="en-US" altLang="en-US" smtClean="0"/>
              <a:t> in </a:t>
            </a:r>
            <a:r>
              <a:rPr lang="en-US" altLang="en-US" i="1" smtClean="0"/>
              <a:t>D</a:t>
            </a:r>
            <a:r>
              <a:rPr lang="en-US" altLang="en-US" smtClean="0"/>
              <a:t> = 1,000 μm; </a:t>
            </a:r>
            <a:r>
              <a:rPr lang="en-US" altLang="en-US" i="1" smtClean="0"/>
              <a:t>scale bars</a:t>
            </a:r>
            <a:r>
              <a:rPr lang="en-US" altLang="en-US" smtClean="0"/>
              <a:t> in </a:t>
            </a:r>
            <a:r>
              <a:rPr lang="en-US" altLang="en-US" i="1" smtClean="0"/>
              <a:t>E</a:t>
            </a:r>
            <a:r>
              <a:rPr lang="en-US" altLang="en-US" smtClean="0"/>
              <a:t> and </a:t>
            </a:r>
            <a:r>
              <a:rPr lang="en-US" altLang="en-US" i="1" smtClean="0"/>
              <a:t>F</a:t>
            </a:r>
            <a:r>
              <a:rPr lang="en-US" altLang="en-US" smtClean="0"/>
              <a:t> = 250 μm. </a:t>
            </a:r>
          </a:p>
          <a:p>
            <a:pPr marL="168275" indent="-168275">
              <a:buFontTx/>
              <a:buChar char="•"/>
            </a:pPr>
            <a:endParaRPr lang="en-US" alt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66754525-ADF2-41DA-914D-CA5CA6969639}" type="slidenum">
              <a:rPr lang="en-US" altLang="en-US" smtClean="0"/>
              <a:pPr>
                <a:spcBef>
                  <a:spcPct val="0"/>
                </a:spcBef>
              </a:pPr>
              <a:t>52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8952787D-B57C-4E09-A6AA-2D8F1DC0AD95}" type="slidenum">
              <a:rPr lang="en-US" altLang="en-US" smtClean="0"/>
              <a:pPr>
                <a:spcBef>
                  <a:spcPct val="0"/>
                </a:spcBef>
              </a:pPr>
              <a:t>53</a:t>
            </a:fld>
            <a:endParaRPr lang="en-US" altLang="en-US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6213" indent="-176213">
              <a:spcBef>
                <a:spcPts val="450"/>
              </a:spcBef>
              <a:buFontTx/>
              <a:buChar char="•"/>
            </a:pPr>
            <a:r>
              <a:rPr lang="en-US" altLang="en-US" smtClean="0"/>
              <a:t>31F with Marfan, no h/o pneumothorax.  (4.8% of 166 adult Marfan patients had a h/o pneumothorax; 9.6% had apical blebs or bullae)</a:t>
            </a:r>
          </a:p>
          <a:p>
            <a:pPr marL="176213" indent="-176213">
              <a:spcBef>
                <a:spcPts val="450"/>
              </a:spcBef>
              <a:buFontTx/>
              <a:buChar char="•"/>
            </a:pPr>
            <a:r>
              <a:rPr lang="en-US" altLang="en-US" smtClean="0"/>
              <a:t>46M with NF-1.  (In 6/156, 4%, patients, cystic airspaces or bullae were seen by chest radiography or CT scan. All 6 patients had a history of smoking.</a:t>
            </a:r>
          </a:p>
          <a:p>
            <a:pPr marL="176213" indent="-176213">
              <a:spcBef>
                <a:spcPts val="450"/>
              </a:spcBef>
              <a:buFontTx/>
              <a:buChar char="•"/>
            </a:pPr>
            <a:r>
              <a:rPr lang="en-US" altLang="en-US" smtClean="0"/>
              <a:t>Marfan: prevalence 1 in 3,000 to 5,000 or 200-300 per 100,000.  75,000 in US. </a:t>
            </a:r>
          </a:p>
          <a:p>
            <a:pPr marL="176213" lvl="1" indent="-176213">
              <a:spcBef>
                <a:spcPts val="450"/>
              </a:spcBef>
              <a:buFontTx/>
              <a:buChar char="•"/>
            </a:pPr>
            <a:r>
              <a:rPr lang="en-US" altLang="en-US" smtClean="0"/>
              <a:t>NF: prevalence 1 in 4,000 or 250 per 100,000. &gt;100,000 in US.  </a:t>
            </a:r>
          </a:p>
          <a:p>
            <a:pPr marL="176213" indent="-176213">
              <a:spcBef>
                <a:spcPts val="450"/>
              </a:spcBef>
              <a:buFontTx/>
              <a:buChar char="•"/>
            </a:pPr>
            <a:r>
              <a:rPr lang="en-US" altLang="en-US" smtClean="0"/>
              <a:t>Ehlers-Danlos (all types): prevalence 1 in 5,000 or 200 per 100,000.   60,000 in US. 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 smtClean="0"/>
              <a:t>Died 6/05.</a:t>
            </a: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CA43B9A5-4E55-421F-A3D1-E287BB37D2F6}" type="slidenum">
              <a:rPr lang="en-US" altLang="en-US" smtClean="0"/>
              <a:pPr>
                <a:spcBef>
                  <a:spcPct val="0"/>
                </a:spcBef>
              </a:pPr>
              <a:t>55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68275" indent="-168275">
              <a:buFontTx/>
              <a:buChar char="•"/>
            </a:pPr>
            <a:r>
              <a:rPr lang="en-US" altLang="en-US" smtClean="0"/>
              <a:t>Cause of HP unknown.</a:t>
            </a:r>
          </a:p>
          <a:p>
            <a:pPr marL="168275" indent="-168275">
              <a:buFontTx/>
              <a:buChar char="•"/>
            </a:pPr>
            <a:r>
              <a:rPr lang="en-US" altLang="en-US" smtClean="0"/>
              <a:t>1/22/99 PFTs: TLC 3.93 (75%), FVC 2.11 (63%), FEV1 1.57 (59%), FEV1/FVC 74.5, DLCO 11.4 (51%), SaO2 92/72. </a:t>
            </a: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CCE043DE-9469-4AAC-9451-956279C10204}" type="slidenum">
              <a:rPr lang="en-US" altLang="en-US" smtClean="0"/>
              <a:pPr>
                <a:spcBef>
                  <a:spcPct val="0"/>
                </a:spcBef>
              </a:pPr>
              <a:t>56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983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174708" indent="-174708">
              <a:buFontTx/>
              <a:buChar char="•"/>
            </a:pPr>
            <a:endParaRPr lang="en-US" alt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EDE76B5-A576-4F48-867D-0ADE038B6662}" type="slidenum">
              <a:rPr lang="en-US" altLang="en-US" sz="12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eaLnBrk="1" hangingPunct="1">
                <a:defRPr/>
              </a:pPr>
              <a:t>58</a:t>
            </a:fld>
            <a:endParaRPr lang="en-US" altLang="en-US" sz="12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altLang="en-US" dirty="0" smtClean="0"/>
              <a:t>Emphysema (radiology) - </a:t>
            </a:r>
            <a:r>
              <a:rPr lang="en-US" dirty="0" smtClean="0"/>
              <a:t>focal areas or regions of low attenuation, usually without visible walls. </a:t>
            </a:r>
          </a:p>
          <a:p>
            <a:pPr marL="640594" lvl="1" indent="-174708">
              <a:buFont typeface="Courier New" panose="02070309020205020404" pitchFamily="49" charset="0"/>
              <a:buChar char="o"/>
            </a:pPr>
            <a:r>
              <a:rPr lang="en-US" dirty="0" smtClean="0"/>
              <a:t>In the case of </a:t>
            </a:r>
            <a:r>
              <a:rPr lang="en-US" dirty="0" err="1" smtClean="0"/>
              <a:t>panacinar</a:t>
            </a:r>
            <a:r>
              <a:rPr lang="en-US" dirty="0" smtClean="0"/>
              <a:t> emphysema, decreased attenuation is more diffuse.</a:t>
            </a:r>
            <a:endParaRPr lang="en-US" altLang="en-US" dirty="0" smtClean="0"/>
          </a:p>
          <a:p>
            <a:pPr marL="174708" indent="-174708">
              <a:buFontTx/>
              <a:buChar char="•"/>
            </a:pPr>
            <a:r>
              <a:rPr lang="en-US" altLang="en-US" dirty="0" smtClean="0"/>
              <a:t>“Bronchiectasis is irreversible localized or diffuse bronchial dilatation, usually resulting from chronic infection, proximal airway obstruction, or congenital bronchial abnormality.”</a:t>
            </a:r>
          </a:p>
          <a:p>
            <a:pPr marL="174708" indent="-174708">
              <a:buFontTx/>
              <a:buChar char="•"/>
            </a:pPr>
            <a:r>
              <a:rPr lang="en-US" altLang="en-US" dirty="0" smtClean="0"/>
              <a:t>“Traction bronchiectasis and traction </a:t>
            </a:r>
            <a:r>
              <a:rPr lang="en-US" altLang="en-US" dirty="0" err="1" smtClean="0"/>
              <a:t>bronchiolectasis</a:t>
            </a:r>
            <a:r>
              <a:rPr lang="en-US" altLang="en-US" dirty="0" smtClean="0"/>
              <a:t> respectively represent irregular bronchial and bronchiolar dilatation caused by surrounding retractile pulmonary fibrosis.” </a:t>
            </a:r>
          </a:p>
          <a:p>
            <a:pPr marL="640594" lvl="1" indent="-174708">
              <a:buFont typeface="Courier New" pitchFamily="49" charset="0"/>
              <a:buChar char="o"/>
            </a:pPr>
            <a:r>
              <a:rPr lang="en-US" altLang="en-US" dirty="0" smtClean="0"/>
              <a:t>Dilated airways are usually identifiable as such but may be seen as cysts (bronchi) or </a:t>
            </a:r>
            <a:r>
              <a:rPr lang="en-US" altLang="en-US" dirty="0" err="1" smtClean="0"/>
              <a:t>microcysts</a:t>
            </a:r>
            <a:r>
              <a:rPr lang="en-US" altLang="en-US" dirty="0" smtClean="0"/>
              <a:t> (bronchioles in the lung periphery). </a:t>
            </a:r>
          </a:p>
          <a:p>
            <a:pPr marL="640594" lvl="1" indent="-174708">
              <a:buFont typeface="Courier New" pitchFamily="49" charset="0"/>
              <a:buChar char="o"/>
            </a:pPr>
            <a:r>
              <a:rPr lang="en-US" altLang="en-US" dirty="0" smtClean="0"/>
              <a:t>The juxtaposition of numerous cystic airways may make the distinction from “pure” fibrotic honeycombing difficult.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altLang="en-US" dirty="0" smtClean="0"/>
              <a:t>Honeycombing (radiology) = </a:t>
            </a:r>
            <a:r>
              <a:rPr lang="en-US" dirty="0"/>
              <a:t>appearance is of clustered cystic air spaces, typically of comparable diameters on the order of 3–10 mm but occasionally as large as 2.5 cm </a:t>
            </a:r>
          </a:p>
          <a:p>
            <a:pPr marL="640594" lvl="1" indent="-174708">
              <a:buFont typeface="Courier New" panose="02070309020205020404" pitchFamily="49" charset="0"/>
              <a:buChar char="o"/>
            </a:pPr>
            <a:r>
              <a:rPr lang="en-US" dirty="0"/>
              <a:t>Honeycombing is usually subpleural and is characterized by well-defined walls. </a:t>
            </a:r>
          </a:p>
          <a:p>
            <a:pPr marL="640594" lvl="1" indent="-174708">
              <a:buFont typeface="Courier New" panose="02070309020205020404" pitchFamily="49" charset="0"/>
              <a:buChar char="o"/>
            </a:pPr>
            <a:r>
              <a:rPr lang="en-US" dirty="0"/>
              <a:t>It is a CT feature of established pulmonary fibrosis. </a:t>
            </a:r>
            <a:endParaRPr lang="en-US" altLang="en-US" dirty="0" smtClean="0"/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8BC6E-9392-41FD-96B6-FF6B3F8D1D7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16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altLang="en-US" dirty="0" smtClean="0"/>
              <a:t>Emphysema (radiology) - </a:t>
            </a:r>
            <a:r>
              <a:rPr lang="en-US" dirty="0" smtClean="0"/>
              <a:t>focal areas or regions of low attenuation, usually without visible walls. </a:t>
            </a:r>
          </a:p>
          <a:p>
            <a:pPr marL="640594" lvl="1" indent="-174708">
              <a:buFont typeface="Courier New" panose="02070309020205020404" pitchFamily="49" charset="0"/>
              <a:buChar char="o"/>
            </a:pPr>
            <a:r>
              <a:rPr lang="en-US" dirty="0" smtClean="0"/>
              <a:t>In the case of </a:t>
            </a:r>
            <a:r>
              <a:rPr lang="en-US" dirty="0" err="1" smtClean="0"/>
              <a:t>panacinar</a:t>
            </a:r>
            <a:r>
              <a:rPr lang="en-US" dirty="0" smtClean="0"/>
              <a:t> emphysema, decreased attenuation is more diffuse.</a:t>
            </a:r>
            <a:endParaRPr lang="en-US" altLang="en-US" dirty="0" smtClean="0"/>
          </a:p>
          <a:p>
            <a:pPr marL="174708" indent="-174708">
              <a:buFontTx/>
              <a:buChar char="•"/>
            </a:pPr>
            <a:r>
              <a:rPr lang="en-US" altLang="en-US" dirty="0" smtClean="0"/>
              <a:t>“Bronchiectasis is irreversible localized or diffuse bronchial dilatation, usually resulting from chronic infection, proximal airway obstruction, or congenital bronchial abnormality.”</a:t>
            </a:r>
          </a:p>
          <a:p>
            <a:pPr marL="174708" indent="-174708">
              <a:buFontTx/>
              <a:buChar char="•"/>
            </a:pPr>
            <a:r>
              <a:rPr lang="en-US" altLang="en-US" dirty="0" smtClean="0"/>
              <a:t>“Traction bronchiectasis and traction </a:t>
            </a:r>
            <a:r>
              <a:rPr lang="en-US" altLang="en-US" dirty="0" err="1" smtClean="0"/>
              <a:t>bronchiolectasis</a:t>
            </a:r>
            <a:r>
              <a:rPr lang="en-US" altLang="en-US" dirty="0" smtClean="0"/>
              <a:t> respectively represent irregular bronchial and bronchiolar dilatation caused by surrounding retractile pulmonary fibrosis.” </a:t>
            </a:r>
          </a:p>
          <a:p>
            <a:pPr marL="640594" lvl="1" indent="-174708">
              <a:buFont typeface="Courier New" pitchFamily="49" charset="0"/>
              <a:buChar char="o"/>
            </a:pPr>
            <a:r>
              <a:rPr lang="en-US" altLang="en-US" dirty="0" smtClean="0"/>
              <a:t>Dilated airways are usually identifiable as such but may be seen as cysts (bronchi) or </a:t>
            </a:r>
            <a:r>
              <a:rPr lang="en-US" altLang="en-US" dirty="0" err="1" smtClean="0"/>
              <a:t>microcysts</a:t>
            </a:r>
            <a:r>
              <a:rPr lang="en-US" altLang="en-US" dirty="0" smtClean="0"/>
              <a:t> (bronchioles in the lung periphery). </a:t>
            </a:r>
          </a:p>
          <a:p>
            <a:pPr marL="640594" lvl="1" indent="-174708">
              <a:buFont typeface="Courier New" pitchFamily="49" charset="0"/>
              <a:buChar char="o"/>
            </a:pPr>
            <a:r>
              <a:rPr lang="en-US" altLang="en-US" dirty="0" smtClean="0"/>
              <a:t>The juxtaposition of numerous cystic airways may make the distinction from “pure” fibrotic honeycombing difficult.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altLang="en-US" dirty="0" smtClean="0"/>
              <a:t>Honeycombing (radiology) = </a:t>
            </a:r>
            <a:r>
              <a:rPr lang="en-US" dirty="0" smtClean="0"/>
              <a:t>appearance is of clustered cystic air spaces, typically of comparable diameters on the order of 3–10 mm but occasionally as large as 2.5 cm </a:t>
            </a:r>
          </a:p>
          <a:p>
            <a:pPr marL="640594" lvl="1" indent="-174708">
              <a:buFont typeface="Courier New" panose="02070309020205020404" pitchFamily="49" charset="0"/>
              <a:buChar char="o"/>
            </a:pPr>
            <a:r>
              <a:rPr lang="en-US" dirty="0" smtClean="0"/>
              <a:t>Honeycombing is usually subpleural and is characterized by well-defined walls. </a:t>
            </a:r>
          </a:p>
          <a:p>
            <a:pPr marL="640594" lvl="1" indent="-174708">
              <a:buFont typeface="Courier New" panose="02070309020205020404" pitchFamily="49" charset="0"/>
              <a:buChar char="o"/>
            </a:pPr>
            <a:r>
              <a:rPr lang="en-US" dirty="0" smtClean="0"/>
              <a:t>It is a CT feature of established pulmonary fibrosis. </a:t>
            </a:r>
            <a:endParaRPr lang="en-US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7E649-7CAD-4E79-885A-503BBCA6B2A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84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4625" indent="-174625">
              <a:buFontTx/>
              <a:buChar char="•"/>
            </a:pPr>
            <a:r>
              <a:rPr lang="en-US" altLang="en-US" smtClean="0"/>
              <a:t>Integrate clinical context and tempo of the disease process. </a:t>
            </a:r>
          </a:p>
          <a:p>
            <a:pPr marL="639763" lvl="1" indent="-174625">
              <a:buFont typeface="Courier New" pitchFamily="49" charset="0"/>
              <a:buChar char="o"/>
            </a:pPr>
            <a:r>
              <a:rPr lang="en-US" altLang="en-US" smtClean="0"/>
              <a:t>Acute diffuse cystic lung diseases are usually infectious - necrotizing</a:t>
            </a:r>
            <a:r>
              <a:rPr lang="en-US" altLang="en-US" i="1" smtClean="0"/>
              <a:t> </a:t>
            </a:r>
            <a:r>
              <a:rPr lang="en-US" altLang="en-US" smtClean="0"/>
              <a:t>pneumonias </a:t>
            </a:r>
            <a:r>
              <a:rPr lang="en-US" altLang="en-US" sz="1100" smtClean="0"/>
              <a:t>(incl. fungal, </a:t>
            </a:r>
            <a:r>
              <a:rPr lang="en-US" altLang="en-US" sz="1100" i="1" smtClean="0"/>
              <a:t>Pneumocystis</a:t>
            </a:r>
            <a:r>
              <a:rPr lang="en-US" altLang="en-US" sz="1100" smtClean="0"/>
              <a:t>)</a:t>
            </a:r>
            <a:r>
              <a:rPr lang="en-US" altLang="en-US" smtClean="0"/>
              <a:t>, septic embolism</a:t>
            </a:r>
          </a:p>
          <a:p>
            <a:pPr marL="174625" indent="-174625">
              <a:buFontTx/>
              <a:buChar char="•"/>
            </a:pPr>
            <a:r>
              <a:rPr lang="en-US" altLang="en-US" smtClean="0"/>
              <a:t>Radiologic (HRCT) findings: p</a:t>
            </a:r>
            <a:r>
              <a:rPr lang="en-US" altLang="en-US" sz="2900" smtClean="0"/>
              <a:t>attern of opacities, distribution, associated findings.</a:t>
            </a:r>
            <a:endParaRPr lang="en-US" altLang="en-US" smtClean="0"/>
          </a:p>
          <a:p>
            <a:pPr marL="174625" indent="-174625">
              <a:buFontTx/>
              <a:buChar char="•"/>
            </a:pPr>
            <a:endParaRPr lang="en-US" alt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D1A66882-92D3-4077-B475-E1509A7775E9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31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86032" indent="-171472">
              <a:buFontTx/>
              <a:buChar char="•"/>
            </a:pPr>
            <a:r>
              <a:rPr lang="en-US" altLang="en-US" sz="1300" b="1" dirty="0"/>
              <a:t>Bleb</a:t>
            </a:r>
            <a:r>
              <a:rPr lang="en-US" altLang="en-US" sz="1300" dirty="0"/>
              <a:t> – a small gas-containing  space within the visceral pleura or in the  </a:t>
            </a:r>
            <a:r>
              <a:rPr lang="en-US" altLang="en-US" sz="1300" dirty="0" err="1"/>
              <a:t>subpleural</a:t>
            </a:r>
            <a:r>
              <a:rPr lang="en-US" altLang="en-US" sz="1300" dirty="0"/>
              <a:t> lung, </a:t>
            </a:r>
            <a:r>
              <a:rPr lang="en-US" altLang="en-US" sz="1300" dirty="0">
                <a:sym typeface="Symbol" pitchFamily="18" charset="2"/>
              </a:rPr>
              <a:t>1 cm.</a:t>
            </a:r>
          </a:p>
          <a:p>
            <a:pPr marL="186032" indent="-171472">
              <a:buFontTx/>
              <a:buChar char="•"/>
            </a:pPr>
            <a:r>
              <a:rPr lang="en-US" altLang="en-US" sz="1300" b="1" dirty="0"/>
              <a:t>Bulla</a:t>
            </a:r>
            <a:r>
              <a:rPr lang="en-US" altLang="en-US" sz="1300" dirty="0"/>
              <a:t> – an airspace measuring &gt;1 cm, sharply bounded by a thin wall that  is </a:t>
            </a:r>
            <a:r>
              <a:rPr lang="en-US" altLang="en-US" sz="1300" dirty="0">
                <a:sym typeface="Symbol" pitchFamily="18" charset="2"/>
              </a:rPr>
              <a:t>1 mm; usually associated with emphysema.</a:t>
            </a:r>
          </a:p>
          <a:p>
            <a:pPr marL="186032" indent="-171472">
              <a:buFontTx/>
              <a:buChar char="•"/>
            </a:pPr>
            <a:r>
              <a:rPr lang="en-US" altLang="en-US" sz="1300" b="1" dirty="0" err="1"/>
              <a:t>Pneumatocele</a:t>
            </a:r>
            <a:r>
              <a:rPr lang="en-US" altLang="en-US" sz="1300" dirty="0"/>
              <a:t> – a thin-walled, gas-filled space in the lung; most frequently caused by acute pneumonia, trauma, or aspiration of hydrocarbon fluid. </a:t>
            </a:r>
          </a:p>
          <a:p>
            <a:pPr marL="186032" indent="-171472">
              <a:buFontTx/>
              <a:buChar char="•"/>
            </a:pPr>
            <a:r>
              <a:rPr lang="en-US" altLang="en-US" sz="1400" b="1" dirty="0"/>
              <a:t>Bronchogenic</a:t>
            </a:r>
            <a:r>
              <a:rPr lang="en-US" altLang="en-US" sz="1400" dirty="0"/>
              <a:t> cyst - </a:t>
            </a:r>
            <a:r>
              <a:rPr lang="en-US" altLang="en-US" dirty="0" smtClean="0"/>
              <a:t>Majority located mediastinum, most commonly in the </a:t>
            </a:r>
            <a:r>
              <a:rPr lang="en-US" altLang="en-US" dirty="0" err="1" smtClean="0"/>
              <a:t>subcarinal</a:t>
            </a:r>
            <a:r>
              <a:rPr lang="en-US" altLang="en-US" dirty="0" smtClean="0"/>
              <a:t> or </a:t>
            </a:r>
            <a:r>
              <a:rPr lang="en-US" altLang="en-US" dirty="0" err="1" smtClean="0"/>
              <a:t>paratracheal</a:t>
            </a:r>
            <a:r>
              <a:rPr lang="en-US" altLang="en-US" dirty="0" smtClean="0"/>
              <a:t> regions.  </a:t>
            </a:r>
          </a:p>
          <a:p>
            <a:pPr marL="651918" lvl="2" indent="-186032">
              <a:buFont typeface="Courier New" pitchFamily="49" charset="0"/>
              <a:buChar char="o"/>
            </a:pPr>
            <a:r>
              <a:rPr lang="en-US" altLang="en-US" dirty="0" smtClean="0"/>
              <a:t>Up to 15% arise in the lung.</a:t>
            </a:r>
          </a:p>
          <a:p>
            <a:pPr marL="186032" indent="-171472">
              <a:buFontTx/>
              <a:buChar char="•"/>
            </a:pPr>
            <a:r>
              <a:rPr lang="en-US" altLang="en-US" b="1" dirty="0" smtClean="0"/>
              <a:t>Infections</a:t>
            </a:r>
          </a:p>
          <a:p>
            <a:pPr marL="651918" lvl="2" indent="-186032">
              <a:buFont typeface="Courier New" pitchFamily="49" charset="0"/>
              <a:buChar char="o"/>
            </a:pPr>
            <a:r>
              <a:rPr lang="en-US" altLang="en-US" dirty="0" err="1" smtClean="0"/>
              <a:t>Coccidioidomycosis</a:t>
            </a:r>
            <a:r>
              <a:rPr lang="en-US" altLang="en-US" dirty="0" smtClean="0"/>
              <a:t> </a:t>
            </a:r>
            <a:r>
              <a:rPr lang="en-US" altLang="en-US" sz="1000" dirty="0"/>
              <a:t>– cavitation is a major characteristic; wall may be thick or thin. </a:t>
            </a:r>
          </a:p>
          <a:p>
            <a:pPr marL="651918" lvl="2" indent="-186032">
              <a:buFont typeface="Courier New" pitchFamily="49" charset="0"/>
              <a:buChar char="o"/>
            </a:pPr>
            <a:r>
              <a:rPr lang="en-US" altLang="en-US" i="1" dirty="0" smtClean="0"/>
              <a:t>Pneumocystis</a:t>
            </a:r>
            <a:r>
              <a:rPr lang="en-US" altLang="en-US" dirty="0" smtClean="0"/>
              <a:t> – cystic lesions usually associated with HIV; predisposes to pneumothorax.</a:t>
            </a:r>
          </a:p>
          <a:p>
            <a:pPr marL="651918" lvl="2" indent="-186032">
              <a:buFont typeface="Courier New" pitchFamily="49" charset="0"/>
              <a:buChar char="o"/>
            </a:pPr>
            <a:r>
              <a:rPr lang="en-US" altLang="en-US" dirty="0" smtClean="0"/>
              <a:t>Hydatid disease – one or fluid-filled masses; cyst rupture can lead to air-fluid level, crescent sign, water </a:t>
            </a:r>
            <a:r>
              <a:rPr lang="en-US" altLang="en-US" dirty="0" err="1" smtClean="0"/>
              <a:t>lilly</a:t>
            </a:r>
            <a:r>
              <a:rPr lang="en-US" altLang="en-US" dirty="0" smtClean="0"/>
              <a:t> sign.</a:t>
            </a:r>
          </a:p>
          <a:p>
            <a:pPr marL="186032" indent="-171472">
              <a:buFontTx/>
              <a:buChar char="•"/>
            </a:pPr>
            <a:r>
              <a:rPr lang="en-US" altLang="en-US" sz="1400" b="1" dirty="0"/>
              <a:t>Congenital pulmonary </a:t>
            </a:r>
            <a:r>
              <a:rPr lang="en-US" altLang="en-US" sz="1400" b="1" dirty="0" err="1"/>
              <a:t>adenomatoid</a:t>
            </a:r>
            <a:r>
              <a:rPr lang="en-US" altLang="en-US" sz="1400" b="1" dirty="0"/>
              <a:t> malformation </a:t>
            </a:r>
            <a:r>
              <a:rPr lang="en-US" altLang="en-US" sz="1400" dirty="0"/>
              <a:t>(CPAM, previously CCAM) - </a:t>
            </a:r>
            <a:r>
              <a:rPr lang="en-US" altLang="en-US" dirty="0" smtClean="0"/>
              <a:t>Usually diagnosed in neonatal period (expanding mass)</a:t>
            </a:r>
          </a:p>
          <a:p>
            <a:pPr marL="651918" lvl="2" indent="-186032">
              <a:buFont typeface="Courier New" pitchFamily="49" charset="0"/>
              <a:buChar char="o"/>
            </a:pPr>
            <a:r>
              <a:rPr lang="en-US" altLang="en-US" dirty="0" smtClean="0">
                <a:cs typeface="Arial" charset="0"/>
              </a:rPr>
              <a:t>~10% after 1</a:t>
            </a:r>
            <a:r>
              <a:rPr lang="en-US" altLang="en-US" baseline="30000" dirty="0" smtClean="0">
                <a:cs typeface="Arial" charset="0"/>
              </a:rPr>
              <a:t>st</a:t>
            </a:r>
            <a:r>
              <a:rPr lang="en-US" altLang="en-US" dirty="0" smtClean="0">
                <a:cs typeface="Arial" charset="0"/>
              </a:rPr>
              <a:t> year of life (recurrent respiratory infections).  </a:t>
            </a:r>
          </a:p>
          <a:p>
            <a:pPr marL="651918" lvl="2" indent="-186032">
              <a:buFont typeface="Courier New" pitchFamily="49" charset="0"/>
              <a:buChar char="o"/>
            </a:pPr>
            <a:r>
              <a:rPr lang="en-US" altLang="en-US" dirty="0" smtClean="0"/>
              <a:t>Usually, </a:t>
            </a:r>
            <a:r>
              <a:rPr lang="en-US" altLang="en-US" dirty="0" err="1" smtClean="0"/>
              <a:t>multicystic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hamartomatous</a:t>
            </a:r>
            <a:r>
              <a:rPr lang="en-US" altLang="en-US" dirty="0" smtClean="0"/>
              <a:t> mass.</a:t>
            </a:r>
          </a:p>
          <a:p>
            <a:pPr marL="186032" indent="-171472"/>
            <a:endParaRPr lang="en-US" altLang="en-US" dirty="0" smtClean="0"/>
          </a:p>
        </p:txBody>
      </p:sp>
      <p:sp>
        <p:nvSpPr>
          <p:cNvPr id="263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1C69137A-6A76-4F81-9A36-F9DF6BAA02F3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i="1" kern="120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7-063-996 Nastrom, Janelle (4/09 Bauer, SMH) – 24F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with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cavitary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/cystic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streptococcal pneumonia; died 5/5/09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7E649-7CAD-4E79-885A-503BBCA6B2A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59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7388" y="4718050"/>
            <a:ext cx="7769225" cy="13716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59080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C2D2C-AF2D-431A-B2A1-912CFB62E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6150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7E91A-7493-4D1F-BA89-7D17EEE47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7223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8788"/>
            <a:ext cx="1943100" cy="5956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8788"/>
            <a:ext cx="5676900" cy="5956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F38AC-8C47-40BE-B322-8BE6669DF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0683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EEC34-52F8-42A5-9F77-23B11A429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8688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188E6-F09E-4314-B3BB-4B1E43A81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8642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662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662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BA0B1-B31C-4D7C-97FD-954F892F0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1497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C816B-10ED-41DC-A403-F6C817A38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6683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D72CE-393E-4076-94E3-825D1CB6AF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3921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EEE80-F613-4EF3-B0FC-F229ED56F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3853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1FB6D-4D7F-4D53-B17B-9E366D6DC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0505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D743F-F7FD-4919-B5A5-143CC5ECD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9969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8788"/>
            <a:ext cx="7759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66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62088" y="6553200"/>
            <a:ext cx="1462087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folHlink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folHlink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1905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folHlink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4EA38E64-A52B-4296-A641-80BC87146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284163" indent="-284163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accent1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63600" indent="-2921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320800" indent="-2921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778000" indent="-2921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235200" indent="-2921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692400" indent="-2921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149600" indent="-2921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606800" indent="-2921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064000" indent="-2921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11" Type="http://schemas.openxmlformats.org/officeDocument/2006/relationships/image" Target="../media/image70.png"/><Relationship Id="rId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image" Target="../media/image72.png"/><Relationship Id="rId9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2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ajrccm.atsjournals.org/content/186/3/294/F1.large.jpg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6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98.png"/><Relationship Id="rId5" Type="http://schemas.openxmlformats.org/officeDocument/2006/relationships/image" Target="../media/image100.png"/><Relationship Id="rId10" Type="http://schemas.openxmlformats.org/officeDocument/2006/relationships/image" Target="../media/image104.png"/><Relationship Id="rId4" Type="http://schemas.openxmlformats.org/officeDocument/2006/relationships/image" Target="../media/image99.png"/><Relationship Id="rId9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905000"/>
            <a:ext cx="8077200" cy="1828800"/>
          </a:xfrm>
        </p:spPr>
        <p:txBody>
          <a:bodyPr/>
          <a:lstStyle/>
          <a:p>
            <a:pPr>
              <a:defRPr/>
            </a:pPr>
            <a:r>
              <a:rPr lang="en-US" sz="3800" dirty="0" smtClean="0"/>
              <a:t>Cystic Lung Diseases</a:t>
            </a:r>
            <a:br>
              <a:rPr lang="en-US" sz="3800" dirty="0" smtClean="0"/>
            </a:br>
            <a:r>
              <a:rPr lang="en-US" sz="3800" dirty="0" smtClean="0"/>
              <a:t/>
            </a:r>
            <a:br>
              <a:rPr lang="en-US" sz="3800" dirty="0" smtClean="0"/>
            </a:br>
            <a:r>
              <a:rPr lang="en-US" sz="3200" dirty="0" smtClean="0">
                <a:solidFill>
                  <a:schemeClr val="tx1"/>
                </a:solidFill>
              </a:rPr>
              <a:t>Spectrum of Clinico-radiologic Features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14800"/>
            <a:ext cx="9144000" cy="19748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Jay H. Ryu, M.D.</a:t>
            </a:r>
          </a:p>
          <a:p>
            <a:pPr>
              <a:defRPr/>
            </a:pPr>
            <a:r>
              <a:rPr lang="en-US" sz="2800" dirty="0"/>
              <a:t>Division of Pulmonary and Critical Care Medicine</a:t>
            </a:r>
          </a:p>
          <a:p>
            <a:pPr>
              <a:defRPr/>
            </a:pPr>
            <a:r>
              <a:rPr lang="en-US" sz="2800" dirty="0"/>
              <a:t>Mayo Clinic, Rochester, Minnesota, USA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art-ar4610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1497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7" descr="art-ar4610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33600"/>
            <a:ext cx="445135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5153990" y="1336028"/>
            <a:ext cx="3124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48M </a:t>
            </a:r>
            <a:r>
              <a:rPr lang="en-US" sz="28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with </a:t>
            </a:r>
            <a:r>
              <a:rPr lang="en-US" sz="2800" b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HIV</a:t>
            </a:r>
            <a:endParaRPr lang="en-US" sz="2800" b="0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609600" y="2911506"/>
            <a:ext cx="228600" cy="228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990600" y="1336028"/>
            <a:ext cx="228600" cy="228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756821" y="3429000"/>
            <a:ext cx="228600" cy="228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5"/>
          <p:cNvSpPr/>
          <p:nvPr/>
        </p:nvSpPr>
        <p:spPr>
          <a:xfrm>
            <a:off x="5177849" y="228600"/>
            <a:ext cx="3076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Pneumocystis </a:t>
            </a:r>
            <a:endParaRPr lang="en-US" sz="28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494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CAM 5-459-146-10os-3-27-2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8" y="625117"/>
            <a:ext cx="5318125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CCAM 5-459-146-5os-3-31-20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87"/>
          <a:stretch/>
        </p:blipFill>
        <p:spPr bwMode="auto">
          <a:xfrm>
            <a:off x="5562600" y="868362"/>
            <a:ext cx="348615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83600" y="120947"/>
            <a:ext cx="73522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CPAM</a:t>
            </a:r>
            <a:r>
              <a:rPr lang="en-US" sz="2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type II </a:t>
            </a:r>
            <a:r>
              <a:rPr lang="en-US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- 20M </a:t>
            </a:r>
            <a:r>
              <a:rPr lang="en-US" sz="2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ecurrent pneumonias</a:t>
            </a:r>
            <a:endParaRPr lang="en-US" sz="2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4651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59700" cy="1066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Diffuse Cystic Lung Disease</a:t>
            </a:r>
            <a:br>
              <a:rPr lang="en-US" dirty="0" smtClean="0"/>
            </a:br>
            <a:r>
              <a:rPr lang="en-US" sz="3200" dirty="0" smtClean="0">
                <a:solidFill>
                  <a:schemeClr val="tx1"/>
                </a:solidFill>
                <a:effectLst/>
              </a:rPr>
              <a:t>Tempo</a:t>
            </a:r>
            <a:endParaRPr lang="en-US" dirty="0" smtClean="0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848600" cy="3810000"/>
          </a:xfrm>
        </p:spPr>
        <p:txBody>
          <a:bodyPr/>
          <a:lstStyle/>
          <a:p>
            <a:pPr>
              <a:defRPr/>
            </a:pPr>
            <a:r>
              <a:rPr lang="en-US" b="1" i="1" dirty="0" smtClean="0">
                <a:solidFill>
                  <a:srgbClr val="FFFF99"/>
                </a:solidFill>
                <a:effectLst/>
              </a:rPr>
              <a:t>Acute/Subacute</a:t>
            </a:r>
            <a:r>
              <a:rPr lang="en-US" dirty="0" smtClean="0">
                <a:effectLst/>
              </a:rPr>
              <a:t>: </a:t>
            </a:r>
            <a:r>
              <a:rPr lang="en-US" sz="2800" dirty="0" smtClean="0">
                <a:effectLst/>
              </a:rPr>
              <a:t>necrotizing</a:t>
            </a:r>
            <a:r>
              <a:rPr lang="en-US" sz="2800" i="1" dirty="0" smtClean="0">
                <a:effectLst/>
              </a:rPr>
              <a:t> </a:t>
            </a:r>
            <a:r>
              <a:rPr lang="en-US" sz="2800" dirty="0" smtClean="0">
                <a:effectLst/>
              </a:rPr>
              <a:t>pneumonias </a:t>
            </a:r>
            <a:r>
              <a:rPr lang="en-US" sz="2400" dirty="0" smtClean="0">
                <a:effectLst/>
              </a:rPr>
              <a:t>(incl. fungal, </a:t>
            </a:r>
            <a:r>
              <a:rPr lang="en-US" sz="2400" i="1" dirty="0" smtClean="0">
                <a:effectLst/>
              </a:rPr>
              <a:t>Pneumocystis</a:t>
            </a:r>
            <a:r>
              <a:rPr lang="en-US" sz="2400" dirty="0" smtClean="0">
                <a:effectLst/>
              </a:rPr>
              <a:t>)</a:t>
            </a:r>
            <a:r>
              <a:rPr lang="en-US" sz="2800" dirty="0" smtClean="0">
                <a:effectLst/>
              </a:rPr>
              <a:t>, septic embolism</a:t>
            </a:r>
          </a:p>
          <a:p>
            <a:pPr>
              <a:defRPr/>
            </a:pPr>
            <a:r>
              <a:rPr lang="en-US" b="1" i="1" dirty="0" smtClean="0">
                <a:solidFill>
                  <a:srgbClr val="FFFF99"/>
                </a:solidFill>
                <a:effectLst/>
              </a:rPr>
              <a:t>Chronic</a:t>
            </a:r>
            <a:r>
              <a:rPr lang="en-US" dirty="0" smtClean="0">
                <a:effectLst/>
              </a:rPr>
              <a:t>: </a:t>
            </a:r>
            <a:r>
              <a:rPr lang="en-US" sz="2800" dirty="0">
                <a:effectLst/>
              </a:rPr>
              <a:t>LAM, PLCH</a:t>
            </a:r>
            <a:r>
              <a:rPr lang="en-US" sz="2800" dirty="0" smtClean="0">
                <a:effectLst/>
              </a:rPr>
              <a:t>, </a:t>
            </a:r>
            <a:r>
              <a:rPr lang="en-US" sz="2800" dirty="0">
                <a:effectLst/>
              </a:rPr>
              <a:t>Birt-Hogg-Dub</a:t>
            </a:r>
            <a:r>
              <a:rPr lang="en-US" sz="2800" dirty="0">
                <a:effectLst/>
                <a:cs typeface="Arial" charset="0"/>
              </a:rPr>
              <a:t>é</a:t>
            </a:r>
            <a:r>
              <a:rPr lang="en-US" sz="2800" dirty="0">
                <a:effectLst/>
              </a:rPr>
              <a:t>, LIP</a:t>
            </a:r>
            <a:r>
              <a:rPr lang="en-US" sz="2800" dirty="0" smtClean="0">
                <a:effectLst/>
              </a:rPr>
              <a:t>, amyloidosis, light chain deposition disease, bronchiolitis, other genetic syndromes (neurofibromatosis, Ehlers-</a:t>
            </a:r>
            <a:r>
              <a:rPr lang="en-US" sz="2800" dirty="0" err="1" smtClean="0">
                <a:effectLst/>
              </a:rPr>
              <a:t>Danlos</a:t>
            </a:r>
            <a:r>
              <a:rPr lang="en-US" sz="2800" dirty="0" smtClean="0">
                <a:effectLst/>
              </a:rPr>
              <a:t>, </a:t>
            </a:r>
            <a:r>
              <a:rPr lang="en-US" sz="2800" dirty="0" err="1" smtClean="0">
                <a:effectLst/>
              </a:rPr>
              <a:t>Marfan</a:t>
            </a:r>
            <a:r>
              <a:rPr lang="en-US" sz="2800" dirty="0" smtClean="0">
                <a:effectLst/>
              </a:rPr>
              <a:t>) metastatic </a:t>
            </a:r>
            <a:r>
              <a:rPr lang="en-US" sz="2800" dirty="0">
                <a:effectLst/>
              </a:rPr>
              <a:t>disease, DIP, </a:t>
            </a:r>
            <a:r>
              <a:rPr lang="en-US" sz="2800" dirty="0" smtClean="0">
                <a:effectLst/>
              </a:rPr>
              <a:t>HP </a:t>
            </a:r>
          </a:p>
        </p:txBody>
      </p:sp>
    </p:spTree>
    <p:extLst>
      <p:ext uri="{BB962C8B-B14F-4D97-AF65-F5344CB8AC3E}">
        <p14:creationId xmlns:p14="http://schemas.microsoft.com/office/powerpoint/2010/main" val="1254425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8788"/>
            <a:ext cx="7759700" cy="11414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Diffuse Cystic Lung Diseases</a:t>
            </a:r>
            <a:br>
              <a:rPr lang="en-US" dirty="0" smtClean="0"/>
            </a:br>
            <a:r>
              <a:rPr lang="en-US" dirty="0" smtClean="0"/>
              <a:t>(Chronic)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66248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b="1" u="sng" dirty="0" smtClean="0"/>
              <a:t>Major Causes</a:t>
            </a:r>
          </a:p>
          <a:p>
            <a:pPr>
              <a:defRPr/>
            </a:pPr>
            <a:r>
              <a:rPr lang="en-US" dirty="0" smtClean="0"/>
              <a:t>Lymphangioleiomyomatosis (LAM)</a:t>
            </a:r>
          </a:p>
          <a:p>
            <a:pPr>
              <a:defRPr/>
            </a:pPr>
            <a:r>
              <a:rPr lang="en-US" dirty="0" smtClean="0"/>
              <a:t>Pulmonary Langerhans’ cell Histiocytosis (PLCH)</a:t>
            </a:r>
          </a:p>
          <a:p>
            <a:pPr>
              <a:defRPr/>
            </a:pPr>
            <a:r>
              <a:rPr lang="en-US" dirty="0"/>
              <a:t>Birt-Hogg-Dubé </a:t>
            </a:r>
            <a:r>
              <a:rPr lang="en-US" dirty="0" smtClean="0"/>
              <a:t>(BHD)</a:t>
            </a:r>
            <a:endParaRPr lang="en-US" dirty="0"/>
          </a:p>
          <a:p>
            <a:pPr>
              <a:defRPr/>
            </a:pPr>
            <a:r>
              <a:rPr lang="en-US" dirty="0" smtClean="0"/>
              <a:t>Lymphoid interstitial pneumonia (LIP)</a:t>
            </a:r>
          </a:p>
          <a:p>
            <a:pPr>
              <a:defRPr/>
            </a:pPr>
            <a:r>
              <a:rPr lang="en-US" dirty="0"/>
              <a:t>Amyloidosis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764" y="332230"/>
            <a:ext cx="4547396" cy="292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3" y="3581401"/>
            <a:ext cx="4323804" cy="315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30107" y="2514778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chemeClr val="bg2"/>
                </a:solidFill>
              </a:rPr>
              <a:t>39F</a:t>
            </a:r>
            <a:endParaRPr lang="en-US" b="0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6124257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chemeClr val="bg2"/>
                </a:solidFill>
              </a:rPr>
              <a:t>58M</a:t>
            </a:r>
            <a:endParaRPr lang="en-US" b="0" dirty="0">
              <a:solidFill>
                <a:schemeClr val="bg2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21325" r="15039" b="26758"/>
          <a:stretch/>
        </p:blipFill>
        <p:spPr bwMode="auto">
          <a:xfrm>
            <a:off x="4502456" y="3472351"/>
            <a:ext cx="4456785" cy="339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44766" y="6124256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chemeClr val="bg2"/>
                </a:solidFill>
              </a:rPr>
              <a:t>60F</a:t>
            </a:r>
            <a:endParaRPr lang="en-US" b="0" dirty="0">
              <a:solidFill>
                <a:schemeClr val="bg2"/>
              </a:solidFill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9120" y="177771"/>
            <a:ext cx="4204280" cy="32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lg" len="lg"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0" y="2826047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chemeClr val="bg2"/>
                </a:solidFill>
              </a:rPr>
              <a:t>78F</a:t>
            </a:r>
            <a:endParaRPr lang="en-US" b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927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503" y="17526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9728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21875" r="6491" b="20554"/>
          <a:stretch>
            <a:fillRect/>
          </a:stretch>
        </p:blipFill>
        <p:spPr bwMode="auto">
          <a:xfrm>
            <a:off x="382588" y="644525"/>
            <a:ext cx="3967162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9728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9254" r="2403" b="15987"/>
          <a:stretch>
            <a:fillRect/>
          </a:stretch>
        </p:blipFill>
        <p:spPr bwMode="auto">
          <a:xfrm>
            <a:off x="150813" y="3305175"/>
            <a:ext cx="4341812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68313" y="180975"/>
            <a:ext cx="8305800" cy="457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/>
              <a:t>Sporadic LAM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304503" y="800868"/>
            <a:ext cx="3048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/>
              <a:t>37F nonsmoker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 smtClean="0"/>
              <a:t>PFTs normal</a:t>
            </a:r>
            <a:endParaRPr lang="en-US" alt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2898915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AM Todd intrao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364172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LAM Todd intrao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"/>
            <a:ext cx="330835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LAM Todd intraop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22675"/>
            <a:ext cx="3321050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533400" y="218926"/>
            <a:ext cx="3581400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75000"/>
              </a:lnSpc>
              <a:buClrTx/>
              <a:buSzTx/>
              <a:buFontTx/>
              <a:buNone/>
            </a:pPr>
            <a:r>
              <a:rPr lang="en-US" altLang="en-US" dirty="0" smtClean="0">
                <a:solidFill>
                  <a:srgbClr val="FFFF99"/>
                </a:solidFill>
              </a:rPr>
              <a:t>LAM</a:t>
            </a:r>
            <a:endParaRPr lang="en-US" altLang="en-US" sz="2800" dirty="0">
              <a:solidFill>
                <a:srgbClr val="FFFF99"/>
              </a:solidFill>
            </a:endParaRPr>
          </a:p>
          <a:p>
            <a:pPr algn="ctr" eaLnBrk="1" hangingPunct="1">
              <a:lnSpc>
                <a:spcPct val="75000"/>
              </a:lnSpc>
              <a:buClrTx/>
              <a:buSzTx/>
              <a:buFontTx/>
              <a:buNone/>
            </a:pPr>
            <a:r>
              <a:rPr lang="en-US" altLang="en-US" sz="2800" b="0" dirty="0"/>
              <a:t>26F </a:t>
            </a:r>
            <a:r>
              <a:rPr lang="en-US" altLang="en-US" sz="2800" b="0" dirty="0" smtClean="0"/>
              <a:t>  L </a:t>
            </a:r>
            <a:r>
              <a:rPr lang="en-US" altLang="en-US" sz="2800" b="0" dirty="0"/>
              <a:t>Thoracotomy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LAM-MR09-7794-HEx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307975"/>
            <a:ext cx="8289925" cy="62420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1327150" y="381000"/>
            <a:ext cx="2093913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800" b="0" dirty="0"/>
              <a:t>41F   LAM</a:t>
            </a:r>
          </a:p>
          <a:p>
            <a:pPr algn="ctr" eaLnBrk="0" hangingPunct="0">
              <a:defRPr/>
            </a:pPr>
            <a:r>
              <a:rPr lang="en-US" sz="2800" b="0" dirty="0"/>
              <a:t>Lung explant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427038" y="307975"/>
            <a:ext cx="8289925" cy="6242050"/>
            <a:chOff x="269" y="194"/>
            <a:chExt cx="5222" cy="3932"/>
          </a:xfrm>
        </p:grpSpPr>
        <p:pic>
          <p:nvPicPr>
            <p:cNvPr id="13316" name="Picture 3" descr="LAM-MR10-985-20x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" y="194"/>
              <a:ext cx="5222" cy="3932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7" name="Picture 4" descr="LAM-MR10-985-40xHMB4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" y="194"/>
              <a:ext cx="2304" cy="1735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2286000" y="381000"/>
            <a:ext cx="160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2800" b="0"/>
              <a:t>HMB-45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Text Box 2"/>
          <p:cNvSpPr txBox="1">
            <a:spLocks noChangeArrowheads="1"/>
          </p:cNvSpPr>
          <p:nvPr/>
        </p:nvSpPr>
        <p:spPr bwMode="auto">
          <a:xfrm>
            <a:off x="2362200" y="304800"/>
            <a:ext cx="2971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32F Sporadic LAM</a:t>
            </a:r>
          </a:p>
          <a:p>
            <a:pPr algn="r">
              <a:defRPr/>
            </a:pPr>
            <a:r>
              <a:rPr lang="en-US" sz="2000" b="0">
                <a:effectLst>
                  <a:outerShdw blurRad="38100" dist="38100" dir="2700000" algn="tl">
                    <a:srgbClr val="000000"/>
                  </a:outerShdw>
                </a:effectLst>
              </a:rPr>
              <a:t>FVC  84%</a:t>
            </a:r>
          </a:p>
          <a:p>
            <a:pPr algn="r">
              <a:defRPr/>
            </a:pPr>
            <a:r>
              <a:rPr lang="en-US" sz="2000" b="0">
                <a:effectLst>
                  <a:outerShdw blurRad="38100" dist="38100" dir="2700000" algn="tl">
                    <a:srgbClr val="000000"/>
                  </a:outerShdw>
                </a:effectLst>
              </a:rPr>
              <a:t>FEV</a:t>
            </a:r>
            <a:r>
              <a:rPr lang="en-US" sz="2000" b="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en-US" sz="2000" b="0">
                <a:effectLst>
                  <a:outerShdw blurRad="38100" dist="38100" dir="2700000" algn="tl">
                    <a:srgbClr val="000000"/>
                  </a:outerShdw>
                </a:effectLst>
              </a:rPr>
              <a:t>  80%</a:t>
            </a:r>
          </a:p>
          <a:p>
            <a:pPr algn="r">
              <a:defRPr/>
            </a:pPr>
            <a:r>
              <a:rPr lang="en-US" sz="2000" b="0">
                <a:effectLst>
                  <a:outerShdw blurRad="38100" dist="38100" dir="2700000" algn="tl">
                    <a:srgbClr val="000000"/>
                  </a:outerShdw>
                </a:effectLst>
              </a:rPr>
              <a:t>DL</a:t>
            </a:r>
            <a:r>
              <a:rPr lang="en-US" sz="2000" b="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CO</a:t>
            </a:r>
            <a:r>
              <a:rPr lang="en-US" sz="2000" b="0">
                <a:effectLst>
                  <a:outerShdw blurRad="38100" dist="38100" dir="2700000" algn="tl">
                    <a:srgbClr val="000000"/>
                  </a:outerShdw>
                </a:effectLst>
              </a:rPr>
              <a:t>  90%</a:t>
            </a:r>
          </a:p>
        </p:txBody>
      </p:sp>
      <p:pic>
        <p:nvPicPr>
          <p:cNvPr id="283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76750"/>
            <a:ext cx="30480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3652" name="Rectangle 4"/>
          <p:cNvSpPr>
            <a:spLocks noChangeArrowheads="1"/>
          </p:cNvSpPr>
          <p:nvPr/>
        </p:nvSpPr>
        <p:spPr bwMode="auto">
          <a:xfrm>
            <a:off x="3200400" y="4981575"/>
            <a:ext cx="2514600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41F TSC-LAM</a:t>
            </a:r>
          </a:p>
          <a:p>
            <a:pPr algn="r">
              <a:defRPr/>
            </a:pPr>
            <a:r>
              <a:rPr lang="en-US" sz="20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FVC  34%</a:t>
            </a:r>
            <a:endParaRPr lang="en-US" sz="1800" b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>
              <a:defRPr/>
            </a:pPr>
            <a:r>
              <a:rPr lang="en-US" sz="20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FEV</a:t>
            </a:r>
            <a:r>
              <a:rPr lang="en-US" sz="2000" b="0" baseline="-25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en-US" sz="20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12%</a:t>
            </a:r>
          </a:p>
          <a:p>
            <a:pPr algn="r">
              <a:defRPr/>
            </a:pPr>
            <a:r>
              <a:rPr lang="en-US" sz="20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DL</a:t>
            </a:r>
            <a:r>
              <a:rPr lang="en-US" sz="2000" b="0" baseline="-25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</a:t>
            </a:r>
            <a:r>
              <a:rPr lang="en-US" sz="20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24%</a:t>
            </a:r>
          </a:p>
        </p:txBody>
      </p:sp>
      <p:pic>
        <p:nvPicPr>
          <p:cNvPr id="2836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33600"/>
            <a:ext cx="316230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3654" name="Rectangle 6"/>
          <p:cNvSpPr>
            <a:spLocks noChangeArrowheads="1"/>
          </p:cNvSpPr>
          <p:nvPr/>
        </p:nvSpPr>
        <p:spPr bwMode="auto">
          <a:xfrm>
            <a:off x="6096000" y="2590800"/>
            <a:ext cx="2895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76F Sporadic LAM</a:t>
            </a:r>
          </a:p>
          <a:p>
            <a:pPr>
              <a:defRPr/>
            </a:pPr>
            <a:r>
              <a:rPr lang="en-US" sz="20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FVC  79%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en-US" sz="20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FEV</a:t>
            </a:r>
            <a:r>
              <a:rPr lang="en-US" sz="2000" b="0" baseline="-25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en-US" sz="20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46%</a:t>
            </a:r>
          </a:p>
          <a:p>
            <a:pPr>
              <a:defRPr/>
            </a:pPr>
            <a:r>
              <a:rPr lang="en-US" sz="20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DL</a:t>
            </a:r>
            <a:r>
              <a:rPr lang="en-US" sz="2000" b="0" baseline="-25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</a:t>
            </a:r>
            <a:r>
              <a:rPr lang="en-US" sz="20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60%</a:t>
            </a:r>
          </a:p>
        </p:txBody>
      </p:sp>
      <p:pic>
        <p:nvPicPr>
          <p:cNvPr id="2836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2724150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"/>
            <a:ext cx="3276600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3" name="Line 9"/>
          <p:cNvSpPr>
            <a:spLocks noChangeShapeType="1"/>
          </p:cNvSpPr>
          <p:nvPr/>
        </p:nvSpPr>
        <p:spPr bwMode="auto">
          <a:xfrm flipV="1">
            <a:off x="5943600" y="990600"/>
            <a:ext cx="152400" cy="76200"/>
          </a:xfrm>
          <a:prstGeom prst="line">
            <a:avLst/>
          </a:prstGeom>
          <a:noFill/>
          <a:ln w="25400">
            <a:solidFill>
              <a:srgbClr val="FFFFCC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V="1">
            <a:off x="6096000" y="1524000"/>
            <a:ext cx="228600" cy="0"/>
          </a:xfrm>
          <a:prstGeom prst="line">
            <a:avLst/>
          </a:prstGeom>
          <a:noFill/>
          <a:ln w="25400">
            <a:solidFill>
              <a:srgbClr val="FFFFCC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5867400" y="1752600"/>
            <a:ext cx="152400" cy="152400"/>
          </a:xfrm>
          <a:prstGeom prst="line">
            <a:avLst/>
          </a:prstGeom>
          <a:noFill/>
          <a:ln w="25400">
            <a:solidFill>
              <a:srgbClr val="FFFFCC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 flipH="1">
            <a:off x="7772400" y="1600200"/>
            <a:ext cx="76200" cy="152400"/>
          </a:xfrm>
          <a:prstGeom prst="line">
            <a:avLst/>
          </a:prstGeom>
          <a:noFill/>
          <a:ln w="25400">
            <a:solidFill>
              <a:srgbClr val="FFFFCC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H="1" flipV="1">
            <a:off x="7924800" y="533400"/>
            <a:ext cx="152400" cy="76200"/>
          </a:xfrm>
          <a:prstGeom prst="line">
            <a:avLst/>
          </a:prstGeom>
          <a:noFill/>
          <a:ln w="25400">
            <a:solidFill>
              <a:srgbClr val="FFFFCC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3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3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3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3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3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3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3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3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3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2" grpId="0"/>
      <p:bldP spid="2836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Cystic Lung Diseases</a:t>
            </a:r>
            <a:br>
              <a:rPr lang="en-US" dirty="0" smtClean="0"/>
            </a:br>
            <a:r>
              <a:rPr lang="en-US" sz="3200" dirty="0" smtClean="0">
                <a:solidFill>
                  <a:schemeClr val="tx1"/>
                </a:solidFill>
              </a:rPr>
              <a:t>Outline</a:t>
            </a:r>
            <a:endParaRPr lang="en-US" sz="4000" dirty="0" smtClean="0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419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Distinguish Cyst vs Cavity</a:t>
            </a:r>
          </a:p>
          <a:p>
            <a:pPr>
              <a:defRPr/>
            </a:pPr>
            <a:r>
              <a:rPr lang="en-US" dirty="0" smtClean="0"/>
              <a:t>Cystic lung diseases</a:t>
            </a:r>
          </a:p>
          <a:p>
            <a:pPr lvl="1">
              <a:defRPr/>
            </a:pPr>
            <a:r>
              <a:rPr lang="en-US" dirty="0" smtClean="0"/>
              <a:t>Focal / multi-focal</a:t>
            </a:r>
          </a:p>
          <a:p>
            <a:pPr lvl="1">
              <a:defRPr/>
            </a:pPr>
            <a:r>
              <a:rPr lang="en-US" dirty="0" smtClean="0"/>
              <a:t>Diffuse cystic </a:t>
            </a:r>
            <a:r>
              <a:rPr lang="en-US" dirty="0"/>
              <a:t>l</a:t>
            </a:r>
            <a:r>
              <a:rPr lang="en-US" dirty="0" smtClean="0"/>
              <a:t>ung </a:t>
            </a:r>
            <a:r>
              <a:rPr lang="en-US" dirty="0"/>
              <a:t>d</a:t>
            </a:r>
            <a:r>
              <a:rPr lang="en-US" dirty="0" smtClean="0"/>
              <a:t>iseases</a:t>
            </a:r>
          </a:p>
          <a:p>
            <a:pPr lvl="2">
              <a:defRPr/>
            </a:pPr>
            <a:r>
              <a:rPr lang="en-US" dirty="0" smtClean="0"/>
              <a:t>Acute/subacute</a:t>
            </a:r>
          </a:p>
          <a:p>
            <a:pPr lvl="2">
              <a:defRPr/>
            </a:pPr>
            <a:r>
              <a:rPr lang="en-US" dirty="0" smtClean="0"/>
              <a:t>Chronic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82000" cy="609600"/>
          </a:xfrm>
        </p:spPr>
        <p:txBody>
          <a:bodyPr/>
          <a:lstStyle/>
          <a:p>
            <a:pPr>
              <a:defRPr/>
            </a:pPr>
            <a:r>
              <a:rPr lang="en-US" dirty="0"/>
              <a:t>Lymphangioleiomyomatosis (LAM)</a:t>
            </a:r>
          </a:p>
        </p:txBody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8001000" cy="5043488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Proliferation </a:t>
            </a:r>
            <a:r>
              <a:rPr lang="en-US" sz="2800" dirty="0"/>
              <a:t>of abnormal smooth muscle cells (LAM </a:t>
            </a:r>
            <a:r>
              <a:rPr lang="en-US" sz="2800" dirty="0" smtClean="0"/>
              <a:t>cells – HMB45+); cystic lung disease</a:t>
            </a:r>
            <a:endParaRPr lang="en-US" sz="2800" dirty="0"/>
          </a:p>
          <a:p>
            <a:pPr>
              <a:defRPr/>
            </a:pPr>
            <a:r>
              <a:rPr lang="en-US" sz="2800" dirty="0" smtClean="0"/>
              <a:t>Sporadic </a:t>
            </a:r>
            <a:r>
              <a:rPr lang="en-US" sz="2800" dirty="0"/>
              <a:t>and TSC-related LAM</a:t>
            </a:r>
          </a:p>
          <a:p>
            <a:pPr>
              <a:defRPr/>
            </a:pPr>
            <a:r>
              <a:rPr lang="en-US" sz="2800" dirty="0" smtClean="0"/>
              <a:t>Caused by mutation in the TSC genes </a:t>
            </a:r>
            <a:r>
              <a:rPr lang="en-US" sz="2800" dirty="0" smtClean="0">
                <a:sym typeface="Symbol"/>
              </a:rPr>
              <a:t> mTOR dysregulation</a:t>
            </a: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“Low-grade, metastasizing neoplasm”</a:t>
            </a:r>
          </a:p>
          <a:p>
            <a:pPr>
              <a:defRPr/>
            </a:pPr>
            <a:r>
              <a:rPr lang="en-US" sz="2800" dirty="0" smtClean="0"/>
              <a:t>Mostly women; dyspnea, pneumothorax</a:t>
            </a:r>
          </a:p>
          <a:p>
            <a:pPr>
              <a:defRPr/>
            </a:pPr>
            <a:r>
              <a:rPr lang="en-US" sz="2800" b="1" dirty="0"/>
              <a:t>PFT: </a:t>
            </a:r>
            <a:r>
              <a:rPr lang="en-US" sz="2800" dirty="0" smtClean="0"/>
              <a:t>typically obstructive </a:t>
            </a:r>
            <a:endParaRPr lang="en-US" sz="2800" dirty="0"/>
          </a:p>
          <a:p>
            <a:pPr>
              <a:defRPr/>
            </a:pPr>
            <a:r>
              <a:rPr lang="en-US" sz="2800" b="1" dirty="0"/>
              <a:t>HRCT: </a:t>
            </a:r>
            <a:r>
              <a:rPr lang="en-US" sz="2800" dirty="0" smtClean="0"/>
              <a:t>diffuse</a:t>
            </a:r>
            <a:r>
              <a:rPr lang="en-US" sz="2800" b="1" dirty="0" smtClean="0"/>
              <a:t> </a:t>
            </a:r>
            <a:r>
              <a:rPr lang="en-US" sz="2800" b="1" dirty="0"/>
              <a:t>c</a:t>
            </a:r>
            <a:r>
              <a:rPr lang="en-US" sz="2800" dirty="0"/>
              <a:t>ystic </a:t>
            </a:r>
            <a:r>
              <a:rPr lang="en-US" sz="2800" dirty="0" smtClean="0"/>
              <a:t>changes</a:t>
            </a:r>
          </a:p>
          <a:p>
            <a:pPr>
              <a:defRPr/>
            </a:pPr>
            <a:endParaRPr lang="en-US" sz="2800" dirty="0"/>
          </a:p>
        </p:txBody>
      </p:sp>
      <p:sp>
        <p:nvSpPr>
          <p:cNvPr id="337924" name="Text Box 4"/>
          <p:cNvSpPr txBox="1">
            <a:spLocks noChangeArrowheads="1"/>
          </p:cNvSpPr>
          <p:nvPr/>
        </p:nvSpPr>
        <p:spPr bwMode="auto">
          <a:xfrm>
            <a:off x="5715000" y="63246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7925" name="Text Box 5"/>
          <p:cNvSpPr txBox="1">
            <a:spLocks noChangeArrowheads="1"/>
          </p:cNvSpPr>
          <p:nvPr/>
        </p:nvSpPr>
        <p:spPr bwMode="auto">
          <a:xfrm>
            <a:off x="5943600" y="6324600"/>
            <a:ext cx="289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1800" b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81000"/>
            <a:ext cx="7759700" cy="685800"/>
          </a:xfrm>
        </p:spPr>
        <p:txBody>
          <a:bodyPr/>
          <a:lstStyle/>
          <a:p>
            <a:pPr>
              <a:defRPr/>
            </a:pPr>
            <a:r>
              <a:rPr lang="en-US" smtClean="0"/>
              <a:t>Renal Angiomyolipoma </a:t>
            </a:r>
            <a:r>
              <a:rPr lang="en-US" b="0" smtClean="0"/>
              <a:t>(AML)</a:t>
            </a:r>
          </a:p>
        </p:txBody>
      </p:sp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962400"/>
            <a:ext cx="41148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4" y="1371600"/>
            <a:ext cx="40386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5" name="Oval 5"/>
          <p:cNvSpPr>
            <a:spLocks noChangeArrowheads="1"/>
          </p:cNvSpPr>
          <p:nvPr/>
        </p:nvSpPr>
        <p:spPr bwMode="auto">
          <a:xfrm>
            <a:off x="3276600" y="3048000"/>
            <a:ext cx="838200" cy="838200"/>
          </a:xfrm>
          <a:prstGeom prst="ellipse">
            <a:avLst/>
          </a:prstGeom>
          <a:noFill/>
          <a:ln w="28575">
            <a:solidFill>
              <a:srgbClr val="FFFF99"/>
            </a:solidFill>
            <a:prstDash val="dash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46" name="Oval 6"/>
          <p:cNvSpPr>
            <a:spLocks noChangeArrowheads="1"/>
          </p:cNvSpPr>
          <p:nvPr/>
        </p:nvSpPr>
        <p:spPr bwMode="auto">
          <a:xfrm>
            <a:off x="4648200" y="4114800"/>
            <a:ext cx="1600200" cy="2362200"/>
          </a:xfrm>
          <a:prstGeom prst="ellipse">
            <a:avLst/>
          </a:prstGeom>
          <a:noFill/>
          <a:ln w="28575">
            <a:solidFill>
              <a:srgbClr val="FFFF99"/>
            </a:solidFill>
            <a:prstDash val="dash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47" name="Oval 7"/>
          <p:cNvSpPr>
            <a:spLocks noChangeArrowheads="1"/>
          </p:cNvSpPr>
          <p:nvPr/>
        </p:nvSpPr>
        <p:spPr bwMode="auto">
          <a:xfrm>
            <a:off x="6629400" y="4191000"/>
            <a:ext cx="1752600" cy="2209800"/>
          </a:xfrm>
          <a:prstGeom prst="ellipse">
            <a:avLst/>
          </a:prstGeom>
          <a:noFill/>
          <a:ln w="28575">
            <a:solidFill>
              <a:srgbClr val="FFFF99"/>
            </a:solidFill>
            <a:prstDash val="dash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48" name="Rectangle 8"/>
          <p:cNvSpPr>
            <a:spLocks noChangeArrowheads="1"/>
          </p:cNvSpPr>
          <p:nvPr/>
        </p:nvSpPr>
        <p:spPr bwMode="auto">
          <a:xfrm>
            <a:off x="996549" y="986901"/>
            <a:ext cx="3232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24F  Sporadic LAM</a:t>
            </a:r>
          </a:p>
        </p:txBody>
      </p:sp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5448300" y="3470059"/>
            <a:ext cx="25574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30F  TSC-LAM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5" grpId="0" animBg="1"/>
      <p:bldP spid="112646" grpId="0" animBg="1"/>
      <p:bldP spid="112647" grpId="0" animBg="1"/>
      <p:bldP spid="112648" grpId="0"/>
      <p:bldP spid="1126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305800" cy="5953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Pulmonary LAM</a:t>
            </a:r>
            <a:endParaRPr lang="en-US" sz="3200" dirty="0" smtClean="0">
              <a:solidFill>
                <a:schemeClr val="tx1"/>
              </a:solidFill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153400" cy="5029200"/>
          </a:xfrm>
        </p:spPr>
        <p:txBody>
          <a:bodyPr/>
          <a:lstStyle/>
          <a:p>
            <a:pPr>
              <a:spcBef>
                <a:spcPct val="25000"/>
              </a:spcBef>
              <a:defRPr/>
            </a:pPr>
            <a:r>
              <a:rPr lang="en-US" sz="2800" b="1" dirty="0" smtClean="0"/>
              <a:t>Diagnosis</a:t>
            </a:r>
            <a:r>
              <a:rPr lang="en-US" sz="2800" dirty="0" smtClean="0"/>
              <a:t>: characteristic CT chest findings </a:t>
            </a:r>
            <a:r>
              <a:rPr lang="en-US" sz="2800" i="1" u="sng" dirty="0" smtClean="0"/>
              <a:t>plus</a:t>
            </a:r>
            <a:r>
              <a:rPr lang="en-US" sz="2800" dirty="0" smtClean="0"/>
              <a:t> any one or more of the following: 	</a:t>
            </a:r>
          </a:p>
          <a:p>
            <a:pPr lvl="1">
              <a:spcBef>
                <a:spcPct val="50000"/>
              </a:spcBef>
              <a:defRPr/>
            </a:pPr>
            <a:r>
              <a:rPr lang="en-US" sz="2800" dirty="0" smtClean="0"/>
              <a:t>Biopsy of lung or extrapulmonary LAM</a:t>
            </a:r>
          </a:p>
          <a:p>
            <a:pPr lvl="1">
              <a:spcBef>
                <a:spcPct val="50000"/>
              </a:spcBef>
              <a:defRPr/>
            </a:pPr>
            <a:r>
              <a:rPr lang="en-US" sz="2800" dirty="0" smtClean="0"/>
              <a:t>Renal angiomyolipomas (AML)</a:t>
            </a:r>
          </a:p>
          <a:p>
            <a:pPr lvl="1">
              <a:spcBef>
                <a:spcPct val="50000"/>
              </a:spcBef>
              <a:defRPr/>
            </a:pPr>
            <a:r>
              <a:rPr lang="en-US" sz="2800" dirty="0" smtClean="0"/>
              <a:t>Chylothorax</a:t>
            </a:r>
          </a:p>
          <a:p>
            <a:pPr lvl="1">
              <a:spcBef>
                <a:spcPct val="50000"/>
              </a:spcBef>
              <a:defRPr/>
            </a:pPr>
            <a:r>
              <a:rPr lang="en-US" sz="2800" dirty="0" smtClean="0"/>
              <a:t>Tuberous sclerosis complex (TSC)</a:t>
            </a:r>
          </a:p>
          <a:p>
            <a:pPr lvl="1">
              <a:spcBef>
                <a:spcPct val="50000"/>
              </a:spcBef>
              <a:defRPr/>
            </a:pPr>
            <a:r>
              <a:rPr lang="en-US" sz="2800" dirty="0" smtClean="0"/>
              <a:t>Serum VEGF-D level</a:t>
            </a:r>
          </a:p>
          <a:p>
            <a:pPr>
              <a:defRPr/>
            </a:pPr>
            <a:r>
              <a:rPr lang="en-US" sz="2800" b="1" dirty="0" smtClean="0"/>
              <a:t>Treatment</a:t>
            </a:r>
            <a:r>
              <a:rPr lang="en-US" sz="2800" dirty="0" smtClean="0"/>
              <a:t>: sirolimus (rapamycin), lung transplant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81600" y="6216134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solidFill>
                  <a:schemeClr val="tx1">
                    <a:lumMod val="75000"/>
                  </a:schemeClr>
                </a:solidFill>
              </a:rPr>
              <a:t>(McCormack et al. AJRCCM 2016)</a:t>
            </a:r>
            <a:endParaRPr lang="en-US" sz="1800" b="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1031875"/>
            <a:ext cx="41148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914400" y="1828800"/>
            <a:ext cx="2286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2800" b="0" dirty="0"/>
              <a:t>39F Smoker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3125"/>
            <a:ext cx="464820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435350"/>
            <a:ext cx="4800600" cy="331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381000" y="287338"/>
            <a:ext cx="84582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Pulmonary Langerhans Cell Histiocytosis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r="5127" b="11539"/>
          <a:stretch>
            <a:fillRect/>
          </a:stretch>
        </p:blipFill>
        <p:spPr bwMode="auto">
          <a:xfrm>
            <a:off x="4591050" y="1196975"/>
            <a:ext cx="4473575" cy="474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0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093788"/>
            <a:ext cx="3897313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3352800"/>
            <a:ext cx="431165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62600" y="6024563"/>
            <a:ext cx="218440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800" b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31F smoker </a:t>
            </a:r>
            <a:endParaRPr lang="en-US" sz="2800" dirty="0">
              <a:latin typeface="Arial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62200" y="304800"/>
            <a:ext cx="4495800" cy="5318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/>
              <a:t>Pulmonary LCH</a:t>
            </a:r>
          </a:p>
        </p:txBody>
      </p:sp>
    </p:spTree>
    <p:extLst>
      <p:ext uri="{BB962C8B-B14F-4D97-AF65-F5344CB8AC3E}">
        <p14:creationId xmlns:p14="http://schemas.microsoft.com/office/powerpoint/2010/main" val="1685106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381000"/>
            <a:ext cx="3886200" cy="533400"/>
          </a:xfrm>
        </p:spPr>
        <p:txBody>
          <a:bodyPr/>
          <a:lstStyle/>
          <a:p>
            <a:pPr>
              <a:defRPr/>
            </a:pPr>
            <a:r>
              <a:rPr lang="en-US" sz="3400" smtClean="0"/>
              <a:t>Pulmonary LCH</a:t>
            </a:r>
            <a:endParaRPr lang="en-US" sz="400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72400" cy="5348288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Young adult smokers</a:t>
            </a:r>
          </a:p>
          <a:p>
            <a:pPr>
              <a:defRPr/>
            </a:pPr>
            <a:r>
              <a:rPr lang="en-US" sz="2800" dirty="0" smtClean="0"/>
              <a:t>Bronchiolocentric, destructive lesions containing Langerhans’ cells</a:t>
            </a:r>
          </a:p>
          <a:p>
            <a:pPr>
              <a:defRPr/>
            </a:pPr>
            <a:r>
              <a:rPr lang="en-US" sz="2800" dirty="0" smtClean="0"/>
              <a:t>Smoking history (smoking-related ILD)</a:t>
            </a:r>
          </a:p>
          <a:p>
            <a:pPr>
              <a:defRPr/>
            </a:pPr>
            <a:r>
              <a:rPr lang="en-US" sz="2800" dirty="0" smtClean="0"/>
              <a:t>Cough, dyspnea, pneumothorax</a:t>
            </a:r>
          </a:p>
          <a:p>
            <a:pPr>
              <a:defRPr/>
            </a:pPr>
            <a:r>
              <a:rPr lang="en-US" sz="2800" dirty="0" smtClean="0"/>
              <a:t>Lungs sound clear, digital clubbing rare</a:t>
            </a:r>
          </a:p>
          <a:p>
            <a:pPr>
              <a:defRPr/>
            </a:pPr>
            <a:r>
              <a:rPr lang="en-US" sz="2800" dirty="0" smtClean="0"/>
              <a:t>PFTs: obstructive or mixed</a:t>
            </a:r>
          </a:p>
          <a:p>
            <a:pPr>
              <a:defRPr/>
            </a:pPr>
            <a:r>
              <a:rPr lang="en-US" sz="2800" dirty="0"/>
              <a:t>HRCT: diffuse irregular cysts with </a:t>
            </a:r>
            <a:r>
              <a:rPr lang="en-US" sz="2800" dirty="0" smtClean="0"/>
              <a:t>nodules </a:t>
            </a:r>
            <a:r>
              <a:rPr lang="en-US" sz="2800" dirty="0">
                <a:sym typeface="Symbol" pitchFamily="18" charset="2"/>
              </a:rPr>
              <a:t> cavitation, reticular </a:t>
            </a:r>
            <a:r>
              <a:rPr lang="en-US" sz="2800" dirty="0" smtClean="0">
                <a:sym typeface="Symbol" pitchFamily="18" charset="2"/>
              </a:rPr>
              <a:t>opacities; </a:t>
            </a:r>
            <a:r>
              <a:rPr lang="en-US" sz="2800" dirty="0"/>
              <a:t>basilar </a:t>
            </a:r>
            <a:r>
              <a:rPr lang="en-US" sz="2800" dirty="0" smtClean="0"/>
              <a:t>sparing </a:t>
            </a:r>
            <a:r>
              <a:rPr lang="en-US" sz="2800" dirty="0" smtClean="0">
                <a:sym typeface="Symbol" pitchFamily="18" charset="2"/>
              </a:rPr>
              <a:t> </a:t>
            </a:r>
            <a:endParaRPr lang="en-US" sz="2800" dirty="0"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LCH-EG micro low mag ASCP case 6 jl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76" y="152400"/>
            <a:ext cx="8607562" cy="658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3124200" y="304800"/>
            <a:ext cx="3352800" cy="5794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20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Pulmonary</a:t>
            </a:r>
            <a:r>
              <a:rPr lang="en-US" sz="320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LCH hi mag TV96-535 jl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2628"/>
            <a:ext cx="8991600" cy="663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Rectangle 3"/>
          <p:cNvSpPr>
            <a:spLocks noChangeArrowheads="1"/>
          </p:cNvSpPr>
          <p:nvPr/>
        </p:nvSpPr>
        <p:spPr bwMode="auto">
          <a:xfrm>
            <a:off x="2773363" y="331788"/>
            <a:ext cx="3230562" cy="57943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Pulmonary LCH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304800"/>
            <a:ext cx="4495800" cy="5318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Pulmonary LCH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8077200" cy="5272088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PET scan can be positive in PLCH.</a:t>
            </a:r>
            <a:endParaRPr lang="en-US" sz="2800" dirty="0" smtClean="0">
              <a:sym typeface="Symbol" pitchFamily="18" charset="2"/>
            </a:endParaRPr>
          </a:p>
          <a:p>
            <a:pPr>
              <a:defRPr/>
            </a:pPr>
            <a:r>
              <a:rPr lang="en-US" sz="2800" dirty="0" smtClean="0"/>
              <a:t>BAL: </a:t>
            </a:r>
            <a:r>
              <a:rPr lang="en-US" sz="2800" dirty="0" smtClean="0">
                <a:sym typeface="Symbol" pitchFamily="18" charset="2"/>
              </a:rPr>
              <a:t>5% CD1a cells</a:t>
            </a:r>
          </a:p>
          <a:p>
            <a:pPr>
              <a:defRPr/>
            </a:pPr>
            <a:r>
              <a:rPr lang="en-US" sz="2800" dirty="0" smtClean="0">
                <a:sym typeface="Symbol" pitchFamily="18" charset="2"/>
              </a:rPr>
              <a:t>Lung biopsy: bronchoscopic or VATS</a:t>
            </a:r>
          </a:p>
          <a:p>
            <a:pPr>
              <a:defRPr/>
            </a:pPr>
            <a:r>
              <a:rPr lang="en-US" sz="2800" dirty="0" smtClean="0">
                <a:sym typeface="Symbol" pitchFamily="18" charset="2"/>
              </a:rPr>
              <a:t>Treatment: Stop smoking.  </a:t>
            </a:r>
          </a:p>
          <a:p>
            <a:pPr lvl="1">
              <a:defRPr/>
            </a:pPr>
            <a:r>
              <a:rPr lang="en-US" sz="2800" dirty="0" smtClean="0">
                <a:sym typeface="Symbol" pitchFamily="18" charset="2"/>
              </a:rPr>
              <a:t>Sometimes,  2-chlorodeoxyadenosine (2-CdA, cladribine).  </a:t>
            </a:r>
          </a:p>
          <a:p>
            <a:pPr lvl="1">
              <a:defRPr/>
            </a:pPr>
            <a:r>
              <a:rPr lang="en-US" sz="2800" dirty="0" smtClean="0">
                <a:sym typeface="Symbol" pitchFamily="18" charset="2"/>
              </a:rPr>
              <a:t>Corticosteroids?  B-</a:t>
            </a:r>
            <a:r>
              <a:rPr lang="en-US" sz="2800" dirty="0" err="1" smtClean="0">
                <a:sym typeface="Symbol" pitchFamily="18" charset="2"/>
              </a:rPr>
              <a:t>Raf</a:t>
            </a:r>
            <a:r>
              <a:rPr lang="en-US" sz="2800" dirty="0" smtClean="0">
                <a:sym typeface="Symbol" pitchFamily="18" charset="2"/>
              </a:rPr>
              <a:t> inhibitors?</a:t>
            </a:r>
          </a:p>
          <a:p>
            <a:pPr lvl="1">
              <a:defRPr/>
            </a:pPr>
            <a:r>
              <a:rPr lang="en-US" sz="2800" dirty="0" smtClean="0">
                <a:sym typeface="Symbol" pitchFamily="18" charset="2"/>
              </a:rPr>
              <a:t>Treat pulmonary hypertension</a:t>
            </a:r>
          </a:p>
          <a:p>
            <a:pPr>
              <a:defRPr/>
            </a:pPr>
            <a:r>
              <a:rPr lang="en-US" sz="2800" dirty="0" smtClean="0">
                <a:sym typeface="Symbol" pitchFamily="18" charset="2"/>
              </a:rPr>
              <a:t>Prognosis: variable, risk of malignancy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2895600" cy="166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309880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2675"/>
            <a:ext cx="3159125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268287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71800"/>
            <a:ext cx="2936875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51400"/>
            <a:ext cx="3041650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95400"/>
            <a:ext cx="2743200" cy="16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2971800"/>
            <a:ext cx="2955925" cy="194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4864100"/>
            <a:ext cx="2959100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1066800" y="990600"/>
            <a:ext cx="9144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2400"/>
              <a:t>12/97</a:t>
            </a: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4210050" y="914400"/>
            <a:ext cx="7842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latin typeface="+mn-lt"/>
              </a:rPr>
              <a:t>2/01</a:t>
            </a:r>
            <a:endParaRPr lang="en-US" sz="2000" dirty="0">
              <a:latin typeface="+mn-lt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7253288" y="920750"/>
            <a:ext cx="9556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latin typeface="+mn-lt"/>
              </a:rPr>
              <a:t>10/03</a:t>
            </a:r>
            <a:endParaRPr lang="en-US" sz="2000" dirty="0">
              <a:latin typeface="+mn-lt"/>
            </a:endParaRPr>
          </a:p>
        </p:txBody>
      </p:sp>
      <p:sp>
        <p:nvSpPr>
          <p:cNvPr id="52238" name="Rectangle 14"/>
          <p:cNvSpPr>
            <a:spLocks noChangeArrowheads="1"/>
          </p:cNvSpPr>
          <p:nvPr/>
        </p:nvSpPr>
        <p:spPr bwMode="auto">
          <a:xfrm>
            <a:off x="381000" y="12700"/>
            <a:ext cx="82677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Pulmonary Langerhans Cell Histiocytosis</a:t>
            </a: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1611313" y="630238"/>
            <a:ext cx="2149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en-US" altLang="en-US" sz="2400" b="0"/>
              <a:t>  36F Smoker</a:t>
            </a:r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4694238" y="528638"/>
            <a:ext cx="28035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 i="1"/>
              <a:t>(quit smoking 5/02)</a:t>
            </a:r>
          </a:p>
        </p:txBody>
      </p:sp>
      <p:sp>
        <p:nvSpPr>
          <p:cNvPr id="52241" name="Line 17"/>
          <p:cNvSpPr>
            <a:spLocks noChangeShapeType="1"/>
          </p:cNvSpPr>
          <p:nvPr/>
        </p:nvSpPr>
        <p:spPr bwMode="auto">
          <a:xfrm>
            <a:off x="6140450" y="922338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8" grpId="0"/>
      <p:bldP spid="29709" grpId="0"/>
      <p:bldP spid="522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8788"/>
            <a:ext cx="7759700" cy="10652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Cysts and Cavities in Lung</a:t>
            </a:r>
            <a:br>
              <a:rPr lang="en-US" dirty="0" smtClean="0"/>
            </a:br>
            <a:r>
              <a:rPr lang="en-US" sz="3200" dirty="0" smtClean="0">
                <a:solidFill>
                  <a:schemeClr val="tx1"/>
                </a:solidFill>
              </a:rPr>
              <a:t>Radiologic Definitions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572000"/>
          </a:xfrm>
        </p:spPr>
        <p:txBody>
          <a:bodyPr/>
          <a:lstStyle/>
          <a:p>
            <a:pPr>
              <a:defRPr/>
            </a:pPr>
            <a:r>
              <a:rPr lang="en-US" sz="2800" b="1" dirty="0" smtClean="0"/>
              <a:t>Cyst</a:t>
            </a:r>
            <a:r>
              <a:rPr lang="en-US" sz="2800" dirty="0" smtClean="0"/>
              <a:t> = a round parenchymal lucency with a well-defined thin-wall (&lt;2 mm), usually contain air.</a:t>
            </a:r>
            <a:endParaRPr lang="en-US" sz="2000" dirty="0" smtClean="0"/>
          </a:p>
          <a:p>
            <a:pPr>
              <a:defRPr/>
            </a:pPr>
            <a:r>
              <a:rPr lang="en-US" sz="2800" b="1" dirty="0" smtClean="0"/>
              <a:t>Cavity</a:t>
            </a:r>
            <a:r>
              <a:rPr lang="en-US" sz="2800" dirty="0" smtClean="0"/>
              <a:t> = a lucency within pulmonary consolidation, a mass, or a nodule. (thick wall</a:t>
            </a:r>
            <a:r>
              <a:rPr lang="en-US" sz="2800" dirty="0" smtClean="0">
                <a:sym typeface="Symbol" pitchFamily="18" charset="2"/>
              </a:rPr>
              <a:t>).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9051925" y="52974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9" name="Rectangle 1"/>
          <p:cNvSpPr>
            <a:spLocks noChangeArrowheads="1"/>
          </p:cNvSpPr>
          <p:nvPr/>
        </p:nvSpPr>
        <p:spPr bwMode="auto">
          <a:xfrm>
            <a:off x="5943600" y="6267450"/>
            <a:ext cx="280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>
                <a:solidFill>
                  <a:srgbClr val="C0C0C0"/>
                </a:solidFill>
              </a:rPr>
              <a:t>(Fleischner Society 2008)</a:t>
            </a:r>
            <a:endParaRPr lang="en-US" altLang="en-US" sz="1800" b="0"/>
          </a:p>
        </p:txBody>
      </p:sp>
    </p:spTree>
    <p:extLst>
      <p:ext uri="{BB962C8B-B14F-4D97-AF65-F5344CB8AC3E}">
        <p14:creationId xmlns:p14="http://schemas.microsoft.com/office/powerpoint/2010/main" val="24241871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26563" r="14063" b="26563"/>
          <a:stretch>
            <a:fillRect/>
          </a:stretch>
        </p:blipFill>
        <p:spPr bwMode="auto">
          <a:xfrm>
            <a:off x="457200" y="685800"/>
            <a:ext cx="394335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1875" r="12500" b="23438"/>
          <a:stretch>
            <a:fillRect/>
          </a:stretch>
        </p:blipFill>
        <p:spPr bwMode="auto">
          <a:xfrm>
            <a:off x="4419600" y="228600"/>
            <a:ext cx="411480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7188" r="9375" b="21875"/>
          <a:stretch>
            <a:fillRect/>
          </a:stretch>
        </p:blipFill>
        <p:spPr bwMode="auto">
          <a:xfrm>
            <a:off x="0" y="3276600"/>
            <a:ext cx="4457700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10938" r="6250" b="23438"/>
          <a:stretch>
            <a:fillRect/>
          </a:stretch>
        </p:blipFill>
        <p:spPr bwMode="auto">
          <a:xfrm>
            <a:off x="4429125" y="3257550"/>
            <a:ext cx="471487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52400" y="152400"/>
            <a:ext cx="4267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dirty="0" smtClean="0">
                <a:solidFill>
                  <a:srgbClr val="FFFF99"/>
                </a:solidFill>
                <a:latin typeface="+mj-lt"/>
              </a:rPr>
              <a:t>Birt-Hogg-</a:t>
            </a:r>
            <a:r>
              <a:rPr lang="en-US" altLang="en-US" dirty="0" err="1" smtClean="0">
                <a:solidFill>
                  <a:srgbClr val="FFFF99"/>
                </a:solidFill>
                <a:latin typeface="+mj-lt"/>
              </a:rPr>
              <a:t>Dube</a:t>
            </a:r>
            <a:endParaRPr lang="en-US" altLang="en-US" dirty="0">
              <a:solidFill>
                <a:srgbClr val="FFFF99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4616" y="3276600"/>
            <a:ext cx="885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0" dirty="0" smtClean="0">
                <a:solidFill>
                  <a:schemeClr val="bg2"/>
                </a:solidFill>
                <a:latin typeface="+mn-lt"/>
              </a:rPr>
              <a:t>58M</a:t>
            </a:r>
            <a:endParaRPr lang="en-US" sz="2800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r="4207" b="10532"/>
          <a:stretch>
            <a:fillRect/>
          </a:stretch>
        </p:blipFill>
        <p:spPr bwMode="auto">
          <a:xfrm>
            <a:off x="4413250" y="1281113"/>
            <a:ext cx="450215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679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20763"/>
            <a:ext cx="402272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3667125"/>
            <a:ext cx="423227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167941" name="Rectangle 1"/>
          <p:cNvSpPr>
            <a:spLocks noChangeArrowheads="1"/>
          </p:cNvSpPr>
          <p:nvPr/>
        </p:nvSpPr>
        <p:spPr bwMode="auto">
          <a:xfrm>
            <a:off x="4413250" y="5791200"/>
            <a:ext cx="46545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/>
              <a:t>72F nonsmoker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 dirty="0"/>
              <a:t>FVC 62%, FEV</a:t>
            </a:r>
            <a:r>
              <a:rPr lang="en-US" altLang="en-US" sz="2400" b="0" baseline="-25000" dirty="0"/>
              <a:t>1</a:t>
            </a:r>
            <a:r>
              <a:rPr lang="en-US" altLang="en-US" sz="2400" b="0" dirty="0"/>
              <a:t> 56%, DL</a:t>
            </a:r>
            <a:r>
              <a:rPr lang="en-US" altLang="en-US" sz="2400" b="0" baseline="-25000" dirty="0"/>
              <a:t>CO</a:t>
            </a:r>
            <a:r>
              <a:rPr lang="en-US" altLang="en-US" sz="2400" b="0" dirty="0"/>
              <a:t> 70%</a:t>
            </a:r>
            <a:endParaRPr lang="en-US" altLang="en-US" sz="2800" b="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5800" y="304800"/>
            <a:ext cx="7759700" cy="6080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/>
              <a:t>Birt-Hogg-Dubé</a:t>
            </a:r>
          </a:p>
        </p:txBody>
      </p:sp>
    </p:spTree>
    <p:extLst>
      <p:ext uri="{BB962C8B-B14F-4D97-AF65-F5344CB8AC3E}">
        <p14:creationId xmlns:p14="http://schemas.microsoft.com/office/powerpoint/2010/main" val="2673586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7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442452" y="198387"/>
            <a:ext cx="830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rgbClr val="FFFF99"/>
                </a:solidFill>
              </a:rPr>
              <a:t>Birt-Hogg-Dubé  syndrome:</a:t>
            </a:r>
            <a:r>
              <a:rPr lang="en-US" sz="2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smtClean="0">
                <a:solidFill>
                  <a:srgbClr val="FFFF99"/>
                </a:solidFill>
              </a:rPr>
              <a:t>Fibrofolliculoma</a:t>
            </a:r>
            <a:endParaRPr lang="en-US" sz="28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Picture 7" descr="BHD skin c6295406-2005-10-24--02Close 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53281"/>
            <a:ext cx="6248400" cy="583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00486"/>
            <a:ext cx="3835720" cy="582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5155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404" y="762000"/>
            <a:ext cx="3901018" cy="585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42452" y="198387"/>
            <a:ext cx="830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rgbClr val="FFFF99"/>
                </a:solidFill>
              </a:rPr>
              <a:t>Birt-Hogg-Dubé  syndrome:</a:t>
            </a:r>
            <a:r>
              <a:rPr lang="en-US" sz="2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smtClean="0">
                <a:solidFill>
                  <a:srgbClr val="FFFF99"/>
                </a:solidFill>
              </a:rPr>
              <a:t>Fibrofolliculoma</a:t>
            </a:r>
            <a:endParaRPr lang="en-US" sz="28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739951" y="914400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 dirty="0" smtClean="0"/>
              <a:t>38M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28061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8788"/>
            <a:ext cx="7759700" cy="6842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Birt-Hogg-Dubé syndrome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5119688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Rare, inheritable disorder (autosomal dominant) </a:t>
            </a:r>
          </a:p>
          <a:p>
            <a:pPr lvl="1">
              <a:defRPr/>
            </a:pPr>
            <a:r>
              <a:rPr lang="en-US" sz="2800" dirty="0" smtClean="0"/>
              <a:t>Germline mutations in the BHD (</a:t>
            </a:r>
            <a:r>
              <a:rPr lang="en-US" sz="2800" i="1" dirty="0" smtClean="0"/>
              <a:t>FLCN</a:t>
            </a:r>
            <a:r>
              <a:rPr lang="en-US" sz="2800" dirty="0" smtClean="0"/>
              <a:t>) gene - encodes folliculin </a:t>
            </a:r>
          </a:p>
          <a:p>
            <a:pPr>
              <a:defRPr/>
            </a:pPr>
            <a:r>
              <a:rPr lang="en-US" sz="2800" dirty="0" smtClean="0"/>
              <a:t>Clinical manifestations:</a:t>
            </a:r>
          </a:p>
          <a:p>
            <a:pPr lvl="1">
              <a:defRPr/>
            </a:pPr>
            <a:r>
              <a:rPr lang="en-US" sz="2800" dirty="0" smtClean="0"/>
              <a:t>Fibrofolliculomas – appear during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&amp; 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decades</a:t>
            </a:r>
          </a:p>
          <a:p>
            <a:pPr lvl="1">
              <a:defRPr/>
            </a:pPr>
            <a:r>
              <a:rPr lang="en-US" sz="2800" dirty="0" smtClean="0"/>
              <a:t>Cystic lung disease (90%) and pneumothoraces (25-40%)</a:t>
            </a:r>
          </a:p>
          <a:p>
            <a:pPr lvl="1">
              <a:defRPr/>
            </a:pPr>
            <a:r>
              <a:rPr lang="en-US" sz="2800" dirty="0" smtClean="0"/>
              <a:t>Propensity for renal tumors (5-30%)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r="7040"/>
          <a:stretch/>
        </p:blipFill>
        <p:spPr bwMode="auto">
          <a:xfrm>
            <a:off x="656399" y="2778711"/>
            <a:ext cx="6134470" cy="392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31452" r="14478" b="21371"/>
          <a:stretch/>
        </p:blipFill>
        <p:spPr bwMode="auto">
          <a:xfrm>
            <a:off x="4835013" y="276225"/>
            <a:ext cx="3927988" cy="255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667000" y="1981200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 smtClean="0"/>
              <a:t>20F</a:t>
            </a:r>
          </a:p>
        </p:txBody>
      </p:sp>
      <p:sp>
        <p:nvSpPr>
          <p:cNvPr id="2" name="Rectangle 1"/>
          <p:cNvSpPr/>
          <p:nvPr/>
        </p:nvSpPr>
        <p:spPr>
          <a:xfrm>
            <a:off x="878722" y="381000"/>
            <a:ext cx="32351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FFFF99"/>
                </a:solidFill>
              </a:rPr>
              <a:t>Birt-Hogg-Dubé</a:t>
            </a:r>
            <a:endParaRPr lang="en-US" altLang="en-US" sz="32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143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mag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47750"/>
            <a:ext cx="701040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2667000" y="228600"/>
            <a:ext cx="3810000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en-US" dirty="0">
                <a:solidFill>
                  <a:srgbClr val="FFFF99"/>
                </a:solidFill>
              </a:rPr>
              <a:t>Birt-Hogg-Dubé</a:t>
            </a:r>
            <a:endParaRPr lang="en-US" altLang="en-US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Birt-Hogg-Dubé syndrome</a:t>
            </a:r>
            <a:br>
              <a:rPr lang="en-US" dirty="0" smtClean="0"/>
            </a:br>
            <a:r>
              <a:rPr lang="en-US" sz="3200" dirty="0" smtClean="0">
                <a:solidFill>
                  <a:schemeClr val="tx1"/>
                </a:solidFill>
              </a:rPr>
              <a:t>Management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58628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Pneumothorax – chest tube, bullae resection, </a:t>
            </a:r>
            <a:r>
              <a:rPr lang="en-US" dirty="0" err="1" smtClean="0"/>
              <a:t>pleurodesis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Renal tumors – renal imaging surveillance q. 2-3 </a:t>
            </a:r>
            <a:r>
              <a:rPr lang="en-US" dirty="0" err="1" smtClean="0"/>
              <a:t>yrs</a:t>
            </a:r>
            <a:r>
              <a:rPr lang="en-US" dirty="0" smtClean="0"/>
              <a:t>; </a:t>
            </a:r>
            <a:r>
              <a:rPr lang="en-US" dirty="0"/>
              <a:t>n</a:t>
            </a:r>
            <a:r>
              <a:rPr lang="en-US" dirty="0" smtClean="0"/>
              <a:t>ephron-sparing surgery  </a:t>
            </a:r>
          </a:p>
          <a:p>
            <a:pPr>
              <a:defRPr/>
            </a:pPr>
            <a:r>
              <a:rPr lang="en-US" dirty="0" smtClean="0"/>
              <a:t>Genetic counseling</a:t>
            </a:r>
          </a:p>
        </p:txBody>
      </p:sp>
    </p:spTree>
    <p:extLst>
      <p:ext uri="{BB962C8B-B14F-4D97-AF65-F5344CB8AC3E}">
        <p14:creationId xmlns:p14="http://schemas.microsoft.com/office/powerpoint/2010/main" val="1088017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5" t="12114" r="8422" b="20921"/>
          <a:stretch/>
        </p:blipFill>
        <p:spPr bwMode="auto">
          <a:xfrm>
            <a:off x="4237512" y="1731133"/>
            <a:ext cx="4754088" cy="374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4198" y="221723"/>
            <a:ext cx="3111250" cy="200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194" y="2178626"/>
            <a:ext cx="3365154" cy="231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7" t="19584" r="10088" b="26714"/>
          <a:stretch/>
        </p:blipFill>
        <p:spPr bwMode="auto">
          <a:xfrm>
            <a:off x="402394" y="4466609"/>
            <a:ext cx="3680954" cy="243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83348" y="221723"/>
            <a:ext cx="4755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99"/>
                </a:solidFill>
              </a:rPr>
              <a:t>Idiopathic LIP</a:t>
            </a:r>
            <a:endParaRPr lang="en-US" sz="3200" b="1" dirty="0">
              <a:solidFill>
                <a:srgbClr val="FFFF9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82239" y="1197299"/>
            <a:ext cx="28055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0" dirty="0" smtClean="0"/>
              <a:t>73M (May 2013)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15104283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7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1396" y="2844506"/>
            <a:ext cx="2680018" cy="188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7019" y="767032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/>
              <a:t>May 2006 (66M)</a:t>
            </a:r>
            <a:endParaRPr lang="en-US" b="0" dirty="0"/>
          </a:p>
        </p:txBody>
      </p:sp>
      <p:pic>
        <p:nvPicPr>
          <p:cNvPr id="1669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 t="30239" r="10754" b="19026"/>
          <a:stretch/>
        </p:blipFill>
        <p:spPr bwMode="auto">
          <a:xfrm>
            <a:off x="104167" y="4727108"/>
            <a:ext cx="3026720" cy="191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273" y="1237323"/>
            <a:ext cx="2496264" cy="159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65576" y="781155"/>
            <a:ext cx="1653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/>
              <a:t>Oct 2010 </a:t>
            </a:r>
            <a:endParaRPr lang="en-US" b="0" dirty="0"/>
          </a:p>
        </p:txBody>
      </p:sp>
      <p:pic>
        <p:nvPicPr>
          <p:cNvPr id="16691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46876" y="1291576"/>
            <a:ext cx="2491388" cy="160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8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30346" y="2880449"/>
            <a:ext cx="2566350" cy="180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9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" t="23070" r="5699" b="18015"/>
          <a:stretch/>
        </p:blipFill>
        <p:spPr bwMode="auto">
          <a:xfrm>
            <a:off x="3314591" y="4710656"/>
            <a:ext cx="2755958" cy="188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0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4140" y="1391211"/>
            <a:ext cx="2375150" cy="153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1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58296" y="2901650"/>
            <a:ext cx="2568982" cy="17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2" name="Picture 1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7" t="19584" r="10088" b="26714"/>
          <a:stretch/>
        </p:blipFill>
        <p:spPr bwMode="auto">
          <a:xfrm>
            <a:off x="6237754" y="4686889"/>
            <a:ext cx="2810066" cy="185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182413" y="775658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/>
              <a:t>May 2013 (73M)</a:t>
            </a:r>
            <a:endParaRPr lang="en-US" b="0" dirty="0"/>
          </a:p>
        </p:txBody>
      </p:sp>
      <p:sp>
        <p:nvSpPr>
          <p:cNvPr id="15" name="Title 14"/>
          <p:cNvSpPr txBox="1">
            <a:spLocks noGrp="1"/>
          </p:cNvSpPr>
          <p:nvPr>
            <p:ph type="title"/>
          </p:nvPr>
        </p:nvSpPr>
        <p:spPr>
          <a:xfrm>
            <a:off x="2921683" y="228600"/>
            <a:ext cx="328793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99"/>
                </a:solidFill>
              </a:rPr>
              <a:t>Idiopathic LIP</a:t>
            </a:r>
            <a:endParaRPr lang="en-US" sz="32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5344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6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6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6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35"/>
          <a:stretch>
            <a:fillRect/>
          </a:stretch>
        </p:blipFill>
        <p:spPr bwMode="auto">
          <a:xfrm>
            <a:off x="152400" y="1990311"/>
            <a:ext cx="4234130" cy="433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153096" y="1285957"/>
            <a:ext cx="2438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Cyst </a:t>
            </a:r>
            <a:r>
              <a:rPr lang="en-US" sz="3200" b="0" dirty="0" smtClean="0"/>
              <a:t>(bulla)</a:t>
            </a: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" t="4420" r="26981"/>
          <a:stretch>
            <a:fillRect/>
          </a:stretch>
        </p:blipFill>
        <p:spPr bwMode="auto">
          <a:xfrm>
            <a:off x="4700789" y="2004577"/>
            <a:ext cx="4351338" cy="432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261769" y="1294990"/>
            <a:ext cx="327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smtClean="0"/>
              <a:t>Cavity </a:t>
            </a:r>
            <a:r>
              <a:rPr lang="en-US" altLang="en-US" b="0" dirty="0" smtClean="0"/>
              <a:t>(cancer)</a:t>
            </a:r>
            <a:endParaRPr lang="en-US" altLang="en-US" sz="24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458788"/>
            <a:ext cx="7759700" cy="684212"/>
          </a:xfrm>
        </p:spPr>
        <p:txBody>
          <a:bodyPr/>
          <a:lstStyle/>
          <a:p>
            <a:r>
              <a:rPr lang="en-US" dirty="0"/>
              <a:t>Focal Cyst or Cavity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953" y="458788"/>
            <a:ext cx="8745894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Lymphoid Interstitial Pneumonia </a:t>
            </a:r>
            <a:r>
              <a:rPr lang="en-US" b="0" dirty="0" smtClean="0"/>
              <a:t>(LIP)</a:t>
            </a:r>
            <a:br>
              <a:rPr lang="en-US" b="0" dirty="0" smtClean="0"/>
            </a:br>
            <a:r>
              <a:rPr lang="en-US" sz="3200" dirty="0" smtClean="0">
                <a:solidFill>
                  <a:schemeClr val="tx1"/>
                </a:solidFill>
              </a:rPr>
              <a:t>Definition</a:t>
            </a:r>
            <a:endParaRPr lang="en-US" sz="28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510088"/>
          </a:xfrm>
        </p:spPr>
        <p:txBody>
          <a:bodyPr/>
          <a:lstStyle/>
          <a:p>
            <a:pPr>
              <a:defRPr/>
            </a:pPr>
            <a:r>
              <a:rPr lang="en-US" dirty="0"/>
              <a:t>LIP is </a:t>
            </a:r>
            <a:r>
              <a:rPr lang="en-US" dirty="0" smtClean="0"/>
              <a:t>a </a:t>
            </a:r>
            <a:r>
              <a:rPr lang="en-US" dirty="0"/>
              <a:t>histologic </a:t>
            </a:r>
            <a:r>
              <a:rPr lang="en-US" dirty="0" smtClean="0"/>
              <a:t>variant of </a:t>
            </a:r>
            <a:r>
              <a:rPr lang="en-US" dirty="0"/>
              <a:t>diffuse pulmonary lymphoid hyperplasia with </a:t>
            </a:r>
            <a:r>
              <a:rPr lang="en-US" dirty="0" smtClean="0"/>
              <a:t>predominantly interstitial changes - diffuse interstitial infiltration with mostly T lymphocytes, plasma cells, and macrophages</a:t>
            </a:r>
            <a:endParaRPr lang="en-US" dirty="0"/>
          </a:p>
        </p:txBody>
      </p:sp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5943600" y="6139934"/>
            <a:ext cx="29632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 smtClean="0">
                <a:solidFill>
                  <a:schemeClr val="tx1">
                    <a:lumMod val="75000"/>
                  </a:schemeClr>
                </a:solidFill>
              </a:rPr>
              <a:t>(ATS/ERS. AJRCCM </a:t>
            </a:r>
            <a:r>
              <a:rPr lang="en-US" sz="1800" b="0" dirty="0">
                <a:solidFill>
                  <a:schemeClr val="tx1">
                    <a:lumMod val="75000"/>
                  </a:schemeClr>
                </a:solidFill>
              </a:rPr>
              <a:t>2002)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LIP histopath 10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792480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990600" y="152400"/>
            <a:ext cx="7467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Lymphoid Interstitial Pneumonia</a:t>
            </a:r>
          </a:p>
        </p:txBody>
      </p:sp>
      <p:sp>
        <p:nvSpPr>
          <p:cNvPr id="154630" name="Text Box 6"/>
          <p:cNvSpPr txBox="1">
            <a:spLocks noChangeArrowheads="1"/>
          </p:cNvSpPr>
          <p:nvPr/>
        </p:nvSpPr>
        <p:spPr bwMode="auto">
          <a:xfrm>
            <a:off x="7391400" y="62484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100x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8788"/>
            <a:ext cx="8458200" cy="10652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Lymphoid Interstitial Pneumonia </a:t>
            </a:r>
            <a:r>
              <a:rPr lang="en-US" sz="3200" b="0" dirty="0" smtClean="0"/>
              <a:t>(LIP)</a:t>
            </a:r>
            <a:br>
              <a:rPr lang="en-US" sz="3200" b="0" dirty="0" smtClean="0"/>
            </a:br>
            <a:r>
              <a:rPr lang="en-US" sz="3200" dirty="0">
                <a:solidFill>
                  <a:schemeClr val="tx1"/>
                </a:solidFill>
              </a:rPr>
              <a:t>Associated clinical conditions</a:t>
            </a:r>
            <a:endParaRPr lang="en-US" sz="3200" b="0" dirty="0" smtClean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572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Associations</a:t>
            </a:r>
          </a:p>
          <a:p>
            <a:pPr lvl="1">
              <a:defRPr/>
            </a:pPr>
            <a:r>
              <a:rPr lang="en-US" dirty="0" smtClean="0"/>
              <a:t>	</a:t>
            </a:r>
            <a:r>
              <a:rPr lang="en-US" sz="2800" dirty="0" smtClean="0"/>
              <a:t>Connective tissue disorders</a:t>
            </a:r>
          </a:p>
          <a:p>
            <a:pPr lvl="1">
              <a:defRPr/>
            </a:pPr>
            <a:r>
              <a:rPr lang="en-US" sz="2800" dirty="0" smtClean="0"/>
              <a:t>	Immunodeficiency</a:t>
            </a:r>
          </a:p>
          <a:p>
            <a:pPr lvl="1">
              <a:defRPr/>
            </a:pPr>
            <a:r>
              <a:rPr lang="en-US" sz="2800" dirty="0" smtClean="0"/>
              <a:t>	Infections</a:t>
            </a:r>
          </a:p>
          <a:p>
            <a:pPr lvl="1">
              <a:defRPr/>
            </a:pPr>
            <a:r>
              <a:rPr lang="en-US" sz="2800" dirty="0" smtClean="0"/>
              <a:t>	Drugs/toxins</a:t>
            </a:r>
          </a:p>
          <a:p>
            <a:pPr lvl="1">
              <a:defRPr/>
            </a:pPr>
            <a:r>
              <a:rPr lang="en-US" sz="2800" dirty="0" smtClean="0"/>
              <a:t>	Miscellaneous conditions</a:t>
            </a:r>
          </a:p>
          <a:p>
            <a:pPr>
              <a:defRPr/>
            </a:pPr>
            <a:r>
              <a:rPr lang="en-US" dirty="0"/>
              <a:t>None = idiopathic </a:t>
            </a:r>
            <a:r>
              <a:rPr lang="en-US" dirty="0" smtClean="0"/>
              <a:t>LIP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153400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Revised Classification of IIPs </a:t>
            </a:r>
            <a:r>
              <a:rPr lang="en-US" sz="3200" b="0" dirty="0" smtClean="0"/>
              <a:t>(2013)</a:t>
            </a:r>
            <a:endParaRPr lang="en-US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5424488"/>
          </a:xfrm>
        </p:spPr>
        <p:txBody>
          <a:bodyPr>
            <a:normAutofit fontScale="92500" lnSpcReduction="10000"/>
          </a:bodyPr>
          <a:lstStyle/>
          <a:p>
            <a:pPr marL="0" indent="0">
              <a:buFontTx/>
              <a:buNone/>
              <a:defRPr/>
            </a:pPr>
            <a:r>
              <a:rPr lang="en-US" sz="2600" b="1" u="sng" dirty="0" smtClean="0">
                <a:effectLst/>
              </a:rPr>
              <a:t>Major Idiopathic Interstitial Pneumonias</a:t>
            </a:r>
            <a:endParaRPr lang="en-US" sz="2600" u="sng" dirty="0" smtClean="0">
              <a:effectLst/>
            </a:endParaRPr>
          </a:p>
          <a:p>
            <a:pPr marL="0" indent="0">
              <a:defRPr/>
            </a:pPr>
            <a:r>
              <a:rPr lang="en-US" sz="2600" dirty="0" smtClean="0">
                <a:effectLst/>
              </a:rPr>
              <a:t> Idiopathic pulmonary fibrosis (idiopathic UIP)</a:t>
            </a:r>
          </a:p>
          <a:p>
            <a:pPr marL="0" indent="0">
              <a:defRPr/>
            </a:pPr>
            <a:r>
              <a:rPr lang="en-US" sz="2600" dirty="0" smtClean="0">
                <a:effectLst/>
              </a:rPr>
              <a:t> Idiopathic nonspecific interstitial pneumonia</a:t>
            </a:r>
          </a:p>
          <a:p>
            <a:pPr marL="0" indent="0">
              <a:defRPr/>
            </a:pPr>
            <a:r>
              <a:rPr lang="en-US" sz="2600" dirty="0" smtClean="0">
                <a:effectLst/>
              </a:rPr>
              <a:t> Respiratory bronchiolitis-interstitial lung disease</a:t>
            </a:r>
          </a:p>
          <a:p>
            <a:pPr marL="0" indent="0">
              <a:defRPr/>
            </a:pPr>
            <a:r>
              <a:rPr lang="en-US" sz="2600" dirty="0" smtClean="0">
                <a:effectLst/>
              </a:rPr>
              <a:t> Desquamative interstitial pneumonia</a:t>
            </a:r>
          </a:p>
          <a:p>
            <a:pPr marL="0" indent="0">
              <a:defRPr/>
            </a:pPr>
            <a:r>
              <a:rPr lang="en-US" sz="2600" dirty="0" smtClean="0">
                <a:effectLst/>
              </a:rPr>
              <a:t> Cryptogenic organizing pneumonia</a:t>
            </a:r>
          </a:p>
          <a:p>
            <a:pPr marL="0" indent="0">
              <a:defRPr/>
            </a:pPr>
            <a:r>
              <a:rPr lang="en-US" sz="2600" dirty="0" smtClean="0">
                <a:effectLst/>
              </a:rPr>
              <a:t> Acute interstitial pneumonia</a:t>
            </a:r>
          </a:p>
          <a:p>
            <a:pPr marL="0" indent="0">
              <a:buFontTx/>
              <a:buNone/>
              <a:defRPr/>
            </a:pPr>
            <a:r>
              <a:rPr lang="en-US" sz="2600" b="1" u="sng" dirty="0" smtClean="0">
                <a:effectLst/>
              </a:rPr>
              <a:t>Rare Idiopathic Interstitial Pneumonias</a:t>
            </a:r>
            <a:endParaRPr lang="en-US" sz="2600" u="sng" dirty="0" smtClean="0">
              <a:effectLst/>
            </a:endParaRPr>
          </a:p>
          <a:p>
            <a:pPr marL="0" indent="0">
              <a:defRPr/>
            </a:pPr>
            <a:r>
              <a:rPr lang="en-US" sz="2600" dirty="0" smtClean="0">
                <a:effectLst/>
              </a:rPr>
              <a:t> Idiopathic lymphoid interstitial pneumonia</a:t>
            </a:r>
          </a:p>
          <a:p>
            <a:pPr marL="0" indent="0">
              <a:defRPr/>
            </a:pPr>
            <a:r>
              <a:rPr lang="en-US" sz="2600" dirty="0" smtClean="0">
                <a:effectLst/>
              </a:rPr>
              <a:t> Idiopathic pleuroparenchymal fibroelastosis</a:t>
            </a:r>
          </a:p>
          <a:p>
            <a:pPr marL="0" indent="0">
              <a:buFontTx/>
              <a:buNone/>
              <a:defRPr/>
            </a:pPr>
            <a:r>
              <a:rPr lang="en-US" sz="2600" b="1" u="sng" dirty="0" smtClean="0">
                <a:effectLst/>
              </a:rPr>
              <a:t>Unclassifiable idiopathic interstitial pneumonias</a:t>
            </a:r>
            <a:endParaRPr lang="en-US" sz="2600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751263" y="2863850"/>
            <a:ext cx="550862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/>
              <a:t>  </a:t>
            </a:r>
            <a:r>
              <a:rPr lang="en-US" altLang="en-US" sz="6800" b="0"/>
              <a:t> </a:t>
            </a:r>
            <a:endParaRPr lang="en-US" altLang="en-US" sz="1800" b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39063" r="23438" b="21875"/>
          <a:stretch>
            <a:fillRect/>
          </a:stretch>
        </p:blipFill>
        <p:spPr bwMode="auto">
          <a:xfrm>
            <a:off x="869950" y="1143000"/>
            <a:ext cx="3527425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938" r="21875" b="20313"/>
          <a:stretch>
            <a:fillRect/>
          </a:stretch>
        </p:blipFill>
        <p:spPr bwMode="auto">
          <a:xfrm>
            <a:off x="4527550" y="838200"/>
            <a:ext cx="372427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32813" r="20313" b="20313"/>
          <a:stretch>
            <a:fillRect/>
          </a:stretch>
        </p:blipFill>
        <p:spPr bwMode="auto">
          <a:xfrm>
            <a:off x="609600" y="3733800"/>
            <a:ext cx="3917950" cy="294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29688" r="18750" b="21875"/>
          <a:stretch>
            <a:fillRect/>
          </a:stretch>
        </p:blipFill>
        <p:spPr bwMode="auto">
          <a:xfrm>
            <a:off x="4648200" y="3657600"/>
            <a:ext cx="411480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990600" y="186813"/>
            <a:ext cx="73818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Pulmonary Amyloidosis</a:t>
            </a:r>
            <a:endParaRPr lang="en-US" sz="32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51825" y="912167"/>
            <a:ext cx="715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55F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32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3751263" y="2863850"/>
            <a:ext cx="550862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/>
              <a:t>  </a:t>
            </a:r>
            <a:r>
              <a:rPr lang="en-US" altLang="en-US" sz="6800" b="0"/>
              <a:t> </a:t>
            </a:r>
            <a:endParaRPr lang="en-US" altLang="en-US" sz="1800" b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28125" r="20313" b="29688"/>
          <a:stretch>
            <a:fillRect/>
          </a:stretch>
        </p:blipFill>
        <p:spPr bwMode="auto">
          <a:xfrm>
            <a:off x="1268413" y="493713"/>
            <a:ext cx="2689225" cy="186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25000" r="18750" b="28125"/>
          <a:stretch>
            <a:fillRect/>
          </a:stretch>
        </p:blipFill>
        <p:spPr bwMode="auto">
          <a:xfrm>
            <a:off x="1201738" y="2373313"/>
            <a:ext cx="282575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9313" r="15625" b="26563"/>
          <a:stretch>
            <a:fillRect/>
          </a:stretch>
        </p:blipFill>
        <p:spPr bwMode="auto">
          <a:xfrm>
            <a:off x="1103313" y="4465638"/>
            <a:ext cx="3035300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1190" name="Text Box 6"/>
          <p:cNvSpPr txBox="1">
            <a:spLocks noChangeArrowheads="1"/>
          </p:cNvSpPr>
          <p:nvPr/>
        </p:nvSpPr>
        <p:spPr bwMode="auto">
          <a:xfrm>
            <a:off x="1658938" y="3651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4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yrs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before</a:t>
            </a:r>
          </a:p>
        </p:txBody>
      </p: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39063" r="23438" b="21875"/>
          <a:stretch>
            <a:fillRect/>
          </a:stretch>
        </p:blipFill>
        <p:spPr bwMode="auto">
          <a:xfrm>
            <a:off x="5424488" y="550863"/>
            <a:ext cx="2679700" cy="186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938" r="21875" b="20313"/>
          <a:stretch>
            <a:fillRect/>
          </a:stretch>
        </p:blipFill>
        <p:spPr bwMode="auto">
          <a:xfrm>
            <a:off x="5354638" y="2401888"/>
            <a:ext cx="2825750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29688" r="18750" b="21875"/>
          <a:stretch>
            <a:fillRect/>
          </a:stretch>
        </p:blipFill>
        <p:spPr bwMode="auto">
          <a:xfrm>
            <a:off x="5202238" y="4494213"/>
            <a:ext cx="31242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4" name="TextBox 1"/>
          <p:cNvSpPr txBox="1">
            <a:spLocks noChangeArrowheads="1"/>
          </p:cNvSpPr>
          <p:nvPr/>
        </p:nvSpPr>
        <p:spPr bwMode="auto">
          <a:xfrm>
            <a:off x="6230938" y="23813"/>
            <a:ext cx="106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 dirty="0"/>
              <a:t>55F</a:t>
            </a:r>
          </a:p>
        </p:txBody>
      </p:sp>
    </p:spTree>
    <p:extLst>
      <p:ext uri="{BB962C8B-B14F-4D97-AF65-F5344CB8AC3E}">
        <p14:creationId xmlns:p14="http://schemas.microsoft.com/office/powerpoint/2010/main" val="2157057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2"/>
          <p:cNvGrpSpPr>
            <a:grpSpLocks/>
          </p:cNvGrpSpPr>
          <p:nvPr/>
        </p:nvGrpSpPr>
        <p:grpSpPr bwMode="auto">
          <a:xfrm>
            <a:off x="254000" y="212725"/>
            <a:ext cx="8737600" cy="6502400"/>
            <a:chOff x="160" y="134"/>
            <a:chExt cx="5504" cy="4096"/>
          </a:xfrm>
        </p:grpSpPr>
        <p:pic>
          <p:nvPicPr>
            <p:cNvPr id="43015" name="Picture 3" descr="MR09-7449-10xHE"/>
            <p:cNvPicPr>
              <a:picLocks noChangeAspect="1" noChangeArrowheads="1"/>
            </p:cNvPicPr>
            <p:nvPr/>
          </p:nvPicPr>
          <p:blipFill>
            <a:blip r:embed="rId3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23"/>
            <a:stretch>
              <a:fillRect/>
            </a:stretch>
          </p:blipFill>
          <p:spPr bwMode="auto">
            <a:xfrm>
              <a:off x="976" y="134"/>
              <a:ext cx="4688" cy="4096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016" name="Picture 4" descr="MR09-7449-40xHE"/>
            <p:cNvPicPr>
              <a:picLocks noChangeAspect="1" noChangeArrowheads="1"/>
            </p:cNvPicPr>
            <p:nvPr/>
          </p:nvPicPr>
          <p:blipFill>
            <a:blip r:embed="rId4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88" t="28125" r="32059" b="22656"/>
            <a:stretch>
              <a:fillRect/>
            </a:stretch>
          </p:blipFill>
          <p:spPr bwMode="auto">
            <a:xfrm>
              <a:off x="160" y="144"/>
              <a:ext cx="1488" cy="198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017" name="Picture 5" descr="MR09-7449-40xHEb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17" t="28546" r="47330" b="35577"/>
            <a:stretch>
              <a:fillRect/>
            </a:stretch>
          </p:blipFill>
          <p:spPr bwMode="auto">
            <a:xfrm rot="5400000">
              <a:off x="-137" y="2443"/>
              <a:ext cx="2084" cy="149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2822" name="Rectangle 6"/>
          <p:cNvSpPr>
            <a:spLocks noChangeArrowheads="1"/>
          </p:cNvSpPr>
          <p:nvPr/>
        </p:nvSpPr>
        <p:spPr bwMode="auto">
          <a:xfrm>
            <a:off x="7467600" y="2514600"/>
            <a:ext cx="685800" cy="838200"/>
          </a:xfrm>
          <a:prstGeom prst="rect">
            <a:avLst/>
          </a:prstGeom>
          <a:noFill/>
          <a:ln w="12700">
            <a:solidFill>
              <a:schemeClr val="bg2"/>
            </a:solidFill>
            <a:prstDash val="dash"/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2823" name="Rectangle 7"/>
          <p:cNvSpPr>
            <a:spLocks noChangeArrowheads="1"/>
          </p:cNvSpPr>
          <p:nvPr/>
        </p:nvSpPr>
        <p:spPr bwMode="auto">
          <a:xfrm>
            <a:off x="5105400" y="2590800"/>
            <a:ext cx="685800" cy="838200"/>
          </a:xfrm>
          <a:prstGeom prst="rect">
            <a:avLst/>
          </a:prstGeom>
          <a:noFill/>
          <a:ln w="12700">
            <a:solidFill>
              <a:schemeClr val="bg2"/>
            </a:solidFill>
            <a:prstDash val="dash"/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" name="Line 14"/>
          <p:cNvSpPr>
            <a:spLocks noChangeShapeType="1"/>
          </p:cNvSpPr>
          <p:nvPr/>
        </p:nvSpPr>
        <p:spPr bwMode="auto">
          <a:xfrm flipH="1">
            <a:off x="2743200" y="3429000"/>
            <a:ext cx="2362200" cy="1600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9" name="Line 15"/>
          <p:cNvSpPr>
            <a:spLocks noChangeShapeType="1"/>
          </p:cNvSpPr>
          <p:nvPr/>
        </p:nvSpPr>
        <p:spPr bwMode="auto">
          <a:xfrm flipH="1" flipV="1">
            <a:off x="2667000" y="1143000"/>
            <a:ext cx="4800600" cy="1371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25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2" grpId="0" animBg="1"/>
      <p:bldP spid="162823" grpId="0" animBg="1"/>
      <p:bldP spid="62478" grpId="0" animBg="1"/>
      <p:bldP spid="6247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/>
          <p:cNvGrpSpPr>
            <a:grpSpLocks/>
          </p:cNvGrpSpPr>
          <p:nvPr/>
        </p:nvGrpSpPr>
        <p:grpSpPr bwMode="auto">
          <a:xfrm>
            <a:off x="304800" y="363538"/>
            <a:ext cx="8763000" cy="6265862"/>
            <a:chOff x="192" y="229"/>
            <a:chExt cx="5520" cy="3947"/>
          </a:xfrm>
        </p:grpSpPr>
        <p:pic>
          <p:nvPicPr>
            <p:cNvPr id="44035" name="Picture 3" descr="MR09-7449-40xCR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823" b="15883"/>
            <a:stretch>
              <a:fillRect/>
            </a:stretch>
          </p:blipFill>
          <p:spPr bwMode="auto">
            <a:xfrm>
              <a:off x="192" y="229"/>
              <a:ext cx="3072" cy="2052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36" name="Picture 4" descr="MR09-7449-40xC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19" t="25000" b="41470"/>
            <a:stretch>
              <a:fillRect/>
            </a:stretch>
          </p:blipFill>
          <p:spPr bwMode="auto">
            <a:xfrm>
              <a:off x="192" y="2352"/>
              <a:ext cx="3616" cy="182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37" name="Picture 5" descr="Fig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4" t="55486" r="55833" b="8888"/>
            <a:stretch>
              <a:fillRect/>
            </a:stretch>
          </p:blipFill>
          <p:spPr bwMode="auto">
            <a:xfrm>
              <a:off x="3312" y="229"/>
              <a:ext cx="2304" cy="2048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38" name="Text Box 6"/>
            <p:cNvSpPr txBox="1">
              <a:spLocks noChangeArrowheads="1"/>
            </p:cNvSpPr>
            <p:nvPr/>
          </p:nvSpPr>
          <p:spPr bwMode="auto">
            <a:xfrm>
              <a:off x="3888" y="2928"/>
              <a:ext cx="182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</a:rPr>
                <a:t>Congo Red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206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458788"/>
            <a:ext cx="7759700" cy="6080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Pulmonary Amyloidosis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511968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Intrathoracic patterns of involvement</a:t>
            </a:r>
          </a:p>
          <a:p>
            <a:pPr lvl="1">
              <a:defRPr/>
            </a:pPr>
            <a:r>
              <a:rPr lang="en-US" sz="2800" dirty="0" smtClean="0"/>
              <a:t>Airway - focal nodules/plaques or diffuse submucosal infiltration</a:t>
            </a:r>
          </a:p>
          <a:p>
            <a:pPr lvl="1">
              <a:defRPr/>
            </a:pPr>
            <a:r>
              <a:rPr lang="en-US" sz="2800" dirty="0" smtClean="0"/>
              <a:t>Parenchyma - single or multiple nodules, cysts (</a:t>
            </a:r>
            <a:r>
              <a:rPr lang="en-US" sz="2800" i="1" dirty="0" smtClean="0"/>
              <a:t>e.g.</a:t>
            </a:r>
            <a:r>
              <a:rPr lang="en-US" sz="2800" dirty="0" smtClean="0"/>
              <a:t>, in Sjögren's), or diffuse parenchymal infiltrates.</a:t>
            </a:r>
          </a:p>
          <a:p>
            <a:pPr lvl="1" eaLnBrk="1" hangingPunct="1">
              <a:defRPr/>
            </a:pPr>
            <a:r>
              <a:rPr lang="en-US" sz="2800" dirty="0" smtClean="0"/>
              <a:t>Mediastinal and/or hilar adenopathy </a:t>
            </a:r>
          </a:p>
          <a:p>
            <a:pPr lvl="1" eaLnBrk="1" hangingPunct="1">
              <a:defRPr/>
            </a:pPr>
            <a:r>
              <a:rPr lang="en-US" sz="2800" dirty="0" smtClean="0"/>
              <a:t>Pleural </a:t>
            </a:r>
            <a:r>
              <a:rPr lang="en-US" sz="2800" dirty="0"/>
              <a:t>effusion</a:t>
            </a:r>
          </a:p>
          <a:p>
            <a:pPr>
              <a:defRPr/>
            </a:pPr>
            <a:r>
              <a:rPr lang="en-US" dirty="0" smtClean="0"/>
              <a:t>Management</a:t>
            </a:r>
            <a:r>
              <a:rPr lang="en-US" sz="2800" dirty="0" smtClean="0"/>
              <a:t>: depends on site and severity, underlying cause / disease</a:t>
            </a:r>
            <a:endParaRPr lang="en-US" sz="2800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884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458788"/>
            <a:ext cx="7759700" cy="6080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Diffuse Cystic Lung Diseases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511968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b="1" u="sng" dirty="0" smtClean="0"/>
              <a:t>Rare Causes</a:t>
            </a:r>
          </a:p>
          <a:p>
            <a:pPr>
              <a:defRPr/>
            </a:pPr>
            <a:r>
              <a:rPr lang="en-US" dirty="0" smtClean="0"/>
              <a:t>Light chain deposition disease</a:t>
            </a:r>
          </a:p>
          <a:p>
            <a:pPr>
              <a:defRPr/>
            </a:pPr>
            <a:r>
              <a:rPr lang="en-US" dirty="0" smtClean="0"/>
              <a:t>Bronchiolitis -  follicular or constrictive </a:t>
            </a:r>
          </a:p>
          <a:p>
            <a:pPr>
              <a:defRPr/>
            </a:pPr>
            <a:r>
              <a:rPr lang="en-US" dirty="0"/>
              <a:t>Hereditary syndromes (</a:t>
            </a:r>
            <a:r>
              <a:rPr lang="en-US" dirty="0" err="1"/>
              <a:t>Marfan</a:t>
            </a:r>
            <a:r>
              <a:rPr lang="en-US" dirty="0"/>
              <a:t>, NF-1, Ehlers-</a:t>
            </a:r>
            <a:r>
              <a:rPr lang="en-US" dirty="0" err="1"/>
              <a:t>Danlos</a:t>
            </a:r>
            <a:r>
              <a:rPr lang="en-US" dirty="0"/>
              <a:t>, Proteus)</a:t>
            </a:r>
          </a:p>
          <a:p>
            <a:pPr>
              <a:defRPr/>
            </a:pPr>
            <a:r>
              <a:rPr lang="en-US" dirty="0" smtClean="0"/>
              <a:t>Metastatic cancer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511968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b="1" u="sng" dirty="0" smtClean="0"/>
              <a:t>Cysts as a Minor feature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 fibrotic lung - </a:t>
            </a:r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IPF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Hypersensitivity pneumonitis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Emphysema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Infections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e.g.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cocci,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paracocci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pneumocystis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86400" y="6324600"/>
            <a:ext cx="3352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0" dirty="0">
                <a:solidFill>
                  <a:schemeClr val="tx2">
                    <a:lumMod val="75000"/>
                  </a:schemeClr>
                </a:solidFill>
              </a:rPr>
              <a:t>(Ryu et al. Front Med 2013)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Cysts and Cavities in Lung</a:t>
            </a:r>
            <a:br>
              <a:rPr lang="en-US" dirty="0" smtClean="0"/>
            </a:br>
            <a:r>
              <a:rPr lang="en-US" sz="3200" dirty="0" smtClean="0">
                <a:solidFill>
                  <a:schemeClr val="tx1"/>
                </a:solidFill>
              </a:rPr>
              <a:t>Radiologic 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>
                <a:sym typeface="Symbol" pitchFamily="18" charset="2"/>
              </a:rPr>
              <a:t>Emphysema</a:t>
            </a:r>
            <a:r>
              <a:rPr lang="en-US" sz="2800" dirty="0">
                <a:sym typeface="Symbol" pitchFamily="18" charset="2"/>
              </a:rPr>
              <a:t> = focal areas of low attenuation usually without visible walls</a:t>
            </a:r>
            <a:r>
              <a:rPr lang="en-US" sz="2800" dirty="0" smtClean="0">
                <a:sym typeface="Symbol" pitchFamily="18" charset="2"/>
              </a:rPr>
              <a:t>.</a:t>
            </a:r>
            <a:r>
              <a:rPr lang="en-US" sz="2800" dirty="0" smtClean="0"/>
              <a:t>                                    </a:t>
            </a:r>
            <a:endParaRPr lang="en-US" sz="2800" dirty="0">
              <a:solidFill>
                <a:srgbClr val="C0C0C0"/>
              </a:solidFill>
            </a:endParaRPr>
          </a:p>
          <a:p>
            <a:r>
              <a:rPr lang="en-US" sz="2800" b="1" dirty="0" smtClean="0"/>
              <a:t>Bronchiectasis</a:t>
            </a:r>
            <a:r>
              <a:rPr lang="en-US" sz="2800" dirty="0" smtClean="0"/>
              <a:t> = irreversible localized or diffuse bronchial dilatation</a:t>
            </a:r>
          </a:p>
          <a:p>
            <a:r>
              <a:rPr lang="en-US" sz="2800" b="1" dirty="0" smtClean="0"/>
              <a:t>Honeycombing</a:t>
            </a:r>
            <a:r>
              <a:rPr lang="en-US" sz="2800" dirty="0" smtClean="0"/>
              <a:t> = </a:t>
            </a:r>
            <a:r>
              <a:rPr lang="en-US" sz="2800" b="0" i="0" u="none" strike="noStrike" kern="1200" baseline="0" dirty="0" smtClean="0">
                <a:solidFill>
                  <a:schemeClr val="tx1"/>
                </a:solidFill>
              </a:rPr>
              <a:t>clustered cystic air spaces, typically of comparable diameters on the order of 3–10 mm but occasionally as large as 2.5 cm</a:t>
            </a:r>
            <a:endParaRPr 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943600" y="6267450"/>
            <a:ext cx="280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>
                <a:solidFill>
                  <a:srgbClr val="C0C0C0"/>
                </a:solidFill>
              </a:rPr>
              <a:t>(Fleischner Society 2008)</a:t>
            </a:r>
            <a:endParaRPr lang="en-US" altLang="en-US" sz="1800" b="0"/>
          </a:p>
        </p:txBody>
      </p:sp>
    </p:spTree>
    <p:extLst>
      <p:ext uri="{BB962C8B-B14F-4D97-AF65-F5344CB8AC3E}">
        <p14:creationId xmlns:p14="http://schemas.microsoft.com/office/powerpoint/2010/main" val="2839465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:\ILDs-Other\Amyloid &amp; LCDD\LCDD\LCCD (CT_7202463_04Feb2011_Frontiers 201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"/>
            <a:ext cx="80772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3"/>
          <p:cNvSpPr txBox="1">
            <a:spLocks noChangeArrowheads="1"/>
          </p:cNvSpPr>
          <p:nvPr/>
        </p:nvSpPr>
        <p:spPr bwMode="auto">
          <a:xfrm>
            <a:off x="2590800" y="228600"/>
            <a:ext cx="3962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bg2"/>
                </a:solidFill>
              </a:rPr>
              <a:t>LCDD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777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72400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1524000" y="6096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Case #1  36F</a:t>
            </a:r>
          </a:p>
        </p:txBody>
      </p:sp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5867400" y="457200"/>
            <a:ext cx="2014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Case #2  39F</a:t>
            </a:r>
          </a:p>
        </p:txBody>
      </p:sp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2057400" y="4267200"/>
            <a:ext cx="1219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 </a:t>
            </a:r>
            <a:r>
              <a:rPr lang="en-US" b="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yr</a:t>
            </a:r>
            <a:r>
              <a:rPr lang="en-US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later</a:t>
            </a:r>
          </a:p>
        </p:txBody>
      </p:sp>
      <p:sp>
        <p:nvSpPr>
          <p:cNvPr id="162822" name="Rectangle 6"/>
          <p:cNvSpPr>
            <a:spLocks noChangeArrowheads="1"/>
          </p:cNvSpPr>
          <p:nvPr/>
        </p:nvSpPr>
        <p:spPr bwMode="auto">
          <a:xfrm>
            <a:off x="6400800" y="3962400"/>
            <a:ext cx="99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effectLst>
                  <a:outerShdw blurRad="38100" dist="38100" dir="2700000" algn="tl">
                    <a:srgbClr val="000000"/>
                  </a:outerShdw>
                </a:effectLst>
              </a:rPr>
              <a:t>3 yr later</a:t>
            </a:r>
          </a:p>
        </p:txBody>
      </p:sp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838200" y="0"/>
            <a:ext cx="754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Pulmonary Light Chain Deposition Disease</a:t>
            </a:r>
          </a:p>
        </p:txBody>
      </p:sp>
      <p:sp>
        <p:nvSpPr>
          <p:cNvPr id="162824" name="Text Box 8"/>
          <p:cNvSpPr txBox="1">
            <a:spLocks noChangeArrowheads="1"/>
          </p:cNvSpPr>
          <p:nvPr/>
        </p:nvSpPr>
        <p:spPr bwMode="auto">
          <a:xfrm>
            <a:off x="4267200" y="6521450"/>
            <a:ext cx="464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(Columbat et al Am J Respir Crit Care Med 2006)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igure 1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06450"/>
            <a:ext cx="55626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1"/>
          <p:cNvSpPr txBox="1">
            <a:spLocks noChangeArrowheads="1"/>
          </p:cNvSpPr>
          <p:nvPr/>
        </p:nvSpPr>
        <p:spPr bwMode="auto">
          <a:xfrm>
            <a:off x="4610100" y="6400800"/>
            <a:ext cx="4305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>
                <a:solidFill>
                  <a:srgbClr val="C0C0C0"/>
                </a:solidFill>
              </a:rPr>
              <a:t>(Kawano-Dourado et al. AJRCCM 2012)</a:t>
            </a:r>
          </a:p>
        </p:txBody>
      </p:sp>
      <p:sp>
        <p:nvSpPr>
          <p:cNvPr id="59396" name="TextBox 2"/>
          <p:cNvSpPr txBox="1">
            <a:spLocks noChangeArrowheads="1"/>
          </p:cNvSpPr>
          <p:nvPr/>
        </p:nvSpPr>
        <p:spPr bwMode="auto">
          <a:xfrm>
            <a:off x="1638300" y="160338"/>
            <a:ext cx="5943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/>
              <a:t>Constrictive Bronchiolitis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Marfan_ Fig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44767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1905000" y="2819400"/>
            <a:ext cx="129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31F  Marfan</a:t>
            </a:r>
          </a:p>
        </p:txBody>
      </p:sp>
      <p:pic>
        <p:nvPicPr>
          <p:cNvPr id="60420" name="Picture 4" descr="NF-cysts_3-374-0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3438" r="9375" b="18750"/>
          <a:stretch>
            <a:fillRect/>
          </a:stretch>
        </p:blipFill>
        <p:spPr bwMode="auto">
          <a:xfrm>
            <a:off x="4343400" y="3429000"/>
            <a:ext cx="44196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5" name="Text Box 5"/>
          <p:cNvSpPr txBox="1">
            <a:spLocks noChangeArrowheads="1"/>
          </p:cNvSpPr>
          <p:nvPr/>
        </p:nvSpPr>
        <p:spPr bwMode="auto">
          <a:xfrm>
            <a:off x="5943600" y="3962400"/>
            <a:ext cx="14478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46M  NF-1 Smoker</a:t>
            </a:r>
          </a:p>
        </p:txBody>
      </p:sp>
      <p:sp>
        <p:nvSpPr>
          <p:cNvPr id="174086" name="Text Box 6"/>
          <p:cNvSpPr txBox="1">
            <a:spLocks noChangeArrowheads="1"/>
          </p:cNvSpPr>
          <p:nvPr/>
        </p:nvSpPr>
        <p:spPr bwMode="auto">
          <a:xfrm>
            <a:off x="990600" y="152400"/>
            <a:ext cx="7467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Miscellaneous Cystic Lung Diseases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32713" r="11426" b="39983"/>
          <a:stretch>
            <a:fillRect/>
          </a:stretch>
        </p:blipFill>
        <p:spPr bwMode="auto">
          <a:xfrm>
            <a:off x="1600200" y="1676400"/>
            <a:ext cx="2428875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30978" r="9769" b="37794"/>
          <a:stretch>
            <a:fillRect/>
          </a:stretch>
        </p:blipFill>
        <p:spPr bwMode="auto">
          <a:xfrm>
            <a:off x="5181600" y="1976438"/>
            <a:ext cx="2543175" cy="19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5" t="29865" r="7312" b="36989"/>
          <a:stretch>
            <a:fillRect/>
          </a:stretch>
        </p:blipFill>
        <p:spPr bwMode="auto">
          <a:xfrm>
            <a:off x="1990725" y="3962400"/>
            <a:ext cx="2705100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228600"/>
            <a:ext cx="8382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62M   5/03   Metastatic colon cancer</a:t>
            </a:r>
          </a:p>
        </p:txBody>
      </p:sp>
      <p:pic>
        <p:nvPicPr>
          <p:cNvPr id="614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32713" r="11426" b="39983"/>
          <a:stretch>
            <a:fillRect/>
          </a:stretch>
        </p:blipFill>
        <p:spPr bwMode="auto">
          <a:xfrm>
            <a:off x="457200" y="804863"/>
            <a:ext cx="3829050" cy="268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30978" r="9769" b="37794"/>
          <a:stretch>
            <a:fillRect/>
          </a:stretch>
        </p:blipFill>
        <p:spPr bwMode="auto">
          <a:xfrm>
            <a:off x="4821238" y="804863"/>
            <a:ext cx="4010025" cy="307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5" t="29865" r="7312" b="36989"/>
          <a:stretch>
            <a:fillRect/>
          </a:stretch>
        </p:blipFill>
        <p:spPr bwMode="auto">
          <a:xfrm>
            <a:off x="923925" y="3465513"/>
            <a:ext cx="4265613" cy="32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32713" r="11426" b="39983"/>
          <a:stretch>
            <a:fillRect/>
          </a:stretch>
        </p:blipFill>
        <p:spPr bwMode="auto">
          <a:xfrm>
            <a:off x="6256338" y="661988"/>
            <a:ext cx="2625725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7" t="38622" r="14201" b="35329"/>
          <a:stretch>
            <a:fillRect/>
          </a:stretch>
        </p:blipFill>
        <p:spPr bwMode="auto">
          <a:xfrm>
            <a:off x="3382963" y="773113"/>
            <a:ext cx="2457450" cy="175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7" t="33705" r="13539" b="37547"/>
          <a:stretch>
            <a:fillRect/>
          </a:stretch>
        </p:blipFill>
        <p:spPr bwMode="auto">
          <a:xfrm>
            <a:off x="300038" y="661988"/>
            <a:ext cx="2628900" cy="194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30978" r="9769" b="37794"/>
          <a:stretch>
            <a:fillRect/>
          </a:stretch>
        </p:blipFill>
        <p:spPr bwMode="auto">
          <a:xfrm>
            <a:off x="6170613" y="2430463"/>
            <a:ext cx="274955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t="35191" r="11163" b="34325"/>
          <a:stretch>
            <a:fillRect/>
          </a:stretch>
        </p:blipFill>
        <p:spPr bwMode="auto">
          <a:xfrm>
            <a:off x="3281363" y="2536825"/>
            <a:ext cx="2659062" cy="205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1" t="31847" r="9621" b="36926"/>
          <a:stretch>
            <a:fillRect/>
          </a:stretch>
        </p:blipFill>
        <p:spPr bwMode="auto">
          <a:xfrm>
            <a:off x="192088" y="2533650"/>
            <a:ext cx="284480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t="30824" r="8328" b="36028"/>
          <a:stretch>
            <a:fillRect/>
          </a:stretch>
        </p:blipFill>
        <p:spPr bwMode="auto">
          <a:xfrm>
            <a:off x="192088" y="4538663"/>
            <a:ext cx="2884487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5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3" t="33211" r="10236" b="33394"/>
          <a:stretch>
            <a:fillRect/>
          </a:stretch>
        </p:blipFill>
        <p:spPr bwMode="auto">
          <a:xfrm>
            <a:off x="3246438" y="4538663"/>
            <a:ext cx="2728912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4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5" t="29865" r="7312" b="36989"/>
          <a:stretch>
            <a:fillRect/>
          </a:stretch>
        </p:blipFill>
        <p:spPr bwMode="auto">
          <a:xfrm>
            <a:off x="6096000" y="4487863"/>
            <a:ext cx="2927350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5" name="TextBox 1"/>
          <p:cNvSpPr txBox="1">
            <a:spLocks noChangeArrowheads="1"/>
          </p:cNvSpPr>
          <p:nvPr/>
        </p:nvSpPr>
        <p:spPr bwMode="auto">
          <a:xfrm>
            <a:off x="1136650" y="30163"/>
            <a:ext cx="67500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/>
              <a:t>62M  Metastatic colon cancer</a:t>
            </a:r>
          </a:p>
        </p:txBody>
      </p:sp>
      <p:sp>
        <p:nvSpPr>
          <p:cNvPr id="65548" name="TextBox 2"/>
          <p:cNvSpPr txBox="1">
            <a:spLocks noChangeArrowheads="1"/>
          </p:cNvSpPr>
          <p:nvPr/>
        </p:nvSpPr>
        <p:spPr bwMode="auto">
          <a:xfrm>
            <a:off x="4002088" y="3097213"/>
            <a:ext cx="121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bg2"/>
                </a:solidFill>
              </a:rPr>
              <a:t>12/02</a:t>
            </a:r>
          </a:p>
        </p:txBody>
      </p:sp>
      <p:sp>
        <p:nvSpPr>
          <p:cNvPr id="62477" name="Rectangle 3"/>
          <p:cNvSpPr>
            <a:spLocks noChangeArrowheads="1"/>
          </p:cNvSpPr>
          <p:nvPr/>
        </p:nvSpPr>
        <p:spPr bwMode="auto">
          <a:xfrm>
            <a:off x="7167563" y="3068638"/>
            <a:ext cx="7842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5/03</a:t>
            </a:r>
          </a:p>
        </p:txBody>
      </p:sp>
      <p:sp>
        <p:nvSpPr>
          <p:cNvPr id="65550" name="Rectangle 4"/>
          <p:cNvSpPr>
            <a:spLocks noChangeArrowheads="1"/>
          </p:cNvSpPr>
          <p:nvPr/>
        </p:nvSpPr>
        <p:spPr bwMode="auto">
          <a:xfrm>
            <a:off x="1136650" y="3125788"/>
            <a:ext cx="784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8/02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8" grpId="0"/>
      <p:bldP spid="6555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1" t="24629" r="28172" b="25511"/>
          <a:stretch>
            <a:fillRect/>
          </a:stretch>
        </p:blipFill>
        <p:spPr bwMode="auto">
          <a:xfrm>
            <a:off x="4419600" y="685800"/>
            <a:ext cx="4535488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8" t="22667" r="27890" b="22818"/>
          <a:stretch>
            <a:fillRect/>
          </a:stretch>
        </p:blipFill>
        <p:spPr bwMode="auto">
          <a:xfrm>
            <a:off x="152400" y="3276600"/>
            <a:ext cx="4649788" cy="345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0" name="TextBox 1"/>
          <p:cNvSpPr txBox="1">
            <a:spLocks noChangeArrowheads="1"/>
          </p:cNvSpPr>
          <p:nvPr/>
        </p:nvSpPr>
        <p:spPr bwMode="auto">
          <a:xfrm>
            <a:off x="457200" y="1152525"/>
            <a:ext cx="35448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/>
              <a:t>59F </a:t>
            </a:r>
            <a:r>
              <a:rPr lang="en-US" altLang="en-US" sz="2800" b="0" dirty="0" smtClean="0"/>
              <a:t>nonsmoker</a:t>
            </a:r>
            <a:endParaRPr lang="en-US" altLang="en-US" sz="2800" b="0" dirty="0"/>
          </a:p>
        </p:txBody>
      </p:sp>
      <p:sp>
        <p:nvSpPr>
          <p:cNvPr id="65541" name="Rectangle 1"/>
          <p:cNvSpPr>
            <a:spLocks noChangeArrowheads="1"/>
          </p:cNvSpPr>
          <p:nvPr/>
        </p:nvSpPr>
        <p:spPr bwMode="auto">
          <a:xfrm>
            <a:off x="1447800" y="76200"/>
            <a:ext cx="647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FF99"/>
                </a:solidFill>
              </a:rPr>
              <a:t>Hypersensitivity Pneumonitis</a:t>
            </a:r>
            <a:endParaRPr lang="en-US" altLang="en-US" sz="2800" b="0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764" y="332230"/>
            <a:ext cx="4547396" cy="292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3" y="3581401"/>
            <a:ext cx="4323804" cy="315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30107" y="2514778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chemeClr val="bg2"/>
                </a:solidFill>
              </a:rPr>
              <a:t>39F</a:t>
            </a:r>
            <a:endParaRPr lang="en-US" b="0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6124257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chemeClr val="bg2"/>
                </a:solidFill>
              </a:rPr>
              <a:t>58M</a:t>
            </a:r>
            <a:endParaRPr lang="en-US" b="0" dirty="0">
              <a:solidFill>
                <a:schemeClr val="bg2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21325" r="15039" b="26758"/>
          <a:stretch/>
        </p:blipFill>
        <p:spPr bwMode="auto">
          <a:xfrm>
            <a:off x="4502456" y="3472351"/>
            <a:ext cx="4456785" cy="339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44766" y="6124256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chemeClr val="bg2"/>
                </a:solidFill>
              </a:rPr>
              <a:t>60F</a:t>
            </a:r>
            <a:endParaRPr lang="en-US" b="0" dirty="0">
              <a:solidFill>
                <a:schemeClr val="bg2"/>
              </a:solidFill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9120" y="177771"/>
            <a:ext cx="4204280" cy="32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lg" len="lg"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0" y="2826047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chemeClr val="bg2"/>
                </a:solidFill>
              </a:rPr>
              <a:t>78F</a:t>
            </a:r>
            <a:endParaRPr lang="en-US" b="0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6400" y="1066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LAM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4766" y="1219200"/>
            <a:ext cx="1222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PLCH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96566" y="4419600"/>
            <a:ext cx="1222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BHD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8844" y="4203681"/>
            <a:ext cx="1931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LIP</a:t>
            </a:r>
          </a:p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MALToma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569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59700" cy="531813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ffectLst/>
              </a:rPr>
              <a:t>Major Causes of Diffuse Cystic Lung</a:t>
            </a:r>
            <a:endParaRPr lang="en-US" sz="3200" dirty="0"/>
          </a:p>
        </p:txBody>
      </p:sp>
      <p:graphicFrame>
        <p:nvGraphicFramePr>
          <p:cNvPr id="16421" name="Group 3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9638782"/>
              </p:ext>
            </p:extLst>
          </p:nvPr>
        </p:nvGraphicFramePr>
        <p:xfrm>
          <a:off x="304800" y="1219200"/>
          <a:ext cx="8534400" cy="5310188"/>
        </p:xfrm>
        <a:graphic>
          <a:graphicData uri="http://schemas.openxmlformats.org/drawingml/2006/table">
            <a:tbl>
              <a:tblPr/>
              <a:tblGrid>
                <a:gridCol w="1280160"/>
                <a:gridCol w="1430767"/>
                <a:gridCol w="1506071"/>
                <a:gridCol w="1455868"/>
                <a:gridCol w="1455868"/>
                <a:gridCol w="1405666"/>
              </a:tblGrid>
              <a:tr h="828675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accent1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8A2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accent1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LAM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8A2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accent1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PLCH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8A2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accent1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BHD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8A2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accent1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LIP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8A2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accent1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Amyloid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8A2D"/>
                    </a:solidFill>
                  </a:tcPr>
                </a:tc>
              </a:tr>
              <a:tr h="1951038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accent1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Clinical context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DA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accent1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Women, TSC,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renal AML, pnthx,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DA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accent1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Younger adults, smokers, </a:t>
                      </a: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pnthx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DA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accent1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Hereditary,pnthx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, renal tumors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DA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accent1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CTD, immuno-deficiency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DA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accent1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Systemic amyloid, CTD (esp. Sjögren's)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DACD"/>
                    </a:solidFill>
                  </a:tcPr>
                </a:tc>
              </a:tr>
              <a:tr h="2530475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accent1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HRCT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accent1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Round cysts, diffuse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accent1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Irreg cysts, cavitating nodules, basilar sparing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accent1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Varying sizes &amp; shapes, more lower lobes, medial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accent1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Varying sizes &amp; shapes; with GGOs, nodules, septal thickening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accent1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Varying sizes &amp; shapes, with nodules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8"/>
                    </a:solidFill>
                  </a:tcPr>
                </a:tc>
              </a:tr>
            </a:tbl>
          </a:graphicData>
        </a:graphic>
      </p:graphicFrame>
      <p:sp>
        <p:nvSpPr>
          <p:cNvPr id="4" name="Title 6"/>
          <p:cNvSpPr txBox="1">
            <a:spLocks/>
          </p:cNvSpPr>
          <p:nvPr/>
        </p:nvSpPr>
        <p:spPr bwMode="auto">
          <a:xfrm rot="20933087">
            <a:off x="3003601" y="3186246"/>
            <a:ext cx="3657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it-IT" sz="4400" kern="0" dirty="0" smtClean="0">
                <a:solidFill>
                  <a:schemeClr val="bg2"/>
                </a:solidFill>
                <a:effectLst/>
              </a:rPr>
              <a:t>Grazie mille</a:t>
            </a:r>
            <a:endParaRPr lang="en-US" sz="4400" kern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294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" r="6858"/>
          <a:stretch/>
        </p:blipFill>
        <p:spPr bwMode="auto">
          <a:xfrm>
            <a:off x="128789" y="1600200"/>
            <a:ext cx="2995411" cy="441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7188" r="49219" b="17188"/>
          <a:stretch/>
        </p:blipFill>
        <p:spPr bwMode="auto">
          <a:xfrm>
            <a:off x="3239410" y="1634544"/>
            <a:ext cx="2783610" cy="441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4200" y="646093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Bronchiectasis </a:t>
            </a:r>
          </a:p>
          <a:p>
            <a:pPr algn="ctr"/>
            <a:r>
              <a:rPr lang="en-US" sz="2800" b="0" dirty="0" smtClean="0"/>
              <a:t>(CF)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901521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Emphysema</a:t>
            </a:r>
            <a:endParaRPr lang="en-US" sz="2800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688" b="1824"/>
          <a:stretch/>
        </p:blipFill>
        <p:spPr bwMode="auto">
          <a:xfrm>
            <a:off x="6132490" y="1679993"/>
            <a:ext cx="2933452" cy="436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32679" y="672227"/>
            <a:ext cx="3044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Honeycombing</a:t>
            </a:r>
          </a:p>
          <a:p>
            <a:pPr algn="ctr"/>
            <a:r>
              <a:rPr lang="en-US" sz="2800" b="0" dirty="0" smtClean="0"/>
              <a:t>(IPF)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4172571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8788"/>
            <a:ext cx="7759700" cy="11414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Cysts in the Lung</a:t>
            </a:r>
            <a:br>
              <a:rPr lang="en-US" dirty="0" smtClean="0"/>
            </a:br>
            <a:r>
              <a:rPr lang="en-US" sz="3200" b="0" dirty="0" smtClean="0">
                <a:solidFill>
                  <a:schemeClr val="tx1"/>
                </a:solidFill>
              </a:rPr>
              <a:t>Diagnostic Approach</a:t>
            </a:r>
            <a:endParaRPr lang="en-US" sz="3200" b="0" dirty="0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495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Radiologic </a:t>
            </a:r>
            <a:r>
              <a:rPr lang="en-US" dirty="0"/>
              <a:t>abnormalities </a:t>
            </a:r>
            <a:endParaRPr lang="en-US" dirty="0" smtClean="0"/>
          </a:p>
          <a:p>
            <a:pPr lvl="1">
              <a:defRPr/>
            </a:pPr>
            <a:r>
              <a:rPr lang="en-US" sz="2800" dirty="0" smtClean="0"/>
              <a:t>Type = cysts</a:t>
            </a:r>
          </a:p>
          <a:p>
            <a:pPr lvl="1">
              <a:defRPr/>
            </a:pPr>
            <a:r>
              <a:rPr lang="en-US" sz="2800" dirty="0" smtClean="0"/>
              <a:t>Distribution: focal/multifocal </a:t>
            </a:r>
            <a:r>
              <a:rPr lang="en-US" sz="2800" dirty="0"/>
              <a:t>vs diffuse </a:t>
            </a:r>
            <a:endParaRPr lang="en-US" sz="2800" dirty="0" smtClean="0"/>
          </a:p>
          <a:p>
            <a:pPr lvl="1">
              <a:defRPr/>
            </a:pPr>
            <a:r>
              <a:rPr lang="en-US" sz="2800" dirty="0" smtClean="0"/>
              <a:t>Associated findings</a:t>
            </a:r>
          </a:p>
          <a:p>
            <a:pPr>
              <a:defRPr/>
            </a:pPr>
            <a:r>
              <a:rPr lang="en-US" dirty="0" smtClean="0"/>
              <a:t>Tempo: acute/subacute, chronic</a:t>
            </a:r>
          </a:p>
          <a:p>
            <a:pPr>
              <a:defRPr/>
            </a:pPr>
            <a:r>
              <a:rPr lang="en-US" dirty="0" smtClean="0"/>
              <a:t>Clinical Context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Focal or Multi-focal Cystic Lung Disease</a:t>
            </a:r>
            <a:endParaRPr lang="en-US" sz="3200" dirty="0" smtClean="0">
              <a:solidFill>
                <a:schemeClr val="tx1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05000"/>
            <a:ext cx="8229600" cy="451008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Bleb</a:t>
            </a:r>
          </a:p>
          <a:p>
            <a:pPr>
              <a:defRPr/>
            </a:pPr>
            <a:r>
              <a:rPr lang="en-US" dirty="0" smtClean="0"/>
              <a:t>Bulla</a:t>
            </a:r>
          </a:p>
          <a:p>
            <a:pPr>
              <a:defRPr/>
            </a:pPr>
            <a:r>
              <a:rPr lang="en-US" dirty="0" err="1" smtClean="0"/>
              <a:t>Pneumatocele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Infections </a:t>
            </a:r>
            <a:r>
              <a:rPr lang="en-US" sz="2800" dirty="0" smtClean="0"/>
              <a:t>– cocci, </a:t>
            </a:r>
            <a:r>
              <a:rPr lang="en-US" sz="2800" i="1" dirty="0" smtClean="0"/>
              <a:t>Pneumocystis</a:t>
            </a:r>
            <a:r>
              <a:rPr lang="en-US" sz="2800" dirty="0" smtClean="0"/>
              <a:t>, hydatid</a:t>
            </a:r>
            <a:r>
              <a:rPr lang="en-US" dirty="0" smtClean="0"/>
              <a:t> </a:t>
            </a:r>
          </a:p>
          <a:p>
            <a:pPr>
              <a:defRPr/>
            </a:pPr>
            <a:r>
              <a:rPr lang="en-US" dirty="0" smtClean="0"/>
              <a:t>Congenital </a:t>
            </a:r>
            <a:r>
              <a:rPr lang="en-US" sz="2800" dirty="0" smtClean="0"/>
              <a:t>- bronchogenic cyst, CPAM (CCAM)</a:t>
            </a:r>
          </a:p>
          <a:p>
            <a:pPr>
              <a:defRPr/>
            </a:pPr>
            <a:r>
              <a:rPr lang="en-US" dirty="0" smtClean="0"/>
              <a:t>Traumatic cysts, others </a:t>
            </a:r>
          </a:p>
        </p:txBody>
      </p:sp>
    </p:spTree>
    <p:extLst>
      <p:ext uri="{BB962C8B-B14F-4D97-AF65-F5344CB8AC3E}">
        <p14:creationId xmlns:p14="http://schemas.microsoft.com/office/powerpoint/2010/main" val="4169538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2160813" y="152400"/>
            <a:ext cx="52789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Group </a:t>
            </a:r>
            <a:r>
              <a:rPr lang="en-US" sz="32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Strep Pneumonia</a:t>
            </a:r>
          </a:p>
        </p:txBody>
      </p:sp>
      <p:pic>
        <p:nvPicPr>
          <p:cNvPr id="7782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22923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143000"/>
            <a:ext cx="23622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066800"/>
            <a:ext cx="23622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0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67000"/>
            <a:ext cx="2632075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1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667000"/>
            <a:ext cx="2568575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2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590800"/>
            <a:ext cx="2632075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3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27686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4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95800"/>
            <a:ext cx="27686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5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19600"/>
            <a:ext cx="29718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83" name="Text Box 19"/>
          <p:cNvSpPr txBox="1">
            <a:spLocks noChangeArrowheads="1"/>
          </p:cNvSpPr>
          <p:nvPr/>
        </p:nvSpPr>
        <p:spPr bwMode="auto">
          <a:xfrm>
            <a:off x="1066800" y="22860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4/6/09</a:t>
            </a:r>
          </a:p>
        </p:txBody>
      </p:sp>
      <p:sp>
        <p:nvSpPr>
          <p:cNvPr id="88084" name="Rectangle 20"/>
          <p:cNvSpPr>
            <a:spLocks noChangeArrowheads="1"/>
          </p:cNvSpPr>
          <p:nvPr/>
        </p:nvSpPr>
        <p:spPr bwMode="auto">
          <a:xfrm>
            <a:off x="4114800" y="2209800"/>
            <a:ext cx="1201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4/12/09</a:t>
            </a:r>
          </a:p>
        </p:txBody>
      </p:sp>
      <p:sp>
        <p:nvSpPr>
          <p:cNvPr id="88085" name="Rectangle 21"/>
          <p:cNvSpPr>
            <a:spLocks noChangeArrowheads="1"/>
          </p:cNvSpPr>
          <p:nvPr/>
        </p:nvSpPr>
        <p:spPr bwMode="auto">
          <a:xfrm>
            <a:off x="7239000" y="2209800"/>
            <a:ext cx="1201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4/22/09</a:t>
            </a:r>
          </a:p>
        </p:txBody>
      </p:sp>
      <p:sp>
        <p:nvSpPr>
          <p:cNvPr id="2" name="Rectangle 1"/>
          <p:cNvSpPr/>
          <p:nvPr/>
        </p:nvSpPr>
        <p:spPr>
          <a:xfrm>
            <a:off x="7439759" y="588154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0" dirty="0" smtClean="0"/>
              <a:t>24F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618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8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83" grpId="0"/>
      <p:bldP spid="88084" grpId="0"/>
    </p:bldLst>
  </p:timing>
</p:sld>
</file>

<file path=ppt/theme/theme1.xml><?xml version="1.0" encoding="utf-8"?>
<a:theme xmlns:a="http://schemas.openxmlformats.org/drawingml/2006/main" name="Mayo4bu">
  <a:themeElements>
    <a:clrScheme name="">
      <a:dk1>
        <a:srgbClr val="000000"/>
      </a:dk1>
      <a:lt1>
        <a:srgbClr val="FFFFFF"/>
      </a:lt1>
      <a:dk2>
        <a:srgbClr val="114EF6"/>
      </a:dk2>
      <a:lt2>
        <a:srgbClr val="FFFFFF"/>
      </a:lt2>
      <a:accent1>
        <a:srgbClr val="FFFF00"/>
      </a:accent1>
      <a:accent2>
        <a:srgbClr val="FF9933"/>
      </a:accent2>
      <a:accent3>
        <a:srgbClr val="AAB2FA"/>
      </a:accent3>
      <a:accent4>
        <a:srgbClr val="DADADA"/>
      </a:accent4>
      <a:accent5>
        <a:srgbClr val="FFFFAA"/>
      </a:accent5>
      <a:accent6>
        <a:srgbClr val="E78A2D"/>
      </a:accent6>
      <a:hlink>
        <a:srgbClr val="00CC66"/>
      </a:hlink>
      <a:folHlink>
        <a:srgbClr val="A2C1FE"/>
      </a:folHlink>
    </a:clrScheme>
    <a:fontScheme name="Mayo4b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Mayo4bu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yo4bu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yo4bu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yo4bu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yo4bu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yo4bu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yo4bu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mayo4bu2002</Template>
  <TotalTime>2275</TotalTime>
  <Words>3308</Words>
  <Application>Microsoft Office PowerPoint</Application>
  <PresentationFormat>On-screen Show (4:3)</PresentationFormat>
  <Paragraphs>440</Paragraphs>
  <Slides>58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Mayo4bu</vt:lpstr>
      <vt:lpstr>Cystic Lung Diseases  Spectrum of Clinico-radiologic Features</vt:lpstr>
      <vt:lpstr>Cystic Lung Diseases Outline</vt:lpstr>
      <vt:lpstr>Cysts and Cavities in Lung Radiologic Definitions</vt:lpstr>
      <vt:lpstr>Focal Cyst or Cavity </vt:lpstr>
      <vt:lpstr>Cysts and Cavities in Lung Radiologic Definitions</vt:lpstr>
      <vt:lpstr>PowerPoint Presentation</vt:lpstr>
      <vt:lpstr>Cysts in the Lung Diagnostic Approach</vt:lpstr>
      <vt:lpstr>Focal or Multi-focal Cystic Lung Disease</vt:lpstr>
      <vt:lpstr>PowerPoint Presentation</vt:lpstr>
      <vt:lpstr>PowerPoint Presentation</vt:lpstr>
      <vt:lpstr>PowerPoint Presentation</vt:lpstr>
      <vt:lpstr>Diffuse Cystic Lung Disease Tempo</vt:lpstr>
      <vt:lpstr>Diffuse Cystic Lung Diseases (Chronic)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Lymphangioleiomyomatosis (LAM)</vt:lpstr>
      <vt:lpstr>Renal Angiomyolipoma (AML)</vt:lpstr>
      <vt:lpstr>Pulmonary LAM</vt:lpstr>
      <vt:lpstr>PowerPoint Presentation</vt:lpstr>
      <vt:lpstr>PowerPoint Presentation</vt:lpstr>
      <vt:lpstr>Pulmonary LCH</vt:lpstr>
      <vt:lpstr>PowerPoint Presentation</vt:lpstr>
      <vt:lpstr>PowerPoint Presentation</vt:lpstr>
      <vt:lpstr>Pulmonary LCH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Birt-Hogg-Dubé syndrome</vt:lpstr>
      <vt:lpstr>PowerPoint Presentation</vt:lpstr>
      <vt:lpstr>PowerPoint Presentation</vt:lpstr>
      <vt:lpstr>Birt-Hogg-Dubé syndrome Management</vt:lpstr>
      <vt:lpstr>PowerPoint Presentation</vt:lpstr>
      <vt:lpstr>Idiopathic LIP</vt:lpstr>
      <vt:lpstr>Lymphoid Interstitial Pneumonia (LIP) Definition</vt:lpstr>
      <vt:lpstr>PowerPoint Presentation</vt:lpstr>
      <vt:lpstr>Lymphoid Interstitial Pneumonia (LIP) Associated clinical conditions</vt:lpstr>
      <vt:lpstr>Revised Classification of IIPs (2013)</vt:lpstr>
      <vt:lpstr>PowerPoint Presentation</vt:lpstr>
      <vt:lpstr>PowerPoint Presentation</vt:lpstr>
      <vt:lpstr>PowerPoint Presentation</vt:lpstr>
      <vt:lpstr>PowerPoint Presentation</vt:lpstr>
      <vt:lpstr>Pulmonary Amyloidosis</vt:lpstr>
      <vt:lpstr>Diffuse Cystic Lung Diseases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Causes of Diffuse Cystic Lung</vt:lpstr>
    </vt:vector>
  </TitlesOfParts>
  <Company>Mayo Foundation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Cystic Lung Disease: Histiocytosis and Lymphangioleiomyomatosis</dc:title>
  <dc:creator>JHR01</dc:creator>
  <cp:lastModifiedBy>Jay H Ryu</cp:lastModifiedBy>
  <cp:revision>320</cp:revision>
  <cp:lastPrinted>2018-04-07T22:44:39Z</cp:lastPrinted>
  <dcterms:created xsi:type="dcterms:W3CDTF">2002-02-24T16:00:44Z</dcterms:created>
  <dcterms:modified xsi:type="dcterms:W3CDTF">2018-04-17T06:53:31Z</dcterms:modified>
</cp:coreProperties>
</file>