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442" r:id="rId3"/>
    <p:sldId id="441" r:id="rId4"/>
    <p:sldId id="419" r:id="rId5"/>
    <p:sldId id="311" r:id="rId6"/>
    <p:sldId id="312" r:id="rId7"/>
    <p:sldId id="412" r:id="rId8"/>
    <p:sldId id="353" r:id="rId9"/>
    <p:sldId id="443" r:id="rId10"/>
    <p:sldId id="447" r:id="rId11"/>
    <p:sldId id="421" r:id="rId12"/>
    <p:sldId id="422" r:id="rId13"/>
    <p:sldId id="423" r:id="rId14"/>
    <p:sldId id="437" r:id="rId15"/>
    <p:sldId id="424" r:id="rId16"/>
    <p:sldId id="426" r:id="rId17"/>
    <p:sldId id="427" r:id="rId18"/>
    <p:sldId id="432" r:id="rId19"/>
    <p:sldId id="446" r:id="rId20"/>
    <p:sldId id="434" r:id="rId21"/>
    <p:sldId id="435" r:id="rId22"/>
    <p:sldId id="436" r:id="rId23"/>
    <p:sldId id="260" r:id="rId24"/>
    <p:sldId id="293" r:id="rId25"/>
    <p:sldId id="348" r:id="rId26"/>
    <p:sldId id="360" r:id="rId27"/>
    <p:sldId id="361" r:id="rId28"/>
    <p:sldId id="303" r:id="rId29"/>
    <p:sldId id="275" r:id="rId30"/>
    <p:sldId id="282" r:id="rId31"/>
    <p:sldId id="351" r:id="rId32"/>
    <p:sldId id="399" r:id="rId33"/>
    <p:sldId id="299" r:id="rId34"/>
    <p:sldId id="354" r:id="rId35"/>
    <p:sldId id="417" r:id="rId36"/>
    <p:sldId id="261" r:id="rId37"/>
    <p:sldId id="321" r:id="rId38"/>
    <p:sldId id="264" r:id="rId39"/>
    <p:sldId id="284" r:id="rId40"/>
    <p:sldId id="309" r:id="rId41"/>
    <p:sldId id="330" r:id="rId42"/>
    <p:sldId id="384" r:id="rId43"/>
    <p:sldId id="386" r:id="rId44"/>
    <p:sldId id="385" r:id="rId45"/>
    <p:sldId id="395" r:id="rId46"/>
    <p:sldId id="352" r:id="rId47"/>
    <p:sldId id="369" r:id="rId48"/>
    <p:sldId id="365" r:id="rId49"/>
    <p:sldId id="418" r:id="rId50"/>
    <p:sldId id="364" r:id="rId51"/>
    <p:sldId id="393" r:id="rId52"/>
    <p:sldId id="445" r:id="rId53"/>
    <p:sldId id="375" r:id="rId54"/>
    <p:sldId id="405" r:id="rId55"/>
    <p:sldId id="394" r:id="rId56"/>
  </p:sldIdLst>
  <p:sldSz cx="12192000" cy="6858000"/>
  <p:notesSz cx="6858000"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76" autoAdjust="0"/>
    <p:restoredTop sz="93646" autoAdjust="0"/>
  </p:normalViewPr>
  <p:slideViewPr>
    <p:cSldViewPr snapToGrid="0">
      <p:cViewPr varScale="1">
        <p:scale>
          <a:sx n="68" d="100"/>
          <a:sy n="68" d="100"/>
        </p:scale>
        <p:origin x="444" y="78"/>
      </p:cViewPr>
      <p:guideLst/>
    </p:cSldViewPr>
  </p:slideViewPr>
  <p:outlineViewPr>
    <p:cViewPr>
      <p:scale>
        <a:sx n="33" d="100"/>
        <a:sy n="33" d="100"/>
      </p:scale>
      <p:origin x="0" y="-49452"/>
    </p:cViewPr>
  </p:outlineViewPr>
  <p:notesTextViewPr>
    <p:cViewPr>
      <p:scale>
        <a:sx n="3" d="2"/>
        <a:sy n="3" d="2"/>
      </p:scale>
      <p:origin x="0" y="0"/>
    </p:cViewPr>
  </p:notesTextViewPr>
  <p:sorterViewPr>
    <p:cViewPr>
      <p:scale>
        <a:sx n="27" d="100"/>
        <a:sy n="2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jeta\Desktop\Trst,%202017\SU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jeta\Desktop\Trst,%202017\SUV.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jeta\Desktop\Trst,%202017\SUV.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sl-SI" b="1" dirty="0" smtClean="0">
                <a:solidFill>
                  <a:schemeClr val="tx1"/>
                </a:solidFill>
              </a:rPr>
              <a:t>MaxSUV1 </a:t>
            </a:r>
            <a:r>
              <a:rPr lang="sl-SI" b="1" dirty="0" err="1" smtClean="0">
                <a:solidFill>
                  <a:schemeClr val="tx1"/>
                </a:solidFill>
              </a:rPr>
              <a:t>and</a:t>
            </a:r>
            <a:r>
              <a:rPr lang="sl-SI" b="1" dirty="0" smtClean="0">
                <a:solidFill>
                  <a:schemeClr val="tx1"/>
                </a:solidFill>
              </a:rPr>
              <a:t> MaxSUV2 </a:t>
            </a:r>
            <a:r>
              <a:rPr lang="sl-SI" b="1" dirty="0" err="1" smtClean="0">
                <a:solidFill>
                  <a:schemeClr val="tx1"/>
                </a:solidFill>
              </a:rPr>
              <a:t>after</a:t>
            </a:r>
            <a:r>
              <a:rPr lang="sl-SI" b="1" dirty="0" smtClean="0">
                <a:solidFill>
                  <a:schemeClr val="tx1"/>
                </a:solidFill>
              </a:rPr>
              <a:t> </a:t>
            </a:r>
            <a:r>
              <a:rPr lang="sl-SI" b="1" dirty="0" err="1" smtClean="0">
                <a:solidFill>
                  <a:schemeClr val="tx1"/>
                </a:solidFill>
              </a:rPr>
              <a:t>different</a:t>
            </a:r>
            <a:r>
              <a:rPr lang="sl-SI" b="1" dirty="0" smtClean="0">
                <a:solidFill>
                  <a:schemeClr val="tx1"/>
                </a:solidFill>
              </a:rPr>
              <a:t> </a:t>
            </a:r>
            <a:r>
              <a:rPr lang="sl-SI" b="1" dirty="0" err="1" smtClean="0">
                <a:solidFill>
                  <a:schemeClr val="tx1"/>
                </a:solidFill>
              </a:rPr>
              <a:t>therapy</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List1!$D$52</c:f>
              <c:strCache>
                <c:ptCount val="1"/>
                <c:pt idx="0">
                  <c:v>MaxSUV1</c:v>
                </c:pt>
              </c:strCache>
            </c:strRef>
          </c:tx>
          <c:spPr>
            <a:solidFill>
              <a:schemeClr val="accent1"/>
            </a:solidFill>
            <a:ln>
              <a:noFill/>
            </a:ln>
            <a:effectLst/>
          </c:spPr>
          <c:invertIfNegative val="0"/>
          <c:cat>
            <c:strRef>
              <c:f>List1!$C$53:$C$56</c:f>
              <c:strCache>
                <c:ptCount val="4"/>
                <c:pt idx="0">
                  <c:v>no therapy</c:v>
                </c:pt>
                <c:pt idx="1">
                  <c:v>CS</c:v>
                </c:pt>
                <c:pt idx="2">
                  <c:v>AF</c:v>
                </c:pt>
                <c:pt idx="3">
                  <c:v>total</c:v>
                </c:pt>
              </c:strCache>
            </c:strRef>
          </c:cat>
          <c:val>
            <c:numRef>
              <c:f>List1!$D$53:$D$56</c:f>
              <c:numCache>
                <c:formatCode>0.00</c:formatCode>
                <c:ptCount val="4"/>
                <c:pt idx="0">
                  <c:v>14.2</c:v>
                </c:pt>
                <c:pt idx="1">
                  <c:v>16.3</c:v>
                </c:pt>
                <c:pt idx="2">
                  <c:v>16.899999999999999</c:v>
                </c:pt>
                <c:pt idx="3">
                  <c:v>15.9</c:v>
                </c:pt>
              </c:numCache>
            </c:numRef>
          </c:val>
          <c:extLst>
            <c:ext xmlns:c16="http://schemas.microsoft.com/office/drawing/2014/chart" uri="{C3380CC4-5D6E-409C-BE32-E72D297353CC}">
              <c16:uniqueId val="{00000000-D9C4-4431-885F-3F5732006767}"/>
            </c:ext>
          </c:extLst>
        </c:ser>
        <c:ser>
          <c:idx val="1"/>
          <c:order val="1"/>
          <c:tx>
            <c:strRef>
              <c:f>List1!$E$52</c:f>
              <c:strCache>
                <c:ptCount val="1"/>
                <c:pt idx="0">
                  <c:v>MaxSUV2</c:v>
                </c:pt>
              </c:strCache>
            </c:strRef>
          </c:tx>
          <c:spPr>
            <a:solidFill>
              <a:schemeClr val="accent2"/>
            </a:solidFill>
            <a:ln>
              <a:noFill/>
            </a:ln>
            <a:effectLst/>
          </c:spPr>
          <c:invertIfNegative val="0"/>
          <c:cat>
            <c:strRef>
              <c:f>List1!$C$53:$C$56</c:f>
              <c:strCache>
                <c:ptCount val="4"/>
                <c:pt idx="0">
                  <c:v>no therapy</c:v>
                </c:pt>
                <c:pt idx="1">
                  <c:v>CS</c:v>
                </c:pt>
                <c:pt idx="2">
                  <c:v>AF</c:v>
                </c:pt>
                <c:pt idx="3">
                  <c:v>total</c:v>
                </c:pt>
              </c:strCache>
            </c:strRef>
          </c:cat>
          <c:val>
            <c:numRef>
              <c:f>List1!$E$53:$E$56</c:f>
              <c:numCache>
                <c:formatCode>0.00</c:formatCode>
                <c:ptCount val="4"/>
                <c:pt idx="0">
                  <c:v>9.5</c:v>
                </c:pt>
                <c:pt idx="1">
                  <c:v>11.9</c:v>
                </c:pt>
                <c:pt idx="2">
                  <c:v>9.3000000000000007</c:v>
                </c:pt>
                <c:pt idx="3">
                  <c:v>9.8000000000000007</c:v>
                </c:pt>
              </c:numCache>
            </c:numRef>
          </c:val>
          <c:extLst>
            <c:ext xmlns:c16="http://schemas.microsoft.com/office/drawing/2014/chart" uri="{C3380CC4-5D6E-409C-BE32-E72D297353CC}">
              <c16:uniqueId val="{00000001-D9C4-4431-885F-3F5732006767}"/>
            </c:ext>
          </c:extLst>
        </c:ser>
        <c:dLbls>
          <c:showLegendKey val="0"/>
          <c:showVal val="0"/>
          <c:showCatName val="0"/>
          <c:showSerName val="0"/>
          <c:showPercent val="0"/>
          <c:showBubbleSize val="0"/>
        </c:dLbls>
        <c:gapWidth val="219"/>
        <c:overlap val="-27"/>
        <c:axId val="172097464"/>
        <c:axId val="344937280"/>
      </c:barChart>
      <c:catAx>
        <c:axId val="17209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37280"/>
        <c:crosses val="autoZero"/>
        <c:auto val="1"/>
        <c:lblAlgn val="ctr"/>
        <c:lblOffset val="100"/>
        <c:noMultiLvlLbl val="0"/>
      </c:catAx>
      <c:valAx>
        <c:axId val="344937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097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1200" b="1" dirty="0">
                <a:solidFill>
                  <a:schemeClr val="tx1"/>
                </a:solidFill>
                <a:latin typeface="Arial" panose="020B0604020202020204" pitchFamily="34" charset="0"/>
                <a:cs typeface="Arial" panose="020B0604020202020204" pitchFamily="34" charset="0"/>
              </a:rPr>
              <a:t>Max_L_nodes_in_chest1 </a:t>
            </a:r>
            <a:r>
              <a:rPr lang="sl-SI" sz="1200" b="1" dirty="0" err="1" smtClean="0">
                <a:solidFill>
                  <a:schemeClr val="tx1"/>
                </a:solidFill>
                <a:latin typeface="Arial" panose="020B0604020202020204" pitchFamily="34" charset="0"/>
                <a:cs typeface="Arial" panose="020B0604020202020204" pitchFamily="34" charset="0"/>
              </a:rPr>
              <a:t>and</a:t>
            </a:r>
            <a:r>
              <a:rPr lang="sl-SI" sz="1200" b="1" baseline="0" dirty="0">
                <a:solidFill>
                  <a:schemeClr val="tx1"/>
                </a:solidFill>
                <a:latin typeface="Arial" panose="020B0604020202020204" pitchFamily="34" charset="0"/>
                <a:cs typeface="Arial" panose="020B0604020202020204" pitchFamily="34" charset="0"/>
              </a:rPr>
              <a:t> </a:t>
            </a:r>
            <a:r>
              <a:rPr lang="sl-SI" sz="1200" b="1" baseline="0" dirty="0" smtClean="0">
                <a:solidFill>
                  <a:schemeClr val="tx1"/>
                </a:solidFill>
                <a:latin typeface="Arial" panose="020B0604020202020204" pitchFamily="34" charset="0"/>
                <a:cs typeface="Arial" panose="020B0604020202020204" pitchFamily="34" charset="0"/>
              </a:rPr>
              <a:t>i</a:t>
            </a:r>
            <a:r>
              <a:rPr lang="sl-SI" sz="1200" b="1" i="0" u="none" strike="noStrike" baseline="0" dirty="0" smtClean="0">
                <a:solidFill>
                  <a:schemeClr val="tx1"/>
                </a:solidFill>
                <a:effectLst/>
                <a:latin typeface="Arial" panose="020B0604020202020204" pitchFamily="34" charset="0"/>
                <a:cs typeface="Arial" panose="020B0604020202020204" pitchFamily="34" charset="0"/>
              </a:rPr>
              <a:t>n_chest2</a:t>
            </a:r>
            <a:r>
              <a:rPr lang="sl-SI" sz="1200" b="1" dirty="0" smtClean="0">
                <a:solidFill>
                  <a:schemeClr val="tx1"/>
                </a:solidFill>
                <a:latin typeface="Arial" panose="020B0604020202020204" pitchFamily="34" charset="0"/>
                <a:cs typeface="Arial" panose="020B0604020202020204" pitchFamily="34" charset="0"/>
              </a:rPr>
              <a:t> </a:t>
            </a:r>
            <a:r>
              <a:rPr lang="sl-SI" sz="1200" b="1" dirty="0" err="1">
                <a:solidFill>
                  <a:schemeClr val="tx1"/>
                </a:solidFill>
                <a:latin typeface="Arial" panose="020B0604020202020204" pitchFamily="34" charset="0"/>
                <a:cs typeface="Arial" panose="020B0604020202020204" pitchFamily="34" charset="0"/>
              </a:rPr>
              <a:t>after</a:t>
            </a:r>
            <a:r>
              <a:rPr lang="sl-SI" sz="1200" b="1" dirty="0">
                <a:solidFill>
                  <a:schemeClr val="tx1"/>
                </a:solidFill>
                <a:latin typeface="Arial" panose="020B0604020202020204" pitchFamily="34" charset="0"/>
                <a:cs typeface="Arial" panose="020B0604020202020204" pitchFamily="34" charset="0"/>
              </a:rPr>
              <a:t> </a:t>
            </a:r>
            <a:r>
              <a:rPr lang="sl-SI" sz="1200" b="1" dirty="0" err="1">
                <a:solidFill>
                  <a:schemeClr val="tx1"/>
                </a:solidFill>
                <a:latin typeface="Arial" panose="020B0604020202020204" pitchFamily="34" charset="0"/>
                <a:cs typeface="Arial" panose="020B0604020202020204" pitchFamily="34" charset="0"/>
              </a:rPr>
              <a:t>different</a:t>
            </a:r>
            <a:r>
              <a:rPr lang="sl-SI" sz="1200" b="1" dirty="0">
                <a:solidFill>
                  <a:schemeClr val="tx1"/>
                </a:solidFill>
                <a:latin typeface="Arial" panose="020B0604020202020204" pitchFamily="34" charset="0"/>
                <a:cs typeface="Arial" panose="020B0604020202020204" pitchFamily="34" charset="0"/>
              </a:rPr>
              <a:t> </a:t>
            </a:r>
            <a:r>
              <a:rPr lang="sl-SI" sz="1200" b="1" dirty="0" err="1">
                <a:solidFill>
                  <a:schemeClr val="tx1"/>
                </a:solidFill>
                <a:latin typeface="Arial" panose="020B0604020202020204" pitchFamily="34" charset="0"/>
                <a:cs typeface="Arial" panose="020B0604020202020204" pitchFamily="34" charset="0"/>
              </a:rPr>
              <a:t>therapy</a:t>
            </a:r>
            <a:endParaRPr lang="sl-SI" sz="12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List1!$D$75</c:f>
              <c:strCache>
                <c:ptCount val="1"/>
                <c:pt idx="0">
                  <c:v>Max_L_nodes_in_chest1</c:v>
                </c:pt>
              </c:strCache>
            </c:strRef>
          </c:tx>
          <c:spPr>
            <a:solidFill>
              <a:schemeClr val="accent1"/>
            </a:solidFill>
            <a:ln>
              <a:noFill/>
            </a:ln>
            <a:effectLst/>
          </c:spPr>
          <c:invertIfNegative val="0"/>
          <c:cat>
            <c:strRef>
              <c:f>List1!$C$76:$C$79</c:f>
              <c:strCache>
                <c:ptCount val="4"/>
                <c:pt idx="0">
                  <c:v>no therapy</c:v>
                </c:pt>
                <c:pt idx="1">
                  <c:v>CS</c:v>
                </c:pt>
                <c:pt idx="2">
                  <c:v>AF</c:v>
                </c:pt>
                <c:pt idx="3">
                  <c:v>total</c:v>
                </c:pt>
              </c:strCache>
            </c:strRef>
          </c:cat>
          <c:val>
            <c:numRef>
              <c:f>List1!$D$76:$D$79</c:f>
              <c:numCache>
                <c:formatCode>0.00</c:formatCode>
                <c:ptCount val="4"/>
                <c:pt idx="0">
                  <c:v>2.5</c:v>
                </c:pt>
                <c:pt idx="1">
                  <c:v>4.9000000000000004</c:v>
                </c:pt>
                <c:pt idx="2">
                  <c:v>5.2</c:v>
                </c:pt>
                <c:pt idx="3">
                  <c:v>4.2</c:v>
                </c:pt>
              </c:numCache>
            </c:numRef>
          </c:val>
          <c:extLst>
            <c:ext xmlns:c16="http://schemas.microsoft.com/office/drawing/2014/chart" uri="{C3380CC4-5D6E-409C-BE32-E72D297353CC}">
              <c16:uniqueId val="{00000000-EA4C-4C4D-A6F3-64C723B7ED60}"/>
            </c:ext>
          </c:extLst>
        </c:ser>
        <c:ser>
          <c:idx val="1"/>
          <c:order val="1"/>
          <c:tx>
            <c:strRef>
              <c:f>List1!$E$75</c:f>
              <c:strCache>
                <c:ptCount val="1"/>
                <c:pt idx="0">
                  <c:v>Max_L_nodes_in_chest2</c:v>
                </c:pt>
              </c:strCache>
            </c:strRef>
          </c:tx>
          <c:spPr>
            <a:solidFill>
              <a:schemeClr val="accent2"/>
            </a:solidFill>
            <a:ln>
              <a:noFill/>
            </a:ln>
            <a:effectLst/>
          </c:spPr>
          <c:invertIfNegative val="0"/>
          <c:cat>
            <c:strRef>
              <c:f>List1!$C$76:$C$79</c:f>
              <c:strCache>
                <c:ptCount val="4"/>
                <c:pt idx="0">
                  <c:v>no therapy</c:v>
                </c:pt>
                <c:pt idx="1">
                  <c:v>CS</c:v>
                </c:pt>
                <c:pt idx="2">
                  <c:v>AF</c:v>
                </c:pt>
                <c:pt idx="3">
                  <c:v>total</c:v>
                </c:pt>
              </c:strCache>
            </c:strRef>
          </c:cat>
          <c:val>
            <c:numRef>
              <c:f>List1!$E$76:$E$79</c:f>
              <c:numCache>
                <c:formatCode>0.00</c:formatCode>
                <c:ptCount val="4"/>
                <c:pt idx="0">
                  <c:v>3.4</c:v>
                </c:pt>
                <c:pt idx="1">
                  <c:v>2.6</c:v>
                </c:pt>
                <c:pt idx="2">
                  <c:v>3.7</c:v>
                </c:pt>
                <c:pt idx="3">
                  <c:v>3.2</c:v>
                </c:pt>
              </c:numCache>
            </c:numRef>
          </c:val>
          <c:extLst>
            <c:ext xmlns:c16="http://schemas.microsoft.com/office/drawing/2014/chart" uri="{C3380CC4-5D6E-409C-BE32-E72D297353CC}">
              <c16:uniqueId val="{00000001-EA4C-4C4D-A6F3-64C723B7ED60}"/>
            </c:ext>
          </c:extLst>
        </c:ser>
        <c:dLbls>
          <c:showLegendKey val="0"/>
          <c:showVal val="0"/>
          <c:showCatName val="0"/>
          <c:showSerName val="0"/>
          <c:showPercent val="0"/>
          <c:showBubbleSize val="0"/>
        </c:dLbls>
        <c:gapWidth val="219"/>
        <c:overlap val="-27"/>
        <c:axId val="344937672"/>
        <c:axId val="344935320"/>
      </c:barChart>
      <c:catAx>
        <c:axId val="34493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35320"/>
        <c:crosses val="autoZero"/>
        <c:auto val="1"/>
        <c:lblAlgn val="ctr"/>
        <c:lblOffset val="100"/>
        <c:noMultiLvlLbl val="0"/>
      </c:catAx>
      <c:valAx>
        <c:axId val="344935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37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1200" b="1" dirty="0" smtClean="0">
                <a:solidFill>
                  <a:schemeClr val="tx1"/>
                </a:solidFill>
                <a:latin typeface="Arial" panose="020B0604020202020204" pitchFamily="34" charset="0"/>
                <a:cs typeface="Arial" panose="020B0604020202020204" pitchFamily="34" charset="0"/>
              </a:rPr>
              <a:t>MaxParen1 </a:t>
            </a:r>
            <a:r>
              <a:rPr lang="sl-SI" sz="1200" b="1" dirty="0" err="1" smtClean="0">
                <a:solidFill>
                  <a:schemeClr val="tx1"/>
                </a:solidFill>
                <a:latin typeface="Arial" panose="020B0604020202020204" pitchFamily="34" charset="0"/>
                <a:cs typeface="Arial" panose="020B0604020202020204" pitchFamily="34" charset="0"/>
              </a:rPr>
              <a:t>and</a:t>
            </a:r>
            <a:r>
              <a:rPr lang="sl-SI" sz="1200" b="1" dirty="0" smtClean="0">
                <a:solidFill>
                  <a:schemeClr val="tx1"/>
                </a:solidFill>
                <a:latin typeface="Arial" panose="020B0604020202020204" pitchFamily="34" charset="0"/>
                <a:cs typeface="Arial" panose="020B0604020202020204" pitchFamily="34" charset="0"/>
              </a:rPr>
              <a:t> MaxParen2 </a:t>
            </a:r>
            <a:r>
              <a:rPr lang="sl-SI" sz="1200" b="1" dirty="0" err="1" smtClean="0">
                <a:solidFill>
                  <a:schemeClr val="tx1"/>
                </a:solidFill>
                <a:latin typeface="Arial" panose="020B0604020202020204" pitchFamily="34" charset="0"/>
                <a:cs typeface="Arial" panose="020B0604020202020204" pitchFamily="34" charset="0"/>
              </a:rPr>
              <a:t>after</a:t>
            </a:r>
            <a:r>
              <a:rPr lang="sl-SI" sz="1200" b="1" dirty="0" smtClean="0">
                <a:solidFill>
                  <a:schemeClr val="tx1"/>
                </a:solidFill>
                <a:latin typeface="Arial" panose="020B0604020202020204" pitchFamily="34" charset="0"/>
                <a:cs typeface="Arial" panose="020B0604020202020204" pitchFamily="34" charset="0"/>
              </a:rPr>
              <a:t> </a:t>
            </a:r>
            <a:r>
              <a:rPr lang="sl-SI" sz="1200" b="1" dirty="0" err="1" smtClean="0">
                <a:solidFill>
                  <a:schemeClr val="tx1"/>
                </a:solidFill>
                <a:latin typeface="Arial" panose="020B0604020202020204" pitchFamily="34" charset="0"/>
                <a:cs typeface="Arial" panose="020B0604020202020204" pitchFamily="34" charset="0"/>
              </a:rPr>
              <a:t>different</a:t>
            </a:r>
            <a:r>
              <a:rPr lang="sl-SI" sz="1200" b="1" dirty="0" smtClean="0">
                <a:solidFill>
                  <a:schemeClr val="tx1"/>
                </a:solidFill>
                <a:latin typeface="Arial" panose="020B0604020202020204" pitchFamily="34" charset="0"/>
                <a:cs typeface="Arial" panose="020B0604020202020204" pitchFamily="34" charset="0"/>
              </a:rPr>
              <a:t> </a:t>
            </a:r>
            <a:r>
              <a:rPr lang="sl-SI" sz="1200" b="1" dirty="0" err="1" smtClean="0">
                <a:solidFill>
                  <a:schemeClr val="tx1"/>
                </a:solidFill>
                <a:latin typeface="Arial" panose="020B0604020202020204" pitchFamily="34" charset="0"/>
                <a:cs typeface="Arial" panose="020B0604020202020204" pitchFamily="34" charset="0"/>
              </a:rPr>
              <a:t>therapy</a:t>
            </a:r>
            <a:endParaRPr lang="en-US"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0.19621055771124263"/>
          <c:y val="6.74931030215110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483814523184598E-2"/>
          <c:y val="0.17171296296296298"/>
          <c:w val="0.88396062992125979"/>
          <c:h val="0.61498432487605714"/>
        </c:manualLayout>
      </c:layout>
      <c:barChart>
        <c:barDir val="col"/>
        <c:grouping val="clustered"/>
        <c:varyColors val="0"/>
        <c:ser>
          <c:idx val="0"/>
          <c:order val="0"/>
          <c:tx>
            <c:strRef>
              <c:f>List1!$D$66</c:f>
              <c:strCache>
                <c:ptCount val="1"/>
                <c:pt idx="0">
                  <c:v>MaxParen1</c:v>
                </c:pt>
              </c:strCache>
            </c:strRef>
          </c:tx>
          <c:spPr>
            <a:solidFill>
              <a:schemeClr val="accent1"/>
            </a:solidFill>
            <a:ln>
              <a:noFill/>
            </a:ln>
            <a:effectLst/>
          </c:spPr>
          <c:invertIfNegative val="0"/>
          <c:cat>
            <c:strRef>
              <c:f>List1!$C$67:$C$70</c:f>
              <c:strCache>
                <c:ptCount val="4"/>
                <c:pt idx="0">
                  <c:v>no therapy</c:v>
                </c:pt>
                <c:pt idx="1">
                  <c:v>CS</c:v>
                </c:pt>
                <c:pt idx="2">
                  <c:v>AF</c:v>
                </c:pt>
                <c:pt idx="3">
                  <c:v>total</c:v>
                </c:pt>
              </c:strCache>
            </c:strRef>
          </c:cat>
          <c:val>
            <c:numRef>
              <c:f>List1!$D$67:$D$70</c:f>
              <c:numCache>
                <c:formatCode>0.00</c:formatCode>
                <c:ptCount val="4"/>
                <c:pt idx="0">
                  <c:v>2.5</c:v>
                </c:pt>
                <c:pt idx="1">
                  <c:v>4.9000000000000004</c:v>
                </c:pt>
                <c:pt idx="2">
                  <c:v>5.2</c:v>
                </c:pt>
                <c:pt idx="3">
                  <c:v>4.2</c:v>
                </c:pt>
              </c:numCache>
            </c:numRef>
          </c:val>
          <c:extLst>
            <c:ext xmlns:c16="http://schemas.microsoft.com/office/drawing/2014/chart" uri="{C3380CC4-5D6E-409C-BE32-E72D297353CC}">
              <c16:uniqueId val="{00000000-729A-492A-96A9-010AF33AB13D}"/>
            </c:ext>
          </c:extLst>
        </c:ser>
        <c:ser>
          <c:idx val="1"/>
          <c:order val="1"/>
          <c:tx>
            <c:strRef>
              <c:f>List1!$E$66</c:f>
              <c:strCache>
                <c:ptCount val="1"/>
                <c:pt idx="0">
                  <c:v>MaxParen2</c:v>
                </c:pt>
              </c:strCache>
            </c:strRef>
          </c:tx>
          <c:spPr>
            <a:solidFill>
              <a:schemeClr val="accent2"/>
            </a:solidFill>
            <a:ln>
              <a:noFill/>
            </a:ln>
            <a:effectLst/>
          </c:spPr>
          <c:invertIfNegative val="0"/>
          <c:cat>
            <c:strRef>
              <c:f>List1!$C$67:$C$70</c:f>
              <c:strCache>
                <c:ptCount val="4"/>
                <c:pt idx="0">
                  <c:v>no therapy</c:v>
                </c:pt>
                <c:pt idx="1">
                  <c:v>CS</c:v>
                </c:pt>
                <c:pt idx="2">
                  <c:v>AF</c:v>
                </c:pt>
                <c:pt idx="3">
                  <c:v>total</c:v>
                </c:pt>
              </c:strCache>
            </c:strRef>
          </c:cat>
          <c:val>
            <c:numRef>
              <c:f>List1!$E$67:$E$70</c:f>
              <c:numCache>
                <c:formatCode>0.00</c:formatCode>
                <c:ptCount val="4"/>
                <c:pt idx="0">
                  <c:v>3.4</c:v>
                </c:pt>
                <c:pt idx="1">
                  <c:v>2.6</c:v>
                </c:pt>
                <c:pt idx="2">
                  <c:v>3.7</c:v>
                </c:pt>
                <c:pt idx="3">
                  <c:v>3.2</c:v>
                </c:pt>
              </c:numCache>
            </c:numRef>
          </c:val>
          <c:extLst>
            <c:ext xmlns:c16="http://schemas.microsoft.com/office/drawing/2014/chart" uri="{C3380CC4-5D6E-409C-BE32-E72D297353CC}">
              <c16:uniqueId val="{00000001-729A-492A-96A9-010AF33AB13D}"/>
            </c:ext>
          </c:extLst>
        </c:ser>
        <c:dLbls>
          <c:showLegendKey val="0"/>
          <c:showVal val="0"/>
          <c:showCatName val="0"/>
          <c:showSerName val="0"/>
          <c:showPercent val="0"/>
          <c:showBubbleSize val="0"/>
        </c:dLbls>
        <c:gapWidth val="219"/>
        <c:overlap val="-27"/>
        <c:axId val="344936496"/>
        <c:axId val="344932968"/>
      </c:barChart>
      <c:catAx>
        <c:axId val="3449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32968"/>
        <c:crosses val="autoZero"/>
        <c:auto val="1"/>
        <c:lblAlgn val="ctr"/>
        <c:lblOffset val="100"/>
        <c:noMultiLvlLbl val="0"/>
      </c:catAx>
      <c:valAx>
        <c:axId val="344932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36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AU"/>
          </a:p>
        </p:txBody>
      </p:sp>
      <p:sp>
        <p:nvSpPr>
          <p:cNvPr id="3" name="Označba mesta datum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29B63B0C-DD27-488B-B3FE-8939D8BADAE3}" type="datetimeFigureOut">
              <a:rPr lang="en-AU" smtClean="0"/>
              <a:t>17/04/2018</a:t>
            </a:fld>
            <a:endParaRPr lang="en-AU"/>
          </a:p>
        </p:txBody>
      </p:sp>
      <p:sp>
        <p:nvSpPr>
          <p:cNvPr id="4" name="Označba mesta noge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AU"/>
          </a:p>
        </p:txBody>
      </p:sp>
      <p:sp>
        <p:nvSpPr>
          <p:cNvPr id="5" name="Označba mesta številke diapozitiva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0F3A03FC-E9B6-4EE7-9215-B1E7818C1587}" type="slidenum">
              <a:rPr lang="en-AU" smtClean="0"/>
              <a:t>‹#›</a:t>
            </a:fld>
            <a:endParaRPr lang="en-AU"/>
          </a:p>
        </p:txBody>
      </p:sp>
    </p:spTree>
    <p:extLst>
      <p:ext uri="{BB962C8B-B14F-4D97-AF65-F5344CB8AC3E}">
        <p14:creationId xmlns:p14="http://schemas.microsoft.com/office/powerpoint/2010/main" val="156455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8FDB297-D458-4064-8AF7-6640DFA03354}" type="datetimeFigureOut">
              <a:rPr lang="en-US" smtClean="0"/>
              <a:t>4/17/2018</a:t>
            </a:fld>
            <a:endParaRPr lang="en-US"/>
          </a:p>
        </p:txBody>
      </p:sp>
      <p:sp>
        <p:nvSpPr>
          <p:cNvPr id="4" name="Označba mesta stranske slik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značba mesta noge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14564FE9-93D7-4C23-9890-7E0940409211}" type="slidenum">
              <a:rPr lang="en-US" smtClean="0"/>
              <a:t>‹#›</a:t>
            </a:fld>
            <a:endParaRPr lang="en-US"/>
          </a:p>
        </p:txBody>
      </p:sp>
    </p:spTree>
    <p:extLst>
      <p:ext uri="{BB962C8B-B14F-4D97-AF65-F5344CB8AC3E}">
        <p14:creationId xmlns:p14="http://schemas.microsoft.com/office/powerpoint/2010/main" val="414341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1</a:t>
            </a:fld>
            <a:endParaRPr lang="en-US"/>
          </a:p>
        </p:txBody>
      </p:sp>
    </p:spTree>
    <p:extLst>
      <p:ext uri="{BB962C8B-B14F-4D97-AF65-F5344CB8AC3E}">
        <p14:creationId xmlns:p14="http://schemas.microsoft.com/office/powerpoint/2010/main" val="425197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44</a:t>
            </a:fld>
            <a:endParaRPr lang="en-US"/>
          </a:p>
        </p:txBody>
      </p:sp>
    </p:spTree>
    <p:extLst>
      <p:ext uri="{BB962C8B-B14F-4D97-AF65-F5344CB8AC3E}">
        <p14:creationId xmlns:p14="http://schemas.microsoft.com/office/powerpoint/2010/main" val="249702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8</a:t>
            </a:fld>
            <a:endParaRPr lang="en-US"/>
          </a:p>
        </p:txBody>
      </p:sp>
    </p:spTree>
    <p:extLst>
      <p:ext uri="{BB962C8B-B14F-4D97-AF65-F5344CB8AC3E}">
        <p14:creationId xmlns:p14="http://schemas.microsoft.com/office/powerpoint/2010/main" val="16549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26</a:t>
            </a:fld>
            <a:endParaRPr lang="en-US"/>
          </a:p>
        </p:txBody>
      </p:sp>
    </p:spTree>
    <p:extLst>
      <p:ext uri="{BB962C8B-B14F-4D97-AF65-F5344CB8AC3E}">
        <p14:creationId xmlns:p14="http://schemas.microsoft.com/office/powerpoint/2010/main" val="401740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smtClean="0"/>
              <a:t>Stages</a:t>
            </a:r>
            <a:r>
              <a:rPr lang="sl-SI" dirty="0" smtClean="0"/>
              <a:t> </a:t>
            </a:r>
            <a:r>
              <a:rPr lang="sl-SI" dirty="0" err="1" smtClean="0"/>
              <a:t>turn</a:t>
            </a:r>
            <a:r>
              <a:rPr lang="sl-SI" dirty="0" smtClean="0"/>
              <a:t> out to be</a:t>
            </a:r>
            <a:r>
              <a:rPr lang="sl-SI" baseline="0" dirty="0" smtClean="0"/>
              <a:t> </a:t>
            </a:r>
            <a:r>
              <a:rPr lang="sl-SI" baseline="0" dirty="0" err="1" smtClean="0"/>
              <a:t>insufficient</a:t>
            </a:r>
            <a:r>
              <a:rPr lang="sl-SI" baseline="0" dirty="0" smtClean="0"/>
              <a:t> </a:t>
            </a:r>
            <a:r>
              <a:rPr lang="sl-SI" baseline="0" dirty="0" err="1" smtClean="0"/>
              <a:t>for</a:t>
            </a:r>
            <a:r>
              <a:rPr lang="sl-SI" baseline="0" dirty="0" smtClean="0"/>
              <a:t> </a:t>
            </a:r>
            <a:r>
              <a:rPr lang="sl-SI" baseline="0" dirty="0" err="1" smtClean="0"/>
              <a:t>determining</a:t>
            </a:r>
            <a:r>
              <a:rPr lang="sl-SI" baseline="0" dirty="0" smtClean="0"/>
              <a:t> </a:t>
            </a:r>
            <a:r>
              <a:rPr lang="sl-SI" baseline="0" dirty="0" err="1" smtClean="0"/>
              <a:t>the</a:t>
            </a:r>
            <a:r>
              <a:rPr lang="sl-SI" baseline="0" dirty="0" smtClean="0"/>
              <a:t> </a:t>
            </a:r>
            <a:r>
              <a:rPr lang="sl-SI" baseline="0" dirty="0" err="1" smtClean="0"/>
              <a:t>precise</a:t>
            </a:r>
            <a:r>
              <a:rPr lang="sl-SI" baseline="0" dirty="0" smtClean="0"/>
              <a:t> </a:t>
            </a:r>
            <a:r>
              <a:rPr lang="sl-SI" baseline="0" dirty="0" err="1" smtClean="0"/>
              <a:t>activity</a:t>
            </a:r>
            <a:r>
              <a:rPr lang="sl-SI" baseline="0" dirty="0" smtClean="0"/>
              <a:t> </a:t>
            </a:r>
            <a:r>
              <a:rPr lang="sl-SI" baseline="0" dirty="0" err="1" smtClean="0"/>
              <a:t>of</a:t>
            </a:r>
            <a:r>
              <a:rPr lang="sl-SI" baseline="0" dirty="0" smtClean="0"/>
              <a:t> </a:t>
            </a:r>
            <a:r>
              <a:rPr lang="sl-SI" baseline="0" dirty="0" err="1" smtClean="0"/>
              <a:t>the</a:t>
            </a:r>
            <a:r>
              <a:rPr lang="sl-SI" baseline="0" dirty="0" smtClean="0"/>
              <a:t> </a:t>
            </a:r>
            <a:r>
              <a:rPr lang="sl-SI" baseline="0" dirty="0" err="1" smtClean="0"/>
              <a:t>disease</a:t>
            </a:r>
            <a:r>
              <a:rPr lang="sl-SI" baseline="0" dirty="0" smtClean="0"/>
              <a:t> in </a:t>
            </a:r>
            <a:r>
              <a:rPr lang="sl-SI" baseline="0" dirty="0" err="1" smtClean="0"/>
              <a:t>the</a:t>
            </a:r>
            <a:r>
              <a:rPr lang="sl-SI" baseline="0" dirty="0" smtClean="0"/>
              <a:t> </a:t>
            </a:r>
            <a:r>
              <a:rPr lang="sl-SI" baseline="0" dirty="0" err="1" smtClean="0"/>
              <a:t>lung</a:t>
            </a:r>
            <a:endParaRPr lang="en-AU"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30</a:t>
            </a:fld>
            <a:endParaRPr lang="en-US"/>
          </a:p>
        </p:txBody>
      </p:sp>
    </p:spTree>
    <p:extLst>
      <p:ext uri="{BB962C8B-B14F-4D97-AF65-F5344CB8AC3E}">
        <p14:creationId xmlns:p14="http://schemas.microsoft.com/office/powerpoint/2010/main" val="371873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31</a:t>
            </a:fld>
            <a:endParaRPr lang="en-US"/>
          </a:p>
        </p:txBody>
      </p:sp>
    </p:spTree>
    <p:extLst>
      <p:ext uri="{BB962C8B-B14F-4D97-AF65-F5344CB8AC3E}">
        <p14:creationId xmlns:p14="http://schemas.microsoft.com/office/powerpoint/2010/main" val="291651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33</a:t>
            </a:fld>
            <a:endParaRPr lang="en-US"/>
          </a:p>
        </p:txBody>
      </p:sp>
    </p:spTree>
    <p:extLst>
      <p:ext uri="{BB962C8B-B14F-4D97-AF65-F5344CB8AC3E}">
        <p14:creationId xmlns:p14="http://schemas.microsoft.com/office/powerpoint/2010/main" val="302265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AU"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34</a:t>
            </a:fld>
            <a:endParaRPr lang="en-US"/>
          </a:p>
        </p:txBody>
      </p:sp>
    </p:spTree>
    <p:extLst>
      <p:ext uri="{BB962C8B-B14F-4D97-AF65-F5344CB8AC3E}">
        <p14:creationId xmlns:p14="http://schemas.microsoft.com/office/powerpoint/2010/main" val="246414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AU"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37</a:t>
            </a:fld>
            <a:endParaRPr lang="en-US"/>
          </a:p>
        </p:txBody>
      </p:sp>
    </p:spTree>
    <p:extLst>
      <p:ext uri="{BB962C8B-B14F-4D97-AF65-F5344CB8AC3E}">
        <p14:creationId xmlns:p14="http://schemas.microsoft.com/office/powerpoint/2010/main" val="164813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14564FE9-93D7-4C23-9890-7E0940409211}" type="slidenum">
              <a:rPr lang="en-US" smtClean="0"/>
              <a:t>41</a:t>
            </a:fld>
            <a:endParaRPr lang="en-US"/>
          </a:p>
        </p:txBody>
      </p:sp>
    </p:spTree>
    <p:extLst>
      <p:ext uri="{BB962C8B-B14F-4D97-AF65-F5344CB8AC3E}">
        <p14:creationId xmlns:p14="http://schemas.microsoft.com/office/powerpoint/2010/main" val="92178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a:p>
        </p:txBody>
      </p:sp>
      <p:sp>
        <p:nvSpPr>
          <p:cNvPr id="4" name="Označba mesta datuma 3"/>
          <p:cNvSpPr>
            <a:spLocks noGrp="1"/>
          </p:cNvSpPr>
          <p:nvPr>
            <p:ph type="dt" sz="half" idx="10"/>
          </p:nvPr>
        </p:nvSpPr>
        <p:spPr/>
        <p:txBody>
          <a:bodyPr/>
          <a:lstStyle/>
          <a:p>
            <a:fld id="{F0784671-CE51-470E-A89E-C2991A3C2497}" type="datetime1">
              <a:rPr lang="en-US" smtClean="0"/>
              <a:t>4/17/2018</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23490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411B63E5-EF70-40CE-B3ED-FC7EA33A97AD}" type="datetime1">
              <a:rPr lang="en-US" smtClean="0"/>
              <a:t>4/17/2018</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293331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3F8331BE-0312-47E2-902F-EF368893CB0F}" type="datetime1">
              <a:rPr lang="en-US" smtClean="0"/>
              <a:t>4/17/2018</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253282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69582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5B351B75-CC4E-4A41-BA47-D543127C34DD}" type="datetime1">
              <a:rPr lang="en-US" smtClean="0"/>
              <a:t>4/17/2018</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84614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p>
            <a:fld id="{BC62F70E-47E2-42A8-B8A5-48285C5DEB18}" type="datetime1">
              <a:rPr lang="en-US" smtClean="0"/>
              <a:t>4/17/2018</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79292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p>
            <a:fld id="{49A04F3B-0FC3-408A-91D4-D2907B16FB8B}" type="datetime1">
              <a:rPr lang="en-US" smtClean="0"/>
              <a:t>4/17/2018</a:t>
            </a:fld>
            <a:endParaRPr lang="en-US"/>
          </a:p>
        </p:txBody>
      </p:sp>
      <p:sp>
        <p:nvSpPr>
          <p:cNvPr id="8" name="Označba mesta noge 7"/>
          <p:cNvSpPr>
            <a:spLocks noGrp="1"/>
          </p:cNvSpPr>
          <p:nvPr>
            <p:ph type="ftr" sz="quarter" idx="11"/>
          </p:nvPr>
        </p:nvSpPr>
        <p:spPr/>
        <p:txBody>
          <a:bodyPr/>
          <a:lstStyle/>
          <a:p>
            <a:endParaRPr lang="en-US"/>
          </a:p>
        </p:txBody>
      </p:sp>
      <p:sp>
        <p:nvSpPr>
          <p:cNvPr id="9" name="Označba mesta številke diapozitiva 8"/>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188204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p>
            <a:fld id="{D15BAF11-A922-4D7B-9CC0-10DAC8141AE5}" type="datetime1">
              <a:rPr lang="en-US" smtClean="0"/>
              <a:t>4/17/2018</a:t>
            </a:fld>
            <a:endParaRPr lang="en-US"/>
          </a:p>
        </p:txBody>
      </p:sp>
      <p:sp>
        <p:nvSpPr>
          <p:cNvPr id="4" name="Označba mesta noge 3"/>
          <p:cNvSpPr>
            <a:spLocks noGrp="1"/>
          </p:cNvSpPr>
          <p:nvPr>
            <p:ph type="ftr" sz="quarter" idx="11"/>
          </p:nvPr>
        </p:nvSpPr>
        <p:spPr/>
        <p:txBody>
          <a:bodyPr/>
          <a:lstStyle/>
          <a:p>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270659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8F52BE9-BD25-4E57-AC7E-B9D69674671F}" type="datetime1">
              <a:rPr lang="en-US" smtClean="0"/>
              <a:t>4/17/2018</a:t>
            </a:fld>
            <a:endParaRPr lang="en-US"/>
          </a:p>
        </p:txBody>
      </p:sp>
      <p:sp>
        <p:nvSpPr>
          <p:cNvPr id="3" name="Označba mesta noge 2"/>
          <p:cNvSpPr>
            <a:spLocks noGrp="1"/>
          </p:cNvSpPr>
          <p:nvPr>
            <p:ph type="ftr" sz="quarter" idx="11"/>
          </p:nvPr>
        </p:nvSpPr>
        <p:spPr/>
        <p:txBody>
          <a:bodyPr/>
          <a:lstStyle/>
          <a:p>
            <a:endParaRPr lang="en-US"/>
          </a:p>
        </p:txBody>
      </p:sp>
      <p:sp>
        <p:nvSpPr>
          <p:cNvPr id="4" name="Označba mesta številke diapozitiva 3"/>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343600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2F3BC35-10F8-4471-981D-D85EE6876617}" type="datetime1">
              <a:rPr lang="en-US" smtClean="0"/>
              <a:t>4/17/2018</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140082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1A1CA7E-B717-4D9C-9565-7485AF12616C}" type="datetime1">
              <a:rPr lang="en-US" smtClean="0"/>
              <a:t>4/17/2018</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AB2C774F-84A3-4175-9AAD-B3401B5098C2}" type="slidenum">
              <a:rPr lang="en-US" smtClean="0"/>
              <a:t>‹#›</a:t>
            </a:fld>
            <a:endParaRPr lang="en-US"/>
          </a:p>
        </p:txBody>
      </p:sp>
    </p:spTree>
    <p:extLst>
      <p:ext uri="{BB962C8B-B14F-4D97-AF65-F5344CB8AC3E}">
        <p14:creationId xmlns:p14="http://schemas.microsoft.com/office/powerpoint/2010/main" val="298571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D5A9C-ED41-4C29-B325-A83C96FDC3E5}" type="datetime1">
              <a:rPr lang="en-US" smtClean="0"/>
              <a:t>4/17/2018</a:t>
            </a:fld>
            <a:endParaRPr lang="en-US"/>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C774F-84A3-4175-9AAD-B3401B5098C2}" type="slidenum">
              <a:rPr lang="en-US" smtClean="0"/>
              <a:t>‹#›</a:t>
            </a:fld>
            <a:endParaRPr lang="en-US"/>
          </a:p>
        </p:txBody>
      </p:sp>
    </p:spTree>
    <p:extLst>
      <p:ext uri="{BB962C8B-B14F-4D97-AF65-F5344CB8AC3E}">
        <p14:creationId xmlns:p14="http://schemas.microsoft.com/office/powerpoint/2010/main" val="175612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en-US" sz="4000" b="1" dirty="0" smtClean="0">
                <a:latin typeface="Arial" panose="020B0604020202020204" pitchFamily="34" charset="0"/>
                <a:cs typeface="Arial" panose="020B0604020202020204" pitchFamily="34" charset="0"/>
              </a:rPr>
              <a:t>The</a:t>
            </a:r>
            <a:r>
              <a:rPr lang="sl-SI" sz="4000" b="1" dirty="0" smtClean="0">
                <a:latin typeface="Arial" panose="020B0604020202020204" pitchFamily="34" charset="0"/>
                <a:cs typeface="Arial" panose="020B0604020202020204" pitchFamily="34" charset="0"/>
              </a:rPr>
              <a:t> </a:t>
            </a:r>
            <a:r>
              <a:rPr lang="sl-SI" sz="4000" b="1" dirty="0" err="1" smtClean="0">
                <a:latin typeface="Arial" panose="020B0604020202020204" pitchFamily="34" charset="0"/>
                <a:cs typeface="Arial" panose="020B0604020202020204" pitchFamily="34" charset="0"/>
              </a:rPr>
              <a:t>utility</a:t>
            </a:r>
            <a:r>
              <a:rPr lang="sl-SI" sz="4000" b="1" dirty="0" smtClean="0">
                <a:latin typeface="Arial" panose="020B0604020202020204" pitchFamily="34" charset="0"/>
                <a:cs typeface="Arial" panose="020B0604020202020204" pitchFamily="34" charset="0"/>
              </a:rPr>
              <a:t> of </a:t>
            </a:r>
            <a:r>
              <a:rPr lang="en-US" sz="4000" b="1" dirty="0" smtClean="0">
                <a:latin typeface="Arial" panose="020B0604020202020204" pitchFamily="34" charset="0"/>
                <a:cs typeface="Arial" panose="020B0604020202020204" pitchFamily="34" charset="0"/>
              </a:rPr>
              <a:t>PET/CT </a:t>
            </a:r>
            <a:r>
              <a:rPr lang="sl-SI" sz="4000" b="1" dirty="0" smtClean="0">
                <a:latin typeface="Arial" panose="020B0604020202020204" pitchFamily="34" charset="0"/>
                <a:cs typeface="Arial" panose="020B0604020202020204" pitchFamily="34" charset="0"/>
              </a:rPr>
              <a:t>scan in </a:t>
            </a:r>
            <a:r>
              <a:rPr lang="en-US" sz="4000" b="1" dirty="0" smtClean="0">
                <a:latin typeface="Arial" panose="020B0604020202020204" pitchFamily="34" charset="0"/>
                <a:cs typeface="Arial" panose="020B0604020202020204" pitchFamily="34" charset="0"/>
              </a:rPr>
              <a:t>sarcoidosis</a:t>
            </a:r>
            <a:endParaRPr lang="en-US" sz="4000" b="1" dirty="0">
              <a:latin typeface="Arial" panose="020B0604020202020204" pitchFamily="34" charset="0"/>
              <a:cs typeface="Arial" panose="020B0604020202020204" pitchFamily="34" charset="0"/>
            </a:endParaRPr>
          </a:p>
        </p:txBody>
      </p:sp>
      <p:sp>
        <p:nvSpPr>
          <p:cNvPr id="3" name="Podnaslov 2"/>
          <p:cNvSpPr>
            <a:spLocks noGrp="1"/>
          </p:cNvSpPr>
          <p:nvPr>
            <p:ph type="subTitle" idx="1"/>
          </p:nvPr>
        </p:nvSpPr>
        <p:spPr>
          <a:xfrm>
            <a:off x="1524000" y="3854954"/>
            <a:ext cx="9144000" cy="2374808"/>
          </a:xfrm>
        </p:spPr>
        <p:txBody>
          <a:bodyPr>
            <a:normAutofit/>
          </a:bodyPr>
          <a:lstStyle/>
          <a:p>
            <a:r>
              <a:rPr lang="sl-SI" sz="3900" b="1" dirty="0" smtClean="0">
                <a:latin typeface="Arial" panose="020B0604020202020204" pitchFamily="34" charset="0"/>
                <a:cs typeface="Arial" panose="020B0604020202020204" pitchFamily="34" charset="0"/>
              </a:rPr>
              <a:t>Marjeta Terčelj</a:t>
            </a:r>
          </a:p>
          <a:p>
            <a:endParaRPr lang="sl-SI" sz="3600" b="1" dirty="0" smtClean="0">
              <a:latin typeface="Arial" panose="020B0604020202020204" pitchFamily="34" charset="0"/>
              <a:cs typeface="Arial" panose="020B0604020202020204" pitchFamily="34" charset="0"/>
            </a:endParaRPr>
          </a:p>
          <a:p>
            <a:r>
              <a:rPr lang="sl-SI" sz="1800" b="1" dirty="0" smtClean="0">
                <a:latin typeface="Arial" panose="020B0604020202020204" pitchFamily="34" charset="0"/>
                <a:cs typeface="Arial" panose="020B0604020202020204" pitchFamily="34" charset="0"/>
              </a:rPr>
              <a:t>University </a:t>
            </a:r>
            <a:r>
              <a:rPr lang="sl-SI" sz="1800" b="1" dirty="0" err="1" smtClean="0">
                <a:latin typeface="Arial" panose="020B0604020202020204" pitchFamily="34" charset="0"/>
                <a:cs typeface="Arial" panose="020B0604020202020204" pitchFamily="34" charset="0"/>
              </a:rPr>
              <a:t>Medical</a:t>
            </a:r>
            <a:r>
              <a:rPr lang="sl-SI" sz="1800" b="1" dirty="0" smtClean="0">
                <a:latin typeface="Arial" panose="020B0604020202020204" pitchFamily="34" charset="0"/>
                <a:cs typeface="Arial" panose="020B0604020202020204" pitchFamily="34" charset="0"/>
              </a:rPr>
              <a:t> Centre Ljubljana</a:t>
            </a:r>
          </a:p>
          <a:p>
            <a:r>
              <a:rPr lang="sl-SI" sz="1800" b="1" dirty="0" err="1" smtClean="0">
                <a:latin typeface="Arial" panose="020B0604020202020204" pitchFamily="34" charset="0"/>
                <a:cs typeface="Arial" panose="020B0604020202020204" pitchFamily="34" charset="0"/>
              </a:rPr>
              <a:t>Clinical</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Department</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for</a:t>
            </a:r>
            <a:r>
              <a:rPr lang="sl-SI" sz="1800" b="1" dirty="0" smtClean="0">
                <a:latin typeface="Arial" panose="020B0604020202020204" pitchFamily="34" charset="0"/>
                <a:cs typeface="Arial" panose="020B0604020202020204" pitchFamily="34" charset="0"/>
              </a:rPr>
              <a:t> Respiratory </a:t>
            </a:r>
            <a:r>
              <a:rPr lang="sl-SI" sz="1800" b="1" dirty="0" err="1" smtClean="0">
                <a:latin typeface="Arial" panose="020B0604020202020204" pitchFamily="34" charset="0"/>
                <a:cs typeface="Arial" panose="020B0604020202020204" pitchFamily="34" charset="0"/>
              </a:rPr>
              <a:t>Diseases</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and</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Allergy</a:t>
            </a:r>
            <a:endParaRPr lang="sl-SI" sz="1800" b="1" dirty="0" smtClean="0">
              <a:latin typeface="Arial" panose="020B0604020202020204" pitchFamily="34" charset="0"/>
              <a:cs typeface="Arial" panose="020B0604020202020204" pitchFamily="34" charset="0"/>
            </a:endParaRPr>
          </a:p>
          <a:p>
            <a:r>
              <a:rPr lang="sl-SI" sz="1800" b="1" dirty="0" smtClean="0">
                <a:latin typeface="Arial" panose="020B0604020202020204" pitchFamily="34" charset="0"/>
                <a:cs typeface="Arial" panose="020B0604020202020204" pitchFamily="34" charset="0"/>
              </a:rPr>
              <a:t>April 2018</a:t>
            </a:r>
            <a:endParaRPr lang="en-US" sz="1800" b="1"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8376C371-0DE4-4B6E-96B3-9299AF136BD5}"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a:t>
            </a:fld>
            <a:endParaRPr lang="en-US"/>
          </a:p>
        </p:txBody>
      </p:sp>
    </p:spTree>
    <p:extLst>
      <p:ext uri="{BB962C8B-B14F-4D97-AF65-F5344CB8AC3E}">
        <p14:creationId xmlns:p14="http://schemas.microsoft.com/office/powerpoint/2010/main" val="17058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2000" dirty="0">
                <a:latin typeface="Arial" panose="020B0604020202020204" pitchFamily="34" charset="0"/>
                <a:cs typeface="Arial" panose="020B0604020202020204" pitchFamily="34" charset="0"/>
              </a:rPr>
              <a:t>PET/CT scan of a </a:t>
            </a:r>
            <a:r>
              <a:rPr lang="en-GB" sz="2000" dirty="0" smtClean="0">
                <a:latin typeface="Arial" panose="020B0604020202020204" pitchFamily="34" charset="0"/>
                <a:cs typeface="Arial" panose="020B0604020202020204" pitchFamily="34" charset="0"/>
              </a:rPr>
              <a:t>patient</a:t>
            </a:r>
            <a:r>
              <a:rPr lang="sl-SI" sz="2000" dirty="0" smtClean="0">
                <a:latin typeface="Arial" panose="020B0604020202020204" pitchFamily="34" charset="0"/>
                <a:cs typeface="Arial" panose="020B0604020202020204" pitchFamily="34" charset="0"/>
              </a:rPr>
              <a:t>s</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demonstrated active metabolism in multiple involved organs, including the </a:t>
            </a:r>
            <a:r>
              <a:rPr lang="en-GB" sz="2000" dirty="0" smtClean="0">
                <a:latin typeface="Arial" panose="020B0604020202020204" pitchFamily="34" charset="0"/>
                <a:cs typeface="Arial" panose="020B0604020202020204" pitchFamily="34" charset="0"/>
              </a:rPr>
              <a:t>bone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atypical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locations</a:t>
            </a:r>
            <a:r>
              <a:rPr lang="en-GB" sz="20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825625"/>
            <a:ext cx="6198704" cy="4351338"/>
          </a:xfrm>
        </p:spPr>
        <p:txBody>
          <a:bodyPr/>
          <a:lstStyle/>
          <a:p>
            <a:endParaRPr lang="en-US" dirty="0"/>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10</a:t>
            </a:fld>
            <a:endParaRPr lang="en-US"/>
          </a:p>
        </p:txBody>
      </p:sp>
      <p:pic>
        <p:nvPicPr>
          <p:cNvPr id="6" name="Slika 5"/>
          <p:cNvPicPr>
            <a:picLocks noChangeAspect="1"/>
          </p:cNvPicPr>
          <p:nvPr/>
        </p:nvPicPr>
        <p:blipFill>
          <a:blip r:embed="rId2"/>
          <a:stretch>
            <a:fillRect/>
          </a:stretch>
        </p:blipFill>
        <p:spPr>
          <a:xfrm>
            <a:off x="602973" y="2174115"/>
            <a:ext cx="4638883" cy="3882128"/>
          </a:xfrm>
          <a:prstGeom prst="rect">
            <a:avLst/>
          </a:prstGeom>
        </p:spPr>
      </p:pic>
      <p:pic>
        <p:nvPicPr>
          <p:cNvPr id="7" name="Slika 6"/>
          <p:cNvPicPr>
            <a:picLocks noChangeAspect="1"/>
          </p:cNvPicPr>
          <p:nvPr/>
        </p:nvPicPr>
        <p:blipFill>
          <a:blip r:embed="rId3"/>
          <a:stretch>
            <a:fillRect/>
          </a:stretch>
        </p:blipFill>
        <p:spPr>
          <a:xfrm>
            <a:off x="6460578" y="2659304"/>
            <a:ext cx="5327230" cy="2803455"/>
          </a:xfrm>
          <a:prstGeom prst="rect">
            <a:avLst/>
          </a:prstGeom>
        </p:spPr>
      </p:pic>
    </p:spTree>
    <p:extLst>
      <p:ext uri="{BB962C8B-B14F-4D97-AF65-F5344CB8AC3E}">
        <p14:creationId xmlns:p14="http://schemas.microsoft.com/office/powerpoint/2010/main" val="142894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err="1">
                <a:latin typeface="Arial" panose="020B0604020202020204" pitchFamily="34" charset="0"/>
                <a:cs typeface="Arial" panose="020B0604020202020204" pitchFamily="34" charset="0"/>
              </a:rPr>
              <a:t>Systematic</a:t>
            </a:r>
            <a:r>
              <a:rPr lang="sl-SI" sz="2800" dirty="0">
                <a:latin typeface="Arial" panose="020B0604020202020204" pitchFamily="34" charset="0"/>
                <a:cs typeface="Arial" panose="020B0604020202020204" pitchFamily="34" charset="0"/>
              </a:rPr>
              <a:t> </a:t>
            </a:r>
            <a:r>
              <a:rPr lang="sl-SI" sz="2800" dirty="0" err="1">
                <a:latin typeface="Arial" panose="020B0604020202020204" pitchFamily="34" charset="0"/>
                <a:cs typeface="Arial" panose="020B0604020202020204" pitchFamily="34" charset="0"/>
              </a:rPr>
              <a:t>use</a:t>
            </a:r>
            <a:r>
              <a:rPr lang="sl-SI" sz="2800" dirty="0">
                <a:latin typeface="Arial" panose="020B0604020202020204" pitchFamily="34" charset="0"/>
                <a:cs typeface="Arial" panose="020B0604020202020204" pitchFamily="34" charset="0"/>
              </a:rPr>
              <a:t> of </a:t>
            </a:r>
            <a:r>
              <a:rPr lang="en-GB" sz="2800" dirty="0">
                <a:latin typeface="Arial" panose="020B0604020202020204" pitchFamily="34" charset="0"/>
                <a:cs typeface="Arial" panose="020B0604020202020204" pitchFamily="34" charset="0"/>
              </a:rPr>
              <a:t>FDG</a:t>
            </a:r>
            <a:r>
              <a:rPr lang="sl-SI" sz="2800" dirty="0">
                <a:latin typeface="Arial" panose="020B0604020202020204" pitchFamily="34" charset="0"/>
                <a:cs typeface="Arial" panose="020B0604020202020204" pitchFamily="34" charset="0"/>
              </a:rPr>
              <a:t> PET/ CT are not </a:t>
            </a:r>
            <a:r>
              <a:rPr lang="sl-SI" sz="2800" dirty="0" err="1">
                <a:latin typeface="Arial" panose="020B0604020202020204" pitchFamily="34" charset="0"/>
                <a:cs typeface="Arial" panose="020B0604020202020204" pitchFamily="34" charset="0"/>
              </a:rPr>
              <a:t>recommended</a:t>
            </a:r>
            <a:endParaRPr lang="en-US" sz="28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825625"/>
            <a:ext cx="9684026" cy="4351338"/>
          </a:xfrm>
        </p:spPr>
        <p:txBody>
          <a:bodyPr>
            <a:normAutofit fontScale="92500" lnSpcReduction="10000"/>
          </a:bodyPr>
          <a:lstStyle/>
          <a:p>
            <a:pPr>
              <a:lnSpc>
                <a:spcPct val="150000"/>
              </a:lnSpc>
            </a:pPr>
            <a:r>
              <a:rPr lang="en-US" sz="2400" dirty="0" smtClean="0">
                <a:latin typeface="Arial" panose="020B0604020202020204" pitchFamily="34" charset="0"/>
                <a:cs typeface="Arial" panose="020B0604020202020204" pitchFamily="34" charset="0"/>
              </a:rPr>
              <a:t>Even though routine PET/CT </a:t>
            </a:r>
            <a:r>
              <a:rPr lang="en-US" sz="2400" dirty="0" err="1" smtClean="0">
                <a:latin typeface="Arial" panose="020B0604020202020204" pitchFamily="34" charset="0"/>
                <a:cs typeface="Arial" panose="020B0604020202020204" pitchFamily="34" charset="0"/>
              </a:rPr>
              <a:t>scaning</a:t>
            </a:r>
            <a:r>
              <a:rPr lang="en-US" sz="2400" dirty="0" smtClean="0">
                <a:latin typeface="Arial" panose="020B0604020202020204" pitchFamily="34" charset="0"/>
                <a:cs typeface="Arial" panose="020B0604020202020204" pitchFamily="34" charset="0"/>
              </a:rPr>
              <a:t> is not currently </a:t>
            </a:r>
            <a:r>
              <a:rPr lang="en-US" sz="2400" dirty="0" err="1" smtClean="0">
                <a:latin typeface="Arial" panose="020B0604020202020204" pitchFamily="34" charset="0"/>
                <a:cs typeface="Arial" panose="020B0604020202020204" pitchFamily="34" charset="0"/>
              </a:rPr>
              <a:t>recomended</a:t>
            </a:r>
            <a:r>
              <a:rPr lang="en-US" sz="2400" dirty="0" smtClean="0">
                <a:latin typeface="Arial" panose="020B0604020202020204" pitchFamily="34" charset="0"/>
                <a:cs typeface="Arial" panose="020B0604020202020204" pitchFamily="34" charset="0"/>
              </a:rPr>
              <a:t> as a part of the initial evaluation, it has a high sensitivity </a:t>
            </a:r>
            <a:r>
              <a:rPr lang="en-US" sz="2400" dirty="0" err="1" smtClean="0">
                <a:latin typeface="Arial" panose="020B0604020202020204" pitchFamily="34" charset="0"/>
                <a:cs typeface="Arial" panose="020B0604020202020204" pitchFamily="34" charset="0"/>
              </a:rPr>
              <a:t>comapred</a:t>
            </a:r>
            <a:r>
              <a:rPr lang="en-US" sz="2400" dirty="0" smtClean="0">
                <a:latin typeface="Arial" panose="020B0604020202020204" pitchFamily="34" charset="0"/>
                <a:cs typeface="Arial" panose="020B0604020202020204" pitchFamily="34" charset="0"/>
              </a:rPr>
              <a:t> with other pulmonary imaging modalities in detecting inflammatory activity within lungs and thoracic </a:t>
            </a:r>
            <a:r>
              <a:rPr lang="en-US" sz="2400" dirty="0" err="1" smtClean="0">
                <a:latin typeface="Arial" panose="020B0604020202020204" pitchFamily="34" charset="0"/>
                <a:cs typeface="Arial" panose="020B0604020202020204" pitchFamily="34" charset="0"/>
              </a:rPr>
              <a:t>lamph</a:t>
            </a:r>
            <a:r>
              <a:rPr lang="en-US" sz="2400" dirty="0" smtClean="0">
                <a:latin typeface="Arial" panose="020B0604020202020204" pitchFamily="34" charset="0"/>
                <a:cs typeface="Arial" panose="020B0604020202020204" pitchFamily="34" charset="0"/>
              </a:rPr>
              <a:t> nodes (up to 97% sensitivity) and therefore helps reveal sites suitable for biopsy.</a:t>
            </a:r>
          </a:p>
          <a:p>
            <a:pPr>
              <a:lnSpc>
                <a:spcPct val="150000"/>
              </a:lnSpc>
            </a:pPr>
            <a:endParaRPr lang="en-US" sz="2400" dirty="0" smtClean="0">
              <a:latin typeface="Arial" panose="020B0604020202020204" pitchFamily="34" charset="0"/>
              <a:cs typeface="Arial" panose="020B0604020202020204" pitchFamily="34" charset="0"/>
            </a:endParaRPr>
          </a:p>
          <a:p>
            <a:pPr>
              <a:lnSpc>
                <a:spcPct val="150000"/>
              </a:lnSpc>
            </a:pPr>
            <a:r>
              <a:rPr lang="en-US" sz="2400" dirty="0" smtClean="0">
                <a:latin typeface="Arial" panose="020B0604020202020204" pitchFamily="34" charset="0"/>
                <a:cs typeface="Arial" panose="020B0604020202020204" pitchFamily="34" charset="0"/>
              </a:rPr>
              <a:t>It could identify occult previously undetectable activity in up to 15% of patients</a:t>
            </a: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11</a:t>
            </a:fld>
            <a:endParaRPr lang="en-US"/>
          </a:p>
        </p:txBody>
      </p:sp>
    </p:spTree>
    <p:extLst>
      <p:ext uri="{BB962C8B-B14F-4D97-AF65-F5344CB8AC3E}">
        <p14:creationId xmlns:p14="http://schemas.microsoft.com/office/powerpoint/2010/main" val="333632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err="1">
                <a:latin typeface="Arial" panose="020B0604020202020204" pitchFamily="34" charset="0"/>
                <a:cs typeface="Arial" panose="020B0604020202020204" pitchFamily="34" charset="0"/>
              </a:rPr>
              <a:t>Systematic</a:t>
            </a:r>
            <a:r>
              <a:rPr lang="sl-SI" sz="2800" dirty="0">
                <a:latin typeface="Arial" panose="020B0604020202020204" pitchFamily="34" charset="0"/>
                <a:cs typeface="Arial" panose="020B0604020202020204" pitchFamily="34" charset="0"/>
              </a:rPr>
              <a:t> </a:t>
            </a:r>
            <a:r>
              <a:rPr lang="sl-SI" sz="2800" dirty="0" err="1">
                <a:latin typeface="Arial" panose="020B0604020202020204" pitchFamily="34" charset="0"/>
                <a:cs typeface="Arial" panose="020B0604020202020204" pitchFamily="34" charset="0"/>
              </a:rPr>
              <a:t>use</a:t>
            </a:r>
            <a:r>
              <a:rPr lang="sl-SI" sz="2800" dirty="0">
                <a:latin typeface="Arial" panose="020B0604020202020204" pitchFamily="34" charset="0"/>
                <a:cs typeface="Arial" panose="020B0604020202020204" pitchFamily="34" charset="0"/>
              </a:rPr>
              <a:t> of </a:t>
            </a:r>
            <a:r>
              <a:rPr lang="en-GB" sz="2800" dirty="0">
                <a:latin typeface="Arial" panose="020B0604020202020204" pitchFamily="34" charset="0"/>
                <a:cs typeface="Arial" panose="020B0604020202020204" pitchFamily="34" charset="0"/>
              </a:rPr>
              <a:t>FDG</a:t>
            </a:r>
            <a:r>
              <a:rPr lang="sl-SI" sz="2800" dirty="0">
                <a:latin typeface="Arial" panose="020B0604020202020204" pitchFamily="34" charset="0"/>
                <a:cs typeface="Arial" panose="020B0604020202020204" pitchFamily="34" charset="0"/>
              </a:rPr>
              <a:t> PET/ CT are not </a:t>
            </a:r>
            <a:r>
              <a:rPr lang="sl-SI" sz="2800" dirty="0" err="1" smtClean="0">
                <a:latin typeface="Arial" panose="020B0604020202020204" pitchFamily="34" charset="0"/>
                <a:cs typeface="Arial" panose="020B0604020202020204" pitchFamily="34" charset="0"/>
              </a:rPr>
              <a:t>recommended</a:t>
            </a:r>
            <a:endParaRPr lang="en-US" sz="2800" dirty="0"/>
          </a:p>
        </p:txBody>
      </p:sp>
      <p:sp>
        <p:nvSpPr>
          <p:cNvPr id="3" name="Označba mesta vsebine 2"/>
          <p:cNvSpPr>
            <a:spLocks noGrp="1"/>
          </p:cNvSpPr>
          <p:nvPr>
            <p:ph idx="1"/>
          </p:nvPr>
        </p:nvSpPr>
        <p:spPr>
          <a:xfrm>
            <a:off x="1186070" y="1847850"/>
            <a:ext cx="8796130" cy="4351338"/>
          </a:xfrm>
        </p:spPr>
        <p:txBody>
          <a:bodyPr>
            <a:normAutofit/>
          </a:bodyPr>
          <a:lstStyle/>
          <a:p>
            <a:r>
              <a:rPr lang="sl-SI" sz="2000" dirty="0" smtClean="0">
                <a:latin typeface="Arial" panose="020B0604020202020204" pitchFamily="34" charset="0"/>
                <a:cs typeface="Arial" panose="020B0604020202020204" pitchFamily="34" charset="0"/>
              </a:rPr>
              <a:t>PET/CT </a:t>
            </a:r>
            <a:r>
              <a:rPr lang="sl-SI" sz="2000" dirty="0" err="1" smtClean="0">
                <a:latin typeface="Arial" panose="020B0604020202020204" pitchFamily="34" charset="0"/>
                <a:cs typeface="Arial" panose="020B0604020202020204" pitchFamily="34" charset="0"/>
              </a:rPr>
              <a:t>may</a:t>
            </a:r>
            <a:r>
              <a:rPr lang="sl-SI" sz="2000" dirty="0" smtClean="0">
                <a:latin typeface="Arial" panose="020B0604020202020204" pitchFamily="34" charset="0"/>
                <a:cs typeface="Arial" panose="020B0604020202020204" pitchFamily="34" charset="0"/>
              </a:rPr>
              <a:t> be used as a </a:t>
            </a:r>
            <a:r>
              <a:rPr lang="sl-SI" sz="2000" dirty="0" err="1" smtClean="0">
                <a:latin typeface="Arial" panose="020B0604020202020204" pitchFamily="34" charset="0"/>
                <a:cs typeface="Arial" panose="020B0604020202020204" pitchFamily="34" charset="0"/>
              </a:rPr>
              <a:t>prognostic</a:t>
            </a:r>
            <a:r>
              <a:rPr lang="sl-SI" sz="2000" dirty="0" smtClean="0">
                <a:latin typeface="Arial" panose="020B0604020202020204" pitchFamily="34" charset="0"/>
                <a:cs typeface="Arial" panose="020B0604020202020204" pitchFamily="34" charset="0"/>
              </a:rPr>
              <a:t> marker of </a:t>
            </a:r>
            <a:r>
              <a:rPr lang="sl-SI" sz="2000" dirty="0" err="1" smtClean="0">
                <a:latin typeface="Arial" panose="020B0604020202020204" pitchFamily="34" charset="0"/>
                <a:cs typeface="Arial" panose="020B0604020202020204" pitchFamily="34" charset="0"/>
              </a:rPr>
              <a:t>pulmonary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function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to </a:t>
            </a:r>
            <a:r>
              <a:rPr lang="sl-SI" sz="2000" dirty="0" err="1" smtClean="0">
                <a:latin typeface="Arial" panose="020B0604020202020204" pitchFamily="34" charset="0"/>
                <a:cs typeface="Arial" panose="020B0604020202020204" pitchFamily="34" charset="0"/>
              </a:rPr>
              <a:t>evaluate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inflammatory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activity</a:t>
            </a:r>
            <a:r>
              <a:rPr lang="sl-SI" sz="2000" dirty="0" smtClean="0">
                <a:latin typeface="Arial" panose="020B0604020202020204" pitchFamily="34" charset="0"/>
                <a:cs typeface="Arial" panose="020B0604020202020204" pitchFamily="34" charset="0"/>
              </a:rPr>
              <a:t> in </a:t>
            </a:r>
            <a:r>
              <a:rPr lang="sl-SI" sz="2000" dirty="0" err="1" smtClean="0">
                <a:latin typeface="Arial" panose="020B0604020202020204" pitchFamily="34" charset="0"/>
                <a:cs typeface="Arial" panose="020B0604020202020204" pitchFamily="34" charset="0"/>
              </a:rPr>
              <a:t>patients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with</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pulmonary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fibrosis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that</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was</a:t>
            </a:r>
            <a:r>
              <a:rPr lang="sl-SI" sz="2000" dirty="0" smtClean="0">
                <a:latin typeface="Arial" panose="020B0604020202020204" pitchFamily="34" charset="0"/>
                <a:cs typeface="Arial" panose="020B0604020202020204" pitchFamily="34" charset="0"/>
              </a:rPr>
              <a:t> present in 93% of </a:t>
            </a:r>
            <a:r>
              <a:rPr lang="sl-SI" sz="2000" dirty="0" err="1" smtClean="0">
                <a:latin typeface="Arial" panose="020B0604020202020204" pitchFamily="34" charset="0"/>
                <a:cs typeface="Arial" panose="020B0604020202020204" pitchFamily="34" charset="0"/>
              </a:rPr>
              <a:t>patients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with</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Stage</a:t>
            </a:r>
            <a:r>
              <a:rPr lang="sl-SI" sz="2000" dirty="0" smtClean="0">
                <a:latin typeface="Arial" panose="020B0604020202020204" pitchFamily="34" charset="0"/>
                <a:cs typeface="Arial" panose="020B0604020202020204" pitchFamily="34" charset="0"/>
              </a:rPr>
              <a:t> IV </a:t>
            </a:r>
            <a:r>
              <a:rPr lang="sl-SI" sz="2000" dirty="0" err="1" smtClean="0">
                <a:latin typeface="Arial" panose="020B0604020202020204" pitchFamily="34" charset="0"/>
                <a:cs typeface="Arial" panose="020B0604020202020204" pitchFamily="34" charset="0"/>
              </a:rPr>
              <a:t>pulmonary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sarcoidosis</a:t>
            </a:r>
            <a:endParaRPr lang="sl-SI" sz="2000" dirty="0" smtClean="0">
              <a:latin typeface="Arial" panose="020B0604020202020204" pitchFamily="34" charset="0"/>
              <a:cs typeface="Arial" panose="020B0604020202020204" pitchFamily="34" charset="0"/>
            </a:endParaRPr>
          </a:p>
          <a:p>
            <a:endParaRPr lang="sl-SI" sz="2000" dirty="0">
              <a:latin typeface="Arial" panose="020B0604020202020204" pitchFamily="34" charset="0"/>
              <a:cs typeface="Arial" panose="020B0604020202020204" pitchFamily="34" charset="0"/>
            </a:endParaRPr>
          </a:p>
          <a:p>
            <a:r>
              <a:rPr lang="sl-SI" sz="2000" dirty="0" smtClean="0">
                <a:latin typeface="Arial" panose="020B0604020202020204" pitchFamily="34" charset="0"/>
                <a:cs typeface="Arial" panose="020B0604020202020204" pitchFamily="34" charset="0"/>
              </a:rPr>
              <a:t>It </a:t>
            </a:r>
            <a:r>
              <a:rPr lang="sl-SI" sz="2000" dirty="0" err="1" smtClean="0">
                <a:latin typeface="Arial" panose="020B0604020202020204" pitchFamily="34" charset="0"/>
                <a:cs typeface="Arial" panose="020B0604020202020204" pitchFamily="34" charset="0"/>
              </a:rPr>
              <a:t>could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also</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help</a:t>
            </a:r>
            <a:r>
              <a:rPr lang="sl-SI" sz="2000" dirty="0" smtClean="0">
                <a:latin typeface="Arial" panose="020B0604020202020204" pitchFamily="34" charset="0"/>
                <a:cs typeface="Arial" panose="020B0604020202020204" pitchFamily="34" charset="0"/>
              </a:rPr>
              <a:t> follow-up </a:t>
            </a:r>
            <a:r>
              <a:rPr lang="sl-SI" sz="2000" dirty="0" err="1" smtClean="0">
                <a:latin typeface="Arial" panose="020B0604020202020204" pitchFamily="34" charset="0"/>
                <a:cs typeface="Arial" panose="020B0604020202020204" pitchFamily="34" charset="0"/>
              </a:rPr>
              <a:t>under</a:t>
            </a:r>
            <a:r>
              <a:rPr lang="sl-SI" sz="2000" dirty="0" smtClean="0">
                <a:latin typeface="Arial" panose="020B0604020202020204" pitchFamily="34" charset="0"/>
                <a:cs typeface="Arial" panose="020B0604020202020204" pitchFamily="34" charset="0"/>
              </a:rPr>
              <a:t> treatment: a </a:t>
            </a:r>
            <a:r>
              <a:rPr lang="sl-SI" sz="2000" dirty="0" err="1" smtClean="0">
                <a:latin typeface="Arial" panose="020B0604020202020204" pitchFamily="34" charset="0"/>
                <a:cs typeface="Arial" panose="020B0604020202020204" pitchFamily="34" charset="0"/>
              </a:rPr>
              <a:t>reduction</a:t>
            </a:r>
            <a:r>
              <a:rPr lang="sl-SI" sz="2000" dirty="0" smtClean="0">
                <a:latin typeface="Arial" panose="020B0604020202020204" pitchFamily="34" charset="0"/>
                <a:cs typeface="Arial" panose="020B0604020202020204" pitchFamily="34" charset="0"/>
              </a:rPr>
              <a:t> of FDG </a:t>
            </a:r>
            <a:r>
              <a:rPr lang="sl-SI" sz="2000" dirty="0" err="1" smtClean="0">
                <a:latin typeface="Arial" panose="020B0604020202020204" pitchFamily="34" charset="0"/>
                <a:cs typeface="Arial" panose="020B0604020202020204" pitchFamily="34" charset="0"/>
              </a:rPr>
              <a:t>uptake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correlated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with</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improvements</a:t>
            </a:r>
            <a:r>
              <a:rPr lang="sl-SI" sz="2000" dirty="0" smtClean="0">
                <a:latin typeface="Arial" panose="020B0604020202020204" pitchFamily="34" charset="0"/>
                <a:cs typeface="Arial" panose="020B0604020202020204" pitchFamily="34" charset="0"/>
              </a:rPr>
              <a:t> in </a:t>
            </a:r>
            <a:r>
              <a:rPr lang="sl-SI" sz="2000" dirty="0" err="1" smtClean="0">
                <a:latin typeface="Arial" panose="020B0604020202020204" pitchFamily="34" charset="0"/>
                <a:cs typeface="Arial" panose="020B0604020202020204" pitchFamily="34" charset="0"/>
              </a:rPr>
              <a:t>symptoms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radiological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findings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physiological</a:t>
            </a:r>
            <a:r>
              <a:rPr lang="sl-SI" sz="2000" dirty="0" smtClean="0">
                <a:latin typeface="Arial" panose="020B0604020202020204" pitchFamily="34" charset="0"/>
                <a:cs typeface="Arial" panose="020B0604020202020204" pitchFamily="34" charset="0"/>
              </a:rPr>
              <a:t> data </a:t>
            </a:r>
          </a:p>
          <a:p>
            <a:endParaRPr lang="sl-SI" sz="2000" dirty="0">
              <a:latin typeface="Arial" panose="020B0604020202020204" pitchFamily="34" charset="0"/>
              <a:cs typeface="Arial" panose="020B0604020202020204" pitchFamily="34" charset="0"/>
            </a:endParaRPr>
          </a:p>
          <a:p>
            <a:r>
              <a:rPr lang="sl-SI" sz="2000" dirty="0" smtClean="0">
                <a:latin typeface="Arial" panose="020B0604020202020204" pitchFamily="34" charset="0"/>
                <a:cs typeface="Arial" panose="020B0604020202020204" pitchFamily="34" charset="0"/>
              </a:rPr>
              <a:t>One </a:t>
            </a:r>
            <a:r>
              <a:rPr lang="sl-SI" sz="2000" dirty="0" err="1" smtClean="0">
                <a:latin typeface="Arial" panose="020B0604020202020204" pitchFamily="34" charset="0"/>
                <a:cs typeface="Arial" panose="020B0604020202020204" pitchFamily="34" charset="0"/>
              </a:rPr>
              <a:t>study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found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that</a:t>
            </a:r>
            <a:r>
              <a:rPr lang="sl-SI" sz="2000" dirty="0" smtClean="0">
                <a:latin typeface="Arial" panose="020B0604020202020204" pitchFamily="34" charset="0"/>
                <a:cs typeface="Arial" panose="020B0604020202020204" pitchFamily="34" charset="0"/>
              </a:rPr>
              <a:t> a mediastinal SUV Max superior </a:t>
            </a:r>
            <a:r>
              <a:rPr lang="sl-SI" sz="2000" dirty="0" err="1" smtClean="0">
                <a:latin typeface="Arial" panose="020B0604020202020204" pitchFamily="34" charset="0"/>
                <a:cs typeface="Arial" panose="020B0604020202020204" pitchFamily="34" charset="0"/>
              </a:rPr>
              <a:t>or</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equal</a:t>
            </a:r>
            <a:r>
              <a:rPr lang="sl-SI" sz="2000" dirty="0" smtClean="0">
                <a:latin typeface="Arial" panose="020B0604020202020204" pitchFamily="34" charset="0"/>
                <a:cs typeface="Arial" panose="020B0604020202020204" pitchFamily="34" charset="0"/>
              </a:rPr>
              <a:t> to 6 at </a:t>
            </a:r>
            <a:r>
              <a:rPr lang="sl-SI" sz="2000" dirty="0" err="1" smtClean="0">
                <a:latin typeface="Arial" panose="020B0604020202020204" pitchFamily="34" charset="0"/>
                <a:cs typeface="Arial" panose="020B0604020202020204" pitchFamily="34" charset="0"/>
              </a:rPr>
              <a:t>baseline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was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associated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with</a:t>
            </a:r>
            <a:r>
              <a:rPr lang="sl-SI" sz="2000" dirty="0" smtClean="0">
                <a:latin typeface="Arial" panose="020B0604020202020204" pitchFamily="34" charset="0"/>
                <a:cs typeface="Arial" panose="020B0604020202020204" pitchFamily="34" charset="0"/>
              </a:rPr>
              <a:t> relaps</a:t>
            </a:r>
            <a:endParaRPr lang="en-US"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12</a:t>
            </a:fld>
            <a:endParaRPr lang="en-US"/>
          </a:p>
        </p:txBody>
      </p:sp>
    </p:spTree>
    <p:extLst>
      <p:ext uri="{BB962C8B-B14F-4D97-AF65-F5344CB8AC3E}">
        <p14:creationId xmlns:p14="http://schemas.microsoft.com/office/powerpoint/2010/main" val="242668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400" y="589674"/>
            <a:ext cx="5681870" cy="5542645"/>
          </a:xfrm>
        </p:spPr>
        <p:txBody>
          <a:bodyPr anchor="t">
            <a:noAutofit/>
          </a:bodyPr>
          <a:lstStyle/>
          <a:p>
            <a:r>
              <a:rPr lang="sl-SI" sz="2400" b="1" dirty="0" err="1" smtClean="0">
                <a:latin typeface="Arial" panose="020B0604020202020204" pitchFamily="34" charset="0"/>
                <a:cs typeface="Arial" panose="020B0604020202020204" pitchFamily="34" charset="0"/>
              </a:rPr>
              <a:t>Heart</a:t>
            </a:r>
            <a:r>
              <a:rPr lang="sl-SI" sz="2400" b="1" dirty="0" smtClean="0">
                <a:latin typeface="Arial" panose="020B0604020202020204" pitchFamily="34" charset="0"/>
                <a:cs typeface="Arial" panose="020B0604020202020204" pitchFamily="34" charset="0"/>
              </a:rPr>
              <a:t/>
            </a:r>
            <a:br>
              <a:rPr lang="sl-SI" sz="2400" b="1" dirty="0" smtClean="0">
                <a:latin typeface="Arial" panose="020B0604020202020204" pitchFamily="34" charset="0"/>
                <a:cs typeface="Arial" panose="020B0604020202020204" pitchFamily="34" charset="0"/>
              </a:rPr>
            </a:br>
            <a:r>
              <a:rPr lang="sl-SI" sz="2400" dirty="0">
                <a:latin typeface="Arial" panose="020B0604020202020204" pitchFamily="34" charset="0"/>
                <a:cs typeface="Arial" panose="020B0604020202020204" pitchFamily="34" charset="0"/>
              </a:rPr>
              <a:t/>
            </a:r>
            <a:br>
              <a:rPr lang="sl-SI" sz="2400" dirty="0">
                <a:latin typeface="Arial" panose="020B0604020202020204" pitchFamily="34" charset="0"/>
                <a:cs typeface="Arial" panose="020B0604020202020204" pitchFamily="34" charset="0"/>
              </a:rPr>
            </a:br>
            <a:r>
              <a:rPr lang="sl-SI" sz="2400" dirty="0" smtClean="0">
                <a:latin typeface="Arial" panose="020B0604020202020204" pitchFamily="34" charset="0"/>
                <a:cs typeface="Arial" panose="020B0604020202020204" pitchFamily="34" charset="0"/>
              </a:rPr>
              <a:t/>
            </a:r>
            <a:br>
              <a:rPr lang="sl-SI" sz="2400" dirty="0" smtClean="0">
                <a:latin typeface="Arial" panose="020B0604020202020204" pitchFamily="34" charset="0"/>
                <a:cs typeface="Arial" panose="020B0604020202020204" pitchFamily="34" charset="0"/>
              </a:rPr>
            </a:br>
            <a:r>
              <a:rPr lang="sl-SI" sz="24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Cardiac</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involvement</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sarcoidosis</a:t>
            </a:r>
            <a:r>
              <a:rPr lang="sl-SI" sz="2000" dirty="0" smtClean="0">
                <a:latin typeface="Arial" panose="020B0604020202020204" pitchFamily="34" charset="0"/>
                <a:cs typeface="Arial" panose="020B0604020202020204" pitchFamily="34" charset="0"/>
              </a:rPr>
              <a:t> is a </a:t>
            </a:r>
            <a:r>
              <a:rPr lang="sl-SI" sz="2000" dirty="0" err="1" smtClean="0">
                <a:latin typeface="Arial" panose="020B0604020202020204" pitchFamily="34" charset="0"/>
                <a:cs typeface="Arial" panose="020B0604020202020204" pitchFamily="34" charset="0"/>
              </a:rPr>
              <a:t>key</a:t>
            </a:r>
            <a:r>
              <a:rPr lang="sl-SI" sz="2000" dirty="0" smtClean="0">
                <a:latin typeface="Arial" panose="020B0604020202020204" pitchFamily="34" charset="0"/>
                <a:cs typeface="Arial" panose="020B0604020202020204" pitchFamily="34" charset="0"/>
              </a:rPr>
              <a:t> in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evaluation</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prognosis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contributes</a:t>
            </a:r>
            <a:r>
              <a:rPr lang="sl-SI" sz="2000" dirty="0" smtClean="0">
                <a:latin typeface="Arial" panose="020B0604020202020204" pitchFamily="34" charset="0"/>
                <a:cs typeface="Arial" panose="020B0604020202020204" pitchFamily="34" charset="0"/>
              </a:rPr>
              <a:t> to a major part of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disease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morbidity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or</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mortality</a:t>
            </a:r>
            <a:r>
              <a:rPr lang="sl-SI" sz="2000" dirty="0" smtClean="0">
                <a:latin typeface="Arial" panose="020B0604020202020204" pitchFamily="34" charset="0"/>
                <a:cs typeface="Arial" panose="020B0604020202020204" pitchFamily="34" charset="0"/>
              </a:rPr>
              <a:t>.</a:t>
            </a:r>
            <a:br>
              <a:rPr lang="sl-SI" sz="2000" dirty="0" smtClean="0">
                <a:latin typeface="Arial" panose="020B0604020202020204" pitchFamily="34" charset="0"/>
                <a:cs typeface="Arial" panose="020B0604020202020204" pitchFamily="34" charset="0"/>
              </a:rPr>
            </a:br>
            <a:r>
              <a:rPr lang="sl-SI" sz="2000" dirty="0">
                <a:latin typeface="Arial" panose="020B0604020202020204" pitchFamily="34" charset="0"/>
                <a:cs typeface="Arial" panose="020B0604020202020204" pitchFamily="34" charset="0"/>
              </a:rPr>
              <a:t/>
            </a:r>
            <a:br>
              <a:rPr lang="sl-SI" sz="2000" dirty="0">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 It </a:t>
            </a:r>
            <a:r>
              <a:rPr lang="sl-SI" sz="2000" dirty="0" err="1" smtClean="0">
                <a:latin typeface="Arial" panose="020B0604020202020204" pitchFamily="34" charset="0"/>
                <a:cs typeface="Arial" panose="020B0604020202020204" pitchFamily="34" charset="0"/>
              </a:rPr>
              <a:t>has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been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suggested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that</a:t>
            </a:r>
            <a:r>
              <a:rPr lang="sl-SI" sz="2000" dirty="0" smtClean="0">
                <a:latin typeface="Arial" panose="020B0604020202020204" pitchFamily="34" charset="0"/>
                <a:cs typeface="Arial" panose="020B0604020202020204" pitchFamily="34" charset="0"/>
              </a:rPr>
              <a:t> some </a:t>
            </a:r>
            <a:r>
              <a:rPr lang="sl-SI" sz="2000" dirty="0" err="1" smtClean="0">
                <a:latin typeface="Arial" panose="020B0604020202020204" pitchFamily="34" charset="0"/>
                <a:cs typeface="Arial" panose="020B0604020202020204" pitchFamily="34" charset="0"/>
              </a:rPr>
              <a:t>sarcoidosis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may</a:t>
            </a:r>
            <a:r>
              <a:rPr lang="sl-SI" sz="2000" dirty="0" smtClean="0">
                <a:latin typeface="Arial" panose="020B0604020202020204" pitchFamily="34" charset="0"/>
                <a:cs typeface="Arial" panose="020B0604020202020204" pitchFamily="34" charset="0"/>
              </a:rPr>
              <a:t> present as </a:t>
            </a:r>
            <a:r>
              <a:rPr lang="sl-SI" sz="2000" dirty="0" err="1" smtClean="0">
                <a:latin typeface="Arial" panose="020B0604020202020204" pitchFamily="34" charset="0"/>
                <a:cs typeface="Arial" panose="020B0604020202020204" pitchFamily="34" charset="0"/>
              </a:rPr>
              <a:t>exclusive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involvement</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heart</a:t>
            </a:r>
            <a:r>
              <a:rPr lang="sl-SI" sz="2000" dirty="0" smtClean="0">
                <a:latin typeface="Arial" panose="020B0604020202020204" pitchFamily="34" charset="0"/>
                <a:cs typeface="Arial" panose="020B0604020202020204" pitchFamily="34" charset="0"/>
              </a:rPr>
              <a:t>.</a:t>
            </a:r>
            <a:br>
              <a:rPr lang="sl-SI" sz="2000" dirty="0" smtClean="0">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The</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presence</a:t>
            </a: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of </a:t>
            </a:r>
            <a:r>
              <a:rPr lang="sl-SI" sz="2000" dirty="0">
                <a:latin typeface="Arial" panose="020B0604020202020204" pitchFamily="34" charset="0"/>
                <a:cs typeface="Arial" panose="020B0604020202020204" pitchFamily="34" charset="0"/>
              </a:rPr>
              <a:t>granuloma in </a:t>
            </a:r>
            <a:r>
              <a:rPr lang="sl-SI" sz="2000" dirty="0" err="1">
                <a:latin typeface="Arial" panose="020B0604020202020204" pitchFamily="34" charset="0"/>
                <a:cs typeface="Arial" panose="020B0604020202020204" pitchFamily="34" charset="0"/>
              </a:rPr>
              <a:t>miocardial</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tissue</a:t>
            </a: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that</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can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lead</a:t>
            </a:r>
            <a:r>
              <a:rPr lang="sl-SI" sz="2000" dirty="0" smtClean="0">
                <a:latin typeface="Arial" panose="020B0604020202020204" pitchFamily="34" charset="0"/>
                <a:cs typeface="Arial" panose="020B0604020202020204" pitchFamily="34" charset="0"/>
              </a:rPr>
              <a:t> to </a:t>
            </a:r>
            <a:r>
              <a:rPr lang="sl-SI" sz="2000" dirty="0" err="1" smtClean="0">
                <a:latin typeface="Arial" panose="020B0604020202020204" pitchFamily="34" charset="0"/>
                <a:cs typeface="Arial" panose="020B0604020202020204" pitchFamily="34" charset="0"/>
              </a:rPr>
              <a:t>miocardial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tissue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scarring</a:t>
            </a:r>
            <a:r>
              <a:rPr lang="sl-SI" sz="2000" dirty="0" smtClean="0">
                <a:latin typeface="Arial" panose="020B0604020202020204" pitchFamily="34" charset="0"/>
                <a:cs typeface="Arial" panose="020B0604020202020204" pitchFamily="34" charset="0"/>
              </a:rPr>
              <a:t> – </a:t>
            </a:r>
            <a:r>
              <a:rPr lang="sl-SI" sz="2000" dirty="0" err="1" smtClean="0">
                <a:latin typeface="Arial" panose="020B0604020202020204" pitchFamily="34" charset="0"/>
                <a:cs typeface="Arial" panose="020B0604020202020204" pitchFamily="34" charset="0"/>
              </a:rPr>
              <a:t>fibrosis</a:t>
            </a:r>
            <a:r>
              <a:rPr lang="sl-SI" sz="2000" dirty="0" smtClean="0">
                <a:latin typeface="Arial" panose="020B0604020202020204" pitchFamily="34" charset="0"/>
                <a:cs typeface="Arial" panose="020B0604020202020204" pitchFamily="34" charset="0"/>
              </a:rPr>
              <a:t>.</a:t>
            </a:r>
            <a:r>
              <a:rPr lang="sl-SI" sz="2400" dirty="0">
                <a:latin typeface="Arial" panose="020B0604020202020204" pitchFamily="34" charset="0"/>
                <a:cs typeface="Arial" panose="020B0604020202020204" pitchFamily="34" charset="0"/>
              </a:rPr>
              <a:t/>
            </a:r>
            <a:br>
              <a:rPr lang="sl-SI"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13</a:t>
            </a:fld>
            <a:endParaRPr lang="en-US"/>
          </a:p>
        </p:txBody>
      </p:sp>
      <p:pic>
        <p:nvPicPr>
          <p:cNvPr id="1026" name="Picture 2" descr="Rezultat iskanja slik za PET/CT sarcoidosis in hear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59955" y="2218875"/>
            <a:ext cx="5013192" cy="3759894"/>
          </a:xfrm>
          <a:prstGeom prst="rect">
            <a:avLst/>
          </a:prstGeom>
          <a:noFill/>
          <a:extLst>
            <a:ext uri="{909E8E84-426E-40DD-AFC4-6F175D3DCCD1}">
              <a14:hiddenFill xmlns:a14="http://schemas.microsoft.com/office/drawing/2010/main">
                <a:solidFill>
                  <a:srgbClr val="FFFFFF"/>
                </a:solidFill>
              </a14:hiddenFill>
            </a:ext>
          </a:extLst>
        </p:spPr>
      </p:pic>
      <p:sp>
        <p:nvSpPr>
          <p:cNvPr id="11" name="Naslov 1"/>
          <p:cNvSpPr txBox="1">
            <a:spLocks/>
          </p:cNvSpPr>
          <p:nvPr/>
        </p:nvSpPr>
        <p:spPr>
          <a:xfrm>
            <a:off x="533400" y="2692080"/>
            <a:ext cx="5933661" cy="3509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787095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smtClean="0">
                <a:latin typeface="Arial" panose="020B0604020202020204" pitchFamily="34" charset="0"/>
                <a:cs typeface="Arial" panose="020B0604020202020204" pitchFamily="34" charset="0"/>
              </a:rPr>
              <a:t>Heart</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1596" y="1914111"/>
            <a:ext cx="7185991" cy="4351338"/>
          </a:xfrm>
        </p:spPr>
        <p:txBody>
          <a:bodyPr>
            <a:normAutofit fontScale="92500" lnSpcReduction="20000"/>
          </a:bodyPr>
          <a:lstStyle/>
          <a:p>
            <a:r>
              <a:rPr lang="en-US" sz="2000" dirty="0" smtClean="0">
                <a:latin typeface="Arial" panose="020B0604020202020204" pitchFamily="34" charset="0"/>
                <a:cs typeface="Arial" panose="020B0604020202020204" pitchFamily="34" charset="0"/>
              </a:rPr>
              <a:t>The myocardial localization of granuloma is most often encountered in the left ventricle free wall, interventricular septum.</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Clinical presentation consists of cardiomyopathy with loss of muscle function or tachyarrhythmia</a:t>
            </a:r>
            <a:r>
              <a:rPr lang="sl-SI" sz="2000" dirty="0" smtClean="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 bradyarrhythmias, sudden death.</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Cardiac sarcoidosis can be asymptmatic – the evaluation of cardiac involvement is therefore a key parameter as it has major prognostic impact and requires treatment.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MRI and PET/CT scan are critical for its evaluation and to guide immunosuppressive therapy and thereafter to monitor treatment </a:t>
            </a:r>
            <a:r>
              <a:rPr lang="en-US" sz="2000" dirty="0" err="1" smtClean="0">
                <a:latin typeface="Arial" panose="020B0604020202020204" pitchFamily="34" charset="0"/>
                <a:cs typeface="Arial" panose="020B0604020202020204" pitchFamily="34" charset="0"/>
              </a:rPr>
              <a:t>respo</a:t>
            </a:r>
            <a:r>
              <a:rPr lang="sl-SI" sz="2000" dirty="0" smtClean="0">
                <a:latin typeface="Arial" panose="020B0604020202020204" pitchFamily="34" charset="0"/>
                <a:cs typeface="Arial" panose="020B0604020202020204" pitchFamily="34" charset="0"/>
              </a:rPr>
              <a:t>n</a:t>
            </a:r>
            <a:r>
              <a:rPr lang="en-US" sz="2000" dirty="0" err="1" smtClean="0">
                <a:latin typeface="Arial" panose="020B0604020202020204" pitchFamily="34" charset="0"/>
                <a:cs typeface="Arial" panose="020B0604020202020204" pitchFamily="34" charset="0"/>
              </a:rPr>
              <a:t>ce</a:t>
            </a:r>
            <a:r>
              <a:rPr lang="en-US" sz="2000" dirty="0" smtClean="0">
                <a:latin typeface="Arial" panose="020B0604020202020204" pitchFamily="34" charset="0"/>
                <a:cs typeface="Arial" panose="020B0604020202020204" pitchFamily="34" charset="0"/>
              </a:rPr>
              <a:t>.</a:t>
            </a:r>
            <a:r>
              <a:rPr lang="en-US" dirty="0" smtClean="0"/>
              <a:t> </a:t>
            </a:r>
            <a:endParaRPr lang="en-US" dirty="0"/>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14</a:t>
            </a:fld>
            <a:endParaRPr lang="en-US"/>
          </a:p>
        </p:txBody>
      </p:sp>
      <p:pic>
        <p:nvPicPr>
          <p:cNvPr id="6" name="Picture 8" descr="Rezultat iskanja slik za PET/CT sarcoidosis in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418" y="2163656"/>
            <a:ext cx="4780584" cy="264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8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smtClean="0">
                <a:latin typeface="Arial" panose="020B0604020202020204" pitchFamily="34" charset="0"/>
                <a:cs typeface="Arial" panose="020B0604020202020204" pitchFamily="34" charset="0"/>
              </a:rPr>
              <a:t>Bone </a:t>
            </a:r>
            <a:r>
              <a:rPr lang="sl-SI" sz="3200" dirty="0" err="1" smtClean="0">
                <a:latin typeface="Arial" panose="020B0604020202020204" pitchFamily="34" charset="0"/>
                <a:cs typeface="Arial" panose="020B0604020202020204" pitchFamily="34" charset="0"/>
              </a:rPr>
              <a:t>and</a:t>
            </a:r>
            <a:r>
              <a:rPr lang="sl-SI" sz="3200" dirty="0" smtClean="0">
                <a:latin typeface="Arial" panose="020B0604020202020204" pitchFamily="34" charset="0"/>
                <a:cs typeface="Arial" panose="020B0604020202020204" pitchFamily="34" charset="0"/>
              </a:rPr>
              <a:t> bone </a:t>
            </a:r>
            <a:r>
              <a:rPr lang="sl-SI" sz="3200" dirty="0" err="1" smtClean="0">
                <a:latin typeface="Arial" panose="020B0604020202020204" pitchFamily="34" charset="0"/>
                <a:cs typeface="Arial" panose="020B0604020202020204" pitchFamily="34" charset="0"/>
              </a:rPr>
              <a:t>marrow</a:t>
            </a:r>
            <a:r>
              <a:rPr lang="sl-SI"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15</a:t>
            </a:fld>
            <a:endParaRPr lang="en-US"/>
          </a:p>
        </p:txBody>
      </p:sp>
      <p:pic>
        <p:nvPicPr>
          <p:cNvPr id="6" name="Picture 2" descr="Rezultat iskanja slik za PET/CT sarcoidosis in 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832" y="1488177"/>
            <a:ext cx="4966273"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vsebine 2"/>
          <p:cNvSpPr txBox="1">
            <a:spLocks/>
          </p:cNvSpPr>
          <p:nvPr/>
        </p:nvSpPr>
        <p:spPr>
          <a:xfrm>
            <a:off x="516836" y="1690688"/>
            <a:ext cx="5870692" cy="492214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distribution of lesions on PET/CT is variable but most frequent active inflammatory sites are pelvis, spine, ribs.</a:t>
            </a:r>
          </a:p>
          <a:p>
            <a:r>
              <a:rPr lang="en-US" sz="2400" dirty="0" smtClean="0">
                <a:latin typeface="Arial" panose="020B0604020202020204" pitchFamily="34" charset="0"/>
                <a:cs typeface="Arial" panose="020B0604020202020204" pitchFamily="34" charset="0"/>
              </a:rPr>
              <a:t>Bone sarcoidosis was previously considered uncommon, but due to the increasing use of MRI and PET/CT, bone involvement is more frequently detected - 20% prevalence.</a:t>
            </a:r>
          </a:p>
          <a:p>
            <a:r>
              <a:rPr lang="en-US" sz="2400" dirty="0" smtClean="0">
                <a:latin typeface="Arial" panose="020B0604020202020204" pitchFamily="34" charset="0"/>
                <a:cs typeface="Arial" panose="020B0604020202020204" pitchFamily="34" charset="0"/>
              </a:rPr>
              <a:t>It is almost always associated with lymph node and pulmonary manifestations.</a:t>
            </a:r>
          </a:p>
          <a:p>
            <a:r>
              <a:rPr lang="en-US" sz="2400" dirty="0" smtClean="0">
                <a:latin typeface="Arial" panose="020B0604020202020204" pitchFamily="34" charset="0"/>
                <a:cs typeface="Arial" panose="020B0604020202020204" pitchFamily="34" charset="0"/>
              </a:rPr>
              <a:t>Bone sarcoidosis is usually asymptomatic except in the presence of synovial involvement.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Bone marrow is also rare in sarcoidosis and is associated with extra pulmonary sarcoidosis with higher incidence of leucopenia, lymphopenia, anemia and hypercalcemia.</a:t>
            </a:r>
          </a:p>
          <a:p>
            <a:endParaRPr lang="sl-SI"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473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Skeletal muscle</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2370137"/>
            <a:ext cx="5019261" cy="4351338"/>
          </a:xfrm>
        </p:spPr>
        <p:txBody>
          <a:bodyPr>
            <a:normAutofit/>
          </a:bodyPr>
          <a:lstStyle/>
          <a:p>
            <a:r>
              <a:rPr lang="en-US" sz="2400" dirty="0" smtClean="0">
                <a:latin typeface="Arial" panose="020B0604020202020204" pitchFamily="34" charset="0"/>
                <a:cs typeface="Arial" panose="020B0604020202020204" pitchFamily="34" charset="0"/>
              </a:rPr>
              <a:t>Although muscle involvement is described in up to 80% of patients, clinically myositis is rare.</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Symptoms are only abut </a:t>
            </a:r>
            <a:r>
              <a:rPr lang="sl-SI"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16</a:t>
            </a:fld>
            <a:endParaRPr lang="en-US"/>
          </a:p>
        </p:txBody>
      </p:sp>
      <p:pic>
        <p:nvPicPr>
          <p:cNvPr id="4098" name="Picture 2" descr="https://synapse.koreamed.org/ArticleImage/0063JKMS/jkms-28-1399-g00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18" y="1646238"/>
            <a:ext cx="4619625"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39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54715"/>
            <a:ext cx="10515600" cy="1325563"/>
          </a:xfrm>
        </p:spPr>
        <p:txBody>
          <a:bodyPr>
            <a:normAutofit/>
          </a:bodyPr>
          <a:lstStyle/>
          <a:p>
            <a:r>
              <a:rPr lang="sl-SI" sz="3200" dirty="0" err="1" smtClean="0">
                <a:latin typeface="Arial" panose="020B0604020202020204" pitchFamily="34" charset="0"/>
                <a:cs typeface="Arial" panose="020B0604020202020204" pitchFamily="34" charset="0"/>
              </a:rPr>
              <a:t>Neuro</a:t>
            </a:r>
            <a:r>
              <a:rPr lang="sl-SI" sz="3200" dirty="0" smtClean="0">
                <a:latin typeface="Arial" panose="020B0604020202020204" pitchFamily="34" charset="0"/>
                <a:cs typeface="Arial" panose="020B0604020202020204" pitchFamily="34" charset="0"/>
              </a:rPr>
              <a:t> </a:t>
            </a:r>
            <a:r>
              <a:rPr lang="sl-SI" sz="3200" dirty="0" err="1" smtClean="0">
                <a:latin typeface="Arial" panose="020B0604020202020204" pitchFamily="34" charset="0"/>
                <a:cs typeface="Arial" panose="020B0604020202020204" pitchFamily="34" charset="0"/>
              </a:rPr>
              <a:t>sarcoisosi</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934817"/>
            <a:ext cx="4886739" cy="4604095"/>
          </a:xfrm>
        </p:spPr>
        <p:txBody>
          <a:bodyPr>
            <a:noAutofit/>
          </a:bodyPr>
          <a:lstStyle/>
          <a:p>
            <a:pPr marL="0" indent="0">
              <a:buNone/>
            </a:pPr>
            <a:r>
              <a:rPr lang="en-US" sz="2000" dirty="0" smtClean="0">
                <a:latin typeface="Arial" panose="020B0604020202020204" pitchFamily="34" charset="0"/>
                <a:cs typeface="Arial" panose="020B0604020202020204" pitchFamily="34" charset="0"/>
              </a:rPr>
              <a:t>Involvement of the central nervous system may present very diversely as neurosarcoidosis and can affects meninges, brain, medulla, and is present in up to 25% of patients with sarcoidosis</a:t>
            </a:r>
            <a:r>
              <a:rPr lang="sl-SI"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undergoing autopsy with clinical symptoms in up to 10% of patients. </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diagnostic work-up of neurosarcoidosis should include an evaluation for potential extra-neural involvement and </a:t>
            </a:r>
            <a:r>
              <a:rPr lang="en-US" sz="2000" dirty="0" err="1" smtClean="0">
                <a:latin typeface="Arial" panose="020B0604020202020204" pitchFamily="34" charset="0"/>
                <a:cs typeface="Arial" panose="020B0604020202020204" pitchFamily="34" charset="0"/>
              </a:rPr>
              <a:t>hy</a:t>
            </a:r>
            <a:r>
              <a:rPr lang="sl-SI" sz="2000" dirty="0" smtClean="0">
                <a:latin typeface="Arial" panose="020B0604020202020204" pitchFamily="34" charset="0"/>
                <a:cs typeface="Arial" panose="020B0604020202020204" pitchFamily="34" charset="0"/>
              </a:rPr>
              <a:t>s</a:t>
            </a:r>
            <a:r>
              <a:rPr lang="en-US" sz="2000" dirty="0" err="1" smtClean="0">
                <a:latin typeface="Arial" panose="020B0604020202020204" pitchFamily="34" charset="0"/>
                <a:cs typeface="Arial" panose="020B0604020202020204" pitchFamily="34" charset="0"/>
              </a:rPr>
              <a:t>tologic</a:t>
            </a:r>
            <a:r>
              <a:rPr lang="en-US" sz="2000" dirty="0" smtClean="0">
                <a:latin typeface="Arial" panose="020B0604020202020204" pitchFamily="34" charset="0"/>
                <a:cs typeface="Arial" panose="020B0604020202020204" pitchFamily="34" charset="0"/>
              </a:rPr>
              <a:t> confirmation of sarcoidosis, using for instance, whole body PET/CT.</a:t>
            </a:r>
            <a:endParaRPr lang="en-US"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17</a:t>
            </a:fld>
            <a:endParaRPr lang="en-US"/>
          </a:p>
        </p:txBody>
      </p:sp>
      <p:pic>
        <p:nvPicPr>
          <p:cNvPr id="6" name="Slika 5"/>
          <p:cNvPicPr>
            <a:picLocks noChangeAspect="1"/>
          </p:cNvPicPr>
          <p:nvPr/>
        </p:nvPicPr>
        <p:blipFill>
          <a:blip r:embed="rId2"/>
          <a:stretch>
            <a:fillRect/>
          </a:stretch>
        </p:blipFill>
        <p:spPr>
          <a:xfrm>
            <a:off x="6096000" y="1690688"/>
            <a:ext cx="3602107" cy="4126874"/>
          </a:xfrm>
          <a:prstGeom prst="rect">
            <a:avLst/>
          </a:prstGeom>
        </p:spPr>
      </p:pic>
    </p:spTree>
    <p:extLst>
      <p:ext uri="{BB962C8B-B14F-4D97-AF65-F5344CB8AC3E}">
        <p14:creationId xmlns:p14="http://schemas.microsoft.com/office/powerpoint/2010/main" val="98200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smtClean="0">
                <a:latin typeface="Arial" panose="020B0604020202020204" pitchFamily="34" charset="0"/>
                <a:cs typeface="Arial" panose="020B0604020202020204" pitchFamily="34" charset="0"/>
              </a:rPr>
              <a:t>Abdominal</a:t>
            </a:r>
            <a:r>
              <a:rPr lang="sl-SI" sz="3200" dirty="0" smtClean="0">
                <a:latin typeface="Arial" panose="020B0604020202020204" pitchFamily="34" charset="0"/>
                <a:cs typeface="Arial" panose="020B0604020202020204" pitchFamily="34" charset="0"/>
              </a:rPr>
              <a:t> </a:t>
            </a:r>
            <a:r>
              <a:rPr lang="sl-SI" sz="3200" dirty="0" err="1" smtClean="0">
                <a:latin typeface="Arial" panose="020B0604020202020204" pitchFamily="34" charset="0"/>
                <a:cs typeface="Arial" panose="020B0604020202020204" pitchFamily="34" charset="0"/>
              </a:rPr>
              <a:t>involvement</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424070" y="1825625"/>
            <a:ext cx="7129669" cy="4351338"/>
          </a:xfrm>
        </p:spPr>
        <p:txBody>
          <a:bodyPr>
            <a:normAutofit fontScale="92500"/>
          </a:bodyPr>
          <a:lstStyle/>
          <a:p>
            <a:r>
              <a:rPr lang="en-US" sz="2400" dirty="0" err="1" smtClean="0">
                <a:latin typeface="Arial" panose="020B0604020202020204" pitchFamily="34" charset="0"/>
                <a:cs typeface="Arial" panose="020B0604020202020204" pitchFamily="34" charset="0"/>
              </a:rPr>
              <a:t>Diagnos</a:t>
            </a:r>
            <a:r>
              <a:rPr lang="sl-SI" sz="2400" dirty="0" smtClean="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s of abdominal sarcoidosis can be difficult because lesions are less characteristic and can mimic more commonly neoplastic or infectious diseases</a:t>
            </a:r>
          </a:p>
          <a:p>
            <a:r>
              <a:rPr lang="en-US" sz="2400" dirty="0" smtClean="0">
                <a:latin typeface="Arial" panose="020B0604020202020204" pitchFamily="34" charset="0"/>
                <a:cs typeface="Arial" panose="020B0604020202020204" pitchFamily="34" charset="0"/>
              </a:rPr>
              <a:t>About 8 to 25% patients were reported to have extratoracic or hepatic sarcoidosis without thoracic or pulmonary sarcoidosis.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Because of nonspecific imaging findings, tissue biopsy may be necessary.</a:t>
            </a:r>
          </a:p>
          <a:p>
            <a:r>
              <a:rPr lang="en-US" sz="2400" dirty="0" smtClean="0">
                <a:latin typeface="Arial" panose="020B0604020202020204" pitchFamily="34" charset="0"/>
                <a:cs typeface="Arial" panose="020B0604020202020204" pitchFamily="34" charset="0"/>
              </a:rPr>
              <a:t>Splenic involvement has been reported in 24-60% of cases: infiltration can be homogeny, or with multiple nodules.</a:t>
            </a: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18</a:t>
            </a:fld>
            <a:endParaRPr lang="en-US"/>
          </a:p>
        </p:txBody>
      </p:sp>
      <p:pic>
        <p:nvPicPr>
          <p:cNvPr id="5124" name="Picture 4" descr="Rezultat iskanja slik za PET/CT  sarcoidosis in hep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139" y="3710112"/>
            <a:ext cx="3412435" cy="28287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zultat iskanja slik za PET/CT  sarcoidosis in he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441" y="75045"/>
            <a:ext cx="3507133" cy="350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10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smtClean="0">
                <a:latin typeface="Arial" panose="020B0604020202020204" pitchFamily="34" charset="0"/>
                <a:cs typeface="Arial" panose="020B0604020202020204" pitchFamily="34" charset="0"/>
              </a:rPr>
              <a:t>Ocular</a:t>
            </a:r>
            <a:r>
              <a:rPr lang="sl-SI" sz="3200" dirty="0" smtClean="0">
                <a:latin typeface="Arial" panose="020B0604020202020204" pitchFamily="34" charset="0"/>
                <a:cs typeface="Arial" panose="020B0604020202020204" pitchFamily="34" charset="0"/>
              </a:rPr>
              <a:t> </a:t>
            </a:r>
            <a:r>
              <a:rPr lang="sl-SI" sz="3200" dirty="0" err="1" smtClean="0">
                <a:latin typeface="Arial" panose="020B0604020202020204" pitchFamily="34" charset="0"/>
                <a:cs typeface="Arial" panose="020B0604020202020204" pitchFamily="34" charset="0"/>
              </a:rPr>
              <a:t>sarcoidosis</a:t>
            </a:r>
            <a:endParaRPr lang="en-US" sz="3200"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5386" y="2967037"/>
            <a:ext cx="3754438" cy="3754438"/>
          </a:xfrm>
        </p:spPr>
      </p:pic>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19</a:t>
            </a:fld>
            <a:endParaRPr lang="en-US"/>
          </a:p>
        </p:txBody>
      </p:sp>
      <p:pic>
        <p:nvPicPr>
          <p:cNvPr id="1026" name="Picture 2" descr="Rezultat iskanja slik za ocular PET/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481621"/>
            <a:ext cx="4002847" cy="2632503"/>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a:blip r:embed="rId4"/>
          <a:stretch>
            <a:fillRect/>
          </a:stretch>
        </p:blipFill>
        <p:spPr>
          <a:xfrm>
            <a:off x="7925386" y="940638"/>
            <a:ext cx="2900363" cy="2900363"/>
          </a:xfrm>
          <a:prstGeom prst="rect">
            <a:avLst/>
          </a:prstGeom>
        </p:spPr>
      </p:pic>
      <p:sp>
        <p:nvSpPr>
          <p:cNvPr id="8" name="Zaobljeni pravokotnik 7"/>
          <p:cNvSpPr/>
          <p:nvPr/>
        </p:nvSpPr>
        <p:spPr>
          <a:xfrm>
            <a:off x="7925386" y="940638"/>
            <a:ext cx="1086092" cy="68275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46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19748" y="365125"/>
            <a:ext cx="10515600" cy="1325563"/>
          </a:xfrm>
        </p:spPr>
        <p:txBody>
          <a:bodyPr>
            <a:normAutofit/>
          </a:bodyPr>
          <a:lstStyle/>
          <a:p>
            <a:r>
              <a:rPr lang="sl-SI" sz="3600" dirty="0" smtClean="0">
                <a:latin typeface="Arial" panose="020B0604020202020204" pitchFamily="34" charset="0"/>
                <a:cs typeface="Arial" panose="020B0604020202020204" pitchFamily="34" charset="0"/>
              </a:rPr>
              <a:t>Sarcoidosis</a:t>
            </a:r>
            <a:endParaRPr lang="en-US" sz="36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981232" y="1825625"/>
            <a:ext cx="8626594" cy="4351338"/>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Sarcoidosis is a multisystemic granulomatosis which results in a wide variety of clinical and biological presentations. </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Symptoms are often nonspecific, and an incidental abnormal findings on chest radiology is rather common.</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Although sarcoidosis resolves favorably in more than</a:t>
            </a: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half cases, some localizations can provoke functional impairment or even impact on patients‘ prognosis.</a:t>
            </a:r>
          </a:p>
          <a:p>
            <a:pPr marL="0" indent="0">
              <a:buNone/>
            </a:pPr>
            <a:endParaRPr lang="sl-SI" sz="2400" dirty="0" smtClean="0">
              <a:latin typeface="Arial" panose="020B0604020202020204" pitchFamily="34" charset="0"/>
              <a:cs typeface="Arial" panose="020B0604020202020204" pitchFamily="34" charset="0"/>
            </a:endParaRPr>
          </a:p>
        </p:txBody>
      </p:sp>
      <p:sp>
        <p:nvSpPr>
          <p:cNvPr id="10" name="Označba mesta datuma 9"/>
          <p:cNvSpPr>
            <a:spLocks noGrp="1"/>
          </p:cNvSpPr>
          <p:nvPr>
            <p:ph type="dt" sz="half" idx="10"/>
          </p:nvPr>
        </p:nvSpPr>
        <p:spPr/>
        <p:txBody>
          <a:bodyPr/>
          <a:lstStyle/>
          <a:p>
            <a:fld id="{A6650FFD-3DA3-4D34-B6EE-0B40B1F1B831}" type="datetime1">
              <a:rPr lang="en-US" smtClean="0"/>
              <a:t>4/17/2018</a:t>
            </a:fld>
            <a:endParaRPr lang="en-US"/>
          </a:p>
        </p:txBody>
      </p:sp>
      <p:sp>
        <p:nvSpPr>
          <p:cNvPr id="11" name="Označba mesta številke diapozitiva 10"/>
          <p:cNvSpPr>
            <a:spLocks noGrp="1"/>
          </p:cNvSpPr>
          <p:nvPr>
            <p:ph type="sldNum" sz="quarter" idx="12"/>
          </p:nvPr>
        </p:nvSpPr>
        <p:spPr/>
        <p:txBody>
          <a:bodyPr/>
          <a:lstStyle/>
          <a:p>
            <a:fld id="{AB2C774F-84A3-4175-9AAD-B3401B5098C2}" type="slidenum">
              <a:rPr lang="en-US" smtClean="0"/>
              <a:t>2</a:t>
            </a:fld>
            <a:endParaRPr lang="en-US"/>
          </a:p>
        </p:txBody>
      </p:sp>
    </p:spTree>
    <p:extLst>
      <p:ext uri="{BB962C8B-B14F-4D97-AF65-F5344CB8AC3E}">
        <p14:creationId xmlns:p14="http://schemas.microsoft.com/office/powerpoint/2010/main" val="1002168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smtClean="0">
                <a:latin typeface="Arial" panose="020B0604020202020204" pitchFamily="34" charset="0"/>
                <a:cs typeface="Arial" panose="020B0604020202020204" pitchFamily="34" charset="0"/>
              </a:rPr>
              <a:t>PET/CT scan </a:t>
            </a:r>
            <a:r>
              <a:rPr lang="sl-SI" sz="3200" dirty="0" err="1" smtClean="0">
                <a:latin typeface="Arial" panose="020B0604020202020204" pitchFamily="34" charset="0"/>
                <a:cs typeface="Arial" panose="020B0604020202020204" pitchFamily="34" charset="0"/>
              </a:rPr>
              <a:t>and</a:t>
            </a:r>
            <a:r>
              <a:rPr lang="sl-SI" sz="3200" dirty="0" smtClean="0">
                <a:latin typeface="Arial" panose="020B0604020202020204" pitchFamily="34" charset="0"/>
                <a:cs typeface="Arial" panose="020B0604020202020204" pitchFamily="34" charset="0"/>
              </a:rPr>
              <a:t> follow-up </a:t>
            </a:r>
            <a:r>
              <a:rPr lang="sl-SI" sz="3200" dirty="0" err="1" smtClean="0">
                <a:latin typeface="Arial" panose="020B0604020202020204" pitchFamily="34" charset="0"/>
                <a:cs typeface="Arial" panose="020B0604020202020204" pitchFamily="34" charset="0"/>
              </a:rPr>
              <a:t>under</a:t>
            </a:r>
            <a:r>
              <a:rPr lang="sl-SI" sz="3200" dirty="0" smtClean="0">
                <a:latin typeface="Arial" panose="020B0604020202020204" pitchFamily="34" charset="0"/>
                <a:cs typeface="Arial" panose="020B0604020202020204" pitchFamily="34" charset="0"/>
              </a:rPr>
              <a:t> treatment</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825625"/>
            <a:ext cx="9372600" cy="4351338"/>
          </a:xfrm>
        </p:spPr>
        <p:txBody>
          <a:bodyPr>
            <a:normAutofit/>
          </a:bodyPr>
          <a:lstStyle/>
          <a:p>
            <a:r>
              <a:rPr lang="en-US" sz="2400" dirty="0" smtClean="0">
                <a:latin typeface="Arial" panose="020B0604020202020204" pitchFamily="34" charset="0"/>
                <a:cs typeface="Arial" panose="020B0604020202020204" pitchFamily="34" charset="0"/>
              </a:rPr>
              <a:t>PET/CT scan allows for follow-up under treatment to assess for persistent inflammatory activity and metabolic response correlates with clinical outcomes.</a:t>
            </a:r>
          </a:p>
          <a:p>
            <a:endParaRPr lang="en-US"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Maturu</a:t>
            </a:r>
            <a:r>
              <a:rPr lang="en-US" sz="2400" dirty="0" smtClean="0">
                <a:latin typeface="Arial" panose="020B0604020202020204" pitchFamily="34" charset="0"/>
                <a:cs typeface="Arial" panose="020B0604020202020204" pitchFamily="34" charset="0"/>
              </a:rPr>
              <a:t> et al, showed that in PET/CT scan no responder patients undergoing steroid therapy, even though clinical remission was obtained at the time of PET/CT scan, relapse rate at 12 months was significantly higher that in PET/CT scan responders.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Some studies had already shown the ability of PET/CT scan to monitor treatment efficiency</a:t>
            </a:r>
            <a:endParaRPr lang="sl-SI" sz="2400" dirty="0" smtClean="0">
              <a:latin typeface="Arial" panose="020B0604020202020204" pitchFamily="34" charset="0"/>
              <a:cs typeface="Arial" panose="020B0604020202020204" pitchFamily="34" charset="0"/>
            </a:endParaRPr>
          </a:p>
          <a:p>
            <a:endParaRPr lang="en-US" dirty="0"/>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20</a:t>
            </a:fld>
            <a:endParaRPr lang="en-US"/>
          </a:p>
        </p:txBody>
      </p:sp>
    </p:spTree>
    <p:extLst>
      <p:ext uri="{BB962C8B-B14F-4D97-AF65-F5344CB8AC3E}">
        <p14:creationId xmlns:p14="http://schemas.microsoft.com/office/powerpoint/2010/main" val="2190003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smtClean="0">
                <a:latin typeface="Arial" panose="020B0604020202020204" pitchFamily="34" charset="0"/>
                <a:cs typeface="Arial" panose="020B0604020202020204" pitchFamily="34" charset="0"/>
              </a:rPr>
              <a:t>Perspectives</a:t>
            </a:r>
            <a:r>
              <a:rPr lang="sl-SI" sz="3200" dirty="0" smtClean="0">
                <a:latin typeface="Arial" panose="020B0604020202020204" pitchFamily="34" charset="0"/>
                <a:cs typeface="Arial" panose="020B0604020202020204" pitchFamily="34" charset="0"/>
              </a:rPr>
              <a:t> of PET/CT scan</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1" y="1690688"/>
            <a:ext cx="9670774" cy="4351338"/>
          </a:xfrm>
        </p:spPr>
        <p:txBody>
          <a:bodyPr>
            <a:noAutofit/>
          </a:bodyPr>
          <a:lstStyle/>
          <a:p>
            <a:pPr marL="0" indent="0">
              <a:lnSpc>
                <a:spcPct val="100000"/>
              </a:lnSpc>
              <a:buNone/>
            </a:pPr>
            <a:r>
              <a:rPr lang="en-US" sz="2000" dirty="0" smtClean="0">
                <a:latin typeface="Arial" panose="020B0604020202020204" pitchFamily="34" charset="0"/>
                <a:cs typeface="Arial" panose="020B0604020202020204" pitchFamily="34" charset="0"/>
              </a:rPr>
              <a:t>Despite the very high sensitivity of PET/CT in detecting inflammation, its diagnostic values is limited in organs that</a:t>
            </a:r>
            <a:endParaRPr lang="sl-SI" sz="2000" dirty="0" smtClean="0">
              <a:latin typeface="Arial" panose="020B0604020202020204" pitchFamily="34" charset="0"/>
              <a:cs typeface="Arial" panose="020B0604020202020204" pitchFamily="34" charset="0"/>
            </a:endParaRPr>
          </a:p>
          <a:p>
            <a:pPr>
              <a:lnSpc>
                <a:spcPct val="100000"/>
              </a:lnSpc>
            </a:pPr>
            <a:r>
              <a:rPr lang="en-US" sz="2000" dirty="0" smtClean="0">
                <a:latin typeface="Arial" panose="020B0604020202020204" pitchFamily="34" charset="0"/>
                <a:cs typeface="Arial" panose="020B0604020202020204" pitchFamily="34" charset="0"/>
              </a:rPr>
              <a:t> spontaneous present a high signal due either to physiological uptake of FDG reflecting the important contribution of glucose as a metabolic substrate such as the brain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a lesser extent the myocardium, </a:t>
            </a:r>
            <a:endParaRPr lang="sl-SI" sz="2000" dirty="0" smtClean="0">
              <a:latin typeface="Arial" panose="020B0604020202020204" pitchFamily="34" charset="0"/>
              <a:cs typeface="Arial" panose="020B0604020202020204" pitchFamily="34" charset="0"/>
            </a:endParaRPr>
          </a:p>
          <a:p>
            <a:pPr>
              <a:lnSpc>
                <a:spcPct val="100000"/>
              </a:lnSpc>
            </a:pPr>
            <a:r>
              <a:rPr lang="en-US" sz="2000" dirty="0" smtClean="0">
                <a:latin typeface="Arial" panose="020B0604020202020204" pitchFamily="34" charset="0"/>
                <a:cs typeface="Arial" panose="020B0604020202020204" pitchFamily="34" charset="0"/>
              </a:rPr>
              <a:t>or due to the blood clearance of the tracer by the kidneys and its elimination through the urinary tract.</a:t>
            </a:r>
          </a:p>
          <a:p>
            <a:pPr marL="0" indent="0">
              <a:buNone/>
            </a:pPr>
            <a:endParaRPr lang="sl-SI"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currently most promising imaging agent targets somatostatin SSTR2 receptors.</a:t>
            </a:r>
          </a:p>
          <a:p>
            <a:pPr marL="0" indent="0">
              <a:buNone/>
            </a:pPr>
            <a:r>
              <a:rPr lang="en-US" sz="2000" dirty="0" smtClean="0">
                <a:latin typeface="Arial" panose="020B0604020202020204" pitchFamily="34" charset="0"/>
                <a:cs typeface="Arial" panose="020B0604020202020204" pitchFamily="34" charset="0"/>
              </a:rPr>
              <a:t>This diagnostic approach appears to be more specific than the FDG approach, but the sensitivity must be confirmed in future studies. </a:t>
            </a:r>
            <a:endParaRPr lang="en-US"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21</a:t>
            </a:fld>
            <a:endParaRPr lang="en-US"/>
          </a:p>
        </p:txBody>
      </p:sp>
    </p:spTree>
    <p:extLst>
      <p:ext uri="{BB962C8B-B14F-4D97-AF65-F5344CB8AC3E}">
        <p14:creationId xmlns:p14="http://schemas.microsoft.com/office/powerpoint/2010/main" val="734416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smtClean="0">
                <a:latin typeface="Arial" panose="020B0604020202020204" pitchFamily="34" charset="0"/>
                <a:cs typeface="Arial" panose="020B0604020202020204" pitchFamily="34" charset="0"/>
              </a:rPr>
              <a:t>Combined</a:t>
            </a:r>
            <a:r>
              <a:rPr lang="sl-SI" sz="3200" dirty="0" smtClean="0">
                <a:latin typeface="Arial" panose="020B0604020202020204" pitchFamily="34" charset="0"/>
                <a:cs typeface="Arial" panose="020B0604020202020204" pitchFamily="34" charset="0"/>
              </a:rPr>
              <a:t> PET/MRI</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825625"/>
            <a:ext cx="7126357" cy="4351338"/>
          </a:xfrm>
        </p:spPr>
        <p:txBody>
          <a:bodyPr>
            <a:normAutofit lnSpcReduction="10000"/>
          </a:bodyPr>
          <a:lstStyle/>
          <a:p>
            <a:r>
              <a:rPr lang="en-US" sz="2400" dirty="0" smtClean="0">
                <a:latin typeface="Arial" panose="020B0604020202020204" pitchFamily="34" charset="0"/>
                <a:cs typeface="Arial" panose="020B0604020202020204" pitchFamily="34" charset="0"/>
              </a:rPr>
              <a:t>The complementarity of the information obtained by PET/CT</a:t>
            </a:r>
            <a:r>
              <a:rPr lang="sl-SI" sz="2400" dirty="0" smtClean="0">
                <a:latin typeface="Arial" panose="020B0604020202020204" pitchFamily="34" charset="0"/>
                <a:cs typeface="Arial" panose="020B0604020202020204" pitchFamily="34" charset="0"/>
              </a:rPr>
              <a:t> scan</a:t>
            </a:r>
            <a:r>
              <a:rPr lang="en-US" sz="2400" dirty="0" smtClean="0">
                <a:latin typeface="Arial" panose="020B0604020202020204" pitchFamily="34" charset="0"/>
                <a:cs typeface="Arial" panose="020B0604020202020204" pitchFamily="34" charset="0"/>
              </a:rPr>
              <a:t> and MRI has been illustrated.</a:t>
            </a:r>
            <a:endParaRPr lang="sl-SI"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Granuloma inflammation during the active phase of the disease is detected with great sensitivity by PET but tissue remodeling associated with the development of granuloma, progressively leading to the formation of fibrosis, is well characterized by MRI.</a:t>
            </a:r>
            <a:endParaRPr lang="sl-SI"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There is a hybrid combining PET/MRI </a:t>
            </a:r>
            <a:r>
              <a:rPr lang="sl-SI" sz="2400" dirty="0" smtClean="0">
                <a:latin typeface="Arial" panose="020B0604020202020204" pitchFamily="34" charset="0"/>
                <a:cs typeface="Arial" panose="020B0604020202020204" pitchFamily="34" charset="0"/>
              </a:rPr>
              <a:t>scan </a:t>
            </a:r>
            <a:r>
              <a:rPr lang="en-US" sz="2400" dirty="0" smtClean="0">
                <a:latin typeface="Arial" panose="020B0604020202020204" pitchFamily="34" charset="0"/>
                <a:cs typeface="Arial" panose="020B0604020202020204" pitchFamily="34" charset="0"/>
              </a:rPr>
              <a:t>is a real opportunity for sarcoidosis imaging.</a:t>
            </a: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22</a:t>
            </a:fld>
            <a:endParaRPr lang="en-US"/>
          </a:p>
        </p:txBody>
      </p:sp>
      <p:pic>
        <p:nvPicPr>
          <p:cNvPr id="6" name="Slika 5"/>
          <p:cNvPicPr>
            <a:picLocks noChangeAspect="1"/>
          </p:cNvPicPr>
          <p:nvPr/>
        </p:nvPicPr>
        <p:blipFill>
          <a:blip r:embed="rId2"/>
          <a:stretch>
            <a:fillRect/>
          </a:stretch>
        </p:blipFill>
        <p:spPr>
          <a:xfrm>
            <a:off x="7835305" y="991394"/>
            <a:ext cx="3637558" cy="1871076"/>
          </a:xfrm>
          <a:prstGeom prst="rect">
            <a:avLst/>
          </a:prstGeom>
        </p:spPr>
      </p:pic>
      <p:pic>
        <p:nvPicPr>
          <p:cNvPr id="7" name="Slika 6"/>
          <p:cNvPicPr>
            <a:picLocks noChangeAspect="1"/>
          </p:cNvPicPr>
          <p:nvPr/>
        </p:nvPicPr>
        <p:blipFill>
          <a:blip r:embed="rId3"/>
          <a:stretch>
            <a:fillRect/>
          </a:stretch>
        </p:blipFill>
        <p:spPr>
          <a:xfrm>
            <a:off x="8049143" y="4001294"/>
            <a:ext cx="3866114" cy="2286111"/>
          </a:xfrm>
          <a:prstGeom prst="rect">
            <a:avLst/>
          </a:prstGeom>
        </p:spPr>
      </p:pic>
    </p:spTree>
    <p:extLst>
      <p:ext uri="{BB962C8B-B14F-4D97-AF65-F5344CB8AC3E}">
        <p14:creationId xmlns:p14="http://schemas.microsoft.com/office/powerpoint/2010/main" val="2454484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sz="2800" baseline="30000" dirty="0">
                <a:latin typeface="Arial" panose="020B0604020202020204" pitchFamily="34" charset="0"/>
                <a:cs typeface="Arial" panose="020B0604020202020204" pitchFamily="34" charset="0"/>
              </a:rPr>
              <a:t>18</a:t>
            </a:r>
            <a:r>
              <a:rPr lang="en-GB" sz="2800" dirty="0">
                <a:latin typeface="Arial" panose="020B0604020202020204" pitchFamily="34" charset="0"/>
                <a:cs typeface="Arial" panose="020B0604020202020204" pitchFamily="34" charset="0"/>
              </a:rPr>
              <a:t>F-FDG PET/CT </a:t>
            </a:r>
            <a:r>
              <a:rPr lang="en-GB" sz="2800" dirty="0" smtClean="0">
                <a:latin typeface="Arial" panose="020B0604020202020204" pitchFamily="34" charset="0"/>
                <a:cs typeface="Arial" panose="020B0604020202020204" pitchFamily="34" charset="0"/>
              </a:rPr>
              <a:t>scan</a:t>
            </a:r>
            <a:endParaRPr lang="en-US" sz="28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937589" y="1964771"/>
            <a:ext cx="9746975" cy="4351338"/>
          </a:xfrm>
        </p:spPr>
        <p:txBody>
          <a:bodyPr/>
          <a:lstStyle/>
          <a:p>
            <a:pPr marL="0" indent="0">
              <a:lnSpc>
                <a:spcPct val="150000"/>
              </a:lnSpc>
              <a:buNone/>
            </a:pPr>
            <a:r>
              <a:rPr lang="en-AU" sz="2000" dirty="0" smtClean="0">
                <a:latin typeface="Arial" panose="020B0604020202020204" pitchFamily="34" charset="0"/>
                <a:cs typeface="Arial" panose="020B0604020202020204" pitchFamily="34" charset="0"/>
              </a:rPr>
              <a:t>I discuss the current </a:t>
            </a:r>
            <a:r>
              <a:rPr lang="en-AU" sz="2000" baseline="30000" dirty="0" smtClean="0">
                <a:latin typeface="Arial" panose="020B0604020202020204" pitchFamily="34" charset="0"/>
                <a:cs typeface="Arial" panose="020B0604020202020204" pitchFamily="34" charset="0"/>
              </a:rPr>
              <a:t>18</a:t>
            </a:r>
            <a:r>
              <a:rPr lang="en-AU" sz="2000" dirty="0" smtClean="0">
                <a:latin typeface="Arial" panose="020B0604020202020204" pitchFamily="34" charset="0"/>
                <a:cs typeface="Arial" panose="020B0604020202020204" pitchFamily="34" charset="0"/>
              </a:rPr>
              <a:t>F-FDG PET/CT scan in imaging in sarcoidosis and highlight its potential role in diagnostic work-up, making therapeutic decisions and some our </a:t>
            </a:r>
            <a:r>
              <a:rPr lang="sl-SI" sz="2000" dirty="0" smtClean="0">
                <a:latin typeface="Arial" panose="020B0604020202020204" pitchFamily="34" charset="0"/>
                <a:cs typeface="Arial" panose="020B0604020202020204" pitchFamily="34" charset="0"/>
              </a:rPr>
              <a:t>study </a:t>
            </a:r>
            <a:r>
              <a:rPr lang="en-AU" sz="2000" dirty="0" smtClean="0">
                <a:latin typeface="Arial" panose="020B0604020202020204" pitchFamily="34" charset="0"/>
                <a:cs typeface="Arial" panose="020B0604020202020204" pitchFamily="34" charset="0"/>
              </a:rPr>
              <a:t>results and </a:t>
            </a:r>
            <a:r>
              <a:rPr lang="en-US" sz="2000" dirty="0" smtClean="0">
                <a:latin typeface="Arial" panose="020B0604020202020204" pitchFamily="34" charset="0"/>
                <a:cs typeface="Arial" panose="020B0604020202020204" pitchFamily="34" charset="0"/>
              </a:rPr>
              <a:t>suggestions for further clinical </a:t>
            </a:r>
            <a:r>
              <a:rPr lang="sl-SI" sz="2000" dirty="0" smtClean="0">
                <a:latin typeface="Arial" panose="020B0604020202020204" pitchFamily="34" charset="0"/>
                <a:cs typeface="Arial" panose="020B0604020202020204" pitchFamily="34" charset="0"/>
              </a:rPr>
              <a:t>research.</a:t>
            </a:r>
            <a:r>
              <a:rPr lang="en-US" sz="2000" dirty="0" smtClean="0">
                <a:latin typeface="Arial" panose="020B0604020202020204" pitchFamily="34" charset="0"/>
                <a:cs typeface="Arial" panose="020B0604020202020204" pitchFamily="34" charset="0"/>
              </a:rPr>
              <a:t> </a:t>
            </a:r>
          </a:p>
          <a:p>
            <a:endParaRPr lang="sl-SI" sz="2400" dirty="0" smtClean="0">
              <a:latin typeface="Arial" panose="020B0604020202020204" pitchFamily="34" charset="0"/>
              <a:cs typeface="Arial" panose="020B0604020202020204" pitchFamily="34" charset="0"/>
            </a:endParaRPr>
          </a:p>
          <a:p>
            <a:pPr marL="0" indent="0" algn="ctr">
              <a:buNone/>
            </a:pPr>
            <a:r>
              <a:rPr lang="en-AU" sz="2400" i="1" dirty="0" smtClean="0">
                <a:latin typeface="Arial" panose="020B0604020202020204" pitchFamily="34" charset="0"/>
                <a:cs typeface="Arial" panose="020B0604020202020204" pitchFamily="34" charset="0"/>
              </a:rPr>
              <a:t>I present our clinical experience with clinical work-up with </a:t>
            </a:r>
            <a:r>
              <a:rPr lang="sl-SI" sz="2400" i="1" dirty="0" smtClean="0">
                <a:latin typeface="Arial" panose="020B0604020202020204" pitchFamily="34" charset="0"/>
                <a:cs typeface="Arial" panose="020B0604020202020204" pitchFamily="34" charset="0"/>
              </a:rPr>
              <a:t>Sarcoidosis </a:t>
            </a:r>
            <a:r>
              <a:rPr lang="en-AU" sz="2400" i="1" dirty="0" smtClean="0">
                <a:latin typeface="Arial" panose="020B0604020202020204" pitchFamily="34" charset="0"/>
                <a:cs typeface="Arial" panose="020B0604020202020204" pitchFamily="34" charset="0"/>
              </a:rPr>
              <a:t>patients from March 2010 till February 2018</a:t>
            </a:r>
          </a:p>
        </p:txBody>
      </p:sp>
      <p:sp>
        <p:nvSpPr>
          <p:cNvPr id="4" name="Označba mesta datuma 3"/>
          <p:cNvSpPr>
            <a:spLocks noGrp="1"/>
          </p:cNvSpPr>
          <p:nvPr>
            <p:ph type="dt" sz="half" idx="10"/>
          </p:nvPr>
        </p:nvSpPr>
        <p:spPr/>
        <p:txBody>
          <a:bodyPr/>
          <a:lstStyle/>
          <a:p>
            <a:fld id="{D4A45D87-CA8F-435A-A66D-04AB4EC81CCA}"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23</a:t>
            </a:fld>
            <a:endParaRPr lang="en-US"/>
          </a:p>
        </p:txBody>
      </p:sp>
    </p:spTree>
    <p:extLst>
      <p:ext uri="{BB962C8B-B14F-4D97-AF65-F5344CB8AC3E}">
        <p14:creationId xmlns:p14="http://schemas.microsoft.com/office/powerpoint/2010/main" val="1127451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5816" y="320675"/>
            <a:ext cx="10515600" cy="1325563"/>
          </a:xfrm>
        </p:spPr>
        <p:txBody>
          <a:bodyPr>
            <a:normAutofit/>
          </a:bodyPr>
          <a:lstStyle/>
          <a:p>
            <a:r>
              <a:rPr lang="sl-SI" sz="2800" dirty="0" err="1">
                <a:latin typeface="Arial" panose="020B0604020202020204" pitchFamily="34" charset="0"/>
                <a:cs typeface="Arial" panose="020B0604020202020204" pitchFamily="34" charset="0"/>
              </a:rPr>
              <a:t>The</a:t>
            </a:r>
            <a:r>
              <a:rPr lang="sl-SI" sz="2800" dirty="0">
                <a:latin typeface="Arial" panose="020B0604020202020204" pitchFamily="34" charset="0"/>
                <a:cs typeface="Arial" panose="020B0604020202020204" pitchFamily="34" charset="0"/>
              </a:rPr>
              <a:t> </a:t>
            </a:r>
            <a:r>
              <a:rPr lang="sl-SI" sz="2800" dirty="0" err="1" smtClean="0">
                <a:latin typeface="Arial" panose="020B0604020202020204" pitchFamily="34" charset="0"/>
                <a:cs typeface="Arial" panose="020B0604020202020204" pitchFamily="34" charset="0"/>
              </a:rPr>
              <a:t>aims</a:t>
            </a:r>
            <a:r>
              <a:rPr lang="sl-SI" sz="2800" dirty="0" smtClean="0">
                <a:latin typeface="Arial" panose="020B0604020202020204" pitchFamily="34" charset="0"/>
                <a:cs typeface="Arial" panose="020B0604020202020204" pitchFamily="34" charset="0"/>
              </a:rPr>
              <a:t> </a:t>
            </a:r>
            <a:r>
              <a:rPr lang="sl-SI" sz="2800" dirty="0">
                <a:latin typeface="Arial" panose="020B0604020202020204" pitchFamily="34" charset="0"/>
                <a:cs typeface="Arial" panose="020B0604020202020204" pitchFamily="34" charset="0"/>
              </a:rPr>
              <a:t>of </a:t>
            </a:r>
            <a:r>
              <a:rPr lang="sl-SI" sz="2800" dirty="0" smtClean="0">
                <a:latin typeface="Arial" panose="020B0604020202020204" pitchFamily="34" charset="0"/>
                <a:cs typeface="Arial" panose="020B0604020202020204" pitchFamily="34" charset="0"/>
              </a:rPr>
              <a:t>our </a:t>
            </a:r>
            <a:r>
              <a:rPr lang="sl-SI" sz="2800" dirty="0" err="1" smtClean="0">
                <a:latin typeface="Arial" panose="020B0604020202020204" pitchFamily="34" charset="0"/>
                <a:cs typeface="Arial" panose="020B0604020202020204" pitchFamily="34" charset="0"/>
              </a:rPr>
              <a:t>study</a:t>
            </a:r>
            <a:r>
              <a:rPr lang="sl-SI" sz="2800" dirty="0" smtClean="0">
                <a:latin typeface="Arial" panose="020B0604020202020204" pitchFamily="34" charset="0"/>
                <a:cs typeface="Arial" panose="020B0604020202020204" pitchFamily="34" charset="0"/>
              </a:rPr>
              <a:t> are to show</a:t>
            </a:r>
            <a:endParaRPr lang="en-US" sz="28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646238"/>
            <a:ext cx="9382328" cy="4710112"/>
          </a:xfrm>
        </p:spPr>
        <p:txBody>
          <a:bodyPr>
            <a:normAutofit fontScale="85000" lnSpcReduction="20000"/>
          </a:bodyPr>
          <a:lstStyle/>
          <a:p>
            <a:pPr marL="0" indent="0">
              <a:buNone/>
            </a:pPr>
            <a:r>
              <a:rPr lang="en-US" b="1" baseline="30000" dirty="0" smtClean="0">
                <a:latin typeface="Arial" panose="020B0604020202020204" pitchFamily="34" charset="0"/>
                <a:cs typeface="Arial" panose="020B0604020202020204" pitchFamily="34" charset="0"/>
              </a:rPr>
              <a:t>18</a:t>
            </a:r>
            <a:r>
              <a:rPr lang="en-US" b="1" dirty="0" smtClean="0">
                <a:latin typeface="Arial" panose="020B0604020202020204" pitchFamily="34" charset="0"/>
                <a:cs typeface="Arial" panose="020B0604020202020204" pitchFamily="34" charset="0"/>
              </a:rPr>
              <a:t>F-FDG PET</a:t>
            </a:r>
            <a:r>
              <a:rPr lang="sl-SI" b="1" dirty="0" smtClean="0">
                <a:latin typeface="Arial" panose="020B0604020202020204" pitchFamily="34" charset="0"/>
                <a:cs typeface="Arial" panose="020B0604020202020204" pitchFamily="34" charset="0"/>
              </a:rPr>
              <a:t>/CT scan is</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better diagnostic </a:t>
            </a:r>
            <a:r>
              <a:rPr lang="en-US" b="1" dirty="0" smtClean="0">
                <a:latin typeface="Arial" panose="020B0604020202020204" pitchFamily="34" charset="0"/>
                <a:cs typeface="Arial" panose="020B0604020202020204" pitchFamily="34" charset="0"/>
              </a:rPr>
              <a:t>method</a:t>
            </a:r>
            <a:r>
              <a:rPr lang="sl-SI" b="1" dirty="0" smtClean="0">
                <a:latin typeface="Arial" panose="020B0604020202020204" pitchFamily="34" charset="0"/>
                <a:cs typeface="Arial" panose="020B0604020202020204" pitchFamily="34" charset="0"/>
              </a:rPr>
              <a:t>s </a:t>
            </a:r>
            <a:r>
              <a:rPr lang="sl-SI" b="1" dirty="0" err="1" smtClean="0">
                <a:latin typeface="Arial" panose="020B0604020202020204" pitchFamily="34" charset="0"/>
                <a:cs typeface="Arial" panose="020B0604020202020204" pitchFamily="34" charset="0"/>
              </a:rPr>
              <a:t>for</a:t>
            </a:r>
            <a:r>
              <a:rPr lang="sl-SI" b="1" dirty="0" smtClean="0">
                <a:latin typeface="Arial" panose="020B0604020202020204" pitchFamily="34" charset="0"/>
                <a:cs typeface="Arial" panose="020B0604020202020204" pitchFamily="34" charset="0"/>
              </a:rPr>
              <a:t>:</a:t>
            </a:r>
          </a:p>
          <a:p>
            <a:pPr marL="0" indent="0">
              <a:buNone/>
            </a:pPr>
            <a:endParaRPr lang="sl-SI" sz="2400"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US" sz="2600" dirty="0" smtClean="0">
                <a:latin typeface="Arial" panose="020B0604020202020204" pitchFamily="34" charset="0"/>
                <a:cs typeface="Arial" panose="020B0604020202020204" pitchFamily="34" charset="0"/>
              </a:rPr>
              <a:t>assessing </a:t>
            </a:r>
            <a:r>
              <a:rPr lang="en-US" sz="2600" dirty="0">
                <a:latin typeface="Arial" panose="020B0604020202020204" pitchFamily="34" charset="0"/>
                <a:cs typeface="Arial" panose="020B0604020202020204" pitchFamily="34" charset="0"/>
              </a:rPr>
              <a:t>the prevalence and disease activity than the currently established </a:t>
            </a:r>
            <a:r>
              <a:rPr lang="sl-SI" sz="2600" dirty="0" err="1" smtClean="0">
                <a:latin typeface="Arial" panose="020B0604020202020204" pitchFamily="34" charset="0"/>
                <a:cs typeface="Arial" panose="020B0604020202020204" pitchFamily="34" charset="0"/>
              </a:rPr>
              <a:t>imaging</a:t>
            </a:r>
            <a:r>
              <a:rPr lang="sl-SI"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method</a:t>
            </a:r>
            <a:r>
              <a:rPr lang="sl-SI" sz="2600" dirty="0" smtClean="0">
                <a:latin typeface="Arial" panose="020B0604020202020204" pitchFamily="34" charset="0"/>
                <a:cs typeface="Arial" panose="020B0604020202020204" pitchFamily="34" charset="0"/>
              </a:rPr>
              <a:t>s </a:t>
            </a:r>
            <a:r>
              <a:rPr lang="sl-SI" sz="2600" dirty="0" err="1" smtClean="0">
                <a:latin typeface="Arial" panose="020B0604020202020204" pitchFamily="34" charset="0"/>
                <a:cs typeface="Arial" panose="020B0604020202020204" pitchFamily="34" charset="0"/>
              </a:rPr>
              <a:t>and</a:t>
            </a:r>
            <a:r>
              <a:rPr lang="sl-SI" sz="2600" dirty="0" smtClean="0">
                <a:latin typeface="Arial" panose="020B0604020202020204" pitchFamily="34" charset="0"/>
                <a:cs typeface="Arial" panose="020B0604020202020204" pitchFamily="34" charset="0"/>
              </a:rPr>
              <a:t> </a:t>
            </a:r>
            <a:r>
              <a:rPr lang="sl-SI" sz="2600" dirty="0" err="1" smtClean="0">
                <a:latin typeface="Arial" panose="020B0604020202020204" pitchFamily="34" charset="0"/>
                <a:cs typeface="Arial" panose="020B0604020202020204" pitchFamily="34" charset="0"/>
              </a:rPr>
              <a:t>blood</a:t>
            </a:r>
            <a:r>
              <a:rPr lang="sl-SI" sz="2600" dirty="0" smtClean="0">
                <a:latin typeface="Arial" panose="020B0604020202020204" pitchFamily="34" charset="0"/>
                <a:cs typeface="Arial" panose="020B0604020202020204" pitchFamily="34" charset="0"/>
              </a:rPr>
              <a:t> </a:t>
            </a:r>
            <a:r>
              <a:rPr lang="sl-SI" sz="2600" dirty="0" err="1" smtClean="0">
                <a:latin typeface="Arial" panose="020B0604020202020204" pitchFamily="34" charset="0"/>
                <a:cs typeface="Arial" panose="020B0604020202020204" pitchFamily="34" charset="0"/>
              </a:rPr>
              <a:t>markers</a:t>
            </a:r>
            <a:r>
              <a:rPr lang="sl-SI" sz="2600" dirty="0" smtClean="0">
                <a:latin typeface="Arial" panose="020B0604020202020204" pitchFamily="34" charset="0"/>
                <a:cs typeface="Arial" panose="020B0604020202020204" pitchFamily="34" charset="0"/>
              </a:rPr>
              <a:t>;</a:t>
            </a:r>
          </a:p>
          <a:p>
            <a:pPr marL="514350" indent="-514350">
              <a:lnSpc>
                <a:spcPct val="100000"/>
              </a:lnSpc>
              <a:buFont typeface="+mj-lt"/>
              <a:buAutoNum type="arabicPeriod"/>
            </a:pPr>
            <a:endParaRPr lang="sl-SI" sz="2600" dirty="0" smtClean="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US" sz="2600" dirty="0">
                <a:latin typeface="Arial" panose="020B0604020202020204" pitchFamily="34" charset="0"/>
                <a:cs typeface="Arial" panose="020B0604020202020204" pitchFamily="34" charset="0"/>
              </a:rPr>
              <a:t>assessing the prevalence of disease in other organs in addition to the </a:t>
            </a:r>
            <a:r>
              <a:rPr lang="en-US" sz="2600" dirty="0" smtClean="0">
                <a:latin typeface="Arial" panose="020B0604020202020204" pitchFamily="34" charset="0"/>
                <a:cs typeface="Arial" panose="020B0604020202020204" pitchFamily="34" charset="0"/>
              </a:rPr>
              <a:t>lung</a:t>
            </a:r>
            <a:r>
              <a:rPr lang="sl-SI" sz="2600" dirty="0" smtClean="0">
                <a:latin typeface="Arial" panose="020B0604020202020204" pitchFamily="34" charset="0"/>
                <a:cs typeface="Arial" panose="020B0604020202020204" pitchFamily="34" charset="0"/>
              </a:rPr>
              <a:t>;</a:t>
            </a:r>
          </a:p>
          <a:p>
            <a:pPr marL="514350" indent="-514350">
              <a:lnSpc>
                <a:spcPct val="100000"/>
              </a:lnSpc>
              <a:buFont typeface="+mj-lt"/>
              <a:buAutoNum type="arabicPeriod"/>
            </a:pPr>
            <a:endParaRPr lang="en-US" sz="2600"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US" sz="2600" dirty="0" smtClean="0">
                <a:latin typeface="Arial" panose="020B0604020202020204" pitchFamily="34" charset="0"/>
                <a:cs typeface="Arial" panose="020B0604020202020204" pitchFamily="34" charset="0"/>
              </a:rPr>
              <a:t>tracking </a:t>
            </a:r>
            <a:r>
              <a:rPr lang="en-US" sz="2600" dirty="0">
                <a:latin typeface="Arial" panose="020B0604020202020204" pitchFamily="34" charset="0"/>
                <a:cs typeface="Arial" panose="020B0604020202020204" pitchFamily="34" charset="0"/>
              </a:rPr>
              <a:t>the course of the disease and monitoring the effectiveness of treatment than the currently established </a:t>
            </a:r>
            <a:r>
              <a:rPr lang="en-US" sz="2600" dirty="0" smtClean="0">
                <a:latin typeface="Arial" panose="020B0604020202020204" pitchFamily="34" charset="0"/>
                <a:cs typeface="Arial" panose="020B0604020202020204" pitchFamily="34" charset="0"/>
              </a:rPr>
              <a:t>method</a:t>
            </a:r>
            <a:r>
              <a:rPr lang="sl-SI" sz="2600" dirty="0" smtClean="0">
                <a:latin typeface="Arial" panose="020B0604020202020204" pitchFamily="34" charset="0"/>
                <a:cs typeface="Arial" panose="020B0604020202020204" pitchFamily="34" charset="0"/>
              </a:rPr>
              <a:t>s;</a:t>
            </a:r>
          </a:p>
          <a:p>
            <a:pPr marL="514350" indent="-514350">
              <a:lnSpc>
                <a:spcPct val="100000"/>
              </a:lnSpc>
              <a:buFont typeface="+mj-lt"/>
              <a:buAutoNum type="arabicPeriod"/>
            </a:pPr>
            <a:endParaRPr lang="en-US" sz="2600"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US" sz="2600" dirty="0" smtClean="0">
                <a:latin typeface="Arial" panose="020B0604020202020204" pitchFamily="34" charset="0"/>
                <a:cs typeface="Arial" panose="020B0604020202020204" pitchFamily="34" charset="0"/>
              </a:rPr>
              <a:t>predicting </a:t>
            </a:r>
            <a:r>
              <a:rPr lang="en-US" sz="2600" dirty="0">
                <a:latin typeface="Arial" panose="020B0604020202020204" pitchFamily="34" charset="0"/>
                <a:cs typeface="Arial" panose="020B0604020202020204" pitchFamily="34" charset="0"/>
              </a:rPr>
              <a:t>the </a:t>
            </a:r>
            <a:r>
              <a:rPr lang="en-US" sz="2600" dirty="0" smtClean="0">
                <a:latin typeface="Arial" panose="020B0604020202020204" pitchFamily="34" charset="0"/>
                <a:cs typeface="Arial" panose="020B0604020202020204" pitchFamily="34" charset="0"/>
              </a:rPr>
              <a:t>course of </a:t>
            </a:r>
            <a:r>
              <a:rPr lang="en-US" sz="2600" dirty="0">
                <a:latin typeface="Arial" panose="020B0604020202020204" pitchFamily="34" charset="0"/>
                <a:cs typeface="Arial" panose="020B0604020202020204" pitchFamily="34" charset="0"/>
              </a:rPr>
              <a:t>the disease than the currently established </a:t>
            </a:r>
            <a:r>
              <a:rPr lang="en-US" sz="2600" dirty="0" smtClean="0">
                <a:latin typeface="Arial" panose="020B0604020202020204" pitchFamily="34" charset="0"/>
                <a:cs typeface="Arial" panose="020B0604020202020204" pitchFamily="34" charset="0"/>
              </a:rPr>
              <a:t>method</a:t>
            </a:r>
            <a:r>
              <a:rPr lang="sl-SI" sz="2600"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789BC1D7-7B06-4526-A705-97AE27D56453}"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24</a:t>
            </a:fld>
            <a:endParaRPr lang="en-US"/>
          </a:p>
        </p:txBody>
      </p:sp>
    </p:spTree>
    <p:extLst>
      <p:ext uri="{BB962C8B-B14F-4D97-AF65-F5344CB8AC3E}">
        <p14:creationId xmlns:p14="http://schemas.microsoft.com/office/powerpoint/2010/main" val="363145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500062"/>
            <a:ext cx="10515600" cy="1325563"/>
          </a:xfrm>
        </p:spPr>
        <p:txBody>
          <a:bodyPr>
            <a:normAutofit fontScale="90000"/>
          </a:bodyPr>
          <a:lstStyle/>
          <a:p>
            <a:r>
              <a:rPr lang="en-US" sz="2800" baseline="30000" dirty="0">
                <a:latin typeface="Arial" panose="020B0604020202020204" pitchFamily="34" charset="0"/>
                <a:cs typeface="Arial" panose="020B0604020202020204" pitchFamily="34" charset="0"/>
              </a:rPr>
              <a:t>18</a:t>
            </a:r>
            <a:r>
              <a:rPr lang="en-US" sz="2800" dirty="0">
                <a:latin typeface="Arial" panose="020B0604020202020204" pitchFamily="34" charset="0"/>
                <a:cs typeface="Arial" panose="020B0604020202020204" pitchFamily="34" charset="0"/>
              </a:rPr>
              <a:t>F-FDG </a:t>
            </a:r>
            <a:r>
              <a:rPr lang="en-US" sz="2800" dirty="0" smtClean="0">
                <a:latin typeface="Arial" panose="020B0604020202020204" pitchFamily="34" charset="0"/>
                <a:cs typeface="Arial" panose="020B0604020202020204" pitchFamily="34" charset="0"/>
              </a:rPr>
              <a:t>PET</a:t>
            </a:r>
            <a:r>
              <a:rPr lang="sl-SI" sz="2800" dirty="0" smtClean="0">
                <a:latin typeface="Arial" panose="020B0604020202020204" pitchFamily="34" charset="0"/>
                <a:cs typeface="Arial" panose="020B0604020202020204" pitchFamily="34" charset="0"/>
              </a:rPr>
              <a:t>/CT </a:t>
            </a:r>
            <a:r>
              <a:rPr lang="sl-SI" sz="2800" dirty="0">
                <a:latin typeface="Arial" panose="020B0604020202020204" pitchFamily="34" charset="0"/>
                <a:cs typeface="Arial" panose="020B0604020202020204" pitchFamily="34" charset="0"/>
              </a:rPr>
              <a:t>scan in SA </a:t>
            </a:r>
            <a:r>
              <a:rPr lang="sl-SI" sz="2800" dirty="0" smtClean="0">
                <a:latin typeface="Arial" panose="020B0604020202020204" pitchFamily="34" charset="0"/>
                <a:cs typeface="Arial" panose="020B0604020202020204" pitchFamily="34" charset="0"/>
              </a:rPr>
              <a:t/>
            </a:r>
            <a:br>
              <a:rPr lang="sl-SI" sz="2800" dirty="0" smtClean="0">
                <a:latin typeface="Arial" panose="020B0604020202020204" pitchFamily="34" charset="0"/>
                <a:cs typeface="Arial" panose="020B0604020202020204" pitchFamily="34" charset="0"/>
              </a:rPr>
            </a:br>
            <a:r>
              <a:rPr lang="sl-SI" sz="2800" dirty="0">
                <a:latin typeface="Arial" panose="020B0604020202020204" pitchFamily="34" charset="0"/>
                <a:cs typeface="Arial" panose="020B0604020202020204" pitchFamily="34" charset="0"/>
              </a:rPr>
              <a:t/>
            </a:r>
            <a:br>
              <a:rPr lang="sl-SI" sz="2800" dirty="0">
                <a:latin typeface="Arial" panose="020B0604020202020204" pitchFamily="34" charset="0"/>
                <a:cs typeface="Arial" panose="020B0604020202020204" pitchFamily="34" charset="0"/>
              </a:rPr>
            </a:br>
            <a:r>
              <a:rPr lang="en-US" sz="1800" b="1" dirty="0" err="1" smtClean="0">
                <a:latin typeface="Arial" panose="020B0604020202020204" pitchFamily="34" charset="0"/>
                <a:cs typeface="Arial" panose="020B0604020202020204" pitchFamily="34" charset="0"/>
              </a:rPr>
              <a:t>Th</a:t>
            </a:r>
            <a:r>
              <a:rPr lang="sl-SI" sz="1800" b="1" dirty="0" smtClean="0">
                <a:latin typeface="Arial" panose="020B0604020202020204" pitchFamily="34" charset="0"/>
                <a:cs typeface="Arial" panose="020B0604020202020204" pitchFamily="34" charset="0"/>
              </a:rPr>
              <a:t>is </a:t>
            </a:r>
            <a:r>
              <a:rPr lang="sl-SI" sz="1800" b="1" dirty="0" err="1" smtClean="0">
                <a:latin typeface="Arial" panose="020B0604020202020204" pitchFamily="34" charset="0"/>
                <a:cs typeface="Arial" panose="020B0604020202020204" pitchFamily="34" charset="0"/>
              </a:rPr>
              <a:t>prospective</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study was conducted prospectively, from </a:t>
            </a:r>
            <a:r>
              <a:rPr lang="en-US" sz="1800" b="1" dirty="0" smtClean="0">
                <a:latin typeface="Arial" panose="020B0604020202020204" pitchFamily="34" charset="0"/>
                <a:cs typeface="Arial" panose="020B0604020202020204" pitchFamily="34" charset="0"/>
              </a:rPr>
              <a:t>Ma</a:t>
            </a:r>
            <a:r>
              <a:rPr lang="sl-SI" sz="1800" b="1" dirty="0" smtClean="0">
                <a:latin typeface="Arial" panose="020B0604020202020204" pitchFamily="34" charset="0"/>
                <a:cs typeface="Arial" panose="020B0604020202020204" pitchFamily="34" charset="0"/>
              </a:rPr>
              <a:t>r</a:t>
            </a:r>
            <a:r>
              <a:rPr lang="en-US" sz="1800" b="1" dirty="0" err="1" smtClean="0">
                <a:latin typeface="Arial" panose="020B0604020202020204" pitchFamily="34" charset="0"/>
                <a:cs typeface="Arial" panose="020B0604020202020204" pitchFamily="34" charset="0"/>
              </a:rPr>
              <a:t>ch</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2010 to </a:t>
            </a:r>
            <a:r>
              <a:rPr lang="sl-SI" sz="1800" b="1" dirty="0" err="1" smtClean="0">
                <a:latin typeface="Arial" panose="020B0604020202020204" pitchFamily="34" charset="0"/>
                <a:cs typeface="Arial" panose="020B0604020202020204" pitchFamily="34" charset="0"/>
              </a:rPr>
              <a:t>February</a:t>
            </a:r>
            <a:r>
              <a:rPr lang="sl-SI" sz="1800" b="1"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201</a:t>
            </a:r>
            <a:r>
              <a:rPr lang="sl-SI" sz="1800" b="1" dirty="0" smtClean="0">
                <a:latin typeface="Arial" panose="020B0604020202020204" pitchFamily="34" charset="0"/>
                <a:cs typeface="Arial" panose="020B0604020202020204" pitchFamily="34" charset="0"/>
              </a:rPr>
              <a:t>8, </a:t>
            </a:r>
            <a:r>
              <a:rPr lang="sl-SI" sz="1800" b="1" dirty="0" err="1" smtClean="0">
                <a:latin typeface="Arial" panose="020B0604020202020204" pitchFamily="34" charset="0"/>
                <a:cs typeface="Arial" panose="020B0604020202020204" pitchFamily="34" charset="0"/>
              </a:rPr>
              <a:t>which</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include</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na¨ive</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symptomatic</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sarcoidosis</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patients</a:t>
            </a:r>
            <a:r>
              <a:rPr lang="sl-SI" sz="1800" b="1"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2282822"/>
            <a:ext cx="10744199" cy="4351338"/>
          </a:xfrm>
        </p:spPr>
        <p:txBody>
          <a:bodyPr>
            <a:normAutofit/>
          </a:bodyPr>
          <a:lstStyle/>
          <a:p>
            <a:pPr marL="0" indent="0">
              <a:lnSpc>
                <a:spcPct val="150000"/>
              </a:lnSpc>
              <a:buNone/>
            </a:pPr>
            <a:r>
              <a:rPr lang="sl-SI" sz="2000" b="1" dirty="0" smtClean="0">
                <a:latin typeface="Arial" panose="020B0604020202020204" pitchFamily="34" charset="0"/>
                <a:cs typeface="Arial" panose="020B0604020202020204" pitchFamily="34" charset="0"/>
              </a:rPr>
              <a:t>PET/CT scan in </a:t>
            </a:r>
            <a:r>
              <a:rPr lang="sl-SI" sz="2000" b="1" dirty="0" err="1" smtClean="0">
                <a:latin typeface="Arial" panose="020B0604020202020204" pitchFamily="34" charset="0"/>
                <a:cs typeface="Arial" panose="020B0604020202020204" pitchFamily="34" charset="0"/>
              </a:rPr>
              <a:t>sarcoidosis</a:t>
            </a:r>
            <a:r>
              <a:rPr lang="sl-SI" sz="2000" b="1" dirty="0" smtClean="0">
                <a:latin typeface="Arial" panose="020B0604020202020204" pitchFamily="34" charset="0"/>
                <a:cs typeface="Arial" panose="020B0604020202020204" pitchFamily="34" charset="0"/>
              </a:rPr>
              <a:t> </a:t>
            </a:r>
            <a:r>
              <a:rPr lang="sl-SI" sz="2000" b="1" dirty="0" err="1" smtClean="0">
                <a:latin typeface="Arial" panose="020B0604020202020204" pitchFamily="34" charset="0"/>
                <a:cs typeface="Arial" panose="020B0604020202020204" pitchFamily="34" charset="0"/>
              </a:rPr>
              <a:t>patients</a:t>
            </a:r>
            <a:endParaRPr lang="sl-SI" sz="2000" b="1" dirty="0" smtClean="0">
              <a:latin typeface="Arial" panose="020B0604020202020204" pitchFamily="34" charset="0"/>
              <a:cs typeface="Arial" panose="020B0604020202020204" pitchFamily="34" charset="0"/>
            </a:endParaRPr>
          </a:p>
          <a:p>
            <a:pPr marL="0" indent="0">
              <a:lnSpc>
                <a:spcPct val="150000"/>
              </a:lnSpc>
              <a:buNone/>
            </a:pPr>
            <a:r>
              <a:rPr lang="en-GB" b="1" baseline="30000" dirty="0">
                <a:latin typeface="Arial" panose="020B0604020202020204" pitchFamily="34" charset="0"/>
                <a:cs typeface="Arial" panose="020B0604020202020204" pitchFamily="34" charset="0"/>
              </a:rPr>
              <a:t>18</a:t>
            </a:r>
            <a:r>
              <a:rPr lang="en-GB" sz="2400" b="1" dirty="0">
                <a:latin typeface="Arial" panose="020B0604020202020204" pitchFamily="34" charset="0"/>
                <a:cs typeface="Arial" panose="020B0604020202020204" pitchFamily="34" charset="0"/>
              </a:rPr>
              <a:t>F-FDG </a:t>
            </a:r>
            <a:r>
              <a:rPr lang="sl-SI" sz="2400" b="1" dirty="0" smtClean="0">
                <a:latin typeface="Arial" panose="020B0604020202020204" pitchFamily="34" charset="0"/>
                <a:cs typeface="Arial" panose="020B0604020202020204" pitchFamily="34" charset="0"/>
              </a:rPr>
              <a:t>PET/CT 		No. of </a:t>
            </a:r>
            <a:r>
              <a:rPr lang="sl-SI" sz="2400" b="1" dirty="0" err="1" smtClean="0">
                <a:latin typeface="Arial" panose="020B0604020202020204" pitchFamily="34" charset="0"/>
                <a:cs typeface="Arial" panose="020B0604020202020204" pitchFamily="34" charset="0"/>
              </a:rPr>
              <a:t>patients</a:t>
            </a:r>
            <a:endParaRPr lang="sl-SI" sz="1000" b="1" dirty="0">
              <a:latin typeface="Arial" panose="020B0604020202020204" pitchFamily="34" charset="0"/>
              <a:cs typeface="Arial" panose="020B0604020202020204" pitchFamily="34" charset="0"/>
            </a:endParaRPr>
          </a:p>
          <a:p>
            <a:pPr marL="0" indent="0">
              <a:lnSpc>
                <a:spcPct val="150000"/>
              </a:lnSpc>
              <a:buNone/>
            </a:pPr>
            <a:r>
              <a:rPr lang="sl-SI" sz="2000" b="1" dirty="0" smtClean="0">
                <a:latin typeface="Arial" panose="020B0604020202020204" pitchFamily="34" charset="0"/>
                <a:cs typeface="Arial" panose="020B0604020202020204" pitchFamily="34" charset="0"/>
              </a:rPr>
              <a:t>PET/CT1</a:t>
            </a:r>
            <a:r>
              <a:rPr lang="sl-SI" sz="2000"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166 </a:t>
            </a:r>
            <a:r>
              <a:rPr lang="sl-SI" sz="2000" dirty="0" smtClean="0">
                <a:latin typeface="Arial" panose="020B0604020202020204" pitchFamily="34" charset="0"/>
                <a:cs typeface="Arial" panose="020B0604020202020204" pitchFamily="34" charset="0"/>
              </a:rPr>
              <a:t>  (at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time of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diagnosis</a:t>
            </a:r>
            <a:r>
              <a:rPr lang="sl-SI" sz="2000" dirty="0" smtClean="0">
                <a:latin typeface="Arial" panose="020B0604020202020204" pitchFamily="34" charset="0"/>
                <a:cs typeface="Arial" panose="020B0604020202020204" pitchFamily="34" charset="0"/>
              </a:rPr>
              <a:t>)</a:t>
            </a:r>
          </a:p>
          <a:p>
            <a:pPr marL="0" indent="0">
              <a:lnSpc>
                <a:spcPct val="150000"/>
              </a:lnSpc>
              <a:buNone/>
            </a:pPr>
            <a:r>
              <a:rPr lang="sl-SI" sz="2000" b="1" dirty="0" smtClean="0">
                <a:latin typeface="Arial" panose="020B0604020202020204" pitchFamily="34" charset="0"/>
                <a:cs typeface="Arial" panose="020B0604020202020204" pitchFamily="34" charset="0"/>
              </a:rPr>
              <a:t>PET/CT2</a:t>
            </a:r>
            <a:r>
              <a:rPr lang="sl-SI" sz="2000"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  87   </a:t>
            </a:r>
            <a:r>
              <a:rPr lang="sl-SI" sz="2000" dirty="0" smtClean="0">
                <a:latin typeface="Arial" panose="020B0604020202020204" pitchFamily="34" charset="0"/>
                <a:cs typeface="Arial" panose="020B0604020202020204" pitchFamily="34" charset="0"/>
              </a:rPr>
              <a:t>(at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follow-up </a:t>
            </a:r>
            <a:r>
              <a:rPr lang="sl-SI" sz="2000" dirty="0" err="1" smtClean="0">
                <a:latin typeface="Arial" panose="020B0604020202020204" pitchFamily="34" charset="0"/>
                <a:cs typeface="Arial" panose="020B0604020202020204" pitchFamily="34" charset="0"/>
              </a:rPr>
              <a:t>about</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aproximately</a:t>
            </a:r>
            <a:r>
              <a:rPr lang="sl-SI" sz="2000" dirty="0" smtClean="0">
                <a:latin typeface="Arial" panose="020B0604020202020204" pitchFamily="34" charset="0"/>
                <a:cs typeface="Arial" panose="020B0604020202020204" pitchFamily="34" charset="0"/>
              </a:rPr>
              <a:t> in one </a:t>
            </a:r>
            <a:r>
              <a:rPr lang="sl-SI" sz="2000" dirty="0" err="1" smtClean="0">
                <a:latin typeface="Arial" panose="020B0604020202020204" pitchFamily="34" charset="0"/>
                <a:cs typeface="Arial" panose="020B0604020202020204" pitchFamily="34" charset="0"/>
              </a:rPr>
              <a:t>year</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later</a:t>
            </a:r>
            <a:r>
              <a:rPr lang="sl-SI" sz="2000" dirty="0" smtClean="0">
                <a:latin typeface="Arial" panose="020B0604020202020204" pitchFamily="34" charset="0"/>
                <a:cs typeface="Arial" panose="020B0604020202020204" pitchFamily="34" charset="0"/>
              </a:rPr>
              <a:t>)</a:t>
            </a: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25</a:t>
            </a:fld>
            <a:endParaRPr lang="en-US"/>
          </a:p>
        </p:txBody>
      </p:sp>
    </p:spTree>
    <p:extLst>
      <p:ext uri="{BB962C8B-B14F-4D97-AF65-F5344CB8AC3E}">
        <p14:creationId xmlns:p14="http://schemas.microsoft.com/office/powerpoint/2010/main" val="245505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87284" y="312116"/>
            <a:ext cx="10515600" cy="1325563"/>
          </a:xfrm>
        </p:spPr>
        <p:txBody>
          <a:bodyPr>
            <a:normAutofit/>
          </a:bodyPr>
          <a:lstStyle/>
          <a:p>
            <a:r>
              <a:rPr lang="en-GB" sz="2800" baseline="30000" dirty="0">
                <a:latin typeface="Arial" panose="020B0604020202020204" pitchFamily="34" charset="0"/>
                <a:cs typeface="Arial" panose="020B0604020202020204" pitchFamily="34" charset="0"/>
              </a:rPr>
              <a:t>18</a:t>
            </a:r>
            <a:r>
              <a:rPr lang="en-GB" sz="2800" dirty="0">
                <a:latin typeface="Arial" panose="020B0604020202020204" pitchFamily="34" charset="0"/>
                <a:cs typeface="Arial" panose="020B0604020202020204" pitchFamily="34" charset="0"/>
              </a:rPr>
              <a:t>F-FDG </a:t>
            </a:r>
            <a:r>
              <a:rPr lang="sl-SI" sz="2800" b="1" dirty="0" smtClean="0">
                <a:latin typeface="Arial" panose="020B0604020202020204" pitchFamily="34" charset="0"/>
                <a:cs typeface="Arial" panose="020B0604020202020204" pitchFamily="34" charset="0"/>
              </a:rPr>
              <a:t>PET/CT </a:t>
            </a:r>
            <a:r>
              <a:rPr lang="sl-SI" sz="2800" b="1" dirty="0">
                <a:latin typeface="Arial" panose="020B0604020202020204" pitchFamily="34" charset="0"/>
                <a:cs typeface="Arial" panose="020B0604020202020204" pitchFamily="34" charset="0"/>
              </a:rPr>
              <a:t>scan in </a:t>
            </a:r>
            <a:r>
              <a:rPr lang="sl-SI" sz="2800" b="1" dirty="0" smtClean="0">
                <a:latin typeface="Arial" panose="020B0604020202020204" pitchFamily="34" charset="0"/>
                <a:cs typeface="Arial" panose="020B0604020202020204" pitchFamily="34" charset="0"/>
              </a:rPr>
              <a:t>SA</a:t>
            </a:r>
            <a:endParaRPr lang="en-US" sz="28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384313" y="2136269"/>
            <a:ext cx="11807687" cy="4716554"/>
          </a:xfrm>
        </p:spPr>
        <p:txBody>
          <a:bodyPr>
            <a:normAutofit/>
          </a:bodyPr>
          <a:lstStyle/>
          <a:p>
            <a:endParaRPr lang="sl-SI" sz="2900" b="1" dirty="0" smtClean="0"/>
          </a:p>
          <a:p>
            <a:pPr marL="0" indent="0">
              <a:buNone/>
            </a:pPr>
            <a:r>
              <a:rPr lang="en-GB" sz="2400" b="1" baseline="30000" dirty="0">
                <a:latin typeface="Arial" panose="020B0604020202020204" pitchFamily="34" charset="0"/>
                <a:cs typeface="Arial" panose="020B0604020202020204" pitchFamily="34" charset="0"/>
              </a:rPr>
              <a:t>18</a:t>
            </a:r>
            <a:r>
              <a:rPr lang="en-GB" sz="2400" b="1" dirty="0">
                <a:latin typeface="Arial" panose="020B0604020202020204" pitchFamily="34" charset="0"/>
                <a:cs typeface="Arial" panose="020B0604020202020204" pitchFamily="34" charset="0"/>
              </a:rPr>
              <a:t>F-FDG </a:t>
            </a:r>
            <a:r>
              <a:rPr lang="sl-SI" sz="2400" b="1" dirty="0" smtClean="0">
                <a:latin typeface="Arial" panose="020B0604020202020204" pitchFamily="34" charset="0"/>
                <a:cs typeface="Arial" panose="020B0604020202020204" pitchFamily="34" charset="0"/>
              </a:rPr>
              <a:t>PET/CT </a:t>
            </a:r>
            <a:r>
              <a:rPr lang="sl-SI" sz="2400" b="1" dirty="0">
                <a:latin typeface="Arial" panose="020B0604020202020204" pitchFamily="34" charset="0"/>
                <a:cs typeface="Arial" panose="020B0604020202020204" pitchFamily="34" charset="0"/>
              </a:rPr>
              <a:t>SUV</a:t>
            </a:r>
            <a:r>
              <a:rPr lang="sl-SI" sz="2400" b="1" dirty="0" smtClean="0">
                <a:latin typeface="Arial" panose="020B0604020202020204" pitchFamily="34" charset="0"/>
                <a:cs typeface="Arial" panose="020B0604020202020204" pitchFamily="34" charset="0"/>
              </a:rPr>
              <a:t>:</a:t>
            </a:r>
          </a:p>
          <a:p>
            <a:pPr marL="0" indent="0">
              <a:buNone/>
            </a:pPr>
            <a:r>
              <a:rPr lang="sl-SI" sz="1400" b="1" dirty="0" err="1" smtClean="0"/>
              <a:t>Measures</a:t>
            </a:r>
            <a:r>
              <a:rPr lang="sl-SI" sz="1400" b="1" dirty="0" smtClean="0"/>
              <a:t> in </a:t>
            </a:r>
            <a:r>
              <a:rPr lang="sl-SI" sz="1400" b="1" dirty="0" err="1" smtClean="0"/>
              <a:t>four</a:t>
            </a:r>
            <a:r>
              <a:rPr lang="sl-SI" sz="1400" b="1" dirty="0" smtClean="0"/>
              <a:t> </a:t>
            </a:r>
            <a:r>
              <a:rPr lang="sl-SI" sz="1400" b="1" dirty="0" err="1" smtClean="0"/>
              <a:t>diferent</a:t>
            </a:r>
            <a:r>
              <a:rPr lang="sl-SI" sz="1400" b="1" dirty="0" smtClean="0"/>
              <a:t> </a:t>
            </a:r>
            <a:r>
              <a:rPr lang="sl-SI" sz="1400" b="1" dirty="0" err="1" smtClean="0"/>
              <a:t>location</a:t>
            </a:r>
            <a:endParaRPr lang="sl-SI" sz="1400" b="1" dirty="0" smtClean="0"/>
          </a:p>
          <a:p>
            <a:pPr marL="0" indent="0">
              <a:buNone/>
            </a:pPr>
            <a:endParaRPr lang="en-US" sz="1400" b="1" dirty="0"/>
          </a:p>
          <a:p>
            <a:pPr marL="0" indent="0" fontAlgn="t">
              <a:lnSpc>
                <a:spcPct val="100000"/>
              </a:lnSpc>
              <a:buNone/>
            </a:pPr>
            <a:r>
              <a:rPr lang="en-US" sz="2000" b="1" dirty="0" err="1">
                <a:latin typeface="Arial" panose="020B0604020202020204" pitchFamily="34" charset="0"/>
                <a:cs typeface="Arial" panose="020B0604020202020204" pitchFamily="34" charset="0"/>
              </a:rPr>
              <a:t>MaxSUV</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max SUV at any location</a:t>
            </a:r>
          </a:p>
          <a:p>
            <a:pPr marL="457200" indent="-457200" fontAlgn="t">
              <a:lnSpc>
                <a:spcPct val="100000"/>
              </a:lnSpc>
              <a:buFont typeface="+mj-lt"/>
              <a:buAutoNum type="arabicPeriod"/>
            </a:pPr>
            <a:r>
              <a:rPr lang="en-US" sz="2000" b="1" dirty="0" smtClean="0">
                <a:latin typeface="Arial" panose="020B0604020202020204" pitchFamily="34" charset="0"/>
                <a:cs typeface="Arial" panose="020B0604020202020204" pitchFamily="34" charset="0"/>
              </a:rPr>
              <a:t>Max</a:t>
            </a:r>
            <a:r>
              <a:rPr lang="sl-SI"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Paren</a:t>
            </a:r>
            <a:r>
              <a:rPr lang="sl-SI" sz="2000" b="1" dirty="0" smtClean="0">
                <a:latin typeface="Arial" panose="020B0604020202020204" pitchFamily="34" charset="0"/>
                <a:cs typeface="Arial" panose="020B0604020202020204" pitchFamily="34" charset="0"/>
              </a:rPr>
              <a:t>_</a:t>
            </a:r>
            <a:r>
              <a:rPr lang="sl-SI" sz="2000" b="1" dirty="0" err="1" smtClean="0">
                <a:latin typeface="Arial" panose="020B0604020202020204" pitchFamily="34" charset="0"/>
                <a:cs typeface="Arial" panose="020B0604020202020204" pitchFamily="34" charset="0"/>
              </a:rPr>
              <a:t>lung</a:t>
            </a:r>
            <a:r>
              <a:rPr lang="en-US" sz="2000" b="1"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max SUV in lung parenchyma</a:t>
            </a:r>
          </a:p>
          <a:p>
            <a:pPr marL="457200" indent="-457200" fontAlgn="t">
              <a:lnSpc>
                <a:spcPct val="100000"/>
              </a:lnSpc>
              <a:buFont typeface="+mj-lt"/>
              <a:buAutoNum type="arabicPeriod"/>
            </a:pPr>
            <a:r>
              <a:rPr lang="en-US" sz="2000" b="1" dirty="0" smtClean="0">
                <a:latin typeface="Arial" panose="020B0604020202020204" pitchFamily="34" charset="0"/>
                <a:cs typeface="Arial" panose="020B0604020202020204" pitchFamily="34" charset="0"/>
              </a:rPr>
              <a:t>Max</a:t>
            </a:r>
            <a:r>
              <a:rPr lang="sl-SI" sz="2000" b="1" dirty="0" smtClean="0">
                <a:latin typeface="Arial" panose="020B0604020202020204" pitchFamily="34" charset="0"/>
                <a:cs typeface="Arial" panose="020B0604020202020204" pitchFamily="34" charset="0"/>
              </a:rPr>
              <a:t>_</a:t>
            </a:r>
            <a:r>
              <a:rPr lang="sl-SI" sz="2000" b="1" dirty="0" err="1" smtClean="0">
                <a:latin typeface="Arial" panose="020B0604020202020204" pitchFamily="34" charset="0"/>
                <a:cs typeface="Arial" panose="020B0604020202020204" pitchFamily="34" charset="0"/>
              </a:rPr>
              <a:t>L_nodes_in_chest</a:t>
            </a:r>
            <a:r>
              <a:rPr lang="en-US" sz="2000"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max </a:t>
            </a:r>
            <a:r>
              <a:rPr lang="en-US" sz="2000" dirty="0">
                <a:latin typeface="Arial" panose="020B0604020202020204" pitchFamily="34" charset="0"/>
                <a:cs typeface="Arial" panose="020B0604020202020204" pitchFamily="34" charset="0"/>
              </a:rPr>
              <a:t>SUV in lymph nodes in chest</a:t>
            </a:r>
          </a:p>
          <a:p>
            <a:pPr marL="457200" indent="-457200" fontAlgn="t">
              <a:lnSpc>
                <a:spcPct val="100000"/>
              </a:lnSpc>
              <a:buFont typeface="+mj-lt"/>
              <a:buAutoNum type="arabicPeriod"/>
            </a:pPr>
            <a:r>
              <a:rPr lang="en-US" sz="2000" b="1" dirty="0">
                <a:latin typeface="Arial" panose="020B0604020202020204" pitchFamily="34" charset="0"/>
                <a:cs typeface="Arial" panose="020B0604020202020204" pitchFamily="34" charset="0"/>
              </a:rPr>
              <a:t>Max</a:t>
            </a:r>
            <a:r>
              <a:rPr lang="sl-SI" sz="2000" b="1" dirty="0" smtClean="0">
                <a:latin typeface="Arial" panose="020B0604020202020204" pitchFamily="34" charset="0"/>
                <a:cs typeface="Arial" panose="020B0604020202020204" pitchFamily="34" charset="0"/>
              </a:rPr>
              <a:t>_</a:t>
            </a:r>
            <a:r>
              <a:rPr lang="sl-SI" sz="2000" b="1" dirty="0" err="1" smtClean="0">
                <a:latin typeface="Arial" panose="020B0604020202020204" pitchFamily="34" charset="0"/>
                <a:cs typeface="Arial" panose="020B0604020202020204" pitchFamily="34" charset="0"/>
              </a:rPr>
              <a:t>organ_outsite_chest</a:t>
            </a:r>
            <a:r>
              <a:rPr lang="en-US" sz="2000" b="1"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max </a:t>
            </a:r>
            <a:r>
              <a:rPr lang="en-US" sz="2000" dirty="0">
                <a:latin typeface="Arial" panose="020B0604020202020204" pitchFamily="34" charset="0"/>
                <a:cs typeface="Arial" panose="020B0604020202020204" pitchFamily="34" charset="0"/>
              </a:rPr>
              <a:t>SUV in parenchymal organ in abdomen</a:t>
            </a:r>
            <a:endParaRPr lang="sl-SI" sz="2000" dirty="0">
              <a:latin typeface="Arial" panose="020B0604020202020204" pitchFamily="34" charset="0"/>
              <a:cs typeface="Arial" panose="020B0604020202020204" pitchFamily="34" charset="0"/>
            </a:endParaRPr>
          </a:p>
          <a:p>
            <a:pPr marL="457200" indent="-457200" fontAlgn="t">
              <a:lnSpc>
                <a:spcPct val="100000"/>
              </a:lnSpc>
              <a:buFont typeface="+mj-lt"/>
              <a:buAutoNum type="arabicPeriod"/>
            </a:pPr>
            <a:r>
              <a:rPr lang="en-US" sz="2000" b="1" dirty="0" smtClean="0">
                <a:latin typeface="Arial" panose="020B0604020202020204" pitchFamily="34" charset="0"/>
                <a:cs typeface="Arial" panose="020B0604020202020204" pitchFamily="34" charset="0"/>
              </a:rPr>
              <a:t>Max</a:t>
            </a:r>
            <a:r>
              <a:rPr lang="sl-SI" sz="2000" b="1" dirty="0" smtClean="0">
                <a:latin typeface="Arial" panose="020B0604020202020204" pitchFamily="34" charset="0"/>
                <a:cs typeface="Arial" panose="020B0604020202020204" pitchFamily="34" charset="0"/>
              </a:rPr>
              <a:t>_</a:t>
            </a:r>
            <a:r>
              <a:rPr lang="sl-SI" sz="2000" b="1" dirty="0" err="1" smtClean="0">
                <a:latin typeface="Arial" panose="020B0604020202020204" pitchFamily="34" charset="0"/>
                <a:cs typeface="Arial" panose="020B0604020202020204" pitchFamily="34" charset="0"/>
              </a:rPr>
              <a:t>L_nodes_outsite_chest</a:t>
            </a:r>
            <a:r>
              <a:rPr lang="en-US" sz="2000" b="1"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max </a:t>
            </a:r>
            <a:r>
              <a:rPr lang="en-US" sz="2000" dirty="0">
                <a:latin typeface="Arial" panose="020B0604020202020204" pitchFamily="34" charset="0"/>
                <a:cs typeface="Arial" panose="020B0604020202020204" pitchFamily="34" charset="0"/>
              </a:rPr>
              <a:t>SUV in lymph nodes in extra pulmonary </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location</a:t>
            </a:r>
            <a:endParaRPr lang="en-US" sz="2000" dirty="0">
              <a:latin typeface="Arial" panose="020B0604020202020204" pitchFamily="34" charset="0"/>
              <a:cs typeface="Arial" panose="020B0604020202020204" pitchFamily="34" charset="0"/>
            </a:endParaRPr>
          </a:p>
          <a:p>
            <a:pPr marL="0" indent="0" fontAlgn="t">
              <a:lnSpc>
                <a:spcPct val="100000"/>
              </a:lnSpc>
              <a:buNone/>
            </a:pPr>
            <a:r>
              <a:rPr lang="sl-SI" sz="2000" dirty="0" smtClean="0">
                <a:latin typeface="Arial" panose="020B0604020202020204" pitchFamily="34" charset="0"/>
                <a:cs typeface="Arial" panose="020B0604020202020204" pitchFamily="34" charset="0"/>
              </a:rPr>
              <a:t>  </a:t>
            </a:r>
          </a:p>
          <a:p>
            <a:pPr marL="0" indent="0" fontAlgn="t">
              <a:lnSpc>
                <a:spcPct val="100000"/>
              </a:lnSpc>
              <a:buNone/>
            </a:pP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                                                             </a:t>
            </a:r>
            <a:endParaRPr lang="en-US" dirty="0"/>
          </a:p>
          <a:p>
            <a:endParaRPr lang="en-US" dirty="0" smtClean="0"/>
          </a:p>
          <a:p>
            <a:endParaRPr lang="en-US" dirty="0" smtClean="0"/>
          </a:p>
        </p:txBody>
      </p:sp>
      <p:sp>
        <p:nvSpPr>
          <p:cNvPr id="4" name="Označba mesta datuma 3"/>
          <p:cNvSpPr>
            <a:spLocks noGrp="1"/>
          </p:cNvSpPr>
          <p:nvPr>
            <p:ph type="dt" sz="half" idx="10"/>
          </p:nvPr>
        </p:nvSpPr>
        <p:spPr/>
        <p:txBody>
          <a:bodyPr/>
          <a:lstStyle/>
          <a:p>
            <a:fld id="{0930491E-EFFC-4334-8929-125E791F2ED6}"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26</a:t>
            </a:fld>
            <a:endParaRPr lang="en-US"/>
          </a:p>
        </p:txBody>
      </p:sp>
      <p:pic>
        <p:nvPicPr>
          <p:cNvPr id="6" name="Slika 5"/>
          <p:cNvPicPr>
            <a:picLocks noChangeAspect="1"/>
          </p:cNvPicPr>
          <p:nvPr/>
        </p:nvPicPr>
        <p:blipFill>
          <a:blip r:embed="rId3"/>
          <a:stretch>
            <a:fillRect/>
          </a:stretch>
        </p:blipFill>
        <p:spPr>
          <a:xfrm>
            <a:off x="7198451" y="572766"/>
            <a:ext cx="4304433" cy="2495112"/>
          </a:xfrm>
          <a:prstGeom prst="rect">
            <a:avLst/>
          </a:prstGeom>
        </p:spPr>
      </p:pic>
    </p:spTree>
    <p:extLst>
      <p:ext uri="{BB962C8B-B14F-4D97-AF65-F5344CB8AC3E}">
        <p14:creationId xmlns:p14="http://schemas.microsoft.com/office/powerpoint/2010/main" val="3155822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45077" y="326214"/>
            <a:ext cx="10515600" cy="1325563"/>
          </a:xfrm>
        </p:spPr>
        <p:txBody>
          <a:bodyPr>
            <a:normAutofit/>
          </a:bodyPr>
          <a:lstStyle/>
          <a:p>
            <a:r>
              <a:rPr lang="en-GB" sz="2800" baseline="30000" dirty="0">
                <a:latin typeface="Arial" panose="020B0604020202020204" pitchFamily="34" charset="0"/>
                <a:cs typeface="Arial" panose="020B0604020202020204" pitchFamily="34" charset="0"/>
              </a:rPr>
              <a:t>18</a:t>
            </a:r>
            <a:r>
              <a:rPr lang="en-GB" sz="2800" dirty="0">
                <a:latin typeface="Arial" panose="020B0604020202020204" pitchFamily="34" charset="0"/>
                <a:cs typeface="Arial" panose="020B0604020202020204" pitchFamily="34" charset="0"/>
              </a:rPr>
              <a:t>F-FDG </a:t>
            </a:r>
            <a:r>
              <a:rPr lang="sl-SI" sz="2800" dirty="0" smtClean="0">
                <a:latin typeface="Arial" panose="020B0604020202020204" pitchFamily="34" charset="0"/>
                <a:cs typeface="Arial" panose="020B0604020202020204" pitchFamily="34" charset="0"/>
              </a:rPr>
              <a:t>PET/CT </a:t>
            </a:r>
            <a:r>
              <a:rPr lang="sl-SI" sz="2800" dirty="0">
                <a:latin typeface="Arial" panose="020B0604020202020204" pitchFamily="34" charset="0"/>
                <a:cs typeface="Arial" panose="020B0604020202020204" pitchFamily="34" charset="0"/>
              </a:rPr>
              <a:t>scan in </a:t>
            </a:r>
            <a:r>
              <a:rPr lang="sl-SI" sz="2800" dirty="0" smtClean="0">
                <a:latin typeface="Arial" panose="020B0604020202020204" pitchFamily="34" charset="0"/>
                <a:cs typeface="Arial" panose="020B0604020202020204" pitchFamily="34" charset="0"/>
              </a:rPr>
              <a:t>SA</a:t>
            </a:r>
            <a:endParaRPr lang="en-US" sz="28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207853" y="2110967"/>
            <a:ext cx="10246433" cy="4351338"/>
          </a:xfrm>
        </p:spPr>
        <p:txBody>
          <a:bodyPr>
            <a:normAutofit/>
          </a:bodyPr>
          <a:lstStyle/>
          <a:p>
            <a:pPr>
              <a:lnSpc>
                <a:spcPct val="120000"/>
              </a:lnSpc>
            </a:pPr>
            <a:r>
              <a:rPr lang="sl-SI" sz="2400" b="1" dirty="0" err="1">
                <a:latin typeface="Arial" panose="020B0604020202020204" pitchFamily="34" charset="0"/>
                <a:cs typeface="Arial" panose="020B0604020202020204" pitchFamily="34" charset="0"/>
              </a:rPr>
              <a:t>Pulmonary</a:t>
            </a:r>
            <a:r>
              <a:rPr lang="sl-SI" sz="2400" b="1" dirty="0">
                <a:latin typeface="Arial" panose="020B0604020202020204" pitchFamily="34" charset="0"/>
                <a:cs typeface="Arial" panose="020B0604020202020204" pitchFamily="34" charset="0"/>
              </a:rPr>
              <a:t> </a:t>
            </a:r>
            <a:r>
              <a:rPr lang="sl-SI" sz="2400" b="1" dirty="0" err="1">
                <a:latin typeface="Arial" panose="020B0604020202020204" pitchFamily="34" charset="0"/>
                <a:cs typeface="Arial" panose="020B0604020202020204" pitchFamily="34" charset="0"/>
              </a:rPr>
              <a:t>function</a:t>
            </a:r>
            <a:r>
              <a:rPr lang="sl-SI" sz="2400" b="1" dirty="0">
                <a:latin typeface="Arial" panose="020B0604020202020204" pitchFamily="34" charset="0"/>
                <a:cs typeface="Arial" panose="020B0604020202020204" pitchFamily="34" charset="0"/>
              </a:rPr>
              <a:t>:</a:t>
            </a:r>
            <a:r>
              <a:rPr lang="sl-SI" sz="2400" dirty="0">
                <a:latin typeface="Arial" panose="020B0604020202020204" pitchFamily="34" charset="0"/>
                <a:cs typeface="Arial" panose="020B0604020202020204" pitchFamily="34" charset="0"/>
              </a:rPr>
              <a:t> FVC, </a:t>
            </a:r>
            <a:r>
              <a:rPr lang="sl-SI" sz="2400" dirty="0" smtClean="0">
                <a:latin typeface="Arial" panose="020B0604020202020204" pitchFamily="34" charset="0"/>
                <a:cs typeface="Arial" panose="020B0604020202020204" pitchFamily="34" charset="0"/>
              </a:rPr>
              <a:t>DLco</a:t>
            </a:r>
          </a:p>
          <a:p>
            <a:pPr>
              <a:lnSpc>
                <a:spcPct val="120000"/>
              </a:lnSpc>
            </a:pPr>
            <a:r>
              <a:rPr lang="sl-SI" sz="2400" b="1" dirty="0" err="1" smtClean="0">
                <a:latin typeface="Arial" panose="020B0604020202020204" pitchFamily="34" charset="0"/>
                <a:cs typeface="Arial" panose="020B0604020202020204" pitchFamily="34" charset="0"/>
              </a:rPr>
              <a:t>Chest</a:t>
            </a:r>
            <a:r>
              <a:rPr lang="sl-SI" sz="2400" b="1" dirty="0" smtClean="0">
                <a:latin typeface="Arial" panose="020B0604020202020204" pitchFamily="34" charset="0"/>
                <a:cs typeface="Arial" panose="020B0604020202020204" pitchFamily="34" charset="0"/>
              </a:rPr>
              <a:t> radiogram </a:t>
            </a:r>
            <a:r>
              <a:rPr lang="sl-SI" sz="2400" dirty="0" smtClean="0">
                <a:latin typeface="Arial" panose="020B0604020202020204" pitchFamily="34" charset="0"/>
                <a:cs typeface="Arial" panose="020B0604020202020204" pitchFamily="34" charset="0"/>
              </a:rPr>
              <a:t>in </a:t>
            </a:r>
            <a:r>
              <a:rPr lang="sl-SI" sz="2400" dirty="0" err="1" smtClean="0">
                <a:latin typeface="Arial" panose="020B0604020202020204" pitchFamily="34" charset="0"/>
                <a:cs typeface="Arial" panose="020B0604020202020204" pitchFamily="34" charset="0"/>
              </a:rPr>
              <a:t>two</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projections</a:t>
            </a:r>
            <a:endParaRPr lang="sl-SI" sz="2400" dirty="0">
              <a:latin typeface="Arial" panose="020B0604020202020204" pitchFamily="34" charset="0"/>
              <a:cs typeface="Arial" panose="020B0604020202020204" pitchFamily="34" charset="0"/>
            </a:endParaRPr>
          </a:p>
          <a:p>
            <a:pPr>
              <a:lnSpc>
                <a:spcPct val="120000"/>
              </a:lnSpc>
            </a:pPr>
            <a:r>
              <a:rPr lang="sl-SI" sz="2400" b="1" dirty="0" err="1">
                <a:latin typeface="Arial" panose="020B0604020202020204" pitchFamily="34" charset="0"/>
                <a:cs typeface="Arial" panose="020B0604020202020204" pitchFamily="34" charset="0"/>
              </a:rPr>
              <a:t>Markers</a:t>
            </a:r>
            <a:r>
              <a:rPr lang="sl-SI" sz="2400" b="1" dirty="0" smtClean="0">
                <a:latin typeface="Arial" panose="020B0604020202020204" pitchFamily="34" charset="0"/>
                <a:cs typeface="Arial" panose="020B0604020202020204" pitchFamily="34" charset="0"/>
              </a:rPr>
              <a:t>:</a:t>
            </a:r>
          </a:p>
          <a:p>
            <a:pPr marL="0" indent="0">
              <a:lnSpc>
                <a:spcPct val="120000"/>
              </a:lnSpc>
              <a:buNone/>
            </a:pPr>
            <a:r>
              <a:rPr lang="sl-SI" sz="2400" dirty="0" smtClean="0">
                <a:latin typeface="Arial" panose="020B0604020202020204" pitchFamily="34" charset="0"/>
                <a:cs typeface="Arial" panose="020B0604020202020204" pitchFamily="34" charset="0"/>
              </a:rPr>
              <a:t>             chitotriosidase </a:t>
            </a:r>
            <a:r>
              <a:rPr lang="sl-SI" sz="2400" dirty="0">
                <a:latin typeface="Arial" panose="020B0604020202020204" pitchFamily="34" charset="0"/>
                <a:cs typeface="Arial" panose="020B0604020202020204" pitchFamily="34" charset="0"/>
              </a:rPr>
              <a:t>(CTO), </a:t>
            </a:r>
            <a:endParaRPr lang="sl-SI" sz="2400" dirty="0" smtClean="0">
              <a:latin typeface="Arial" panose="020B0604020202020204" pitchFamily="34" charset="0"/>
              <a:cs typeface="Arial" panose="020B0604020202020204" pitchFamily="34" charset="0"/>
            </a:endParaRPr>
          </a:p>
          <a:p>
            <a:pPr marL="0" indent="0">
              <a:lnSpc>
                <a:spcPct val="120000"/>
              </a:lnSpc>
              <a:buNone/>
            </a:pPr>
            <a:r>
              <a:rPr lang="sl-SI" sz="2400" dirty="0" smtClean="0">
                <a:latin typeface="Arial" panose="020B0604020202020204" pitchFamily="34" charset="0"/>
                <a:cs typeface="Arial" panose="020B0604020202020204" pitchFamily="34" charset="0"/>
              </a:rPr>
              <a:t>             serum </a:t>
            </a:r>
            <a:r>
              <a:rPr lang="sl-SI" sz="2400" dirty="0">
                <a:latin typeface="Arial" panose="020B0604020202020204" pitchFamily="34" charset="0"/>
                <a:cs typeface="Arial" panose="020B0604020202020204" pitchFamily="34" charset="0"/>
              </a:rPr>
              <a:t>angiotenzin </a:t>
            </a:r>
            <a:r>
              <a:rPr lang="sl-SI" sz="2400" dirty="0" err="1">
                <a:latin typeface="Arial" panose="020B0604020202020204" pitchFamily="34" charset="0"/>
                <a:cs typeface="Arial" panose="020B0604020202020204" pitchFamily="34" charset="0"/>
              </a:rPr>
              <a:t>converting</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enzym</a:t>
            </a:r>
            <a:r>
              <a:rPr lang="sl-SI" sz="2400" dirty="0">
                <a:latin typeface="Arial" panose="020B0604020202020204" pitchFamily="34" charset="0"/>
                <a:cs typeface="Arial" panose="020B0604020202020204" pitchFamily="34" charset="0"/>
              </a:rPr>
              <a:t> (sACE), </a:t>
            </a:r>
            <a:endParaRPr lang="sl-SI" sz="2400" dirty="0" smtClean="0">
              <a:latin typeface="Arial" panose="020B0604020202020204" pitchFamily="34" charset="0"/>
              <a:cs typeface="Arial" panose="020B0604020202020204" pitchFamily="34" charset="0"/>
            </a:endParaRPr>
          </a:p>
          <a:p>
            <a:pPr marL="0" indent="0">
              <a:lnSpc>
                <a:spcPct val="120000"/>
              </a:lnSpc>
              <a:buNone/>
            </a:pP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cytokines</a:t>
            </a:r>
            <a:r>
              <a:rPr lang="sl-SI" sz="2400" dirty="0" smtClean="0">
                <a:latin typeface="Arial" panose="020B0604020202020204" pitchFamily="34" charset="0"/>
                <a:cs typeface="Arial" panose="020B0604020202020204" pitchFamily="34" charset="0"/>
              </a:rPr>
              <a:t>: </a:t>
            </a:r>
            <a:r>
              <a:rPr lang="sl-SI" sz="2400" b="1" dirty="0" smtClean="0">
                <a:latin typeface="Arial" panose="020B0604020202020204" pitchFamily="34" charset="0"/>
                <a:cs typeface="Arial" panose="020B0604020202020204" pitchFamily="34" charset="0"/>
              </a:rPr>
              <a:t>in </a:t>
            </a:r>
            <a:r>
              <a:rPr lang="sl-SI" sz="2400" b="1" dirty="0" err="1" smtClean="0">
                <a:latin typeface="Arial" panose="020B0604020202020204" pitchFamily="34" charset="0"/>
                <a:cs typeface="Arial" panose="020B0604020202020204" pitchFamily="34" charset="0"/>
              </a:rPr>
              <a:t>blood</a:t>
            </a:r>
            <a:r>
              <a:rPr lang="sl-SI" sz="2400" b="1" dirty="0" smtClean="0">
                <a:latin typeface="Arial" panose="020B0604020202020204" pitchFamily="34" charset="0"/>
                <a:cs typeface="Arial" panose="020B0604020202020204" pitchFamily="34" charset="0"/>
              </a:rPr>
              <a:t> </a:t>
            </a:r>
            <a:r>
              <a:rPr lang="sl-SI" sz="2400" dirty="0">
                <a:latin typeface="Arial" panose="020B0604020202020204" pitchFamily="34" charset="0"/>
                <a:cs typeface="Arial" panose="020B0604020202020204" pitchFamily="34" charset="0"/>
              </a:rPr>
              <a:t>IL-2R, TNF-</a:t>
            </a:r>
            <a:r>
              <a:rPr lang="el-GR" sz="2400" dirty="0" smtClean="0">
                <a:latin typeface="Arial" panose="020B0604020202020204" pitchFamily="34" charset="0"/>
                <a:cs typeface="Arial" panose="020B0604020202020204" pitchFamily="34" charset="0"/>
              </a:rPr>
              <a:t>α</a:t>
            </a:r>
            <a:r>
              <a:rPr lang="sl-SI" sz="2400" dirty="0" smtClean="0">
                <a:latin typeface="Arial" panose="020B0604020202020204" pitchFamily="34" charset="0"/>
                <a:cs typeface="Arial" panose="020B0604020202020204" pitchFamily="34" charset="0"/>
              </a:rPr>
              <a:t>, IL-6  </a:t>
            </a:r>
            <a:r>
              <a:rPr lang="sl-SI" sz="2400" dirty="0" err="1" smtClean="0">
                <a:latin typeface="Arial" panose="020B0604020202020204" pitchFamily="34" charset="0"/>
                <a:cs typeface="Arial" panose="020B0604020202020204" pitchFamily="34" charset="0"/>
              </a:rPr>
              <a:t>and</a:t>
            </a:r>
            <a:r>
              <a:rPr lang="sl-SI" sz="2400" dirty="0">
                <a:latin typeface="Arial" panose="020B0604020202020204" pitchFamily="34" charset="0"/>
                <a:cs typeface="Arial" panose="020B0604020202020204" pitchFamily="34" charset="0"/>
              </a:rPr>
              <a:t> TNF-</a:t>
            </a:r>
            <a:r>
              <a:rPr lang="el-GR" sz="2400" dirty="0">
                <a:latin typeface="Arial" panose="020B0604020202020204" pitchFamily="34" charset="0"/>
                <a:cs typeface="Arial" panose="020B0604020202020204" pitchFamily="34" charset="0"/>
              </a:rPr>
              <a:t>α</a:t>
            </a:r>
            <a:r>
              <a:rPr lang="sl-SI" sz="2400" dirty="0">
                <a:latin typeface="Arial" panose="020B0604020202020204" pitchFamily="34" charset="0"/>
                <a:cs typeface="Arial" panose="020B0604020202020204" pitchFamily="34" charset="0"/>
              </a:rPr>
              <a:t>, IL-6 </a:t>
            </a:r>
            <a:r>
              <a:rPr lang="sl-SI" sz="2400" b="1" dirty="0" smtClean="0">
                <a:latin typeface="Arial" panose="020B0604020202020204" pitchFamily="34" charset="0"/>
                <a:cs typeface="Arial" panose="020B0604020202020204" pitchFamily="34" charset="0"/>
              </a:rPr>
              <a:t>in BAL</a:t>
            </a:r>
          </a:p>
          <a:p>
            <a:pPr>
              <a:lnSpc>
                <a:spcPct val="120000"/>
              </a:lnSpc>
            </a:pPr>
            <a:endParaRPr lang="sl-SI" sz="2400" dirty="0">
              <a:latin typeface="Arial" panose="020B0604020202020204" pitchFamily="34" charset="0"/>
              <a:cs typeface="Arial" panose="020B0604020202020204" pitchFamily="34" charset="0"/>
            </a:endParaRPr>
          </a:p>
          <a:p>
            <a:pPr marL="0" indent="0">
              <a:buNone/>
            </a:pPr>
            <a:endParaRPr lang="sl-SI" sz="2900" b="1" dirty="0" smtClean="0"/>
          </a:p>
          <a:p>
            <a:pPr marL="0" indent="0">
              <a:buNone/>
            </a:pPr>
            <a:endParaRPr lang="sl-SI" sz="2900" b="1" dirty="0"/>
          </a:p>
        </p:txBody>
      </p:sp>
      <p:sp>
        <p:nvSpPr>
          <p:cNvPr id="4" name="Označba mesta datuma 3"/>
          <p:cNvSpPr>
            <a:spLocks noGrp="1"/>
          </p:cNvSpPr>
          <p:nvPr>
            <p:ph type="dt" sz="half" idx="10"/>
          </p:nvPr>
        </p:nvSpPr>
        <p:spPr/>
        <p:txBody>
          <a:bodyPr/>
          <a:lstStyle/>
          <a:p>
            <a:fld id="{CF65936A-2533-4771-AA7C-AE3AA2D590E3}"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27</a:t>
            </a:fld>
            <a:endParaRPr lang="en-US"/>
          </a:p>
        </p:txBody>
      </p:sp>
    </p:spTree>
    <p:extLst>
      <p:ext uri="{BB962C8B-B14F-4D97-AF65-F5344CB8AC3E}">
        <p14:creationId xmlns:p14="http://schemas.microsoft.com/office/powerpoint/2010/main" val="687193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0"/>
            <a:ext cx="10515600" cy="1325563"/>
          </a:xfrm>
        </p:spPr>
        <p:txBody>
          <a:bodyPr>
            <a:normAutofit/>
          </a:bodyPr>
          <a:lstStyle/>
          <a:p>
            <a:r>
              <a:rPr lang="sl-SI" sz="2400" dirty="0" err="1">
                <a:latin typeface="Arial" panose="020B0604020202020204" pitchFamily="34" charset="0"/>
                <a:cs typeface="Arial" panose="020B0604020202020204" pitchFamily="34" charset="0"/>
              </a:rPr>
              <a:t>Demografic</a:t>
            </a:r>
            <a:r>
              <a:rPr lang="sl-SI" sz="2400" dirty="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characteristics</a:t>
            </a:r>
            <a:r>
              <a:rPr lang="sl-SI" sz="2400" dirty="0" smtClean="0">
                <a:latin typeface="Arial" panose="020B0604020202020204" pitchFamily="34" charset="0"/>
                <a:cs typeface="Arial" panose="020B0604020202020204" pitchFamily="34" charset="0"/>
              </a:rPr>
              <a:t> </a:t>
            </a:r>
            <a:r>
              <a:rPr lang="sl-SI" sz="2400" dirty="0">
                <a:latin typeface="Arial" panose="020B0604020202020204" pitchFamily="34" charset="0"/>
                <a:cs typeface="Arial" panose="020B0604020202020204" pitchFamily="34" charset="0"/>
              </a:rPr>
              <a:t>of </a:t>
            </a:r>
            <a:r>
              <a:rPr lang="sl-SI" sz="2400" dirty="0" err="1" smtClean="0">
                <a:latin typeface="Arial" panose="020B0604020202020204" pitchFamily="34" charset="0"/>
                <a:cs typeface="Arial" panose="020B0604020202020204" pitchFamily="34" charset="0"/>
              </a:rPr>
              <a:t>sarcoidosis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patients</a:t>
            </a:r>
            <a:endParaRPr lang="en-US" sz="2400" dirty="0">
              <a:latin typeface="Arial" panose="020B0604020202020204" pitchFamily="34" charset="0"/>
              <a:cs typeface="Arial" panose="020B0604020202020204" pitchFamily="34" charset="0"/>
            </a:endParaRPr>
          </a:p>
        </p:txBody>
      </p:sp>
      <p:sp>
        <p:nvSpPr>
          <p:cNvPr id="3" name="Pravokotnik 2"/>
          <p:cNvSpPr/>
          <p:nvPr/>
        </p:nvSpPr>
        <p:spPr>
          <a:xfrm>
            <a:off x="940904" y="1257576"/>
            <a:ext cx="10310191" cy="923330"/>
          </a:xfrm>
          <a:prstGeom prst="rect">
            <a:avLst/>
          </a:prstGeom>
        </p:spPr>
        <p:txBody>
          <a:bodyPr wrap="square">
            <a:spAutoFit/>
          </a:bodyPr>
          <a:lstStyle/>
          <a:p>
            <a:pPr>
              <a:lnSpc>
                <a:spcPct val="150000"/>
              </a:lnSpc>
            </a:pPr>
            <a:r>
              <a:rPr lang="sl-SI" dirty="0" err="1" smtClean="0">
                <a:latin typeface="Arial" panose="020B0604020202020204" pitchFamily="34" charset="0"/>
                <a:cs typeface="Arial" panose="020B0604020202020204" pitchFamily="34" charset="0"/>
              </a:rPr>
              <a:t>Demografic</a:t>
            </a:r>
            <a:r>
              <a:rPr lang="sl-SI" dirty="0" smtClean="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characteristics</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of </a:t>
            </a:r>
            <a:r>
              <a:rPr lang="sl-SI" dirty="0" err="1">
                <a:latin typeface="Arial" panose="020B0604020202020204" pitchFamily="34" charset="0"/>
                <a:cs typeface="Arial" panose="020B0604020202020204" pitchFamily="34" charset="0"/>
              </a:rPr>
              <a:t>sarcoidosis</a:t>
            </a:r>
            <a:r>
              <a:rPr lang="sl-SI" dirty="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patients</a:t>
            </a:r>
            <a:r>
              <a:rPr lang="sl-SI" dirty="0" smtClean="0">
                <a:latin typeface="Arial" panose="020B0604020202020204" pitchFamily="34" charset="0"/>
                <a:cs typeface="Arial" panose="020B0604020202020204" pitchFamily="34" charset="0"/>
              </a:rPr>
              <a:t>. </a:t>
            </a:r>
          </a:p>
          <a:p>
            <a:pPr>
              <a:lnSpc>
                <a:spcPct val="150000"/>
              </a:lnSpc>
            </a:pPr>
            <a:endParaRPr lang="en-US" dirty="0"/>
          </a:p>
        </p:txBody>
      </p:sp>
      <p:sp>
        <p:nvSpPr>
          <p:cNvPr id="5" name="Označba mesta datuma 4"/>
          <p:cNvSpPr>
            <a:spLocks noGrp="1"/>
          </p:cNvSpPr>
          <p:nvPr>
            <p:ph type="dt" sz="half" idx="10"/>
          </p:nvPr>
        </p:nvSpPr>
        <p:spPr>
          <a:xfrm>
            <a:off x="838199" y="6356350"/>
            <a:ext cx="4250635" cy="365125"/>
          </a:xfrm>
        </p:spPr>
        <p:txBody>
          <a:bodyPr/>
          <a:lstStyle/>
          <a:p>
            <a:pPr>
              <a:lnSpc>
                <a:spcPct val="150000"/>
              </a:lnSpc>
            </a:pPr>
            <a:r>
              <a:rPr lang="sl-SI" dirty="0">
                <a:solidFill>
                  <a:schemeClr val="tx1"/>
                </a:solidFill>
                <a:latin typeface="Arial" panose="020B0604020202020204" pitchFamily="34" charset="0"/>
                <a:cs typeface="Arial" panose="020B0604020202020204" pitchFamily="34" charset="0"/>
              </a:rPr>
              <a:t>Total: </a:t>
            </a:r>
            <a:r>
              <a:rPr lang="sl-SI" dirty="0" smtClean="0">
                <a:solidFill>
                  <a:schemeClr val="tx1"/>
                </a:solidFill>
                <a:latin typeface="Arial" panose="020B0604020202020204" pitchFamily="34" charset="0"/>
                <a:cs typeface="Arial" panose="020B0604020202020204" pitchFamily="34" charset="0"/>
              </a:rPr>
              <a:t>166 </a:t>
            </a:r>
            <a:r>
              <a:rPr lang="sl-SI" dirty="0" err="1">
                <a:solidFill>
                  <a:schemeClr val="tx1"/>
                </a:solidFill>
                <a:latin typeface="Arial" panose="020B0604020202020204" pitchFamily="34" charset="0"/>
                <a:cs typeface="Arial" panose="020B0604020202020204" pitchFamily="34" charset="0"/>
              </a:rPr>
              <a:t>patients</a:t>
            </a:r>
            <a:r>
              <a:rPr lang="sl-SI" dirty="0">
                <a:solidFill>
                  <a:schemeClr val="tx1"/>
                </a:solidFill>
                <a:latin typeface="Arial" panose="020B0604020202020204" pitchFamily="34" charset="0"/>
                <a:cs typeface="Arial" panose="020B0604020202020204" pitchFamily="34" charset="0"/>
              </a:rPr>
              <a:t>: </a:t>
            </a:r>
            <a:r>
              <a:rPr lang="sl-SI" dirty="0" smtClean="0">
                <a:solidFill>
                  <a:schemeClr val="tx1"/>
                </a:solidFill>
                <a:latin typeface="Arial" panose="020B0604020202020204" pitchFamily="34" charset="0"/>
                <a:cs typeface="Arial" panose="020B0604020202020204" pitchFamily="34" charset="0"/>
              </a:rPr>
              <a:t>PET/CT1</a:t>
            </a:r>
            <a:endParaRPr lang="en-US" dirty="0">
              <a:solidFill>
                <a:schemeClr val="tx1"/>
              </a:solidFill>
              <a:latin typeface="Arial" panose="020B0604020202020204" pitchFamily="34" charset="0"/>
              <a:cs typeface="Arial" panose="020B0604020202020204" pitchFamily="34" charset="0"/>
            </a:endParaRPr>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28</a:t>
            </a:fld>
            <a:endParaRPr lang="en-US"/>
          </a:p>
        </p:txBody>
      </p:sp>
      <p:graphicFrame>
        <p:nvGraphicFramePr>
          <p:cNvPr id="8" name="Tabela 7"/>
          <p:cNvGraphicFramePr>
            <a:graphicFrameLocks noGrp="1"/>
          </p:cNvGraphicFramePr>
          <p:nvPr>
            <p:extLst>
              <p:ext uri="{D42A27DB-BD31-4B8C-83A1-F6EECF244321}">
                <p14:modId xmlns:p14="http://schemas.microsoft.com/office/powerpoint/2010/main" val="2716024723"/>
              </p:ext>
            </p:extLst>
          </p:nvPr>
        </p:nvGraphicFramePr>
        <p:xfrm>
          <a:off x="1166191" y="1918066"/>
          <a:ext cx="3844860" cy="4010525"/>
        </p:xfrm>
        <a:graphic>
          <a:graphicData uri="http://schemas.openxmlformats.org/drawingml/2006/table">
            <a:tbl>
              <a:tblPr firstRow="1" firstCol="1" bandRow="1">
                <a:tableStyleId>{5C22544A-7EE6-4342-B048-85BDC9FD1C3A}</a:tableStyleId>
              </a:tblPr>
              <a:tblGrid>
                <a:gridCol w="1892530">
                  <a:extLst>
                    <a:ext uri="{9D8B030D-6E8A-4147-A177-3AD203B41FA5}">
                      <a16:colId xmlns:a16="http://schemas.microsoft.com/office/drawing/2014/main" val="20000"/>
                    </a:ext>
                  </a:extLst>
                </a:gridCol>
                <a:gridCol w="1952330">
                  <a:extLst>
                    <a:ext uri="{9D8B030D-6E8A-4147-A177-3AD203B41FA5}">
                      <a16:colId xmlns:a16="http://schemas.microsoft.com/office/drawing/2014/main" val="20001"/>
                    </a:ext>
                  </a:extLst>
                </a:gridCol>
              </a:tblGrid>
              <a:tr h="227794">
                <a:tc>
                  <a:txBody>
                    <a:bodyPr/>
                    <a:lstStyle/>
                    <a:p>
                      <a:pPr>
                        <a:lnSpc>
                          <a:spcPct val="107000"/>
                        </a:lnSpc>
                        <a:spcAft>
                          <a:spcPts val="0"/>
                        </a:spcAft>
                      </a:pPr>
                      <a:r>
                        <a:rPr lang="en-GB" sz="1600" b="1" dirty="0">
                          <a:ln>
                            <a:noFill/>
                          </a:ln>
                          <a:solidFill>
                            <a:schemeClr val="tx1"/>
                          </a:solidFill>
                          <a:effectLst/>
                          <a:latin typeface="Arial" panose="020B0604020202020204" pitchFamily="34" charset="0"/>
                          <a:cs typeface="Arial" panose="020B0604020202020204" pitchFamily="34" charset="0"/>
                        </a:rPr>
                        <a:t>Parameters</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pPr>
                      <a:r>
                        <a:rPr lang="sl-SI" sz="1600" b="1" dirty="0" smtClean="0">
                          <a:effectLst/>
                          <a:latin typeface="Arial" panose="020B0604020202020204" pitchFamily="34" charset="0"/>
                          <a:cs typeface="Arial" panose="020B0604020202020204" pitchFamily="34" charset="0"/>
                        </a:rPr>
                        <a:t>N</a:t>
                      </a:r>
                      <a:endParaRPr lang="sl-SI" sz="1600" b="1" dirty="0">
                        <a:effectLst/>
                        <a:latin typeface="Arial" panose="020B060402020202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0"/>
                  </a:ext>
                </a:extLst>
              </a:tr>
              <a:tr h="227794">
                <a:tc>
                  <a:txBody>
                    <a:bodyPr/>
                    <a:lstStyle/>
                    <a:p>
                      <a:pPr>
                        <a:lnSpc>
                          <a:spcPct val="107000"/>
                        </a:lnSpc>
                        <a:spcAft>
                          <a:spcPts val="0"/>
                        </a:spcAft>
                      </a:pPr>
                      <a:r>
                        <a:rPr lang="en-GB" sz="1600" b="1" dirty="0">
                          <a:ln>
                            <a:noFill/>
                          </a:ln>
                          <a:solidFill>
                            <a:schemeClr val="tx1"/>
                          </a:solidFill>
                          <a:effectLst/>
                          <a:latin typeface="Arial" panose="020B0604020202020204" pitchFamily="34" charset="0"/>
                          <a:cs typeface="Arial" panose="020B0604020202020204" pitchFamily="34" charset="0"/>
                        </a:rPr>
                        <a:t>n</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spcAft>
                          <a:spcPts val="0"/>
                        </a:spcAft>
                      </a:pPr>
                      <a:r>
                        <a:rPr lang="sl-SI" sz="1600" b="1" dirty="0" smtClean="0">
                          <a:effectLst/>
                          <a:latin typeface="Arial" panose="020B0604020202020204" pitchFamily="34" charset="0"/>
                          <a:ea typeface="Calibri" panose="020F0502020204030204" pitchFamily="34" charset="0"/>
                          <a:cs typeface="Arial" panose="020B0604020202020204" pitchFamily="34" charset="0"/>
                        </a:rPr>
                        <a:t>166</a:t>
                      </a:r>
                      <a:endParaRPr lang="sl-SI" sz="1600" b="1" dirty="0">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1"/>
                  </a:ext>
                </a:extLst>
              </a:tr>
              <a:tr h="227794">
                <a:tc>
                  <a:txBody>
                    <a:bodyPr/>
                    <a:lstStyle/>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age</a:t>
                      </a: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spcAft>
                          <a:spcPts val="0"/>
                        </a:spcAft>
                      </a:pPr>
                      <a:r>
                        <a:rPr lang="en-GB" sz="1400" b="1" dirty="0" smtClean="0">
                          <a:ln>
                            <a:noFill/>
                          </a:ln>
                          <a:effectLst/>
                          <a:latin typeface="Arial" panose="020B0604020202020204" pitchFamily="34" charset="0"/>
                          <a:cs typeface="Arial" panose="020B0604020202020204" pitchFamily="34" charset="0"/>
                        </a:rPr>
                        <a:t>47.4±</a:t>
                      </a:r>
                      <a:r>
                        <a:rPr lang="sl-SI" sz="1400" b="1" dirty="0" smtClean="0">
                          <a:ln>
                            <a:noFill/>
                          </a:ln>
                          <a:effectLst/>
                          <a:latin typeface="Arial" panose="020B0604020202020204" pitchFamily="34" charset="0"/>
                          <a:cs typeface="Arial" panose="020B0604020202020204" pitchFamily="34" charset="0"/>
                        </a:rPr>
                        <a:t>12.3</a:t>
                      </a:r>
                      <a:endParaRPr lang="sl-SI" sz="1400" b="1" dirty="0">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2"/>
                  </a:ext>
                </a:extLst>
              </a:tr>
              <a:tr h="227794">
                <a:tc>
                  <a:txBody>
                    <a:bodyPr/>
                    <a:lstStyle/>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Females %</a:t>
                      </a: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spcAft>
                          <a:spcPts val="0"/>
                        </a:spcAft>
                      </a:pPr>
                      <a:r>
                        <a:rPr lang="en-GB" sz="1400" b="1" dirty="0">
                          <a:ln>
                            <a:noFill/>
                          </a:ln>
                          <a:effectLst/>
                          <a:latin typeface="Arial" panose="020B0604020202020204" pitchFamily="34" charset="0"/>
                          <a:cs typeface="Arial" panose="020B0604020202020204" pitchFamily="34" charset="0"/>
                        </a:rPr>
                        <a:t> </a:t>
                      </a:r>
                      <a:r>
                        <a:rPr lang="sl-SI" sz="1400" b="1" dirty="0">
                          <a:ln>
                            <a:noFill/>
                          </a:ln>
                          <a:effectLst/>
                          <a:latin typeface="Arial" panose="020B0604020202020204" pitchFamily="34" charset="0"/>
                          <a:cs typeface="Arial" panose="020B0604020202020204" pitchFamily="34" charset="0"/>
                        </a:rPr>
                        <a:t>53.6%</a:t>
                      </a:r>
                      <a:endParaRPr lang="sl-SI" sz="1400" b="1" dirty="0">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3"/>
                  </a:ext>
                </a:extLst>
              </a:tr>
              <a:tr h="227794">
                <a:tc>
                  <a:txBody>
                    <a:bodyPr/>
                    <a:lstStyle/>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CD4/CD8</a:t>
                      </a: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spcAft>
                          <a:spcPts val="0"/>
                        </a:spcAft>
                      </a:pPr>
                      <a:r>
                        <a:rPr lang="en-GB" sz="1400" b="1" dirty="0">
                          <a:ln>
                            <a:noFill/>
                          </a:ln>
                          <a:effectLst/>
                          <a:latin typeface="Arial" panose="020B0604020202020204" pitchFamily="34" charset="0"/>
                          <a:cs typeface="Arial" panose="020B0604020202020204" pitchFamily="34" charset="0"/>
                        </a:rPr>
                        <a:t>7.5 (0.7)</a:t>
                      </a:r>
                      <a:endParaRPr lang="sl-SI" sz="1400" b="1" dirty="0">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4"/>
                  </a:ext>
                </a:extLst>
              </a:tr>
              <a:tr h="1210529">
                <a:tc>
                  <a:txBody>
                    <a:bodyPr/>
                    <a:lstStyle/>
                    <a:p>
                      <a:pPr>
                        <a:lnSpc>
                          <a:spcPct val="107000"/>
                        </a:lnSpc>
                        <a:spcAft>
                          <a:spcPts val="0"/>
                        </a:spcAft>
                      </a:pPr>
                      <a:r>
                        <a:rPr lang="en-GB" sz="1400" b="1" dirty="0" smtClean="0">
                          <a:ln>
                            <a:noFill/>
                          </a:ln>
                          <a:solidFill>
                            <a:schemeClr val="tx1"/>
                          </a:solidFill>
                          <a:effectLst/>
                          <a:latin typeface="Arial" panose="020B0604020202020204" pitchFamily="34" charset="0"/>
                          <a:cs typeface="Arial" panose="020B0604020202020204" pitchFamily="34" charset="0"/>
                        </a:rPr>
                        <a:t>Stage</a:t>
                      </a:r>
                      <a:r>
                        <a:rPr lang="sl-SI" sz="1400" b="1" dirty="0" smtClean="0">
                          <a:ln>
                            <a:noFill/>
                          </a:ln>
                          <a:solidFill>
                            <a:schemeClr val="tx1"/>
                          </a:solidFill>
                          <a:effectLst/>
                          <a:latin typeface="Arial" panose="020B0604020202020204" pitchFamily="34" charset="0"/>
                          <a:cs typeface="Arial" panose="020B0604020202020204" pitchFamily="34" charset="0"/>
                        </a:rPr>
                        <a:t>:</a:t>
                      </a:r>
                    </a:p>
                    <a:p>
                      <a:pPr>
                        <a:lnSpc>
                          <a:spcPct val="107000"/>
                        </a:lnSpc>
                        <a:spcAft>
                          <a:spcPts val="0"/>
                        </a:spcAft>
                      </a:pPr>
                      <a:r>
                        <a:rPr lang="en-GB" sz="1400" b="1" dirty="0" smtClean="0">
                          <a:ln>
                            <a:noFill/>
                          </a:ln>
                          <a:solidFill>
                            <a:schemeClr val="tx1"/>
                          </a:solidFill>
                          <a:effectLst/>
                          <a:latin typeface="Arial" panose="020B0604020202020204" pitchFamily="34" charset="0"/>
                          <a:cs typeface="Arial" panose="020B0604020202020204" pitchFamily="34" charset="0"/>
                        </a:rPr>
                        <a:t>0</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I.</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II.</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III.</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spcAft>
                          <a:spcPts val="0"/>
                        </a:spcAft>
                      </a:pPr>
                      <a:r>
                        <a:rPr lang="en-GB" sz="1400" b="1" dirty="0">
                          <a:ln>
                            <a:noFill/>
                          </a:ln>
                          <a:effectLst/>
                          <a:latin typeface="Arial" panose="020B0604020202020204" pitchFamily="34" charset="0"/>
                          <a:cs typeface="Arial" panose="020B0604020202020204" pitchFamily="34" charset="0"/>
                        </a:rPr>
                        <a:t> </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4 (2.4%)</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8 (4.8%)</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139 (83.4%)</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15 (9.0%)</a:t>
                      </a:r>
                      <a:endParaRPr lang="sl-SI" sz="1400" b="1" dirty="0">
                        <a:effectLst/>
                        <a:latin typeface="Arial" panose="020B060402020202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5"/>
                  </a:ext>
                </a:extLst>
              </a:tr>
              <a:tr h="1327944">
                <a:tc>
                  <a:txBody>
                    <a:bodyPr/>
                    <a:lstStyle/>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X-ray </a:t>
                      </a:r>
                      <a:r>
                        <a:rPr lang="en-GB" sz="1400" b="1" dirty="0" smtClean="0">
                          <a:ln>
                            <a:noFill/>
                          </a:ln>
                          <a:solidFill>
                            <a:schemeClr val="tx1"/>
                          </a:solidFill>
                          <a:effectLst/>
                          <a:latin typeface="Arial" panose="020B0604020202020204" pitchFamily="34" charset="0"/>
                          <a:cs typeface="Arial" panose="020B0604020202020204" pitchFamily="34" charset="0"/>
                        </a:rPr>
                        <a:t>score</a:t>
                      </a:r>
                      <a:r>
                        <a:rPr lang="sl-SI" sz="1400" b="1" dirty="0" smtClean="0">
                          <a:ln>
                            <a:noFill/>
                          </a:ln>
                          <a:solidFill>
                            <a:schemeClr val="tx1"/>
                          </a:solidFill>
                          <a:effectLst/>
                          <a:latin typeface="Arial" panose="020B0604020202020204" pitchFamily="34" charset="0"/>
                          <a:cs typeface="Arial" panose="020B0604020202020204" pitchFamily="34" charset="0"/>
                        </a:rPr>
                        <a:t>:</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0</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1.</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2.</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3.</a:t>
                      </a:r>
                      <a:endParaRPr lang="sl-SI" sz="1400" b="1"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dirty="0">
                          <a:ln>
                            <a:noFill/>
                          </a:ln>
                          <a:solidFill>
                            <a:schemeClr val="tx1"/>
                          </a:solidFill>
                          <a:effectLst/>
                          <a:latin typeface="Arial" panose="020B0604020202020204" pitchFamily="34" charset="0"/>
                          <a:cs typeface="Arial" panose="020B0604020202020204" pitchFamily="34" charset="0"/>
                        </a:rPr>
                        <a:t>4.</a:t>
                      </a: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tc>
                  <a:txBody>
                    <a:bodyPr/>
                    <a:lstStyle/>
                    <a:p>
                      <a:pPr algn="ctr">
                        <a:lnSpc>
                          <a:spcPct val="107000"/>
                        </a:lnSpc>
                        <a:spcAft>
                          <a:spcPts val="0"/>
                        </a:spcAft>
                      </a:pPr>
                      <a:r>
                        <a:rPr lang="en-GB" sz="1400" b="1" dirty="0">
                          <a:ln>
                            <a:noFill/>
                          </a:ln>
                          <a:effectLst/>
                          <a:latin typeface="Arial" panose="020B0604020202020204" pitchFamily="34" charset="0"/>
                          <a:cs typeface="Arial" panose="020B0604020202020204" pitchFamily="34" charset="0"/>
                        </a:rPr>
                        <a:t> </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12 (7.2%)</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41 </a:t>
                      </a:r>
                      <a:r>
                        <a:rPr lang="sl-SI" sz="1400" b="1" dirty="0">
                          <a:ln>
                            <a:noFill/>
                          </a:ln>
                          <a:effectLst/>
                          <a:latin typeface="Arial" panose="020B0604020202020204" pitchFamily="34" charset="0"/>
                          <a:cs typeface="Arial" panose="020B0604020202020204" pitchFamily="34" charset="0"/>
                        </a:rPr>
                        <a:t>(</a:t>
                      </a:r>
                      <a:r>
                        <a:rPr lang="sl-SI" sz="1400" b="1" dirty="0" smtClean="0">
                          <a:ln>
                            <a:noFill/>
                          </a:ln>
                          <a:effectLst/>
                          <a:latin typeface="Arial" panose="020B0604020202020204" pitchFamily="34" charset="0"/>
                          <a:cs typeface="Arial" panose="020B0604020202020204" pitchFamily="34" charset="0"/>
                        </a:rPr>
                        <a:t>24.7%)</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51 </a:t>
                      </a:r>
                      <a:r>
                        <a:rPr lang="sl-SI" sz="1400" b="1" dirty="0">
                          <a:ln>
                            <a:noFill/>
                          </a:ln>
                          <a:effectLst/>
                          <a:latin typeface="Arial" panose="020B0604020202020204" pitchFamily="34" charset="0"/>
                          <a:cs typeface="Arial" panose="020B0604020202020204" pitchFamily="34" charset="0"/>
                        </a:rPr>
                        <a:t>(</a:t>
                      </a:r>
                      <a:r>
                        <a:rPr lang="sl-SI" sz="1400" b="1" dirty="0" smtClean="0">
                          <a:ln>
                            <a:noFill/>
                          </a:ln>
                          <a:effectLst/>
                          <a:latin typeface="Arial" panose="020B0604020202020204" pitchFamily="34" charset="0"/>
                          <a:cs typeface="Arial" panose="020B0604020202020204" pitchFamily="34" charset="0"/>
                        </a:rPr>
                        <a:t>30.7%)</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45 </a:t>
                      </a:r>
                      <a:r>
                        <a:rPr lang="sl-SI" sz="1400" b="1" dirty="0">
                          <a:ln>
                            <a:noFill/>
                          </a:ln>
                          <a:effectLst/>
                          <a:latin typeface="Arial" panose="020B0604020202020204" pitchFamily="34" charset="0"/>
                          <a:cs typeface="Arial" panose="020B0604020202020204" pitchFamily="34" charset="0"/>
                        </a:rPr>
                        <a:t>(</a:t>
                      </a:r>
                      <a:r>
                        <a:rPr lang="sl-SI" sz="1400" b="1" dirty="0" smtClean="0">
                          <a:ln>
                            <a:noFill/>
                          </a:ln>
                          <a:effectLst/>
                          <a:latin typeface="Arial" panose="020B0604020202020204" pitchFamily="34" charset="0"/>
                          <a:cs typeface="Arial" panose="020B0604020202020204" pitchFamily="34" charset="0"/>
                        </a:rPr>
                        <a:t>27.1%)</a:t>
                      </a:r>
                      <a:endParaRPr lang="sl-SI" sz="1400" b="1" dirty="0">
                        <a:effectLst/>
                        <a:latin typeface="Arial" panose="020B0604020202020204" pitchFamily="34" charset="0"/>
                        <a:cs typeface="Arial" panose="020B0604020202020204" pitchFamily="34" charset="0"/>
                      </a:endParaRPr>
                    </a:p>
                    <a:p>
                      <a:pPr algn="ctr">
                        <a:lnSpc>
                          <a:spcPct val="107000"/>
                        </a:lnSpc>
                        <a:spcAft>
                          <a:spcPts val="0"/>
                        </a:spcAft>
                      </a:pPr>
                      <a:r>
                        <a:rPr lang="sl-SI" sz="1400" b="1" dirty="0" smtClean="0">
                          <a:ln>
                            <a:noFill/>
                          </a:ln>
                          <a:effectLst/>
                          <a:latin typeface="Arial" panose="020B0604020202020204" pitchFamily="34" charset="0"/>
                          <a:cs typeface="Arial" panose="020B0604020202020204" pitchFamily="34" charset="0"/>
                        </a:rPr>
                        <a:t>17(10.2%)</a:t>
                      </a:r>
                      <a:endParaRPr lang="sl-SI" sz="1400" b="1" dirty="0">
                        <a:effectLst/>
                        <a:latin typeface="Arial" panose="020B0604020202020204" pitchFamily="34" charset="0"/>
                        <a:ea typeface="Calibri" panose="020F0502020204030204" pitchFamily="34" charset="0"/>
                        <a:cs typeface="Arial" panose="020B0604020202020204" pitchFamily="34" charset="0"/>
                      </a:endParaRPr>
                    </a:p>
                  </a:txBody>
                  <a:tcPr marL="66280" marR="66280" marT="9206" marB="0">
                    <a:noFill/>
                  </a:tcPr>
                </a:tc>
                <a:extLst>
                  <a:ext uri="{0D108BD9-81ED-4DB2-BD59-A6C34878D82A}">
                    <a16:rowId xmlns:a16="http://schemas.microsoft.com/office/drawing/2014/main" val="10006"/>
                  </a:ext>
                </a:extLst>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2296497492"/>
              </p:ext>
            </p:extLst>
          </p:nvPr>
        </p:nvGraphicFramePr>
        <p:xfrm>
          <a:off x="7586871" y="2112918"/>
          <a:ext cx="3120886" cy="3850560"/>
        </p:xfrm>
        <a:graphic>
          <a:graphicData uri="http://schemas.openxmlformats.org/drawingml/2006/table">
            <a:tbl>
              <a:tblPr firstRow="1" firstCol="1" bandRow="1">
                <a:tableStyleId>{5C22544A-7EE6-4342-B048-85BDC9FD1C3A}</a:tableStyleId>
              </a:tblPr>
              <a:tblGrid>
                <a:gridCol w="1706866">
                  <a:extLst>
                    <a:ext uri="{9D8B030D-6E8A-4147-A177-3AD203B41FA5}">
                      <a16:colId xmlns:a16="http://schemas.microsoft.com/office/drawing/2014/main" val="20000"/>
                    </a:ext>
                  </a:extLst>
                </a:gridCol>
                <a:gridCol w="1414020">
                  <a:extLst>
                    <a:ext uri="{9D8B030D-6E8A-4147-A177-3AD203B41FA5}">
                      <a16:colId xmlns:a16="http://schemas.microsoft.com/office/drawing/2014/main" val="20001"/>
                    </a:ext>
                  </a:extLst>
                </a:gridCol>
              </a:tblGrid>
              <a:tr h="379195">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parameter</a:t>
                      </a:r>
                      <a:endParaRPr lang="sl-SI"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Mean/SEM</a:t>
                      </a:r>
                      <a:endParaRPr lang="sl-SI"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0"/>
                  </a:ext>
                </a:extLst>
              </a:tr>
              <a:tr h="379195">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sACE1</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smtClean="0">
                          <a:solidFill>
                            <a:schemeClr val="tx1"/>
                          </a:solidFill>
                          <a:effectLst/>
                          <a:latin typeface="Arial" panose="020B0604020202020204" pitchFamily="34" charset="0"/>
                          <a:cs typeface="Arial" panose="020B0604020202020204" pitchFamily="34" charset="0"/>
                        </a:rPr>
                        <a:t>0.43±0.</a:t>
                      </a:r>
                      <a:r>
                        <a:rPr lang="sl-SI" sz="1600" dirty="0" smtClean="0">
                          <a:solidFill>
                            <a:schemeClr val="tx1"/>
                          </a:solidFill>
                          <a:effectLst/>
                          <a:latin typeface="Arial" panose="020B0604020202020204" pitchFamily="34" charset="0"/>
                          <a:cs typeface="Arial" panose="020B0604020202020204" pitchFamily="34" charset="0"/>
                        </a:rPr>
                        <a:t>0</a:t>
                      </a:r>
                      <a:r>
                        <a:rPr lang="en-GB" sz="1600" dirty="0" smtClean="0">
                          <a:solidFill>
                            <a:schemeClr val="tx1"/>
                          </a:solidFill>
                          <a:effectLst/>
                          <a:latin typeface="Arial" panose="020B0604020202020204" pitchFamily="34" charset="0"/>
                          <a:cs typeface="Arial" panose="020B0604020202020204" pitchFamily="34" charset="0"/>
                        </a:rPr>
                        <a:t>2</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1"/>
                  </a:ext>
                </a:extLst>
              </a:tr>
              <a:tr h="379195">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CTO1</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smtClean="0">
                          <a:solidFill>
                            <a:schemeClr val="tx1"/>
                          </a:solidFill>
                          <a:effectLst/>
                          <a:latin typeface="Arial" panose="020B0604020202020204" pitchFamily="34" charset="0"/>
                          <a:cs typeface="Arial" panose="020B0604020202020204" pitchFamily="34" charset="0"/>
                        </a:rPr>
                        <a:t>65</a:t>
                      </a:r>
                      <a:r>
                        <a:rPr lang="sl-SI" sz="1600" dirty="0" smtClean="0">
                          <a:solidFill>
                            <a:schemeClr val="tx1"/>
                          </a:solidFill>
                          <a:effectLst/>
                          <a:latin typeface="Arial" panose="020B0604020202020204" pitchFamily="34" charset="0"/>
                          <a:cs typeface="Arial" panose="020B0604020202020204" pitchFamily="34" charset="0"/>
                        </a:rPr>
                        <a:t>2</a:t>
                      </a:r>
                      <a:r>
                        <a:rPr lang="en-GB" sz="1600" dirty="0" smtClean="0">
                          <a:solidFill>
                            <a:schemeClr val="tx1"/>
                          </a:solidFill>
                          <a:effectLst/>
                          <a:latin typeface="Arial" panose="020B0604020202020204" pitchFamily="34" charset="0"/>
                          <a:cs typeface="Arial" panose="020B0604020202020204" pitchFamily="34" charset="0"/>
                        </a:rPr>
                        <a:t>.</a:t>
                      </a:r>
                      <a:r>
                        <a:rPr lang="sl-SI" sz="1600" dirty="0" smtClean="0">
                          <a:solidFill>
                            <a:schemeClr val="tx1"/>
                          </a:solidFill>
                          <a:effectLst/>
                          <a:latin typeface="Arial" panose="020B0604020202020204" pitchFamily="34" charset="0"/>
                          <a:cs typeface="Arial" panose="020B0604020202020204" pitchFamily="34" charset="0"/>
                        </a:rPr>
                        <a:t>7</a:t>
                      </a:r>
                      <a:r>
                        <a:rPr lang="en-GB" sz="1600" dirty="0" smtClean="0">
                          <a:solidFill>
                            <a:schemeClr val="tx1"/>
                          </a:solidFill>
                          <a:effectLst/>
                          <a:latin typeface="Arial" panose="020B0604020202020204" pitchFamily="34" charset="0"/>
                          <a:cs typeface="Arial" panose="020B0604020202020204" pitchFamily="34" charset="0"/>
                        </a:rPr>
                        <a:t>±8</a:t>
                      </a:r>
                      <a:r>
                        <a:rPr lang="sl-SI" sz="1600" dirty="0" smtClean="0">
                          <a:solidFill>
                            <a:schemeClr val="tx1"/>
                          </a:solidFill>
                          <a:effectLst/>
                          <a:latin typeface="Arial" panose="020B0604020202020204" pitchFamily="34" charset="0"/>
                          <a:cs typeface="Arial" panose="020B0604020202020204" pitchFamily="34" charset="0"/>
                        </a:rPr>
                        <a:t>3.5</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2"/>
                  </a:ext>
                </a:extLst>
              </a:tr>
              <a:tr h="379195">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VC1</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Arial" panose="020B0604020202020204" pitchFamily="34" charset="0"/>
                          <a:cs typeface="Arial" panose="020B0604020202020204" pitchFamily="34" charset="0"/>
                        </a:rPr>
                        <a:t>97.4±1,9</a:t>
                      </a:r>
                      <a:endParaRPr lang="sl-SI"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3"/>
                  </a:ext>
                </a:extLst>
              </a:tr>
              <a:tr h="379195">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DLco</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Arial" panose="020B0604020202020204" pitchFamily="34" charset="0"/>
                          <a:cs typeface="Arial" panose="020B0604020202020204" pitchFamily="34" charset="0"/>
                        </a:rPr>
                        <a:t>85.9±0,4</a:t>
                      </a:r>
                      <a:endParaRPr lang="sl-SI"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r h="370950">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Plasma IL-6</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smtClean="0">
                          <a:solidFill>
                            <a:schemeClr val="tx1"/>
                          </a:solidFill>
                          <a:effectLst/>
                          <a:latin typeface="Arial" panose="020B0604020202020204" pitchFamily="34" charset="0"/>
                          <a:cs typeface="Arial" panose="020B0604020202020204" pitchFamily="34" charset="0"/>
                        </a:rPr>
                        <a:t>1.</a:t>
                      </a:r>
                      <a:r>
                        <a:rPr lang="sl-SI" sz="1600" dirty="0" smtClean="0">
                          <a:solidFill>
                            <a:schemeClr val="tx1"/>
                          </a:solidFill>
                          <a:effectLst/>
                          <a:latin typeface="Arial" panose="020B0604020202020204" pitchFamily="34" charset="0"/>
                          <a:cs typeface="Arial" panose="020B0604020202020204" pitchFamily="34" charset="0"/>
                        </a:rPr>
                        <a:t>4</a:t>
                      </a:r>
                      <a:r>
                        <a:rPr lang="en-GB" sz="1600" dirty="0" smtClean="0">
                          <a:solidFill>
                            <a:schemeClr val="tx1"/>
                          </a:solidFill>
                          <a:effectLst/>
                          <a:latin typeface="Arial" panose="020B0604020202020204" pitchFamily="34" charset="0"/>
                          <a:cs typeface="Arial" panose="020B0604020202020204" pitchFamily="34" charset="0"/>
                        </a:rPr>
                        <a:t>±0.</a:t>
                      </a:r>
                      <a:r>
                        <a:rPr lang="sl-SI" sz="1600" dirty="0" smtClean="0">
                          <a:solidFill>
                            <a:schemeClr val="tx1"/>
                          </a:solidFill>
                          <a:effectLst/>
                          <a:latin typeface="Arial" panose="020B0604020202020204" pitchFamily="34" charset="0"/>
                          <a:cs typeface="Arial" panose="020B0604020202020204" pitchFamily="34" charset="0"/>
                        </a:rPr>
                        <a:t>2</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5"/>
                  </a:ext>
                </a:extLst>
              </a:tr>
              <a:tr h="379195">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BAL IL-6</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smtClean="0">
                          <a:solidFill>
                            <a:schemeClr val="tx1"/>
                          </a:solidFill>
                          <a:effectLst/>
                          <a:latin typeface="Arial" panose="020B0604020202020204" pitchFamily="34" charset="0"/>
                          <a:cs typeface="Arial" panose="020B0604020202020204" pitchFamily="34" charset="0"/>
                        </a:rPr>
                        <a:t>1</a:t>
                      </a:r>
                      <a:r>
                        <a:rPr lang="sl-SI" sz="1600" dirty="0" smtClean="0">
                          <a:solidFill>
                            <a:schemeClr val="tx1"/>
                          </a:solidFill>
                          <a:effectLst/>
                          <a:latin typeface="Arial" panose="020B0604020202020204" pitchFamily="34" charset="0"/>
                          <a:cs typeface="Arial" panose="020B0604020202020204" pitchFamily="34" charset="0"/>
                        </a:rPr>
                        <a:t>0.8</a:t>
                      </a:r>
                      <a:r>
                        <a:rPr lang="en-GB" sz="1600" dirty="0" smtClean="0">
                          <a:solidFill>
                            <a:schemeClr val="tx1"/>
                          </a:solidFill>
                          <a:effectLst/>
                          <a:latin typeface="Arial" panose="020B0604020202020204" pitchFamily="34" charset="0"/>
                          <a:cs typeface="Arial" panose="020B0604020202020204" pitchFamily="34" charset="0"/>
                        </a:rPr>
                        <a:t>±1.</a:t>
                      </a:r>
                      <a:r>
                        <a:rPr lang="sl-SI" sz="1600" dirty="0" smtClean="0">
                          <a:solidFill>
                            <a:schemeClr val="tx1"/>
                          </a:solidFill>
                          <a:effectLst/>
                          <a:latin typeface="Arial" panose="020B0604020202020204" pitchFamily="34" charset="0"/>
                          <a:cs typeface="Arial" panose="020B0604020202020204" pitchFamily="34" charset="0"/>
                        </a:rPr>
                        <a:t>4</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6"/>
                  </a:ext>
                </a:extLst>
              </a:tr>
              <a:tr h="396058">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Plasma TNF-α</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smtClean="0">
                          <a:solidFill>
                            <a:schemeClr val="tx1"/>
                          </a:solidFill>
                          <a:effectLst/>
                          <a:latin typeface="Arial" panose="020B0604020202020204" pitchFamily="34" charset="0"/>
                          <a:cs typeface="Arial" panose="020B0604020202020204" pitchFamily="34" charset="0"/>
                        </a:rPr>
                        <a:t>2</a:t>
                      </a:r>
                      <a:r>
                        <a:rPr lang="sl-SI" sz="1600" dirty="0" smtClean="0">
                          <a:solidFill>
                            <a:schemeClr val="tx1"/>
                          </a:solidFill>
                          <a:effectLst/>
                          <a:latin typeface="Arial" panose="020B0604020202020204" pitchFamily="34" charset="0"/>
                          <a:cs typeface="Arial" panose="020B0604020202020204" pitchFamily="34" charset="0"/>
                        </a:rPr>
                        <a:t>4.3</a:t>
                      </a:r>
                      <a:r>
                        <a:rPr lang="en-GB" sz="1600" dirty="0" smtClean="0">
                          <a:solidFill>
                            <a:schemeClr val="tx1"/>
                          </a:solidFill>
                          <a:effectLst/>
                          <a:latin typeface="Arial" panose="020B0604020202020204" pitchFamily="34" charset="0"/>
                          <a:cs typeface="Arial" panose="020B0604020202020204" pitchFamily="34" charset="0"/>
                        </a:rPr>
                        <a:t>±</a:t>
                      </a:r>
                      <a:r>
                        <a:rPr lang="sl-SI" sz="1600" dirty="0" smtClean="0">
                          <a:solidFill>
                            <a:schemeClr val="tx1"/>
                          </a:solidFill>
                          <a:effectLst/>
                          <a:latin typeface="Arial" panose="020B0604020202020204" pitchFamily="34" charset="0"/>
                          <a:cs typeface="Arial" panose="020B0604020202020204" pitchFamily="34" charset="0"/>
                        </a:rPr>
                        <a:t>1.6</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7"/>
                  </a:ext>
                </a:extLst>
              </a:tr>
              <a:tr h="379195">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BAL TNF-α</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2.6±0.3</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8"/>
                  </a:ext>
                </a:extLst>
              </a:tr>
              <a:tr h="429187">
                <a:tc>
                  <a:txBody>
                    <a:bodyPr/>
                    <a:lstStyle/>
                    <a:p>
                      <a:pPr algn="ctr">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Plasma IL-2R</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0"/>
                        </a:spcAft>
                      </a:pPr>
                      <a:r>
                        <a:rPr lang="en-GB" sz="1600" dirty="0" smtClean="0">
                          <a:solidFill>
                            <a:schemeClr val="tx1"/>
                          </a:solidFill>
                          <a:effectLst/>
                          <a:latin typeface="Arial" panose="020B0604020202020204" pitchFamily="34" charset="0"/>
                          <a:cs typeface="Arial" panose="020B0604020202020204" pitchFamily="34" charset="0"/>
                        </a:rPr>
                        <a:t>1</a:t>
                      </a:r>
                      <a:r>
                        <a:rPr lang="sl-SI" sz="1600" dirty="0" smtClean="0">
                          <a:solidFill>
                            <a:schemeClr val="tx1"/>
                          </a:solidFill>
                          <a:effectLst/>
                          <a:latin typeface="Arial" panose="020B0604020202020204" pitchFamily="34" charset="0"/>
                          <a:cs typeface="Arial" panose="020B0604020202020204" pitchFamily="34" charset="0"/>
                        </a:rPr>
                        <a:t>098.0</a:t>
                      </a:r>
                      <a:r>
                        <a:rPr lang="en-GB" sz="1600" dirty="0" smtClean="0">
                          <a:solidFill>
                            <a:schemeClr val="tx1"/>
                          </a:solidFill>
                          <a:effectLst/>
                          <a:latin typeface="Arial" panose="020B0604020202020204" pitchFamily="34" charset="0"/>
                          <a:cs typeface="Arial" panose="020B0604020202020204" pitchFamily="34" charset="0"/>
                        </a:rPr>
                        <a:t>±</a:t>
                      </a:r>
                      <a:r>
                        <a:rPr lang="sl-SI" sz="1600" dirty="0" smtClean="0">
                          <a:solidFill>
                            <a:schemeClr val="tx1"/>
                          </a:solidFill>
                          <a:effectLst/>
                          <a:latin typeface="Arial" panose="020B0604020202020204" pitchFamily="34" charset="0"/>
                          <a:cs typeface="Arial" panose="020B0604020202020204" pitchFamily="34" charset="0"/>
                        </a:rPr>
                        <a:t>75.5</a:t>
                      </a:r>
                      <a:endParaRPr lang="sl-SI"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01548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45704" y="554675"/>
            <a:ext cx="8865704" cy="1670810"/>
          </a:xfrm>
        </p:spPr>
        <p:txBody>
          <a:bodyPr>
            <a:noAutofit/>
          </a:bodyPr>
          <a:lstStyle/>
          <a:p>
            <a:pPr algn="ctr"/>
            <a:r>
              <a:rPr lang="sl-SI" altLang="sl-SI" sz="2000" dirty="0" err="1" smtClean="0">
                <a:latin typeface="Arial" panose="020B0604020202020204" pitchFamily="34" charset="0"/>
                <a:ea typeface="Times New Roman" panose="02020603050405020304" pitchFamily="18" charset="0"/>
              </a:rPr>
              <a:t>The</a:t>
            </a:r>
            <a:r>
              <a:rPr lang="sl-SI" altLang="sl-SI" sz="2000" dirty="0" smtClean="0">
                <a:latin typeface="Arial" panose="020B0604020202020204" pitchFamily="34" charset="0"/>
                <a:ea typeface="Times New Roman" panose="02020603050405020304" pitchFamily="18" charset="0"/>
              </a:rPr>
              <a:t> </a:t>
            </a:r>
            <a:r>
              <a:rPr lang="sl-SI" altLang="sl-SI" sz="2000" dirty="0" err="1" smtClean="0">
                <a:latin typeface="Arial" panose="020B0604020202020204" pitchFamily="34" charset="0"/>
                <a:ea typeface="Times New Roman" panose="02020603050405020304" pitchFamily="18" charset="0"/>
              </a:rPr>
              <a:t>first</a:t>
            </a:r>
            <a:r>
              <a:rPr lang="sl-SI" altLang="sl-SI" sz="2000" dirty="0" smtClean="0">
                <a:latin typeface="Arial" panose="020B0604020202020204" pitchFamily="34" charset="0"/>
                <a:ea typeface="Times New Roman" panose="02020603050405020304" pitchFamily="18" charset="0"/>
              </a:rPr>
              <a:t> </a:t>
            </a:r>
            <a:r>
              <a:rPr lang="sl-SI" altLang="sl-SI" sz="2000" dirty="0" err="1" smtClean="0">
                <a:latin typeface="Arial" panose="020B0604020202020204" pitchFamily="34" charset="0"/>
                <a:ea typeface="Times New Roman" panose="02020603050405020304" pitchFamily="18" charset="0"/>
              </a:rPr>
              <a:t>results</a:t>
            </a:r>
            <a:r>
              <a:rPr lang="sl-SI" altLang="sl-SI" sz="2000" dirty="0" smtClean="0">
                <a:latin typeface="Arial" panose="020B0604020202020204" pitchFamily="34" charset="0"/>
                <a:ea typeface="Times New Roman" panose="02020603050405020304" pitchFamily="18" charset="0"/>
              </a:rPr>
              <a:t/>
            </a:r>
            <a:br>
              <a:rPr lang="sl-SI" altLang="sl-SI" sz="2000" dirty="0" smtClean="0">
                <a:latin typeface="Arial" panose="020B0604020202020204" pitchFamily="34" charset="0"/>
                <a:ea typeface="Times New Roman" panose="02020603050405020304" pitchFamily="18" charset="0"/>
              </a:rPr>
            </a:br>
            <a:r>
              <a:rPr lang="sl-SI" altLang="sl-SI" sz="2000" dirty="0" smtClean="0">
                <a:latin typeface="Arial" panose="020B0604020202020204" pitchFamily="34" charset="0"/>
                <a:ea typeface="Times New Roman" panose="02020603050405020304" pitchFamily="18" charset="0"/>
              </a:rPr>
              <a:t/>
            </a:r>
            <a:br>
              <a:rPr lang="sl-SI" altLang="sl-SI" sz="2000" dirty="0" smtClean="0">
                <a:latin typeface="Arial" panose="020B0604020202020204" pitchFamily="34" charset="0"/>
                <a:ea typeface="Times New Roman" panose="02020603050405020304" pitchFamily="18" charset="0"/>
              </a:rPr>
            </a:br>
            <a:r>
              <a:rPr lang="sl-SI" altLang="sl-SI" sz="2000" dirty="0">
                <a:latin typeface="Arial" panose="020B0604020202020204" pitchFamily="34" charset="0"/>
                <a:ea typeface="Times New Roman" panose="02020603050405020304" pitchFamily="18" charset="0"/>
              </a:rPr>
              <a:t/>
            </a:r>
            <a:br>
              <a:rPr lang="sl-SI" altLang="sl-SI" sz="2000" dirty="0">
                <a:latin typeface="Arial" panose="020B0604020202020204" pitchFamily="34" charset="0"/>
                <a:ea typeface="Times New Roman" panose="02020603050405020304" pitchFamily="18" charset="0"/>
              </a:rPr>
            </a:br>
            <a:r>
              <a:rPr lang="en-US" altLang="sl-SI" sz="1600" dirty="0" smtClean="0">
                <a:latin typeface="Arial" panose="020B0604020202020204" pitchFamily="34" charset="0"/>
                <a:ea typeface="Times New Roman" panose="02020603050405020304" pitchFamily="18" charset="0"/>
              </a:rPr>
              <a:t>Measured </a:t>
            </a:r>
            <a:r>
              <a:rPr lang="en-US" altLang="sl-SI" sz="1600" dirty="0">
                <a:latin typeface="Arial" panose="020B0604020202020204" pitchFamily="34" charset="0"/>
                <a:ea typeface="Times New Roman" panose="02020603050405020304" pitchFamily="18" charset="0"/>
              </a:rPr>
              <a:t>radiation </a:t>
            </a:r>
            <a:r>
              <a:rPr lang="en-US" altLang="sl-SI" sz="1600" dirty="0" smtClean="0">
                <a:latin typeface="Arial" panose="020B0604020202020204" pitchFamily="34" charset="0"/>
                <a:ea typeface="Times New Roman" panose="02020603050405020304" pitchFamily="18" charset="0"/>
              </a:rPr>
              <a:t>values</a:t>
            </a:r>
            <a:r>
              <a:rPr lang="sl-SI" altLang="sl-SI" sz="1600" dirty="0" smtClean="0">
                <a:latin typeface="Arial" panose="020B0604020202020204" pitchFamily="34" charset="0"/>
                <a:ea typeface="Times New Roman" panose="02020603050405020304" pitchFamily="18" charset="0"/>
              </a:rPr>
              <a:t> </a:t>
            </a:r>
            <a:r>
              <a:rPr lang="sl-SI" altLang="sl-SI" sz="1600" dirty="0" err="1" smtClean="0">
                <a:latin typeface="Arial" panose="020B0604020202020204" pitchFamily="34" charset="0"/>
                <a:ea typeface="Times New Roman" panose="02020603050405020304" pitchFamily="18" charset="0"/>
              </a:rPr>
              <a:t>of</a:t>
            </a:r>
            <a:r>
              <a:rPr lang="sl-SI" altLang="sl-SI" sz="1600" dirty="0" smtClean="0">
                <a:latin typeface="Arial" panose="020B0604020202020204" pitchFamily="34" charset="0"/>
                <a:ea typeface="Times New Roman" panose="02020603050405020304" pitchFamily="18" charset="0"/>
              </a:rPr>
              <a:t> SUV </a:t>
            </a:r>
            <a:r>
              <a:rPr lang="en-US" altLang="sl-SI" sz="1600" dirty="0" smtClean="0">
                <a:latin typeface="Arial" panose="020B0604020202020204" pitchFamily="34" charset="0"/>
                <a:ea typeface="Times New Roman" panose="02020603050405020304" pitchFamily="18" charset="0"/>
              </a:rPr>
              <a:t>on </a:t>
            </a:r>
            <a:r>
              <a:rPr lang="en-GB" sz="1600" baseline="30000" dirty="0">
                <a:latin typeface="Arial" panose="020B0604020202020204" pitchFamily="34" charset="0"/>
                <a:cs typeface="Arial" panose="020B0604020202020204" pitchFamily="34" charset="0"/>
              </a:rPr>
              <a:t>18</a:t>
            </a:r>
            <a:r>
              <a:rPr lang="en-GB" sz="1600" dirty="0">
                <a:latin typeface="Arial" panose="020B0604020202020204" pitchFamily="34" charset="0"/>
                <a:cs typeface="Arial" panose="020B0604020202020204" pitchFamily="34" charset="0"/>
              </a:rPr>
              <a:t>F-FDG </a:t>
            </a:r>
            <a:r>
              <a:rPr lang="en-US" altLang="sl-SI" sz="1600" dirty="0" smtClean="0">
                <a:latin typeface="Arial" panose="020B0604020202020204" pitchFamily="34" charset="0"/>
                <a:ea typeface="Times New Roman" panose="02020603050405020304" pitchFamily="18" charset="0"/>
              </a:rPr>
              <a:t>PET/CT1</a:t>
            </a:r>
            <a:r>
              <a:rPr lang="sl-SI" altLang="sl-SI" sz="1600" dirty="0" smtClean="0">
                <a:latin typeface="Arial" panose="020B0604020202020204" pitchFamily="34" charset="0"/>
                <a:ea typeface="Times New Roman" panose="02020603050405020304" pitchFamily="18" charset="0"/>
              </a:rPr>
              <a:t>,</a:t>
            </a:r>
            <a:r>
              <a:rPr lang="en-US" altLang="sl-SI" sz="1600" dirty="0" smtClean="0">
                <a:latin typeface="Arial" panose="020B0604020202020204" pitchFamily="34" charset="0"/>
                <a:ea typeface="Times New Roman" panose="02020603050405020304" pitchFamily="18" charset="0"/>
              </a:rPr>
              <a:t> </a:t>
            </a:r>
            <a:r>
              <a:rPr lang="en-US" altLang="sl-SI" sz="1600" dirty="0">
                <a:latin typeface="Arial" panose="020B0604020202020204" pitchFamily="34" charset="0"/>
                <a:ea typeface="Times New Roman" panose="02020603050405020304" pitchFamily="18" charset="0"/>
              </a:rPr>
              <a:t>at individual sites in the body </a:t>
            </a:r>
            <a:r>
              <a:rPr lang="sl-SI" altLang="sl-SI" sz="1600" dirty="0" smtClean="0">
                <a:latin typeface="Arial" panose="020B0604020202020204" pitchFamily="34" charset="0"/>
                <a:ea typeface="Times New Roman" panose="02020603050405020304" pitchFamily="18" charset="0"/>
              </a:rPr>
              <a:t>at </a:t>
            </a:r>
            <a:r>
              <a:rPr lang="en-US" altLang="sl-SI" sz="1600" dirty="0" smtClean="0">
                <a:latin typeface="Arial" panose="020B0604020202020204" pitchFamily="34" charset="0"/>
                <a:ea typeface="Times New Roman" panose="02020603050405020304" pitchFamily="18" charset="0"/>
              </a:rPr>
              <a:t>the </a:t>
            </a:r>
            <a:r>
              <a:rPr lang="sl-SI" altLang="sl-SI" sz="1600" dirty="0" smtClean="0">
                <a:latin typeface="Arial" panose="020B0604020202020204" pitchFamily="34" charset="0"/>
                <a:ea typeface="Times New Roman" panose="02020603050405020304" pitchFamily="18" charset="0"/>
              </a:rPr>
              <a:t>time of </a:t>
            </a:r>
            <a:r>
              <a:rPr lang="sl-SI" altLang="sl-SI" sz="1600" dirty="0" err="1" smtClean="0">
                <a:latin typeface="Arial" panose="020B0604020202020204" pitchFamily="34" charset="0"/>
                <a:ea typeface="Times New Roman" panose="02020603050405020304" pitchFamily="18" charset="0"/>
              </a:rPr>
              <a:t>the</a:t>
            </a:r>
            <a:r>
              <a:rPr lang="sl-SI" altLang="sl-SI" sz="1600" dirty="0" smtClean="0">
                <a:latin typeface="Arial" panose="020B0604020202020204" pitchFamily="34" charset="0"/>
                <a:ea typeface="Times New Roman" panose="02020603050405020304" pitchFamily="18" charset="0"/>
              </a:rPr>
              <a:t> </a:t>
            </a:r>
            <a:r>
              <a:rPr lang="sl-SI" altLang="sl-SI" sz="1600" dirty="0" err="1" smtClean="0">
                <a:latin typeface="Arial" panose="020B0604020202020204" pitchFamily="34" charset="0"/>
                <a:ea typeface="Times New Roman" panose="02020603050405020304" pitchFamily="18" charset="0"/>
              </a:rPr>
              <a:t>sarcoidosis</a:t>
            </a:r>
            <a:r>
              <a:rPr lang="sl-SI" altLang="sl-SI" sz="1600" dirty="0" smtClean="0">
                <a:latin typeface="Arial" panose="020B0604020202020204" pitchFamily="34" charset="0"/>
                <a:ea typeface="Times New Roman" panose="02020603050405020304" pitchFamily="18" charset="0"/>
              </a:rPr>
              <a:t> </a:t>
            </a:r>
            <a:r>
              <a:rPr lang="en-US" altLang="sl-SI" sz="1600" dirty="0" smtClean="0">
                <a:latin typeface="Arial" panose="020B0604020202020204" pitchFamily="34" charset="0"/>
                <a:ea typeface="Times New Roman" panose="02020603050405020304" pitchFamily="18" charset="0"/>
              </a:rPr>
              <a:t>diagnosis </a:t>
            </a:r>
            <a:endParaRPr lang="en-US" sz="1600" dirty="0"/>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29</a:t>
            </a:fld>
            <a:endParaRPr lang="en-US"/>
          </a:p>
        </p:txBody>
      </p:sp>
      <p:graphicFrame>
        <p:nvGraphicFramePr>
          <p:cNvPr id="7" name="Označba mesta vsebine 6"/>
          <p:cNvGraphicFramePr>
            <a:graphicFrameLocks noGrp="1"/>
          </p:cNvGraphicFramePr>
          <p:nvPr>
            <p:ph idx="1"/>
            <p:extLst>
              <p:ext uri="{D42A27DB-BD31-4B8C-83A1-F6EECF244321}">
                <p14:modId xmlns:p14="http://schemas.microsoft.com/office/powerpoint/2010/main" val="3395498522"/>
              </p:ext>
            </p:extLst>
          </p:nvPr>
        </p:nvGraphicFramePr>
        <p:xfrm>
          <a:off x="1948071" y="2623929"/>
          <a:ext cx="6858000" cy="2935533"/>
        </p:xfrm>
        <a:graphic>
          <a:graphicData uri="http://schemas.openxmlformats.org/drawingml/2006/table">
            <a:tbl>
              <a:tblPr firstRow="1" firstCol="1" bandRow="1">
                <a:tableStyleId>{5C22544A-7EE6-4342-B048-85BDC9FD1C3A}</a:tableStyleId>
              </a:tblPr>
              <a:tblGrid>
                <a:gridCol w="3187358">
                  <a:extLst>
                    <a:ext uri="{9D8B030D-6E8A-4147-A177-3AD203B41FA5}">
                      <a16:colId xmlns:a16="http://schemas.microsoft.com/office/drawing/2014/main" val="20000"/>
                    </a:ext>
                  </a:extLst>
                </a:gridCol>
                <a:gridCol w="1317121">
                  <a:extLst>
                    <a:ext uri="{9D8B030D-6E8A-4147-A177-3AD203B41FA5}">
                      <a16:colId xmlns:a16="http://schemas.microsoft.com/office/drawing/2014/main" val="20001"/>
                    </a:ext>
                  </a:extLst>
                </a:gridCol>
                <a:gridCol w="1157221">
                  <a:extLst>
                    <a:ext uri="{9D8B030D-6E8A-4147-A177-3AD203B41FA5}">
                      <a16:colId xmlns:a16="http://schemas.microsoft.com/office/drawing/2014/main" val="20002"/>
                    </a:ext>
                  </a:extLst>
                </a:gridCol>
                <a:gridCol w="1196300">
                  <a:extLst>
                    <a:ext uri="{9D8B030D-6E8A-4147-A177-3AD203B41FA5}">
                      <a16:colId xmlns:a16="http://schemas.microsoft.com/office/drawing/2014/main" val="20003"/>
                    </a:ext>
                  </a:extLst>
                </a:gridCol>
              </a:tblGrid>
              <a:tr h="460513">
                <a:tc>
                  <a:txBody>
                    <a:bodyPr/>
                    <a:lstStyle/>
                    <a:p>
                      <a:pP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PET/CT </a:t>
                      </a:r>
                      <a:r>
                        <a:rPr lang="sl-SI" sz="1600" b="1" dirty="0" smtClean="0">
                          <a:solidFill>
                            <a:schemeClr val="tx1"/>
                          </a:solidFill>
                          <a:effectLst/>
                          <a:latin typeface="Arial" panose="020B0604020202020204" pitchFamily="34" charset="0"/>
                          <a:cs typeface="Arial" panose="020B0604020202020204" pitchFamily="34" charset="0"/>
                        </a:rPr>
                        <a:t>scan </a:t>
                      </a:r>
                      <a:r>
                        <a:rPr lang="sl-SI" sz="1600" b="1" dirty="0">
                          <a:solidFill>
                            <a:schemeClr val="tx1"/>
                          </a:solidFill>
                          <a:effectLst/>
                          <a:latin typeface="Arial" panose="020B0604020202020204" pitchFamily="34" charset="0"/>
                          <a:cs typeface="Arial" panose="020B0604020202020204" pitchFamily="34" charset="0"/>
                        </a:rPr>
                        <a:t>SUV </a:t>
                      </a:r>
                      <a:r>
                        <a:rPr lang="sl-SI" sz="1600" b="1" dirty="0" smtClean="0">
                          <a:solidFill>
                            <a:schemeClr val="tx1"/>
                          </a:solidFill>
                          <a:effectLst/>
                          <a:latin typeface="Arial" panose="020B0604020202020204" pitchFamily="34" charset="0"/>
                          <a:cs typeface="Arial" panose="020B0604020202020204" pitchFamily="34" charset="0"/>
                        </a:rPr>
                        <a:t> (166 </a:t>
                      </a:r>
                      <a:r>
                        <a:rPr lang="sl-SI" sz="1600" b="1" dirty="0" err="1" smtClean="0">
                          <a:solidFill>
                            <a:schemeClr val="tx1"/>
                          </a:solidFill>
                          <a:effectLst/>
                          <a:latin typeface="Arial" panose="020B0604020202020204" pitchFamily="34" charset="0"/>
                          <a:cs typeface="Arial" panose="020B0604020202020204" pitchFamily="34" charset="0"/>
                        </a:rPr>
                        <a:t>pts</a:t>
                      </a:r>
                      <a:r>
                        <a:rPr lang="sl-SI" sz="1600" b="1" dirty="0" smtClean="0">
                          <a:solidFill>
                            <a:schemeClr val="tx1"/>
                          </a:solidFill>
                          <a:effectLst/>
                          <a:latin typeface="Arial" panose="020B0604020202020204" pitchFamily="34" charset="0"/>
                          <a:cs typeface="Arial" panose="020B0604020202020204" pitchFamily="34" charset="0"/>
                        </a:rPr>
                        <a:t>)</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err="1" smtClean="0">
                          <a:solidFill>
                            <a:schemeClr val="tx1"/>
                          </a:solidFill>
                          <a:effectLst/>
                          <a:latin typeface="Arial" panose="020B0604020202020204" pitchFamily="34" charset="0"/>
                          <a:cs typeface="Arial" panose="020B0604020202020204" pitchFamily="34" charset="0"/>
                        </a:rPr>
                        <a:t>Mean±SEM</a:t>
                      </a:r>
                      <a:endParaRPr lang="sl-SI" sz="1600" b="1" dirty="0" smtClean="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sl-SI" sz="1600" b="1" dirty="0" err="1" smtClean="0">
                          <a:solidFill>
                            <a:schemeClr val="tx1"/>
                          </a:solidFill>
                          <a:effectLst/>
                          <a:latin typeface="Arial" panose="020B0604020202020204" pitchFamily="34" charset="0"/>
                          <a:cs typeface="Arial" panose="020B0604020202020204" pitchFamily="34" charset="0"/>
                        </a:rPr>
                        <a:t>mSv</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Minimum</a:t>
                      </a:r>
                    </a:p>
                    <a:p>
                      <a:pPr algn="ctr">
                        <a:lnSpc>
                          <a:spcPct val="107000"/>
                        </a:lnSpc>
                        <a:spcAft>
                          <a:spcPts val="800"/>
                        </a:spcAft>
                      </a:pPr>
                      <a:r>
                        <a:rPr lang="sl-SI" sz="1600" b="1" dirty="0" err="1" smtClean="0">
                          <a:solidFill>
                            <a:schemeClr val="tx1"/>
                          </a:solidFill>
                          <a:effectLst/>
                          <a:latin typeface="Arial" panose="020B0604020202020204" pitchFamily="34" charset="0"/>
                          <a:cs typeface="Arial" panose="020B0604020202020204" pitchFamily="34" charset="0"/>
                        </a:rPr>
                        <a:t>mSv</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err="1" smtClean="0">
                          <a:solidFill>
                            <a:schemeClr val="tx1"/>
                          </a:solidFill>
                          <a:effectLst/>
                          <a:latin typeface="Arial" panose="020B0604020202020204" pitchFamily="34" charset="0"/>
                          <a:cs typeface="Arial" panose="020B0604020202020204" pitchFamily="34" charset="0"/>
                        </a:rPr>
                        <a:t>Maximum</a:t>
                      </a:r>
                      <a:endParaRPr lang="sl-SI" sz="1600" b="1" dirty="0" smtClean="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sl-SI" sz="1600" b="1" dirty="0" err="1" smtClean="0">
                          <a:solidFill>
                            <a:schemeClr val="tx1"/>
                          </a:solidFill>
                          <a:effectLst/>
                          <a:latin typeface="Arial" panose="020B0604020202020204" pitchFamily="34" charset="0"/>
                          <a:cs typeface="Arial" panose="020B0604020202020204" pitchFamily="34" charset="0"/>
                        </a:rPr>
                        <a:t>mSv</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0513">
                <a:tc>
                  <a:txBody>
                    <a:bodyPr/>
                    <a:lstStyle/>
                    <a:p>
                      <a:pP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MaxSUV1 </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12,4±0,8</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1" dirty="0">
                          <a:solidFill>
                            <a:schemeClr val="tx1"/>
                          </a:solidFill>
                          <a:effectLst/>
                          <a:latin typeface="Arial" panose="020B0604020202020204" pitchFamily="34" charset="0"/>
                          <a:cs typeface="Arial" panose="020B0604020202020204" pitchFamily="34" charset="0"/>
                        </a:rPr>
                        <a:t>0,5</a:t>
                      </a: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1" dirty="0">
                          <a:solidFill>
                            <a:schemeClr val="tx1"/>
                          </a:solidFill>
                          <a:effectLst/>
                          <a:latin typeface="Arial" panose="020B0604020202020204" pitchFamily="34" charset="0"/>
                          <a:cs typeface="Arial" panose="020B0604020202020204" pitchFamily="34" charset="0"/>
                        </a:rPr>
                        <a:t>58,10</a:t>
                      </a:r>
                      <a:endParaRPr lang="sl-SI"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0513">
                <a:tc>
                  <a:txBody>
                    <a:bodyPr/>
                    <a:lstStyle/>
                    <a:p>
                      <a:pPr>
                        <a:lnSpc>
                          <a:spcPct val="107000"/>
                        </a:lnSpc>
                        <a:spcAft>
                          <a:spcPts val="800"/>
                        </a:spcAft>
                      </a:pPr>
                      <a:r>
                        <a:rPr lang="sl-SI" sz="1600" b="0" dirty="0">
                          <a:solidFill>
                            <a:schemeClr val="tx1"/>
                          </a:solidFill>
                          <a:effectLst/>
                          <a:latin typeface="Arial" panose="020B0604020202020204" pitchFamily="34" charset="0"/>
                          <a:cs typeface="Arial" panose="020B0604020202020204" pitchFamily="34" charset="0"/>
                        </a:rPr>
                        <a:t>MaxParenP1 </a:t>
                      </a:r>
                      <a:endParaRPr lang="sl-SI"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smtClean="0">
                          <a:solidFill>
                            <a:srgbClr val="FF0000"/>
                          </a:solidFill>
                          <a:effectLst/>
                          <a:latin typeface="Arial" panose="020B0604020202020204" pitchFamily="34" charset="0"/>
                          <a:cs typeface="Arial" panose="020B0604020202020204" pitchFamily="34" charset="0"/>
                        </a:rPr>
                        <a:t>4,1±0,4</a:t>
                      </a:r>
                      <a:endParaRPr lang="sl-SI"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dirty="0">
                          <a:solidFill>
                            <a:schemeClr val="tx1"/>
                          </a:solidFill>
                          <a:effectLst/>
                          <a:latin typeface="Arial" panose="020B0604020202020204" pitchFamily="34" charset="0"/>
                          <a:cs typeface="Arial" panose="020B0604020202020204" pitchFamily="34" charset="0"/>
                        </a:rPr>
                        <a:t>0,60</a:t>
                      </a:r>
                      <a:endParaRPr lang="sl-SI"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a:solidFill>
                            <a:schemeClr val="tx1"/>
                          </a:solidFill>
                          <a:effectLst/>
                          <a:latin typeface="Arial" panose="020B0604020202020204" pitchFamily="34" charset="0"/>
                          <a:cs typeface="Arial" panose="020B0604020202020204" pitchFamily="34" charset="0"/>
                        </a:rPr>
                        <a:t>20,0</a:t>
                      </a:r>
                      <a:endParaRPr lang="sl-SI"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0513">
                <a:tc>
                  <a:txBody>
                    <a:bodyPr/>
                    <a:lstStyle/>
                    <a:p>
                      <a:pPr>
                        <a:lnSpc>
                          <a:spcPct val="107000"/>
                        </a:lnSpc>
                        <a:spcAft>
                          <a:spcPts val="800"/>
                        </a:spcAft>
                      </a:pPr>
                      <a:r>
                        <a:rPr lang="sl-SI" sz="1600" b="0" dirty="0">
                          <a:solidFill>
                            <a:schemeClr val="tx1"/>
                          </a:solidFill>
                          <a:effectLst/>
                          <a:latin typeface="Arial" panose="020B0604020202020204" pitchFamily="34" charset="0"/>
                          <a:cs typeface="Arial" panose="020B0604020202020204" pitchFamily="34" charset="0"/>
                        </a:rPr>
                        <a:t>Max_L_nodes_chest1 </a:t>
                      </a:r>
                      <a:endParaRPr lang="sl-SI"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10,9±0,9</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dirty="0">
                          <a:solidFill>
                            <a:schemeClr val="tx1"/>
                          </a:solidFill>
                          <a:effectLst/>
                          <a:latin typeface="Arial" panose="020B0604020202020204" pitchFamily="34" charset="0"/>
                          <a:cs typeface="Arial" panose="020B0604020202020204" pitchFamily="34" charset="0"/>
                        </a:rPr>
                        <a:t>0,5</a:t>
                      </a:r>
                      <a:endParaRPr lang="sl-SI"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a:solidFill>
                            <a:schemeClr val="tx1"/>
                          </a:solidFill>
                          <a:effectLst/>
                          <a:latin typeface="Arial" panose="020B0604020202020204" pitchFamily="34" charset="0"/>
                          <a:cs typeface="Arial" panose="020B0604020202020204" pitchFamily="34" charset="0"/>
                        </a:rPr>
                        <a:t>58,10</a:t>
                      </a:r>
                      <a:endParaRPr lang="sl-SI"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0513">
                <a:tc>
                  <a:txBody>
                    <a:bodyPr/>
                    <a:lstStyle/>
                    <a:p>
                      <a:pPr>
                        <a:lnSpc>
                          <a:spcPct val="107000"/>
                        </a:lnSpc>
                        <a:spcAft>
                          <a:spcPts val="800"/>
                        </a:spcAft>
                      </a:pPr>
                      <a:r>
                        <a:rPr lang="sl-SI" sz="1600" b="0" dirty="0" smtClean="0">
                          <a:solidFill>
                            <a:schemeClr val="tx1"/>
                          </a:solidFill>
                          <a:effectLst/>
                          <a:latin typeface="Arial" panose="020B0604020202020204" pitchFamily="34" charset="0"/>
                          <a:cs typeface="Arial" panose="020B0604020202020204" pitchFamily="34" charset="0"/>
                        </a:rPr>
                        <a:t>Max_organ_outside_chest1</a:t>
                      </a:r>
                      <a:endParaRPr lang="sl-SI"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smtClean="0">
                          <a:solidFill>
                            <a:srgbClr val="FF0000"/>
                          </a:solidFill>
                          <a:effectLst/>
                          <a:latin typeface="Arial" panose="020B0604020202020204" pitchFamily="34" charset="0"/>
                          <a:cs typeface="Arial" panose="020B0604020202020204" pitchFamily="34" charset="0"/>
                        </a:rPr>
                        <a:t>4,2±0,2</a:t>
                      </a:r>
                      <a:endParaRPr lang="sl-SI"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dirty="0">
                          <a:solidFill>
                            <a:schemeClr val="tx1"/>
                          </a:solidFill>
                          <a:effectLst/>
                          <a:latin typeface="Arial" panose="020B0604020202020204" pitchFamily="34" charset="0"/>
                          <a:cs typeface="Arial" panose="020B0604020202020204" pitchFamily="34" charset="0"/>
                        </a:rPr>
                        <a:t>0,50</a:t>
                      </a:r>
                      <a:endParaRPr lang="sl-SI"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dirty="0">
                          <a:solidFill>
                            <a:schemeClr val="tx1"/>
                          </a:solidFill>
                          <a:effectLst/>
                          <a:latin typeface="Arial" panose="020B0604020202020204" pitchFamily="34" charset="0"/>
                          <a:cs typeface="Arial" panose="020B0604020202020204" pitchFamily="34" charset="0"/>
                        </a:rPr>
                        <a:t>15,90</a:t>
                      </a:r>
                      <a:endParaRPr lang="sl-SI"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0513">
                <a:tc>
                  <a:txBody>
                    <a:bodyPr/>
                    <a:lstStyle/>
                    <a:p>
                      <a:pPr>
                        <a:lnSpc>
                          <a:spcPct val="107000"/>
                        </a:lnSpc>
                        <a:spcAft>
                          <a:spcPts val="800"/>
                        </a:spcAft>
                      </a:pPr>
                      <a:r>
                        <a:rPr lang="sl-SI" sz="1600" b="0" dirty="0">
                          <a:solidFill>
                            <a:schemeClr val="tx1"/>
                          </a:solidFill>
                          <a:effectLst/>
                          <a:latin typeface="Arial" panose="020B0604020202020204" pitchFamily="34" charset="0"/>
                          <a:cs typeface="Arial" panose="020B0604020202020204" pitchFamily="34" charset="0"/>
                        </a:rPr>
                        <a:t>Max_L_nodes_outside_chest1</a:t>
                      </a:r>
                      <a:endParaRPr lang="sl-SI"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8,4±0,7</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dirty="0">
                          <a:solidFill>
                            <a:schemeClr val="tx1"/>
                          </a:solidFill>
                          <a:effectLst/>
                          <a:latin typeface="Arial" panose="020B0604020202020204" pitchFamily="34" charset="0"/>
                          <a:cs typeface="Arial" panose="020B0604020202020204" pitchFamily="34" charset="0"/>
                        </a:rPr>
                        <a:t>0,56</a:t>
                      </a:r>
                      <a:endParaRPr lang="sl-SI"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l-SI" sz="1400" b="0" dirty="0">
                          <a:solidFill>
                            <a:schemeClr val="tx1"/>
                          </a:solidFill>
                          <a:effectLst/>
                          <a:latin typeface="Arial" panose="020B0604020202020204" pitchFamily="34" charset="0"/>
                          <a:cs typeface="Arial" panose="020B0604020202020204" pitchFamily="34" charset="0"/>
                        </a:rPr>
                        <a:t>26,20</a:t>
                      </a:r>
                      <a:endParaRPr lang="sl-SI"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307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27305" y="365125"/>
            <a:ext cx="10515600" cy="1325563"/>
          </a:xfrm>
        </p:spPr>
        <p:txBody>
          <a:bodyPr>
            <a:normAutofit/>
          </a:bodyPr>
          <a:lstStyle/>
          <a:p>
            <a:r>
              <a:rPr lang="sl-SI" sz="3600" dirty="0" smtClean="0">
                <a:latin typeface="Arial" panose="020B0604020202020204" pitchFamily="34" charset="0"/>
                <a:cs typeface="Arial" panose="020B0604020202020204" pitchFamily="34" charset="0"/>
              </a:rPr>
              <a:t>Sarcoidosis</a:t>
            </a:r>
            <a:endParaRPr lang="en-US" sz="36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144644" y="1825625"/>
            <a:ext cx="9675756" cy="4351338"/>
          </a:xfrm>
        </p:spPr>
        <p:txBody>
          <a:bodyPr>
            <a:noAutofit/>
          </a:bodyPr>
          <a:lstStyle/>
          <a:p>
            <a:pPr>
              <a:lnSpc>
                <a:spcPct val="120000"/>
              </a:lnSpc>
            </a:pPr>
            <a:r>
              <a:rPr lang="en-US" sz="2400" dirty="0" smtClean="0">
                <a:latin typeface="Arial" panose="020B0604020202020204" pitchFamily="34" charset="0"/>
                <a:cs typeface="Arial" panose="020B0604020202020204" pitchFamily="34" charset="0"/>
              </a:rPr>
              <a:t>Ga</a:t>
            </a:r>
            <a:r>
              <a:rPr lang="sl-SI" sz="2400" dirty="0" smtClean="0">
                <a:latin typeface="Arial" panose="020B0604020202020204" pitchFamily="34" charset="0"/>
                <a:cs typeface="Arial" panose="020B0604020202020204" pitchFamily="34" charset="0"/>
              </a:rPr>
              <a:t>u</a:t>
            </a:r>
            <a:r>
              <a:rPr lang="en-US" sz="2400" dirty="0" smtClean="0">
                <a:latin typeface="Arial" panose="020B0604020202020204" pitchFamily="34" charset="0"/>
                <a:cs typeface="Arial" panose="020B0604020202020204" pitchFamily="34" charset="0"/>
              </a:rPr>
              <a:t>ging the activity and extent of granuloma accumulation in </a:t>
            </a:r>
            <a:r>
              <a:rPr lang="en-AU" sz="2400" dirty="0" smtClean="0">
                <a:latin typeface="Arial" panose="020B0604020202020204" pitchFamily="34" charset="0"/>
                <a:cs typeface="Arial" panose="020B0604020202020204" pitchFamily="34" charset="0"/>
              </a:rPr>
              <a:t>affected</a:t>
            </a: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organs is a challenge for clinicians involved in the management of the disease.</a:t>
            </a:r>
            <a:endParaRPr lang="sl-SI" sz="2400" dirty="0" smtClean="0">
              <a:latin typeface="Arial" panose="020B0604020202020204" pitchFamily="34" charset="0"/>
              <a:cs typeface="Arial" panose="020B0604020202020204" pitchFamily="34" charset="0"/>
            </a:endParaRPr>
          </a:p>
          <a:p>
            <a:pPr>
              <a:lnSpc>
                <a:spcPct val="120000"/>
              </a:lnSpc>
            </a:pPr>
            <a:r>
              <a:rPr lang="en-US" sz="2400" dirty="0" smtClean="0">
                <a:latin typeface="Arial" panose="020B0604020202020204" pitchFamily="34" charset="0"/>
                <a:cs typeface="Arial" panose="020B0604020202020204" pitchFamily="34" charset="0"/>
              </a:rPr>
              <a:t>Decision for treatment with immunosuppressive and/or anti-inflammatory medication is difficult and there are no precise guidelines</a:t>
            </a:r>
            <a:r>
              <a:rPr lang="sl-SI" sz="2400" dirty="0" smtClean="0">
                <a:latin typeface="Arial" panose="020B0604020202020204" pitchFamily="34" charset="0"/>
                <a:cs typeface="Arial" panose="020B0604020202020204" pitchFamily="34" charset="0"/>
              </a:rPr>
              <a:t>.</a:t>
            </a:r>
          </a:p>
          <a:p>
            <a:pPr>
              <a:lnSpc>
                <a:spcPct val="120000"/>
              </a:lnSpc>
            </a:pPr>
            <a:r>
              <a:rPr lang="en-US" sz="2400" dirty="0">
                <a:latin typeface="Arial" panose="020B0604020202020204" pitchFamily="34" charset="0"/>
                <a:cs typeface="Arial" panose="020B0604020202020204" pitchFamily="34" charset="0"/>
              </a:rPr>
              <a:t>Monitoring disease activity in sarcoidosis remains a clinical challenge as there is no gold standard.</a:t>
            </a:r>
          </a:p>
          <a:p>
            <a:pPr>
              <a:lnSpc>
                <a:spcPct val="120000"/>
              </a:lnSpc>
            </a:pPr>
            <a:endParaRPr lang="en-US" sz="2400" dirty="0" smtClean="0">
              <a:latin typeface="Arial" panose="020B0604020202020204" pitchFamily="34" charset="0"/>
              <a:cs typeface="Arial" panose="020B0604020202020204" pitchFamily="34" charset="0"/>
            </a:endParaRPr>
          </a:p>
          <a:p>
            <a:endParaRPr lang="en-US" dirty="0"/>
          </a:p>
        </p:txBody>
      </p:sp>
      <p:sp>
        <p:nvSpPr>
          <p:cNvPr id="4" name="Označba mesta datuma 3"/>
          <p:cNvSpPr>
            <a:spLocks noGrp="1"/>
          </p:cNvSpPr>
          <p:nvPr>
            <p:ph type="dt" sz="half" idx="10"/>
          </p:nvPr>
        </p:nvSpPr>
        <p:spPr/>
        <p:txBody>
          <a:bodyPr/>
          <a:lstStyle/>
          <a:p>
            <a:fld id="{1B5BD1B9-EB79-49D4-B1F9-46DE203FF3EC}"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a:t>
            </a:fld>
            <a:endParaRPr lang="en-US"/>
          </a:p>
        </p:txBody>
      </p:sp>
    </p:spTree>
    <p:extLst>
      <p:ext uri="{BB962C8B-B14F-4D97-AF65-F5344CB8AC3E}">
        <p14:creationId xmlns:p14="http://schemas.microsoft.com/office/powerpoint/2010/main" val="3751854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latin typeface="Arial" panose="020B0604020202020204" pitchFamily="34" charset="0"/>
                <a:cs typeface="Arial" panose="020B0604020202020204" pitchFamily="34" charset="0"/>
              </a:rPr>
              <a:t/>
            </a:r>
            <a:br>
              <a:rPr lang="sl-SI" sz="2400" dirty="0" smtClean="0">
                <a:latin typeface="Arial" panose="020B0604020202020204" pitchFamily="34" charset="0"/>
                <a:cs typeface="Arial" panose="020B0604020202020204" pitchFamily="34" charset="0"/>
              </a:rPr>
            </a:br>
            <a:r>
              <a:rPr lang="sl-SI" sz="2400" dirty="0" smtClean="0">
                <a:latin typeface="Arial" panose="020B0604020202020204" pitchFamily="34" charset="0"/>
                <a:cs typeface="Arial" panose="020B0604020202020204" pitchFamily="34" charset="0"/>
              </a:rPr>
              <a:t>PET/CT scan in </a:t>
            </a:r>
            <a:r>
              <a:rPr lang="sl-SI" sz="2400" dirty="0" err="1" smtClean="0">
                <a:latin typeface="Arial" panose="020B0604020202020204" pitchFamily="34" charset="0"/>
                <a:cs typeface="Arial" panose="020B0604020202020204" pitchFamily="34" charset="0"/>
              </a:rPr>
              <a:t>correlation</a:t>
            </a:r>
            <a:r>
              <a:rPr lang="sl-SI" sz="2400" dirty="0" smtClean="0">
                <a:latin typeface="Arial" panose="020B0604020202020204" pitchFamily="34" charset="0"/>
                <a:cs typeface="Arial" panose="020B0604020202020204" pitchFamily="34" charset="0"/>
              </a:rPr>
              <a:t> to </a:t>
            </a:r>
            <a:r>
              <a:rPr lang="sl-SI" sz="2400" dirty="0" err="1" smtClean="0">
                <a:latin typeface="Arial" panose="020B0604020202020204" pitchFamily="34" charset="0"/>
                <a:cs typeface="Arial" panose="020B0604020202020204" pitchFamily="34" charset="0"/>
              </a:rPr>
              <a:t>stages</a:t>
            </a:r>
            <a:r>
              <a:rPr lang="sl-SI" sz="2400" dirty="0" smtClean="0">
                <a:latin typeface="Arial" panose="020B0604020202020204" pitchFamily="34" charset="0"/>
                <a:cs typeface="Arial" panose="020B0604020202020204" pitchFamily="34" charset="0"/>
              </a:rPr>
              <a:t> of </a:t>
            </a:r>
            <a:r>
              <a:rPr lang="sl-SI" sz="2400" dirty="0" err="1" smtClean="0">
                <a:latin typeface="Arial" panose="020B0604020202020204" pitchFamily="34" charset="0"/>
                <a:cs typeface="Arial" panose="020B0604020202020204" pitchFamily="34" charset="0"/>
              </a:rPr>
              <a:t>sarcoidosis</a:t>
            </a:r>
            <a:r>
              <a:rPr lang="sl-SI" sz="2400" dirty="0" smtClean="0">
                <a:latin typeface="Arial" panose="020B0604020202020204" pitchFamily="34" charset="0"/>
                <a:cs typeface="Arial" panose="020B0604020202020204" pitchFamily="34" charset="0"/>
              </a:rPr>
              <a:t>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time of </a:t>
            </a:r>
            <a:r>
              <a:rPr lang="sl-SI" sz="2400" dirty="0" err="1" smtClean="0">
                <a:latin typeface="Arial" panose="020B0604020202020204" pitchFamily="34" charset="0"/>
                <a:cs typeface="Arial" panose="020B0604020202020204" pitchFamily="34" charset="0"/>
              </a:rPr>
              <a:t>diagnosis</a:t>
            </a:r>
            <a:endParaRPr lang="en-US" sz="2400" dirty="0">
              <a:latin typeface="Arial" panose="020B0604020202020204" pitchFamily="34" charset="0"/>
              <a:cs typeface="Arial" panose="020B0604020202020204" pitchFamily="34" charset="0"/>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341588989"/>
              </p:ext>
            </p:extLst>
          </p:nvPr>
        </p:nvGraphicFramePr>
        <p:xfrm>
          <a:off x="1616765" y="2809460"/>
          <a:ext cx="8441635" cy="3063655"/>
        </p:xfrm>
        <a:graphic>
          <a:graphicData uri="http://schemas.openxmlformats.org/drawingml/2006/table">
            <a:tbl>
              <a:tblPr firstRow="1" bandRow="1">
                <a:tableStyleId>{5C22544A-7EE6-4342-B048-85BDC9FD1C3A}</a:tableStyleId>
              </a:tblPr>
              <a:tblGrid>
                <a:gridCol w="1570387">
                  <a:extLst>
                    <a:ext uri="{9D8B030D-6E8A-4147-A177-3AD203B41FA5}">
                      <a16:colId xmlns:a16="http://schemas.microsoft.com/office/drawing/2014/main" val="20000"/>
                    </a:ext>
                  </a:extLst>
                </a:gridCol>
                <a:gridCol w="1336360">
                  <a:extLst>
                    <a:ext uri="{9D8B030D-6E8A-4147-A177-3AD203B41FA5}">
                      <a16:colId xmlns:a16="http://schemas.microsoft.com/office/drawing/2014/main" val="20001"/>
                    </a:ext>
                  </a:extLst>
                </a:gridCol>
                <a:gridCol w="1472874">
                  <a:extLst>
                    <a:ext uri="{9D8B030D-6E8A-4147-A177-3AD203B41FA5}">
                      <a16:colId xmlns:a16="http://schemas.microsoft.com/office/drawing/2014/main" val="20002"/>
                    </a:ext>
                  </a:extLst>
                </a:gridCol>
                <a:gridCol w="1424831">
                  <a:extLst>
                    <a:ext uri="{9D8B030D-6E8A-4147-A177-3AD203B41FA5}">
                      <a16:colId xmlns:a16="http://schemas.microsoft.com/office/drawing/2014/main" val="20003"/>
                    </a:ext>
                  </a:extLst>
                </a:gridCol>
                <a:gridCol w="1333039">
                  <a:extLst>
                    <a:ext uri="{9D8B030D-6E8A-4147-A177-3AD203B41FA5}">
                      <a16:colId xmlns:a16="http://schemas.microsoft.com/office/drawing/2014/main" val="20004"/>
                    </a:ext>
                  </a:extLst>
                </a:gridCol>
                <a:gridCol w="1304144">
                  <a:extLst>
                    <a:ext uri="{9D8B030D-6E8A-4147-A177-3AD203B41FA5}">
                      <a16:colId xmlns:a16="http://schemas.microsoft.com/office/drawing/2014/main" val="20005"/>
                    </a:ext>
                  </a:extLst>
                </a:gridCol>
              </a:tblGrid>
              <a:tr h="1196820">
                <a:tc>
                  <a:txBody>
                    <a:bodyPr/>
                    <a:lstStyle/>
                    <a:p>
                      <a:r>
                        <a:rPr lang="sl-SI" dirty="0" err="1" smtClean="0">
                          <a:solidFill>
                            <a:schemeClr val="tx1"/>
                          </a:solidFill>
                        </a:rPr>
                        <a:t>Stage</a:t>
                      </a:r>
                      <a:r>
                        <a:rPr lang="sl-SI" dirty="0" smtClean="0">
                          <a:solidFill>
                            <a:schemeClr val="tx1"/>
                          </a:solidFill>
                        </a:rPr>
                        <a:t>: 0-III</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MaxSUV1</a:t>
                      </a:r>
                    </a:p>
                    <a:p>
                      <a:endParaRPr lang="sl-SI" dirty="0" smtClean="0">
                        <a:solidFill>
                          <a:schemeClr val="tx1"/>
                        </a:solidFill>
                      </a:endParaRPr>
                    </a:p>
                    <a:p>
                      <a:endParaRPr lang="sl-SI" dirty="0" smtClean="0">
                        <a:solidFill>
                          <a:schemeClr val="tx1"/>
                        </a:solidFill>
                      </a:endParaRPr>
                    </a:p>
                    <a:p>
                      <a:r>
                        <a:rPr lang="sl-SI" dirty="0" err="1" smtClean="0">
                          <a:solidFill>
                            <a:schemeClr val="tx1"/>
                          </a:solidFill>
                        </a:rPr>
                        <a:t>mean</a:t>
                      </a:r>
                      <a:r>
                        <a:rPr lang="sl-SI" dirty="0" smtClean="0">
                          <a:solidFill>
                            <a:schemeClr val="tx1"/>
                          </a:solidFill>
                        </a:rPr>
                        <a:t>/SEM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MaxParenP1</a:t>
                      </a:r>
                    </a:p>
                    <a:p>
                      <a:endParaRPr lang="sl-SI" dirty="0" smtClean="0">
                        <a:solidFill>
                          <a:schemeClr val="tx1"/>
                        </a:solidFill>
                      </a:endParaRP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Max_L_nodes_in_chest1</a:t>
                      </a: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err="1" smtClean="0">
                          <a:solidFill>
                            <a:schemeClr val="tx1"/>
                          </a:solidFill>
                        </a:rPr>
                        <a:t>MaxBezgExPK</a:t>
                      </a:r>
                      <a:endParaRPr lang="sl-SI" dirty="0" smtClean="0">
                        <a:solidFill>
                          <a:schemeClr val="tx1"/>
                        </a:solidFill>
                      </a:endParaRP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err="1" smtClean="0">
                          <a:solidFill>
                            <a:schemeClr val="tx1"/>
                          </a:solidFill>
                        </a:rPr>
                        <a:t>MaxExPkOrgan</a:t>
                      </a:r>
                      <a:endParaRPr lang="sl-SI" dirty="0" smtClean="0">
                        <a:solidFill>
                          <a:schemeClr val="tx1"/>
                        </a:solidFill>
                      </a:endParaRP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3367">
                <a:tc>
                  <a:txBody>
                    <a:bodyPr/>
                    <a:lstStyle/>
                    <a:p>
                      <a:pPr algn="ctr"/>
                      <a:r>
                        <a:rPr lang="sl-SI" sz="1600" b="1" dirty="0" smtClean="0">
                          <a:solidFill>
                            <a:schemeClr val="tx1"/>
                          </a:solidFill>
                          <a:latin typeface="Arial" panose="020B0604020202020204" pitchFamily="34" charset="0"/>
                          <a:cs typeface="Arial" panose="020B0604020202020204" pitchFamily="34" charset="0"/>
                        </a:rPr>
                        <a:t>0. (4)</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0" dirty="0" smtClean="0">
                          <a:solidFill>
                            <a:schemeClr val="tx1"/>
                          </a:solidFill>
                          <a:latin typeface="Arial" panose="020B0604020202020204" pitchFamily="34" charset="0"/>
                          <a:cs typeface="Arial" panose="020B0604020202020204" pitchFamily="34" charset="0"/>
                        </a:rPr>
                        <a:t>3.7±0.7</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0.6±0.03</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2.9±0.9</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3.1±0.03</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3367">
                <a:tc>
                  <a:txBody>
                    <a:bodyPr/>
                    <a:lstStyle/>
                    <a:p>
                      <a:pPr algn="ctr"/>
                      <a:r>
                        <a:rPr lang="sl-SI" sz="1600" b="1" dirty="0" smtClean="0">
                          <a:latin typeface="Arial" panose="020B0604020202020204" pitchFamily="34" charset="0"/>
                          <a:cs typeface="Arial" panose="020B0604020202020204" pitchFamily="34" charset="0"/>
                        </a:rPr>
                        <a:t>I. (8)</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0" dirty="0" smtClean="0">
                          <a:latin typeface="Arial" panose="020B0604020202020204" pitchFamily="34" charset="0"/>
                          <a:cs typeface="Arial" panose="020B0604020202020204" pitchFamily="34" charset="0"/>
                        </a:rPr>
                        <a:t>8.8±1.8</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1.7±0.6</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latin typeface="Arial" panose="020B0604020202020204" pitchFamily="34" charset="0"/>
                          <a:cs typeface="Arial" panose="020B0604020202020204" pitchFamily="34" charset="0"/>
                        </a:rPr>
                        <a:t>8.1±1.7</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11.6±0.1</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3.7±0.3</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3367">
                <a:tc>
                  <a:txBody>
                    <a:bodyPr/>
                    <a:lstStyle/>
                    <a:p>
                      <a:pPr algn="ctr"/>
                      <a:r>
                        <a:rPr lang="sl-SI" sz="1600" b="1" dirty="0" smtClean="0">
                          <a:latin typeface="Arial" panose="020B0604020202020204" pitchFamily="34" charset="0"/>
                          <a:cs typeface="Arial" panose="020B0604020202020204" pitchFamily="34" charset="0"/>
                        </a:rPr>
                        <a:t>II. (139)</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0" dirty="0" smtClean="0">
                          <a:latin typeface="Arial" panose="020B0604020202020204" pitchFamily="34" charset="0"/>
                          <a:cs typeface="Arial" panose="020B0604020202020204" pitchFamily="34" charset="0"/>
                        </a:rPr>
                        <a:t>13.2±1.2</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latin typeface="Arial" panose="020B0604020202020204" pitchFamily="34" charset="0"/>
                          <a:cs typeface="Arial" panose="020B0604020202020204" pitchFamily="34" charset="0"/>
                        </a:rPr>
                        <a:t>3.5±0.4</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latin typeface="Arial" panose="020B0604020202020204" pitchFamily="34" charset="0"/>
                          <a:cs typeface="Arial" panose="020B0604020202020204" pitchFamily="34" charset="0"/>
                        </a:rPr>
                        <a:t>12.5±1.2</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10.0±0.9</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4.5±0.3</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3367">
                <a:tc>
                  <a:txBody>
                    <a:bodyPr/>
                    <a:lstStyle/>
                    <a:p>
                      <a:pPr algn="ctr"/>
                      <a:r>
                        <a:rPr lang="sl-SI" sz="1600" b="1" dirty="0" smtClean="0">
                          <a:latin typeface="Arial" panose="020B0604020202020204" pitchFamily="34" charset="0"/>
                          <a:cs typeface="Arial" panose="020B0604020202020204" pitchFamily="34" charset="0"/>
                        </a:rPr>
                        <a:t>III. (15)</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0" dirty="0" smtClean="0">
                          <a:latin typeface="Arial" panose="020B0604020202020204" pitchFamily="34" charset="0"/>
                          <a:cs typeface="Arial" panose="020B0604020202020204" pitchFamily="34" charset="0"/>
                        </a:rPr>
                        <a:t>11.6±2.7</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latin typeface="Arial" panose="020B0604020202020204" pitchFamily="34" charset="0"/>
                          <a:cs typeface="Arial" panose="020B0604020202020204" pitchFamily="34" charset="0"/>
                        </a:rPr>
                        <a:t>11.2.6±3.1</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4.2±1.4</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8.9±5.3</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rgbClr val="FF0000"/>
                          </a:solidFill>
                          <a:latin typeface="Arial" panose="020B0604020202020204" pitchFamily="34" charset="0"/>
                          <a:cs typeface="Arial" panose="020B0604020202020204" pitchFamily="34" charset="0"/>
                        </a:rPr>
                        <a:t>6.1±1.1</a:t>
                      </a:r>
                      <a:endParaRPr lang="en-US"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3367">
                <a:tc>
                  <a:txBody>
                    <a:bodyPr/>
                    <a:lstStyle/>
                    <a:p>
                      <a:pPr algn="ctr"/>
                      <a:r>
                        <a:rPr lang="sl-SI" b="1" dirty="0" smtClean="0"/>
                        <a:t>Total (166)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0" dirty="0" smtClean="0">
                          <a:latin typeface="Arial" panose="020B0604020202020204" pitchFamily="34" charset="0"/>
                          <a:cs typeface="Arial" panose="020B0604020202020204" pitchFamily="34" charset="0"/>
                        </a:rPr>
                        <a:t>12.4±0.8</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latin typeface="Arial" panose="020B0604020202020204" pitchFamily="34" charset="0"/>
                          <a:cs typeface="Arial" panose="020B0604020202020204" pitchFamily="34" charset="0"/>
                        </a:rPr>
                        <a:t>3.6±0.4</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latin typeface="Arial" panose="020B0604020202020204" pitchFamily="34" charset="0"/>
                          <a:cs typeface="Arial" panose="020B0604020202020204" pitchFamily="34" charset="0"/>
                        </a:rPr>
                        <a:t>10.9±0.9</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10±0.9</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4.5±0.2</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Pravokotnik 2"/>
          <p:cNvSpPr/>
          <p:nvPr/>
        </p:nvSpPr>
        <p:spPr>
          <a:xfrm>
            <a:off x="903436" y="2033199"/>
            <a:ext cx="8757399" cy="584775"/>
          </a:xfrm>
          <a:prstGeom prst="rect">
            <a:avLst/>
          </a:prstGeom>
        </p:spPr>
        <p:txBody>
          <a:bodyPr wrap="square">
            <a:spAutoFit/>
          </a:bodyPr>
          <a:lstStyle/>
          <a:p>
            <a:r>
              <a:rPr lang="en-US" altLang="sl-SI" sz="1600" dirty="0" smtClean="0">
                <a:latin typeface="Arial" panose="020B0604020202020204" pitchFamily="34" charset="0"/>
                <a:ea typeface="Times New Roman" panose="02020603050405020304" pitchFamily="18" charset="0"/>
              </a:rPr>
              <a:t>Measured </a:t>
            </a:r>
            <a:r>
              <a:rPr lang="en-US" altLang="sl-SI" sz="1600" dirty="0">
                <a:latin typeface="Arial" panose="020B0604020202020204" pitchFamily="34" charset="0"/>
                <a:ea typeface="Times New Roman" panose="02020603050405020304" pitchFamily="18" charset="0"/>
              </a:rPr>
              <a:t>radiation values on </a:t>
            </a:r>
            <a:r>
              <a:rPr lang="en-GB" sz="1600" baseline="30000" dirty="0">
                <a:latin typeface="Arial" panose="020B0604020202020204" pitchFamily="34" charset="0"/>
                <a:cs typeface="Arial" panose="020B0604020202020204" pitchFamily="34" charset="0"/>
              </a:rPr>
              <a:t>18</a:t>
            </a:r>
            <a:r>
              <a:rPr lang="en-GB" sz="1600" dirty="0">
                <a:latin typeface="Arial" panose="020B0604020202020204" pitchFamily="34" charset="0"/>
                <a:cs typeface="Arial" panose="020B0604020202020204" pitchFamily="34" charset="0"/>
              </a:rPr>
              <a:t>F-FDG </a:t>
            </a:r>
            <a:r>
              <a:rPr lang="en-US" altLang="sl-SI" sz="1600" dirty="0" smtClean="0">
                <a:latin typeface="Arial" panose="020B0604020202020204" pitchFamily="34" charset="0"/>
                <a:ea typeface="Times New Roman" panose="02020603050405020304" pitchFamily="18" charset="0"/>
              </a:rPr>
              <a:t>PET/CT1</a:t>
            </a:r>
            <a:r>
              <a:rPr lang="sl-SI" altLang="sl-SI" sz="1600" dirty="0">
                <a:latin typeface="Arial" panose="020B0604020202020204" pitchFamily="34" charset="0"/>
                <a:ea typeface="Times New Roman" panose="02020603050405020304" pitchFamily="18" charset="0"/>
              </a:rPr>
              <a:t>, </a:t>
            </a:r>
            <a:r>
              <a:rPr lang="en-US" altLang="sl-SI" sz="1600" dirty="0">
                <a:latin typeface="Arial" panose="020B0604020202020204" pitchFamily="34" charset="0"/>
                <a:ea typeface="Times New Roman" panose="02020603050405020304" pitchFamily="18" charset="0"/>
              </a:rPr>
              <a:t>expressed </a:t>
            </a:r>
            <a:r>
              <a:rPr lang="sl-SI" altLang="sl-SI" sz="1600" dirty="0">
                <a:latin typeface="Arial" panose="020B0604020202020204" pitchFamily="34" charset="0"/>
                <a:ea typeface="Times New Roman" panose="02020603050405020304" pitchFamily="18" charset="0"/>
              </a:rPr>
              <a:t>by</a:t>
            </a:r>
            <a:r>
              <a:rPr lang="en-US" altLang="sl-SI" sz="1600" dirty="0">
                <a:latin typeface="Arial" panose="020B0604020202020204" pitchFamily="34" charset="0"/>
                <a:ea typeface="Times New Roman" panose="02020603050405020304" pitchFamily="18" charset="0"/>
              </a:rPr>
              <a:t> </a:t>
            </a:r>
            <a:r>
              <a:rPr lang="en-US" altLang="sl-SI" sz="1600" dirty="0" smtClean="0">
                <a:latin typeface="Arial" panose="020B0604020202020204" pitchFamily="34" charset="0"/>
                <a:ea typeface="Times New Roman" panose="02020603050405020304" pitchFamily="18" charset="0"/>
              </a:rPr>
              <a:t>SUV</a:t>
            </a:r>
            <a:r>
              <a:rPr lang="sl-SI" altLang="sl-SI" sz="1600" dirty="0" smtClean="0">
                <a:latin typeface="Arial" panose="020B0604020202020204" pitchFamily="34" charset="0"/>
                <a:ea typeface="Times New Roman" panose="02020603050405020304" pitchFamily="18" charset="0"/>
              </a:rPr>
              <a:t> (</a:t>
            </a:r>
            <a:r>
              <a:rPr lang="sl-SI" altLang="sl-SI" sz="1600" dirty="0" err="1" smtClean="0">
                <a:latin typeface="Arial" panose="020B0604020202020204" pitchFamily="34" charset="0"/>
                <a:ea typeface="Times New Roman" panose="02020603050405020304" pitchFamily="18" charset="0"/>
              </a:rPr>
              <a:t>mean</a:t>
            </a:r>
            <a:r>
              <a:rPr lang="sl-SI" altLang="sl-SI" sz="1600" dirty="0" smtClean="0">
                <a:latin typeface="Arial" panose="020B0604020202020204" pitchFamily="34" charset="0"/>
                <a:ea typeface="Times New Roman" panose="02020603050405020304" pitchFamily="18" charset="0"/>
              </a:rPr>
              <a:t>/SEM),</a:t>
            </a:r>
            <a:r>
              <a:rPr lang="en-US" altLang="sl-SI" sz="1600" dirty="0" smtClean="0">
                <a:latin typeface="Arial" panose="020B0604020202020204" pitchFamily="34" charset="0"/>
                <a:ea typeface="Times New Roman" panose="02020603050405020304" pitchFamily="18" charset="0"/>
              </a:rPr>
              <a:t> </a:t>
            </a:r>
            <a:r>
              <a:rPr lang="en-US" altLang="sl-SI" sz="1600" dirty="0">
                <a:latin typeface="Arial" panose="020B0604020202020204" pitchFamily="34" charset="0"/>
                <a:ea typeface="Times New Roman" panose="02020603050405020304" pitchFamily="18" charset="0"/>
              </a:rPr>
              <a:t>at individual sites in the body following the </a:t>
            </a:r>
            <a:r>
              <a:rPr lang="en-US" altLang="sl-SI" sz="1600" dirty="0" smtClean="0">
                <a:latin typeface="Arial" panose="020B0604020202020204" pitchFamily="34" charset="0"/>
                <a:ea typeface="Times New Roman" panose="02020603050405020304" pitchFamily="18" charset="0"/>
              </a:rPr>
              <a:t>stages</a:t>
            </a:r>
            <a:r>
              <a:rPr lang="sl-SI" altLang="sl-SI" sz="1600" dirty="0" smtClean="0">
                <a:latin typeface="Arial" panose="020B0604020202020204" pitchFamily="34" charset="0"/>
                <a:ea typeface="Times New Roman" panose="02020603050405020304" pitchFamily="18" charset="0"/>
              </a:rPr>
              <a:t> </a:t>
            </a:r>
            <a:r>
              <a:rPr lang="en-US" altLang="sl-SI" sz="1600" dirty="0">
                <a:latin typeface="Arial" panose="020B0604020202020204" pitchFamily="34" charset="0"/>
                <a:ea typeface="Times New Roman" panose="02020603050405020304" pitchFamily="18" charset="0"/>
              </a:rPr>
              <a:t>of </a:t>
            </a:r>
            <a:r>
              <a:rPr lang="en-US" altLang="sl-SI" sz="1600" dirty="0" smtClean="0">
                <a:latin typeface="Arial" panose="020B0604020202020204" pitchFamily="34" charset="0"/>
                <a:ea typeface="Times New Roman" panose="02020603050405020304" pitchFamily="18" charset="0"/>
              </a:rPr>
              <a:t>sarcoidosis</a:t>
            </a:r>
            <a:endParaRPr lang="en-US" sz="1600" dirty="0"/>
          </a:p>
        </p:txBody>
      </p:sp>
      <p:sp>
        <p:nvSpPr>
          <p:cNvPr id="5" name="Označba mesta datuma 4"/>
          <p:cNvSpPr>
            <a:spLocks noGrp="1"/>
          </p:cNvSpPr>
          <p:nvPr>
            <p:ph type="dt" sz="half" idx="10"/>
          </p:nvPr>
        </p:nvSpPr>
        <p:spPr/>
        <p:txBody>
          <a:bodyPr/>
          <a:lstStyle/>
          <a:p>
            <a:fld id="{1914FB0B-92F9-4DBF-8FC4-B0357BCEAE6E}" type="datetime1">
              <a:rPr lang="en-US" smtClean="0"/>
              <a:t>4/17/2018</a:t>
            </a:fld>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30</a:t>
            </a:fld>
            <a:endParaRPr lang="en-US"/>
          </a:p>
        </p:txBody>
      </p:sp>
    </p:spTree>
    <p:extLst>
      <p:ext uri="{BB962C8B-B14F-4D97-AF65-F5344CB8AC3E}">
        <p14:creationId xmlns:p14="http://schemas.microsoft.com/office/powerpoint/2010/main" val="2113036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0087" y="1459525"/>
            <a:ext cx="10823713" cy="3067456"/>
          </a:xfrm>
        </p:spPr>
        <p:txBody>
          <a:bodyPr>
            <a:noAutofit/>
          </a:bodyPr>
          <a:lstStyle/>
          <a:p>
            <a:pPr marL="0" indent="0">
              <a:buNone/>
            </a:pPr>
            <a:r>
              <a:rPr lang="en-US" sz="2000" b="1" dirty="0" smtClean="0">
                <a:latin typeface="Arial" panose="020B0604020202020204" pitchFamily="34" charset="0"/>
                <a:cs typeface="Arial" panose="020B0604020202020204" pitchFamily="34" charset="0"/>
              </a:rPr>
              <a:t>X-ray </a:t>
            </a:r>
            <a:r>
              <a:rPr lang="en-US" sz="2000" b="1" dirty="0">
                <a:latin typeface="Arial" panose="020B0604020202020204" pitchFamily="34" charset="0"/>
                <a:cs typeface="Arial" panose="020B0604020202020204" pitchFamily="34" charset="0"/>
              </a:rPr>
              <a:t>score: </a:t>
            </a:r>
            <a:r>
              <a:rPr lang="en-US" sz="1800" b="1" dirty="0">
                <a:latin typeface="Arial" panose="020B0604020202020204" pitchFamily="34" charset="0"/>
                <a:cs typeface="Arial" panose="020B0604020202020204" pitchFamily="34" charset="0"/>
              </a:rPr>
              <a:t>a numerical score (0–4</a:t>
            </a:r>
            <a:r>
              <a:rPr lang="en-US" sz="1800" b="1" dirty="0" smtClean="0">
                <a:latin typeface="Arial" panose="020B0604020202020204" pitchFamily="34" charset="0"/>
                <a:cs typeface="Arial" panose="020B0604020202020204" pitchFamily="34" charset="0"/>
              </a:rPr>
              <a:t>)</a:t>
            </a:r>
            <a:r>
              <a:rPr lang="sl-SI" sz="1800" b="1"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judging </a:t>
            </a:r>
            <a:r>
              <a:rPr lang="en-US" sz="1800" b="1" dirty="0">
                <a:latin typeface="Arial" panose="020B0604020202020204" pitchFamily="34" charset="0"/>
                <a:cs typeface="Arial" panose="020B0604020202020204" pitchFamily="34" charset="0"/>
              </a:rPr>
              <a:t>the size and </a:t>
            </a:r>
            <a:r>
              <a:rPr lang="en-US" sz="1800" b="1" dirty="0" smtClean="0">
                <a:latin typeface="Arial" panose="020B0604020202020204" pitchFamily="34" charset="0"/>
                <a:cs typeface="Arial" panose="020B0604020202020204" pitchFamily="34" charset="0"/>
              </a:rPr>
              <a:t>extent </a:t>
            </a:r>
            <a:r>
              <a:rPr lang="en-US" sz="1800" b="1" dirty="0">
                <a:latin typeface="Arial" panose="020B0604020202020204" pitchFamily="34" charset="0"/>
                <a:cs typeface="Arial" panose="020B0604020202020204" pitchFamily="34" charset="0"/>
              </a:rPr>
              <a:t>of </a:t>
            </a:r>
            <a:r>
              <a:rPr lang="en-US" sz="1800" b="1" dirty="0" smtClean="0">
                <a:latin typeface="Arial" panose="020B0604020202020204" pitchFamily="34" charset="0"/>
                <a:cs typeface="Arial" panose="020B0604020202020204" pitchFamily="34" charset="0"/>
              </a:rPr>
              <a:t>the</a:t>
            </a:r>
            <a:r>
              <a:rPr lang="sl-SI" sz="1800" b="1"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granuloma infiltration</a:t>
            </a:r>
          </a:p>
          <a:p>
            <a:pPr marL="0" indent="0">
              <a:buNone/>
            </a:pPr>
            <a:r>
              <a:rPr lang="en-US" sz="1800" b="1" dirty="0" smtClean="0">
                <a:latin typeface="Arial" panose="020B0604020202020204" pitchFamily="34" charset="0"/>
                <a:cs typeface="Arial" panose="020B0604020202020204" pitchFamily="34" charset="0"/>
              </a:rPr>
              <a:t>X-ray </a:t>
            </a:r>
            <a:r>
              <a:rPr lang="en-US" sz="1800" b="1" dirty="0">
                <a:latin typeface="Arial" panose="020B0604020202020204" pitchFamily="34" charset="0"/>
                <a:cs typeface="Arial" panose="020B0604020202020204" pitchFamily="34" charset="0"/>
              </a:rPr>
              <a:t>score: </a:t>
            </a:r>
            <a:r>
              <a:rPr lang="sl-SI" sz="1800" b="1"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of lung field </a:t>
            </a:r>
            <a:r>
              <a:rPr lang="en-US" sz="1800" b="1" dirty="0" smtClean="0">
                <a:latin typeface="Arial" panose="020B0604020202020204" pitchFamily="34" charset="0"/>
                <a:cs typeface="Arial" panose="020B0604020202020204" pitchFamily="34" charset="0"/>
              </a:rPr>
              <a:t>involved</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regardless</a:t>
            </a:r>
            <a:r>
              <a:rPr lang="sl-SI" sz="1800" b="1" dirty="0" smtClean="0">
                <a:latin typeface="Arial" panose="020B0604020202020204" pitchFamily="34" charset="0"/>
                <a:cs typeface="Arial" panose="020B0604020202020204" pitchFamily="34" charset="0"/>
              </a:rPr>
              <a:t> of </a:t>
            </a:r>
            <a:r>
              <a:rPr lang="sl-SI" sz="1800" b="1" dirty="0" err="1" smtClean="0">
                <a:latin typeface="Arial" panose="020B0604020202020204" pitchFamily="34" charset="0"/>
                <a:cs typeface="Arial" panose="020B0604020202020204" pitchFamily="34" charset="0"/>
              </a:rPr>
              <a:t>the</a:t>
            </a:r>
            <a:r>
              <a:rPr lang="sl-SI" sz="1800" b="1" dirty="0" smtClean="0">
                <a:latin typeface="Arial" panose="020B0604020202020204" pitchFamily="34" charset="0"/>
                <a:cs typeface="Arial" panose="020B0604020202020204" pitchFamily="34" charset="0"/>
              </a:rPr>
              <a:t> </a:t>
            </a:r>
            <a:r>
              <a:rPr lang="sl-SI" sz="1800" b="1" dirty="0" err="1" smtClean="0">
                <a:latin typeface="Arial" panose="020B0604020202020204" pitchFamily="34" charset="0"/>
                <a:cs typeface="Arial" panose="020B0604020202020204" pitchFamily="34" charset="0"/>
              </a:rPr>
              <a:t>chest</a:t>
            </a:r>
            <a:r>
              <a:rPr lang="sl-SI" sz="1800" b="1" dirty="0" smtClean="0">
                <a:latin typeface="Arial" panose="020B0604020202020204" pitchFamily="34" charset="0"/>
                <a:cs typeface="Arial" panose="020B0604020202020204" pitchFamily="34" charset="0"/>
              </a:rPr>
              <a:t> X-ray </a:t>
            </a:r>
            <a:r>
              <a:rPr lang="sl-SI" sz="1800" b="1" dirty="0" err="1" smtClean="0">
                <a:latin typeface="Arial" panose="020B0604020202020204" pitchFamily="34" charset="0"/>
                <a:cs typeface="Arial" panose="020B0604020202020204" pitchFamily="34" charset="0"/>
              </a:rPr>
              <a:t>stages</a:t>
            </a:r>
            <a:r>
              <a:rPr lang="sl-SI" sz="1800" b="1" dirty="0" smtClean="0">
                <a:latin typeface="Arial" panose="020B0604020202020204" pitchFamily="34" charset="0"/>
                <a:cs typeface="Arial" panose="020B0604020202020204" pitchFamily="34" charset="0"/>
              </a:rPr>
              <a:t> I-IV.</a:t>
            </a:r>
          </a:p>
          <a:p>
            <a:pPr marL="0" indent="0">
              <a:lnSpc>
                <a:spcPct val="100000"/>
              </a:lnSpc>
              <a:buNone/>
            </a:pPr>
            <a:r>
              <a:rPr lang="sl-SI" sz="1600" b="1" dirty="0">
                <a:latin typeface="Arial" panose="020B0604020202020204" pitchFamily="34" charset="0"/>
                <a:cs typeface="Arial" panose="020B0604020202020204" pitchFamily="34" charset="0"/>
              </a:rPr>
              <a:t> </a:t>
            </a:r>
            <a:r>
              <a:rPr lang="sl-SI" sz="16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0</a:t>
            </a:r>
            <a:r>
              <a:rPr lang="sl-SI"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 no       0%</a:t>
            </a:r>
            <a:endParaRPr lang="en-US" sz="1600" dirty="0">
              <a:latin typeface="Arial" panose="020B0604020202020204" pitchFamily="34" charset="0"/>
              <a:cs typeface="Arial" panose="020B0604020202020204" pitchFamily="34" charset="0"/>
            </a:endParaRPr>
          </a:p>
          <a:p>
            <a:pPr marL="0" indent="0">
              <a:lnSpc>
                <a:spcPct val="100000"/>
              </a:lnSpc>
              <a:buNone/>
            </a:pPr>
            <a:r>
              <a:rPr lang="sl-SI"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a:t>
            </a:r>
            <a:r>
              <a:rPr lang="sl-SI"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about </a:t>
            </a:r>
            <a:r>
              <a:rPr lang="en-US" sz="1600" dirty="0">
                <a:latin typeface="Arial" panose="020B0604020202020204" pitchFamily="34" charset="0"/>
                <a:cs typeface="Arial" panose="020B0604020202020204" pitchFamily="34" charset="0"/>
              </a:rPr>
              <a:t>25</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00000"/>
              </a:lnSpc>
              <a:buNone/>
            </a:pPr>
            <a:r>
              <a:rPr lang="sl-SI"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a:t>
            </a:r>
            <a:r>
              <a:rPr lang="sl-SI"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up </a:t>
            </a:r>
            <a:r>
              <a:rPr lang="en-US" sz="1600" dirty="0">
                <a:latin typeface="Arial" panose="020B0604020202020204" pitchFamily="34" charset="0"/>
                <a:cs typeface="Arial" panose="020B0604020202020204" pitchFamily="34" charset="0"/>
              </a:rPr>
              <a:t>to </a:t>
            </a:r>
            <a:r>
              <a:rPr lang="sl-SI"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50%</a:t>
            </a:r>
            <a:endParaRPr lang="en-US" sz="1600" dirty="0">
              <a:latin typeface="Arial" panose="020B0604020202020204" pitchFamily="34" charset="0"/>
              <a:cs typeface="Arial" panose="020B0604020202020204" pitchFamily="34" charset="0"/>
            </a:endParaRPr>
          </a:p>
          <a:p>
            <a:pPr marL="0" indent="0">
              <a:lnSpc>
                <a:spcPct val="100000"/>
              </a:lnSpc>
              <a:buNone/>
            </a:pPr>
            <a:r>
              <a:rPr lang="sl-SI" sz="16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3</a:t>
            </a:r>
            <a:r>
              <a:rPr lang="sl-SI"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up </a:t>
            </a:r>
            <a:r>
              <a:rPr lang="en-US" sz="1600" dirty="0">
                <a:latin typeface="Arial" panose="020B0604020202020204" pitchFamily="34" charset="0"/>
                <a:cs typeface="Arial" panose="020B0604020202020204" pitchFamily="34" charset="0"/>
              </a:rPr>
              <a:t>to 75</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00000"/>
              </a:lnSpc>
              <a:buNone/>
            </a:pPr>
            <a:r>
              <a:rPr lang="sl-SI"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4</a:t>
            </a:r>
            <a:r>
              <a:rPr lang="sl-SI" sz="1600" dirty="0" smtClean="0">
                <a:latin typeface="Arial" panose="020B0604020202020204" pitchFamily="34" charset="0"/>
                <a:cs typeface="Arial" panose="020B0604020202020204" pitchFamily="34" charset="0"/>
              </a:rPr>
              <a:t>.                 	up to 100%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virtually the whole lung field involved</a:t>
            </a:r>
          </a:p>
          <a:p>
            <a:pPr marL="0" indent="0">
              <a:buNone/>
            </a:pPr>
            <a:r>
              <a:rPr lang="sl-SI" sz="1800" dirty="0" smtClean="0">
                <a:latin typeface="Arial" panose="020B0604020202020204" pitchFamily="34" charset="0"/>
                <a:cs typeface="Arial" panose="020B0604020202020204" pitchFamily="34" charset="0"/>
              </a:rPr>
              <a:t>       X-ray score1		      </a:t>
            </a:r>
            <a:r>
              <a:rPr lang="sl-SI" sz="1800" dirty="0">
                <a:latin typeface="Arial" panose="020B0604020202020204" pitchFamily="34" charset="0"/>
                <a:cs typeface="Arial" panose="020B0604020202020204" pitchFamily="34" charset="0"/>
              </a:rPr>
              <a:t>X-ray </a:t>
            </a:r>
            <a:r>
              <a:rPr lang="sl-SI" sz="1800" dirty="0" smtClean="0">
                <a:latin typeface="Arial" panose="020B0604020202020204" pitchFamily="34" charset="0"/>
                <a:cs typeface="Arial" panose="020B0604020202020204" pitchFamily="34" charset="0"/>
              </a:rPr>
              <a:t>score2	</a:t>
            </a:r>
            <a:r>
              <a:rPr lang="sl-SI" sz="1800" dirty="0">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		X-ray score3                   X-ray score4</a:t>
            </a:r>
            <a:endParaRPr lang="sl-SI" sz="1800" dirty="0">
              <a:latin typeface="Arial" panose="020B0604020202020204" pitchFamily="34" charset="0"/>
              <a:cs typeface="Arial" panose="020B0604020202020204" pitchFamily="34" charset="0"/>
            </a:endParaRPr>
          </a:p>
          <a:p>
            <a:pPr marL="0" indent="0">
              <a:buNone/>
            </a:pPr>
            <a:r>
              <a:rPr lang="sl-SI" sz="1800" dirty="0" smtClean="0">
                <a:latin typeface="Arial" panose="020B0604020202020204" pitchFamily="34" charset="0"/>
                <a:cs typeface="Arial" panose="020B0604020202020204" pitchFamily="34" charset="0"/>
              </a:rPr>
              <a:t>														 									</a:t>
            </a:r>
            <a:endParaRPr lang="sl-SI" sz="1800" dirty="0"/>
          </a:p>
          <a:p>
            <a:endParaRPr lang="sl-SI" dirty="0" smtClean="0"/>
          </a:p>
          <a:p>
            <a:endParaRPr lang="sl-SI" dirty="0" smtClean="0"/>
          </a:p>
          <a:p>
            <a:endParaRPr lang="en-US" dirty="0"/>
          </a:p>
        </p:txBody>
      </p:sp>
      <p:sp>
        <p:nvSpPr>
          <p:cNvPr id="4" name="Označba mesta datuma 3"/>
          <p:cNvSpPr>
            <a:spLocks noGrp="1"/>
          </p:cNvSpPr>
          <p:nvPr>
            <p:ph type="dt" sz="half" idx="10"/>
          </p:nvPr>
        </p:nvSpPr>
        <p:spPr/>
        <p:txBody>
          <a:bodyPr/>
          <a:lstStyle/>
          <a:p>
            <a:fld id="{CF65936A-2533-4771-AA7C-AE3AA2D590E3}" type="datetime1">
              <a:rPr lang="en-US" smtClean="0"/>
              <a:t>4/17/2018</a:t>
            </a:fld>
            <a:endParaRPr lang="en-US" dirty="0"/>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31</a:t>
            </a:fld>
            <a:endParaRPr lang="en-US"/>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345" y="4526982"/>
            <a:ext cx="2727642" cy="2331018"/>
          </a:xfrm>
          <a:prstGeom prst="rect">
            <a:avLst/>
          </a:prstGeom>
        </p:spPr>
      </p:pic>
      <p:pic>
        <p:nvPicPr>
          <p:cNvPr id="11" name="Slika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4420434"/>
            <a:ext cx="2788882" cy="2437565"/>
          </a:xfrm>
          <a:prstGeom prst="rect">
            <a:avLst/>
          </a:prstGeom>
        </p:spPr>
      </p:pic>
      <p:pic>
        <p:nvPicPr>
          <p:cNvPr id="10" name="Slik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3226" y="4484773"/>
            <a:ext cx="2332905" cy="2387296"/>
          </a:xfrm>
          <a:prstGeom prst="rect">
            <a:avLst/>
          </a:prstGeom>
        </p:spPr>
      </p:pic>
      <p:pic>
        <p:nvPicPr>
          <p:cNvPr id="12" name="Označba mesta vseb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0272" y="4484773"/>
            <a:ext cx="2331874" cy="2391052"/>
          </a:xfrm>
          <a:prstGeom prst="rect">
            <a:avLst/>
          </a:prstGeom>
        </p:spPr>
      </p:pic>
      <p:sp>
        <p:nvSpPr>
          <p:cNvPr id="13" name="Naslov 8"/>
          <p:cNvSpPr>
            <a:spLocks noGrp="1"/>
          </p:cNvSpPr>
          <p:nvPr>
            <p:ph type="title"/>
          </p:nvPr>
        </p:nvSpPr>
        <p:spPr>
          <a:xfrm>
            <a:off x="3987365" y="142966"/>
            <a:ext cx="3031599" cy="1477328"/>
          </a:xfrm>
          <a:prstGeom prst="rect">
            <a:avLst/>
          </a:prstGeom>
        </p:spPr>
        <p:txBody>
          <a:bodyPr wrap="none">
            <a:spAutoFit/>
          </a:bodyPr>
          <a:lstStyle/>
          <a:p>
            <a:pPr algn="ct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2000" b="1" dirty="0">
                <a:latin typeface="Arial" panose="020B0604020202020204" pitchFamily="34" charset="0"/>
                <a:cs typeface="Arial" panose="020B0604020202020204" pitchFamily="34" charset="0"/>
              </a:rPr>
              <a:t>Chest </a:t>
            </a:r>
            <a:r>
              <a:rPr lang="sl-SI" sz="2000" b="1" dirty="0" smtClean="0">
                <a:latin typeface="Arial" panose="020B0604020202020204" pitchFamily="34" charset="0"/>
                <a:cs typeface="Arial" panose="020B0604020202020204" pitchFamily="34" charset="0"/>
              </a:rPr>
              <a:t>radiogram</a:t>
            </a:r>
            <a:r>
              <a:rPr lang="sl-SI" sz="2000" dirty="0">
                <a:latin typeface="Arial" panose="020B0604020202020204" pitchFamily="34" charset="0"/>
                <a:cs typeface="Arial" panose="020B0604020202020204" pitchFamily="34" charset="0"/>
              </a:rPr>
              <a:t/>
            </a:r>
            <a:br>
              <a:rPr lang="sl-SI" sz="2000" dirty="0">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2000" dirty="0" err="1" smtClean="0">
                <a:latin typeface="Arial" panose="020B0604020202020204" pitchFamily="34" charset="0"/>
                <a:cs typeface="Arial" panose="020B0604020202020204" pitchFamily="34" charset="0"/>
              </a:rPr>
              <a:t>Stage</a:t>
            </a:r>
            <a:r>
              <a:rPr lang="sl-SI" sz="2000" dirty="0" smtClean="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and</a:t>
            </a:r>
            <a:r>
              <a:rPr lang="sl-SI" sz="2000" dirty="0">
                <a:latin typeface="Arial" panose="020B0604020202020204" pitchFamily="34" charset="0"/>
                <a:cs typeface="Arial" panose="020B0604020202020204" pitchFamily="34" charset="0"/>
              </a:rPr>
              <a:t>/</a:t>
            </a:r>
            <a:r>
              <a:rPr lang="sl-SI" sz="2000" dirty="0" err="1">
                <a:latin typeface="Arial" panose="020B0604020202020204" pitchFamily="34" charset="0"/>
                <a:cs typeface="Arial" panose="020B0604020202020204" pitchFamily="34" charset="0"/>
              </a:rPr>
              <a:t>or</a:t>
            </a:r>
            <a:r>
              <a:rPr lang="sl-SI" sz="2000" dirty="0">
                <a:latin typeface="Arial" panose="020B0604020202020204" pitchFamily="34" charset="0"/>
                <a:cs typeface="Arial" panose="020B0604020202020204" pitchFamily="34" charset="0"/>
              </a:rPr>
              <a:t> X-ray </a:t>
            </a:r>
            <a:r>
              <a:rPr lang="sl-SI" sz="2000" dirty="0" smtClean="0">
                <a:latin typeface="Arial" panose="020B0604020202020204" pitchFamily="34" charset="0"/>
                <a:cs typeface="Arial" panose="020B0604020202020204" pitchFamily="34" charset="0"/>
              </a:rPr>
              <a:t>score</a:t>
            </a:r>
            <a:br>
              <a:rPr lang="sl-SI" sz="2000" dirty="0" smtClean="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571336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8078" y="835575"/>
            <a:ext cx="10515600" cy="1325563"/>
          </a:xfrm>
        </p:spPr>
        <p:txBody>
          <a:bodyPr>
            <a:normAutofit fontScale="90000"/>
          </a:bodyPr>
          <a:lstStyle/>
          <a:p>
            <a:pPr algn="ctr"/>
            <a:r>
              <a:rPr lang="en-US" sz="2400" dirty="0" smtClean="0">
                <a:latin typeface="Arial" panose="020B0604020202020204" pitchFamily="34" charset="0"/>
                <a:cs typeface="Arial" panose="020B0604020202020204" pitchFamily="34" charset="0"/>
              </a:rPr>
              <a:t>A question or a dilemma about </a:t>
            </a:r>
            <a:r>
              <a:rPr lang="sl-SI"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proper classification</a:t>
            </a:r>
            <a:r>
              <a:rPr lang="sl-SI" sz="2400" dirty="0" smtClean="0">
                <a:latin typeface="Arial" panose="020B0604020202020204" pitchFamily="34" charset="0"/>
                <a:cs typeface="Arial" panose="020B0604020202020204" pitchFamily="34" charset="0"/>
              </a:rPr>
              <a:t>“ of </a:t>
            </a:r>
            <a:r>
              <a:rPr lang="sl-SI" sz="2400" dirty="0" err="1" smtClean="0">
                <a:latin typeface="Arial" panose="020B0604020202020204" pitchFamily="34" charset="0"/>
                <a:cs typeface="Arial" panose="020B0604020202020204" pitchFamily="34" charset="0"/>
              </a:rPr>
              <a:t>sarcoidosis</a:t>
            </a:r>
            <a:r>
              <a:rPr lang="sl-SI" sz="2400" dirty="0" smtClean="0">
                <a:latin typeface="Arial" panose="020B0604020202020204" pitchFamily="34" charset="0"/>
                <a:cs typeface="Arial" panose="020B0604020202020204" pitchFamily="34" charset="0"/>
              </a:rPr>
              <a:t> on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basis</a:t>
            </a:r>
            <a:r>
              <a:rPr lang="sl-SI" sz="2400" dirty="0" smtClean="0">
                <a:latin typeface="Arial" panose="020B0604020202020204" pitchFamily="34" charset="0"/>
                <a:cs typeface="Arial" panose="020B0604020202020204" pitchFamily="34" charset="0"/>
              </a:rPr>
              <a:t> of </a:t>
            </a:r>
            <a:r>
              <a:rPr lang="sl-SI" sz="2400" dirty="0" err="1" smtClean="0">
                <a:latin typeface="Arial" panose="020B0604020202020204" pitchFamily="34" charset="0"/>
                <a:cs typeface="Arial" panose="020B0604020202020204" pitchFamily="34" charset="0"/>
              </a:rPr>
              <a:t>chest</a:t>
            </a:r>
            <a:r>
              <a:rPr lang="sl-SI" sz="2400" dirty="0" smtClean="0">
                <a:latin typeface="Arial" panose="020B0604020202020204" pitchFamily="34" charset="0"/>
                <a:cs typeface="Arial" panose="020B0604020202020204" pitchFamily="34" charset="0"/>
              </a:rPr>
              <a:t> X-ray </a:t>
            </a:r>
            <a:r>
              <a:rPr lang="sl-SI" sz="2400" dirty="0" err="1" smtClean="0">
                <a:latin typeface="Arial" panose="020B0604020202020204" pitchFamily="34" charset="0"/>
                <a:cs typeface="Arial" panose="020B0604020202020204" pitchFamily="34" charset="0"/>
              </a:rPr>
              <a:t>imaging</a:t>
            </a:r>
            <a:r>
              <a:rPr lang="sl-SI" sz="2400" dirty="0" smtClean="0">
                <a:latin typeface="Arial" panose="020B0604020202020204" pitchFamily="34" charset="0"/>
                <a:cs typeface="Arial" panose="020B0604020202020204" pitchFamily="34" charset="0"/>
              </a:rPr>
              <a:t/>
            </a:r>
            <a:br>
              <a:rPr lang="sl-SI" sz="2400" dirty="0" smtClean="0">
                <a:latin typeface="Arial" panose="020B0604020202020204" pitchFamily="34" charset="0"/>
                <a:cs typeface="Arial" panose="020B0604020202020204" pitchFamily="34" charset="0"/>
              </a:rPr>
            </a:br>
            <a:r>
              <a:rPr lang="sl-SI" sz="2400" dirty="0" smtClean="0">
                <a:latin typeface="Arial" panose="020B0604020202020204" pitchFamily="34" charset="0"/>
                <a:cs typeface="Arial" panose="020B0604020202020204" pitchFamily="34" charset="0"/>
              </a:rPr>
              <a:t/>
            </a:r>
            <a:br>
              <a:rPr lang="sl-SI" sz="2400" dirty="0" smtClean="0">
                <a:latin typeface="Arial" panose="020B0604020202020204" pitchFamily="34" charset="0"/>
                <a:cs typeface="Arial" panose="020B0604020202020204" pitchFamily="34" charset="0"/>
              </a:rPr>
            </a:br>
            <a:r>
              <a:rPr lang="sl-SI" sz="2800" b="1" i="1" dirty="0">
                <a:solidFill>
                  <a:srgbClr val="FF0000"/>
                </a:solidFill>
                <a:latin typeface="Arial" panose="020B0604020202020204" pitchFamily="34" charset="0"/>
                <a:cs typeface="Arial" panose="020B0604020202020204" pitchFamily="34" charset="0"/>
              </a:rPr>
              <a:t>Hamlet: "To be </a:t>
            </a:r>
            <a:r>
              <a:rPr lang="sl-SI" sz="2800" b="1" i="1" dirty="0" err="1">
                <a:solidFill>
                  <a:srgbClr val="FF0000"/>
                </a:solidFill>
                <a:latin typeface="Arial" panose="020B0604020202020204" pitchFamily="34" charset="0"/>
                <a:cs typeface="Arial" panose="020B0604020202020204" pitchFamily="34" charset="0"/>
              </a:rPr>
              <a:t>or</a:t>
            </a:r>
            <a:r>
              <a:rPr lang="sl-SI" sz="2800" b="1" i="1" dirty="0">
                <a:solidFill>
                  <a:srgbClr val="FF0000"/>
                </a:solidFill>
                <a:latin typeface="Arial" panose="020B0604020202020204" pitchFamily="34" charset="0"/>
                <a:cs typeface="Arial" panose="020B0604020202020204" pitchFamily="34" charset="0"/>
              </a:rPr>
              <a:t> not to be </a:t>
            </a:r>
            <a:r>
              <a:rPr lang="sl-SI" sz="2800" b="1" i="1" dirty="0" err="1">
                <a:solidFill>
                  <a:srgbClr val="FF0000"/>
                </a:solidFill>
                <a:latin typeface="Arial" panose="020B0604020202020204" pitchFamily="34" charset="0"/>
                <a:cs typeface="Arial" panose="020B0604020202020204" pitchFamily="34" charset="0"/>
              </a:rPr>
              <a:t>that</a:t>
            </a:r>
            <a:r>
              <a:rPr lang="sl-SI" sz="2800" b="1" i="1" dirty="0">
                <a:solidFill>
                  <a:srgbClr val="FF0000"/>
                </a:solidFill>
                <a:latin typeface="Arial" panose="020B0604020202020204" pitchFamily="34" charset="0"/>
                <a:cs typeface="Arial" panose="020B0604020202020204" pitchFamily="34" charset="0"/>
              </a:rPr>
              <a:t> is </a:t>
            </a:r>
            <a:r>
              <a:rPr lang="sl-SI" sz="2800" b="1" i="1" dirty="0" err="1">
                <a:solidFill>
                  <a:srgbClr val="FF0000"/>
                </a:solidFill>
                <a:latin typeface="Arial" panose="020B0604020202020204" pitchFamily="34" charset="0"/>
                <a:cs typeface="Arial" panose="020B0604020202020204" pitchFamily="34" charset="0"/>
              </a:rPr>
              <a:t>the</a:t>
            </a:r>
            <a:r>
              <a:rPr lang="sl-SI" sz="2800" b="1" i="1" dirty="0">
                <a:solidFill>
                  <a:srgbClr val="FF0000"/>
                </a:solidFill>
                <a:latin typeface="Arial" panose="020B0604020202020204" pitchFamily="34" charset="0"/>
                <a:cs typeface="Arial" panose="020B0604020202020204" pitchFamily="34" charset="0"/>
              </a:rPr>
              <a:t> </a:t>
            </a:r>
            <a:r>
              <a:rPr lang="sl-SI" sz="2800" b="1" i="1" dirty="0" err="1">
                <a:solidFill>
                  <a:srgbClr val="FF0000"/>
                </a:solidFill>
                <a:latin typeface="Arial" panose="020B0604020202020204" pitchFamily="34" charset="0"/>
                <a:cs typeface="Arial" panose="020B0604020202020204" pitchFamily="34" charset="0"/>
              </a:rPr>
              <a:t>question</a:t>
            </a:r>
            <a:r>
              <a:rPr lang="sl-SI" sz="2800" b="1" i="1" dirty="0">
                <a:solidFill>
                  <a:srgbClr val="FF0000"/>
                </a:solidFill>
                <a:latin typeface="Arial" panose="020B0604020202020204" pitchFamily="34" charset="0"/>
                <a:cs typeface="Arial" panose="020B0604020202020204" pitchFamily="34" charset="0"/>
              </a:rPr>
              <a:t>!"</a:t>
            </a:r>
            <a:r>
              <a:rPr lang="en-US" sz="2800" b="1" i="1" dirty="0">
                <a:solidFill>
                  <a:srgbClr val="FF0000"/>
                </a:solidFill>
                <a:latin typeface="Arial" panose="020B0604020202020204" pitchFamily="34" charset="0"/>
                <a:cs typeface="Arial" panose="020B0604020202020204" pitchFamily="34" charset="0"/>
              </a:rPr>
              <a:t/>
            </a:r>
            <a:br>
              <a:rPr lang="en-US" sz="2800" b="1" i="1" dirty="0">
                <a:solidFill>
                  <a:srgbClr val="FF0000"/>
                </a:solidFill>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3038063"/>
            <a:ext cx="10340009" cy="4739100"/>
          </a:xfrm>
        </p:spPr>
        <p:txBody>
          <a:bodyPr>
            <a:normAutofit/>
          </a:bodyPr>
          <a:lstStyle/>
          <a:p>
            <a:pPr marL="0" indent="0">
              <a:buNone/>
            </a:pPr>
            <a:r>
              <a:rPr lang="sl-SI" sz="2400" i="1" dirty="0" smtClean="0">
                <a:latin typeface="Arial" panose="020B0604020202020204" pitchFamily="34" charset="0"/>
                <a:cs typeface="Arial" panose="020B0604020202020204" pitchFamily="34" charset="0"/>
              </a:rPr>
              <a:t>Are </a:t>
            </a:r>
            <a:r>
              <a:rPr lang="sl-SI" sz="2400" i="1" dirty="0" err="1" smtClean="0">
                <a:latin typeface="Arial" panose="020B0604020202020204" pitchFamily="34" charset="0"/>
                <a:cs typeface="Arial" panose="020B0604020202020204" pitchFamily="34" charset="0"/>
              </a:rPr>
              <a:t>there</a:t>
            </a:r>
            <a:r>
              <a:rPr lang="sl-SI" sz="2400" i="1" dirty="0" smtClean="0">
                <a:latin typeface="Arial" panose="020B0604020202020204" pitchFamily="34" charset="0"/>
                <a:cs typeface="Arial" panose="020B0604020202020204" pitchFamily="34" charset="0"/>
              </a:rPr>
              <a:t> </a:t>
            </a:r>
            <a:r>
              <a:rPr lang="sl-SI" sz="2400" i="1" dirty="0" err="1" smtClean="0">
                <a:latin typeface="Arial" panose="020B0604020202020204" pitchFamily="34" charset="0"/>
                <a:cs typeface="Arial" panose="020B0604020202020204" pitchFamily="34" charset="0"/>
              </a:rPr>
              <a:t>any</a:t>
            </a:r>
            <a:r>
              <a:rPr lang="sl-SI" sz="2400" i="1"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differences </a:t>
            </a:r>
            <a:r>
              <a:rPr lang="sl-SI" sz="2400" i="1" dirty="0" err="1" smtClean="0">
                <a:latin typeface="Arial" panose="020B0604020202020204" pitchFamily="34" charset="0"/>
                <a:cs typeface="Arial" panose="020B0604020202020204" pitchFamily="34" charset="0"/>
              </a:rPr>
              <a:t>between</a:t>
            </a:r>
            <a:r>
              <a:rPr lang="sl-SI" sz="2400" i="1" dirty="0" smtClean="0">
                <a:latin typeface="Arial" panose="020B0604020202020204" pitchFamily="34" charset="0"/>
                <a:cs typeface="Arial" panose="020B0604020202020204" pitchFamily="34" charset="0"/>
              </a:rPr>
              <a:t> </a:t>
            </a:r>
            <a:r>
              <a:rPr lang="sl-SI" sz="2400" i="1" dirty="0" err="1" smtClean="0">
                <a:latin typeface="Arial" panose="020B0604020202020204" pitchFamily="34" charset="0"/>
                <a:cs typeface="Arial" panose="020B0604020202020204" pitchFamily="34" charset="0"/>
              </a:rPr>
              <a:t>Scading</a:t>
            </a:r>
            <a:r>
              <a:rPr lang="sl-SI" sz="2400" i="1" dirty="0" smtClean="0">
                <a:latin typeface="Arial" panose="020B0604020202020204" pitchFamily="34" charset="0"/>
                <a:cs typeface="Arial" panose="020B0604020202020204" pitchFamily="34" charset="0"/>
              </a:rPr>
              <a:t> by s</a:t>
            </a:r>
            <a:r>
              <a:rPr lang="en-US" sz="2400" i="1" dirty="0" err="1" smtClean="0">
                <a:latin typeface="Arial" panose="020B0604020202020204" pitchFamily="34" charset="0"/>
                <a:cs typeface="Arial" panose="020B0604020202020204" pitchFamily="34" charset="0"/>
              </a:rPr>
              <a:t>tages</a:t>
            </a:r>
            <a:r>
              <a:rPr lang="sl-SI" sz="2400" i="1" dirty="0" smtClean="0">
                <a:latin typeface="Arial" panose="020B0604020202020204" pitchFamily="34" charset="0"/>
                <a:cs typeface="Arial" panose="020B0604020202020204" pitchFamily="34" charset="0"/>
              </a:rPr>
              <a:t> </a:t>
            </a:r>
            <a:r>
              <a:rPr lang="sl-SI" sz="2400" i="1" dirty="0" err="1" smtClean="0">
                <a:latin typeface="Arial" panose="020B0604020202020204" pitchFamily="34" charset="0"/>
                <a:cs typeface="Arial" panose="020B0604020202020204" pitchFamily="34" charset="0"/>
              </a:rPr>
              <a:t>and</a:t>
            </a:r>
            <a:r>
              <a:rPr lang="sl-SI" sz="2400" i="1"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x-ray </a:t>
            </a:r>
            <a:r>
              <a:rPr lang="en-US" sz="2400" i="1" dirty="0" err="1" smtClean="0">
                <a:latin typeface="Arial" panose="020B0604020202020204" pitchFamily="34" charset="0"/>
                <a:cs typeface="Arial" panose="020B0604020202020204" pitchFamily="34" charset="0"/>
              </a:rPr>
              <a:t>scor</a:t>
            </a:r>
            <a:r>
              <a:rPr lang="sl-SI" sz="2400" i="1" dirty="0" err="1" smtClean="0">
                <a:latin typeface="Arial" panose="020B0604020202020204" pitchFamily="34" charset="0"/>
                <a:cs typeface="Arial" panose="020B0604020202020204" pitchFamily="34" charset="0"/>
              </a:rPr>
              <a:t>ing</a:t>
            </a:r>
            <a:r>
              <a:rPr lang="en-US" sz="2400" i="1" dirty="0" smtClean="0">
                <a:latin typeface="Arial" panose="020B0604020202020204" pitchFamily="34" charset="0"/>
                <a:cs typeface="Arial" panose="020B0604020202020204" pitchFamily="34" charset="0"/>
              </a:rPr>
              <a:t> </a:t>
            </a:r>
            <a:r>
              <a:rPr lang="sl-SI" sz="2400" i="1" dirty="0" smtClean="0">
                <a:latin typeface="Arial" panose="020B0604020202020204" pitchFamily="34" charset="0"/>
                <a:cs typeface="Arial" panose="020B0604020202020204" pitchFamily="34" charset="0"/>
              </a:rPr>
              <a:t>in</a:t>
            </a:r>
            <a:r>
              <a:rPr lang="en-GB" sz="2400" i="1" dirty="0" smtClean="0">
                <a:latin typeface="Arial" panose="020B0604020202020204" pitchFamily="34" charset="0"/>
                <a:cs typeface="Arial" panose="020B0604020202020204" pitchFamily="34" charset="0"/>
              </a:rPr>
              <a:t> </a:t>
            </a:r>
            <a:r>
              <a:rPr lang="en-US" altLang="sl-SI" sz="2400" i="1" dirty="0">
                <a:latin typeface="Arial" panose="020B0604020202020204" pitchFamily="34" charset="0"/>
                <a:ea typeface="Times New Roman" panose="02020603050405020304" pitchFamily="18" charset="0"/>
              </a:rPr>
              <a:t>PET/CT</a:t>
            </a:r>
            <a:r>
              <a:rPr lang="sl-SI" altLang="sl-SI" sz="2400" i="1" dirty="0">
                <a:latin typeface="Arial" panose="020B0604020202020204" pitchFamily="34" charset="0"/>
                <a:ea typeface="Times New Roman" panose="02020603050405020304" pitchFamily="18" charset="0"/>
              </a:rPr>
              <a:t> </a:t>
            </a:r>
            <a:r>
              <a:rPr lang="sl-SI" sz="2400" i="1" dirty="0" err="1" smtClean="0">
                <a:latin typeface="Arial" panose="020B0604020202020204" pitchFamily="34" charset="0"/>
                <a:cs typeface="Arial" panose="020B0604020202020204" pitchFamily="34" charset="0"/>
              </a:rPr>
              <a:t>results</a:t>
            </a:r>
            <a:r>
              <a:rPr lang="en-US" sz="2400" i="1" dirty="0" smtClean="0">
                <a:latin typeface="Arial" panose="020B0604020202020204" pitchFamily="34" charset="0"/>
                <a:cs typeface="Arial" panose="020B0604020202020204" pitchFamily="34" charset="0"/>
              </a:rPr>
              <a:t>?</a:t>
            </a:r>
          </a:p>
          <a:p>
            <a:pPr marL="0" indent="0">
              <a:buNone/>
            </a:pPr>
            <a:r>
              <a:rPr lang="sl-SI" sz="2400" dirty="0">
                <a:latin typeface="Arial" panose="020B0604020202020204" pitchFamily="34" charset="0"/>
                <a:cs typeface="Arial" panose="020B0604020202020204" pitchFamily="34" charset="0"/>
              </a:rPr>
              <a:t/>
            </a:r>
            <a:br>
              <a:rPr lang="sl-SI" sz="2400" dirty="0">
                <a:latin typeface="Arial" panose="020B0604020202020204" pitchFamily="34" charset="0"/>
                <a:cs typeface="Arial" panose="020B0604020202020204" pitchFamily="34" charset="0"/>
              </a:rPr>
            </a:br>
            <a:r>
              <a:rPr lang="sl-SI" sz="2000" b="1" dirty="0" err="1" smtClean="0">
                <a:latin typeface="Arial" panose="020B0604020202020204" pitchFamily="34" charset="0"/>
                <a:cs typeface="Arial" panose="020B0604020202020204" pitchFamily="34" charset="0"/>
              </a:rPr>
              <a:t>Scading</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by</a:t>
            </a:r>
            <a:r>
              <a:rPr lang="sl-SI" sz="2000" dirty="0" smtClean="0">
                <a:latin typeface="Arial" panose="020B0604020202020204" pitchFamily="34" charset="0"/>
                <a:cs typeface="Arial" panose="020B0604020202020204" pitchFamily="34" charset="0"/>
              </a:rPr>
              <a:t> s</a:t>
            </a:r>
            <a:r>
              <a:rPr lang="en-US" sz="2000" dirty="0" err="1" smtClean="0">
                <a:latin typeface="Arial" panose="020B0604020202020204" pitchFamily="34" charset="0"/>
                <a:cs typeface="Arial" panose="020B0604020202020204" pitchFamily="34" charset="0"/>
              </a:rPr>
              <a:t>tages</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0</a:t>
            </a:r>
            <a:r>
              <a:rPr lang="sl-SI"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to IV</a:t>
            </a:r>
            <a:r>
              <a:rPr lang="sl-SI"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 radiogram images (lymph</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nodes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lung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parench</a:t>
            </a:r>
            <a:r>
              <a:rPr lang="sl-SI" sz="2000"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ma, </a:t>
            </a:r>
            <a:r>
              <a:rPr lang="sl-SI" sz="2000" dirty="0" err="1" smtClean="0">
                <a:latin typeface="Arial" panose="020B0604020202020204" pitchFamily="34" charset="0"/>
                <a:cs typeface="Arial" panose="020B0604020202020204" pitchFamily="34" charset="0"/>
              </a:rPr>
              <a:t>lung</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fibrosis) </a:t>
            </a:r>
          </a:p>
          <a:p>
            <a:pPr marL="0" indent="0">
              <a:buNone/>
            </a:pPr>
            <a:r>
              <a:rPr lang="sl-SI" sz="2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r</a:t>
            </a:r>
          </a:p>
          <a:p>
            <a:pPr marL="0" indent="0">
              <a:buNone/>
            </a:pPr>
            <a:r>
              <a:rPr lang="sl-SI" sz="2000" b="1" dirty="0" smtClean="0">
                <a:latin typeface="Arial" panose="020B0604020202020204" pitchFamily="34" charset="0"/>
                <a:cs typeface="Arial" panose="020B0604020202020204" pitchFamily="34" charset="0"/>
              </a:rPr>
              <a:t>X-</a:t>
            </a:r>
            <a:r>
              <a:rPr lang="sl-SI" sz="2000" b="1" dirty="0" err="1" smtClean="0">
                <a:latin typeface="Arial" panose="020B0604020202020204" pitchFamily="34" charset="0"/>
                <a:cs typeface="Arial" panose="020B0604020202020204" pitchFamily="34" charset="0"/>
              </a:rPr>
              <a:t>ray</a:t>
            </a:r>
            <a:r>
              <a:rPr lang="sl-SI" sz="2000" b="1" dirty="0" smtClean="0">
                <a:latin typeface="Arial" panose="020B0604020202020204" pitchFamily="34" charset="0"/>
                <a:cs typeface="Arial" panose="020B0604020202020204" pitchFamily="34" charset="0"/>
              </a:rPr>
              <a:t> </a:t>
            </a:r>
            <a:r>
              <a:rPr lang="sl-SI" sz="2000" b="1" dirty="0" err="1" smtClean="0">
                <a:latin typeface="Arial" panose="020B0604020202020204" pitchFamily="34" charset="0"/>
                <a:cs typeface="Arial" panose="020B0604020202020204" pitchFamily="34" charset="0"/>
              </a:rPr>
              <a:t>scoring</a:t>
            </a:r>
            <a:r>
              <a:rPr lang="sl-SI" sz="2000" b="1" dirty="0" smtClean="0">
                <a:latin typeface="Arial" panose="020B0604020202020204" pitchFamily="34" charset="0"/>
                <a:cs typeface="Arial" panose="020B0604020202020204" pitchFamily="34" charset="0"/>
              </a:rPr>
              <a:t> (0. to IV.)</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by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volume</a:t>
            </a:r>
            <a:r>
              <a:rPr lang="sl-SI" sz="2000" dirty="0" smtClean="0">
                <a:latin typeface="Arial" panose="020B0604020202020204" pitchFamily="34" charset="0"/>
                <a:cs typeface="Arial" panose="020B0604020202020204" pitchFamily="34" charset="0"/>
              </a:rPr>
              <a:t> of g</a:t>
            </a:r>
            <a:r>
              <a:rPr lang="en-US" sz="2000" dirty="0" err="1" smtClean="0">
                <a:latin typeface="Arial" panose="020B0604020202020204" pitchFamily="34" charset="0"/>
                <a:cs typeface="Arial" panose="020B0604020202020204" pitchFamily="34" charset="0"/>
              </a:rPr>
              <a:t>ranuloma</a:t>
            </a:r>
            <a:r>
              <a:rPr lang="en-US" sz="2000" dirty="0" smtClean="0">
                <a:latin typeface="Arial" panose="020B0604020202020204" pitchFamily="34" charset="0"/>
                <a:cs typeface="Arial" panose="020B0604020202020204" pitchFamily="34" charset="0"/>
              </a:rPr>
              <a:t> infiltration</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fibrosis in lung parenchyma</a:t>
            </a:r>
            <a:r>
              <a:rPr lang="sl-SI" sz="2000" dirty="0" smtClean="0">
                <a:latin typeface="Arial" panose="020B0604020202020204" pitchFamily="34" charset="0"/>
                <a:cs typeface="Arial" panose="020B0604020202020204" pitchFamily="34" charset="0"/>
              </a:rPr>
              <a:t> i</a:t>
            </a:r>
            <a:r>
              <a:rPr lang="en-US" sz="2000" dirty="0">
                <a:latin typeface="Arial" panose="020B0604020202020204" pitchFamily="34" charset="0"/>
                <a:cs typeface="Arial" panose="020B0604020202020204" pitchFamily="34" charset="0"/>
              </a:rPr>
              <a:t>n radiogram </a:t>
            </a:r>
            <a:r>
              <a:rPr lang="en-US" sz="2000" dirty="0" smtClean="0">
                <a:latin typeface="Arial" panose="020B0604020202020204" pitchFamily="34" charset="0"/>
                <a:cs typeface="Arial" panose="020B0604020202020204" pitchFamily="34" charset="0"/>
              </a:rPr>
              <a:t>images</a:t>
            </a:r>
            <a:endParaRPr lang="sl-SI" sz="2000" dirty="0" smtClean="0">
              <a:latin typeface="Arial" panose="020B0604020202020204" pitchFamily="34" charset="0"/>
              <a:cs typeface="Arial" panose="020B0604020202020204" pitchFamily="34" charset="0"/>
            </a:endParaRPr>
          </a:p>
          <a:p>
            <a:pPr marL="0" indent="0">
              <a:buNone/>
            </a:pPr>
            <a:endParaRPr lang="sl-SI"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dirty="0"/>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32</a:t>
            </a:fld>
            <a:endParaRPr lang="en-US" dirty="0"/>
          </a:p>
        </p:txBody>
      </p:sp>
    </p:spTree>
    <p:extLst>
      <p:ext uri="{BB962C8B-B14F-4D97-AF65-F5344CB8AC3E}">
        <p14:creationId xmlns:p14="http://schemas.microsoft.com/office/powerpoint/2010/main" val="3235290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en-US" altLang="sl-SI" sz="2000" b="1" i="1" dirty="0" smtClean="0">
                <a:latin typeface="Arial" panose="020B0604020202020204" pitchFamily="34" charset="0"/>
                <a:ea typeface="Times New Roman" panose="02020603050405020304" pitchFamily="18" charset="0"/>
              </a:rPr>
              <a:t>Measured </a:t>
            </a:r>
            <a:r>
              <a:rPr lang="en-US" altLang="sl-SI" sz="2000" b="1" i="1" dirty="0">
                <a:latin typeface="Arial" panose="020B0604020202020204" pitchFamily="34" charset="0"/>
                <a:ea typeface="Times New Roman" panose="02020603050405020304" pitchFamily="18" charset="0"/>
              </a:rPr>
              <a:t>radiation values on </a:t>
            </a:r>
            <a:r>
              <a:rPr lang="en-GB" sz="2000" b="1" i="1" baseline="30000" dirty="0">
                <a:latin typeface="Arial" panose="020B0604020202020204" pitchFamily="34" charset="0"/>
                <a:cs typeface="Arial" panose="020B0604020202020204" pitchFamily="34" charset="0"/>
              </a:rPr>
              <a:t>18</a:t>
            </a:r>
            <a:r>
              <a:rPr lang="en-GB" sz="2000" b="1" i="1" dirty="0">
                <a:latin typeface="Arial" panose="020B0604020202020204" pitchFamily="34" charset="0"/>
                <a:cs typeface="Arial" panose="020B0604020202020204" pitchFamily="34" charset="0"/>
              </a:rPr>
              <a:t>F-FDG </a:t>
            </a:r>
            <a:r>
              <a:rPr lang="en-US" altLang="sl-SI" sz="2000" b="1" i="1" dirty="0" smtClean="0">
                <a:latin typeface="Arial" panose="020B0604020202020204" pitchFamily="34" charset="0"/>
                <a:ea typeface="Times New Roman" panose="02020603050405020304" pitchFamily="18" charset="0"/>
              </a:rPr>
              <a:t>PET/CT1</a:t>
            </a:r>
            <a:r>
              <a:rPr lang="sl-SI" altLang="sl-SI" sz="2000" b="1" i="1" dirty="0">
                <a:latin typeface="Arial" panose="020B0604020202020204" pitchFamily="34" charset="0"/>
                <a:ea typeface="Times New Roman" panose="02020603050405020304" pitchFamily="18" charset="0"/>
              </a:rPr>
              <a:t>, </a:t>
            </a:r>
            <a:r>
              <a:rPr lang="en-US" altLang="sl-SI" sz="2000" b="1" i="1" dirty="0">
                <a:latin typeface="Arial" panose="020B0604020202020204" pitchFamily="34" charset="0"/>
                <a:ea typeface="Times New Roman" panose="02020603050405020304" pitchFamily="18" charset="0"/>
              </a:rPr>
              <a:t>expressed </a:t>
            </a:r>
            <a:r>
              <a:rPr lang="sl-SI" altLang="sl-SI" sz="2000" b="1" i="1" dirty="0">
                <a:latin typeface="Arial" panose="020B0604020202020204" pitchFamily="34" charset="0"/>
                <a:ea typeface="Times New Roman" panose="02020603050405020304" pitchFamily="18" charset="0"/>
              </a:rPr>
              <a:t>by</a:t>
            </a:r>
            <a:r>
              <a:rPr lang="en-US" altLang="sl-SI" sz="2000" b="1" i="1" dirty="0">
                <a:latin typeface="Arial" panose="020B0604020202020204" pitchFamily="34" charset="0"/>
                <a:ea typeface="Times New Roman" panose="02020603050405020304" pitchFamily="18" charset="0"/>
              </a:rPr>
              <a:t> </a:t>
            </a:r>
            <a:r>
              <a:rPr lang="en-US" altLang="sl-SI" sz="2000" b="1" i="1" dirty="0" smtClean="0">
                <a:latin typeface="Arial" panose="020B0604020202020204" pitchFamily="34" charset="0"/>
                <a:ea typeface="Times New Roman" panose="02020603050405020304" pitchFamily="18" charset="0"/>
              </a:rPr>
              <a:t>SUV</a:t>
            </a:r>
            <a:r>
              <a:rPr lang="sl-SI" altLang="sl-SI" sz="2000" b="1" i="1" dirty="0" smtClean="0">
                <a:latin typeface="Arial" panose="020B0604020202020204" pitchFamily="34" charset="0"/>
                <a:ea typeface="Times New Roman" panose="02020603050405020304" pitchFamily="18" charset="0"/>
              </a:rPr>
              <a:t>, </a:t>
            </a:r>
            <a:r>
              <a:rPr lang="sl-SI" altLang="sl-SI" sz="2000" b="1" i="1" dirty="0" err="1" smtClean="0">
                <a:latin typeface="Arial" panose="020B0604020202020204" pitchFamily="34" charset="0"/>
                <a:ea typeface="Times New Roman" panose="02020603050405020304" pitchFamily="18" charset="0"/>
              </a:rPr>
              <a:t>mean</a:t>
            </a:r>
            <a:r>
              <a:rPr lang="sl-SI" altLang="sl-SI" sz="2000" b="1" i="1" dirty="0" smtClean="0">
                <a:latin typeface="Arial" panose="020B0604020202020204" pitchFamily="34" charset="0"/>
                <a:ea typeface="Times New Roman" panose="02020603050405020304" pitchFamily="18" charset="0"/>
              </a:rPr>
              <a:t>/SEM,</a:t>
            </a:r>
            <a:r>
              <a:rPr lang="en-US" altLang="sl-SI" sz="2000" b="1" i="1" dirty="0" smtClean="0">
                <a:latin typeface="Arial" panose="020B0604020202020204" pitchFamily="34" charset="0"/>
                <a:ea typeface="Times New Roman" panose="02020603050405020304" pitchFamily="18" charset="0"/>
              </a:rPr>
              <a:t> </a:t>
            </a:r>
            <a:r>
              <a:rPr lang="en-US" altLang="sl-SI" sz="2000" b="1" i="1" dirty="0">
                <a:latin typeface="Arial" panose="020B0604020202020204" pitchFamily="34" charset="0"/>
                <a:ea typeface="Times New Roman" panose="02020603050405020304" pitchFamily="18" charset="0"/>
              </a:rPr>
              <a:t>at individual sites in the body following the </a:t>
            </a:r>
            <a:r>
              <a:rPr lang="sl-SI" altLang="sl-SI" sz="2000" b="1" i="1" dirty="0" smtClean="0">
                <a:latin typeface="Arial" panose="020B0604020202020204" pitchFamily="34" charset="0"/>
                <a:ea typeface="Times New Roman" panose="02020603050405020304" pitchFamily="18" charset="0"/>
              </a:rPr>
              <a:t>X-ray score</a:t>
            </a:r>
            <a:endParaRPr lang="en-US" sz="2000" b="1" dirty="0"/>
          </a:p>
        </p:txBody>
      </p:sp>
      <p:sp>
        <p:nvSpPr>
          <p:cNvPr id="3" name="Označba mesta datuma 2"/>
          <p:cNvSpPr>
            <a:spLocks noGrp="1"/>
          </p:cNvSpPr>
          <p:nvPr>
            <p:ph type="dt" sz="half" idx="10"/>
          </p:nvPr>
        </p:nvSpPr>
        <p:spPr/>
        <p:txBody>
          <a:bodyPr/>
          <a:lstStyle/>
          <a:p>
            <a:fld id="{198ABB28-0824-46DD-862D-0F9A14E5D744}"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33</a:t>
            </a:fld>
            <a:endParaRPr lang="en-US"/>
          </a:p>
        </p:txBody>
      </p:sp>
      <p:sp>
        <p:nvSpPr>
          <p:cNvPr id="6" name="Označba mesta vsebine 5"/>
          <p:cNvSpPr>
            <a:spLocks noGrp="1"/>
          </p:cNvSpPr>
          <p:nvPr>
            <p:ph idx="1"/>
          </p:nvPr>
        </p:nvSpPr>
        <p:spPr>
          <a:xfrm>
            <a:off x="838200" y="1709448"/>
            <a:ext cx="10515600" cy="4351338"/>
          </a:xfrm>
        </p:spPr>
        <p:txBody>
          <a:bodyPr>
            <a:normAutofit/>
          </a:bodyPr>
          <a:lstStyle/>
          <a:p>
            <a:endParaRPr lang="sl-SI" dirty="0" smtClean="0"/>
          </a:p>
          <a:p>
            <a:endParaRPr lang="sl-SI" dirty="0"/>
          </a:p>
          <a:p>
            <a:endParaRPr lang="sl-SI" dirty="0" smtClean="0"/>
          </a:p>
          <a:p>
            <a:endParaRPr lang="sl-SI" dirty="0"/>
          </a:p>
          <a:p>
            <a:endParaRPr lang="sl-SI" dirty="0" smtClean="0"/>
          </a:p>
          <a:p>
            <a:endParaRPr lang="sl-SI" dirty="0"/>
          </a:p>
          <a:p>
            <a:pPr marL="0" indent="0">
              <a:buNone/>
            </a:pPr>
            <a:endParaRPr lang="sl-SI" sz="2000" dirty="0" smtClean="0">
              <a:latin typeface="Arial" panose="020B0604020202020204" pitchFamily="34" charset="0"/>
              <a:cs typeface="Arial" panose="020B0604020202020204" pitchFamily="34" charset="0"/>
            </a:endParaRPr>
          </a:p>
          <a:p>
            <a:pPr marL="0" indent="0">
              <a:buNone/>
            </a:pP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p=0.007; r=0.25</a:t>
            </a:r>
            <a:r>
              <a:rPr lang="sl-SI" dirty="0" smtClean="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p=0.000; r=0.54</a:t>
            </a:r>
            <a:endParaRPr lang="sl-SI" sz="2400" dirty="0">
              <a:latin typeface="Arial" panose="020B0604020202020204" pitchFamily="34" charset="0"/>
              <a:cs typeface="Arial" panose="020B0604020202020204" pitchFamily="34" charset="0"/>
            </a:endParaRPr>
          </a:p>
          <a:p>
            <a:endParaRPr lang="en-US" dirty="0"/>
          </a:p>
        </p:txBody>
      </p:sp>
      <p:graphicFrame>
        <p:nvGraphicFramePr>
          <p:cNvPr id="7" name="Označba mesta vsebine 3"/>
          <p:cNvGraphicFramePr>
            <a:graphicFrameLocks/>
          </p:cNvGraphicFramePr>
          <p:nvPr>
            <p:extLst>
              <p:ext uri="{D42A27DB-BD31-4B8C-83A1-F6EECF244321}">
                <p14:modId xmlns:p14="http://schemas.microsoft.com/office/powerpoint/2010/main" val="618790008"/>
              </p:ext>
            </p:extLst>
          </p:nvPr>
        </p:nvGraphicFramePr>
        <p:xfrm>
          <a:off x="838200" y="1693601"/>
          <a:ext cx="10254522" cy="3413760"/>
        </p:xfrm>
        <a:graphic>
          <a:graphicData uri="http://schemas.openxmlformats.org/drawingml/2006/table">
            <a:tbl>
              <a:tblPr firstRow="1" bandRow="1">
                <a:tableStyleId>{5C22544A-7EE6-4342-B048-85BDC9FD1C3A}</a:tableStyleId>
              </a:tblPr>
              <a:tblGrid>
                <a:gridCol w="1709087">
                  <a:extLst>
                    <a:ext uri="{9D8B030D-6E8A-4147-A177-3AD203B41FA5}">
                      <a16:colId xmlns:a16="http://schemas.microsoft.com/office/drawing/2014/main" val="20000"/>
                    </a:ext>
                  </a:extLst>
                </a:gridCol>
                <a:gridCol w="1709087">
                  <a:extLst>
                    <a:ext uri="{9D8B030D-6E8A-4147-A177-3AD203B41FA5}">
                      <a16:colId xmlns:a16="http://schemas.microsoft.com/office/drawing/2014/main" val="20001"/>
                    </a:ext>
                  </a:extLst>
                </a:gridCol>
                <a:gridCol w="1709087">
                  <a:extLst>
                    <a:ext uri="{9D8B030D-6E8A-4147-A177-3AD203B41FA5}">
                      <a16:colId xmlns:a16="http://schemas.microsoft.com/office/drawing/2014/main" val="20002"/>
                    </a:ext>
                  </a:extLst>
                </a:gridCol>
                <a:gridCol w="1709087">
                  <a:extLst>
                    <a:ext uri="{9D8B030D-6E8A-4147-A177-3AD203B41FA5}">
                      <a16:colId xmlns:a16="http://schemas.microsoft.com/office/drawing/2014/main" val="20003"/>
                    </a:ext>
                  </a:extLst>
                </a:gridCol>
                <a:gridCol w="1709087">
                  <a:extLst>
                    <a:ext uri="{9D8B030D-6E8A-4147-A177-3AD203B41FA5}">
                      <a16:colId xmlns:a16="http://schemas.microsoft.com/office/drawing/2014/main" val="20004"/>
                    </a:ext>
                  </a:extLst>
                </a:gridCol>
                <a:gridCol w="1709087">
                  <a:extLst>
                    <a:ext uri="{9D8B030D-6E8A-4147-A177-3AD203B41FA5}">
                      <a16:colId xmlns:a16="http://schemas.microsoft.com/office/drawing/2014/main" val="20005"/>
                    </a:ext>
                  </a:extLst>
                </a:gridCol>
              </a:tblGrid>
              <a:tr h="370840">
                <a:tc>
                  <a:txBody>
                    <a:bodyPr/>
                    <a:lstStyle/>
                    <a:p>
                      <a:r>
                        <a:rPr lang="sl-SI" b="1" dirty="0" smtClean="0">
                          <a:solidFill>
                            <a:schemeClr val="tx1"/>
                          </a:solidFill>
                          <a:latin typeface="Arial" panose="020B0604020202020204" pitchFamily="34" charset="0"/>
                          <a:cs typeface="Arial" panose="020B0604020202020204" pitchFamily="34" charset="0"/>
                        </a:rPr>
                        <a:t>X-ray score/No</a:t>
                      </a:r>
                      <a:endParaRPr lang="en-US"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sl-SI" dirty="0" smtClean="0">
                          <a:solidFill>
                            <a:schemeClr val="tx1"/>
                          </a:solidFill>
                        </a:rPr>
                        <a:t>MaxSUV1</a:t>
                      </a:r>
                    </a:p>
                    <a:p>
                      <a:endParaRPr lang="sl-SI" dirty="0" smtClean="0">
                        <a:solidFill>
                          <a:schemeClr val="tx1"/>
                        </a:solidFill>
                      </a:endParaRPr>
                    </a:p>
                    <a:p>
                      <a:endParaRPr lang="sl-SI" dirty="0" smtClean="0">
                        <a:solidFill>
                          <a:schemeClr val="tx1"/>
                        </a:solidFill>
                      </a:endParaRPr>
                    </a:p>
                    <a:p>
                      <a:r>
                        <a:rPr lang="sl-SI" dirty="0" err="1" smtClean="0">
                          <a:solidFill>
                            <a:schemeClr val="tx1"/>
                          </a:solidFill>
                        </a:rPr>
                        <a:t>mean</a:t>
                      </a:r>
                      <a:r>
                        <a:rPr lang="sl-SI" dirty="0" smtClean="0">
                          <a:solidFill>
                            <a:schemeClr val="tx1"/>
                          </a:solidFill>
                        </a:rPr>
                        <a:t>/SEM</a:t>
                      </a:r>
                      <a:endParaRPr lang="en-US" dirty="0">
                        <a:solidFill>
                          <a:schemeClr val="tx1"/>
                        </a:solidFill>
                      </a:endParaRPr>
                    </a:p>
                  </a:txBody>
                  <a:tcPr>
                    <a:noFill/>
                  </a:tcPr>
                </a:tc>
                <a:tc>
                  <a:txBody>
                    <a:bodyPr/>
                    <a:lstStyle/>
                    <a:p>
                      <a:r>
                        <a:rPr lang="sl-SI" dirty="0" smtClean="0">
                          <a:solidFill>
                            <a:schemeClr val="tx1"/>
                          </a:solidFill>
                        </a:rPr>
                        <a:t>MaxParenP1</a:t>
                      </a:r>
                    </a:p>
                    <a:p>
                      <a:endParaRPr lang="sl-SI" dirty="0" smtClean="0">
                        <a:solidFill>
                          <a:schemeClr val="tx1"/>
                        </a:solidFill>
                      </a:endParaRP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noFill/>
                  </a:tcPr>
                </a:tc>
                <a:tc>
                  <a:txBody>
                    <a:bodyPr/>
                    <a:lstStyle/>
                    <a:p>
                      <a:r>
                        <a:rPr lang="sl-SI" dirty="0" smtClean="0">
                          <a:solidFill>
                            <a:schemeClr val="tx1"/>
                          </a:solidFill>
                        </a:rPr>
                        <a:t>Max_L_nodes_in_chest1</a:t>
                      </a: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noFill/>
                  </a:tcPr>
                </a:tc>
                <a:tc>
                  <a:txBody>
                    <a:bodyPr/>
                    <a:lstStyle/>
                    <a:p>
                      <a:r>
                        <a:rPr lang="sl-SI" dirty="0" err="1" smtClean="0">
                          <a:solidFill>
                            <a:schemeClr val="tx1"/>
                          </a:solidFill>
                        </a:rPr>
                        <a:t>MaxBezgExPK</a:t>
                      </a:r>
                      <a:endParaRPr lang="sl-SI" dirty="0" smtClean="0">
                        <a:solidFill>
                          <a:schemeClr val="tx1"/>
                        </a:solidFill>
                      </a:endParaRP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noFill/>
                  </a:tcPr>
                </a:tc>
                <a:tc>
                  <a:txBody>
                    <a:bodyPr/>
                    <a:lstStyle/>
                    <a:p>
                      <a:r>
                        <a:rPr lang="sl-SI" dirty="0" err="1" smtClean="0">
                          <a:solidFill>
                            <a:schemeClr val="tx1"/>
                          </a:solidFill>
                        </a:rPr>
                        <a:t>MaxExPkOrgan</a:t>
                      </a:r>
                      <a:endParaRPr lang="sl-SI" dirty="0" smtClean="0">
                        <a:solidFill>
                          <a:schemeClr val="tx1"/>
                        </a:solidFill>
                      </a:endParaRPr>
                    </a:p>
                    <a:p>
                      <a:endParaRPr lang="sl-SI"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solidFill>
                            <a:schemeClr val="tx1"/>
                          </a:solidFill>
                        </a:rPr>
                        <a:t>mean</a:t>
                      </a:r>
                      <a:r>
                        <a:rPr lang="sl-SI" dirty="0" smtClean="0">
                          <a:solidFill>
                            <a:schemeClr val="tx1"/>
                          </a:solidFill>
                        </a:rPr>
                        <a:t>/SEM</a:t>
                      </a:r>
                      <a:endParaRPr lang="en-US" dirty="0" smtClean="0">
                        <a:solidFill>
                          <a:schemeClr val="tx1"/>
                        </a:solidFill>
                      </a:endParaRPr>
                    </a:p>
                  </a:txBody>
                  <a:tcPr>
                    <a:noFill/>
                  </a:tcPr>
                </a:tc>
                <a:extLst>
                  <a:ext uri="{0D108BD9-81ED-4DB2-BD59-A6C34878D82A}">
                    <a16:rowId xmlns:a16="http://schemas.microsoft.com/office/drawing/2014/main" val="10000"/>
                  </a:ext>
                </a:extLst>
              </a:tr>
              <a:tr h="370840">
                <a:tc>
                  <a:txBody>
                    <a:bodyPr/>
                    <a:lstStyle/>
                    <a:p>
                      <a:pPr algn="ctr"/>
                      <a:r>
                        <a:rPr lang="sl-SI" b="1" dirty="0" smtClean="0">
                          <a:latin typeface="Arial" panose="020B0604020202020204" pitchFamily="34" charset="0"/>
                          <a:cs typeface="Arial" panose="020B0604020202020204" pitchFamily="34" charset="0"/>
                        </a:rPr>
                        <a:t>0/12</a:t>
                      </a:r>
                      <a:endParaRPr lang="en-US" b="1" dirty="0">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7.8</a:t>
                      </a:r>
                      <a:r>
                        <a:rPr lang="sl-SI" b="0" dirty="0" smtClean="0">
                          <a:solidFill>
                            <a:srgbClr val="FF0000"/>
                          </a:solidFill>
                          <a:latin typeface="Arial" panose="020B0604020202020204" pitchFamily="34" charset="0"/>
                          <a:cs typeface="Arial" panose="020B0604020202020204" pitchFamily="34" charset="0"/>
                        </a:rPr>
                        <a:t>±2.4</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1.4±0.5</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 9.8±2.0</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8.5±3.1</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3.5±0.2</a:t>
                      </a:r>
                      <a:endParaRPr lang="en-US"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70840">
                <a:tc>
                  <a:txBody>
                    <a:bodyPr/>
                    <a:lstStyle/>
                    <a:p>
                      <a:pPr algn="ctr"/>
                      <a:r>
                        <a:rPr lang="sl-SI" b="1" dirty="0" smtClean="0">
                          <a:latin typeface="Arial" panose="020B0604020202020204" pitchFamily="34" charset="0"/>
                          <a:cs typeface="Arial" panose="020B0604020202020204" pitchFamily="34" charset="0"/>
                        </a:rPr>
                        <a:t>1/41</a:t>
                      </a:r>
                      <a:endParaRPr lang="en-US" b="1" dirty="0">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 9.2±6.6</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2.1±0.3</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 8.5±1.2</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8.4±1.6</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3.8±0.2</a:t>
                      </a:r>
                      <a:endParaRPr lang="en-US"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2"/>
                  </a:ext>
                </a:extLst>
              </a:tr>
              <a:tr h="370840">
                <a:tc>
                  <a:txBody>
                    <a:bodyPr/>
                    <a:lstStyle/>
                    <a:p>
                      <a:pPr algn="ctr"/>
                      <a:r>
                        <a:rPr lang="sl-SI" b="1" dirty="0" smtClean="0">
                          <a:latin typeface="Arial" panose="020B0604020202020204" pitchFamily="34" charset="0"/>
                          <a:cs typeface="Arial" panose="020B0604020202020204" pitchFamily="34" charset="0"/>
                        </a:rPr>
                        <a:t>2/51</a:t>
                      </a:r>
                      <a:endParaRPr lang="en-US" b="1" dirty="0">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15.7±2.6</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2.9±0.4</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13.9±2.1</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11.1±1.7</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4.7±0.5</a:t>
                      </a:r>
                      <a:endParaRPr lang="en-US"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370840">
                <a:tc>
                  <a:txBody>
                    <a:bodyPr/>
                    <a:lstStyle/>
                    <a:p>
                      <a:pPr algn="ctr"/>
                      <a:r>
                        <a:rPr lang="sl-SI" b="1" dirty="0" smtClean="0">
                          <a:latin typeface="Arial" panose="020B0604020202020204" pitchFamily="34" charset="0"/>
                          <a:cs typeface="Arial" panose="020B0604020202020204" pitchFamily="34" charset="0"/>
                        </a:rPr>
                        <a:t>3/45</a:t>
                      </a:r>
                      <a:endParaRPr lang="en-US" b="1"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smtClean="0">
                          <a:solidFill>
                            <a:srgbClr val="FF0000"/>
                          </a:solidFill>
                          <a:latin typeface="Arial" panose="020B0604020202020204" pitchFamily="34" charset="0"/>
                          <a:cs typeface="Arial" panose="020B0604020202020204" pitchFamily="34" charset="0"/>
                        </a:rPr>
                        <a:t>13.6±1.8</a:t>
                      </a:r>
                      <a:endParaRPr lang="en-US" b="1" dirty="0" smtClean="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5.1±0.7</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11.2±2.1</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11.2±2.3</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5.0±0.4</a:t>
                      </a:r>
                      <a:endParaRPr lang="en-US"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4"/>
                  </a:ext>
                </a:extLst>
              </a:tr>
              <a:tr h="370840">
                <a:tc>
                  <a:txBody>
                    <a:bodyPr/>
                    <a:lstStyle/>
                    <a:p>
                      <a:pPr algn="ctr"/>
                      <a:r>
                        <a:rPr lang="sl-SI" b="1" dirty="0" smtClean="0">
                          <a:latin typeface="Arial" panose="020B0604020202020204" pitchFamily="34" charset="0"/>
                          <a:cs typeface="Arial" panose="020B0604020202020204" pitchFamily="34" charset="0"/>
                        </a:rPr>
                        <a:t>4/17</a:t>
                      </a:r>
                      <a:endParaRPr lang="en-US" b="1" dirty="0">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16.7±3.9</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1" dirty="0" smtClean="0">
                          <a:solidFill>
                            <a:srgbClr val="FF0000"/>
                          </a:solidFill>
                          <a:latin typeface="Arial" panose="020B0604020202020204" pitchFamily="34" charset="0"/>
                          <a:cs typeface="Arial" panose="020B0604020202020204" pitchFamily="34" charset="0"/>
                        </a:rPr>
                        <a:t>8.5±1.5</a:t>
                      </a:r>
                      <a:endParaRPr lang="en-US" b="1" dirty="0">
                        <a:solidFill>
                          <a:srgbClr val="FF0000"/>
                        </a:solidFill>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10.6±2.5</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10.1±2.5</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5.3±1.4</a:t>
                      </a:r>
                      <a:endParaRPr lang="en-US"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r h="370840">
                <a:tc>
                  <a:txBody>
                    <a:bodyPr/>
                    <a:lstStyle/>
                    <a:p>
                      <a:pPr algn="ctr"/>
                      <a:r>
                        <a:rPr lang="sl-SI" b="1" dirty="0" smtClean="0">
                          <a:latin typeface="Arial" panose="020B0604020202020204" pitchFamily="34" charset="0"/>
                          <a:cs typeface="Arial" panose="020B0604020202020204" pitchFamily="34" charset="0"/>
                        </a:rPr>
                        <a:t>Total/166</a:t>
                      </a:r>
                      <a:endParaRPr lang="en-US" b="1" dirty="0">
                        <a:latin typeface="Arial" panose="020B0604020202020204" pitchFamily="34" charset="0"/>
                        <a:cs typeface="Arial" panose="020B0604020202020204" pitchFamily="34" charset="0"/>
                      </a:endParaRPr>
                    </a:p>
                  </a:txBody>
                  <a:tcPr>
                    <a:noFill/>
                  </a:tcPr>
                </a:tc>
                <a:tc>
                  <a:txBody>
                    <a:bodyPr/>
                    <a:lstStyle/>
                    <a:p>
                      <a:r>
                        <a:rPr lang="sl-SI" b="1" dirty="0" smtClean="0">
                          <a:latin typeface="Arial" panose="020B0604020202020204" pitchFamily="34" charset="0"/>
                          <a:cs typeface="Arial" panose="020B0604020202020204" pitchFamily="34" charset="0"/>
                        </a:rPr>
                        <a:t>12.6±1.0</a:t>
                      </a:r>
                      <a:endParaRPr lang="en-US" b="1" dirty="0">
                        <a:latin typeface="Arial" panose="020B0604020202020204" pitchFamily="34" charset="0"/>
                        <a:cs typeface="Arial" panose="020B0604020202020204" pitchFamily="34" charset="0"/>
                      </a:endParaRPr>
                    </a:p>
                  </a:txBody>
                  <a:tcPr>
                    <a:noFill/>
                  </a:tcPr>
                </a:tc>
                <a:tc>
                  <a:txBody>
                    <a:bodyPr/>
                    <a:lstStyle/>
                    <a:p>
                      <a:r>
                        <a:rPr lang="sl-SI" b="1" dirty="0" smtClean="0">
                          <a:latin typeface="Arial" panose="020B0604020202020204" pitchFamily="34" charset="0"/>
                          <a:cs typeface="Arial" panose="020B0604020202020204" pitchFamily="34" charset="0"/>
                        </a:rPr>
                        <a:t>3.6±0.4</a:t>
                      </a:r>
                      <a:endParaRPr lang="en-US" b="1"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11.0±0.9</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10.0±0.9</a:t>
                      </a:r>
                      <a:endParaRPr lang="en-US" b="0" dirty="0">
                        <a:latin typeface="Arial" panose="020B0604020202020204" pitchFamily="34" charset="0"/>
                        <a:cs typeface="Arial" panose="020B0604020202020204" pitchFamily="34" charset="0"/>
                      </a:endParaRPr>
                    </a:p>
                  </a:txBody>
                  <a:tcPr>
                    <a:noFill/>
                  </a:tcPr>
                </a:tc>
                <a:tc>
                  <a:txBody>
                    <a:bodyPr/>
                    <a:lstStyle/>
                    <a:p>
                      <a:r>
                        <a:rPr lang="sl-SI" b="0" dirty="0" smtClean="0">
                          <a:latin typeface="Arial" panose="020B0604020202020204" pitchFamily="34" charset="0"/>
                          <a:cs typeface="Arial" panose="020B0604020202020204" pitchFamily="34" charset="0"/>
                        </a:rPr>
                        <a:t>4.5±0.2</a:t>
                      </a:r>
                      <a:endParaRPr lang="en-US"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6"/>
                  </a:ext>
                </a:extLst>
              </a:tr>
            </a:tbl>
          </a:graphicData>
        </a:graphic>
      </p:graphicFrame>
      <p:sp>
        <p:nvSpPr>
          <p:cNvPr id="8" name="Pravokotnik 7"/>
          <p:cNvSpPr/>
          <p:nvPr/>
        </p:nvSpPr>
        <p:spPr>
          <a:xfrm>
            <a:off x="2319131" y="5827756"/>
            <a:ext cx="8773592" cy="797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err="1" smtClean="0">
                <a:solidFill>
                  <a:schemeClr val="tx1"/>
                </a:solidFill>
                <a:latin typeface="Arial" panose="020B0604020202020204" pitchFamily="34" charset="0"/>
                <a:cs typeface="Arial" panose="020B0604020202020204" pitchFamily="34" charset="0"/>
              </a:rPr>
              <a:t>SUVmax</a:t>
            </a:r>
            <a:r>
              <a:rPr lang="sl-SI" b="1" dirty="0" smtClean="0">
                <a:solidFill>
                  <a:schemeClr val="tx1"/>
                </a:solidFill>
                <a:latin typeface="Arial" panose="020B0604020202020204" pitchFamily="34" charset="0"/>
                <a:cs typeface="Arial" panose="020B0604020202020204" pitchFamily="34" charset="0"/>
              </a:rPr>
              <a:t> ≥ 6.0 </a:t>
            </a:r>
            <a:r>
              <a:rPr lang="sl-SI" b="1" dirty="0" err="1" smtClean="0">
                <a:solidFill>
                  <a:schemeClr val="tx1"/>
                </a:solidFill>
                <a:latin typeface="Arial" panose="020B0604020202020204" pitchFamily="34" charset="0"/>
                <a:cs typeface="Arial" panose="020B0604020202020204" pitchFamily="34" charset="0"/>
              </a:rPr>
              <a:t>have</a:t>
            </a:r>
            <a:r>
              <a:rPr lang="sl-SI" b="1" dirty="0" smtClean="0">
                <a:solidFill>
                  <a:schemeClr val="tx1"/>
                </a:solidFill>
                <a:latin typeface="Arial" panose="020B0604020202020204" pitchFamily="34" charset="0"/>
                <a:cs typeface="Arial" panose="020B0604020202020204" pitchFamily="34" charset="0"/>
              </a:rPr>
              <a:t> </a:t>
            </a:r>
            <a:r>
              <a:rPr lang="sl-SI" b="1" dirty="0" err="1" smtClean="0">
                <a:solidFill>
                  <a:schemeClr val="tx1"/>
                </a:solidFill>
                <a:latin typeface="Arial" panose="020B0604020202020204" pitchFamily="34" charset="0"/>
                <a:cs typeface="Arial" panose="020B0604020202020204" pitchFamily="34" charset="0"/>
              </a:rPr>
              <a:t>significantly</a:t>
            </a:r>
            <a:r>
              <a:rPr lang="sl-SI" b="1" dirty="0" smtClean="0">
                <a:solidFill>
                  <a:schemeClr val="tx1"/>
                </a:solidFill>
                <a:latin typeface="Arial" panose="020B0604020202020204" pitchFamily="34" charset="0"/>
                <a:cs typeface="Arial" panose="020B0604020202020204" pitchFamily="34" charset="0"/>
              </a:rPr>
              <a:t> </a:t>
            </a:r>
            <a:r>
              <a:rPr lang="sl-SI" b="1" dirty="0" err="1" smtClean="0">
                <a:solidFill>
                  <a:schemeClr val="tx1"/>
                </a:solidFill>
                <a:latin typeface="Arial" panose="020B0604020202020204" pitchFamily="34" charset="0"/>
                <a:cs typeface="Arial" panose="020B0604020202020204" pitchFamily="34" charset="0"/>
              </a:rPr>
              <a:t>higher</a:t>
            </a:r>
            <a:r>
              <a:rPr lang="sl-SI" b="1" dirty="0" smtClean="0">
                <a:solidFill>
                  <a:schemeClr val="tx1"/>
                </a:solidFill>
                <a:latin typeface="Arial" panose="020B0604020202020204" pitchFamily="34" charset="0"/>
                <a:cs typeface="Arial" panose="020B0604020202020204" pitchFamily="34" charset="0"/>
              </a:rPr>
              <a:t> </a:t>
            </a:r>
            <a:r>
              <a:rPr lang="sl-SI" b="1" dirty="0" err="1" smtClean="0">
                <a:solidFill>
                  <a:schemeClr val="tx1"/>
                </a:solidFill>
                <a:latin typeface="Arial" panose="020B0604020202020204" pitchFamily="34" charset="0"/>
                <a:cs typeface="Arial" panose="020B0604020202020204" pitchFamily="34" charset="0"/>
              </a:rPr>
              <a:t>chance</a:t>
            </a:r>
            <a:r>
              <a:rPr lang="sl-SI" b="1" dirty="0" smtClean="0">
                <a:solidFill>
                  <a:schemeClr val="tx1"/>
                </a:solidFill>
                <a:latin typeface="Arial" panose="020B0604020202020204" pitchFamily="34" charset="0"/>
                <a:cs typeface="Arial" panose="020B0604020202020204" pitchFamily="34" charset="0"/>
              </a:rPr>
              <a:t> of relapse </a:t>
            </a:r>
          </a:p>
          <a:p>
            <a:r>
              <a:rPr lang="sl-SI" dirty="0" smtClean="0">
                <a:solidFill>
                  <a:schemeClr val="tx1"/>
                </a:solidFill>
                <a:latin typeface="Arial" panose="020B0604020202020204" pitchFamily="34" charset="0"/>
                <a:cs typeface="Arial" panose="020B0604020202020204" pitchFamily="34" charset="0"/>
              </a:rPr>
              <a:t>Ref.: </a:t>
            </a:r>
            <a:r>
              <a:rPr lang="sl-SI" dirty="0" err="1" smtClean="0">
                <a:solidFill>
                  <a:schemeClr val="tx1"/>
                </a:solidFill>
                <a:latin typeface="Arial" panose="020B0604020202020204" pitchFamily="34" charset="0"/>
                <a:cs typeface="Arial" panose="020B0604020202020204" pitchFamily="34" charset="0"/>
              </a:rPr>
              <a:t>Vorselaars</a:t>
            </a:r>
            <a:r>
              <a:rPr lang="sl-SI" dirty="0" smtClean="0">
                <a:solidFill>
                  <a:schemeClr val="tx1"/>
                </a:solidFill>
                <a:latin typeface="Arial" panose="020B0604020202020204" pitchFamily="34" charset="0"/>
                <a:cs typeface="Arial" panose="020B0604020202020204" pitchFamily="34" charset="0"/>
              </a:rPr>
              <a:t> AD, et </a:t>
            </a:r>
            <a:r>
              <a:rPr lang="sl-SI" dirty="0" err="1" smtClean="0">
                <a:solidFill>
                  <a:schemeClr val="tx1"/>
                </a:solidFill>
                <a:latin typeface="Arial" panose="020B0604020202020204" pitchFamily="34" charset="0"/>
                <a:cs typeface="Arial" panose="020B0604020202020204" pitchFamily="34" charset="0"/>
              </a:rPr>
              <a:t>al</a:t>
            </a:r>
            <a:r>
              <a:rPr lang="sl-SI" dirty="0" smtClean="0">
                <a:solidFill>
                  <a:schemeClr val="tx1"/>
                </a:solidFill>
                <a:latin typeface="Arial" panose="020B0604020202020204" pitchFamily="34" charset="0"/>
                <a:cs typeface="Arial" panose="020B0604020202020204" pitchFamily="34" charset="0"/>
              </a:rPr>
              <a:t>. Eur </a:t>
            </a:r>
            <a:r>
              <a:rPr lang="sl-SI" dirty="0" err="1" smtClean="0">
                <a:solidFill>
                  <a:schemeClr val="tx1"/>
                </a:solidFill>
                <a:latin typeface="Arial" panose="020B0604020202020204" pitchFamily="34" charset="0"/>
                <a:cs typeface="Arial" panose="020B0604020202020204" pitchFamily="34" charset="0"/>
              </a:rPr>
              <a:t>Respir</a:t>
            </a:r>
            <a:r>
              <a:rPr lang="sl-SI" dirty="0" smtClean="0">
                <a:solidFill>
                  <a:schemeClr val="tx1"/>
                </a:solidFill>
                <a:latin typeface="Arial" panose="020B0604020202020204" pitchFamily="34" charset="0"/>
                <a:cs typeface="Arial" panose="020B0604020202020204" pitchFamily="34" charset="0"/>
              </a:rPr>
              <a:t> J 2014</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740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err="1" smtClean="0">
                <a:latin typeface="Arial" panose="020B0604020202020204" pitchFamily="34" charset="0"/>
                <a:cs typeface="Arial" panose="020B0604020202020204" pitchFamily="34" charset="0"/>
              </a:rPr>
              <a:t>Patient</a:t>
            </a:r>
            <a:r>
              <a:rPr lang="sl-SI" sz="2400" dirty="0" smtClean="0">
                <a:latin typeface="Arial" panose="020B0604020202020204" pitchFamily="34" charset="0"/>
                <a:cs typeface="Arial" panose="020B0604020202020204" pitchFamily="34" charset="0"/>
              </a:rPr>
              <a:t>, male age 42, </a:t>
            </a:r>
            <a:r>
              <a:rPr lang="sl-SI" sz="2400" dirty="0" err="1" smtClean="0">
                <a:latin typeface="Arial" panose="020B0604020202020204" pitchFamily="34" charset="0"/>
                <a:cs typeface="Arial" panose="020B0604020202020204" pitchFamily="34" charset="0"/>
              </a:rPr>
              <a:t>Stage</a:t>
            </a:r>
            <a:r>
              <a:rPr lang="sl-SI" sz="2400" dirty="0" smtClean="0">
                <a:latin typeface="Arial" panose="020B0604020202020204" pitchFamily="34" charset="0"/>
                <a:cs typeface="Arial" panose="020B0604020202020204" pitchFamily="34" charset="0"/>
              </a:rPr>
              <a:t> II., X-ray score 4. </a:t>
            </a:r>
            <a:endParaRPr lang="en-US" sz="2400"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87574"/>
            <a:ext cx="3796150" cy="4351338"/>
          </a:xfrm>
        </p:spPr>
      </p:pic>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34</a:t>
            </a:fld>
            <a:endParaRPr lang="en-US"/>
          </a:p>
        </p:txBody>
      </p:sp>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183" y="2378880"/>
            <a:ext cx="3653152" cy="3697242"/>
          </a:xfrm>
          <a:prstGeom prst="rect">
            <a:avLst/>
          </a:prstGeom>
        </p:spPr>
      </p:pic>
      <p:sp>
        <p:nvSpPr>
          <p:cNvPr id="8" name="Zaobljeni pravokotnik 7"/>
          <p:cNvSpPr/>
          <p:nvPr/>
        </p:nvSpPr>
        <p:spPr>
          <a:xfrm>
            <a:off x="838200" y="2187574"/>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369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Patient, </a:t>
            </a:r>
            <a:r>
              <a:rPr lang="en-US" sz="2400" dirty="0" smtClean="0">
                <a:latin typeface="Arial" panose="020B0604020202020204" pitchFamily="34" charset="0"/>
                <a:cs typeface="Arial" panose="020B0604020202020204" pitchFamily="34" charset="0"/>
              </a:rPr>
              <a:t>age</a:t>
            </a:r>
            <a:r>
              <a:rPr lang="sl-SI" sz="2400" dirty="0" smtClean="0">
                <a:latin typeface="Arial" panose="020B0604020202020204" pitchFamily="34" charset="0"/>
                <a:cs typeface="Arial" panose="020B0604020202020204" pitchFamily="34" charset="0"/>
              </a:rPr>
              <a:t> 65</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a:t>
            </a:r>
            <a:r>
              <a:rPr lang="sl-SI" sz="2400" dirty="0" err="1" smtClean="0">
                <a:latin typeface="Arial" panose="020B0604020202020204" pitchFamily="34" charset="0"/>
                <a:cs typeface="Arial" panose="020B0604020202020204" pitchFamily="34" charset="0"/>
              </a:rPr>
              <a:t>chronic</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sarcoidosis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for</a:t>
            </a:r>
            <a:r>
              <a:rPr lang="sl-SI" sz="2400" dirty="0" smtClean="0">
                <a:latin typeface="Arial" panose="020B0604020202020204" pitchFamily="34" charset="0"/>
                <a:cs typeface="Arial" panose="020B0604020202020204" pitchFamily="34" charset="0"/>
              </a:rPr>
              <a:t> more </a:t>
            </a:r>
            <a:r>
              <a:rPr lang="sl-SI" sz="2400" dirty="0" err="1">
                <a:latin typeface="Arial" panose="020B0604020202020204" pitchFamily="34" charset="0"/>
                <a:cs typeface="Arial" panose="020B0604020202020204" pitchFamily="34" charset="0"/>
              </a:rPr>
              <a:t>than</a:t>
            </a:r>
            <a:r>
              <a:rPr lang="sl-SI" sz="2400" dirty="0">
                <a:latin typeface="Arial" panose="020B0604020202020204" pitchFamily="34" charset="0"/>
                <a:cs typeface="Arial" panose="020B0604020202020204" pitchFamily="34" charset="0"/>
              </a:rPr>
              <a:t> 10 </a:t>
            </a:r>
            <a:r>
              <a:rPr lang="sl-SI" sz="2400" dirty="0" err="1" smtClean="0">
                <a:latin typeface="Arial" panose="020B0604020202020204" pitchFamily="34" charset="0"/>
                <a:cs typeface="Arial" panose="020B0604020202020204" pitchFamily="34" charset="0"/>
              </a:rPr>
              <a:t>years</a:t>
            </a:r>
            <a:r>
              <a:rPr lang="sl-SI" sz="2400" dirty="0" smtClean="0">
                <a:latin typeface="Arial" panose="020B0604020202020204" pitchFamily="34" charset="0"/>
                <a:cs typeface="Arial" panose="020B0604020202020204" pitchFamily="34" charset="0"/>
              </a:rPr>
              <a:t>, </a:t>
            </a:r>
            <a:br>
              <a:rPr lang="sl-SI" sz="2400" dirty="0" smtClean="0">
                <a:latin typeface="Arial" panose="020B0604020202020204" pitchFamily="34" charset="0"/>
                <a:cs typeface="Arial" panose="020B0604020202020204" pitchFamily="34" charset="0"/>
              </a:rPr>
            </a:br>
            <a:r>
              <a:rPr lang="sl-SI" sz="2400" dirty="0" err="1" smtClean="0">
                <a:latin typeface="Arial" panose="020B0604020202020204" pitchFamily="34" charset="0"/>
                <a:cs typeface="Arial" panose="020B0604020202020204" pitchFamily="34" charset="0"/>
              </a:rPr>
              <a:t>Stage</a:t>
            </a:r>
            <a:r>
              <a:rPr lang="sl-SI" sz="2400" dirty="0" smtClean="0">
                <a:latin typeface="Arial" panose="020B0604020202020204" pitchFamily="34" charset="0"/>
                <a:cs typeface="Arial" panose="020B0604020202020204" pitchFamily="34" charset="0"/>
              </a:rPr>
              <a:t> IV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a:t>
            </a:r>
            <a:r>
              <a:rPr lang="en-GB" sz="2400" baseline="30000" dirty="0">
                <a:latin typeface="Arial" panose="020B0604020202020204" pitchFamily="34" charset="0"/>
                <a:cs typeface="Arial" panose="020B0604020202020204" pitchFamily="34" charset="0"/>
              </a:rPr>
              <a:t>18</a:t>
            </a:r>
            <a:r>
              <a:rPr lang="en-GB" sz="2400" dirty="0">
                <a:latin typeface="Arial" panose="020B0604020202020204" pitchFamily="34" charset="0"/>
                <a:cs typeface="Arial" panose="020B0604020202020204" pitchFamily="34" charset="0"/>
              </a:rPr>
              <a:t>F-FDG </a:t>
            </a:r>
            <a:r>
              <a:rPr lang="en-US" altLang="sl-SI" sz="2400" dirty="0" smtClean="0">
                <a:latin typeface="Arial" panose="020B0604020202020204" pitchFamily="34" charset="0"/>
                <a:ea typeface="Times New Roman" panose="02020603050405020304" pitchFamily="18" charset="0"/>
              </a:rPr>
              <a:t>PET/CT</a:t>
            </a:r>
            <a:r>
              <a:rPr lang="sl-SI" altLang="sl-SI" sz="2400" dirty="0" smtClean="0">
                <a:latin typeface="Arial" panose="020B0604020202020204" pitchFamily="34" charset="0"/>
                <a:ea typeface="Times New Roman" panose="02020603050405020304" pitchFamily="18" charset="0"/>
              </a:rPr>
              <a:t> </a:t>
            </a:r>
            <a:r>
              <a:rPr lang="sl-SI" altLang="sl-SI" sz="2400" dirty="0" err="1" smtClean="0">
                <a:latin typeface="Arial" panose="020B0604020202020204" pitchFamily="34" charset="0"/>
                <a:ea typeface="Times New Roman" panose="02020603050405020304" pitchFamily="18" charset="0"/>
              </a:rPr>
              <a:t>shows</a:t>
            </a:r>
            <a:r>
              <a:rPr lang="sl-SI" altLang="sl-SI" sz="2400" dirty="0" smtClean="0">
                <a:latin typeface="Arial" panose="020B0604020202020204" pitchFamily="34" charset="0"/>
                <a:ea typeface="Times New Roman" panose="02020603050405020304" pitchFamily="18" charset="0"/>
              </a:rPr>
              <a:t> more </a:t>
            </a:r>
            <a:r>
              <a:rPr lang="sl-SI" altLang="sl-SI" sz="2400" dirty="0" err="1" smtClean="0">
                <a:latin typeface="Arial" panose="020B0604020202020204" pitchFamily="34" charset="0"/>
                <a:ea typeface="Times New Roman" panose="02020603050405020304" pitchFamily="18" charset="0"/>
              </a:rPr>
              <a:t>activity</a:t>
            </a:r>
            <a:r>
              <a:rPr lang="sl-SI" altLang="sl-SI" sz="2400" dirty="0" smtClean="0">
                <a:latin typeface="Arial" panose="020B0604020202020204" pitchFamily="34" charset="0"/>
                <a:ea typeface="Times New Roman" panose="02020603050405020304" pitchFamily="18" charset="0"/>
              </a:rPr>
              <a:t> in </a:t>
            </a:r>
            <a:r>
              <a:rPr lang="sl-SI" altLang="sl-SI" sz="2400" dirty="0" err="1" smtClean="0">
                <a:latin typeface="Arial" panose="020B0604020202020204" pitchFamily="34" charset="0"/>
                <a:ea typeface="Times New Roman" panose="02020603050405020304" pitchFamily="18" charset="0"/>
              </a:rPr>
              <a:t>the</a:t>
            </a:r>
            <a:r>
              <a:rPr lang="sl-SI" altLang="sl-SI" sz="2400" dirty="0" smtClean="0">
                <a:latin typeface="Arial" panose="020B0604020202020204" pitchFamily="34" charset="0"/>
                <a:ea typeface="Times New Roman" panose="02020603050405020304" pitchFamily="18" charset="0"/>
              </a:rPr>
              <a:t> </a:t>
            </a:r>
            <a:r>
              <a:rPr lang="sl-SI" altLang="sl-SI" sz="2400" dirty="0" err="1" smtClean="0">
                <a:latin typeface="Arial" panose="020B0604020202020204" pitchFamily="34" charset="0"/>
                <a:ea typeface="Times New Roman" panose="02020603050405020304" pitchFamily="18" charset="0"/>
              </a:rPr>
              <a:t>lung</a:t>
            </a:r>
            <a:endParaRPr lang="en-US" sz="2400"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1890" y="2506232"/>
            <a:ext cx="3680310" cy="3451402"/>
          </a:xfrm>
        </p:spPr>
      </p:pic>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35</a:t>
            </a:fld>
            <a:endParaRPr lang="en-US"/>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17" y="2525575"/>
            <a:ext cx="4165867" cy="3412716"/>
          </a:xfrm>
          <a:prstGeom prst="rect">
            <a:avLst/>
          </a:prstGeom>
        </p:spPr>
      </p:pic>
      <p:sp>
        <p:nvSpPr>
          <p:cNvPr id="8" name="Zaobljeni pravokotnik 7"/>
          <p:cNvSpPr/>
          <p:nvPr/>
        </p:nvSpPr>
        <p:spPr>
          <a:xfrm>
            <a:off x="6301890" y="2506232"/>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407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78281"/>
            <a:ext cx="10515600" cy="1325563"/>
          </a:xfrm>
        </p:spPr>
        <p:txBody>
          <a:bodyPr>
            <a:normAutofit/>
          </a:bodyPr>
          <a:lstStyle/>
          <a:p>
            <a:pPr algn="ctr"/>
            <a:r>
              <a:rPr lang="sl-SI" sz="2400" dirty="0">
                <a:latin typeface="Arial" panose="020B0604020202020204" pitchFamily="34" charset="0"/>
                <a:cs typeface="Arial" panose="020B0604020202020204" pitchFamily="34" charset="0"/>
              </a:rPr>
              <a:t>PET/CT scan in </a:t>
            </a:r>
            <a:r>
              <a:rPr lang="sl-SI" sz="2400" dirty="0" err="1">
                <a:latin typeface="Arial" panose="020B0604020202020204" pitchFamily="34" charset="0"/>
                <a:cs typeface="Arial" panose="020B0604020202020204" pitchFamily="34" charset="0"/>
              </a:rPr>
              <a:t>correlation</a:t>
            </a:r>
            <a:r>
              <a:rPr lang="sl-SI" sz="2400" dirty="0">
                <a:latin typeface="Arial" panose="020B0604020202020204" pitchFamily="34" charset="0"/>
                <a:cs typeface="Arial" panose="020B0604020202020204" pitchFamily="34" charset="0"/>
              </a:rPr>
              <a:t> to </a:t>
            </a:r>
            <a:r>
              <a:rPr lang="sl-SI" sz="2400" dirty="0" err="1">
                <a:latin typeface="Arial" panose="020B0604020202020204" pitchFamily="34" charset="0"/>
                <a:cs typeface="Arial" panose="020B0604020202020204" pitchFamily="34" charset="0"/>
              </a:rPr>
              <a:t>stages</a:t>
            </a:r>
            <a:r>
              <a:rPr lang="sl-SI" sz="2400" dirty="0">
                <a:latin typeface="Arial" panose="020B0604020202020204" pitchFamily="34" charset="0"/>
                <a:cs typeface="Arial" panose="020B0604020202020204" pitchFamily="34" charset="0"/>
              </a:rPr>
              <a:t> of </a:t>
            </a:r>
            <a:r>
              <a:rPr lang="sl-SI" sz="2400" dirty="0" err="1">
                <a:latin typeface="Arial" panose="020B0604020202020204" pitchFamily="34" charset="0"/>
                <a:cs typeface="Arial" panose="020B0604020202020204" pitchFamily="34" charset="0"/>
              </a:rPr>
              <a:t>sarcoidosis</a:t>
            </a:r>
            <a:r>
              <a:rPr lang="sl-SI" sz="2400" dirty="0">
                <a:latin typeface="Arial" panose="020B0604020202020204" pitchFamily="34" charset="0"/>
                <a:cs typeface="Arial" panose="020B0604020202020204" pitchFamily="34" charset="0"/>
              </a:rPr>
              <a:t> at </a:t>
            </a:r>
            <a:r>
              <a:rPr lang="sl-SI" sz="2400" dirty="0" err="1">
                <a:latin typeface="Arial" panose="020B0604020202020204" pitchFamily="34" charset="0"/>
                <a:cs typeface="Arial" panose="020B0604020202020204" pitchFamily="34" charset="0"/>
              </a:rPr>
              <a:t>the</a:t>
            </a:r>
            <a:r>
              <a:rPr lang="sl-SI" sz="2400" dirty="0">
                <a:latin typeface="Arial" panose="020B0604020202020204" pitchFamily="34" charset="0"/>
                <a:cs typeface="Arial" panose="020B0604020202020204" pitchFamily="34" charset="0"/>
              </a:rPr>
              <a:t> time of </a:t>
            </a:r>
            <a:r>
              <a:rPr lang="sl-SI" sz="2400" dirty="0" err="1">
                <a:latin typeface="Arial" panose="020B0604020202020204" pitchFamily="34" charset="0"/>
                <a:cs typeface="Arial" panose="020B0604020202020204" pitchFamily="34" charset="0"/>
              </a:rPr>
              <a:t>diagnosis</a:t>
            </a:r>
            <a:endParaRPr lang="en-US" sz="24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199" y="1703844"/>
            <a:ext cx="10515601" cy="4639916"/>
          </a:xfrm>
        </p:spPr>
        <p:txBody>
          <a:bodyPr>
            <a:normAutofit/>
          </a:bodyPr>
          <a:lstStyle/>
          <a:p>
            <a:pPr marL="0" indent="0">
              <a:buNone/>
            </a:pPr>
            <a:r>
              <a:rPr lang="sl-SI" sz="2000" dirty="0" smtClean="0">
                <a:latin typeface="Arial" panose="020B0604020202020204" pitchFamily="34" charset="0"/>
                <a:cs typeface="Arial" panose="020B0604020202020204" pitchFamily="34" charset="0"/>
              </a:rPr>
              <a:t>Chest </a:t>
            </a:r>
            <a:r>
              <a:rPr lang="sl-SI" sz="2000" dirty="0" err="1" smtClean="0">
                <a:latin typeface="Arial" panose="020B0604020202020204" pitchFamily="34" charset="0"/>
                <a:cs typeface="Arial" panose="020B0604020202020204" pitchFamily="34" charset="0"/>
              </a:rPr>
              <a:t>radiography</a:t>
            </a:r>
            <a:r>
              <a:rPr lang="sl-SI" sz="2000" dirty="0" smtClean="0">
                <a:latin typeface="Arial" panose="020B0604020202020204" pitchFamily="34" charset="0"/>
                <a:cs typeface="Arial" panose="020B0604020202020204" pitchFamily="34" charset="0"/>
              </a:rPr>
              <a:t> is </a:t>
            </a:r>
            <a:r>
              <a:rPr lang="sl-SI" sz="2000" dirty="0" err="1" smtClean="0">
                <a:latin typeface="Arial" panose="020B0604020202020204" pitchFamily="34" charset="0"/>
                <a:cs typeface="Arial" panose="020B0604020202020204" pitchFamily="34" charset="0"/>
              </a:rPr>
              <a:t>still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frequently</a:t>
            </a:r>
            <a:r>
              <a:rPr lang="sl-SI" sz="2000" dirty="0" smtClean="0">
                <a:latin typeface="Arial" panose="020B0604020202020204" pitchFamily="34" charset="0"/>
                <a:cs typeface="Arial" panose="020B0604020202020204" pitchFamily="34" charset="0"/>
              </a:rPr>
              <a:t> used in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diagnosis</a:t>
            </a:r>
            <a:r>
              <a:rPr lang="sl-SI" sz="2000" dirty="0" smtClean="0">
                <a:latin typeface="Arial" panose="020B0604020202020204" pitchFamily="34" charset="0"/>
                <a:cs typeface="Arial" panose="020B0604020202020204" pitchFamily="34" charset="0"/>
              </a:rPr>
              <a:t> of SA because it is </a:t>
            </a:r>
            <a:r>
              <a:rPr lang="sl-SI" sz="2000" dirty="0" err="1" smtClean="0">
                <a:latin typeface="Arial" panose="020B0604020202020204" pitchFamily="34" charset="0"/>
                <a:cs typeface="Arial" panose="020B0604020202020204" pitchFamily="34" charset="0"/>
              </a:rPr>
              <a:t>cost</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effective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readily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available</a:t>
            </a:r>
            <a:r>
              <a:rPr lang="sl-SI" sz="2000" dirty="0" smtClean="0">
                <a:latin typeface="Arial" panose="020B0604020202020204" pitchFamily="34" charset="0"/>
                <a:cs typeface="Arial" panose="020B0604020202020204" pitchFamily="34" charset="0"/>
              </a:rPr>
              <a:t>, </a:t>
            </a:r>
          </a:p>
          <a:p>
            <a:pPr marL="0" indent="0">
              <a:buNone/>
            </a:pPr>
            <a:endParaRPr lang="sl-SI" sz="2000" dirty="0" smtClean="0">
              <a:latin typeface="Arial" panose="020B0604020202020204" pitchFamily="34" charset="0"/>
              <a:cs typeface="Arial" panose="020B0604020202020204" pitchFamily="34" charset="0"/>
            </a:endParaRPr>
          </a:p>
          <a:p>
            <a:pPr marL="0" indent="0">
              <a:buNone/>
            </a:pPr>
            <a:r>
              <a:rPr lang="sl-SI" sz="2000" dirty="0" smtClean="0">
                <a:latin typeface="Arial" panose="020B0604020202020204" pitchFamily="34" charset="0"/>
                <a:cs typeface="Arial" panose="020B0604020202020204" pitchFamily="34" charset="0"/>
              </a:rPr>
              <a:t>BUT </a:t>
            </a:r>
          </a:p>
          <a:p>
            <a:pPr marL="0" indent="0">
              <a:buNone/>
            </a:pPr>
            <a:r>
              <a:rPr lang="sl-SI" sz="2000" dirty="0" smtClean="0">
                <a:latin typeface="Arial" panose="020B0604020202020204" pitchFamily="34" charset="0"/>
                <a:cs typeface="Arial" panose="020B0604020202020204" pitchFamily="34" charset="0"/>
              </a:rPr>
              <a:t>PET/CT </a:t>
            </a:r>
            <a:r>
              <a:rPr lang="sl-SI" sz="2000" dirty="0" err="1">
                <a:latin typeface="Arial" panose="020B0604020202020204" pitchFamily="34" charset="0"/>
                <a:cs typeface="Arial" panose="020B0604020202020204" pitchFamily="34" charset="0"/>
              </a:rPr>
              <a:t>can</a:t>
            </a:r>
            <a:r>
              <a:rPr lang="sl-SI" sz="2000" dirty="0">
                <a:latin typeface="Arial" panose="020B0604020202020204" pitchFamily="34" charset="0"/>
                <a:cs typeface="Arial" panose="020B0604020202020204" pitchFamily="34" charset="0"/>
              </a:rPr>
              <a:t> be </a:t>
            </a:r>
            <a:r>
              <a:rPr lang="sl-SI" sz="2000" dirty="0" err="1">
                <a:latin typeface="Arial" panose="020B0604020202020204" pitchFamily="34" charset="0"/>
                <a:cs typeface="Arial" panose="020B0604020202020204" pitchFamily="34" charset="0"/>
              </a:rPr>
              <a:t>positive</a:t>
            </a:r>
            <a:r>
              <a:rPr lang="sl-SI" sz="2000" dirty="0">
                <a:latin typeface="Arial" panose="020B0604020202020204" pitchFamily="34" charset="0"/>
                <a:cs typeface="Arial" panose="020B0604020202020204" pitchFamily="34" charset="0"/>
              </a:rPr>
              <a:t> at </a:t>
            </a:r>
            <a:r>
              <a:rPr lang="sl-SI" sz="2000" dirty="0" err="1">
                <a:latin typeface="Arial" panose="020B0604020202020204" pitchFamily="34" charset="0"/>
                <a:cs typeface="Arial" panose="020B0604020202020204" pitchFamily="34" charset="0"/>
              </a:rPr>
              <a:t>any</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stage</a:t>
            </a:r>
            <a:r>
              <a:rPr lang="sl-SI" sz="2000" dirty="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sarcoidosis</a:t>
            </a:r>
            <a:r>
              <a:rPr lang="sl-SI" sz="2000" dirty="0" smtClean="0">
                <a:latin typeface="Arial" panose="020B0604020202020204" pitchFamily="34" charset="0"/>
                <a:cs typeface="Arial" panose="020B0604020202020204" pitchFamily="34" charset="0"/>
              </a:rPr>
              <a:t>, hilar </a:t>
            </a:r>
            <a:r>
              <a:rPr lang="sl-SI" sz="2000" dirty="0" err="1" smtClean="0">
                <a:latin typeface="Arial" panose="020B0604020202020204" pitchFamily="34" charset="0"/>
                <a:cs typeface="Arial" panose="020B0604020202020204" pitchFamily="34" charset="0"/>
              </a:rPr>
              <a:t>adenopathy</a:t>
            </a:r>
            <a:r>
              <a:rPr lang="sl-SI" sz="2000" dirty="0" smtClean="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can</a:t>
            </a: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be </a:t>
            </a:r>
            <a:r>
              <a:rPr lang="sl-SI" sz="2000" dirty="0" err="1" smtClean="0">
                <a:latin typeface="Arial" panose="020B0604020202020204" pitchFamily="34" charset="0"/>
                <a:cs typeface="Arial" panose="020B0604020202020204" pitchFamily="34" charset="0"/>
              </a:rPr>
              <a:t>found</a:t>
            </a:r>
            <a:r>
              <a:rPr lang="sl-SI" sz="2000" dirty="0" smtClean="0">
                <a:latin typeface="Arial" panose="020B0604020202020204" pitchFamily="34" charset="0"/>
                <a:cs typeface="Arial" panose="020B0604020202020204" pitchFamily="34" charset="0"/>
              </a:rPr>
              <a:t> in 85-95%,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pulmonary</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parenchymal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involvement</a:t>
            </a:r>
            <a:r>
              <a:rPr lang="sl-SI" sz="2000" dirty="0" smtClean="0">
                <a:latin typeface="Arial" panose="020B0604020202020204" pitchFamily="34" charset="0"/>
                <a:cs typeface="Arial" panose="020B0604020202020204" pitchFamily="34" charset="0"/>
              </a:rPr>
              <a:t> is </a:t>
            </a:r>
            <a:r>
              <a:rPr lang="sl-SI" sz="2000" dirty="0" err="1" smtClean="0">
                <a:latin typeface="Arial" panose="020B0604020202020204" pitchFamily="34" charset="0"/>
                <a:cs typeface="Arial" panose="020B0604020202020204" pitchFamily="34" charset="0"/>
              </a:rPr>
              <a:t>only</a:t>
            </a:r>
            <a:r>
              <a:rPr lang="sl-SI" sz="2000" dirty="0" smtClean="0">
                <a:latin typeface="Arial" panose="020B0604020202020204" pitchFamily="34" charset="0"/>
                <a:cs typeface="Arial" panose="020B0604020202020204" pitchFamily="34" charset="0"/>
              </a:rPr>
              <a:t> present in 20% </a:t>
            </a:r>
            <a:r>
              <a:rPr lang="sl-SI" sz="2000" dirty="0">
                <a:latin typeface="Arial" panose="020B0604020202020204" pitchFamily="34" charset="0"/>
                <a:cs typeface="Arial" panose="020B0604020202020204" pitchFamily="34" charset="0"/>
              </a:rPr>
              <a:t>PET/CT in </a:t>
            </a:r>
            <a:r>
              <a:rPr lang="sl-SI" sz="2000" dirty="0" err="1">
                <a:latin typeface="Arial" panose="020B0604020202020204" pitchFamily="34" charset="0"/>
                <a:cs typeface="Arial" panose="020B0604020202020204" pitchFamily="34" charset="0"/>
              </a:rPr>
              <a:t>stage</a:t>
            </a:r>
            <a:r>
              <a:rPr lang="sl-SI" sz="2000" dirty="0">
                <a:latin typeface="Arial" panose="020B0604020202020204" pitchFamily="34" charset="0"/>
                <a:cs typeface="Arial" panose="020B0604020202020204" pitchFamily="34" charset="0"/>
              </a:rPr>
              <a:t> 0, </a:t>
            </a:r>
            <a:r>
              <a:rPr lang="sl-SI" sz="2000" dirty="0" err="1" smtClean="0">
                <a:latin typeface="Arial" panose="020B0604020202020204" pitchFamily="34" charset="0"/>
                <a:cs typeface="Arial" panose="020B0604020202020204" pitchFamily="34" charset="0"/>
              </a:rPr>
              <a:t>but</a:t>
            </a:r>
            <a:r>
              <a:rPr lang="sl-SI" sz="2000" dirty="0" smtClean="0">
                <a:latin typeface="Arial" panose="020B0604020202020204" pitchFamily="34" charset="0"/>
                <a:cs typeface="Arial" panose="020B0604020202020204" pitchFamily="34" charset="0"/>
              </a:rPr>
              <a:t> </a:t>
            </a:r>
            <a:r>
              <a:rPr lang="sl-SI" sz="2000" dirty="0">
                <a:latin typeface="Arial" panose="020B0604020202020204" pitchFamily="34" charset="0"/>
                <a:cs typeface="Arial" panose="020B0604020202020204" pitchFamily="34" charset="0"/>
              </a:rPr>
              <a:t>85% PET/CT </a:t>
            </a:r>
            <a:r>
              <a:rPr lang="sl-SI" sz="2000" dirty="0" smtClean="0">
                <a:latin typeface="Arial" panose="020B0604020202020204" pitchFamily="34" charset="0"/>
                <a:cs typeface="Arial" panose="020B0604020202020204" pitchFamily="34" charset="0"/>
              </a:rPr>
              <a:t>scan </a:t>
            </a:r>
            <a:r>
              <a:rPr lang="sl-SI" sz="2000" dirty="0" err="1" smtClean="0">
                <a:latin typeface="Arial" panose="020B0604020202020204" pitchFamily="34" charset="0"/>
                <a:cs typeface="Arial" panose="020B0604020202020204" pitchFamily="34" charset="0"/>
              </a:rPr>
              <a:t>positivity</a:t>
            </a:r>
            <a:r>
              <a:rPr lang="sl-SI" sz="2000" dirty="0" smtClean="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was</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found</a:t>
            </a:r>
            <a:r>
              <a:rPr lang="sl-SI" sz="2000" dirty="0">
                <a:latin typeface="Arial" panose="020B0604020202020204" pitchFamily="34" charset="0"/>
                <a:cs typeface="Arial" panose="020B0604020202020204" pitchFamily="34" charset="0"/>
              </a:rPr>
              <a:t> in </a:t>
            </a:r>
            <a:r>
              <a:rPr lang="sl-SI" sz="2000" dirty="0" err="1">
                <a:latin typeface="Arial" panose="020B0604020202020204" pitchFamily="34" charset="0"/>
                <a:cs typeface="Arial" panose="020B0604020202020204" pitchFamily="34" charset="0"/>
              </a:rPr>
              <a:t>patients</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with</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stage</a:t>
            </a: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IV. </a:t>
            </a:r>
            <a:r>
              <a:rPr lang="sl-SI" sz="2000" dirty="0" err="1" smtClean="0">
                <a:latin typeface="Arial" panose="020B0604020202020204" pitchFamily="34" charset="0"/>
                <a:cs typeface="Arial" panose="020B0604020202020204" pitchFamily="34" charset="0"/>
              </a:rPr>
              <a:t>There</a:t>
            </a:r>
            <a:r>
              <a:rPr lang="sl-SI" sz="2000" dirty="0" smtClean="0">
                <a:latin typeface="Arial" panose="020B0604020202020204" pitchFamily="34" charset="0"/>
                <a:cs typeface="Arial" panose="020B0604020202020204" pitchFamily="34" charset="0"/>
              </a:rPr>
              <a:t> is a </a:t>
            </a:r>
            <a:r>
              <a:rPr lang="sl-SI" sz="2000" dirty="0" err="1" smtClean="0">
                <a:latin typeface="Arial" panose="020B0604020202020204" pitchFamily="34" charset="0"/>
                <a:cs typeface="Arial" panose="020B0604020202020204" pitchFamily="34" charset="0"/>
              </a:rPr>
              <a:t>lack</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correlation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between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radiological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findings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based</a:t>
            </a:r>
            <a:r>
              <a:rPr lang="sl-SI" sz="2000" dirty="0" smtClean="0">
                <a:latin typeface="Arial" panose="020B0604020202020204" pitchFamily="34" charset="0"/>
                <a:cs typeface="Arial" panose="020B0604020202020204" pitchFamily="34" charset="0"/>
              </a:rPr>
              <a:t> on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descriptive</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classification</a:t>
            </a:r>
            <a:r>
              <a:rPr lang="sl-SI" sz="2000" dirty="0" smtClean="0">
                <a:latin typeface="Arial" panose="020B0604020202020204" pitchFamily="34" charset="0"/>
                <a:cs typeface="Arial" panose="020B0604020202020204" pitchFamily="34" charset="0"/>
              </a:rPr>
              <a:t> by </a:t>
            </a:r>
            <a:r>
              <a:rPr lang="sl-SI" sz="2000" dirty="0" err="1" smtClean="0">
                <a:latin typeface="Arial" panose="020B0604020202020204" pitchFamily="34" charset="0"/>
                <a:cs typeface="Arial" panose="020B0604020202020204" pitchFamily="34" charset="0"/>
              </a:rPr>
              <a:t>radiological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stages</a:t>
            </a:r>
            <a:r>
              <a:rPr lang="sl-SI" sz="2000" dirty="0" smtClean="0">
                <a:latin typeface="Arial" panose="020B0604020202020204" pitchFamily="34" charset="0"/>
                <a:cs typeface="Arial" panose="020B0604020202020204" pitchFamily="34" charset="0"/>
              </a:rPr>
              <a:t> 0 to IV.</a:t>
            </a:r>
          </a:p>
          <a:p>
            <a:endParaRPr lang="sl-SI" sz="2000" dirty="0">
              <a:latin typeface="Arial" panose="020B0604020202020204" pitchFamily="34" charset="0"/>
              <a:cs typeface="Arial" panose="020B0604020202020204" pitchFamily="34" charset="0"/>
            </a:endParaRPr>
          </a:p>
          <a:p>
            <a:pPr marL="0" indent="0">
              <a:buNone/>
            </a:pPr>
            <a:r>
              <a:rPr lang="sl-SI" sz="2000" dirty="0" smtClean="0">
                <a:latin typeface="Arial" panose="020B0604020202020204" pitchFamily="34" charset="0"/>
                <a:cs typeface="Arial" panose="020B0604020202020204" pitchFamily="34" charset="0"/>
              </a:rPr>
              <a:t>WHILE </a:t>
            </a:r>
          </a:p>
          <a:p>
            <a:pPr marL="0" indent="0">
              <a:buNone/>
            </a:pPr>
            <a:r>
              <a:rPr lang="sl-SI" sz="2000" dirty="0" smtClean="0">
                <a:latin typeface="Arial" panose="020B0604020202020204" pitchFamily="34" charset="0"/>
                <a:cs typeface="Arial" panose="020B0604020202020204" pitchFamily="34" charset="0"/>
              </a:rPr>
              <a:t>X-ray </a:t>
            </a:r>
            <a:r>
              <a:rPr lang="sl-SI" sz="2000" dirty="0">
                <a:latin typeface="Arial" panose="020B0604020202020204" pitchFamily="34" charset="0"/>
                <a:cs typeface="Arial" panose="020B0604020202020204" pitchFamily="34" charset="0"/>
              </a:rPr>
              <a:t>score </a:t>
            </a:r>
            <a:r>
              <a:rPr lang="sl-SI" sz="2000" dirty="0" err="1" smtClean="0">
                <a:latin typeface="Arial" panose="020B0604020202020204" pitchFamily="34" charset="0"/>
                <a:cs typeface="Arial" panose="020B0604020202020204" pitchFamily="34" charset="0"/>
              </a:rPr>
              <a:t>offers</a:t>
            </a:r>
            <a:r>
              <a:rPr lang="sl-SI" sz="2000" dirty="0" smtClean="0">
                <a:latin typeface="Arial" panose="020B0604020202020204" pitchFamily="34" charset="0"/>
                <a:cs typeface="Arial" panose="020B0604020202020204" pitchFamily="34" charset="0"/>
              </a:rPr>
              <a:t> a </a:t>
            </a:r>
            <a:r>
              <a:rPr lang="sl-SI" sz="2000" dirty="0" err="1" smtClean="0">
                <a:latin typeface="Arial" panose="020B0604020202020204" pitchFamily="34" charset="0"/>
                <a:cs typeface="Arial" panose="020B0604020202020204" pitchFamily="34" charset="0"/>
              </a:rPr>
              <a:t>significant</a:t>
            </a:r>
            <a:r>
              <a:rPr lang="sl-SI" sz="2000" dirty="0" smtClean="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correlation</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with</a:t>
            </a: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PET/CT scan (MaxParen1 </a:t>
            </a:r>
            <a:r>
              <a:rPr lang="sl-SI" sz="2000" dirty="0" err="1" smtClean="0">
                <a:latin typeface="Arial" panose="020B0604020202020204" pitchFamily="34" charset="0"/>
                <a:cs typeface="Arial" panose="020B0604020202020204" pitchFamily="34" charset="0"/>
              </a:rPr>
              <a:t>readings</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actual</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disease</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activity</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shown</a:t>
            </a:r>
            <a:r>
              <a:rPr lang="sl-SI" sz="2000" dirty="0">
                <a:latin typeface="Arial" panose="020B0604020202020204" pitchFamily="34" charset="0"/>
                <a:cs typeface="Arial" panose="020B0604020202020204" pitchFamily="34" charset="0"/>
              </a:rPr>
              <a:t> by PET/CT </a:t>
            </a:r>
            <a:r>
              <a:rPr lang="sl-SI" sz="2000" dirty="0" smtClean="0">
                <a:latin typeface="Arial" panose="020B0604020202020204" pitchFamily="34" charset="0"/>
                <a:cs typeface="Arial" panose="020B0604020202020204" pitchFamily="34" charset="0"/>
              </a:rPr>
              <a:t>scan.</a:t>
            </a:r>
            <a:endParaRPr lang="sl-SI" sz="2000" dirty="0">
              <a:latin typeface="Arial" panose="020B0604020202020204" pitchFamily="34" charset="0"/>
              <a:cs typeface="Arial" panose="020B0604020202020204" pitchFamily="34" charset="0"/>
            </a:endParaRPr>
          </a:p>
          <a:p>
            <a:pPr marL="0" indent="0">
              <a:buNone/>
            </a:pPr>
            <a:endParaRPr lang="sl-SI" sz="2400" dirty="0" smtClean="0">
              <a:latin typeface="Arial" panose="020B0604020202020204" pitchFamily="34" charset="0"/>
              <a:cs typeface="Arial" panose="020B0604020202020204" pitchFamily="34" charset="0"/>
            </a:endParaRPr>
          </a:p>
          <a:p>
            <a:pPr marL="0" indent="0">
              <a:buNone/>
            </a:pPr>
            <a:endParaRPr lang="sl-SI" sz="2400" dirty="0" smtClean="0">
              <a:latin typeface="Arial" panose="020B0604020202020204" pitchFamily="34" charset="0"/>
              <a:cs typeface="Arial" panose="020B0604020202020204" pitchFamily="34" charset="0"/>
            </a:endParaRPr>
          </a:p>
          <a:p>
            <a:endParaRPr lang="sl-SI" sz="2400" dirty="0">
              <a:latin typeface="Arial" panose="020B0604020202020204" pitchFamily="34" charset="0"/>
              <a:cs typeface="Arial" panose="020B0604020202020204" pitchFamily="34" charset="0"/>
            </a:endParaRPr>
          </a:p>
          <a:p>
            <a:endParaRPr lang="sl-SI" sz="2400" dirty="0">
              <a:latin typeface="Arial" panose="020B0604020202020204" pitchFamily="34" charset="0"/>
              <a:cs typeface="Arial" panose="020B0604020202020204" pitchFamily="34" charset="0"/>
            </a:endParaRPr>
          </a:p>
          <a:p>
            <a:endParaRPr lang="sl-SI" sz="2400" dirty="0" smtClean="0">
              <a:latin typeface="Arial" panose="020B0604020202020204" pitchFamily="34" charset="0"/>
              <a:cs typeface="Arial" panose="020B0604020202020204" pitchFamily="34" charset="0"/>
            </a:endParaRPr>
          </a:p>
          <a:p>
            <a:pPr marL="0" indent="0">
              <a:buNone/>
            </a:pPr>
            <a:endParaRPr lang="sl-SI" dirty="0" smtClean="0"/>
          </a:p>
          <a:p>
            <a:endParaRPr lang="en-US" sz="2400" dirty="0"/>
          </a:p>
        </p:txBody>
      </p:sp>
      <p:sp>
        <p:nvSpPr>
          <p:cNvPr id="4" name="Označba mesta datuma 3"/>
          <p:cNvSpPr>
            <a:spLocks noGrp="1"/>
          </p:cNvSpPr>
          <p:nvPr>
            <p:ph type="dt" sz="half" idx="10"/>
          </p:nvPr>
        </p:nvSpPr>
        <p:spPr/>
        <p:txBody>
          <a:bodyPr/>
          <a:lstStyle/>
          <a:p>
            <a:fld id="{6FA37BED-0E11-4D15-B4EF-E938A4D95874}"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36</a:t>
            </a:fld>
            <a:endParaRPr lang="en-US"/>
          </a:p>
        </p:txBody>
      </p:sp>
    </p:spTree>
    <p:extLst>
      <p:ext uri="{BB962C8B-B14F-4D97-AF65-F5344CB8AC3E}">
        <p14:creationId xmlns:p14="http://schemas.microsoft.com/office/powerpoint/2010/main" val="1365172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latin typeface="Arial" panose="020B0604020202020204" pitchFamily="34" charset="0"/>
                <a:cs typeface="Arial" panose="020B0604020202020204" pitchFamily="34" charset="0"/>
              </a:rPr>
              <a:t>PET/CT scan </a:t>
            </a:r>
            <a:r>
              <a:rPr lang="sl-SI" sz="3200" dirty="0" err="1" smtClean="0">
                <a:latin typeface="Arial" panose="020B0604020202020204" pitchFamily="34" charset="0"/>
                <a:cs typeface="Arial" panose="020B0604020202020204" pitchFamily="34" charset="0"/>
              </a:rPr>
              <a:t>compared</a:t>
            </a:r>
            <a:r>
              <a:rPr lang="sl-SI" sz="3200" dirty="0" smtClean="0">
                <a:latin typeface="Arial" panose="020B0604020202020204" pitchFamily="34" charset="0"/>
                <a:cs typeface="Arial" panose="020B0604020202020204" pitchFamily="34" charset="0"/>
              </a:rPr>
              <a:t> to </a:t>
            </a:r>
            <a:r>
              <a:rPr lang="sl-SI" sz="3200" dirty="0" err="1" smtClean="0">
                <a:latin typeface="Arial" panose="020B0604020202020204" pitchFamily="34" charset="0"/>
                <a:cs typeface="Arial" panose="020B0604020202020204" pitchFamily="34" charset="0"/>
              </a:rPr>
              <a:t>chest</a:t>
            </a:r>
            <a:r>
              <a:rPr lang="sl-SI" sz="3200" dirty="0" smtClean="0">
                <a:latin typeface="Arial" panose="020B0604020202020204" pitchFamily="34" charset="0"/>
                <a:cs typeface="Arial" panose="020B0604020202020204" pitchFamily="34" charset="0"/>
              </a:rPr>
              <a:t> X-ray </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825625"/>
            <a:ext cx="9140687" cy="4351338"/>
          </a:xfrm>
        </p:spPr>
        <p:txBody>
          <a:bodyPr>
            <a:noAutofit/>
          </a:bodyPr>
          <a:lstStyle/>
          <a:p>
            <a:pPr marL="0" indent="0">
              <a:buNone/>
            </a:pPr>
            <a:endParaRPr lang="sl-SI" sz="2000" dirty="0" smtClean="0">
              <a:latin typeface="Arial" panose="020B0604020202020204" pitchFamily="34" charset="0"/>
              <a:cs typeface="Arial" panose="020B0604020202020204" pitchFamily="34" charset="0"/>
            </a:endParaRPr>
          </a:p>
          <a:p>
            <a:pPr marL="0" indent="0">
              <a:buNone/>
            </a:pPr>
            <a:endParaRPr lang="sl-SI" sz="2000" dirty="0">
              <a:latin typeface="Arial" panose="020B0604020202020204" pitchFamily="34" charset="0"/>
              <a:cs typeface="Arial" panose="020B0604020202020204" pitchFamily="34" charset="0"/>
            </a:endParaRPr>
          </a:p>
          <a:p>
            <a:pPr marL="0" indent="0">
              <a:buNone/>
            </a:pPr>
            <a:r>
              <a:rPr lang="sl-SI" sz="2200" dirty="0" err="1" smtClean="0">
                <a:solidFill>
                  <a:srgbClr val="C00000"/>
                </a:solidFill>
                <a:latin typeface="Arial" panose="020B0604020202020204" pitchFamily="34" charset="0"/>
                <a:cs typeface="Arial" panose="020B0604020202020204" pitchFamily="34" charset="0"/>
              </a:rPr>
              <a:t>From</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this</a:t>
            </a:r>
            <a:r>
              <a:rPr lang="sl-SI" sz="2200" dirty="0" smtClean="0">
                <a:solidFill>
                  <a:srgbClr val="C00000"/>
                </a:solidFill>
                <a:latin typeface="Arial" panose="020B0604020202020204" pitchFamily="34" charset="0"/>
                <a:cs typeface="Arial" panose="020B0604020202020204" pitchFamily="34" charset="0"/>
              </a:rPr>
              <a:t>, it </a:t>
            </a:r>
            <a:r>
              <a:rPr lang="sl-SI" sz="2200" dirty="0" err="1" smtClean="0">
                <a:solidFill>
                  <a:srgbClr val="C00000"/>
                </a:solidFill>
                <a:latin typeface="Arial" panose="020B0604020202020204" pitchFamily="34" charset="0"/>
                <a:cs typeface="Arial" panose="020B0604020202020204" pitchFamily="34" charset="0"/>
              </a:rPr>
              <a:t>may</a:t>
            </a:r>
            <a:r>
              <a:rPr lang="sl-SI" sz="2200" dirty="0" smtClean="0">
                <a:solidFill>
                  <a:srgbClr val="C00000"/>
                </a:solidFill>
                <a:latin typeface="Arial" panose="020B0604020202020204" pitchFamily="34" charset="0"/>
                <a:cs typeface="Arial" panose="020B0604020202020204" pitchFamily="34" charset="0"/>
              </a:rPr>
              <a:t> be </a:t>
            </a:r>
            <a:r>
              <a:rPr lang="sl-SI" sz="2200" dirty="0" err="1" smtClean="0">
                <a:solidFill>
                  <a:srgbClr val="C00000"/>
                </a:solidFill>
                <a:latin typeface="Arial" panose="020B0604020202020204" pitchFamily="34" charset="0"/>
                <a:cs typeface="Arial" panose="020B0604020202020204" pitchFamily="34" charset="0"/>
              </a:rPr>
              <a:t>concluded</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that</a:t>
            </a:r>
            <a:r>
              <a:rPr lang="sl-SI" sz="2200" dirty="0" smtClean="0">
                <a:solidFill>
                  <a:srgbClr val="C00000"/>
                </a:solidFill>
                <a:latin typeface="Arial" panose="020B0604020202020204" pitchFamily="34" charset="0"/>
                <a:cs typeface="Arial" panose="020B0604020202020204" pitchFamily="34" charset="0"/>
              </a:rPr>
              <a:t> PET/CT scan is superior to </a:t>
            </a:r>
            <a:r>
              <a:rPr lang="sl-SI" sz="2200" dirty="0" err="1" smtClean="0">
                <a:solidFill>
                  <a:srgbClr val="C00000"/>
                </a:solidFill>
                <a:latin typeface="Arial" panose="020B0604020202020204" pitchFamily="34" charset="0"/>
                <a:cs typeface="Arial" panose="020B0604020202020204" pitchFamily="34" charset="0"/>
              </a:rPr>
              <a:t>chest</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radiography</a:t>
            </a:r>
            <a:r>
              <a:rPr lang="sl-SI" sz="2200" dirty="0" smtClean="0">
                <a:solidFill>
                  <a:srgbClr val="C00000"/>
                </a:solidFill>
                <a:latin typeface="Arial" panose="020B0604020202020204" pitchFamily="34" charset="0"/>
                <a:cs typeface="Arial" panose="020B0604020202020204" pitchFamily="34" charset="0"/>
              </a:rPr>
              <a:t> in </a:t>
            </a:r>
            <a:r>
              <a:rPr lang="sl-SI" sz="2200" dirty="0" err="1" smtClean="0">
                <a:solidFill>
                  <a:srgbClr val="C00000"/>
                </a:solidFill>
                <a:latin typeface="Arial" panose="020B0604020202020204" pitchFamily="34" charset="0"/>
                <a:cs typeface="Arial" panose="020B0604020202020204" pitchFamily="34" charset="0"/>
              </a:rPr>
              <a:t>the</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evaluation</a:t>
            </a:r>
            <a:r>
              <a:rPr lang="sl-SI" sz="2200" dirty="0" smtClean="0">
                <a:solidFill>
                  <a:srgbClr val="C00000"/>
                </a:solidFill>
                <a:latin typeface="Arial" panose="020B0604020202020204" pitchFamily="34" charset="0"/>
                <a:cs typeface="Arial" panose="020B0604020202020204" pitchFamily="34" charset="0"/>
              </a:rPr>
              <a:t> of </a:t>
            </a:r>
            <a:r>
              <a:rPr lang="sl-SI" sz="2200" dirty="0" err="1" smtClean="0">
                <a:solidFill>
                  <a:srgbClr val="C00000"/>
                </a:solidFill>
                <a:latin typeface="Arial" panose="020B0604020202020204" pitchFamily="34" charset="0"/>
                <a:cs typeface="Arial" panose="020B0604020202020204" pitchFamily="34" charset="0"/>
              </a:rPr>
              <a:t>active</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parenchymal</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and</a:t>
            </a:r>
            <a:r>
              <a:rPr lang="sl-SI" sz="2200" dirty="0" smtClean="0">
                <a:solidFill>
                  <a:srgbClr val="C00000"/>
                </a:solidFill>
                <a:latin typeface="Arial" panose="020B0604020202020204" pitchFamily="34" charset="0"/>
                <a:cs typeface="Arial" panose="020B0604020202020204" pitchFamily="34" charset="0"/>
              </a:rPr>
              <a:t>/</a:t>
            </a:r>
            <a:r>
              <a:rPr lang="sl-SI" sz="2200" dirty="0" err="1" smtClean="0">
                <a:solidFill>
                  <a:srgbClr val="C00000"/>
                </a:solidFill>
                <a:latin typeface="Arial" panose="020B0604020202020204" pitchFamily="34" charset="0"/>
                <a:cs typeface="Arial" panose="020B0604020202020204" pitchFamily="34" charset="0"/>
              </a:rPr>
              <a:t>or</a:t>
            </a:r>
            <a:r>
              <a:rPr lang="sl-SI" sz="2200" dirty="0" smtClean="0">
                <a:solidFill>
                  <a:srgbClr val="C00000"/>
                </a:solidFill>
                <a:latin typeface="Arial" panose="020B0604020202020204" pitchFamily="34" charset="0"/>
                <a:cs typeface="Arial" panose="020B0604020202020204" pitchFamily="34" charset="0"/>
              </a:rPr>
              <a:t> lymph </a:t>
            </a:r>
            <a:r>
              <a:rPr lang="sl-SI" sz="2200" dirty="0" err="1" smtClean="0">
                <a:solidFill>
                  <a:srgbClr val="C00000"/>
                </a:solidFill>
                <a:latin typeface="Arial" panose="020B0604020202020204" pitchFamily="34" charset="0"/>
                <a:cs typeface="Arial" panose="020B0604020202020204" pitchFamily="34" charset="0"/>
              </a:rPr>
              <a:t>node</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involvement</a:t>
            </a:r>
            <a:r>
              <a:rPr lang="sl-SI" sz="2200" dirty="0" smtClean="0">
                <a:solidFill>
                  <a:srgbClr val="C00000"/>
                </a:solidFill>
                <a:latin typeface="Arial" panose="020B0604020202020204" pitchFamily="34" charset="0"/>
                <a:cs typeface="Arial" panose="020B0604020202020204" pitchFamily="34" charset="0"/>
              </a:rPr>
              <a:t> of </a:t>
            </a:r>
            <a:r>
              <a:rPr lang="sl-SI" sz="2200" dirty="0" err="1" smtClean="0">
                <a:solidFill>
                  <a:srgbClr val="C00000"/>
                </a:solidFill>
                <a:latin typeface="Arial" panose="020B0604020202020204" pitchFamily="34" charset="0"/>
                <a:cs typeface="Arial" panose="020B0604020202020204" pitchFamily="34" charset="0"/>
              </a:rPr>
              <a:t>sarcoidosis</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and</a:t>
            </a:r>
            <a:r>
              <a:rPr lang="sl-SI" sz="2200" dirty="0" smtClean="0">
                <a:solidFill>
                  <a:srgbClr val="C00000"/>
                </a:solidFill>
                <a:latin typeface="Arial" panose="020B0604020202020204" pitchFamily="34" charset="0"/>
                <a:cs typeface="Arial" panose="020B0604020202020204" pitchFamily="34" charset="0"/>
              </a:rPr>
              <a:t> is a </a:t>
            </a:r>
            <a:r>
              <a:rPr lang="sl-SI" sz="2200" dirty="0" err="1" smtClean="0">
                <a:solidFill>
                  <a:srgbClr val="C00000"/>
                </a:solidFill>
                <a:latin typeface="Arial" panose="020B0604020202020204" pitchFamily="34" charset="0"/>
                <a:cs typeface="Arial" panose="020B0604020202020204" pitchFamily="34" charset="0"/>
              </a:rPr>
              <a:t>better</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predictor</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for</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recurrence</a:t>
            </a:r>
            <a:r>
              <a:rPr lang="sl-SI" sz="2200" dirty="0" smtClean="0">
                <a:solidFill>
                  <a:srgbClr val="C00000"/>
                </a:solidFill>
                <a:latin typeface="Arial" panose="020B0604020202020204" pitchFamily="34" charset="0"/>
                <a:cs typeface="Arial" panose="020B0604020202020204" pitchFamily="34" charset="0"/>
              </a:rPr>
              <a:t> </a:t>
            </a:r>
            <a:r>
              <a:rPr lang="sl-SI" sz="2200" dirty="0" err="1" smtClean="0">
                <a:solidFill>
                  <a:srgbClr val="C00000"/>
                </a:solidFill>
                <a:latin typeface="Arial" panose="020B0604020202020204" pitchFamily="34" charset="0"/>
                <a:cs typeface="Arial" panose="020B0604020202020204" pitchFamily="34" charset="0"/>
              </a:rPr>
              <a:t>regardless</a:t>
            </a:r>
            <a:r>
              <a:rPr lang="sl-SI" sz="2200" dirty="0" smtClean="0">
                <a:solidFill>
                  <a:srgbClr val="C00000"/>
                </a:solidFill>
                <a:latin typeface="Arial" panose="020B0604020202020204" pitchFamily="34" charset="0"/>
                <a:cs typeface="Arial" panose="020B0604020202020204" pitchFamily="34" charset="0"/>
              </a:rPr>
              <a:t> of </a:t>
            </a:r>
            <a:r>
              <a:rPr lang="sl-SI" sz="2200" dirty="0" err="1" smtClean="0">
                <a:solidFill>
                  <a:srgbClr val="C00000"/>
                </a:solidFill>
                <a:latin typeface="Arial" panose="020B0604020202020204" pitchFamily="34" charset="0"/>
                <a:cs typeface="Arial" panose="020B0604020202020204" pitchFamily="34" charset="0"/>
              </a:rPr>
              <a:t>stages</a:t>
            </a:r>
            <a:r>
              <a:rPr lang="sl-SI" sz="2200" dirty="0" smtClean="0">
                <a:solidFill>
                  <a:srgbClr val="C00000"/>
                </a:solidFill>
                <a:latin typeface="Arial" panose="020B0604020202020204" pitchFamily="34" charset="0"/>
                <a:cs typeface="Arial" panose="020B0604020202020204" pitchFamily="34" charset="0"/>
              </a:rPr>
              <a:t>.</a:t>
            </a:r>
          </a:p>
          <a:p>
            <a:pPr marL="0" indent="0">
              <a:buNone/>
            </a:pPr>
            <a:endParaRPr lang="sl-SI" sz="1200" dirty="0" smtClean="0">
              <a:latin typeface="Arial" panose="020B0604020202020204" pitchFamily="34" charset="0"/>
              <a:cs typeface="Arial" panose="020B0604020202020204" pitchFamily="34" charset="0"/>
            </a:endParaRPr>
          </a:p>
          <a:p>
            <a:pPr marL="0" indent="0">
              <a:buNone/>
            </a:pPr>
            <a:r>
              <a:rPr lang="sl-SI" sz="1200" dirty="0" err="1" smtClean="0">
                <a:latin typeface="Arial" panose="020B0604020202020204" pitchFamily="34" charset="0"/>
                <a:cs typeface="Arial" panose="020B0604020202020204" pitchFamily="34" charset="0"/>
              </a:rPr>
              <a:t>Keir</a:t>
            </a:r>
            <a:r>
              <a:rPr lang="sl-SI" sz="1200" dirty="0" smtClean="0">
                <a:latin typeface="Arial" panose="020B0604020202020204" pitchFamily="34" charset="0"/>
                <a:cs typeface="Arial" panose="020B0604020202020204" pitchFamily="34" charset="0"/>
              </a:rPr>
              <a:t> G, Wells AU. </a:t>
            </a:r>
            <a:r>
              <a:rPr lang="sl-SI" sz="1200" dirty="0" err="1" smtClean="0">
                <a:latin typeface="Arial" panose="020B0604020202020204" pitchFamily="34" charset="0"/>
                <a:cs typeface="Arial" panose="020B0604020202020204" pitchFamily="34" charset="0"/>
              </a:rPr>
              <a:t>Assessing</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pulmonary</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disease</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and</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response</a:t>
            </a:r>
            <a:r>
              <a:rPr lang="sl-SI" sz="1200" dirty="0" smtClean="0">
                <a:latin typeface="Arial" panose="020B0604020202020204" pitchFamily="34" charset="0"/>
                <a:cs typeface="Arial" panose="020B0604020202020204" pitchFamily="34" charset="0"/>
              </a:rPr>
              <a:t> to </a:t>
            </a:r>
            <a:r>
              <a:rPr lang="sl-SI" sz="1200" dirty="0" err="1" smtClean="0">
                <a:latin typeface="Arial" panose="020B0604020202020204" pitchFamily="34" charset="0"/>
                <a:cs typeface="Arial" panose="020B0604020202020204" pitchFamily="34" charset="0"/>
              </a:rPr>
              <a:t>therapy</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which</a:t>
            </a:r>
            <a:r>
              <a:rPr lang="sl-SI" sz="1200" dirty="0" smtClean="0">
                <a:latin typeface="Arial" panose="020B0604020202020204" pitchFamily="34" charset="0"/>
                <a:cs typeface="Arial" panose="020B0604020202020204" pitchFamily="34" charset="0"/>
              </a:rPr>
              <a:t> test? </a:t>
            </a:r>
            <a:r>
              <a:rPr lang="sl-SI" sz="1200" dirty="0" err="1" smtClean="0">
                <a:latin typeface="Arial" panose="020B0604020202020204" pitchFamily="34" charset="0"/>
                <a:cs typeface="Arial" panose="020B0604020202020204" pitchFamily="34" charset="0"/>
              </a:rPr>
              <a:t>Semin</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Respir</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Crit</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Care</a:t>
            </a:r>
            <a:r>
              <a:rPr lang="sl-SI" sz="1200" dirty="0" smtClean="0">
                <a:latin typeface="Arial" panose="020B0604020202020204" pitchFamily="34" charset="0"/>
                <a:cs typeface="Arial" panose="020B0604020202020204" pitchFamily="34" charset="0"/>
              </a:rPr>
              <a:t> Med 2010.</a:t>
            </a:r>
          </a:p>
          <a:p>
            <a:pPr marL="0" indent="0">
              <a:buNone/>
            </a:pPr>
            <a:r>
              <a:rPr lang="sl-SI" sz="1200" dirty="0" smtClean="0">
                <a:latin typeface="Arial" panose="020B0604020202020204" pitchFamily="34" charset="0"/>
                <a:cs typeface="Arial" panose="020B0604020202020204" pitchFamily="34" charset="0"/>
              </a:rPr>
              <a:t>Human A, et </a:t>
            </a:r>
            <a:r>
              <a:rPr lang="sl-SI" sz="1200" dirty="0" err="1" smtClean="0">
                <a:latin typeface="Arial" panose="020B0604020202020204" pitchFamily="34" charset="0"/>
                <a:cs typeface="Arial" panose="020B0604020202020204" pitchFamily="34" charset="0"/>
              </a:rPr>
              <a:t>al</a:t>
            </a:r>
            <a:r>
              <a:rPr lang="sl-SI" sz="1200" dirty="0" smtClean="0">
                <a:latin typeface="Arial" panose="020B0604020202020204" pitchFamily="34" charset="0"/>
                <a:cs typeface="Arial" panose="020B0604020202020204" pitchFamily="34" charset="0"/>
              </a:rPr>
              <a:t>. FDG PET </a:t>
            </a:r>
            <a:r>
              <a:rPr lang="sl-SI" sz="1200" dirty="0" err="1" smtClean="0">
                <a:latin typeface="Arial" panose="020B0604020202020204" pitchFamily="34" charset="0"/>
                <a:cs typeface="Arial" panose="020B0604020202020204" pitchFamily="34" charset="0"/>
              </a:rPr>
              <a:t>for</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Gauging</a:t>
            </a:r>
            <a:r>
              <a:rPr lang="sl-SI" sz="1200" dirty="0" smtClean="0">
                <a:latin typeface="Arial" panose="020B0604020202020204" pitchFamily="34" charset="0"/>
                <a:cs typeface="Arial" panose="020B0604020202020204" pitchFamily="34" charset="0"/>
              </a:rPr>
              <a:t> of Sarcoidosis </a:t>
            </a:r>
            <a:r>
              <a:rPr lang="sl-SI" sz="1200" dirty="0" err="1" smtClean="0">
                <a:latin typeface="Arial" panose="020B0604020202020204" pitchFamily="34" charset="0"/>
                <a:cs typeface="Arial" panose="020B0604020202020204" pitchFamily="34" charset="0"/>
              </a:rPr>
              <a:t>Disease</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Activity</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Semin</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Respir</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Crit</a:t>
            </a:r>
            <a:r>
              <a:rPr lang="sl-SI" sz="1200" dirty="0" smtClean="0">
                <a:latin typeface="Arial" panose="020B0604020202020204" pitchFamily="34" charset="0"/>
                <a:cs typeface="Arial" panose="020B0604020202020204" pitchFamily="34" charset="0"/>
              </a:rPr>
              <a:t> </a:t>
            </a:r>
            <a:r>
              <a:rPr lang="sl-SI" sz="1200" dirty="0" err="1" smtClean="0">
                <a:latin typeface="Arial" panose="020B0604020202020204" pitchFamily="34" charset="0"/>
                <a:cs typeface="Arial" panose="020B0604020202020204" pitchFamily="34" charset="0"/>
              </a:rPr>
              <a:t>Care</a:t>
            </a:r>
            <a:r>
              <a:rPr lang="sl-SI" sz="1200" dirty="0" smtClean="0">
                <a:latin typeface="Arial" panose="020B0604020202020204" pitchFamily="34" charset="0"/>
                <a:cs typeface="Arial" panose="020B0604020202020204" pitchFamily="34" charset="0"/>
              </a:rPr>
              <a:t> Med 2014.</a:t>
            </a:r>
            <a:endParaRPr lang="sl-SI" sz="1200" dirty="0">
              <a:latin typeface="Arial" panose="020B0604020202020204" pitchFamily="34" charset="0"/>
              <a:cs typeface="Arial" panose="020B0604020202020204" pitchFamily="34" charset="0"/>
            </a:endParaRPr>
          </a:p>
          <a:p>
            <a:pPr marL="0" indent="0">
              <a:buNone/>
            </a:pPr>
            <a:r>
              <a:rPr lang="sl-SI" sz="1200" dirty="0">
                <a:latin typeface="Arial" panose="020B0604020202020204" pitchFamily="34" charset="0"/>
                <a:cs typeface="Arial" panose="020B0604020202020204" pitchFamily="34" charset="0"/>
              </a:rPr>
              <a:t>Ref.: </a:t>
            </a:r>
            <a:r>
              <a:rPr lang="sl-SI" sz="1200" dirty="0" err="1">
                <a:latin typeface="Arial" panose="020B0604020202020204" pitchFamily="34" charset="0"/>
                <a:cs typeface="Arial" panose="020B0604020202020204" pitchFamily="34" charset="0"/>
              </a:rPr>
              <a:t>Mostard</a:t>
            </a:r>
            <a:r>
              <a:rPr lang="sl-SI" sz="1200" dirty="0">
                <a:latin typeface="Arial" panose="020B0604020202020204" pitchFamily="34" charset="0"/>
                <a:cs typeface="Arial" panose="020B0604020202020204" pitchFamily="34" charset="0"/>
              </a:rPr>
              <a:t> RL, et </a:t>
            </a:r>
            <a:r>
              <a:rPr lang="sl-SI" sz="1200" dirty="0" err="1">
                <a:latin typeface="Arial" panose="020B0604020202020204" pitchFamily="34" charset="0"/>
                <a:cs typeface="Arial" panose="020B0604020202020204" pitchFamily="34" charset="0"/>
              </a:rPr>
              <a:t>al</a:t>
            </a:r>
            <a:r>
              <a:rPr lang="sl-SI" sz="1200" dirty="0">
                <a:latin typeface="Arial" panose="020B0604020202020204" pitchFamily="34" charset="0"/>
                <a:cs typeface="Arial" panose="020B0604020202020204" pitchFamily="34" charset="0"/>
              </a:rPr>
              <a:t>. </a:t>
            </a:r>
            <a:r>
              <a:rPr lang="sl-SI" sz="1200" dirty="0" err="1">
                <a:latin typeface="Arial" panose="020B0604020202020204" pitchFamily="34" charset="0"/>
                <a:cs typeface="Arial" panose="020B0604020202020204" pitchFamily="34" charset="0"/>
              </a:rPr>
              <a:t>Severity</a:t>
            </a:r>
            <a:r>
              <a:rPr lang="sl-SI" sz="1200" dirty="0">
                <a:latin typeface="Arial" panose="020B0604020202020204" pitchFamily="34" charset="0"/>
                <a:cs typeface="Arial" panose="020B0604020202020204" pitchFamily="34" charset="0"/>
              </a:rPr>
              <a:t> of </a:t>
            </a:r>
            <a:r>
              <a:rPr lang="sl-SI" sz="1200" dirty="0" err="1">
                <a:latin typeface="Arial" panose="020B0604020202020204" pitchFamily="34" charset="0"/>
                <a:cs typeface="Arial" panose="020B0604020202020204" pitchFamily="34" charset="0"/>
              </a:rPr>
              <a:t>pulmonary</a:t>
            </a:r>
            <a:r>
              <a:rPr lang="sl-SI" sz="1200" dirty="0">
                <a:latin typeface="Arial" panose="020B0604020202020204" pitchFamily="34" charset="0"/>
                <a:cs typeface="Arial" panose="020B0604020202020204" pitchFamily="34" charset="0"/>
              </a:rPr>
              <a:t> </a:t>
            </a:r>
            <a:r>
              <a:rPr lang="sl-SI" sz="1200" dirty="0" err="1">
                <a:latin typeface="Arial" panose="020B0604020202020204" pitchFamily="34" charset="0"/>
                <a:cs typeface="Arial" panose="020B0604020202020204" pitchFamily="34" charset="0"/>
              </a:rPr>
              <a:t>invovement</a:t>
            </a:r>
            <a:r>
              <a:rPr lang="sl-SI" sz="1200" dirty="0">
                <a:latin typeface="Arial" panose="020B0604020202020204" pitchFamily="34" charset="0"/>
                <a:cs typeface="Arial" panose="020B0604020202020204" pitchFamily="34" charset="0"/>
              </a:rPr>
              <a:t> </a:t>
            </a:r>
            <a:r>
              <a:rPr lang="sl-SI" sz="1200" dirty="0" err="1">
                <a:latin typeface="Arial" panose="020B0604020202020204" pitchFamily="34" charset="0"/>
                <a:cs typeface="Arial" panose="020B0604020202020204" pitchFamily="34" charset="0"/>
              </a:rPr>
              <a:t>and</a:t>
            </a:r>
            <a:r>
              <a:rPr lang="sl-SI" sz="1200" dirty="0">
                <a:latin typeface="Arial" panose="020B0604020202020204" pitchFamily="34" charset="0"/>
                <a:cs typeface="Arial" panose="020B0604020202020204" pitchFamily="34" charset="0"/>
              </a:rPr>
              <a:t> 18F-FDG PET. </a:t>
            </a:r>
            <a:r>
              <a:rPr lang="sl-SI" sz="1200" dirty="0" err="1">
                <a:latin typeface="Arial" panose="020B0604020202020204" pitchFamily="34" charset="0"/>
                <a:cs typeface="Arial" panose="020B0604020202020204" pitchFamily="34" charset="0"/>
              </a:rPr>
              <a:t>Respir</a:t>
            </a:r>
            <a:r>
              <a:rPr lang="sl-SI" sz="1200" dirty="0">
                <a:latin typeface="Arial" panose="020B0604020202020204" pitchFamily="34" charset="0"/>
                <a:cs typeface="Arial" panose="020B0604020202020204" pitchFamily="34" charset="0"/>
              </a:rPr>
              <a:t> Med. 2013</a:t>
            </a:r>
          </a:p>
          <a:p>
            <a:pPr marL="0" indent="0">
              <a:buNone/>
            </a:pPr>
            <a:r>
              <a:rPr lang="sl-SI" sz="1200" dirty="0" err="1">
                <a:latin typeface="Arial" panose="020B0604020202020204" pitchFamily="34" charset="0"/>
                <a:cs typeface="Arial" panose="020B0604020202020204" pitchFamily="34" charset="0"/>
              </a:rPr>
              <a:t>Stefano</a:t>
            </a:r>
            <a:r>
              <a:rPr lang="sl-SI" sz="1200" dirty="0">
                <a:latin typeface="Arial" panose="020B0604020202020204" pitchFamily="34" charset="0"/>
                <a:cs typeface="Arial" panose="020B0604020202020204" pitchFamily="34" charset="0"/>
              </a:rPr>
              <a:t> </a:t>
            </a:r>
            <a:r>
              <a:rPr lang="sl-SI" sz="1200" dirty="0" err="1">
                <a:latin typeface="Arial" panose="020B0604020202020204" pitchFamily="34" charset="0"/>
                <a:cs typeface="Arial" panose="020B0604020202020204" pitchFamily="34" charset="0"/>
              </a:rPr>
              <a:t>Palmucci</a:t>
            </a:r>
            <a:r>
              <a:rPr lang="sl-SI" sz="1200" dirty="0">
                <a:latin typeface="Arial" panose="020B0604020202020204" pitchFamily="34" charset="0"/>
                <a:cs typeface="Arial" panose="020B0604020202020204" pitchFamily="34" charset="0"/>
              </a:rPr>
              <a:t>, et </a:t>
            </a:r>
            <a:r>
              <a:rPr lang="sl-SI" sz="1200" dirty="0" err="1">
                <a:latin typeface="Arial" panose="020B0604020202020204" pitchFamily="34" charset="0"/>
                <a:cs typeface="Arial" panose="020B0604020202020204" pitchFamily="34" charset="0"/>
              </a:rPr>
              <a:t>al</a:t>
            </a:r>
            <a:r>
              <a:rPr lang="sl-SI"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Clinical and radiological features of extra-pulmonary sarcoidosis: a pictorial essay</a:t>
            </a:r>
            <a:r>
              <a:rPr lang="sl-SI" sz="1200" dirty="0">
                <a:latin typeface="Arial" panose="020B0604020202020204" pitchFamily="34" charset="0"/>
                <a:cs typeface="Arial" panose="020B0604020202020204" pitchFamily="34" charset="0"/>
              </a:rPr>
              <a:t>. </a:t>
            </a:r>
            <a:r>
              <a:rPr lang="sl-SI" sz="1200" dirty="0" err="1">
                <a:latin typeface="Arial" panose="020B0604020202020204" pitchFamily="34" charset="0"/>
                <a:cs typeface="Arial" panose="020B0604020202020204" pitchFamily="34" charset="0"/>
              </a:rPr>
              <a:t>Insghts</a:t>
            </a:r>
            <a:r>
              <a:rPr lang="sl-SI" sz="1200" dirty="0">
                <a:latin typeface="Arial" panose="020B0604020202020204" pitchFamily="34" charset="0"/>
                <a:cs typeface="Arial" panose="020B0604020202020204" pitchFamily="34" charset="0"/>
              </a:rPr>
              <a:t> </a:t>
            </a:r>
            <a:r>
              <a:rPr lang="sl-SI" sz="1200" dirty="0" err="1">
                <a:latin typeface="Arial" panose="020B0604020202020204" pitchFamily="34" charset="0"/>
                <a:cs typeface="Arial" panose="020B0604020202020204" pitchFamily="34" charset="0"/>
              </a:rPr>
              <a:t>Imaging</a:t>
            </a:r>
            <a:r>
              <a:rPr lang="sl-SI" sz="1200" dirty="0">
                <a:latin typeface="Arial" panose="020B0604020202020204" pitchFamily="34" charset="0"/>
                <a:cs typeface="Arial" panose="020B0604020202020204" pitchFamily="34" charset="0"/>
              </a:rPr>
              <a:t>, 2016.</a:t>
            </a:r>
          </a:p>
          <a:p>
            <a:pPr marL="0" indent="0">
              <a:buNone/>
            </a:pPr>
            <a:endParaRPr lang="sl-SI" dirty="0" smtClean="0"/>
          </a:p>
          <a:p>
            <a:pPr marL="0" indent="0">
              <a:buNone/>
            </a:pPr>
            <a:endParaRPr lang="en-US" sz="2400" dirty="0"/>
          </a:p>
        </p:txBody>
      </p:sp>
      <p:sp>
        <p:nvSpPr>
          <p:cNvPr id="4" name="Označba mesta datuma 3"/>
          <p:cNvSpPr>
            <a:spLocks noGrp="1"/>
          </p:cNvSpPr>
          <p:nvPr>
            <p:ph type="dt" sz="half" idx="10"/>
          </p:nvPr>
        </p:nvSpPr>
        <p:spPr/>
        <p:txBody>
          <a:bodyPr/>
          <a:lstStyle/>
          <a:p>
            <a:fld id="{2B3DF237-FC94-46BE-B3DE-36E419B3574A}" type="datetime1">
              <a:rPr lang="en-US" smtClean="0"/>
              <a:t>4/17/2018</a:t>
            </a:fld>
            <a:endParaRPr lang="en-US" dirty="0"/>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37</a:t>
            </a:fld>
            <a:endParaRPr lang="en-US"/>
          </a:p>
        </p:txBody>
      </p:sp>
    </p:spTree>
    <p:extLst>
      <p:ext uri="{BB962C8B-B14F-4D97-AF65-F5344CB8AC3E}">
        <p14:creationId xmlns:p14="http://schemas.microsoft.com/office/powerpoint/2010/main" val="1457333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2400" dirty="0" smtClean="0">
                <a:latin typeface="Arial" panose="020B0604020202020204" pitchFamily="34" charset="0"/>
                <a:cs typeface="Arial" panose="020B0604020202020204" pitchFamily="34" charset="0"/>
              </a:rPr>
              <a:t>Correlation between </a:t>
            </a:r>
            <a:r>
              <a:rPr lang="en-US" sz="2400" baseline="30000" dirty="0" smtClean="0">
                <a:latin typeface="Arial" panose="020B0604020202020204" pitchFamily="34" charset="0"/>
                <a:cs typeface="Arial" panose="020B0604020202020204" pitchFamily="34" charset="0"/>
              </a:rPr>
              <a:t>18</a:t>
            </a:r>
            <a:r>
              <a:rPr lang="en-US" sz="2400" dirty="0" smtClean="0">
                <a:latin typeface="Arial" panose="020B0604020202020204" pitchFamily="34" charset="0"/>
                <a:cs typeface="Arial" panose="020B0604020202020204" pitchFamily="34" charset="0"/>
              </a:rPr>
              <a:t>F-FDG PET/CT scan and biomarkers</a:t>
            </a:r>
            <a:endParaRPr lang="en-US" sz="24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524000" y="2005012"/>
            <a:ext cx="7086600" cy="4351338"/>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Biomarkers either in BAL or in blood</a:t>
            </a:r>
          </a:p>
          <a:p>
            <a:pPr marL="0" indent="0">
              <a:buNone/>
            </a:pPr>
            <a:endParaRPr lang="en-US" sz="2400" dirty="0" smtClean="0">
              <a:latin typeface="Arial" panose="020B0604020202020204" pitchFamily="34" charset="0"/>
              <a:cs typeface="Arial" panose="020B0604020202020204" pitchFamily="34" charset="0"/>
            </a:endParaRPr>
          </a:p>
          <a:p>
            <a:pPr>
              <a:lnSpc>
                <a:spcPct val="100000"/>
              </a:lnSpc>
            </a:pPr>
            <a:r>
              <a:rPr lang="en-US" sz="2000" dirty="0" smtClean="0">
                <a:latin typeface="Arial" panose="020B0604020202020204" pitchFamily="34" charset="0"/>
                <a:cs typeface="Arial" panose="020B0604020202020204" pitchFamily="34" charset="0"/>
              </a:rPr>
              <a:t>BAL CD4/CD8</a:t>
            </a:r>
          </a:p>
          <a:p>
            <a:pPr>
              <a:lnSpc>
                <a:spcPct val="100000"/>
              </a:lnSpc>
            </a:pPr>
            <a:r>
              <a:rPr lang="en-US" sz="2000" dirty="0" smtClean="0">
                <a:latin typeface="Arial" panose="020B0604020202020204" pitchFamily="34" charset="0"/>
                <a:cs typeface="Arial" panose="020B0604020202020204" pitchFamily="34" charset="0"/>
              </a:rPr>
              <a:t>sIL-2R </a:t>
            </a:r>
          </a:p>
          <a:p>
            <a:pPr>
              <a:lnSpc>
                <a:spcPct val="100000"/>
              </a:lnSpc>
            </a:pPr>
            <a:r>
              <a:rPr lang="en-US" sz="2000" dirty="0" smtClean="0">
                <a:latin typeface="Arial" panose="020B0604020202020204" pitchFamily="34" charset="0"/>
                <a:cs typeface="Arial" panose="020B0604020202020204" pitchFamily="34" charset="0"/>
              </a:rPr>
              <a:t>sACE </a:t>
            </a:r>
          </a:p>
          <a:p>
            <a:pPr>
              <a:lnSpc>
                <a:spcPct val="100000"/>
              </a:lnSpc>
            </a:pPr>
            <a:r>
              <a:rPr lang="en-US" sz="2000" dirty="0" smtClean="0">
                <a:latin typeface="Arial" panose="020B0604020202020204" pitchFamily="34" charset="0"/>
                <a:cs typeface="Arial" panose="020B0604020202020204" pitchFamily="34" charset="0"/>
              </a:rPr>
              <a:t>CTO </a:t>
            </a:r>
          </a:p>
          <a:p>
            <a:pPr>
              <a:lnSpc>
                <a:spcPct val="100000"/>
              </a:lnSpc>
            </a:pPr>
            <a:r>
              <a:rPr lang="en-US" sz="2000" b="1" dirty="0" smtClean="0">
                <a:latin typeface="Arial" panose="020B0604020202020204" pitchFamily="34" charset="0"/>
                <a:cs typeface="Arial" panose="020B0604020202020204" pitchFamily="34" charset="0"/>
              </a:rPr>
              <a:t>TNF-α (blood + BAL)</a:t>
            </a:r>
          </a:p>
          <a:p>
            <a:pPr>
              <a:lnSpc>
                <a:spcPct val="100000"/>
              </a:lnSpc>
            </a:pPr>
            <a:r>
              <a:rPr lang="en-US" sz="2000" b="1" dirty="0" smtClean="0">
                <a:latin typeface="Arial" panose="020B0604020202020204" pitchFamily="34" charset="0"/>
                <a:cs typeface="Arial" panose="020B0604020202020204" pitchFamily="34" charset="0"/>
              </a:rPr>
              <a:t>IL-6 (blood + BAL)</a:t>
            </a:r>
          </a:p>
        </p:txBody>
      </p:sp>
      <p:sp>
        <p:nvSpPr>
          <p:cNvPr id="4" name="Označba mesta datuma 3"/>
          <p:cNvSpPr>
            <a:spLocks noGrp="1"/>
          </p:cNvSpPr>
          <p:nvPr>
            <p:ph type="dt" sz="half" idx="10"/>
          </p:nvPr>
        </p:nvSpPr>
        <p:spPr/>
        <p:txBody>
          <a:bodyPr/>
          <a:lstStyle/>
          <a:p>
            <a:fld id="{FBB66A8B-D0C0-46FE-ABEF-90DCC6C73D72}"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38</a:t>
            </a:fld>
            <a:endParaRPr lang="en-US"/>
          </a:p>
        </p:txBody>
      </p:sp>
    </p:spTree>
    <p:extLst>
      <p:ext uri="{BB962C8B-B14F-4D97-AF65-F5344CB8AC3E}">
        <p14:creationId xmlns:p14="http://schemas.microsoft.com/office/powerpoint/2010/main" val="1303747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altLang="sl-SI" sz="2000" i="1" dirty="0" err="1" smtClean="0">
                <a:latin typeface="Arial" panose="020B0604020202020204" pitchFamily="34" charset="0"/>
                <a:ea typeface="Times New Roman" panose="02020603050405020304" pitchFamily="18" charset="0"/>
              </a:rPr>
              <a:t>Correlation</a:t>
            </a:r>
            <a:r>
              <a:rPr lang="sl-SI" altLang="sl-SI" sz="2000" i="1" dirty="0" smtClean="0">
                <a:latin typeface="Arial" panose="020B0604020202020204" pitchFamily="34" charset="0"/>
                <a:ea typeface="Times New Roman" panose="02020603050405020304" pitchFamily="18" charset="0"/>
              </a:rPr>
              <a:t> </a:t>
            </a:r>
            <a:r>
              <a:rPr lang="sl-SI" altLang="sl-SI" sz="2000" i="1" dirty="0" err="1" smtClean="0">
                <a:latin typeface="Arial" panose="020B0604020202020204" pitchFamily="34" charset="0"/>
                <a:ea typeface="Times New Roman" panose="02020603050405020304" pitchFamily="18" charset="0"/>
              </a:rPr>
              <a:t>between</a:t>
            </a:r>
            <a:r>
              <a:rPr lang="sl-SI" altLang="sl-SI" sz="2000" i="1" dirty="0" smtClean="0">
                <a:latin typeface="Arial" panose="020B0604020202020204" pitchFamily="34" charset="0"/>
                <a:ea typeface="Times New Roman" panose="02020603050405020304" pitchFamily="18" charset="0"/>
              </a:rPr>
              <a:t> </a:t>
            </a:r>
            <a:r>
              <a:rPr lang="en-GB" sz="2000" i="1" baseline="30000" dirty="0">
                <a:latin typeface="Arial" panose="020B0604020202020204" pitchFamily="34" charset="0"/>
                <a:cs typeface="Arial" panose="020B0604020202020204" pitchFamily="34" charset="0"/>
              </a:rPr>
              <a:t>18</a:t>
            </a:r>
            <a:r>
              <a:rPr lang="en-GB" sz="2000" i="1" dirty="0">
                <a:latin typeface="Arial" panose="020B0604020202020204" pitchFamily="34" charset="0"/>
                <a:cs typeface="Arial" panose="020B0604020202020204" pitchFamily="34" charset="0"/>
              </a:rPr>
              <a:t>F-FDG </a:t>
            </a:r>
            <a:r>
              <a:rPr lang="sl-SI" altLang="sl-SI" sz="2000" i="1" dirty="0" smtClean="0">
                <a:latin typeface="Arial" panose="020B0604020202020204" pitchFamily="34" charset="0"/>
                <a:ea typeface="Times New Roman" panose="02020603050405020304" pitchFamily="18" charset="0"/>
              </a:rPr>
              <a:t>PET/CT </a:t>
            </a:r>
            <a:r>
              <a:rPr lang="sl-SI" altLang="sl-SI" sz="2000" i="1" dirty="0" err="1" smtClean="0">
                <a:latin typeface="Arial" panose="020B0604020202020204" pitchFamily="34" charset="0"/>
                <a:ea typeface="Times New Roman" panose="02020603050405020304" pitchFamily="18" charset="0"/>
              </a:rPr>
              <a:t>and</a:t>
            </a:r>
            <a:r>
              <a:rPr lang="sl-SI" altLang="sl-SI" sz="2000" i="1" dirty="0" smtClean="0">
                <a:latin typeface="Arial" panose="020B0604020202020204" pitchFamily="34" charset="0"/>
                <a:ea typeface="Times New Roman" panose="02020603050405020304" pitchFamily="18" charset="0"/>
              </a:rPr>
              <a:t> </a:t>
            </a:r>
            <a:r>
              <a:rPr lang="sl-SI" altLang="sl-SI" sz="2000" i="1" dirty="0" err="1" smtClean="0">
                <a:latin typeface="Arial" panose="020B0604020202020204" pitchFamily="34" charset="0"/>
                <a:ea typeface="Times New Roman" panose="02020603050405020304" pitchFamily="18" charset="0"/>
              </a:rPr>
              <a:t>biomarkers</a:t>
            </a:r>
            <a:r>
              <a:rPr lang="sl-SI" altLang="sl-SI" sz="2000" i="1" dirty="0" smtClean="0">
                <a:latin typeface="Arial" panose="020B0604020202020204" pitchFamily="34" charset="0"/>
                <a:ea typeface="Times New Roman" panose="02020603050405020304" pitchFamily="18" charset="0"/>
              </a:rPr>
              <a:t> of </a:t>
            </a:r>
            <a:r>
              <a:rPr lang="sl-SI" altLang="sl-SI" sz="2000" i="1" dirty="0" err="1" smtClean="0">
                <a:latin typeface="Arial" panose="020B0604020202020204" pitchFamily="34" charset="0"/>
                <a:ea typeface="Times New Roman" panose="02020603050405020304" pitchFamily="18" charset="0"/>
              </a:rPr>
              <a:t>disease</a:t>
            </a:r>
            <a:r>
              <a:rPr lang="sl-SI" altLang="sl-SI" sz="2000" i="1" dirty="0" smtClean="0">
                <a:latin typeface="Arial" panose="020B0604020202020204" pitchFamily="34" charset="0"/>
                <a:ea typeface="Times New Roman" panose="02020603050405020304" pitchFamily="18" charset="0"/>
              </a:rPr>
              <a:t> </a:t>
            </a:r>
            <a:r>
              <a:rPr lang="sl-SI" altLang="sl-SI" sz="2000" i="1" dirty="0" err="1" smtClean="0">
                <a:latin typeface="Arial" panose="020B0604020202020204" pitchFamily="34" charset="0"/>
                <a:ea typeface="Times New Roman" panose="02020603050405020304" pitchFamily="18" charset="0"/>
              </a:rPr>
              <a:t>activity</a:t>
            </a:r>
            <a:endParaRPr lang="en-US" sz="2000" dirty="0"/>
          </a:p>
        </p:txBody>
      </p:sp>
      <p:sp>
        <p:nvSpPr>
          <p:cNvPr id="3" name="Označba mesta datuma 2"/>
          <p:cNvSpPr>
            <a:spLocks noGrp="1"/>
          </p:cNvSpPr>
          <p:nvPr>
            <p:ph type="dt" sz="half" idx="10"/>
          </p:nvPr>
        </p:nvSpPr>
        <p:spPr/>
        <p:txBody>
          <a:bodyPr/>
          <a:lstStyle/>
          <a:p>
            <a:fld id="{AF9FC74D-1C2D-416E-B338-BB8E6526FA04}" type="datetime1">
              <a:rPr lang="en-US" smtClean="0"/>
              <a:t>4/17/2018</a:t>
            </a:fld>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39</a:t>
            </a:fld>
            <a:endParaRPr lang="en-US"/>
          </a:p>
        </p:txBody>
      </p:sp>
      <p:graphicFrame>
        <p:nvGraphicFramePr>
          <p:cNvPr id="8" name="Označba mesta vsebine 7"/>
          <p:cNvGraphicFramePr>
            <a:graphicFrameLocks noGrp="1"/>
          </p:cNvGraphicFramePr>
          <p:nvPr>
            <p:ph idx="1"/>
            <p:extLst>
              <p:ext uri="{D42A27DB-BD31-4B8C-83A1-F6EECF244321}">
                <p14:modId xmlns:p14="http://schemas.microsoft.com/office/powerpoint/2010/main" val="4203553016"/>
              </p:ext>
            </p:extLst>
          </p:nvPr>
        </p:nvGraphicFramePr>
        <p:xfrm>
          <a:off x="1135884" y="1615442"/>
          <a:ext cx="9452603" cy="3871631"/>
        </p:xfrm>
        <a:graphic>
          <a:graphicData uri="http://schemas.openxmlformats.org/drawingml/2006/table">
            <a:tbl>
              <a:tblPr firstRow="1" firstCol="1" bandRow="1">
                <a:tableStyleId>{5C22544A-7EE6-4342-B048-85BDC9FD1C3A}</a:tableStyleId>
              </a:tblPr>
              <a:tblGrid>
                <a:gridCol w="1490143">
                  <a:extLst>
                    <a:ext uri="{9D8B030D-6E8A-4147-A177-3AD203B41FA5}">
                      <a16:colId xmlns:a16="http://schemas.microsoft.com/office/drawing/2014/main" val="20000"/>
                    </a:ext>
                  </a:extLst>
                </a:gridCol>
                <a:gridCol w="1432808">
                  <a:extLst>
                    <a:ext uri="{9D8B030D-6E8A-4147-A177-3AD203B41FA5}">
                      <a16:colId xmlns:a16="http://schemas.microsoft.com/office/drawing/2014/main" val="20001"/>
                    </a:ext>
                  </a:extLst>
                </a:gridCol>
                <a:gridCol w="1651623">
                  <a:extLst>
                    <a:ext uri="{9D8B030D-6E8A-4147-A177-3AD203B41FA5}">
                      <a16:colId xmlns:a16="http://schemas.microsoft.com/office/drawing/2014/main" val="20002"/>
                    </a:ext>
                  </a:extLst>
                </a:gridCol>
                <a:gridCol w="1576207">
                  <a:extLst>
                    <a:ext uri="{9D8B030D-6E8A-4147-A177-3AD203B41FA5}">
                      <a16:colId xmlns:a16="http://schemas.microsoft.com/office/drawing/2014/main" val="20003"/>
                    </a:ext>
                  </a:extLst>
                </a:gridCol>
                <a:gridCol w="1658552">
                  <a:extLst>
                    <a:ext uri="{9D8B030D-6E8A-4147-A177-3AD203B41FA5}">
                      <a16:colId xmlns:a16="http://schemas.microsoft.com/office/drawing/2014/main" val="20004"/>
                    </a:ext>
                  </a:extLst>
                </a:gridCol>
                <a:gridCol w="1643270">
                  <a:extLst>
                    <a:ext uri="{9D8B030D-6E8A-4147-A177-3AD203B41FA5}">
                      <a16:colId xmlns:a16="http://schemas.microsoft.com/office/drawing/2014/main" val="20005"/>
                    </a:ext>
                  </a:extLst>
                </a:gridCol>
              </a:tblGrid>
              <a:tr h="750562">
                <a:tc>
                  <a:txBody>
                    <a:bodyPr/>
                    <a:lstStyle/>
                    <a:p>
                      <a:pPr algn="l">
                        <a:lnSpc>
                          <a:spcPct val="107000"/>
                        </a:lnSpc>
                        <a:spcAft>
                          <a:spcPts val="800"/>
                        </a:spcAft>
                      </a:pPr>
                      <a:r>
                        <a:rPr lang="sl-SI" sz="1800" b="1" dirty="0">
                          <a:solidFill>
                            <a:schemeClr val="tx1"/>
                          </a:solidFill>
                          <a:effectLst/>
                        </a:rPr>
                        <a:t> </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l">
                        <a:lnSpc>
                          <a:spcPct val="107000"/>
                        </a:lnSpc>
                        <a:spcAft>
                          <a:spcPts val="800"/>
                        </a:spcAft>
                      </a:pPr>
                      <a:r>
                        <a:rPr lang="sl-SI" sz="1800" b="1" dirty="0">
                          <a:solidFill>
                            <a:schemeClr val="tx1"/>
                          </a:solidFill>
                          <a:effectLst/>
                        </a:rPr>
                        <a:t>MaxSUV1</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l">
                        <a:lnSpc>
                          <a:spcPct val="107000"/>
                        </a:lnSpc>
                        <a:spcAft>
                          <a:spcPts val="800"/>
                        </a:spcAft>
                      </a:pPr>
                      <a:r>
                        <a:rPr lang="sl-SI" sz="1800" b="1" dirty="0">
                          <a:solidFill>
                            <a:schemeClr val="tx1"/>
                          </a:solidFill>
                          <a:effectLst/>
                        </a:rPr>
                        <a:t>MaxParenP1</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l">
                        <a:lnSpc>
                          <a:spcPct val="107000"/>
                        </a:lnSpc>
                        <a:spcAft>
                          <a:spcPts val="800"/>
                        </a:spcAft>
                      </a:pPr>
                      <a:r>
                        <a:rPr lang="sl-SI" sz="1800" b="1" dirty="0" err="1">
                          <a:solidFill>
                            <a:schemeClr val="tx1"/>
                          </a:solidFill>
                          <a:effectLst/>
                        </a:rPr>
                        <a:t>Max_L_nodes_in</a:t>
                      </a:r>
                      <a:r>
                        <a:rPr lang="sl-SI" sz="1800" b="1" dirty="0">
                          <a:solidFill>
                            <a:schemeClr val="tx1"/>
                          </a:solidFill>
                          <a:effectLst/>
                        </a:rPr>
                        <a:t>_ chest1</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l">
                        <a:lnSpc>
                          <a:spcPct val="107000"/>
                        </a:lnSpc>
                        <a:spcAft>
                          <a:spcPts val="800"/>
                        </a:spcAft>
                      </a:pPr>
                      <a:r>
                        <a:rPr lang="sl-SI" sz="1800" b="1" dirty="0">
                          <a:solidFill>
                            <a:schemeClr val="tx1"/>
                          </a:solidFill>
                          <a:effectLst/>
                        </a:rPr>
                        <a:t>Max_L_nodes_outside_chest1</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l">
                        <a:lnSpc>
                          <a:spcPct val="107000"/>
                        </a:lnSpc>
                        <a:spcAft>
                          <a:spcPts val="800"/>
                        </a:spcAft>
                      </a:pPr>
                      <a:r>
                        <a:rPr lang="sl-SI" sz="1800" b="1" dirty="0">
                          <a:solidFill>
                            <a:schemeClr val="tx1"/>
                          </a:solidFill>
                          <a:effectLst/>
                        </a:rPr>
                        <a:t>Max_organ_outside_chest1</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extLst>
                  <a:ext uri="{0D108BD9-81ED-4DB2-BD59-A6C34878D82A}">
                    <a16:rowId xmlns:a16="http://schemas.microsoft.com/office/drawing/2014/main" val="10000"/>
                  </a:ext>
                </a:extLst>
              </a:tr>
              <a:tr h="433257">
                <a:tc>
                  <a:txBody>
                    <a:bodyPr/>
                    <a:lstStyle/>
                    <a:p>
                      <a:pPr algn="l">
                        <a:lnSpc>
                          <a:spcPct val="107000"/>
                        </a:lnSpc>
                        <a:spcAft>
                          <a:spcPts val="800"/>
                        </a:spcAft>
                      </a:pPr>
                      <a:r>
                        <a:rPr lang="sl-SI" sz="1800" b="1" dirty="0">
                          <a:solidFill>
                            <a:schemeClr val="tx1"/>
                          </a:solidFill>
                          <a:effectLst/>
                        </a:rPr>
                        <a:t>Plasma IL-6</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NS</a:t>
                      </a:r>
                      <a:endParaRPr lang="sl-SI" sz="1800" b="1" dirty="0">
                        <a:solidFill>
                          <a:schemeClr val="tx1"/>
                        </a:solidFill>
                        <a:effectLst/>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NS</a:t>
                      </a:r>
                      <a:endParaRPr lang="sl-SI" sz="1800" b="1" dirty="0">
                        <a:solidFill>
                          <a:schemeClr val="tx1"/>
                        </a:solidFill>
                        <a:effectLst/>
                      </a:endParaRPr>
                    </a:p>
                  </a:txBody>
                  <a:tcPr marL="63067" marR="63067" marT="8759" marB="0" anchor="ctr">
                    <a:noFill/>
                  </a:tcPr>
                </a:tc>
                <a:extLst>
                  <a:ext uri="{0D108BD9-81ED-4DB2-BD59-A6C34878D82A}">
                    <a16:rowId xmlns:a16="http://schemas.microsoft.com/office/drawing/2014/main" val="10001"/>
                  </a:ext>
                </a:extLst>
              </a:tr>
              <a:tr h="673595">
                <a:tc>
                  <a:txBody>
                    <a:bodyPr/>
                    <a:lstStyle/>
                    <a:p>
                      <a:pPr algn="l">
                        <a:lnSpc>
                          <a:spcPct val="107000"/>
                        </a:lnSpc>
                        <a:spcAft>
                          <a:spcPts val="800"/>
                        </a:spcAft>
                      </a:pPr>
                      <a:r>
                        <a:rPr lang="sl-SI" sz="1800" b="1" dirty="0">
                          <a:solidFill>
                            <a:schemeClr val="tx1"/>
                          </a:solidFill>
                          <a:effectLst/>
                        </a:rPr>
                        <a:t>BAL IL-6</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p=0.025;</a:t>
                      </a:r>
                    </a:p>
                    <a:p>
                      <a:pPr algn="ctr">
                        <a:lnSpc>
                          <a:spcPct val="107000"/>
                        </a:lnSpc>
                        <a:spcAft>
                          <a:spcPts val="800"/>
                        </a:spcAft>
                      </a:pPr>
                      <a:r>
                        <a:rPr lang="sl-SI"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0.29</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extLst>
                  <a:ext uri="{0D108BD9-81ED-4DB2-BD59-A6C34878D82A}">
                    <a16:rowId xmlns:a16="http://schemas.microsoft.com/office/drawing/2014/main" val="10002"/>
                  </a:ext>
                </a:extLst>
              </a:tr>
              <a:tr h="673595">
                <a:tc>
                  <a:txBody>
                    <a:bodyPr/>
                    <a:lstStyle/>
                    <a:p>
                      <a:pPr algn="l">
                        <a:lnSpc>
                          <a:spcPct val="107000"/>
                        </a:lnSpc>
                        <a:spcAft>
                          <a:spcPts val="800"/>
                        </a:spcAft>
                      </a:pPr>
                      <a:r>
                        <a:rPr lang="sl-SI" sz="1800" b="1" dirty="0">
                          <a:solidFill>
                            <a:schemeClr val="tx1"/>
                          </a:solidFill>
                          <a:effectLst/>
                        </a:rPr>
                        <a:t>Plasma TNF-</a:t>
                      </a:r>
                      <a:r>
                        <a:rPr lang="el-GR" sz="1800" b="1" dirty="0">
                          <a:solidFill>
                            <a:schemeClr val="tx1"/>
                          </a:solidFill>
                          <a:effectLst/>
                        </a:rPr>
                        <a:t>α</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p= </a:t>
                      </a:r>
                      <a:r>
                        <a:rPr lang="sl-SI" sz="1800" b="1" dirty="0" smtClean="0">
                          <a:solidFill>
                            <a:schemeClr val="tx1"/>
                          </a:solidFill>
                          <a:effectLst/>
                        </a:rPr>
                        <a:t>0.003 r=0.38</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p=0.013; </a:t>
                      </a:r>
                    </a:p>
                    <a:p>
                      <a:pPr algn="ctr">
                        <a:lnSpc>
                          <a:spcPct val="107000"/>
                        </a:lnSpc>
                        <a:spcAft>
                          <a:spcPts val="800"/>
                        </a:spcAft>
                      </a:pPr>
                      <a:r>
                        <a:rPr lang="sl-SI" sz="1800" b="1" dirty="0" smtClean="0">
                          <a:solidFill>
                            <a:schemeClr val="tx1"/>
                          </a:solidFill>
                          <a:effectLst/>
                        </a:rPr>
                        <a:t>r=0.317</a:t>
                      </a: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extLst>
                  <a:ext uri="{0D108BD9-81ED-4DB2-BD59-A6C34878D82A}">
                    <a16:rowId xmlns:a16="http://schemas.microsoft.com/office/drawing/2014/main" val="10003"/>
                  </a:ext>
                </a:extLst>
              </a:tr>
              <a:tr h="673595">
                <a:tc>
                  <a:txBody>
                    <a:bodyPr/>
                    <a:lstStyle/>
                    <a:p>
                      <a:pPr algn="l">
                        <a:lnSpc>
                          <a:spcPct val="107000"/>
                        </a:lnSpc>
                        <a:spcAft>
                          <a:spcPts val="800"/>
                        </a:spcAft>
                      </a:pPr>
                      <a:r>
                        <a:rPr lang="sl-SI" sz="1800" b="1" dirty="0">
                          <a:solidFill>
                            <a:schemeClr val="tx1"/>
                          </a:solidFill>
                          <a:effectLst/>
                        </a:rPr>
                        <a:t>BAL TNF-</a:t>
                      </a:r>
                      <a:r>
                        <a:rPr lang="el-GR" sz="1800" b="1" dirty="0">
                          <a:solidFill>
                            <a:schemeClr val="tx1"/>
                          </a:solidFill>
                          <a:effectLst/>
                        </a:rPr>
                        <a:t>α</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p=0.044;          </a:t>
                      </a:r>
                    </a:p>
                    <a:p>
                      <a:pPr algn="ctr">
                        <a:lnSpc>
                          <a:spcPct val="107000"/>
                        </a:lnSpc>
                        <a:spcAft>
                          <a:spcPts val="800"/>
                        </a:spcAft>
                      </a:pPr>
                      <a:r>
                        <a:rPr lang="sl-SI" sz="1800" b="1" dirty="0" smtClean="0">
                          <a:solidFill>
                            <a:schemeClr val="tx1"/>
                          </a:solidFill>
                          <a:effectLst/>
                        </a:rPr>
                        <a:t> r= - 0.266</a:t>
                      </a:r>
                      <a:endParaRPr lang="sl-SI" sz="1800" b="1" dirty="0">
                        <a:solidFill>
                          <a:schemeClr val="tx1"/>
                        </a:solidFill>
                        <a:effectLst/>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extLst>
                  <a:ext uri="{0D108BD9-81ED-4DB2-BD59-A6C34878D82A}">
                    <a16:rowId xmlns:a16="http://schemas.microsoft.com/office/drawing/2014/main" val="10004"/>
                  </a:ext>
                </a:extLst>
              </a:tr>
              <a:tr h="573590">
                <a:tc>
                  <a:txBody>
                    <a:bodyPr/>
                    <a:lstStyle/>
                    <a:p>
                      <a:pPr algn="l">
                        <a:lnSpc>
                          <a:spcPct val="107000"/>
                        </a:lnSpc>
                        <a:spcAft>
                          <a:spcPts val="800"/>
                        </a:spcAft>
                      </a:pPr>
                      <a:r>
                        <a:rPr lang="sl-SI" sz="1800" b="1" dirty="0">
                          <a:solidFill>
                            <a:schemeClr val="tx1"/>
                          </a:solidFill>
                          <a:effectLst/>
                        </a:rPr>
                        <a:t>Plasma IL-2R</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p=0.0001; r=0.49</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0000"/>
                        </a:lnSpc>
                        <a:spcAft>
                          <a:spcPts val="800"/>
                        </a:spcAft>
                      </a:pPr>
                      <a:r>
                        <a:rPr lang="sl-SI"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p=0.001; r=0.43</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smtClean="0">
                          <a:solidFill>
                            <a:schemeClr val="tx1"/>
                          </a:solidFill>
                          <a:effectLst/>
                        </a:rPr>
                        <a:t>p=0.011; r=0.28</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tc>
                  <a:txBody>
                    <a:bodyPr/>
                    <a:lstStyle/>
                    <a:p>
                      <a:pPr algn="ctr">
                        <a:lnSpc>
                          <a:spcPct val="107000"/>
                        </a:lnSpc>
                        <a:spcAft>
                          <a:spcPts val="800"/>
                        </a:spcAft>
                      </a:pPr>
                      <a:r>
                        <a:rPr lang="sl-SI" sz="1800" b="1" dirty="0">
                          <a:solidFill>
                            <a:schemeClr val="tx1"/>
                          </a:solidFill>
                          <a:effectLst/>
                        </a:rPr>
                        <a:t>NS</a:t>
                      </a:r>
                      <a:endParaRPr lang="sl-S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7" marR="63067" marT="8759" marB="0" anchor="ctr">
                    <a:noFill/>
                  </a:tcPr>
                </a:tc>
                <a:extLst>
                  <a:ext uri="{0D108BD9-81ED-4DB2-BD59-A6C34878D82A}">
                    <a16:rowId xmlns:a16="http://schemas.microsoft.com/office/drawing/2014/main" val="10005"/>
                  </a:ext>
                </a:extLst>
              </a:tr>
            </a:tbl>
          </a:graphicData>
        </a:graphic>
      </p:graphicFrame>
      <p:sp>
        <p:nvSpPr>
          <p:cNvPr id="4" name="Pravokotnik 3"/>
          <p:cNvSpPr/>
          <p:nvPr/>
        </p:nvSpPr>
        <p:spPr>
          <a:xfrm>
            <a:off x="2023780" y="5603223"/>
            <a:ext cx="7595990" cy="923330"/>
          </a:xfrm>
          <a:prstGeom prst="rect">
            <a:avLst/>
          </a:prstGeom>
        </p:spPr>
        <p:txBody>
          <a:bodyPr wrap="none">
            <a:spAutoFit/>
          </a:bodyPr>
          <a:lstStyle/>
          <a:p>
            <a:pPr>
              <a:lnSpc>
                <a:spcPct val="100000"/>
              </a:lnSpc>
            </a:pPr>
            <a:endParaRPr lang="sl-SI" dirty="0" smtClean="0">
              <a:latin typeface="Arial" panose="020B0604020202020204" pitchFamily="34" charset="0"/>
              <a:cs typeface="Arial" panose="020B0604020202020204" pitchFamily="34" charset="0"/>
            </a:endParaRPr>
          </a:p>
          <a:p>
            <a:pPr>
              <a:lnSpc>
                <a:spcPct val="100000"/>
              </a:lnSpc>
            </a:pPr>
            <a:r>
              <a:rPr lang="sl-SI" dirty="0" smtClean="0">
                <a:latin typeface="Arial" panose="020B0604020202020204" pitchFamily="34" charset="0"/>
                <a:cs typeface="Arial" panose="020B0604020202020204" pitchFamily="34" charset="0"/>
              </a:rPr>
              <a:t>sIL-2R </a:t>
            </a:r>
            <a:r>
              <a:rPr lang="sl-SI" dirty="0" err="1">
                <a:latin typeface="Arial" panose="020B0604020202020204" pitchFamily="34" charset="0"/>
                <a:cs typeface="Arial" panose="020B0604020202020204" pitchFamily="34" charset="0"/>
              </a:rPr>
              <a:t>positively</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correlated</a:t>
            </a:r>
            <a:r>
              <a:rPr lang="sl-SI" dirty="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with</a:t>
            </a:r>
            <a:r>
              <a:rPr lang="sl-SI" dirty="0" smtClean="0">
                <a:latin typeface="Arial" panose="020B0604020202020204" pitchFamily="34" charset="0"/>
                <a:cs typeface="Arial" panose="020B0604020202020204" pitchFamily="34" charset="0"/>
              </a:rPr>
              <a:t> MaxSUV1 </a:t>
            </a:r>
            <a:r>
              <a:rPr lang="en-GB" baseline="30000" dirty="0">
                <a:latin typeface="Arial" panose="020B0604020202020204" pitchFamily="34" charset="0"/>
                <a:cs typeface="Arial" panose="020B0604020202020204" pitchFamily="34" charset="0"/>
              </a:rPr>
              <a:t>18</a:t>
            </a:r>
            <a:r>
              <a:rPr lang="en-GB" dirty="0">
                <a:latin typeface="Arial" panose="020B0604020202020204" pitchFamily="34" charset="0"/>
                <a:cs typeface="Arial" panose="020B0604020202020204" pitchFamily="34" charset="0"/>
              </a:rPr>
              <a:t>F-FDG </a:t>
            </a:r>
            <a:r>
              <a:rPr lang="sl-SI" dirty="0" smtClean="0">
                <a:latin typeface="Arial" panose="020B0604020202020204" pitchFamily="34" charset="0"/>
                <a:cs typeface="Arial" panose="020B0604020202020204" pitchFamily="34" charset="0"/>
              </a:rPr>
              <a:t>PET/CT </a:t>
            </a:r>
            <a:r>
              <a:rPr lang="sl-SI" dirty="0">
                <a:latin typeface="Arial" panose="020B0604020202020204" pitchFamily="34" charset="0"/>
                <a:cs typeface="Arial" panose="020B0604020202020204" pitchFamily="34" charset="0"/>
              </a:rPr>
              <a:t>in 92-94</a:t>
            </a:r>
            <a:r>
              <a:rPr lang="sl-SI" dirty="0" smtClean="0">
                <a:latin typeface="Arial" panose="020B0604020202020204" pitchFamily="34" charset="0"/>
                <a:cs typeface="Arial" panose="020B0604020202020204" pitchFamily="34" charset="0"/>
              </a:rPr>
              <a:t>%, </a:t>
            </a:r>
          </a:p>
          <a:p>
            <a:pPr>
              <a:lnSpc>
                <a:spcPct val="100000"/>
              </a:lnSpc>
            </a:pPr>
            <a:r>
              <a:rPr lang="sl-SI" dirty="0" err="1" smtClean="0">
                <a:latin typeface="Arial" panose="020B0604020202020204" pitchFamily="34" charset="0"/>
                <a:cs typeface="Arial" panose="020B0604020202020204" pitchFamily="34" charset="0"/>
              </a:rPr>
              <a:t>but</a:t>
            </a:r>
            <a:r>
              <a:rPr lang="sl-SI" dirty="0" smtClean="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only</a:t>
            </a:r>
            <a:r>
              <a:rPr lang="sl-SI" dirty="0" smtClean="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with</a:t>
            </a:r>
            <a:r>
              <a:rPr lang="sl-SI" dirty="0" smtClean="0">
                <a:latin typeface="Arial" panose="020B0604020202020204" pitchFamily="34" charset="0"/>
                <a:cs typeface="Arial" panose="020B0604020202020204" pitchFamily="34" charset="0"/>
              </a:rPr>
              <a:t> lymph </a:t>
            </a:r>
            <a:r>
              <a:rPr lang="sl-SI" dirty="0" err="1" smtClean="0">
                <a:latin typeface="Arial" panose="020B0604020202020204" pitchFamily="34" charset="0"/>
                <a:cs typeface="Arial" panose="020B0604020202020204" pitchFamily="34" charset="0"/>
              </a:rPr>
              <a:t>nodes</a:t>
            </a:r>
            <a:r>
              <a:rPr lang="sl-SI" dirty="0" smtClean="0">
                <a:latin typeface="Arial" panose="020B0604020202020204" pitchFamily="34" charset="0"/>
                <a:cs typeface="Arial" panose="020B0604020202020204" pitchFamily="34" charset="0"/>
              </a:rPr>
              <a:t> in </a:t>
            </a:r>
            <a:r>
              <a:rPr lang="sl-SI" dirty="0" err="1" smtClean="0">
                <a:latin typeface="Arial" panose="020B0604020202020204" pitchFamily="34" charset="0"/>
                <a:cs typeface="Arial" panose="020B0604020202020204" pitchFamily="34" charset="0"/>
              </a:rPr>
              <a:t>chest</a:t>
            </a:r>
            <a:r>
              <a:rPr lang="sl-SI" dirty="0" smtClean="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and</a:t>
            </a:r>
            <a:r>
              <a:rPr lang="sl-SI" dirty="0" smtClean="0">
                <a:latin typeface="Arial" panose="020B0604020202020204" pitchFamily="34" charset="0"/>
                <a:cs typeface="Arial" panose="020B0604020202020204" pitchFamily="34" charset="0"/>
              </a:rPr>
              <a:t> abdomen</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181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44558" y="1521202"/>
            <a:ext cx="6745356" cy="4835147"/>
          </a:xfrm>
        </p:spPr>
        <p:txBody>
          <a:bodyPr>
            <a:noAutofit/>
          </a:bodyPr>
          <a:lstStyle/>
          <a:p>
            <a:endParaRPr lang="sl-SI" sz="2000" dirty="0" smtClean="0">
              <a:latin typeface="Arial" panose="020B0604020202020204" pitchFamily="34" charset="0"/>
              <a:cs typeface="Arial" panose="020B0604020202020204" pitchFamily="34" charset="0"/>
            </a:endParaRPr>
          </a:p>
          <a:p>
            <a:pPr>
              <a:lnSpc>
                <a:spcPct val="100000"/>
              </a:lnSpc>
            </a:pPr>
            <a:r>
              <a:rPr lang="sl-SI" sz="2400" dirty="0" smtClean="0">
                <a:latin typeface="Arial" panose="020B0604020202020204" pitchFamily="34" charset="0"/>
                <a:cs typeface="Arial" panose="020B0604020202020204" pitchFamily="34" charset="0"/>
              </a:rPr>
              <a:t>It </a:t>
            </a:r>
            <a:r>
              <a:rPr lang="sl-SI" sz="2400" dirty="0" err="1" smtClean="0">
                <a:latin typeface="Arial" panose="020B0604020202020204" pitchFamily="34" charset="0"/>
                <a:cs typeface="Arial" panose="020B0604020202020204" pitchFamily="34" charset="0"/>
              </a:rPr>
              <a:t>has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been</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well</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studied</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that</a:t>
            </a:r>
            <a:r>
              <a:rPr lang="sl-SI" sz="2400" dirty="0">
                <a:latin typeface="Arial" panose="020B0604020202020204" pitchFamily="34" charset="0"/>
                <a:cs typeface="Arial" panose="020B0604020202020204" pitchFamily="34" charset="0"/>
              </a:rPr>
              <a:t> </a:t>
            </a:r>
            <a:r>
              <a:rPr lang="sl-SI" sz="2400" dirty="0" smtClean="0">
                <a:latin typeface="Arial" panose="020B0604020202020204" pitchFamily="34" charset="0"/>
                <a:cs typeface="Arial" panose="020B0604020202020204" pitchFamily="34" charset="0"/>
              </a:rPr>
              <a:t>18F-fluorodeoxyglucose </a:t>
            </a:r>
            <a:r>
              <a:rPr lang="sl-SI" sz="2400" dirty="0" err="1" smtClean="0">
                <a:latin typeface="Arial" panose="020B0604020202020204" pitchFamily="34" charset="0"/>
                <a:cs typeface="Arial" panose="020B0604020202020204" pitchFamily="34" charset="0"/>
              </a:rPr>
              <a:t>positron</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emission</a:t>
            </a:r>
            <a:r>
              <a:rPr lang="sl-SI" sz="2400" dirty="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tomography</a:t>
            </a:r>
            <a:r>
              <a:rPr lang="sl-SI" sz="2400" dirty="0" smtClean="0">
                <a:latin typeface="Arial" panose="020B0604020202020204" pitchFamily="34" charset="0"/>
                <a:cs typeface="Arial" panose="020B0604020202020204" pitchFamily="34" charset="0"/>
              </a:rPr>
              <a:t>/</a:t>
            </a:r>
            <a:r>
              <a:rPr lang="sl-SI" sz="2400" dirty="0" err="1" smtClean="0">
                <a:latin typeface="Arial" panose="020B0604020202020204" pitchFamily="34" charset="0"/>
                <a:cs typeface="Arial" panose="020B0604020202020204" pitchFamily="34" charset="0"/>
              </a:rPr>
              <a:t>computed</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tomography</a:t>
            </a:r>
            <a:r>
              <a:rPr lang="sl-SI" sz="2400" dirty="0">
                <a:latin typeface="Arial" panose="020B0604020202020204" pitchFamily="34" charset="0"/>
                <a:cs typeface="Arial" panose="020B0604020202020204" pitchFamily="34" charset="0"/>
              </a:rPr>
              <a:t> (FDG-PET/CT</a:t>
            </a:r>
            <a:r>
              <a:rPr lang="sl-SI" sz="2400" dirty="0" smtClean="0">
                <a:latin typeface="Arial" panose="020B0604020202020204" pitchFamily="34" charset="0"/>
                <a:cs typeface="Arial" panose="020B0604020202020204" pitchFamily="34" charset="0"/>
              </a:rPr>
              <a:t>) is </a:t>
            </a:r>
            <a:r>
              <a:rPr lang="sl-SI" sz="2400" dirty="0" err="1" smtClean="0">
                <a:latin typeface="Arial" panose="020B0604020202020204" pitchFamily="34" charset="0"/>
                <a:cs typeface="Arial" panose="020B0604020202020204" pitchFamily="34" charset="0"/>
              </a:rPr>
              <a:t>clearley</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taken</a:t>
            </a:r>
            <a:r>
              <a:rPr lang="sl-SI" sz="2400" dirty="0" smtClean="0">
                <a:latin typeface="Arial" panose="020B0604020202020204" pitchFamily="34" charset="0"/>
                <a:cs typeface="Arial" panose="020B0604020202020204" pitchFamily="34" charset="0"/>
              </a:rPr>
              <a:t> up by </a:t>
            </a:r>
            <a:r>
              <a:rPr lang="sl-SI" sz="2400" dirty="0" err="1" smtClean="0">
                <a:latin typeface="Arial" panose="020B0604020202020204" pitchFamily="34" charset="0"/>
                <a:cs typeface="Arial" panose="020B0604020202020204" pitchFamily="34" charset="0"/>
              </a:rPr>
              <a:t>activated</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immune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cells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such</a:t>
            </a:r>
            <a:r>
              <a:rPr lang="sl-SI" sz="2400" dirty="0" smtClean="0">
                <a:latin typeface="Arial" panose="020B0604020202020204" pitchFamily="34" charset="0"/>
                <a:cs typeface="Arial" panose="020B0604020202020204" pitchFamily="34" charset="0"/>
              </a:rPr>
              <a:t> as </a:t>
            </a:r>
            <a:r>
              <a:rPr lang="sl-SI" sz="2400" dirty="0" err="1" smtClean="0">
                <a:latin typeface="Arial" panose="020B0604020202020204" pitchFamily="34" charset="0"/>
                <a:cs typeface="Arial" panose="020B0604020202020204" pitchFamily="34" charset="0"/>
              </a:rPr>
              <a:t>macrophages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CD4 T </a:t>
            </a:r>
            <a:r>
              <a:rPr lang="sl-SI" sz="2400" dirty="0" err="1" smtClean="0">
                <a:latin typeface="Arial" panose="020B0604020202020204" pitchFamily="34" charset="0"/>
                <a:cs typeface="Arial" panose="020B0604020202020204" pitchFamily="34" charset="0"/>
              </a:rPr>
              <a:t>lymphocytes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underlying</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ability</a:t>
            </a:r>
            <a:r>
              <a:rPr lang="sl-SI" sz="2400" dirty="0" smtClean="0">
                <a:latin typeface="Arial" panose="020B0604020202020204" pitchFamily="34" charset="0"/>
                <a:cs typeface="Arial" panose="020B0604020202020204" pitchFamily="34" charset="0"/>
              </a:rPr>
              <a:t> of FDG to </a:t>
            </a:r>
            <a:r>
              <a:rPr lang="sl-SI" sz="2400" dirty="0" err="1" smtClean="0">
                <a:latin typeface="Arial" panose="020B0604020202020204" pitchFamily="34" charset="0"/>
                <a:cs typeface="Arial" panose="020B0604020202020204" pitchFamily="34" charset="0"/>
              </a:rPr>
              <a:t>account</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for</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disease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activity</a:t>
            </a:r>
            <a:r>
              <a:rPr lang="sl-SI" sz="2400" dirty="0" smtClean="0">
                <a:latin typeface="Arial" panose="020B0604020202020204" pitchFamily="34" charset="0"/>
                <a:cs typeface="Arial" panose="020B0604020202020204" pitchFamily="34" charset="0"/>
              </a:rPr>
              <a:t>. </a:t>
            </a:r>
          </a:p>
          <a:p>
            <a:pPr>
              <a:lnSpc>
                <a:spcPct val="100000"/>
              </a:lnSpc>
            </a:pPr>
            <a:endParaRPr lang="sl-SI" sz="2400" dirty="0">
              <a:latin typeface="Arial" panose="020B0604020202020204" pitchFamily="34" charset="0"/>
              <a:cs typeface="Arial" panose="020B0604020202020204" pitchFamily="34" charset="0"/>
            </a:endParaRPr>
          </a:p>
          <a:p>
            <a:pPr>
              <a:lnSpc>
                <a:spcPct val="100000"/>
              </a:lnSpc>
            </a:pPr>
            <a:r>
              <a:rPr lang="sl-SI" sz="2400" dirty="0" err="1">
                <a:latin typeface="Arial" panose="020B0604020202020204" pitchFamily="34" charset="0"/>
                <a:cs typeface="Arial" panose="020B0604020202020204" pitchFamily="34" charset="0"/>
              </a:rPr>
              <a:t>However</a:t>
            </a:r>
            <a:r>
              <a:rPr lang="sl-SI" sz="2400" dirty="0">
                <a:latin typeface="Arial" panose="020B0604020202020204" pitchFamily="34" charset="0"/>
                <a:cs typeface="Arial" panose="020B0604020202020204" pitchFamily="34" charset="0"/>
              </a:rPr>
              <a:t>, because of </a:t>
            </a:r>
            <a:r>
              <a:rPr lang="sl-SI" sz="2400" dirty="0" err="1">
                <a:latin typeface="Arial" panose="020B0604020202020204" pitchFamily="34" charset="0"/>
                <a:cs typeface="Arial" panose="020B0604020202020204" pitchFamily="34" charset="0"/>
              </a:rPr>
              <a:t>the</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radiation</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dose</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and</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high</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cost</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indications</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for</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its</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use</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must</a:t>
            </a:r>
            <a:r>
              <a:rPr lang="sl-SI" sz="2400" dirty="0">
                <a:latin typeface="Arial" panose="020B0604020202020204" pitchFamily="34" charset="0"/>
                <a:cs typeface="Arial" panose="020B0604020202020204" pitchFamily="34" charset="0"/>
              </a:rPr>
              <a:t> be </a:t>
            </a:r>
            <a:r>
              <a:rPr lang="sl-SI" sz="2400" dirty="0" err="1">
                <a:latin typeface="Arial" panose="020B0604020202020204" pitchFamily="34" charset="0"/>
                <a:cs typeface="Arial" panose="020B0604020202020204" pitchFamily="34" charset="0"/>
              </a:rPr>
              <a:t>well</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defined</a:t>
            </a:r>
            <a:r>
              <a:rPr lang="sl-SI"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lnSpc>
                <a:spcPct val="150000"/>
              </a:lnSpc>
            </a:pPr>
            <a:endParaRPr lang="sl-SI"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1B5BD1B9-EB79-49D4-B1F9-46DE203FF3EC}" type="datetime1">
              <a:rPr lang="en-US" smtClean="0"/>
              <a:t>4/17/2018</a:t>
            </a:fld>
            <a:endParaRPr lang="en-US" dirty="0"/>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a:t>
            </a:fld>
            <a:endParaRPr lang="en-US"/>
          </a:p>
        </p:txBody>
      </p:sp>
      <p:sp>
        <p:nvSpPr>
          <p:cNvPr id="6" name="Naslov 1"/>
          <p:cNvSpPr txBox="1">
            <a:spLocks/>
          </p:cNvSpPr>
          <p:nvPr/>
        </p:nvSpPr>
        <p:spPr>
          <a:xfrm>
            <a:off x="546653" y="2217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aseline="30000" dirty="0" smtClean="0">
                <a:latin typeface="Arial" panose="020B0604020202020204" pitchFamily="34" charset="0"/>
                <a:cs typeface="Arial" panose="020B0604020202020204" pitchFamily="34" charset="0"/>
              </a:rPr>
              <a:t>18</a:t>
            </a:r>
            <a:r>
              <a:rPr lang="en-GB" sz="2800" dirty="0" smtClean="0">
                <a:latin typeface="Arial" panose="020B0604020202020204" pitchFamily="34" charset="0"/>
                <a:cs typeface="Arial" panose="020B0604020202020204" pitchFamily="34" charset="0"/>
              </a:rPr>
              <a:t>F-FDG </a:t>
            </a:r>
            <a:r>
              <a:rPr lang="sl-SI" sz="2800" dirty="0" smtClean="0">
                <a:latin typeface="Arial" panose="020B0604020202020204" pitchFamily="34" charset="0"/>
                <a:cs typeface="Arial" panose="020B0604020202020204" pitchFamily="34" charset="0"/>
              </a:rPr>
              <a:t>PET </a:t>
            </a:r>
            <a:r>
              <a:rPr lang="sl-SI" sz="2800" dirty="0" err="1" smtClean="0">
                <a:latin typeface="Arial" panose="020B0604020202020204" pitchFamily="34" charset="0"/>
                <a:cs typeface="Arial" panose="020B0604020202020204" pitchFamily="34" charset="0"/>
              </a:rPr>
              <a:t>and</a:t>
            </a:r>
            <a:r>
              <a:rPr lang="sl-SI" sz="2800" dirty="0" smtClean="0">
                <a:latin typeface="Arial" panose="020B0604020202020204" pitchFamily="34" charset="0"/>
                <a:cs typeface="Arial" panose="020B0604020202020204" pitchFamily="34" charset="0"/>
              </a:rPr>
              <a:t> </a:t>
            </a:r>
            <a:r>
              <a:rPr lang="sl-SI" sz="2800" dirty="0" err="1" smtClean="0">
                <a:latin typeface="Arial" panose="020B0604020202020204" pitchFamily="34" charset="0"/>
                <a:cs typeface="Arial" panose="020B0604020202020204" pitchFamily="34" charset="0"/>
              </a:rPr>
              <a:t>sarcoidosis</a:t>
            </a:r>
            <a:endParaRPr lang="en-US" sz="2800" dirty="0">
              <a:latin typeface="Arial" panose="020B0604020202020204" pitchFamily="34" charset="0"/>
              <a:cs typeface="Arial" panose="020B0604020202020204" pitchFamily="34" charset="0"/>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817" y="2126964"/>
            <a:ext cx="3346677" cy="3479983"/>
          </a:xfrm>
          <a:prstGeom prst="rect">
            <a:avLst/>
          </a:prstGeom>
        </p:spPr>
      </p:pic>
    </p:spTree>
    <p:extLst>
      <p:ext uri="{BB962C8B-B14F-4D97-AF65-F5344CB8AC3E}">
        <p14:creationId xmlns:p14="http://schemas.microsoft.com/office/powerpoint/2010/main" val="3646609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b="1" i="1" dirty="0"/>
              <a:t>Graf </a:t>
            </a:r>
            <a:r>
              <a:rPr lang="sl-SI" sz="2000" b="1" i="1" dirty="0" smtClean="0"/>
              <a:t>1. </a:t>
            </a:r>
            <a:r>
              <a:rPr lang="en-US" sz="2000" b="1" i="1" dirty="0" smtClean="0"/>
              <a:t>Negative correlation between SUV in MaxParenP1 and BAL TNF-α1 (r = - 0,</a:t>
            </a:r>
            <a:r>
              <a:rPr lang="sl-SI" sz="2000" b="1" i="1" dirty="0" smtClean="0"/>
              <a:t>266</a:t>
            </a:r>
            <a:r>
              <a:rPr lang="en-US" sz="2000" b="1" i="1" dirty="0" smtClean="0"/>
              <a:t>; p = 0,0</a:t>
            </a:r>
            <a:r>
              <a:rPr lang="sl-SI" sz="2000" b="1" i="1" dirty="0" smtClean="0"/>
              <a:t>44</a:t>
            </a:r>
            <a:r>
              <a:rPr lang="en-US" sz="2000" b="1" i="1" dirty="0" smtClean="0"/>
              <a:t>)</a:t>
            </a:r>
            <a:endParaRPr lang="en-US" sz="2000" b="1" dirty="0"/>
          </a:p>
        </p:txBody>
      </p:sp>
      <p:sp>
        <p:nvSpPr>
          <p:cNvPr id="3" name="Označba mesta vsebine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5" name="Označba mesta datuma 4"/>
          <p:cNvSpPr>
            <a:spLocks noGrp="1"/>
          </p:cNvSpPr>
          <p:nvPr>
            <p:ph type="dt" sz="half" idx="10"/>
          </p:nvPr>
        </p:nvSpPr>
        <p:spPr/>
        <p:txBody>
          <a:bodyPr/>
          <a:lstStyle/>
          <a:p>
            <a:fld id="{991C9C6C-6E55-4837-8D8C-67BA43E45FF2}" type="datetime1">
              <a:rPr lang="en-US" smtClean="0"/>
              <a:t>4/17/2018</a:t>
            </a:fld>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40</a:t>
            </a:fld>
            <a:endParaRPr lang="en-US"/>
          </a:p>
        </p:txBody>
      </p:sp>
      <p:sp>
        <p:nvSpPr>
          <p:cNvPr id="10" name="Pravokotnik 9"/>
          <p:cNvSpPr/>
          <p:nvPr/>
        </p:nvSpPr>
        <p:spPr>
          <a:xfrm>
            <a:off x="3048000" y="2967335"/>
            <a:ext cx="6096000" cy="923330"/>
          </a:xfrm>
          <a:prstGeom prst="rect">
            <a:avLst/>
          </a:prstGeom>
        </p:spPr>
        <p:txBody>
          <a:bodyPr>
            <a:spAutoFit/>
          </a:bodyPr>
          <a:lstStyle/>
          <a:p>
            <a:endParaRPr lang="en-US" dirty="0"/>
          </a:p>
          <a:p>
            <a:endParaRPr lang="en-US" dirty="0"/>
          </a:p>
          <a:p>
            <a:endParaRPr lang="en-US" dirty="0">
              <a:latin typeface="Times New Roman" panose="02020603050405020304" pitchFamily="18" charset="0"/>
            </a:endParaRPr>
          </a:p>
        </p:txBody>
      </p:sp>
      <p:pic>
        <p:nvPicPr>
          <p:cNvPr id="11" name="Slika 10"/>
          <p:cNvPicPr>
            <a:picLocks noChangeAspect="1"/>
          </p:cNvPicPr>
          <p:nvPr/>
        </p:nvPicPr>
        <p:blipFill>
          <a:blip r:embed="rId2"/>
          <a:stretch>
            <a:fillRect/>
          </a:stretch>
        </p:blipFill>
        <p:spPr>
          <a:xfrm>
            <a:off x="6520833" y="3748532"/>
            <a:ext cx="3064494" cy="2455493"/>
          </a:xfrm>
          <a:prstGeom prst="rect">
            <a:avLst/>
          </a:prstGeom>
        </p:spPr>
      </p:pic>
      <p:sp>
        <p:nvSpPr>
          <p:cNvPr id="14" name="Naslov 1"/>
          <p:cNvSpPr txBox="1">
            <a:spLocks/>
          </p:cNvSpPr>
          <p:nvPr/>
        </p:nvSpPr>
        <p:spPr>
          <a:xfrm>
            <a:off x="4968377" y="2787948"/>
            <a:ext cx="6583016" cy="808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1800" b="1" i="1" dirty="0" smtClean="0"/>
              <a:t>Graf 2. </a:t>
            </a:r>
            <a:r>
              <a:rPr lang="en-US" sz="1800" b="1" i="1" dirty="0" smtClean="0"/>
              <a:t>BAL TNF-α1 </a:t>
            </a:r>
            <a:r>
              <a:rPr lang="sl-SI" sz="1800" b="1" i="1" dirty="0" smtClean="0"/>
              <a:t>in </a:t>
            </a:r>
            <a:r>
              <a:rPr lang="en-US" sz="1800" b="1" i="1" dirty="0" smtClean="0"/>
              <a:t>relation of </a:t>
            </a:r>
            <a:r>
              <a:rPr lang="sl-SI" sz="1800" b="1" i="1" dirty="0" smtClean="0"/>
              <a:t>X-ray score (</a:t>
            </a:r>
            <a:r>
              <a:rPr lang="en-US" sz="1800" b="1" i="1" dirty="0" smtClean="0"/>
              <a:t>r = - 0,</a:t>
            </a:r>
            <a:r>
              <a:rPr lang="sl-SI" sz="1800" b="1" i="1" dirty="0" smtClean="0"/>
              <a:t>317</a:t>
            </a:r>
            <a:r>
              <a:rPr lang="en-US" sz="1800" b="1" i="1" dirty="0" smtClean="0"/>
              <a:t>; p = 0,00</a:t>
            </a:r>
            <a:r>
              <a:rPr lang="sl-SI" sz="1800" b="1" i="1" dirty="0" smtClean="0"/>
              <a:t>3</a:t>
            </a:r>
            <a:r>
              <a:rPr lang="en-US" sz="1800" b="1" i="1" dirty="0" smtClean="0"/>
              <a:t>)</a:t>
            </a:r>
            <a:r>
              <a:rPr lang="sl-SI" sz="1800" b="1" i="1" dirty="0" smtClean="0"/>
              <a:t> </a:t>
            </a:r>
          </a:p>
          <a:p>
            <a:endParaRPr lang="en-US" sz="2000" b="1" dirty="0"/>
          </a:p>
        </p:txBody>
      </p:sp>
      <p:pic>
        <p:nvPicPr>
          <p:cNvPr id="15" name="Slika 14"/>
          <p:cNvPicPr/>
          <p:nvPr/>
        </p:nvPicPr>
        <p:blipFill>
          <a:blip r:embed="rId3">
            <a:extLst>
              <a:ext uri="{28A0092B-C50C-407E-A947-70E740481C1C}">
                <a14:useLocalDpi xmlns:a14="http://schemas.microsoft.com/office/drawing/2010/main" val="0"/>
              </a:ext>
            </a:extLst>
          </a:blip>
          <a:srcRect/>
          <a:stretch>
            <a:fillRect/>
          </a:stretch>
        </p:blipFill>
        <p:spPr bwMode="auto">
          <a:xfrm>
            <a:off x="640607" y="1913308"/>
            <a:ext cx="3768283" cy="3088322"/>
          </a:xfrm>
          <a:prstGeom prst="rect">
            <a:avLst/>
          </a:prstGeom>
          <a:noFill/>
          <a:ln>
            <a:noFill/>
          </a:ln>
        </p:spPr>
      </p:pic>
    </p:spTree>
    <p:extLst>
      <p:ext uri="{BB962C8B-B14F-4D97-AF65-F5344CB8AC3E}">
        <p14:creationId xmlns:p14="http://schemas.microsoft.com/office/powerpoint/2010/main" val="1890665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latin typeface="Arial" panose="020B0604020202020204" pitchFamily="34" charset="0"/>
                <a:cs typeface="Arial" panose="020B0604020202020204" pitchFamily="34" charset="0"/>
              </a:rPr>
              <a:t> </a:t>
            </a:r>
            <a:r>
              <a:rPr lang="sl-SI" altLang="sl-SI" sz="2000" dirty="0" err="1" smtClean="0">
                <a:latin typeface="Arial" panose="020B0604020202020204" pitchFamily="34" charset="0"/>
                <a:ea typeface="Times New Roman" panose="02020603050405020304" pitchFamily="18" charset="0"/>
                <a:cs typeface="Arial" panose="020B0604020202020204" pitchFamily="34" charset="0"/>
              </a:rPr>
              <a:t>Correlation</a:t>
            </a:r>
            <a:r>
              <a:rPr lang="sl-SI" altLang="sl-SI" sz="2000" dirty="0" smtClean="0">
                <a:latin typeface="Arial" panose="020B0604020202020204" pitchFamily="34" charset="0"/>
                <a:ea typeface="Times New Roman" panose="02020603050405020304" pitchFamily="18" charset="0"/>
                <a:cs typeface="Arial" panose="020B0604020202020204" pitchFamily="34" charset="0"/>
              </a:rPr>
              <a:t> </a:t>
            </a:r>
            <a:r>
              <a:rPr lang="sl-SI" altLang="sl-SI" sz="2000" dirty="0" err="1" smtClean="0">
                <a:latin typeface="Arial" panose="020B0604020202020204" pitchFamily="34" charset="0"/>
                <a:ea typeface="Times New Roman" panose="02020603050405020304" pitchFamily="18" charset="0"/>
                <a:cs typeface="Arial" panose="020B0604020202020204" pitchFamily="34" charset="0"/>
              </a:rPr>
              <a:t>between</a:t>
            </a:r>
            <a:r>
              <a:rPr lang="sl-SI" altLang="sl-SI" sz="2000" dirty="0" smtClean="0">
                <a:latin typeface="Arial" panose="020B0604020202020204" pitchFamily="34" charset="0"/>
                <a:ea typeface="Times New Roman" panose="02020603050405020304" pitchFamily="18" charset="0"/>
                <a:cs typeface="Arial" panose="020B0604020202020204" pitchFamily="34" charset="0"/>
              </a:rPr>
              <a:t> </a:t>
            </a:r>
            <a:r>
              <a:rPr lang="sl-SI" altLang="sl-SI" sz="2000" dirty="0">
                <a:latin typeface="Arial" panose="020B0604020202020204" pitchFamily="34" charset="0"/>
                <a:ea typeface="Times New Roman" panose="02020603050405020304" pitchFamily="18" charset="0"/>
                <a:cs typeface="Arial" panose="020B0604020202020204" pitchFamily="34" charset="0"/>
              </a:rPr>
              <a:t>PET/CT </a:t>
            </a:r>
            <a:r>
              <a:rPr lang="sl-SI" altLang="sl-SI" sz="2000" dirty="0" smtClean="0">
                <a:latin typeface="Arial" panose="020B0604020202020204" pitchFamily="34" charset="0"/>
                <a:ea typeface="Times New Roman" panose="02020603050405020304" pitchFamily="18" charset="0"/>
                <a:cs typeface="Arial" panose="020B0604020202020204" pitchFamily="34" charset="0"/>
              </a:rPr>
              <a:t>scan </a:t>
            </a:r>
            <a:r>
              <a:rPr lang="sl-SI" altLang="sl-SI" sz="2000" dirty="0" err="1" smtClean="0">
                <a:latin typeface="Arial" panose="020B0604020202020204" pitchFamily="34" charset="0"/>
                <a:ea typeface="Times New Roman" panose="02020603050405020304" pitchFamily="18" charset="0"/>
                <a:cs typeface="Arial" panose="020B0604020202020204" pitchFamily="34" charset="0"/>
              </a:rPr>
              <a:t>and</a:t>
            </a:r>
            <a:r>
              <a:rPr lang="sl-SI" altLang="sl-SI" sz="2000" dirty="0" smtClean="0">
                <a:latin typeface="Arial" panose="020B0604020202020204" pitchFamily="34" charset="0"/>
                <a:ea typeface="Times New Roman" panose="02020603050405020304" pitchFamily="18" charset="0"/>
                <a:cs typeface="Arial" panose="020B0604020202020204" pitchFamily="34" charset="0"/>
              </a:rPr>
              <a:t> </a:t>
            </a:r>
            <a:r>
              <a:rPr lang="sl-SI" altLang="sl-SI" sz="2000" dirty="0" err="1" smtClean="0">
                <a:latin typeface="Arial" panose="020B0604020202020204" pitchFamily="34" charset="0"/>
                <a:ea typeface="Times New Roman" panose="02020603050405020304" pitchFamily="18" charset="0"/>
                <a:cs typeface="Arial" panose="020B0604020202020204" pitchFamily="34" charset="0"/>
              </a:rPr>
              <a:t>biomarkers</a:t>
            </a:r>
            <a:r>
              <a:rPr lang="sl-SI" altLang="sl-SI" sz="2000" dirty="0" smtClean="0">
                <a:latin typeface="Arial" panose="020B0604020202020204" pitchFamily="34" charset="0"/>
                <a:ea typeface="Times New Roman" panose="02020603050405020304" pitchFamily="18" charset="0"/>
                <a:cs typeface="Arial" panose="020B0604020202020204" pitchFamily="34" charset="0"/>
              </a:rPr>
              <a:t>: CTO, sACE, BALF CD3/CD4</a:t>
            </a:r>
            <a:endParaRPr lang="en-US" sz="2000" dirty="0">
              <a:latin typeface="Arial" panose="020B0604020202020204" pitchFamily="34" charset="0"/>
              <a:cs typeface="Arial" panose="020B0604020202020204" pitchFamily="34" charset="0"/>
            </a:endParaRPr>
          </a:p>
        </p:txBody>
      </p:sp>
      <p:sp>
        <p:nvSpPr>
          <p:cNvPr id="3" name="Označba mesta datuma 2"/>
          <p:cNvSpPr>
            <a:spLocks noGrp="1"/>
          </p:cNvSpPr>
          <p:nvPr>
            <p:ph type="dt" sz="half" idx="10"/>
          </p:nvPr>
        </p:nvSpPr>
        <p:spPr/>
        <p:txBody>
          <a:bodyPr/>
          <a:lstStyle/>
          <a:p>
            <a:fld id="{3E76E569-5219-4BDD-8119-45D443701DB0}" type="datetime1">
              <a:rPr lang="en-US" smtClean="0"/>
              <a:t>4/17/2018</a:t>
            </a:fld>
            <a:endParaRPr lang="en-US" dirty="0"/>
          </a:p>
        </p:txBody>
      </p:sp>
      <p:sp>
        <p:nvSpPr>
          <p:cNvPr id="4" name="Označba mesta številke diapozitiva 3"/>
          <p:cNvSpPr>
            <a:spLocks noGrp="1"/>
          </p:cNvSpPr>
          <p:nvPr>
            <p:ph type="sldNum" sz="quarter" idx="12"/>
          </p:nvPr>
        </p:nvSpPr>
        <p:spPr/>
        <p:txBody>
          <a:bodyPr/>
          <a:lstStyle/>
          <a:p>
            <a:fld id="{AB2C774F-84A3-4175-9AAD-B3401B5098C2}" type="slidenum">
              <a:rPr lang="en-US" smtClean="0"/>
              <a:t>41</a:t>
            </a:fld>
            <a:endParaRPr lang="en-US"/>
          </a:p>
        </p:txBody>
      </p:sp>
      <p:graphicFrame>
        <p:nvGraphicFramePr>
          <p:cNvPr id="5" name="Tabela 4"/>
          <p:cNvGraphicFramePr>
            <a:graphicFrameLocks noGrp="1"/>
          </p:cNvGraphicFramePr>
          <p:nvPr>
            <p:extLst>
              <p:ext uri="{D42A27DB-BD31-4B8C-83A1-F6EECF244321}">
                <p14:modId xmlns:p14="http://schemas.microsoft.com/office/powerpoint/2010/main" val="4113271375"/>
              </p:ext>
            </p:extLst>
          </p:nvPr>
        </p:nvGraphicFramePr>
        <p:xfrm>
          <a:off x="1746250" y="1859281"/>
          <a:ext cx="9438584" cy="2871746"/>
        </p:xfrm>
        <a:graphic>
          <a:graphicData uri="http://schemas.openxmlformats.org/drawingml/2006/table">
            <a:tbl>
              <a:tblPr firstRow="1" bandRow="1">
                <a:tableStyleId>{5C22544A-7EE6-4342-B048-85BDC9FD1C3A}</a:tableStyleId>
              </a:tblPr>
              <a:tblGrid>
                <a:gridCol w="1384540">
                  <a:extLst>
                    <a:ext uri="{9D8B030D-6E8A-4147-A177-3AD203B41FA5}">
                      <a16:colId xmlns:a16="http://schemas.microsoft.com/office/drawing/2014/main" val="20000"/>
                    </a:ext>
                  </a:extLst>
                </a:gridCol>
                <a:gridCol w="1467200">
                  <a:extLst>
                    <a:ext uri="{9D8B030D-6E8A-4147-A177-3AD203B41FA5}">
                      <a16:colId xmlns:a16="http://schemas.microsoft.com/office/drawing/2014/main" val="20001"/>
                    </a:ext>
                  </a:extLst>
                </a:gridCol>
                <a:gridCol w="1427939">
                  <a:extLst>
                    <a:ext uri="{9D8B030D-6E8A-4147-A177-3AD203B41FA5}">
                      <a16:colId xmlns:a16="http://schemas.microsoft.com/office/drawing/2014/main" val="20002"/>
                    </a:ext>
                  </a:extLst>
                </a:gridCol>
                <a:gridCol w="1594071">
                  <a:extLst>
                    <a:ext uri="{9D8B030D-6E8A-4147-A177-3AD203B41FA5}">
                      <a16:colId xmlns:a16="http://schemas.microsoft.com/office/drawing/2014/main" val="20003"/>
                    </a:ext>
                  </a:extLst>
                </a:gridCol>
                <a:gridCol w="1211408">
                  <a:extLst>
                    <a:ext uri="{9D8B030D-6E8A-4147-A177-3AD203B41FA5}">
                      <a16:colId xmlns:a16="http://schemas.microsoft.com/office/drawing/2014/main" val="20004"/>
                    </a:ext>
                  </a:extLst>
                </a:gridCol>
                <a:gridCol w="1159150">
                  <a:extLst>
                    <a:ext uri="{9D8B030D-6E8A-4147-A177-3AD203B41FA5}">
                      <a16:colId xmlns:a16="http://schemas.microsoft.com/office/drawing/2014/main" val="20005"/>
                    </a:ext>
                  </a:extLst>
                </a:gridCol>
                <a:gridCol w="1194276">
                  <a:extLst>
                    <a:ext uri="{9D8B030D-6E8A-4147-A177-3AD203B41FA5}">
                      <a16:colId xmlns:a16="http://schemas.microsoft.com/office/drawing/2014/main" val="20006"/>
                    </a:ext>
                  </a:extLst>
                </a:gridCol>
              </a:tblGrid>
              <a:tr h="680480">
                <a:tc>
                  <a:txBody>
                    <a:bodyPr/>
                    <a:lstStyle/>
                    <a:p>
                      <a:pPr algn="ctr">
                        <a:lnSpc>
                          <a:spcPct val="107000"/>
                        </a:lnSpc>
                      </a:pPr>
                      <a:endParaRPr lang="sl-SI" sz="1800" b="1" dirty="0">
                        <a:solidFill>
                          <a:schemeClr val="tx1"/>
                        </a:solidFill>
                        <a:effectLst/>
                        <a:latin typeface="Arial" panose="020B0604020202020204" pitchFamily="34" charset="0"/>
                        <a:cs typeface="Arial" panose="020B0604020202020204" pitchFamily="34" charset="0"/>
                      </a:endParaRPr>
                    </a:p>
                  </a:txBody>
                  <a:tcPr>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MaxSUV1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MaxParenP1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MaxBezgVpk1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MaxBezgExPK1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MaxExPkOrgan1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 sACE</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extLst>
                  <a:ext uri="{0D108BD9-81ED-4DB2-BD59-A6C34878D82A}">
                    <a16:rowId xmlns:a16="http://schemas.microsoft.com/office/drawing/2014/main" val="10000"/>
                  </a:ext>
                </a:extLst>
              </a:tr>
              <a:tr h="695550">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sACE1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p=0.017</a:t>
                      </a:r>
                    </a:p>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r=0.266</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NS</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NS</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a:solidFill>
                            <a:schemeClr val="tx1"/>
                          </a:solidFill>
                          <a:effectLst/>
                          <a:latin typeface="Arial" panose="020B0604020202020204" pitchFamily="34" charset="0"/>
                          <a:cs typeface="Arial" panose="020B0604020202020204" pitchFamily="34" charset="0"/>
                        </a:rPr>
                        <a:t>NS</a:t>
                      </a:r>
                      <a:endParaRPr lang="sl-SI"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a:solidFill>
                            <a:schemeClr val="tx1"/>
                          </a:solidFill>
                          <a:effectLst/>
                          <a:latin typeface="Arial" panose="020B0604020202020204" pitchFamily="34" charset="0"/>
                          <a:cs typeface="Arial" panose="020B0604020202020204" pitchFamily="34" charset="0"/>
                        </a:rPr>
                        <a:t>NS</a:t>
                      </a:r>
                      <a:endParaRPr lang="sl-SI"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pPr>
                      <a:endParaRPr lang="sl-SI" sz="1600" b="1">
                        <a:solidFill>
                          <a:schemeClr val="tx1"/>
                        </a:solidFill>
                        <a:effectLst/>
                        <a:latin typeface="Arial" panose="020B0604020202020204" pitchFamily="34" charset="0"/>
                        <a:cs typeface="Arial" panose="020B0604020202020204" pitchFamily="34" charset="0"/>
                      </a:endParaRPr>
                    </a:p>
                  </a:txBody>
                  <a:tcPr marL="9525" marR="9525" marT="9525" marB="0">
                    <a:noFill/>
                  </a:tcPr>
                </a:tc>
                <a:extLst>
                  <a:ext uri="{0D108BD9-81ED-4DB2-BD59-A6C34878D82A}">
                    <a16:rowId xmlns:a16="http://schemas.microsoft.com/office/drawing/2014/main" val="10001"/>
                  </a:ext>
                </a:extLst>
              </a:tr>
              <a:tr h="730328">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sCTO1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p=0.000</a:t>
                      </a:r>
                    </a:p>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r=0.483</a:t>
                      </a:r>
                      <a:r>
                        <a:rPr lang="sl-SI" sz="1600" b="1" baseline="30000" dirty="0">
                          <a:solidFill>
                            <a:schemeClr val="tx1"/>
                          </a:solidFill>
                          <a:effectLst/>
                          <a:latin typeface="Arial" panose="020B0604020202020204" pitchFamily="34" charset="0"/>
                          <a:cs typeface="Arial" panose="020B0604020202020204" pitchFamily="34" charset="0"/>
                        </a:rPr>
                        <a:t>**</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p=0.004</a:t>
                      </a:r>
                    </a:p>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r=0.338</a:t>
                      </a:r>
                      <a:r>
                        <a:rPr lang="sl-SI" sz="1600" b="1" baseline="30000" dirty="0">
                          <a:solidFill>
                            <a:schemeClr val="tx1"/>
                          </a:solidFill>
                          <a:effectLst/>
                          <a:latin typeface="Arial" panose="020B0604020202020204" pitchFamily="34" charset="0"/>
                          <a:cs typeface="Arial" panose="020B0604020202020204" pitchFamily="34" charset="0"/>
                        </a:rPr>
                        <a:t>**</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p=0.000</a:t>
                      </a:r>
                    </a:p>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r=0.417</a:t>
                      </a:r>
                      <a:r>
                        <a:rPr lang="sl-SI" sz="1600" b="1" baseline="30000" dirty="0">
                          <a:solidFill>
                            <a:schemeClr val="tx1"/>
                          </a:solidFill>
                          <a:effectLst/>
                          <a:latin typeface="Arial" panose="020B0604020202020204" pitchFamily="34" charset="0"/>
                          <a:cs typeface="Arial" panose="020B0604020202020204" pitchFamily="34" charset="0"/>
                        </a:rPr>
                        <a:t>**</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a:solidFill>
                            <a:schemeClr val="tx1"/>
                          </a:solidFill>
                          <a:effectLst/>
                          <a:latin typeface="Arial" panose="020B0604020202020204" pitchFamily="34" charset="0"/>
                          <a:cs typeface="Arial" panose="020B0604020202020204" pitchFamily="34" charset="0"/>
                        </a:rPr>
                        <a:t>NS</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pPr>
                      <a:r>
                        <a:rPr lang="sl-SI" sz="1600" b="1" dirty="0" smtClean="0">
                          <a:solidFill>
                            <a:schemeClr val="tx1"/>
                          </a:solidFill>
                          <a:effectLst/>
                          <a:latin typeface="Arial" panose="020B0604020202020204" pitchFamily="34" charset="0"/>
                          <a:cs typeface="Arial" panose="020B0604020202020204" pitchFamily="34" charset="0"/>
                        </a:rPr>
                        <a:t>NS</a:t>
                      </a:r>
                      <a:endParaRPr lang="sl-SI" sz="1600" b="1" dirty="0">
                        <a:solidFill>
                          <a:schemeClr val="tx1"/>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r=0,382</a:t>
                      </a:r>
                      <a:endParaRPr lang="sl-SI" sz="1600" b="1"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p= </a:t>
                      </a:r>
                      <a:r>
                        <a:rPr lang="sl-SI" sz="1600" b="1" dirty="0">
                          <a:solidFill>
                            <a:schemeClr val="tx1"/>
                          </a:solidFill>
                          <a:effectLst/>
                          <a:latin typeface="Arial" panose="020B0604020202020204" pitchFamily="34" charset="0"/>
                          <a:cs typeface="Arial" panose="020B0604020202020204" pitchFamily="34" charset="0"/>
                        </a:rPr>
                        <a:t>0,001</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extLst>
                  <a:ext uri="{0D108BD9-81ED-4DB2-BD59-A6C34878D82A}">
                    <a16:rowId xmlns:a16="http://schemas.microsoft.com/office/drawing/2014/main" val="10002"/>
                  </a:ext>
                </a:extLst>
              </a:tr>
              <a:tr h="765388">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BAL CD4/CD8</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ctr">
                        <a:lnSpc>
                          <a:spcPct val="107000"/>
                        </a:lnSpc>
                      </a:pPr>
                      <a:endParaRPr lang="sl-SI" sz="1600" b="1" dirty="0">
                        <a:solidFill>
                          <a:schemeClr val="tx1"/>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p=0.042</a:t>
                      </a:r>
                      <a:endParaRPr lang="sl-SI" sz="1600" b="1"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sl-SI" sz="1600" b="1" dirty="0" smtClean="0">
                          <a:solidFill>
                            <a:schemeClr val="tx1"/>
                          </a:solidFill>
                          <a:effectLst/>
                          <a:latin typeface="Arial" panose="020B0604020202020204" pitchFamily="34" charset="0"/>
                          <a:cs typeface="Arial" panose="020B0604020202020204" pitchFamily="34" charset="0"/>
                        </a:rPr>
                        <a:t>r=0.75</a:t>
                      </a:r>
                      <a:r>
                        <a:rPr lang="sl-SI" sz="1600" b="1" baseline="30000" dirty="0">
                          <a:solidFill>
                            <a:schemeClr val="tx1"/>
                          </a:solidFill>
                          <a:effectLst/>
                          <a:latin typeface="Arial" panose="020B0604020202020204" pitchFamily="34" charset="0"/>
                          <a:cs typeface="Arial" panose="020B0604020202020204" pitchFamily="34" charset="0"/>
                        </a:rPr>
                        <a:t>*</a:t>
                      </a:r>
                      <a:endParaRPr lang="sl-SI"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oFill/>
                  </a:tcPr>
                </a:tc>
                <a:tc>
                  <a:txBody>
                    <a:bodyPr/>
                    <a:lstStyle/>
                    <a:p>
                      <a:pPr algn="ctr">
                        <a:lnSpc>
                          <a:spcPct val="107000"/>
                        </a:lnSpc>
                      </a:pPr>
                      <a:endParaRPr lang="sl-SI" sz="1600" b="1" dirty="0">
                        <a:solidFill>
                          <a:schemeClr val="tx1"/>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a:lnSpc>
                          <a:spcPct val="107000"/>
                        </a:lnSpc>
                      </a:pPr>
                      <a:endParaRPr lang="sl-SI" sz="1600" b="1" dirty="0">
                        <a:solidFill>
                          <a:schemeClr val="tx1"/>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a:lnSpc>
                          <a:spcPct val="107000"/>
                        </a:lnSpc>
                      </a:pPr>
                      <a:endParaRPr lang="sl-SI" sz="1600" b="1" dirty="0">
                        <a:solidFill>
                          <a:schemeClr val="tx1"/>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a:lnSpc>
                          <a:spcPct val="107000"/>
                        </a:lnSpc>
                      </a:pPr>
                      <a:endParaRPr lang="sl-SI" sz="1600" b="1" dirty="0">
                        <a:solidFill>
                          <a:schemeClr val="tx1"/>
                        </a:solidFill>
                        <a:effectLst/>
                        <a:latin typeface="Arial" panose="020B0604020202020204" pitchFamily="34" charset="0"/>
                        <a:cs typeface="Arial" panose="020B0604020202020204" pitchFamily="34" charset="0"/>
                      </a:endParaRPr>
                    </a:p>
                  </a:txBody>
                  <a:tcPr marL="9525" marR="9525" marT="9525" marB="0">
                    <a:noFill/>
                  </a:tcPr>
                </a:tc>
                <a:extLst>
                  <a:ext uri="{0D108BD9-81ED-4DB2-BD59-A6C34878D82A}">
                    <a16:rowId xmlns:a16="http://schemas.microsoft.com/office/drawing/2014/main" val="10003"/>
                  </a:ext>
                </a:extLst>
              </a:tr>
            </a:tbl>
          </a:graphicData>
        </a:graphic>
      </p:graphicFrame>
      <p:sp>
        <p:nvSpPr>
          <p:cNvPr id="7" name="Pravokotnik 6"/>
          <p:cNvSpPr/>
          <p:nvPr/>
        </p:nvSpPr>
        <p:spPr>
          <a:xfrm>
            <a:off x="1558617" y="5433020"/>
            <a:ext cx="6635214" cy="923330"/>
          </a:xfrm>
          <a:prstGeom prst="rect">
            <a:avLst/>
          </a:prstGeom>
        </p:spPr>
        <p:txBody>
          <a:bodyPr wrap="none">
            <a:spAutoFit/>
          </a:bodyPr>
          <a:lstStyle/>
          <a:p>
            <a:pPr>
              <a:lnSpc>
                <a:spcPct val="100000"/>
              </a:lnSpc>
            </a:pPr>
            <a:r>
              <a:rPr lang="sl-SI" dirty="0">
                <a:latin typeface="Arial" panose="020B0604020202020204" pitchFamily="34" charset="0"/>
                <a:cs typeface="Arial" panose="020B0604020202020204" pitchFamily="34" charset="0"/>
              </a:rPr>
              <a:t>sACE </a:t>
            </a:r>
            <a:r>
              <a:rPr lang="sl-SI" dirty="0" err="1">
                <a:latin typeface="Arial" panose="020B0604020202020204" pitchFamily="34" charset="0"/>
                <a:cs typeface="Arial" panose="020B0604020202020204" pitchFamily="34" charset="0"/>
              </a:rPr>
              <a:t>positively</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correlated</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with</a:t>
            </a:r>
            <a:r>
              <a:rPr lang="sl-SI" dirty="0">
                <a:latin typeface="Arial" panose="020B0604020202020204" pitchFamily="34" charset="0"/>
                <a:cs typeface="Arial" panose="020B0604020202020204" pitchFamily="34" charset="0"/>
              </a:rPr>
              <a:t> PET/CT in 51</a:t>
            </a:r>
            <a:r>
              <a:rPr lang="sl-SI" dirty="0" smtClean="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patients</a:t>
            </a:r>
            <a:endParaRPr lang="sl-SI" dirty="0" smtClean="0">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BAL - 93-96% </a:t>
            </a:r>
            <a:r>
              <a:rPr lang="sl-SI" dirty="0" err="1">
                <a:latin typeface="Arial" panose="020B0604020202020204" pitchFamily="34" charset="0"/>
                <a:cs typeface="Arial" panose="020B0604020202020204" pitchFamily="34" charset="0"/>
              </a:rPr>
              <a:t>specifity</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has</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higher</a:t>
            </a:r>
            <a:r>
              <a:rPr lang="sl-SI" dirty="0">
                <a:latin typeface="Arial" panose="020B0604020202020204" pitchFamily="34" charset="0"/>
                <a:cs typeface="Arial" panose="020B0604020202020204" pitchFamily="34" charset="0"/>
              </a:rPr>
              <a:t> SUV in PET/CT scan </a:t>
            </a:r>
            <a:r>
              <a:rPr lang="sl-SI" dirty="0" err="1">
                <a:latin typeface="Arial" panose="020B0604020202020204" pitchFamily="34" charset="0"/>
                <a:cs typeface="Arial" panose="020B0604020202020204" pitchFamily="34" charset="0"/>
              </a:rPr>
              <a:t>activity</a:t>
            </a:r>
            <a:endParaRPr lang="en-US" dirty="0"/>
          </a:p>
          <a:p>
            <a:pPr>
              <a:lnSpc>
                <a:spcPct val="100000"/>
              </a:lnSpc>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658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7165" y="453783"/>
            <a:ext cx="10515600" cy="1325563"/>
          </a:xfrm>
        </p:spPr>
        <p:txBody>
          <a:bodyPr>
            <a:noAutofit/>
          </a:bodyPr>
          <a:lstStyle/>
          <a:p>
            <a:r>
              <a:rPr lang="sl-SI" sz="2400" dirty="0" err="1" smtClean="0">
                <a:latin typeface="Arial" panose="020B0604020202020204" pitchFamily="34" charset="0"/>
                <a:cs typeface="Arial" panose="020B0604020202020204" pitchFamily="34" charset="0"/>
              </a:rPr>
              <a:t>Usefulness</a:t>
            </a:r>
            <a:r>
              <a:rPr lang="sl-SI" sz="2400" dirty="0" smtClean="0">
                <a:latin typeface="Arial" panose="020B0604020202020204" pitchFamily="34" charset="0"/>
                <a:cs typeface="Arial" panose="020B0604020202020204" pitchFamily="34" charset="0"/>
              </a:rPr>
              <a:t> of PET/CT</a:t>
            </a:r>
            <a:r>
              <a:rPr lang="en-US" sz="2400" dirty="0" smtClean="0">
                <a:latin typeface="Arial" panose="020B0604020202020204" pitchFamily="34" charset="0"/>
                <a:cs typeface="Arial" panose="020B0604020202020204" pitchFamily="34" charset="0"/>
              </a:rPr>
              <a:t> </a:t>
            </a:r>
            <a:r>
              <a:rPr lang="sl-SI" sz="2400" dirty="0" smtClean="0">
                <a:latin typeface="Arial" panose="020B0604020202020204" pitchFamily="34" charset="0"/>
                <a:cs typeface="Arial" panose="020B0604020202020204" pitchFamily="34" charset="0"/>
              </a:rPr>
              <a:t>scan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monitoring of the disease</a:t>
            </a:r>
          </a:p>
        </p:txBody>
      </p:sp>
      <p:sp>
        <p:nvSpPr>
          <p:cNvPr id="3" name="Označba mesta datuma 2"/>
          <p:cNvSpPr>
            <a:spLocks noGrp="1"/>
          </p:cNvSpPr>
          <p:nvPr>
            <p:ph type="dt" sz="half" idx="10"/>
          </p:nvPr>
        </p:nvSpPr>
        <p:spPr/>
        <p:txBody>
          <a:bodyPr/>
          <a:lstStyle/>
          <a:p>
            <a:fld id="{769F52BE-2F65-44A8-BA39-3749E131205D}" type="datetime1">
              <a:rPr lang="en-US" smtClean="0"/>
              <a:t>4/17/2018</a:t>
            </a:fld>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42</a:t>
            </a:fld>
            <a:endParaRPr lang="en-US"/>
          </a:p>
        </p:txBody>
      </p:sp>
      <p:graphicFrame>
        <p:nvGraphicFramePr>
          <p:cNvPr id="5" name="Tabela 4"/>
          <p:cNvGraphicFramePr>
            <a:graphicFrameLocks noGrp="1"/>
          </p:cNvGraphicFramePr>
          <p:nvPr>
            <p:extLst>
              <p:ext uri="{D42A27DB-BD31-4B8C-83A1-F6EECF244321}">
                <p14:modId xmlns:p14="http://schemas.microsoft.com/office/powerpoint/2010/main" val="2067723085"/>
              </p:ext>
            </p:extLst>
          </p:nvPr>
        </p:nvGraphicFramePr>
        <p:xfrm>
          <a:off x="1243492" y="3374826"/>
          <a:ext cx="9106456" cy="2194560"/>
        </p:xfrm>
        <a:graphic>
          <a:graphicData uri="http://schemas.openxmlformats.org/drawingml/2006/table">
            <a:tbl>
              <a:tblPr firstRow="1" bandRow="1">
                <a:tableStyleId>{5C22544A-7EE6-4342-B048-85BDC9FD1C3A}</a:tableStyleId>
              </a:tblPr>
              <a:tblGrid>
                <a:gridCol w="1576273">
                  <a:extLst>
                    <a:ext uri="{9D8B030D-6E8A-4147-A177-3AD203B41FA5}">
                      <a16:colId xmlns:a16="http://schemas.microsoft.com/office/drawing/2014/main" val="20000"/>
                    </a:ext>
                  </a:extLst>
                </a:gridCol>
                <a:gridCol w="1576273">
                  <a:extLst>
                    <a:ext uri="{9D8B030D-6E8A-4147-A177-3AD203B41FA5}">
                      <a16:colId xmlns:a16="http://schemas.microsoft.com/office/drawing/2014/main" val="20001"/>
                    </a:ext>
                  </a:extLst>
                </a:gridCol>
                <a:gridCol w="1576273">
                  <a:extLst>
                    <a:ext uri="{9D8B030D-6E8A-4147-A177-3AD203B41FA5}">
                      <a16:colId xmlns:a16="http://schemas.microsoft.com/office/drawing/2014/main" val="20002"/>
                    </a:ext>
                  </a:extLst>
                </a:gridCol>
                <a:gridCol w="1576273">
                  <a:extLst>
                    <a:ext uri="{9D8B030D-6E8A-4147-A177-3AD203B41FA5}">
                      <a16:colId xmlns:a16="http://schemas.microsoft.com/office/drawing/2014/main" val="20003"/>
                    </a:ext>
                  </a:extLst>
                </a:gridCol>
                <a:gridCol w="1462894">
                  <a:extLst>
                    <a:ext uri="{9D8B030D-6E8A-4147-A177-3AD203B41FA5}">
                      <a16:colId xmlns:a16="http://schemas.microsoft.com/office/drawing/2014/main" val="20004"/>
                    </a:ext>
                  </a:extLst>
                </a:gridCol>
                <a:gridCol w="1338470">
                  <a:extLst>
                    <a:ext uri="{9D8B030D-6E8A-4147-A177-3AD203B41FA5}">
                      <a16:colId xmlns:a16="http://schemas.microsoft.com/office/drawing/2014/main" val="20005"/>
                    </a:ext>
                  </a:extLst>
                </a:gridCol>
              </a:tblGrid>
              <a:tr h="555300">
                <a:tc>
                  <a:txBody>
                    <a:bodyPr/>
                    <a:lstStyle/>
                    <a:p>
                      <a:r>
                        <a:rPr lang="sl-SI" sz="1800" b="1" dirty="0" smtClean="0">
                          <a:latin typeface="Arial" panose="020B0604020202020204" pitchFamily="34" charset="0"/>
                          <a:cs typeface="Arial" panose="020B0604020202020204" pitchFamily="34" charset="0"/>
                        </a:rPr>
                        <a:t>PET/CT</a:t>
                      </a:r>
                    </a:p>
                    <a:p>
                      <a:endParaRPr lang="sl-SI" sz="1800" b="1" dirty="0" smtClean="0">
                        <a:latin typeface="Arial" panose="020B0604020202020204" pitchFamily="34" charset="0"/>
                        <a:cs typeface="Arial" panose="020B0604020202020204" pitchFamily="34" charset="0"/>
                      </a:endParaRPr>
                    </a:p>
                    <a:p>
                      <a:r>
                        <a:rPr lang="sl-SI" sz="1800" b="1" dirty="0" smtClean="0">
                          <a:latin typeface="Arial" panose="020B0604020202020204" pitchFamily="34" charset="0"/>
                          <a:cs typeface="Arial" panose="020B0604020202020204" pitchFamily="34" charset="0"/>
                        </a:rPr>
                        <a:t>87 </a:t>
                      </a:r>
                      <a:r>
                        <a:rPr lang="sl-SI" sz="1800" b="1" dirty="0" err="1" smtClean="0">
                          <a:latin typeface="Arial" panose="020B0604020202020204" pitchFamily="34" charset="0"/>
                          <a:cs typeface="Arial" panose="020B0604020202020204" pitchFamily="34" charset="0"/>
                        </a:rPr>
                        <a:t>pts</a:t>
                      </a:r>
                      <a:endParaRPr lang="en-US" sz="1800" b="1" dirty="0">
                        <a:latin typeface="Arial" panose="020B0604020202020204" pitchFamily="34" charset="0"/>
                        <a:cs typeface="Arial" panose="020B0604020202020204" pitchFamily="34" charset="0"/>
                      </a:endParaRPr>
                    </a:p>
                  </a:txBody>
                  <a:tcPr/>
                </a:tc>
                <a:tc>
                  <a:txBody>
                    <a:bodyPr/>
                    <a:lstStyle/>
                    <a:p>
                      <a:pPr algn="l">
                        <a:lnSpc>
                          <a:spcPct val="107000"/>
                        </a:lnSpc>
                        <a:spcAft>
                          <a:spcPts val="800"/>
                        </a:spcAft>
                      </a:pPr>
                      <a:r>
                        <a:rPr lang="sl-SI" sz="1800" b="1" dirty="0" err="1" smtClean="0">
                          <a:solidFill>
                            <a:schemeClr val="bg1"/>
                          </a:solidFill>
                          <a:effectLst/>
                          <a:latin typeface="Arial" panose="020B0604020202020204" pitchFamily="34" charset="0"/>
                          <a:cs typeface="Arial" panose="020B0604020202020204" pitchFamily="34" charset="0"/>
                        </a:rPr>
                        <a:t>MaxSUV</a:t>
                      </a:r>
                      <a:endParaRPr lang="sl-SI"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067" marR="63067" marT="8759" marB="0" anchor="ctr"/>
                </a:tc>
                <a:tc>
                  <a:txBody>
                    <a:bodyPr/>
                    <a:lstStyle/>
                    <a:p>
                      <a:pPr algn="l">
                        <a:lnSpc>
                          <a:spcPct val="107000"/>
                        </a:lnSpc>
                        <a:spcAft>
                          <a:spcPts val="800"/>
                        </a:spcAft>
                      </a:pPr>
                      <a:r>
                        <a:rPr lang="sl-SI" sz="1800" b="1" dirty="0" err="1" smtClean="0">
                          <a:solidFill>
                            <a:schemeClr val="bg1"/>
                          </a:solidFill>
                          <a:effectLst/>
                          <a:latin typeface="Arial" panose="020B0604020202020204" pitchFamily="34" charset="0"/>
                          <a:cs typeface="Arial" panose="020B0604020202020204" pitchFamily="34" charset="0"/>
                        </a:rPr>
                        <a:t>MaxParenP</a:t>
                      </a:r>
                      <a:endParaRPr lang="sl-SI"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067" marR="63067" marT="8759" marB="0" anchor="ctr"/>
                </a:tc>
                <a:tc>
                  <a:txBody>
                    <a:bodyPr/>
                    <a:lstStyle/>
                    <a:p>
                      <a:pPr algn="l">
                        <a:lnSpc>
                          <a:spcPct val="107000"/>
                        </a:lnSpc>
                        <a:spcAft>
                          <a:spcPts val="800"/>
                        </a:spcAft>
                      </a:pPr>
                      <a:r>
                        <a:rPr lang="sl-SI" sz="1400" b="1" dirty="0" err="1">
                          <a:solidFill>
                            <a:schemeClr val="bg1"/>
                          </a:solidFill>
                          <a:effectLst/>
                          <a:latin typeface="Arial" panose="020B0604020202020204" pitchFamily="34" charset="0"/>
                          <a:cs typeface="Arial" panose="020B0604020202020204" pitchFamily="34" charset="0"/>
                        </a:rPr>
                        <a:t>Max_L_nodes_in</a:t>
                      </a:r>
                      <a:r>
                        <a:rPr lang="sl-SI" sz="1400" b="1" dirty="0">
                          <a:solidFill>
                            <a:schemeClr val="bg1"/>
                          </a:solidFill>
                          <a:effectLst/>
                          <a:latin typeface="Arial" panose="020B0604020202020204" pitchFamily="34" charset="0"/>
                          <a:cs typeface="Arial" panose="020B0604020202020204" pitchFamily="34" charset="0"/>
                        </a:rPr>
                        <a:t>_ </a:t>
                      </a:r>
                      <a:r>
                        <a:rPr lang="sl-SI" sz="1400" b="1" dirty="0" err="1" smtClean="0">
                          <a:solidFill>
                            <a:schemeClr val="bg1"/>
                          </a:solidFill>
                          <a:effectLst/>
                          <a:latin typeface="Arial" panose="020B0604020202020204" pitchFamily="34" charset="0"/>
                          <a:cs typeface="Arial" panose="020B0604020202020204" pitchFamily="34" charset="0"/>
                        </a:rPr>
                        <a:t>chest</a:t>
                      </a:r>
                      <a:endParaRPr lang="sl-SI"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067" marR="63067" marT="8759" marB="0" anchor="ctr"/>
                </a:tc>
                <a:tc>
                  <a:txBody>
                    <a:bodyPr/>
                    <a:lstStyle/>
                    <a:p>
                      <a:pPr algn="l">
                        <a:lnSpc>
                          <a:spcPct val="107000"/>
                        </a:lnSpc>
                        <a:spcAft>
                          <a:spcPts val="800"/>
                        </a:spcAft>
                      </a:pPr>
                      <a:r>
                        <a:rPr lang="sl-SI" sz="1400" b="1" dirty="0" err="1" smtClean="0">
                          <a:solidFill>
                            <a:schemeClr val="bg1"/>
                          </a:solidFill>
                          <a:effectLst/>
                          <a:latin typeface="Arial" panose="020B0604020202020204" pitchFamily="34" charset="0"/>
                          <a:cs typeface="Arial" panose="020B0604020202020204" pitchFamily="34" charset="0"/>
                        </a:rPr>
                        <a:t>Max_L_nodes_outside_chest</a:t>
                      </a:r>
                      <a:endParaRPr lang="sl-SI"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067" marR="63067" marT="8759" marB="0" anchor="ctr"/>
                </a:tc>
                <a:tc>
                  <a:txBody>
                    <a:bodyPr/>
                    <a:lstStyle/>
                    <a:p>
                      <a:pPr algn="l">
                        <a:lnSpc>
                          <a:spcPct val="107000"/>
                        </a:lnSpc>
                        <a:spcAft>
                          <a:spcPts val="800"/>
                        </a:spcAft>
                      </a:pPr>
                      <a:r>
                        <a:rPr lang="sl-SI" sz="1400" b="1" dirty="0" err="1" smtClean="0">
                          <a:solidFill>
                            <a:schemeClr val="bg1"/>
                          </a:solidFill>
                          <a:effectLst/>
                          <a:latin typeface="Arial" panose="020B0604020202020204" pitchFamily="34" charset="0"/>
                          <a:cs typeface="Arial" panose="020B0604020202020204" pitchFamily="34" charset="0"/>
                        </a:rPr>
                        <a:t>Max_organ</a:t>
                      </a:r>
                      <a:r>
                        <a:rPr lang="sl-SI" sz="1400" b="1" dirty="0" smtClean="0">
                          <a:solidFill>
                            <a:schemeClr val="bg1"/>
                          </a:solidFill>
                          <a:effectLst/>
                          <a:latin typeface="Arial" panose="020B0604020202020204" pitchFamily="34" charset="0"/>
                          <a:cs typeface="Arial" panose="020B0604020202020204" pitchFamily="34" charset="0"/>
                        </a:rPr>
                        <a:t> </a:t>
                      </a:r>
                      <a:r>
                        <a:rPr lang="sl-SI" sz="1400" b="1" dirty="0" err="1" smtClean="0">
                          <a:solidFill>
                            <a:schemeClr val="bg1"/>
                          </a:solidFill>
                          <a:effectLst/>
                          <a:latin typeface="Arial" panose="020B0604020202020204" pitchFamily="34" charset="0"/>
                          <a:cs typeface="Arial" panose="020B0604020202020204" pitchFamily="34" charset="0"/>
                        </a:rPr>
                        <a:t>outside_chest</a:t>
                      </a:r>
                      <a:endParaRPr lang="sl-SI"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067" marR="63067" marT="8759" marB="0" anchor="ctr"/>
                </a:tc>
                <a:extLst>
                  <a:ext uri="{0D108BD9-81ED-4DB2-BD59-A6C34878D82A}">
                    <a16:rowId xmlns:a16="http://schemas.microsoft.com/office/drawing/2014/main" val="10000"/>
                  </a:ext>
                </a:extLst>
              </a:tr>
              <a:tr h="56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1" dirty="0" smtClean="0">
                          <a:latin typeface="Arial" panose="020B0604020202020204" pitchFamily="34" charset="0"/>
                          <a:cs typeface="Arial" panose="020B0604020202020204" pitchFamily="34" charset="0"/>
                        </a:rPr>
                        <a:t>PET/CT1</a:t>
                      </a:r>
                      <a:endParaRPr lang="en-US" sz="1800" b="1" dirty="0" smtClean="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14.2±1.4</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4.8±0.7</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12.4±1.5</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9.3±1.1</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4.5±0.31</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6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1" dirty="0" smtClean="0">
                          <a:latin typeface="Arial" panose="020B0604020202020204" pitchFamily="34" charset="0"/>
                          <a:cs typeface="Arial" panose="020B0604020202020204" pitchFamily="34" charset="0"/>
                        </a:rPr>
                        <a:t>PET/CT2</a:t>
                      </a:r>
                      <a:endParaRPr lang="en-US" sz="1800" b="1" dirty="0" smtClean="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9.7±1.0</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3.4±0.6</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8.1±1.1</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7.2±1.0</a:t>
                      </a:r>
                      <a:endParaRPr lang="en-US" sz="1800" b="1" dirty="0">
                        <a:latin typeface="Arial" panose="020B0604020202020204" pitchFamily="34" charset="0"/>
                        <a:cs typeface="Arial" panose="020B0604020202020204" pitchFamily="34" charset="0"/>
                      </a:endParaRPr>
                    </a:p>
                  </a:txBody>
                  <a:tcPr/>
                </a:tc>
                <a:tc>
                  <a:txBody>
                    <a:bodyPr/>
                    <a:lstStyle/>
                    <a:p>
                      <a:r>
                        <a:rPr lang="sl-SI" sz="1800" b="1" dirty="0" smtClean="0">
                          <a:latin typeface="Arial" panose="020B0604020202020204" pitchFamily="34" charset="0"/>
                          <a:cs typeface="Arial" panose="020B0604020202020204" pitchFamily="34" charset="0"/>
                        </a:rPr>
                        <a:t>4.2±0.3</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7" name="Naslov 1"/>
          <p:cNvSpPr txBox="1">
            <a:spLocks/>
          </p:cNvSpPr>
          <p:nvPr/>
        </p:nvSpPr>
        <p:spPr>
          <a:xfrm>
            <a:off x="1007165" y="166790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sl-SI" sz="2400" dirty="0" err="1" smtClean="0">
                <a:latin typeface="Arial" panose="020B0604020202020204" pitchFamily="34" charset="0"/>
                <a:ea typeface="Times New Roman" panose="02020603050405020304" pitchFamily="18" charset="0"/>
              </a:rPr>
              <a:t>MaxSUV</a:t>
            </a:r>
            <a:r>
              <a:rPr lang="sl-SI" altLang="sl-SI" sz="2400" dirty="0" smtClean="0">
                <a:latin typeface="Arial" panose="020B0604020202020204" pitchFamily="34" charset="0"/>
                <a:ea typeface="Times New Roman" panose="02020603050405020304" pitchFamily="18" charset="0"/>
              </a:rPr>
              <a:t> in </a:t>
            </a:r>
            <a:r>
              <a:rPr lang="sl-SI" altLang="sl-SI" sz="2400" dirty="0" err="1" smtClean="0">
                <a:latin typeface="Arial" panose="020B0604020202020204" pitchFamily="34" charset="0"/>
                <a:ea typeface="Times New Roman" panose="02020603050405020304" pitchFamily="18" charset="0"/>
              </a:rPr>
              <a:t>different</a:t>
            </a:r>
            <a:r>
              <a:rPr lang="sl-SI" altLang="sl-SI" sz="2400" dirty="0" smtClean="0">
                <a:latin typeface="Arial" panose="020B0604020202020204" pitchFamily="34" charset="0"/>
                <a:ea typeface="Times New Roman" panose="02020603050405020304" pitchFamily="18" charset="0"/>
              </a:rPr>
              <a:t> </a:t>
            </a:r>
            <a:r>
              <a:rPr lang="sl-SI" altLang="sl-SI" sz="2400" dirty="0" err="1" smtClean="0">
                <a:latin typeface="Arial" panose="020B0604020202020204" pitchFamily="34" charset="0"/>
                <a:ea typeface="Times New Roman" panose="02020603050405020304" pitchFamily="18" charset="0"/>
              </a:rPr>
              <a:t>locations</a:t>
            </a:r>
            <a:r>
              <a:rPr lang="sl-SI" altLang="sl-SI" sz="2400" dirty="0" smtClean="0">
                <a:latin typeface="Arial" panose="020B0604020202020204" pitchFamily="34" charset="0"/>
                <a:ea typeface="Times New Roman" panose="02020603050405020304" pitchFamily="18" charset="0"/>
              </a:rPr>
              <a:t> in PET/CT1 </a:t>
            </a:r>
            <a:r>
              <a:rPr lang="sl-SI" altLang="sl-SI" sz="2400" dirty="0" err="1" smtClean="0">
                <a:latin typeface="Arial" panose="020B0604020202020204" pitchFamily="34" charset="0"/>
                <a:ea typeface="Times New Roman" panose="02020603050405020304" pitchFamily="18" charset="0"/>
              </a:rPr>
              <a:t>and</a:t>
            </a:r>
            <a:r>
              <a:rPr lang="sl-SI" altLang="sl-SI" sz="2400" dirty="0" smtClean="0">
                <a:latin typeface="Arial" panose="020B0604020202020204" pitchFamily="34" charset="0"/>
                <a:ea typeface="Times New Roman" panose="02020603050405020304" pitchFamily="18" charset="0"/>
              </a:rPr>
              <a:t> in PET/CT2  scan</a:t>
            </a:r>
            <a:endParaRPr lang="en-US" sz="2400" dirty="0"/>
          </a:p>
        </p:txBody>
      </p:sp>
    </p:spTree>
    <p:extLst>
      <p:ext uri="{BB962C8B-B14F-4D97-AF65-F5344CB8AC3E}">
        <p14:creationId xmlns:p14="http://schemas.microsoft.com/office/powerpoint/2010/main" val="374419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5932"/>
            <a:ext cx="10515600" cy="1325563"/>
          </a:xfrm>
        </p:spPr>
        <p:txBody>
          <a:bodyPr>
            <a:normAutofit/>
          </a:bodyPr>
          <a:lstStyle/>
          <a:p>
            <a:r>
              <a:rPr lang="sl-SI" sz="1800" b="1" dirty="0" smtClean="0">
                <a:latin typeface="Arial" panose="020B0604020202020204" pitchFamily="34" charset="0"/>
                <a:cs typeface="Arial" panose="020B0604020202020204" pitchFamily="34" charset="0"/>
              </a:rPr>
              <a:t> </a:t>
            </a:r>
            <a:r>
              <a:rPr lang="sl-SI" sz="1800" b="1" dirty="0">
                <a:latin typeface="Arial" panose="020B0604020202020204" pitchFamily="34" charset="0"/>
                <a:cs typeface="Arial" panose="020B0604020202020204" pitchFamily="34" charset="0"/>
              </a:rPr>
              <a:t>CTO1</a:t>
            </a:r>
            <a:r>
              <a:rPr lang="sl-SI" sz="1800" dirty="0">
                <a:latin typeface="Arial" panose="020B0604020202020204" pitchFamily="34" charset="0"/>
                <a:cs typeface="Arial" panose="020B0604020202020204" pitchFamily="34" charset="0"/>
              </a:rPr>
              <a:t> (</a:t>
            </a:r>
            <a:r>
              <a:rPr lang="sl-SI" sz="1800" dirty="0" err="1">
                <a:latin typeface="Arial" panose="020B0604020202020204" pitchFamily="34" charset="0"/>
                <a:cs typeface="Arial" panose="020B0604020202020204" pitchFamily="34" charset="0"/>
              </a:rPr>
              <a:t>nmol</a:t>
            </a:r>
            <a:r>
              <a:rPr lang="sl-SI" sz="1800" dirty="0">
                <a:latin typeface="Arial" panose="020B0604020202020204" pitchFamily="34" charset="0"/>
                <a:cs typeface="Arial" panose="020B0604020202020204" pitchFamily="34" charset="0"/>
              </a:rPr>
              <a:t>/h/ml) in </a:t>
            </a:r>
            <a:r>
              <a:rPr lang="sl-SI" sz="1800" dirty="0" err="1">
                <a:latin typeface="Arial" panose="020B0604020202020204" pitchFamily="34" charset="0"/>
                <a:cs typeface="Arial" panose="020B0604020202020204" pitchFamily="34" charset="0"/>
              </a:rPr>
              <a:t>relation</a:t>
            </a:r>
            <a:r>
              <a:rPr lang="sl-SI" sz="1800" dirty="0">
                <a:latin typeface="Arial" panose="020B0604020202020204" pitchFamily="34" charset="0"/>
                <a:cs typeface="Arial" panose="020B0604020202020204" pitchFamily="34" charset="0"/>
              </a:rPr>
              <a:t> to </a:t>
            </a:r>
            <a:r>
              <a:rPr lang="sl-SI" sz="1800" dirty="0" smtClean="0">
                <a:latin typeface="Arial" panose="020B0604020202020204" pitchFamily="34" charset="0"/>
                <a:cs typeface="Arial" panose="020B0604020202020204" pitchFamily="34" charset="0"/>
              </a:rPr>
              <a:t>MaxSUV1 at </a:t>
            </a:r>
            <a:br>
              <a:rPr lang="sl-SI" sz="1800" dirty="0" smtClean="0">
                <a:latin typeface="Arial" panose="020B0604020202020204" pitchFamily="34" charset="0"/>
                <a:cs typeface="Arial" panose="020B0604020202020204" pitchFamily="34" charset="0"/>
              </a:rPr>
            </a:br>
            <a:r>
              <a:rPr lang="sl-SI" sz="1800" dirty="0" err="1" smtClean="0">
                <a:latin typeface="Arial" panose="020B0604020202020204" pitchFamily="34" charset="0"/>
                <a:cs typeface="Arial" panose="020B0604020202020204" pitchFamily="34" charset="0"/>
              </a:rPr>
              <a:t>any</a:t>
            </a:r>
            <a:r>
              <a:rPr lang="sl-SI" sz="1800" dirty="0" smtClean="0">
                <a:latin typeface="Arial" panose="020B0604020202020204" pitchFamily="34" charset="0"/>
                <a:cs typeface="Arial" panose="020B0604020202020204" pitchFamily="34" charset="0"/>
              </a:rPr>
              <a:t> </a:t>
            </a:r>
            <a:r>
              <a:rPr lang="sl-SI" sz="1800" dirty="0">
                <a:latin typeface="Arial" panose="020B0604020202020204" pitchFamily="34" charset="0"/>
                <a:cs typeface="Arial" panose="020B0604020202020204" pitchFamily="34" charset="0"/>
              </a:rPr>
              <a:t>location1 </a:t>
            </a:r>
            <a:r>
              <a:rPr lang="sl-SI" sz="1800" dirty="0" smtClean="0">
                <a:latin typeface="Arial" panose="020B0604020202020204" pitchFamily="34" charset="0"/>
                <a:cs typeface="Arial" panose="020B0604020202020204" pitchFamily="34" charset="0"/>
              </a:rPr>
              <a:t>(</a:t>
            </a:r>
            <a:r>
              <a:rPr lang="sl-SI" sz="1800" dirty="0" err="1" smtClean="0">
                <a:latin typeface="Arial" panose="020B0604020202020204" pitchFamily="34" charset="0"/>
                <a:cs typeface="Arial" panose="020B0604020202020204" pitchFamily="34" charset="0"/>
              </a:rPr>
              <a:t>left</a:t>
            </a:r>
            <a:r>
              <a:rPr lang="sl-SI" sz="1800" dirty="0" smtClean="0">
                <a:latin typeface="Arial" panose="020B0604020202020204" pitchFamily="34" charset="0"/>
                <a:cs typeface="Arial" panose="020B0604020202020204" pitchFamily="34" charset="0"/>
              </a:rPr>
              <a:t>), </a:t>
            </a:r>
            <a:r>
              <a:rPr lang="sl-SI" sz="1800" dirty="0">
                <a:latin typeface="Arial" panose="020B0604020202020204" pitchFamily="34" charset="0"/>
                <a:cs typeface="Arial" panose="020B0604020202020204" pitchFamily="34" charset="0"/>
              </a:rPr>
              <a:t>to </a:t>
            </a:r>
            <a:r>
              <a:rPr lang="sl-SI" sz="1800" dirty="0" err="1">
                <a:latin typeface="Arial" panose="020B0604020202020204" pitchFamily="34" charset="0"/>
                <a:cs typeface="Arial" panose="020B0604020202020204" pitchFamily="34" charset="0"/>
              </a:rPr>
              <a:t>pulmonary</a:t>
            </a:r>
            <a:r>
              <a:rPr lang="sl-SI" sz="1800" dirty="0">
                <a:latin typeface="Arial" panose="020B0604020202020204" pitchFamily="34" charset="0"/>
                <a:cs typeface="Arial" panose="020B0604020202020204" pitchFamily="34" charset="0"/>
              </a:rPr>
              <a:t> parenchyma1 </a:t>
            </a:r>
            <a:r>
              <a:rPr lang="sl-SI" sz="1800" dirty="0" smtClean="0">
                <a:latin typeface="Arial" panose="020B0604020202020204" pitchFamily="34" charset="0"/>
                <a:cs typeface="Arial" panose="020B0604020202020204" pitchFamily="34" charset="0"/>
              </a:rPr>
              <a:t>(in </a:t>
            </a:r>
            <a:r>
              <a:rPr lang="sl-SI" sz="1800" dirty="0" err="1" smtClean="0">
                <a:latin typeface="Arial" panose="020B0604020202020204" pitchFamily="34" charset="0"/>
                <a:cs typeface="Arial" panose="020B0604020202020204" pitchFamily="34" charset="0"/>
              </a:rPr>
              <a:t>the</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middle</a:t>
            </a:r>
            <a:r>
              <a:rPr lang="sl-SI" sz="1800" dirty="0" smtClean="0">
                <a:latin typeface="Arial" panose="020B0604020202020204" pitchFamily="34" charset="0"/>
                <a:cs typeface="Arial" panose="020B0604020202020204" pitchFamily="34" charset="0"/>
              </a:rPr>
              <a:t>) </a:t>
            </a:r>
            <a:r>
              <a:rPr lang="sl-SI" sz="1800" dirty="0" err="1">
                <a:latin typeface="Arial" panose="020B0604020202020204" pitchFamily="34" charset="0"/>
                <a:cs typeface="Arial" panose="020B0604020202020204" pitchFamily="34" charset="0"/>
              </a:rPr>
              <a:t>and</a:t>
            </a:r>
            <a:r>
              <a:rPr lang="sl-SI" sz="1800" dirty="0">
                <a:latin typeface="Arial" panose="020B0604020202020204" pitchFamily="34" charset="0"/>
                <a:cs typeface="Arial" panose="020B0604020202020204" pitchFamily="34" charset="0"/>
              </a:rPr>
              <a:t> </a:t>
            </a:r>
            <a:r>
              <a:rPr lang="sl-SI" sz="1800" dirty="0" err="1">
                <a:latin typeface="Arial" panose="020B0604020202020204" pitchFamily="34" charset="0"/>
                <a:cs typeface="Arial" panose="020B0604020202020204" pitchFamily="34" charset="0"/>
              </a:rPr>
              <a:t>thoracic</a:t>
            </a:r>
            <a:r>
              <a:rPr lang="sl-SI" sz="1800" dirty="0">
                <a:latin typeface="Arial" panose="020B0604020202020204" pitchFamily="34" charset="0"/>
                <a:cs typeface="Arial" panose="020B0604020202020204" pitchFamily="34" charset="0"/>
              </a:rPr>
              <a:t> LN1 </a:t>
            </a:r>
            <a:r>
              <a:rPr lang="sl-SI" sz="1800" dirty="0" smtClean="0">
                <a:latin typeface="Arial" panose="020B0604020202020204" pitchFamily="34" charset="0"/>
                <a:cs typeface="Arial" panose="020B0604020202020204" pitchFamily="34" charset="0"/>
              </a:rPr>
              <a:t>(</a:t>
            </a:r>
            <a:r>
              <a:rPr lang="sl-SI" sz="1800" dirty="0" err="1" smtClean="0">
                <a:latin typeface="Arial" panose="020B0604020202020204" pitchFamily="34" charset="0"/>
                <a:cs typeface="Arial" panose="020B0604020202020204" pitchFamily="34" charset="0"/>
              </a:rPr>
              <a:t>right</a:t>
            </a:r>
            <a:r>
              <a:rPr lang="sl-SI"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43</a:t>
            </a:fld>
            <a:endParaRPr lang="en-US"/>
          </a:p>
        </p:txBody>
      </p:sp>
      <p:pic>
        <p:nvPicPr>
          <p:cNvPr id="7" name="Picture 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4540" y="1119762"/>
            <a:ext cx="2570249" cy="226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4684667" y="1169278"/>
            <a:ext cx="2723062" cy="2262916"/>
          </a:xfrm>
          <a:prstGeom prst="rect">
            <a:avLst/>
          </a:prstGeom>
          <a:noFill/>
          <a:ln>
            <a:noFill/>
          </a:ln>
          <a:extLst/>
        </p:spPr>
      </p:pic>
      <p:pic>
        <p:nvPicPr>
          <p:cNvPr id="12"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8186295" y="1225786"/>
            <a:ext cx="2627479" cy="2229420"/>
          </a:xfrm>
          <a:prstGeom prst="rect">
            <a:avLst/>
          </a:prstGeom>
          <a:noFill/>
          <a:ln>
            <a:noFill/>
          </a:ln>
          <a:extLst/>
        </p:spPr>
      </p:pic>
      <p:pic>
        <p:nvPicPr>
          <p:cNvPr id="8" name="Picture 16"/>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838199" y="4373215"/>
            <a:ext cx="2776589" cy="2303773"/>
          </a:xfrm>
          <a:prstGeom prst="rect">
            <a:avLst/>
          </a:prstGeom>
          <a:noFill/>
          <a:ln>
            <a:noFill/>
          </a:ln>
          <a:extLst/>
        </p:spPr>
      </p:pic>
      <p:pic>
        <p:nvPicPr>
          <p:cNvPr id="3" name="Slika 2"/>
          <p:cNvPicPr>
            <a:picLocks noChangeAspect="1"/>
          </p:cNvPicPr>
          <p:nvPr/>
        </p:nvPicPr>
        <p:blipFill>
          <a:blip r:embed="rId6"/>
          <a:stretch>
            <a:fillRect/>
          </a:stretch>
        </p:blipFill>
        <p:spPr>
          <a:xfrm>
            <a:off x="4684667" y="4307479"/>
            <a:ext cx="2723062" cy="2369021"/>
          </a:xfrm>
          <a:prstGeom prst="rect">
            <a:avLst/>
          </a:prstGeom>
        </p:spPr>
      </p:pic>
      <p:pic>
        <p:nvPicPr>
          <p:cNvPr id="10"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8164809" y="4373218"/>
            <a:ext cx="2648965" cy="2358886"/>
          </a:xfrm>
          <a:prstGeom prst="rect">
            <a:avLst/>
          </a:prstGeom>
          <a:noFill/>
          <a:ln>
            <a:noFill/>
          </a:ln>
          <a:extLst/>
        </p:spPr>
      </p:pic>
      <p:sp>
        <p:nvSpPr>
          <p:cNvPr id="13" name="Naslov 1"/>
          <p:cNvSpPr txBox="1">
            <a:spLocks/>
          </p:cNvSpPr>
          <p:nvPr/>
        </p:nvSpPr>
        <p:spPr>
          <a:xfrm>
            <a:off x="642742" y="32951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1800" b="1" dirty="0" smtClean="0">
                <a:latin typeface="Arial" panose="020B0604020202020204" pitchFamily="34" charset="0"/>
                <a:cs typeface="Arial" panose="020B0604020202020204" pitchFamily="34" charset="0"/>
              </a:rPr>
              <a:t> CTO2</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nmol</a:t>
            </a:r>
            <a:r>
              <a:rPr lang="sl-SI" sz="1800" dirty="0" smtClean="0">
                <a:latin typeface="Arial" panose="020B0604020202020204" pitchFamily="34" charset="0"/>
                <a:cs typeface="Arial" panose="020B0604020202020204" pitchFamily="34" charset="0"/>
              </a:rPr>
              <a:t>/h/ml) in </a:t>
            </a:r>
            <a:r>
              <a:rPr lang="sl-SI" sz="1800" dirty="0" err="1" smtClean="0">
                <a:latin typeface="Arial" panose="020B0604020202020204" pitchFamily="34" charset="0"/>
                <a:cs typeface="Arial" panose="020B0604020202020204" pitchFamily="34" charset="0"/>
              </a:rPr>
              <a:t>relation</a:t>
            </a:r>
            <a:r>
              <a:rPr lang="sl-SI" sz="1800" dirty="0" smtClean="0">
                <a:latin typeface="Arial" panose="020B0604020202020204" pitchFamily="34" charset="0"/>
                <a:cs typeface="Arial" panose="020B0604020202020204" pitchFamily="34" charset="0"/>
              </a:rPr>
              <a:t> to MaxSUV2 at </a:t>
            </a:r>
            <a:br>
              <a:rPr lang="sl-SI" sz="1800" dirty="0" smtClean="0">
                <a:latin typeface="Arial" panose="020B0604020202020204" pitchFamily="34" charset="0"/>
                <a:cs typeface="Arial" panose="020B0604020202020204" pitchFamily="34" charset="0"/>
              </a:rPr>
            </a:br>
            <a:r>
              <a:rPr lang="sl-SI" sz="1800" dirty="0" err="1" smtClean="0">
                <a:latin typeface="Arial" panose="020B0604020202020204" pitchFamily="34" charset="0"/>
                <a:cs typeface="Arial" panose="020B0604020202020204" pitchFamily="34" charset="0"/>
              </a:rPr>
              <a:t>any</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location</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left</a:t>
            </a:r>
            <a:r>
              <a:rPr lang="sl-SI" sz="1800" dirty="0" smtClean="0">
                <a:latin typeface="Arial" panose="020B0604020202020204" pitchFamily="34" charset="0"/>
                <a:cs typeface="Arial" panose="020B0604020202020204" pitchFamily="34" charset="0"/>
              </a:rPr>
              <a:t>), to </a:t>
            </a:r>
            <a:r>
              <a:rPr lang="sl-SI" sz="1800" dirty="0" err="1" smtClean="0">
                <a:latin typeface="Arial" panose="020B0604020202020204" pitchFamily="34" charset="0"/>
                <a:cs typeface="Arial" panose="020B0604020202020204" pitchFamily="34" charset="0"/>
              </a:rPr>
              <a:t>pulmonary</a:t>
            </a:r>
            <a:r>
              <a:rPr lang="sl-SI" sz="1800" dirty="0" smtClean="0">
                <a:latin typeface="Arial" panose="020B0604020202020204" pitchFamily="34" charset="0"/>
                <a:cs typeface="Arial" panose="020B0604020202020204" pitchFamily="34" charset="0"/>
              </a:rPr>
              <a:t> parenchyma2 (in </a:t>
            </a:r>
            <a:r>
              <a:rPr lang="sl-SI" sz="1800" dirty="0" err="1" smtClean="0">
                <a:latin typeface="Arial" panose="020B0604020202020204" pitchFamily="34" charset="0"/>
                <a:cs typeface="Arial" panose="020B0604020202020204" pitchFamily="34" charset="0"/>
              </a:rPr>
              <a:t>the</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middle</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and</a:t>
            </a:r>
            <a:r>
              <a:rPr lang="sl-SI" sz="1800" dirty="0" smtClean="0">
                <a:latin typeface="Arial" panose="020B0604020202020204" pitchFamily="34" charset="0"/>
                <a:cs typeface="Arial" panose="020B0604020202020204" pitchFamily="34" charset="0"/>
              </a:rPr>
              <a:t> </a:t>
            </a:r>
            <a:r>
              <a:rPr lang="sl-SI" sz="1800" dirty="0" err="1" smtClean="0">
                <a:latin typeface="Arial" panose="020B0604020202020204" pitchFamily="34" charset="0"/>
                <a:cs typeface="Arial" panose="020B0604020202020204" pitchFamily="34" charset="0"/>
              </a:rPr>
              <a:t>thoracic</a:t>
            </a:r>
            <a:r>
              <a:rPr lang="sl-SI" sz="1800" dirty="0" smtClean="0">
                <a:latin typeface="Arial" panose="020B0604020202020204" pitchFamily="34" charset="0"/>
                <a:cs typeface="Arial" panose="020B0604020202020204" pitchFamily="34" charset="0"/>
              </a:rPr>
              <a:t> LN2 (</a:t>
            </a:r>
            <a:r>
              <a:rPr lang="sl-SI" sz="1800" dirty="0" err="1" smtClean="0">
                <a:latin typeface="Arial" panose="020B0604020202020204" pitchFamily="34" charset="0"/>
                <a:cs typeface="Arial" panose="020B0604020202020204" pitchFamily="34" charset="0"/>
              </a:rPr>
              <a:t>right</a:t>
            </a:r>
            <a:r>
              <a:rPr lang="sl-SI"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744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729560"/>
            <a:ext cx="10515600" cy="1325563"/>
          </a:xfrm>
        </p:spPr>
        <p:txBody>
          <a:bodyPr>
            <a:normAutofit fontScale="90000"/>
          </a:bodyPr>
          <a:lstStyle/>
          <a:p>
            <a:r>
              <a:rPr lang="sl-SI" altLang="sl-SI" sz="2000" dirty="0" err="1" smtClean="0">
                <a:latin typeface="Arial" panose="020B0604020202020204" pitchFamily="34" charset="0"/>
                <a:ea typeface="Times New Roman" panose="02020603050405020304" pitchFamily="18" charset="0"/>
              </a:rPr>
              <a:t>MaxSUV</a:t>
            </a:r>
            <a:r>
              <a:rPr lang="sl-SI" altLang="sl-SI" sz="2000" dirty="0" smtClean="0">
                <a:latin typeface="Arial" panose="020B0604020202020204" pitchFamily="34" charset="0"/>
                <a:ea typeface="Times New Roman" panose="02020603050405020304" pitchFamily="18" charset="0"/>
              </a:rPr>
              <a:t> </a:t>
            </a:r>
            <a:r>
              <a:rPr lang="sl-SI" altLang="sl-SI" sz="2000" dirty="0">
                <a:latin typeface="Arial" panose="020B0604020202020204" pitchFamily="34" charset="0"/>
                <a:ea typeface="Times New Roman" panose="02020603050405020304" pitchFamily="18" charset="0"/>
              </a:rPr>
              <a:t>in </a:t>
            </a:r>
            <a:r>
              <a:rPr lang="sl-SI" altLang="sl-SI" sz="2000" dirty="0" smtClean="0">
                <a:latin typeface="Arial" panose="020B0604020202020204" pitchFamily="34" charset="0"/>
                <a:ea typeface="Times New Roman" panose="02020603050405020304" pitchFamily="18" charset="0"/>
              </a:rPr>
              <a:t>PET/CT1 </a:t>
            </a:r>
            <a:r>
              <a:rPr lang="sl-SI" altLang="sl-SI" sz="2000" dirty="0" err="1">
                <a:latin typeface="Arial" panose="020B0604020202020204" pitchFamily="34" charset="0"/>
                <a:ea typeface="Times New Roman" panose="02020603050405020304" pitchFamily="18" charset="0"/>
              </a:rPr>
              <a:t>and</a:t>
            </a:r>
            <a:r>
              <a:rPr lang="sl-SI" altLang="sl-SI" sz="2000" dirty="0">
                <a:latin typeface="Arial" panose="020B0604020202020204" pitchFamily="34" charset="0"/>
                <a:ea typeface="Times New Roman" panose="02020603050405020304" pitchFamily="18" charset="0"/>
              </a:rPr>
              <a:t> </a:t>
            </a:r>
            <a:r>
              <a:rPr lang="sl-SI" altLang="sl-SI" sz="2000" dirty="0" smtClean="0">
                <a:latin typeface="Arial" panose="020B0604020202020204" pitchFamily="34" charset="0"/>
                <a:ea typeface="Times New Roman" panose="02020603050405020304" pitchFamily="18" charset="0"/>
              </a:rPr>
              <a:t>in </a:t>
            </a:r>
            <a:r>
              <a:rPr lang="sl-SI" altLang="sl-SI" sz="2000" dirty="0">
                <a:latin typeface="Arial" panose="020B0604020202020204" pitchFamily="34" charset="0"/>
                <a:ea typeface="Times New Roman" panose="02020603050405020304" pitchFamily="18" charset="0"/>
              </a:rPr>
              <a:t>PET/CT2  </a:t>
            </a:r>
            <a:r>
              <a:rPr lang="sl-SI" altLang="sl-SI" sz="2000" dirty="0" smtClean="0">
                <a:latin typeface="Arial" panose="020B0604020202020204" pitchFamily="34" charset="0"/>
                <a:ea typeface="Times New Roman" panose="02020603050405020304" pitchFamily="18" charset="0"/>
              </a:rPr>
              <a:t>scan </a:t>
            </a:r>
            <a:r>
              <a:rPr lang="sl-SI" altLang="sl-SI" sz="2000" dirty="0" err="1" smtClean="0">
                <a:latin typeface="Arial" panose="020B0604020202020204" pitchFamily="34" charset="0"/>
                <a:ea typeface="Times New Roman" panose="02020603050405020304" pitchFamily="18" charset="0"/>
              </a:rPr>
              <a:t>better</a:t>
            </a:r>
            <a:r>
              <a:rPr lang="sl-SI" altLang="sl-SI" sz="2000" dirty="0" smtClean="0">
                <a:latin typeface="Arial" panose="020B0604020202020204" pitchFamily="34" charset="0"/>
                <a:ea typeface="Times New Roman" panose="02020603050405020304" pitchFamily="18" charset="0"/>
              </a:rPr>
              <a:t> </a:t>
            </a:r>
            <a:r>
              <a:rPr lang="en-US" sz="2000" dirty="0" smtClean="0">
                <a:latin typeface="Arial" panose="020B0604020202020204" pitchFamily="34" charset="0"/>
                <a:cs typeface="Arial" panose="020B0604020202020204" pitchFamily="34" charset="0"/>
              </a:rPr>
              <a:t>predicting </a:t>
            </a:r>
            <a:r>
              <a:rPr lang="sl-SI" sz="2000" dirty="0" err="1" smtClean="0">
                <a:latin typeface="Arial" panose="020B0604020202020204" pitchFamily="34" charset="0"/>
                <a:cs typeface="Arial" panose="020B0604020202020204" pitchFamily="34" charset="0"/>
              </a:rPr>
              <a:t>the</a:t>
            </a:r>
            <a:r>
              <a:rPr lang="sl-SI"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course </a:t>
            </a:r>
            <a:r>
              <a:rPr lang="en-US" sz="2000" dirty="0">
                <a:latin typeface="Arial" panose="020B0604020202020204" pitchFamily="34" charset="0"/>
                <a:cs typeface="Arial" panose="020B0604020202020204" pitchFamily="34" charset="0"/>
              </a:rPr>
              <a:t>of the disease than the currently established method</a:t>
            </a:r>
            <a:r>
              <a:rPr lang="sl-SI" sz="2000" smtClean="0">
                <a:latin typeface="Arial" panose="020B0604020202020204" pitchFamily="34" charset="0"/>
                <a:cs typeface="Arial" panose="020B0604020202020204" pitchFamily="34" charset="0"/>
              </a:rPr>
              <a:t>.</a:t>
            </a:r>
            <a:br>
              <a:rPr lang="sl-SI" sz="2000" smtClean="0">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2000" dirty="0" err="1" smtClean="0">
                <a:latin typeface="Arial" panose="020B0604020202020204" pitchFamily="34" charset="0"/>
                <a:cs typeface="Arial" panose="020B0604020202020204" pitchFamily="34" charset="0"/>
              </a:rPr>
              <a:t>Remission</a:t>
            </a:r>
            <a:r>
              <a:rPr lang="sl-SI" sz="2000" dirty="0" smtClean="0">
                <a:latin typeface="Arial" panose="020B0604020202020204" pitchFamily="34" charset="0"/>
                <a:cs typeface="Arial" panose="020B0604020202020204" pitchFamily="34" charset="0"/>
              </a:rPr>
              <a:t>:  &gt;75% </a:t>
            </a:r>
            <a:r>
              <a:rPr lang="sl-SI" sz="2000" dirty="0" err="1" smtClean="0">
                <a:latin typeface="Arial" panose="020B0604020202020204" pitchFamily="34" charset="0"/>
                <a:cs typeface="Arial" panose="020B0604020202020204" pitchFamily="34" charset="0"/>
              </a:rPr>
              <a:t>reduction</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clinical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symptomes</a:t>
            </a: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2000" dirty="0" err="1" smtClean="0">
                <a:latin typeface="Arial" panose="020B0604020202020204" pitchFamily="34" charset="0"/>
                <a:cs typeface="Arial" panose="020B0604020202020204" pitchFamily="34" charset="0"/>
              </a:rPr>
              <a:t>partial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remissin</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less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than</a:t>
            </a:r>
            <a:r>
              <a:rPr lang="sl-SI" sz="2000" dirty="0" smtClean="0">
                <a:latin typeface="Arial" panose="020B0604020202020204" pitchFamily="34" charset="0"/>
                <a:cs typeface="Arial" panose="020B0604020202020204" pitchFamily="34" charset="0"/>
              </a:rPr>
              <a:t> 75% </a:t>
            </a:r>
            <a:r>
              <a:rPr lang="sl-SI" sz="2000" dirty="0" err="1" smtClean="0">
                <a:latin typeface="Arial" panose="020B0604020202020204" pitchFamily="34" charset="0"/>
                <a:cs typeface="Arial" panose="020B0604020202020204" pitchFamily="34" charset="0"/>
              </a:rPr>
              <a:t>reduction</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clinical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symptomes</a:t>
            </a: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relaps: is </a:t>
            </a:r>
            <a:r>
              <a:rPr lang="sl-SI" sz="2000" dirty="0" err="1" smtClean="0">
                <a:latin typeface="Arial" panose="020B0604020202020204" pitchFamily="34" charset="0"/>
                <a:cs typeface="Arial" panose="020B0604020202020204" pitchFamily="34" charset="0"/>
              </a:rPr>
              <a:t>worsening</a:t>
            </a:r>
            <a:r>
              <a:rPr lang="sl-SI" sz="2000" dirty="0" smtClean="0">
                <a:latin typeface="Arial" panose="020B0604020202020204" pitchFamily="34" charset="0"/>
                <a:cs typeface="Arial" panose="020B0604020202020204" pitchFamily="34" charset="0"/>
              </a:rPr>
              <a:t> of </a:t>
            </a:r>
            <a:r>
              <a:rPr lang="sl-SI" sz="2000" dirty="0" err="1" smtClean="0">
                <a:latin typeface="Arial" panose="020B0604020202020204" pitchFamily="34" charset="0"/>
                <a:cs typeface="Arial" panose="020B0604020202020204" pitchFamily="34" charset="0"/>
              </a:rPr>
              <a:t>clinical</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symptomes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and</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their</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ymptoms</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responded</a:t>
            </a:r>
            <a:r>
              <a:rPr lang="sl-SI" sz="2000" dirty="0" smtClean="0">
                <a:latin typeface="Arial" panose="020B0604020202020204" pitchFamily="34" charset="0"/>
                <a:cs typeface="Arial" panose="020B0604020202020204" pitchFamily="34" charset="0"/>
              </a:rPr>
              <a:t> to </a:t>
            </a:r>
            <a:r>
              <a:rPr lang="sl-SI" sz="2000" dirty="0" err="1" smtClean="0">
                <a:latin typeface="Arial" panose="020B0604020202020204" pitchFamily="34" charset="0"/>
                <a:cs typeface="Arial" panose="020B0604020202020204" pitchFamily="34" charset="0"/>
              </a:rPr>
              <a:t>steroids</a:t>
            </a:r>
            <a:r>
              <a:rPr lang="sl-SI" sz="2000" dirty="0" smtClean="0">
                <a:latin typeface="Arial" panose="020B0604020202020204" pitchFamily="34" charset="0"/>
                <a:cs typeface="Arial" panose="020B0604020202020204" pitchFamily="34" charset="0"/>
              </a:rPr>
              <a:t>/steroid </a:t>
            </a:r>
            <a:r>
              <a:rPr lang="sl-SI" sz="2000" dirty="0" err="1" smtClean="0">
                <a:latin typeface="Arial" panose="020B0604020202020204" pitchFamily="34" charset="0"/>
                <a:cs typeface="Arial" panose="020B0604020202020204" pitchFamily="34" charset="0"/>
              </a:rPr>
              <a:t>sparing</a:t>
            </a:r>
            <a:r>
              <a:rPr lang="sl-SI" sz="2000" dirty="0" smtClean="0">
                <a:latin typeface="Arial" panose="020B0604020202020204" pitchFamily="34" charset="0"/>
                <a:cs typeface="Arial" panose="020B0604020202020204" pitchFamily="34" charset="0"/>
              </a:rPr>
              <a:t> </a:t>
            </a:r>
            <a:r>
              <a:rPr lang="sl-SI" sz="2000" dirty="0" err="1" smtClean="0">
                <a:latin typeface="Arial" panose="020B0604020202020204" pitchFamily="34" charset="0"/>
                <a:cs typeface="Arial" panose="020B0604020202020204" pitchFamily="34" charset="0"/>
              </a:rPr>
              <a:t>agents</a:t>
            </a:r>
            <a:r>
              <a:rPr lang="sl-SI"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2877655662"/>
              </p:ext>
            </p:extLst>
          </p:nvPr>
        </p:nvGraphicFramePr>
        <p:xfrm>
          <a:off x="1808922" y="2521226"/>
          <a:ext cx="8398565" cy="3547607"/>
        </p:xfrm>
        <a:graphic>
          <a:graphicData uri="http://schemas.openxmlformats.org/drawingml/2006/table">
            <a:tbl>
              <a:tblPr firstRow="1" bandRow="1">
                <a:tableStyleId>{5C22544A-7EE6-4342-B048-85BDC9FD1C3A}</a:tableStyleId>
              </a:tblPr>
              <a:tblGrid>
                <a:gridCol w="1199795">
                  <a:extLst>
                    <a:ext uri="{9D8B030D-6E8A-4147-A177-3AD203B41FA5}">
                      <a16:colId xmlns:a16="http://schemas.microsoft.com/office/drawing/2014/main" val="20000"/>
                    </a:ext>
                  </a:extLst>
                </a:gridCol>
                <a:gridCol w="1199795">
                  <a:extLst>
                    <a:ext uri="{9D8B030D-6E8A-4147-A177-3AD203B41FA5}">
                      <a16:colId xmlns:a16="http://schemas.microsoft.com/office/drawing/2014/main" val="20001"/>
                    </a:ext>
                  </a:extLst>
                </a:gridCol>
                <a:gridCol w="1199795">
                  <a:extLst>
                    <a:ext uri="{9D8B030D-6E8A-4147-A177-3AD203B41FA5}">
                      <a16:colId xmlns:a16="http://schemas.microsoft.com/office/drawing/2014/main" val="20002"/>
                    </a:ext>
                  </a:extLst>
                </a:gridCol>
                <a:gridCol w="1279177">
                  <a:extLst>
                    <a:ext uri="{9D8B030D-6E8A-4147-A177-3AD203B41FA5}">
                      <a16:colId xmlns:a16="http://schemas.microsoft.com/office/drawing/2014/main" val="20003"/>
                    </a:ext>
                  </a:extLst>
                </a:gridCol>
                <a:gridCol w="1120413">
                  <a:extLst>
                    <a:ext uri="{9D8B030D-6E8A-4147-A177-3AD203B41FA5}">
                      <a16:colId xmlns:a16="http://schemas.microsoft.com/office/drawing/2014/main" val="20004"/>
                    </a:ext>
                  </a:extLst>
                </a:gridCol>
                <a:gridCol w="1199795">
                  <a:extLst>
                    <a:ext uri="{9D8B030D-6E8A-4147-A177-3AD203B41FA5}">
                      <a16:colId xmlns:a16="http://schemas.microsoft.com/office/drawing/2014/main" val="20005"/>
                    </a:ext>
                  </a:extLst>
                </a:gridCol>
                <a:gridCol w="1199795">
                  <a:extLst>
                    <a:ext uri="{9D8B030D-6E8A-4147-A177-3AD203B41FA5}">
                      <a16:colId xmlns:a16="http://schemas.microsoft.com/office/drawing/2014/main" val="20006"/>
                    </a:ext>
                  </a:extLst>
                </a:gridCol>
              </a:tblGrid>
              <a:tr h="544104">
                <a:tc>
                  <a:txBody>
                    <a:bodyPr/>
                    <a:lstStyle/>
                    <a:p>
                      <a:pPr algn="ctr"/>
                      <a:endParaRPr lang="en-US" sz="1400" b="1" noProof="0" dirty="0">
                        <a:latin typeface="Arial" panose="020B0604020202020204" pitchFamily="34" charset="0"/>
                        <a:cs typeface="Arial" panose="020B0604020202020204" pitchFamily="34" charset="0"/>
                      </a:endParaRPr>
                    </a:p>
                  </a:txBody>
                  <a:tcPr/>
                </a:tc>
                <a:tc>
                  <a:txBody>
                    <a:bodyPr/>
                    <a:lstStyle/>
                    <a:p>
                      <a:pPr algn="ctr"/>
                      <a:r>
                        <a:rPr lang="en-US" sz="1400" b="1" noProof="0" dirty="0" smtClean="0">
                          <a:latin typeface="Arial" panose="020B0604020202020204" pitchFamily="34" charset="0"/>
                          <a:cs typeface="Arial" panose="020B0604020202020204" pitchFamily="34" charset="0"/>
                        </a:rPr>
                        <a:t>Complete remission</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en-US" sz="1400" b="1" noProof="0" dirty="0" smtClean="0">
                          <a:latin typeface="Arial" panose="020B0604020202020204" pitchFamily="34" charset="0"/>
                          <a:cs typeface="Arial" panose="020B0604020202020204" pitchFamily="34" charset="0"/>
                        </a:rPr>
                        <a:t>Partial</a:t>
                      </a:r>
                      <a:r>
                        <a:rPr lang="en-US" sz="1400" b="1" baseline="0" noProof="0" dirty="0" smtClean="0">
                          <a:latin typeface="Arial" panose="020B0604020202020204" pitchFamily="34" charset="0"/>
                          <a:cs typeface="Arial" panose="020B0604020202020204" pitchFamily="34" charset="0"/>
                        </a:rPr>
                        <a:t> </a:t>
                      </a:r>
                      <a:r>
                        <a:rPr lang="en-US" sz="1400" b="1" baseline="0" noProof="0" dirty="0" err="1" smtClean="0">
                          <a:latin typeface="Arial" panose="020B0604020202020204" pitchFamily="34" charset="0"/>
                          <a:cs typeface="Arial" panose="020B0604020202020204" pitchFamily="34" charset="0"/>
                        </a:rPr>
                        <a:t>remissi</a:t>
                      </a:r>
                      <a:r>
                        <a:rPr lang="sl-SI" sz="1400" b="1" baseline="0" noProof="0" dirty="0" smtClean="0">
                          <a:latin typeface="Arial" panose="020B0604020202020204" pitchFamily="34" charset="0"/>
                          <a:cs typeface="Arial" panose="020B0604020202020204" pitchFamily="34" charset="0"/>
                        </a:rPr>
                        <a:t>o</a:t>
                      </a:r>
                      <a:r>
                        <a:rPr lang="en-US" sz="1400" b="1" baseline="0" noProof="0" dirty="0" smtClean="0">
                          <a:latin typeface="Arial" panose="020B0604020202020204" pitchFamily="34" charset="0"/>
                          <a:cs typeface="Arial" panose="020B0604020202020204" pitchFamily="34" charset="0"/>
                        </a:rPr>
                        <a:t>n</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R</a:t>
                      </a:r>
                      <a:r>
                        <a:rPr lang="en-US" sz="1400" b="1" noProof="0" dirty="0" err="1" smtClean="0">
                          <a:latin typeface="Arial" panose="020B0604020202020204" pitchFamily="34" charset="0"/>
                          <a:cs typeface="Arial" panose="020B0604020202020204" pitchFamily="34" charset="0"/>
                        </a:rPr>
                        <a:t>ecurrence</a:t>
                      </a:r>
                      <a:endParaRPr lang="en-US" sz="1400" b="1" noProof="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rial" panose="020B0604020202020204" pitchFamily="34" charset="0"/>
                          <a:cs typeface="Arial" panose="020B0604020202020204" pitchFamily="34" charset="0"/>
                        </a:rPr>
                        <a:t>Chronic course</a:t>
                      </a:r>
                    </a:p>
                    <a:p>
                      <a:pPr algn="ct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P</a:t>
                      </a:r>
                      <a:r>
                        <a:rPr lang="en-US" sz="1400" b="1" noProof="0" dirty="0" err="1" smtClean="0">
                          <a:latin typeface="Arial" panose="020B0604020202020204" pitchFamily="34" charset="0"/>
                          <a:cs typeface="Arial" panose="020B0604020202020204" pitchFamily="34" charset="0"/>
                        </a:rPr>
                        <a:t>rogres</a:t>
                      </a:r>
                      <a:r>
                        <a:rPr lang="sl-SI" sz="1400" b="1" noProof="0" dirty="0" smtClean="0">
                          <a:latin typeface="Arial" panose="020B0604020202020204" pitchFamily="34" charset="0"/>
                          <a:cs typeface="Arial" panose="020B0604020202020204" pitchFamily="34" charset="0"/>
                        </a:rPr>
                        <a:t>s</a:t>
                      </a:r>
                      <a:endParaRPr lang="en-US" sz="1400" b="1" noProof="0" dirty="0">
                        <a:latin typeface="Arial" panose="020B0604020202020204" pitchFamily="34" charset="0"/>
                        <a:cs typeface="Arial" panose="020B0604020202020204" pitchFamily="34" charset="0"/>
                      </a:endParaRPr>
                    </a:p>
                  </a:txBody>
                  <a:tcPr/>
                </a:tc>
                <a:tc>
                  <a:txBody>
                    <a:bodyPr/>
                    <a:lstStyle/>
                    <a:p>
                      <a:pPr algn="ctr"/>
                      <a:endParaRPr lang="en-US"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133724">
                <a:tc>
                  <a:txBody>
                    <a:bodyPr/>
                    <a:lstStyle/>
                    <a:p>
                      <a:pPr algn="ctr"/>
                      <a:r>
                        <a:rPr lang="en-US" sz="1400" b="1" noProof="0" dirty="0" smtClean="0">
                          <a:latin typeface="Arial" panose="020B0604020202020204" pitchFamily="34" charset="0"/>
                          <a:cs typeface="Arial" panose="020B0604020202020204" pitchFamily="34" charset="0"/>
                        </a:rPr>
                        <a:t>MaxSUV1 (mean/SEM</a:t>
                      </a:r>
                      <a:r>
                        <a:rPr lang="sl-SI" sz="1400" b="1" noProof="0" dirty="0" smtClean="0">
                          <a:latin typeface="Arial" panose="020B0604020202020204" pitchFamily="34" charset="0"/>
                          <a:cs typeface="Arial" panose="020B0604020202020204" pitchFamily="34" charset="0"/>
                        </a:rPr>
                        <a:t>)</a:t>
                      </a:r>
                    </a:p>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MaxSUV2</a:t>
                      </a:r>
                    </a:p>
                    <a:p>
                      <a:pPr algn="ctr"/>
                      <a:r>
                        <a:rPr lang="sl-SI" sz="1400" b="1" noProof="0" dirty="0" smtClean="0">
                          <a:latin typeface="Arial" panose="020B0604020202020204" pitchFamily="34" charset="0"/>
                          <a:cs typeface="Arial" panose="020B0604020202020204" pitchFamily="34" charset="0"/>
                        </a:rPr>
                        <a:t>(</a:t>
                      </a:r>
                      <a:r>
                        <a:rPr lang="sl-SI" sz="1400" b="1" noProof="0" dirty="0" err="1" smtClean="0">
                          <a:latin typeface="Arial" panose="020B0604020202020204" pitchFamily="34" charset="0"/>
                          <a:cs typeface="Arial" panose="020B0604020202020204" pitchFamily="34" charset="0"/>
                        </a:rPr>
                        <a:t>mean</a:t>
                      </a:r>
                      <a:r>
                        <a:rPr lang="sl-SI" sz="1400" b="1" noProof="0" dirty="0" smtClean="0">
                          <a:latin typeface="Arial" panose="020B0604020202020204" pitchFamily="34" charset="0"/>
                          <a:cs typeface="Arial" panose="020B0604020202020204" pitchFamily="34" charset="0"/>
                        </a:rPr>
                        <a:t>/SEM)</a:t>
                      </a:r>
                      <a:endParaRPr lang="en-US" sz="1400" b="1" noProof="0" dirty="0">
                        <a:latin typeface="Arial" panose="020B0604020202020204" pitchFamily="34" charset="0"/>
                        <a:cs typeface="Arial" panose="020B0604020202020204" pitchFamily="34" charset="0"/>
                      </a:endParaRPr>
                    </a:p>
                  </a:txBody>
                  <a:tcPr/>
                </a:tc>
                <a:tc>
                  <a:txBody>
                    <a:bodyPr/>
                    <a:lstStyle/>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8,1±0.9</a:t>
                      </a:r>
                    </a:p>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4.3±0.9</a:t>
                      </a:r>
                      <a:endParaRPr lang="en-US" sz="1400" b="1" noProof="0" dirty="0">
                        <a:latin typeface="Arial" panose="020B0604020202020204" pitchFamily="34" charset="0"/>
                        <a:cs typeface="Arial" panose="020B0604020202020204" pitchFamily="34" charset="0"/>
                      </a:endParaRPr>
                    </a:p>
                  </a:txBody>
                  <a:tcPr/>
                </a:tc>
                <a:tc>
                  <a:txBody>
                    <a:bodyPr/>
                    <a:lstStyle/>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13.2±2.4</a:t>
                      </a:r>
                    </a:p>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7.2±0.6</a:t>
                      </a:r>
                      <a:endParaRPr lang="en-US" sz="1400" b="1" noProof="0" dirty="0">
                        <a:latin typeface="Arial" panose="020B0604020202020204" pitchFamily="34" charset="0"/>
                        <a:cs typeface="Arial" panose="020B0604020202020204" pitchFamily="34" charset="0"/>
                      </a:endParaRPr>
                    </a:p>
                  </a:txBody>
                  <a:tcPr/>
                </a:tc>
                <a:tc>
                  <a:txBody>
                    <a:bodyPr/>
                    <a:lstStyle/>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20,9±7.3</a:t>
                      </a:r>
                    </a:p>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12.7±5.4</a:t>
                      </a:r>
                      <a:endParaRPr lang="en-US" sz="1400" b="1" noProof="0" dirty="0">
                        <a:latin typeface="Arial" panose="020B0604020202020204" pitchFamily="34" charset="0"/>
                        <a:cs typeface="Arial" panose="020B0604020202020204" pitchFamily="34" charset="0"/>
                      </a:endParaRPr>
                    </a:p>
                  </a:txBody>
                  <a:tcPr/>
                </a:tc>
                <a:tc>
                  <a:txBody>
                    <a:bodyPr/>
                    <a:lstStyle/>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18.7±7.9</a:t>
                      </a:r>
                    </a:p>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10.1±2.3</a:t>
                      </a:r>
                      <a:endParaRPr lang="en-US" sz="1400" b="1" noProof="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400" b="1" noProof="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noProof="0" dirty="0" smtClean="0">
                          <a:latin typeface="Arial" panose="020B0604020202020204" pitchFamily="34" charset="0"/>
                          <a:cs typeface="Arial" panose="020B0604020202020204" pitchFamily="34" charset="0"/>
                        </a:rPr>
                        <a:t>23.6±6.2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400" b="1" noProof="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noProof="0" dirty="0" smtClean="0">
                          <a:latin typeface="Arial" panose="020B0604020202020204" pitchFamily="34" charset="0"/>
                          <a:cs typeface="Arial" panose="020B0604020202020204" pitchFamily="34" charset="0"/>
                        </a:rPr>
                        <a:t>14.5±3.9</a:t>
                      </a:r>
                      <a:endParaRPr lang="en-US" sz="1400" b="1" noProof="0" dirty="0" smtClean="0">
                        <a:latin typeface="Arial" panose="020B0604020202020204" pitchFamily="34" charset="0"/>
                        <a:cs typeface="Arial" panose="020B0604020202020204" pitchFamily="34" charset="0"/>
                      </a:endParaRPr>
                    </a:p>
                    <a:p>
                      <a:pPr algn="ctr"/>
                      <a:endParaRPr lang="en-US" sz="1400" b="1" noProof="0" dirty="0">
                        <a:latin typeface="Arial" panose="020B0604020202020204" pitchFamily="34" charset="0"/>
                        <a:cs typeface="Arial" panose="020B0604020202020204" pitchFamily="34" charset="0"/>
                      </a:endParaRPr>
                    </a:p>
                  </a:txBody>
                  <a:tcPr/>
                </a:tc>
                <a:tc>
                  <a:txBody>
                    <a:bodyPr/>
                    <a:lstStyle/>
                    <a:p>
                      <a:pPr algn="ctr"/>
                      <a:endParaRPr lang="sl-SI" sz="1400" b="1" noProof="0" dirty="0" smtClean="0">
                        <a:latin typeface="Arial" panose="020B0604020202020204" pitchFamily="34" charset="0"/>
                        <a:cs typeface="Arial" panose="020B0604020202020204" pitchFamily="34" charset="0"/>
                      </a:endParaRPr>
                    </a:p>
                    <a:p>
                      <a:pPr algn="ctr"/>
                      <a:r>
                        <a:rPr lang="sl-SI" sz="1400" b="1" noProof="0" dirty="0" smtClean="0">
                          <a:latin typeface="Arial" panose="020B0604020202020204" pitchFamily="34" charset="0"/>
                          <a:cs typeface="Arial" panose="020B0604020202020204" pitchFamily="34" charset="0"/>
                        </a:rPr>
                        <a:t>P=0,001</a:t>
                      </a:r>
                    </a:p>
                    <a:p>
                      <a:pPr algn="ctr"/>
                      <a:r>
                        <a:rPr lang="sl-SI" sz="1400" b="1" noProof="0" dirty="0" smtClean="0">
                          <a:latin typeface="Arial" panose="020B0604020202020204" pitchFamily="34" charset="0"/>
                          <a:cs typeface="Arial" panose="020B0604020202020204" pitchFamily="34" charset="0"/>
                        </a:rPr>
                        <a:t>R=0.36</a:t>
                      </a:r>
                    </a:p>
                    <a:p>
                      <a:pPr algn="ctr"/>
                      <a:endParaRPr lang="sl-SI" sz="1400" b="1" noProof="0" dirty="0" smtClean="0">
                        <a:latin typeface="Arial" panose="020B0604020202020204" pitchFamily="34" charset="0"/>
                        <a:cs typeface="Arial" panose="020B0604020202020204" pitchFamily="34" charset="0"/>
                      </a:endParaRPr>
                    </a:p>
                    <a:p>
                      <a:pPr algn="ctr"/>
                      <a:endParaRPr lang="en-US"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05011">
                <a:tc>
                  <a:txBody>
                    <a:bodyPr/>
                    <a:lstStyle/>
                    <a:p>
                      <a:pPr algn="ctr"/>
                      <a:r>
                        <a:rPr lang="sl-SI" sz="1400" b="1" noProof="0" dirty="0" smtClean="0">
                          <a:latin typeface="Arial" panose="020B0604020202020204" pitchFamily="34" charset="0"/>
                          <a:cs typeface="Arial" panose="020B0604020202020204" pitchFamily="34" charset="0"/>
                        </a:rPr>
                        <a:t>CTO1</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499.6±104</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689.1±106</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1544±84.7</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533±172.1</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1256±332</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P&lt;0.015</a:t>
                      </a:r>
                    </a:p>
                    <a:p>
                      <a:pPr algn="ctr"/>
                      <a:r>
                        <a:rPr lang="sl-SI" sz="1400" b="1" noProof="0" dirty="0" smtClean="0">
                          <a:latin typeface="Arial" panose="020B0604020202020204" pitchFamily="34" charset="0"/>
                          <a:cs typeface="Arial" panose="020B0604020202020204" pitchFamily="34" charset="0"/>
                        </a:rPr>
                        <a:t>R=0.361</a:t>
                      </a:r>
                      <a:endParaRPr lang="en-US"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77078">
                <a:tc>
                  <a:txBody>
                    <a:bodyPr/>
                    <a:lstStyle/>
                    <a:p>
                      <a:pPr algn="ctr"/>
                      <a:r>
                        <a:rPr lang="sl-SI" sz="1400" b="1" noProof="0" dirty="0" smtClean="0">
                          <a:latin typeface="Arial" panose="020B0604020202020204" pitchFamily="34" charset="0"/>
                          <a:cs typeface="Arial" panose="020B0604020202020204" pitchFamily="34" charset="0"/>
                        </a:rPr>
                        <a:t>sACE1</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0.41±0.08</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0.46±0.06</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0.58±0.1</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0.32±0.07</a:t>
                      </a:r>
                      <a:endParaRPr lang="en-US" sz="1400" b="1" noProof="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noProof="0" dirty="0" smtClean="0">
                          <a:latin typeface="Arial" panose="020B0604020202020204" pitchFamily="34" charset="0"/>
                          <a:cs typeface="Arial" panose="020B0604020202020204" pitchFamily="34" charset="0"/>
                        </a:rPr>
                        <a:t>0.45±0.06</a:t>
                      </a:r>
                      <a:endParaRPr lang="en-US" sz="1400" b="1" noProof="0" dirty="0" smtClean="0">
                        <a:latin typeface="Arial" panose="020B0604020202020204" pitchFamily="34" charset="0"/>
                        <a:cs typeface="Arial" panose="020B0604020202020204" pitchFamily="34" charset="0"/>
                      </a:endParaRPr>
                    </a:p>
                    <a:p>
                      <a:pPr algn="ct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NS</a:t>
                      </a:r>
                      <a:endParaRPr lang="en-US"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621527">
                <a:tc>
                  <a:txBody>
                    <a:bodyPr/>
                    <a:lstStyle/>
                    <a:p>
                      <a:pPr algn="ctr"/>
                      <a:r>
                        <a:rPr lang="sl-SI" sz="1400" b="1" noProof="0" dirty="0" smtClean="0">
                          <a:latin typeface="Arial" panose="020B0604020202020204" pitchFamily="34" charset="0"/>
                          <a:cs typeface="Arial" panose="020B0604020202020204" pitchFamily="34" charset="0"/>
                        </a:rPr>
                        <a:t>TNF-</a:t>
                      </a:r>
                      <a:r>
                        <a:rPr lang="sl-SI" sz="1400" b="1" noProof="0" dirty="0" err="1" smtClean="0">
                          <a:latin typeface="Arial" panose="020B0604020202020204" pitchFamily="34" charset="0"/>
                          <a:cs typeface="Arial" panose="020B0604020202020204" pitchFamily="34" charset="0"/>
                        </a:rPr>
                        <a:t>alpha</a:t>
                      </a:r>
                      <a:r>
                        <a:rPr lang="sl-SI" sz="1400" b="1" noProof="0" dirty="0" smtClean="0">
                          <a:latin typeface="Arial" panose="020B0604020202020204" pitchFamily="34" charset="0"/>
                          <a:cs typeface="Arial" panose="020B0604020202020204" pitchFamily="34" charset="0"/>
                        </a:rPr>
                        <a:t> in BAL</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2.9±0.7</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1.3±0.4</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1.5±0.3</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0.29±0.2</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0.9±0.4</a:t>
                      </a:r>
                      <a:endParaRPr lang="en-US" sz="1400" b="1" noProof="0" dirty="0">
                        <a:latin typeface="Arial" panose="020B0604020202020204" pitchFamily="34" charset="0"/>
                        <a:cs typeface="Arial" panose="020B0604020202020204" pitchFamily="34" charset="0"/>
                      </a:endParaRPr>
                    </a:p>
                  </a:txBody>
                  <a:tcPr/>
                </a:tc>
                <a:tc>
                  <a:txBody>
                    <a:bodyPr/>
                    <a:lstStyle/>
                    <a:p>
                      <a:pPr algn="ctr"/>
                      <a:r>
                        <a:rPr lang="sl-SI" sz="1400" b="1" noProof="0" dirty="0" smtClean="0">
                          <a:latin typeface="Arial" panose="020B0604020202020204" pitchFamily="34" charset="0"/>
                          <a:cs typeface="Arial" panose="020B0604020202020204" pitchFamily="34" charset="0"/>
                        </a:rPr>
                        <a:t>P&lt;0.05</a:t>
                      </a:r>
                    </a:p>
                    <a:p>
                      <a:pPr algn="ctr"/>
                      <a:r>
                        <a:rPr lang="sl-SI" sz="1400" b="1" noProof="0" dirty="0" smtClean="0">
                          <a:latin typeface="Arial" panose="020B0604020202020204" pitchFamily="34" charset="0"/>
                          <a:cs typeface="Arial" panose="020B0604020202020204" pitchFamily="34" charset="0"/>
                        </a:rPr>
                        <a:t>R=- 0.40</a:t>
                      </a:r>
                      <a:endParaRPr lang="en-US"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44</a:t>
            </a:fld>
            <a:endParaRPr lang="en-US"/>
          </a:p>
        </p:txBody>
      </p:sp>
    </p:spTree>
    <p:extLst>
      <p:ext uri="{BB962C8B-B14F-4D97-AF65-F5344CB8AC3E}">
        <p14:creationId xmlns:p14="http://schemas.microsoft.com/office/powerpoint/2010/main" val="726599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err="1" smtClean="0">
                <a:latin typeface="Arial" panose="020B0604020202020204" pitchFamily="34" charset="0"/>
                <a:cs typeface="Arial" panose="020B0604020202020204" pitchFamily="34" charset="0"/>
              </a:rPr>
              <a:t>Usefulness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for</a:t>
            </a:r>
            <a:r>
              <a:rPr lang="sl-SI" sz="2400" dirty="0" smtClean="0">
                <a:latin typeface="Arial" panose="020B0604020202020204" pitchFamily="34" charset="0"/>
                <a:cs typeface="Arial" panose="020B0604020202020204" pitchFamily="34" charset="0"/>
              </a:rPr>
              <a:t> assessment of </a:t>
            </a:r>
            <a:r>
              <a:rPr lang="sl-SI" sz="2400" dirty="0" err="1" smtClean="0">
                <a:latin typeface="Arial" panose="020B0604020202020204" pitchFamily="34" charset="0"/>
                <a:cs typeface="Arial" panose="020B0604020202020204" pitchFamily="34" charset="0"/>
              </a:rPr>
              <a:t>therapy</a:t>
            </a:r>
            <a:r>
              <a:rPr lang="sl-SI" sz="2400" dirty="0" smtClean="0">
                <a:latin typeface="Arial" panose="020B0604020202020204" pitchFamily="34" charset="0"/>
                <a:cs typeface="Arial" panose="020B0604020202020204" pitchFamily="34" charset="0"/>
              </a:rPr>
              <a:t/>
            </a:r>
            <a:br>
              <a:rPr lang="sl-SI" sz="2400" dirty="0" smtClean="0">
                <a:latin typeface="Arial" panose="020B0604020202020204" pitchFamily="34" charset="0"/>
                <a:cs typeface="Arial" panose="020B0604020202020204" pitchFamily="34" charset="0"/>
              </a:rPr>
            </a:br>
            <a:r>
              <a:rPr lang="sl-SI" sz="2400" dirty="0" err="1" smtClean="0">
                <a:latin typeface="Arial" panose="020B0604020202020204" pitchFamily="34" charset="0"/>
                <a:cs typeface="Arial" panose="020B0604020202020204" pitchFamily="34" charset="0"/>
              </a:rPr>
              <a:t>Patient</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before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after</a:t>
            </a:r>
            <a:r>
              <a:rPr lang="sl-SI" sz="2400" dirty="0" smtClean="0">
                <a:latin typeface="Arial" panose="020B0604020202020204" pitchFamily="34" charset="0"/>
                <a:cs typeface="Arial" panose="020B0604020202020204" pitchFamily="34" charset="0"/>
              </a:rPr>
              <a:t> treatment</a:t>
            </a:r>
            <a:endParaRPr lang="en-AU" sz="2400"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657" y="1736403"/>
            <a:ext cx="3784285" cy="4574231"/>
          </a:xfrm>
        </p:spPr>
      </p:pic>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45</a:t>
            </a:fld>
            <a:endParaRPr lang="en-US"/>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7224" y="3788703"/>
            <a:ext cx="3024911" cy="2478034"/>
          </a:xfrm>
          <a:prstGeom prst="rect">
            <a:avLst/>
          </a:prstGeom>
        </p:spPr>
      </p:pic>
      <p:pic>
        <p:nvPicPr>
          <p:cNvPr id="9" name="Označba mesta vseb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288" y="2863868"/>
            <a:ext cx="2980590" cy="3446766"/>
          </a:xfrm>
          <a:prstGeom prst="rect">
            <a:avLst/>
          </a:prstGeom>
        </p:spPr>
      </p:pic>
      <p:pic>
        <p:nvPicPr>
          <p:cNvPr id="11" name="Označba mesta vseb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7224" y="685138"/>
            <a:ext cx="2946370" cy="2413693"/>
          </a:xfrm>
          <a:prstGeom prst="rect">
            <a:avLst/>
          </a:prstGeom>
        </p:spPr>
      </p:pic>
    </p:spTree>
    <p:extLst>
      <p:ext uri="{BB962C8B-B14F-4D97-AF65-F5344CB8AC3E}">
        <p14:creationId xmlns:p14="http://schemas.microsoft.com/office/powerpoint/2010/main" val="2240076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09800" y="757214"/>
            <a:ext cx="10515600" cy="1325563"/>
          </a:xfrm>
        </p:spPr>
        <p:txBody>
          <a:bodyPr>
            <a:normAutofit/>
          </a:bodyPr>
          <a:lstStyle/>
          <a:p>
            <a:r>
              <a:rPr lang="en-GB" sz="2400" baseline="30000" dirty="0">
                <a:latin typeface="Arial" panose="020B0604020202020204" pitchFamily="34" charset="0"/>
                <a:cs typeface="Arial" panose="020B0604020202020204" pitchFamily="34" charset="0"/>
              </a:rPr>
              <a:t>18</a:t>
            </a:r>
            <a:r>
              <a:rPr lang="en-GB" sz="2400" dirty="0">
                <a:latin typeface="Arial" panose="020B0604020202020204" pitchFamily="34" charset="0"/>
                <a:cs typeface="Arial" panose="020B0604020202020204" pitchFamily="34" charset="0"/>
              </a:rPr>
              <a:t>F-FDG </a:t>
            </a:r>
            <a:r>
              <a:rPr lang="sl-SI" sz="2400" dirty="0" smtClean="0">
                <a:latin typeface="Arial" panose="020B0604020202020204" pitchFamily="34" charset="0"/>
                <a:cs typeface="Arial" panose="020B0604020202020204" pitchFamily="34" charset="0"/>
              </a:rPr>
              <a:t>PET/CT scan in </a:t>
            </a:r>
            <a:r>
              <a:rPr lang="sl-SI" sz="2400" dirty="0" err="1" smtClean="0">
                <a:latin typeface="Arial" panose="020B0604020202020204" pitchFamily="34" charset="0"/>
                <a:cs typeface="Arial" panose="020B0604020202020204" pitchFamily="34" charset="0"/>
              </a:rPr>
              <a:t>therapeutic</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decision</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making</a:t>
            </a:r>
            <a:endParaRPr lang="en-US" sz="24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505344" y="2677030"/>
            <a:ext cx="8407282" cy="4351338"/>
          </a:xfrm>
        </p:spPr>
        <p:txBody>
          <a:bodyPr>
            <a:noAutofit/>
          </a:bodyPr>
          <a:lstStyle/>
          <a:p>
            <a:pPr marL="0" indent="0">
              <a:buNone/>
            </a:pPr>
            <a:endParaRPr lang="sl-SI" sz="2000" dirty="0" smtClean="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Are these markers enough to make a decision regarding treatment</a:t>
            </a: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stop or to continue) or can we provide additional proof with PET/CT scan</a:t>
            </a:r>
            <a:r>
              <a:rPr lang="sl-SI"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CBC1595D-6568-41AB-9279-9BA49310116E}"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46</a:t>
            </a:fld>
            <a:endParaRPr lang="en-US"/>
          </a:p>
        </p:txBody>
      </p:sp>
    </p:spTree>
    <p:extLst>
      <p:ext uri="{BB962C8B-B14F-4D97-AF65-F5344CB8AC3E}">
        <p14:creationId xmlns:p14="http://schemas.microsoft.com/office/powerpoint/2010/main" val="2445926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altLang="sl-SI" sz="2000" dirty="0" smtClean="0">
                <a:latin typeface="Arial" panose="020B0604020202020204" pitchFamily="34" charset="0"/>
                <a:ea typeface="Times New Roman" panose="02020603050405020304" pitchFamily="18" charset="0"/>
              </a:rPr>
              <a:t>PET/CT2  scan </a:t>
            </a:r>
            <a:r>
              <a:rPr lang="sl-SI" altLang="sl-SI" sz="2000" dirty="0" err="1" smtClean="0">
                <a:latin typeface="Arial" panose="020B0604020202020204" pitchFamily="34" charset="0"/>
                <a:ea typeface="Times New Roman" panose="02020603050405020304" pitchFamily="18" charset="0"/>
              </a:rPr>
              <a:t>and</a:t>
            </a:r>
            <a:r>
              <a:rPr lang="sl-SI" altLang="sl-SI" sz="2000" dirty="0" smtClean="0">
                <a:latin typeface="Arial" panose="020B0604020202020204" pitchFamily="34" charset="0"/>
                <a:ea typeface="Times New Roman" panose="02020603050405020304" pitchFamily="18" charset="0"/>
              </a:rPr>
              <a:t> some </a:t>
            </a:r>
            <a:r>
              <a:rPr lang="sl-SI" altLang="sl-SI" sz="2000" dirty="0" err="1" smtClean="0">
                <a:latin typeface="Arial" panose="020B0604020202020204" pitchFamily="34" charset="0"/>
                <a:ea typeface="Times New Roman" panose="02020603050405020304" pitchFamily="18" charset="0"/>
              </a:rPr>
              <a:t>markers</a:t>
            </a:r>
            <a:r>
              <a:rPr lang="sl-SI" altLang="sl-SI" sz="2000" dirty="0" smtClean="0">
                <a:latin typeface="Arial" panose="020B0604020202020204" pitchFamily="34" charset="0"/>
                <a:ea typeface="Times New Roman" panose="02020603050405020304" pitchFamily="18" charset="0"/>
              </a:rPr>
              <a:t> of </a:t>
            </a:r>
            <a:r>
              <a:rPr lang="sl-SI" altLang="sl-SI" sz="2000" dirty="0" err="1" smtClean="0">
                <a:latin typeface="Arial" panose="020B0604020202020204" pitchFamily="34" charset="0"/>
                <a:ea typeface="Times New Roman" panose="02020603050405020304" pitchFamily="18" charset="0"/>
              </a:rPr>
              <a:t>sarcoidosis</a:t>
            </a:r>
            <a:r>
              <a:rPr lang="sl-SI" altLang="sl-SI" sz="2000" dirty="0" smtClean="0">
                <a:latin typeface="Arial" panose="020B0604020202020204" pitchFamily="34" charset="0"/>
                <a:ea typeface="Times New Roman" panose="02020603050405020304" pitchFamily="18" charset="0"/>
              </a:rPr>
              <a:t> </a:t>
            </a:r>
            <a:r>
              <a:rPr lang="sl-SI" altLang="sl-SI" sz="2000" dirty="0" err="1" smtClean="0">
                <a:latin typeface="Arial" panose="020B0604020202020204" pitchFamily="34" charset="0"/>
                <a:ea typeface="Times New Roman" panose="02020603050405020304" pitchFamily="18" charset="0"/>
              </a:rPr>
              <a:t>activity</a:t>
            </a:r>
            <a:r>
              <a:rPr lang="sl-SI" altLang="sl-SI" sz="2000" dirty="0" smtClean="0">
                <a:latin typeface="Arial" panose="020B0604020202020204" pitchFamily="34" charset="0"/>
                <a:ea typeface="Times New Roman" panose="02020603050405020304" pitchFamily="18" charset="0"/>
              </a:rPr>
              <a:t> at follow-up, </a:t>
            </a:r>
            <a:r>
              <a:rPr lang="sl-SI" altLang="sl-SI" sz="2000" dirty="0" err="1" smtClean="0">
                <a:latin typeface="Arial" panose="020B0604020202020204" pitchFamily="34" charset="0"/>
                <a:ea typeface="Times New Roman" panose="02020603050405020304" pitchFamily="18" charset="0"/>
              </a:rPr>
              <a:t>with</a:t>
            </a:r>
            <a:r>
              <a:rPr lang="sl-SI" altLang="sl-SI" sz="2000" dirty="0" smtClean="0">
                <a:latin typeface="Arial" panose="020B0604020202020204" pitchFamily="34" charset="0"/>
                <a:ea typeface="Times New Roman" panose="02020603050405020304" pitchFamily="18" charset="0"/>
              </a:rPr>
              <a:t> </a:t>
            </a:r>
            <a:r>
              <a:rPr lang="sl-SI" altLang="sl-SI" sz="2000" dirty="0" err="1" smtClean="0">
                <a:latin typeface="Arial" panose="020B0604020202020204" pitchFamily="34" charset="0"/>
                <a:ea typeface="Times New Roman" panose="02020603050405020304" pitchFamily="18" charset="0"/>
              </a:rPr>
              <a:t>or</a:t>
            </a:r>
            <a:r>
              <a:rPr lang="sl-SI" altLang="sl-SI" sz="2000" dirty="0" smtClean="0">
                <a:latin typeface="Arial" panose="020B0604020202020204" pitchFamily="34" charset="0"/>
                <a:ea typeface="Times New Roman" panose="02020603050405020304" pitchFamily="18" charset="0"/>
              </a:rPr>
              <a:t> </a:t>
            </a:r>
            <a:r>
              <a:rPr lang="sl-SI" altLang="sl-SI" sz="2000" dirty="0" err="1" smtClean="0">
                <a:latin typeface="Arial" panose="020B0604020202020204" pitchFamily="34" charset="0"/>
                <a:ea typeface="Times New Roman" panose="02020603050405020304" pitchFamily="18" charset="0"/>
              </a:rPr>
              <a:t>without</a:t>
            </a:r>
            <a:r>
              <a:rPr lang="sl-SI" altLang="sl-SI" sz="2000" dirty="0" smtClean="0">
                <a:latin typeface="Arial" panose="020B0604020202020204" pitchFamily="34" charset="0"/>
                <a:ea typeface="Times New Roman" panose="02020603050405020304" pitchFamily="18" charset="0"/>
              </a:rPr>
              <a:t> treatment</a:t>
            </a:r>
            <a:endParaRPr lang="en-US" sz="2000" dirty="0"/>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1760133668"/>
              </p:ext>
            </p:extLst>
          </p:nvPr>
        </p:nvGraphicFramePr>
        <p:xfrm>
          <a:off x="1656526" y="2041072"/>
          <a:ext cx="8673546" cy="3448560"/>
        </p:xfrm>
        <a:graphic>
          <a:graphicData uri="http://schemas.openxmlformats.org/drawingml/2006/table">
            <a:tbl>
              <a:tblPr firstRow="1" bandRow="1">
                <a:tableStyleId>{5C22544A-7EE6-4342-B048-85BDC9FD1C3A}</a:tableStyleId>
              </a:tblPr>
              <a:tblGrid>
                <a:gridCol w="2669599">
                  <a:extLst>
                    <a:ext uri="{9D8B030D-6E8A-4147-A177-3AD203B41FA5}">
                      <a16:colId xmlns:a16="http://schemas.microsoft.com/office/drawing/2014/main" val="20000"/>
                    </a:ext>
                  </a:extLst>
                </a:gridCol>
                <a:gridCol w="1637355">
                  <a:extLst>
                    <a:ext uri="{9D8B030D-6E8A-4147-A177-3AD203B41FA5}">
                      <a16:colId xmlns:a16="http://schemas.microsoft.com/office/drawing/2014/main" val="20001"/>
                    </a:ext>
                  </a:extLst>
                </a:gridCol>
                <a:gridCol w="900413">
                  <a:extLst>
                    <a:ext uri="{9D8B030D-6E8A-4147-A177-3AD203B41FA5}">
                      <a16:colId xmlns:a16="http://schemas.microsoft.com/office/drawing/2014/main" val="20002"/>
                    </a:ext>
                  </a:extLst>
                </a:gridCol>
                <a:gridCol w="1590996">
                  <a:extLst>
                    <a:ext uri="{9D8B030D-6E8A-4147-A177-3AD203B41FA5}">
                      <a16:colId xmlns:a16="http://schemas.microsoft.com/office/drawing/2014/main" val="20003"/>
                    </a:ext>
                  </a:extLst>
                </a:gridCol>
                <a:gridCol w="1875183">
                  <a:extLst>
                    <a:ext uri="{9D8B030D-6E8A-4147-A177-3AD203B41FA5}">
                      <a16:colId xmlns:a16="http://schemas.microsoft.com/office/drawing/2014/main" val="20004"/>
                    </a:ext>
                  </a:extLst>
                </a:gridCol>
              </a:tblGrid>
              <a:tr h="552960">
                <a:tc>
                  <a:txBody>
                    <a:bodyPr/>
                    <a:lstStyle/>
                    <a:p>
                      <a:r>
                        <a:rPr lang="sl-SI" sz="1600" b="1" dirty="0" smtClean="0">
                          <a:solidFill>
                            <a:schemeClr val="tx1"/>
                          </a:solidFill>
                          <a:latin typeface="Arial" panose="020B0604020202020204" pitchFamily="34" charset="0"/>
                          <a:cs typeface="Arial" panose="020B0604020202020204" pitchFamily="34" charset="0"/>
                        </a:rPr>
                        <a:t>SuvMax2 </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sl-SI" sz="1600" b="1" dirty="0" smtClean="0">
                          <a:solidFill>
                            <a:schemeClr val="tx1"/>
                          </a:solidFill>
                          <a:latin typeface="Arial" panose="020B0604020202020204" pitchFamily="34" charset="0"/>
                          <a:cs typeface="Arial" panose="020B0604020202020204" pitchFamily="34" charset="0"/>
                        </a:rPr>
                        <a:t>X-ray score2</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sACE2</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CTO2</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FVC2</a:t>
                      </a:r>
                      <a:endParaRPr lang="en-US" sz="1600" b="1"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r h="370840">
                <a:tc>
                  <a:txBody>
                    <a:bodyPr/>
                    <a:lstStyle/>
                    <a:p>
                      <a:r>
                        <a:rPr lang="sl-SI" sz="1600" b="1" dirty="0" smtClean="0">
                          <a:solidFill>
                            <a:schemeClr val="tx1"/>
                          </a:solidFill>
                          <a:latin typeface="Arial" panose="020B0604020202020204" pitchFamily="34" charset="0"/>
                          <a:cs typeface="Arial" panose="020B0604020202020204" pitchFamily="34" charset="0"/>
                        </a:rPr>
                        <a:t>MaxSUV2</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p=0.000; r=0.35</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NS</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p=0.004; r=0.28</a:t>
                      </a:r>
                      <a:endParaRPr lang="en-US" sz="1600" b="1"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sl-SI" sz="1600" b="1" dirty="0" smtClean="0">
                          <a:solidFill>
                            <a:schemeClr val="tx1"/>
                          </a:solidFill>
                          <a:latin typeface="Arial" panose="020B0604020202020204" pitchFamily="34" charset="0"/>
                          <a:cs typeface="Arial" panose="020B0604020202020204" pitchFamily="34" charset="0"/>
                        </a:rPr>
                        <a:t>NS</a:t>
                      </a:r>
                      <a:endParaRPr lang="en-US" sz="1600" b="1"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70840">
                <a:tc>
                  <a:txBody>
                    <a:bodyPr/>
                    <a:lstStyle/>
                    <a:p>
                      <a:r>
                        <a:rPr lang="sl-SI" sz="1600" b="1" dirty="0" smtClean="0">
                          <a:latin typeface="Arial" panose="020B0604020202020204" pitchFamily="34" charset="0"/>
                          <a:cs typeface="Arial" panose="020B0604020202020204" pitchFamily="34" charset="0"/>
                        </a:rPr>
                        <a:t>MaxParen2</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P=0.004; r=0.26</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p=0.012; r= -</a:t>
                      </a:r>
                      <a:r>
                        <a:rPr lang="sl-SI" sz="1600" b="1" baseline="0" dirty="0" smtClean="0">
                          <a:latin typeface="Arial" panose="020B0604020202020204" pitchFamily="34" charset="0"/>
                          <a:cs typeface="Arial" panose="020B0604020202020204" pitchFamily="34" charset="0"/>
                        </a:rPr>
                        <a:t> 0.28</a:t>
                      </a: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2"/>
                  </a:ext>
                </a:extLst>
              </a:tr>
              <a:tr h="370840">
                <a:tc>
                  <a:txBody>
                    <a:bodyPr/>
                    <a:lstStyle/>
                    <a:p>
                      <a:r>
                        <a:rPr lang="sl-SI" sz="1600" b="1" dirty="0" smtClean="0">
                          <a:latin typeface="Arial" panose="020B0604020202020204" pitchFamily="34" charset="0"/>
                          <a:cs typeface="Arial" panose="020B0604020202020204" pitchFamily="34" charset="0"/>
                        </a:rPr>
                        <a:t>Max_L_nodes_in_chest2</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P=0.013; r=0.22</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p=0.026; r=0.22</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370840">
                <a:tc>
                  <a:txBody>
                    <a:bodyPr/>
                    <a:lstStyle/>
                    <a:p>
                      <a:r>
                        <a:rPr lang="sl-SI" sz="1600" b="1" dirty="0" smtClean="0">
                          <a:latin typeface="Arial" panose="020B0604020202020204" pitchFamily="34" charset="0"/>
                          <a:cs typeface="Arial" panose="020B0604020202020204" pitchFamily="34" charset="0"/>
                        </a:rPr>
                        <a:t>Max_L_nodes_outside_chest2</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4"/>
                  </a:ext>
                </a:extLst>
              </a:tr>
              <a:tr h="370840">
                <a:tc>
                  <a:txBody>
                    <a:bodyPr/>
                    <a:lstStyle/>
                    <a:p>
                      <a:r>
                        <a:rPr lang="sl-SI" sz="1600" b="1" dirty="0" smtClean="0">
                          <a:latin typeface="Arial" panose="020B0604020202020204" pitchFamily="34" charset="0"/>
                          <a:cs typeface="Arial" panose="020B0604020202020204" pitchFamily="34" charset="0"/>
                        </a:rPr>
                        <a:t>Max_outside_chest2organ_</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tc>
                  <a:txBody>
                    <a:bodyPr/>
                    <a:lstStyle/>
                    <a:p>
                      <a:pPr algn="ctr"/>
                      <a:r>
                        <a:rPr lang="sl-SI" sz="1600" b="1" dirty="0" smtClean="0">
                          <a:latin typeface="Arial" panose="020B0604020202020204" pitchFamily="34" charset="0"/>
                          <a:cs typeface="Arial" panose="020B0604020202020204" pitchFamily="34" charset="0"/>
                        </a:rPr>
                        <a:t>NS</a:t>
                      </a: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bl>
          </a:graphicData>
        </a:graphic>
      </p:graphicFrame>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47</a:t>
            </a:fld>
            <a:endParaRPr lang="en-US"/>
          </a:p>
        </p:txBody>
      </p:sp>
    </p:spTree>
    <p:extLst>
      <p:ext uri="{BB962C8B-B14F-4D97-AF65-F5344CB8AC3E}">
        <p14:creationId xmlns:p14="http://schemas.microsoft.com/office/powerpoint/2010/main" val="3597065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0861" y="323056"/>
            <a:ext cx="7835348" cy="1325563"/>
          </a:xfrm>
        </p:spPr>
        <p:txBody>
          <a:bodyPr>
            <a:normAutofit/>
          </a:bodyPr>
          <a:lstStyle/>
          <a:p>
            <a:r>
              <a:rPr lang="sl-SI" sz="2400" dirty="0" smtClean="0">
                <a:latin typeface="Arial" panose="020B0604020202020204" pitchFamily="34" charset="0"/>
                <a:cs typeface="Arial" panose="020B0604020202020204" pitchFamily="34" charset="0"/>
              </a:rPr>
              <a:t>PET/CT scan </a:t>
            </a:r>
            <a:r>
              <a:rPr lang="sl-SI" sz="2400" dirty="0" err="1" smtClean="0">
                <a:latin typeface="Arial" panose="020B0604020202020204" pitchFamily="34" charset="0"/>
                <a:cs typeface="Arial" panose="020B0604020202020204" pitchFamily="34" charset="0"/>
              </a:rPr>
              <a:t>before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after</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therapeutic</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decision</a:t>
            </a:r>
            <a:endParaRPr lang="en-US" sz="24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325563"/>
            <a:ext cx="10515600" cy="4351338"/>
          </a:xfrm>
        </p:spPr>
        <p:txBody>
          <a:bodyPr>
            <a:normAutofit/>
          </a:bodyPr>
          <a:lstStyle/>
          <a:p>
            <a:r>
              <a:rPr lang="sl-SI" sz="1600" dirty="0" smtClean="0">
                <a:latin typeface="Arial" panose="020B0604020202020204" pitchFamily="34" charset="0"/>
                <a:cs typeface="Arial" panose="020B0604020202020204" pitchFamily="34" charset="0"/>
              </a:rPr>
              <a:t>No </a:t>
            </a:r>
            <a:r>
              <a:rPr lang="sl-SI" sz="1600" dirty="0" err="1" smtClean="0">
                <a:latin typeface="Arial" panose="020B0604020202020204" pitchFamily="34" charset="0"/>
                <a:cs typeface="Arial" panose="020B0604020202020204" pitchFamily="34" charset="0"/>
              </a:rPr>
              <a:t>therapy</a:t>
            </a:r>
            <a:endParaRPr lang="sl-SI" sz="1600" dirty="0" smtClean="0">
              <a:latin typeface="Arial" panose="020B0604020202020204" pitchFamily="34" charset="0"/>
              <a:cs typeface="Arial" panose="020B0604020202020204" pitchFamily="34" charset="0"/>
            </a:endParaRPr>
          </a:p>
          <a:p>
            <a:r>
              <a:rPr lang="sl-SI" sz="1600" dirty="0" err="1" smtClean="0">
                <a:latin typeface="Arial" panose="020B0604020202020204" pitchFamily="34" charset="0"/>
                <a:cs typeface="Arial" panose="020B0604020202020204" pitchFamily="34" charset="0"/>
              </a:rPr>
              <a:t>Corticosteroids</a:t>
            </a:r>
            <a:endParaRPr lang="sl-SI" sz="1600" dirty="0" smtClean="0">
              <a:latin typeface="Arial" panose="020B0604020202020204" pitchFamily="34" charset="0"/>
              <a:cs typeface="Arial" panose="020B0604020202020204" pitchFamily="34" charset="0"/>
            </a:endParaRPr>
          </a:p>
          <a:p>
            <a:r>
              <a:rPr lang="sl-SI" sz="1600" dirty="0" err="1" smtClean="0">
                <a:latin typeface="Arial" panose="020B0604020202020204" pitchFamily="34" charset="0"/>
                <a:cs typeface="Arial" panose="020B0604020202020204" pitchFamily="34" charset="0"/>
              </a:rPr>
              <a:t>Antimycotics</a:t>
            </a:r>
            <a:endParaRPr lang="sl-SI" sz="1600" dirty="0" smtClean="0">
              <a:latin typeface="Arial" panose="020B0604020202020204" pitchFamily="34" charset="0"/>
              <a:cs typeface="Arial" panose="020B0604020202020204" pitchFamily="34" charset="0"/>
            </a:endParaRPr>
          </a:p>
          <a:p>
            <a:r>
              <a:rPr lang="sl-SI" sz="1600" dirty="0" err="1" smtClean="0">
                <a:latin typeface="Arial" panose="020B0604020202020204" pitchFamily="34" charset="0"/>
                <a:cs typeface="Arial" panose="020B0604020202020204" pitchFamily="34" charset="0"/>
              </a:rPr>
              <a:t>All</a:t>
            </a:r>
            <a:r>
              <a:rPr lang="sl-SI" sz="1600" dirty="0" smtClean="0">
                <a:latin typeface="Arial" panose="020B0604020202020204" pitchFamily="34" charset="0"/>
                <a:cs typeface="Arial" panose="020B0604020202020204" pitchFamily="34" charset="0"/>
              </a:rPr>
              <a:t> </a:t>
            </a:r>
            <a:r>
              <a:rPr lang="sl-SI" sz="1600" dirty="0" err="1" smtClean="0">
                <a:latin typeface="Arial" panose="020B0604020202020204" pitchFamily="34" charset="0"/>
                <a:cs typeface="Arial" panose="020B0604020202020204" pitchFamily="34" charset="0"/>
              </a:rPr>
              <a:t>thogether</a:t>
            </a:r>
            <a:endParaRPr lang="sl-SI" sz="1600" dirty="0" smtClean="0">
              <a:latin typeface="Arial" panose="020B0604020202020204" pitchFamily="34" charset="0"/>
              <a:cs typeface="Arial" panose="020B0604020202020204" pitchFamily="34" charset="0"/>
            </a:endParaRPr>
          </a:p>
          <a:p>
            <a:pPr marL="0" indent="0">
              <a:buNone/>
            </a:pPr>
            <a:endParaRPr lang="en-US" sz="2400" dirty="0"/>
          </a:p>
        </p:txBody>
      </p:sp>
      <p:sp>
        <p:nvSpPr>
          <p:cNvPr id="4" name="Označba mesta datuma 3"/>
          <p:cNvSpPr>
            <a:spLocks noGrp="1"/>
          </p:cNvSpPr>
          <p:nvPr>
            <p:ph type="dt" sz="half" idx="10"/>
          </p:nvPr>
        </p:nvSpPr>
        <p:spPr/>
        <p:txBody>
          <a:bodyPr/>
          <a:lstStyle/>
          <a:p>
            <a:fld id="{20F86183-2DCA-4902-B91A-ED3CC2F211ED}"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48</a:t>
            </a:fld>
            <a:endParaRPr lang="en-US"/>
          </a:p>
        </p:txBody>
      </p:sp>
      <p:graphicFrame>
        <p:nvGraphicFramePr>
          <p:cNvPr id="9" name="Grafikon 8"/>
          <p:cNvGraphicFramePr>
            <a:graphicFrameLocks/>
          </p:cNvGraphicFramePr>
          <p:nvPr>
            <p:extLst>
              <p:ext uri="{D42A27DB-BD31-4B8C-83A1-F6EECF244321}">
                <p14:modId xmlns:p14="http://schemas.microsoft.com/office/powerpoint/2010/main" val="2365151013"/>
              </p:ext>
            </p:extLst>
          </p:nvPr>
        </p:nvGraphicFramePr>
        <p:xfrm>
          <a:off x="4068417" y="2005012"/>
          <a:ext cx="465151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286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49</a:t>
            </a:fld>
            <a:endParaRPr lang="en-US"/>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1497959028"/>
              </p:ext>
            </p:extLst>
          </p:nvPr>
        </p:nvGraphicFramePr>
        <p:xfrm>
          <a:off x="1603512" y="1975757"/>
          <a:ext cx="3472071" cy="41202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on 6"/>
          <p:cNvGraphicFramePr>
            <a:graphicFrameLocks/>
          </p:cNvGraphicFramePr>
          <p:nvPr>
            <p:extLst>
              <p:ext uri="{D42A27DB-BD31-4B8C-83A1-F6EECF244321}">
                <p14:modId xmlns:p14="http://schemas.microsoft.com/office/powerpoint/2010/main" val="867713788"/>
              </p:ext>
            </p:extLst>
          </p:nvPr>
        </p:nvGraphicFramePr>
        <p:xfrm>
          <a:off x="6712906" y="1975757"/>
          <a:ext cx="3795387" cy="4245429"/>
        </p:xfrm>
        <a:graphic>
          <a:graphicData uri="http://schemas.openxmlformats.org/drawingml/2006/chart">
            <c:chart xmlns:c="http://schemas.openxmlformats.org/drawingml/2006/chart" xmlns:r="http://schemas.openxmlformats.org/officeDocument/2006/relationships" r:id="rId3"/>
          </a:graphicData>
        </a:graphic>
      </p:graphicFrame>
      <p:sp>
        <p:nvSpPr>
          <p:cNvPr id="8" name="Naslov 1"/>
          <p:cNvSpPr>
            <a:spLocks noGrp="1"/>
          </p:cNvSpPr>
          <p:nvPr>
            <p:ph type="title"/>
          </p:nvPr>
        </p:nvSpPr>
        <p:spPr/>
        <p:txBody>
          <a:bodyPr>
            <a:normAutofit/>
          </a:bodyPr>
          <a:lstStyle/>
          <a:p>
            <a:pPr algn="ctr"/>
            <a:r>
              <a:rPr lang="sl-SI" sz="2400" dirty="0" smtClean="0">
                <a:latin typeface="Arial" panose="020B0604020202020204" pitchFamily="34" charset="0"/>
                <a:cs typeface="Arial" panose="020B0604020202020204" pitchFamily="34" charset="0"/>
              </a:rPr>
              <a:t>PET/CT scan </a:t>
            </a:r>
            <a:r>
              <a:rPr lang="sl-SI" sz="2400" dirty="0" err="1" smtClean="0">
                <a:latin typeface="Arial" panose="020B0604020202020204" pitchFamily="34" charset="0"/>
                <a:cs typeface="Arial" panose="020B0604020202020204" pitchFamily="34" charset="0"/>
              </a:rPr>
              <a:t>before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after</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therapeutic</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decision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12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27305" y="365125"/>
            <a:ext cx="10515600" cy="1325563"/>
          </a:xfrm>
        </p:spPr>
        <p:txBody>
          <a:bodyPr>
            <a:normAutofit/>
          </a:bodyPr>
          <a:lstStyle/>
          <a:p>
            <a:r>
              <a:rPr lang="sl-SI" sz="3600" dirty="0" smtClean="0">
                <a:latin typeface="Arial" panose="020B0604020202020204" pitchFamily="34" charset="0"/>
                <a:cs typeface="Arial" panose="020B0604020202020204" pitchFamily="34" charset="0"/>
              </a:rPr>
              <a:t>Sarcoidosis</a:t>
            </a:r>
            <a:endParaRPr lang="en-US" sz="36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144644" y="1825625"/>
            <a:ext cx="9549860" cy="4031836"/>
          </a:xfrm>
        </p:spPr>
        <p:txBody>
          <a:bodyPr>
            <a:noAutofit/>
          </a:bodyPr>
          <a:lstStyle/>
          <a:p>
            <a:pPr>
              <a:lnSpc>
                <a:spcPct val="100000"/>
              </a:lnSpc>
            </a:pPr>
            <a:r>
              <a:rPr lang="sl-SI" sz="2400" dirty="0" err="1" smtClean="0">
                <a:latin typeface="Arial" panose="020B0604020202020204" pitchFamily="34" charset="0"/>
                <a:cs typeface="Arial" panose="020B0604020202020204" pitchFamily="34" charset="0"/>
              </a:rPr>
              <a:t>Owing</a:t>
            </a:r>
            <a:r>
              <a:rPr lang="sl-SI" sz="2400" dirty="0" smtClean="0">
                <a:latin typeface="Arial" panose="020B0604020202020204" pitchFamily="34" charset="0"/>
                <a:cs typeface="Arial" panose="020B0604020202020204" pitchFamily="34" charset="0"/>
              </a:rPr>
              <a:t> to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ability</a:t>
            </a:r>
            <a:r>
              <a:rPr lang="sl-SI" sz="2400" dirty="0" smtClean="0">
                <a:latin typeface="Arial" panose="020B0604020202020204" pitchFamily="34" charset="0"/>
                <a:cs typeface="Arial" panose="020B0604020202020204" pitchFamily="34" charset="0"/>
              </a:rPr>
              <a:t> to </a:t>
            </a:r>
            <a:r>
              <a:rPr lang="sl-SI" sz="2400" dirty="0" err="1" smtClean="0">
                <a:latin typeface="Arial" panose="020B0604020202020204" pitchFamily="34" charset="0"/>
                <a:cs typeface="Arial" panose="020B0604020202020204" pitchFamily="34" charset="0"/>
              </a:rPr>
              <a:t>detect</a:t>
            </a:r>
            <a:r>
              <a:rPr lang="sl-SI" sz="2400" dirty="0" smtClean="0">
                <a:latin typeface="Arial" panose="020B0604020202020204" pitchFamily="34" charset="0"/>
                <a:cs typeface="Arial" panose="020B0604020202020204" pitchFamily="34" charset="0"/>
              </a:rPr>
              <a:t> inflammation </a:t>
            </a:r>
            <a:r>
              <a:rPr lang="sl-SI" sz="2400" dirty="0" err="1" smtClean="0">
                <a:latin typeface="Arial" panose="020B0604020202020204" pitchFamily="34" charset="0"/>
                <a:cs typeface="Arial" panose="020B0604020202020204" pitchFamily="34" charset="0"/>
              </a:rPr>
              <a:t>through</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body</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with</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high</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sensibility</a:t>
            </a:r>
            <a:r>
              <a:rPr lang="sl-SI" sz="2400" dirty="0" smtClean="0">
                <a:latin typeface="Arial" panose="020B0604020202020204" pitchFamily="34" charset="0"/>
                <a:cs typeface="Arial" panose="020B0604020202020204" pitchFamily="34" charset="0"/>
              </a:rPr>
              <a:t>, FDG-PET/CT </a:t>
            </a:r>
            <a:r>
              <a:rPr lang="sl-SI" sz="2400" dirty="0" err="1" smtClean="0">
                <a:latin typeface="Arial" panose="020B0604020202020204" pitchFamily="34" charset="0"/>
                <a:cs typeface="Arial" panose="020B0604020202020204" pitchFamily="34" charset="0"/>
              </a:rPr>
              <a:t>gaind</a:t>
            </a:r>
            <a:r>
              <a:rPr lang="sl-SI" sz="2400" dirty="0" smtClean="0">
                <a:latin typeface="Arial" panose="020B0604020202020204" pitchFamily="34" charset="0"/>
                <a:cs typeface="Arial" panose="020B0604020202020204" pitchFamily="34" charset="0"/>
              </a:rPr>
              <a:t> a central role in </a:t>
            </a:r>
            <a:r>
              <a:rPr lang="sl-SI" sz="2400" dirty="0" err="1" smtClean="0">
                <a:latin typeface="Arial" panose="020B0604020202020204" pitchFamily="34" charset="0"/>
                <a:cs typeface="Arial" panose="020B0604020202020204" pitchFamily="34" charset="0"/>
              </a:rPr>
              <a:t>sarcoidosis</a:t>
            </a:r>
            <a:r>
              <a:rPr lang="sl-SI" sz="2400" dirty="0" smtClean="0">
                <a:latin typeface="Arial" panose="020B0604020202020204" pitchFamily="34" charset="0"/>
                <a:cs typeface="Arial" panose="020B0604020202020204" pitchFamily="34" charset="0"/>
              </a:rPr>
              <a:t> because it </a:t>
            </a:r>
            <a:r>
              <a:rPr lang="sl-SI" sz="2400" dirty="0" err="1" smtClean="0">
                <a:latin typeface="Arial" panose="020B0604020202020204" pitchFamily="34" charset="0"/>
                <a:cs typeface="Arial" panose="020B0604020202020204" pitchFamily="34" charset="0"/>
              </a:rPr>
              <a:t>can</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suggests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diagnosis</a:t>
            </a:r>
            <a:r>
              <a:rPr lang="sl-SI" sz="2400" dirty="0" smtClean="0">
                <a:latin typeface="Arial" panose="020B0604020202020204" pitchFamily="34" charset="0"/>
                <a:cs typeface="Arial" panose="020B0604020202020204" pitchFamily="34" charset="0"/>
              </a:rPr>
              <a:t> in </a:t>
            </a:r>
            <a:r>
              <a:rPr lang="sl-SI" sz="2400" dirty="0" err="1" smtClean="0">
                <a:latin typeface="Arial" panose="020B0604020202020204" pitchFamily="34" charset="0"/>
                <a:cs typeface="Arial" panose="020B0604020202020204" pitchFamily="34" charset="0"/>
              </a:rPr>
              <a:t>certain</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clinical</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context</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giude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biopsy</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evaluate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extent</a:t>
            </a:r>
            <a:r>
              <a:rPr lang="sl-SI" sz="2400" dirty="0" smtClean="0">
                <a:latin typeface="Arial" panose="020B0604020202020204" pitchFamily="34" charset="0"/>
                <a:cs typeface="Arial" panose="020B0604020202020204" pitchFamily="34" charset="0"/>
              </a:rPr>
              <a:t> of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disease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help</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assess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prognosis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monitor </a:t>
            </a:r>
            <a:r>
              <a:rPr lang="sl-SI" sz="2400" dirty="0" err="1" smtClean="0">
                <a:latin typeface="Arial" panose="020B0604020202020204" pitchFamily="34" charset="0"/>
                <a:cs typeface="Arial" panose="020B0604020202020204" pitchFamily="34" charset="0"/>
              </a:rPr>
              <a:t>immunosuppressive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therapy</a:t>
            </a:r>
            <a:r>
              <a:rPr lang="sl-SI" sz="2400" dirty="0" smtClean="0">
                <a:latin typeface="Arial" panose="020B0604020202020204" pitchFamily="34" charset="0"/>
                <a:cs typeface="Arial" panose="020B0604020202020204" pitchFamily="34" charset="0"/>
              </a:rPr>
              <a:t>. </a:t>
            </a:r>
          </a:p>
          <a:p>
            <a:pPr>
              <a:lnSpc>
                <a:spcPct val="100000"/>
              </a:lnSpc>
            </a:pPr>
            <a:endParaRPr lang="sl-SI" sz="2400" dirty="0">
              <a:latin typeface="Arial" panose="020B0604020202020204" pitchFamily="34" charset="0"/>
              <a:cs typeface="Arial" panose="020B0604020202020204" pitchFamily="34" charset="0"/>
            </a:endParaRPr>
          </a:p>
          <a:p>
            <a:pPr>
              <a:lnSpc>
                <a:spcPct val="100000"/>
              </a:lnSpc>
            </a:pPr>
            <a:r>
              <a:rPr lang="sl-SI" sz="2400" dirty="0" err="1" smtClean="0">
                <a:latin typeface="Arial" panose="020B0604020202020204" pitchFamily="34" charset="0"/>
                <a:cs typeface="Arial" panose="020B0604020202020204" pitchFamily="34" charset="0"/>
              </a:rPr>
              <a:t>This</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review</a:t>
            </a:r>
            <a:r>
              <a:rPr lang="sl-SI" sz="2400" dirty="0" smtClean="0">
                <a:latin typeface="Arial" panose="020B0604020202020204" pitchFamily="34" charset="0"/>
                <a:cs typeface="Arial" panose="020B0604020202020204" pitchFamily="34" charset="0"/>
              </a:rPr>
              <a:t> will </a:t>
            </a:r>
            <a:r>
              <a:rPr lang="sl-SI" sz="2400" dirty="0" err="1" smtClean="0">
                <a:latin typeface="Arial" panose="020B0604020202020204" pitchFamily="34" charset="0"/>
                <a:cs typeface="Arial" panose="020B0604020202020204" pitchFamily="34" charset="0"/>
              </a:rPr>
              <a:t>briefly</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describe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clinical</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typical</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findings</a:t>
            </a:r>
            <a:r>
              <a:rPr lang="sl-SI" sz="2400" dirty="0" smtClean="0">
                <a:latin typeface="Arial" panose="020B0604020202020204" pitchFamily="34" charset="0"/>
                <a:cs typeface="Arial" panose="020B0604020202020204" pitchFamily="34" charset="0"/>
              </a:rPr>
              <a:t> of </a:t>
            </a:r>
            <a:r>
              <a:rPr lang="sl-SI" sz="2400" dirty="0" err="1" smtClean="0">
                <a:latin typeface="Arial" panose="020B0604020202020204" pitchFamily="34" charset="0"/>
                <a:cs typeface="Arial" panose="020B0604020202020204" pitchFamily="34" charset="0"/>
              </a:rPr>
              <a:t>conventional</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imaging</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according</a:t>
            </a:r>
            <a:r>
              <a:rPr lang="sl-SI" sz="2400" dirty="0" smtClean="0">
                <a:latin typeface="Arial" panose="020B0604020202020204" pitchFamily="34" charset="0"/>
                <a:cs typeface="Arial" panose="020B0604020202020204" pitchFamily="34" charset="0"/>
              </a:rPr>
              <a:t> to organ </a:t>
            </a:r>
            <a:r>
              <a:rPr lang="sl-SI" sz="2400" dirty="0" err="1" smtClean="0">
                <a:latin typeface="Arial" panose="020B0604020202020204" pitchFamily="34" charset="0"/>
                <a:cs typeface="Arial" panose="020B0604020202020204" pitchFamily="34" charset="0"/>
              </a:rPr>
              <a:t>involvement</a:t>
            </a:r>
            <a:r>
              <a:rPr lang="sl-SI" sz="2400" dirty="0" smtClean="0">
                <a:latin typeface="Arial" panose="020B0604020202020204" pitchFamily="34" charset="0"/>
                <a:cs typeface="Arial" panose="020B0604020202020204" pitchFamily="34" charset="0"/>
              </a:rPr>
              <a:t>, in order to </a:t>
            </a:r>
            <a:r>
              <a:rPr lang="sl-SI" sz="2400" dirty="0" err="1" smtClean="0">
                <a:latin typeface="Arial" panose="020B0604020202020204" pitchFamily="34" charset="0"/>
                <a:cs typeface="Arial" panose="020B0604020202020204" pitchFamily="34" charset="0"/>
              </a:rPr>
              <a:t>highlight</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additional</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information</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provided</a:t>
            </a:r>
            <a:r>
              <a:rPr lang="sl-SI" sz="2400" dirty="0" smtClean="0">
                <a:latin typeface="Arial" panose="020B0604020202020204" pitchFamily="34" charset="0"/>
                <a:cs typeface="Arial" panose="020B0604020202020204" pitchFamily="34" charset="0"/>
              </a:rPr>
              <a:t> by </a:t>
            </a:r>
            <a:r>
              <a:rPr lang="sl-SI" sz="2400" dirty="0" err="1" smtClean="0">
                <a:latin typeface="Arial" panose="020B0604020202020204" pitchFamily="34" charset="0"/>
                <a:cs typeface="Arial" panose="020B0604020202020204" pitchFamily="34" charset="0"/>
              </a:rPr>
              <a:t>nuclear</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imaging</a:t>
            </a:r>
            <a:r>
              <a:rPr lang="sl-SI"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1B5BD1B9-EB79-49D4-B1F9-46DE203FF3EC}"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a:t>
            </a:fld>
            <a:endParaRPr lang="en-US"/>
          </a:p>
        </p:txBody>
      </p:sp>
    </p:spTree>
    <p:extLst>
      <p:ext uri="{BB962C8B-B14F-4D97-AF65-F5344CB8AC3E}">
        <p14:creationId xmlns:p14="http://schemas.microsoft.com/office/powerpoint/2010/main" val="392541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1208026" cy="1325563"/>
          </a:xfrm>
        </p:spPr>
        <p:txBody>
          <a:bodyPr>
            <a:normAutofit/>
          </a:bodyPr>
          <a:lstStyle/>
          <a:p>
            <a:r>
              <a:rPr lang="en-GB" sz="2000" baseline="30000" dirty="0">
                <a:latin typeface="Arial" panose="020B0604020202020204" pitchFamily="34" charset="0"/>
                <a:cs typeface="Arial" panose="020B0604020202020204" pitchFamily="34" charset="0"/>
              </a:rPr>
              <a:t>18</a:t>
            </a:r>
            <a:r>
              <a:rPr lang="en-GB" sz="2000" dirty="0">
                <a:latin typeface="Arial" panose="020B0604020202020204" pitchFamily="34" charset="0"/>
                <a:cs typeface="Arial" panose="020B0604020202020204" pitchFamily="34" charset="0"/>
              </a:rPr>
              <a:t>F-FDG </a:t>
            </a:r>
            <a:r>
              <a:rPr lang="en-GB" altLang="ja-JP" sz="2000" dirty="0" smtClean="0">
                <a:latin typeface="Arial" panose="020B0604020202020204" pitchFamily="34" charset="0"/>
                <a:cs typeface="Arial" panose="020B0604020202020204" pitchFamily="34" charset="0"/>
              </a:rPr>
              <a:t>PET-scan Analysis Confirms Beneficial Effects Of Antifungal Treatment In Sarcoidosis</a:t>
            </a:r>
            <a:r>
              <a:rPr lang="sv-SE" altLang="ja-JP"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50</a:t>
            </a:fld>
            <a:endParaRPr lang="en-US"/>
          </a:p>
        </p:txBody>
      </p:sp>
      <p:pic>
        <p:nvPicPr>
          <p:cNvPr id="7" name="Picture 19" descr="Grilj M. pred in poPrimary.jpg"/>
          <p:cNvPicPr>
            <a:picLocks noGrp="1" noChangeAspect="1"/>
          </p:cNvPicPr>
          <p:nvPr>
            <p:ph idx="1"/>
          </p:nvPr>
        </p:nvPicPr>
        <p:blipFill>
          <a:blip r:embed="rId2" cstate="print">
            <a:extLst>
              <a:ext uri="{28A0092B-C50C-407E-A947-70E740481C1C}">
                <a14:useLocalDpi xmlns:a14="http://schemas.microsoft.com/office/drawing/2010/main" val="0"/>
              </a:ext>
            </a:extLst>
          </a:blip>
          <a:srcRect t="51834"/>
          <a:stretch>
            <a:fillRect/>
          </a:stretch>
        </p:blipFill>
        <p:spPr bwMode="auto">
          <a:xfrm>
            <a:off x="251666" y="2319255"/>
            <a:ext cx="3039842" cy="145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Grilj M. pred in poPrimary.jpg"/>
          <p:cNvPicPr/>
          <p:nvPr/>
        </p:nvPicPr>
        <p:blipFill>
          <a:blip r:embed="rId3" cstate="print">
            <a:extLst>
              <a:ext uri="{28A0092B-C50C-407E-A947-70E740481C1C}">
                <a14:useLocalDpi xmlns:a14="http://schemas.microsoft.com/office/drawing/2010/main" val="0"/>
              </a:ext>
            </a:extLst>
          </a:blip>
          <a:srcRect b="48164"/>
          <a:stretch>
            <a:fillRect/>
          </a:stretch>
        </p:blipFill>
        <p:spPr bwMode="auto">
          <a:xfrm>
            <a:off x="3682005" y="2302581"/>
            <a:ext cx="2873677" cy="1474692"/>
          </a:xfrm>
          <a:prstGeom prst="rect">
            <a:avLst/>
          </a:prstGeom>
          <a:noFill/>
          <a:ln>
            <a:noFill/>
          </a:ln>
          <a:extLst/>
        </p:spPr>
      </p:pic>
      <p:pic>
        <p:nvPicPr>
          <p:cNvPr id="9" name="Picture 24" descr="zver pred ThPrimary.jpg"/>
          <p:cNvPicPr/>
          <p:nvPr/>
        </p:nvPicPr>
        <p:blipFill>
          <a:blip r:embed="rId4" cstate="print">
            <a:extLst>
              <a:ext uri="{28A0092B-C50C-407E-A947-70E740481C1C}">
                <a14:useLocalDpi xmlns:a14="http://schemas.microsoft.com/office/drawing/2010/main" val="0"/>
              </a:ext>
            </a:extLst>
          </a:blip>
          <a:srcRect t="48645"/>
          <a:stretch>
            <a:fillRect/>
          </a:stretch>
        </p:blipFill>
        <p:spPr bwMode="auto">
          <a:xfrm>
            <a:off x="317927" y="4001411"/>
            <a:ext cx="3039842" cy="1511493"/>
          </a:xfrm>
          <a:prstGeom prst="rect">
            <a:avLst/>
          </a:prstGeom>
          <a:noFill/>
          <a:ln>
            <a:noFill/>
          </a:ln>
          <a:extLst/>
        </p:spPr>
      </p:pic>
      <p:pic>
        <p:nvPicPr>
          <p:cNvPr id="10" name="Slika 9"/>
          <p:cNvPicPr>
            <a:picLocks noChangeAspect="1"/>
          </p:cNvPicPr>
          <p:nvPr/>
        </p:nvPicPr>
        <p:blipFill>
          <a:blip r:embed="rId5"/>
          <a:stretch>
            <a:fillRect/>
          </a:stretch>
        </p:blipFill>
        <p:spPr>
          <a:xfrm>
            <a:off x="3688364" y="4001411"/>
            <a:ext cx="2827563" cy="1511493"/>
          </a:xfrm>
          <a:prstGeom prst="rect">
            <a:avLst/>
          </a:prstGeom>
        </p:spPr>
      </p:pic>
      <p:sp>
        <p:nvSpPr>
          <p:cNvPr id="11" name="Naslov 1"/>
          <p:cNvSpPr txBox="1">
            <a:spLocks/>
          </p:cNvSpPr>
          <p:nvPr/>
        </p:nvSpPr>
        <p:spPr>
          <a:xfrm>
            <a:off x="6946179" y="2658838"/>
            <a:ext cx="4838409" cy="326488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200" dirty="0">
                <a:latin typeface="Arial" panose="020B0604020202020204" pitchFamily="34" charset="0"/>
                <a:cs typeface="Arial" panose="020B0604020202020204" pitchFamily="34" charset="0"/>
              </a:rPr>
              <a:t>The results support earlier observations that sarcoidosis can be successfully treated with antifungal medication</a:t>
            </a:r>
            <a:r>
              <a:rPr lang="sl-SI" sz="2200" dirty="0">
                <a:latin typeface="Arial" panose="020B0604020202020204" pitchFamily="34" charset="0"/>
                <a:cs typeface="Arial" panose="020B0604020202020204" pitchFamily="34" charset="0"/>
              </a:rPr>
              <a:t> </a:t>
            </a:r>
            <a:r>
              <a:rPr lang="sl-SI" sz="2200" dirty="0" err="1" smtClean="0">
                <a:latin typeface="Arial" panose="020B0604020202020204" pitchFamily="34" charset="0"/>
                <a:cs typeface="Arial" panose="020B0604020202020204" pitchFamily="34" charset="0"/>
              </a:rPr>
              <a:t>but</a:t>
            </a:r>
            <a:r>
              <a:rPr lang="sl-SI" sz="2200" dirty="0" smtClean="0">
                <a:latin typeface="Arial" panose="020B0604020202020204" pitchFamily="34" charset="0"/>
                <a:cs typeface="Arial" panose="020B0604020202020204" pitchFamily="34" charset="0"/>
              </a:rPr>
              <a:t> not in </a:t>
            </a:r>
            <a:r>
              <a:rPr lang="sl-SI" sz="2200" dirty="0" err="1" smtClean="0">
                <a:latin typeface="Arial" panose="020B0604020202020204" pitchFamily="34" charset="0"/>
                <a:cs typeface="Arial" panose="020B0604020202020204" pitchFamily="34" charset="0"/>
              </a:rPr>
              <a:t>all</a:t>
            </a:r>
            <a:r>
              <a:rPr lang="sl-SI" sz="2200" dirty="0" smtClean="0">
                <a:latin typeface="Arial" panose="020B0604020202020204" pitchFamily="34" charset="0"/>
                <a:cs typeface="Arial" panose="020B0604020202020204" pitchFamily="34" charset="0"/>
              </a:rPr>
              <a:t> </a:t>
            </a:r>
            <a:r>
              <a:rPr lang="sl-SI" sz="2200" dirty="0" err="1" smtClean="0">
                <a:latin typeface="Arial" panose="020B0604020202020204" pitchFamily="34" charset="0"/>
                <a:cs typeface="Arial" panose="020B0604020202020204" pitchFamily="34" charset="0"/>
              </a:rPr>
              <a:t>patients</a:t>
            </a:r>
            <a:r>
              <a:rPr lang="sl-SI" sz="2200" dirty="0" smtClean="0">
                <a:latin typeface="Arial" panose="020B0604020202020204" pitchFamily="34" charset="0"/>
                <a:cs typeface="Arial" panose="020B0604020202020204" pitchFamily="34" charset="0"/>
              </a:rPr>
              <a:t>.</a:t>
            </a:r>
          </a:p>
          <a:p>
            <a:pPr>
              <a:lnSpc>
                <a:spcPct val="120000"/>
              </a:lnSpc>
            </a:pPr>
            <a:endParaRPr lang="sl-SI" sz="2200" dirty="0">
              <a:latin typeface="Arial" panose="020B0604020202020204" pitchFamily="34" charset="0"/>
              <a:cs typeface="Arial" panose="020B0604020202020204" pitchFamily="34" charset="0"/>
            </a:endParaRPr>
          </a:p>
          <a:p>
            <a:pPr>
              <a:lnSpc>
                <a:spcPct val="120000"/>
              </a:lnSpc>
            </a:pPr>
            <a:r>
              <a:rPr lang="sl-SI" sz="2200" dirty="0" smtClean="0">
                <a:latin typeface="Arial" panose="020B0604020202020204" pitchFamily="34" charset="0"/>
                <a:cs typeface="Arial" panose="020B0604020202020204" pitchFamily="34" charset="0"/>
              </a:rPr>
              <a:t>F</a:t>
            </a:r>
            <a:r>
              <a:rPr lang="en-GB" sz="2200" dirty="0" err="1">
                <a:latin typeface="Arial" panose="020B0604020202020204" pitchFamily="34" charset="0"/>
                <a:cs typeface="Arial" panose="020B0604020202020204" pitchFamily="34" charset="0"/>
              </a:rPr>
              <a:t>urther</a:t>
            </a:r>
            <a:r>
              <a:rPr lang="en-GB" sz="2200" dirty="0">
                <a:latin typeface="Arial" panose="020B0604020202020204" pitchFamily="34" charset="0"/>
                <a:cs typeface="Arial" panose="020B0604020202020204" pitchFamily="34" charset="0"/>
              </a:rPr>
              <a:t> work is required to identify the clinical </a:t>
            </a:r>
            <a:r>
              <a:rPr lang="sl-SI" sz="2200" dirty="0" smtClean="0">
                <a:latin typeface="Arial" panose="020B0604020202020204" pitchFamily="34" charset="0"/>
                <a:cs typeface="Arial" panose="020B0604020202020204" pitchFamily="34" charset="0"/>
              </a:rPr>
              <a:t>a</a:t>
            </a:r>
            <a:r>
              <a:rPr lang="en-GB" sz="2200" dirty="0" err="1" smtClean="0">
                <a:latin typeface="Arial" panose="020B0604020202020204" pitchFamily="34" charset="0"/>
                <a:cs typeface="Arial" panose="020B0604020202020204" pitchFamily="34" charset="0"/>
              </a:rPr>
              <a:t>nd</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environmental characteristics of these patients.</a:t>
            </a:r>
            <a:endParaRPr lang="sl-SI" sz="2200" dirty="0">
              <a:latin typeface="Arial" panose="020B0604020202020204" pitchFamily="34" charset="0"/>
              <a:cs typeface="Arial" panose="020B0604020202020204" pitchFamily="34" charset="0"/>
            </a:endParaRPr>
          </a:p>
          <a:p>
            <a:pPr>
              <a:lnSpc>
                <a:spcPct val="120000"/>
              </a:lnSpc>
            </a:pPr>
            <a:endParaRPr lang="sl-SI" sz="34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196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dirty="0"/>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51</a:t>
            </a:fld>
            <a:endParaRPr lang="en-US"/>
          </a:p>
        </p:txBody>
      </p:sp>
      <p:pic>
        <p:nvPicPr>
          <p:cNvPr id="9" name="Označba mesta vsebin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44140" y="2427233"/>
            <a:ext cx="2350869" cy="2869681"/>
          </a:xfrm>
        </p:spPr>
      </p:pic>
      <p:pic>
        <p:nvPicPr>
          <p:cNvPr id="14" name="Slik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21" y="3677478"/>
            <a:ext cx="2741619" cy="2988365"/>
          </a:xfrm>
          <a:prstGeom prst="rect">
            <a:avLst/>
          </a:prstGeom>
        </p:spPr>
      </p:pic>
      <p:pic>
        <p:nvPicPr>
          <p:cNvPr id="15" name="Slika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30" y="192083"/>
            <a:ext cx="2714264" cy="2958547"/>
          </a:xfrm>
          <a:prstGeom prst="rect">
            <a:avLst/>
          </a:prstGeom>
        </p:spPr>
      </p:pic>
      <p:pic>
        <p:nvPicPr>
          <p:cNvPr id="16" name="Slika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017" y="589721"/>
            <a:ext cx="2829037" cy="2829037"/>
          </a:xfrm>
          <a:prstGeom prst="rect">
            <a:avLst/>
          </a:prstGeom>
        </p:spPr>
      </p:pic>
      <p:pic>
        <p:nvPicPr>
          <p:cNvPr id="17" name="Slika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0017" y="3530816"/>
            <a:ext cx="2876239" cy="2876239"/>
          </a:xfrm>
          <a:prstGeom prst="rect">
            <a:avLst/>
          </a:prstGeom>
        </p:spPr>
      </p:pic>
      <p:pic>
        <p:nvPicPr>
          <p:cNvPr id="18" name="Slika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7479" y="2417294"/>
            <a:ext cx="2391922" cy="2919794"/>
          </a:xfrm>
          <a:prstGeom prst="rect">
            <a:avLst/>
          </a:prstGeom>
        </p:spPr>
      </p:pic>
      <p:sp>
        <p:nvSpPr>
          <p:cNvPr id="11" name="Zaobljeni pravokotnik 10"/>
          <p:cNvSpPr/>
          <p:nvPr/>
        </p:nvSpPr>
        <p:spPr>
          <a:xfrm>
            <a:off x="237130" y="194168"/>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jeni pravokotnik 11"/>
          <p:cNvSpPr/>
          <p:nvPr/>
        </p:nvSpPr>
        <p:spPr>
          <a:xfrm>
            <a:off x="361121" y="3687934"/>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jeni pravokotnik 12"/>
          <p:cNvSpPr/>
          <p:nvPr/>
        </p:nvSpPr>
        <p:spPr>
          <a:xfrm>
            <a:off x="9586556" y="3593716"/>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aobljeni pravokotnik 18"/>
          <p:cNvSpPr/>
          <p:nvPr/>
        </p:nvSpPr>
        <p:spPr>
          <a:xfrm>
            <a:off x="9518145" y="589721"/>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227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en-US" sz="2400" dirty="0" smtClean="0">
                <a:latin typeface="Arial" panose="020B0604020202020204" pitchFamily="34" charset="0"/>
                <a:cs typeface="Arial" panose="020B0604020202020204" pitchFamily="34" charset="0"/>
              </a:rPr>
              <a:t>Suggested roles for FDG-PET/CT in the diagnosis and management of the patients with sarcoidosis</a:t>
            </a:r>
            <a:endParaRPr lang="en-US" sz="24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917713" y="2187574"/>
            <a:ext cx="10002078" cy="4351338"/>
          </a:xfrm>
        </p:spPr>
        <p:txBody>
          <a:bodyPr>
            <a:normAutofit/>
          </a:bodyPr>
          <a:lstStyle/>
          <a:p>
            <a:pPr>
              <a:lnSpc>
                <a:spcPct val="150000"/>
              </a:lnSpc>
            </a:pPr>
            <a:r>
              <a:rPr lang="en-US" sz="2000" dirty="0" smtClean="0">
                <a:latin typeface="Arial" panose="020B0604020202020204" pitchFamily="34" charset="0"/>
                <a:cs typeface="Arial" panose="020B0604020202020204" pitchFamily="34" charset="0"/>
              </a:rPr>
              <a:t>Identification of sites of active disease, amenable to biopsy</a:t>
            </a:r>
          </a:p>
          <a:p>
            <a:pPr>
              <a:lnSpc>
                <a:spcPct val="150000"/>
              </a:lnSpc>
            </a:pPr>
            <a:r>
              <a:rPr lang="en-US" sz="2000" dirty="0" smtClean="0">
                <a:latin typeface="Arial" panose="020B0604020202020204" pitchFamily="34" charset="0"/>
                <a:cs typeface="Arial" panose="020B0604020202020204" pitchFamily="34" charset="0"/>
              </a:rPr>
              <a:t>Evaluation of activity in patients with persistent symptoms and negative serological markers of dieseases activity</a:t>
            </a:r>
          </a:p>
          <a:p>
            <a:pPr>
              <a:lnSpc>
                <a:spcPct val="150000"/>
              </a:lnSpc>
            </a:pPr>
            <a:r>
              <a:rPr lang="en-US" sz="2000" dirty="0" smtClean="0">
                <a:latin typeface="Arial" panose="020B0604020202020204" pitchFamily="34" charset="0"/>
                <a:cs typeface="Arial" panose="020B0604020202020204" pitchFamily="34" charset="0"/>
              </a:rPr>
              <a:t>Identification of active disease in sarcoid patients with lung fibrosis</a:t>
            </a:r>
          </a:p>
          <a:p>
            <a:pPr>
              <a:lnSpc>
                <a:spcPct val="150000"/>
              </a:lnSpc>
            </a:pPr>
            <a:r>
              <a:rPr lang="en-US" sz="2000" dirty="0" smtClean="0">
                <a:latin typeface="Arial" panose="020B0604020202020204" pitchFamily="34" charset="0"/>
                <a:cs typeface="Arial" panose="020B0604020202020204" pitchFamily="34" charset="0"/>
              </a:rPr>
              <a:t>Identification of extra thoracic sites of active disease in chronic sarcoidosis</a:t>
            </a:r>
          </a:p>
          <a:p>
            <a:pPr>
              <a:lnSpc>
                <a:spcPct val="150000"/>
              </a:lnSpc>
            </a:pPr>
            <a:r>
              <a:rPr lang="en-US" sz="2000" dirty="0" smtClean="0">
                <a:latin typeface="Arial" panose="020B0604020202020204" pitchFamily="34" charset="0"/>
                <a:cs typeface="Arial" panose="020B0604020202020204" pitchFamily="34" charset="0"/>
              </a:rPr>
              <a:t>Evaluation of treatment response in chronic refractory sarcoidosis</a:t>
            </a:r>
            <a:endParaRPr lang="en-US" sz="20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52</a:t>
            </a:fld>
            <a:endParaRPr lang="en-US"/>
          </a:p>
        </p:txBody>
      </p:sp>
    </p:spTree>
    <p:extLst>
      <p:ext uri="{BB962C8B-B14F-4D97-AF65-F5344CB8AC3E}">
        <p14:creationId xmlns:p14="http://schemas.microsoft.com/office/powerpoint/2010/main" val="2634914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smtClean="0">
                <a:latin typeface="Arial" panose="020B0604020202020204" pitchFamily="34" charset="0"/>
                <a:cs typeface="Arial" panose="020B0604020202020204" pitchFamily="34" charset="0"/>
              </a:rPr>
              <a:t>Recommendations</a:t>
            </a:r>
            <a:r>
              <a:rPr lang="sl-SI" sz="3200" dirty="0" smtClean="0">
                <a:latin typeface="Arial" panose="020B0604020202020204" pitchFamily="34" charset="0"/>
                <a:cs typeface="Arial" panose="020B0604020202020204" pitchFamily="34" charset="0"/>
              </a:rPr>
              <a:t> </a:t>
            </a:r>
            <a:r>
              <a:rPr lang="sl-SI" sz="3200" dirty="0" err="1" smtClean="0">
                <a:latin typeface="Arial" panose="020B0604020202020204" pitchFamily="34" charset="0"/>
                <a:cs typeface="Arial" panose="020B0604020202020204" pitchFamily="34" charset="0"/>
              </a:rPr>
              <a:t>based</a:t>
            </a:r>
            <a:r>
              <a:rPr lang="sl-SI" sz="3200" dirty="0" smtClean="0">
                <a:latin typeface="Arial" panose="020B0604020202020204" pitchFamily="34" charset="0"/>
                <a:cs typeface="Arial" panose="020B0604020202020204" pitchFamily="34" charset="0"/>
              </a:rPr>
              <a:t> on our </a:t>
            </a:r>
            <a:r>
              <a:rPr lang="sl-SI" sz="3200" dirty="0" err="1" smtClean="0">
                <a:latin typeface="Arial" panose="020B0604020202020204" pitchFamily="34" charset="0"/>
                <a:cs typeface="Arial" panose="020B0604020202020204" pitchFamily="34" charset="0"/>
              </a:rPr>
              <a:t>Clinical</a:t>
            </a:r>
            <a:r>
              <a:rPr lang="sl-SI" sz="3200" dirty="0" smtClean="0">
                <a:latin typeface="Arial" panose="020B0604020202020204" pitchFamily="34" charset="0"/>
                <a:cs typeface="Arial" panose="020B0604020202020204" pitchFamily="34" charset="0"/>
              </a:rPr>
              <a:t> </a:t>
            </a:r>
            <a:r>
              <a:rPr lang="sl-SI" sz="3200" dirty="0" err="1" smtClean="0">
                <a:latin typeface="Arial" panose="020B0604020202020204" pitchFamily="34" charset="0"/>
                <a:cs typeface="Arial" panose="020B0604020202020204" pitchFamily="34" charset="0"/>
              </a:rPr>
              <a:t>Experience</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917713" y="1587085"/>
            <a:ext cx="9379226" cy="4666757"/>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Based on the literature and our experience of the application of the PET/CT scan in diagnostic work-up and management of sarcoidosis we would like to propose several recommendations for the implementation:</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At diagnostic work-up it is more sensitive than other biomarkers for evaluation of active disease outside of the thorax and shows some more correlation with CTO marker</a:t>
            </a:r>
            <a:endParaRPr lang="en-US" sz="2000" b="1" dirty="0" smtClean="0">
              <a:solidFill>
                <a:srgbClr val="FF0000"/>
              </a:solidFill>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I suggest reevaluating the </a:t>
            </a:r>
            <a:r>
              <a:rPr lang="en-US" sz="2200" dirty="0" err="1" smtClean="0">
                <a:latin typeface="Arial" panose="020B0604020202020204" pitchFamily="34" charset="0"/>
                <a:cs typeface="Arial" panose="020B0604020202020204" pitchFamily="34" charset="0"/>
              </a:rPr>
              <a:t>Scading</a:t>
            </a:r>
            <a:r>
              <a:rPr lang="en-US" sz="2200" dirty="0" smtClean="0">
                <a:latin typeface="Arial" panose="020B0604020202020204" pitchFamily="34" charset="0"/>
                <a:cs typeface="Arial" panose="020B0604020202020204" pitchFamily="34" charset="0"/>
              </a:rPr>
              <a:t> stages of SA because it does not show the precise condition of the disease in the lung</a:t>
            </a:r>
          </a:p>
          <a:p>
            <a:r>
              <a:rPr lang="en-US" sz="2200" dirty="0" smtClean="0">
                <a:latin typeface="Arial" panose="020B0604020202020204" pitchFamily="34" charset="0"/>
                <a:cs typeface="Arial" panose="020B0604020202020204" pitchFamily="34" charset="0"/>
              </a:rPr>
              <a:t> while X-ray scoring correlates not only to PET/CT scan but also to the markers of the disease activity</a:t>
            </a:r>
          </a:p>
          <a:p>
            <a:r>
              <a:rPr lang="en-US" sz="2200" dirty="0" smtClean="0">
                <a:latin typeface="Arial" panose="020B0604020202020204" pitchFamily="34" charset="0"/>
                <a:cs typeface="Arial" panose="020B0604020202020204" pitchFamily="34" charset="0"/>
              </a:rPr>
              <a:t>PET/CT scan shows the effects of different treatments more precisely than other markers</a:t>
            </a:r>
          </a:p>
          <a:p>
            <a:endParaRPr lang="en-US" sz="22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53</a:t>
            </a:fld>
            <a:endParaRPr lang="en-US"/>
          </a:p>
        </p:txBody>
      </p:sp>
    </p:spTree>
    <p:extLst>
      <p:ext uri="{BB962C8B-B14F-4D97-AF65-F5344CB8AC3E}">
        <p14:creationId xmlns:p14="http://schemas.microsoft.com/office/powerpoint/2010/main" val="16255776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Recommendations based on our Clinical Experience</a:t>
            </a:r>
            <a:endParaRPr lang="en-US" sz="3200" dirty="0"/>
          </a:p>
        </p:txBody>
      </p:sp>
      <p:sp>
        <p:nvSpPr>
          <p:cNvPr id="3" name="Označba mesta vsebine 2"/>
          <p:cNvSpPr>
            <a:spLocks noGrp="1"/>
          </p:cNvSpPr>
          <p:nvPr>
            <p:ph idx="1"/>
          </p:nvPr>
        </p:nvSpPr>
        <p:spPr>
          <a:xfrm>
            <a:off x="1315279" y="2104403"/>
            <a:ext cx="8975034" cy="4351338"/>
          </a:xfrm>
        </p:spPr>
        <p:txBody>
          <a:bodyPr>
            <a:normAutofit/>
          </a:bodyPr>
          <a:lstStyle/>
          <a:p>
            <a:pPr marL="0" indent="0">
              <a:buNone/>
            </a:pP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PET</a:t>
            </a:r>
            <a:r>
              <a:rPr lang="sl-SI" sz="2400" dirty="0" smtClean="0">
                <a:latin typeface="Arial" panose="020B0604020202020204" pitchFamily="34" charset="0"/>
                <a:cs typeface="Arial" panose="020B0604020202020204" pitchFamily="34" charset="0"/>
              </a:rPr>
              <a:t>/CT scan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has been shown to be a very sensitive technique for the assessment of inflammatory activity </a:t>
            </a:r>
            <a:r>
              <a:rPr lang="en-US" sz="2400" dirty="0" smtClean="0">
                <a:latin typeface="Arial" panose="020B0604020202020204" pitchFamily="34" charset="0"/>
                <a:cs typeface="Arial" panose="020B0604020202020204" pitchFamily="34" charset="0"/>
              </a:rPr>
              <a:t>in</a:t>
            </a: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sarcoidosis </a:t>
            </a:r>
            <a:r>
              <a:rPr lang="en-US" sz="2400" dirty="0">
                <a:latin typeface="Arial" panose="020B0604020202020204" pitchFamily="34" charset="0"/>
                <a:cs typeface="Arial" panose="020B0604020202020204" pitchFamily="34" charset="0"/>
              </a:rPr>
              <a:t>by detecting and quantifying the </a:t>
            </a:r>
            <a:r>
              <a:rPr lang="en-US" sz="2400" dirty="0" smtClean="0">
                <a:latin typeface="Arial" panose="020B0604020202020204" pitchFamily="34" charset="0"/>
                <a:cs typeface="Arial" panose="020B0604020202020204" pitchFamily="34" charset="0"/>
              </a:rPr>
              <a:t>degree </a:t>
            </a:r>
            <a:r>
              <a:rPr lang="en-US" sz="2400" dirty="0">
                <a:latin typeface="Arial" panose="020B0604020202020204" pitchFamily="34" charset="0"/>
                <a:cs typeface="Arial" panose="020B0604020202020204" pitchFamily="34" charset="0"/>
              </a:rPr>
              <a:t>of inflammatory and granulomatous reactions </a:t>
            </a:r>
            <a:r>
              <a:rPr lang="en-US" sz="2400" dirty="0" smtClean="0">
                <a:latin typeface="Arial" panose="020B0604020202020204" pitchFamily="34" charset="0"/>
                <a:cs typeface="Arial" panose="020B0604020202020204" pitchFamily="34" charset="0"/>
              </a:rPr>
              <a:t>that</a:t>
            </a: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occur </a:t>
            </a:r>
            <a:r>
              <a:rPr lang="en-US" sz="2400" dirty="0">
                <a:latin typeface="Arial" panose="020B0604020202020204" pitchFamily="34" charset="0"/>
                <a:cs typeface="Arial" panose="020B0604020202020204" pitchFamily="34" charset="0"/>
              </a:rPr>
              <a:t>in the </a:t>
            </a:r>
            <a:r>
              <a:rPr lang="en-US" sz="2400" dirty="0" smtClean="0">
                <a:latin typeface="Arial" panose="020B0604020202020204" pitchFamily="34" charset="0"/>
                <a:cs typeface="Arial" panose="020B0604020202020204" pitchFamily="34" charset="0"/>
              </a:rPr>
              <a:t>lungs</a:t>
            </a:r>
            <a:r>
              <a:rPr lang="sl-SI" sz="2400" dirty="0" smtClean="0">
                <a:latin typeface="Arial" panose="020B0604020202020204" pitchFamily="34" charset="0"/>
                <a:cs typeface="Arial" panose="020B0604020202020204" pitchFamily="34" charset="0"/>
              </a:rPr>
              <a:t>.</a:t>
            </a:r>
          </a:p>
          <a:p>
            <a:pPr marL="0" indent="0">
              <a:buNone/>
            </a:pPr>
            <a:endParaRPr lang="sl-SI"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r>
              <a:rPr lang="sl-SI" sz="2400" dirty="0" smtClean="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view of the radiation dose and costs, </a:t>
            </a:r>
            <a:r>
              <a:rPr lang="en-US" sz="2400" dirty="0" smtClean="0">
                <a:latin typeface="Arial" panose="020B0604020202020204" pitchFamily="34" charset="0"/>
                <a:cs typeface="Arial" panose="020B0604020202020204" pitchFamily="34" charset="0"/>
              </a:rPr>
              <a:t>defining</a:t>
            </a:r>
            <a:r>
              <a:rPr lang="sl-SI"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appropriate </a:t>
            </a:r>
            <a:r>
              <a:rPr lang="en-US" sz="2400" dirty="0">
                <a:latin typeface="Arial" panose="020B0604020202020204" pitchFamily="34" charset="0"/>
                <a:cs typeface="Arial" panose="020B0604020202020204" pitchFamily="34" charset="0"/>
              </a:rPr>
              <a:t>indications for </a:t>
            </a:r>
            <a:r>
              <a:rPr lang="en-US" sz="2400" dirty="0" smtClean="0">
                <a:latin typeface="Arial" panose="020B0604020202020204" pitchFamily="34" charset="0"/>
                <a:cs typeface="Arial" panose="020B0604020202020204" pitchFamily="34" charset="0"/>
              </a:rPr>
              <a:t>PET</a:t>
            </a:r>
            <a:r>
              <a:rPr lang="sl-SI" sz="2400" dirty="0" smtClean="0">
                <a:latin typeface="Arial" panose="020B0604020202020204" pitchFamily="34" charset="0"/>
                <a:cs typeface="Arial" panose="020B0604020202020204" pitchFamily="34" charset="0"/>
              </a:rPr>
              <a:t>/CT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scanning in sarcoidosis patients is vital.</a:t>
            </a: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54</a:t>
            </a:fld>
            <a:endParaRPr lang="en-US"/>
          </a:p>
        </p:txBody>
      </p:sp>
    </p:spTree>
    <p:extLst>
      <p:ext uri="{BB962C8B-B14F-4D97-AF65-F5344CB8AC3E}">
        <p14:creationId xmlns:p14="http://schemas.microsoft.com/office/powerpoint/2010/main" val="2676990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66355" y="868598"/>
            <a:ext cx="10515600" cy="4351338"/>
          </a:xfrm>
        </p:spPr>
        <p:txBody>
          <a:bodyPr>
            <a:normAutofit/>
          </a:bodyPr>
          <a:lstStyle/>
          <a:p>
            <a:pPr marL="0" indent="0" algn="ctr">
              <a:buNone/>
            </a:pPr>
            <a:r>
              <a:rPr lang="sl-SI" sz="4400" dirty="0" smtClean="0">
                <a:latin typeface="Arial" panose="020B0604020202020204" pitchFamily="34" charset="0"/>
                <a:cs typeface="Arial" panose="020B0604020202020204" pitchFamily="34" charset="0"/>
              </a:rPr>
              <a:t>G</a:t>
            </a:r>
            <a:r>
              <a:rPr lang="it-IT" sz="4400" dirty="0" err="1" smtClean="0">
                <a:latin typeface="Arial" panose="020B0604020202020204" pitchFamily="34" charset="0"/>
                <a:cs typeface="Arial" panose="020B0604020202020204" pitchFamily="34" charset="0"/>
              </a:rPr>
              <a:t>razie</a:t>
            </a:r>
            <a:r>
              <a:rPr lang="it-IT" sz="4400" dirty="0" smtClean="0">
                <a:latin typeface="Arial" panose="020B0604020202020204" pitchFamily="34" charset="0"/>
                <a:cs typeface="Arial" panose="020B0604020202020204" pitchFamily="34" charset="0"/>
              </a:rPr>
              <a:t> </a:t>
            </a:r>
            <a:r>
              <a:rPr lang="it-IT" sz="4400" dirty="0">
                <a:latin typeface="Arial" panose="020B0604020202020204" pitchFamily="34" charset="0"/>
                <a:cs typeface="Arial" panose="020B0604020202020204" pitchFamily="34" charset="0"/>
              </a:rPr>
              <a:t>mille per la </a:t>
            </a:r>
            <a:r>
              <a:rPr lang="sl-SI" sz="4400" smtClean="0">
                <a:latin typeface="Arial" panose="020B0604020202020204" pitchFamily="34" charset="0"/>
                <a:cs typeface="Arial" panose="020B0604020202020204" pitchFamily="34" charset="0"/>
              </a:rPr>
              <a:t>vostr</a:t>
            </a:r>
            <a:r>
              <a:rPr lang="it-IT" sz="4400" smtClean="0">
                <a:latin typeface="Arial" panose="020B0604020202020204" pitchFamily="34" charset="0"/>
                <a:cs typeface="Arial" panose="020B0604020202020204" pitchFamily="34" charset="0"/>
              </a:rPr>
              <a:t>a </a:t>
            </a:r>
            <a:r>
              <a:rPr lang="it-IT" sz="4400" dirty="0" smtClean="0">
                <a:latin typeface="Arial" panose="020B0604020202020204" pitchFamily="34" charset="0"/>
                <a:cs typeface="Arial" panose="020B0604020202020204" pitchFamily="34" charset="0"/>
              </a:rPr>
              <a:t>attenzione</a:t>
            </a:r>
            <a:r>
              <a:rPr lang="sl-SI" sz="4400" dirty="0" smtClean="0">
                <a:latin typeface="Arial" panose="020B0604020202020204" pitchFamily="34" charset="0"/>
                <a:cs typeface="Arial" panose="020B0604020202020204" pitchFamily="34" charset="0"/>
              </a:rPr>
              <a:t>!</a:t>
            </a:r>
            <a:endParaRPr lang="en-AU" sz="4400" dirty="0">
              <a:latin typeface="Arial" panose="020B0604020202020204" pitchFamily="34" charset="0"/>
              <a:cs typeface="Arial" panose="020B0604020202020204" pitchFamily="34" charset="0"/>
            </a:endParaRPr>
          </a:p>
        </p:txBody>
      </p:sp>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55</a:t>
            </a:fld>
            <a:endParaRPr lang="en-US"/>
          </a:p>
        </p:txBody>
      </p:sp>
      <p:pic>
        <p:nvPicPr>
          <p:cNvPr id="6" name="Content Placeholder 3" descr="IMG_0692.JPG"/>
          <p:cNvPicPr>
            <a:picLocks noChangeAspect="1"/>
          </p:cNvPicPr>
          <p:nvPr/>
        </p:nvPicPr>
        <p:blipFill>
          <a:blip r:embed="rId2" cstate="print"/>
          <a:stretch>
            <a:fillRect/>
          </a:stretch>
        </p:blipFill>
        <p:spPr>
          <a:xfrm>
            <a:off x="2933311" y="2093017"/>
            <a:ext cx="6046347" cy="4030898"/>
          </a:xfrm>
          <a:prstGeom prst="rect">
            <a:avLst/>
          </a:prstGeom>
        </p:spPr>
      </p:pic>
    </p:spTree>
    <p:extLst>
      <p:ext uri="{BB962C8B-B14F-4D97-AF65-F5344CB8AC3E}">
        <p14:creationId xmlns:p14="http://schemas.microsoft.com/office/powerpoint/2010/main" val="305752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35475" y="365125"/>
            <a:ext cx="10515600" cy="1325563"/>
          </a:xfrm>
        </p:spPr>
        <p:txBody>
          <a:bodyPr>
            <a:normAutofit/>
          </a:bodyPr>
          <a:lstStyle/>
          <a:p>
            <a:r>
              <a:rPr lang="en-GB" sz="3200" baseline="30000" dirty="0">
                <a:latin typeface="Arial" panose="020B0604020202020204" pitchFamily="34" charset="0"/>
                <a:cs typeface="Arial" panose="020B0604020202020204" pitchFamily="34" charset="0"/>
              </a:rPr>
              <a:t>18</a:t>
            </a:r>
            <a:r>
              <a:rPr lang="en-GB" sz="3200" dirty="0">
                <a:latin typeface="Arial" panose="020B0604020202020204" pitchFamily="34" charset="0"/>
                <a:cs typeface="Arial" panose="020B0604020202020204" pitchFamily="34" charset="0"/>
              </a:rPr>
              <a:t>F-FDG </a:t>
            </a:r>
            <a:r>
              <a:rPr lang="en-GB" sz="3200" dirty="0" smtClean="0">
                <a:latin typeface="Arial" panose="020B0604020202020204" pitchFamily="34" charset="0"/>
                <a:cs typeface="Arial" panose="020B0604020202020204" pitchFamily="34" charset="0"/>
              </a:rPr>
              <a:t>PET</a:t>
            </a:r>
            <a:r>
              <a:rPr lang="sl-SI" sz="3200" dirty="0" smtClean="0">
                <a:latin typeface="Arial" panose="020B0604020202020204" pitchFamily="34" charset="0"/>
                <a:cs typeface="Arial" panose="020B0604020202020204" pitchFamily="34" charset="0"/>
              </a:rPr>
              <a:t> </a:t>
            </a:r>
            <a:r>
              <a:rPr lang="sl-SI" sz="3200" dirty="0" err="1" smtClean="0">
                <a:latin typeface="Arial" panose="020B0604020202020204" pitchFamily="34" charset="0"/>
                <a:cs typeface="Arial" panose="020B0604020202020204" pitchFamily="34" charset="0"/>
              </a:rPr>
              <a:t>and</a:t>
            </a:r>
            <a:r>
              <a:rPr lang="sl-SI" sz="3200"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CT </a:t>
            </a:r>
            <a:r>
              <a:rPr lang="en-GB" sz="3200" dirty="0">
                <a:latin typeface="Arial" panose="020B0604020202020204" pitchFamily="34" charset="0"/>
                <a:cs typeface="Arial" panose="020B0604020202020204" pitchFamily="34" charset="0"/>
              </a:rPr>
              <a:t>scan </a:t>
            </a:r>
            <a:r>
              <a:rPr lang="sl-SI" sz="3200" dirty="0" smtClean="0">
                <a:latin typeface="Arial" panose="020B0604020202020204" pitchFamily="34" charset="0"/>
                <a:cs typeface="Arial" panose="020B0604020202020204" pitchFamily="34" charset="0"/>
              </a:rPr>
              <a:t>in </a:t>
            </a:r>
            <a:r>
              <a:rPr lang="sl-SI" sz="3200" dirty="0" err="1" smtClean="0">
                <a:latin typeface="Arial" panose="020B0604020202020204" pitchFamily="34" charset="0"/>
                <a:cs typeface="Arial" panose="020B0604020202020204" pitchFamily="34" charset="0"/>
              </a:rPr>
              <a:t>sarcoidosis</a:t>
            </a:r>
            <a:endParaRPr lang="en-US" sz="32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864553"/>
            <a:ext cx="7119730" cy="4351338"/>
          </a:xfrm>
        </p:spPr>
        <p:txBody>
          <a:bodyPr>
            <a:normAutofit fontScale="92500"/>
          </a:bodyPr>
          <a:lstStyle/>
          <a:p>
            <a:pPr marL="0" indent="0">
              <a:buNone/>
            </a:pPr>
            <a:endParaRPr lang="sl-SI" dirty="0"/>
          </a:p>
          <a:p>
            <a:pPr>
              <a:lnSpc>
                <a:spcPct val="110000"/>
              </a:lnSpc>
            </a:pPr>
            <a:r>
              <a:rPr lang="en-GB" sz="2400" baseline="30000" dirty="0">
                <a:latin typeface="Arial" panose="020B0604020202020204" pitchFamily="34" charset="0"/>
                <a:cs typeface="Arial" panose="020B0604020202020204" pitchFamily="34" charset="0"/>
              </a:rPr>
              <a:t>18</a:t>
            </a:r>
            <a:r>
              <a:rPr lang="en-GB" sz="2400" dirty="0">
                <a:latin typeface="Arial" panose="020B0604020202020204" pitchFamily="34" charset="0"/>
                <a:cs typeface="Arial" panose="020B0604020202020204" pitchFamily="34" charset="0"/>
              </a:rPr>
              <a:t>F-FDG </a:t>
            </a:r>
            <a:r>
              <a:rPr lang="sl-SI" sz="2200" dirty="0" smtClean="0">
                <a:latin typeface="Arial" panose="020B0604020202020204" pitchFamily="34" charset="0"/>
                <a:cs typeface="Arial" panose="020B0604020202020204" pitchFamily="34" charset="0"/>
              </a:rPr>
              <a:t>PET </a:t>
            </a:r>
            <a:r>
              <a:rPr lang="sl-SI" sz="2200" dirty="0" err="1" smtClean="0">
                <a:latin typeface="Arial" panose="020B0604020202020204" pitchFamily="34" charset="0"/>
                <a:cs typeface="Arial" panose="020B0604020202020204" pitchFamily="34" charset="0"/>
              </a:rPr>
              <a:t>combined</a:t>
            </a:r>
            <a:r>
              <a:rPr lang="sl-SI" sz="2200" dirty="0" smtClean="0">
                <a:latin typeface="Arial" panose="020B0604020202020204" pitchFamily="34" charset="0"/>
                <a:cs typeface="Arial" panose="020B0604020202020204" pitchFamily="34" charset="0"/>
              </a:rPr>
              <a:t> </a:t>
            </a:r>
            <a:r>
              <a:rPr lang="sl-SI" sz="2200" dirty="0" err="1" smtClean="0">
                <a:latin typeface="Arial" panose="020B0604020202020204" pitchFamily="34" charset="0"/>
                <a:cs typeface="Arial" panose="020B0604020202020204" pitchFamily="34" charset="0"/>
              </a:rPr>
              <a:t>with</a:t>
            </a:r>
            <a:r>
              <a:rPr lang="sl-SI" sz="2200" dirty="0" smtClean="0">
                <a:latin typeface="Arial" panose="020B0604020202020204" pitchFamily="34" charset="0"/>
                <a:cs typeface="Arial" panose="020B0604020202020204" pitchFamily="34" charset="0"/>
              </a:rPr>
              <a:t> </a:t>
            </a:r>
            <a:r>
              <a:rPr lang="sl-SI" sz="2200" dirty="0" err="1" smtClean="0">
                <a:latin typeface="Arial" panose="020B0604020202020204" pitchFamily="34" charset="0"/>
                <a:cs typeface="Arial" panose="020B0604020202020204" pitchFamily="34" charset="0"/>
              </a:rPr>
              <a:t>computered</a:t>
            </a:r>
            <a:r>
              <a:rPr lang="sl-SI" sz="2200" dirty="0" smtClean="0">
                <a:latin typeface="Arial" panose="020B0604020202020204" pitchFamily="34" charset="0"/>
                <a:cs typeface="Arial" panose="020B0604020202020204" pitchFamily="34" charset="0"/>
              </a:rPr>
              <a:t> </a:t>
            </a:r>
            <a:r>
              <a:rPr lang="sl-SI" sz="2200" dirty="0" err="1" smtClean="0">
                <a:latin typeface="Arial" panose="020B0604020202020204" pitchFamily="34" charset="0"/>
                <a:cs typeface="Arial" panose="020B0604020202020204" pitchFamily="34" charset="0"/>
              </a:rPr>
              <a:t>tomography</a:t>
            </a:r>
            <a:r>
              <a:rPr lang="sl-SI" sz="2200" dirty="0" smtClean="0">
                <a:latin typeface="Arial" panose="020B0604020202020204" pitchFamily="34" charset="0"/>
                <a:cs typeface="Arial" panose="020B0604020202020204" pitchFamily="34" charset="0"/>
              </a:rPr>
              <a:t> (CT) </a:t>
            </a:r>
            <a:r>
              <a:rPr lang="sl-SI" sz="2200" dirty="0" err="1" smtClean="0">
                <a:latin typeface="Arial" panose="020B0604020202020204" pitchFamily="34" charset="0"/>
                <a:cs typeface="Arial" panose="020B0604020202020204" pitchFamily="34" charset="0"/>
              </a:rPr>
              <a:t>provides</a:t>
            </a:r>
            <a:r>
              <a:rPr lang="sl-SI" sz="2200" dirty="0" smtClean="0">
                <a:latin typeface="Arial" panose="020B0604020202020204" pitchFamily="34" charset="0"/>
                <a:cs typeface="Arial" panose="020B0604020202020204" pitchFamily="34" charset="0"/>
              </a:rPr>
              <a:t> a more </a:t>
            </a:r>
            <a:r>
              <a:rPr lang="sl-SI" sz="2200" dirty="0" err="1" smtClean="0">
                <a:latin typeface="Arial" panose="020B0604020202020204" pitchFamily="34" charset="0"/>
                <a:cs typeface="Arial" panose="020B0604020202020204" pitchFamily="34" charset="0"/>
              </a:rPr>
              <a:t>detailed</a:t>
            </a:r>
            <a:r>
              <a:rPr lang="sl-SI" sz="2200" dirty="0" smtClean="0">
                <a:latin typeface="Arial" panose="020B0604020202020204" pitchFamily="34" charset="0"/>
                <a:cs typeface="Arial" panose="020B0604020202020204" pitchFamily="34" charset="0"/>
              </a:rPr>
              <a:t> PET image </a:t>
            </a:r>
            <a:r>
              <a:rPr lang="sl-SI" sz="2200" dirty="0" err="1" smtClean="0">
                <a:latin typeface="Arial" panose="020B0604020202020204" pitchFamily="34" charset="0"/>
                <a:cs typeface="Arial" panose="020B0604020202020204" pitchFamily="34" charset="0"/>
              </a:rPr>
              <a:t>through</a:t>
            </a:r>
            <a:r>
              <a:rPr lang="sl-SI" sz="2200" dirty="0" smtClean="0">
                <a:latin typeface="Arial" panose="020B0604020202020204" pitchFamily="34" charset="0"/>
                <a:cs typeface="Arial" panose="020B0604020202020204" pitchFamily="34" charset="0"/>
              </a:rPr>
              <a:t> </a:t>
            </a:r>
            <a:r>
              <a:rPr lang="sl-SI" sz="2200" dirty="0" err="1" smtClean="0">
                <a:latin typeface="Arial" panose="020B0604020202020204" pitchFamily="34" charset="0"/>
                <a:cs typeface="Arial" panose="020B0604020202020204" pitchFamily="34" charset="0"/>
              </a:rPr>
              <a:t>complementary</a:t>
            </a:r>
            <a:r>
              <a:rPr lang="sl-SI" sz="2200" dirty="0" smtClean="0">
                <a:latin typeface="Arial" panose="020B0604020202020204" pitchFamily="34" charset="0"/>
                <a:cs typeface="Arial" panose="020B0604020202020204" pitchFamily="34" charset="0"/>
              </a:rPr>
              <a:t> CT </a:t>
            </a:r>
            <a:r>
              <a:rPr lang="sl-SI" sz="2200" dirty="0" err="1" smtClean="0">
                <a:latin typeface="Arial" panose="020B0604020202020204" pitchFamily="34" charset="0"/>
                <a:cs typeface="Arial" panose="020B0604020202020204" pitchFamily="34" charset="0"/>
              </a:rPr>
              <a:t>information</a:t>
            </a:r>
            <a:r>
              <a:rPr lang="sl-SI" sz="2200" dirty="0" smtClean="0">
                <a:latin typeface="Arial" panose="020B0604020202020204" pitchFamily="34" charset="0"/>
                <a:cs typeface="Arial" panose="020B0604020202020204" pitchFamily="34" charset="0"/>
              </a:rPr>
              <a:t>.</a:t>
            </a:r>
          </a:p>
          <a:p>
            <a:pPr>
              <a:lnSpc>
                <a:spcPct val="110000"/>
              </a:lnSpc>
            </a:pPr>
            <a:endParaRPr lang="en-US" sz="2200" dirty="0" smtClean="0">
              <a:latin typeface="Arial" panose="020B0604020202020204" pitchFamily="34" charset="0"/>
              <a:cs typeface="Arial" panose="020B0604020202020204" pitchFamily="34" charset="0"/>
            </a:endParaRPr>
          </a:p>
          <a:p>
            <a:pPr>
              <a:lnSpc>
                <a:spcPct val="110000"/>
              </a:lnSpc>
            </a:pPr>
            <a:r>
              <a:rPr lang="en-US" sz="2200" dirty="0" smtClean="0">
                <a:latin typeface="Arial" panose="020B0604020202020204" pitchFamily="34" charset="0"/>
                <a:cs typeface="Arial" panose="020B0604020202020204" pitchFamily="34" charset="0"/>
              </a:rPr>
              <a:t>Combined PET/CT delivers several advantages</a:t>
            </a:r>
            <a:r>
              <a:rPr lang="sl-SI" sz="2200" dirty="0" smtClean="0">
                <a:latin typeface="Arial" panose="020B0604020202020204" pitchFamily="34" charset="0"/>
                <a:cs typeface="Arial" panose="020B0604020202020204" pitchFamily="34" charset="0"/>
              </a:rPr>
              <a:t>, some</a:t>
            </a:r>
            <a:r>
              <a:rPr lang="en-US" sz="2200" dirty="0" smtClean="0">
                <a:latin typeface="Arial" panose="020B0604020202020204" pitchFamily="34" charset="0"/>
                <a:cs typeface="Arial" panose="020B0604020202020204" pitchFamily="34" charset="0"/>
              </a:rPr>
              <a:t> of which are </a:t>
            </a:r>
            <a:r>
              <a:rPr lang="sl-SI" sz="2200" dirty="0" smtClean="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fusion of function and structure and better spatial resolution.</a:t>
            </a:r>
            <a:endParaRPr lang="sl-SI" sz="2200" dirty="0" smtClean="0">
              <a:latin typeface="Arial" panose="020B0604020202020204" pitchFamily="34" charset="0"/>
              <a:cs typeface="Arial" panose="020B0604020202020204" pitchFamily="34" charset="0"/>
            </a:endParaRPr>
          </a:p>
          <a:p>
            <a:pPr>
              <a:lnSpc>
                <a:spcPct val="110000"/>
              </a:lnSpc>
            </a:pPr>
            <a:endParaRPr lang="en-US" sz="2200" dirty="0" smtClean="0">
              <a:latin typeface="Arial" panose="020B0604020202020204" pitchFamily="34" charset="0"/>
              <a:cs typeface="Arial" panose="020B0604020202020204" pitchFamily="34" charset="0"/>
            </a:endParaRPr>
          </a:p>
          <a:p>
            <a:pPr>
              <a:lnSpc>
                <a:spcPct val="110000"/>
              </a:lnSpc>
            </a:pPr>
            <a:r>
              <a:rPr lang="en-US" sz="2200" dirty="0" smtClean="0">
                <a:latin typeface="Arial" panose="020B0604020202020204" pitchFamily="34" charset="0"/>
                <a:cs typeface="Arial" panose="020B0604020202020204" pitchFamily="34" charset="0"/>
              </a:rPr>
              <a:t>It provides possibilities for robust quantitative assessment.</a:t>
            </a:r>
            <a:endParaRPr lang="en-US" sz="2200" dirty="0">
              <a:latin typeface="Arial" panose="020B0604020202020204" pitchFamily="34" charset="0"/>
              <a:cs typeface="Arial" panose="020B0604020202020204" pitchFamily="34" charset="0"/>
            </a:endParaRP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784" y="3130730"/>
            <a:ext cx="3243434" cy="3046233"/>
          </a:xfrm>
          <a:prstGeom prst="rect">
            <a:avLst/>
          </a:prstGeom>
        </p:spPr>
      </p:pic>
      <p:sp>
        <p:nvSpPr>
          <p:cNvPr id="4" name="Označba mesta datuma 3"/>
          <p:cNvSpPr>
            <a:spLocks noGrp="1"/>
          </p:cNvSpPr>
          <p:nvPr>
            <p:ph type="dt" sz="half" idx="10"/>
          </p:nvPr>
        </p:nvSpPr>
        <p:spPr/>
        <p:txBody>
          <a:bodyPr/>
          <a:lstStyle/>
          <a:p>
            <a:fld id="{E2E6D177-E624-4932-B5A3-C8215F9F64A3}" type="datetime1">
              <a:rPr lang="en-US" smtClean="0"/>
              <a:t>4/17/2018</a:t>
            </a:fld>
            <a:endParaRPr lang="en-US"/>
          </a:p>
        </p:txBody>
      </p:sp>
      <p:sp>
        <p:nvSpPr>
          <p:cNvPr id="6" name="Označba mesta številke diapozitiva 5"/>
          <p:cNvSpPr>
            <a:spLocks noGrp="1"/>
          </p:cNvSpPr>
          <p:nvPr>
            <p:ph type="sldNum" sz="quarter" idx="12"/>
          </p:nvPr>
        </p:nvSpPr>
        <p:spPr/>
        <p:txBody>
          <a:bodyPr/>
          <a:lstStyle/>
          <a:p>
            <a:fld id="{AB2C774F-84A3-4175-9AAD-B3401B5098C2}" type="slidenum">
              <a:rPr lang="en-US" smtClean="0"/>
              <a:t>6</a:t>
            </a:fld>
            <a:endParaRPr lang="en-US"/>
          </a:p>
        </p:txBody>
      </p:sp>
      <p:sp>
        <p:nvSpPr>
          <p:cNvPr id="7" name="Pravokotnik 6"/>
          <p:cNvSpPr/>
          <p:nvPr/>
        </p:nvSpPr>
        <p:spPr>
          <a:xfrm>
            <a:off x="6811617" y="1318717"/>
            <a:ext cx="5287617" cy="923330"/>
          </a:xfrm>
          <a:prstGeom prst="rect">
            <a:avLst/>
          </a:prstGeom>
        </p:spPr>
        <p:txBody>
          <a:bodyPr wrap="square">
            <a:spAutoFit/>
          </a:bodyPr>
          <a:lstStyle/>
          <a:p>
            <a:r>
              <a:rPr lang="en-GB" dirty="0" smtClean="0"/>
              <a:t>Do</a:t>
            </a:r>
            <a:r>
              <a:rPr lang="sl-SI" dirty="0" smtClean="0"/>
              <a:t>se </a:t>
            </a:r>
            <a:r>
              <a:rPr lang="sl-SI" dirty="0" err="1" smtClean="0"/>
              <a:t>radiation</a:t>
            </a:r>
            <a:r>
              <a:rPr lang="sl-SI" dirty="0" smtClean="0"/>
              <a:t>: </a:t>
            </a:r>
            <a:r>
              <a:rPr lang="en-GB" dirty="0" smtClean="0"/>
              <a:t> </a:t>
            </a:r>
            <a:r>
              <a:rPr lang="en-GB" dirty="0"/>
              <a:t>PET 3 - 7 </a:t>
            </a:r>
            <a:r>
              <a:rPr lang="en-GB" dirty="0" err="1" smtClean="0"/>
              <a:t>mSv</a:t>
            </a:r>
            <a:r>
              <a:rPr lang="sl-SI" dirty="0" smtClean="0"/>
              <a:t> </a:t>
            </a:r>
            <a:r>
              <a:rPr lang="sl-SI" dirty="0" err="1" smtClean="0"/>
              <a:t>and</a:t>
            </a:r>
            <a:r>
              <a:rPr lang="sl-SI" dirty="0" smtClean="0"/>
              <a:t> </a:t>
            </a:r>
            <a:r>
              <a:rPr lang="en-GB" dirty="0" smtClean="0"/>
              <a:t>CT 2 </a:t>
            </a:r>
            <a:r>
              <a:rPr lang="en-GB" dirty="0"/>
              <a:t>- 3 </a:t>
            </a:r>
            <a:r>
              <a:rPr lang="en-GB" dirty="0" err="1"/>
              <a:t>mSv</a:t>
            </a:r>
            <a:r>
              <a:rPr lang="en-GB" dirty="0"/>
              <a:t> </a:t>
            </a:r>
            <a:endParaRPr lang="sl-SI" dirty="0" smtClean="0"/>
          </a:p>
          <a:p>
            <a:r>
              <a:rPr lang="sl-SI" b="1" dirty="0" err="1" smtClean="0"/>
              <a:t>thogether</a:t>
            </a:r>
            <a:r>
              <a:rPr lang="en-GB" b="1" dirty="0" smtClean="0"/>
              <a:t> </a:t>
            </a:r>
            <a:r>
              <a:rPr lang="en-GB" b="1" dirty="0"/>
              <a:t>5 - 10 </a:t>
            </a:r>
            <a:r>
              <a:rPr lang="en-GB" b="1" dirty="0" err="1"/>
              <a:t>mSv</a:t>
            </a:r>
            <a:r>
              <a:rPr lang="en-GB" b="1" dirty="0"/>
              <a:t> </a:t>
            </a:r>
            <a:endParaRPr lang="sl-SI" b="1" dirty="0" smtClean="0"/>
          </a:p>
          <a:p>
            <a:r>
              <a:rPr lang="sl-SI" dirty="0" err="1" smtClean="0"/>
              <a:t>Everage</a:t>
            </a:r>
            <a:r>
              <a:rPr lang="sl-SI" dirty="0" smtClean="0"/>
              <a:t> </a:t>
            </a:r>
            <a:r>
              <a:rPr lang="sl-SI" dirty="0" err="1" smtClean="0"/>
              <a:t>dose</a:t>
            </a:r>
            <a:r>
              <a:rPr lang="sl-SI" dirty="0" smtClean="0"/>
              <a:t> in one </a:t>
            </a:r>
            <a:r>
              <a:rPr lang="sl-SI" dirty="0" err="1" smtClean="0"/>
              <a:t>year</a:t>
            </a:r>
            <a:r>
              <a:rPr lang="sl-SI" dirty="0" smtClean="0"/>
              <a:t> </a:t>
            </a:r>
            <a:r>
              <a:rPr lang="sl-SI" dirty="0" err="1" smtClean="0"/>
              <a:t>from</a:t>
            </a:r>
            <a:r>
              <a:rPr lang="sl-SI" dirty="0" smtClean="0"/>
              <a:t> </a:t>
            </a:r>
            <a:r>
              <a:rPr lang="sl-SI" dirty="0" err="1" smtClean="0"/>
              <a:t>environment</a:t>
            </a:r>
            <a:r>
              <a:rPr lang="en-GB" dirty="0" smtClean="0"/>
              <a:t> </a:t>
            </a:r>
            <a:r>
              <a:rPr lang="en-GB" dirty="0"/>
              <a:t>= </a:t>
            </a:r>
            <a:r>
              <a:rPr lang="en-GB" b="1" dirty="0"/>
              <a:t>2,4 </a:t>
            </a:r>
            <a:r>
              <a:rPr lang="en-GB" b="1" dirty="0" err="1"/>
              <a:t>mSv</a:t>
            </a:r>
            <a:endParaRPr lang="en-US" b="1" dirty="0"/>
          </a:p>
        </p:txBody>
      </p:sp>
    </p:spTree>
    <p:extLst>
      <p:ext uri="{BB962C8B-B14F-4D97-AF65-F5344CB8AC3E}">
        <p14:creationId xmlns:p14="http://schemas.microsoft.com/office/powerpoint/2010/main" val="318150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1419"/>
            <a:ext cx="10515600" cy="4351338"/>
          </a:xfrm>
        </p:spPr>
        <p:txBody>
          <a:bodyPr>
            <a:normAutofit lnSpcReduction="10000"/>
          </a:bodyPr>
          <a:lstStyle/>
          <a:p>
            <a:pPr>
              <a:buNone/>
            </a:pPr>
            <a:r>
              <a:rPr lang="sl-SI" dirty="0">
                <a:latin typeface="Arial" pitchFamily="34" charset="0"/>
                <a:cs typeface="Arial" pitchFamily="34" charset="0"/>
              </a:rPr>
              <a:t>	</a:t>
            </a:r>
            <a:endParaRPr lang="sl-SI" dirty="0" smtClean="0">
              <a:latin typeface="Arial" pitchFamily="34" charset="0"/>
              <a:cs typeface="Arial" pitchFamily="34" charset="0"/>
            </a:endParaRPr>
          </a:p>
          <a:p>
            <a:pPr>
              <a:buNone/>
            </a:pPr>
            <a:r>
              <a:rPr lang="sl-SI" dirty="0">
                <a:latin typeface="Arial" pitchFamily="34" charset="0"/>
                <a:cs typeface="Arial" pitchFamily="34" charset="0"/>
              </a:rPr>
              <a:t>	</a:t>
            </a:r>
            <a:r>
              <a:rPr lang="sl-SI" sz="2400" dirty="0">
                <a:latin typeface="Arial" pitchFamily="34" charset="0"/>
                <a:cs typeface="Arial" pitchFamily="34" charset="0"/>
              </a:rPr>
              <a:t>   </a:t>
            </a:r>
            <a:r>
              <a:rPr lang="sl-SI" sz="2400" dirty="0" err="1" smtClean="0">
                <a:latin typeface="Arial" pitchFamily="34" charset="0"/>
                <a:cs typeface="Arial" pitchFamily="34" charset="0"/>
              </a:rPr>
              <a:t>Stage</a:t>
            </a:r>
            <a:r>
              <a:rPr lang="sl-SI" sz="2400" dirty="0">
                <a:latin typeface="Arial" pitchFamily="34" charset="0"/>
                <a:cs typeface="Arial" pitchFamily="34" charset="0"/>
              </a:rPr>
              <a:t> </a:t>
            </a:r>
            <a:r>
              <a:rPr lang="sl-SI" sz="2400" dirty="0" smtClean="0">
                <a:latin typeface="Arial" pitchFamily="34" charset="0"/>
                <a:cs typeface="Arial" pitchFamily="34" charset="0"/>
              </a:rPr>
              <a:t>I </a:t>
            </a:r>
            <a:r>
              <a:rPr lang="sl-SI" sz="2000" dirty="0">
                <a:latin typeface="Arial" pitchFamily="34" charset="0"/>
                <a:cs typeface="Arial" pitchFamily="34" charset="0"/>
              </a:rPr>
              <a:t>		                   </a:t>
            </a:r>
            <a:r>
              <a:rPr lang="sl-SI" sz="2000" dirty="0" smtClean="0">
                <a:latin typeface="Arial" pitchFamily="34" charset="0"/>
                <a:cs typeface="Arial" pitchFamily="34" charset="0"/>
              </a:rPr>
              <a:t>			                  </a:t>
            </a:r>
            <a:r>
              <a:rPr lang="sl-SI" sz="2400" dirty="0" err="1" smtClean="0">
                <a:latin typeface="Arial" pitchFamily="34" charset="0"/>
                <a:cs typeface="Arial" pitchFamily="34" charset="0"/>
              </a:rPr>
              <a:t>Stage</a:t>
            </a:r>
            <a:r>
              <a:rPr lang="sl-SI" sz="2400" dirty="0" smtClean="0">
                <a:latin typeface="Arial" pitchFamily="34" charset="0"/>
                <a:cs typeface="Arial" pitchFamily="34" charset="0"/>
              </a:rPr>
              <a:t> II</a:t>
            </a:r>
            <a:endParaRPr lang="sl-SI" sz="2400" dirty="0">
              <a:latin typeface="Arial" pitchFamily="34" charset="0"/>
              <a:cs typeface="Arial" pitchFamily="34" charset="0"/>
            </a:endParaRPr>
          </a:p>
          <a:p>
            <a:endParaRPr lang="sl-SI" sz="2000" dirty="0">
              <a:latin typeface="Arial" pitchFamily="34" charset="0"/>
              <a:cs typeface="Arial" pitchFamily="34" charset="0"/>
            </a:endParaRPr>
          </a:p>
          <a:p>
            <a:endParaRPr lang="sl-SI" sz="2000" dirty="0">
              <a:latin typeface="Arial" pitchFamily="34" charset="0"/>
              <a:cs typeface="Arial" pitchFamily="34" charset="0"/>
            </a:endParaRPr>
          </a:p>
          <a:p>
            <a:endParaRPr lang="sl-SI" sz="2000" dirty="0">
              <a:latin typeface="Arial" pitchFamily="34" charset="0"/>
              <a:cs typeface="Arial" pitchFamily="34" charset="0"/>
            </a:endParaRPr>
          </a:p>
          <a:p>
            <a:pPr>
              <a:buNone/>
            </a:pPr>
            <a:r>
              <a:rPr lang="sl-SI" sz="2000" dirty="0">
                <a:latin typeface="Arial" pitchFamily="34" charset="0"/>
                <a:cs typeface="Arial" pitchFamily="34" charset="0"/>
              </a:rPr>
              <a:t>		</a:t>
            </a:r>
          </a:p>
          <a:p>
            <a:pPr>
              <a:buNone/>
            </a:pPr>
            <a:endParaRPr lang="sl-SI" sz="2000" dirty="0">
              <a:latin typeface="Arial" pitchFamily="34" charset="0"/>
              <a:cs typeface="Arial" pitchFamily="34" charset="0"/>
            </a:endParaRPr>
          </a:p>
          <a:p>
            <a:pPr>
              <a:buNone/>
            </a:pPr>
            <a:endParaRPr lang="sl-SI" sz="2000" dirty="0" smtClean="0">
              <a:latin typeface="Arial" pitchFamily="34" charset="0"/>
              <a:cs typeface="Arial" pitchFamily="34" charset="0"/>
            </a:endParaRPr>
          </a:p>
          <a:p>
            <a:pPr>
              <a:buNone/>
            </a:pPr>
            <a:r>
              <a:rPr lang="sl-SI" sz="2000" dirty="0" err="1" smtClean="0">
                <a:latin typeface="Arial" pitchFamily="34" charset="0"/>
                <a:cs typeface="Arial" pitchFamily="34" charset="0"/>
              </a:rPr>
              <a:t>Stage</a:t>
            </a:r>
            <a:r>
              <a:rPr lang="sl-SI" sz="2000" dirty="0" smtClean="0">
                <a:latin typeface="Arial" pitchFamily="34" charset="0"/>
                <a:cs typeface="Arial" pitchFamily="34" charset="0"/>
              </a:rPr>
              <a:t> III                                                                                               </a:t>
            </a:r>
            <a:r>
              <a:rPr lang="sl-SI" sz="2000" dirty="0" err="1" smtClean="0">
                <a:latin typeface="Arial" pitchFamily="34" charset="0"/>
                <a:cs typeface="Arial" pitchFamily="34" charset="0"/>
              </a:rPr>
              <a:t>Stage</a:t>
            </a:r>
            <a:r>
              <a:rPr lang="sl-SI" sz="2000" dirty="0" smtClean="0">
                <a:latin typeface="Arial" pitchFamily="34" charset="0"/>
                <a:cs typeface="Arial" pitchFamily="34" charset="0"/>
              </a:rPr>
              <a:t> </a:t>
            </a:r>
            <a:r>
              <a:rPr lang="sl-SI" sz="2000" dirty="0">
                <a:latin typeface="Arial" pitchFamily="34" charset="0"/>
                <a:cs typeface="Arial" pitchFamily="34" charset="0"/>
              </a:rPr>
              <a:t>IV</a:t>
            </a:r>
          </a:p>
          <a:p>
            <a:pPr>
              <a:buNone/>
            </a:pPr>
            <a:endParaRPr lang="sl-SI" sz="2000" dirty="0">
              <a:latin typeface="Arial" pitchFamily="34" charset="0"/>
              <a:cs typeface="Arial" pitchFamily="34" charset="0"/>
            </a:endParaRPr>
          </a:p>
          <a:p>
            <a:pPr>
              <a:buNone/>
            </a:pPr>
            <a:r>
              <a:rPr lang="sl-SI" sz="2000" dirty="0" smtClean="0">
                <a:latin typeface="Arial" pitchFamily="34" charset="0"/>
                <a:cs typeface="Arial" pitchFamily="34" charset="0"/>
              </a:rPr>
              <a:t>		</a:t>
            </a:r>
            <a:r>
              <a:rPr lang="sl-SI" sz="2000" dirty="0">
                <a:latin typeface="Arial" pitchFamily="34" charset="0"/>
                <a:cs typeface="Arial" pitchFamily="34" charset="0"/>
              </a:rPr>
              <a:t>	 		          	</a:t>
            </a:r>
          </a:p>
        </p:txBody>
      </p:sp>
      <p:pic>
        <p:nvPicPr>
          <p:cNvPr id="4" name="Picture 3" descr="imagesCAQE2Q3N.jpg"/>
          <p:cNvPicPr>
            <a:picLocks noChangeAspect="1"/>
          </p:cNvPicPr>
          <p:nvPr/>
        </p:nvPicPr>
        <p:blipFill>
          <a:blip r:embed="rId2" cstate="print"/>
          <a:stretch>
            <a:fillRect/>
          </a:stretch>
        </p:blipFill>
        <p:spPr>
          <a:xfrm>
            <a:off x="838200" y="4740023"/>
            <a:ext cx="2608274" cy="1899315"/>
          </a:xfrm>
          <a:prstGeom prst="rect">
            <a:avLst/>
          </a:prstGeom>
        </p:spPr>
      </p:pic>
      <p:pic>
        <p:nvPicPr>
          <p:cNvPr id="5" name="Picture 4" descr="untitled9876.png"/>
          <p:cNvPicPr>
            <a:picLocks noChangeAspect="1"/>
          </p:cNvPicPr>
          <p:nvPr/>
        </p:nvPicPr>
        <p:blipFill>
          <a:blip r:embed="rId3" cstate="print"/>
          <a:stretch>
            <a:fillRect/>
          </a:stretch>
        </p:blipFill>
        <p:spPr>
          <a:xfrm>
            <a:off x="838200" y="2020652"/>
            <a:ext cx="2606401" cy="2197584"/>
          </a:xfrm>
          <a:prstGeom prst="rect">
            <a:avLst/>
          </a:prstGeom>
        </p:spPr>
      </p:pic>
      <p:pic>
        <p:nvPicPr>
          <p:cNvPr id="6" name="Picture 5" descr="untitled98765.png"/>
          <p:cNvPicPr>
            <a:picLocks noChangeAspect="1"/>
          </p:cNvPicPr>
          <p:nvPr/>
        </p:nvPicPr>
        <p:blipFill>
          <a:blip r:embed="rId4" cstate="print"/>
          <a:stretch>
            <a:fillRect/>
          </a:stretch>
        </p:blipFill>
        <p:spPr>
          <a:xfrm>
            <a:off x="7987662" y="2102536"/>
            <a:ext cx="2736628" cy="1902414"/>
          </a:xfrm>
          <a:prstGeom prst="rect">
            <a:avLst/>
          </a:prstGeom>
        </p:spPr>
      </p:pic>
      <p:pic>
        <p:nvPicPr>
          <p:cNvPr id="7" name="Picture 6" descr="imagesCAVMAWJS.jpg"/>
          <p:cNvPicPr>
            <a:picLocks noChangeAspect="1"/>
          </p:cNvPicPr>
          <p:nvPr/>
        </p:nvPicPr>
        <p:blipFill>
          <a:blip r:embed="rId5" cstate="print"/>
          <a:stretch>
            <a:fillRect/>
          </a:stretch>
        </p:blipFill>
        <p:spPr>
          <a:xfrm>
            <a:off x="7989534" y="4740024"/>
            <a:ext cx="2808940" cy="2005333"/>
          </a:xfrm>
          <a:prstGeom prst="rect">
            <a:avLst/>
          </a:prstGeom>
        </p:spPr>
      </p:pic>
      <p:pic>
        <p:nvPicPr>
          <p:cNvPr id="8" name="Picture 7" descr="Sarcoidosisfig4_large.jpg"/>
          <p:cNvPicPr>
            <a:picLocks noChangeAspect="1"/>
          </p:cNvPicPr>
          <p:nvPr/>
        </p:nvPicPr>
        <p:blipFill>
          <a:blip r:embed="rId6" cstate="print"/>
          <a:stretch>
            <a:fillRect/>
          </a:stretch>
        </p:blipFill>
        <p:spPr>
          <a:xfrm>
            <a:off x="3836819" y="2293200"/>
            <a:ext cx="3760498" cy="3771344"/>
          </a:xfrm>
          <a:prstGeom prst="rect">
            <a:avLst/>
          </a:prstGeom>
        </p:spPr>
      </p:pic>
      <p:sp>
        <p:nvSpPr>
          <p:cNvPr id="9" name="Naslov 8"/>
          <p:cNvSpPr>
            <a:spLocks noGrp="1"/>
          </p:cNvSpPr>
          <p:nvPr>
            <p:ph type="title"/>
          </p:nvPr>
        </p:nvSpPr>
        <p:spPr>
          <a:xfrm>
            <a:off x="612046" y="129391"/>
            <a:ext cx="10741754" cy="1477328"/>
          </a:xfrm>
          <a:prstGeom prst="rect">
            <a:avLst/>
          </a:prstGeom>
        </p:spPr>
        <p:txBody>
          <a:bodyPr wrap="square">
            <a:spAutoFit/>
          </a:bodyPr>
          <a:lstStyle/>
          <a:p>
            <a:pPr algn="ctr"/>
            <a:r>
              <a:rPr lang="sl-SI" sz="2000" b="1" dirty="0" smtClean="0">
                <a:latin typeface="Arial" panose="020B0604020202020204" pitchFamily="34" charset="0"/>
                <a:cs typeface="Arial" panose="020B0604020202020204" pitchFamily="34" charset="0"/>
              </a:rPr>
              <a:t>Chest radiogram: </a:t>
            </a:r>
            <a:r>
              <a:rPr lang="sl-SI" sz="2000" dirty="0" err="1" smtClean="0">
                <a:latin typeface="Arial" panose="020B0604020202020204" pitchFamily="34" charset="0"/>
                <a:cs typeface="Arial" panose="020B0604020202020204" pitchFamily="34" charset="0"/>
              </a:rPr>
              <a:t>Stages</a:t>
            </a:r>
            <a:r>
              <a:rPr lang="sl-SI" sz="2000" dirty="0" smtClean="0">
                <a:latin typeface="Arial" panose="020B0604020202020204" pitchFamily="34" charset="0"/>
                <a:cs typeface="Arial" panose="020B0604020202020204" pitchFamily="34" charset="0"/>
              </a:rPr>
              <a:t> I-IV</a:t>
            </a:r>
            <a:br>
              <a:rPr lang="sl-SI"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Thoracic sarcoidosis including pulmonary and mediastinal lymph node involvement is the most frequent location observed, ranging from 84% to 97% of patients. The use of chest X-ray contributed to the descriptions of four pulmonary-mediastinal stages</a:t>
            </a:r>
            <a:br>
              <a:rPr lang="en-US" sz="2000" dirty="0" smtClean="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52171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0"/>
            <a:ext cx="10515600" cy="1325563"/>
          </a:xfrm>
        </p:spPr>
        <p:txBody>
          <a:bodyPr>
            <a:normAutofit/>
          </a:bodyPr>
          <a:lstStyle/>
          <a:p>
            <a:pPr algn="ctr"/>
            <a:r>
              <a:rPr lang="en-US" sz="2400" dirty="0" smtClean="0">
                <a:latin typeface="Arial" panose="020B0604020202020204" pitchFamily="34" charset="0"/>
                <a:cs typeface="Arial" panose="020B0604020202020204" pitchFamily="34" charset="0"/>
              </a:rPr>
              <a:t>Patient, age </a:t>
            </a:r>
            <a:r>
              <a:rPr lang="sl-SI" sz="2400" dirty="0" smtClean="0">
                <a:latin typeface="Arial" panose="020B0604020202020204" pitchFamily="34" charset="0"/>
                <a:cs typeface="Arial" panose="020B0604020202020204" pitchFamily="34" charset="0"/>
              </a:rPr>
              <a:t>56</a:t>
            </a:r>
            <a:r>
              <a:rPr lang="en-US"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with </a:t>
            </a:r>
            <a:r>
              <a:rPr lang="sl-SI" sz="2400" dirty="0" smtClean="0">
                <a:latin typeface="Arial" panose="020B0604020202020204" pitchFamily="34" charset="0"/>
                <a:cs typeface="Arial" panose="020B0604020202020204" pitchFamily="34" charset="0"/>
              </a:rPr>
              <a:t>granulomatous inflammation</a:t>
            </a:r>
            <a:r>
              <a:rPr lang="en-US" sz="2400" dirty="0" smtClean="0">
                <a:latin typeface="Arial" panose="020B0604020202020204" pitchFamily="34" charset="0"/>
                <a:cs typeface="Arial" panose="020B0604020202020204" pitchFamily="34" charset="0"/>
              </a:rPr>
              <a:t> in</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eye</a:t>
            </a:r>
            <a:r>
              <a:rPr lang="sl-SI" sz="2400" dirty="0" smtClean="0">
                <a:latin typeface="Arial" panose="020B0604020202020204" pitchFamily="34" charset="0"/>
                <a:cs typeface="Arial" panose="020B0604020202020204" pitchFamily="34" charset="0"/>
              </a:rPr>
              <a:t/>
            </a:r>
            <a:br>
              <a:rPr lang="sl-SI" sz="2400" dirty="0" smtClean="0">
                <a:latin typeface="Arial" panose="020B0604020202020204" pitchFamily="34" charset="0"/>
                <a:cs typeface="Arial" panose="020B0604020202020204" pitchFamily="34" charset="0"/>
              </a:rPr>
            </a:br>
            <a:r>
              <a:rPr lang="sl-SI" sz="2400" dirty="0" smtClean="0">
                <a:latin typeface="Arial" panose="020B0604020202020204" pitchFamily="34" charset="0"/>
                <a:cs typeface="Arial" panose="020B0604020202020204" pitchFamily="34" charset="0"/>
              </a:rPr>
              <a:t>PET/CT scan </a:t>
            </a:r>
            <a:r>
              <a:rPr lang="sl-SI" sz="2400" dirty="0" err="1" smtClean="0">
                <a:latin typeface="Arial" panose="020B0604020202020204" pitchFamily="34" charset="0"/>
                <a:cs typeface="Arial" panose="020B0604020202020204" pitchFamily="34" charset="0"/>
              </a:rPr>
              <a:t>proves</a:t>
            </a:r>
            <a:r>
              <a:rPr lang="sl-SI" sz="2400" dirty="0" smtClean="0">
                <a:latin typeface="Arial" panose="020B0604020202020204" pitchFamily="34" charset="0"/>
                <a:cs typeface="Arial" panose="020B0604020202020204" pitchFamily="34" charset="0"/>
              </a:rPr>
              <a:t> lymph </a:t>
            </a:r>
            <a:r>
              <a:rPr lang="sl-SI" sz="2400" dirty="0" err="1" smtClean="0">
                <a:latin typeface="Arial" panose="020B0604020202020204" pitchFamily="34" charset="0"/>
                <a:cs typeface="Arial" panose="020B0604020202020204" pitchFamily="34" charset="0"/>
              </a:rPr>
              <a:t>node</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involvement</a:t>
            </a:r>
            <a:r>
              <a:rPr lang="sl-SI" sz="2400" dirty="0" smtClean="0">
                <a:latin typeface="Arial" panose="020B0604020202020204" pitchFamily="34" charset="0"/>
                <a:cs typeface="Arial" panose="020B0604020202020204" pitchFamily="34" charset="0"/>
              </a:rPr>
              <a:t> </a:t>
            </a:r>
            <a:r>
              <a:rPr lang="sl-SI" sz="2400" dirty="0" err="1" smtClean="0">
                <a:latin typeface="Arial" panose="020B0604020202020204" pitchFamily="34" charset="0"/>
                <a:cs typeface="Arial" panose="020B0604020202020204" pitchFamily="34" charset="0"/>
              </a:rPr>
              <a:t>and</a:t>
            </a:r>
            <a:r>
              <a:rPr lang="sl-SI" sz="2400" dirty="0">
                <a:latin typeface="Arial" panose="020B0604020202020204" pitchFamily="34" charset="0"/>
                <a:cs typeface="Arial" panose="020B0604020202020204" pitchFamily="34" charset="0"/>
              </a:rPr>
              <a:t> </a:t>
            </a:r>
            <a:r>
              <a:rPr lang="sl-SI" sz="2400" dirty="0" err="1">
                <a:latin typeface="Arial" panose="020B0604020202020204" pitchFamily="34" charset="0"/>
                <a:cs typeface="Arial" panose="020B0604020202020204" pitchFamily="34" charset="0"/>
              </a:rPr>
              <a:t>with</a:t>
            </a:r>
            <a:r>
              <a:rPr lang="sl-SI" sz="2400" dirty="0">
                <a:latin typeface="Arial" panose="020B0604020202020204" pitchFamily="34" charset="0"/>
                <a:cs typeface="Arial" panose="020B0604020202020204" pitchFamily="34" charset="0"/>
              </a:rPr>
              <a:t> S</a:t>
            </a:r>
            <a:r>
              <a:rPr lang="en-US" sz="2400" dirty="0" err="1">
                <a:latin typeface="Arial" panose="020B0604020202020204" pitchFamily="34" charset="0"/>
                <a:cs typeface="Arial" panose="020B0604020202020204" pitchFamily="34" charset="0"/>
              </a:rPr>
              <a:t>tage</a:t>
            </a:r>
            <a:r>
              <a:rPr lang="en-US" sz="2400" dirty="0">
                <a:latin typeface="Arial" panose="020B0604020202020204" pitchFamily="34" charset="0"/>
                <a:cs typeface="Arial" panose="020B0604020202020204" pitchFamily="34" charset="0"/>
              </a:rPr>
              <a:t> </a:t>
            </a:r>
            <a:r>
              <a:rPr lang="sl-SI"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 </a:t>
            </a:r>
            <a:r>
              <a:rPr lang="sl-SI"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86678" y="2551147"/>
            <a:ext cx="3485636" cy="3805203"/>
          </a:xfrm>
        </p:spPr>
      </p:pic>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8</a:t>
            </a:fld>
            <a:endParaRPr lang="en-US"/>
          </a:p>
        </p:txBody>
      </p:sp>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281" y="1847850"/>
            <a:ext cx="3898725" cy="4508500"/>
          </a:xfrm>
          <a:prstGeom prst="rect">
            <a:avLst/>
          </a:prstGeom>
        </p:spPr>
      </p:pic>
      <p:sp>
        <p:nvSpPr>
          <p:cNvPr id="8" name="Naslov 1"/>
          <p:cNvSpPr txBox="1">
            <a:spLocks/>
          </p:cNvSpPr>
          <p:nvPr/>
        </p:nvSpPr>
        <p:spPr>
          <a:xfrm>
            <a:off x="1948227" y="1709116"/>
            <a:ext cx="1762538" cy="953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dirty="0" smtClean="0">
                <a:latin typeface="Arial" panose="020B0604020202020204" pitchFamily="34" charset="0"/>
                <a:cs typeface="Arial" panose="020B0604020202020204" pitchFamily="34" charset="0"/>
              </a:rPr>
              <a:t>S</a:t>
            </a:r>
            <a:r>
              <a:rPr lang="en-US" sz="2400" dirty="0" err="1" smtClean="0">
                <a:latin typeface="Arial" panose="020B0604020202020204" pitchFamily="34" charset="0"/>
                <a:cs typeface="Arial" panose="020B0604020202020204" pitchFamily="34" charset="0"/>
              </a:rPr>
              <a:t>tage</a:t>
            </a:r>
            <a:r>
              <a:rPr lang="sl-SI" sz="2400" dirty="0" smtClean="0">
                <a:latin typeface="Arial" panose="020B0604020202020204" pitchFamily="34" charset="0"/>
                <a:cs typeface="Arial" panose="020B0604020202020204" pitchFamily="34" charset="0"/>
              </a:rPr>
              <a:t> 0</a:t>
            </a:r>
            <a:r>
              <a:rPr lang="en-US" sz="2400" dirty="0" smtClean="0">
                <a:latin typeface="Arial" panose="020B0604020202020204" pitchFamily="34" charset="0"/>
                <a:cs typeface="Arial" panose="020B0604020202020204" pitchFamily="34" charset="0"/>
              </a:rPr>
              <a:t> </a:t>
            </a:r>
            <a:r>
              <a:rPr lang="sl-SI"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77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Patient, </a:t>
            </a:r>
            <a:r>
              <a:rPr lang="en-US" sz="2400" dirty="0" smtClean="0">
                <a:latin typeface="Arial" panose="020B0604020202020204" pitchFamily="34" charset="0"/>
                <a:cs typeface="Arial" panose="020B0604020202020204" pitchFamily="34" charset="0"/>
              </a:rPr>
              <a:t>age</a:t>
            </a:r>
            <a:r>
              <a:rPr lang="sl-SI" sz="2400" dirty="0" smtClean="0">
                <a:latin typeface="Arial" panose="020B0604020202020204" pitchFamily="34" charset="0"/>
                <a:cs typeface="Arial" panose="020B0604020202020204" pitchFamily="34" charset="0"/>
              </a:rPr>
              <a:t> 65</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a:t>
            </a:r>
            <a:r>
              <a:rPr lang="sl-SI" sz="2400" dirty="0" err="1" smtClean="0">
                <a:latin typeface="Arial" panose="020B0604020202020204" pitchFamily="34" charset="0"/>
                <a:cs typeface="Arial" panose="020B0604020202020204" pitchFamily="34" charset="0"/>
              </a:rPr>
              <a:t>chronic</a:t>
            </a:r>
            <a:r>
              <a:rPr lang="sl-SI" sz="2400" dirty="0" smtClean="0">
                <a:latin typeface="Arial" panose="020B0604020202020204" pitchFamily="34" charset="0"/>
                <a:cs typeface="Arial" panose="020B0604020202020204" pitchFamily="34" charset="0"/>
              </a:rPr>
              <a:t> sarcoidosis </a:t>
            </a:r>
            <a:r>
              <a:rPr lang="sl-SI" sz="2400" dirty="0" err="1" smtClean="0">
                <a:latin typeface="Arial" panose="020B0604020202020204" pitchFamily="34" charset="0"/>
                <a:cs typeface="Arial" panose="020B0604020202020204" pitchFamily="34" charset="0"/>
              </a:rPr>
              <a:t>for</a:t>
            </a:r>
            <a:r>
              <a:rPr lang="sl-SI" sz="2400" dirty="0" smtClean="0">
                <a:latin typeface="Arial" panose="020B0604020202020204" pitchFamily="34" charset="0"/>
                <a:cs typeface="Arial" panose="020B0604020202020204" pitchFamily="34" charset="0"/>
              </a:rPr>
              <a:t> more </a:t>
            </a:r>
            <a:r>
              <a:rPr lang="sl-SI" sz="2400" dirty="0" err="1">
                <a:latin typeface="Arial" panose="020B0604020202020204" pitchFamily="34" charset="0"/>
                <a:cs typeface="Arial" panose="020B0604020202020204" pitchFamily="34" charset="0"/>
              </a:rPr>
              <a:t>than</a:t>
            </a:r>
            <a:r>
              <a:rPr lang="sl-SI" sz="2400" dirty="0">
                <a:latin typeface="Arial" panose="020B0604020202020204" pitchFamily="34" charset="0"/>
                <a:cs typeface="Arial" panose="020B0604020202020204" pitchFamily="34" charset="0"/>
              </a:rPr>
              <a:t> 10 </a:t>
            </a:r>
            <a:r>
              <a:rPr lang="sl-SI" sz="2400" dirty="0" err="1" smtClean="0">
                <a:latin typeface="Arial" panose="020B0604020202020204" pitchFamily="34" charset="0"/>
                <a:cs typeface="Arial" panose="020B0604020202020204" pitchFamily="34" charset="0"/>
              </a:rPr>
              <a:t>years</a:t>
            </a:r>
            <a:r>
              <a:rPr lang="sl-SI" sz="2400" dirty="0" smtClean="0">
                <a:latin typeface="Arial" panose="020B0604020202020204" pitchFamily="34" charset="0"/>
                <a:cs typeface="Arial" panose="020B0604020202020204" pitchFamily="34" charset="0"/>
              </a:rPr>
              <a:t>, </a:t>
            </a:r>
            <a:br>
              <a:rPr lang="sl-SI" sz="2400" dirty="0" smtClean="0">
                <a:latin typeface="Arial" panose="020B0604020202020204" pitchFamily="34" charset="0"/>
                <a:cs typeface="Arial" panose="020B0604020202020204" pitchFamily="34" charset="0"/>
              </a:rPr>
            </a:br>
            <a:r>
              <a:rPr lang="sl-SI" sz="2400" dirty="0" err="1" smtClean="0">
                <a:latin typeface="Arial" panose="020B0604020202020204" pitchFamily="34" charset="0"/>
                <a:cs typeface="Arial" panose="020B0604020202020204" pitchFamily="34" charset="0"/>
              </a:rPr>
              <a:t>Stage</a:t>
            </a:r>
            <a:r>
              <a:rPr lang="sl-SI" sz="2400" dirty="0" smtClean="0">
                <a:latin typeface="Arial" panose="020B0604020202020204" pitchFamily="34" charset="0"/>
                <a:cs typeface="Arial" panose="020B0604020202020204" pitchFamily="34" charset="0"/>
              </a:rPr>
              <a:t> IV </a:t>
            </a:r>
            <a:r>
              <a:rPr lang="sl-SI" sz="2400" dirty="0" err="1" smtClean="0">
                <a:latin typeface="Arial" panose="020B0604020202020204" pitchFamily="34" charset="0"/>
                <a:cs typeface="Arial" panose="020B0604020202020204" pitchFamily="34" charset="0"/>
              </a:rPr>
              <a:t>and</a:t>
            </a:r>
            <a:r>
              <a:rPr lang="sl-SI" sz="2400" dirty="0" smtClean="0">
                <a:latin typeface="Arial" panose="020B0604020202020204" pitchFamily="34" charset="0"/>
                <a:cs typeface="Arial" panose="020B0604020202020204" pitchFamily="34" charset="0"/>
              </a:rPr>
              <a:t> </a:t>
            </a:r>
            <a:r>
              <a:rPr lang="en-GB" sz="2400" baseline="30000" dirty="0">
                <a:latin typeface="Arial" panose="020B0604020202020204" pitchFamily="34" charset="0"/>
                <a:cs typeface="Arial" panose="020B0604020202020204" pitchFamily="34" charset="0"/>
              </a:rPr>
              <a:t>18</a:t>
            </a:r>
            <a:r>
              <a:rPr lang="en-GB" sz="2400" dirty="0">
                <a:latin typeface="Arial" panose="020B0604020202020204" pitchFamily="34" charset="0"/>
                <a:cs typeface="Arial" panose="020B0604020202020204" pitchFamily="34" charset="0"/>
              </a:rPr>
              <a:t>F-FDG </a:t>
            </a:r>
            <a:r>
              <a:rPr lang="en-US" altLang="sl-SI" sz="2400" dirty="0" smtClean="0">
                <a:latin typeface="Arial" panose="020B0604020202020204" pitchFamily="34" charset="0"/>
                <a:ea typeface="Times New Roman" panose="02020603050405020304" pitchFamily="18" charset="0"/>
              </a:rPr>
              <a:t>PET/CT</a:t>
            </a:r>
            <a:r>
              <a:rPr lang="sl-SI" altLang="sl-SI" sz="2400" dirty="0" smtClean="0">
                <a:latin typeface="Arial" panose="020B0604020202020204" pitchFamily="34" charset="0"/>
                <a:ea typeface="Times New Roman" panose="02020603050405020304" pitchFamily="18" charset="0"/>
              </a:rPr>
              <a:t> </a:t>
            </a:r>
            <a:r>
              <a:rPr lang="sl-SI" altLang="sl-SI" sz="2400" dirty="0" err="1" smtClean="0">
                <a:latin typeface="Arial" panose="020B0604020202020204" pitchFamily="34" charset="0"/>
                <a:ea typeface="Times New Roman" panose="02020603050405020304" pitchFamily="18" charset="0"/>
              </a:rPr>
              <a:t>shows</a:t>
            </a:r>
            <a:r>
              <a:rPr lang="sl-SI" altLang="sl-SI" sz="2400" dirty="0" smtClean="0">
                <a:latin typeface="Arial" panose="020B0604020202020204" pitchFamily="34" charset="0"/>
                <a:ea typeface="Times New Roman" panose="02020603050405020304" pitchFamily="18" charset="0"/>
              </a:rPr>
              <a:t> more </a:t>
            </a:r>
            <a:r>
              <a:rPr lang="sl-SI" altLang="sl-SI" sz="2400" dirty="0" err="1" smtClean="0">
                <a:latin typeface="Arial" panose="020B0604020202020204" pitchFamily="34" charset="0"/>
                <a:ea typeface="Times New Roman" panose="02020603050405020304" pitchFamily="18" charset="0"/>
              </a:rPr>
              <a:t>activity</a:t>
            </a:r>
            <a:r>
              <a:rPr lang="sl-SI" altLang="sl-SI" sz="2400" dirty="0" smtClean="0">
                <a:latin typeface="Arial" panose="020B0604020202020204" pitchFamily="34" charset="0"/>
                <a:ea typeface="Times New Roman" panose="02020603050405020304" pitchFamily="18" charset="0"/>
              </a:rPr>
              <a:t> in </a:t>
            </a:r>
            <a:r>
              <a:rPr lang="sl-SI" altLang="sl-SI" sz="2400" dirty="0" err="1" smtClean="0">
                <a:latin typeface="Arial" panose="020B0604020202020204" pitchFamily="34" charset="0"/>
                <a:ea typeface="Times New Roman" panose="02020603050405020304" pitchFamily="18" charset="0"/>
              </a:rPr>
              <a:t>the</a:t>
            </a:r>
            <a:r>
              <a:rPr lang="sl-SI" altLang="sl-SI" sz="2400" dirty="0" smtClean="0">
                <a:latin typeface="Arial" panose="020B0604020202020204" pitchFamily="34" charset="0"/>
                <a:ea typeface="Times New Roman" panose="02020603050405020304" pitchFamily="18" charset="0"/>
              </a:rPr>
              <a:t> </a:t>
            </a:r>
            <a:r>
              <a:rPr lang="sl-SI" altLang="sl-SI" sz="2400" dirty="0" err="1" smtClean="0">
                <a:latin typeface="Arial" panose="020B0604020202020204" pitchFamily="34" charset="0"/>
                <a:ea typeface="Times New Roman" panose="02020603050405020304" pitchFamily="18" charset="0"/>
              </a:rPr>
              <a:t>lung</a:t>
            </a:r>
            <a:endParaRPr lang="en-US" sz="2400"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1890" y="2506232"/>
            <a:ext cx="3680310" cy="3451402"/>
          </a:xfrm>
        </p:spPr>
      </p:pic>
      <p:sp>
        <p:nvSpPr>
          <p:cNvPr id="4" name="Označba mesta datuma 3"/>
          <p:cNvSpPr>
            <a:spLocks noGrp="1"/>
          </p:cNvSpPr>
          <p:nvPr>
            <p:ph type="dt" sz="half" idx="10"/>
          </p:nvPr>
        </p:nvSpPr>
        <p:spPr/>
        <p:txBody>
          <a:bodyPr/>
          <a:lstStyle/>
          <a:p>
            <a:fld id="{F71D8ADC-640B-4EA7-832F-9C3461F5F338}" type="datetime1">
              <a:rPr lang="en-US" smtClean="0"/>
              <a:t>4/17/2018</a:t>
            </a:fld>
            <a:endParaRPr lang="en-US"/>
          </a:p>
        </p:txBody>
      </p:sp>
      <p:sp>
        <p:nvSpPr>
          <p:cNvPr id="5" name="Označba mesta številke diapozitiva 4"/>
          <p:cNvSpPr>
            <a:spLocks noGrp="1"/>
          </p:cNvSpPr>
          <p:nvPr>
            <p:ph type="sldNum" sz="quarter" idx="12"/>
          </p:nvPr>
        </p:nvSpPr>
        <p:spPr/>
        <p:txBody>
          <a:bodyPr/>
          <a:lstStyle/>
          <a:p>
            <a:fld id="{AB2C774F-84A3-4175-9AAD-B3401B5098C2}" type="slidenum">
              <a:rPr lang="en-US" smtClean="0"/>
              <a:t>9</a:t>
            </a:fld>
            <a:endParaRPr lang="en-US"/>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17" y="2525575"/>
            <a:ext cx="4165867" cy="3412716"/>
          </a:xfrm>
          <a:prstGeom prst="rect">
            <a:avLst/>
          </a:prstGeom>
        </p:spPr>
      </p:pic>
      <p:sp>
        <p:nvSpPr>
          <p:cNvPr id="8" name="Zaobljeni pravokotnik 7"/>
          <p:cNvSpPr/>
          <p:nvPr/>
        </p:nvSpPr>
        <p:spPr>
          <a:xfrm>
            <a:off x="6301890" y="2506232"/>
            <a:ext cx="2142875" cy="5367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693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6483</TotalTime>
  <Words>3074</Words>
  <Application>Microsoft Office PowerPoint</Application>
  <PresentationFormat>Widescreen</PresentationFormat>
  <Paragraphs>741</Paragraphs>
  <Slides>55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ＭＳ Ｐゴシック</vt:lpstr>
      <vt:lpstr>Arial</vt:lpstr>
      <vt:lpstr>Calibri</vt:lpstr>
      <vt:lpstr>Calibri Light</vt:lpstr>
      <vt:lpstr>Times New Roman</vt:lpstr>
      <vt:lpstr>Officeova tema</vt:lpstr>
      <vt:lpstr>The utility of PET/CT scan in sarcoidosis</vt:lpstr>
      <vt:lpstr>Sarcoidosis</vt:lpstr>
      <vt:lpstr>Sarcoidosis</vt:lpstr>
      <vt:lpstr>PowerPoint Presentation</vt:lpstr>
      <vt:lpstr>Sarcoidosis</vt:lpstr>
      <vt:lpstr>18F-FDG PET and CT scan in sarcoidosis</vt:lpstr>
      <vt:lpstr>Chest radiogram: Stages I-IV Thoracic sarcoidosis including pulmonary and mediastinal lymph node involvement is the most frequent location observed, ranging from 84% to 97% of patients. The use of chest X-ray contributed to the descriptions of four pulmonary-mediastinal stages </vt:lpstr>
      <vt:lpstr>Patient, age 56, with granulomatous inflammation in the eye PET/CT scan proves lymph node involvement and with Stage I  </vt:lpstr>
      <vt:lpstr>Patient, age 65, with chronic sarcoidosis for more than 10 years,  Stage IV and 18F-FDG PET/CT shows more activity in the lung</vt:lpstr>
      <vt:lpstr>PET/CT scan of a patients demonstrated active metabolism in multiple involved organs, including the bone and atypical locations. </vt:lpstr>
      <vt:lpstr>Systematic use of FDG PET/ CT are not recommended</vt:lpstr>
      <vt:lpstr>Systematic use of FDG PET/ CT are not recommended</vt:lpstr>
      <vt:lpstr>Heart    Cardiac involvement of sarcoidosis is a key in the evaluation of prognosis and contributes to a major part of the disease morbidity or mortality.   It has been suggested that some sarcoidosis may present as exclusive involvement of the heart.   The presence of granuloma in miocardial tissue  that can lead to miocardial tissue scarring – fibrosis. </vt:lpstr>
      <vt:lpstr>Heart</vt:lpstr>
      <vt:lpstr>Bone and bone marrow </vt:lpstr>
      <vt:lpstr>Skeletal muscle</vt:lpstr>
      <vt:lpstr>Neuro sarcoisosi</vt:lpstr>
      <vt:lpstr>Abdominal involvement</vt:lpstr>
      <vt:lpstr>Ocular sarcoidosis</vt:lpstr>
      <vt:lpstr>PET/CT scan and follow-up under treatment</vt:lpstr>
      <vt:lpstr>Perspectives of PET/CT scan</vt:lpstr>
      <vt:lpstr>Combined PET/MRI</vt:lpstr>
      <vt:lpstr>18F-FDG PET/CT scan</vt:lpstr>
      <vt:lpstr>The aims of our study are to show</vt:lpstr>
      <vt:lpstr>18F-FDG PET/CT scan in SA   This prospective study was conducted prospectively, from March 2010 to February 2018, which include na¨ive symptomatic sarcoidosis patients.</vt:lpstr>
      <vt:lpstr>18F-FDG PET/CT scan in SA</vt:lpstr>
      <vt:lpstr>18F-FDG PET/CT scan in SA</vt:lpstr>
      <vt:lpstr>Demografic characteristics of sarcoidosis patients</vt:lpstr>
      <vt:lpstr>The first results   Measured radiation values of SUV on 18F-FDG PET/CT1, at individual sites in the body at the time of the sarcoidosis diagnosis </vt:lpstr>
      <vt:lpstr> PET/CT scan in correlation to stages of sarcoidosis at the time of diagnosis</vt:lpstr>
      <vt:lpstr> Chest radiogram  Stage and/or X-ray score </vt:lpstr>
      <vt:lpstr>A question or a dilemma about „proper classification“ of sarcoidosis on the basis of chest X-ray imaging  Hamlet: "To be or not to be that is the question!" </vt:lpstr>
      <vt:lpstr>Measured radiation values on 18F-FDG PET/CT1, expressed by SUV, mean/SEM, at individual sites in the body following the X-ray score</vt:lpstr>
      <vt:lpstr>Patient, male age 42, Stage II., X-ray score 4. </vt:lpstr>
      <vt:lpstr>Patient, age 65, with chronic sarcoidosis for more than 10 years,  Stage IV and 18F-FDG PET/CT shows more activity in the lung</vt:lpstr>
      <vt:lpstr>PET/CT scan in correlation to stages of sarcoidosis at the time of diagnosis</vt:lpstr>
      <vt:lpstr>PET/CT scan compared to chest X-ray </vt:lpstr>
      <vt:lpstr>Correlation between 18F-FDG PET/CT scan and biomarkers</vt:lpstr>
      <vt:lpstr>Correlation between 18F-FDG PET/CT and biomarkers of disease activity</vt:lpstr>
      <vt:lpstr>Graf 1. Negative correlation between SUV in MaxParenP1 and BAL TNF-α1 (r = - 0,266; p = 0,044)</vt:lpstr>
      <vt:lpstr> Correlation between PET/CT scan and biomarkers: CTO, sACE, BALF CD3/CD4</vt:lpstr>
      <vt:lpstr>Usefulness of PET/CT scan in the monitoring of the disease</vt:lpstr>
      <vt:lpstr> CTO1 (nmol/h/ml) in relation to MaxSUV1 at  any location1 (left), to pulmonary parenchyma1 (in the middle) and thoracic LN1 (right)</vt:lpstr>
      <vt:lpstr>MaxSUV in PET/CT1 and in PET/CT2  scan better predicting the course of the disease than the currently established method.  Remission:  &gt;75% reduction of clinical symptomes partial remissin: less than 75% reduction of clinical symptomes relaps: is worsening of clinical symptomes and their ymptoms responded to steroids/steroid sparing agents  </vt:lpstr>
      <vt:lpstr>Usefulness for assessment of therapy Patient before and after treatment</vt:lpstr>
      <vt:lpstr>18F-FDG PET/CT scan in therapeutic decision making</vt:lpstr>
      <vt:lpstr>PET/CT2  scan and some markers of sarcoidosis activity at follow-up, with or without treatment</vt:lpstr>
      <vt:lpstr>PET/CT scan before and after therapeutic decision</vt:lpstr>
      <vt:lpstr>PET/CT scan before and after therapeutic decision</vt:lpstr>
      <vt:lpstr>18F-FDG PET-scan Analysis Confirms Beneficial Effects Of Antifungal Treatment In Sarcoidosis </vt:lpstr>
      <vt:lpstr>PowerPoint Presentation</vt:lpstr>
      <vt:lpstr>Suggested roles for FDG-PET/CT in the diagnosis and management of the patients with sarcoidosis</vt:lpstr>
      <vt:lpstr>Recommendations based on our Clinical Experience</vt:lpstr>
      <vt:lpstr>Recommendations based on our Clinical Experience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PET_CT scan in Sarcoidosis</dc:title>
  <dc:creator>Marjeta</dc:creator>
  <cp:lastModifiedBy>Windows User</cp:lastModifiedBy>
  <cp:revision>517</cp:revision>
  <cp:lastPrinted>2018-04-14T17:00:38Z</cp:lastPrinted>
  <dcterms:created xsi:type="dcterms:W3CDTF">2017-09-30T16:12:32Z</dcterms:created>
  <dcterms:modified xsi:type="dcterms:W3CDTF">2018-04-17T08:31:37Z</dcterms:modified>
</cp:coreProperties>
</file>