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74" r:id="rId3"/>
    <p:sldId id="257" r:id="rId4"/>
    <p:sldId id="275" r:id="rId5"/>
    <p:sldId id="276" r:id="rId6"/>
    <p:sldId id="277" r:id="rId7"/>
    <p:sldId id="337" r:id="rId8"/>
    <p:sldId id="278" r:id="rId9"/>
    <p:sldId id="279" r:id="rId10"/>
    <p:sldId id="301" r:id="rId11"/>
    <p:sldId id="26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7" r:id="rId25"/>
    <p:sldId id="339" r:id="rId26"/>
    <p:sldId id="327" r:id="rId27"/>
    <p:sldId id="319" r:id="rId28"/>
    <p:sldId id="340" r:id="rId29"/>
    <p:sldId id="329" r:id="rId30"/>
    <p:sldId id="349" r:id="rId31"/>
    <p:sldId id="332" r:id="rId32"/>
    <p:sldId id="347" r:id="rId33"/>
    <p:sldId id="330" r:id="rId34"/>
    <p:sldId id="348" r:id="rId35"/>
    <p:sldId id="331" r:id="rId36"/>
    <p:sldId id="334" r:id="rId37"/>
    <p:sldId id="262" r:id="rId38"/>
    <p:sldId id="343" r:id="rId39"/>
    <p:sldId id="344" r:id="rId40"/>
    <p:sldId id="34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8"/>
    <p:restoredTop sz="81527"/>
  </p:normalViewPr>
  <p:slideViewPr>
    <p:cSldViewPr snapToGrid="0" snapToObjects="1">
      <p:cViewPr varScale="1">
        <p:scale>
          <a:sx n="91" d="100"/>
          <a:sy n="91"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35458-A85C-D740-876E-F35E33360C68}" type="datetimeFigureOut">
              <a:rPr lang="en-US" smtClean="0"/>
              <a:t>4/16/18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8D765-3089-8A46-A829-40704F5F6BDE}" type="slidenum">
              <a:rPr lang="en-US" smtClean="0"/>
              <a:t>‹#›</a:t>
            </a:fld>
            <a:endParaRPr lang="en-US"/>
          </a:p>
        </p:txBody>
      </p:sp>
    </p:spTree>
    <p:extLst>
      <p:ext uri="{BB962C8B-B14F-4D97-AF65-F5344CB8AC3E}">
        <p14:creationId xmlns:p14="http://schemas.microsoft.com/office/powerpoint/2010/main" val="69131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1</a:t>
            </a:fld>
            <a:endParaRPr lang="en-US"/>
          </a:p>
        </p:txBody>
      </p:sp>
    </p:spTree>
    <p:extLst>
      <p:ext uri="{BB962C8B-B14F-4D97-AF65-F5344CB8AC3E}">
        <p14:creationId xmlns:p14="http://schemas.microsoft.com/office/powerpoint/2010/main" val="293073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other types of presentations have been described and most patients report some form of general prodromal symptoms such as fatigue and malaise, usually confined to the preceding few weeks or months; however, constitutional symptoms (malaise, chills, fever, </a:t>
            </a:r>
            <a:r>
              <a:rPr lang="en-US" dirty="0" err="1"/>
              <a:t>arthralgias</a:t>
            </a:r>
            <a:r>
              <a:rPr lang="en-US" dirty="0"/>
              <a:t>, fatigue, weakness, lethargy, nausea/vomiting, loss of appetite, unhealthy pale appearance) may precede or be concurrent with pulmonary or renal manifestations. The symptoms are problematic to interpret only when features of other diseases simultaneously are present. </a:t>
            </a:r>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31</a:t>
            </a:fld>
            <a:endParaRPr lang="en-US"/>
          </a:p>
        </p:txBody>
      </p:sp>
    </p:spTree>
    <p:extLst>
      <p:ext uri="{BB962C8B-B14F-4D97-AF65-F5344CB8AC3E}">
        <p14:creationId xmlns:p14="http://schemas.microsoft.com/office/powerpoint/2010/main" val="369365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other types of presentations have been described and most patients report some form of general prodromal symptoms such as fatigue and malaise, usually confined to the preceding few weeks or months; however, constitutional symptoms (malaise, chills, fever, </a:t>
            </a:r>
            <a:r>
              <a:rPr lang="en-US" dirty="0" err="1"/>
              <a:t>arthralgias</a:t>
            </a:r>
            <a:r>
              <a:rPr lang="en-US" dirty="0"/>
              <a:t>, fatigue, weakness, lethargy, nausea/vomiting, loss of appetite, unhealthy pale appearance) may precede or be concurrent with pulmonary or renal manifestations. The symptoms are problematic to interpret only when features of other diseases simultaneously are present. </a:t>
            </a:r>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32</a:t>
            </a:fld>
            <a:endParaRPr lang="en-US"/>
          </a:p>
        </p:txBody>
      </p:sp>
    </p:spTree>
    <p:extLst>
      <p:ext uri="{BB962C8B-B14F-4D97-AF65-F5344CB8AC3E}">
        <p14:creationId xmlns:p14="http://schemas.microsoft.com/office/powerpoint/2010/main" val="343217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presence of anti-GBM antibodies is pathognomonic and distinguishes this disease from the other causes of the pulmonary-renal syndrome.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false-positive rate of less than 1% is attributable to the detection of antibodies directed against other chains of type IV collagen.</a:t>
            </a:r>
            <a:endParaRPr lang="en-US" dirty="0" smtClean="0"/>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The question of whether or not a biopsy is needed after positive serological test- </a:t>
            </a:r>
            <a:r>
              <a:rPr lang="en-US" sz="1200" b="1" u="sng" kern="1200" dirty="0" err="1" smtClean="0">
                <a:solidFill>
                  <a:schemeClr val="tx1"/>
                </a:solidFill>
                <a:effectLst/>
                <a:latin typeface="+mn-lt"/>
                <a:ea typeface="+mn-ea"/>
                <a:cs typeface="+mn-cs"/>
              </a:rPr>
              <a:t>ing</a:t>
            </a:r>
            <a:r>
              <a:rPr lang="en-US" sz="1200" b="1" u="sng" kern="1200" dirty="0" smtClean="0">
                <a:solidFill>
                  <a:schemeClr val="tx1"/>
                </a:solidFill>
                <a:effectLst/>
                <a:latin typeface="+mn-lt"/>
                <a:ea typeface="+mn-ea"/>
                <a:cs typeface="+mn-cs"/>
              </a:rPr>
              <a:t> is a recurring one.</a:t>
            </a:r>
            <a:r>
              <a:rPr lang="en-US" b="1" u="sng" dirty="0" smtClean="0">
                <a:effectLst/>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ELISA </a:t>
            </a:r>
            <a:r>
              <a:rPr lang="en-US" sz="1200" b="0" i="0" kern="1200" dirty="0">
                <a:solidFill>
                  <a:schemeClr val="tx1"/>
                </a:solidFill>
                <a:effectLst/>
                <a:latin typeface="+mn-lt"/>
                <a:ea typeface="+mn-ea"/>
                <a:cs typeface="+mn-cs"/>
              </a:rPr>
              <a:t>= enzyme-linked immunosorbent assay</a:t>
            </a:r>
          </a:p>
          <a:p>
            <a:r>
              <a:rPr lang="en-US" sz="1200" b="0" i="0" kern="1200" dirty="0">
                <a:solidFill>
                  <a:schemeClr val="tx1"/>
                </a:solidFill>
                <a:effectLst/>
                <a:latin typeface="+mn-lt"/>
                <a:ea typeface="+mn-ea"/>
                <a:cs typeface="+mn-cs"/>
              </a:rPr>
              <a:t>EIA = enzyme immunoassay</a:t>
            </a:r>
          </a:p>
          <a:p>
            <a:r>
              <a:rPr lang="en-US" sz="1200" b="0" i="0" kern="1200" dirty="0">
                <a:solidFill>
                  <a:schemeClr val="tx1"/>
                </a:solidFill>
                <a:effectLst/>
                <a:latin typeface="+mn-lt"/>
                <a:ea typeface="+mn-ea"/>
                <a:cs typeface="+mn-cs"/>
              </a:rPr>
              <a:t>The general principle involves fixing an antigen of interest to a surface, then applying a test specimen over this surface. If an antibody to that antigen is present it will bind to the surface.  </a:t>
            </a:r>
          </a:p>
          <a:p>
            <a:r>
              <a:rPr lang="en-US" dirty="0" err="1"/>
              <a:t>irculating</a:t>
            </a:r>
            <a:r>
              <a:rPr lang="en-US" dirty="0"/>
              <a:t> anti-GBM antibodies can be detected with indirect IF, western blotting or ELISA. </a:t>
            </a:r>
          </a:p>
          <a:p>
            <a:r>
              <a:rPr lang="en-US" dirty="0"/>
              <a:t>ELISAs for anti-GBM anti- bodies are highly sensitive (&gt; 95 %) and specific (&gt; 97 %). </a:t>
            </a:r>
          </a:p>
          <a:p>
            <a:r>
              <a:rPr lang="en-US" dirty="0"/>
              <a:t>The titer of circulating anti-GBM autoantibodies (as measured by ELISA) is considered a measure of disease severity correlating with renal outcomes (prognostic importance). </a:t>
            </a:r>
          </a:p>
          <a:p>
            <a:r>
              <a:rPr lang="en-US" dirty="0"/>
              <a:t>Low levels of circulating autoantibodies can usually not be detected with indirect IF</a:t>
            </a:r>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33</a:t>
            </a:fld>
            <a:endParaRPr lang="en-US"/>
          </a:p>
        </p:txBody>
      </p:sp>
    </p:spTree>
    <p:extLst>
      <p:ext uri="{BB962C8B-B14F-4D97-AF65-F5344CB8AC3E}">
        <p14:creationId xmlns:p14="http://schemas.microsoft.com/office/powerpoint/2010/main" val="177250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ELISA = enzyme-linked immunosorbent assay</a:t>
            </a:r>
          </a:p>
          <a:p>
            <a:r>
              <a:rPr lang="en-US" sz="1200" b="0" i="0" kern="1200" dirty="0">
                <a:solidFill>
                  <a:schemeClr val="tx1"/>
                </a:solidFill>
                <a:effectLst/>
                <a:latin typeface="+mn-lt"/>
                <a:ea typeface="+mn-ea"/>
                <a:cs typeface="+mn-cs"/>
              </a:rPr>
              <a:t>EIA = enzyme immunoassay</a:t>
            </a:r>
          </a:p>
          <a:p>
            <a:r>
              <a:rPr lang="en-US" sz="1200" b="0" i="0" kern="1200" dirty="0">
                <a:solidFill>
                  <a:schemeClr val="tx1"/>
                </a:solidFill>
                <a:effectLst/>
                <a:latin typeface="+mn-lt"/>
                <a:ea typeface="+mn-ea"/>
                <a:cs typeface="+mn-cs"/>
              </a:rPr>
              <a:t>The general principle involves fixing an antigen of interest to a surface, then applying a test specimen over this surface. If an antibody to that antigen is present it will bind to the surface.  </a:t>
            </a:r>
          </a:p>
          <a:p>
            <a:r>
              <a:rPr lang="en-US" dirty="0" err="1"/>
              <a:t>irculating</a:t>
            </a:r>
            <a:r>
              <a:rPr lang="en-US" dirty="0"/>
              <a:t> anti-GBM antibodies can be detected with indirect IF, western blotting or ELISA. </a:t>
            </a:r>
          </a:p>
          <a:p>
            <a:r>
              <a:rPr lang="en-US" dirty="0"/>
              <a:t>ELISAs for anti-GBM anti- bodies are highly sensitive (&gt; 95 %) and specific (&gt; 97 %). </a:t>
            </a:r>
          </a:p>
          <a:p>
            <a:r>
              <a:rPr lang="en-US" dirty="0"/>
              <a:t>The titer of circulating anti-GBM autoantibodies (as measured by ELISA) is considered a measure of disease severity correlating with renal outcomes (prognostic importance). </a:t>
            </a:r>
          </a:p>
          <a:p>
            <a:r>
              <a:rPr lang="en-US" dirty="0"/>
              <a:t>Low levels of circulating autoantibodies can usually not be detected with indirect IF</a:t>
            </a:r>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34</a:t>
            </a:fld>
            <a:endParaRPr lang="en-US"/>
          </a:p>
        </p:txBody>
      </p:sp>
    </p:spTree>
    <p:extLst>
      <p:ext uri="{BB962C8B-B14F-4D97-AF65-F5344CB8AC3E}">
        <p14:creationId xmlns:p14="http://schemas.microsoft.com/office/powerpoint/2010/main" val="163646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is postulated that the renal involvement in ANCA vasculitis leads to the exposure of antigens from the basement membrane and the formation of antibodies.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most cases, ANCAs are detectable several months to years before the development of the disease. </a:t>
            </a:r>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35</a:t>
            </a:fld>
            <a:endParaRPr lang="en-US"/>
          </a:p>
        </p:txBody>
      </p:sp>
    </p:spTree>
    <p:extLst>
      <p:ext uri="{BB962C8B-B14F-4D97-AF65-F5344CB8AC3E}">
        <p14:creationId xmlns:p14="http://schemas.microsoft.com/office/powerpoint/2010/main" val="1825972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Plasmapheresis reduces anti-GBM levels quickly to minimize progression of tissue damage. </a:t>
            </a:r>
            <a:r>
              <a:rPr lang="en-US" dirty="0" smtClean="0"/>
              <a:t>The </a:t>
            </a:r>
            <a:r>
              <a:rPr lang="en-US" dirty="0"/>
              <a:t>extent and duration of plasmapheresis is not known, but 4-liter plasma exchanges daily or every other day is usually </a:t>
            </a:r>
            <a:r>
              <a:rPr lang="en-US" dirty="0" smtClean="0"/>
              <a:t>performed and this</a:t>
            </a:r>
            <a:r>
              <a:rPr lang="en-US" baseline="0" dirty="0" smtClean="0"/>
              <a:t> is </a:t>
            </a:r>
            <a:r>
              <a:rPr lang="en-US" dirty="0" smtClean="0"/>
              <a:t>continued </a:t>
            </a:r>
            <a:r>
              <a:rPr lang="en-US" dirty="0"/>
              <a:t>for 2–3 weeks or until the patient's clinical course has improved and serum anti-GBM antibodies are not detected.  </a:t>
            </a:r>
          </a:p>
          <a:p>
            <a:r>
              <a:rPr lang="en-US" dirty="0"/>
              <a:t>IMMUNOSUPPRESSION:</a:t>
            </a:r>
            <a:r>
              <a:rPr lang="en-US" baseline="0" dirty="0"/>
              <a:t> </a:t>
            </a:r>
            <a:r>
              <a:rPr lang="en-US" dirty="0"/>
              <a:t>to prevent further production of antibodies and rebound </a:t>
            </a:r>
            <a:r>
              <a:rPr lang="en-US" dirty="0" err="1"/>
              <a:t>hypersynthesis</a:t>
            </a:r>
            <a:r>
              <a:rPr lang="en-US" dirty="0"/>
              <a:t>, which may occur following discontinuation of plasma exchange</a:t>
            </a:r>
          </a:p>
          <a:p>
            <a:endParaRPr lang="en-US" dirty="0"/>
          </a:p>
          <a:p>
            <a:r>
              <a:rPr lang="en-US" dirty="0"/>
              <a:t>Therapy is usually very successful if started early.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 duration of immunosuppressive therapy is not well established. Anti-GBM antibody levels must be monitored at regular intervals. Azathioprine may be substituted for cyclophosphamide. Rituximab has been used in several case reports.  Prophylaxis with trimethoprim-sulfamethoxazole 3 times per week. </a:t>
            </a:r>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36</a:t>
            </a:fld>
            <a:endParaRPr lang="en-US"/>
          </a:p>
        </p:txBody>
      </p:sp>
    </p:spTree>
    <p:extLst>
      <p:ext uri="{BB962C8B-B14F-4D97-AF65-F5344CB8AC3E}">
        <p14:creationId xmlns:p14="http://schemas.microsoft.com/office/powerpoint/2010/main" val="181675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emergency room,</a:t>
            </a:r>
            <a:r>
              <a:rPr lang="en-US" baseline="0" dirty="0" smtClean="0"/>
              <a:t> a chest X ray was performed which did not show any infiltrates. Chest examination was unremarkable, SpO2  was 99% in RA. </a:t>
            </a:r>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5</a:t>
            </a:fld>
            <a:endParaRPr lang="en-US"/>
          </a:p>
        </p:txBody>
      </p:sp>
    </p:spTree>
    <p:extLst>
      <p:ext uri="{BB962C8B-B14F-4D97-AF65-F5344CB8AC3E}">
        <p14:creationId xmlns:p14="http://schemas.microsoft.com/office/powerpoint/2010/main" val="29515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routine blood tests showed a significant </a:t>
            </a:r>
            <a:r>
              <a:rPr lang="en-US" baseline="0" dirty="0" err="1" smtClean="0"/>
              <a:t>sideropaenic</a:t>
            </a:r>
            <a:r>
              <a:rPr lang="en-US" baseline="0" dirty="0" smtClean="0"/>
              <a:t> </a:t>
            </a:r>
            <a:r>
              <a:rPr lang="en-US" baseline="0" dirty="0" err="1" smtClean="0"/>
              <a:t>anaemia</a:t>
            </a:r>
            <a:r>
              <a:rPr lang="en-US" baseline="0" dirty="0" smtClean="0"/>
              <a:t>, with normal MCV and MCH, negative coombs test, with other routine tests unremarkable </a:t>
            </a:r>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6</a:t>
            </a:fld>
            <a:endParaRPr lang="en-US"/>
          </a:p>
        </p:txBody>
      </p:sp>
    </p:spTree>
    <p:extLst>
      <p:ext uri="{BB962C8B-B14F-4D97-AF65-F5344CB8AC3E}">
        <p14:creationId xmlns:p14="http://schemas.microsoft.com/office/powerpoint/2010/main" val="119490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investigate the </a:t>
            </a:r>
            <a:r>
              <a:rPr lang="en-US" dirty="0" err="1" smtClean="0"/>
              <a:t>anaemia</a:t>
            </a:r>
            <a:r>
              <a:rPr lang="en-US" dirty="0" smtClean="0"/>
              <a:t>,</a:t>
            </a:r>
            <a:r>
              <a:rPr lang="en-US" baseline="0" dirty="0" smtClean="0"/>
              <a:t> some investigations were performed:</a:t>
            </a:r>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7</a:t>
            </a:fld>
            <a:endParaRPr lang="en-US"/>
          </a:p>
        </p:txBody>
      </p:sp>
    </p:spTree>
    <p:extLst>
      <p:ext uri="{BB962C8B-B14F-4D97-AF65-F5344CB8AC3E}">
        <p14:creationId xmlns:p14="http://schemas.microsoft.com/office/powerpoint/2010/main" val="200017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Emocromo</a:t>
            </a:r>
            <a:r>
              <a:rPr lang="en-US" dirty="0"/>
              <a:t> di II </a:t>
            </a:r>
            <a:r>
              <a:rPr lang="en-US" dirty="0" err="1"/>
              <a:t>livello</a:t>
            </a:r>
            <a:r>
              <a:rPr lang="en-US" dirty="0"/>
              <a:t>: "</a:t>
            </a:r>
            <a:r>
              <a:rPr lang="en-US" dirty="0" err="1"/>
              <a:t>Anisopoichilocitosi</a:t>
            </a:r>
            <a:r>
              <a:rPr lang="en-US" dirty="0"/>
              <a:t> </a:t>
            </a:r>
            <a:r>
              <a:rPr lang="en-US" dirty="0" err="1"/>
              <a:t>moderata</a:t>
            </a:r>
            <a:r>
              <a:rPr lang="en-US" dirty="0"/>
              <a:t>; </a:t>
            </a:r>
            <a:r>
              <a:rPr lang="en-US" dirty="0" err="1"/>
              <a:t>alcuni</a:t>
            </a:r>
            <a:r>
              <a:rPr lang="en-US" dirty="0"/>
              <a:t> </a:t>
            </a:r>
            <a:r>
              <a:rPr lang="en-US" dirty="0" err="1"/>
              <a:t>dacriociti</a:t>
            </a:r>
            <a:r>
              <a:rPr lang="en-US" dirty="0"/>
              <a:t>; </a:t>
            </a:r>
            <a:r>
              <a:rPr lang="en-US" dirty="0" err="1"/>
              <a:t>lieve</a:t>
            </a:r>
            <a:r>
              <a:rPr lang="en-US" dirty="0"/>
              <a:t> </a:t>
            </a:r>
            <a:r>
              <a:rPr lang="en-US" dirty="0" err="1"/>
              <a:t>frammentazione</a:t>
            </a:r>
            <a:r>
              <a:rPr lang="en-US" dirty="0"/>
              <a:t> </a:t>
            </a:r>
            <a:r>
              <a:rPr lang="en-US" dirty="0" err="1"/>
              <a:t>eritrocitaria</a:t>
            </a:r>
            <a:r>
              <a:rPr lang="en-US" dirty="0"/>
              <a:t>. </a:t>
            </a:r>
            <a:r>
              <a:rPr lang="en-US" dirty="0" err="1"/>
              <a:t>Anisocromia”Non</a:t>
            </a:r>
            <a:r>
              <a:rPr lang="en-US" dirty="0"/>
              <a:t> </a:t>
            </a:r>
            <a:r>
              <a:rPr lang="en-US" dirty="0" err="1"/>
              <a:t>schizociti</a:t>
            </a:r>
            <a:endParaRPr lang="en-US" dirty="0"/>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11</a:t>
            </a:fld>
            <a:endParaRPr lang="en-US"/>
          </a:p>
        </p:txBody>
      </p:sp>
    </p:spTree>
    <p:extLst>
      <p:ext uri="{BB962C8B-B14F-4D97-AF65-F5344CB8AC3E}">
        <p14:creationId xmlns:p14="http://schemas.microsoft.com/office/powerpoint/2010/main" val="178996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indicating ALVEOLAR</a:t>
            </a:r>
            <a:r>
              <a:rPr lang="en-US" baseline="0" dirty="0" smtClean="0"/>
              <a:t> HAEMORRAGE </a:t>
            </a:r>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25</a:t>
            </a:fld>
            <a:endParaRPr lang="en-US"/>
          </a:p>
        </p:txBody>
      </p:sp>
    </p:spTree>
    <p:extLst>
      <p:ext uri="{BB962C8B-B14F-4D97-AF65-F5344CB8AC3E}">
        <p14:creationId xmlns:p14="http://schemas.microsoft.com/office/powerpoint/2010/main" val="173380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Emocromo</a:t>
            </a:r>
            <a:r>
              <a:rPr lang="en-US" dirty="0"/>
              <a:t> di II </a:t>
            </a:r>
            <a:r>
              <a:rPr lang="en-US" dirty="0" err="1"/>
              <a:t>livello</a:t>
            </a:r>
            <a:r>
              <a:rPr lang="en-US" dirty="0"/>
              <a:t>: "</a:t>
            </a:r>
            <a:r>
              <a:rPr lang="en-US" dirty="0" err="1"/>
              <a:t>Anisopoichilocitosi</a:t>
            </a:r>
            <a:r>
              <a:rPr lang="en-US" dirty="0"/>
              <a:t> </a:t>
            </a:r>
            <a:r>
              <a:rPr lang="en-US" dirty="0" err="1"/>
              <a:t>moderata</a:t>
            </a:r>
            <a:r>
              <a:rPr lang="en-US" dirty="0"/>
              <a:t>; </a:t>
            </a:r>
            <a:r>
              <a:rPr lang="en-US" dirty="0" err="1"/>
              <a:t>alcuni</a:t>
            </a:r>
            <a:r>
              <a:rPr lang="en-US" dirty="0"/>
              <a:t> </a:t>
            </a:r>
            <a:r>
              <a:rPr lang="en-US" dirty="0" err="1"/>
              <a:t>dacriociti</a:t>
            </a:r>
            <a:r>
              <a:rPr lang="en-US" dirty="0"/>
              <a:t>; </a:t>
            </a:r>
            <a:r>
              <a:rPr lang="en-US" dirty="0" err="1"/>
              <a:t>lieve</a:t>
            </a:r>
            <a:r>
              <a:rPr lang="en-US" dirty="0"/>
              <a:t> </a:t>
            </a:r>
            <a:r>
              <a:rPr lang="en-US" dirty="0" err="1"/>
              <a:t>frammentazione</a:t>
            </a:r>
            <a:r>
              <a:rPr lang="en-US" dirty="0"/>
              <a:t> </a:t>
            </a:r>
            <a:r>
              <a:rPr lang="en-US" dirty="0" err="1"/>
              <a:t>eritrocitaria</a:t>
            </a:r>
            <a:r>
              <a:rPr lang="en-US" dirty="0"/>
              <a:t>. </a:t>
            </a:r>
            <a:r>
              <a:rPr lang="en-US" dirty="0" err="1"/>
              <a:t>Anisocromia”Non</a:t>
            </a:r>
            <a:r>
              <a:rPr lang="en-US" dirty="0"/>
              <a:t> </a:t>
            </a:r>
            <a:r>
              <a:rPr lang="en-US" dirty="0" err="1"/>
              <a:t>schizociti</a:t>
            </a:r>
            <a:endParaRPr lang="en-US" dirty="0"/>
          </a:p>
          <a:p>
            <a:endParaRPr lang="en-US" dirty="0"/>
          </a:p>
        </p:txBody>
      </p:sp>
      <p:sp>
        <p:nvSpPr>
          <p:cNvPr id="4" name="Slide Number Placeholder 3"/>
          <p:cNvSpPr>
            <a:spLocks noGrp="1"/>
          </p:cNvSpPr>
          <p:nvPr>
            <p:ph type="sldNum" sz="quarter" idx="10"/>
          </p:nvPr>
        </p:nvSpPr>
        <p:spPr/>
        <p:txBody>
          <a:bodyPr/>
          <a:lstStyle/>
          <a:p>
            <a:fld id="{2B98D765-3089-8A46-A829-40704F5F6BDE}" type="slidenum">
              <a:rPr lang="en-US" smtClean="0"/>
              <a:t>26</a:t>
            </a:fld>
            <a:endParaRPr lang="en-US"/>
          </a:p>
        </p:txBody>
      </p:sp>
    </p:spTree>
    <p:extLst>
      <p:ext uri="{BB962C8B-B14F-4D97-AF65-F5344CB8AC3E}">
        <p14:creationId xmlns:p14="http://schemas.microsoft.com/office/powerpoint/2010/main" val="267883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IN 95% OF CASES, THE SYNDROME IS ASSOCIATED WITH CIRCULATING ANTIBODY THAT BINDS TO GLOMERULAR BASEMENT MEMBRANE (ANTI-GBM). </a:t>
            </a:r>
          </a:p>
          <a:p>
            <a:pPr lvl="0"/>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It is important that the alpha3 NC1 domain area of collagen IV be used as the target in this assay as false positives may be seen in less specific testing.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Autoantibodies </a:t>
            </a:r>
            <a:r>
              <a:rPr lang="en-US" sz="1200" b="1" kern="1200" dirty="0">
                <a:solidFill>
                  <a:schemeClr val="tx1"/>
                </a:solidFill>
                <a:effectLst/>
                <a:latin typeface="+mn-lt"/>
                <a:ea typeface="+mn-ea"/>
                <a:cs typeface="+mn-cs"/>
              </a:rPr>
              <a:t>(IgG) are produced against the non-collagenous domain 1 of the a3-chain of type IV collagen: a3(IV)NC1. This is expressed in a few specialized basement membranes: glomerular basement membrane (GBM), alveolar basement membrane, basement membranes in the testis, the inner ear, the eye and the choroid plexus. Although basement membranes are ubiquitous, only the alveolar and glomerular basement membranes are affected clinically. The binding of the IgG Abs to the basement membrane =&gt; activation of the complement system =&gt; starting a neutrophil dependent inflammation.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2B98D765-3089-8A46-A829-40704F5F6BDE}" type="slidenum">
              <a:rPr lang="en-US" smtClean="0"/>
              <a:t>29</a:t>
            </a:fld>
            <a:endParaRPr lang="en-US"/>
          </a:p>
        </p:txBody>
      </p:sp>
    </p:spTree>
    <p:extLst>
      <p:ext uri="{BB962C8B-B14F-4D97-AF65-F5344CB8AC3E}">
        <p14:creationId xmlns:p14="http://schemas.microsoft.com/office/powerpoint/2010/main" val="415330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 Autoantibodies (IgG) are produced against the non-collagenous domain 1 of the a3-chain of type IV collagen: a3(IV)NC1. This is expressed in a few specialized basement membranes: glomerular basement membrane (GBM), alveolar basement membrane, basement membranes in the testis, the inner ear, the eye and the choroid plexus. Although basement membranes are ubiquitous, only the alveolar and glomerular basement membranes are affected clinically. The binding of the IgG Abs to the basement membrane =&gt; activation of the complement system =&gt; starting a neutrophil dependent inflammation.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2B98D765-3089-8A46-A829-40704F5F6BDE}" type="slidenum">
              <a:rPr lang="en-US" smtClean="0"/>
              <a:t>30</a:t>
            </a:fld>
            <a:endParaRPr lang="en-US"/>
          </a:p>
        </p:txBody>
      </p:sp>
    </p:spTree>
    <p:extLst>
      <p:ext uri="{BB962C8B-B14F-4D97-AF65-F5344CB8AC3E}">
        <p14:creationId xmlns:p14="http://schemas.microsoft.com/office/powerpoint/2010/main" val="99554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334C55-EF14-154F-A847-1C99367D26B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16009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34C55-EF14-154F-A847-1C99367D26B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57971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34C55-EF14-154F-A847-1C99367D26B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14841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34C55-EF14-154F-A847-1C99367D26B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214411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34C55-EF14-154F-A847-1C99367D26B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136547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334C55-EF14-154F-A847-1C99367D26B7}"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156592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334C55-EF14-154F-A847-1C99367D26B7}"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104773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334C55-EF14-154F-A847-1C99367D26B7}"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203463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34C55-EF14-154F-A847-1C99367D26B7}"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164984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34C55-EF14-154F-A847-1C99367D26B7}"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63823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34C55-EF14-154F-A847-1C99367D26B7}"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161F-38C8-9D43-A246-ADA8A19A0A71}" type="slidenum">
              <a:rPr lang="en-US" smtClean="0"/>
              <a:t>‹#›</a:t>
            </a:fld>
            <a:endParaRPr lang="en-US"/>
          </a:p>
        </p:txBody>
      </p:sp>
    </p:spTree>
    <p:extLst>
      <p:ext uri="{BB962C8B-B14F-4D97-AF65-F5344CB8AC3E}">
        <p14:creationId xmlns:p14="http://schemas.microsoft.com/office/powerpoint/2010/main" val="1018697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34C55-EF14-154F-A847-1C99367D26B7}" type="datetimeFigureOut">
              <a:rPr lang="en-US" smtClean="0"/>
              <a:t>4/16/18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C161F-38C8-9D43-A246-ADA8A19A0A71}" type="slidenum">
              <a:rPr lang="en-US" smtClean="0"/>
              <a:t>‹#›</a:t>
            </a:fld>
            <a:endParaRPr lang="en-US"/>
          </a:p>
        </p:txBody>
      </p:sp>
    </p:spTree>
    <p:extLst>
      <p:ext uri="{BB962C8B-B14F-4D97-AF65-F5344CB8AC3E}">
        <p14:creationId xmlns:p14="http://schemas.microsoft.com/office/powerpoint/2010/main" val="50752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_BA4E3589.sv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_E23E717D.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title="intersecting circles">
            <a:extLst>
              <a:ext uri="{FF2B5EF4-FFF2-40B4-BE49-F238E27FC236}">
                <a16:creationId xmlns:a16="http://schemas.microsoft.com/office/drawing/2014/main" xmlns=""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31" name="Oval 5">
              <a:extLst>
                <a:ext uri="{FF2B5EF4-FFF2-40B4-BE49-F238E27FC236}">
                  <a16:creationId xmlns:a16="http://schemas.microsoft.com/office/drawing/2014/main" xmlns=""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32" name="Oval 31">
              <a:extLst>
                <a:ext uri="{FF2B5EF4-FFF2-40B4-BE49-F238E27FC236}">
                  <a16:creationId xmlns:a16="http://schemas.microsoft.com/office/drawing/2014/main" xmlns=""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33" name="Oval 5">
              <a:extLst>
                <a:ext uri="{FF2B5EF4-FFF2-40B4-BE49-F238E27FC236}">
                  <a16:creationId xmlns:a16="http://schemas.microsoft.com/office/drawing/2014/main" xmlns=""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5" name="Rectangle 34" title="ribbon">
            <a:extLst>
              <a:ext uri="{FF2B5EF4-FFF2-40B4-BE49-F238E27FC236}">
                <a16:creationId xmlns:a16="http://schemas.microsoft.com/office/drawing/2014/main" xmlns=""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US" sz="4000" b="1" dirty="0" smtClean="0">
                <a:solidFill>
                  <a:schemeClr val="bg2"/>
                </a:solidFill>
              </a:rPr>
              <a:t>CLINICAL CASE</a:t>
            </a:r>
            <a:br>
              <a:rPr lang="en-US" sz="4000" b="1" dirty="0" smtClean="0">
                <a:solidFill>
                  <a:schemeClr val="bg2"/>
                </a:solidFill>
              </a:rPr>
            </a:br>
            <a:r>
              <a:rPr lang="en-US" sz="4000" b="1" dirty="0" smtClean="0">
                <a:solidFill>
                  <a:schemeClr val="bg2"/>
                </a:solidFill>
              </a:rPr>
              <a:t>Claudia </a:t>
            </a:r>
            <a:r>
              <a:rPr lang="en-US" sz="4000" b="1" dirty="0" err="1" smtClean="0">
                <a:solidFill>
                  <a:schemeClr val="bg2"/>
                </a:solidFill>
              </a:rPr>
              <a:t>Ravaglia</a:t>
            </a:r>
            <a:r>
              <a:rPr lang="en-US" sz="4000" b="1" dirty="0" smtClean="0">
                <a:solidFill>
                  <a:schemeClr val="bg2"/>
                </a:solidFill>
              </a:rPr>
              <a:t> – 17/4/2018</a:t>
            </a:r>
            <a:endParaRPr lang="en-US" sz="4000" b="1" dirty="0">
              <a:solidFill>
                <a:schemeClr val="bg2"/>
              </a:solidFill>
            </a:endParaRPr>
          </a:p>
        </p:txBody>
      </p:sp>
    </p:spTree>
    <p:extLst>
      <p:ext uri="{BB962C8B-B14F-4D97-AF65-F5344CB8AC3E}">
        <p14:creationId xmlns:p14="http://schemas.microsoft.com/office/powerpoint/2010/main" val="4123383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a:solidFill>
                  <a:srgbClr val="0070C0"/>
                </a:solidFill>
              </a:rPr>
              <a:t>Does this patient have an autoimmune disease? </a:t>
            </a:r>
          </a:p>
        </p:txBody>
      </p:sp>
      <p:sp>
        <p:nvSpPr>
          <p:cNvPr id="3" name="Content Placeholder 2"/>
          <p:cNvSpPr>
            <a:spLocks noGrp="1"/>
          </p:cNvSpPr>
          <p:nvPr>
            <p:ph idx="1"/>
          </p:nvPr>
        </p:nvSpPr>
        <p:spPr>
          <a:xfrm>
            <a:off x="838200" y="2057400"/>
            <a:ext cx="10515600" cy="3871762"/>
          </a:xfrm>
        </p:spPr>
        <p:txBody>
          <a:bodyPr>
            <a:normAutofit/>
          </a:bodyPr>
          <a:lstStyle/>
          <a:p>
            <a:endParaRPr lang="en-US" sz="2400"/>
          </a:p>
          <a:p>
            <a:endParaRPr lang="en-US" sz="2400"/>
          </a:p>
          <a:p>
            <a:r>
              <a:rPr lang="en-US" sz="2400"/>
              <a:t>Yes</a:t>
            </a:r>
          </a:p>
          <a:p>
            <a:r>
              <a:rPr lang="en-US" sz="2400"/>
              <a:t>No</a:t>
            </a:r>
          </a:p>
          <a:p>
            <a:r>
              <a:rPr lang="en-US" sz="2400"/>
              <a:t>I don</a:t>
            </a:r>
            <a:r>
              <a:rPr lang="fr-FR" sz="2400"/>
              <a:t>’</a:t>
            </a:r>
            <a:r>
              <a:rPr lang="en-US" sz="2400"/>
              <a:t>t know</a:t>
            </a:r>
          </a:p>
        </p:txBody>
      </p:sp>
    </p:spTree>
    <p:extLst>
      <p:ext uri="{BB962C8B-B14F-4D97-AF65-F5344CB8AC3E}">
        <p14:creationId xmlns:p14="http://schemas.microsoft.com/office/powerpoint/2010/main" val="323777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Blood tests requested</a:t>
            </a:r>
          </a:p>
        </p:txBody>
      </p:sp>
      <p:sp>
        <p:nvSpPr>
          <p:cNvPr id="6" name="Content Placeholder 5"/>
          <p:cNvSpPr>
            <a:spLocks noGrp="1"/>
          </p:cNvSpPr>
          <p:nvPr>
            <p:ph idx="1"/>
          </p:nvPr>
        </p:nvSpPr>
        <p:spPr>
          <a:xfrm>
            <a:off x="4976031" y="963877"/>
            <a:ext cx="6377769" cy="4930246"/>
          </a:xfrm>
        </p:spPr>
        <p:txBody>
          <a:bodyPr anchor="ctr">
            <a:normAutofit/>
          </a:bodyPr>
          <a:lstStyle/>
          <a:p>
            <a:r>
              <a:rPr lang="en-US" sz="1700" dirty="0"/>
              <a:t>Rheumatoid Factor  </a:t>
            </a:r>
          </a:p>
          <a:p>
            <a:r>
              <a:rPr lang="en-US" sz="1700" dirty="0"/>
              <a:t>ANA reflex  </a:t>
            </a:r>
          </a:p>
          <a:p>
            <a:r>
              <a:rPr lang="en-US" sz="1700" dirty="0" smtClean="0"/>
              <a:t>ANCA  </a:t>
            </a:r>
            <a:endParaRPr lang="en-US" sz="1700" dirty="0"/>
          </a:p>
          <a:p>
            <a:r>
              <a:rPr lang="en-US" sz="1700" dirty="0"/>
              <a:t>anti-ENA Abs  </a:t>
            </a:r>
          </a:p>
          <a:p>
            <a:r>
              <a:rPr lang="en-US" sz="1700" dirty="0"/>
              <a:t>LAC  </a:t>
            </a:r>
          </a:p>
          <a:p>
            <a:r>
              <a:rPr lang="en-US" sz="1700" dirty="0"/>
              <a:t>ANTICARDIOLIPIN Abs  </a:t>
            </a:r>
          </a:p>
          <a:p>
            <a:r>
              <a:rPr lang="en-US" sz="1700" dirty="0"/>
              <a:t>anti-GBM Abs  </a:t>
            </a:r>
          </a:p>
          <a:p>
            <a:r>
              <a:rPr lang="en-US" sz="1700" dirty="0"/>
              <a:t>CIRCULATING IMMUNE COMPLEXES  </a:t>
            </a:r>
          </a:p>
          <a:p>
            <a:r>
              <a:rPr lang="en-US" sz="1700" dirty="0"/>
              <a:t>URINALYSIS </a:t>
            </a:r>
          </a:p>
          <a:p>
            <a:r>
              <a:rPr lang="en-US" sz="1700" dirty="0"/>
              <a:t>Immunoglobulins</a:t>
            </a:r>
          </a:p>
          <a:p>
            <a:r>
              <a:rPr lang="en-US" sz="1700" dirty="0"/>
              <a:t>SERUM LIGHT CHAINS  </a:t>
            </a:r>
          </a:p>
          <a:p>
            <a:r>
              <a:rPr lang="en-US" sz="1700" dirty="0"/>
              <a:t>C3 and C4</a:t>
            </a:r>
          </a:p>
          <a:p>
            <a:r>
              <a:rPr lang="en-US" sz="1700" dirty="0"/>
              <a:t>CRYOGLOBULINS</a:t>
            </a:r>
          </a:p>
        </p:txBody>
      </p:sp>
    </p:spTree>
    <p:extLst>
      <p:ext uri="{BB962C8B-B14F-4D97-AF65-F5344CB8AC3E}">
        <p14:creationId xmlns:p14="http://schemas.microsoft.com/office/powerpoint/2010/main" val="74720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356590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19770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331458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35083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31890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19833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94064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409199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Clinical case</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dirty="0"/>
              <a:t>Female</a:t>
            </a:r>
          </a:p>
          <a:p>
            <a:r>
              <a:rPr lang="en-US" sz="2400" dirty="0"/>
              <a:t>24 years</a:t>
            </a:r>
          </a:p>
          <a:p>
            <a:r>
              <a:rPr lang="en-US" sz="2400" dirty="0" smtClean="0"/>
              <a:t>Student (drama, art and music studies)</a:t>
            </a:r>
          </a:p>
          <a:p>
            <a:r>
              <a:rPr lang="en-US" sz="2400" dirty="0" smtClean="0"/>
              <a:t>Non smoker, but exposed to passive smoking</a:t>
            </a:r>
          </a:p>
          <a:p>
            <a:r>
              <a:rPr lang="en-US" sz="2400" dirty="0" smtClean="0"/>
              <a:t>Family history: negative for autoimmune/pulmonary diseases </a:t>
            </a:r>
          </a:p>
          <a:p>
            <a:r>
              <a:rPr lang="en-US" sz="2400" dirty="0" smtClean="0"/>
              <a:t>Exposures: mold (house), wood carving (hobby) </a:t>
            </a:r>
            <a:endParaRPr lang="en-US" sz="2400" dirty="0"/>
          </a:p>
        </p:txBody>
      </p:sp>
    </p:spTree>
    <p:extLst>
      <p:ext uri="{BB962C8B-B14F-4D97-AF65-F5344CB8AC3E}">
        <p14:creationId xmlns:p14="http://schemas.microsoft.com/office/powerpoint/2010/main" val="1645894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49593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2951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357827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73452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28625" y="963877"/>
            <a:ext cx="3903937" cy="4930246"/>
          </a:xfrm>
        </p:spPr>
        <p:txBody>
          <a:bodyPr>
            <a:normAutofit/>
          </a:bodyPr>
          <a:lstStyle/>
          <a:p>
            <a:pPr algn="r"/>
            <a:r>
              <a:rPr lang="en-US">
                <a:solidFill>
                  <a:schemeClr val="accent1"/>
                </a:solidFill>
              </a:rPr>
              <a:t>What diagnosis is on top of your differential?</a:t>
            </a:r>
          </a:p>
        </p:txBody>
      </p:sp>
      <p:sp>
        <p:nvSpPr>
          <p:cNvPr id="3" name="Content Placeholder 2"/>
          <p:cNvSpPr>
            <a:spLocks noGrp="1"/>
          </p:cNvSpPr>
          <p:nvPr>
            <p:ph idx="1"/>
          </p:nvPr>
        </p:nvSpPr>
        <p:spPr>
          <a:xfrm>
            <a:off x="4976031" y="963877"/>
            <a:ext cx="6377769" cy="4930246"/>
          </a:xfrm>
        </p:spPr>
        <p:txBody>
          <a:bodyPr anchor="ctr">
            <a:normAutofit/>
          </a:bodyPr>
          <a:lstStyle/>
          <a:p>
            <a:endParaRPr lang="en-US" sz="3200" dirty="0"/>
          </a:p>
          <a:p>
            <a:endParaRPr lang="en-US" sz="3200" dirty="0"/>
          </a:p>
          <a:p>
            <a:pPr marL="514350" indent="-514350">
              <a:buFont typeface="+mj-lt"/>
              <a:buAutoNum type="arabicPeriod"/>
            </a:pPr>
            <a:r>
              <a:rPr lang="en-US" sz="3200" dirty="0"/>
              <a:t>Vasculitis</a:t>
            </a:r>
          </a:p>
          <a:p>
            <a:pPr marL="514350" indent="-514350">
              <a:buFont typeface="+mj-lt"/>
              <a:buAutoNum type="arabicPeriod"/>
            </a:pPr>
            <a:r>
              <a:rPr lang="en-US" sz="3200" dirty="0"/>
              <a:t>Lymphoproliferative disorder</a:t>
            </a:r>
          </a:p>
          <a:p>
            <a:pPr marL="514350" indent="-514350">
              <a:buFont typeface="+mj-lt"/>
              <a:buAutoNum type="arabicPeriod"/>
            </a:pPr>
            <a:r>
              <a:rPr lang="en-US" sz="3200" dirty="0"/>
              <a:t>Opportunistic infection</a:t>
            </a:r>
          </a:p>
          <a:p>
            <a:pPr marL="514350" indent="-514350">
              <a:buFont typeface="+mj-lt"/>
              <a:buAutoNum type="arabicPeriod"/>
            </a:pPr>
            <a:r>
              <a:rPr lang="en-US" sz="3200" dirty="0" smtClean="0"/>
              <a:t>CTD</a:t>
            </a:r>
          </a:p>
          <a:p>
            <a:endParaRPr lang="en-US" sz="3200" dirty="0" smtClean="0"/>
          </a:p>
          <a:p>
            <a:endParaRPr lang="en-US" sz="3200" dirty="0"/>
          </a:p>
        </p:txBody>
      </p:sp>
    </p:spTree>
    <p:extLst>
      <p:ext uri="{BB962C8B-B14F-4D97-AF65-F5344CB8AC3E}">
        <p14:creationId xmlns:p14="http://schemas.microsoft.com/office/powerpoint/2010/main" val="79778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Grp="1" noChangeAspect="1"/>
          </p:cNvPicPr>
          <p:nvPr>
            <p:ph sz="half" idx="4294967295"/>
          </p:nvPr>
        </p:nvPicPr>
        <p:blipFill>
          <a:blip r:embed="rId3"/>
          <a:stretch>
            <a:fillRect/>
          </a:stretch>
        </p:blipFill>
        <p:spPr>
          <a:xfrm>
            <a:off x="6855582" y="410051"/>
            <a:ext cx="4533900" cy="2755900"/>
          </a:xfrm>
          <a:prstGeom prst="rect">
            <a:avLst/>
          </a:prstGeo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582" y="3255963"/>
            <a:ext cx="4533900" cy="3144838"/>
          </a:xfrm>
          <a:prstGeom prst="rect">
            <a:avLst/>
          </a:prstGeom>
        </p:spPr>
      </p:pic>
      <p:sp>
        <p:nvSpPr>
          <p:cNvPr id="6" name="Content Placeholder 3"/>
          <p:cNvSpPr txBox="1">
            <a:spLocks/>
          </p:cNvSpPr>
          <p:nvPr/>
        </p:nvSpPr>
        <p:spPr>
          <a:xfrm>
            <a:off x="9144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Total cells  740x10^6/L</a:t>
            </a:r>
          </a:p>
          <a:p>
            <a:r>
              <a:rPr lang="en-US" dirty="0" smtClean="0"/>
              <a:t>Neutrophils  25.0%</a:t>
            </a:r>
          </a:p>
          <a:p>
            <a:r>
              <a:rPr lang="en-US" dirty="0" smtClean="0"/>
              <a:t>Lymphocytes  15.0%</a:t>
            </a:r>
          </a:p>
          <a:p>
            <a:r>
              <a:rPr lang="en-US" dirty="0" smtClean="0"/>
              <a:t>Eosinophils  2.0 %</a:t>
            </a:r>
          </a:p>
          <a:p>
            <a:r>
              <a:rPr lang="en-US" dirty="0" smtClean="0"/>
              <a:t>Macrophages  58.0 %</a:t>
            </a:r>
          </a:p>
          <a:p>
            <a:endParaRPr lang="en-US" dirty="0" smtClean="0"/>
          </a:p>
          <a:p>
            <a:r>
              <a:rPr lang="en-US" dirty="0" smtClean="0"/>
              <a:t>Some DAD cells </a:t>
            </a:r>
          </a:p>
          <a:p>
            <a:pPr marL="0" indent="0">
              <a:buNone/>
            </a:pPr>
            <a:r>
              <a:rPr lang="en-US" dirty="0" smtClean="0"/>
              <a:t>(diffuse alveolar damage cells)</a:t>
            </a:r>
            <a:endParaRPr lang="en-US" dirty="0"/>
          </a:p>
        </p:txBody>
      </p:sp>
      <p:sp>
        <p:nvSpPr>
          <p:cNvPr id="7" name="Title 1"/>
          <p:cNvSpPr>
            <a:spLocks noGrp="1"/>
          </p:cNvSpPr>
          <p:nvPr>
            <p:ph type="title" idx="4294967295"/>
          </p:nvPr>
        </p:nvSpPr>
        <p:spPr>
          <a:xfrm>
            <a:off x="2876257" y="320040"/>
            <a:ext cx="1257886" cy="1325563"/>
          </a:xfrm>
        </p:spPr>
        <p:txBody>
          <a:bodyPr>
            <a:normAutofit/>
          </a:bodyPr>
          <a:lstStyle/>
          <a:p>
            <a:r>
              <a:rPr lang="en-US" dirty="0" smtClean="0">
                <a:solidFill>
                  <a:schemeClr val="accent1"/>
                </a:solidFill>
              </a:rPr>
              <a:t>BAL </a:t>
            </a:r>
            <a:endParaRPr lang="en-US" dirty="0"/>
          </a:p>
        </p:txBody>
      </p:sp>
      <p:sp>
        <p:nvSpPr>
          <p:cNvPr id="8" name="Rectangle 7"/>
          <p:cNvSpPr/>
          <p:nvPr/>
        </p:nvSpPr>
        <p:spPr>
          <a:xfrm>
            <a:off x="8059751" y="2746826"/>
            <a:ext cx="3570208" cy="369332"/>
          </a:xfrm>
          <a:prstGeom prst="rect">
            <a:avLst/>
          </a:prstGeom>
          <a:solidFill>
            <a:schemeClr val="bg1"/>
          </a:solidFill>
          <a:ln>
            <a:solidFill>
              <a:schemeClr val="accent1"/>
            </a:solidFill>
          </a:ln>
        </p:spPr>
        <p:txBody>
          <a:bodyPr wrap="none">
            <a:spAutoFit/>
          </a:bodyPr>
          <a:lstStyle/>
          <a:p>
            <a:r>
              <a:rPr lang="en-US" dirty="0" smtClean="0">
                <a:solidFill>
                  <a:srgbClr val="211E1E"/>
                </a:solidFill>
                <a:latin typeface="AdvP7627" charset="0"/>
              </a:rPr>
              <a:t>Macroscopically </a:t>
            </a:r>
            <a:r>
              <a:rPr lang="en-US" dirty="0" err="1">
                <a:solidFill>
                  <a:srgbClr val="211E1E"/>
                </a:solidFill>
                <a:latin typeface="AdvP7627" charset="0"/>
              </a:rPr>
              <a:t>haemorrhagic</a:t>
            </a:r>
            <a:r>
              <a:rPr lang="en-US" dirty="0">
                <a:solidFill>
                  <a:srgbClr val="211E1E"/>
                </a:solidFill>
                <a:latin typeface="AdvP7627" charset="0"/>
              </a:rPr>
              <a:t> </a:t>
            </a:r>
            <a:r>
              <a:rPr lang="en-US" dirty="0" smtClean="0">
                <a:solidFill>
                  <a:srgbClr val="211E1E"/>
                </a:solidFill>
                <a:latin typeface="AdvP7627" charset="0"/>
              </a:rPr>
              <a:t>BAL</a:t>
            </a:r>
            <a:endParaRPr lang="en-US" dirty="0"/>
          </a:p>
        </p:txBody>
      </p:sp>
      <p:sp>
        <p:nvSpPr>
          <p:cNvPr id="9" name="Rectangle 8"/>
          <p:cNvSpPr/>
          <p:nvPr/>
        </p:nvSpPr>
        <p:spPr>
          <a:xfrm>
            <a:off x="6142559" y="5992297"/>
            <a:ext cx="5487400" cy="369332"/>
          </a:xfrm>
          <a:prstGeom prst="rect">
            <a:avLst/>
          </a:prstGeom>
          <a:solidFill>
            <a:schemeClr val="bg1"/>
          </a:solidFill>
          <a:ln>
            <a:solidFill>
              <a:schemeClr val="accent1"/>
            </a:solidFill>
          </a:ln>
        </p:spPr>
        <p:txBody>
          <a:bodyPr wrap="none">
            <a:spAutoFit/>
          </a:bodyPr>
          <a:lstStyle/>
          <a:p>
            <a:r>
              <a:rPr lang="en-US" dirty="0" err="1" smtClean="0">
                <a:solidFill>
                  <a:srgbClr val="211E1E"/>
                </a:solidFill>
                <a:latin typeface="AdvP7627" charset="0"/>
              </a:rPr>
              <a:t>Perls</a:t>
            </a:r>
            <a:r>
              <a:rPr lang="en-US" dirty="0" smtClean="0">
                <a:solidFill>
                  <a:srgbClr val="211E1E"/>
                </a:solidFill>
                <a:latin typeface="AdvP7627" charset="0"/>
              </a:rPr>
              <a:t> staining showing </a:t>
            </a:r>
            <a:r>
              <a:rPr lang="en-US" dirty="0" err="1" smtClean="0">
                <a:solidFill>
                  <a:srgbClr val="211E1E"/>
                </a:solidFill>
                <a:latin typeface="AdvP7627" charset="0"/>
              </a:rPr>
              <a:t>haemosiderin</a:t>
            </a:r>
            <a:r>
              <a:rPr lang="en-US" dirty="0" smtClean="0">
                <a:solidFill>
                  <a:srgbClr val="211E1E"/>
                </a:solidFill>
                <a:latin typeface="AdvP7627" charset="0"/>
              </a:rPr>
              <a:t>-laden macrophages </a:t>
            </a:r>
            <a:endParaRPr lang="en-US" dirty="0"/>
          </a:p>
        </p:txBody>
      </p:sp>
    </p:spTree>
    <p:extLst>
      <p:ext uri="{BB962C8B-B14F-4D97-AF65-F5344CB8AC3E}">
        <p14:creationId xmlns:p14="http://schemas.microsoft.com/office/powerpoint/2010/main" val="31281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Blood tests </a:t>
            </a:r>
          </a:p>
        </p:txBody>
      </p:sp>
      <p:sp>
        <p:nvSpPr>
          <p:cNvPr id="6" name="Content Placeholder 5"/>
          <p:cNvSpPr>
            <a:spLocks noGrp="1"/>
          </p:cNvSpPr>
          <p:nvPr>
            <p:ph idx="1"/>
          </p:nvPr>
        </p:nvSpPr>
        <p:spPr>
          <a:xfrm>
            <a:off x="4976031" y="963877"/>
            <a:ext cx="6377769" cy="4930246"/>
          </a:xfrm>
        </p:spPr>
        <p:txBody>
          <a:bodyPr anchor="ctr">
            <a:normAutofit/>
          </a:bodyPr>
          <a:lstStyle/>
          <a:p>
            <a:r>
              <a:rPr lang="en-US" sz="1800" dirty="0"/>
              <a:t>Rheumatoid Factor negative</a:t>
            </a:r>
          </a:p>
          <a:p>
            <a:r>
              <a:rPr lang="en-US" sz="1800" dirty="0"/>
              <a:t>ANA reflex negative – anti-ENA Abs negative</a:t>
            </a:r>
          </a:p>
          <a:p>
            <a:r>
              <a:rPr lang="en-US" sz="1800" b="1" dirty="0"/>
              <a:t>S-MPO-ANCA 7,6 KUI/L ↑</a:t>
            </a:r>
          </a:p>
          <a:p>
            <a:r>
              <a:rPr lang="en-US" sz="1800" b="1" dirty="0"/>
              <a:t>anti-GBM Abs 38,0 KUI/L ↑</a:t>
            </a:r>
          </a:p>
          <a:p>
            <a:r>
              <a:rPr lang="en-US" sz="1800" dirty="0"/>
              <a:t>LAC positive – ANTICARDIOLIPIN negative</a:t>
            </a:r>
          </a:p>
          <a:p>
            <a:r>
              <a:rPr lang="en-US" sz="1800" dirty="0"/>
              <a:t>CIRCULATING IMMUNE COMPLEXES 3,27UR/ml ↑</a:t>
            </a:r>
          </a:p>
          <a:p>
            <a:r>
              <a:rPr lang="en-US" sz="1800" dirty="0"/>
              <a:t>Immunoglobulins negative</a:t>
            </a:r>
          </a:p>
          <a:p>
            <a:r>
              <a:rPr lang="en-US" sz="1800" dirty="0"/>
              <a:t>SERUM LIGHT CHAINS Kappa 97,4 mg/L ↑, Lambda 103,0 mg/L ↑</a:t>
            </a:r>
          </a:p>
          <a:p>
            <a:r>
              <a:rPr lang="en-US" sz="1800" dirty="0"/>
              <a:t>C3 and C4 negative</a:t>
            </a:r>
          </a:p>
          <a:p>
            <a:r>
              <a:rPr lang="en-US" sz="1800" dirty="0"/>
              <a:t>CRYOGLOBULINS negative</a:t>
            </a:r>
          </a:p>
          <a:p>
            <a:r>
              <a:rPr lang="en-US" sz="1800" b="1" dirty="0"/>
              <a:t>Urinalysis: PROTEINURIA 75 mg/dl ↑ and MICROHEMATURIA. </a:t>
            </a:r>
          </a:p>
          <a:p>
            <a:r>
              <a:rPr lang="en-US" sz="1800" b="1" dirty="0"/>
              <a:t>24 hours PROTEINURIA: 0,51 g ↑</a:t>
            </a:r>
          </a:p>
        </p:txBody>
      </p:sp>
    </p:spTree>
    <p:extLst>
      <p:ext uri="{BB962C8B-B14F-4D97-AF65-F5344CB8AC3E}">
        <p14:creationId xmlns:p14="http://schemas.microsoft.com/office/powerpoint/2010/main" val="33097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What is your diagnosis? </a:t>
            </a:r>
          </a:p>
        </p:txBody>
      </p: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pPr marL="457200" indent="-457200">
              <a:buFont typeface="+mj-lt"/>
              <a:buAutoNum type="arabicPeriod"/>
            </a:pPr>
            <a:r>
              <a:rPr lang="en-US" sz="2400" dirty="0"/>
              <a:t>Granulomatosis with </a:t>
            </a:r>
            <a:r>
              <a:rPr lang="en-US" sz="2400" dirty="0" err="1"/>
              <a:t>Polyangiitis</a:t>
            </a:r>
            <a:endParaRPr lang="en-US" sz="2400" dirty="0"/>
          </a:p>
          <a:p>
            <a:pPr marL="457200" indent="-457200">
              <a:buFont typeface="+mj-lt"/>
              <a:buAutoNum type="arabicPeriod"/>
            </a:pPr>
            <a:r>
              <a:rPr lang="en-US" sz="2400" dirty="0" err="1"/>
              <a:t>Goodpasture’s</a:t>
            </a:r>
            <a:r>
              <a:rPr lang="en-US" sz="2400" dirty="0"/>
              <a:t> disease</a:t>
            </a:r>
          </a:p>
          <a:p>
            <a:pPr marL="457200" indent="-457200">
              <a:buFont typeface="+mj-lt"/>
              <a:buAutoNum type="arabicPeriod"/>
            </a:pPr>
            <a:r>
              <a:rPr lang="en-US" sz="2400" dirty="0"/>
              <a:t>Undifferentiated CTD</a:t>
            </a:r>
          </a:p>
          <a:p>
            <a:pPr marL="457200" indent="-457200">
              <a:buFont typeface="+mj-lt"/>
              <a:buAutoNum type="arabicPeriod"/>
            </a:pPr>
            <a:r>
              <a:rPr lang="en-US" sz="2400" dirty="0"/>
              <a:t>Systemic lupus erythematosus </a:t>
            </a:r>
          </a:p>
        </p:txBody>
      </p:sp>
    </p:spTree>
    <p:extLst>
      <p:ext uri="{BB962C8B-B14F-4D97-AF65-F5344CB8AC3E}">
        <p14:creationId xmlns:p14="http://schemas.microsoft.com/office/powerpoint/2010/main" val="3502317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What is your diagnosis? </a:t>
            </a:r>
          </a:p>
        </p:txBody>
      </p: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pPr marL="457200" indent="-457200">
              <a:buFont typeface="+mj-lt"/>
              <a:buAutoNum type="arabicPeriod"/>
            </a:pPr>
            <a:r>
              <a:rPr lang="en-US" sz="2400" dirty="0"/>
              <a:t>Granulomatosis with </a:t>
            </a:r>
            <a:r>
              <a:rPr lang="en-US" sz="2400" dirty="0" err="1"/>
              <a:t>Polyangiitis</a:t>
            </a:r>
            <a:endParaRPr lang="en-US" sz="2400" dirty="0"/>
          </a:p>
          <a:p>
            <a:pPr marL="457200" indent="-457200">
              <a:buFont typeface="+mj-lt"/>
              <a:buAutoNum type="arabicPeriod"/>
            </a:pPr>
            <a:r>
              <a:rPr lang="en-US" sz="2400" b="1" u="sng" dirty="0" err="1">
                <a:solidFill>
                  <a:srgbClr val="FF0000"/>
                </a:solidFill>
              </a:rPr>
              <a:t>Goodpasture’s</a:t>
            </a:r>
            <a:r>
              <a:rPr lang="en-US" sz="2400" b="1" u="sng" dirty="0">
                <a:solidFill>
                  <a:srgbClr val="FF0000"/>
                </a:solidFill>
              </a:rPr>
              <a:t> disease</a:t>
            </a:r>
          </a:p>
          <a:p>
            <a:pPr marL="457200" indent="-457200">
              <a:buFont typeface="+mj-lt"/>
              <a:buAutoNum type="arabicPeriod"/>
            </a:pPr>
            <a:r>
              <a:rPr lang="en-US" sz="2400" dirty="0"/>
              <a:t>Undifferentiated CTD</a:t>
            </a:r>
          </a:p>
          <a:p>
            <a:pPr marL="457200" indent="-457200">
              <a:buFont typeface="+mj-lt"/>
              <a:buAutoNum type="arabicPeriod"/>
            </a:pPr>
            <a:r>
              <a:rPr lang="en-US" sz="2400" dirty="0"/>
              <a:t>Systemic lupus erythematosus </a:t>
            </a:r>
          </a:p>
        </p:txBody>
      </p:sp>
    </p:spTree>
    <p:extLst>
      <p:ext uri="{BB962C8B-B14F-4D97-AF65-F5344CB8AC3E}">
        <p14:creationId xmlns:p14="http://schemas.microsoft.com/office/powerpoint/2010/main" val="2796668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err="1">
                <a:solidFill>
                  <a:srgbClr val="0070C0"/>
                </a:solidFill>
              </a:rPr>
              <a:t>Goodpasture’s</a:t>
            </a:r>
            <a:r>
              <a:rPr lang="en-US" dirty="0">
                <a:solidFill>
                  <a:srgbClr val="0070C0"/>
                </a:solidFill>
              </a:rPr>
              <a:t> disease</a:t>
            </a:r>
          </a:p>
        </p:txBody>
      </p:sp>
      <p:sp>
        <p:nvSpPr>
          <p:cNvPr id="3" name="Content Placeholder 2"/>
          <p:cNvSpPr>
            <a:spLocks noGrp="1"/>
          </p:cNvSpPr>
          <p:nvPr>
            <p:ph idx="1"/>
          </p:nvPr>
        </p:nvSpPr>
        <p:spPr>
          <a:xfrm>
            <a:off x="838200" y="2057400"/>
            <a:ext cx="10515600" cy="3871762"/>
          </a:xfrm>
        </p:spPr>
        <p:txBody>
          <a:bodyPr>
            <a:normAutofit/>
          </a:bodyPr>
          <a:lstStyle/>
          <a:p>
            <a:r>
              <a:rPr lang="en-US" sz="2400" dirty="0"/>
              <a:t>0,5-1 cases per million inhabitants per year. </a:t>
            </a:r>
          </a:p>
          <a:p>
            <a:r>
              <a:rPr lang="en-US" sz="2400" dirty="0"/>
              <a:t>2 peaks: 20-30 years (&gt; prevalence in men) and 60-70 years (males = females).  </a:t>
            </a:r>
          </a:p>
          <a:p>
            <a:r>
              <a:rPr lang="en-US" sz="2400" dirty="0"/>
              <a:t>Vasculitis affecting glomerular capillaries, pulmonary capillaries or both with GBM deposition of anti-GBM autoantibodies. </a:t>
            </a:r>
          </a:p>
          <a:p>
            <a:r>
              <a:rPr lang="en-US" sz="2400" dirty="0"/>
              <a:t>Organ-specific autoimmune disease: </a:t>
            </a:r>
          </a:p>
          <a:p>
            <a:pPr marL="914400" lvl="1" indent="-457200">
              <a:buFont typeface="+mj-lt"/>
              <a:buAutoNum type="arabicPeriod"/>
            </a:pPr>
            <a:r>
              <a:rPr lang="en-US" dirty="0"/>
              <a:t>LUNG HAEMORRHAGE </a:t>
            </a:r>
          </a:p>
          <a:p>
            <a:pPr marL="914400" lvl="1" indent="-457200">
              <a:buFont typeface="+mj-lt"/>
              <a:buAutoNum type="arabicPeriod"/>
            </a:pPr>
            <a:r>
              <a:rPr lang="en-US" dirty="0"/>
              <a:t>RENAL FAILURE </a:t>
            </a:r>
          </a:p>
          <a:p>
            <a:pPr marL="914400" lvl="1" indent="-457200">
              <a:buFont typeface="+mj-lt"/>
              <a:buAutoNum type="arabicPeriod"/>
            </a:pPr>
            <a:r>
              <a:rPr lang="en-US" dirty="0"/>
              <a:t>ANTI-GBM ANTIBODIES</a:t>
            </a:r>
          </a:p>
          <a:p>
            <a:endParaRPr lang="en-US" sz="2400" dirty="0"/>
          </a:p>
        </p:txBody>
      </p:sp>
      <p:sp>
        <p:nvSpPr>
          <p:cNvPr id="5" name="Rectangle 4"/>
          <p:cNvSpPr/>
          <p:nvPr/>
        </p:nvSpPr>
        <p:spPr>
          <a:xfrm>
            <a:off x="8022113" y="6537960"/>
            <a:ext cx="3712619" cy="307777"/>
          </a:xfrm>
          <a:prstGeom prst="rect">
            <a:avLst/>
          </a:prstGeom>
        </p:spPr>
        <p:txBody>
          <a:bodyPr wrap="none">
            <a:spAutoFit/>
          </a:bodyPr>
          <a:lstStyle/>
          <a:p>
            <a:r>
              <a:rPr lang="en-US" sz="1400" dirty="0" err="1" smtClean="0">
                <a:latin typeface="AdvOTb92eb7df.I" charset="0"/>
              </a:rPr>
              <a:t>Hellmark</a:t>
            </a:r>
            <a:r>
              <a:rPr lang="en-US" sz="1400" dirty="0" smtClean="0">
                <a:latin typeface="AdvOTb92eb7df.I" charset="0"/>
              </a:rPr>
              <a:t>  T et al. Journal </a:t>
            </a:r>
            <a:r>
              <a:rPr lang="en-US" sz="1400" dirty="0">
                <a:latin typeface="AdvOTb92eb7df.I" charset="0"/>
              </a:rPr>
              <a:t>of Autoimmunity </a:t>
            </a:r>
            <a:r>
              <a:rPr lang="en-US" sz="1400" dirty="0" smtClean="0">
                <a:latin typeface="AdvOTb92eb7df.I" charset="0"/>
              </a:rPr>
              <a:t>2014</a:t>
            </a:r>
            <a:endParaRPr lang="en-US" sz="4000" dirty="0"/>
          </a:p>
        </p:txBody>
      </p:sp>
    </p:spTree>
    <p:extLst>
      <p:ext uri="{BB962C8B-B14F-4D97-AF65-F5344CB8AC3E}">
        <p14:creationId xmlns:p14="http://schemas.microsoft.com/office/powerpoint/2010/main" val="1962078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Past medical history </a:t>
            </a:r>
          </a:p>
        </p:txBody>
      </p:sp>
      <p:sp>
        <p:nvSpPr>
          <p:cNvPr id="3" name="Content Placeholder 2"/>
          <p:cNvSpPr>
            <a:spLocks noGrp="1"/>
          </p:cNvSpPr>
          <p:nvPr>
            <p:ph idx="1"/>
          </p:nvPr>
        </p:nvSpPr>
        <p:spPr>
          <a:xfrm>
            <a:off x="4976031" y="963877"/>
            <a:ext cx="6377769" cy="4930246"/>
          </a:xfrm>
        </p:spPr>
        <p:txBody>
          <a:bodyPr anchor="ctr">
            <a:normAutofit/>
          </a:bodyPr>
          <a:lstStyle/>
          <a:p>
            <a:endParaRPr lang="en-US" sz="2400" dirty="0"/>
          </a:p>
          <a:p>
            <a:r>
              <a:rPr lang="en-US" sz="2400" dirty="0" smtClean="0"/>
              <a:t>Congenital alopecia</a:t>
            </a:r>
            <a:endParaRPr lang="en-US" sz="2400" dirty="0"/>
          </a:p>
          <a:p>
            <a:r>
              <a:rPr lang="en-US" sz="2400" dirty="0"/>
              <a:t>Congenital dysplasia of </a:t>
            </a:r>
            <a:r>
              <a:rPr lang="en-US" sz="2400" dirty="0" smtClean="0"/>
              <a:t>2</a:t>
            </a:r>
            <a:r>
              <a:rPr lang="en-US" sz="2400" baseline="30000" dirty="0" smtClean="0"/>
              <a:t>nd</a:t>
            </a:r>
            <a:r>
              <a:rPr lang="en-US" sz="2400" dirty="0" smtClean="0"/>
              <a:t>,3</a:t>
            </a:r>
            <a:r>
              <a:rPr lang="en-US" sz="2400" baseline="30000" dirty="0" smtClean="0"/>
              <a:t>rd</a:t>
            </a:r>
            <a:r>
              <a:rPr lang="en-US" sz="2400" dirty="0" smtClean="0"/>
              <a:t> </a:t>
            </a:r>
            <a:r>
              <a:rPr lang="en-US" sz="2400" dirty="0"/>
              <a:t>and 4</a:t>
            </a:r>
            <a:r>
              <a:rPr lang="en-US" sz="2400" baseline="30000" dirty="0"/>
              <a:t>th</a:t>
            </a:r>
            <a:r>
              <a:rPr lang="en-US" sz="2400" dirty="0"/>
              <a:t> </a:t>
            </a:r>
            <a:r>
              <a:rPr lang="en-US" sz="2400" dirty="0" smtClean="0"/>
              <a:t>fingers </a:t>
            </a:r>
            <a:r>
              <a:rPr lang="en-US" sz="2400" dirty="0"/>
              <a:t>of both hands </a:t>
            </a:r>
            <a:r>
              <a:rPr lang="en-US" sz="2400" dirty="0" smtClean="0"/>
              <a:t>(4 surgeries from </a:t>
            </a:r>
            <a:r>
              <a:rPr lang="en-US" sz="2400" dirty="0"/>
              <a:t>the age of 18 months up to 3 years of age)</a:t>
            </a:r>
          </a:p>
          <a:p>
            <a:r>
              <a:rPr lang="en-US" sz="2400" dirty="0"/>
              <a:t>Hashimoto's thyroiditis from the age of 18</a:t>
            </a:r>
          </a:p>
          <a:p>
            <a:r>
              <a:rPr lang="en-US" sz="2400" dirty="0"/>
              <a:t>Mild chronic anemia from the age of 18 </a:t>
            </a:r>
          </a:p>
          <a:p>
            <a:r>
              <a:rPr lang="en-US" sz="2400" dirty="0" smtClean="0"/>
              <a:t>Laparoscopic </a:t>
            </a:r>
            <a:r>
              <a:rPr lang="en-US" sz="2400" dirty="0"/>
              <a:t>cholecystectomy for gallbladder </a:t>
            </a:r>
            <a:r>
              <a:rPr lang="en-US" sz="2400" dirty="0" err="1"/>
              <a:t>lithiasis</a:t>
            </a:r>
            <a:r>
              <a:rPr lang="en-US" sz="2400" dirty="0"/>
              <a:t> </a:t>
            </a:r>
            <a:r>
              <a:rPr lang="en-US" sz="2400" dirty="0" smtClean="0"/>
              <a:t> </a:t>
            </a:r>
          </a:p>
          <a:p>
            <a:endParaRPr lang="en-US" sz="2400" dirty="0"/>
          </a:p>
          <a:p>
            <a:r>
              <a:rPr lang="en-US" sz="2400" dirty="0"/>
              <a:t>Current medication: levothyroxine 125 mcg/die  </a:t>
            </a:r>
          </a:p>
        </p:txBody>
      </p:sp>
    </p:spTree>
    <p:extLst>
      <p:ext uri="{BB962C8B-B14F-4D97-AF65-F5344CB8AC3E}">
        <p14:creationId xmlns:p14="http://schemas.microsoft.com/office/powerpoint/2010/main" val="944742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err="1">
                <a:solidFill>
                  <a:srgbClr val="0070C0"/>
                </a:solidFill>
              </a:rPr>
              <a:t>Goodpasture’s</a:t>
            </a:r>
            <a:r>
              <a:rPr lang="en-US" dirty="0">
                <a:solidFill>
                  <a:srgbClr val="0070C0"/>
                </a:solidFill>
              </a:rPr>
              <a:t> disease</a:t>
            </a:r>
          </a:p>
        </p:txBody>
      </p:sp>
      <p:sp>
        <p:nvSpPr>
          <p:cNvPr id="3" name="Content Placeholder 2"/>
          <p:cNvSpPr>
            <a:spLocks noGrp="1"/>
          </p:cNvSpPr>
          <p:nvPr>
            <p:ph idx="1"/>
          </p:nvPr>
        </p:nvSpPr>
        <p:spPr>
          <a:xfrm>
            <a:off x="838200" y="2057400"/>
            <a:ext cx="10713720" cy="4090182"/>
          </a:xfrm>
        </p:spPr>
        <p:txBody>
          <a:bodyPr>
            <a:normAutofit lnSpcReduction="10000"/>
          </a:bodyPr>
          <a:lstStyle/>
          <a:p>
            <a:r>
              <a:rPr lang="en-US" sz="2400" dirty="0"/>
              <a:t>0,5-1 cases per million inhabitants per year. </a:t>
            </a:r>
          </a:p>
          <a:p>
            <a:r>
              <a:rPr lang="en-US" sz="2400" dirty="0"/>
              <a:t>2 peaks: 20-30 years (&gt; prevalence in men) and 60-70 years (males = females).  </a:t>
            </a:r>
          </a:p>
          <a:p>
            <a:r>
              <a:rPr lang="en-US" sz="2400" dirty="0"/>
              <a:t>Vasculitis affecting glomerular capillaries, pulmonary capillaries or both with GBM deposition of anti-GBM autoantibodies. </a:t>
            </a:r>
          </a:p>
          <a:p>
            <a:r>
              <a:rPr lang="en-US" sz="2400" dirty="0"/>
              <a:t>Organ-specific autoimmune disease: </a:t>
            </a:r>
          </a:p>
          <a:p>
            <a:pPr marL="914400" lvl="1" indent="-457200">
              <a:buFont typeface="+mj-lt"/>
              <a:buAutoNum type="arabicPeriod"/>
            </a:pPr>
            <a:r>
              <a:rPr lang="en-US" dirty="0"/>
              <a:t>LUNG HAEMORRHAGE </a:t>
            </a:r>
          </a:p>
          <a:p>
            <a:pPr marL="914400" lvl="1" indent="-457200">
              <a:buFont typeface="+mj-lt"/>
              <a:buAutoNum type="arabicPeriod"/>
            </a:pPr>
            <a:r>
              <a:rPr lang="en-US" dirty="0"/>
              <a:t>RENAL FAILURE </a:t>
            </a:r>
          </a:p>
          <a:p>
            <a:pPr marL="914400" lvl="1" indent="-457200">
              <a:buFont typeface="+mj-lt"/>
              <a:buAutoNum type="arabicPeriod"/>
            </a:pPr>
            <a:r>
              <a:rPr lang="en-US" dirty="0"/>
              <a:t>ANTI-GBM </a:t>
            </a:r>
            <a:r>
              <a:rPr lang="en-US" dirty="0" smtClean="0"/>
              <a:t>ANTIBODIES:  </a:t>
            </a:r>
            <a:r>
              <a:rPr lang="en-US" b="1" dirty="0" smtClean="0">
                <a:solidFill>
                  <a:srgbClr val="FF0000"/>
                </a:solidFill>
              </a:rPr>
              <a:t>ELISA highly sensitive (&gt; 95%) and specific (&gt; 97%). Titer is a measure of disease severity correlating with renal outcomes (prognostic importance). </a:t>
            </a:r>
            <a:r>
              <a:rPr lang="en-US" b="1" dirty="0">
                <a:solidFill>
                  <a:srgbClr val="FF0000"/>
                </a:solidFill>
              </a:rPr>
              <a:t>Quantitative titers are followed during treatment phases to guide treatment decisions. </a:t>
            </a:r>
          </a:p>
          <a:p>
            <a:endParaRPr lang="en-US" sz="2400" dirty="0"/>
          </a:p>
        </p:txBody>
      </p:sp>
      <p:sp>
        <p:nvSpPr>
          <p:cNvPr id="6" name="Rectangle 5"/>
          <p:cNvSpPr/>
          <p:nvPr/>
        </p:nvSpPr>
        <p:spPr>
          <a:xfrm>
            <a:off x="8022113" y="6537960"/>
            <a:ext cx="3712619" cy="307777"/>
          </a:xfrm>
          <a:prstGeom prst="rect">
            <a:avLst/>
          </a:prstGeom>
        </p:spPr>
        <p:txBody>
          <a:bodyPr wrap="none">
            <a:spAutoFit/>
          </a:bodyPr>
          <a:lstStyle/>
          <a:p>
            <a:r>
              <a:rPr lang="en-US" sz="1400" dirty="0" err="1" smtClean="0">
                <a:latin typeface="AdvOTb92eb7df.I" charset="0"/>
              </a:rPr>
              <a:t>Hellmark</a:t>
            </a:r>
            <a:r>
              <a:rPr lang="en-US" sz="1400" dirty="0" smtClean="0">
                <a:latin typeface="AdvOTb92eb7df.I" charset="0"/>
              </a:rPr>
              <a:t>  T et al. Journal </a:t>
            </a:r>
            <a:r>
              <a:rPr lang="en-US" sz="1400" dirty="0">
                <a:latin typeface="AdvOTb92eb7df.I" charset="0"/>
              </a:rPr>
              <a:t>of Autoimmunity </a:t>
            </a:r>
            <a:r>
              <a:rPr lang="en-US" sz="1400" dirty="0" smtClean="0">
                <a:latin typeface="AdvOTb92eb7df.I" charset="0"/>
              </a:rPr>
              <a:t>2014</a:t>
            </a:r>
            <a:endParaRPr lang="en-US" sz="4000" dirty="0"/>
          </a:p>
        </p:txBody>
      </p:sp>
    </p:spTree>
    <p:extLst>
      <p:ext uri="{BB962C8B-B14F-4D97-AF65-F5344CB8AC3E}">
        <p14:creationId xmlns:p14="http://schemas.microsoft.com/office/powerpoint/2010/main" val="125155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57400"/>
            <a:ext cx="10515600" cy="3871762"/>
          </a:xfrm>
        </p:spPr>
        <p:txBody>
          <a:bodyPr>
            <a:noAutofit/>
          </a:bodyPr>
          <a:lstStyle/>
          <a:p>
            <a:r>
              <a:rPr lang="en-US" sz="2000" dirty="0"/>
              <a:t>The relationship between renal and pulmonary disease varies between patients both regarding severity and temporal aspects.</a:t>
            </a:r>
          </a:p>
          <a:p>
            <a:endParaRPr lang="en-US" sz="2000" dirty="0"/>
          </a:p>
          <a:p>
            <a:r>
              <a:rPr lang="en-US" sz="2000" dirty="0"/>
              <a:t>60-80% manifestations of pulmonary and renal disease</a:t>
            </a:r>
          </a:p>
          <a:p>
            <a:r>
              <a:rPr lang="en-US" sz="2000" dirty="0"/>
              <a:t>20-40 % renal manifestations alone</a:t>
            </a:r>
          </a:p>
          <a:p>
            <a:r>
              <a:rPr lang="en-US" sz="2000" dirty="0"/>
              <a:t>&lt; 10 % only pulmonary manifestations </a:t>
            </a:r>
          </a:p>
          <a:p>
            <a:endParaRPr lang="en-US" sz="2000" dirty="0"/>
          </a:p>
          <a:p>
            <a:r>
              <a:rPr lang="en-US" sz="2000" dirty="0"/>
              <a:t>Symptoms may either start slowly, gradually affecting the lungs and the kidneys, or they may progress rapidly, becoming severe in a matter of days.</a:t>
            </a:r>
          </a:p>
          <a:p>
            <a:r>
              <a:rPr lang="en-US" sz="2000" dirty="0"/>
              <a:t>Pulmonary symptoms may start weeks-months before renal disease, but also after patients have begun dialysis treatment. </a:t>
            </a:r>
          </a:p>
        </p:txBody>
      </p:sp>
    </p:spTree>
    <p:extLst>
      <p:ext uri="{BB962C8B-B14F-4D97-AF65-F5344CB8AC3E}">
        <p14:creationId xmlns:p14="http://schemas.microsoft.com/office/powerpoint/2010/main" val="2160893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sz="half" idx="4294967295"/>
          </p:nvPr>
        </p:nvSpPr>
        <p:spPr>
          <a:xfrm>
            <a:off x="518160" y="2505075"/>
            <a:ext cx="5479415" cy="3684588"/>
          </a:xfrm>
          <a:prstGeom prst="rect">
            <a:avLst/>
          </a:prstGeom>
        </p:spPr>
        <p:txBody>
          <a:bodyPr>
            <a:noAutofit/>
          </a:bodyPr>
          <a:lstStyle/>
          <a:p>
            <a:pPr algn="just"/>
            <a:r>
              <a:rPr lang="en-US" sz="2400" b="1" i="1" u="sng" dirty="0" smtClean="0">
                <a:solidFill>
                  <a:srgbClr val="FF0000"/>
                </a:solidFill>
              </a:rPr>
              <a:t>A</a:t>
            </a:r>
            <a:r>
              <a:rPr lang="en-US" sz="2400" b="1" u="sng" dirty="0" smtClean="0">
                <a:solidFill>
                  <a:srgbClr val="FF0000"/>
                </a:solidFill>
              </a:rPr>
              <a:t>cute </a:t>
            </a:r>
            <a:r>
              <a:rPr lang="en-US" sz="2400" b="1" u="sng" dirty="0">
                <a:solidFill>
                  <a:srgbClr val="FF0000"/>
                </a:solidFill>
              </a:rPr>
              <a:t>renal </a:t>
            </a:r>
            <a:r>
              <a:rPr lang="en-US" sz="2400" b="1" u="sng" dirty="0" smtClean="0">
                <a:solidFill>
                  <a:srgbClr val="FF0000"/>
                </a:solidFill>
              </a:rPr>
              <a:t>failure is common </a:t>
            </a:r>
          </a:p>
          <a:p>
            <a:pPr marL="0" indent="0" algn="just">
              <a:buNone/>
            </a:pPr>
            <a:r>
              <a:rPr lang="en-US" sz="2400" dirty="0" smtClean="0"/>
              <a:t>(rapid glomerulonephritis)</a:t>
            </a:r>
          </a:p>
          <a:p>
            <a:pPr algn="just"/>
            <a:r>
              <a:rPr lang="en-US" sz="2400" dirty="0" smtClean="0"/>
              <a:t>Rarely, renal </a:t>
            </a:r>
            <a:r>
              <a:rPr lang="en-US" sz="2400" dirty="0"/>
              <a:t>function is preserved for several months. </a:t>
            </a:r>
            <a:endParaRPr lang="en-US" sz="2400" dirty="0" smtClean="0"/>
          </a:p>
          <a:p>
            <a:pPr algn="just"/>
            <a:r>
              <a:rPr lang="en-US" sz="2400" dirty="0" smtClean="0"/>
              <a:t>Microscopic </a:t>
            </a:r>
            <a:r>
              <a:rPr lang="en-US" sz="2400" dirty="0" err="1" smtClean="0"/>
              <a:t>haematuria</a:t>
            </a:r>
            <a:r>
              <a:rPr lang="en-US" sz="2400" dirty="0" smtClean="0"/>
              <a:t> </a:t>
            </a:r>
          </a:p>
          <a:p>
            <a:pPr marL="0" indent="0" algn="just">
              <a:buNone/>
            </a:pPr>
            <a:r>
              <a:rPr lang="en-US" sz="2400" dirty="0" smtClean="0"/>
              <a:t>(&lt; macroscopic) </a:t>
            </a:r>
          </a:p>
          <a:p>
            <a:pPr algn="just"/>
            <a:r>
              <a:rPr lang="en-US" sz="2400" dirty="0" smtClean="0"/>
              <a:t>Proteinuria (&lt; nephrotic syndrome)  </a:t>
            </a:r>
          </a:p>
          <a:p>
            <a:pPr algn="just"/>
            <a:r>
              <a:rPr lang="en-US" sz="2400" dirty="0" smtClean="0"/>
              <a:t>Foamy </a:t>
            </a:r>
            <a:r>
              <a:rPr lang="en-US" sz="2400" dirty="0"/>
              <a:t>urine, swelling of the hands and feet, high </a:t>
            </a:r>
            <a:r>
              <a:rPr lang="en-US" sz="2400" dirty="0" smtClean="0"/>
              <a:t>BP, back </a:t>
            </a:r>
            <a:r>
              <a:rPr lang="en-US" sz="2400" dirty="0"/>
              <a:t>pain </a:t>
            </a:r>
            <a:r>
              <a:rPr lang="en-US" sz="2400" dirty="0" smtClean="0"/>
              <a:t> </a:t>
            </a:r>
            <a:endParaRPr lang="en-US" sz="2400" dirty="0"/>
          </a:p>
        </p:txBody>
      </p:sp>
      <p:sp>
        <p:nvSpPr>
          <p:cNvPr id="11" name="Content Placeholder 7"/>
          <p:cNvSpPr>
            <a:spLocks noGrp="1"/>
          </p:cNvSpPr>
          <p:nvPr>
            <p:ph sz="quarter" idx="4294967295"/>
          </p:nvPr>
        </p:nvSpPr>
        <p:spPr>
          <a:xfrm>
            <a:off x="6172200" y="2505075"/>
            <a:ext cx="5486400" cy="3684588"/>
          </a:xfrm>
          <a:prstGeom prst="rect">
            <a:avLst/>
          </a:prstGeom>
        </p:spPr>
        <p:txBody>
          <a:bodyPr>
            <a:normAutofit/>
          </a:bodyPr>
          <a:lstStyle/>
          <a:p>
            <a:r>
              <a:rPr lang="en-US" sz="2400" b="1" u="sng" dirty="0" smtClean="0">
                <a:solidFill>
                  <a:srgbClr val="FF0000"/>
                </a:solidFill>
              </a:rPr>
              <a:t>Hemoptysis </a:t>
            </a:r>
            <a:r>
              <a:rPr lang="en-US" sz="2400" b="1" u="sng" dirty="0">
                <a:solidFill>
                  <a:srgbClr val="FF0000"/>
                </a:solidFill>
              </a:rPr>
              <a:t>is </a:t>
            </a:r>
            <a:r>
              <a:rPr lang="en-US" sz="2400" b="1" u="sng" dirty="0" smtClean="0">
                <a:solidFill>
                  <a:srgbClr val="FF0000"/>
                </a:solidFill>
              </a:rPr>
              <a:t>common</a:t>
            </a:r>
          </a:p>
          <a:p>
            <a:r>
              <a:rPr lang="en-US" sz="2400" dirty="0" smtClean="0"/>
              <a:t>&lt; Dry </a:t>
            </a:r>
            <a:r>
              <a:rPr lang="en-US" sz="2400" dirty="0"/>
              <a:t>cough, </a:t>
            </a:r>
            <a:r>
              <a:rPr lang="en-US" sz="2400" dirty="0" smtClean="0"/>
              <a:t>SOB, hypoxia, chest pain</a:t>
            </a:r>
          </a:p>
          <a:p>
            <a:r>
              <a:rPr lang="en-US" sz="2400" b="1" u="sng" dirty="0" smtClean="0">
                <a:solidFill>
                  <a:srgbClr val="FF0000"/>
                </a:solidFill>
              </a:rPr>
              <a:t>Alveolar </a:t>
            </a:r>
            <a:r>
              <a:rPr lang="en-US" sz="2400" b="1" u="sng" dirty="0">
                <a:solidFill>
                  <a:srgbClr val="FF0000"/>
                </a:solidFill>
              </a:rPr>
              <a:t>hemorrhage may become life- threatening </a:t>
            </a:r>
            <a:endParaRPr lang="en-US" sz="2400" b="1" u="sng" dirty="0" smtClean="0">
              <a:solidFill>
                <a:srgbClr val="FF0000"/>
              </a:solidFill>
            </a:endParaRPr>
          </a:p>
          <a:p>
            <a:r>
              <a:rPr lang="en-US" sz="2400" dirty="0" smtClean="0"/>
              <a:t>Severe </a:t>
            </a:r>
            <a:r>
              <a:rPr lang="en-US" sz="2400" dirty="0" err="1" smtClean="0"/>
              <a:t>anaemia</a:t>
            </a:r>
            <a:r>
              <a:rPr lang="en-US" sz="2400" dirty="0" smtClean="0"/>
              <a:t> </a:t>
            </a:r>
          </a:p>
          <a:p>
            <a:r>
              <a:rPr lang="en-US" sz="2400" b="1" u="sng" dirty="0" smtClean="0">
                <a:solidFill>
                  <a:srgbClr val="FF0000"/>
                </a:solidFill>
              </a:rPr>
              <a:t>Patients </a:t>
            </a:r>
            <a:r>
              <a:rPr lang="en-US" sz="2400" b="1" u="sng" dirty="0">
                <a:solidFill>
                  <a:srgbClr val="FF0000"/>
                </a:solidFill>
              </a:rPr>
              <a:t>can be </a:t>
            </a:r>
            <a:r>
              <a:rPr lang="en-US" sz="2400" b="1" u="sng" dirty="0" smtClean="0">
                <a:solidFill>
                  <a:srgbClr val="FF0000"/>
                </a:solidFill>
              </a:rPr>
              <a:t>asymptomatic and up to 18</a:t>
            </a:r>
            <a:r>
              <a:rPr lang="en-US" sz="2400" b="1" u="sng" dirty="0">
                <a:solidFill>
                  <a:srgbClr val="FF0000"/>
                </a:solidFill>
              </a:rPr>
              <a:t>% of patients may have normal </a:t>
            </a:r>
            <a:r>
              <a:rPr lang="en-US" sz="2400" b="1" u="sng" dirty="0" err="1" smtClean="0">
                <a:solidFill>
                  <a:srgbClr val="FF0000"/>
                </a:solidFill>
              </a:rPr>
              <a:t>chestXray</a:t>
            </a:r>
            <a:r>
              <a:rPr lang="en-US" sz="2400" b="1" u="sng" dirty="0" smtClean="0">
                <a:solidFill>
                  <a:srgbClr val="FF0000"/>
                </a:solidFill>
              </a:rPr>
              <a:t>!</a:t>
            </a:r>
            <a:endParaRPr lang="en-US" sz="2400" b="1" u="sng" dirty="0">
              <a:solidFill>
                <a:srgbClr val="FF0000"/>
              </a:solidFill>
            </a:endParaRPr>
          </a:p>
        </p:txBody>
      </p:sp>
      <p:sp>
        <p:nvSpPr>
          <p:cNvPr id="12" name="Text Placeholder 5"/>
          <p:cNvSpPr txBox="1">
            <a:spLocks/>
          </p:cNvSpPr>
          <p:nvPr/>
        </p:nvSpPr>
        <p:spPr>
          <a:xfrm>
            <a:off x="839788" y="1383349"/>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solidFill>
                  <a:srgbClr val="0070C0"/>
                </a:solidFill>
              </a:rPr>
              <a:t>RENAL INVOLVEMENT</a:t>
            </a:r>
            <a:endParaRPr lang="en-US" dirty="0">
              <a:solidFill>
                <a:srgbClr val="0070C0"/>
              </a:solidFill>
            </a:endParaRPr>
          </a:p>
        </p:txBody>
      </p:sp>
      <p:sp>
        <p:nvSpPr>
          <p:cNvPr id="13" name="Text Placeholder 6"/>
          <p:cNvSpPr txBox="1">
            <a:spLocks/>
          </p:cNvSpPr>
          <p:nvPr/>
        </p:nvSpPr>
        <p:spPr>
          <a:xfrm>
            <a:off x="6172200" y="1383349"/>
            <a:ext cx="5183188" cy="82391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solidFill>
                  <a:srgbClr val="0070C0"/>
                </a:solidFill>
              </a:rPr>
              <a:t>PULMONARY INVOLVEMENT</a:t>
            </a:r>
            <a:endParaRPr lang="en-US" dirty="0">
              <a:solidFill>
                <a:srgbClr val="0070C0"/>
              </a:solidFill>
            </a:endParaRPr>
          </a:p>
        </p:txBody>
      </p:sp>
    </p:spTree>
    <p:extLst>
      <p:ext uri="{BB962C8B-B14F-4D97-AF65-F5344CB8AC3E}">
        <p14:creationId xmlns:p14="http://schemas.microsoft.com/office/powerpoint/2010/main" val="4131977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8386171-E87D-46AB-8718-4CE2A88748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xmlns=""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idx="1"/>
          </p:nvPr>
        </p:nvSpPr>
        <p:spPr>
          <a:xfrm>
            <a:off x="1524000" y="2975088"/>
            <a:ext cx="9144000" cy="1393711"/>
          </a:xfrm>
        </p:spPr>
        <p:txBody>
          <a:bodyPr vert="horz" lIns="91440" tIns="45720" rIns="91440" bIns="45720" rtlCol="0">
            <a:normAutofit/>
          </a:bodyPr>
          <a:lstStyle/>
          <a:p>
            <a:pPr algn="ctr"/>
            <a:r>
              <a:rPr lang="en-US" sz="2200" kern="1200">
                <a:solidFill>
                  <a:schemeClr val="tx1"/>
                </a:solidFill>
                <a:latin typeface="+mn-lt"/>
                <a:ea typeface="+mn-ea"/>
                <a:cs typeface="+mn-cs"/>
              </a:rPr>
              <a:t>In the appropriate clinical setting, the detection of circulating anti-GBM antibodies allows the clinician to make a firm diagnosis of anti-GBM disease. </a:t>
            </a:r>
          </a:p>
          <a:p>
            <a:pPr algn="ctr"/>
            <a:r>
              <a:rPr lang="en-US" sz="2200" kern="1200" dirty="0">
                <a:solidFill>
                  <a:schemeClr val="tx1"/>
                </a:solidFill>
                <a:latin typeface="+mn-lt"/>
                <a:ea typeface="+mn-ea"/>
                <a:cs typeface="+mn-cs"/>
              </a:rPr>
              <a:t>This obviates lung or kidney biopsy!</a:t>
            </a:r>
          </a:p>
          <a:p>
            <a:pPr lvl="0" algn="ctr"/>
            <a:endParaRPr lang="en-US" sz="2200" kern="1200" dirty="0">
              <a:solidFill>
                <a:schemeClr val="tx1"/>
              </a:solidFill>
              <a:latin typeface="+mn-lt"/>
              <a:ea typeface="+mn-ea"/>
              <a:cs typeface="+mn-cs"/>
            </a:endParaRPr>
          </a:p>
          <a:p>
            <a:pPr algn="ctr"/>
            <a:endParaRPr lang="en-US" sz="2200" kern="1200" dirty="0">
              <a:solidFill>
                <a:schemeClr val="tx1"/>
              </a:solidFill>
              <a:latin typeface="+mn-lt"/>
              <a:ea typeface="+mn-ea"/>
              <a:cs typeface="+mn-cs"/>
            </a:endParaRPr>
          </a:p>
        </p:txBody>
      </p:sp>
    </p:spTree>
    <p:extLst>
      <p:ext uri="{BB962C8B-B14F-4D97-AF65-F5344CB8AC3E}">
        <p14:creationId xmlns:p14="http://schemas.microsoft.com/office/powerpoint/2010/main" val="3148481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8"/>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81182" y="2505075"/>
            <a:ext cx="5074998" cy="3684588"/>
          </a:xfrm>
          <a:prstGeom prst="rect">
            <a:avLst/>
          </a:prstGeom>
        </p:spPr>
      </p:pic>
      <p:pic>
        <p:nvPicPr>
          <p:cNvPr id="6" name="Content Placeholder 9"/>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715081" y="2505075"/>
            <a:ext cx="4097426" cy="3684588"/>
          </a:xfrm>
          <a:prstGeom prst="rect">
            <a:avLst/>
          </a:prstGeom>
        </p:spPr>
      </p:pic>
      <p:sp>
        <p:nvSpPr>
          <p:cNvPr id="7" name="Text Placeholder 4"/>
          <p:cNvSpPr txBox="1">
            <a:spLocks/>
          </p:cNvSpPr>
          <p:nvPr/>
        </p:nvSpPr>
        <p:spPr>
          <a:xfrm>
            <a:off x="839788" y="1681163"/>
            <a:ext cx="5157787" cy="82391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smtClean="0"/>
              <a:t>Fibrinoid</a:t>
            </a:r>
            <a:r>
              <a:rPr lang="en-US" dirty="0" smtClean="0"/>
              <a:t> necrosis of GBM, cellular crescentic formation and </a:t>
            </a:r>
            <a:r>
              <a:rPr lang="en-US" dirty="0" err="1" smtClean="0"/>
              <a:t>periglomerular</a:t>
            </a:r>
            <a:r>
              <a:rPr lang="en-US" dirty="0" smtClean="0"/>
              <a:t> </a:t>
            </a:r>
            <a:r>
              <a:rPr lang="en-US" dirty="0" err="1" smtClean="0"/>
              <a:t>lymphomonocytic</a:t>
            </a:r>
            <a:r>
              <a:rPr lang="en-US" dirty="0" smtClean="0"/>
              <a:t> infiltration </a:t>
            </a:r>
            <a:endParaRPr lang="en-US" dirty="0"/>
          </a:p>
        </p:txBody>
      </p:sp>
      <p:sp>
        <p:nvSpPr>
          <p:cNvPr id="9" name="Text Placeholder 6"/>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dirty="0" smtClean="0"/>
              <a:t>Fine linear pattern along GBM stained with </a:t>
            </a:r>
            <a:r>
              <a:rPr lang="en-US" sz="2200" dirty="0" smtClean="0"/>
              <a:t>anti-GBM antibody (IgG)</a:t>
            </a:r>
            <a:endParaRPr lang="en-US" sz="2200" dirty="0"/>
          </a:p>
        </p:txBody>
      </p:sp>
      <p:sp>
        <p:nvSpPr>
          <p:cNvPr id="10" name="Title 1"/>
          <p:cNvSpPr>
            <a:spLocks noGrp="1"/>
          </p:cNvSpPr>
          <p:nvPr>
            <p:ph type="title"/>
          </p:nvPr>
        </p:nvSpPr>
        <p:spPr>
          <a:xfrm>
            <a:off x="839787" y="449534"/>
            <a:ext cx="10709787" cy="788426"/>
          </a:xfrm>
        </p:spPr>
        <p:txBody>
          <a:bodyPr>
            <a:noAutofit/>
          </a:bodyPr>
          <a:lstStyle/>
          <a:p>
            <a:r>
              <a:rPr lang="en-US" sz="3200" dirty="0" smtClean="0">
                <a:solidFill>
                  <a:srgbClr val="0070C0"/>
                </a:solidFill>
              </a:rPr>
              <a:t>RENAL BIOPSY : LIGHT MICROSCOPY – IMMUNOFLUORESCENCE</a:t>
            </a:r>
            <a:endParaRPr lang="en-US" sz="3200" dirty="0">
              <a:solidFill>
                <a:srgbClr val="0070C0"/>
              </a:solidFill>
            </a:endParaRPr>
          </a:p>
        </p:txBody>
      </p:sp>
      <p:sp>
        <p:nvSpPr>
          <p:cNvPr id="11" name="Rectangle 10"/>
          <p:cNvSpPr/>
          <p:nvPr/>
        </p:nvSpPr>
        <p:spPr>
          <a:xfrm>
            <a:off x="8145850" y="6514645"/>
            <a:ext cx="3831498" cy="338554"/>
          </a:xfrm>
          <a:prstGeom prst="rect">
            <a:avLst/>
          </a:prstGeom>
        </p:spPr>
        <p:txBody>
          <a:bodyPr wrap="none">
            <a:spAutoFit/>
          </a:bodyPr>
          <a:lstStyle/>
          <a:p>
            <a:r>
              <a:rPr lang="fi-FI" sz="1600" dirty="0" err="1">
                <a:latin typeface="AdvTT5235d5a9" charset="0"/>
              </a:rPr>
              <a:t>Autoimmunity</a:t>
            </a:r>
            <a:r>
              <a:rPr lang="fi-FI" sz="1600" dirty="0">
                <a:latin typeface="AdvTT5235d5a9" charset="0"/>
              </a:rPr>
              <a:t> </a:t>
            </a:r>
            <a:r>
              <a:rPr lang="fi-FI" sz="1600" dirty="0" err="1">
                <a:latin typeface="AdvTT5235d5a9" charset="0"/>
              </a:rPr>
              <a:t>Reviews</a:t>
            </a:r>
            <a:r>
              <a:rPr lang="fi-FI" sz="1600" dirty="0">
                <a:latin typeface="AdvTT5235d5a9" charset="0"/>
              </a:rPr>
              <a:t> 14 (2015) 246</a:t>
            </a:r>
            <a:r>
              <a:rPr lang="fi-FI" sz="1600" dirty="0">
                <a:latin typeface="AdvTT5235d5a9+20" charset="0"/>
              </a:rPr>
              <a:t>–</a:t>
            </a:r>
            <a:r>
              <a:rPr lang="fi-FI" sz="1600" dirty="0">
                <a:latin typeface="AdvTT5235d5a9" charset="0"/>
              </a:rPr>
              <a:t>253 </a:t>
            </a:r>
            <a:endParaRPr lang="fi-FI" sz="4400" dirty="0"/>
          </a:p>
        </p:txBody>
      </p:sp>
    </p:spTree>
    <p:extLst>
      <p:ext uri="{BB962C8B-B14F-4D97-AF65-F5344CB8AC3E}">
        <p14:creationId xmlns:p14="http://schemas.microsoft.com/office/powerpoint/2010/main" val="1619232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856935"/>
            <a:ext cx="10515600" cy="2785403"/>
          </a:xfrm>
        </p:spPr>
        <p:txBody>
          <a:bodyPr>
            <a:normAutofit/>
          </a:bodyPr>
          <a:lstStyle/>
          <a:p>
            <a:r>
              <a:rPr lang="en-US" sz="2400" b="1" u="sng" dirty="0" smtClean="0">
                <a:solidFill>
                  <a:srgbClr val="FF0000"/>
                </a:solidFill>
              </a:rPr>
              <a:t>1/3 </a:t>
            </a:r>
            <a:r>
              <a:rPr lang="en-US" sz="2400" b="1" u="sng" dirty="0">
                <a:solidFill>
                  <a:srgbClr val="FF0000"/>
                </a:solidFill>
              </a:rPr>
              <a:t>of patients</a:t>
            </a:r>
            <a:r>
              <a:rPr lang="en-US" sz="2400" dirty="0"/>
              <a:t> </a:t>
            </a:r>
            <a:r>
              <a:rPr lang="en-US" sz="2400" dirty="0" smtClean="0"/>
              <a:t>may have </a:t>
            </a:r>
            <a:r>
              <a:rPr lang="en-US" sz="2400" b="1" u="sng" dirty="0">
                <a:solidFill>
                  <a:srgbClr val="FF0000"/>
                </a:solidFill>
              </a:rPr>
              <a:t>circulating ANCAs</a:t>
            </a:r>
            <a:r>
              <a:rPr lang="en-US" sz="2400" dirty="0"/>
              <a:t> in addition to anti-GBM antibodies, </a:t>
            </a:r>
            <a:r>
              <a:rPr lang="en-US" sz="2400" b="1" u="sng" dirty="0">
                <a:solidFill>
                  <a:srgbClr val="FF0000"/>
                </a:solidFill>
              </a:rPr>
              <a:t>mostly</a:t>
            </a:r>
            <a:r>
              <a:rPr lang="en-US" sz="2400" dirty="0"/>
              <a:t> with specificity for myeloperoxidase (</a:t>
            </a:r>
            <a:r>
              <a:rPr lang="en-US" sz="2400" b="1" u="sng" dirty="0">
                <a:solidFill>
                  <a:srgbClr val="FF0000"/>
                </a:solidFill>
              </a:rPr>
              <a:t>MPO-ANCA</a:t>
            </a:r>
            <a:r>
              <a:rPr lang="en-US" sz="2400" dirty="0"/>
              <a:t>). </a:t>
            </a:r>
            <a:endParaRPr lang="en-US" sz="2400" dirty="0" smtClean="0"/>
          </a:p>
          <a:p>
            <a:endParaRPr lang="en-US" sz="2400" dirty="0"/>
          </a:p>
          <a:p>
            <a:r>
              <a:rPr lang="en-US" sz="2400" b="1" u="sng" dirty="0" smtClean="0">
                <a:solidFill>
                  <a:srgbClr val="FF0000"/>
                </a:solidFill>
              </a:rPr>
              <a:t>Double positivity</a:t>
            </a:r>
            <a:r>
              <a:rPr lang="en-US" sz="2400" dirty="0" smtClean="0"/>
              <a:t> </a:t>
            </a:r>
            <a:r>
              <a:rPr lang="en-US" sz="2400" dirty="0"/>
              <a:t>is indicative of a </a:t>
            </a:r>
            <a:r>
              <a:rPr lang="en-US" sz="2400" b="1" u="sng" dirty="0">
                <a:solidFill>
                  <a:srgbClr val="FF0000"/>
                </a:solidFill>
              </a:rPr>
              <a:t>worse renal </a:t>
            </a:r>
            <a:r>
              <a:rPr lang="en-US" sz="2400" b="1" u="sng" dirty="0" smtClean="0">
                <a:solidFill>
                  <a:srgbClr val="FF0000"/>
                </a:solidFill>
              </a:rPr>
              <a:t>prognosis</a:t>
            </a:r>
            <a:r>
              <a:rPr lang="en-US" sz="2400" dirty="0" smtClean="0"/>
              <a:t>. </a:t>
            </a:r>
            <a:endParaRPr lang="en-US" sz="2400" dirty="0"/>
          </a:p>
          <a:p>
            <a:r>
              <a:rPr lang="en-US" sz="2400" dirty="0"/>
              <a:t>All double-positive patients have severe renal </a:t>
            </a:r>
            <a:r>
              <a:rPr lang="en-US" sz="2400" dirty="0" smtClean="0"/>
              <a:t>disease, require aggressive </a:t>
            </a:r>
            <a:r>
              <a:rPr lang="en-US" sz="2400" dirty="0"/>
              <a:t>immunosuppression, </a:t>
            </a:r>
            <a:r>
              <a:rPr lang="en-US" sz="2400" dirty="0" smtClean="0"/>
              <a:t>have </a:t>
            </a:r>
            <a:r>
              <a:rPr lang="en-US" sz="2400" dirty="0"/>
              <a:t>a </a:t>
            </a:r>
            <a:r>
              <a:rPr lang="en-US" sz="2400" b="1" u="sng" dirty="0" smtClean="0">
                <a:solidFill>
                  <a:srgbClr val="FF0000"/>
                </a:solidFill>
              </a:rPr>
              <a:t>relevant risk of relapse</a:t>
            </a:r>
            <a:r>
              <a:rPr lang="en-US" sz="2400" dirty="0" smtClean="0"/>
              <a:t> (while </a:t>
            </a:r>
            <a:r>
              <a:rPr lang="en-US" sz="2400" dirty="0" err="1" smtClean="0"/>
              <a:t>Goodpasture</a:t>
            </a:r>
            <a:r>
              <a:rPr lang="en-US" sz="2400" dirty="0" smtClean="0"/>
              <a:t> Disease is generally considered a non-relapsing illness…) and higher </a:t>
            </a:r>
            <a:r>
              <a:rPr lang="en-US" sz="2400" dirty="0"/>
              <a:t>mortality </a:t>
            </a:r>
            <a:endParaRPr lang="en-US" sz="2400" dirty="0" smtClean="0"/>
          </a:p>
        </p:txBody>
      </p:sp>
      <p:sp>
        <p:nvSpPr>
          <p:cNvPr id="2" name="Rectangle 1"/>
          <p:cNvSpPr/>
          <p:nvPr/>
        </p:nvSpPr>
        <p:spPr>
          <a:xfrm>
            <a:off x="8050706" y="5940811"/>
            <a:ext cx="3819730" cy="400110"/>
          </a:xfrm>
          <a:prstGeom prst="rect">
            <a:avLst/>
          </a:prstGeom>
        </p:spPr>
        <p:txBody>
          <a:bodyPr wrap="square">
            <a:spAutoFit/>
          </a:bodyPr>
          <a:lstStyle/>
          <a:p>
            <a:r>
              <a:rPr lang="en-US" sz="2000" dirty="0">
                <a:latin typeface="AdvTT5235d5a9" charset="0"/>
              </a:rPr>
              <a:t>DE </a:t>
            </a:r>
            <a:r>
              <a:rPr lang="en-US" sz="2000" dirty="0" err="1">
                <a:latin typeface="AdvTT5235d5a9" charset="0"/>
              </a:rPr>
              <a:t>Zoysa</a:t>
            </a:r>
            <a:r>
              <a:rPr lang="en-US" sz="2000" dirty="0">
                <a:latin typeface="AdvTT5235d5a9" charset="0"/>
              </a:rPr>
              <a:t> </a:t>
            </a:r>
            <a:r>
              <a:rPr lang="en-US" sz="2000" dirty="0" smtClean="0">
                <a:latin typeface="AdvTT5235d5a9" charset="0"/>
              </a:rPr>
              <a:t>J et al. Nephrology 2011</a:t>
            </a:r>
            <a:endParaRPr lang="en-US" sz="5400" dirty="0"/>
          </a:p>
        </p:txBody>
      </p:sp>
    </p:spTree>
    <p:extLst>
      <p:ext uri="{BB962C8B-B14F-4D97-AF65-F5344CB8AC3E}">
        <p14:creationId xmlns:p14="http://schemas.microsoft.com/office/powerpoint/2010/main" val="4240550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BCFC02DB-3C03-4CB2-979F-D8384AE94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sp>
        <p:nvSpPr>
          <p:cNvPr id="2" name="Title 1"/>
          <p:cNvSpPr>
            <a:spLocks noGrp="1"/>
          </p:cNvSpPr>
          <p:nvPr>
            <p:ph type="title"/>
          </p:nvPr>
        </p:nvSpPr>
        <p:spPr>
          <a:xfrm>
            <a:off x="1913468" y="365125"/>
            <a:ext cx="9440332" cy="1325563"/>
          </a:xfrm>
        </p:spPr>
        <p:txBody>
          <a:bodyPr>
            <a:normAutofit/>
          </a:bodyPr>
          <a:lstStyle/>
          <a:p>
            <a:r>
              <a:rPr lang="en-US" dirty="0"/>
              <a:t>Therapy </a:t>
            </a:r>
          </a:p>
        </p:txBody>
      </p:sp>
      <p:sp>
        <p:nvSpPr>
          <p:cNvPr id="3" name="Content Placeholder 2"/>
          <p:cNvSpPr>
            <a:spLocks noGrp="1"/>
          </p:cNvSpPr>
          <p:nvPr>
            <p:ph idx="1"/>
          </p:nvPr>
        </p:nvSpPr>
        <p:spPr>
          <a:xfrm>
            <a:off x="838200" y="2313305"/>
            <a:ext cx="10515600" cy="3630295"/>
          </a:xfrm>
        </p:spPr>
        <p:txBody>
          <a:bodyPr>
            <a:normAutofit/>
          </a:bodyPr>
          <a:lstStyle/>
          <a:p>
            <a:pPr marL="514350" lvl="0" indent="-514350">
              <a:buFont typeface="+mj-lt"/>
              <a:buAutoNum type="arabicPeriod"/>
            </a:pPr>
            <a:r>
              <a:rPr lang="en-US" dirty="0"/>
              <a:t>Rapid removal of circulating antibodies: PLASMAPHERESIS. </a:t>
            </a:r>
          </a:p>
          <a:p>
            <a:pPr marL="514350" lvl="0" indent="-514350">
              <a:buFont typeface="+mj-lt"/>
              <a:buAutoNum type="arabicPeriod"/>
            </a:pPr>
            <a:r>
              <a:rPr lang="en-US" dirty="0"/>
              <a:t>Pharmacological IMMUNOSUPPRESSION</a:t>
            </a:r>
          </a:p>
          <a:p>
            <a:pPr lvl="1"/>
            <a:r>
              <a:rPr lang="en-US" dirty="0"/>
              <a:t>Pulse methylprednisolone: 1 g/day for 3 days, followed by a gradual corticosteroid taper High-dose corticosteroids </a:t>
            </a:r>
          </a:p>
          <a:p>
            <a:pPr lvl="1"/>
            <a:r>
              <a:rPr lang="en-US" dirty="0"/>
              <a:t>Cyclophosphamide (2mg/kg orally or 1mg/</a:t>
            </a:r>
            <a:r>
              <a:rPr lang="en-US" dirty="0" err="1"/>
              <a:t>mq</a:t>
            </a:r>
            <a:r>
              <a:rPr lang="en-US" dirty="0"/>
              <a:t> iv and repeated 3-4 weeks later) </a:t>
            </a:r>
          </a:p>
          <a:p>
            <a:pPr marL="514350" lvl="0" indent="-514350">
              <a:buFont typeface="+mj-lt"/>
              <a:buAutoNum type="arabicPeriod"/>
            </a:pPr>
            <a:r>
              <a:rPr lang="en-US" dirty="0"/>
              <a:t>REMOVAL OF THE OFFENDING AGENTS that may have triggered the antibody production. </a:t>
            </a:r>
          </a:p>
          <a:p>
            <a:endParaRPr lang="en-US" dirty="0"/>
          </a:p>
        </p:txBody>
      </p:sp>
      <p:sp>
        <p:nvSpPr>
          <p:cNvPr id="4" name="Rectangle 3"/>
          <p:cNvSpPr/>
          <p:nvPr/>
        </p:nvSpPr>
        <p:spPr>
          <a:xfrm>
            <a:off x="7591866" y="6189851"/>
            <a:ext cx="3985845" cy="369332"/>
          </a:xfrm>
          <a:prstGeom prst="rect">
            <a:avLst/>
          </a:prstGeom>
        </p:spPr>
        <p:txBody>
          <a:bodyPr wrap="square">
            <a:spAutoFit/>
          </a:bodyPr>
          <a:lstStyle/>
          <a:p>
            <a:r>
              <a:rPr lang="en-US" dirty="0" err="1">
                <a:latin typeface="AdvTT5235d5a9" charset="0"/>
              </a:rPr>
              <a:t>Lahmer</a:t>
            </a:r>
            <a:r>
              <a:rPr lang="en-US" dirty="0">
                <a:latin typeface="AdvTT5235d5a9" charset="0"/>
              </a:rPr>
              <a:t> </a:t>
            </a:r>
            <a:r>
              <a:rPr lang="en-US" dirty="0" smtClean="0">
                <a:latin typeface="AdvTT5235d5a9" charset="0"/>
              </a:rPr>
              <a:t>T et al. </a:t>
            </a:r>
            <a:r>
              <a:rPr lang="en-US" dirty="0" err="1" smtClean="0">
                <a:latin typeface="AdvTT5235d5a9" charset="0"/>
              </a:rPr>
              <a:t>Autoimmun</a:t>
            </a:r>
            <a:r>
              <a:rPr lang="en-US" dirty="0" smtClean="0">
                <a:latin typeface="AdvTT5235d5a9" charset="0"/>
              </a:rPr>
              <a:t> </a:t>
            </a:r>
            <a:r>
              <a:rPr lang="en-US" dirty="0">
                <a:latin typeface="AdvTT5235d5a9" charset="0"/>
              </a:rPr>
              <a:t>Rev </a:t>
            </a:r>
            <a:r>
              <a:rPr lang="en-US" dirty="0" smtClean="0">
                <a:latin typeface="AdvTT5235d5a9" charset="0"/>
              </a:rPr>
              <a:t>2012</a:t>
            </a:r>
            <a:endParaRPr lang="en-US" sz="4800" dirty="0"/>
          </a:p>
        </p:txBody>
      </p:sp>
    </p:spTree>
    <p:extLst>
      <p:ext uri="{BB962C8B-B14F-4D97-AF65-F5344CB8AC3E}">
        <p14:creationId xmlns:p14="http://schemas.microsoft.com/office/powerpoint/2010/main" val="4015048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2DA7B51B-137E-4223-AD65-5D53D4F0D1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8200" y="570706"/>
            <a:ext cx="914400" cy="914400"/>
          </a:xfrm>
          <a:prstGeom prst="rect">
            <a:avLst/>
          </a:prstGeom>
        </p:spPr>
      </p:pic>
      <p:sp>
        <p:nvSpPr>
          <p:cNvPr id="2" name="Title 1"/>
          <p:cNvSpPr>
            <a:spLocks noGrp="1"/>
          </p:cNvSpPr>
          <p:nvPr>
            <p:ph type="title"/>
          </p:nvPr>
        </p:nvSpPr>
        <p:spPr>
          <a:xfrm>
            <a:off x="1913468" y="365125"/>
            <a:ext cx="9440332" cy="1325563"/>
          </a:xfrm>
        </p:spPr>
        <p:txBody>
          <a:bodyPr>
            <a:normAutofit/>
          </a:bodyPr>
          <a:lstStyle/>
          <a:p>
            <a:r>
              <a:rPr lang="en-US" dirty="0"/>
              <a:t>In our case … </a:t>
            </a:r>
          </a:p>
        </p:txBody>
      </p:sp>
      <p:sp>
        <p:nvSpPr>
          <p:cNvPr id="3" name="Content Placeholder 2"/>
          <p:cNvSpPr>
            <a:spLocks noGrp="1"/>
          </p:cNvSpPr>
          <p:nvPr>
            <p:ph idx="1"/>
          </p:nvPr>
        </p:nvSpPr>
        <p:spPr>
          <a:xfrm>
            <a:off x="838200" y="2618105"/>
            <a:ext cx="10515600" cy="2426335"/>
          </a:xfrm>
        </p:spPr>
        <p:txBody>
          <a:bodyPr>
            <a:normAutofit/>
          </a:bodyPr>
          <a:lstStyle/>
          <a:p>
            <a:r>
              <a:rPr lang="en-US" dirty="0"/>
              <a:t>Pulse methylprednisolone 1 g/day for 3 days, followed by 60mg/die</a:t>
            </a:r>
          </a:p>
          <a:p>
            <a:r>
              <a:rPr lang="en-US" dirty="0"/>
              <a:t>Cyclophosphamide 100mg/day orally</a:t>
            </a:r>
          </a:p>
          <a:p>
            <a:r>
              <a:rPr lang="en-US" dirty="0"/>
              <a:t>Pantoprazole 40 mg</a:t>
            </a:r>
          </a:p>
          <a:p>
            <a:r>
              <a:rPr lang="en-US" dirty="0" smtClean="0"/>
              <a:t>Plasmapheresis (daily for 4 days, then every other day for 2 weeks)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613582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510335"/>
            <a:ext cx="10905066" cy="3837330"/>
          </a:xfrm>
          <a:prstGeom prst="rect">
            <a:avLst/>
          </a:prstGeom>
        </p:spPr>
      </p:pic>
      <p:sp>
        <p:nvSpPr>
          <p:cNvPr id="3" name="Rectangle 2"/>
          <p:cNvSpPr/>
          <p:nvPr/>
        </p:nvSpPr>
        <p:spPr>
          <a:xfrm>
            <a:off x="2001715" y="845609"/>
            <a:ext cx="8188569" cy="369332"/>
          </a:xfrm>
          <a:prstGeom prst="rect">
            <a:avLst/>
          </a:prstGeom>
        </p:spPr>
        <p:txBody>
          <a:bodyPr wrap="square">
            <a:spAutoFit/>
          </a:bodyPr>
          <a:lstStyle/>
          <a:p>
            <a:r>
              <a:rPr lang="en-US" b="1" dirty="0" smtClean="0">
                <a:solidFill>
                  <a:srgbClr val="0070C0"/>
                </a:solidFill>
                <a:latin typeface="Calibri" charset="0"/>
                <a:ea typeface="Calibri" charset="0"/>
                <a:cs typeface="Times" charset="0"/>
              </a:rPr>
              <a:t>SCHEMATIC OUTLINE OF </a:t>
            </a:r>
            <a:r>
              <a:rPr lang="en-US" b="1" smtClean="0">
                <a:solidFill>
                  <a:srgbClr val="0070C0"/>
                </a:solidFill>
                <a:latin typeface="Calibri" charset="0"/>
                <a:ea typeface="Calibri" charset="0"/>
                <a:cs typeface="Times" charset="0"/>
              </a:rPr>
              <a:t>THE </a:t>
            </a:r>
            <a:r>
              <a:rPr lang="en-US" b="1" smtClean="0">
                <a:solidFill>
                  <a:srgbClr val="0070C0"/>
                </a:solidFill>
                <a:latin typeface="Calibri" charset="0"/>
                <a:ea typeface="Calibri" charset="0"/>
                <a:cs typeface="Times" charset="0"/>
              </a:rPr>
              <a:t>CREATININE </a:t>
            </a:r>
            <a:r>
              <a:rPr lang="en-US" b="1" smtClean="0">
                <a:solidFill>
                  <a:srgbClr val="0070C0"/>
                </a:solidFill>
                <a:latin typeface="Calibri" charset="0"/>
                <a:ea typeface="Calibri" charset="0"/>
                <a:cs typeface="Times" charset="0"/>
              </a:rPr>
              <a:t>LEVEL </a:t>
            </a:r>
            <a:r>
              <a:rPr lang="en-US" b="1" smtClean="0">
                <a:solidFill>
                  <a:srgbClr val="0070C0"/>
                </a:solidFill>
                <a:latin typeface="Calibri" charset="0"/>
                <a:ea typeface="Calibri" charset="0"/>
                <a:cs typeface="Times" charset="0"/>
              </a:rPr>
              <a:t>DURING </a:t>
            </a:r>
            <a:r>
              <a:rPr lang="en-US" b="1" dirty="0" smtClean="0">
                <a:solidFill>
                  <a:srgbClr val="0070C0"/>
                </a:solidFill>
                <a:latin typeface="Calibri" charset="0"/>
                <a:ea typeface="Calibri" charset="0"/>
                <a:cs typeface="Times" charset="0"/>
              </a:rPr>
              <a:t>THE </a:t>
            </a:r>
            <a:r>
              <a:rPr lang="en-US" b="1" smtClean="0">
                <a:solidFill>
                  <a:srgbClr val="0070C0"/>
                </a:solidFill>
                <a:latin typeface="Calibri" charset="0"/>
                <a:ea typeface="Calibri" charset="0"/>
                <a:cs typeface="Times" charset="0"/>
              </a:rPr>
              <a:t>PLASMA </a:t>
            </a:r>
            <a:r>
              <a:rPr lang="en-US" b="1" smtClean="0">
                <a:solidFill>
                  <a:srgbClr val="0070C0"/>
                </a:solidFill>
                <a:latin typeface="Calibri" charset="0"/>
                <a:ea typeface="Calibri" charset="0"/>
                <a:cs typeface="Times" charset="0"/>
              </a:rPr>
              <a:t>EXCHANGE </a:t>
            </a:r>
            <a:endParaRPr lang="en-US" b="1" dirty="0">
              <a:solidFill>
                <a:srgbClr val="0070C0"/>
              </a:solidFill>
            </a:endParaRPr>
          </a:p>
        </p:txBody>
      </p:sp>
    </p:spTree>
    <p:extLst>
      <p:ext uri="{BB962C8B-B14F-4D97-AF65-F5344CB8AC3E}">
        <p14:creationId xmlns:p14="http://schemas.microsoft.com/office/powerpoint/2010/main" val="1920011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038604"/>
            <a:ext cx="10905066" cy="2780791"/>
          </a:xfrm>
          <a:prstGeom prst="rect">
            <a:avLst/>
          </a:prstGeom>
        </p:spPr>
      </p:pic>
      <p:sp>
        <p:nvSpPr>
          <p:cNvPr id="5" name="Rectangle 4"/>
          <p:cNvSpPr/>
          <p:nvPr/>
        </p:nvSpPr>
        <p:spPr>
          <a:xfrm>
            <a:off x="1532206" y="810532"/>
            <a:ext cx="9127588" cy="369332"/>
          </a:xfrm>
          <a:prstGeom prst="rect">
            <a:avLst/>
          </a:prstGeom>
        </p:spPr>
        <p:txBody>
          <a:bodyPr wrap="square">
            <a:spAutoFit/>
          </a:bodyPr>
          <a:lstStyle/>
          <a:p>
            <a:r>
              <a:rPr lang="en-US" b="1" dirty="0" smtClean="0">
                <a:solidFill>
                  <a:srgbClr val="0070C0"/>
                </a:solidFill>
                <a:latin typeface="Calibri" charset="0"/>
                <a:ea typeface="Calibri" charset="0"/>
                <a:cs typeface="Times" charset="0"/>
              </a:rPr>
              <a:t>SCHEMATIC OUTLINE OF THE </a:t>
            </a:r>
            <a:r>
              <a:rPr lang="en-US" b="1" dirty="0" smtClean="0">
                <a:solidFill>
                  <a:srgbClr val="0070C0"/>
                </a:solidFill>
                <a:latin typeface="Calibri" charset="0"/>
                <a:ea typeface="Calibri" charset="0"/>
                <a:cs typeface="Times" charset="0"/>
              </a:rPr>
              <a:t>ANTI-GBM ANTIBODIES </a:t>
            </a:r>
            <a:r>
              <a:rPr lang="en-US" b="1" dirty="0" smtClean="0">
                <a:solidFill>
                  <a:srgbClr val="0070C0"/>
                </a:solidFill>
                <a:latin typeface="Calibri" charset="0"/>
                <a:ea typeface="Calibri" charset="0"/>
                <a:cs typeface="Times" charset="0"/>
              </a:rPr>
              <a:t>LEVEL DURING </a:t>
            </a:r>
            <a:r>
              <a:rPr lang="en-US" b="1" dirty="0" smtClean="0">
                <a:solidFill>
                  <a:srgbClr val="0070C0"/>
                </a:solidFill>
                <a:latin typeface="Calibri" charset="0"/>
                <a:ea typeface="Calibri" charset="0"/>
                <a:cs typeface="Times" charset="0"/>
              </a:rPr>
              <a:t>THE PLASMA EXCHANGE. </a:t>
            </a:r>
            <a:endParaRPr lang="en-US" b="1" dirty="0">
              <a:solidFill>
                <a:srgbClr val="0070C0"/>
              </a:solidFill>
            </a:endParaRPr>
          </a:p>
        </p:txBody>
      </p:sp>
    </p:spTree>
    <p:extLst>
      <p:ext uri="{BB962C8B-B14F-4D97-AF65-F5344CB8AC3E}">
        <p14:creationId xmlns:p14="http://schemas.microsoft.com/office/powerpoint/2010/main" val="400028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57400"/>
            <a:ext cx="10515600" cy="3871762"/>
          </a:xfrm>
        </p:spPr>
        <p:txBody>
          <a:bodyPr>
            <a:normAutofit/>
          </a:bodyPr>
          <a:lstStyle/>
          <a:p>
            <a:endParaRPr lang="en-US" sz="2400" dirty="0"/>
          </a:p>
          <a:p>
            <a:r>
              <a:rPr lang="en-US" sz="2400" dirty="0"/>
              <a:t>1 month ago access to the emergency room for </a:t>
            </a:r>
            <a:r>
              <a:rPr lang="en-US" sz="2400" b="1" u="sng" dirty="0">
                <a:solidFill>
                  <a:srgbClr val="FF0000"/>
                </a:solidFill>
              </a:rPr>
              <a:t>tachycardia</a:t>
            </a:r>
            <a:r>
              <a:rPr lang="en-US" sz="2400" dirty="0"/>
              <a:t>. </a:t>
            </a:r>
          </a:p>
          <a:p>
            <a:r>
              <a:rPr lang="en-US" sz="2400" dirty="0"/>
              <a:t>She also complained of increasing </a:t>
            </a:r>
            <a:r>
              <a:rPr lang="en-US" sz="2400" b="1" u="sng" dirty="0">
                <a:solidFill>
                  <a:srgbClr val="FF0000"/>
                </a:solidFill>
              </a:rPr>
              <a:t>fatigue</a:t>
            </a:r>
            <a:r>
              <a:rPr lang="en-US" sz="2400" dirty="0"/>
              <a:t>, </a:t>
            </a:r>
            <a:r>
              <a:rPr lang="en-US" sz="2400" b="1" u="sng" dirty="0">
                <a:solidFill>
                  <a:srgbClr val="FF0000"/>
                </a:solidFill>
              </a:rPr>
              <a:t>evening fever</a:t>
            </a:r>
            <a:r>
              <a:rPr lang="en-US" sz="2400" dirty="0"/>
              <a:t> and </a:t>
            </a:r>
            <a:r>
              <a:rPr lang="en-US" sz="2400" b="1" u="sng" dirty="0">
                <a:solidFill>
                  <a:srgbClr val="FF0000"/>
                </a:solidFill>
              </a:rPr>
              <a:t>mild cough </a:t>
            </a:r>
            <a:r>
              <a:rPr lang="en-US" sz="2400" dirty="0"/>
              <a:t>(sometimes dry sometimes productive).</a:t>
            </a:r>
          </a:p>
          <a:p>
            <a:r>
              <a:rPr lang="en-US" sz="2400" dirty="0"/>
              <a:t>No other respiratory symptoms, no hemoptysis, no </a:t>
            </a:r>
            <a:r>
              <a:rPr lang="en-US" sz="2400" dirty="0" smtClean="0"/>
              <a:t>dyspnea, no chest pain</a:t>
            </a:r>
          </a:p>
          <a:p>
            <a:r>
              <a:rPr lang="en-US" sz="2400" dirty="0" smtClean="0"/>
              <a:t>No arthralgia or other CTDs signs/symptoms  </a:t>
            </a:r>
            <a:endParaRPr lang="en-US" sz="2400" dirty="0"/>
          </a:p>
        </p:txBody>
      </p:sp>
    </p:spTree>
    <p:extLst>
      <p:ext uri="{BB962C8B-B14F-4D97-AF65-F5344CB8AC3E}">
        <p14:creationId xmlns:p14="http://schemas.microsoft.com/office/powerpoint/2010/main" val="1082145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924" r="-1" b="13647"/>
          <a:stretch/>
        </p:blipFill>
        <p:spPr>
          <a:xfrm>
            <a:off x="321730" y="3457072"/>
            <a:ext cx="5728547" cy="307919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094" r="-2" b="13608"/>
          <a:stretch/>
        </p:blipFill>
        <p:spPr>
          <a:xfrm>
            <a:off x="6141719" y="3457072"/>
            <a:ext cx="5728548" cy="307919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129" r="-2" b="19145"/>
          <a:stretch/>
        </p:blipFill>
        <p:spPr>
          <a:xfrm>
            <a:off x="6141719" y="321731"/>
            <a:ext cx="5728548" cy="304710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3" b="9842"/>
          <a:stretch/>
        </p:blipFill>
        <p:spPr>
          <a:xfrm>
            <a:off x="321730" y="321731"/>
            <a:ext cx="5728547" cy="3047107"/>
          </a:xfrm>
          <a:prstGeom prst="rect">
            <a:avLst/>
          </a:prstGeom>
        </p:spPr>
      </p:pic>
    </p:spTree>
    <p:extLst>
      <p:ext uri="{BB962C8B-B14F-4D97-AF65-F5344CB8AC3E}">
        <p14:creationId xmlns:p14="http://schemas.microsoft.com/office/powerpoint/2010/main" val="350643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00" y="643467"/>
            <a:ext cx="5670296" cy="5571066"/>
          </a:xfrm>
          <a:prstGeom prst="rect">
            <a:avLst/>
          </a:prstGeom>
        </p:spPr>
      </p:pic>
      <p:sp>
        <p:nvSpPr>
          <p:cNvPr id="2" name="TextBox 1"/>
          <p:cNvSpPr txBox="1"/>
          <p:nvPr/>
        </p:nvSpPr>
        <p:spPr>
          <a:xfrm>
            <a:off x="8904849" y="5232975"/>
            <a:ext cx="2810139" cy="923330"/>
          </a:xfrm>
          <a:prstGeom prst="rect">
            <a:avLst/>
          </a:prstGeom>
          <a:noFill/>
        </p:spPr>
        <p:txBody>
          <a:bodyPr wrap="square" rtlCol="0">
            <a:spAutoFit/>
          </a:bodyPr>
          <a:lstStyle/>
          <a:p>
            <a:r>
              <a:rPr lang="en-US" dirty="0" smtClean="0">
                <a:solidFill>
                  <a:srgbClr val="0070C0"/>
                </a:solidFill>
              </a:rPr>
              <a:t>SpO2  99% RA</a:t>
            </a:r>
          </a:p>
          <a:p>
            <a:r>
              <a:rPr lang="en-US" dirty="0" smtClean="0">
                <a:solidFill>
                  <a:srgbClr val="0070C0"/>
                </a:solidFill>
              </a:rPr>
              <a:t>Chest examination: negative</a:t>
            </a:r>
          </a:p>
          <a:p>
            <a:r>
              <a:rPr lang="en-US" dirty="0" smtClean="0">
                <a:solidFill>
                  <a:srgbClr val="0070C0"/>
                </a:solidFill>
              </a:rPr>
              <a:t>RR  14-16 b/min</a:t>
            </a:r>
            <a:endParaRPr lang="en-US" dirty="0">
              <a:solidFill>
                <a:srgbClr val="0070C0"/>
              </a:solidFill>
            </a:endParaRPr>
          </a:p>
        </p:txBody>
      </p:sp>
    </p:spTree>
    <p:extLst>
      <p:ext uri="{BB962C8B-B14F-4D97-AF65-F5344CB8AC3E}">
        <p14:creationId xmlns:p14="http://schemas.microsoft.com/office/powerpoint/2010/main" val="511456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smtClean="0">
                <a:solidFill>
                  <a:schemeClr val="accent1"/>
                </a:solidFill>
              </a:rPr>
              <a:t>Blood</a:t>
            </a:r>
            <a:endParaRPr lang="en-US" dirty="0">
              <a:solidFill>
                <a:schemeClr val="accent1"/>
              </a:solidFill>
            </a:endParaRPr>
          </a:p>
        </p:txBody>
      </p:sp>
      <p:sp>
        <p:nvSpPr>
          <p:cNvPr id="4" name="Content Placeholder 3"/>
          <p:cNvSpPr>
            <a:spLocks noGrp="1"/>
          </p:cNvSpPr>
          <p:nvPr>
            <p:ph idx="1"/>
          </p:nvPr>
        </p:nvSpPr>
        <p:spPr>
          <a:xfrm>
            <a:off x="4976031" y="963877"/>
            <a:ext cx="6377769" cy="4930246"/>
          </a:xfrm>
        </p:spPr>
        <p:txBody>
          <a:bodyPr anchor="ctr">
            <a:normAutofit lnSpcReduction="10000"/>
          </a:bodyPr>
          <a:lstStyle/>
          <a:p>
            <a:r>
              <a:rPr lang="en-US" sz="2400" b="1" u="sng" dirty="0" err="1">
                <a:solidFill>
                  <a:srgbClr val="FF0000"/>
                </a:solidFill>
              </a:rPr>
              <a:t>Hb</a:t>
            </a:r>
            <a:r>
              <a:rPr lang="en-US" sz="2400" b="1" u="sng" dirty="0">
                <a:solidFill>
                  <a:srgbClr val="FF0000"/>
                </a:solidFill>
              </a:rPr>
              <a:t> 4,9 gr/dl </a:t>
            </a:r>
            <a:r>
              <a:rPr lang="en-US" sz="2400" b="1" dirty="0">
                <a:solidFill>
                  <a:srgbClr val="FF0000"/>
                </a:solidFill>
              </a:rPr>
              <a:t>↓</a:t>
            </a:r>
            <a:endParaRPr lang="en-US" sz="2400" b="1" u="sng" dirty="0">
              <a:solidFill>
                <a:srgbClr val="FF0000"/>
              </a:solidFill>
            </a:endParaRPr>
          </a:p>
          <a:p>
            <a:r>
              <a:rPr lang="en-US" sz="2400" u="sng" dirty="0"/>
              <a:t>MCV – MCH normal</a:t>
            </a:r>
          </a:p>
          <a:p>
            <a:r>
              <a:rPr lang="en-US" sz="2400" dirty="0"/>
              <a:t>PLT 443.000/mL</a:t>
            </a:r>
          </a:p>
          <a:p>
            <a:r>
              <a:rPr lang="en-US" sz="2400" dirty="0"/>
              <a:t>FIBRINOGEN normal</a:t>
            </a:r>
          </a:p>
          <a:p>
            <a:endParaRPr lang="en-US" sz="2400" dirty="0"/>
          </a:p>
          <a:p>
            <a:r>
              <a:rPr lang="en-US" sz="2400" u="sng" dirty="0"/>
              <a:t>IRON 25ug/dl↓</a:t>
            </a:r>
            <a:r>
              <a:rPr lang="en-US" sz="2400" dirty="0"/>
              <a:t> - FOLATE normal</a:t>
            </a:r>
          </a:p>
          <a:p>
            <a:r>
              <a:rPr lang="en-US" sz="2400" dirty="0"/>
              <a:t>FERRITIN 435ug/L ↑ - TRANSFERRIN 1,20 g/L ↓</a:t>
            </a:r>
          </a:p>
          <a:p>
            <a:r>
              <a:rPr lang="en-US" sz="2400" dirty="0"/>
              <a:t>RETICULOCYTES 18,2x1000/mmc ∼↓ - HAPTOGLOBIN 2,96 g/L ↑</a:t>
            </a:r>
          </a:p>
          <a:p>
            <a:r>
              <a:rPr lang="en-US" sz="2400" dirty="0"/>
              <a:t>COOMBS TEST (direct and indirect) negative</a:t>
            </a:r>
          </a:p>
          <a:p>
            <a:r>
              <a:rPr lang="en-US" sz="2400" dirty="0"/>
              <a:t>OTHER ROUTINE BLOOD TESTS </a:t>
            </a:r>
            <a:r>
              <a:rPr lang="en-US" sz="2400" dirty="0" smtClean="0"/>
              <a:t>UNREMARKABLE (WBC, ALT, LDH, Creatinine …) </a:t>
            </a:r>
            <a:endParaRPr lang="en-US" sz="2400" dirty="0"/>
          </a:p>
          <a:p>
            <a:endParaRPr lang="en-US" sz="2400" dirty="0"/>
          </a:p>
        </p:txBody>
      </p:sp>
    </p:spTree>
    <p:extLst>
      <p:ext uri="{BB962C8B-B14F-4D97-AF65-F5344CB8AC3E}">
        <p14:creationId xmlns:p14="http://schemas.microsoft.com/office/powerpoint/2010/main" val="23115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3"/>
          <p:cNvSpPr txBox="1">
            <a:spLocks/>
          </p:cNvSpPr>
          <p:nvPr/>
        </p:nvSpPr>
        <p:spPr>
          <a:xfrm>
            <a:off x="6985782" y="1027906"/>
            <a:ext cx="4957689" cy="2563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Further </a:t>
            </a:r>
            <a:r>
              <a:rPr lang="en-US" dirty="0" smtClean="0">
                <a:solidFill>
                  <a:schemeClr val="accent1"/>
                </a:solidFill>
              </a:rPr>
              <a:t>procedures </a:t>
            </a:r>
            <a:endParaRPr lang="en-US" dirty="0">
              <a:solidFill>
                <a:schemeClr val="accent1"/>
              </a:solidFill>
            </a:endParaRPr>
          </a:p>
        </p:txBody>
      </p:sp>
      <p:sp>
        <p:nvSpPr>
          <p:cNvPr id="4" name="Content Placeholder 3"/>
          <p:cNvSpPr>
            <a:spLocks noGrp="1"/>
          </p:cNvSpPr>
          <p:nvPr>
            <p:ph idx="1"/>
          </p:nvPr>
        </p:nvSpPr>
        <p:spPr>
          <a:xfrm>
            <a:off x="4976031" y="963877"/>
            <a:ext cx="6377769" cy="4930246"/>
          </a:xfrm>
        </p:spPr>
        <p:txBody>
          <a:bodyPr anchor="ctr">
            <a:normAutofit/>
          </a:bodyPr>
          <a:lstStyle/>
          <a:p>
            <a:r>
              <a:rPr lang="en-US" sz="2400" dirty="0" smtClean="0"/>
              <a:t>Gastroscopy</a:t>
            </a:r>
            <a:r>
              <a:rPr lang="en-US" sz="2400" dirty="0"/>
              <a:t>: negative</a:t>
            </a:r>
          </a:p>
          <a:p>
            <a:r>
              <a:rPr lang="en-US" sz="2400" dirty="0"/>
              <a:t>Colonoscopy: negative </a:t>
            </a:r>
          </a:p>
          <a:p>
            <a:r>
              <a:rPr lang="en-US" sz="2400" dirty="0"/>
              <a:t>Abdominal ultrasound: negative</a:t>
            </a:r>
          </a:p>
          <a:p>
            <a:r>
              <a:rPr lang="en-US" sz="2400" dirty="0"/>
              <a:t>Urine analysis: negative </a:t>
            </a:r>
          </a:p>
          <a:p>
            <a:r>
              <a:rPr lang="en-US" sz="2400" dirty="0"/>
              <a:t>Microbiological tests: negative</a:t>
            </a:r>
          </a:p>
        </p:txBody>
      </p:sp>
    </p:spTree>
    <p:extLst>
      <p:ext uri="{BB962C8B-B14F-4D97-AF65-F5344CB8AC3E}">
        <p14:creationId xmlns:p14="http://schemas.microsoft.com/office/powerpoint/2010/main" val="3942650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57400"/>
            <a:ext cx="10515600" cy="3871762"/>
          </a:xfrm>
        </p:spPr>
        <p:txBody>
          <a:bodyPr>
            <a:normAutofit/>
          </a:bodyPr>
          <a:lstStyle/>
          <a:p>
            <a:endParaRPr lang="en-US" sz="2400" b="1" dirty="0"/>
          </a:p>
          <a:p>
            <a:r>
              <a:rPr lang="en-US" sz="2400" dirty="0"/>
              <a:t>Blood </a:t>
            </a:r>
            <a:r>
              <a:rPr lang="en-US" sz="2400" dirty="0" smtClean="0"/>
              <a:t>transfusion of 3 units </a:t>
            </a:r>
            <a:r>
              <a:rPr lang="en-US" sz="2400" dirty="0"/>
              <a:t>of compatible RBCs </a:t>
            </a:r>
          </a:p>
          <a:p>
            <a:r>
              <a:rPr lang="en-US" sz="2400" dirty="0" err="1" smtClean="0"/>
              <a:t>Hb</a:t>
            </a:r>
            <a:r>
              <a:rPr lang="en-US" sz="2400" dirty="0" smtClean="0"/>
              <a:t> </a:t>
            </a:r>
            <a:r>
              <a:rPr lang="en-US" sz="2400" dirty="0"/>
              <a:t>9,2 g/dl</a:t>
            </a:r>
          </a:p>
          <a:p>
            <a:r>
              <a:rPr lang="en-US" sz="2400" dirty="0"/>
              <a:t>Discharged after course of antibiotics (</a:t>
            </a:r>
            <a:r>
              <a:rPr lang="en-US" sz="2400" dirty="0" err="1"/>
              <a:t>cefixime</a:t>
            </a:r>
            <a:r>
              <a:rPr lang="en-US" sz="2400" dirty="0"/>
              <a:t>) and iron injections</a:t>
            </a:r>
          </a:p>
          <a:p>
            <a:r>
              <a:rPr lang="en-US" sz="2400" dirty="0"/>
              <a:t>No steroids</a:t>
            </a:r>
          </a:p>
          <a:p>
            <a:endParaRPr lang="en-US" sz="2400" dirty="0"/>
          </a:p>
        </p:txBody>
      </p:sp>
    </p:spTree>
    <p:extLst>
      <p:ext uri="{BB962C8B-B14F-4D97-AF65-F5344CB8AC3E}">
        <p14:creationId xmlns:p14="http://schemas.microsoft.com/office/powerpoint/2010/main" val="229181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78280"/>
            <a:ext cx="10515600" cy="4450882"/>
          </a:xfrm>
        </p:spPr>
        <p:txBody>
          <a:bodyPr>
            <a:normAutofit/>
          </a:bodyPr>
          <a:lstStyle/>
          <a:p>
            <a:r>
              <a:rPr lang="en-US" sz="1800" dirty="0"/>
              <a:t>After 10 days, persistent </a:t>
            </a:r>
            <a:r>
              <a:rPr lang="en-US" sz="1800" b="1" u="sng" dirty="0"/>
              <a:t>low grade fever and fatigue</a:t>
            </a:r>
          </a:p>
          <a:p>
            <a:r>
              <a:rPr lang="en-US" sz="1800" b="1" u="sng" dirty="0"/>
              <a:t>Reduced appetite and contraction of diuresis</a:t>
            </a:r>
            <a:r>
              <a:rPr lang="en-US" sz="1800" dirty="0"/>
              <a:t> with foamy urines</a:t>
            </a:r>
          </a:p>
          <a:p>
            <a:endParaRPr lang="en-US" sz="1800" dirty="0"/>
          </a:p>
          <a:p>
            <a:r>
              <a:rPr lang="en-US" sz="1800" dirty="0"/>
              <a:t>Bloods: </a:t>
            </a:r>
          </a:p>
          <a:p>
            <a:pPr lvl="1"/>
            <a:r>
              <a:rPr lang="en-US" sz="1800" b="1" u="sng" dirty="0"/>
              <a:t>Creatinine 4 mg/dl </a:t>
            </a:r>
          </a:p>
          <a:p>
            <a:pPr lvl="1"/>
            <a:r>
              <a:rPr lang="en-US" sz="1800" b="1" u="sng" dirty="0" err="1"/>
              <a:t>Hb</a:t>
            </a:r>
            <a:r>
              <a:rPr lang="en-US" sz="1800" b="1" u="sng" dirty="0"/>
              <a:t> 7 g/dl </a:t>
            </a:r>
          </a:p>
          <a:p>
            <a:pPr lvl="1"/>
            <a:r>
              <a:rPr lang="en-US" sz="1800" dirty="0"/>
              <a:t>CRP 80 mg/L</a:t>
            </a:r>
          </a:p>
          <a:p>
            <a:endParaRPr lang="en-US" sz="1800" dirty="0"/>
          </a:p>
          <a:p>
            <a:r>
              <a:rPr lang="en-US" sz="1800" b="1" u="sng" dirty="0"/>
              <a:t>Renal ultrasound</a:t>
            </a:r>
            <a:r>
              <a:rPr lang="en-US" sz="1800" dirty="0"/>
              <a:t> showed normal sized kidneys (right and left kidney around 7.2 cm) with increased cortical echogenicity bilaterally. </a:t>
            </a:r>
          </a:p>
          <a:p>
            <a:r>
              <a:rPr lang="en-US" sz="1800" dirty="0"/>
              <a:t>Patient admitted to hospital</a:t>
            </a:r>
          </a:p>
        </p:txBody>
      </p:sp>
    </p:spTree>
    <p:extLst>
      <p:ext uri="{BB962C8B-B14F-4D97-AF65-F5344CB8AC3E}">
        <p14:creationId xmlns:p14="http://schemas.microsoft.com/office/powerpoint/2010/main" val="1240083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8963</TotalTime>
  <Words>2105</Words>
  <Application>Microsoft Macintosh PowerPoint</Application>
  <PresentationFormat>Widescreen</PresentationFormat>
  <Paragraphs>244</Paragraphs>
  <Slides>40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AdvOTb92eb7df.I</vt:lpstr>
      <vt:lpstr>AdvP7627</vt:lpstr>
      <vt:lpstr>AdvTT5235d5a9</vt:lpstr>
      <vt:lpstr>AdvTT5235d5a9+20</vt:lpstr>
      <vt:lpstr>Calibri</vt:lpstr>
      <vt:lpstr>Calibri Light</vt:lpstr>
      <vt:lpstr>Times</vt:lpstr>
      <vt:lpstr>Arial</vt:lpstr>
      <vt:lpstr>Office Theme</vt:lpstr>
      <vt:lpstr>CLINICAL CASE Claudia Ravaglia – 17/4/2018</vt:lpstr>
      <vt:lpstr>Clinical case</vt:lpstr>
      <vt:lpstr>Past medical history </vt:lpstr>
      <vt:lpstr>PowerPoint Presentation</vt:lpstr>
      <vt:lpstr>PowerPoint Presentation</vt:lpstr>
      <vt:lpstr>Blood</vt:lpstr>
      <vt:lpstr>Further procedures </vt:lpstr>
      <vt:lpstr>PowerPoint Presentation</vt:lpstr>
      <vt:lpstr>PowerPoint Presentation</vt:lpstr>
      <vt:lpstr>Does this patient have an autoimmune disease? </vt:lpstr>
      <vt:lpstr>Blood tests requested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diagnosis is on top of your differential?</vt:lpstr>
      <vt:lpstr>BAL </vt:lpstr>
      <vt:lpstr>Blood tests </vt:lpstr>
      <vt:lpstr>What is your diagnosis? </vt:lpstr>
      <vt:lpstr>What is your diagnosis? </vt:lpstr>
      <vt:lpstr>Goodpasture’s disease</vt:lpstr>
      <vt:lpstr>Goodpasture’s disease</vt:lpstr>
      <vt:lpstr>PowerPoint Presentation</vt:lpstr>
      <vt:lpstr>PowerPoint Presentation</vt:lpstr>
      <vt:lpstr>PowerPoint Presentation</vt:lpstr>
      <vt:lpstr>RENAL BIOPSY : LIGHT MICROSCOPY – IMMUNOFLUORESCENCE</vt:lpstr>
      <vt:lpstr>PowerPoint Presentation</vt:lpstr>
      <vt:lpstr>Therapy </vt:lpstr>
      <vt:lpstr>In our case … </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Ravaglia</dc:creator>
  <cp:lastModifiedBy>Claudia Ravaglia</cp:lastModifiedBy>
  <cp:revision>86</cp:revision>
  <cp:lastPrinted>2018-04-16T09:26:44Z</cp:lastPrinted>
  <dcterms:created xsi:type="dcterms:W3CDTF">2018-04-10T09:19:05Z</dcterms:created>
  <dcterms:modified xsi:type="dcterms:W3CDTF">2018-04-16T18:56:33Z</dcterms:modified>
</cp:coreProperties>
</file>