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00" r:id="rId3"/>
    <p:sldId id="287" r:id="rId4"/>
    <p:sldId id="299" r:id="rId5"/>
    <p:sldId id="288" r:id="rId6"/>
    <p:sldId id="285" r:id="rId7"/>
    <p:sldId id="301" r:id="rId8"/>
    <p:sldId id="263" r:id="rId9"/>
    <p:sldId id="296" r:id="rId10"/>
    <p:sldId id="297" r:id="rId11"/>
    <p:sldId id="271" r:id="rId12"/>
    <p:sldId id="272" r:id="rId13"/>
    <p:sldId id="273" r:id="rId14"/>
    <p:sldId id="270" r:id="rId15"/>
    <p:sldId id="274" r:id="rId16"/>
    <p:sldId id="264" r:id="rId17"/>
    <p:sldId id="292" r:id="rId18"/>
    <p:sldId id="268" r:id="rId19"/>
    <p:sldId id="302" r:id="rId20"/>
    <p:sldId id="286" r:id="rId21"/>
    <p:sldId id="279" r:id="rId22"/>
    <p:sldId id="261" r:id="rId23"/>
    <p:sldId id="260" r:id="rId24"/>
    <p:sldId id="259" r:id="rId25"/>
    <p:sldId id="265" r:id="rId26"/>
    <p:sldId id="269" r:id="rId27"/>
    <p:sldId id="289" r:id="rId28"/>
    <p:sldId id="290" r:id="rId29"/>
    <p:sldId id="291" r:id="rId30"/>
    <p:sldId id="304" r:id="rId31"/>
    <p:sldId id="305" r:id="rId32"/>
    <p:sldId id="306" r:id="rId33"/>
    <p:sldId id="266" r:id="rId34"/>
    <p:sldId id="283" r:id="rId35"/>
    <p:sldId id="275" r:id="rId36"/>
    <p:sldId id="294" r:id="rId37"/>
    <p:sldId id="295" r:id="rId38"/>
    <p:sldId id="284" r:id="rId39"/>
    <p:sldId id="280" r:id="rId40"/>
    <p:sldId id="281" r:id="rId41"/>
    <p:sldId id="282" r:id="rId42"/>
    <p:sldId id="276" r:id="rId43"/>
    <p:sldId id="307" r:id="rId44"/>
    <p:sldId id="303" r:id="rId45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152" d="100"/>
          <a:sy n="152" d="100"/>
        </p:scale>
        <p:origin x="-3896" y="-776"/>
      </p:cViewPr>
      <p:guideLst>
        <p:guide orient="horz" pos="2086"/>
        <p:guide pos="289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FF459-F887-2442-B3B1-EEC4C425C8CE}" type="datetimeFigureOut">
              <a:rPr lang="it-IT" smtClean="0"/>
              <a:t>15/04/18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2B45-B8E5-6D48-A68D-0C51544C9B3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8508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FF459-F887-2442-B3B1-EEC4C425C8CE}" type="datetimeFigureOut">
              <a:rPr lang="it-IT" smtClean="0"/>
              <a:t>15/04/18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2B45-B8E5-6D48-A68D-0C51544C9B3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1420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FF459-F887-2442-B3B1-EEC4C425C8CE}" type="datetimeFigureOut">
              <a:rPr lang="it-IT" smtClean="0"/>
              <a:t>15/04/18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2B45-B8E5-6D48-A68D-0C51544C9B3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865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FF459-F887-2442-B3B1-EEC4C425C8CE}" type="datetimeFigureOut">
              <a:rPr lang="it-IT" smtClean="0"/>
              <a:t>15/04/18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2B45-B8E5-6D48-A68D-0C51544C9B3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166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FF459-F887-2442-B3B1-EEC4C425C8CE}" type="datetimeFigureOut">
              <a:rPr lang="it-IT" smtClean="0"/>
              <a:t>15/04/18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2B45-B8E5-6D48-A68D-0C51544C9B3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305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FF459-F887-2442-B3B1-EEC4C425C8CE}" type="datetimeFigureOut">
              <a:rPr lang="it-IT" smtClean="0"/>
              <a:t>15/04/18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2B45-B8E5-6D48-A68D-0C51544C9B3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8228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FF459-F887-2442-B3B1-EEC4C425C8CE}" type="datetimeFigureOut">
              <a:rPr lang="it-IT" smtClean="0"/>
              <a:t>15/04/18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2B45-B8E5-6D48-A68D-0C51544C9B3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8893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FF459-F887-2442-B3B1-EEC4C425C8CE}" type="datetimeFigureOut">
              <a:rPr lang="it-IT" smtClean="0"/>
              <a:t>15/04/18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2B45-B8E5-6D48-A68D-0C51544C9B3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9214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FF459-F887-2442-B3B1-EEC4C425C8CE}" type="datetimeFigureOut">
              <a:rPr lang="it-IT" smtClean="0"/>
              <a:t>15/04/18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2B45-B8E5-6D48-A68D-0C51544C9B3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9217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FF459-F887-2442-B3B1-EEC4C425C8CE}" type="datetimeFigureOut">
              <a:rPr lang="it-IT" smtClean="0"/>
              <a:t>15/04/18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2B45-B8E5-6D48-A68D-0C51544C9B3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7672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FF459-F887-2442-B3B1-EEC4C425C8CE}" type="datetimeFigureOut">
              <a:rPr lang="it-IT" smtClean="0"/>
              <a:t>15/04/18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2B45-B8E5-6D48-A68D-0C51544C9B3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5903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FF459-F887-2442-B3B1-EEC4C425C8CE}" type="datetimeFigureOut">
              <a:rPr lang="it-IT" smtClean="0"/>
              <a:t>15/04/18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02B45-B8E5-6D48-A68D-0C51544C9B3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146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jp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Relationship Id="rId3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6459" y="614368"/>
            <a:ext cx="8071081" cy="1470025"/>
          </a:xfrm>
        </p:spPr>
        <p:txBody>
          <a:bodyPr>
            <a:normAutofit/>
          </a:bodyPr>
          <a:lstStyle/>
          <a:p>
            <a:r>
              <a:rPr lang="it-IT" b="1" dirty="0" smtClean="0"/>
              <a:t>Terapie biologiche per l’asma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4" name="Sottotitolo 2"/>
          <p:cNvSpPr>
            <a:spLocks noGrp="1"/>
          </p:cNvSpPr>
          <p:nvPr>
            <p:ph type="subTitle" idx="1"/>
          </p:nvPr>
        </p:nvSpPr>
        <p:spPr>
          <a:xfrm>
            <a:off x="1371600" y="2710303"/>
            <a:ext cx="6400800" cy="850986"/>
          </a:xfrm>
        </p:spPr>
        <p:txBody>
          <a:bodyPr>
            <a:normAutofit fontScale="92500" lnSpcReduction="10000"/>
          </a:bodyPr>
          <a:lstStyle/>
          <a:p>
            <a:r>
              <a:rPr lang="it-IT" b="1" dirty="0" smtClean="0">
                <a:solidFill>
                  <a:schemeClr val="tx1"/>
                </a:solidFill>
              </a:rPr>
              <a:t>Mario Cazzola, FERS</a:t>
            </a:r>
          </a:p>
          <a:p>
            <a:r>
              <a:rPr lang="it-IT" sz="2200" b="1" dirty="0" smtClean="0">
                <a:solidFill>
                  <a:schemeClr val="tx1"/>
                </a:solidFill>
              </a:rPr>
              <a:t>Professore onorario</a:t>
            </a:r>
            <a:endParaRPr lang="it-IT" sz="2200" b="1" dirty="0">
              <a:solidFill>
                <a:schemeClr val="tx1"/>
              </a:solidFill>
            </a:endParaRPr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 bwMode="auto">
          <a:xfrm>
            <a:off x="42863" y="3709988"/>
            <a:ext cx="906145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000" b="1" i="1" dirty="0">
                <a:solidFill>
                  <a:srgbClr val="000000"/>
                </a:solidFill>
                <a:cs typeface="Arial" charset="0"/>
              </a:rPr>
              <a:t>Università di Roma Tor Vergata</a:t>
            </a:r>
            <a:br>
              <a:rPr lang="it-IT" sz="2000" b="1" i="1" dirty="0">
                <a:solidFill>
                  <a:srgbClr val="000000"/>
                </a:solidFill>
                <a:cs typeface="Arial" charset="0"/>
              </a:rPr>
            </a:br>
            <a:r>
              <a:rPr lang="it-IT" sz="2000" b="1" i="1" dirty="0"/>
              <a:t>Dipartimento di Medicina </a:t>
            </a:r>
            <a:r>
              <a:rPr lang="it-IT" sz="2000" b="1" i="1" dirty="0" smtClean="0"/>
              <a:t>Sperimentale e Chirurgia</a:t>
            </a:r>
            <a:endParaRPr lang="it-IT" sz="2000" b="1" i="1" dirty="0"/>
          </a:p>
          <a:p>
            <a:pPr algn="ctr" eaLnBrk="1" hangingPunct="1"/>
            <a:r>
              <a:rPr lang="it-IT" sz="2000" b="1" i="1" dirty="0" smtClean="0"/>
              <a:t>Insegnamento </a:t>
            </a:r>
            <a:r>
              <a:rPr lang="it-IT" sz="2000" b="1" i="1" dirty="0"/>
              <a:t>di Medicina Respiratoria</a:t>
            </a:r>
          </a:p>
        </p:txBody>
      </p:sp>
      <p:pic>
        <p:nvPicPr>
          <p:cNvPr id="6" name="Immagine 2" descr="TV immagi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4684713"/>
            <a:ext cx="2173288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4684713"/>
            <a:ext cx="7013575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369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390" y="2970655"/>
            <a:ext cx="5393610" cy="3239576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94888" y="2980878"/>
            <a:ext cx="374309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/>
              <a:buChar char="•"/>
            </a:pPr>
            <a:r>
              <a:rPr lang="it-IT" sz="1600" b="1" dirty="0" smtClean="0"/>
              <a:t>Omalizumab </a:t>
            </a:r>
            <a:r>
              <a:rPr lang="it-IT" sz="1600" b="1" dirty="0" smtClean="0"/>
              <a:t>abbassa </a:t>
            </a:r>
            <a:r>
              <a:rPr lang="it-IT" sz="1600" b="1" dirty="0"/>
              <a:t>i livelli di IgE libera e riduce l'espressione del recettore </a:t>
            </a:r>
            <a:r>
              <a:rPr lang="it-IT" sz="1600" b="1" dirty="0" err="1"/>
              <a:t>FceRI</a:t>
            </a:r>
            <a:r>
              <a:rPr lang="it-IT" sz="1600" b="1" dirty="0"/>
              <a:t> su mastociti e basofili. </a:t>
            </a:r>
            <a:endParaRPr lang="it-IT" sz="1600" b="1" dirty="0" smtClean="0"/>
          </a:p>
          <a:p>
            <a:pPr marL="182563" indent="-182563">
              <a:buFont typeface="Arial"/>
              <a:buChar char="•"/>
            </a:pPr>
            <a:r>
              <a:rPr lang="it-IT" sz="1600" b="1" dirty="0" smtClean="0"/>
              <a:t>Ciò </a:t>
            </a:r>
            <a:r>
              <a:rPr lang="it-IT" sz="1600" b="1" dirty="0"/>
              <a:t>si traduce in una diminuzione dell'attivazione e della sensibilità dei mastociti, che porta a una riduzione dell'afflusso e dell'attivazione </a:t>
            </a:r>
            <a:r>
              <a:rPr lang="it-IT" sz="1600" b="1" dirty="0" smtClean="0"/>
              <a:t>degli eosinofili. </a:t>
            </a:r>
          </a:p>
          <a:p>
            <a:pPr marL="182563" indent="-182563">
              <a:buFont typeface="Arial"/>
              <a:buChar char="•"/>
            </a:pPr>
            <a:r>
              <a:rPr lang="it-IT" sz="1600" b="1" dirty="0" smtClean="0"/>
              <a:t>Il </a:t>
            </a:r>
            <a:r>
              <a:rPr lang="it-IT" sz="1600" b="1" dirty="0"/>
              <a:t>trattamento </a:t>
            </a:r>
            <a:r>
              <a:rPr lang="it-IT" sz="1600" b="1" dirty="0" smtClean="0"/>
              <a:t>con </a:t>
            </a:r>
            <a:r>
              <a:rPr lang="it-IT" sz="1600" b="1" dirty="0"/>
              <a:t>omalizumab può determinare una riduzione della sopravvivenza dei mastociti. </a:t>
            </a:r>
            <a:endParaRPr lang="it-IT" sz="1600" b="1" dirty="0" smtClean="0"/>
          </a:p>
          <a:p>
            <a:pPr marL="182563" indent="-182563">
              <a:buFont typeface="Arial"/>
              <a:buChar char="•"/>
            </a:pPr>
            <a:r>
              <a:rPr lang="it-IT" sz="1600" b="1" dirty="0" smtClean="0"/>
              <a:t>Omalizumab </a:t>
            </a:r>
            <a:r>
              <a:rPr lang="it-IT" sz="1600" b="1" dirty="0"/>
              <a:t>riduce anche l'espressione del recettore </a:t>
            </a:r>
            <a:r>
              <a:rPr lang="it-IT" sz="1600" b="1" dirty="0" err="1"/>
              <a:t>FceRI</a:t>
            </a:r>
            <a:r>
              <a:rPr lang="it-IT" sz="1600" b="1" dirty="0"/>
              <a:t> delle cellule dendritiche.</a:t>
            </a:r>
          </a:p>
        </p:txBody>
      </p:sp>
      <p:sp>
        <p:nvSpPr>
          <p:cNvPr id="5" name="Rettangolo 4"/>
          <p:cNvSpPr/>
          <p:nvPr/>
        </p:nvSpPr>
        <p:spPr>
          <a:xfrm>
            <a:off x="3973622" y="2528017"/>
            <a:ext cx="4554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Proposti meccanismi d'azione di </a:t>
            </a:r>
            <a:r>
              <a:rPr lang="it-IT" b="1" dirty="0" smtClean="0"/>
              <a:t>omalizumab</a:t>
            </a:r>
            <a:endParaRPr lang="it-IT" dirty="0"/>
          </a:p>
        </p:txBody>
      </p:sp>
      <p:grpSp>
        <p:nvGrpSpPr>
          <p:cNvPr id="8" name="Gruppo 7"/>
          <p:cNvGrpSpPr/>
          <p:nvPr/>
        </p:nvGrpSpPr>
        <p:grpSpPr>
          <a:xfrm>
            <a:off x="1540381" y="131599"/>
            <a:ext cx="7231625" cy="2120281"/>
            <a:chOff x="94888" y="131599"/>
            <a:chExt cx="7231625" cy="2120281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888" y="131599"/>
              <a:ext cx="7231625" cy="1911639"/>
            </a:xfrm>
            <a:prstGeom prst="rect">
              <a:avLst/>
            </a:prstGeom>
          </p:spPr>
        </p:pic>
        <p:sp>
          <p:nvSpPr>
            <p:cNvPr id="6" name="Rettangolo 5"/>
            <p:cNvSpPr/>
            <p:nvPr/>
          </p:nvSpPr>
          <p:spPr>
            <a:xfrm>
              <a:off x="3973622" y="1974881"/>
              <a:ext cx="334133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venir Heavy"/>
                  <a:cs typeface="Avenir Heavy"/>
                </a:rPr>
                <a:t>J Allergy </a:t>
              </a:r>
              <a:r>
                <a:rPr lang="en-US" sz="1200" b="1" dirty="0" err="1">
                  <a:latin typeface="Avenir Heavy"/>
                  <a:cs typeface="Avenir Heavy"/>
                </a:rPr>
                <a:t>Clin</a:t>
              </a:r>
              <a:r>
                <a:rPr lang="en-US" sz="1200" b="1" dirty="0">
                  <a:latin typeface="Avenir Heavy"/>
                  <a:cs typeface="Avenir Heavy"/>
                </a:rPr>
                <a:t> </a:t>
              </a:r>
              <a:r>
                <a:rPr lang="en-US" sz="1200" b="1" dirty="0" err="1">
                  <a:latin typeface="Avenir Heavy"/>
                  <a:cs typeface="Avenir Heavy"/>
                </a:rPr>
                <a:t>Immunol</a:t>
              </a:r>
              <a:r>
                <a:rPr lang="en-US" sz="1200" b="1" dirty="0">
                  <a:latin typeface="Avenir Heavy"/>
                  <a:cs typeface="Avenir Heavy"/>
                </a:rPr>
                <a:t>. 2005; 115: 459–465</a:t>
              </a:r>
              <a:endParaRPr lang="it-IT" sz="1200" b="1" dirty="0">
                <a:latin typeface="Avenir Heavy"/>
                <a:cs typeface="Avenir Heavy"/>
              </a:endParaRPr>
            </a:p>
          </p:txBody>
        </p:sp>
      </p:grp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88" y="144529"/>
            <a:ext cx="1353584" cy="49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76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214" y="66480"/>
            <a:ext cx="6616964" cy="135105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9" y="52029"/>
            <a:ext cx="1162590" cy="149100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570" y="1491946"/>
            <a:ext cx="3093490" cy="24203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984" y="3138454"/>
            <a:ext cx="3360936" cy="183449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771" y="3347198"/>
            <a:ext cx="2535295" cy="162575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771" y="5127924"/>
            <a:ext cx="2653046" cy="1607907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94656" y="1834982"/>
            <a:ext cx="86848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/>
              <a:buChar char="•"/>
            </a:pPr>
            <a:r>
              <a:rPr lang="it-IT" sz="1600" b="1" dirty="0"/>
              <a:t>S</a:t>
            </a:r>
            <a:r>
              <a:rPr lang="it-IT" sz="1600" b="1" dirty="0" smtClean="0"/>
              <a:t>tudio </a:t>
            </a:r>
            <a:r>
              <a:rPr lang="it-IT" sz="1600" b="1" dirty="0"/>
              <a:t>osservazionale di 12 mesi, condotto in un contesto di vita </a:t>
            </a:r>
            <a:r>
              <a:rPr lang="it-IT" sz="1600" b="1" dirty="0" smtClean="0"/>
              <a:t>reale</a:t>
            </a:r>
          </a:p>
          <a:p>
            <a:pPr marL="176213" indent="-176213">
              <a:buFont typeface="Arial"/>
              <a:buChar char="•"/>
            </a:pPr>
            <a:r>
              <a:rPr lang="it-IT" sz="1600" b="1" dirty="0" smtClean="0"/>
              <a:t>Omalizumab </a:t>
            </a:r>
            <a:r>
              <a:rPr lang="it-IT" sz="1600" b="1" dirty="0"/>
              <a:t>è efficace e sicuro come trattamento aggiuntivo per l'asma persistente allergico grave non </a:t>
            </a:r>
            <a:r>
              <a:rPr lang="it-IT" sz="1600" b="1" dirty="0" smtClean="0"/>
              <a:t>controllato anche </a:t>
            </a:r>
            <a:r>
              <a:rPr lang="it-IT" sz="1600" b="1" dirty="0"/>
              <a:t>in pazienti non specificamente selezionati per l'inclusione in uno studio clinico, e può essere opportunamente somministrato nella pratica quotidiana. 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1073" y="5127924"/>
            <a:ext cx="2166089" cy="156124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7502" y="5646860"/>
            <a:ext cx="607087" cy="6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46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25400" cy="127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95" y="71772"/>
            <a:ext cx="6333839" cy="159744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1" y="71772"/>
            <a:ext cx="882650" cy="11303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8694" y="1757862"/>
            <a:ext cx="3166162" cy="258605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70207" y="2136339"/>
            <a:ext cx="86398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/>
              <a:buChar char="•"/>
            </a:pPr>
            <a:r>
              <a:rPr lang="it-IT" sz="1600" b="1" dirty="0" smtClean="0"/>
              <a:t>Un'ampia </a:t>
            </a:r>
            <a:r>
              <a:rPr lang="it-IT" sz="1600" b="1" dirty="0"/>
              <a:t>percentuale di </a:t>
            </a:r>
            <a:r>
              <a:rPr lang="it-IT" sz="1600" b="1" dirty="0" smtClean="0"/>
              <a:t>pazienti con asma grave trattati </a:t>
            </a:r>
            <a:r>
              <a:rPr lang="it-IT" sz="1600" b="1" dirty="0"/>
              <a:t>per un lungo periodo di tempo con omalizumab ha raggiunto un controllo accettabile dell'asma. </a:t>
            </a:r>
            <a:endParaRPr lang="it-IT" sz="1600" b="1" dirty="0" smtClean="0"/>
          </a:p>
          <a:p>
            <a:pPr marL="176213" indent="-176213">
              <a:buFont typeface="Arial"/>
              <a:buChar char="•"/>
            </a:pPr>
            <a:r>
              <a:rPr lang="it-IT" sz="1600" b="1" dirty="0" smtClean="0"/>
              <a:t>Le comorbilità </a:t>
            </a:r>
            <a:r>
              <a:rPr lang="it-IT" sz="1600" b="1" dirty="0"/>
              <a:t>sono i principali responsabili della mancanza di controllo dell'asma.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291" y="3685137"/>
            <a:ext cx="3911688" cy="240626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9900" y="3651525"/>
            <a:ext cx="4140200" cy="243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20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60796" y="156832"/>
            <a:ext cx="6840809" cy="1736338"/>
            <a:chOff x="60796" y="156832"/>
            <a:chExt cx="7103931" cy="1952238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796" y="156832"/>
              <a:ext cx="7103931" cy="1718071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8336" y="1893170"/>
              <a:ext cx="1638300" cy="215900"/>
            </a:xfrm>
            <a:prstGeom prst="rect">
              <a:avLst/>
            </a:prstGeom>
          </p:spPr>
        </p:pic>
      </p:grp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6" y="2011868"/>
            <a:ext cx="5009821" cy="246029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98" y="4804084"/>
            <a:ext cx="2745141" cy="199383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6995" y="4981459"/>
            <a:ext cx="4033064" cy="1874954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110936" y="2070358"/>
            <a:ext cx="3921310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/>
              <a:buChar char="•"/>
            </a:pPr>
            <a:r>
              <a:rPr lang="it-IT" sz="1600" b="1" dirty="0" smtClean="0"/>
              <a:t>I </a:t>
            </a:r>
            <a:r>
              <a:rPr lang="it-IT" sz="1600" b="1" dirty="0"/>
              <a:t>pazienti trattati con omalizumab </a:t>
            </a:r>
            <a:r>
              <a:rPr lang="it-IT" sz="1600" b="1" dirty="0" smtClean="0"/>
              <a:t>che si presentano </a:t>
            </a:r>
            <a:r>
              <a:rPr lang="it-IT" sz="1600" b="1" dirty="0"/>
              <a:t>al basale </a:t>
            </a:r>
            <a:r>
              <a:rPr lang="it-IT" sz="1600" b="1" dirty="0" smtClean="0"/>
              <a:t>con </a:t>
            </a:r>
            <a:r>
              <a:rPr lang="it-IT" sz="1600" b="1" dirty="0"/>
              <a:t>marcatori clinici </a:t>
            </a:r>
            <a:r>
              <a:rPr lang="it-IT" sz="1600" b="1" dirty="0" smtClean="0"/>
              <a:t>suggestivi di asma più grave o con più eosinofili </a:t>
            </a:r>
            <a:r>
              <a:rPr lang="it-IT" sz="1600" b="1" dirty="0"/>
              <a:t>nel sangue </a:t>
            </a:r>
            <a:r>
              <a:rPr lang="it-IT" sz="1600" b="1" dirty="0" smtClean="0"/>
              <a:t>presentano </a:t>
            </a:r>
            <a:r>
              <a:rPr lang="it-IT" sz="1600" b="1" dirty="0"/>
              <a:t>una riduzione più marcata delle esacerbazioni asmatiche che richiedono una terapia steroidea sistemica </a:t>
            </a:r>
            <a:r>
              <a:rPr lang="it-IT" sz="1600" b="1" dirty="0" smtClean="0"/>
              <a:t>rispetto </a:t>
            </a:r>
            <a:r>
              <a:rPr lang="it-IT" sz="1600" b="1" dirty="0"/>
              <a:t>ai pazienti </a:t>
            </a:r>
            <a:r>
              <a:rPr lang="it-IT" sz="1600" b="1" dirty="0" smtClean="0"/>
              <a:t>asmatici senza questi </a:t>
            </a:r>
            <a:r>
              <a:rPr lang="it-IT" sz="1600" b="1" dirty="0"/>
              <a:t>marcatori. </a:t>
            </a:r>
            <a:endParaRPr lang="it-IT" sz="1600" b="1" dirty="0" smtClean="0"/>
          </a:p>
          <a:p>
            <a:pPr marL="176213" indent="-176213">
              <a:buFont typeface="Arial"/>
              <a:buChar char="•"/>
            </a:pPr>
            <a:r>
              <a:rPr lang="it-IT" sz="1600" b="1" dirty="0" smtClean="0"/>
              <a:t>Omalizumab </a:t>
            </a:r>
            <a:r>
              <a:rPr lang="it-IT" sz="1600" b="1" dirty="0"/>
              <a:t>riduce significativamente i tassi di esacerbazione indipendentemente dai livelli basali di eosinofili.</a:t>
            </a:r>
          </a:p>
        </p:txBody>
      </p:sp>
    </p:spTree>
    <p:extLst>
      <p:ext uri="{BB962C8B-B14F-4D97-AF65-F5344CB8AC3E}">
        <p14:creationId xmlns:p14="http://schemas.microsoft.com/office/powerpoint/2010/main" val="1096792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73" y="139261"/>
            <a:ext cx="3593196" cy="1479984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14838" y="2427219"/>
            <a:ext cx="451922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/>
              <a:buChar char="•"/>
            </a:pPr>
            <a:r>
              <a:rPr lang="it-IT" b="1" dirty="0" smtClean="0"/>
              <a:t>Studio che ha </a:t>
            </a:r>
            <a:r>
              <a:rPr lang="it-IT" b="1" dirty="0"/>
              <a:t>valutato 49 pazienti che hanno volontariamente accettato di sospendere il trattamento con omalizumab dopo 6 anni di terapia. </a:t>
            </a:r>
            <a:endParaRPr lang="it-IT" b="1" dirty="0" smtClean="0"/>
          </a:p>
          <a:p>
            <a:pPr marL="182563" indent="-182563">
              <a:buFont typeface="Arial"/>
              <a:buChar char="•"/>
            </a:pPr>
            <a:r>
              <a:rPr lang="it-IT" b="1" dirty="0" smtClean="0"/>
              <a:t>La </a:t>
            </a:r>
            <a:r>
              <a:rPr lang="it-IT" b="1" dirty="0"/>
              <a:t>recidiva di asma è stata definita come qualsiasi </a:t>
            </a:r>
            <a:r>
              <a:rPr lang="it-IT" b="1" dirty="0" smtClean="0"/>
              <a:t>esacerbazione grave dell'asma </a:t>
            </a:r>
            <a:r>
              <a:rPr lang="it-IT" b="1" dirty="0"/>
              <a:t>associata alla perdita del controllo </a:t>
            </a:r>
            <a:r>
              <a:rPr lang="it-IT" b="1" dirty="0" smtClean="0"/>
              <a:t>dell'asma stesso. </a:t>
            </a:r>
          </a:p>
          <a:p>
            <a:pPr marL="182563" indent="-182563">
              <a:buFont typeface="Arial"/>
              <a:buChar char="•"/>
            </a:pPr>
            <a:r>
              <a:rPr lang="it-IT" b="1" dirty="0" smtClean="0"/>
              <a:t>Dodici </a:t>
            </a:r>
            <a:r>
              <a:rPr lang="it-IT" b="1" dirty="0"/>
              <a:t>pazienti </a:t>
            </a:r>
            <a:r>
              <a:rPr lang="it-IT" b="1" dirty="0" smtClean="0"/>
              <a:t>hanno presentato recidiva </a:t>
            </a:r>
            <a:r>
              <a:rPr lang="it-IT" b="1" dirty="0"/>
              <a:t>nel primo anno di follow-up e 7 </a:t>
            </a:r>
            <a:r>
              <a:rPr lang="it-IT" b="1" dirty="0" smtClean="0"/>
              <a:t>da </a:t>
            </a:r>
            <a:r>
              <a:rPr lang="it-IT" b="1" dirty="0"/>
              <a:t>13 </a:t>
            </a:r>
            <a:r>
              <a:rPr lang="it-IT" b="1" dirty="0" smtClean="0"/>
              <a:t>a </a:t>
            </a:r>
            <a:r>
              <a:rPr lang="it-IT" b="1" dirty="0"/>
              <a:t>48 </a:t>
            </a:r>
            <a:r>
              <a:rPr lang="it-IT" b="1" dirty="0" smtClean="0"/>
              <a:t>mesi dopo l’interruzione del trattamento. </a:t>
            </a:r>
          </a:p>
          <a:p>
            <a:pPr marL="182563" indent="-182563">
              <a:buFont typeface="Arial"/>
              <a:buChar char="•"/>
            </a:pPr>
            <a:r>
              <a:rPr lang="it-IT" b="1" dirty="0" smtClean="0"/>
              <a:t>Questi </a:t>
            </a:r>
            <a:r>
              <a:rPr lang="it-IT" b="1" dirty="0"/>
              <a:t>risultati suggeriscono che gli effetti di 6 anni di omalizumab possono persistere </a:t>
            </a:r>
            <a:r>
              <a:rPr lang="it-IT" b="1" dirty="0"/>
              <a:t>per almeno 4 </a:t>
            </a:r>
            <a:r>
              <a:rPr lang="it-IT" b="1" dirty="0" smtClean="0"/>
              <a:t>anni dopo </a:t>
            </a:r>
            <a:r>
              <a:rPr lang="it-IT" b="1" dirty="0"/>
              <a:t>l'interruzione della terapia nel 60% dei </a:t>
            </a:r>
            <a:r>
              <a:rPr lang="it-IT" b="1" dirty="0" smtClean="0"/>
              <a:t>pazienti.</a:t>
            </a:r>
            <a:endParaRPr lang="it-IT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643" y="3154577"/>
            <a:ext cx="3741291" cy="280008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905357" y="2623903"/>
            <a:ext cx="39937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b="1" dirty="0"/>
              <a:t>Numero di asmatici (%) che sono rimasti sotto controllo durante il follow-up </a:t>
            </a:r>
            <a:r>
              <a:rPr lang="it-IT" sz="1200" b="1" dirty="0" smtClean="0"/>
              <a:t>di </a:t>
            </a:r>
            <a:r>
              <a:rPr lang="it-IT" sz="1200" b="1" dirty="0"/>
              <a:t>4 anni</a:t>
            </a:r>
          </a:p>
        </p:txBody>
      </p:sp>
      <p:pic>
        <p:nvPicPr>
          <p:cNvPr id="8" name="Immagine 7" descr="4.cover-sourc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8" y="33456"/>
            <a:ext cx="1520986" cy="202818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2704" y="1504945"/>
            <a:ext cx="3121025" cy="660094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5489387" y="1837300"/>
            <a:ext cx="34097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/>
              <a:t>Thorax. </a:t>
            </a:r>
            <a:r>
              <a:rPr lang="en-US" sz="1400" b="1" dirty="0" smtClean="0"/>
              <a:t>2017;thoraxjnl</a:t>
            </a:r>
            <a:r>
              <a:rPr lang="en-US" sz="1400" b="1" dirty="0"/>
              <a:t>-2017-210017.</a:t>
            </a:r>
            <a:endParaRPr lang="it-IT" sz="1400" b="1" dirty="0"/>
          </a:p>
        </p:txBody>
      </p:sp>
    </p:spTree>
    <p:extLst>
      <p:ext uri="{BB962C8B-B14F-4D97-AF65-F5344CB8AC3E}">
        <p14:creationId xmlns:p14="http://schemas.microsoft.com/office/powerpoint/2010/main" val="2114357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550" y="222868"/>
            <a:ext cx="7130952" cy="1193700"/>
          </a:xfrm>
          <a:prstGeom prst="rect">
            <a:avLst/>
          </a:prstGeom>
        </p:spPr>
      </p:pic>
      <p:pic>
        <p:nvPicPr>
          <p:cNvPr id="3" name="Immagine 2" descr="1-s2.0-S0091674917X00079-cov150h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2" y="94523"/>
            <a:ext cx="1205485" cy="1614489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46041" y="2754487"/>
            <a:ext cx="873446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/>
              <a:buChar char="•"/>
            </a:pPr>
            <a:r>
              <a:rPr lang="it-IT" b="1" dirty="0" err="1" smtClean="0"/>
              <a:t>Quilizumab</a:t>
            </a:r>
            <a:endParaRPr lang="it-IT" b="1" dirty="0" smtClean="0"/>
          </a:p>
          <a:p>
            <a:pPr marL="742950" lvl="1" indent="-285750">
              <a:buFont typeface="Lucida Grande"/>
              <a:buChar char="-"/>
            </a:pPr>
            <a:r>
              <a:rPr lang="it-IT" b="1" dirty="0" smtClean="0"/>
              <a:t>mira </a:t>
            </a:r>
            <a:r>
              <a:rPr lang="it-IT" b="1" dirty="0"/>
              <a:t>in particolare al primo </a:t>
            </a:r>
            <a:r>
              <a:rPr lang="it-IT" b="1" dirty="0" err="1"/>
              <a:t>epitopo</a:t>
            </a:r>
            <a:r>
              <a:rPr lang="it-IT" b="1" dirty="0"/>
              <a:t> M1 inibendo la produzione di nuove </a:t>
            </a:r>
            <a:r>
              <a:rPr lang="it-IT" b="1" dirty="0" smtClean="0"/>
              <a:t>IgE. Esso </a:t>
            </a:r>
            <a:r>
              <a:rPr lang="it-IT" b="1" dirty="0"/>
              <a:t>è progettato per eliminare le cellule B che si </a:t>
            </a:r>
            <a:r>
              <a:rPr lang="it-IT" b="1" dirty="0" smtClean="0"/>
              <a:t>potrebbero </a:t>
            </a:r>
            <a:r>
              <a:rPr lang="it-IT" b="1" dirty="0" smtClean="0"/>
              <a:t>evolvere </a:t>
            </a:r>
            <a:r>
              <a:rPr lang="it-IT" b="1" dirty="0"/>
              <a:t>in plasmacellule e </a:t>
            </a:r>
            <a:r>
              <a:rPr lang="it-IT" b="1" dirty="0" smtClean="0"/>
              <a:t>produrre altre </a:t>
            </a:r>
            <a:r>
              <a:rPr lang="it-IT" b="1" dirty="0"/>
              <a:t>IgE, piuttosto che legarsi e neutralizzare le IgE </a:t>
            </a:r>
            <a:r>
              <a:rPr lang="it-IT" b="1" dirty="0" smtClean="0"/>
              <a:t>esistenti.</a:t>
            </a:r>
          </a:p>
          <a:p>
            <a:pPr marL="182563" lvl="1" indent="-182563">
              <a:buFont typeface="Arial"/>
              <a:buChar char="•"/>
            </a:pPr>
            <a:r>
              <a:rPr lang="it-IT" b="1" dirty="0" err="1" smtClean="0"/>
              <a:t>Lumiliximab</a:t>
            </a:r>
            <a:r>
              <a:rPr lang="it-IT" b="1" dirty="0" smtClean="0"/>
              <a:t> </a:t>
            </a:r>
          </a:p>
          <a:p>
            <a:pPr marL="742950" lvl="2" indent="-285750">
              <a:buFont typeface="Lucida Grande"/>
              <a:buChar char="-"/>
            </a:pPr>
            <a:r>
              <a:rPr lang="it-IT" b="1" dirty="0" smtClean="0"/>
              <a:t>un </a:t>
            </a:r>
            <a:r>
              <a:rPr lang="it-IT" b="1" dirty="0"/>
              <a:t>mAb </a:t>
            </a:r>
            <a:r>
              <a:rPr lang="it-IT" b="1" dirty="0" smtClean="0"/>
              <a:t>chimerico anti</a:t>
            </a:r>
            <a:r>
              <a:rPr lang="it-IT" b="1" dirty="0"/>
              <a:t>-</a:t>
            </a:r>
            <a:r>
              <a:rPr lang="it-IT" b="1" dirty="0" err="1"/>
              <a:t>FcεRII</a:t>
            </a:r>
            <a:r>
              <a:rPr lang="it-IT" b="1" dirty="0"/>
              <a:t> (CD23) </a:t>
            </a:r>
            <a:r>
              <a:rPr lang="it-IT" b="1" dirty="0" smtClean="0"/>
              <a:t>utilizzato </a:t>
            </a:r>
            <a:r>
              <a:rPr lang="it-IT" b="1" dirty="0"/>
              <a:t>con successo in recidive di leucemia linfatica. </a:t>
            </a:r>
            <a:r>
              <a:rPr lang="it-IT" b="1" dirty="0" smtClean="0"/>
              <a:t>Esso riduce </a:t>
            </a:r>
            <a:r>
              <a:rPr lang="it-IT" b="1" dirty="0"/>
              <a:t>i livelli sierici di IgE di circa il 40</a:t>
            </a:r>
            <a:r>
              <a:rPr lang="it-IT" b="1" dirty="0" smtClean="0"/>
              <a:t>%. </a:t>
            </a:r>
          </a:p>
          <a:p>
            <a:pPr marL="182563" indent="-182563">
              <a:buFont typeface="Arial"/>
              <a:buChar char="•"/>
            </a:pPr>
            <a:r>
              <a:rPr lang="it-IT" b="1" dirty="0" err="1" smtClean="0"/>
              <a:t>Ligelizumab</a:t>
            </a:r>
            <a:endParaRPr lang="it-IT" b="1" dirty="0" smtClean="0"/>
          </a:p>
          <a:p>
            <a:pPr marL="742950" lvl="1" indent="-285750">
              <a:buFont typeface="Lucida Grande"/>
              <a:buChar char="-"/>
            </a:pPr>
            <a:r>
              <a:rPr lang="it-IT" b="1" dirty="0" smtClean="0"/>
              <a:t>mAb </a:t>
            </a:r>
            <a:r>
              <a:rPr lang="it-IT" b="1" dirty="0"/>
              <a:t>anti-</a:t>
            </a:r>
            <a:r>
              <a:rPr lang="it-IT" b="1" dirty="0" smtClean="0"/>
              <a:t>IgE con </a:t>
            </a:r>
            <a:r>
              <a:rPr lang="it-IT" b="1" dirty="0"/>
              <a:t>affinità per le IgE </a:t>
            </a:r>
            <a:r>
              <a:rPr lang="it-IT" b="1" dirty="0" smtClean="0"/>
              <a:t>di circa </a:t>
            </a:r>
            <a:r>
              <a:rPr lang="it-IT" b="1" dirty="0"/>
              <a:t>50 volte maggiore </a:t>
            </a:r>
            <a:r>
              <a:rPr lang="it-IT" b="1" dirty="0" smtClean="0"/>
              <a:t>di quella di omalizumab, ha </a:t>
            </a:r>
            <a:r>
              <a:rPr lang="it-IT" b="1" dirty="0"/>
              <a:t>dimostrato di inibire le risposte dei test cutanei indotti dagli allergeni e di ridurre i livelli di IgE in misura maggiore rispetto a omalizumab. </a:t>
            </a:r>
          </a:p>
        </p:txBody>
      </p:sp>
      <p:sp>
        <p:nvSpPr>
          <p:cNvPr id="5" name="Rettangolo 4"/>
          <p:cNvSpPr/>
          <p:nvPr/>
        </p:nvSpPr>
        <p:spPr>
          <a:xfrm>
            <a:off x="2208560" y="1975040"/>
            <a:ext cx="48094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b="1" dirty="0" smtClean="0"/>
              <a:t>Ulteriori strategie </a:t>
            </a:r>
            <a:r>
              <a:rPr lang="it-IT" sz="2400" b="1" dirty="0"/>
              <a:t>di blocco delle IgE</a:t>
            </a:r>
          </a:p>
        </p:txBody>
      </p:sp>
      <p:sp>
        <p:nvSpPr>
          <p:cNvPr id="6" name="Rettangolo 5"/>
          <p:cNvSpPr/>
          <p:nvPr/>
        </p:nvSpPr>
        <p:spPr>
          <a:xfrm>
            <a:off x="4998844" y="1390678"/>
            <a:ext cx="35979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latin typeface="Avenir Black"/>
                <a:cs typeface="Avenir Black"/>
              </a:rPr>
              <a:t>J Allergy </a:t>
            </a:r>
            <a:r>
              <a:rPr lang="en-US" sz="1200" b="1" dirty="0" err="1">
                <a:latin typeface="Avenir Black"/>
                <a:cs typeface="Avenir Black"/>
              </a:rPr>
              <a:t>Clin</a:t>
            </a:r>
            <a:r>
              <a:rPr lang="en-US" sz="1200" b="1" dirty="0">
                <a:latin typeface="Avenir Black"/>
                <a:cs typeface="Avenir Black"/>
              </a:rPr>
              <a:t> </a:t>
            </a:r>
            <a:r>
              <a:rPr lang="en-US" sz="1200" b="1" dirty="0" err="1">
                <a:latin typeface="Avenir Black"/>
                <a:cs typeface="Avenir Black"/>
              </a:rPr>
              <a:t>Immunol</a:t>
            </a:r>
            <a:r>
              <a:rPr lang="en-US" sz="1200" b="1" dirty="0">
                <a:latin typeface="Avenir Black"/>
                <a:cs typeface="Avenir Black"/>
              </a:rPr>
              <a:t>. </a:t>
            </a:r>
            <a:r>
              <a:rPr lang="en-US" sz="1200" b="1" dirty="0" smtClean="0">
                <a:latin typeface="Avenir Black"/>
                <a:cs typeface="Avenir Black"/>
              </a:rPr>
              <a:t>2017;139:</a:t>
            </a:r>
            <a:r>
              <a:rPr lang="en-US" sz="1200" b="1" dirty="0">
                <a:latin typeface="Avenir Black"/>
                <a:cs typeface="Avenir Black"/>
              </a:rPr>
              <a:t>1411-1421</a:t>
            </a:r>
            <a:endParaRPr lang="it-IT" sz="1200" b="1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426662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/>
              <a:t>Biologici anti</a:t>
            </a:r>
            <a:r>
              <a:rPr lang="it-IT" b="1" dirty="0"/>
              <a:t>-IL </a:t>
            </a:r>
            <a:r>
              <a:rPr lang="it-IT" b="1" dirty="0" smtClean="0"/>
              <a:t>5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111645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27" y="4028858"/>
            <a:ext cx="3190855" cy="252827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70744" y="1849524"/>
            <a:ext cx="86056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/>
              <a:buChar char="•"/>
            </a:pPr>
            <a:r>
              <a:rPr lang="it-IT" b="1" dirty="0"/>
              <a:t>L'attivazione degli eosinofili nella mucosa bronchiale è considerata un evento importante nell'asma.</a:t>
            </a:r>
            <a:endParaRPr lang="it-IT" b="1" dirty="0" smtClean="0"/>
          </a:p>
          <a:p>
            <a:pPr marL="182563" indent="-182563">
              <a:buFont typeface="Arial"/>
              <a:buChar char="•"/>
            </a:pPr>
            <a:r>
              <a:rPr lang="it-IT" b="1" dirty="0" smtClean="0"/>
              <a:t>L’IL</a:t>
            </a:r>
            <a:r>
              <a:rPr lang="it-IT" b="1" dirty="0"/>
              <a:t>-5 è una citochina fondamentale, responsabile della differenziazione, della maturazione, del reclutamento e dell’attivazione degli eosinofili </a:t>
            </a:r>
            <a:r>
              <a:rPr lang="it-IT" b="1" dirty="0" smtClean="0"/>
              <a:t>umani. </a:t>
            </a:r>
          </a:p>
          <a:p>
            <a:pPr marL="182563" indent="-182563">
              <a:buFont typeface="Arial"/>
              <a:buChar char="•"/>
            </a:pPr>
            <a:r>
              <a:rPr lang="it-IT" b="1" dirty="0" smtClean="0"/>
              <a:t>Gli </a:t>
            </a:r>
            <a:r>
              <a:rPr lang="it-IT" b="1" dirty="0"/>
              <a:t>anticorpi umanizzati anti-IL-5 sono efficaci nel trattamento di pazienti asmatici con </a:t>
            </a:r>
            <a:r>
              <a:rPr lang="it-IT" b="1" dirty="0" smtClean="0"/>
              <a:t>grave eosinofilia e </a:t>
            </a:r>
            <a:r>
              <a:rPr lang="it-IT" b="1" dirty="0"/>
              <a:t>sono la prima nuova classe di farmaci per l'asma approvati in </a:t>
            </a:r>
            <a:r>
              <a:rPr lang="it-IT" b="1" dirty="0" smtClean="0"/>
              <a:t>questi ultimi anni.</a:t>
            </a:r>
            <a:endParaRPr lang="it-IT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276" y="4442382"/>
            <a:ext cx="5370338" cy="171038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15" y="261236"/>
            <a:ext cx="898066" cy="52502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354" y="261236"/>
            <a:ext cx="7707608" cy="68352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3534" y="1163965"/>
            <a:ext cx="2196469" cy="33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5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523" y="139578"/>
            <a:ext cx="6980717" cy="102228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1" y="139577"/>
            <a:ext cx="953881" cy="114465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471" y="1213883"/>
            <a:ext cx="3197800" cy="312744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653" y="3275417"/>
            <a:ext cx="6509869" cy="3376777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11511" y="1789774"/>
            <a:ext cx="85241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/>
              <a:buChar char="•"/>
            </a:pPr>
            <a:r>
              <a:rPr lang="it-IT" sz="1600" b="1" dirty="0"/>
              <a:t>Mepolizumab e reslizumab si legano direttamente </a:t>
            </a:r>
            <a:r>
              <a:rPr lang="it-IT" sz="1600" b="1" dirty="0" smtClean="0"/>
              <a:t>alla </a:t>
            </a:r>
            <a:r>
              <a:rPr lang="it-IT" sz="1600" b="1" dirty="0"/>
              <a:t>IL-5, </a:t>
            </a:r>
            <a:r>
              <a:rPr lang="it-IT" sz="1600" b="1" dirty="0" smtClean="0"/>
              <a:t>il che ne impedisce </a:t>
            </a:r>
            <a:r>
              <a:rPr lang="it-IT" sz="1600" b="1" dirty="0"/>
              <a:t>il legame con IL-5R. </a:t>
            </a:r>
            <a:endParaRPr lang="it-IT" sz="1600" b="1" dirty="0" smtClean="0"/>
          </a:p>
          <a:p>
            <a:pPr marL="182563" indent="-182563">
              <a:buFont typeface="Arial"/>
              <a:buChar char="•"/>
            </a:pPr>
            <a:r>
              <a:rPr lang="it-IT" sz="1600" b="1" dirty="0" smtClean="0"/>
              <a:t>Benralizumab </a:t>
            </a:r>
            <a:r>
              <a:rPr lang="it-IT" sz="1600" b="1" dirty="0"/>
              <a:t>si lega alla </a:t>
            </a:r>
            <a:r>
              <a:rPr lang="it-IT" sz="1600" b="1" dirty="0" err="1"/>
              <a:t>subunità</a:t>
            </a:r>
            <a:r>
              <a:rPr lang="it-IT" sz="1600" b="1" dirty="0"/>
              <a:t> α </a:t>
            </a:r>
            <a:r>
              <a:rPr lang="it-IT" sz="1600" b="1" dirty="0" smtClean="0"/>
              <a:t>del IL</a:t>
            </a:r>
            <a:r>
              <a:rPr lang="it-IT" sz="1600" b="1" dirty="0"/>
              <a:t>-5R su eosinofili e basofili, </a:t>
            </a:r>
            <a:r>
              <a:rPr lang="it-IT" sz="1600" b="1" dirty="0" smtClean="0"/>
              <a:t>il che </a:t>
            </a:r>
            <a:r>
              <a:rPr lang="it-IT" sz="1600" b="1" dirty="0"/>
              <a:t>impedisce il legame di IL-5 e </a:t>
            </a:r>
            <a:r>
              <a:rPr lang="it-IT" sz="1600" b="1" dirty="0" smtClean="0"/>
              <a:t>amplifica </a:t>
            </a:r>
            <a:r>
              <a:rPr lang="it-IT" sz="1600" b="1" dirty="0"/>
              <a:t>la citotossicità </a:t>
            </a:r>
            <a:r>
              <a:rPr lang="it-IT" sz="1600" b="1" dirty="0" smtClean="0"/>
              <a:t>mediata </a:t>
            </a:r>
            <a:r>
              <a:rPr lang="it-IT" sz="1600" b="1" dirty="0"/>
              <a:t>da anticorpi </a:t>
            </a:r>
            <a:r>
              <a:rPr lang="it-IT" sz="1600" b="1" dirty="0" smtClean="0"/>
              <a:t>(</a:t>
            </a:r>
            <a:r>
              <a:rPr lang="it-IT" sz="1600" b="1" dirty="0"/>
              <a:t>ADCC) di queste </a:t>
            </a:r>
            <a:r>
              <a:rPr lang="it-IT" sz="1600" b="1" dirty="0" smtClean="0"/>
              <a:t>cellule attivando </a:t>
            </a:r>
            <a:r>
              <a:rPr lang="it-IT" sz="1600" b="1" dirty="0"/>
              <a:t>le cellule </a:t>
            </a:r>
            <a:r>
              <a:rPr lang="it-IT" sz="1600" b="1" dirty="0" err="1"/>
              <a:t>natural</a:t>
            </a:r>
            <a:r>
              <a:rPr lang="it-IT" sz="1600" b="1" dirty="0"/>
              <a:t> killer a compiere </a:t>
            </a:r>
            <a:r>
              <a:rPr lang="it-IT" sz="1600" b="1" dirty="0" smtClean="0"/>
              <a:t>l’apoptosi.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3372542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114838" y="101325"/>
            <a:ext cx="7174017" cy="1830601"/>
            <a:chOff x="0" y="0"/>
            <a:chExt cx="9144000" cy="2632208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2254028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3624" y="2246926"/>
              <a:ext cx="3551509" cy="385282"/>
            </a:xfrm>
            <a:prstGeom prst="rect">
              <a:avLst/>
            </a:prstGeom>
          </p:spPr>
        </p:pic>
      </p:grp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03" y="3211166"/>
            <a:ext cx="8029393" cy="207301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605730" y="2477621"/>
            <a:ext cx="59325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/>
              <a:t>Il percorso che porta agli effetti clinici di benralizumab</a:t>
            </a:r>
            <a:endParaRPr lang="it-IT" b="1" dirty="0"/>
          </a:p>
        </p:txBody>
      </p:sp>
      <p:sp>
        <p:nvSpPr>
          <p:cNvPr id="9" name="Rettangolo 8"/>
          <p:cNvSpPr/>
          <p:nvPr/>
        </p:nvSpPr>
        <p:spPr>
          <a:xfrm>
            <a:off x="1941484" y="5389696"/>
            <a:ext cx="39017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 smtClean="0"/>
              <a:t>ADCC, citotossicità cellulare mediata da anticorpi</a:t>
            </a:r>
            <a:endParaRPr lang="it-IT" sz="1400" b="1" dirty="0"/>
          </a:p>
        </p:txBody>
      </p:sp>
    </p:spTree>
    <p:extLst>
      <p:ext uri="{BB962C8B-B14F-4D97-AF65-F5344CB8AC3E}">
        <p14:creationId xmlns:p14="http://schemas.microsoft.com/office/powerpoint/2010/main" val="4182121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87591" y="120446"/>
            <a:ext cx="6240766" cy="1448765"/>
            <a:chOff x="87591" y="120446"/>
            <a:chExt cx="6240766" cy="1448765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591" y="120446"/>
              <a:ext cx="6240766" cy="1255061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152" y="1360914"/>
              <a:ext cx="2446192" cy="208297"/>
            </a:xfrm>
            <a:prstGeom prst="rect">
              <a:avLst/>
            </a:prstGeom>
          </p:spPr>
        </p:pic>
      </p:grpSp>
      <p:sp>
        <p:nvSpPr>
          <p:cNvPr id="7" name="Rettangolo 6"/>
          <p:cNvSpPr/>
          <p:nvPr/>
        </p:nvSpPr>
        <p:spPr>
          <a:xfrm>
            <a:off x="87591" y="3148773"/>
            <a:ext cx="426880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/>
              <a:buChar char="•"/>
            </a:pPr>
            <a:r>
              <a:rPr lang="it-IT" b="1" dirty="0" smtClean="0"/>
              <a:t>Il </a:t>
            </a:r>
            <a:r>
              <a:rPr lang="it-IT" b="1" dirty="0"/>
              <a:t>pattern T</a:t>
            </a:r>
            <a:r>
              <a:rPr lang="it-IT" b="1" baseline="-25000" dirty="0"/>
              <a:t>H</a:t>
            </a:r>
            <a:r>
              <a:rPr lang="it-IT" b="1" dirty="0"/>
              <a:t>2 </a:t>
            </a:r>
            <a:r>
              <a:rPr lang="it-IT" b="1" dirty="0" smtClean="0"/>
              <a:t>alto </a:t>
            </a:r>
            <a:r>
              <a:rPr lang="it-IT" b="1" dirty="0"/>
              <a:t>è </a:t>
            </a:r>
            <a:r>
              <a:rPr lang="it-IT" b="1" dirty="0" smtClean="0"/>
              <a:t>indicativo del fenotipo </a:t>
            </a:r>
            <a:r>
              <a:rPr lang="it-IT" b="1" dirty="0" smtClean="0"/>
              <a:t>eosinofilo </a:t>
            </a:r>
            <a:endParaRPr lang="it-IT" b="1" dirty="0" smtClean="0"/>
          </a:p>
          <a:p>
            <a:pPr marL="182563" indent="-182563">
              <a:buFont typeface="Arial"/>
              <a:buChar char="•"/>
            </a:pPr>
            <a:r>
              <a:rPr lang="it-IT" b="1" dirty="0" smtClean="0"/>
              <a:t>Sono </a:t>
            </a:r>
            <a:r>
              <a:rPr lang="it-IT" b="1" dirty="0"/>
              <a:t>coinvolte una moltitudine di cellule infiammatorie e </a:t>
            </a:r>
            <a:r>
              <a:rPr lang="it-IT" b="1" dirty="0" smtClean="0"/>
              <a:t>citochine</a:t>
            </a:r>
            <a:r>
              <a:rPr lang="it-IT" b="1" dirty="0" smtClean="0"/>
              <a:t>.</a:t>
            </a:r>
          </a:p>
          <a:p>
            <a:pPr marL="182563" indent="-182563">
              <a:buFont typeface="Arial"/>
              <a:buChar char="•"/>
            </a:pPr>
            <a:r>
              <a:rPr lang="it-IT" b="1" dirty="0"/>
              <a:t>E’ probabile che </a:t>
            </a:r>
            <a:r>
              <a:rPr lang="it-IT" b="1" dirty="0" smtClean="0"/>
              <a:t>questo pattern </a:t>
            </a:r>
            <a:r>
              <a:rPr lang="it-IT" b="1" dirty="0"/>
              <a:t>risponda ai corticosteroidi. </a:t>
            </a:r>
            <a:endParaRPr lang="it-IT" b="1" dirty="0" smtClean="0"/>
          </a:p>
          <a:p>
            <a:pPr marL="182563" indent="-182563">
              <a:buFont typeface="Arial"/>
              <a:buChar char="•"/>
            </a:pPr>
            <a:r>
              <a:rPr lang="it-IT" b="1" dirty="0" smtClean="0"/>
              <a:t>Il </a:t>
            </a:r>
            <a:r>
              <a:rPr lang="it-IT" b="1" dirty="0" smtClean="0"/>
              <a:t>focalizzarsi su citochine </a:t>
            </a:r>
            <a:r>
              <a:rPr lang="it-IT" b="1" dirty="0"/>
              <a:t>di tipo T</a:t>
            </a:r>
            <a:r>
              <a:rPr lang="it-IT" b="1" baseline="-25000" dirty="0"/>
              <a:t>H</a:t>
            </a:r>
            <a:r>
              <a:rPr lang="it-IT" b="1" dirty="0"/>
              <a:t>2</a:t>
            </a:r>
            <a:r>
              <a:rPr lang="it-IT" b="1" dirty="0" smtClean="0"/>
              <a:t> </a:t>
            </a:r>
            <a:r>
              <a:rPr lang="it-IT" b="1" dirty="0"/>
              <a:t>ha dimostrato di essere una strategia </a:t>
            </a:r>
            <a:r>
              <a:rPr lang="it-IT" b="1" dirty="0" smtClean="0"/>
              <a:t>efficace.</a:t>
            </a:r>
            <a:endParaRPr lang="it-IT" b="1" dirty="0"/>
          </a:p>
        </p:txBody>
      </p:sp>
      <p:sp>
        <p:nvSpPr>
          <p:cNvPr id="8" name="Rettangolo 7"/>
          <p:cNvSpPr/>
          <p:nvPr/>
        </p:nvSpPr>
        <p:spPr>
          <a:xfrm>
            <a:off x="183838" y="1772774"/>
            <a:ext cx="8779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Differenti pattern infiammatori contribuiscono all'infiammazione </a:t>
            </a:r>
            <a:r>
              <a:rPr lang="it-IT" b="1" dirty="0" smtClean="0"/>
              <a:t>nell'asma</a:t>
            </a:r>
            <a:endParaRPr lang="it-IT" b="1" dirty="0"/>
          </a:p>
        </p:txBody>
      </p:sp>
      <p:grpSp>
        <p:nvGrpSpPr>
          <p:cNvPr id="14" name="Gruppo 13"/>
          <p:cNvGrpSpPr/>
          <p:nvPr/>
        </p:nvGrpSpPr>
        <p:grpSpPr>
          <a:xfrm>
            <a:off x="4782773" y="2262253"/>
            <a:ext cx="3715247" cy="4464370"/>
            <a:chOff x="4782773" y="2262253"/>
            <a:chExt cx="3715247" cy="4464370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00219" y="2634814"/>
              <a:ext cx="3478279" cy="4091809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83826" y="2262253"/>
              <a:ext cx="1914194" cy="372561"/>
            </a:xfrm>
            <a:prstGeom prst="rect">
              <a:avLst/>
            </a:prstGeom>
          </p:spPr>
        </p:pic>
        <p:sp>
          <p:nvSpPr>
            <p:cNvPr id="10" name="Rettangolo 9"/>
            <p:cNvSpPr/>
            <p:nvPr/>
          </p:nvSpPr>
          <p:spPr>
            <a:xfrm>
              <a:off x="4850617" y="3565114"/>
              <a:ext cx="800786" cy="3468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4900218" y="5614829"/>
              <a:ext cx="1047015" cy="3468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4800424" y="3956114"/>
              <a:ext cx="269712" cy="3468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4782773" y="5313858"/>
              <a:ext cx="234892" cy="3468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016709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/>
          <p:cNvGrpSpPr/>
          <p:nvPr/>
        </p:nvGrpSpPr>
        <p:grpSpPr>
          <a:xfrm>
            <a:off x="0" y="88714"/>
            <a:ext cx="6342741" cy="1571855"/>
            <a:chOff x="0" y="88714"/>
            <a:chExt cx="6967062" cy="1862892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6995" y="88714"/>
              <a:ext cx="5522252" cy="1571855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90930"/>
              <a:ext cx="1312783" cy="296697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7770" y="1790750"/>
              <a:ext cx="3949292" cy="160856"/>
            </a:xfrm>
            <a:prstGeom prst="rect">
              <a:avLst/>
            </a:prstGeom>
          </p:spPr>
        </p:pic>
      </p:grpSp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857" y="2066181"/>
            <a:ext cx="4035560" cy="222748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9199" y="3784943"/>
            <a:ext cx="3837211" cy="298974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192" y="4549903"/>
            <a:ext cx="3966890" cy="2193577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072606" y="4348081"/>
            <a:ext cx="25580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800" b="1" dirty="0" smtClean="0"/>
              <a:t>Effetto sul </a:t>
            </a:r>
            <a:r>
              <a:rPr lang="it-IT" sz="800" b="1" dirty="0" err="1" smtClean="0"/>
              <a:t>Asthma</a:t>
            </a:r>
            <a:r>
              <a:rPr lang="it-IT" sz="800" b="1" dirty="0" smtClean="0"/>
              <a:t> </a:t>
            </a:r>
            <a:r>
              <a:rPr lang="it-IT" sz="800" b="1" dirty="0" err="1"/>
              <a:t>Quality</a:t>
            </a:r>
            <a:r>
              <a:rPr lang="it-IT" sz="800" b="1" dirty="0"/>
              <a:t> of Life </a:t>
            </a:r>
            <a:r>
              <a:rPr lang="it-IT" sz="800" b="1" dirty="0" err="1"/>
              <a:t>Questionnaire</a:t>
            </a:r>
            <a:r>
              <a:rPr lang="it-IT" sz="800" b="1" dirty="0"/>
              <a:t> (AQLQ)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65637" y="188346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000" b="1" dirty="0" smtClean="0"/>
              <a:t>Effetto rispetto </a:t>
            </a:r>
            <a:r>
              <a:rPr lang="it-IT" sz="1000" b="1" dirty="0"/>
              <a:t>al placebo sul FEV</a:t>
            </a:r>
            <a:r>
              <a:rPr lang="it-IT" sz="1000" b="1" baseline="-25000" dirty="0"/>
              <a:t>1</a:t>
            </a:r>
            <a:r>
              <a:rPr lang="it-IT" sz="1000" b="1" dirty="0"/>
              <a:t>% del valore </a:t>
            </a:r>
            <a:r>
              <a:rPr lang="it-IT" sz="1000" b="1" dirty="0" smtClean="0"/>
              <a:t>previsto</a:t>
            </a:r>
            <a:endParaRPr lang="it-IT" sz="1000" b="1" dirty="0"/>
          </a:p>
        </p:txBody>
      </p:sp>
      <p:sp>
        <p:nvSpPr>
          <p:cNvPr id="12" name="Rettangolo 11"/>
          <p:cNvSpPr/>
          <p:nvPr/>
        </p:nvSpPr>
        <p:spPr>
          <a:xfrm>
            <a:off x="4908669" y="3520457"/>
            <a:ext cx="39182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000" b="1" dirty="0"/>
              <a:t>E</a:t>
            </a:r>
            <a:r>
              <a:rPr lang="it-IT" sz="1000" b="1" dirty="0" smtClean="0"/>
              <a:t>ffetto rispetto </a:t>
            </a:r>
            <a:r>
              <a:rPr lang="it-IT" sz="1000" b="1" dirty="0"/>
              <a:t>al placebo sulla riacutizzazione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4857044" y="2066181"/>
            <a:ext cx="39293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smtClean="0"/>
              <a:t>La </a:t>
            </a:r>
            <a:r>
              <a:rPr lang="it-IT" sz="1600" b="1" dirty="0"/>
              <a:t>terapia anti</a:t>
            </a:r>
            <a:r>
              <a:rPr lang="it-IT" sz="1600" b="1" dirty="0" smtClean="0"/>
              <a:t>-IL-</a:t>
            </a:r>
            <a:r>
              <a:rPr lang="it-IT" sz="1600" b="1" dirty="0"/>
              <a:t>5 è sicura e può ridurre il rischio di esacerbazione </a:t>
            </a:r>
            <a:r>
              <a:rPr lang="it-IT" sz="1600" b="1" dirty="0" smtClean="0"/>
              <a:t>dell'asma e </a:t>
            </a:r>
            <a:r>
              <a:rPr lang="it-IT" sz="1600" b="1" dirty="0"/>
              <a:t>migliorare </a:t>
            </a:r>
            <a:r>
              <a:rPr lang="it-IT" sz="1600" b="1" dirty="0" smtClean="0"/>
              <a:t>di poco </a:t>
            </a:r>
            <a:r>
              <a:rPr lang="it-IT" sz="1600" b="1" dirty="0"/>
              <a:t>il </a:t>
            </a:r>
            <a:r>
              <a:rPr lang="it-IT" sz="1600" b="1" dirty="0" smtClean="0"/>
              <a:t>FEV</a:t>
            </a:r>
            <a:r>
              <a:rPr lang="it-IT" sz="1600" b="1" baseline="-25000" dirty="0" smtClean="0"/>
              <a:t>1</a:t>
            </a:r>
            <a:r>
              <a:rPr lang="it-IT" sz="1600" b="1" dirty="0" smtClean="0"/>
              <a:t> e </a:t>
            </a:r>
            <a:r>
              <a:rPr lang="it-IT" sz="1600" b="1" dirty="0"/>
              <a:t>la qualità della vita</a:t>
            </a:r>
          </a:p>
        </p:txBody>
      </p:sp>
    </p:spTree>
    <p:extLst>
      <p:ext uri="{BB962C8B-B14F-4D97-AF65-F5344CB8AC3E}">
        <p14:creationId xmlns:p14="http://schemas.microsoft.com/office/powerpoint/2010/main" val="2145042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2558242" y="1555148"/>
            <a:ext cx="5240501" cy="18639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26620" y="1993760"/>
            <a:ext cx="8693935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/>
              <a:buChar char="•"/>
            </a:pPr>
            <a:r>
              <a:rPr lang="it-IT" sz="1600" b="1" dirty="0" smtClean="0"/>
              <a:t>I dati </a:t>
            </a:r>
            <a:r>
              <a:rPr lang="it-IT" sz="1600" b="1" dirty="0" smtClean="0"/>
              <a:t>supportano </a:t>
            </a:r>
            <a:r>
              <a:rPr lang="it-IT" sz="1600" b="1" dirty="0"/>
              <a:t>l'uso di trattamenti anti-IL-5 in aggiunta </a:t>
            </a:r>
            <a:r>
              <a:rPr lang="it-IT" sz="1600" b="1" dirty="0" smtClean="0"/>
              <a:t>alla terapia </a:t>
            </a:r>
            <a:r>
              <a:rPr lang="it-IT" sz="1600" b="1" dirty="0"/>
              <a:t>standard </a:t>
            </a:r>
            <a:r>
              <a:rPr lang="it-IT" sz="1600" b="1" dirty="0" smtClean="0"/>
              <a:t>nei pazienti con </a:t>
            </a:r>
            <a:r>
              <a:rPr lang="it-IT" sz="1600" b="1" dirty="0"/>
              <a:t>asma eosinofila grave e </a:t>
            </a:r>
            <a:r>
              <a:rPr lang="it-IT" sz="1600" b="1" dirty="0"/>
              <a:t>insufficiente controllo. </a:t>
            </a:r>
            <a:endParaRPr lang="it-IT" sz="1600" b="1" dirty="0" smtClean="0"/>
          </a:p>
          <a:p>
            <a:pPr marL="742950" lvl="1" indent="-285750">
              <a:buFont typeface="Lucida Grande"/>
              <a:buChar char="-"/>
            </a:pPr>
            <a:r>
              <a:rPr lang="it-IT" sz="1600" b="1" dirty="0" smtClean="0"/>
              <a:t>dimezzamento del </a:t>
            </a:r>
            <a:r>
              <a:rPr lang="it-IT" sz="1600" b="1" dirty="0"/>
              <a:t>tasso di esacerbazioni di asma in questa popolazione. </a:t>
            </a:r>
            <a:endParaRPr lang="it-IT" sz="1600" b="1" dirty="0" smtClean="0"/>
          </a:p>
          <a:p>
            <a:pPr marL="742950" lvl="1" indent="-285750">
              <a:buFont typeface="Lucida Grande"/>
              <a:buChar char="-"/>
            </a:pPr>
            <a:r>
              <a:rPr lang="it-IT" sz="1600" b="1" dirty="0"/>
              <a:t>l</a:t>
            </a:r>
            <a:r>
              <a:rPr lang="it-IT" sz="1600" b="1" dirty="0" smtClean="0"/>
              <a:t>imitato miglioramento </a:t>
            </a:r>
            <a:r>
              <a:rPr lang="it-IT" sz="1600" b="1" dirty="0"/>
              <a:t>dei punteggi </a:t>
            </a:r>
            <a:r>
              <a:rPr lang="it-IT" sz="1600" b="1" dirty="0" smtClean="0"/>
              <a:t>della HRQoL </a:t>
            </a:r>
            <a:r>
              <a:rPr lang="it-IT" sz="1600" b="1" dirty="0"/>
              <a:t>e della funzionalità polmonare, che potrebbero non </a:t>
            </a:r>
            <a:r>
              <a:rPr lang="it-IT" sz="1600" b="1" dirty="0" smtClean="0"/>
              <a:t>raggiungere </a:t>
            </a:r>
            <a:r>
              <a:rPr lang="it-IT" sz="1600" b="1" dirty="0"/>
              <a:t>livelli clinicamente rilevabili. </a:t>
            </a:r>
            <a:endParaRPr lang="it-IT" sz="1600" b="1" dirty="0" smtClean="0"/>
          </a:p>
          <a:p>
            <a:pPr marL="742950" lvl="1" indent="-285750">
              <a:buFont typeface="Lucida Grande"/>
              <a:buChar char="-"/>
            </a:pPr>
            <a:r>
              <a:rPr lang="it-IT" sz="1600" b="1" dirty="0" smtClean="0"/>
              <a:t>non problemi </a:t>
            </a:r>
            <a:r>
              <a:rPr lang="it-IT" sz="1600" b="1" dirty="0"/>
              <a:t>di sicurezza </a:t>
            </a:r>
            <a:r>
              <a:rPr lang="it-IT" sz="1600" b="1" dirty="0" smtClean="0"/>
              <a:t>con </a:t>
            </a:r>
            <a:r>
              <a:rPr lang="it-IT" sz="1600" b="1" dirty="0"/>
              <a:t>mepolizumab o reslizumab e nessun evento avverso grave in eccesso con benralizumab, </a:t>
            </a:r>
            <a:r>
              <a:rPr lang="it-IT" sz="1600" b="1" dirty="0" smtClean="0"/>
              <a:t>ma dubbi su </a:t>
            </a:r>
            <a:r>
              <a:rPr lang="it-IT" sz="1600" b="1" dirty="0"/>
              <a:t>eventi avversi abbastanza </a:t>
            </a:r>
            <a:r>
              <a:rPr lang="it-IT" sz="1600" b="1" dirty="0" smtClean="0"/>
              <a:t>significativi </a:t>
            </a:r>
            <a:r>
              <a:rPr lang="it-IT" sz="1600" b="1" dirty="0"/>
              <a:t>da richiedere l'interruzione.</a:t>
            </a:r>
          </a:p>
          <a:p>
            <a:pPr marL="182563" indent="-182563">
              <a:buFont typeface="Arial"/>
              <a:buChar char="•"/>
            </a:pPr>
            <a:r>
              <a:rPr lang="it-IT" sz="1600" b="1" dirty="0"/>
              <a:t>Sono necessarie ulteriori ricerche </a:t>
            </a:r>
            <a:r>
              <a:rPr lang="it-IT" sz="1600" b="1" dirty="0" smtClean="0"/>
              <a:t>per identificare </a:t>
            </a:r>
            <a:r>
              <a:rPr lang="it-IT" sz="1600" b="1" dirty="0" err="1"/>
              <a:t>biomarcatori</a:t>
            </a:r>
            <a:r>
              <a:rPr lang="it-IT" sz="1600" b="1" dirty="0"/>
              <a:t> </a:t>
            </a:r>
            <a:r>
              <a:rPr lang="it-IT" sz="1600" b="1" dirty="0" smtClean="0"/>
              <a:t>predittivi della risposta clinica e per </a:t>
            </a:r>
            <a:r>
              <a:rPr lang="it-IT" sz="1600" b="1" dirty="0"/>
              <a:t>valutare </a:t>
            </a:r>
            <a:endParaRPr lang="it-IT" sz="1600" b="1" dirty="0" smtClean="0"/>
          </a:p>
          <a:p>
            <a:pPr marL="742950" lvl="1" indent="-285750">
              <a:buFont typeface="Lucida Grande"/>
              <a:buChar char="-"/>
            </a:pPr>
            <a:r>
              <a:rPr lang="it-IT" sz="1600" b="1" dirty="0"/>
              <a:t>l</a:t>
            </a:r>
            <a:r>
              <a:rPr lang="it-IT" sz="1600" b="1" dirty="0" smtClean="0"/>
              <a:t>’entità della  </a:t>
            </a:r>
            <a:r>
              <a:rPr lang="it-IT" sz="1600" b="1" dirty="0"/>
              <a:t>risposta al </a:t>
            </a:r>
            <a:r>
              <a:rPr lang="it-IT" sz="1600" b="1" dirty="0" smtClean="0"/>
              <a:t>trattamento</a:t>
            </a:r>
            <a:endParaRPr lang="it-IT" sz="1600" b="1" dirty="0" smtClean="0"/>
          </a:p>
          <a:p>
            <a:pPr marL="742950" lvl="1" indent="-285750">
              <a:buFont typeface="Lucida Grande"/>
              <a:buChar char="-"/>
            </a:pPr>
            <a:r>
              <a:rPr lang="it-IT" sz="1600" b="1" dirty="0" smtClean="0"/>
              <a:t>la </a:t>
            </a:r>
            <a:r>
              <a:rPr lang="it-IT" sz="1600" b="1" dirty="0"/>
              <a:t>durata ottimale </a:t>
            </a:r>
          </a:p>
          <a:p>
            <a:pPr marL="742950" lvl="1" indent="-285750">
              <a:buFont typeface="Lucida Grande"/>
              <a:buChar char="-"/>
            </a:pPr>
            <a:r>
              <a:rPr lang="it-IT" sz="1600" b="1" dirty="0" smtClean="0"/>
              <a:t>gli </a:t>
            </a:r>
            <a:r>
              <a:rPr lang="it-IT" sz="1600" b="1" dirty="0"/>
              <a:t>effetti a lungo termine del </a:t>
            </a:r>
            <a:r>
              <a:rPr lang="it-IT" sz="1600" b="1" dirty="0" smtClean="0"/>
              <a:t>trattamento </a:t>
            </a:r>
            <a:endParaRPr lang="it-IT" sz="1600" b="1" dirty="0" smtClean="0"/>
          </a:p>
          <a:p>
            <a:pPr marL="742950" lvl="1" indent="-285750">
              <a:buFont typeface="Lucida Grande"/>
              <a:buChar char="-"/>
            </a:pPr>
            <a:r>
              <a:rPr lang="it-IT" sz="1600" b="1" dirty="0" smtClean="0"/>
              <a:t>il </a:t>
            </a:r>
            <a:r>
              <a:rPr lang="it-IT" sz="1600" b="1" dirty="0"/>
              <a:t>rischio di recidiva per </a:t>
            </a:r>
            <a:r>
              <a:rPr lang="it-IT" sz="1600" b="1" dirty="0" smtClean="0"/>
              <a:t>la sospensione del farmaco</a:t>
            </a:r>
            <a:endParaRPr lang="it-IT" sz="1600" b="1" dirty="0" smtClean="0"/>
          </a:p>
          <a:p>
            <a:pPr marL="742950" lvl="1" indent="-285750">
              <a:buFont typeface="Lucida Grande"/>
              <a:buChar char="-"/>
            </a:pPr>
            <a:r>
              <a:rPr lang="it-IT" sz="1600" b="1" dirty="0" smtClean="0"/>
              <a:t>gli effetti nei </a:t>
            </a:r>
            <a:r>
              <a:rPr lang="it-IT" sz="1600" b="1" dirty="0"/>
              <a:t>pazienti </a:t>
            </a:r>
            <a:r>
              <a:rPr lang="it-IT" sz="1600" b="1" dirty="0" smtClean="0"/>
              <a:t>che non sono del fenotipo eosinofil</a:t>
            </a:r>
            <a:r>
              <a:rPr lang="it-IT" sz="1600" b="1" dirty="0"/>
              <a:t>o</a:t>
            </a:r>
            <a:r>
              <a:rPr lang="it-IT" sz="1600" b="1" dirty="0" smtClean="0"/>
              <a:t> </a:t>
            </a:r>
            <a:endParaRPr lang="it-IT" sz="1600" b="1" dirty="0" smtClean="0"/>
          </a:p>
          <a:p>
            <a:pPr marL="742950" lvl="1" indent="-285750">
              <a:buFont typeface="Lucida Grande"/>
              <a:buChar char="-"/>
            </a:pPr>
            <a:r>
              <a:rPr lang="it-IT" sz="1600" b="1" dirty="0" smtClean="0"/>
              <a:t>gli </a:t>
            </a:r>
            <a:r>
              <a:rPr lang="it-IT" sz="1600" b="1" dirty="0"/>
              <a:t>effetti nei </a:t>
            </a:r>
            <a:r>
              <a:rPr lang="it-IT" sz="1600" b="1" dirty="0" smtClean="0"/>
              <a:t> </a:t>
            </a:r>
            <a:r>
              <a:rPr lang="it-IT" sz="1600" b="1" dirty="0"/>
              <a:t>bambini (in particolare sotto i 12 anni) </a:t>
            </a:r>
            <a:endParaRPr lang="it-IT" sz="1600" b="1" dirty="0" smtClean="0"/>
          </a:p>
          <a:p>
            <a:pPr marL="742950" lvl="1" indent="-285750">
              <a:buFont typeface="Lucida Grande"/>
              <a:buChar char="-"/>
            </a:pPr>
            <a:r>
              <a:rPr lang="it-IT" sz="1600" b="1" dirty="0" smtClean="0"/>
              <a:t>il </a:t>
            </a:r>
            <a:r>
              <a:rPr lang="it-IT" sz="1600" b="1" dirty="0"/>
              <a:t>confronto </a:t>
            </a:r>
            <a:r>
              <a:rPr lang="it-IT" sz="1600" b="1" dirty="0" smtClean="0"/>
              <a:t>fra </a:t>
            </a:r>
            <a:r>
              <a:rPr lang="it-IT" sz="1600" b="1" dirty="0" smtClean="0"/>
              <a:t>i </a:t>
            </a:r>
            <a:r>
              <a:rPr lang="it-IT" sz="1600" b="1" dirty="0"/>
              <a:t>trattamenti anti-IL-5 </a:t>
            </a:r>
            <a:endParaRPr lang="it-IT" sz="1600" b="1" dirty="0" smtClean="0"/>
          </a:p>
          <a:p>
            <a:pPr marL="742950" lvl="1" indent="-285750">
              <a:buFont typeface="Lucida Grande"/>
              <a:buChar char="-"/>
            </a:pPr>
            <a:r>
              <a:rPr lang="it-IT" sz="1600" b="1" dirty="0"/>
              <a:t>il </a:t>
            </a:r>
            <a:r>
              <a:rPr lang="it-IT" sz="1600" b="1" dirty="0" smtClean="0"/>
              <a:t>confronto, </a:t>
            </a:r>
            <a:r>
              <a:rPr lang="it-IT" sz="1600" b="1" dirty="0"/>
              <a:t>nelle persone eleggibili per </a:t>
            </a:r>
            <a:r>
              <a:rPr lang="it-IT" sz="1600" b="1" dirty="0" smtClean="0"/>
              <a:t>entrambi i trattamenti, </a:t>
            </a:r>
            <a:r>
              <a:rPr lang="it-IT" sz="1600" b="1" dirty="0"/>
              <a:t>fra </a:t>
            </a:r>
            <a:r>
              <a:rPr lang="it-IT" sz="1600" b="1" dirty="0" smtClean="0"/>
              <a:t>gli anticorpi monoclonali anti</a:t>
            </a:r>
            <a:r>
              <a:rPr lang="it-IT" sz="1600" b="1" dirty="0"/>
              <a:t>-IL-5 </a:t>
            </a:r>
            <a:r>
              <a:rPr lang="it-IT" sz="1600" b="1" dirty="0" smtClean="0"/>
              <a:t>e </a:t>
            </a:r>
            <a:r>
              <a:rPr lang="it-IT" sz="1600" b="1" dirty="0" smtClean="0"/>
              <a:t>quelli </a:t>
            </a:r>
            <a:r>
              <a:rPr lang="it-IT" sz="1600" b="1" dirty="0" smtClean="0"/>
              <a:t>anti-IgE</a:t>
            </a:r>
            <a:r>
              <a:rPr lang="it-IT" sz="1600" b="1" dirty="0"/>
              <a:t>.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127" y="117511"/>
            <a:ext cx="5397083" cy="135127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7" y="117511"/>
            <a:ext cx="1438040" cy="56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14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836" y="94570"/>
            <a:ext cx="7167261" cy="1706491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52053" y="4034361"/>
            <a:ext cx="863989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/>
              <a:buChar char="•"/>
            </a:pPr>
            <a:r>
              <a:rPr lang="it-IT" sz="1600" b="1" dirty="0"/>
              <a:t>Il dosaggio approvato di reslizumab si basa sul peso del paziente </a:t>
            </a:r>
            <a:r>
              <a:rPr lang="it-IT" sz="1600" b="1" dirty="0" smtClean="0"/>
              <a:t>(3 mg/kg) </a:t>
            </a:r>
            <a:r>
              <a:rPr lang="it-IT" sz="1600" b="1" dirty="0"/>
              <a:t>una volta ogni quattro settimane tramite infusione endovenosa </a:t>
            </a:r>
            <a:r>
              <a:rPr lang="it-IT" sz="1600" b="1" dirty="0" smtClean="0"/>
              <a:t>in </a:t>
            </a:r>
            <a:r>
              <a:rPr lang="it-IT" sz="1600" b="1" dirty="0"/>
              <a:t>20-50 minuti. </a:t>
            </a:r>
            <a:endParaRPr lang="it-IT" sz="1600" b="1" dirty="0" smtClean="0"/>
          </a:p>
          <a:p>
            <a:pPr marL="182563" indent="-182563">
              <a:buFont typeface="Arial"/>
              <a:buChar char="•"/>
            </a:pPr>
            <a:r>
              <a:rPr lang="it-IT" sz="1600" b="1" dirty="0"/>
              <a:t>I pazienti con obesità possono richiedere dosi più elevate di reslizumab, che possono influire sul costo della terapia</a:t>
            </a:r>
            <a:r>
              <a:rPr lang="it-IT" sz="1600" b="1" dirty="0" smtClean="0"/>
              <a:t>.</a:t>
            </a:r>
            <a:endParaRPr lang="it-IT" sz="1600" b="1" dirty="0" smtClean="0"/>
          </a:p>
          <a:p>
            <a:pPr marL="182563" indent="-182563">
              <a:buFont typeface="Arial"/>
              <a:buChar char="•"/>
            </a:pPr>
            <a:r>
              <a:rPr lang="it-IT" sz="1600" b="1" dirty="0" smtClean="0"/>
              <a:t>La </a:t>
            </a:r>
            <a:r>
              <a:rPr lang="it-IT" sz="1600" b="1" dirty="0"/>
              <a:t>somministrazione </a:t>
            </a:r>
            <a:r>
              <a:rPr lang="it-IT" sz="1600" b="1" dirty="0" smtClean="0"/>
              <a:t>endovenosa di </a:t>
            </a:r>
            <a:r>
              <a:rPr lang="it-IT" sz="1600" b="1" dirty="0"/>
              <a:t>farmaci biotech dovrebbe </a:t>
            </a:r>
            <a:r>
              <a:rPr lang="it-IT" sz="1600" b="1" dirty="0"/>
              <a:t>essere considerato un vantaggio </a:t>
            </a:r>
            <a:r>
              <a:rPr lang="it-IT" sz="1600" b="1" dirty="0" smtClean="0"/>
              <a:t>perché </a:t>
            </a:r>
            <a:r>
              <a:rPr lang="it-IT" sz="1600" b="1" dirty="0" smtClean="0"/>
              <a:t>offre </a:t>
            </a:r>
            <a:r>
              <a:rPr lang="it-IT" sz="1600" b="1" dirty="0"/>
              <a:t>il </a:t>
            </a:r>
            <a:r>
              <a:rPr lang="it-IT" sz="1600" b="1" dirty="0" smtClean="0"/>
              <a:t>beneficio </a:t>
            </a:r>
            <a:r>
              <a:rPr lang="it-IT" sz="1600" b="1" dirty="0"/>
              <a:t>di aggirare la degradazione </a:t>
            </a:r>
            <a:r>
              <a:rPr lang="it-IT" sz="1600" b="1" dirty="0" err="1"/>
              <a:t>presistemica</a:t>
            </a:r>
            <a:r>
              <a:rPr lang="it-IT" sz="1600" b="1" dirty="0"/>
              <a:t>, raggiungendo così </a:t>
            </a:r>
            <a:r>
              <a:rPr lang="it-IT" sz="1600" b="1" dirty="0" smtClean="0"/>
              <a:t>una </a:t>
            </a:r>
            <a:r>
              <a:rPr lang="it-IT" sz="1600" b="1" dirty="0"/>
              <a:t>più alta concentrazione nel sistema biologico. </a:t>
            </a:r>
            <a:endParaRPr lang="it-IT" sz="1600" b="1" dirty="0" smtClean="0"/>
          </a:p>
          <a:p>
            <a:pPr marL="182563" indent="-182563">
              <a:buFont typeface="Arial"/>
              <a:buChar char="•"/>
            </a:pPr>
            <a:r>
              <a:rPr lang="it-IT" sz="1600" b="1" dirty="0" smtClean="0"/>
              <a:t>Gli </a:t>
            </a:r>
            <a:r>
              <a:rPr lang="it-IT" sz="1600" b="1" dirty="0"/>
              <a:t>svantaggi delle iniezioni di SC e IM comprendono una biodisponibilità potenzialmente </a:t>
            </a:r>
            <a:r>
              <a:rPr lang="it-IT" sz="1600" b="1" dirty="0" smtClean="0"/>
              <a:t>ridotta, secondaria </a:t>
            </a:r>
            <a:r>
              <a:rPr lang="it-IT" sz="1600" b="1" dirty="0"/>
              <a:t>a variabili come flusso sanguigno locale, traumi iniettivi, degradazione </a:t>
            </a:r>
            <a:r>
              <a:rPr lang="it-IT" sz="1600" b="1" dirty="0" smtClean="0"/>
              <a:t>delle proteine </a:t>
            </a:r>
            <a:r>
              <a:rPr lang="it-IT" sz="1600" b="1" dirty="0"/>
              <a:t>nel sito di iniezione e </a:t>
            </a:r>
            <a:r>
              <a:rPr lang="it-IT" sz="1600" b="1" dirty="0" smtClean="0"/>
              <a:t>limitato assorbimento </a:t>
            </a:r>
            <a:r>
              <a:rPr lang="it-IT" sz="1600" b="1" dirty="0"/>
              <a:t>nella circolazione </a:t>
            </a:r>
            <a:r>
              <a:rPr lang="it-IT" sz="1600" b="1" dirty="0" smtClean="0"/>
              <a:t>sistemica</a:t>
            </a:r>
            <a:r>
              <a:rPr lang="it-IT" sz="1600" b="1" dirty="0" smtClean="0"/>
              <a:t>.</a:t>
            </a:r>
            <a:endParaRPr lang="it-IT" sz="1600" b="1" dirty="0" smtClean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00" y="2671589"/>
            <a:ext cx="8752199" cy="124793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5" y="94570"/>
            <a:ext cx="1246049" cy="165552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4136923" y="183191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sz="1400" b="1" dirty="0">
                <a:latin typeface="Avenir Book"/>
                <a:cs typeface="Avenir Book"/>
              </a:rPr>
              <a:t>Expert </a:t>
            </a:r>
            <a:r>
              <a:rPr lang="it-IT" sz="1400" b="1" dirty="0" err="1">
                <a:latin typeface="Avenir Book"/>
                <a:cs typeface="Avenir Book"/>
              </a:rPr>
              <a:t>Opin</a:t>
            </a:r>
            <a:r>
              <a:rPr lang="it-IT" sz="1400" b="1" dirty="0">
                <a:latin typeface="Avenir Book"/>
                <a:cs typeface="Avenir Book"/>
              </a:rPr>
              <a:t> </a:t>
            </a:r>
            <a:r>
              <a:rPr lang="it-IT" sz="1400" b="1" dirty="0" err="1">
                <a:latin typeface="Avenir Book"/>
                <a:cs typeface="Avenir Book"/>
              </a:rPr>
              <a:t>Drug</a:t>
            </a:r>
            <a:r>
              <a:rPr lang="it-IT" sz="1400" b="1" dirty="0">
                <a:latin typeface="Avenir Book"/>
                <a:cs typeface="Avenir Book"/>
              </a:rPr>
              <a:t> </a:t>
            </a:r>
            <a:r>
              <a:rPr lang="it-IT" sz="1400" b="1" dirty="0" err="1">
                <a:latin typeface="Avenir Book"/>
                <a:cs typeface="Avenir Book"/>
              </a:rPr>
              <a:t>Metab</a:t>
            </a:r>
            <a:r>
              <a:rPr lang="it-IT" sz="1400" b="1" dirty="0">
                <a:latin typeface="Avenir Book"/>
                <a:cs typeface="Avenir Book"/>
              </a:rPr>
              <a:t> </a:t>
            </a:r>
            <a:r>
              <a:rPr lang="it-IT" sz="1400" b="1" dirty="0" err="1">
                <a:latin typeface="Avenir Book"/>
                <a:cs typeface="Avenir Book"/>
              </a:rPr>
              <a:t>Toxicol</a:t>
            </a:r>
            <a:r>
              <a:rPr lang="it-IT" sz="1400" b="1" dirty="0">
                <a:latin typeface="Avenir Book"/>
                <a:cs typeface="Avenir Book"/>
              </a:rPr>
              <a:t>. </a:t>
            </a:r>
            <a:r>
              <a:rPr lang="it-IT" sz="1400" b="1" dirty="0" smtClean="0">
                <a:latin typeface="Avenir Book"/>
                <a:cs typeface="Avenir Book"/>
              </a:rPr>
              <a:t>2018;14:</a:t>
            </a:r>
            <a:r>
              <a:rPr lang="it-IT" sz="1400" b="1" dirty="0">
                <a:latin typeface="Avenir Book"/>
                <a:cs typeface="Avenir Book"/>
              </a:rPr>
              <a:t>239-245</a:t>
            </a:r>
          </a:p>
        </p:txBody>
      </p:sp>
    </p:spTree>
    <p:extLst>
      <p:ext uri="{BB962C8B-B14F-4D97-AF65-F5344CB8AC3E}">
        <p14:creationId xmlns:p14="http://schemas.microsoft.com/office/powerpoint/2010/main" val="1436117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55" y="3484715"/>
            <a:ext cx="8286090" cy="1291747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671277" y="2754576"/>
            <a:ext cx="5779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Riassunto dei parametri farmacocinetici di benralizumab</a:t>
            </a:r>
          </a:p>
        </p:txBody>
      </p:sp>
      <p:sp>
        <p:nvSpPr>
          <p:cNvPr id="5" name="Rettangolo 4"/>
          <p:cNvSpPr/>
          <p:nvPr/>
        </p:nvSpPr>
        <p:spPr>
          <a:xfrm>
            <a:off x="343843" y="5042593"/>
            <a:ext cx="84277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/>
              <a:t>Il fatto che benralizumab venga anche somministrato per via sottocutanea ed è ugualmente efficace se somministrato ogni 8 settimane anziché ogni 4 settimane potrebbe fornire ai pazienti la comodità dell'</a:t>
            </a:r>
            <a:r>
              <a:rPr lang="it-IT" sz="1600" b="1" dirty="0" err="1"/>
              <a:t>autosomministrazione</a:t>
            </a:r>
            <a:r>
              <a:rPr lang="it-IT" sz="1600" b="1" dirty="0"/>
              <a:t> e renderlo attraente per i pazienti che non amano le iniezioni.</a:t>
            </a:r>
          </a:p>
        </p:txBody>
      </p:sp>
      <p:sp>
        <p:nvSpPr>
          <p:cNvPr id="6" name="Rettangolo 5"/>
          <p:cNvSpPr/>
          <p:nvPr/>
        </p:nvSpPr>
        <p:spPr>
          <a:xfrm>
            <a:off x="4046361" y="1949097"/>
            <a:ext cx="44955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400" dirty="0">
                <a:latin typeface="Avenir Book"/>
                <a:cs typeface="Avenir Book"/>
              </a:rPr>
              <a:t>Expert </a:t>
            </a:r>
            <a:r>
              <a:rPr lang="it-IT" sz="1400" dirty="0" err="1">
                <a:latin typeface="Avenir Book"/>
                <a:cs typeface="Avenir Book"/>
              </a:rPr>
              <a:t>Opin</a:t>
            </a:r>
            <a:r>
              <a:rPr lang="it-IT" sz="1400" dirty="0">
                <a:latin typeface="Avenir Book"/>
                <a:cs typeface="Avenir Book"/>
              </a:rPr>
              <a:t> </a:t>
            </a:r>
            <a:r>
              <a:rPr lang="it-IT" sz="1400" dirty="0" err="1">
                <a:latin typeface="Avenir Book"/>
                <a:cs typeface="Avenir Book"/>
              </a:rPr>
              <a:t>Drug</a:t>
            </a:r>
            <a:r>
              <a:rPr lang="it-IT" sz="1400" dirty="0">
                <a:latin typeface="Avenir Book"/>
                <a:cs typeface="Avenir Book"/>
              </a:rPr>
              <a:t> </a:t>
            </a:r>
            <a:r>
              <a:rPr lang="it-IT" sz="1400" dirty="0" err="1">
                <a:latin typeface="Avenir Book"/>
                <a:cs typeface="Avenir Book"/>
              </a:rPr>
              <a:t>Metab</a:t>
            </a:r>
            <a:r>
              <a:rPr lang="it-IT" sz="1400" dirty="0">
                <a:latin typeface="Avenir Book"/>
                <a:cs typeface="Avenir Book"/>
              </a:rPr>
              <a:t> </a:t>
            </a:r>
            <a:r>
              <a:rPr lang="it-IT" sz="1400" dirty="0" err="1">
                <a:latin typeface="Avenir Book"/>
                <a:cs typeface="Avenir Book"/>
              </a:rPr>
              <a:t>Toxicol</a:t>
            </a:r>
            <a:r>
              <a:rPr lang="it-IT" sz="1400" dirty="0">
                <a:latin typeface="Avenir Book"/>
                <a:cs typeface="Avenir Book"/>
              </a:rPr>
              <a:t>. </a:t>
            </a:r>
            <a:r>
              <a:rPr lang="it-IT" sz="1400" dirty="0" smtClean="0">
                <a:latin typeface="Avenir Book"/>
                <a:cs typeface="Avenir Book"/>
              </a:rPr>
              <a:t>2017;13:</a:t>
            </a:r>
            <a:r>
              <a:rPr lang="it-IT" sz="1400" dirty="0">
                <a:latin typeface="Avenir Book"/>
                <a:cs typeface="Avenir Book"/>
              </a:rPr>
              <a:t>1007-1013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528" y="11786"/>
            <a:ext cx="7079444" cy="182771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5" y="94570"/>
            <a:ext cx="1246049" cy="165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58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798" y="192082"/>
            <a:ext cx="6932679" cy="1615381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12849" y="3294707"/>
            <a:ext cx="85183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tabLst>
                <a:tab pos="182563" algn="l"/>
              </a:tabLst>
            </a:pPr>
            <a:r>
              <a:rPr lang="it-IT" b="1" dirty="0" smtClean="0"/>
              <a:t>Sicurezza </a:t>
            </a:r>
            <a:r>
              <a:rPr lang="it-IT" b="1" dirty="0"/>
              <a:t>in popolazioni speciali</a:t>
            </a:r>
          </a:p>
          <a:p>
            <a:pPr marL="742950" lvl="1" indent="-285750">
              <a:buFont typeface="Lucida Grande"/>
              <a:buChar char="-"/>
            </a:pPr>
            <a:r>
              <a:rPr lang="it-IT" b="1" dirty="0" smtClean="0"/>
              <a:t>Fumatori</a:t>
            </a:r>
          </a:p>
          <a:p>
            <a:pPr marL="742950" lvl="1" indent="-285750">
              <a:buFont typeface="Lucida Grande"/>
              <a:buChar char="-"/>
            </a:pPr>
            <a:r>
              <a:rPr lang="it-IT" b="1" dirty="0" smtClean="0"/>
              <a:t>Soggetti </a:t>
            </a:r>
            <a:r>
              <a:rPr lang="it-IT" b="1" dirty="0"/>
              <a:t>con senescenza immunitaria e </a:t>
            </a:r>
            <a:r>
              <a:rPr lang="it-IT" b="1" dirty="0" smtClean="0"/>
              <a:t>cellulare</a:t>
            </a:r>
          </a:p>
          <a:p>
            <a:pPr marL="742950" lvl="1" indent="-285750">
              <a:buFont typeface="Lucida Grande"/>
              <a:buChar char="-"/>
            </a:pPr>
            <a:r>
              <a:rPr lang="it-IT" b="1" dirty="0" smtClean="0"/>
              <a:t>Pazienti </a:t>
            </a:r>
            <a:r>
              <a:rPr lang="it-IT" b="1" dirty="0"/>
              <a:t>con </a:t>
            </a:r>
            <a:r>
              <a:rPr lang="it-IT" b="1" dirty="0" smtClean="0"/>
              <a:t>comorbilità</a:t>
            </a:r>
          </a:p>
          <a:p>
            <a:pPr marL="742950" lvl="1" indent="-285750">
              <a:buFont typeface="Lucida Grande"/>
              <a:buChar char="-"/>
            </a:pPr>
            <a:r>
              <a:rPr lang="it-IT" b="1" dirty="0" smtClean="0"/>
              <a:t>Pazienti </a:t>
            </a:r>
            <a:r>
              <a:rPr lang="it-IT" b="1" dirty="0"/>
              <a:t>che ricevono trattamenti </a:t>
            </a:r>
            <a:r>
              <a:rPr lang="it-IT" b="1" dirty="0" smtClean="0"/>
              <a:t>farmacologici multipli</a:t>
            </a:r>
            <a:endParaRPr lang="it-IT" b="1" dirty="0"/>
          </a:p>
          <a:p>
            <a:pPr marL="742950" lvl="1" indent="-285750">
              <a:buFont typeface="Lucida Grande"/>
              <a:buChar char="-"/>
            </a:pPr>
            <a:r>
              <a:rPr lang="it-IT" b="1" dirty="0" smtClean="0"/>
              <a:t>Pazienti </a:t>
            </a:r>
            <a:r>
              <a:rPr lang="it-IT" b="1" dirty="0"/>
              <a:t>con insufficienza </a:t>
            </a:r>
            <a:r>
              <a:rPr lang="it-IT" b="1" dirty="0" smtClean="0"/>
              <a:t>epatica</a:t>
            </a:r>
          </a:p>
          <a:p>
            <a:pPr marL="742950" lvl="1" indent="-285750">
              <a:buFont typeface="Lucida Grande"/>
              <a:buChar char="-"/>
            </a:pPr>
            <a:r>
              <a:rPr lang="it-IT" b="1" dirty="0" smtClean="0"/>
              <a:t>Pazienti </a:t>
            </a:r>
            <a:r>
              <a:rPr lang="it-IT" b="1" dirty="0"/>
              <a:t>con insufficienza renale grave o malattia renale allo stadio </a:t>
            </a:r>
            <a:r>
              <a:rPr lang="it-IT" b="1" dirty="0" smtClean="0"/>
              <a:t>terminale</a:t>
            </a:r>
          </a:p>
          <a:p>
            <a:pPr marL="742950" lvl="1" indent="-285750">
              <a:buFont typeface="Lucida Grande"/>
              <a:buChar char="-"/>
            </a:pPr>
            <a:r>
              <a:rPr lang="it-IT" b="1" dirty="0" smtClean="0"/>
              <a:t>Popolazioni </a:t>
            </a:r>
            <a:r>
              <a:rPr lang="it-IT" b="1" dirty="0"/>
              <a:t>etniche non </a:t>
            </a:r>
            <a:r>
              <a:rPr lang="it-IT" b="1" dirty="0" smtClean="0"/>
              <a:t>caucasiche</a:t>
            </a:r>
            <a:endParaRPr lang="it-IT" b="1" dirty="0"/>
          </a:p>
          <a:p>
            <a:pPr marL="285750" indent="-285750">
              <a:buFont typeface="Arial"/>
              <a:buChar char="•"/>
            </a:pPr>
            <a:r>
              <a:rPr lang="it-IT" b="1" dirty="0" smtClean="0"/>
              <a:t>Rischio </a:t>
            </a:r>
            <a:r>
              <a:rPr lang="it-IT" b="1" dirty="0"/>
              <a:t>di anafilassi</a:t>
            </a:r>
          </a:p>
          <a:p>
            <a:pPr marL="285750" indent="-285750">
              <a:buFont typeface="Arial"/>
              <a:buChar char="•"/>
            </a:pPr>
            <a:r>
              <a:rPr lang="it-IT" b="1" dirty="0" smtClean="0"/>
              <a:t>Rapporto </a:t>
            </a:r>
            <a:r>
              <a:rPr lang="it-IT" b="1" dirty="0"/>
              <a:t>rischio-beneficio a lungo termine dell'impatto della deplezione di eosinofili</a:t>
            </a:r>
          </a:p>
          <a:p>
            <a:pPr marL="285750" indent="-285750">
              <a:buFont typeface="Arial"/>
              <a:buChar char="•"/>
            </a:pPr>
            <a:r>
              <a:rPr lang="it-IT" b="1" dirty="0" smtClean="0"/>
              <a:t>Potenziale </a:t>
            </a:r>
            <a:r>
              <a:rPr lang="it-IT" b="1" dirty="0"/>
              <a:t>rischio di neoplasie</a:t>
            </a:r>
          </a:p>
        </p:txBody>
      </p:sp>
      <p:sp>
        <p:nvSpPr>
          <p:cNvPr id="4" name="Rettangolo 3"/>
          <p:cNvSpPr/>
          <p:nvPr/>
        </p:nvSpPr>
        <p:spPr>
          <a:xfrm>
            <a:off x="364569" y="2470527"/>
            <a:ext cx="84148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/>
              <a:t>Ulteriori temi di ricerca </a:t>
            </a:r>
            <a:r>
              <a:rPr lang="it-IT" sz="2000" b="1" dirty="0" smtClean="0"/>
              <a:t>che devono essere indagati </a:t>
            </a:r>
            <a:r>
              <a:rPr lang="it-IT" sz="2000" b="1" dirty="0"/>
              <a:t>per definire </a:t>
            </a:r>
            <a:r>
              <a:rPr lang="it-IT" sz="2000" b="1" dirty="0" smtClean="0"/>
              <a:t>il profilo </a:t>
            </a:r>
            <a:r>
              <a:rPr lang="it-IT" sz="2000" b="1" dirty="0"/>
              <a:t>di </a:t>
            </a:r>
            <a:r>
              <a:rPr lang="it-IT" sz="2000" b="1" dirty="0" smtClean="0"/>
              <a:t>sicurezza degli anti</a:t>
            </a:r>
            <a:r>
              <a:rPr lang="it-IT" sz="2000" b="1" dirty="0"/>
              <a:t>-IL5</a:t>
            </a:r>
          </a:p>
        </p:txBody>
      </p:sp>
      <p:sp>
        <p:nvSpPr>
          <p:cNvPr id="5" name="Rettangolo 4"/>
          <p:cNvSpPr/>
          <p:nvPr/>
        </p:nvSpPr>
        <p:spPr>
          <a:xfrm>
            <a:off x="5197327" y="1894237"/>
            <a:ext cx="34775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400" b="1" dirty="0">
                <a:latin typeface="Avenir Book"/>
                <a:cs typeface="Avenir Book"/>
              </a:rPr>
              <a:t>Expert </a:t>
            </a:r>
            <a:r>
              <a:rPr lang="de-DE" sz="1400" b="1" dirty="0" err="1">
                <a:latin typeface="Avenir Book"/>
                <a:cs typeface="Avenir Book"/>
              </a:rPr>
              <a:t>Opin</a:t>
            </a:r>
            <a:r>
              <a:rPr lang="de-DE" sz="1400" b="1" dirty="0">
                <a:latin typeface="Avenir Book"/>
                <a:cs typeface="Avenir Book"/>
              </a:rPr>
              <a:t> Drug </a:t>
            </a:r>
            <a:r>
              <a:rPr lang="de-DE" sz="1400" b="1" dirty="0" err="1">
                <a:latin typeface="Avenir Book"/>
                <a:cs typeface="Avenir Book"/>
              </a:rPr>
              <a:t>Saf</a:t>
            </a:r>
            <a:r>
              <a:rPr lang="de-DE" sz="1400" b="1" dirty="0">
                <a:latin typeface="Avenir Book"/>
                <a:cs typeface="Avenir Book"/>
              </a:rPr>
              <a:t>. </a:t>
            </a:r>
            <a:r>
              <a:rPr lang="de-DE" sz="1400" b="1" dirty="0" smtClean="0">
                <a:latin typeface="Avenir Book"/>
                <a:cs typeface="Avenir Book"/>
              </a:rPr>
              <a:t>2018;17:</a:t>
            </a:r>
            <a:r>
              <a:rPr lang="de-DE" sz="1400" b="1" dirty="0">
                <a:latin typeface="Avenir Book"/>
                <a:cs typeface="Avenir Book"/>
              </a:rPr>
              <a:t>429-435</a:t>
            </a:r>
            <a:endParaRPr lang="it-IT" sz="1400" b="1" dirty="0">
              <a:latin typeface="Avenir Book"/>
              <a:cs typeface="Avenir Book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9" y="112790"/>
            <a:ext cx="1571749" cy="202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50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/>
              <a:t>Anticorpi monoclonali anti-IL-4 e anti-IL-13</a:t>
            </a:r>
          </a:p>
        </p:txBody>
      </p:sp>
    </p:spTree>
    <p:extLst>
      <p:ext uri="{BB962C8B-B14F-4D97-AF65-F5344CB8AC3E}">
        <p14:creationId xmlns:p14="http://schemas.microsoft.com/office/powerpoint/2010/main" val="2281237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523" y="139578"/>
            <a:ext cx="6980717" cy="102228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1" y="139577"/>
            <a:ext cx="953881" cy="114465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471" y="1213883"/>
            <a:ext cx="3197800" cy="31274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25" y="2669800"/>
            <a:ext cx="6350000" cy="327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6580" y="2386661"/>
            <a:ext cx="3240819" cy="1496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4853929" y="2125258"/>
            <a:ext cx="411671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/>
              <a:buChar char="•"/>
            </a:pPr>
            <a:r>
              <a:rPr lang="it-IT" sz="1500" b="1" dirty="0" smtClean="0"/>
              <a:t>Entrambe </a:t>
            </a:r>
            <a:r>
              <a:rPr lang="it-IT" sz="1500" b="1" dirty="0"/>
              <a:t>si legano al complesso recettoriale di tipo 2, IL-4R</a:t>
            </a:r>
            <a:r>
              <a:rPr lang="it-IT" sz="1500" b="1" dirty="0">
                <a:sym typeface="Symbol"/>
              </a:rPr>
              <a:t></a:t>
            </a:r>
            <a:r>
              <a:rPr lang="it-IT" sz="1500" b="1" dirty="0"/>
              <a:t>/IL-13R</a:t>
            </a:r>
            <a:r>
              <a:rPr lang="it-IT" sz="1500" b="1" dirty="0">
                <a:sym typeface="Symbol"/>
              </a:rPr>
              <a:t></a:t>
            </a:r>
            <a:r>
              <a:rPr lang="it-IT" sz="1500" b="1" dirty="0"/>
              <a:t>1, sulle cellule epiteliali e muscolari lisce delle vie aeree, sugli eosinofili e sui mastociti. </a:t>
            </a:r>
          </a:p>
          <a:p>
            <a:pPr marL="182563" indent="-182563">
              <a:buFont typeface="Arial"/>
              <a:buChar char="•"/>
            </a:pPr>
            <a:r>
              <a:rPr lang="it-IT" sz="1500" b="1" dirty="0"/>
              <a:t>IL-4 si lega anche al complesso del recettore di tipo 1 che si trova sulle cellule T, che consiste di IL-4Rα e una catena </a:t>
            </a:r>
            <a:r>
              <a:rPr lang="it-IT" sz="1500" b="1" dirty="0">
                <a:sym typeface="Symbol"/>
              </a:rPr>
              <a:t></a:t>
            </a:r>
            <a:r>
              <a:rPr lang="it-IT" sz="1500" b="1" dirty="0"/>
              <a:t>c, il che porta a </a:t>
            </a:r>
            <a:r>
              <a:rPr lang="it-IT" sz="1500" b="1" dirty="0" err="1"/>
              <a:t>sovraregolazione</a:t>
            </a:r>
            <a:r>
              <a:rPr lang="it-IT" sz="1500" b="1" dirty="0"/>
              <a:t> delle risposte T2 e </a:t>
            </a:r>
            <a:r>
              <a:rPr lang="it-IT" sz="1500" b="1" dirty="0" err="1"/>
              <a:t>sottoregolazione</a:t>
            </a:r>
            <a:r>
              <a:rPr lang="it-IT" sz="1500" b="1" dirty="0"/>
              <a:t> delle risposte T1. Tutti questi meccanismi provocano collettivamente l'accumulo di eosinofili e la produzione di IgE. </a:t>
            </a:r>
          </a:p>
          <a:p>
            <a:pPr marL="182563" indent="-182563">
              <a:buFont typeface="Arial"/>
              <a:buChar char="•"/>
            </a:pPr>
            <a:r>
              <a:rPr lang="it-IT" sz="1500" b="1" dirty="0"/>
              <a:t>IL-13 influenza direttamente la contrattilità delle vie aeree </a:t>
            </a:r>
            <a:r>
              <a:rPr lang="it-IT" sz="1500" b="1" dirty="0" smtClean="0"/>
              <a:t>nelle quali </a:t>
            </a:r>
            <a:r>
              <a:rPr lang="it-IT" sz="1500" b="1" dirty="0"/>
              <a:t>aumenta la produzione di </a:t>
            </a:r>
            <a:r>
              <a:rPr lang="it-IT" sz="1500" b="1" dirty="0" smtClean="0"/>
              <a:t>muco, </a:t>
            </a:r>
            <a:r>
              <a:rPr lang="it-IT" sz="1500" b="1" dirty="0"/>
              <a:t>portando a una </a:t>
            </a:r>
            <a:r>
              <a:rPr lang="it-IT" sz="1500" b="1" dirty="0" smtClean="0"/>
              <a:t>loro minore pervietà. </a:t>
            </a:r>
            <a:r>
              <a:rPr lang="it-IT" sz="1500" b="1" dirty="0"/>
              <a:t>Stimola anche il rilascio di </a:t>
            </a:r>
            <a:r>
              <a:rPr lang="it-IT" sz="1500" b="1" dirty="0" err="1"/>
              <a:t>periostina</a:t>
            </a:r>
            <a:r>
              <a:rPr lang="it-IT" sz="1500" b="1" dirty="0"/>
              <a:t> dalle cellule epiteliali delle vie aeree, il che può contribuire al rimodellamento.</a:t>
            </a:r>
          </a:p>
        </p:txBody>
      </p:sp>
      <p:sp>
        <p:nvSpPr>
          <p:cNvPr id="4" name="Rettangolo 3"/>
          <p:cNvSpPr/>
          <p:nvPr/>
        </p:nvSpPr>
        <p:spPr>
          <a:xfrm>
            <a:off x="59471" y="17403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b="1" dirty="0"/>
              <a:t>IL-4 e IL-13 sono </a:t>
            </a:r>
            <a:r>
              <a:rPr lang="it-IT" b="1" dirty="0" smtClean="0"/>
              <a:t>prodotte </a:t>
            </a:r>
            <a:r>
              <a:rPr lang="it-IT" b="1" dirty="0"/>
              <a:t>da mastociti, cellule linfoidi innate 2 e cellule </a:t>
            </a:r>
            <a:r>
              <a:rPr lang="it-IT" b="1" dirty="0" smtClean="0"/>
              <a:t>TH2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204951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74176" y="145972"/>
            <a:ext cx="7509632" cy="1740429"/>
            <a:chOff x="74175" y="145972"/>
            <a:chExt cx="8284775" cy="2005754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9513" y="145972"/>
              <a:ext cx="7129437" cy="1763926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175" y="145972"/>
              <a:ext cx="1155338" cy="671478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8077" y="1886401"/>
              <a:ext cx="3559779" cy="265325"/>
            </a:xfrm>
            <a:prstGeom prst="rect">
              <a:avLst/>
            </a:prstGeom>
          </p:spPr>
        </p:pic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27" y="2524543"/>
            <a:ext cx="4994753" cy="403342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62503" y="209862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400" b="1" dirty="0"/>
              <a:t>Nuove terapie per l'asma che </a:t>
            </a:r>
            <a:r>
              <a:rPr lang="it-IT" sz="1400" b="1" dirty="0" smtClean="0"/>
              <a:t>colpiscono </a:t>
            </a:r>
            <a:r>
              <a:rPr lang="it-IT" sz="1400" b="1" dirty="0"/>
              <a:t>IL-4, IL-13 o i loro </a:t>
            </a:r>
            <a:r>
              <a:rPr lang="it-IT" sz="1400" b="1" dirty="0" smtClean="0"/>
              <a:t>recettori</a:t>
            </a:r>
            <a:endParaRPr lang="it-IT" sz="1400" b="1" dirty="0"/>
          </a:p>
        </p:txBody>
      </p:sp>
      <p:sp>
        <p:nvSpPr>
          <p:cNvPr id="8" name="Rettangolo 7"/>
          <p:cNvSpPr/>
          <p:nvPr/>
        </p:nvSpPr>
        <p:spPr>
          <a:xfrm>
            <a:off x="5065604" y="2946053"/>
            <a:ext cx="396024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1600" b="1" dirty="0" err="1"/>
              <a:t>Pascolizumab</a:t>
            </a:r>
            <a:r>
              <a:rPr lang="it-IT" sz="1600" b="1" dirty="0"/>
              <a:t> è un </a:t>
            </a:r>
            <a:r>
              <a:rPr lang="it-IT" sz="1600" b="1" dirty="0" smtClean="0"/>
              <a:t>mAb umanizzato anti</a:t>
            </a:r>
            <a:r>
              <a:rPr lang="it-IT" sz="1600" b="1" dirty="0"/>
              <a:t>-IL-</a:t>
            </a:r>
            <a:r>
              <a:rPr lang="it-IT" sz="1600" b="1" dirty="0" smtClean="0"/>
              <a:t>4.</a:t>
            </a:r>
            <a:endParaRPr lang="it-IT" sz="1600" b="1" dirty="0"/>
          </a:p>
          <a:p>
            <a:pPr marL="285750" indent="-285750">
              <a:buFont typeface="Arial"/>
              <a:buChar char="•"/>
            </a:pPr>
            <a:r>
              <a:rPr lang="it-IT" sz="1600" b="1" dirty="0" err="1"/>
              <a:t>Dupilumab</a:t>
            </a:r>
            <a:r>
              <a:rPr lang="it-IT" sz="1600" b="1" dirty="0"/>
              <a:t> e </a:t>
            </a:r>
            <a:r>
              <a:rPr lang="it-IT" sz="1600" b="1" dirty="0" err="1"/>
              <a:t>pitrakinra</a:t>
            </a:r>
            <a:r>
              <a:rPr lang="it-IT" sz="1600" b="1" dirty="0"/>
              <a:t> impediscono le </a:t>
            </a:r>
            <a:r>
              <a:rPr lang="it-IT" sz="1600" b="1" dirty="0" smtClean="0"/>
              <a:t>interazioni di </a:t>
            </a:r>
            <a:r>
              <a:rPr lang="it-IT" sz="1600" b="1" dirty="0"/>
              <a:t>IL-</a:t>
            </a:r>
            <a:r>
              <a:rPr lang="it-IT" sz="1600" b="1" dirty="0" smtClean="0"/>
              <a:t>4/IL</a:t>
            </a:r>
            <a:r>
              <a:rPr lang="it-IT" sz="1600" b="1" dirty="0"/>
              <a:t>-13 con IL-4Rα del complesso recettoriale IL-4 e IL-13.</a:t>
            </a:r>
          </a:p>
          <a:p>
            <a:pPr marL="285750" indent="-285750">
              <a:buFont typeface="Arial"/>
              <a:buChar char="•"/>
            </a:pPr>
            <a:r>
              <a:rPr lang="it-IT" sz="1600" b="1" dirty="0" err="1"/>
              <a:t>Lebrikizumab</a:t>
            </a:r>
            <a:r>
              <a:rPr lang="it-IT" sz="1600" b="1" dirty="0"/>
              <a:t> e </a:t>
            </a:r>
            <a:r>
              <a:rPr lang="it-IT" sz="1600" b="1" dirty="0" err="1"/>
              <a:t>tralokinumab</a:t>
            </a:r>
            <a:r>
              <a:rPr lang="it-IT" sz="1600" b="1" dirty="0"/>
              <a:t> sono </a:t>
            </a:r>
            <a:r>
              <a:rPr lang="it-IT" sz="1600" b="1" dirty="0" smtClean="0"/>
              <a:t>mAb </a:t>
            </a:r>
            <a:r>
              <a:rPr lang="it-IT" sz="1600" b="1" dirty="0" smtClean="0"/>
              <a:t>che </a:t>
            </a:r>
            <a:r>
              <a:rPr lang="it-IT" sz="1600" b="1" dirty="0"/>
              <a:t>hanno come bersaglio IL-13.</a:t>
            </a:r>
          </a:p>
          <a:p>
            <a:pPr marL="285750" indent="-285750">
              <a:buFont typeface="Arial"/>
              <a:buChar char="•"/>
            </a:pPr>
            <a:r>
              <a:rPr lang="it-IT" sz="1600" b="1" dirty="0" err="1"/>
              <a:t>Anrukinzumab</a:t>
            </a:r>
            <a:r>
              <a:rPr lang="it-IT" sz="1600" b="1" dirty="0"/>
              <a:t> è un </a:t>
            </a:r>
            <a:r>
              <a:rPr lang="it-IT" sz="1600" b="1" dirty="0" smtClean="0"/>
              <a:t>mAb </a:t>
            </a:r>
            <a:r>
              <a:rPr lang="it-IT" sz="1600" b="1" dirty="0" smtClean="0"/>
              <a:t>anti</a:t>
            </a:r>
            <a:r>
              <a:rPr lang="it-IT" sz="1600" b="1" dirty="0"/>
              <a:t>-IL-13 umanizzato che inibisce il segnale a valle di </a:t>
            </a:r>
            <a:r>
              <a:rPr lang="it-IT" sz="1600" b="1" dirty="0" smtClean="0"/>
              <a:t>IL</a:t>
            </a:r>
            <a:r>
              <a:rPr lang="it-IT" sz="1600" b="1" dirty="0"/>
              <a:t>-</a:t>
            </a:r>
            <a:r>
              <a:rPr lang="it-IT" sz="1600" b="1" dirty="0" smtClean="0"/>
              <a:t>13/IL</a:t>
            </a:r>
            <a:r>
              <a:rPr lang="it-IT" sz="1600" b="1" dirty="0"/>
              <a:t>-13Rα1 attraverso un'interazione di blocco tra IL-13 e IL-</a:t>
            </a:r>
            <a:r>
              <a:rPr lang="it-IT" sz="1600" b="1" dirty="0" smtClean="0"/>
              <a:t>4R</a:t>
            </a:r>
            <a:r>
              <a:rPr lang="it-IT" sz="1600" b="1" dirty="0"/>
              <a:t>α</a:t>
            </a:r>
            <a:r>
              <a:rPr lang="it-IT" sz="1600" b="1" dirty="0" smtClean="0"/>
              <a:t>. </a:t>
            </a:r>
            <a:r>
              <a:rPr lang="it-IT" sz="1600" b="1" dirty="0"/>
              <a:t>Non inibisce l'interazione di IL-13 con IL-13Rα1 o IL-</a:t>
            </a:r>
            <a:r>
              <a:rPr lang="it-IT" sz="1600" b="1" dirty="0" smtClean="0"/>
              <a:t>13Rα2.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2484078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140272" y="80285"/>
            <a:ext cx="6808511" cy="2376711"/>
            <a:chOff x="140272" y="80285"/>
            <a:chExt cx="7034784" cy="2376711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272" y="80285"/>
              <a:ext cx="7034784" cy="2068024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9296" y="2221503"/>
              <a:ext cx="1277000" cy="235493"/>
            </a:xfrm>
            <a:prstGeom prst="rect">
              <a:avLst/>
            </a:prstGeom>
          </p:spPr>
        </p:pic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134" y="3084227"/>
            <a:ext cx="3778726" cy="304279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4630" y="2221503"/>
            <a:ext cx="2204341" cy="451875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5073" y="2743400"/>
            <a:ext cx="244806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/>
              <a:buChar char="•"/>
            </a:pPr>
            <a:r>
              <a:rPr lang="it-IT" sz="1600" b="1" dirty="0" smtClean="0"/>
              <a:t>L’aggiunta di </a:t>
            </a:r>
            <a:r>
              <a:rPr lang="it-IT" sz="1600" b="1" dirty="0" err="1" smtClean="0"/>
              <a:t>dupilumab</a:t>
            </a:r>
            <a:r>
              <a:rPr lang="it-IT" sz="1600" b="1" dirty="0" smtClean="0"/>
              <a:t> </a:t>
            </a:r>
            <a:r>
              <a:rPr lang="it-IT" sz="1600" b="1" dirty="0" smtClean="0"/>
              <a:t>ha aumentato </a:t>
            </a:r>
            <a:r>
              <a:rPr lang="it-IT" sz="1600" b="1" dirty="0"/>
              <a:t>la funzionalità polmonare e ridotto le esacerbazioni gravi nei pazienti con asma </a:t>
            </a:r>
            <a:r>
              <a:rPr lang="it-IT" sz="1600" b="1" dirty="0" smtClean="0"/>
              <a:t>persistente non </a:t>
            </a:r>
            <a:r>
              <a:rPr lang="it-IT" sz="1600" b="1" dirty="0" smtClean="0"/>
              <a:t>controllato. </a:t>
            </a:r>
          </a:p>
          <a:p>
            <a:pPr marL="176213" indent="-176213">
              <a:buFont typeface="Arial"/>
              <a:buChar char="•"/>
            </a:pPr>
            <a:r>
              <a:rPr lang="it-IT" sz="1600" b="1" dirty="0" smtClean="0"/>
              <a:t>Effetto indipendentemente </a:t>
            </a:r>
            <a:r>
              <a:rPr lang="it-IT" sz="1600" b="1" dirty="0"/>
              <a:t>dal conteggio degli eosinofili </a:t>
            </a:r>
            <a:r>
              <a:rPr lang="it-IT" sz="1600" b="1" dirty="0" smtClean="0"/>
              <a:t>al basale.</a:t>
            </a:r>
          </a:p>
          <a:p>
            <a:pPr marL="176213" indent="-176213">
              <a:buFont typeface="Arial"/>
              <a:buChar char="•"/>
            </a:pPr>
            <a:r>
              <a:rPr lang="it-IT" sz="1600" b="1" dirty="0" err="1" smtClean="0"/>
              <a:t>Dupilumab</a:t>
            </a:r>
            <a:r>
              <a:rPr lang="it-IT" sz="1600" b="1" dirty="0" smtClean="0"/>
              <a:t> </a:t>
            </a:r>
            <a:r>
              <a:rPr lang="it-IT" sz="1600" b="1" dirty="0" smtClean="0"/>
              <a:t>ha </a:t>
            </a:r>
            <a:r>
              <a:rPr lang="it-IT" sz="1600" b="1" dirty="0" smtClean="0"/>
              <a:t>presentato </a:t>
            </a:r>
            <a:r>
              <a:rPr lang="it-IT" sz="1600" b="1" dirty="0"/>
              <a:t>un profilo di sicurezza favorevole</a:t>
            </a:r>
          </a:p>
        </p:txBody>
      </p:sp>
    </p:spTree>
    <p:extLst>
      <p:ext uri="{BB962C8B-B14F-4D97-AF65-F5344CB8AC3E}">
        <p14:creationId xmlns:p14="http://schemas.microsoft.com/office/powerpoint/2010/main" val="1707117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3" y="105205"/>
            <a:ext cx="7235827" cy="172970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28" y="1833168"/>
            <a:ext cx="977592" cy="34486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844" y="1985281"/>
            <a:ext cx="3941538" cy="235755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844" y="4342836"/>
            <a:ext cx="3992632" cy="238815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820" y="3902426"/>
            <a:ext cx="3991289" cy="2828561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41773" y="2245153"/>
            <a:ext cx="459116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/>
              <a:buChar char="•"/>
            </a:pPr>
            <a:r>
              <a:rPr lang="it-IT" sz="1400" b="1" dirty="0"/>
              <a:t>Gli studi non sono riusciti a </a:t>
            </a:r>
            <a:r>
              <a:rPr lang="it-IT" sz="1400" b="1" dirty="0" smtClean="0"/>
              <a:t>documentare una riduzione </a:t>
            </a:r>
            <a:r>
              <a:rPr lang="it-IT" sz="1400" b="1" dirty="0"/>
              <a:t>del tasso di esacerbazione </a:t>
            </a:r>
            <a:r>
              <a:rPr lang="it-IT" sz="1400" b="1" dirty="0" smtClean="0"/>
              <a:t>o un </a:t>
            </a:r>
            <a:r>
              <a:rPr lang="it-IT" sz="1400" b="1" dirty="0"/>
              <a:t>miglioramento del </a:t>
            </a:r>
            <a:r>
              <a:rPr lang="it-IT" sz="1400" b="1" dirty="0" smtClean="0"/>
              <a:t>FEV</a:t>
            </a:r>
            <a:r>
              <a:rPr lang="it-IT" sz="1400" b="1" baseline="-25000" dirty="0" smtClean="0"/>
              <a:t>1</a:t>
            </a:r>
            <a:r>
              <a:rPr lang="it-IT" sz="1400" b="1" dirty="0" smtClean="0"/>
              <a:t> </a:t>
            </a:r>
            <a:r>
              <a:rPr lang="it-IT" sz="1400" b="1" dirty="0"/>
              <a:t>clinicamente </a:t>
            </a:r>
            <a:r>
              <a:rPr lang="it-IT" sz="1400" b="1" dirty="0" smtClean="0"/>
              <a:t>significativi.</a:t>
            </a:r>
            <a:endParaRPr lang="it-IT" sz="1400" b="1" dirty="0"/>
          </a:p>
          <a:p>
            <a:pPr marL="182563" indent="-182563">
              <a:buFont typeface="Arial"/>
              <a:buChar char="•"/>
            </a:pPr>
            <a:r>
              <a:rPr lang="it-IT" sz="1400" b="1" dirty="0"/>
              <a:t>Inoltre, </a:t>
            </a:r>
            <a:r>
              <a:rPr lang="it-IT" sz="1400" b="1" dirty="0" smtClean="0"/>
              <a:t>l’utilizzo dei </a:t>
            </a:r>
            <a:r>
              <a:rPr lang="it-IT" sz="1400" b="1" dirty="0" err="1" smtClean="0"/>
              <a:t>biomarkers</a:t>
            </a:r>
            <a:r>
              <a:rPr lang="it-IT" sz="1400" b="1" dirty="0" smtClean="0"/>
              <a:t> </a:t>
            </a:r>
            <a:r>
              <a:rPr lang="it-IT" sz="1400" b="1" dirty="0" smtClean="0"/>
              <a:t>(eosinofili </a:t>
            </a:r>
            <a:r>
              <a:rPr lang="it-IT" sz="1400" b="1" dirty="0" smtClean="0"/>
              <a:t>e </a:t>
            </a:r>
            <a:r>
              <a:rPr lang="it-IT" sz="1400" b="1" dirty="0" err="1" smtClean="0"/>
              <a:t>periostina</a:t>
            </a:r>
            <a:r>
              <a:rPr lang="it-IT" sz="1400" b="1" dirty="0" smtClean="0"/>
              <a:t>) </a:t>
            </a:r>
            <a:r>
              <a:rPr lang="it-IT" sz="1400" b="1" dirty="0" smtClean="0"/>
              <a:t>elevati non </a:t>
            </a:r>
            <a:r>
              <a:rPr lang="it-IT" sz="1400" b="1" dirty="0"/>
              <a:t>ha </a:t>
            </a:r>
            <a:r>
              <a:rPr lang="it-IT" sz="1400" b="1" dirty="0" smtClean="0"/>
              <a:t>aiutato ad identificare </a:t>
            </a:r>
            <a:r>
              <a:rPr lang="it-IT" sz="1400" b="1" dirty="0"/>
              <a:t>in modo </a:t>
            </a:r>
            <a:r>
              <a:rPr lang="it-IT" sz="1400" b="1" dirty="0" smtClean="0"/>
              <a:t>coerente i pazienti che </a:t>
            </a:r>
            <a:r>
              <a:rPr lang="it-IT" sz="1400" b="1" dirty="0"/>
              <a:t>hanno </a:t>
            </a:r>
            <a:r>
              <a:rPr lang="it-IT" sz="1400" b="1" dirty="0" smtClean="0"/>
              <a:t>beneficiato </a:t>
            </a:r>
            <a:r>
              <a:rPr lang="it-IT" sz="1400" b="1" dirty="0"/>
              <a:t>dal trattamento con </a:t>
            </a:r>
            <a:r>
              <a:rPr lang="it-IT" sz="1400" b="1" dirty="0" err="1"/>
              <a:t>lebrikizumab</a:t>
            </a:r>
            <a:r>
              <a:rPr lang="it-IT" sz="1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9728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87591" y="120446"/>
            <a:ext cx="6240766" cy="1448765"/>
            <a:chOff x="87591" y="120446"/>
            <a:chExt cx="6240766" cy="1448765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591" y="120446"/>
              <a:ext cx="6240766" cy="1255061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152" y="1360914"/>
              <a:ext cx="2446192" cy="208297"/>
            </a:xfrm>
            <a:prstGeom prst="rect">
              <a:avLst/>
            </a:prstGeom>
          </p:spPr>
        </p:pic>
      </p:grpSp>
      <p:sp>
        <p:nvSpPr>
          <p:cNvPr id="7" name="Rettangolo 6"/>
          <p:cNvSpPr/>
          <p:nvPr/>
        </p:nvSpPr>
        <p:spPr>
          <a:xfrm>
            <a:off x="160583" y="2958282"/>
            <a:ext cx="426880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/>
              <a:buChar char="•"/>
            </a:pPr>
            <a:r>
              <a:rPr lang="it-IT" b="1" dirty="0" smtClean="0"/>
              <a:t>Il pattern T</a:t>
            </a:r>
            <a:r>
              <a:rPr lang="it-IT" b="1" baseline="-25000" dirty="0" smtClean="0"/>
              <a:t>H</a:t>
            </a:r>
            <a:r>
              <a:rPr lang="it-IT" b="1" dirty="0" smtClean="0"/>
              <a:t>2 </a:t>
            </a:r>
            <a:r>
              <a:rPr lang="it-IT" b="1" dirty="0"/>
              <a:t>basso </a:t>
            </a:r>
            <a:r>
              <a:rPr lang="it-IT" b="1" dirty="0" smtClean="0"/>
              <a:t>ha livelli </a:t>
            </a:r>
            <a:r>
              <a:rPr lang="it-IT" b="1" dirty="0"/>
              <a:t>di infiammazione di tipo 2 nelle vie respiratorie paragonabili al normale </a:t>
            </a:r>
            <a:r>
              <a:rPr lang="it-IT" b="1" dirty="0" err="1"/>
              <a:t>range</a:t>
            </a:r>
            <a:r>
              <a:rPr lang="it-IT" b="1" dirty="0"/>
              <a:t> di riferimento dei controlli </a:t>
            </a:r>
            <a:r>
              <a:rPr lang="it-IT" b="1" dirty="0" smtClean="0"/>
              <a:t>sani.</a:t>
            </a:r>
          </a:p>
          <a:p>
            <a:pPr marL="182563" indent="-182563">
              <a:buFont typeface="Arial"/>
              <a:buChar char="•"/>
            </a:pPr>
            <a:r>
              <a:rPr lang="it-IT" b="1" dirty="0"/>
              <a:t>V</a:t>
            </a:r>
            <a:r>
              <a:rPr lang="it-IT" b="1" dirty="0" smtClean="0"/>
              <a:t>i è una </a:t>
            </a:r>
            <a:r>
              <a:rPr lang="it-IT" b="1" dirty="0"/>
              <a:t>predominanza di neutrofili o </a:t>
            </a:r>
            <a:r>
              <a:rPr lang="it-IT" b="1" dirty="0" smtClean="0"/>
              <a:t>un’infiammazione </a:t>
            </a:r>
            <a:r>
              <a:rPr lang="it-IT" b="1" dirty="0" err="1" smtClean="0"/>
              <a:t>paucigranulocitica</a:t>
            </a:r>
            <a:r>
              <a:rPr lang="it-IT" b="1" dirty="0" smtClean="0"/>
              <a:t>.</a:t>
            </a:r>
          </a:p>
          <a:p>
            <a:pPr marL="182563" indent="-182563">
              <a:buFont typeface="Arial"/>
              <a:buChar char="•"/>
            </a:pPr>
            <a:r>
              <a:rPr lang="it-IT" b="1" dirty="0" smtClean="0"/>
              <a:t>I </a:t>
            </a:r>
            <a:r>
              <a:rPr lang="it-IT" b="1" dirty="0"/>
              <a:t>pazienti con questo fenotipo hanno meno probabilità di rispondere ai </a:t>
            </a:r>
            <a:r>
              <a:rPr lang="it-IT" b="1" dirty="0" smtClean="0"/>
              <a:t>corticosteroidi. </a:t>
            </a:r>
          </a:p>
          <a:p>
            <a:pPr marL="182563" indent="-182563">
              <a:buFont typeface="Arial"/>
              <a:buChar char="•"/>
            </a:pPr>
            <a:r>
              <a:rPr lang="it-IT" b="1" dirty="0" smtClean="0"/>
              <a:t>Essi possono </a:t>
            </a:r>
            <a:r>
              <a:rPr lang="it-IT" b="1" dirty="0"/>
              <a:t>rispondere agli anticorpi che bloccano </a:t>
            </a:r>
            <a:r>
              <a:rPr lang="it-IT" b="1" dirty="0" smtClean="0"/>
              <a:t>TNF-α, IL-</a:t>
            </a:r>
            <a:r>
              <a:rPr lang="it-IT" b="1" dirty="0"/>
              <a:t>17, IL-23. </a:t>
            </a:r>
          </a:p>
        </p:txBody>
      </p:sp>
      <p:sp>
        <p:nvSpPr>
          <p:cNvPr id="9" name="Rettangolo 8"/>
          <p:cNvSpPr/>
          <p:nvPr/>
        </p:nvSpPr>
        <p:spPr>
          <a:xfrm>
            <a:off x="183838" y="1772774"/>
            <a:ext cx="8779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Differenti pattern infiammatori contribuiscono all'infiammazione </a:t>
            </a:r>
            <a:r>
              <a:rPr lang="it-IT" b="1" dirty="0" smtClean="0"/>
              <a:t>nell'asma</a:t>
            </a:r>
            <a:endParaRPr lang="it-IT" b="1" dirty="0"/>
          </a:p>
        </p:txBody>
      </p:sp>
      <p:grpSp>
        <p:nvGrpSpPr>
          <p:cNvPr id="14" name="Gruppo 13"/>
          <p:cNvGrpSpPr/>
          <p:nvPr/>
        </p:nvGrpSpPr>
        <p:grpSpPr>
          <a:xfrm>
            <a:off x="4827839" y="2270664"/>
            <a:ext cx="3613451" cy="4324585"/>
            <a:chOff x="4827839" y="2270664"/>
            <a:chExt cx="3613451" cy="4324585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3488" y="2627517"/>
              <a:ext cx="3362765" cy="3967732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27839" y="2270664"/>
              <a:ext cx="1698573" cy="314658"/>
            </a:xfrm>
            <a:prstGeom prst="rect">
              <a:avLst/>
            </a:prstGeom>
          </p:spPr>
        </p:pic>
        <p:sp>
          <p:nvSpPr>
            <p:cNvPr id="11" name="Rettangolo 10"/>
            <p:cNvSpPr/>
            <p:nvPr/>
          </p:nvSpPr>
          <p:spPr>
            <a:xfrm>
              <a:off x="7532059" y="3609293"/>
              <a:ext cx="754194" cy="3468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8171578" y="5264485"/>
              <a:ext cx="269712" cy="3468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8171578" y="3891804"/>
              <a:ext cx="269712" cy="3468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711501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/>
              <a:t>Inibitori del </a:t>
            </a:r>
            <a:r>
              <a:rPr lang="it-IT" b="1" dirty="0"/>
              <a:t>TNF-α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78462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202"/>
            <a:ext cx="6729274" cy="240004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24" y="2807539"/>
            <a:ext cx="5151255" cy="3667879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544626" y="3008078"/>
            <a:ext cx="359937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/>
              <a:buChar char="•"/>
            </a:pPr>
            <a:r>
              <a:rPr lang="it-IT" sz="1600" b="1" dirty="0" smtClean="0"/>
              <a:t>TNF-α </a:t>
            </a:r>
            <a:r>
              <a:rPr lang="it-IT" sz="1600" b="1" dirty="0"/>
              <a:t>è espresso nelle vie aeree </a:t>
            </a:r>
            <a:r>
              <a:rPr lang="it-IT" sz="1600" b="1" dirty="0" smtClean="0"/>
              <a:t>asmatiche e contribuisce all’asma reclutando </a:t>
            </a:r>
            <a:r>
              <a:rPr lang="it-IT" sz="1600" b="1" dirty="0"/>
              <a:t>cellule infiammatorie, stimolando la generazione di mediatori infiammatori, aumentando lo stress ossidativo e </a:t>
            </a:r>
            <a:r>
              <a:rPr lang="it-IT" sz="1600" b="1" dirty="0" err="1"/>
              <a:t>nitrosativo</a:t>
            </a:r>
            <a:r>
              <a:rPr lang="it-IT" sz="1600" b="1" dirty="0"/>
              <a:t> e inducendo </a:t>
            </a:r>
            <a:r>
              <a:rPr lang="it-IT" sz="1600" b="1" dirty="0" err="1"/>
              <a:t>iperresponsività</a:t>
            </a:r>
            <a:r>
              <a:rPr lang="it-IT" sz="1600" b="1" dirty="0"/>
              <a:t> delle vie </a:t>
            </a:r>
            <a:r>
              <a:rPr lang="it-IT" sz="1600" b="1" dirty="0" smtClean="0"/>
              <a:t>aeree.</a:t>
            </a:r>
          </a:p>
          <a:p>
            <a:pPr marL="176213" indent="-176213">
              <a:buFont typeface="Arial"/>
              <a:buChar char="•"/>
            </a:pPr>
            <a:r>
              <a:rPr lang="it-IT" sz="1600" b="1" dirty="0"/>
              <a:t>TNF-α </a:t>
            </a:r>
            <a:r>
              <a:rPr lang="it-IT" sz="1600" b="1" dirty="0" smtClean="0"/>
              <a:t>può </a:t>
            </a:r>
            <a:r>
              <a:rPr lang="it-IT" sz="1600" b="1" dirty="0"/>
              <a:t>svolgere un ruolo chiave nell'amplificare l'infiammazione asmatica attraverso l'attivazione di NF-</a:t>
            </a:r>
            <a:r>
              <a:rPr lang="it-IT" sz="1600" b="1" dirty="0" err="1"/>
              <a:t>κB</a:t>
            </a:r>
            <a:r>
              <a:rPr lang="it-IT" sz="1600" b="1" dirty="0"/>
              <a:t>, AP-1 e altri fattori di </a:t>
            </a:r>
            <a:r>
              <a:rPr lang="it-IT" sz="1600" b="1" dirty="0" smtClean="0"/>
              <a:t>trascrizione.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2096188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202"/>
            <a:ext cx="6729274" cy="240004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223" y="2638999"/>
            <a:ext cx="6237903" cy="298249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80471" y="5702772"/>
            <a:ext cx="87601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/>
              <a:t>Complessivamente sembra che gli inibitori del TNF-α</a:t>
            </a:r>
            <a:r>
              <a:rPr lang="it-IT" sz="1600" b="1" dirty="0" smtClean="0"/>
              <a:t> </a:t>
            </a:r>
            <a:r>
              <a:rPr lang="it-IT" sz="1600" b="1" dirty="0"/>
              <a:t>siano efficaci in un sottogruppo di pazienti con asma e che l'identificazione della </a:t>
            </a:r>
            <a:r>
              <a:rPr lang="it-IT" sz="1600" b="1" dirty="0" smtClean="0"/>
              <a:t>corretta </a:t>
            </a:r>
            <a:r>
              <a:rPr lang="it-IT" sz="1600" b="1" dirty="0"/>
              <a:t>popolazione di pazienti </a:t>
            </a:r>
            <a:r>
              <a:rPr lang="it-IT" sz="1600" b="1" dirty="0" smtClean="0"/>
              <a:t>possa </a:t>
            </a:r>
            <a:r>
              <a:rPr lang="it-IT" sz="1600" b="1" dirty="0"/>
              <a:t>migliorare gli esiti clinici. Tuttavia, lo sfavorevole rapporto </a:t>
            </a:r>
            <a:r>
              <a:rPr lang="it-IT" sz="1600" b="1" smtClean="0"/>
              <a:t>rischio/beneficio </a:t>
            </a:r>
            <a:r>
              <a:rPr lang="it-IT" sz="1600" b="1" dirty="0"/>
              <a:t>esibito da </a:t>
            </a:r>
            <a:r>
              <a:rPr lang="it-IT" sz="1600" b="1" dirty="0" err="1"/>
              <a:t>golimumab</a:t>
            </a:r>
            <a:r>
              <a:rPr lang="it-IT" sz="1600" b="1" dirty="0"/>
              <a:t> mette in dubbio il futuro della terapia anti-TNF nell'asma grave.</a:t>
            </a:r>
          </a:p>
        </p:txBody>
      </p:sp>
    </p:spTree>
    <p:extLst>
      <p:ext uri="{BB962C8B-B14F-4D97-AF65-F5344CB8AC3E}">
        <p14:creationId xmlns:p14="http://schemas.microsoft.com/office/powerpoint/2010/main" val="575647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/>
              <a:t>Anticorpi monoclonali anti-IL-17</a:t>
            </a:r>
          </a:p>
        </p:txBody>
      </p:sp>
    </p:spTree>
    <p:extLst>
      <p:ext uri="{BB962C8B-B14F-4D97-AF65-F5344CB8AC3E}">
        <p14:creationId xmlns:p14="http://schemas.microsoft.com/office/powerpoint/2010/main" val="1420135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363" y="135028"/>
            <a:ext cx="6007411" cy="82722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54" y="184970"/>
            <a:ext cx="1235415" cy="57891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049" y="1036995"/>
            <a:ext cx="3235725" cy="21021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237" y="3710305"/>
            <a:ext cx="8280702" cy="2740105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85165" y="1638482"/>
            <a:ext cx="6776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Diagramma dell'infiammazione mediata da Th17 </a:t>
            </a:r>
            <a:r>
              <a:rPr lang="it-IT" b="1" dirty="0" smtClean="0"/>
              <a:t>nell'asma</a:t>
            </a:r>
            <a:endParaRPr lang="it-IT" b="1" dirty="0"/>
          </a:p>
        </p:txBody>
      </p:sp>
      <p:sp>
        <p:nvSpPr>
          <p:cNvPr id="9" name="Rettangolo 8"/>
          <p:cNvSpPr/>
          <p:nvPr/>
        </p:nvSpPr>
        <p:spPr>
          <a:xfrm>
            <a:off x="356735" y="2136339"/>
            <a:ext cx="84260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it-IT" b="1" dirty="0"/>
              <a:t>Le cellule </a:t>
            </a:r>
            <a:r>
              <a:rPr lang="it-IT" b="1" dirty="0" smtClean="0"/>
              <a:t>e </a:t>
            </a:r>
            <a:r>
              <a:rPr lang="it-IT" b="1" dirty="0"/>
              <a:t>le </a:t>
            </a:r>
            <a:r>
              <a:rPr lang="it-IT" b="1" dirty="0" smtClean="0"/>
              <a:t>citochine </a:t>
            </a:r>
            <a:r>
              <a:rPr lang="it-IT" b="1" dirty="0"/>
              <a:t>Th17</a:t>
            </a:r>
            <a:r>
              <a:rPr lang="it-IT" b="1" dirty="0" smtClean="0"/>
              <a:t> </a:t>
            </a:r>
            <a:r>
              <a:rPr lang="it-IT" b="1" dirty="0"/>
              <a:t>sono associate ai fenotipi più gravi dell'asma.</a:t>
            </a:r>
          </a:p>
          <a:p>
            <a:pPr marL="177800" indent="-177800">
              <a:buFont typeface="Arial"/>
              <a:buChar char="•"/>
            </a:pPr>
            <a:r>
              <a:rPr lang="it-IT" b="1" dirty="0" smtClean="0"/>
              <a:t>IL</a:t>
            </a:r>
            <a:r>
              <a:rPr lang="it-IT" b="1" dirty="0"/>
              <a:t>-17A e IL-17F sono associati ad aumento dei neutrofili nelle vie aeree.</a:t>
            </a:r>
          </a:p>
          <a:p>
            <a:pPr marL="177800" indent="-177800">
              <a:buFont typeface="Arial"/>
              <a:buChar char="•"/>
            </a:pPr>
            <a:r>
              <a:rPr lang="it-IT" b="1" dirty="0" smtClean="0"/>
              <a:t>IL</a:t>
            </a:r>
            <a:r>
              <a:rPr lang="it-IT" b="1" dirty="0"/>
              <a:t>-17A, IL-17F e IL-22 aumentano la produzione di muco delle vie aeree e la massa muscolare liscia.</a:t>
            </a:r>
          </a:p>
        </p:txBody>
      </p:sp>
    </p:spTree>
    <p:extLst>
      <p:ext uri="{BB962C8B-B14F-4D97-AF65-F5344CB8AC3E}">
        <p14:creationId xmlns:p14="http://schemas.microsoft.com/office/powerpoint/2010/main" val="3163189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391" y="0"/>
            <a:ext cx="5789521" cy="155750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848" y="2876208"/>
            <a:ext cx="5766403" cy="3542613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62125" y="2162781"/>
            <a:ext cx="8874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Le </a:t>
            </a:r>
            <a:r>
              <a:rPr lang="it-IT" b="1" dirty="0" smtClean="0"/>
              <a:t>cellule TH17 </a:t>
            </a:r>
            <a:r>
              <a:rPr lang="it-IT" b="1" dirty="0"/>
              <a:t>stimolano il rilascio di IL-17A e IL-</a:t>
            </a:r>
            <a:r>
              <a:rPr lang="it-IT" b="1" dirty="0" smtClean="0"/>
              <a:t>17</a:t>
            </a:r>
            <a:r>
              <a:rPr lang="it-IT" b="1" dirty="0"/>
              <a:t>F</a:t>
            </a:r>
            <a:r>
              <a:rPr lang="it-IT" b="1" dirty="0" smtClean="0"/>
              <a:t>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25" y="203090"/>
            <a:ext cx="957280" cy="1262445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6413683" y="1568991"/>
            <a:ext cx="248518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Clin</a:t>
            </a:r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 </a:t>
            </a:r>
            <a:r>
              <a:rPr lang="en-US" sz="10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Pharmacol</a:t>
            </a:r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 </a:t>
            </a:r>
            <a:r>
              <a:rPr lang="en-US" sz="10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Ther</a:t>
            </a:r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. </a:t>
            </a:r>
            <a:r>
              <a:rPr lang="en-US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2018;103:</a:t>
            </a:r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88-101</a:t>
            </a:r>
            <a:endParaRPr lang="it-IT" sz="1050" b="1" dirty="0">
              <a:solidFill>
                <a:schemeClr val="tx1">
                  <a:lumMod val="65000"/>
                  <a:lumOff val="35000"/>
                </a:schemeClr>
              </a:solidFill>
              <a:latin typeface="Avenir Medium"/>
              <a:cs typeface="Avenir Medium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75199" y="3315181"/>
            <a:ext cx="17546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err="1"/>
              <a:t>Secukinumab</a:t>
            </a:r>
            <a:r>
              <a:rPr lang="it-IT" sz="1600" b="1" dirty="0"/>
              <a:t> e </a:t>
            </a:r>
            <a:r>
              <a:rPr lang="it-IT" sz="1600" b="1" dirty="0" err="1"/>
              <a:t>ixekizumab</a:t>
            </a:r>
            <a:r>
              <a:rPr lang="it-IT" sz="1600" b="1" dirty="0"/>
              <a:t> si legano direttamente a IL-17A inibendo la sua interazione con il recettore IL-17 (IL-17R). </a:t>
            </a:r>
            <a:endParaRPr lang="it-IT" sz="1600" dirty="0"/>
          </a:p>
        </p:txBody>
      </p:sp>
      <p:sp>
        <p:nvSpPr>
          <p:cNvPr id="3" name="Rettangolo 2"/>
          <p:cNvSpPr/>
          <p:nvPr/>
        </p:nvSpPr>
        <p:spPr>
          <a:xfrm>
            <a:off x="6991212" y="3338298"/>
            <a:ext cx="20452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600" b="1" dirty="0" err="1"/>
              <a:t>Brodalumab</a:t>
            </a:r>
            <a:r>
              <a:rPr lang="it-IT" sz="1600" b="1" dirty="0"/>
              <a:t> si lega direttamente all'IL-17R, inibendo in tal modo il legame dei </a:t>
            </a:r>
            <a:r>
              <a:rPr lang="it-IT" sz="1600" b="1" dirty="0" err="1"/>
              <a:t>ligandi</a:t>
            </a:r>
            <a:r>
              <a:rPr lang="it-IT" sz="1600" b="1" dirty="0"/>
              <a:t> di IL-17 (A e </a:t>
            </a:r>
            <a:r>
              <a:rPr lang="it-IT" sz="1600" b="1" dirty="0" err="1"/>
              <a:t>F</a:t>
            </a:r>
            <a:r>
              <a:rPr lang="it-IT" sz="1600" b="1" dirty="0"/>
              <a:t>) al recettore.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1788277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30598" y="1934062"/>
            <a:ext cx="86859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/>
              <a:buChar char="•"/>
            </a:pPr>
            <a:r>
              <a:rPr lang="it-IT" sz="1400" b="1" dirty="0" err="1" smtClean="0"/>
              <a:t>Brodalumab</a:t>
            </a:r>
            <a:r>
              <a:rPr lang="it-IT" sz="1400" b="1" dirty="0" smtClean="0"/>
              <a:t> non </a:t>
            </a:r>
            <a:r>
              <a:rPr lang="it-IT" sz="1400" b="1" dirty="0" smtClean="0"/>
              <a:t>ha nel complesso </a:t>
            </a:r>
            <a:r>
              <a:rPr lang="it-IT" sz="1400" b="1" dirty="0" smtClean="0"/>
              <a:t>indotto </a:t>
            </a:r>
            <a:r>
              <a:rPr lang="it-IT" sz="1400" b="1" dirty="0" smtClean="0"/>
              <a:t>effetti utili nella </a:t>
            </a:r>
            <a:r>
              <a:rPr lang="it-IT" sz="1400" b="1" dirty="0"/>
              <a:t>popolazione </a:t>
            </a:r>
            <a:r>
              <a:rPr lang="it-IT" sz="1400" b="1" dirty="0" smtClean="0"/>
              <a:t>con </a:t>
            </a:r>
            <a:r>
              <a:rPr lang="it-IT" sz="1400" b="1" dirty="0"/>
              <a:t>asma </a:t>
            </a:r>
            <a:r>
              <a:rPr lang="it-IT" sz="1400" b="1" dirty="0" smtClean="0"/>
              <a:t>moderato-grave non </a:t>
            </a:r>
            <a:r>
              <a:rPr lang="it-IT" sz="1400" b="1" dirty="0"/>
              <a:t>adeguatamente </a:t>
            </a:r>
            <a:r>
              <a:rPr lang="it-IT" sz="1400" b="1" dirty="0" smtClean="0"/>
              <a:t>controllato.</a:t>
            </a:r>
          </a:p>
          <a:p>
            <a:pPr marL="176213" indent="-176213">
              <a:buFont typeface="Arial"/>
              <a:buChar char="•"/>
            </a:pPr>
            <a:r>
              <a:rPr lang="it-IT" sz="1400" b="1" dirty="0" smtClean="0"/>
              <a:t>il </a:t>
            </a:r>
            <a:r>
              <a:rPr lang="it-IT" sz="1400" b="1" dirty="0"/>
              <a:t>sottogruppo con </a:t>
            </a:r>
            <a:r>
              <a:rPr lang="it-IT" sz="1400" b="1" dirty="0" smtClean="0"/>
              <a:t>elevata reversibilità dopo broncodilatatore (</a:t>
            </a:r>
            <a:r>
              <a:rPr lang="de-DE" sz="1400" b="1" dirty="0" smtClean="0"/>
              <a:t>C) </a:t>
            </a:r>
            <a:r>
              <a:rPr lang="it-IT" sz="1400" b="1" dirty="0" smtClean="0"/>
              <a:t>potrebbe potenzialmente rispondere </a:t>
            </a:r>
            <a:r>
              <a:rPr lang="it-IT" sz="1400" b="1" dirty="0"/>
              <a:t>al </a:t>
            </a:r>
            <a:r>
              <a:rPr lang="it-IT" sz="1400" b="1" dirty="0" err="1" smtClean="0"/>
              <a:t>brodalumab</a:t>
            </a:r>
            <a:r>
              <a:rPr lang="it-IT" sz="1400" b="1" dirty="0" smtClean="0"/>
              <a:t> in maniera clinicamente significativa.</a:t>
            </a:r>
            <a:endParaRPr lang="it-IT" sz="1400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78" y="3253793"/>
            <a:ext cx="2462785" cy="354581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627" y="3236327"/>
            <a:ext cx="2468584" cy="356328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341" y="3253793"/>
            <a:ext cx="1944524" cy="3570317"/>
          </a:xfrm>
          <a:prstGeom prst="rect">
            <a:avLst/>
          </a:prstGeom>
        </p:spPr>
      </p:pic>
      <p:grpSp>
        <p:nvGrpSpPr>
          <p:cNvPr id="11" name="Gruppo 10"/>
          <p:cNvGrpSpPr/>
          <p:nvPr/>
        </p:nvGrpSpPr>
        <p:grpSpPr>
          <a:xfrm>
            <a:off x="102188" y="119027"/>
            <a:ext cx="7452424" cy="1676441"/>
            <a:chOff x="0" y="119028"/>
            <a:chExt cx="7179664" cy="1588858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18809" y="1584544"/>
              <a:ext cx="3560855" cy="123342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119028"/>
              <a:ext cx="6999526" cy="1442884"/>
            </a:xfrm>
            <a:prstGeom prst="rect">
              <a:avLst/>
            </a:prstGeom>
          </p:spPr>
        </p:pic>
        <p:sp>
          <p:nvSpPr>
            <p:cNvPr id="10" name="Rettangolo 9"/>
            <p:cNvSpPr/>
            <p:nvPr/>
          </p:nvSpPr>
          <p:spPr>
            <a:xfrm>
              <a:off x="6306459" y="119028"/>
              <a:ext cx="810204" cy="3334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2" name="Rettangolo 11"/>
          <p:cNvSpPr/>
          <p:nvPr/>
        </p:nvSpPr>
        <p:spPr>
          <a:xfrm>
            <a:off x="0" y="2982951"/>
            <a:ext cx="345249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900" b="1" dirty="0" smtClean="0"/>
              <a:t>Punteggio dell’</a:t>
            </a:r>
            <a:r>
              <a:rPr lang="it-IT" sz="900" b="1" dirty="0" err="1" smtClean="0"/>
              <a:t>Asthma</a:t>
            </a:r>
            <a:r>
              <a:rPr lang="it-IT" sz="900" b="1" dirty="0" smtClean="0"/>
              <a:t> </a:t>
            </a:r>
            <a:r>
              <a:rPr lang="it-IT" sz="900" b="1" dirty="0"/>
              <a:t>Control </a:t>
            </a:r>
            <a:r>
              <a:rPr lang="it-IT" sz="900" b="1" dirty="0" err="1" smtClean="0"/>
              <a:t>Questionnaire</a:t>
            </a:r>
            <a:r>
              <a:rPr lang="it-IT" sz="900" b="1" dirty="0"/>
              <a:t> (</a:t>
            </a:r>
            <a:r>
              <a:rPr lang="mr-IN" sz="900" b="1" dirty="0" smtClean="0"/>
              <a:t>ACQ</a:t>
            </a:r>
            <a:r>
              <a:rPr lang="it-IT" sz="900" b="1" dirty="0" smtClean="0"/>
              <a:t>)</a:t>
            </a:r>
            <a:endParaRPr lang="it-IT" sz="900" b="1" dirty="0"/>
          </a:p>
        </p:txBody>
      </p:sp>
      <p:sp>
        <p:nvSpPr>
          <p:cNvPr id="13" name="Rettangolo 12"/>
          <p:cNvSpPr/>
          <p:nvPr/>
        </p:nvSpPr>
        <p:spPr>
          <a:xfrm>
            <a:off x="3116732" y="2982951"/>
            <a:ext cx="305104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900" b="1" dirty="0"/>
              <a:t>Variazione dal basale del FEV</a:t>
            </a:r>
            <a:r>
              <a:rPr lang="it-IT" sz="900" b="1" baseline="-25000" dirty="0"/>
              <a:t>1</a:t>
            </a:r>
            <a:r>
              <a:rPr lang="it-IT" sz="900" b="1" dirty="0"/>
              <a:t> </a:t>
            </a:r>
            <a:r>
              <a:rPr lang="it-IT" sz="900" b="1" dirty="0" err="1"/>
              <a:t>pre</a:t>
            </a:r>
            <a:r>
              <a:rPr lang="it-IT" sz="900" b="1" dirty="0"/>
              <a:t>-broncodilatatore </a:t>
            </a:r>
          </a:p>
        </p:txBody>
      </p:sp>
      <p:sp>
        <p:nvSpPr>
          <p:cNvPr id="2" name="Rettangolo 1"/>
          <p:cNvSpPr/>
          <p:nvPr/>
        </p:nvSpPr>
        <p:spPr>
          <a:xfrm>
            <a:off x="6365205" y="2982951"/>
            <a:ext cx="237881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900" b="1" dirty="0"/>
              <a:t>Cambiamenti dal basale dei sintomi dell'asma</a:t>
            </a:r>
          </a:p>
        </p:txBody>
      </p:sp>
    </p:spTree>
    <p:extLst>
      <p:ext uri="{BB962C8B-B14F-4D97-AF65-F5344CB8AC3E}">
        <p14:creationId xmlns:p14="http://schemas.microsoft.com/office/powerpoint/2010/main" val="4043305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128" y="135171"/>
            <a:ext cx="6934812" cy="174788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5" y="214029"/>
            <a:ext cx="1265726" cy="444715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240872" y="2696023"/>
            <a:ext cx="8637857" cy="2783540"/>
            <a:chOff x="157608" y="2543728"/>
            <a:chExt cx="8637857" cy="2783540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1980" y="2543728"/>
              <a:ext cx="4006017" cy="152295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608" y="2543728"/>
              <a:ext cx="5017666" cy="1465136"/>
            </a:xfrm>
            <a:prstGeom prst="rect">
              <a:avLst/>
            </a:prstGeom>
          </p:spPr>
        </p:pic>
        <p:grpSp>
          <p:nvGrpSpPr>
            <p:cNvPr id="8" name="Gruppo 7"/>
            <p:cNvGrpSpPr/>
            <p:nvPr/>
          </p:nvGrpSpPr>
          <p:grpSpPr>
            <a:xfrm>
              <a:off x="5154867" y="2543728"/>
              <a:ext cx="3640598" cy="2783540"/>
              <a:chOff x="4935893" y="2719647"/>
              <a:chExt cx="3414718" cy="2581996"/>
            </a:xfrm>
          </p:grpSpPr>
          <p:pic>
            <p:nvPicPr>
              <p:cNvPr id="6" name="Immagine 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35893" y="2719647"/>
                <a:ext cx="3414718" cy="2581996"/>
              </a:xfrm>
              <a:prstGeom prst="rect">
                <a:avLst/>
              </a:prstGeom>
            </p:spPr>
          </p:pic>
          <p:sp>
            <p:nvSpPr>
              <p:cNvPr id="7" name="Rettangolo 6"/>
              <p:cNvSpPr/>
              <p:nvPr/>
            </p:nvSpPr>
            <p:spPr>
              <a:xfrm>
                <a:off x="4935893" y="4196727"/>
                <a:ext cx="275694" cy="110491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9" name="Rettangolo 8"/>
            <p:cNvSpPr/>
            <p:nvPr/>
          </p:nvSpPr>
          <p:spPr>
            <a:xfrm>
              <a:off x="240872" y="3788003"/>
              <a:ext cx="1905076" cy="22086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" name="Rettangolo 10"/>
          <p:cNvSpPr/>
          <p:nvPr/>
        </p:nvSpPr>
        <p:spPr>
          <a:xfrm>
            <a:off x="230146" y="4571622"/>
            <a:ext cx="53019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/>
              <a:buChar char="•"/>
            </a:pPr>
            <a:r>
              <a:rPr lang="it-IT" sz="1600" b="1" dirty="0"/>
              <a:t>È stato riportato che l'IL-17A agisce direttamente sulla muscolatura liscia delle vie aeree, </a:t>
            </a:r>
            <a:r>
              <a:rPr lang="it-IT" sz="1600" b="1" dirty="0" smtClean="0"/>
              <a:t>inducendo </a:t>
            </a:r>
            <a:r>
              <a:rPr lang="it-IT" sz="1600" b="1" dirty="0"/>
              <a:t>un aumento della contrattilità in risposta agli agenti che inducono il broncospasmo (ad </a:t>
            </a:r>
            <a:r>
              <a:rPr lang="it-IT" sz="1600" b="1" dirty="0" smtClean="0"/>
              <a:t>esempio, </a:t>
            </a:r>
            <a:r>
              <a:rPr lang="it-IT" sz="1600" b="1" dirty="0" err="1" smtClean="0"/>
              <a:t>carbacolo</a:t>
            </a:r>
            <a:r>
              <a:rPr lang="it-IT" sz="1600" b="1" dirty="0"/>
              <a:t>). </a:t>
            </a:r>
            <a:endParaRPr lang="it-IT" sz="1600" b="1" dirty="0" smtClean="0"/>
          </a:p>
          <a:p>
            <a:pPr marL="182563" indent="-182563">
              <a:buFont typeface="Arial"/>
              <a:buChar char="•"/>
            </a:pPr>
            <a:r>
              <a:rPr lang="it-IT" sz="1600" b="1" dirty="0" smtClean="0"/>
              <a:t>È </a:t>
            </a:r>
            <a:r>
              <a:rPr lang="it-IT" sz="1600" b="1" dirty="0"/>
              <a:t>possibile che questo sottogruppo </a:t>
            </a:r>
            <a:r>
              <a:rPr lang="it-IT" sz="1600" b="1" dirty="0" smtClean="0"/>
              <a:t>con alta </a:t>
            </a:r>
            <a:r>
              <a:rPr lang="it-IT" sz="1600" b="1" dirty="0"/>
              <a:t>reversibilità </a:t>
            </a:r>
            <a:r>
              <a:rPr lang="it-IT" sz="1600" b="1" dirty="0" smtClean="0"/>
              <a:t>al broncodilatatore abbia </a:t>
            </a:r>
            <a:r>
              <a:rPr lang="it-IT" sz="1600" b="1" dirty="0"/>
              <a:t>una malattia polmonare </a:t>
            </a:r>
            <a:r>
              <a:rPr lang="it-IT" sz="1600" b="1" dirty="0" smtClean="0"/>
              <a:t>influenzata </a:t>
            </a:r>
            <a:r>
              <a:rPr lang="it-IT" sz="1600" b="1" dirty="0"/>
              <a:t>da IL-17A.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3732" y="2028926"/>
            <a:ext cx="4713153" cy="18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62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/>
              <a:t>Conclusioni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323727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455" y="164425"/>
            <a:ext cx="6516712" cy="143299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420" y="2794115"/>
            <a:ext cx="5588336" cy="3808612"/>
          </a:xfrm>
          <a:prstGeom prst="rect">
            <a:avLst/>
          </a:prstGeom>
        </p:spPr>
      </p:pic>
      <p:pic>
        <p:nvPicPr>
          <p:cNvPr id="8" name="Immagine 7" descr="1-s2.0-S1931524414X00149-cov150h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5" y="151932"/>
            <a:ext cx="1082500" cy="143694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354341" y="1825423"/>
            <a:ext cx="84384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/>
              <a:t>Ci sono almeno 2 principali tipi di </a:t>
            </a:r>
            <a:r>
              <a:rPr lang="it-IT" sz="1600" b="1" dirty="0" smtClean="0"/>
              <a:t>asma, T</a:t>
            </a:r>
            <a:r>
              <a:rPr lang="it-IT" sz="1600" b="1" baseline="-25000" dirty="0" smtClean="0"/>
              <a:t>H</a:t>
            </a:r>
            <a:r>
              <a:rPr lang="it-IT" sz="1600" b="1" dirty="0" smtClean="0"/>
              <a:t>2</a:t>
            </a:r>
            <a:r>
              <a:rPr lang="it-IT" sz="1600" b="1" dirty="0"/>
              <a:t>-alta e </a:t>
            </a:r>
            <a:r>
              <a:rPr lang="it-IT" sz="1600" b="1" dirty="0"/>
              <a:t>T</a:t>
            </a:r>
            <a:r>
              <a:rPr lang="it-IT" sz="1600" b="1" baseline="-25000" dirty="0"/>
              <a:t>H</a:t>
            </a:r>
            <a:r>
              <a:rPr lang="it-IT" sz="1600" b="1" dirty="0"/>
              <a:t>2-</a:t>
            </a:r>
            <a:r>
              <a:rPr lang="it-IT" sz="1600" b="1" dirty="0" smtClean="0"/>
              <a:t>bassa, identificabili grazie alla </a:t>
            </a:r>
            <a:r>
              <a:rPr lang="it-IT" sz="1600" b="1" dirty="0"/>
              <a:t>presenza </a:t>
            </a:r>
            <a:r>
              <a:rPr lang="it-IT" sz="1600" b="1" dirty="0" smtClean="0"/>
              <a:t>o meno di specifici marcatori </a:t>
            </a:r>
            <a:r>
              <a:rPr lang="it-IT" sz="1600" b="1" dirty="0"/>
              <a:t>molecolari </a:t>
            </a:r>
            <a:r>
              <a:rPr lang="it-IT" sz="1600" b="1" dirty="0"/>
              <a:t>di T</a:t>
            </a:r>
            <a:r>
              <a:rPr lang="it-IT" sz="1600" b="1" baseline="-25000" dirty="0"/>
              <a:t>H</a:t>
            </a:r>
            <a:r>
              <a:rPr lang="it-IT" sz="1600" b="1" dirty="0"/>
              <a:t>2</a:t>
            </a:r>
            <a:r>
              <a:rPr lang="it-IT" sz="1600" b="1" dirty="0" smtClean="0"/>
              <a:t>-alta, </a:t>
            </a:r>
            <a:r>
              <a:rPr lang="it-IT" sz="1600" b="1" dirty="0" smtClean="0"/>
              <a:t>tra </a:t>
            </a:r>
            <a:r>
              <a:rPr lang="it-IT" sz="1600" b="1" dirty="0"/>
              <a:t>cui </a:t>
            </a:r>
            <a:r>
              <a:rPr lang="it-IT" sz="1600" b="1" dirty="0" err="1"/>
              <a:t>periostina</a:t>
            </a:r>
            <a:r>
              <a:rPr lang="it-IT" sz="1600" b="1" dirty="0"/>
              <a:t> e alti livelli di </a:t>
            </a:r>
            <a:r>
              <a:rPr lang="it-IT" sz="1600" b="1" dirty="0" smtClean="0"/>
              <a:t>eosinofili nel sangue, o </a:t>
            </a:r>
            <a:r>
              <a:rPr lang="it-IT" sz="1600" b="1" dirty="0"/>
              <a:t>di T</a:t>
            </a:r>
            <a:r>
              <a:rPr lang="it-IT" sz="1600" b="1" baseline="-25000" dirty="0"/>
              <a:t>H</a:t>
            </a:r>
            <a:r>
              <a:rPr lang="it-IT" sz="1600" b="1" dirty="0"/>
              <a:t>2</a:t>
            </a:r>
            <a:r>
              <a:rPr lang="it-IT" sz="1600" b="1" dirty="0" smtClean="0"/>
              <a:t>-bassa, specificamente altri livelli di </a:t>
            </a:r>
            <a:r>
              <a:rPr lang="it-IT" sz="1600" b="1" dirty="0" smtClean="0"/>
              <a:t>neutrofili nel </a:t>
            </a:r>
            <a:r>
              <a:rPr lang="it-IT" sz="1600" b="1" dirty="0"/>
              <a:t>sangue </a:t>
            </a:r>
            <a:r>
              <a:rPr lang="it-IT" sz="1600" b="1" dirty="0" smtClean="0"/>
              <a:t>e/o nell’espettorato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2043348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533" y="2189213"/>
            <a:ext cx="6326243" cy="438786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107527"/>
            <a:ext cx="9144000" cy="182263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84008" y="2750086"/>
            <a:ext cx="2397827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79388" algn="l"/>
              </a:tabLst>
            </a:pPr>
            <a:r>
              <a:rPr lang="it-IT" b="1" dirty="0"/>
              <a:t>I farmaci non specifici </a:t>
            </a:r>
            <a:r>
              <a:rPr lang="it-IT" b="1" dirty="0" smtClean="0"/>
              <a:t>(corticosteroidi </a:t>
            </a:r>
            <a:r>
              <a:rPr lang="it-IT" b="1" dirty="0"/>
              <a:t>e broncodilatatori</a:t>
            </a:r>
            <a:r>
              <a:rPr lang="it-IT" b="1" dirty="0" smtClean="0"/>
              <a:t>) non </a:t>
            </a:r>
            <a:r>
              <a:rPr lang="it-IT" b="1" dirty="0"/>
              <a:t>garantiscono sempre il controllo completo della malattia, il che richiede strategie alternative </a:t>
            </a:r>
            <a:r>
              <a:rPr lang="it-IT" b="1" dirty="0" smtClean="0"/>
              <a:t>focalizzate sui </a:t>
            </a:r>
            <a:r>
              <a:rPr lang="it-IT" b="1" dirty="0"/>
              <a:t>bersagli molecolari. </a:t>
            </a:r>
          </a:p>
          <a:p>
            <a:pPr>
              <a:tabLst>
                <a:tab pos="179388" algn="l"/>
              </a:tabLst>
            </a:pP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14873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455" y="164425"/>
            <a:ext cx="6516712" cy="1432995"/>
          </a:xfrm>
          <a:prstGeom prst="rect">
            <a:avLst/>
          </a:prstGeom>
        </p:spPr>
      </p:pic>
      <p:pic>
        <p:nvPicPr>
          <p:cNvPr id="8" name="Immagine 7" descr="1-s2.0-S1931524414X00149-cov150h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5" y="151932"/>
            <a:ext cx="1082500" cy="143694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88839" y="1886218"/>
            <a:ext cx="87694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 smtClean="0"/>
              <a:t>I </a:t>
            </a:r>
            <a:r>
              <a:rPr lang="it-IT" sz="1600" b="1" dirty="0"/>
              <a:t>pazienti asmatici con malattia grave </a:t>
            </a:r>
            <a:r>
              <a:rPr lang="it-IT" sz="1600" b="1" dirty="0" smtClean="0"/>
              <a:t>non </a:t>
            </a:r>
            <a:r>
              <a:rPr lang="it-IT" sz="1600" b="1" dirty="0" smtClean="0"/>
              <a:t>controllata </a:t>
            </a:r>
            <a:r>
              <a:rPr lang="it-IT" sz="1600" b="1" dirty="0"/>
              <a:t>nonostante alte dosi di ICS e con elevati </a:t>
            </a:r>
            <a:r>
              <a:rPr lang="it-IT" sz="1600" b="1" dirty="0" smtClean="0"/>
              <a:t>livelli ematici di eosinofili </a:t>
            </a:r>
            <a:r>
              <a:rPr lang="it-IT" sz="1600" b="1" dirty="0"/>
              <a:t>e </a:t>
            </a:r>
            <a:r>
              <a:rPr lang="it-IT" sz="1600" b="1" dirty="0" err="1"/>
              <a:t>periostina</a:t>
            </a:r>
            <a:r>
              <a:rPr lang="it-IT" sz="1600" b="1" dirty="0"/>
              <a:t> </a:t>
            </a:r>
            <a:r>
              <a:rPr lang="it-IT" sz="1600" b="1" dirty="0" smtClean="0"/>
              <a:t>rispondono </a:t>
            </a:r>
            <a:r>
              <a:rPr lang="it-IT" sz="1600" b="1" dirty="0"/>
              <a:t>alla terapia anti-IL-5 e anti-IL-13</a:t>
            </a:r>
            <a:r>
              <a:rPr lang="it-IT" sz="1600" b="1" dirty="0" smtClean="0"/>
              <a:t>. Al contrario, la </a:t>
            </a:r>
            <a:r>
              <a:rPr lang="it-IT" sz="1600" b="1" dirty="0"/>
              <a:t>risposta clinica </a:t>
            </a:r>
            <a:r>
              <a:rPr lang="it-IT" sz="1600" b="1" dirty="0" smtClean="0"/>
              <a:t>al </a:t>
            </a:r>
            <a:r>
              <a:rPr lang="it-IT" sz="1600" b="1" dirty="0"/>
              <a:t>trattamento anti-IL-1, anti-IL-4, anti-IL-17 o TNF-</a:t>
            </a:r>
            <a:r>
              <a:rPr lang="it-IT" sz="1600" b="1" dirty="0"/>
              <a:t>α è </a:t>
            </a:r>
            <a:r>
              <a:rPr lang="it-IT" sz="1600" b="1" dirty="0" smtClean="0"/>
              <a:t>trascurabile.</a:t>
            </a:r>
            <a:endParaRPr lang="it-IT" sz="1600" b="1" dirty="0"/>
          </a:p>
        </p:txBody>
      </p:sp>
      <p:grpSp>
        <p:nvGrpSpPr>
          <p:cNvPr id="6" name="Gruppo 5"/>
          <p:cNvGrpSpPr/>
          <p:nvPr/>
        </p:nvGrpSpPr>
        <p:grpSpPr>
          <a:xfrm>
            <a:off x="1783420" y="2900398"/>
            <a:ext cx="5580336" cy="3803159"/>
            <a:chOff x="1783420" y="2900398"/>
            <a:chExt cx="5580336" cy="3803159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3420" y="2900398"/>
              <a:ext cx="5580336" cy="3803159"/>
            </a:xfrm>
            <a:prstGeom prst="rect">
              <a:avLst/>
            </a:prstGeom>
          </p:spPr>
        </p:pic>
        <p:sp>
          <p:nvSpPr>
            <p:cNvPr id="2" name="Rettangolo 1"/>
            <p:cNvSpPr/>
            <p:nvPr/>
          </p:nvSpPr>
          <p:spPr>
            <a:xfrm>
              <a:off x="4920581" y="4183820"/>
              <a:ext cx="2131842" cy="24859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696693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455" y="164425"/>
            <a:ext cx="6516712" cy="1432995"/>
          </a:xfrm>
          <a:prstGeom prst="rect">
            <a:avLst/>
          </a:prstGeom>
        </p:spPr>
      </p:pic>
      <p:pic>
        <p:nvPicPr>
          <p:cNvPr id="8" name="Immagine 7" descr="1-s2.0-S1931524414X00149-cov150h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5" y="151932"/>
            <a:ext cx="1082500" cy="143694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67624" y="1825423"/>
            <a:ext cx="88235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 smtClean="0"/>
              <a:t>I pazienti </a:t>
            </a:r>
            <a:r>
              <a:rPr lang="it-IT" sz="1600" b="1" dirty="0"/>
              <a:t>con  T</a:t>
            </a:r>
            <a:r>
              <a:rPr lang="it-IT" sz="1600" b="1" baseline="-25000" dirty="0"/>
              <a:t>H</a:t>
            </a:r>
            <a:r>
              <a:rPr lang="it-IT" sz="1600" b="1" dirty="0"/>
              <a:t>2</a:t>
            </a:r>
            <a:r>
              <a:rPr lang="it-IT" sz="1600" b="1" dirty="0" smtClean="0"/>
              <a:t>-</a:t>
            </a:r>
            <a:r>
              <a:rPr lang="it-IT" sz="1600" b="1" dirty="0" smtClean="0"/>
              <a:t>bassa </a:t>
            </a:r>
            <a:r>
              <a:rPr lang="it-IT" sz="1600" b="1" dirty="0" smtClean="0"/>
              <a:t>hanno </a:t>
            </a:r>
            <a:r>
              <a:rPr lang="it-IT" sz="1600" b="1" dirty="0"/>
              <a:t>un profilo linfocitario </a:t>
            </a:r>
            <a:r>
              <a:rPr lang="it-IT" sz="1600" b="1" dirty="0" smtClean="0"/>
              <a:t>che </a:t>
            </a:r>
            <a:r>
              <a:rPr lang="it-IT" sz="1600" b="1" dirty="0"/>
              <a:t>coinvolge le cellule Th1 e Th2. Rispondono agli antagonisti anti-CXCR2 ma non al trattamento anti-IL-1, anti-IL-8 o TNF-α. Gli studi che utilizzano approcci anti-IL-17 o altri </a:t>
            </a:r>
            <a:r>
              <a:rPr lang="it-IT" sz="1600" b="1" dirty="0" smtClean="0"/>
              <a:t>farmaci </a:t>
            </a:r>
            <a:r>
              <a:rPr lang="it-IT" sz="1600" b="1" dirty="0" err="1" smtClean="0"/>
              <a:t>antineutrofili</a:t>
            </a:r>
            <a:r>
              <a:rPr lang="it-IT" sz="1600" b="1" dirty="0" smtClean="0"/>
              <a:t> </a:t>
            </a:r>
            <a:r>
              <a:rPr lang="it-IT" sz="1600" b="1" dirty="0"/>
              <a:t>devono ancora essere completati.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1813196" y="2821135"/>
            <a:ext cx="5520784" cy="3820149"/>
            <a:chOff x="1813196" y="2821135"/>
            <a:chExt cx="5520784" cy="3820149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13196" y="2821135"/>
              <a:ext cx="5520784" cy="3762573"/>
            </a:xfrm>
            <a:prstGeom prst="rect">
              <a:avLst/>
            </a:prstGeom>
          </p:spPr>
        </p:pic>
        <p:sp>
          <p:nvSpPr>
            <p:cNvPr id="6" name="Rettangolo 5"/>
            <p:cNvSpPr/>
            <p:nvPr/>
          </p:nvSpPr>
          <p:spPr>
            <a:xfrm>
              <a:off x="1918796" y="4155348"/>
              <a:ext cx="2438303" cy="24859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393524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83291" y="152937"/>
            <a:ext cx="6861740" cy="1799708"/>
            <a:chOff x="0" y="0"/>
            <a:chExt cx="9144000" cy="2633162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2298989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19103" y="2298989"/>
              <a:ext cx="4149821" cy="334173"/>
            </a:xfrm>
            <a:prstGeom prst="rect">
              <a:avLst/>
            </a:prstGeom>
          </p:spPr>
        </p:pic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58" y="2045736"/>
            <a:ext cx="3386059" cy="4583913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890778" y="2172527"/>
            <a:ext cx="501298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1700" b="1" dirty="0"/>
              <a:t>Attualmente, un numero crescente di </a:t>
            </a:r>
            <a:r>
              <a:rPr lang="it-IT" sz="1700" b="1" dirty="0" smtClean="0"/>
              <a:t>sostanze </a:t>
            </a:r>
            <a:r>
              <a:rPr lang="it-IT" sz="1700" b="1" dirty="0"/>
              <a:t>in grado di bloccare o imitare specifiche </a:t>
            </a:r>
            <a:r>
              <a:rPr lang="it-IT" sz="1700" b="1" dirty="0" smtClean="0"/>
              <a:t>molecole endogene </a:t>
            </a:r>
            <a:r>
              <a:rPr lang="it-IT" sz="1700" b="1" dirty="0"/>
              <a:t>sono sottoposte a sperimentazioni cliniche in soggetti asmatici i cui sintomi sono scarsamente controllati nonostante </a:t>
            </a:r>
            <a:r>
              <a:rPr lang="it-IT" sz="1700" b="1" dirty="0" smtClean="0"/>
              <a:t>l'aderenza </a:t>
            </a:r>
            <a:r>
              <a:rPr lang="it-IT" sz="1700" b="1" dirty="0"/>
              <a:t>alle terapie </a:t>
            </a:r>
            <a:r>
              <a:rPr lang="it-IT" sz="1700" b="1" dirty="0" smtClean="0"/>
              <a:t>delle linee </a:t>
            </a:r>
            <a:r>
              <a:rPr lang="it-IT" sz="1700" b="1" dirty="0"/>
              <a:t>guida. </a:t>
            </a:r>
            <a:endParaRPr lang="it-IT" sz="1700" b="1" dirty="0" smtClean="0"/>
          </a:p>
          <a:p>
            <a:pPr marL="285750" indent="-285750">
              <a:buFont typeface="Arial"/>
              <a:buChar char="•"/>
            </a:pPr>
            <a:r>
              <a:rPr lang="it-IT" sz="1700" b="1" dirty="0" smtClean="0"/>
              <a:t>Purtroppo</a:t>
            </a:r>
            <a:r>
              <a:rPr lang="it-IT" sz="1700" b="1" dirty="0"/>
              <a:t>, solo pochi pazienti selezionati con meticolosità </a:t>
            </a:r>
            <a:r>
              <a:rPr lang="it-IT" sz="1700" b="1" dirty="0" smtClean="0"/>
              <a:t>beneficiano in qualche modo. </a:t>
            </a:r>
          </a:p>
          <a:p>
            <a:pPr marL="285750" indent="-285750">
              <a:buFont typeface="Arial"/>
              <a:buChar char="•"/>
            </a:pPr>
            <a:r>
              <a:rPr lang="it-IT" sz="1700" b="1" dirty="0" smtClean="0"/>
              <a:t>Questi </a:t>
            </a:r>
            <a:r>
              <a:rPr lang="it-IT" sz="1700" b="1" dirty="0"/>
              <a:t>risultati non solo confermano che la patogenesi molecolare </a:t>
            </a:r>
            <a:r>
              <a:rPr lang="it-IT" sz="1700" b="1" dirty="0" smtClean="0"/>
              <a:t>dell’asma </a:t>
            </a:r>
            <a:r>
              <a:rPr lang="it-IT" sz="1700" b="1" dirty="0"/>
              <a:t>grave </a:t>
            </a:r>
            <a:r>
              <a:rPr lang="it-IT" sz="1700" b="1" dirty="0" smtClean="0"/>
              <a:t>varia </a:t>
            </a:r>
            <a:r>
              <a:rPr lang="it-IT" sz="1700" b="1" dirty="0"/>
              <a:t>tra i pazienti, ma suggerisce anche che è </a:t>
            </a:r>
            <a:r>
              <a:rPr lang="it-IT" sz="1700" b="1" dirty="0" smtClean="0"/>
              <a:t>probabile che ogni </a:t>
            </a:r>
            <a:r>
              <a:rPr lang="it-IT" sz="1700" b="1" dirty="0"/>
              <a:t>difetto molecolare </a:t>
            </a:r>
            <a:r>
              <a:rPr lang="it-IT" sz="1700" b="1" dirty="0" smtClean="0"/>
              <a:t>contribuisce </a:t>
            </a:r>
            <a:r>
              <a:rPr lang="it-IT" sz="1700" b="1" dirty="0"/>
              <a:t>poco da solo in ciascun paziente. </a:t>
            </a:r>
            <a:endParaRPr lang="it-IT" sz="1700" b="1" dirty="0" smtClean="0"/>
          </a:p>
          <a:p>
            <a:pPr marL="285750" indent="-285750">
              <a:buFont typeface="Arial"/>
              <a:buChar char="•"/>
            </a:pPr>
            <a:r>
              <a:rPr lang="it-IT" sz="1700" b="1" dirty="0" smtClean="0"/>
              <a:t>Quindi, </a:t>
            </a:r>
            <a:r>
              <a:rPr lang="it-IT" sz="1700" b="1" dirty="0"/>
              <a:t>le terapie che mirano a </a:t>
            </a:r>
            <a:r>
              <a:rPr lang="it-IT" sz="1700" b="1" dirty="0" smtClean="0"/>
              <a:t>uno </a:t>
            </a:r>
            <a:r>
              <a:rPr lang="it-IT" sz="1700" b="1" dirty="0"/>
              <a:t>specifico</a:t>
            </a:r>
            <a:r>
              <a:rPr lang="it-IT" sz="1700" b="1" dirty="0" smtClean="0"/>
              <a:t> </a:t>
            </a:r>
            <a:r>
              <a:rPr lang="it-IT" sz="1700" b="1" dirty="0"/>
              <a:t>difetto molecolare </a:t>
            </a:r>
            <a:r>
              <a:rPr lang="it-IT" sz="1700" b="1" dirty="0" smtClean="0"/>
              <a:t>sono predestinate </a:t>
            </a:r>
            <a:r>
              <a:rPr lang="it-IT" sz="1700" b="1" dirty="0"/>
              <a:t>a produrre effetti marginali nel trattamento </a:t>
            </a:r>
            <a:r>
              <a:rPr lang="it-IT" sz="1700" b="1" dirty="0" smtClean="0"/>
              <a:t>dell’asma </a:t>
            </a:r>
            <a:r>
              <a:rPr lang="it-IT" sz="1700" b="1" dirty="0"/>
              <a:t>grave.</a:t>
            </a:r>
          </a:p>
        </p:txBody>
      </p:sp>
    </p:spTree>
    <p:extLst>
      <p:ext uri="{BB962C8B-B14F-4D97-AF65-F5344CB8AC3E}">
        <p14:creationId xmlns:p14="http://schemas.microsoft.com/office/powerpoint/2010/main" val="1584683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9" y="83559"/>
            <a:ext cx="6818051" cy="2651464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77731" y="3203587"/>
            <a:ext cx="3236955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/>
              <a:buChar char="•"/>
            </a:pPr>
            <a:r>
              <a:rPr lang="it-IT" b="1" dirty="0"/>
              <a:t>La creazione di anticorpi </a:t>
            </a:r>
            <a:r>
              <a:rPr lang="it-IT" b="1" dirty="0" err="1"/>
              <a:t>bispecifici</a:t>
            </a:r>
            <a:r>
              <a:rPr lang="it-IT" b="1" dirty="0"/>
              <a:t> che colpiscono più di una cellula </a:t>
            </a:r>
            <a:r>
              <a:rPr lang="it-IT" b="1" dirty="0" smtClean="0"/>
              <a:t>o un </a:t>
            </a:r>
            <a:r>
              <a:rPr lang="it-IT" b="1" dirty="0"/>
              <a:t>recettore è un approccio innovativo per il </a:t>
            </a:r>
            <a:r>
              <a:rPr lang="it-IT" b="1" dirty="0" smtClean="0"/>
              <a:t>futuro. </a:t>
            </a:r>
          </a:p>
          <a:p>
            <a:pPr marL="176213" indent="-176213">
              <a:buFont typeface="Arial"/>
              <a:buChar char="•"/>
            </a:pPr>
            <a:r>
              <a:rPr lang="it-IT" b="1" dirty="0" smtClean="0"/>
              <a:t>Per </a:t>
            </a:r>
            <a:r>
              <a:rPr lang="it-IT" b="1" dirty="0"/>
              <a:t>esempio, può essere sviluppato un anticorpo </a:t>
            </a:r>
            <a:r>
              <a:rPr lang="it-IT" b="1" dirty="0" err="1"/>
              <a:t>bispecifico</a:t>
            </a:r>
            <a:r>
              <a:rPr lang="it-IT" b="1" dirty="0"/>
              <a:t> che ha affinità sia per il recettore IL-5 che per il recettore IL-</a:t>
            </a:r>
            <a:r>
              <a:rPr lang="it-IT" b="1" dirty="0" smtClean="0"/>
              <a:t>4.</a:t>
            </a:r>
            <a:endParaRPr lang="it-IT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42" y="2902138"/>
            <a:ext cx="5729313" cy="341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92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151788" y="95333"/>
            <a:ext cx="7017192" cy="2445951"/>
            <a:chOff x="151787" y="95333"/>
            <a:chExt cx="7872581" cy="2753373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5677" y="95333"/>
              <a:ext cx="7138691" cy="2445951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87" y="250673"/>
              <a:ext cx="602423" cy="652164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6757" y="2541284"/>
              <a:ext cx="2330686" cy="307422"/>
            </a:xfrm>
            <a:prstGeom prst="rect">
              <a:avLst/>
            </a:prstGeom>
          </p:spPr>
        </p:pic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453" y="2742330"/>
            <a:ext cx="4687444" cy="393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5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143" y="2617917"/>
            <a:ext cx="6489140" cy="4144078"/>
          </a:xfrm>
          <a:prstGeom prst="rect">
            <a:avLst/>
          </a:prstGeom>
        </p:spPr>
      </p:pic>
      <p:grpSp>
        <p:nvGrpSpPr>
          <p:cNvPr id="7" name="Gruppo 6"/>
          <p:cNvGrpSpPr/>
          <p:nvPr/>
        </p:nvGrpSpPr>
        <p:grpSpPr>
          <a:xfrm>
            <a:off x="104007" y="128346"/>
            <a:ext cx="6715738" cy="1519871"/>
            <a:chOff x="0" y="0"/>
            <a:chExt cx="9144000" cy="2134575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1669399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99407" y="1745782"/>
              <a:ext cx="3887935" cy="388793"/>
            </a:xfrm>
            <a:prstGeom prst="rect">
              <a:avLst/>
            </a:prstGeom>
          </p:spPr>
        </p:pic>
      </p:grpSp>
      <p:sp>
        <p:nvSpPr>
          <p:cNvPr id="8" name="Rettangolo 7"/>
          <p:cNvSpPr/>
          <p:nvPr/>
        </p:nvSpPr>
        <p:spPr>
          <a:xfrm>
            <a:off x="332339" y="1868759"/>
            <a:ext cx="84507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/>
              <a:t>Le terapie </a:t>
            </a:r>
            <a:r>
              <a:rPr lang="it-IT" b="1" dirty="0"/>
              <a:t>biologiche che sono attualmente </a:t>
            </a:r>
            <a:r>
              <a:rPr lang="it-IT" b="1" dirty="0" smtClean="0"/>
              <a:t>approvate </a:t>
            </a:r>
            <a:r>
              <a:rPr lang="it-IT" b="1" dirty="0"/>
              <a:t>per l'uso </a:t>
            </a:r>
            <a:r>
              <a:rPr lang="it-IT" b="1" dirty="0" smtClean="0"/>
              <a:t>clinico come </a:t>
            </a:r>
            <a:r>
              <a:rPr lang="it-IT" b="1" dirty="0"/>
              <a:t>pure </a:t>
            </a:r>
            <a:r>
              <a:rPr lang="it-IT" b="1" dirty="0" smtClean="0"/>
              <a:t>quelle </a:t>
            </a:r>
            <a:r>
              <a:rPr lang="it-IT" b="1" dirty="0"/>
              <a:t>che hanno </a:t>
            </a:r>
            <a:r>
              <a:rPr lang="it-IT" b="1" dirty="0" smtClean="0"/>
              <a:t>attirato una notevole attenzione sulla </a:t>
            </a:r>
            <a:r>
              <a:rPr lang="it-IT" b="1" dirty="0"/>
              <a:t>base </a:t>
            </a:r>
            <a:r>
              <a:rPr lang="it-IT" b="1" dirty="0" smtClean="0"/>
              <a:t>degli </a:t>
            </a:r>
            <a:r>
              <a:rPr lang="it-IT" b="1" dirty="0"/>
              <a:t>studi preliminari</a:t>
            </a:r>
          </a:p>
        </p:txBody>
      </p:sp>
    </p:spTree>
    <p:extLst>
      <p:ext uri="{BB962C8B-B14F-4D97-AF65-F5344CB8AC3E}">
        <p14:creationId xmlns:p14="http://schemas.microsoft.com/office/powerpoint/2010/main" val="3451134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02" y="171226"/>
            <a:ext cx="935255" cy="118159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686" y="171226"/>
            <a:ext cx="6504164" cy="75940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694" y="1133583"/>
            <a:ext cx="3228156" cy="24898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787" y="3852012"/>
            <a:ext cx="6798901" cy="2481034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14802" y="2003341"/>
            <a:ext cx="8867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it-IT" b="1" dirty="0" smtClean="0"/>
              <a:t>Gli anticorpi monoclonali attualmente </a:t>
            </a:r>
            <a:r>
              <a:rPr lang="it-IT" b="1" dirty="0"/>
              <a:t>disponibili per i disturbi allergici sono gli anticorpi IgG umanizzati o completamente umani. </a:t>
            </a:r>
            <a:endParaRPr lang="it-IT" b="1" dirty="0" smtClean="0"/>
          </a:p>
          <a:p>
            <a:pPr marL="177800" indent="-177800">
              <a:buFont typeface="Arial"/>
              <a:buChar char="•"/>
            </a:pPr>
            <a:r>
              <a:rPr lang="it-IT" b="1" dirty="0"/>
              <a:t>L</a:t>
            </a:r>
            <a:r>
              <a:rPr lang="it-IT" b="1" dirty="0" smtClean="0"/>
              <a:t>a </a:t>
            </a:r>
            <a:r>
              <a:rPr lang="it-IT" b="1" dirty="0"/>
              <a:t>fonte dell'anticorpo e </a:t>
            </a:r>
            <a:r>
              <a:rPr lang="it-IT" b="1" dirty="0" smtClean="0"/>
              <a:t>l’entità delle sue </a:t>
            </a:r>
            <a:r>
              <a:rPr lang="it-IT" b="1" dirty="0"/>
              <a:t>componenti murine rispetto </a:t>
            </a:r>
            <a:r>
              <a:rPr lang="it-IT" b="1" dirty="0" smtClean="0"/>
              <a:t>alle </a:t>
            </a:r>
            <a:r>
              <a:rPr lang="it-IT" b="1" dirty="0"/>
              <a:t>componenti umane possono essere facilmente </a:t>
            </a:r>
            <a:r>
              <a:rPr lang="it-IT" b="1" dirty="0" smtClean="0"/>
              <a:t>riconosciute mediante il </a:t>
            </a:r>
            <a:r>
              <a:rPr lang="it-IT" b="1" dirty="0"/>
              <a:t>suffisso del suo nome generico. </a:t>
            </a:r>
            <a:endParaRPr lang="it-IT" b="1" dirty="0" smtClean="0"/>
          </a:p>
        </p:txBody>
      </p:sp>
    </p:spTree>
    <p:extLst>
      <p:ext uri="{BB962C8B-B14F-4D97-AF65-F5344CB8AC3E}">
        <p14:creationId xmlns:p14="http://schemas.microsoft.com/office/powerpoint/2010/main" val="1546962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02" y="171226"/>
            <a:ext cx="935255" cy="118159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686" y="171226"/>
            <a:ext cx="6504164" cy="75940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694" y="1133583"/>
            <a:ext cx="3228156" cy="24898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46518" y="1685821"/>
            <a:ext cx="9041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it-IT" sz="1600" b="1" dirty="0" smtClean="0"/>
              <a:t>Gli </a:t>
            </a:r>
            <a:r>
              <a:rPr lang="it-IT" sz="1600" b="1" dirty="0"/>
              <a:t>anticorpi murini o chimerici comportano il rischio di sviluppo di anticorpi </a:t>
            </a:r>
            <a:r>
              <a:rPr lang="it-IT" sz="1600" b="1" dirty="0" err="1" smtClean="0"/>
              <a:t>antimurini</a:t>
            </a:r>
            <a:r>
              <a:rPr lang="it-IT" sz="1600" b="1" dirty="0" smtClean="0"/>
              <a:t> </a:t>
            </a:r>
            <a:r>
              <a:rPr lang="it-IT" sz="1600" b="1" dirty="0"/>
              <a:t>con conseguente perdita di attività e generazione di reazioni di ipersensibilità. </a:t>
            </a:r>
            <a:endParaRPr lang="it-IT" sz="1600" b="1" dirty="0" smtClean="0"/>
          </a:p>
          <a:p>
            <a:pPr marL="177800" indent="-177800">
              <a:buFont typeface="Arial"/>
              <a:buChar char="•"/>
            </a:pPr>
            <a:r>
              <a:rPr lang="it-IT" sz="1600" b="1" dirty="0"/>
              <a:t>G</a:t>
            </a:r>
            <a:r>
              <a:rPr lang="it-IT" sz="1600" b="1" dirty="0" smtClean="0"/>
              <a:t>li </a:t>
            </a:r>
            <a:r>
              <a:rPr lang="it-IT" sz="1600" b="1" dirty="0"/>
              <a:t>anticorpi umanizzati </a:t>
            </a:r>
            <a:r>
              <a:rPr lang="it-IT" sz="1600" b="1" dirty="0" smtClean="0"/>
              <a:t>mantengono aminoacidi </a:t>
            </a:r>
            <a:r>
              <a:rPr lang="it-IT" sz="1600" b="1" dirty="0"/>
              <a:t>murini nelle loro regioni di </a:t>
            </a:r>
            <a:r>
              <a:rPr lang="it-IT" sz="1600" b="1" dirty="0" smtClean="0"/>
              <a:t>riconoscimento dell’antigene. Per questo motivo potrebbero </a:t>
            </a:r>
            <a:r>
              <a:rPr lang="it-IT" sz="1600" b="1" dirty="0"/>
              <a:t>avere una </a:t>
            </a:r>
            <a:r>
              <a:rPr lang="it-IT" sz="1600" b="1" dirty="0" smtClean="0"/>
              <a:t>tendenza </a:t>
            </a:r>
            <a:r>
              <a:rPr lang="it-IT" sz="1600" b="1" dirty="0"/>
              <a:t>a sviluppare anticorpi </a:t>
            </a:r>
            <a:r>
              <a:rPr lang="it-IT" sz="1600" b="1" dirty="0" err="1" smtClean="0"/>
              <a:t>antimurini</a:t>
            </a:r>
            <a:r>
              <a:rPr lang="it-IT" sz="1600" b="1" dirty="0" smtClean="0"/>
              <a:t>. </a:t>
            </a:r>
          </a:p>
          <a:p>
            <a:pPr marL="177800" indent="-177800">
              <a:buFont typeface="Arial"/>
              <a:buChar char="•"/>
            </a:pPr>
            <a:r>
              <a:rPr lang="it-IT" sz="1600" b="1" dirty="0"/>
              <a:t>L</a:t>
            </a:r>
            <a:r>
              <a:rPr lang="it-IT" sz="1600" b="1" dirty="0" smtClean="0"/>
              <a:t>a </a:t>
            </a:r>
            <a:r>
              <a:rPr lang="it-IT" sz="1600" b="1" dirty="0"/>
              <a:t>manipolazione richiesta per combinare la struttura umana con </a:t>
            </a:r>
            <a:r>
              <a:rPr lang="it-IT" sz="1600" b="1" dirty="0" smtClean="0"/>
              <a:t>le regioni </a:t>
            </a:r>
            <a:r>
              <a:rPr lang="it-IT" sz="1600" b="1" dirty="0"/>
              <a:t>di riconoscimento dell’antigene</a:t>
            </a:r>
            <a:r>
              <a:rPr lang="it-IT" sz="1600" b="1" dirty="0" smtClean="0"/>
              <a:t> murino </a:t>
            </a:r>
            <a:r>
              <a:rPr lang="it-IT" sz="1600" b="1" dirty="0"/>
              <a:t>spesso produce una molecola con minore affinità per il suo bersaglio.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188" y="3459119"/>
            <a:ext cx="4045973" cy="316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61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/>
              <a:t>Anticorpi monoclonali anti-IgE</a:t>
            </a:r>
          </a:p>
        </p:txBody>
      </p:sp>
    </p:spTree>
    <p:extLst>
      <p:ext uri="{BB962C8B-B14F-4D97-AF65-F5344CB8AC3E}">
        <p14:creationId xmlns:p14="http://schemas.microsoft.com/office/powerpoint/2010/main" val="859857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523" y="139578"/>
            <a:ext cx="6980717" cy="102228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1" y="139577"/>
            <a:ext cx="953881" cy="114465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471" y="1213883"/>
            <a:ext cx="3197800" cy="312744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34275" y="1545856"/>
            <a:ext cx="87282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1600" b="1" dirty="0" smtClean="0"/>
              <a:t>Una </a:t>
            </a:r>
            <a:r>
              <a:rPr lang="it-IT" sz="1600" b="1" dirty="0"/>
              <a:t>volta prodotte dalle plasmacellule, le IgE si legano immediatamente con la loro porzione </a:t>
            </a:r>
            <a:r>
              <a:rPr lang="it-IT" sz="1600" b="1" dirty="0" err="1"/>
              <a:t>Fc</a:t>
            </a:r>
            <a:r>
              <a:rPr lang="it-IT" sz="1600" b="1" dirty="0"/>
              <a:t> al </a:t>
            </a:r>
            <a:r>
              <a:rPr lang="it-IT" sz="1600" b="1" dirty="0" smtClean="0"/>
              <a:t>recettore ad </a:t>
            </a:r>
            <a:r>
              <a:rPr lang="it-IT" sz="1600" b="1" dirty="0"/>
              <a:t>alta </a:t>
            </a:r>
            <a:r>
              <a:rPr lang="it-IT" sz="1600" b="1" dirty="0" smtClean="0"/>
              <a:t>affinità </a:t>
            </a:r>
            <a:r>
              <a:rPr lang="it-IT" sz="1600" b="1" dirty="0" err="1"/>
              <a:t>FcεRI</a:t>
            </a:r>
            <a:r>
              <a:rPr lang="it-IT" sz="1600" b="1" dirty="0"/>
              <a:t> </a:t>
            </a:r>
            <a:r>
              <a:rPr lang="it-IT" sz="1600" b="1" dirty="0" smtClean="0"/>
              <a:t>che </a:t>
            </a:r>
            <a:r>
              <a:rPr lang="it-IT" sz="1600" b="1" dirty="0"/>
              <a:t>si trova sulla superficie di mastcellule, eosinofili e </a:t>
            </a:r>
            <a:r>
              <a:rPr lang="it-IT" sz="1600" b="1" dirty="0" smtClean="0"/>
              <a:t>basofili.</a:t>
            </a:r>
          </a:p>
          <a:p>
            <a:pPr marL="285750" indent="-285750">
              <a:buFont typeface="Arial"/>
              <a:buChar char="•"/>
            </a:pPr>
            <a:r>
              <a:rPr lang="it-IT" sz="1600" b="1" dirty="0" err="1"/>
              <a:t>L'IgE</a:t>
            </a:r>
            <a:r>
              <a:rPr lang="it-IT" sz="1600" b="1" dirty="0"/>
              <a:t> funziona quindi come un recettore della mastcellula stessa: una volta </a:t>
            </a:r>
            <a:r>
              <a:rPr lang="it-IT" sz="1600" b="1" dirty="0" smtClean="0"/>
              <a:t>venuta </a:t>
            </a:r>
            <a:r>
              <a:rPr lang="it-IT" sz="1600" b="1" dirty="0"/>
              <a:t>a contatto con l'antigene per la quale è specifica, essa stimola la </a:t>
            </a:r>
            <a:r>
              <a:rPr lang="it-IT" sz="1600" b="1" dirty="0" err="1"/>
              <a:t>degranulazione</a:t>
            </a:r>
            <a:r>
              <a:rPr lang="it-IT" sz="1600" b="1" dirty="0"/>
              <a:t> del mastocita e la liberazione di </a:t>
            </a:r>
            <a:r>
              <a:rPr lang="it-IT" sz="1600" b="1" dirty="0" smtClean="0"/>
              <a:t>istamina, prostaglandina </a:t>
            </a:r>
            <a:r>
              <a:rPr lang="it-IT" sz="1600" b="1" dirty="0"/>
              <a:t>D2, LTC4, IL-4, IL-5, IL-13, TNF-α e </a:t>
            </a:r>
            <a:r>
              <a:rPr lang="it-IT" sz="1600" b="1" dirty="0" err="1"/>
              <a:t>chemochine</a:t>
            </a:r>
            <a:r>
              <a:rPr lang="it-IT" sz="1600" b="1" dirty="0"/>
              <a:t>, che portano alla broncocostrizione e all'infiammazione delle vie </a:t>
            </a:r>
            <a:r>
              <a:rPr lang="it-IT" sz="1600" b="1" dirty="0" smtClean="0"/>
              <a:t>aeree</a:t>
            </a:r>
            <a:r>
              <a:rPr lang="it-IT" sz="1600" b="1" dirty="0"/>
              <a:t>.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2474409" y="3115516"/>
            <a:ext cx="6240766" cy="3642030"/>
            <a:chOff x="259231" y="2959551"/>
            <a:chExt cx="6382988" cy="3648283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231" y="2959551"/>
              <a:ext cx="6251604" cy="3648283"/>
            </a:xfrm>
            <a:prstGeom prst="rect">
              <a:avLst/>
            </a:prstGeom>
          </p:spPr>
        </p:pic>
        <p:sp>
          <p:nvSpPr>
            <p:cNvPr id="3" name="Rettangolo 2"/>
            <p:cNvSpPr/>
            <p:nvPr/>
          </p:nvSpPr>
          <p:spPr>
            <a:xfrm>
              <a:off x="3284614" y="3182213"/>
              <a:ext cx="3131332" cy="209471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Rettangolo 3"/>
            <p:cNvSpPr/>
            <p:nvPr/>
          </p:nvSpPr>
          <p:spPr>
            <a:xfrm>
              <a:off x="4094819" y="4955788"/>
              <a:ext cx="2547400" cy="165204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069617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1188</TotalTime>
  <Words>2620</Words>
  <Application>Microsoft Macintosh PowerPoint</Application>
  <PresentationFormat>Presentazione su schermo (4:3)</PresentationFormat>
  <Paragraphs>142</Paragraphs>
  <Slides>44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45" baseType="lpstr">
      <vt:lpstr>Tema di Office</vt:lpstr>
      <vt:lpstr>Terapie biologiche per l’asma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Anticorpi monoclonali anti-IgE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Biologici anti-IL 5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Anticorpi monoclonali anti-IL-4 e anti-IL-13</vt:lpstr>
      <vt:lpstr>Presentazione di PowerPoint</vt:lpstr>
      <vt:lpstr>Presentazione di PowerPoint</vt:lpstr>
      <vt:lpstr>Presentazione di PowerPoint</vt:lpstr>
      <vt:lpstr>Presentazione di PowerPoint</vt:lpstr>
      <vt:lpstr>Inibitori del TNF-α</vt:lpstr>
      <vt:lpstr>Presentazione di PowerPoint</vt:lpstr>
      <vt:lpstr>Presentazione di PowerPoint</vt:lpstr>
      <vt:lpstr>Anticorpi monoclonali anti-IL-17</vt:lpstr>
      <vt:lpstr>Presentazione di PowerPoint</vt:lpstr>
      <vt:lpstr>Presentazione di PowerPoint</vt:lpstr>
      <vt:lpstr>Presentazione di PowerPoint</vt:lpstr>
      <vt:lpstr>Presentazione di PowerPoint</vt:lpstr>
      <vt:lpstr>Conclusioni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Terapie biologiche per l’asma</dc:title>
  <dc:creator>Mario Cazzola</dc:creator>
  <cp:lastModifiedBy>Mario Cazzola</cp:lastModifiedBy>
  <cp:revision>135</cp:revision>
  <dcterms:created xsi:type="dcterms:W3CDTF">2018-04-03T08:38:39Z</dcterms:created>
  <dcterms:modified xsi:type="dcterms:W3CDTF">2018-04-15T16:10:05Z</dcterms:modified>
</cp:coreProperties>
</file>