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3" r:id="rId18"/>
    <p:sldId id="275" r:id="rId19"/>
    <p:sldId id="274" r:id="rId20"/>
    <p:sldId id="276" r:id="rId21"/>
    <p:sldId id="277" r:id="rId22"/>
    <p:sldId id="279" r:id="rId23"/>
    <p:sldId id="278" r:id="rId24"/>
    <p:sldId id="280" r:id="rId25"/>
    <p:sldId id="281" r:id="rId26"/>
    <p:sldId id="282" r:id="rId27"/>
    <p:sldId id="283" r:id="rId28"/>
    <p:sldId id="286" r:id="rId29"/>
    <p:sldId id="287" r:id="rId30"/>
    <p:sldId id="288" r:id="rId31"/>
    <p:sldId id="289" r:id="rId32"/>
    <p:sldId id="284" r:id="rId33"/>
    <p:sldId id="291" r:id="rId34"/>
    <p:sldId id="290" r:id="rId35"/>
    <p:sldId id="285" r:id="rId3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5226"/>
    <p:restoredTop sz="97600" autoAdjust="0"/>
  </p:normalViewPr>
  <p:slideViewPr>
    <p:cSldViewPr snapToGrid="0" snapToObjects="1">
      <p:cViewPr>
        <p:scale>
          <a:sx n="100" d="100"/>
          <a:sy n="100" d="100"/>
        </p:scale>
        <p:origin x="-1176" y="-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4329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959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753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3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6955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369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131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65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2833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51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404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C929E-9435-5240-B2A1-18FECB1AED13}" type="datetimeFigureOut">
              <a:rPr lang="it-IT" smtClean="0"/>
              <a:t>16/04/18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C02E5-6BBE-A940-9141-87703FE63543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522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Relationship Id="rId3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Relationship Id="rId3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/>
          <p:cNvSpPr>
            <a:spLocks noGrp="1"/>
          </p:cNvSpPr>
          <p:nvPr>
            <p:ph type="ctrTitle"/>
          </p:nvPr>
        </p:nvSpPr>
        <p:spPr>
          <a:xfrm>
            <a:off x="1524000" y="201881"/>
            <a:ext cx="9144000" cy="1341911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Il laboratorio di fisiopatologia respiratoria del 2020</a:t>
            </a:r>
            <a:endParaRPr lang="it-IT" dirty="0"/>
          </a:p>
        </p:txBody>
      </p:sp>
      <p:sp>
        <p:nvSpPr>
          <p:cNvPr id="7" name="Sottotitolo 6"/>
          <p:cNvSpPr>
            <a:spLocks noGrp="1"/>
          </p:cNvSpPr>
          <p:nvPr>
            <p:ph type="subTitle" idx="1"/>
          </p:nvPr>
        </p:nvSpPr>
        <p:spPr>
          <a:xfrm>
            <a:off x="1524000" y="1401288"/>
            <a:ext cx="9144000" cy="1005918"/>
          </a:xfrm>
        </p:spPr>
        <p:txBody>
          <a:bodyPr>
            <a:normAutofit/>
          </a:bodyPr>
          <a:lstStyle/>
          <a:p>
            <a:r>
              <a:rPr lang="it-IT" sz="2800" dirty="0" smtClean="0"/>
              <a:t>Riccardo Pistelli</a:t>
            </a:r>
          </a:p>
          <a:p>
            <a:r>
              <a:rPr lang="it-IT" sz="2800" dirty="0" smtClean="0"/>
              <a:t>Università Cattolica - Roma</a:t>
            </a:r>
            <a:endParaRPr lang="it-IT" sz="2800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3319" y="2407206"/>
            <a:ext cx="3380096" cy="4332041"/>
          </a:xfrm>
          <a:prstGeom prst="rect">
            <a:avLst/>
          </a:prstGeom>
        </p:spPr>
      </p:pic>
      <p:pic>
        <p:nvPicPr>
          <p:cNvPr id="11" name="Immagine 10" descr="UCS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0" y="3111335"/>
            <a:ext cx="4604770" cy="272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>
          <a:xfrm>
            <a:off x="2209800" y="285751"/>
            <a:ext cx="7772400" cy="1071563"/>
          </a:xfrm>
        </p:spPr>
        <p:txBody>
          <a:bodyPr/>
          <a:lstStyle/>
          <a:p>
            <a:r>
              <a:rPr lang="it-IT" sz="3600">
                <a:latin typeface="Times New Roman" charset="0"/>
              </a:rPr>
              <a:t>L’apparecchio di Severinghaus e Bradley</a:t>
            </a:r>
          </a:p>
        </p:txBody>
      </p:sp>
      <p:pic>
        <p:nvPicPr>
          <p:cNvPr id="13315" name="Segnaposto contenuto 3" descr="Severinghau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1357313"/>
            <a:ext cx="4071938" cy="4500562"/>
          </a:xfrm>
        </p:spPr>
      </p:pic>
      <p:sp>
        <p:nvSpPr>
          <p:cNvPr id="13316" name="CasellaDiTesto 4"/>
          <p:cNvSpPr txBox="1">
            <a:spLocks noChangeArrowheads="1"/>
          </p:cNvSpPr>
          <p:nvPr/>
        </p:nvSpPr>
        <p:spPr bwMode="auto">
          <a:xfrm>
            <a:off x="1524000" y="6072188"/>
            <a:ext cx="82867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sz="1800"/>
              <a:t>Severinghaus JW and Bradley AF: Electrodes for blood PO2 and PCO2 determination JAP. 1958; 13: 515-520</a:t>
            </a:r>
          </a:p>
        </p:txBody>
      </p:sp>
    </p:spTree>
    <p:extLst>
      <p:ext uri="{BB962C8B-B14F-4D97-AF65-F5344CB8AC3E}">
        <p14:creationId xmlns:p14="http://schemas.microsoft.com/office/powerpoint/2010/main" val="195816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90005"/>
            <a:ext cx="10490860" cy="168629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Esempi delle ultime evoluzioni di apparecchi basati su elettrodi (anni 1990) e biosensori in cassette (dal 2000 in poi).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606" y="2699873"/>
            <a:ext cx="4723753" cy="31190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82" y="2062924"/>
            <a:ext cx="2839770" cy="430930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21382" y="3051958"/>
            <a:ext cx="550977" cy="30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6355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39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misura della concentrazione degli ioni idrogeno nel sangue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460500" y="1080654"/>
            <a:ext cx="10515600" cy="5777346"/>
          </a:xfrm>
        </p:spPr>
        <p:txBody>
          <a:bodyPr>
            <a:normAutofit fontScale="92500" lnSpcReduction="10000"/>
          </a:bodyPr>
          <a:lstStyle/>
          <a:p>
            <a:endParaRPr lang="it-IT" dirty="0"/>
          </a:p>
          <a:p>
            <a:r>
              <a:rPr lang="it-IT" dirty="0" smtClean="0"/>
              <a:t>1867 N. Kuntz sviluppa un metodo basato su indicatori per la misura della  alcalinità del sangue</a:t>
            </a:r>
          </a:p>
          <a:p>
            <a:r>
              <a:rPr lang="it-IT" dirty="0" smtClean="0"/>
              <a:t>1900 </a:t>
            </a:r>
            <a:r>
              <a:rPr lang="it-IT" dirty="0" err="1" smtClean="0"/>
              <a:t>R.Hober</a:t>
            </a:r>
            <a:r>
              <a:rPr lang="it-IT" dirty="0" smtClean="0"/>
              <a:t> è il primo a misurare la </a:t>
            </a:r>
            <a:r>
              <a:rPr lang="it-IT" dirty="0"/>
              <a:t>[H</a:t>
            </a:r>
            <a:r>
              <a:rPr lang="it-IT" baseline="30000" dirty="0"/>
              <a:t>+</a:t>
            </a:r>
            <a:r>
              <a:rPr lang="it-IT" dirty="0"/>
              <a:t>]</a:t>
            </a:r>
            <a:r>
              <a:rPr lang="it-IT" dirty="0" smtClean="0"/>
              <a:t> del sangue mediante elettrodo all’idrogeno.</a:t>
            </a:r>
          </a:p>
          <a:p>
            <a:r>
              <a:rPr lang="it-IT" dirty="0" smtClean="0"/>
              <a:t>1909 </a:t>
            </a:r>
            <a:r>
              <a:rPr lang="it-IT" dirty="0" err="1" smtClean="0"/>
              <a:t>F.Haber</a:t>
            </a:r>
            <a:r>
              <a:rPr lang="it-IT" dirty="0" smtClean="0"/>
              <a:t> sviluppa l’elettrodo di vetro e lo applica alla misura della </a:t>
            </a:r>
            <a:r>
              <a:rPr lang="it-IT" dirty="0"/>
              <a:t>[H</a:t>
            </a:r>
            <a:r>
              <a:rPr lang="it-IT" baseline="30000" dirty="0"/>
              <a:t>+</a:t>
            </a:r>
            <a:r>
              <a:rPr lang="it-IT" dirty="0"/>
              <a:t>] del sangue </a:t>
            </a:r>
            <a:endParaRPr lang="it-IT" dirty="0" smtClean="0"/>
          </a:p>
          <a:p>
            <a:r>
              <a:rPr lang="it-IT" dirty="0"/>
              <a:t>1909 S.P.L. </a:t>
            </a:r>
            <a:r>
              <a:rPr lang="it-IT" dirty="0" err="1"/>
              <a:t>Sorensen</a:t>
            </a:r>
            <a:r>
              <a:rPr lang="it-IT" dirty="0"/>
              <a:t> introduce il valore di </a:t>
            </a:r>
            <a:r>
              <a:rPr lang="it-IT" dirty="0" err="1"/>
              <a:t>pH</a:t>
            </a:r>
            <a:r>
              <a:rPr lang="it-IT" dirty="0"/>
              <a:t> come semplificazione rispetto all’uso dei numeri estremamente piccoli di [H</a:t>
            </a:r>
            <a:r>
              <a:rPr lang="it-IT" baseline="30000" dirty="0"/>
              <a:t>+</a:t>
            </a:r>
            <a:r>
              <a:rPr lang="it-IT" dirty="0"/>
              <a:t>] (20-120 </a:t>
            </a:r>
            <a:r>
              <a:rPr lang="it-IT" dirty="0" err="1"/>
              <a:t>nanomoli</a:t>
            </a:r>
            <a:r>
              <a:rPr lang="it-IT" dirty="0"/>
              <a:t>/litro) nel </a:t>
            </a:r>
            <a:r>
              <a:rPr lang="it-IT" dirty="0" smtClean="0"/>
              <a:t>sangue.</a:t>
            </a:r>
          </a:p>
          <a:p>
            <a:r>
              <a:rPr lang="it-IT" dirty="0" smtClean="0"/>
              <a:t>1917 </a:t>
            </a:r>
            <a:r>
              <a:rPr lang="it-IT" dirty="0"/>
              <a:t>K.A. </a:t>
            </a:r>
            <a:r>
              <a:rPr lang="it-IT" dirty="0" err="1"/>
              <a:t>Hasselbalch</a:t>
            </a:r>
            <a:r>
              <a:rPr lang="it-IT" dirty="0" smtClean="0"/>
              <a:t> rielabora in forma logaritmica la equazione di </a:t>
            </a:r>
            <a:r>
              <a:rPr lang="it-IT" dirty="0" err="1" smtClean="0"/>
              <a:t>L.J.Henderson</a:t>
            </a:r>
            <a:r>
              <a:rPr lang="it-IT" dirty="0" smtClean="0"/>
              <a:t> sulla dissociazione degli acidi deboli e la applica alla coppia HCO</a:t>
            </a:r>
            <a:r>
              <a:rPr lang="it-IT" baseline="-25000" dirty="0" smtClean="0"/>
              <a:t>3</a:t>
            </a:r>
            <a:r>
              <a:rPr lang="it-IT" baseline="30000" dirty="0" smtClean="0"/>
              <a:t>-</a:t>
            </a:r>
            <a:r>
              <a:rPr lang="it-IT" dirty="0" smtClean="0"/>
              <a:t>/CO</a:t>
            </a:r>
            <a:r>
              <a:rPr lang="it-IT" baseline="-25000" dirty="0" smtClean="0"/>
              <a:t>2</a:t>
            </a:r>
            <a:r>
              <a:rPr lang="it-IT" dirty="0" smtClean="0"/>
              <a:t>.</a:t>
            </a:r>
          </a:p>
          <a:p>
            <a:pPr marL="0" indent="0">
              <a:buNone/>
            </a:pPr>
            <a:r>
              <a:rPr lang="it-IT" dirty="0" smtClean="0"/>
              <a:t> 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8846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Elettrodo ad idrogeno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4734" y="1825625"/>
            <a:ext cx="294253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07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imes New Roman" charset="0"/>
              </a:rPr>
              <a:t>Elettrodo di vetro</a:t>
            </a:r>
          </a:p>
        </p:txBody>
      </p:sp>
      <p:pic>
        <p:nvPicPr>
          <p:cNvPr id="11267" name="Segnaposto contenuto 3" descr="el_vetro_sempl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95625" y="1785938"/>
            <a:ext cx="2571750" cy="4000500"/>
          </a:xfrm>
        </p:spPr>
      </p:pic>
      <p:sp>
        <p:nvSpPr>
          <p:cNvPr id="11268" name="CasellaDiTesto 4"/>
          <p:cNvSpPr txBox="1">
            <a:spLocks noChangeArrowheads="1"/>
          </p:cNvSpPr>
          <p:nvPr/>
        </p:nvSpPr>
        <p:spPr bwMode="auto">
          <a:xfrm>
            <a:off x="1952626" y="6215063"/>
            <a:ext cx="79295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/>
              <a:t>E</a:t>
            </a:r>
            <a:r>
              <a:rPr lang="it-IT" b="1" baseline="-25000"/>
              <a:t>v </a:t>
            </a:r>
            <a:r>
              <a:rPr lang="it-IT" b="1"/>
              <a:t> =  E</a:t>
            </a:r>
            <a:r>
              <a:rPr lang="it-IT" b="1" baseline="30000"/>
              <a:t>o</a:t>
            </a:r>
            <a:r>
              <a:rPr lang="it-IT" b="1" baseline="-25000"/>
              <a:t>v</a:t>
            </a:r>
            <a:r>
              <a:rPr lang="it-IT" b="1"/>
              <a:t> – 0,0591 log [H</a:t>
            </a:r>
            <a:r>
              <a:rPr lang="it-IT" b="1" baseline="30000"/>
              <a:t>+</a:t>
            </a:r>
            <a:r>
              <a:rPr lang="it-IT" b="1"/>
              <a:t>]</a:t>
            </a:r>
            <a:r>
              <a:rPr lang="it-IT" b="1" baseline="-25000"/>
              <a:t>est</a:t>
            </a:r>
            <a:r>
              <a:rPr lang="it-IT" b="1"/>
              <a:t>    =   E</a:t>
            </a:r>
            <a:r>
              <a:rPr lang="it-IT" b="1" baseline="30000"/>
              <a:t>o</a:t>
            </a:r>
            <a:r>
              <a:rPr lang="it-IT" b="1" baseline="-25000"/>
              <a:t>v</a:t>
            </a:r>
            <a:r>
              <a:rPr lang="it-IT" b="1"/>
              <a:t> + 0,0591 pH</a:t>
            </a:r>
            <a:r>
              <a:rPr lang="it-IT" b="1" baseline="-25000"/>
              <a:t>est </a:t>
            </a:r>
            <a:endParaRPr lang="it-IT"/>
          </a:p>
        </p:txBody>
      </p:sp>
      <p:sp>
        <p:nvSpPr>
          <p:cNvPr id="11269" name="CasellaDiTesto 4"/>
          <p:cNvSpPr txBox="1">
            <a:spLocks noChangeArrowheads="1"/>
          </p:cNvSpPr>
          <p:nvPr/>
        </p:nvSpPr>
        <p:spPr bwMode="auto">
          <a:xfrm>
            <a:off x="6381751" y="1785938"/>
            <a:ext cx="364331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/>
              <a:t>(2) Filo di Ag rivestito di AgCl  (elettrodo di riferimento interno)</a:t>
            </a:r>
            <a:br>
              <a:rPr lang="it-IT" b="1"/>
            </a:br>
            <a:r>
              <a:rPr lang="it-IT" b="1"/>
              <a:t/>
            </a:r>
            <a:br>
              <a:rPr lang="it-IT" b="1"/>
            </a:br>
            <a:r>
              <a:rPr lang="it-IT" b="1"/>
              <a:t>(3) Soluzione tampone interna contenente ioni H</a:t>
            </a:r>
            <a:r>
              <a:rPr lang="it-IT" b="1" baseline="30000"/>
              <a:t>+</a:t>
            </a:r>
            <a:r>
              <a:rPr lang="it-IT" b="1"/>
              <a:t> e Cl</a:t>
            </a:r>
            <a:r>
              <a:rPr lang="it-IT" b="1" baseline="30000"/>
              <a:t>-</a:t>
            </a:r>
            <a:r>
              <a:rPr lang="it-IT" b="1"/>
              <a:t> ad attività fissa</a:t>
            </a:r>
            <a:br>
              <a:rPr lang="it-IT" b="1"/>
            </a:br>
            <a:r>
              <a:rPr lang="it-IT" b="1"/>
              <a:t/>
            </a:r>
            <a:br>
              <a:rPr lang="it-IT" b="1"/>
            </a:br>
            <a:r>
              <a:rPr lang="it-IT" b="1"/>
              <a:t>(4) Membrana di vetro (silicati di calcio e sodio o di  litio e bario)</a:t>
            </a:r>
            <a:endParaRPr lang="it-IT"/>
          </a:p>
          <a:p>
            <a:r>
              <a:rPr lang="it-IT"/>
              <a:t> 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04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190005"/>
            <a:ext cx="10490860" cy="1686296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Esempi delle ultime evoluzioni di apparecchi basati su elettrodi (anni 1990) e biosensori in cassette (dal 2000 in poi).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8606" y="2699873"/>
            <a:ext cx="4723753" cy="311903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882" y="2062924"/>
            <a:ext cx="2839770" cy="430930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4821382" y="3051958"/>
            <a:ext cx="550977" cy="3087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3389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it-IT" dirty="0" smtClean="0"/>
              <a:t>Un laboratorio ad Amsterdam nella seconda metà del 1952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1690688"/>
            <a:ext cx="4359200" cy="4246849"/>
          </a:xfrm>
          <a:prstGeom prst="rect">
            <a:avLst/>
          </a:prstGeom>
        </p:spPr>
      </p:pic>
      <p:pic>
        <p:nvPicPr>
          <p:cNvPr id="5" name="Segnaposto contenuto 3" descr="el_vetro_sempl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02525" y="1690688"/>
            <a:ext cx="2571750" cy="40005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7400" y="6057900"/>
            <a:ext cx="998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</a:t>
            </a:r>
            <a:r>
              <a:rPr lang="it-IT" sz="2400" dirty="0" smtClean="0"/>
              <a:t>Apparecchio di Van </a:t>
            </a:r>
            <a:r>
              <a:rPr lang="it-IT" sz="2400" dirty="0" err="1" smtClean="0"/>
              <a:t>Slyke</a:t>
            </a:r>
            <a:r>
              <a:rPr lang="it-IT" sz="2400" dirty="0" smtClean="0"/>
              <a:t>                                                      Elettrodo di vetro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482100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600" y="1139410"/>
            <a:ext cx="5778500" cy="5403002"/>
          </a:xfrm>
          <a:prstGeom prst="rect">
            <a:avLst/>
          </a:prstGeom>
        </p:spPr>
      </p:pic>
      <p:sp>
        <p:nvSpPr>
          <p:cNvPr id="4" name="Titolo 3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774700"/>
          </a:xfrm>
        </p:spPr>
        <p:txBody>
          <a:bodyPr/>
          <a:lstStyle/>
          <a:p>
            <a:pPr algn="ctr"/>
            <a:r>
              <a:rPr lang="it-IT" dirty="0" smtClean="0"/>
              <a:t>Epidemia di poliomielite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31602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916832"/>
            <a:ext cx="7902696" cy="29523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871864" y="3573016"/>
            <a:ext cx="2232248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7032104" y="3861048"/>
            <a:ext cx="2520280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1206500" y="260649"/>
            <a:ext cx="95885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Un caso della epidemia di poliomielite in </a:t>
            </a:r>
            <a:r>
              <a:rPr lang="it-IT" sz="2800" dirty="0" err="1"/>
              <a:t>Copenhagen</a:t>
            </a:r>
            <a:r>
              <a:rPr lang="it-IT" sz="2800" dirty="0"/>
              <a:t> del 1952</a:t>
            </a:r>
          </a:p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135560" y="1916832"/>
            <a:ext cx="676875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48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132622"/>
            <a:ext cx="4038600" cy="58490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393" y="132622"/>
            <a:ext cx="4219807" cy="584907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54100" y="6197600"/>
            <a:ext cx="975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          </a:t>
            </a:r>
            <a:r>
              <a:rPr lang="it-IT" sz="2800" dirty="0" err="1" smtClean="0"/>
              <a:t>Bj¿rn</a:t>
            </a:r>
            <a:r>
              <a:rPr lang="it-IT" sz="2800" dirty="0" smtClean="0"/>
              <a:t> Ibsen                                                     </a:t>
            </a:r>
            <a:r>
              <a:rPr lang="it-IT" sz="2800" dirty="0" err="1" smtClean="0"/>
              <a:t>Poul</a:t>
            </a:r>
            <a:r>
              <a:rPr lang="it-IT" sz="2800" dirty="0" smtClean="0"/>
              <a:t> </a:t>
            </a:r>
            <a:r>
              <a:rPr lang="it-IT" sz="2800" dirty="0" err="1"/>
              <a:t>Astrup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995055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54" y="1116281"/>
            <a:ext cx="11690645" cy="473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1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404664"/>
            <a:ext cx="4392488" cy="2959478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2034742"/>
            <a:ext cx="3619748" cy="444176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063552" y="4221088"/>
            <a:ext cx="439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!500 studenti di medicina ventilarono manualmente 3000 pazienti durante l’inverno del 1952 in </a:t>
            </a:r>
            <a:r>
              <a:rPr lang="it-IT" dirty="0" err="1"/>
              <a:t>Copenhagen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530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it-IT" dirty="0" smtClean="0"/>
              <a:t>Un laboratorio ad Amsterdam nella seconda metà del 1952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1811051"/>
            <a:ext cx="4359200" cy="424684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87400" y="6057900"/>
            <a:ext cx="1122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</a:t>
            </a:r>
            <a:r>
              <a:rPr lang="it-IT" sz="2400" dirty="0" smtClean="0"/>
              <a:t>Apparecchio di Van </a:t>
            </a:r>
            <a:r>
              <a:rPr lang="it-IT" sz="2400" dirty="0" err="1" smtClean="0"/>
              <a:t>Slyke</a:t>
            </a:r>
            <a:r>
              <a:rPr lang="it-IT" sz="2400" dirty="0" smtClean="0"/>
              <a:t> / Elettrodo di vetro                           Micro-Elettrodo di vetro</a:t>
            </a:r>
            <a:endParaRPr lang="it-IT" sz="24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200" y="2038350"/>
            <a:ext cx="3683000" cy="3365500"/>
          </a:xfrm>
          <a:prstGeom prst="rect">
            <a:avLst/>
          </a:prstGeom>
        </p:spPr>
      </p:pic>
      <p:pic>
        <p:nvPicPr>
          <p:cNvPr id="6" name="Segnaposto contenuto 3" descr="el_vetro_semp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0825" y="1811051"/>
            <a:ext cx="2571750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3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916832"/>
            <a:ext cx="7902696" cy="29523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591944" y="3573016"/>
            <a:ext cx="1512168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871864" y="3861048"/>
            <a:ext cx="4680520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837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470849" y="442169"/>
            <a:ext cx="6962272" cy="5616623"/>
          </a:xfrm>
          <a:prstGeom prst="rect">
            <a:avLst/>
          </a:prstGeom>
        </p:spPr>
      </p:pic>
      <p:cxnSp>
        <p:nvCxnSpPr>
          <p:cNvPr id="4" name="Connettore 1 3"/>
          <p:cNvCxnSpPr/>
          <p:nvPr/>
        </p:nvCxnSpPr>
        <p:spPr>
          <a:xfrm>
            <a:off x="4655840" y="1124744"/>
            <a:ext cx="3744416" cy="51125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916832"/>
            <a:ext cx="7902696" cy="2952328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5591944" y="3933056"/>
            <a:ext cx="1512168" cy="43204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4871864" y="3861048"/>
            <a:ext cx="4680520" cy="5040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412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544" y="1916832"/>
            <a:ext cx="7902696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1" y="0"/>
            <a:ext cx="6346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439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700" y="571500"/>
            <a:ext cx="4025900" cy="57023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919536" y="6237312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Radiometer </a:t>
            </a:r>
            <a:r>
              <a:rPr lang="en-US" dirty="0" smtClean="0"/>
              <a:t>(</a:t>
            </a:r>
            <a:r>
              <a:rPr lang="en-US" dirty="0" err="1" smtClean="0"/>
              <a:t>Astrup</a:t>
            </a:r>
            <a:r>
              <a:rPr lang="en-US" dirty="0" smtClean="0"/>
              <a:t> Micro Equipment) AME-1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1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:\Users\giusi.todaro.SMO\AppData\Local\Microsoft\Windows\Temporary Internet Files\Content.Outlook\C0ZKKCX2\doc12461820160318102052_00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0"/>
          <a:stretch/>
        </p:blipFill>
        <p:spPr bwMode="auto">
          <a:xfrm>
            <a:off x="3791744" y="124497"/>
            <a:ext cx="5904656" cy="65527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Connettore 1 3"/>
          <p:cNvCxnSpPr/>
          <p:nvPr/>
        </p:nvCxnSpPr>
        <p:spPr>
          <a:xfrm flipH="1" flipV="1">
            <a:off x="4655840" y="2060850"/>
            <a:ext cx="4608512" cy="26642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1 5"/>
          <p:cNvCxnSpPr/>
          <p:nvPr/>
        </p:nvCxnSpPr>
        <p:spPr>
          <a:xfrm flipH="1" flipV="1">
            <a:off x="4950280" y="1724551"/>
            <a:ext cx="432048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/>
          <p:cNvCxnSpPr/>
          <p:nvPr/>
        </p:nvCxnSpPr>
        <p:spPr>
          <a:xfrm flipH="1" flipV="1">
            <a:off x="4950280" y="1484784"/>
            <a:ext cx="4320480" cy="32562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355600" y="469900"/>
            <a:ext cx="383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Pochi</a:t>
            </a:r>
            <a:r>
              <a:rPr lang="en-US" dirty="0" smtClean="0"/>
              <a:t> </a:t>
            </a:r>
            <a:r>
              <a:rPr lang="en-US" dirty="0" err="1" smtClean="0"/>
              <a:t>anni</a:t>
            </a:r>
            <a:r>
              <a:rPr lang="en-US" dirty="0" smtClean="0"/>
              <a:t> </a:t>
            </a:r>
            <a:r>
              <a:rPr lang="en-US" dirty="0" err="1" smtClean="0"/>
              <a:t>dopo</a:t>
            </a:r>
            <a:r>
              <a:rPr lang="en-US" dirty="0" smtClean="0"/>
              <a:t> </a:t>
            </a:r>
            <a:r>
              <a:rPr lang="en-US" dirty="0" err="1" smtClean="0"/>
              <a:t>sempre</a:t>
            </a:r>
            <a:r>
              <a:rPr lang="en-US" dirty="0" smtClean="0"/>
              <a:t> a Copenhagen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96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8309" y="2132856"/>
            <a:ext cx="845538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2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116282"/>
          </a:xfrm>
        </p:spPr>
        <p:txBody>
          <a:bodyPr/>
          <a:lstStyle/>
          <a:p>
            <a:pPr algn="ctr"/>
            <a:r>
              <a:rPr lang="it-IT" dirty="0" smtClean="0"/>
              <a:t>Una lista condivisibile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889000"/>
            <a:ext cx="10160000" cy="596900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it-IT" dirty="0"/>
          </a:p>
          <a:p>
            <a:r>
              <a:rPr lang="it-IT" sz="2600" dirty="0"/>
              <a:t>1. </a:t>
            </a:r>
            <a:r>
              <a:rPr lang="it-IT" sz="2600" dirty="0" err="1"/>
              <a:t>Indications</a:t>
            </a:r>
            <a:r>
              <a:rPr lang="it-IT" sz="2600" dirty="0"/>
              <a:t> for </a:t>
            </a:r>
            <a:r>
              <a:rPr lang="it-IT" sz="2600" dirty="0" err="1"/>
              <a:t>Pulmonary</a:t>
            </a:r>
            <a:r>
              <a:rPr lang="it-IT" sz="2600" dirty="0"/>
              <a:t> </a:t>
            </a:r>
            <a:r>
              <a:rPr lang="it-IT" sz="2600" dirty="0" err="1"/>
              <a:t>Function</a:t>
            </a:r>
            <a:r>
              <a:rPr lang="it-IT" sz="2600" dirty="0"/>
              <a:t> </a:t>
            </a:r>
            <a:r>
              <a:rPr lang="it-IT" sz="2600" dirty="0" err="1"/>
              <a:t>Testing</a:t>
            </a:r>
            <a:r>
              <a:rPr lang="it-IT" sz="2600" dirty="0"/>
              <a:t> </a:t>
            </a:r>
          </a:p>
          <a:p>
            <a:r>
              <a:rPr lang="it-IT" sz="2600" dirty="0"/>
              <a:t>2. </a:t>
            </a:r>
            <a:r>
              <a:rPr lang="it-IT" sz="2600" dirty="0" err="1"/>
              <a:t>Spirometry</a:t>
            </a:r>
            <a:r>
              <a:rPr lang="it-IT" sz="2600" dirty="0"/>
              <a:t> </a:t>
            </a:r>
          </a:p>
          <a:p>
            <a:r>
              <a:rPr lang="it-IT" sz="2600" dirty="0"/>
              <a:t>3. </a:t>
            </a:r>
            <a:r>
              <a:rPr lang="it-IT" sz="2600" dirty="0" err="1"/>
              <a:t>Diffusing</a:t>
            </a:r>
            <a:r>
              <a:rPr lang="it-IT" sz="2600" dirty="0"/>
              <a:t> </a:t>
            </a:r>
            <a:r>
              <a:rPr lang="it-IT" sz="2600" dirty="0" err="1"/>
              <a:t>Capacity</a:t>
            </a:r>
            <a:r>
              <a:rPr lang="it-IT" sz="2600" dirty="0"/>
              <a:t> </a:t>
            </a:r>
            <a:r>
              <a:rPr lang="it-IT" sz="2600" dirty="0" err="1"/>
              <a:t>Tests</a:t>
            </a:r>
            <a:r>
              <a:rPr lang="it-IT" sz="2600" dirty="0"/>
              <a:t> </a:t>
            </a:r>
          </a:p>
          <a:p>
            <a:r>
              <a:rPr lang="it-IT" sz="2600" dirty="0"/>
              <a:t>4. </a:t>
            </a:r>
            <a:r>
              <a:rPr lang="it-IT" sz="2600" dirty="0" err="1"/>
              <a:t>Lung</a:t>
            </a:r>
            <a:r>
              <a:rPr lang="it-IT" sz="2600" dirty="0"/>
              <a:t> </a:t>
            </a:r>
            <a:r>
              <a:rPr lang="it-IT" sz="2600" dirty="0" err="1"/>
              <a:t>Volumes</a:t>
            </a:r>
            <a:r>
              <a:rPr lang="it-IT" sz="2600" dirty="0"/>
              <a:t>, </a:t>
            </a:r>
            <a:r>
              <a:rPr lang="it-IT" sz="2600" dirty="0" err="1"/>
              <a:t>Airway</a:t>
            </a:r>
            <a:r>
              <a:rPr lang="it-IT" sz="2600" dirty="0"/>
              <a:t> </a:t>
            </a:r>
            <a:r>
              <a:rPr lang="it-IT" sz="2600" dirty="0" err="1"/>
              <a:t>Resistance</a:t>
            </a:r>
            <a:r>
              <a:rPr lang="it-IT" sz="2600" dirty="0"/>
              <a:t> and Gas Distribution </a:t>
            </a:r>
            <a:r>
              <a:rPr lang="it-IT" sz="2600" dirty="0" err="1"/>
              <a:t>Tests</a:t>
            </a:r>
            <a:r>
              <a:rPr lang="it-IT" sz="2600" dirty="0"/>
              <a:t> </a:t>
            </a:r>
          </a:p>
          <a:p>
            <a:r>
              <a:rPr lang="it-IT" sz="2600" dirty="0"/>
              <a:t>5. </a:t>
            </a:r>
            <a:r>
              <a:rPr lang="it-IT" sz="2600" dirty="0" err="1"/>
              <a:t>Ventilation</a:t>
            </a:r>
            <a:r>
              <a:rPr lang="it-IT" sz="2600" dirty="0"/>
              <a:t> and </a:t>
            </a:r>
            <a:r>
              <a:rPr lang="it-IT" sz="2600" dirty="0" err="1"/>
              <a:t>Ventilatory</a:t>
            </a:r>
            <a:r>
              <a:rPr lang="it-IT" sz="2600" dirty="0"/>
              <a:t> Control </a:t>
            </a:r>
            <a:r>
              <a:rPr lang="it-IT" sz="2600" dirty="0" err="1"/>
              <a:t>Tests</a:t>
            </a:r>
            <a:r>
              <a:rPr lang="it-IT" sz="2600" dirty="0"/>
              <a:t> </a:t>
            </a:r>
          </a:p>
          <a:p>
            <a:r>
              <a:rPr lang="it-IT" sz="2600" dirty="0"/>
              <a:t>6. Blood </a:t>
            </a:r>
            <a:r>
              <a:rPr lang="it-IT" sz="2600" dirty="0" err="1"/>
              <a:t>Gases</a:t>
            </a:r>
            <a:r>
              <a:rPr lang="it-IT" sz="2600" dirty="0"/>
              <a:t> and </a:t>
            </a:r>
            <a:r>
              <a:rPr lang="it-IT" sz="2600" dirty="0" err="1"/>
              <a:t>Related</a:t>
            </a:r>
            <a:r>
              <a:rPr lang="it-IT" sz="2600" dirty="0"/>
              <a:t> </a:t>
            </a:r>
            <a:r>
              <a:rPr lang="it-IT" sz="2600" dirty="0" err="1"/>
              <a:t>Tests</a:t>
            </a:r>
            <a:r>
              <a:rPr lang="it-IT" sz="2600" dirty="0"/>
              <a:t> </a:t>
            </a:r>
          </a:p>
          <a:p>
            <a:r>
              <a:rPr lang="it-IT" sz="2600" dirty="0"/>
              <a:t>7. </a:t>
            </a:r>
            <a:r>
              <a:rPr lang="it-IT" sz="2600" dirty="0" err="1"/>
              <a:t>Cardiopulmonary</a:t>
            </a:r>
            <a:r>
              <a:rPr lang="it-IT" sz="2600" dirty="0"/>
              <a:t> </a:t>
            </a:r>
            <a:r>
              <a:rPr lang="it-IT" sz="2600" dirty="0" err="1"/>
              <a:t>Exercise</a:t>
            </a:r>
            <a:r>
              <a:rPr lang="it-IT" sz="2600" dirty="0"/>
              <a:t> </a:t>
            </a:r>
            <a:r>
              <a:rPr lang="it-IT" sz="2600" dirty="0" err="1"/>
              <a:t>Testing</a:t>
            </a:r>
            <a:r>
              <a:rPr lang="it-IT" sz="2600" dirty="0"/>
              <a:t> </a:t>
            </a:r>
          </a:p>
          <a:p>
            <a:r>
              <a:rPr lang="it-IT" sz="2600" dirty="0"/>
              <a:t>8. </a:t>
            </a:r>
            <a:r>
              <a:rPr lang="it-IT" sz="2600" dirty="0" err="1"/>
              <a:t>Pediatric</a:t>
            </a:r>
            <a:r>
              <a:rPr lang="it-IT" sz="2600" dirty="0"/>
              <a:t> </a:t>
            </a:r>
            <a:r>
              <a:rPr lang="it-IT" sz="2600" dirty="0" err="1"/>
              <a:t>Pulmonary</a:t>
            </a:r>
            <a:r>
              <a:rPr lang="it-IT" sz="2600" dirty="0"/>
              <a:t> </a:t>
            </a:r>
            <a:r>
              <a:rPr lang="it-IT" sz="2600" dirty="0" err="1"/>
              <a:t>Function</a:t>
            </a:r>
            <a:r>
              <a:rPr lang="it-IT" sz="2600" dirty="0"/>
              <a:t> </a:t>
            </a:r>
            <a:r>
              <a:rPr lang="it-IT" sz="2600" dirty="0" err="1"/>
              <a:t>Tests</a:t>
            </a:r>
            <a:r>
              <a:rPr lang="it-IT" sz="2600" dirty="0"/>
              <a:t> </a:t>
            </a:r>
          </a:p>
          <a:p>
            <a:r>
              <a:rPr lang="it-IT" sz="2600" dirty="0"/>
              <a:t>9. </a:t>
            </a:r>
            <a:r>
              <a:rPr lang="it-IT" sz="2600" dirty="0" err="1"/>
              <a:t>Bronchoprovocation</a:t>
            </a:r>
            <a:r>
              <a:rPr lang="it-IT" sz="2600" dirty="0"/>
              <a:t> </a:t>
            </a:r>
            <a:r>
              <a:rPr lang="it-IT" sz="2600" dirty="0" err="1"/>
              <a:t>Testing</a:t>
            </a:r>
            <a:r>
              <a:rPr lang="it-IT" sz="2600" dirty="0"/>
              <a:t> </a:t>
            </a:r>
          </a:p>
          <a:p>
            <a:r>
              <a:rPr lang="it-IT" sz="2600" dirty="0"/>
              <a:t>10. </a:t>
            </a:r>
            <a:r>
              <a:rPr lang="it-IT" sz="2600" dirty="0" err="1"/>
              <a:t>Specialized</a:t>
            </a:r>
            <a:r>
              <a:rPr lang="it-IT" sz="2600" dirty="0"/>
              <a:t> Test </a:t>
            </a:r>
            <a:r>
              <a:rPr lang="it-IT" sz="2600" dirty="0" err="1"/>
              <a:t>Regimens</a:t>
            </a:r>
            <a:r>
              <a:rPr lang="it-IT" sz="2600" dirty="0"/>
              <a:t> </a:t>
            </a:r>
          </a:p>
          <a:p>
            <a:r>
              <a:rPr lang="it-IT" sz="2600" dirty="0"/>
              <a:t>11. </a:t>
            </a:r>
            <a:r>
              <a:rPr lang="it-IT" sz="2600" dirty="0" err="1"/>
              <a:t>Pulmonary</a:t>
            </a:r>
            <a:r>
              <a:rPr lang="it-IT" sz="2600" dirty="0"/>
              <a:t> </a:t>
            </a:r>
            <a:r>
              <a:rPr lang="it-IT" sz="2600" dirty="0" err="1"/>
              <a:t>Function</a:t>
            </a:r>
            <a:r>
              <a:rPr lang="it-IT" sz="2600" dirty="0"/>
              <a:t> Test </a:t>
            </a:r>
            <a:r>
              <a:rPr lang="it-IT" sz="2600" dirty="0" err="1"/>
              <a:t>Equipment</a:t>
            </a:r>
            <a:r>
              <a:rPr lang="it-IT" sz="2600" dirty="0"/>
              <a:t> </a:t>
            </a:r>
          </a:p>
          <a:p>
            <a:r>
              <a:rPr lang="it-IT" sz="2600" dirty="0"/>
              <a:t>12. </a:t>
            </a:r>
            <a:r>
              <a:rPr lang="it-IT" sz="2600" dirty="0" err="1"/>
              <a:t>Quality</a:t>
            </a:r>
            <a:r>
              <a:rPr lang="it-IT" sz="2600" dirty="0"/>
              <a:t> Systems in the </a:t>
            </a:r>
            <a:r>
              <a:rPr lang="it-IT" sz="2600" dirty="0" err="1"/>
              <a:t>Pulmonary</a:t>
            </a:r>
            <a:r>
              <a:rPr lang="it-IT" sz="2600" dirty="0"/>
              <a:t> </a:t>
            </a:r>
            <a:r>
              <a:rPr lang="it-IT" sz="2600" dirty="0" err="1"/>
              <a:t>Function</a:t>
            </a:r>
            <a:r>
              <a:rPr lang="it-IT" sz="2600" dirty="0"/>
              <a:t> </a:t>
            </a:r>
            <a:r>
              <a:rPr lang="it-IT" sz="2600" dirty="0" err="1"/>
              <a:t>Laboratory</a:t>
            </a:r>
            <a:r>
              <a:rPr lang="it-IT" sz="2600" dirty="0"/>
              <a:t> </a:t>
            </a:r>
          </a:p>
          <a:p>
            <a:r>
              <a:rPr lang="it-IT" sz="2600" dirty="0"/>
              <a:t>13. Reference </a:t>
            </a:r>
            <a:r>
              <a:rPr lang="it-IT" sz="2600" dirty="0" err="1"/>
              <a:t>Values</a:t>
            </a:r>
            <a:r>
              <a:rPr lang="it-IT" sz="2600" dirty="0"/>
              <a:t> and </a:t>
            </a:r>
            <a:r>
              <a:rPr lang="it-IT" sz="2600" dirty="0" err="1"/>
              <a:t>Interpretation</a:t>
            </a:r>
            <a:r>
              <a:rPr lang="it-IT" sz="2600" dirty="0"/>
              <a:t> </a:t>
            </a:r>
            <a:r>
              <a:rPr lang="it-IT" sz="2600" dirty="0" err="1"/>
              <a:t>Strategies</a:t>
            </a:r>
            <a:r>
              <a:rPr lang="it-IT" sz="2600" dirty="0"/>
              <a:t> </a:t>
            </a:r>
            <a:r>
              <a:rPr lang="it-IT" sz="2600" dirty="0" smtClean="0">
                <a:effectLst/>
              </a:rPr>
              <a:t> </a:t>
            </a:r>
            <a:endParaRPr lang="it-IT" sz="2600" dirty="0"/>
          </a:p>
        </p:txBody>
      </p:sp>
    </p:spTree>
    <p:extLst>
      <p:ext uri="{BB962C8B-B14F-4D97-AF65-F5344CB8AC3E}">
        <p14:creationId xmlns:p14="http://schemas.microsoft.com/office/powerpoint/2010/main" val="158400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88640"/>
            <a:ext cx="8784977" cy="1368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6093296"/>
            <a:ext cx="7447995" cy="533524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48" y="1595488"/>
            <a:ext cx="6494284" cy="451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1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512" y="188640"/>
            <a:ext cx="8784977" cy="1368152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9536" y="6093296"/>
            <a:ext cx="7447995" cy="53352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7568" y="1473498"/>
            <a:ext cx="7848872" cy="413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10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4294967295"/>
          </p:nvPr>
        </p:nvSpPr>
        <p:spPr>
          <a:xfrm>
            <a:off x="0" y="241300"/>
            <a:ext cx="12026900" cy="5935663"/>
          </a:xfrm>
        </p:spPr>
        <p:txBody>
          <a:bodyPr>
            <a:normAutofit/>
          </a:bodyPr>
          <a:lstStyle/>
          <a:p>
            <a:r>
              <a:rPr lang="it-IT" sz="3200" dirty="0" smtClean="0"/>
              <a:t>In </a:t>
            </a:r>
            <a:r>
              <a:rPr lang="it-IT" sz="3200" dirty="0" err="1"/>
              <a:t>summary</a:t>
            </a:r>
            <a:r>
              <a:rPr lang="it-IT" sz="3200" dirty="0"/>
              <a:t>, the 1952 </a:t>
            </a:r>
            <a:r>
              <a:rPr lang="it-IT" sz="3200" dirty="0" err="1"/>
              <a:t>Copenhagen</a:t>
            </a:r>
            <a:r>
              <a:rPr lang="it-IT" sz="3200" dirty="0"/>
              <a:t> </a:t>
            </a:r>
            <a:r>
              <a:rPr lang="it-IT" sz="3200" dirty="0" err="1"/>
              <a:t>poliomyelitis</a:t>
            </a:r>
            <a:r>
              <a:rPr lang="it-IT" sz="3200" dirty="0"/>
              <a:t> </a:t>
            </a:r>
            <a:r>
              <a:rPr lang="it-IT" sz="3200" dirty="0" err="1" smtClean="0"/>
              <a:t>epidemic</a:t>
            </a:r>
            <a:r>
              <a:rPr lang="it-IT" sz="3200" dirty="0"/>
              <a:t> </a:t>
            </a:r>
            <a:r>
              <a:rPr lang="it-IT" sz="3200" dirty="0" err="1" smtClean="0"/>
              <a:t>provided</a:t>
            </a:r>
            <a:r>
              <a:rPr lang="it-IT" sz="3200" dirty="0" smtClean="0"/>
              <a:t> </a:t>
            </a:r>
            <a:r>
              <a:rPr lang="it-IT" sz="3200" dirty="0" err="1"/>
              <a:t>momentous</a:t>
            </a:r>
            <a:r>
              <a:rPr lang="it-IT" sz="3200" dirty="0"/>
              <a:t> </a:t>
            </a:r>
            <a:r>
              <a:rPr lang="it-IT" sz="3200" dirty="0" err="1"/>
              <a:t>challenges</a:t>
            </a:r>
            <a:r>
              <a:rPr lang="it-IT" sz="3200" dirty="0"/>
              <a:t> in </a:t>
            </a:r>
            <a:r>
              <a:rPr lang="it-IT" sz="3200" dirty="0" err="1"/>
              <a:t>clinical</a:t>
            </a:r>
            <a:r>
              <a:rPr lang="it-IT" sz="3200" dirty="0"/>
              <a:t> </a:t>
            </a:r>
            <a:r>
              <a:rPr lang="it-IT" sz="3200" dirty="0" err="1"/>
              <a:t>respiratory</a:t>
            </a:r>
            <a:r>
              <a:rPr lang="it-IT" sz="3200" dirty="0"/>
              <a:t> </a:t>
            </a:r>
            <a:r>
              <a:rPr lang="it-IT" sz="3200" dirty="0" err="1" smtClean="0"/>
              <a:t>physiology</a:t>
            </a:r>
            <a:r>
              <a:rPr lang="it-IT" sz="3200" dirty="0"/>
              <a:t> </a:t>
            </a:r>
            <a:r>
              <a:rPr lang="it-IT" sz="3200" dirty="0" smtClean="0"/>
              <a:t>and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fascinating</a:t>
            </a:r>
            <a:r>
              <a:rPr lang="it-IT" sz="3200" dirty="0"/>
              <a:t> for </a:t>
            </a:r>
            <a:r>
              <a:rPr lang="it-IT" sz="3200" dirty="0" err="1"/>
              <a:t>that</a:t>
            </a:r>
            <a:r>
              <a:rPr lang="it-IT" sz="3200" dirty="0"/>
              <a:t> </a:t>
            </a:r>
            <a:r>
              <a:rPr lang="it-IT" sz="3200" dirty="0" err="1"/>
              <a:t>reason</a:t>
            </a:r>
            <a:r>
              <a:rPr lang="it-IT" sz="3200" dirty="0"/>
              <a:t>. In </a:t>
            </a:r>
            <a:r>
              <a:rPr lang="it-IT" sz="3200" dirty="0" err="1"/>
              <a:t>addition</a:t>
            </a:r>
            <a:r>
              <a:rPr lang="it-IT" sz="3200" dirty="0"/>
              <a:t>, </a:t>
            </a:r>
            <a:r>
              <a:rPr lang="it-IT" sz="3200" dirty="0" err="1"/>
              <a:t>it</a:t>
            </a:r>
            <a:r>
              <a:rPr lang="it-IT" sz="3200" dirty="0"/>
              <a:t> </a:t>
            </a:r>
            <a:r>
              <a:rPr lang="it-IT" sz="3200" dirty="0" err="1" smtClean="0"/>
              <a:t>underscores</a:t>
            </a:r>
            <a:r>
              <a:rPr lang="it-IT" sz="3200" dirty="0"/>
              <a:t> </a:t>
            </a:r>
            <a:r>
              <a:rPr lang="it-IT" sz="3200" dirty="0" smtClean="0"/>
              <a:t>the </a:t>
            </a:r>
            <a:r>
              <a:rPr lang="it-IT" sz="3200" dirty="0"/>
              <a:t>gap </a:t>
            </a:r>
            <a:r>
              <a:rPr lang="it-IT" sz="3200" dirty="0" err="1"/>
              <a:t>that</a:t>
            </a:r>
            <a:r>
              <a:rPr lang="it-IT" sz="3200" dirty="0"/>
              <a:t> </a:t>
            </a:r>
            <a:r>
              <a:rPr lang="it-IT" sz="3200" dirty="0" err="1"/>
              <a:t>had</a:t>
            </a:r>
            <a:r>
              <a:rPr lang="it-IT" sz="3200" dirty="0"/>
              <a:t> </a:t>
            </a:r>
            <a:r>
              <a:rPr lang="it-IT" sz="3200" dirty="0" err="1"/>
              <a:t>developed</a:t>
            </a:r>
            <a:r>
              <a:rPr lang="it-IT" sz="3200" dirty="0"/>
              <a:t> </a:t>
            </a:r>
            <a:r>
              <a:rPr lang="it-IT" sz="3200" dirty="0" err="1"/>
              <a:t>between</a:t>
            </a:r>
            <a:r>
              <a:rPr lang="it-IT" sz="3200" dirty="0"/>
              <a:t> the </a:t>
            </a:r>
            <a:r>
              <a:rPr lang="it-IT" sz="3200" dirty="0" err="1"/>
              <a:t>rapid</a:t>
            </a:r>
            <a:r>
              <a:rPr lang="it-IT" sz="3200" dirty="0"/>
              <a:t> </a:t>
            </a:r>
            <a:r>
              <a:rPr lang="it-IT" sz="3200" dirty="0" err="1" smtClean="0"/>
              <a:t>advances</a:t>
            </a:r>
            <a:r>
              <a:rPr lang="it-IT" sz="3200" dirty="0"/>
              <a:t> </a:t>
            </a:r>
            <a:r>
              <a:rPr lang="it-IT" sz="3200" dirty="0" smtClean="0"/>
              <a:t>in </a:t>
            </a:r>
            <a:r>
              <a:rPr lang="it-IT" sz="3200" dirty="0" err="1"/>
              <a:t>respiratory</a:t>
            </a:r>
            <a:r>
              <a:rPr lang="it-IT" sz="3200" dirty="0"/>
              <a:t> </a:t>
            </a:r>
            <a:r>
              <a:rPr lang="it-IT" sz="3200" dirty="0" err="1"/>
              <a:t>physiology</a:t>
            </a:r>
            <a:r>
              <a:rPr lang="it-IT" sz="3200" dirty="0"/>
              <a:t> </a:t>
            </a:r>
            <a:r>
              <a:rPr lang="it-IT" sz="3200" dirty="0" err="1"/>
              <a:t>that</a:t>
            </a:r>
            <a:r>
              <a:rPr lang="it-IT" sz="3200" dirty="0"/>
              <a:t> </a:t>
            </a:r>
            <a:r>
              <a:rPr lang="it-IT" sz="3200" dirty="0" err="1"/>
              <a:t>took</a:t>
            </a:r>
            <a:r>
              <a:rPr lang="it-IT" sz="3200" dirty="0"/>
              <a:t> </a:t>
            </a:r>
            <a:r>
              <a:rPr lang="it-IT" sz="3200" dirty="0" err="1"/>
              <a:t>place</a:t>
            </a:r>
            <a:r>
              <a:rPr lang="it-IT" sz="3200" dirty="0"/>
              <a:t> in the 1940s and </a:t>
            </a:r>
            <a:r>
              <a:rPr lang="it-IT" sz="3200" dirty="0" err="1" smtClean="0"/>
              <a:t>their</a:t>
            </a:r>
            <a:r>
              <a:rPr lang="it-IT" sz="3200" dirty="0"/>
              <a:t> </a:t>
            </a:r>
            <a:r>
              <a:rPr lang="it-IT" sz="3200" dirty="0" err="1" smtClean="0"/>
              <a:t>application</a:t>
            </a:r>
            <a:r>
              <a:rPr lang="it-IT" sz="3200" dirty="0" smtClean="0"/>
              <a:t> </a:t>
            </a:r>
            <a:r>
              <a:rPr lang="it-IT" sz="3200" dirty="0"/>
              <a:t>to the </a:t>
            </a:r>
            <a:r>
              <a:rPr lang="it-IT" sz="3200" dirty="0" err="1"/>
              <a:t>clinical</a:t>
            </a:r>
            <a:r>
              <a:rPr lang="it-IT" sz="3200" dirty="0"/>
              <a:t> </a:t>
            </a:r>
            <a:r>
              <a:rPr lang="it-IT" sz="3200" dirty="0" err="1"/>
              <a:t>environment</a:t>
            </a:r>
            <a:r>
              <a:rPr lang="it-IT" sz="3200" dirty="0"/>
              <a:t>. </a:t>
            </a:r>
            <a:r>
              <a:rPr lang="it-IT" sz="3200" dirty="0" err="1"/>
              <a:t>This</a:t>
            </a:r>
            <a:r>
              <a:rPr lang="it-IT" sz="3200" dirty="0"/>
              <a:t> </a:t>
            </a:r>
            <a:r>
              <a:rPr lang="it-IT" sz="3200" dirty="0" err="1"/>
              <a:t>is</a:t>
            </a:r>
            <a:r>
              <a:rPr lang="it-IT" sz="3200" dirty="0"/>
              <a:t> </a:t>
            </a:r>
            <a:r>
              <a:rPr lang="it-IT" sz="3200" dirty="0" err="1"/>
              <a:t>highlighted</a:t>
            </a:r>
            <a:r>
              <a:rPr lang="it-IT" sz="3200" dirty="0"/>
              <a:t> </a:t>
            </a:r>
            <a:r>
              <a:rPr lang="it-IT" sz="3200" dirty="0" smtClean="0"/>
              <a:t>by the </a:t>
            </a:r>
            <a:r>
              <a:rPr lang="it-IT" sz="3200" dirty="0" err="1"/>
              <a:t>backward</a:t>
            </a:r>
            <a:r>
              <a:rPr lang="it-IT" sz="3200" dirty="0"/>
              <a:t> state of </a:t>
            </a:r>
            <a:r>
              <a:rPr lang="it-IT" sz="3200" dirty="0" err="1"/>
              <a:t>respiratory</a:t>
            </a:r>
            <a:r>
              <a:rPr lang="it-IT" sz="3200" dirty="0"/>
              <a:t> </a:t>
            </a:r>
            <a:r>
              <a:rPr lang="it-IT" sz="3200" dirty="0" err="1"/>
              <a:t>physiology</a:t>
            </a:r>
            <a:r>
              <a:rPr lang="it-IT" sz="3200" dirty="0"/>
              <a:t> </a:t>
            </a:r>
            <a:r>
              <a:rPr lang="it-IT" sz="3200" dirty="0" err="1"/>
              <a:t>as</a:t>
            </a:r>
            <a:r>
              <a:rPr lang="it-IT" sz="3200" dirty="0"/>
              <a:t> </a:t>
            </a:r>
            <a:r>
              <a:rPr lang="it-IT" sz="3200" dirty="0" err="1"/>
              <a:t>exemplified</a:t>
            </a:r>
            <a:r>
              <a:rPr lang="it-IT" sz="3200" dirty="0"/>
              <a:t> </a:t>
            </a:r>
            <a:r>
              <a:rPr lang="it-IT" sz="3200" dirty="0" smtClean="0"/>
              <a:t>in </a:t>
            </a:r>
            <a:r>
              <a:rPr lang="it-IT" sz="3200" dirty="0" err="1" smtClean="0"/>
              <a:t>typical</a:t>
            </a:r>
            <a:r>
              <a:rPr lang="it-IT" sz="3200" dirty="0" smtClean="0"/>
              <a:t> </a:t>
            </a:r>
            <a:r>
              <a:rPr lang="it-IT" sz="3200" dirty="0" err="1"/>
              <a:t>medical</a:t>
            </a:r>
            <a:r>
              <a:rPr lang="it-IT" sz="3200" dirty="0"/>
              <a:t> </a:t>
            </a:r>
            <a:r>
              <a:rPr lang="it-IT" sz="3200" dirty="0" err="1"/>
              <a:t>student</a:t>
            </a:r>
            <a:r>
              <a:rPr lang="it-IT" sz="3200" dirty="0"/>
              <a:t> </a:t>
            </a:r>
            <a:r>
              <a:rPr lang="it-IT" sz="3200" dirty="0" err="1"/>
              <a:t>textbooks</a:t>
            </a:r>
            <a:r>
              <a:rPr lang="it-IT" sz="3200" dirty="0"/>
              <a:t> </a:t>
            </a:r>
            <a:r>
              <a:rPr lang="it-IT" sz="3200" dirty="0" err="1"/>
              <a:t>around</a:t>
            </a:r>
            <a:r>
              <a:rPr lang="it-IT" sz="3200" dirty="0"/>
              <a:t> 1950. </a:t>
            </a:r>
            <a:r>
              <a:rPr lang="it-IT" sz="3200" dirty="0" err="1"/>
              <a:t>However</a:t>
            </a:r>
            <a:r>
              <a:rPr lang="it-IT" sz="3200" dirty="0"/>
              <a:t>, </a:t>
            </a:r>
            <a:r>
              <a:rPr lang="it-IT" sz="3200" dirty="0" smtClean="0"/>
              <a:t>a </a:t>
            </a:r>
            <a:r>
              <a:rPr lang="it-IT" sz="3200" dirty="0" err="1" smtClean="0"/>
              <a:t>remarkable</a:t>
            </a:r>
            <a:r>
              <a:rPr lang="it-IT" sz="3200" dirty="0" smtClean="0"/>
              <a:t> </a:t>
            </a:r>
            <a:r>
              <a:rPr lang="it-IT" sz="3200" dirty="0" err="1"/>
              <a:t>change</a:t>
            </a:r>
            <a:r>
              <a:rPr lang="it-IT" sz="3200" dirty="0"/>
              <a:t> </a:t>
            </a:r>
            <a:r>
              <a:rPr lang="it-IT" sz="3200" dirty="0" err="1"/>
              <a:t>took</a:t>
            </a:r>
            <a:r>
              <a:rPr lang="it-IT" sz="3200" dirty="0"/>
              <a:t> </a:t>
            </a:r>
            <a:r>
              <a:rPr lang="it-IT" sz="3200" dirty="0" err="1"/>
              <a:t>place</a:t>
            </a:r>
            <a:r>
              <a:rPr lang="it-IT" sz="3200" dirty="0"/>
              <a:t> in </a:t>
            </a:r>
            <a:r>
              <a:rPr lang="it-IT" sz="3200" dirty="0" err="1"/>
              <a:t>that</a:t>
            </a:r>
            <a:r>
              <a:rPr lang="it-IT" sz="3200" dirty="0"/>
              <a:t> decade. The </a:t>
            </a:r>
            <a:r>
              <a:rPr lang="it-IT" sz="3200" dirty="0" err="1"/>
              <a:t>rapid</a:t>
            </a:r>
            <a:r>
              <a:rPr lang="it-IT" sz="3200" dirty="0"/>
              <a:t> </a:t>
            </a:r>
            <a:r>
              <a:rPr lang="it-IT" sz="3200" dirty="0" err="1" smtClean="0"/>
              <a:t>advances</a:t>
            </a:r>
            <a:r>
              <a:rPr lang="it-IT" sz="3200" dirty="0"/>
              <a:t> </a:t>
            </a:r>
            <a:r>
              <a:rPr lang="it-IT" sz="3200" dirty="0" smtClean="0"/>
              <a:t>made </a:t>
            </a:r>
            <a:r>
              <a:rPr lang="it-IT" sz="3200" dirty="0"/>
              <a:t>in </a:t>
            </a:r>
            <a:r>
              <a:rPr lang="it-IT" sz="3200" dirty="0" err="1"/>
              <a:t>departments</a:t>
            </a:r>
            <a:r>
              <a:rPr lang="it-IT" sz="3200" dirty="0"/>
              <a:t> of </a:t>
            </a:r>
            <a:r>
              <a:rPr lang="it-IT" sz="3200" dirty="0" err="1"/>
              <a:t>physiology</a:t>
            </a:r>
            <a:r>
              <a:rPr lang="it-IT" sz="3200" dirty="0"/>
              <a:t> </a:t>
            </a:r>
            <a:r>
              <a:rPr lang="it-IT" sz="3200" dirty="0" err="1"/>
              <a:t>were</a:t>
            </a:r>
            <a:r>
              <a:rPr lang="it-IT" sz="3200" dirty="0"/>
              <a:t> </a:t>
            </a:r>
            <a:r>
              <a:rPr lang="it-IT" sz="3200" dirty="0" err="1"/>
              <a:t>translated</a:t>
            </a:r>
            <a:r>
              <a:rPr lang="it-IT" sz="3200" dirty="0"/>
              <a:t> </a:t>
            </a:r>
            <a:r>
              <a:rPr lang="it-IT" sz="3200" dirty="0" smtClean="0"/>
              <a:t>to the </a:t>
            </a:r>
            <a:r>
              <a:rPr lang="it-IT" sz="3200" dirty="0" err="1"/>
              <a:t>clinical</a:t>
            </a:r>
            <a:r>
              <a:rPr lang="it-IT" sz="3200" dirty="0"/>
              <a:t> </a:t>
            </a:r>
            <a:r>
              <a:rPr lang="it-IT" sz="3200" dirty="0" err="1"/>
              <a:t>setting</a:t>
            </a:r>
            <a:r>
              <a:rPr lang="it-IT" sz="3200" dirty="0"/>
              <a:t> with </a:t>
            </a:r>
            <a:r>
              <a:rPr lang="it-IT" sz="3200" dirty="0" err="1"/>
              <a:t>one</a:t>
            </a:r>
            <a:r>
              <a:rPr lang="it-IT" sz="3200" dirty="0"/>
              <a:t> of the </a:t>
            </a:r>
            <a:r>
              <a:rPr lang="it-IT" sz="3200" dirty="0" err="1"/>
              <a:t>most</a:t>
            </a:r>
            <a:r>
              <a:rPr lang="it-IT" sz="3200" dirty="0"/>
              <a:t> </a:t>
            </a:r>
            <a:r>
              <a:rPr lang="it-IT" sz="3200" dirty="0" err="1"/>
              <a:t>influential</a:t>
            </a:r>
            <a:r>
              <a:rPr lang="it-IT" sz="3200" dirty="0"/>
              <a:t> </a:t>
            </a:r>
            <a:r>
              <a:rPr lang="it-IT" sz="3200" dirty="0" err="1" smtClean="0"/>
              <a:t>factors</a:t>
            </a:r>
            <a:r>
              <a:rPr lang="it-IT" sz="3200" dirty="0"/>
              <a:t> </a:t>
            </a:r>
            <a:r>
              <a:rPr lang="it-IT" sz="3200" dirty="0" err="1" smtClean="0"/>
              <a:t>being</a:t>
            </a:r>
            <a:r>
              <a:rPr lang="it-IT" sz="3200" dirty="0" smtClean="0"/>
              <a:t> </a:t>
            </a:r>
            <a:r>
              <a:rPr lang="it-IT" sz="3200" dirty="0"/>
              <a:t>the </a:t>
            </a:r>
            <a:r>
              <a:rPr lang="it-IT" sz="3200" dirty="0" err="1"/>
              <a:t>publication</a:t>
            </a:r>
            <a:r>
              <a:rPr lang="it-IT" sz="3200" dirty="0"/>
              <a:t> of The </a:t>
            </a:r>
            <a:r>
              <a:rPr lang="it-IT" sz="3200" dirty="0" err="1"/>
              <a:t>Lung</a:t>
            </a:r>
            <a:r>
              <a:rPr lang="it-IT" sz="3200" dirty="0"/>
              <a:t>  by </a:t>
            </a:r>
            <a:r>
              <a:rPr lang="it-IT" sz="3200" dirty="0" err="1"/>
              <a:t>Comroe</a:t>
            </a:r>
            <a:r>
              <a:rPr lang="it-IT" sz="3200" dirty="0"/>
              <a:t> et al. in </a:t>
            </a:r>
            <a:r>
              <a:rPr lang="it-IT" sz="3200" dirty="0" smtClean="0"/>
              <a:t>1955. </a:t>
            </a:r>
            <a:r>
              <a:rPr lang="it-IT" sz="3200" b="1" dirty="0" smtClean="0">
                <a:solidFill>
                  <a:srgbClr val="FF0000"/>
                </a:solidFill>
              </a:rPr>
              <a:t>The </a:t>
            </a:r>
            <a:r>
              <a:rPr lang="it-IT" sz="3200" b="1" dirty="0" err="1">
                <a:solidFill>
                  <a:srgbClr val="FF0000"/>
                </a:solidFill>
              </a:rPr>
              <a:t>result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was</a:t>
            </a:r>
            <a:r>
              <a:rPr lang="it-IT" sz="3200" b="1" dirty="0">
                <a:solidFill>
                  <a:srgbClr val="FF0000"/>
                </a:solidFill>
              </a:rPr>
              <a:t> a </a:t>
            </a:r>
            <a:r>
              <a:rPr lang="it-IT" sz="3200" b="1" dirty="0" err="1">
                <a:solidFill>
                  <a:srgbClr val="FF0000"/>
                </a:solidFill>
              </a:rPr>
              <a:t>greatly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improved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understanding</a:t>
            </a:r>
            <a:r>
              <a:rPr lang="it-IT" sz="3200" b="1" dirty="0">
                <a:solidFill>
                  <a:srgbClr val="FF0000"/>
                </a:solidFill>
              </a:rPr>
              <a:t> of </a:t>
            </a:r>
            <a:r>
              <a:rPr lang="it-IT" sz="3200" b="1" dirty="0" err="1" smtClean="0">
                <a:solidFill>
                  <a:srgbClr val="FF0000"/>
                </a:solidFill>
              </a:rPr>
              <a:t>applied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 smtClean="0">
                <a:solidFill>
                  <a:srgbClr val="FF0000"/>
                </a:solidFill>
              </a:rPr>
              <a:t>respiratory</a:t>
            </a:r>
            <a:r>
              <a:rPr lang="it-IT" sz="3200" b="1" dirty="0" smtClean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physiology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that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continues</a:t>
            </a:r>
            <a:r>
              <a:rPr lang="it-IT" sz="3200" b="1" dirty="0">
                <a:solidFill>
                  <a:srgbClr val="FF0000"/>
                </a:solidFill>
              </a:rPr>
              <a:t> to benefit </a:t>
            </a:r>
            <a:r>
              <a:rPr lang="it-IT" sz="3200" b="1" dirty="0" err="1">
                <a:solidFill>
                  <a:srgbClr val="FF0000"/>
                </a:solidFill>
              </a:rPr>
              <a:t>patients</a:t>
            </a:r>
            <a:r>
              <a:rPr lang="it-IT" sz="3200" b="1" dirty="0">
                <a:solidFill>
                  <a:srgbClr val="FF0000"/>
                </a:solidFill>
              </a:rPr>
              <a:t> </a:t>
            </a:r>
            <a:r>
              <a:rPr lang="it-IT" sz="3200" b="1" dirty="0" err="1">
                <a:solidFill>
                  <a:srgbClr val="FF0000"/>
                </a:solidFill>
              </a:rPr>
              <a:t>today</a:t>
            </a:r>
            <a:r>
              <a:rPr lang="it-IT" sz="32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42900" y="6007100"/>
            <a:ext cx="1043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400" b="1" dirty="0" smtClean="0"/>
          </a:p>
          <a:p>
            <a:r>
              <a:rPr lang="it-IT" sz="2400" b="1" dirty="0" smtClean="0"/>
              <a:t>J.B. West </a:t>
            </a:r>
            <a:r>
              <a:rPr lang="it-IT" sz="2400" b="1" dirty="0" err="1"/>
              <a:t>J</a:t>
            </a:r>
            <a:r>
              <a:rPr lang="it-IT" sz="2400" b="1" dirty="0"/>
              <a:t> </a:t>
            </a:r>
            <a:r>
              <a:rPr lang="it-IT" sz="2400" b="1" dirty="0" err="1"/>
              <a:t>Appl</a:t>
            </a:r>
            <a:r>
              <a:rPr lang="it-IT" sz="2400" b="1" dirty="0"/>
              <a:t> </a:t>
            </a:r>
            <a:r>
              <a:rPr lang="it-IT" sz="2400" b="1" dirty="0" err="1"/>
              <a:t>Physiol</a:t>
            </a:r>
            <a:r>
              <a:rPr lang="it-IT" sz="2400" b="1" dirty="0"/>
              <a:t> 99: 424–432, 2005;</a:t>
            </a:r>
          </a:p>
        </p:txBody>
      </p:sp>
    </p:spTree>
    <p:extLst>
      <p:ext uri="{BB962C8B-B14F-4D97-AF65-F5344CB8AC3E}">
        <p14:creationId xmlns:p14="http://schemas.microsoft.com/office/powerpoint/2010/main" val="167065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Lo sviluppo di nuovi apparecchi e l’analisi dei segnali digitalizzati ci consentono di ottenere oggi misure di grande qualità in fisiologia</a:t>
            </a:r>
          </a:p>
          <a:p>
            <a:r>
              <a:rPr lang="it-IT" dirty="0" smtClean="0"/>
              <a:t>L’interpretazione delle misure ottenute e delle loro relazioni entro e fra diversi organi e sistemi è stato e può essere ancora di grande aiuto nella medicina clinica.</a:t>
            </a:r>
          </a:p>
          <a:p>
            <a:r>
              <a:rPr lang="it-IT" dirty="0" smtClean="0"/>
              <a:t>La componente indispensabile dei laboratori di fisiologia clinica respiratoria nel 2020 saranno gli uomini che si dedicheranno a questo compito.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1390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/>
          <p:cNvSpPr>
            <a:spLocks noGrp="1"/>
          </p:cNvSpPr>
          <p:nvPr>
            <p:ph type="title"/>
          </p:nvPr>
        </p:nvSpPr>
        <p:spPr>
          <a:xfrm>
            <a:off x="2209800" y="482599"/>
            <a:ext cx="8813800" cy="588963"/>
          </a:xfrm>
        </p:spPr>
        <p:txBody>
          <a:bodyPr>
            <a:normAutofit fontScale="90000"/>
          </a:bodyPr>
          <a:lstStyle/>
          <a:p>
            <a:r>
              <a:rPr lang="it-IT" dirty="0" err="1">
                <a:latin typeface="Times New Roman" charset="0"/>
              </a:rPr>
              <a:t>Reflection</a:t>
            </a:r>
            <a:r>
              <a:rPr lang="it-IT" dirty="0">
                <a:latin typeface="Times New Roman" charset="0"/>
              </a:rPr>
              <a:t> on a </a:t>
            </a:r>
            <a:r>
              <a:rPr lang="it-IT" dirty="0" err="1">
                <a:latin typeface="Times New Roman" charset="0"/>
              </a:rPr>
              <a:t>simpler</a:t>
            </a:r>
            <a:r>
              <a:rPr lang="it-IT" dirty="0">
                <a:latin typeface="Times New Roman" charset="0"/>
              </a:rPr>
              <a:t> </a:t>
            </a:r>
            <a:r>
              <a:rPr lang="it-IT" dirty="0" smtClean="0">
                <a:latin typeface="Times New Roman" charset="0"/>
              </a:rPr>
              <a:t>era</a:t>
            </a:r>
            <a:br>
              <a:rPr lang="it-IT" dirty="0" smtClean="0">
                <a:latin typeface="Times New Roman" charset="0"/>
              </a:rPr>
            </a:br>
            <a:r>
              <a:rPr lang="it-IT" dirty="0" smtClean="0">
                <a:latin typeface="Times New Roman" charset="0"/>
              </a:rPr>
              <a:t>(ovvero, quando le macchine erano poche ed era necessario pensare molto)</a:t>
            </a:r>
            <a:endParaRPr lang="it-IT" dirty="0">
              <a:latin typeface="Times New Roman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209800" y="1625600"/>
            <a:ext cx="7772400" cy="4375151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it-IT" sz="3000" dirty="0">
                <a:latin typeface="Times New Roman" charset="0"/>
              </a:rPr>
              <a:t>A </a:t>
            </a:r>
            <a:r>
              <a:rPr lang="it-IT" sz="3000" dirty="0" err="1">
                <a:latin typeface="Times New Roman" charset="0"/>
              </a:rPr>
              <a:t>reliable</a:t>
            </a:r>
            <a:r>
              <a:rPr lang="it-IT" sz="3000" dirty="0">
                <a:latin typeface="Times New Roman" charset="0"/>
              </a:rPr>
              <a:t> PO2 </a:t>
            </a:r>
            <a:r>
              <a:rPr lang="it-IT" sz="3000" dirty="0" err="1">
                <a:latin typeface="Times New Roman" charset="0"/>
              </a:rPr>
              <a:t>electrode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became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available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well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ahead</a:t>
            </a:r>
            <a:r>
              <a:rPr lang="it-IT" sz="3000" dirty="0">
                <a:latin typeface="Times New Roman" charset="0"/>
              </a:rPr>
              <a:t> of the PCO2 </a:t>
            </a:r>
            <a:r>
              <a:rPr lang="it-IT" sz="3000" dirty="0" err="1">
                <a:latin typeface="Times New Roman" charset="0"/>
              </a:rPr>
              <a:t>electrode</a:t>
            </a:r>
            <a:r>
              <a:rPr lang="it-IT" sz="3000" dirty="0">
                <a:latin typeface="Times New Roman" charset="0"/>
              </a:rPr>
              <a:t>, </a:t>
            </a:r>
            <a:r>
              <a:rPr lang="it-IT" sz="3000" dirty="0" err="1">
                <a:latin typeface="Times New Roman" charset="0"/>
              </a:rPr>
              <a:t>but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one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without</a:t>
            </a:r>
            <a:r>
              <a:rPr lang="it-IT" sz="3000" dirty="0">
                <a:latin typeface="Times New Roman" charset="0"/>
              </a:rPr>
              <a:t> the </a:t>
            </a:r>
            <a:r>
              <a:rPr lang="it-IT" sz="3000" dirty="0" err="1">
                <a:latin typeface="Times New Roman" charset="0"/>
              </a:rPr>
              <a:t>other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could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not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displace</a:t>
            </a:r>
            <a:r>
              <a:rPr lang="it-IT" sz="3000" dirty="0">
                <a:latin typeface="Times New Roman" charset="0"/>
              </a:rPr>
              <a:t> the </a:t>
            </a:r>
            <a:r>
              <a:rPr lang="it-IT" sz="3000" dirty="0" err="1">
                <a:latin typeface="Times New Roman" charset="0"/>
              </a:rPr>
              <a:t>bubble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method</a:t>
            </a:r>
            <a:r>
              <a:rPr lang="it-IT" sz="3000" dirty="0">
                <a:latin typeface="Times New Roman" charset="0"/>
              </a:rPr>
              <a:t>. </a:t>
            </a:r>
          </a:p>
          <a:p>
            <a:pPr>
              <a:lnSpc>
                <a:spcPct val="80000"/>
              </a:lnSpc>
            </a:pPr>
            <a:r>
              <a:rPr lang="it-IT" sz="3000" dirty="0" err="1">
                <a:latin typeface="Times New Roman" charset="0"/>
              </a:rPr>
              <a:t>When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both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became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available</a:t>
            </a:r>
            <a:r>
              <a:rPr lang="it-IT" sz="3000" dirty="0">
                <a:latin typeface="Times New Roman" charset="0"/>
              </a:rPr>
              <a:t> and </a:t>
            </a:r>
            <a:r>
              <a:rPr lang="it-IT" sz="3000" dirty="0" err="1">
                <a:latin typeface="Times New Roman" charset="0"/>
              </a:rPr>
              <a:t>any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technician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could</a:t>
            </a:r>
            <a:r>
              <a:rPr lang="it-IT" sz="3000" dirty="0">
                <a:latin typeface="Times New Roman" charset="0"/>
              </a:rPr>
              <a:t> turn on </a:t>
            </a:r>
            <a:r>
              <a:rPr lang="it-IT" sz="3000" dirty="0" err="1">
                <a:latin typeface="Times New Roman" charset="0"/>
              </a:rPr>
              <a:t>rapid</a:t>
            </a:r>
            <a:r>
              <a:rPr lang="it-IT" sz="3000" dirty="0">
                <a:latin typeface="Times New Roman" charset="0"/>
              </a:rPr>
              <a:t> accurate </a:t>
            </a:r>
            <a:r>
              <a:rPr lang="it-IT" sz="3000" dirty="0" err="1">
                <a:latin typeface="Times New Roman" charset="0"/>
              </a:rPr>
              <a:t>analyses</a:t>
            </a:r>
            <a:r>
              <a:rPr lang="it-IT" sz="3000" dirty="0">
                <a:latin typeface="Times New Roman" charset="0"/>
              </a:rPr>
              <a:t>, the </a:t>
            </a:r>
            <a:r>
              <a:rPr lang="it-IT" sz="3000" dirty="0" err="1">
                <a:latin typeface="Times New Roman" charset="0"/>
              </a:rPr>
              <a:t>bubblers</a:t>
            </a:r>
            <a:r>
              <a:rPr lang="it-IT" sz="3000" dirty="0">
                <a:latin typeface="Times New Roman" charset="0"/>
              </a:rPr>
              <a:t>’ </a:t>
            </a:r>
            <a:r>
              <a:rPr lang="it-IT" sz="3000" dirty="0" err="1">
                <a:latin typeface="Times New Roman" charset="0"/>
              </a:rPr>
              <a:t>guild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was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doomed</a:t>
            </a:r>
            <a:r>
              <a:rPr lang="it-IT" sz="3000" dirty="0">
                <a:latin typeface="Times New Roman" charset="0"/>
              </a:rPr>
              <a:t>. The art of </a:t>
            </a:r>
            <a:r>
              <a:rPr lang="it-IT" sz="3000" dirty="0" err="1">
                <a:latin typeface="Times New Roman" charset="0"/>
              </a:rPr>
              <a:t>blood</a:t>
            </a:r>
            <a:r>
              <a:rPr lang="it-IT" sz="3000" dirty="0">
                <a:latin typeface="Times New Roman" charset="0"/>
              </a:rPr>
              <a:t>-gas </a:t>
            </a:r>
            <a:r>
              <a:rPr lang="it-IT" sz="3000" dirty="0" err="1">
                <a:latin typeface="Times New Roman" charset="0"/>
              </a:rPr>
              <a:t>tension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analysis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became</a:t>
            </a:r>
            <a:r>
              <a:rPr lang="it-IT" sz="3000" dirty="0">
                <a:latin typeface="Times New Roman" charset="0"/>
              </a:rPr>
              <a:t> a </a:t>
            </a:r>
            <a:r>
              <a:rPr lang="it-IT" sz="3000" dirty="0" err="1">
                <a:latin typeface="Times New Roman" charset="0"/>
              </a:rPr>
              <a:t>trade</a:t>
            </a:r>
            <a:r>
              <a:rPr lang="it-IT" sz="3000" dirty="0">
                <a:latin typeface="Times New Roman" charset="0"/>
              </a:rPr>
              <a:t>, </a:t>
            </a:r>
            <a:r>
              <a:rPr lang="it-IT" sz="3000" dirty="0" err="1">
                <a:latin typeface="Times New Roman" charset="0"/>
              </a:rPr>
              <a:t>dominated</a:t>
            </a:r>
            <a:r>
              <a:rPr lang="it-IT" sz="3000" dirty="0">
                <a:latin typeface="Times New Roman" charset="0"/>
              </a:rPr>
              <a:t> by </a:t>
            </a:r>
            <a:r>
              <a:rPr lang="it-IT" sz="3000" dirty="0" err="1">
                <a:latin typeface="Times New Roman" charset="0"/>
              </a:rPr>
              <a:t>salesmen</a:t>
            </a:r>
            <a:r>
              <a:rPr lang="it-IT" sz="3000" dirty="0">
                <a:latin typeface="Times New Roman" charset="0"/>
              </a:rPr>
              <a:t> and </a:t>
            </a:r>
            <a:r>
              <a:rPr lang="it-IT" sz="3000" dirty="0" err="1">
                <a:latin typeface="Times New Roman" charset="0"/>
              </a:rPr>
              <a:t>government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grants</a:t>
            </a:r>
            <a:r>
              <a:rPr lang="it-IT" sz="3000" dirty="0">
                <a:latin typeface="Times New Roman" charset="0"/>
              </a:rPr>
              <a:t>. </a:t>
            </a:r>
            <a:r>
              <a:rPr lang="it-IT" sz="3000" dirty="0" err="1">
                <a:latin typeface="Times New Roman" charset="0"/>
              </a:rPr>
              <a:t>Even</a:t>
            </a:r>
            <a:r>
              <a:rPr lang="it-IT" sz="3000" dirty="0">
                <a:latin typeface="Times New Roman" charset="0"/>
              </a:rPr>
              <a:t> the </a:t>
            </a:r>
            <a:r>
              <a:rPr lang="it-IT" sz="3000" dirty="0" err="1">
                <a:latin typeface="Times New Roman" charset="0"/>
              </a:rPr>
              <a:t>old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masters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hung</a:t>
            </a:r>
            <a:r>
              <a:rPr lang="it-IT" sz="3000" dirty="0">
                <a:latin typeface="Times New Roman" charset="0"/>
              </a:rPr>
              <a:t> up </a:t>
            </a:r>
            <a:r>
              <a:rPr lang="it-IT" sz="3000" dirty="0" err="1">
                <a:latin typeface="Times New Roman" charset="0"/>
              </a:rPr>
              <a:t>their</a:t>
            </a:r>
            <a:r>
              <a:rPr lang="it-IT" sz="3000" dirty="0">
                <a:latin typeface="Times New Roman" charset="0"/>
              </a:rPr>
              <a:t> </a:t>
            </a:r>
            <a:r>
              <a:rPr lang="it-IT" sz="3000" dirty="0" err="1">
                <a:latin typeface="Times New Roman" charset="0"/>
              </a:rPr>
              <a:t>Roughton-Sholanders</a:t>
            </a:r>
            <a:r>
              <a:rPr lang="it-IT" sz="3000" dirty="0">
                <a:latin typeface="Times New Roman" charset="0"/>
              </a:rPr>
              <a:t>.</a:t>
            </a:r>
          </a:p>
        </p:txBody>
      </p:sp>
      <p:sp>
        <p:nvSpPr>
          <p:cNvPr id="14340" name="CasellaDiTesto 3"/>
          <p:cNvSpPr txBox="1">
            <a:spLocks noChangeArrowheads="1"/>
          </p:cNvSpPr>
          <p:nvPr/>
        </p:nvSpPr>
        <p:spPr bwMode="auto">
          <a:xfrm>
            <a:off x="2166939" y="5857876"/>
            <a:ext cx="692943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>
                <a:latin typeface="Calibri" charset="0"/>
              </a:rPr>
              <a:t>Riley RL in West JB ed: Pulmonary gas exchange, Academic Press, 1980 pag 82.</a:t>
            </a:r>
          </a:p>
        </p:txBody>
      </p:sp>
    </p:spTree>
    <p:extLst>
      <p:ext uri="{BB962C8B-B14F-4D97-AF65-F5344CB8AC3E}">
        <p14:creationId xmlns:p14="http://schemas.microsoft.com/office/powerpoint/2010/main" val="100662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smtClean="0"/>
              <a:t>Conclusioni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Lo sviluppo di nuovi apparecchi e l’analisi dei segnali digitalizzati ci consentono di ottenere oggi misure di grande qualità in fisiologia</a:t>
            </a:r>
          </a:p>
          <a:p>
            <a:r>
              <a:rPr lang="it-IT" dirty="0" smtClean="0"/>
              <a:t>L’interpretazione delle misure ottenute e delle loro relazioni entro e fra diversi organi e sistemi è stato e può essere ancora di grande aiuto nella medicina clinica.</a:t>
            </a:r>
          </a:p>
          <a:p>
            <a:r>
              <a:rPr lang="it-IT" dirty="0" smtClean="0"/>
              <a:t>La componente indispensabile dei laboratori di fisiologia clinica respiratoria nel 2020 saranno gli uomini che si dedicheranno a questo compito.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Il clima culturale dei nostri giorni, purtroppo, non sembra favorire la formazione di questi operatori.  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443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6000" b="1" dirty="0" smtClean="0"/>
              <a:t>Un decalogo su tre punti</a:t>
            </a:r>
            <a:endParaRPr lang="it-IT" sz="6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sz="4400" dirty="0" smtClean="0"/>
              <a:t>Misurare</a:t>
            </a:r>
          </a:p>
          <a:p>
            <a:r>
              <a:rPr lang="it-IT" sz="4400" dirty="0" smtClean="0"/>
              <a:t>Interpretare le </a:t>
            </a:r>
            <a:r>
              <a:rPr lang="it-IT" sz="4400" dirty="0" smtClean="0"/>
              <a:t>relazioni fra misure </a:t>
            </a:r>
            <a:r>
              <a:rPr lang="it-IT" sz="4400" dirty="0" smtClean="0"/>
              <a:t>all’interno di </a:t>
            </a:r>
            <a:r>
              <a:rPr lang="it-IT" sz="4400" dirty="0" smtClean="0"/>
              <a:t>un solo </a:t>
            </a:r>
            <a:r>
              <a:rPr lang="it-IT" sz="4400" dirty="0" smtClean="0"/>
              <a:t>sistema </a:t>
            </a:r>
            <a:r>
              <a:rPr lang="it-IT" sz="4400" dirty="0" err="1" smtClean="0"/>
              <a:t>anatomo</a:t>
            </a:r>
            <a:r>
              <a:rPr lang="it-IT" sz="4400" dirty="0" smtClean="0"/>
              <a:t>-funzionale</a:t>
            </a:r>
          </a:p>
          <a:p>
            <a:r>
              <a:rPr lang="it-IT" sz="4400" dirty="0" smtClean="0"/>
              <a:t>Interpretare le relazioni </a:t>
            </a:r>
            <a:r>
              <a:rPr lang="it-IT" sz="4400" dirty="0" smtClean="0"/>
              <a:t>fra </a:t>
            </a:r>
            <a:r>
              <a:rPr lang="it-IT" sz="4400" dirty="0" smtClean="0"/>
              <a:t>sistemi </a:t>
            </a:r>
            <a:r>
              <a:rPr lang="it-IT" sz="4400" dirty="0" smtClean="0"/>
              <a:t>all’origine delle misure</a:t>
            </a:r>
            <a:endParaRPr lang="it-IT" sz="4400" dirty="0" smtClean="0"/>
          </a:p>
          <a:p>
            <a:endParaRPr lang="it-IT" sz="4400" dirty="0" smtClean="0"/>
          </a:p>
          <a:p>
            <a:pPr marL="0" indent="0">
              <a:buNone/>
            </a:pPr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589233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42397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La misura della CO2 nel sangue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080654"/>
            <a:ext cx="10515600" cy="5777346"/>
          </a:xfrm>
        </p:spPr>
        <p:txBody>
          <a:bodyPr>
            <a:normAutofit/>
          </a:bodyPr>
          <a:lstStyle/>
          <a:p>
            <a:r>
              <a:rPr lang="it-IT" sz="3300" dirty="0" smtClean="0"/>
              <a:t>1797 H. </a:t>
            </a:r>
            <a:r>
              <a:rPr lang="it-IT" sz="3300" dirty="0" err="1" smtClean="0"/>
              <a:t>Davy</a:t>
            </a:r>
            <a:r>
              <a:rPr lang="it-IT" sz="3300" dirty="0" smtClean="0"/>
              <a:t> misura i gas nel sangue con la metodica di estrazione sotto vuoto di Boyle e </a:t>
            </a:r>
            <a:r>
              <a:rPr lang="it-IT" sz="3300" dirty="0" err="1" smtClean="0"/>
              <a:t>Bunsen</a:t>
            </a:r>
            <a:r>
              <a:rPr lang="it-IT" sz="3300" dirty="0" smtClean="0"/>
              <a:t>.</a:t>
            </a:r>
          </a:p>
          <a:p>
            <a:r>
              <a:rPr lang="it-IT" sz="3300" dirty="0" smtClean="0"/>
              <a:t>1924 D.D Van </a:t>
            </a:r>
            <a:r>
              <a:rPr lang="it-IT" sz="3300" dirty="0" err="1" smtClean="0"/>
              <a:t>Slyke</a:t>
            </a:r>
            <a:r>
              <a:rPr lang="it-IT" sz="3300" dirty="0" smtClean="0"/>
              <a:t> progetta il suo apparecchio per la misura della quantità totale di CO2 nel sangue</a:t>
            </a:r>
          </a:p>
          <a:p>
            <a:r>
              <a:rPr lang="it-IT" sz="3300" dirty="0" smtClean="0"/>
              <a:t>1945 R.L. </a:t>
            </a:r>
            <a:r>
              <a:rPr lang="it-IT" sz="3300" dirty="0" err="1" smtClean="0"/>
              <a:t>Riley</a:t>
            </a:r>
            <a:r>
              <a:rPr lang="it-IT" sz="3300" dirty="0" smtClean="0"/>
              <a:t> presenta il metodo delle </a:t>
            </a:r>
            <a:r>
              <a:rPr lang="it-IT" sz="3300" dirty="0" err="1" smtClean="0"/>
              <a:t>microbolle</a:t>
            </a:r>
            <a:r>
              <a:rPr lang="it-IT" sz="3300" dirty="0" smtClean="0"/>
              <a:t> per misurare PO2 e PCO2 nel sangue.</a:t>
            </a:r>
          </a:p>
          <a:p>
            <a:r>
              <a:rPr lang="it-IT" sz="3300" dirty="0" smtClean="0"/>
              <a:t>1954</a:t>
            </a:r>
            <a:r>
              <a:rPr lang="it-IT" sz="3300" dirty="0" smtClean="0"/>
              <a:t> </a:t>
            </a:r>
            <a:r>
              <a:rPr lang="it-IT" sz="3300" dirty="0" smtClean="0"/>
              <a:t>J.W. </a:t>
            </a:r>
            <a:r>
              <a:rPr lang="it-IT" sz="3300" dirty="0" err="1" smtClean="0"/>
              <a:t>Severinghaus</a:t>
            </a:r>
            <a:r>
              <a:rPr lang="it-IT" sz="3300" dirty="0" smtClean="0"/>
              <a:t> presenta l’elettrodo per la misura della PCO2 nel </a:t>
            </a:r>
            <a:r>
              <a:rPr lang="it-IT" sz="3300" dirty="0" smtClean="0"/>
              <a:t>sangue (nel 1948 L.C. Clark aveva presentato un elettrodo per la misura della PO2)</a:t>
            </a:r>
            <a:endParaRPr lang="it-IT" sz="3300" dirty="0" smtClean="0"/>
          </a:p>
          <a:p>
            <a:r>
              <a:rPr lang="it-IT" sz="3300" dirty="0" smtClean="0"/>
              <a:t>2000-Oggi strumenti di misura per PO2, PCO2….. Basati su biosensori in cassette.</a:t>
            </a:r>
            <a:endParaRPr lang="it-IT" sz="3300" dirty="0"/>
          </a:p>
          <a:p>
            <a:endParaRPr lang="it-IT" dirty="0"/>
          </a:p>
          <a:p>
            <a:endParaRPr lang="it-IT" dirty="0"/>
          </a:p>
          <a:p>
            <a:endParaRPr lang="it-IT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95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696" y="1052737"/>
            <a:ext cx="5400600" cy="526140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67608" y="332657"/>
            <a:ext cx="763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Apparecchio di Van </a:t>
            </a:r>
            <a:r>
              <a:rPr lang="it-IT" sz="3600" dirty="0" err="1" smtClean="0"/>
              <a:t>Slyke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175822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2209800" y="1"/>
            <a:ext cx="7772400" cy="1285875"/>
          </a:xfrm>
        </p:spPr>
        <p:txBody>
          <a:bodyPr/>
          <a:lstStyle/>
          <a:p>
            <a:r>
              <a:rPr lang="it-IT">
                <a:latin typeface="Times New Roman" charset="0"/>
              </a:rPr>
              <a:t>L’apparecchio di Sholander</a:t>
            </a:r>
          </a:p>
        </p:txBody>
      </p:sp>
      <p:pic>
        <p:nvPicPr>
          <p:cNvPr id="8195" name="Segnaposto contenuto 3" descr="sholander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24376" y="1643063"/>
            <a:ext cx="3643313" cy="4857750"/>
          </a:xfrm>
        </p:spPr>
      </p:pic>
    </p:spTree>
    <p:extLst>
      <p:ext uri="{BB962C8B-B14F-4D97-AF65-F5344CB8AC3E}">
        <p14:creationId xmlns:p14="http://schemas.microsoft.com/office/powerpoint/2010/main" val="105966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imes New Roman" charset="0"/>
              </a:rPr>
              <a:t>L’elettrodo di Clark</a:t>
            </a:r>
          </a:p>
        </p:txBody>
      </p:sp>
      <p:pic>
        <p:nvPicPr>
          <p:cNvPr id="10243" name="Segnaposto contenuto 5" descr="untitled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95939" y="1785938"/>
            <a:ext cx="1857375" cy="3810000"/>
          </a:xfrm>
        </p:spPr>
      </p:pic>
      <p:sp>
        <p:nvSpPr>
          <p:cNvPr id="10244" name="CasellaDiTesto 6"/>
          <p:cNvSpPr txBox="1">
            <a:spLocks noChangeArrowheads="1"/>
          </p:cNvSpPr>
          <p:nvPr/>
        </p:nvSpPr>
        <p:spPr bwMode="auto">
          <a:xfrm>
            <a:off x="7524750" y="1785938"/>
            <a:ext cx="235743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/>
              <a:t>Sensore di Clark: elettrodi di Pt (A) e Ag/AgCl (B) soluzione di KCl (C) membrana (D) anello di gomma (E) potenziostato (F) galvanometro (G)</a:t>
            </a: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1524000" y="2327980"/>
            <a:ext cx="4000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US" b="1"/>
              <a:t>catodo</a:t>
            </a:r>
            <a:r>
              <a:rPr lang="en-US"/>
              <a:t> </a:t>
            </a:r>
          </a:p>
          <a:p>
            <a:pPr lvl="1"/>
            <a:endParaRPr lang="en-US"/>
          </a:p>
          <a:p>
            <a:pPr lvl="1"/>
            <a:r>
              <a:rPr lang="en-US"/>
              <a:t>O</a:t>
            </a:r>
            <a:r>
              <a:rPr lang="en-US" baseline="-30000"/>
              <a:t>2</a:t>
            </a:r>
            <a:r>
              <a:rPr lang="en-US"/>
              <a:t> + 4e</a:t>
            </a:r>
            <a:r>
              <a:rPr lang="en-US" baseline="30000"/>
              <a:t>−</a:t>
            </a:r>
            <a:r>
              <a:rPr lang="en-US"/>
              <a:t> + 2H</a:t>
            </a:r>
            <a:r>
              <a:rPr lang="en-US" baseline="-30000"/>
              <a:t>2</a:t>
            </a:r>
            <a:r>
              <a:rPr lang="en-US"/>
              <a:t>O → 4OH</a:t>
            </a:r>
            <a:r>
              <a:rPr lang="en-US" baseline="30000"/>
              <a:t>−</a:t>
            </a:r>
            <a:r>
              <a:rPr lang="en-US"/>
              <a:t> </a:t>
            </a:r>
          </a:p>
          <a:p>
            <a:endParaRPr lang="en-US"/>
          </a:p>
        </p:txBody>
      </p:sp>
      <p:sp>
        <p:nvSpPr>
          <p:cNvPr id="10246" name="CasellaDiTesto 7"/>
          <p:cNvSpPr txBox="1">
            <a:spLocks noChangeArrowheads="1"/>
          </p:cNvSpPr>
          <p:nvPr/>
        </p:nvSpPr>
        <p:spPr bwMode="auto">
          <a:xfrm>
            <a:off x="1524000" y="4714875"/>
            <a:ext cx="40005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it-IT" b="1"/>
              <a:t>anodo</a:t>
            </a:r>
            <a:r>
              <a:rPr lang="it-IT"/>
              <a:t> </a:t>
            </a:r>
          </a:p>
          <a:p>
            <a:endParaRPr lang="it-IT"/>
          </a:p>
          <a:p>
            <a:r>
              <a:rPr lang="it-IT"/>
              <a:t>     2Ag + 2Cl</a:t>
            </a:r>
            <a:r>
              <a:rPr lang="it-IT" baseline="30000"/>
              <a:t>−</a:t>
            </a:r>
            <a:r>
              <a:rPr lang="it-IT"/>
              <a:t> → 2AgCl + 2e</a:t>
            </a:r>
            <a:r>
              <a:rPr lang="it-IT" baseline="30000"/>
              <a:t>−</a:t>
            </a:r>
            <a:r>
              <a:rPr lang="it-IT"/>
              <a:t> </a:t>
            </a:r>
          </a:p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006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8400" y="1473200"/>
            <a:ext cx="4775200" cy="38989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855640" y="548681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Elettrodo di </a:t>
            </a:r>
            <a:r>
              <a:rPr lang="it-IT" sz="2400" dirty="0" err="1"/>
              <a:t>Severinghaus</a:t>
            </a:r>
            <a:r>
              <a:rPr lang="it-IT" sz="2400" dirty="0"/>
              <a:t> per la misura della PCO2</a:t>
            </a:r>
          </a:p>
        </p:txBody>
      </p:sp>
    </p:spTree>
    <p:extLst>
      <p:ext uri="{BB962C8B-B14F-4D97-AF65-F5344CB8AC3E}">
        <p14:creationId xmlns:p14="http://schemas.microsoft.com/office/powerpoint/2010/main" val="46214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1054</Words>
  <Application>Microsoft Macintosh PowerPoint</Application>
  <PresentationFormat>Personalizzato</PresentationFormat>
  <Paragraphs>88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35</vt:i4>
      </vt:variant>
    </vt:vector>
  </HeadingPairs>
  <TitlesOfParts>
    <vt:vector size="36" baseType="lpstr">
      <vt:lpstr>Tema di Office</vt:lpstr>
      <vt:lpstr>Il laboratorio di fisiopatologia respiratoria del 2020</vt:lpstr>
      <vt:lpstr>Presentazione di PowerPoint</vt:lpstr>
      <vt:lpstr>Una lista condivisibile</vt:lpstr>
      <vt:lpstr>Un decalogo su tre punti</vt:lpstr>
      <vt:lpstr>La misura della CO2 nel sangue</vt:lpstr>
      <vt:lpstr>Presentazione di PowerPoint</vt:lpstr>
      <vt:lpstr>L’apparecchio di Sholander</vt:lpstr>
      <vt:lpstr>L’elettrodo di Clark</vt:lpstr>
      <vt:lpstr>Presentazione di PowerPoint</vt:lpstr>
      <vt:lpstr>L’apparecchio di Severinghaus e Bradley</vt:lpstr>
      <vt:lpstr>Esempi delle ultime evoluzioni di apparecchi basati su elettrodi (anni 1990) e biosensori in cassette (dal 2000 in poi).</vt:lpstr>
      <vt:lpstr>La misura della concentrazione degli ioni idrogeno nel sangue</vt:lpstr>
      <vt:lpstr>Elettrodo ad idrogeno</vt:lpstr>
      <vt:lpstr>Elettrodo di vetro</vt:lpstr>
      <vt:lpstr>Esempi delle ultime evoluzioni di apparecchi basati su elettrodi (anni 1990) e biosensori in cassette (dal 2000 in poi).</vt:lpstr>
      <vt:lpstr>Un laboratorio ad Amsterdam nella seconda metà del 1952</vt:lpstr>
      <vt:lpstr>Epidemia di poliomielite</vt:lpstr>
      <vt:lpstr>Presentazione di PowerPoint</vt:lpstr>
      <vt:lpstr>Presentazione di PowerPoint</vt:lpstr>
      <vt:lpstr>Presentazione di PowerPoint</vt:lpstr>
      <vt:lpstr>Un laboratorio ad Amsterdam nella seconda metà del 1952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Conclusioni</vt:lpstr>
      <vt:lpstr>Reflection on a simpler era (ovvero, quando le macchine erano poche ed era necessario pensare molto)</vt:lpstr>
      <vt:lpstr>Conclusioni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Riccardo Pistelli</cp:lastModifiedBy>
  <cp:revision>36</cp:revision>
  <dcterms:created xsi:type="dcterms:W3CDTF">2018-04-15T13:06:34Z</dcterms:created>
  <dcterms:modified xsi:type="dcterms:W3CDTF">2018-04-16T20:42:21Z</dcterms:modified>
</cp:coreProperties>
</file>