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400" u="none">
                <a:solidFill>
                  <a:srgbClr val="000000"/>
                </a:solidFill>
                <a:latin typeface="Calibri"/>
              </a:defRPr>
            </a:pPr>
            <a:r>
              <a:rPr b="0" i="0" strike="noStrike" sz="2400" u="none">
                <a:solidFill>
                  <a:srgbClr val="000000"/>
                </a:solidFill>
                <a:latin typeface="Calibri"/>
              </a:rPr>
              <a:t>Serie 1</a:t>
            </a:r>
          </a:p>
        </c:rich>
      </c:tx>
      <c:layout>
        <c:manualLayout>
          <c:xMode val="edge"/>
          <c:yMode val="edge"/>
          <c:x val="0.455944"/>
          <c:y val="0"/>
          <c:w val="0.088112"/>
          <c:h val="0.065775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25489"/>
          <c:y val="0.0657757"/>
          <c:w val="0.922451"/>
          <c:h val="0.809122"/>
        </c:manualLayout>
      </c:layout>
      <c:barChart>
        <c:barDir val="col"/>
        <c:grouping val="clustered"/>
        <c:varyColors val="0"/>
        <c:ser>
          <c:idx val="0"/>
          <c:order val="0"/>
          <c:tx>
            <c:v>Serie 1</c:v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FF990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spPr>
              <a:solidFill>
                <a:srgbClr val="FFCC0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spPr>
              <a:solidFill>
                <a:srgbClr val="CC006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spPr>
              <a:solidFill>
                <a:srgbClr val="FF3399"/>
              </a:solidFill>
              <a:ln w="12700" cap="flat">
                <a:noFill/>
                <a:miter lim="400000"/>
              </a:ln>
              <a:effectLst/>
            </c:spPr>
          </c:dPt>
          <c:dPt>
            <c:idx val="6"/>
            <c:spPr>
              <a:solidFill>
                <a:srgbClr val="008000"/>
              </a:solidFill>
              <a:ln w="12700" cap="flat">
                <a:noFill/>
                <a:miter lim="400000"/>
              </a:ln>
              <a:effectLst/>
            </c:spPr>
          </c:dPt>
          <c:dPt>
            <c:idx val="7"/>
            <c:spPr>
              <a:solidFill>
                <a:srgbClr val="336600"/>
              </a:solidFill>
              <a:ln w="12700" cap="flat">
                <a:noFill/>
                <a:miter lim="400000"/>
              </a:ln>
              <a:effectLst/>
            </c:spPr>
          </c:dPt>
          <c:dPt>
            <c:idx val="8"/>
            <c:spPr>
              <a:solidFill>
                <a:srgbClr val="0000CC"/>
              </a:solidFill>
              <a:ln w="12700" cap="flat">
                <a:noFill/>
                <a:miter lim="400000"/>
              </a:ln>
              <a:effectLst/>
            </c:spPr>
          </c:dPt>
          <c:dPt>
            <c:idx val="9"/>
            <c:spPr>
              <a:solidFill>
                <a:srgbClr val="0066FF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numFmt formatCode="0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0"/>
            </c:strLit>
          </c:cat>
          <c:val>
            <c:numLit>
              <c:ptCount val="10"/>
              <c:pt idx="0">
                <c:v>85.000000</c:v>
              </c:pt>
              <c:pt idx="1">
                <c:v>45.000000</c:v>
              </c:pt>
              <c:pt idx="2">
                <c:v>70.000000</c:v>
              </c:pt>
              <c:pt idx="3">
                <c:v>90.000000</c:v>
              </c:pt>
              <c:pt idx="4">
                <c:v>52.000000</c:v>
              </c:pt>
              <c:pt idx="5">
                <c:v>95.000000</c:v>
              </c:pt>
              <c:pt idx="6">
                <c:v>82.000000</c:v>
              </c:pt>
              <c:pt idx="7">
                <c:v>71.000000</c:v>
              </c:pt>
              <c:pt idx="8">
                <c:v>88.000000</c:v>
              </c:pt>
              <c:pt idx="9">
                <c:v>50.000000</c:v>
              </c:pt>
            </c:numLit>
          </c:val>
        </c:ser>
        <c:gapWidth val="10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Reference: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1) </a:t>
            </a:r>
            <a:r>
              <a:t>Lipson DA, Barnacle H, Birk R et al. </a:t>
            </a:r>
            <a:r>
              <a:t>FULFIL Trial: Once-Daily Triple Therapy in Patients with Chronic Obstructive Pulmonary Disease. Am J Respir Crit Care Med. 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xfrm>
            <a:off x="650240" y="2275839"/>
            <a:ext cx="11704320" cy="643692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889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 txBox="1"/>
          <p:nvPr>
            <p:ph type="title"/>
          </p:nvPr>
        </p:nvSpPr>
        <p:spPr>
          <a:xfrm>
            <a:off x="647700" y="0"/>
            <a:ext cx="11709400" cy="217328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defRPr sz="4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Corpo livello uno…"/>
          <p:cNvSpPr txBox="1"/>
          <p:nvPr>
            <p:ph type="body" idx="1"/>
          </p:nvPr>
        </p:nvSpPr>
        <p:spPr>
          <a:xfrm>
            <a:off x="647700" y="2311400"/>
            <a:ext cx="11709400" cy="7442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914400">
              <a:lnSpc>
                <a:spcPct val="95000"/>
              </a:lnSpc>
              <a:spcBef>
                <a:spcPts val="3400"/>
              </a:spcBef>
              <a:buSzTx/>
              <a:buNone/>
              <a:defRPr sz="3400">
                <a:solidFill>
                  <a:srgbClr val="F2F4A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0" defTabSz="914400">
              <a:lnSpc>
                <a:spcPct val="95000"/>
              </a:lnSpc>
              <a:spcBef>
                <a:spcPts val="3400"/>
              </a:spcBef>
              <a:buSzTx/>
              <a:buNone/>
              <a:defRPr sz="3400">
                <a:solidFill>
                  <a:srgbClr val="F2F4A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51801" indent="-247039" defTabSz="914400">
              <a:lnSpc>
                <a:spcPct val="95000"/>
              </a:lnSpc>
              <a:spcBef>
                <a:spcPts val="3400"/>
              </a:spcBef>
              <a:buSzPct val="100000"/>
              <a:defRPr sz="3400">
                <a:solidFill>
                  <a:srgbClr val="F2F4A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53378" indent="-461240" defTabSz="914400">
              <a:lnSpc>
                <a:spcPct val="95000"/>
              </a:lnSpc>
              <a:spcBef>
                <a:spcPts val="3400"/>
              </a:spcBef>
              <a:buSzPct val="100000"/>
              <a:buChar char="–"/>
              <a:defRPr sz="3400">
                <a:solidFill>
                  <a:srgbClr val="F2F4A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79282" indent="-604520" defTabSz="914400">
              <a:lnSpc>
                <a:spcPct val="95000"/>
              </a:lnSpc>
              <a:spcBef>
                <a:spcPts val="3400"/>
              </a:spcBef>
              <a:buSzPct val="100000"/>
              <a:buChar char="–"/>
              <a:defRPr sz="3400">
                <a:solidFill>
                  <a:srgbClr val="F2F4A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olo Testo"/>
          <p:cNvSpPr txBox="1"/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45719" tIns="45719" rIns="45719" bIns="45719" anchor="t"/>
          <a:lstStyle>
            <a:lvl1pPr indent="39687"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6" name="Corpo livello uno…"/>
          <p:cNvSpPr txBox="1"/>
          <p:nvPr>
            <p:ph type="body" idx="1"/>
          </p:nvPr>
        </p:nvSpPr>
        <p:spPr>
          <a:xfrm>
            <a:off x="650240" y="2275839"/>
            <a:ext cx="11704320" cy="643692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928687" indent="-571500" defTabSz="9144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73187" indent="-571500" defTabSz="9144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817687" indent="-571500" defTabSz="9144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62187" indent="-571500" defTabSz="9144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706687" indent="-571500" defTabSz="9144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umero diapositiva"/>
          <p:cNvSpPr txBox="1"/>
          <p:nvPr>
            <p:ph type="sldNum" sz="quarter" idx="2"/>
          </p:nvPr>
        </p:nvSpPr>
        <p:spPr>
          <a:xfrm>
            <a:off x="10656274" y="888206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5" name="Titolo Testo"/>
          <p:cNvSpPr txBox="1"/>
          <p:nvPr>
            <p:ph type="title"/>
          </p:nvPr>
        </p:nvSpPr>
        <p:spPr>
          <a:xfrm>
            <a:off x="647700" y="130175"/>
            <a:ext cx="11709400" cy="2144713"/>
          </a:xfrm>
          <a:prstGeom prst="rect">
            <a:avLst/>
          </a:prstGeom>
        </p:spPr>
        <p:txBody>
          <a:bodyPr/>
          <a:lstStyle>
            <a:lvl1pPr indent="6350"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6" name="Corpo livello uno…"/>
          <p:cNvSpPr txBox="1"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</p:spPr>
        <p:txBody>
          <a:bodyPr anchor="t"/>
          <a:lstStyle>
            <a:lvl1pPr marL="382587" indent="-342900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726155" indent="-33086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marL="1148322" indent="-295835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668915" indent="-35922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126115" indent="-35922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Testo"/>
          <p:cNvSpPr txBox="1"/>
          <p:nvPr>
            <p:ph type="title"/>
          </p:nvPr>
        </p:nvSpPr>
        <p:spPr>
          <a:xfrm>
            <a:off x="650240" y="390595"/>
            <a:ext cx="11704320" cy="1885245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defTabSz="914400"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4" name="Corpo livello uno…"/>
          <p:cNvSpPr txBox="1"/>
          <p:nvPr>
            <p:ph type="body" idx="1"/>
          </p:nvPr>
        </p:nvSpPr>
        <p:spPr>
          <a:xfrm>
            <a:off x="650240" y="2275839"/>
            <a:ext cx="11704320" cy="7477762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889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sentazione vuota copy 19">
    <p:bg>
      <p:bgPr>
        <a:solidFill>
          <a:srgbClr val="000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Testo"/>
          <p:cNvSpPr txBox="1"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1295400">
              <a:defRPr sz="6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3" name="Corpo livello uno…"/>
          <p:cNvSpPr txBox="1"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/>
          <p:nvPr>
            <p:ph type="sldNum" sz="quarter" idx="2"/>
          </p:nvPr>
        </p:nvSpPr>
        <p:spPr>
          <a:xfrm>
            <a:off x="10505158" y="8890000"/>
            <a:ext cx="342901" cy="358589"/>
          </a:xfrm>
          <a:prstGeom prst="rect">
            <a:avLst/>
          </a:prstGeom>
        </p:spPr>
        <p:txBody>
          <a:bodyPr/>
          <a:lstStyle>
            <a:lvl1pPr defTabSz="6477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rpo livello uno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0" tIns="0" rIns="0" bIns="0"/>
          <a:lstStyle>
            <a:lvl1pPr marL="889000" indent="-571500">
              <a:spcBef>
                <a:spcPts val="48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2" name="Numero diapositiva"/>
          <p:cNvSpPr txBox="1"/>
          <p:nvPr>
            <p:ph type="sldNum" sz="quarter" idx="2"/>
          </p:nvPr>
        </p:nvSpPr>
        <p:spPr>
          <a:xfrm>
            <a:off x="9320106" y="9040141"/>
            <a:ext cx="3034454" cy="520701"/>
          </a:xfrm>
          <a:prstGeom prst="rect">
            <a:avLst/>
          </a:prstGeom>
        </p:spPr>
        <p:txBody>
          <a:bodyPr wrap="square" lIns="0" tIns="0" rIns="0" bIns="0">
            <a:normAutofit fontScale="100000" lnSpcReduction="0"/>
          </a:bodyPr>
          <a:lstStyle>
            <a:lvl1pPr defTabSz="8255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olo Testo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0" name="Corpo livello uno…"/>
          <p:cNvSpPr txBox="1"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1" name="Numero diapositiva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umero diapositiva"/>
          <p:cNvSpPr txBox="1"/>
          <p:nvPr>
            <p:ph type="sldNum" sz="quarter" idx="2"/>
          </p:nvPr>
        </p:nvSpPr>
        <p:spPr>
          <a:xfrm>
            <a:off x="6369050" y="9283700"/>
            <a:ext cx="266700" cy="279400"/>
          </a:xfrm>
          <a:prstGeom prst="rect">
            <a:avLst/>
          </a:prstGeom>
        </p:spPr>
        <p:txBody>
          <a:bodyPr/>
          <a:lstStyle>
            <a:lvl1pPr>
              <a:defRPr sz="12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4593" y="8911680"/>
            <a:ext cx="2340864" cy="427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 19"/>
          <p:cNvGrpSpPr/>
          <p:nvPr/>
        </p:nvGrpSpPr>
        <p:grpSpPr>
          <a:xfrm>
            <a:off x="-195072" y="-195071"/>
            <a:ext cx="13394943" cy="10143743"/>
            <a:chOff x="0" y="1"/>
            <a:chExt cx="13394942" cy="10143742"/>
          </a:xfrm>
        </p:grpSpPr>
        <p:sp>
          <p:nvSpPr>
            <p:cNvPr id="196" name="Straight Connector 11"/>
            <p:cNvSpPr/>
            <p:nvPr/>
          </p:nvSpPr>
          <p:spPr>
            <a:xfrm flipV="1">
              <a:off x="1170432" y="1"/>
              <a:ext cx="1" cy="130048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7" name="Straight Connector 12"/>
            <p:cNvSpPr/>
            <p:nvPr/>
          </p:nvSpPr>
          <p:spPr>
            <a:xfrm flipV="1">
              <a:off x="12224512" y="1"/>
              <a:ext cx="1" cy="130048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8" name="Straight Connector 13"/>
            <p:cNvSpPr/>
            <p:nvPr/>
          </p:nvSpPr>
          <p:spPr>
            <a:xfrm flipV="1">
              <a:off x="1170432" y="10013697"/>
              <a:ext cx="1" cy="130047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" name="Straight Connector 14"/>
            <p:cNvSpPr/>
            <p:nvPr/>
          </p:nvSpPr>
          <p:spPr>
            <a:xfrm flipV="1">
              <a:off x="12224512" y="10013697"/>
              <a:ext cx="1" cy="130047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0" name="Straight Connector 15"/>
            <p:cNvSpPr/>
            <p:nvPr/>
          </p:nvSpPr>
          <p:spPr>
            <a:xfrm flipV="1">
              <a:off x="6567424" y="1"/>
              <a:ext cx="1" cy="130048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1" name="Straight Connector 16"/>
            <p:cNvSpPr/>
            <p:nvPr/>
          </p:nvSpPr>
          <p:spPr>
            <a:xfrm flipV="1">
              <a:off x="6567424" y="10013697"/>
              <a:ext cx="1" cy="130047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" name="Straight Connector 17"/>
            <p:cNvSpPr/>
            <p:nvPr/>
          </p:nvSpPr>
          <p:spPr>
            <a:xfrm flipV="1">
              <a:off x="6827519" y="1"/>
              <a:ext cx="1" cy="130048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3" name="Straight Connector 18"/>
            <p:cNvSpPr/>
            <p:nvPr/>
          </p:nvSpPr>
          <p:spPr>
            <a:xfrm flipV="1">
              <a:off x="6827519" y="10013697"/>
              <a:ext cx="1" cy="130047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4" name="Straight Connector 27"/>
            <p:cNvSpPr/>
            <p:nvPr/>
          </p:nvSpPr>
          <p:spPr>
            <a:xfrm>
              <a:off x="13264895" y="2340864"/>
              <a:ext cx="130048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" name="Straight Connector 28"/>
            <p:cNvSpPr/>
            <p:nvPr/>
          </p:nvSpPr>
          <p:spPr>
            <a:xfrm>
              <a:off x="13264895" y="8778239"/>
              <a:ext cx="130048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6" name="Straight Connector 29"/>
            <p:cNvSpPr/>
            <p:nvPr/>
          </p:nvSpPr>
          <p:spPr>
            <a:xfrm>
              <a:off x="0" y="2340864"/>
              <a:ext cx="130047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Straight Connector 30"/>
            <p:cNvSpPr/>
            <p:nvPr/>
          </p:nvSpPr>
          <p:spPr>
            <a:xfrm>
              <a:off x="0" y="8778239"/>
              <a:ext cx="130047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" name="Straight Connector 22"/>
            <p:cNvSpPr/>
            <p:nvPr/>
          </p:nvSpPr>
          <p:spPr>
            <a:xfrm>
              <a:off x="13264895" y="845312"/>
              <a:ext cx="130048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" name="Straight Connector 23"/>
            <p:cNvSpPr/>
            <p:nvPr/>
          </p:nvSpPr>
          <p:spPr>
            <a:xfrm>
              <a:off x="0" y="845312"/>
              <a:ext cx="130047" cy="1"/>
            </a:xfrm>
            <a:prstGeom prst="line">
              <a:avLst/>
            </a:prstGeom>
            <a:noFill/>
            <a:ln w="3175" cap="sq">
              <a:solidFill>
                <a:srgbClr val="737373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11" name="Numero diapositiva"/>
          <p:cNvSpPr txBox="1"/>
          <p:nvPr>
            <p:ph type="sldNum" sz="quarter" idx="2"/>
          </p:nvPr>
        </p:nvSpPr>
        <p:spPr>
          <a:xfrm>
            <a:off x="216746" y="9420183"/>
            <a:ext cx="312264" cy="30286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olo Testo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9" name="Numero diapositiva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Relationship Id="rId4" Type="http://schemas.openxmlformats.org/officeDocument/2006/relationships/image" Target="../media/image14.tif"/><Relationship Id="rId5" Type="http://schemas.openxmlformats.org/officeDocument/2006/relationships/image" Target="../media/image15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Relationship Id="rId4" Type="http://schemas.openxmlformats.org/officeDocument/2006/relationships/image" Target="../media/image18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Relationship Id="rId4" Type="http://schemas.openxmlformats.org/officeDocument/2006/relationships/image" Target="../media/image2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"/><Relationship Id="rId3" Type="http://schemas.openxmlformats.org/officeDocument/2006/relationships/image" Target="../media/image23.tif"/><Relationship Id="rId4" Type="http://schemas.openxmlformats.org/officeDocument/2006/relationships/image" Target="../media/image24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"/><Relationship Id="rId3" Type="http://schemas.openxmlformats.org/officeDocument/2006/relationships/image" Target="../media/image27.tif"/><Relationship Id="rId4" Type="http://schemas.openxmlformats.org/officeDocument/2006/relationships/image" Target="../media/image28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tif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tif"/><Relationship Id="rId3" Type="http://schemas.openxmlformats.org/officeDocument/2006/relationships/image" Target="../media/image31.tif"/><Relationship Id="rId4" Type="http://schemas.openxmlformats.org/officeDocument/2006/relationships/image" Target="../media/image32.tif"/><Relationship Id="rId5" Type="http://schemas.openxmlformats.org/officeDocument/2006/relationships/image" Target="../media/image33.tif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"/><Relationship Id="rId3" Type="http://schemas.openxmlformats.org/officeDocument/2006/relationships/image" Target="../media/image33.tif"/><Relationship Id="rId4" Type="http://schemas.openxmlformats.org/officeDocument/2006/relationships/image" Target="../media/image35.ti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6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tif"/><Relationship Id="rId3" Type="http://schemas.openxmlformats.org/officeDocument/2006/relationships/image" Target="../media/image38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tif"/><Relationship Id="rId3" Type="http://schemas.openxmlformats.org/officeDocument/2006/relationships/image" Target="../media/image40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tif"/><Relationship Id="rId3" Type="http://schemas.openxmlformats.org/officeDocument/2006/relationships/image" Target="../media/image42.tif"/><Relationship Id="rId4" Type="http://schemas.openxmlformats.org/officeDocument/2006/relationships/image" Target="../media/image43.tif"/><Relationship Id="rId5" Type="http://schemas.openxmlformats.org/officeDocument/2006/relationships/image" Target="../media/image44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33.png"/><Relationship Id="rId4" Type="http://schemas.openxmlformats.org/officeDocument/2006/relationships/image" Target="../media/image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"/><Relationship Id="rId3" Type="http://schemas.openxmlformats.org/officeDocument/2006/relationships/image" Target="../media/image33.tif"/><Relationship Id="rId4" Type="http://schemas.openxmlformats.org/officeDocument/2006/relationships/image" Target="../media/image35.tif"/><Relationship Id="rId5" Type="http://schemas.openxmlformats.org/officeDocument/2006/relationships/image" Target="../media/image36.tif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"/><Relationship Id="rId3" Type="http://schemas.openxmlformats.org/officeDocument/2006/relationships/image" Target="../media/image33.tif"/><Relationship Id="rId4" Type="http://schemas.openxmlformats.org/officeDocument/2006/relationships/image" Target="../media/image35.tif"/><Relationship Id="rId5" Type="http://schemas.openxmlformats.org/officeDocument/2006/relationships/image" Target="../media/image36.tif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Relationship Id="rId9" Type="http://schemas.openxmlformats.org/officeDocument/2006/relationships/image" Target="../media/image36.png"/><Relationship Id="rId10" Type="http://schemas.openxmlformats.org/officeDocument/2006/relationships/image" Target="../media/image45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chart" Target="../charts/char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Relationship Id="rId4" Type="http://schemas.openxmlformats.org/officeDocument/2006/relationships/image" Target="../media/image46.tif"/><Relationship Id="rId5" Type="http://schemas.openxmlformats.org/officeDocument/2006/relationships/image" Target="../media/image21.tif"/><Relationship Id="rId6" Type="http://schemas.openxmlformats.org/officeDocument/2006/relationships/image" Target="../media/image47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tif"/><Relationship Id="rId3" Type="http://schemas.openxmlformats.org/officeDocument/2006/relationships/image" Target="../media/image49.tif"/><Relationship Id="rId4" Type="http://schemas.openxmlformats.org/officeDocument/2006/relationships/image" Target="../media/image50.tif"/><Relationship Id="rId5" Type="http://schemas.openxmlformats.org/officeDocument/2006/relationships/image" Target="../media/image51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tif"/><Relationship Id="rId3" Type="http://schemas.openxmlformats.org/officeDocument/2006/relationships/image" Target="../media/image53.tif"/><Relationship Id="rId4" Type="http://schemas.openxmlformats.org/officeDocument/2006/relationships/image" Target="../media/image54.tif"/><Relationship Id="rId5" Type="http://schemas.openxmlformats.org/officeDocument/2006/relationships/image" Target="../media/image55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9266"/>
            <a:ext cx="3302216" cy="46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7150" y="3346450"/>
            <a:ext cx="10350500" cy="631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636837"/>
            <a:ext cx="12001500" cy="6913563"/>
          </a:xfrm>
          <a:prstGeom prst="rect">
            <a:avLst/>
          </a:prstGeom>
          <a:ln w="25400"/>
        </p:spPr>
      </p:pic>
      <p:pic>
        <p:nvPicPr>
          <p:cNvPr id="288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6650" y="402166"/>
            <a:ext cx="8191500" cy="1727201"/>
          </a:xfrm>
          <a:prstGeom prst="rect">
            <a:avLst/>
          </a:prstGeom>
          <a:ln w="25400"/>
        </p:spPr>
      </p:pic>
      <p:pic>
        <p:nvPicPr>
          <p:cNvPr id="289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1500" y="9028112"/>
            <a:ext cx="4546600" cy="598488"/>
          </a:xfrm>
          <a:prstGeom prst="rect">
            <a:avLst/>
          </a:prstGeom>
          <a:ln w="25400"/>
        </p:spPr>
      </p:pic>
      <p:pic>
        <p:nvPicPr>
          <p:cNvPr id="290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7212" y="5316537"/>
            <a:ext cx="11531601" cy="114301"/>
          </a:xfrm>
          <a:prstGeom prst="rect">
            <a:avLst/>
          </a:prstGeom>
          <a:ln w="25400"/>
        </p:spPr>
      </p:pic>
      <p:pic>
        <p:nvPicPr>
          <p:cNvPr id="291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6100" y="5791200"/>
            <a:ext cx="11531600" cy="114300"/>
          </a:xfrm>
          <a:prstGeom prst="rect">
            <a:avLst/>
          </a:prstGeom>
          <a:ln w="25400"/>
        </p:spPr>
      </p:pic>
      <p:pic>
        <p:nvPicPr>
          <p:cNvPr id="292" name="image.png" descr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6412" y="6272212"/>
            <a:ext cx="3860801" cy="114301"/>
          </a:xfrm>
          <a:prstGeom prst="rect">
            <a:avLst/>
          </a:prstGeom>
          <a:ln w="25400"/>
        </p:spPr>
      </p:pic>
      <p:pic>
        <p:nvPicPr>
          <p:cNvPr id="293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7212" y="5316537"/>
            <a:ext cx="11531601" cy="114301"/>
          </a:xfrm>
          <a:prstGeom prst="rect">
            <a:avLst/>
          </a:prstGeom>
          <a:ln w="25400"/>
        </p:spPr>
      </p:pic>
      <p:pic>
        <p:nvPicPr>
          <p:cNvPr id="294" name="image.png" descr="image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6350" y="7313612"/>
            <a:ext cx="4381500" cy="114301"/>
          </a:xfrm>
          <a:prstGeom prst="rect">
            <a:avLst/>
          </a:prstGeom>
          <a:ln w="25400"/>
        </p:spPr>
      </p:pic>
      <p:pic>
        <p:nvPicPr>
          <p:cNvPr id="295" name="image.png" descr="image.pn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1187" y="7821612"/>
            <a:ext cx="8953501" cy="127001"/>
          </a:xfrm>
          <a:prstGeom prst="rect">
            <a:avLst/>
          </a:prstGeom>
          <a:ln w="254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583" y="82550"/>
            <a:ext cx="5543307" cy="167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5198" y="1728721"/>
            <a:ext cx="10434404" cy="640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41" y="8017668"/>
            <a:ext cx="12911518" cy="146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49494" y="188383"/>
            <a:ext cx="4119840" cy="1802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71" y="4542366"/>
            <a:ext cx="12830058" cy="149873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Rettangolo"/>
          <p:cNvSpPr/>
          <p:nvPr/>
        </p:nvSpPr>
        <p:spPr>
          <a:xfrm>
            <a:off x="218810" y="3970866"/>
            <a:ext cx="9289257" cy="13272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4" name="Rettangolo"/>
          <p:cNvSpPr/>
          <p:nvPr/>
        </p:nvSpPr>
        <p:spPr>
          <a:xfrm>
            <a:off x="9033933" y="5308600"/>
            <a:ext cx="3797234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97487"/>
            <a:ext cx="13004801" cy="2872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755" y="8980487"/>
            <a:ext cx="12371290" cy="419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RE numero perfet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 numero perfetto</a:t>
            </a:r>
          </a:p>
        </p:txBody>
      </p:sp>
      <p:sp>
        <p:nvSpPr>
          <p:cNvPr id="309" name="Pitagora: somma del pari 2 e del dispari 1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Pitagora: somma del pari 2 e del dispari 1</a:t>
            </a:r>
          </a:p>
          <a:p>
            <a:pPr/>
            <a:r>
              <a:t>Religioni: Trinità</a:t>
            </a:r>
          </a:p>
        </p:txBody>
      </p:sp>
      <p:pic>
        <p:nvPicPr>
          <p:cNvPr id="31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1022" y="5833589"/>
            <a:ext cx="4120132" cy="3670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0898" y="1765798"/>
            <a:ext cx="3794429" cy="3794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07" y="145532"/>
            <a:ext cx="7928149" cy="908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5112" y="459921"/>
            <a:ext cx="42799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8508" y="1118031"/>
            <a:ext cx="9767784" cy="830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ettangolo"/>
          <p:cNvSpPr/>
          <p:nvPr/>
        </p:nvSpPr>
        <p:spPr>
          <a:xfrm>
            <a:off x="7677452" y="7638747"/>
            <a:ext cx="5223292" cy="652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19" y="105228"/>
            <a:ext cx="9021101" cy="1110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6730" y="9237133"/>
            <a:ext cx="41402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668" y="1287236"/>
            <a:ext cx="10891464" cy="7952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43.png" descr="image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53" y="2116235"/>
            <a:ext cx="8575470" cy="7618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39.png" descr="image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295" y="38100"/>
            <a:ext cx="5882839" cy="2592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lide Number Placeholder 2"/>
          <p:cNvSpPr txBox="1"/>
          <p:nvPr>
            <p:ph type="sldNum" sz="quarter" idx="2"/>
          </p:nvPr>
        </p:nvSpPr>
        <p:spPr>
          <a:xfrm>
            <a:off x="216746" y="9413576"/>
            <a:ext cx="312264" cy="302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TextBox 9"/>
          <p:cNvSpPr txBox="1"/>
          <p:nvPr/>
        </p:nvSpPr>
        <p:spPr>
          <a:xfrm>
            <a:off x="1205653" y="8835236"/>
            <a:ext cx="8456022" cy="65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Lipson DA, et al. Am J Respir Crit Care Med. 2017</a:t>
            </a:r>
          </a:p>
          <a:p>
            <a:pPr algn="l" defTabSz="1300480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BUD, budesonide; CI, confidence interval; </a:t>
            </a:r>
            <a:r>
              <a:t>FF, fluticasone furoate; FOR, formoterol; ITT, intent to treat; RR, rate ratio; UMEC, umeclidinium; VI, vilanterol </a:t>
            </a:r>
          </a:p>
        </p:txBody>
      </p:sp>
      <p:grpSp>
        <p:nvGrpSpPr>
          <p:cNvPr id="329" name="Rounded Rectangle 11"/>
          <p:cNvGrpSpPr/>
          <p:nvPr/>
        </p:nvGrpSpPr>
        <p:grpSpPr>
          <a:xfrm>
            <a:off x="1271086" y="7870630"/>
            <a:ext cx="10649394" cy="961814"/>
            <a:chOff x="0" y="0"/>
            <a:chExt cx="10649392" cy="961813"/>
          </a:xfrm>
        </p:grpSpPr>
        <p:sp>
          <p:nvSpPr>
            <p:cNvPr id="327" name="Rettangolo arrotondato"/>
            <p:cNvSpPr/>
            <p:nvPr/>
          </p:nvSpPr>
          <p:spPr>
            <a:xfrm>
              <a:off x="0" y="0"/>
              <a:ext cx="10649393" cy="961814"/>
            </a:xfrm>
            <a:prstGeom prst="roundRect">
              <a:avLst>
                <a:gd name="adj" fmla="val 16667"/>
              </a:avLst>
            </a:prstGeom>
            <a:solidFill>
              <a:srgbClr val="E74A21"/>
            </a:solidFill>
            <a:ln w="12700" cap="sq">
              <a:solidFill>
                <a:srgbClr val="03487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8" name="Single-inhaler triple therapy with FF/UMEC/VI offered clinically important benefits by significantly reducing the rates of exacerbations when compared with BUD/FOR therapy in symptomatic patients with COPD"/>
            <p:cNvSpPr txBox="1"/>
            <p:nvPr/>
          </p:nvSpPr>
          <p:spPr>
            <a:xfrm>
              <a:off x="46951" y="19571"/>
              <a:ext cx="10555491" cy="922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Single-inhaler triple therapy with FF/UMEC/VI offered clinically important benefits by significantly reducing the rates of exacerbations when compared with BUD/FOR therapy in symptomatic patients with COPD</a:t>
              </a:r>
            </a:p>
          </p:txBody>
        </p:sp>
      </p:grpSp>
      <p:sp>
        <p:nvSpPr>
          <p:cNvPr id="330" name="Title 1"/>
          <p:cNvSpPr txBox="1"/>
          <p:nvPr/>
        </p:nvSpPr>
        <p:spPr>
          <a:xfrm>
            <a:off x="975359" y="165876"/>
            <a:ext cx="11054082" cy="16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lnSpc>
                <a:spcPct val="95000"/>
              </a:lnSpc>
              <a:defRPr b="0"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Significant reduction in annualized rate of exacerbations with FF/UMEC/VI (single inhaler) versus BUD/FOR – The FULFIL study</a:t>
            </a:r>
          </a:p>
        </p:txBody>
      </p:sp>
      <p:sp>
        <p:nvSpPr>
          <p:cNvPr id="331" name="TextBox 15"/>
          <p:cNvSpPr txBox="1"/>
          <p:nvPr/>
        </p:nvSpPr>
        <p:spPr>
          <a:xfrm>
            <a:off x="864510" y="1911231"/>
            <a:ext cx="11462546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2200">
                <a:solidFill>
                  <a:srgbClr val="8D1F1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24-week, randomized, double-blind, double-dummy study</a:t>
            </a:r>
          </a:p>
        </p:txBody>
      </p:sp>
      <p:sp>
        <p:nvSpPr>
          <p:cNvPr id="332" name="Inhaltsplatzhalter 5"/>
          <p:cNvSpPr txBox="1"/>
          <p:nvPr/>
        </p:nvSpPr>
        <p:spPr>
          <a:xfrm>
            <a:off x="3141587" y="2392130"/>
            <a:ext cx="6721626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lnSpc>
                <a:spcPct val="95000"/>
              </a:lnSpc>
              <a:spcBef>
                <a:spcPts val="15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Annualized exacerbation rates at Week 24 (ITT population) </a:t>
            </a:r>
          </a:p>
        </p:txBody>
      </p:sp>
      <p:pic>
        <p:nvPicPr>
          <p:cNvPr id="3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2586" y="2712453"/>
            <a:ext cx="7999376" cy="519880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Rettangolo"/>
          <p:cNvSpPr/>
          <p:nvPr/>
        </p:nvSpPr>
        <p:spPr>
          <a:xfrm>
            <a:off x="9474200" y="8835236"/>
            <a:ext cx="3182144" cy="6584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048" y="59035"/>
            <a:ext cx="7485771" cy="963553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Vestbo J et al.…"/>
          <p:cNvSpPr txBox="1"/>
          <p:nvPr/>
        </p:nvSpPr>
        <p:spPr>
          <a:xfrm>
            <a:off x="520920" y="8466853"/>
            <a:ext cx="2497227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Vestbo J et al.</a:t>
            </a:r>
          </a:p>
          <a:p>
            <a:pPr/>
            <a:r>
              <a:t>The Lancet 2017</a:t>
            </a:r>
          </a:p>
        </p:txBody>
      </p:sp>
      <p:pic>
        <p:nvPicPr>
          <p:cNvPr id="34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80" y="59296"/>
            <a:ext cx="6283576" cy="1726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04" y="54020"/>
            <a:ext cx="7686992" cy="1697741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he Lancet 2018"/>
          <p:cNvSpPr txBox="1"/>
          <p:nvPr/>
        </p:nvSpPr>
        <p:spPr>
          <a:xfrm>
            <a:off x="9131519" y="672361"/>
            <a:ext cx="249722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Lancet 2018</a:t>
            </a:r>
          </a:p>
        </p:txBody>
      </p:sp>
      <p:pic>
        <p:nvPicPr>
          <p:cNvPr id="34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837" y="1765101"/>
            <a:ext cx="9143326" cy="793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4619" y="1927575"/>
            <a:ext cx="8480173" cy="64531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ttangolo"/>
          <p:cNvSpPr/>
          <p:nvPr/>
        </p:nvSpPr>
        <p:spPr>
          <a:xfrm>
            <a:off x="3937000" y="8343900"/>
            <a:ext cx="8916244" cy="773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85750"/>
            <a:ext cx="13004801" cy="91821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ttangolo"/>
          <p:cNvSpPr/>
          <p:nvPr/>
        </p:nvSpPr>
        <p:spPr>
          <a:xfrm>
            <a:off x="0" y="0"/>
            <a:ext cx="13004800" cy="171813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08" y="1996126"/>
            <a:ext cx="8885584" cy="713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ingh D et al. TRILOGY. BDP/FF/GB vs BDP/FF. Lancet 2016…"/>
          <p:cNvSpPr txBox="1"/>
          <p:nvPr/>
        </p:nvSpPr>
        <p:spPr>
          <a:xfrm>
            <a:off x="1220215" y="230903"/>
            <a:ext cx="1056436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Singh D et al. TRILOGY. BDP/FF/GB vs BDP/FF. Lancet 2016</a:t>
            </a:r>
          </a:p>
          <a:p>
            <a:pPr/>
            <a:r>
              <a:t>Vestbo J et al. TRINITY. BDP/FF/GB vs TIO vs BDP/FF+TIO. Lancet 2017</a:t>
            </a:r>
          </a:p>
          <a:p>
            <a:pPr/>
            <a:r>
              <a:t>Papi A. et al. TRIBUTE. BDP/FF/GB vs IND/GLY. Lancet 2018</a:t>
            </a:r>
          </a:p>
        </p:txBody>
      </p:sp>
      <p:pic>
        <p:nvPicPr>
          <p:cNvPr id="350" name="Linea" descr="Line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5054600"/>
            <a:ext cx="1889955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Linea" descr="Line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772" y="5480050"/>
            <a:ext cx="8503655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Linea" descr="Lin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9300" y="5054600"/>
            <a:ext cx="4561972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inea" descr="Line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33700" y="5054600"/>
            <a:ext cx="6300514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Linea" descr="Linea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7700" y="5905500"/>
            <a:ext cx="2835101" cy="7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LABA-ICS"/>
          <p:cNvSpPr txBox="1"/>
          <p:nvPr/>
        </p:nvSpPr>
        <p:spPr>
          <a:xfrm>
            <a:off x="9860177" y="6614770"/>
            <a:ext cx="156484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LABA-ICS</a:t>
            </a:r>
          </a:p>
        </p:txBody>
      </p:sp>
      <p:sp>
        <p:nvSpPr>
          <p:cNvPr id="356" name="ICS-LAMA"/>
          <p:cNvSpPr txBox="1"/>
          <p:nvPr/>
        </p:nvSpPr>
        <p:spPr>
          <a:xfrm>
            <a:off x="9829241" y="7364070"/>
            <a:ext cx="162671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ICS-LAMA</a:t>
            </a:r>
          </a:p>
        </p:txBody>
      </p:sp>
      <p:sp>
        <p:nvSpPr>
          <p:cNvPr id="357" name="LAMA-LABA"/>
          <p:cNvSpPr txBox="1"/>
          <p:nvPr/>
        </p:nvSpPr>
        <p:spPr>
          <a:xfrm>
            <a:off x="9679583" y="8113370"/>
            <a:ext cx="19260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LAMA-LABA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471" y="3685424"/>
            <a:ext cx="12603858" cy="4103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419" y="7859183"/>
            <a:ext cx="12445962" cy="531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004" y="167216"/>
            <a:ext cx="7607301" cy="3295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82817" y="90187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030" y="5698870"/>
            <a:ext cx="12086740" cy="76201"/>
          </a:xfrm>
          <a:prstGeom prst="rect">
            <a:avLst/>
          </a:prstGeom>
        </p:spPr>
      </p:pic>
      <p:pic>
        <p:nvPicPr>
          <p:cNvPr id="365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89167" y="8378702"/>
            <a:ext cx="5026466" cy="76201"/>
          </a:xfrm>
          <a:prstGeom prst="rect">
            <a:avLst/>
          </a:prstGeom>
        </p:spPr>
      </p:pic>
      <p:pic>
        <p:nvPicPr>
          <p:cNvPr id="367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501" y="6016502"/>
            <a:ext cx="348012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042464">
            <a:off x="1610885" y="5111386"/>
            <a:ext cx="6272935" cy="76201"/>
          </a:xfrm>
          <a:prstGeom prst="rect">
            <a:avLst/>
          </a:prstGeom>
        </p:spPr>
      </p:pic>
      <p:pic>
        <p:nvPicPr>
          <p:cNvPr id="375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416044">
            <a:off x="2054868" y="4983889"/>
            <a:ext cx="6087108" cy="76201"/>
          </a:xfrm>
          <a:prstGeom prst="rect">
            <a:avLst/>
          </a:prstGeom>
        </p:spPr>
      </p:pic>
      <p:pic>
        <p:nvPicPr>
          <p:cNvPr id="377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47176" y="5091722"/>
            <a:ext cx="3607839" cy="246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1676" y="116656"/>
            <a:ext cx="8303637" cy="952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383" y="9096219"/>
            <a:ext cx="5174088" cy="53673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ECLIPSE.…"/>
          <p:cNvSpPr txBox="1"/>
          <p:nvPr/>
        </p:nvSpPr>
        <p:spPr>
          <a:xfrm>
            <a:off x="-75163" y="191792"/>
            <a:ext cx="2605660" cy="1970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ECLIPSE.</a:t>
            </a:r>
          </a:p>
          <a:p>
            <a:pPr>
              <a:defRPr sz="3000"/>
            </a:pPr>
            <a:r>
              <a:t>the “frequent</a:t>
            </a:r>
          </a:p>
          <a:p>
            <a:pPr>
              <a:defRPr sz="3000"/>
            </a:pPr>
            <a:r>
              <a:t>exacerbator</a:t>
            </a:r>
          </a:p>
          <a:p>
            <a:pPr>
              <a:defRPr sz="3000"/>
            </a:pPr>
            <a:r>
              <a:t>phenotipe”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26" y="119440"/>
            <a:ext cx="92710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Kardos P et al. Respiratory Medicine 2017"/>
          <p:cNvSpPr txBox="1"/>
          <p:nvPr/>
        </p:nvSpPr>
        <p:spPr>
          <a:xfrm>
            <a:off x="6634956" y="455875"/>
            <a:ext cx="61816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Kardos P et al. Respiratory Medicine 2017</a:t>
            </a:r>
          </a:p>
        </p:txBody>
      </p:sp>
      <p:pic>
        <p:nvPicPr>
          <p:cNvPr id="38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2289" y="1044652"/>
            <a:ext cx="8960222" cy="8703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ruppo 5"/>
          <p:cNvGrpSpPr/>
          <p:nvPr/>
        </p:nvGrpSpPr>
        <p:grpSpPr>
          <a:xfrm>
            <a:off x="103055" y="174580"/>
            <a:ext cx="10379301" cy="3090417"/>
            <a:chOff x="0" y="0"/>
            <a:chExt cx="10379299" cy="3090416"/>
          </a:xfrm>
        </p:grpSpPr>
        <p:pic>
          <p:nvPicPr>
            <p:cNvPr id="387" name="Immagine 3" descr="Immagin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0379300" cy="2667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Immagine 4" descr="Immagin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94898" y="2600812"/>
              <a:ext cx="1651318" cy="489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0" name="Immagine 6" descr="Immagin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7430" y="3528943"/>
            <a:ext cx="8351582" cy="5554996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Rettangolo 7"/>
          <p:cNvSpPr txBox="1"/>
          <p:nvPr/>
        </p:nvSpPr>
        <p:spPr>
          <a:xfrm>
            <a:off x="103055" y="4104554"/>
            <a:ext cx="4402854" cy="40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Anche se le riacutizzazioni sono comuni, lo stato di riacutizzatore della maggior parte delle persone varia notevolmente di anno in anno. Tra i pazienti che hanno avuto riacutizzazioni nei 3 anni, solo pochissimi hanno presentato ripetutamente due o più eventi per anno.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540" y="4362450"/>
            <a:ext cx="12537720" cy="158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5728" y="8817077"/>
            <a:ext cx="4369656" cy="500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9900" y="626533"/>
            <a:ext cx="8966200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66200" y="2163233"/>
            <a:ext cx="2336800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0467" y="3317465"/>
            <a:ext cx="9113533" cy="643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3207" y="95627"/>
            <a:ext cx="7000341" cy="3045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30" y="92343"/>
            <a:ext cx="4388852" cy="353978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Campo de’ fiori…"/>
          <p:cNvSpPr txBox="1"/>
          <p:nvPr/>
        </p:nvSpPr>
        <p:spPr>
          <a:xfrm>
            <a:off x="252204" y="3755456"/>
            <a:ext cx="243352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Campo de’ fiori</a:t>
            </a:r>
          </a:p>
          <a:p>
            <a:pPr/>
            <a:r>
              <a:t>17.02.1600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7176" y="5091722"/>
            <a:ext cx="3607839" cy="2465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720487">
            <a:off x="5367988" y="5637515"/>
            <a:ext cx="8875408" cy="76201"/>
          </a:xfrm>
          <a:prstGeom prst="rect">
            <a:avLst/>
          </a:prstGeom>
        </p:spPr>
      </p:pic>
      <p:pic>
        <p:nvPicPr>
          <p:cNvPr id="409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082816">
            <a:off x="6511216" y="5962999"/>
            <a:ext cx="8086061" cy="76201"/>
          </a:xfrm>
          <a:prstGeom prst="rect">
            <a:avLst/>
          </a:prstGeom>
        </p:spPr>
      </p:pic>
      <p:pic>
        <p:nvPicPr>
          <p:cNvPr id="411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65604" y="58435"/>
            <a:ext cx="7000342" cy="3045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7176" y="5091722"/>
            <a:ext cx="3607839" cy="2465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720487">
            <a:off x="5367988" y="5637515"/>
            <a:ext cx="8875408" cy="76201"/>
          </a:xfrm>
          <a:prstGeom prst="rect">
            <a:avLst/>
          </a:prstGeom>
        </p:spPr>
      </p:pic>
      <p:pic>
        <p:nvPicPr>
          <p:cNvPr id="419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082816">
            <a:off x="6511216" y="5962999"/>
            <a:ext cx="8086061" cy="76201"/>
          </a:xfrm>
          <a:prstGeom prst="rect">
            <a:avLst/>
          </a:prstGeom>
        </p:spPr>
      </p:pic>
      <p:pic>
        <p:nvPicPr>
          <p:cNvPr id="421" name="Immagine" descr="Immagin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65604" y="58435"/>
            <a:ext cx="7000342" cy="3045603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Rettangolo"/>
          <p:cNvSpPr/>
          <p:nvPr/>
        </p:nvSpPr>
        <p:spPr>
          <a:xfrm>
            <a:off x="6648450" y="3088821"/>
            <a:ext cx="6314485" cy="6153888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3" name="Vital Capacity…"/>
          <p:cNvSpPr txBox="1"/>
          <p:nvPr/>
        </p:nvSpPr>
        <p:spPr>
          <a:xfrm>
            <a:off x="8184162" y="4291147"/>
            <a:ext cx="3565399" cy="3749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Vital Capacity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FEV.1/Vital Capacity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pulsoximetry O</a:t>
            </a:r>
            <a:r>
              <a:rPr baseline="-5999"/>
              <a:t>2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Lung Volumes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D</a:t>
            </a:r>
            <a:r>
              <a:rPr cap="small"/>
              <a:t>lco</a:t>
            </a:r>
            <a:r>
              <a:t> - K</a:t>
            </a:r>
            <a:r>
              <a:rPr cap="small"/>
              <a:t>co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CPET</a:t>
            </a:r>
          </a:p>
          <a:p>
            <a:pPr marL="476250" indent="-476250" algn="l">
              <a:lnSpc>
                <a:spcPct val="150000"/>
              </a:lnSpc>
              <a:buSzPct val="100000"/>
              <a:buAutoNum type="arabicPeriod" startAt="1"/>
            </a:pPr>
            <a:r>
              <a:t>EGA</a:t>
            </a:r>
          </a:p>
        </p:txBody>
      </p:sp>
      <p:pic>
        <p:nvPicPr>
          <p:cNvPr id="424" name="Linea" descr="Line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9158" y="6286300"/>
            <a:ext cx="2712461" cy="76201"/>
          </a:xfrm>
          <a:prstGeom prst="rect">
            <a:avLst/>
          </a:prstGeom>
        </p:spPr>
      </p:pic>
      <p:sp>
        <p:nvSpPr>
          <p:cNvPr id="426" name="FEV1/VC &lt;lln"/>
          <p:cNvSpPr txBox="1"/>
          <p:nvPr/>
        </p:nvSpPr>
        <p:spPr>
          <a:xfrm>
            <a:off x="810064" y="6567901"/>
            <a:ext cx="19906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FEV1/VC &lt;lln</a:t>
            </a:r>
          </a:p>
        </p:txBody>
      </p:sp>
      <p:sp>
        <p:nvSpPr>
          <p:cNvPr id="427" name="The lower limit of normal versus a fixed…"/>
          <p:cNvSpPr txBox="1"/>
          <p:nvPr/>
        </p:nvSpPr>
        <p:spPr>
          <a:xfrm>
            <a:off x="155128" y="7234361"/>
            <a:ext cx="469002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2000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lower limit of normal versus a fixed</a:t>
            </a:r>
          </a:p>
          <a:p>
            <a:pPr algn="l" defTabSz="457200">
              <a:defRPr b="0" sz="2000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ratio to assess airflow limitation: will the</a:t>
            </a:r>
          </a:p>
          <a:p>
            <a:pPr algn="l" defTabSz="457200">
              <a:defRPr b="0" sz="2000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debate ever end? ERJ 2018;51:1800403</a:t>
            </a:r>
          </a:p>
        </p:txBody>
      </p:sp>
      <p:pic>
        <p:nvPicPr>
          <p:cNvPr id="428" name="Immagine" descr="Immagin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5164" y="8207223"/>
            <a:ext cx="12468085" cy="45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hanges in trough FEV1: Combination vs monothera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b="1" sz="4400">
                <a:solidFill>
                  <a:srgbClr val="0000FF"/>
                </a:solidFill>
              </a:defRPr>
            </a:pPr>
            <a:r>
              <a:t>Changes in trough FEV</a:t>
            </a:r>
            <a:r>
              <a:rPr baseline="-19818"/>
              <a:t>1</a:t>
            </a:r>
            <a:r>
              <a:t>:</a:t>
            </a:r>
            <a:br/>
            <a:r>
              <a:t>Combination vs monotherapy</a:t>
            </a:r>
          </a:p>
        </p:txBody>
      </p:sp>
      <p:graphicFrame>
        <p:nvGraphicFramePr>
          <p:cNvPr id="235" name="Istogramma 2D"/>
          <p:cNvGraphicFramePr/>
          <p:nvPr/>
        </p:nvGraphicFramePr>
        <p:xfrm>
          <a:off x="1082645" y="2964932"/>
          <a:ext cx="10624302" cy="54062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6" name="AC/FF…"/>
          <p:cNvSpPr txBox="1"/>
          <p:nvPr/>
        </p:nvSpPr>
        <p:spPr>
          <a:xfrm>
            <a:off x="1699735" y="8256375"/>
            <a:ext cx="911930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AC/FF 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vs FF</a:t>
            </a:r>
          </a:p>
        </p:txBody>
      </p:sp>
      <p:sp>
        <p:nvSpPr>
          <p:cNvPr id="237" name="QVA149…"/>
          <p:cNvSpPr txBox="1"/>
          <p:nvPr/>
        </p:nvSpPr>
        <p:spPr>
          <a:xfrm>
            <a:off x="3634881" y="8256375"/>
            <a:ext cx="1228937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QVA149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IND</a:t>
            </a:r>
          </a:p>
        </p:txBody>
      </p:sp>
      <p:sp>
        <p:nvSpPr>
          <p:cNvPr id="238" name="QVA149…"/>
          <p:cNvSpPr txBox="1"/>
          <p:nvPr/>
        </p:nvSpPr>
        <p:spPr>
          <a:xfrm>
            <a:off x="4556583" y="8256375"/>
            <a:ext cx="1228938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QVA149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GLY</a:t>
            </a:r>
          </a:p>
        </p:txBody>
      </p:sp>
      <p:sp>
        <p:nvSpPr>
          <p:cNvPr id="239" name="UME/VI…"/>
          <p:cNvSpPr txBox="1"/>
          <p:nvPr/>
        </p:nvSpPr>
        <p:spPr>
          <a:xfrm>
            <a:off x="5580697" y="8229120"/>
            <a:ext cx="1228937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UME/VI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UME</a:t>
            </a:r>
          </a:p>
        </p:txBody>
      </p:sp>
      <p:sp>
        <p:nvSpPr>
          <p:cNvPr id="240" name="UME/VI…"/>
          <p:cNvSpPr txBox="1"/>
          <p:nvPr/>
        </p:nvSpPr>
        <p:spPr>
          <a:xfrm>
            <a:off x="6604811" y="8256375"/>
            <a:ext cx="1228938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UME/VI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VI</a:t>
            </a:r>
          </a:p>
        </p:txBody>
      </p:sp>
      <p:sp>
        <p:nvSpPr>
          <p:cNvPr id="241" name="TIO/OLO…"/>
          <p:cNvSpPr txBox="1"/>
          <p:nvPr/>
        </p:nvSpPr>
        <p:spPr>
          <a:xfrm>
            <a:off x="7628925" y="8256375"/>
            <a:ext cx="1228937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TIO/OLO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OLO</a:t>
            </a:r>
          </a:p>
        </p:txBody>
      </p:sp>
      <p:sp>
        <p:nvSpPr>
          <p:cNvPr id="242" name="TIO/OLO…"/>
          <p:cNvSpPr txBox="1"/>
          <p:nvPr/>
        </p:nvSpPr>
        <p:spPr>
          <a:xfrm>
            <a:off x="8653039" y="8256375"/>
            <a:ext cx="1228937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TIO/OLO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TIO</a:t>
            </a:r>
          </a:p>
        </p:txBody>
      </p:sp>
      <p:sp>
        <p:nvSpPr>
          <p:cNvPr id="243" name="TIO/OLO…"/>
          <p:cNvSpPr txBox="1"/>
          <p:nvPr/>
        </p:nvSpPr>
        <p:spPr>
          <a:xfrm>
            <a:off x="9677153" y="8256375"/>
            <a:ext cx="1228938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TIO/OLO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OLO</a:t>
            </a:r>
          </a:p>
        </p:txBody>
      </p:sp>
      <p:sp>
        <p:nvSpPr>
          <p:cNvPr id="244" name="TIO/OLO…"/>
          <p:cNvSpPr txBox="1"/>
          <p:nvPr/>
        </p:nvSpPr>
        <p:spPr>
          <a:xfrm>
            <a:off x="10701266" y="8256375"/>
            <a:ext cx="1228938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TIO/OLO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 vs TIO</a:t>
            </a:r>
          </a:p>
        </p:txBody>
      </p:sp>
      <p:sp>
        <p:nvSpPr>
          <p:cNvPr id="245" name="Δ FEV1, ml"/>
          <p:cNvSpPr txBox="1"/>
          <p:nvPr/>
        </p:nvSpPr>
        <p:spPr>
          <a:xfrm rot="16200000">
            <a:off x="-161927" y="4749774"/>
            <a:ext cx="1568373" cy="529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Δ</a:t>
            </a:r>
            <a:r>
              <a:t> FEV</a:t>
            </a:r>
            <a:r>
              <a:rPr baseline="-20250"/>
              <a:t>1</a:t>
            </a:r>
            <a:r>
              <a:t>, ml</a:t>
            </a:r>
          </a:p>
        </p:txBody>
      </p:sp>
      <p:sp>
        <p:nvSpPr>
          <p:cNvPr id="246" name="Changes in trough FEV1 for combination vs monotherapy from all studies (range 45-95 ml)"/>
          <p:cNvSpPr txBox="1"/>
          <p:nvPr/>
        </p:nvSpPr>
        <p:spPr>
          <a:xfrm>
            <a:off x="460128" y="2200888"/>
            <a:ext cx="12441459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Changes in trough FEV1 for combination vs monotherapy from all studies (range 45-95 ml)</a:t>
            </a:r>
          </a:p>
        </p:txBody>
      </p:sp>
      <p:sp>
        <p:nvSpPr>
          <p:cNvPr id="247" name="Singh D et al. BMC Pulm Med 2014    2) D’Urzo AD et al. Resp Res 2014   3) Bateman et al Eur Respir J. 2013…"/>
          <p:cNvSpPr txBox="1"/>
          <p:nvPr/>
        </p:nvSpPr>
        <p:spPr>
          <a:xfrm>
            <a:off x="0" y="9048411"/>
            <a:ext cx="12851905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40871" indent="-440871" defTabSz="1300480">
              <a:buSzPct val="100000"/>
              <a:buAutoNum type="arabicParenR" startAt="1"/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Singh D et al. BMC Pulm Med 2014    2) D’Urzo AD et al. Resp Res 2014   3) </a:t>
            </a:r>
            <a:r>
              <a:t>Bateman et al Eur Respir J. 2013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4) Donohue J et al. 5) Buhl R et al. Eur Resp J 2015. </a:t>
            </a:r>
          </a:p>
        </p:txBody>
      </p:sp>
      <p:sp>
        <p:nvSpPr>
          <p:cNvPr id="248" name="AC/FF…"/>
          <p:cNvSpPr txBox="1"/>
          <p:nvPr/>
        </p:nvSpPr>
        <p:spPr>
          <a:xfrm>
            <a:off x="2712282" y="8256375"/>
            <a:ext cx="911930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AC/FF </a:t>
            </a:r>
          </a:p>
          <a:p>
            <a:pPr defTabSz="1300480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vs FF</a:t>
            </a:r>
          </a:p>
        </p:txBody>
      </p:sp>
      <p:sp>
        <p:nvSpPr>
          <p:cNvPr id="249" name="Linea"/>
          <p:cNvSpPr/>
          <p:nvPr/>
        </p:nvSpPr>
        <p:spPr>
          <a:xfrm>
            <a:off x="562539" y="2009281"/>
            <a:ext cx="11982133" cy="1"/>
          </a:xfrm>
          <a:prstGeom prst="line">
            <a:avLst/>
          </a:prstGeom>
          <a:ln w="50800">
            <a:solidFill>
              <a:srgbClr val="0000CC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85"/>
          <p:cNvSpPr txBox="1"/>
          <p:nvPr/>
        </p:nvSpPr>
        <p:spPr>
          <a:xfrm>
            <a:off x="1893887" y="3340629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85</a:t>
            </a:r>
          </a:p>
        </p:txBody>
      </p:sp>
      <p:sp>
        <p:nvSpPr>
          <p:cNvPr id="251" name="45"/>
          <p:cNvSpPr txBox="1"/>
          <p:nvPr/>
        </p:nvSpPr>
        <p:spPr>
          <a:xfrm>
            <a:off x="2936979" y="5375641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45</a:t>
            </a:r>
          </a:p>
        </p:txBody>
      </p:sp>
      <p:sp>
        <p:nvSpPr>
          <p:cNvPr id="252" name="70"/>
          <p:cNvSpPr txBox="1"/>
          <p:nvPr/>
        </p:nvSpPr>
        <p:spPr>
          <a:xfrm>
            <a:off x="3839704" y="4057508"/>
            <a:ext cx="46243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70</a:t>
            </a:r>
          </a:p>
        </p:txBody>
      </p:sp>
      <p:sp>
        <p:nvSpPr>
          <p:cNvPr id="253" name="90"/>
          <p:cNvSpPr txBox="1"/>
          <p:nvPr/>
        </p:nvSpPr>
        <p:spPr>
          <a:xfrm>
            <a:off x="4885652" y="3077993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90</a:t>
            </a:r>
          </a:p>
        </p:txBody>
      </p:sp>
      <p:sp>
        <p:nvSpPr>
          <p:cNvPr id="254" name="52"/>
          <p:cNvSpPr txBox="1"/>
          <p:nvPr/>
        </p:nvSpPr>
        <p:spPr>
          <a:xfrm>
            <a:off x="5906909" y="4965996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52</a:t>
            </a:r>
          </a:p>
        </p:txBody>
      </p:sp>
      <p:sp>
        <p:nvSpPr>
          <p:cNvPr id="255" name="95"/>
          <p:cNvSpPr txBox="1"/>
          <p:nvPr/>
        </p:nvSpPr>
        <p:spPr>
          <a:xfrm>
            <a:off x="6912045" y="2828572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95</a:t>
            </a:r>
          </a:p>
        </p:txBody>
      </p:sp>
      <p:sp>
        <p:nvSpPr>
          <p:cNvPr id="256" name="82"/>
          <p:cNvSpPr txBox="1"/>
          <p:nvPr/>
        </p:nvSpPr>
        <p:spPr>
          <a:xfrm>
            <a:off x="7955136" y="3557375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82</a:t>
            </a:r>
          </a:p>
        </p:txBody>
      </p:sp>
      <p:sp>
        <p:nvSpPr>
          <p:cNvPr id="257" name="71"/>
          <p:cNvSpPr txBox="1"/>
          <p:nvPr/>
        </p:nvSpPr>
        <p:spPr>
          <a:xfrm>
            <a:off x="8857861" y="4044293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71</a:t>
            </a:r>
          </a:p>
        </p:txBody>
      </p:sp>
      <p:sp>
        <p:nvSpPr>
          <p:cNvPr id="258" name="88"/>
          <p:cNvSpPr txBox="1"/>
          <p:nvPr/>
        </p:nvSpPr>
        <p:spPr>
          <a:xfrm>
            <a:off x="9984387" y="3225002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88</a:t>
            </a:r>
          </a:p>
        </p:txBody>
      </p:sp>
      <p:sp>
        <p:nvSpPr>
          <p:cNvPr id="259" name="50"/>
          <p:cNvSpPr txBox="1"/>
          <p:nvPr/>
        </p:nvSpPr>
        <p:spPr>
          <a:xfrm>
            <a:off x="10925067" y="5081622"/>
            <a:ext cx="462432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823" y="0"/>
            <a:ext cx="660315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2700" y="-26390"/>
            <a:ext cx="6499400" cy="340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360" y="2914521"/>
            <a:ext cx="6534080" cy="3924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07" y="145532"/>
            <a:ext cx="7928149" cy="908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9147" y="8927495"/>
            <a:ext cx="42799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27" y="1275745"/>
            <a:ext cx="12912546" cy="265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704" y="4430485"/>
            <a:ext cx="6121401" cy="520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5319" y="4869240"/>
            <a:ext cx="6184901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Rettangolo"/>
          <p:cNvSpPr/>
          <p:nvPr/>
        </p:nvSpPr>
        <p:spPr>
          <a:xfrm>
            <a:off x="7677452" y="7638747"/>
            <a:ext cx="5223292" cy="652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98966"/>
            <a:ext cx="1235710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5066" y="9215966"/>
            <a:ext cx="5486401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2061" y="985242"/>
            <a:ext cx="6584411" cy="396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" y="4007053"/>
            <a:ext cx="6345710" cy="5250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lide Number Placeholder 1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2522" r="0" b="0"/>
          <a:stretch>
            <a:fillRect/>
          </a:stretch>
        </p:blipFill>
        <p:spPr>
          <a:xfrm>
            <a:off x="948266" y="1891606"/>
            <a:ext cx="11106012" cy="6967914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TextBox 3"/>
          <p:cNvSpPr txBox="1"/>
          <p:nvPr/>
        </p:nvSpPr>
        <p:spPr>
          <a:xfrm>
            <a:off x="664951" y="165876"/>
            <a:ext cx="11777310" cy="110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Adjusted rate ratios for moderate-to-severe COPD exacerbations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233" y="29633"/>
            <a:ext cx="7328092" cy="2563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3883" y="349250"/>
            <a:ext cx="5025684" cy="546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07" y="2736008"/>
            <a:ext cx="12879786" cy="1515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7547" y="4393830"/>
            <a:ext cx="11009706" cy="5025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Tabella"/>
          <p:cNvGraphicFramePr/>
          <p:nvPr/>
        </p:nvGraphicFramePr>
        <p:xfrm>
          <a:off x="952500" y="1270000"/>
          <a:ext cx="11099800" cy="7213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699933"/>
                <a:gridCol w="3699933"/>
                <a:gridCol w="3699933"/>
              </a:tblGrid>
              <a:tr h="2404533">
                <a:tc>
                  <a:txBody>
                    <a:bodyPr/>
                    <a:lstStyle/>
                    <a:p>
                      <a:pPr defTabSz="914400">
                        <a:defRPr sz="2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FFFFFF"/>
                          </a:solidFill>
                          <a:sym typeface="Helvetica Neue"/>
                        </a:rPr>
                        <a:t>FLAME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FFFFFF"/>
                          </a:solidFill>
                          <a:sym typeface="Helvetica Neue"/>
                        </a:rPr>
                        <a:t>IMPACT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453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FFFFFF"/>
                          </a:solidFill>
                          <a:sym typeface="Helvetica Neue"/>
                        </a:rPr>
                        <a:t>Group 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5000">
                          <a:sym typeface="Helvetica Neue"/>
                        </a:rPr>
                        <a:t>81%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453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FFFFFF"/>
                          </a:solidFill>
                          <a:sym typeface="Helvetica Neue"/>
                        </a:rPr>
                        <a:t>Group 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5000">
                          <a:sym typeface="Helvetica Neue"/>
                        </a:rPr>
                        <a:t>70%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6" y="2382506"/>
            <a:ext cx="12993088" cy="498858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Calzetta L, et al. Chest 2016"/>
          <p:cNvSpPr txBox="1"/>
          <p:nvPr/>
        </p:nvSpPr>
        <p:spPr>
          <a:xfrm>
            <a:off x="8641583" y="8811925"/>
            <a:ext cx="3668400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b="0"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Calzetta L, et al. Chest 2016</a:t>
            </a:r>
          </a:p>
        </p:txBody>
      </p:sp>
      <p:sp>
        <p:nvSpPr>
          <p:cNvPr id="263" name="A Systematic Review With Meta-Analysis of Dual Bronchodilation With LAMA/LABA for the Treatment of Stable COPD"/>
          <p:cNvSpPr txBox="1"/>
          <p:nvPr/>
        </p:nvSpPr>
        <p:spPr>
          <a:xfrm>
            <a:off x="562539" y="401019"/>
            <a:ext cx="11982133" cy="9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Systematic Review With Meta-Analysis of Dual Bronchodilation With LAMA/LABA for the Treatment of Stable COPD</a:t>
            </a:r>
          </a:p>
        </p:txBody>
      </p:sp>
      <p:sp>
        <p:nvSpPr>
          <p:cNvPr id="264" name="Linea"/>
          <p:cNvSpPr/>
          <p:nvPr/>
        </p:nvSpPr>
        <p:spPr>
          <a:xfrm>
            <a:off x="562539" y="1792527"/>
            <a:ext cx="11982133" cy="1"/>
          </a:xfrm>
          <a:prstGeom prst="line">
            <a:avLst/>
          </a:prstGeom>
          <a:ln w="50800">
            <a:solidFill>
              <a:srgbClr val="0000CC"/>
            </a:solidFill>
          </a:ln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36.png" descr="image36.png"/>
          <p:cNvPicPr>
            <a:picLocks noChangeAspect="1"/>
          </p:cNvPicPr>
          <p:nvPr/>
        </p:nvPicPr>
        <p:blipFill>
          <a:blip r:embed="rId2">
            <a:extLst/>
          </a:blip>
          <a:srcRect l="0" t="3351" r="0" b="0"/>
          <a:stretch>
            <a:fillRect/>
          </a:stretch>
        </p:blipFill>
        <p:spPr>
          <a:xfrm>
            <a:off x="130373" y="3789984"/>
            <a:ext cx="12744186" cy="5911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120.png" descr="image1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6696" y="7379942"/>
            <a:ext cx="11511149" cy="100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1228" y="55335"/>
            <a:ext cx="8461499" cy="399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804" y="111276"/>
            <a:ext cx="4835112" cy="92174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ssi A et al. ERJ 2014"/>
          <p:cNvSpPr txBox="1"/>
          <p:nvPr/>
        </p:nvSpPr>
        <p:spPr>
          <a:xfrm>
            <a:off x="9367246" y="9159003"/>
            <a:ext cx="34445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Rossi A et al. ERJ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ttangolo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914400">
              <a:defRPr b="0"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50" y="2640503"/>
            <a:ext cx="11709400" cy="6986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804" y="127000"/>
            <a:ext cx="6995392" cy="210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2600" y="2139950"/>
            <a:ext cx="9395969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6" y="224668"/>
            <a:ext cx="7712287" cy="158684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Calverley PMA et al.  Lancet respire Med 2108"/>
          <p:cNvSpPr txBox="1"/>
          <p:nvPr/>
        </p:nvSpPr>
        <p:spPr>
          <a:xfrm>
            <a:off x="6135856" y="1050961"/>
            <a:ext cx="675833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Calverley PMA et al.  Lancet respire Med 2108</a:t>
            </a:r>
          </a:p>
        </p:txBody>
      </p:sp>
      <p:pic>
        <p:nvPicPr>
          <p:cNvPr id="28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4485" y="2663958"/>
            <a:ext cx="10415830" cy="6986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57" y="1801888"/>
            <a:ext cx="12915486" cy="78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7" y="3936206"/>
            <a:ext cx="12889546" cy="5775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022" y="86783"/>
            <a:ext cx="6821023" cy="368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9516" y="1667933"/>
            <a:ext cx="4127501" cy="111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