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01" r:id="rId4"/>
    <p:sldId id="258" r:id="rId5"/>
    <p:sldId id="305" r:id="rId6"/>
    <p:sldId id="283" r:id="rId7"/>
    <p:sldId id="284" r:id="rId8"/>
    <p:sldId id="285" r:id="rId9"/>
    <p:sldId id="296" r:id="rId10"/>
    <p:sldId id="295" r:id="rId11"/>
    <p:sldId id="275" r:id="rId12"/>
    <p:sldId id="263" r:id="rId13"/>
    <p:sldId id="266" r:id="rId14"/>
    <p:sldId id="313" r:id="rId15"/>
    <p:sldId id="314" r:id="rId16"/>
    <p:sldId id="315" r:id="rId17"/>
    <p:sldId id="311" r:id="rId18"/>
    <p:sldId id="312" r:id="rId19"/>
    <p:sldId id="267" r:id="rId20"/>
    <p:sldId id="269" r:id="rId21"/>
    <p:sldId id="272" r:id="rId22"/>
    <p:sldId id="271" r:id="rId23"/>
    <p:sldId id="273" r:id="rId24"/>
    <p:sldId id="274" r:id="rId25"/>
    <p:sldId id="293" r:id="rId26"/>
    <p:sldId id="288" r:id="rId27"/>
    <p:sldId id="287" r:id="rId28"/>
    <p:sldId id="286" r:id="rId29"/>
    <p:sldId id="260" r:id="rId30"/>
    <p:sldId id="262" r:id="rId31"/>
    <p:sldId id="279" r:id="rId32"/>
    <p:sldId id="298" r:id="rId33"/>
    <p:sldId id="302" r:id="rId34"/>
    <p:sldId id="297" r:id="rId35"/>
    <p:sldId id="299" r:id="rId36"/>
    <p:sldId id="304" r:id="rId37"/>
    <p:sldId id="277" r:id="rId38"/>
    <p:sldId id="278" r:id="rId39"/>
    <p:sldId id="257" r:id="rId40"/>
    <p:sldId id="303" r:id="rId41"/>
    <p:sldId id="306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3" autoAdjust="0"/>
  </p:normalViewPr>
  <p:slideViewPr>
    <p:cSldViewPr snapToGrid="0" snapToObjects="1">
      <p:cViewPr varScale="1">
        <p:scale>
          <a:sx n="113" d="100"/>
          <a:sy n="113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3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0253-72CF-AE41-8604-8C1D2D86DB6B}" type="datetimeFigureOut">
              <a:rPr lang="en-US" smtClean="0"/>
              <a:t>17/04/18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137D-E79A-9F4F-A15D-AFF0E96B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cbi-nlm-nih-gov.ceveas.clas.cineca.it/pubmed/?term=Aubier%20M%5BAuthor%5D&amp;cauthor=true&amp;cauthor_uid=6778278" TargetMode="External"/><Relationship Id="rId4" Type="http://schemas.openxmlformats.org/officeDocument/2006/relationships/hyperlink" Target="https://www-ncbi-nlm-nih-gov.ceveas.clas.cineca.it/pubmed/?term=Murciano%20D%5BAuthor%5D&amp;cauthor=true&amp;cauthor_uid=6778278" TargetMode="External"/><Relationship Id="rId5" Type="http://schemas.openxmlformats.org/officeDocument/2006/relationships/hyperlink" Target="https://www-ncbi-nlm-nih-gov.ceveas.clas.cineca.it/pubmed/?term=Milic-Emili%20J%5BAuthor%5D&amp;cauthor=true&amp;cauthor_uid=6778278" TargetMode="External"/><Relationship Id="rId6" Type="http://schemas.openxmlformats.org/officeDocument/2006/relationships/hyperlink" Target="https://www-ncbi-nlm-nih-gov.ceveas.clas.cineca.it/pubmed/?term=Touaty%20E%5BAuthor%5D&amp;cauthor=true&amp;cauthor_uid=6778278" TargetMode="External"/><Relationship Id="rId7" Type="http://schemas.openxmlformats.org/officeDocument/2006/relationships/hyperlink" Target="https://www-ncbi-nlm-nih-gov.ceveas.clas.cineca.it/pubmed/?term=Daghfous%20J%5BAuthor%5D&amp;cauthor=true&amp;cauthor_uid=6778278" TargetMode="External"/><Relationship Id="rId8" Type="http://schemas.openxmlformats.org/officeDocument/2006/relationships/hyperlink" Target="https://www-ncbi-nlm-nih-gov.ceveas.clas.cineca.it/pubmed/?term=Pariente%20R%5BAuthor%5D&amp;cauthor=true&amp;cauthor_uid=6778278" TargetMode="External"/><Relationship Id="rId9" Type="http://schemas.openxmlformats.org/officeDocument/2006/relationships/hyperlink" Target="https://www-ncbi-nlm-nih-gov.ceveas.clas.cineca.it/pubmed/?term=Derenne%20JP%5BAuthor%5D&amp;cauthor=true&amp;cauthor_uid=677827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png"/><Relationship Id="rId5" Type="http://schemas.openxmlformats.org/officeDocument/2006/relationships/hyperlink" Target="https://www-atsjournals-org.ceveas.clas.cineca.it/author/ROBINSON,+TRACEY+D" TargetMode="External"/><Relationship Id="rId6" Type="http://schemas.openxmlformats.org/officeDocument/2006/relationships/hyperlink" Target="https://www-atsjournals-org.ceveas.clas.cineca.it/author/FREIBERG,+DAVID+B" TargetMode="External"/><Relationship Id="rId7" Type="http://schemas.openxmlformats.org/officeDocument/2006/relationships/hyperlink" Target="https://www-atsjournals-org.ceveas.clas.cineca.it/author/REGNIS,+JEFF+A" TargetMode="External"/><Relationship Id="rId8" Type="http://schemas.openxmlformats.org/officeDocument/2006/relationships/hyperlink" Target="https://www-atsjournals-org.ceveas.clas.cineca.it/author/YOUNG,+IVEN+H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71" y="1256831"/>
            <a:ext cx="3306868" cy="2073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137" y="4696580"/>
            <a:ext cx="3819674" cy="1930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-167734"/>
            <a:ext cx="8229600" cy="1424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41" y="3585277"/>
            <a:ext cx="4550917" cy="7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48" y="535743"/>
            <a:ext cx="5347746" cy="2227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1183"/>
            <a:ext cx="9144000" cy="22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029" y="267169"/>
            <a:ext cx="8554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1.infarto </a:t>
            </a:r>
            <a:r>
              <a:rPr lang="en-US" sz="2000" dirty="0" err="1"/>
              <a:t>miocardico</a:t>
            </a:r>
            <a:r>
              <a:rPr lang="en-US" sz="2000" dirty="0"/>
              <a:t> </a:t>
            </a:r>
            <a:r>
              <a:rPr lang="en-US" sz="2000" dirty="0" err="1" smtClean="0"/>
              <a:t>acuto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7" y="695188"/>
            <a:ext cx="9144000" cy="1640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029" y="5731659"/>
            <a:ext cx="8124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AUTHORS' CONCLUSIONS:</a:t>
            </a:r>
          </a:p>
          <a:p>
            <a:r>
              <a:rPr lang="en-US" sz="1200" dirty="0" smtClean="0"/>
              <a:t>There </a:t>
            </a:r>
            <a:r>
              <a:rPr lang="en-US" sz="1200" dirty="0"/>
              <a:t>is no evidence from </a:t>
            </a:r>
            <a:r>
              <a:rPr lang="en-US" sz="1200" dirty="0" err="1"/>
              <a:t>randomised</a:t>
            </a:r>
            <a:r>
              <a:rPr lang="en-US" sz="1200" dirty="0"/>
              <a:t> controlled trials to support the routine use of inhaled oxygen in people with AMI, and we cannot rule out a harmful effect. Given the uncertainty surrounding the effect of oxygen therapy on all-cause mortality and on other outcomes critical for clinical decision, well-conducted, high quality </a:t>
            </a:r>
            <a:r>
              <a:rPr lang="en-US" sz="1200" dirty="0" err="1"/>
              <a:t>randomised</a:t>
            </a:r>
            <a:r>
              <a:rPr lang="en-US" sz="1200" dirty="0"/>
              <a:t> controlled trials are urgently required to inform guidelines in order to give definitive recommendations about the routine use of oxygen in AMI.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61" y="2842311"/>
            <a:ext cx="3729503" cy="214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64" y="2651966"/>
            <a:ext cx="3109598" cy="2203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78" y="1713451"/>
            <a:ext cx="2278020" cy="4018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64" y="1713451"/>
            <a:ext cx="2372100" cy="8612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3030" y="5970361"/>
            <a:ext cx="7993822" cy="30427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16" y="92624"/>
            <a:ext cx="8546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r>
              <a:rPr lang="en-US" sz="1000" dirty="0" smtClean="0"/>
              <a:t> 2. Stroke </a:t>
            </a:r>
            <a:r>
              <a:rPr lang="en-US" sz="1000" dirty="0" err="1" smtClean="0"/>
              <a:t>acuto</a:t>
            </a:r>
            <a:r>
              <a:rPr lang="en-US" sz="1000" dirty="0" smtClean="0"/>
              <a:t> </a:t>
            </a:r>
            <a:r>
              <a:rPr lang="en-US" sz="1000" dirty="0" err="1" smtClean="0"/>
              <a:t>ischemico</a:t>
            </a:r>
            <a:endParaRPr lang="en-US" sz="1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4147" y="5902849"/>
            <a:ext cx="77949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/>
          </a:p>
          <a:p>
            <a:r>
              <a:rPr lang="en-US" sz="1100" dirty="0"/>
              <a:t>The study indicates that supplemental oxygen should not be given routinely to non-hypoxic stroke victims with minor or moderate strokes. Further research is needed for giving conclusive advice concerning oxygen supplementation for patients with severe strokes.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875" y="5369075"/>
            <a:ext cx="870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One-year survival was 69 % in the oxygen group and 73 % in the control group (odds ratio 0.82; 95 % CI 0.57 – 1.19; p = 0.30). Impairment scores and disability scores were comparable seven months after stroke. Among patients with Scandinavian Stroke Scale (SSS) 40, 82 % in the oxygen group and 91 % in the control group survived (odds ratio 0.45; 95 % CI 0.23 – 0.90; p  = 0.02). For patients with SSS&lt; 40, 53 % in the oxygen group and 48 % in the control group survived (odds ratio 1.26; 95 % CI 0.76 – 2.09; p = 0.54).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" y="2135897"/>
            <a:ext cx="2748408" cy="2648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14" y="1597175"/>
            <a:ext cx="3035300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5" y="839927"/>
            <a:ext cx="2072632" cy="1005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7480" y="470323"/>
            <a:ext cx="679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Rønning</a:t>
            </a:r>
            <a:r>
              <a:rPr lang="en-US" dirty="0"/>
              <a:t> OM, </a:t>
            </a:r>
            <a:r>
              <a:rPr lang="en-US" dirty="0" err="1"/>
              <a:t>Guldvog</a:t>
            </a:r>
            <a:r>
              <a:rPr lang="en-US" dirty="0"/>
              <a:t> B. Should stroke victims routinely receive supplemental oxygen? A </a:t>
            </a:r>
            <a:r>
              <a:rPr lang="en-US" dirty="0" smtClean="0"/>
              <a:t>quasi randomized controlled </a:t>
            </a:r>
            <a:r>
              <a:rPr lang="en-US" dirty="0" smtClean="0"/>
              <a:t>trial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147" y="6026664"/>
            <a:ext cx="7508622" cy="30427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74030" y="6458892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.Stroke</a:t>
            </a:r>
            <a:r>
              <a:rPr lang="en-US" sz="1400" dirty="0"/>
              <a:t>. 1999;30:2033–2037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597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280"/>
            <a:ext cx="8997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3. </a:t>
            </a:r>
            <a:r>
              <a:rPr lang="en-US" sz="1200" dirty="0" err="1"/>
              <a:t>rianimazione</a:t>
            </a:r>
            <a:r>
              <a:rPr lang="en-US" sz="1200" dirty="0"/>
              <a:t> </a:t>
            </a:r>
            <a:r>
              <a:rPr lang="en-US" sz="1200" dirty="0" err="1" smtClean="0"/>
              <a:t>neonatale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1" y="1151072"/>
            <a:ext cx="7889073" cy="1785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184" y="455739"/>
            <a:ext cx="1942030" cy="962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53" y="3829040"/>
            <a:ext cx="3695902" cy="2348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354" y="3668799"/>
            <a:ext cx="4379645" cy="26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82" y="162275"/>
            <a:ext cx="7461048" cy="139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786" y="5517866"/>
            <a:ext cx="768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Conclusion—In this large sample </a:t>
            </a:r>
            <a:r>
              <a:rPr lang="en-US" sz="1400" dirty="0" smtClean="0"/>
              <a:t>of </a:t>
            </a:r>
            <a:r>
              <a:rPr lang="en-US" sz="1400" dirty="0" err="1" smtClean="0"/>
              <a:t>postresuscitation</a:t>
            </a:r>
            <a:r>
              <a:rPr lang="en-US" sz="1400" dirty="0" smtClean="0"/>
              <a:t> </a:t>
            </a:r>
            <a:r>
              <a:rPr lang="en-US" sz="1400" dirty="0"/>
              <a:t>patients, we found a </a:t>
            </a:r>
            <a:r>
              <a:rPr lang="en-US" sz="1400" dirty="0" smtClean="0"/>
              <a:t>dose dependent </a:t>
            </a:r>
            <a:r>
              <a:rPr lang="en-US" sz="1400" dirty="0"/>
              <a:t>association </a:t>
            </a:r>
            <a:r>
              <a:rPr lang="en-US" sz="1400" dirty="0" smtClean="0"/>
              <a:t>between </a:t>
            </a:r>
            <a:r>
              <a:rPr lang="en-US" sz="1400" dirty="0" err="1" smtClean="0"/>
              <a:t>supranormal</a:t>
            </a:r>
            <a:r>
              <a:rPr lang="en-US" sz="1400" dirty="0" smtClean="0"/>
              <a:t> </a:t>
            </a:r>
            <a:r>
              <a:rPr lang="en-US" sz="1400" dirty="0"/>
              <a:t>oxygen tension and risk of in-hospital death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4" y="1665216"/>
            <a:ext cx="3915407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79" y="2222338"/>
            <a:ext cx="3954151" cy="2816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12" y="6291047"/>
            <a:ext cx="3124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49" y="283144"/>
            <a:ext cx="6922326" cy="1065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4" y="1798083"/>
            <a:ext cx="4664016" cy="4090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68" y="1944176"/>
            <a:ext cx="3422234" cy="342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975" y="6415395"/>
            <a:ext cx="11811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" y="141423"/>
            <a:ext cx="7748774" cy="1753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3" y="2559659"/>
            <a:ext cx="3735643" cy="31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684" y="2559659"/>
            <a:ext cx="3705734" cy="27580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824" y="5682297"/>
            <a:ext cx="8657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 found there was an </a:t>
            </a:r>
            <a:r>
              <a:rPr lang="en-US" sz="1400" dirty="0" smtClean="0"/>
              <a:t>association between </a:t>
            </a:r>
            <a:r>
              <a:rPr lang="en-US" sz="1400" dirty="0"/>
              <a:t>hypoxia and </a:t>
            </a:r>
            <a:r>
              <a:rPr lang="en-US" sz="1400" dirty="0" smtClean="0"/>
              <a:t>increased in</a:t>
            </a:r>
            <a:r>
              <a:rPr lang="en-US" sz="1400" dirty="0"/>
              <a:t>-</a:t>
            </a:r>
            <a:r>
              <a:rPr lang="en-US" sz="1400" dirty="0" smtClean="0"/>
              <a:t>hospital mortality</a:t>
            </a:r>
            <a:r>
              <a:rPr lang="en-US" sz="1400" dirty="0"/>
              <a:t>, but </a:t>
            </a:r>
            <a:r>
              <a:rPr lang="en-US" sz="1400" dirty="0" smtClean="0"/>
              <a:t>not with </a:t>
            </a:r>
            <a:r>
              <a:rPr lang="en-US" sz="1400" dirty="0" err="1" smtClean="0"/>
              <a:t>hyperoxia</a:t>
            </a:r>
            <a:r>
              <a:rPr lang="en-US" sz="1400" dirty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the first 24 h in ICU and </a:t>
            </a:r>
            <a:r>
              <a:rPr lang="en-US" sz="1400" dirty="0" smtClean="0"/>
              <a:t>mortality in </a:t>
            </a:r>
            <a:r>
              <a:rPr lang="en-US" sz="1400" dirty="0"/>
              <a:t>ventilated patients. Our </a:t>
            </a:r>
            <a:r>
              <a:rPr lang="en-US" sz="1400" dirty="0" smtClean="0"/>
              <a:t>findings differ </a:t>
            </a:r>
            <a:r>
              <a:rPr lang="en-US" sz="1400" dirty="0"/>
              <a:t>from previous studies and </a:t>
            </a:r>
            <a:r>
              <a:rPr lang="en-US" sz="1400" dirty="0" smtClean="0"/>
              <a:t>suggest that </a:t>
            </a:r>
            <a:r>
              <a:rPr lang="en-US" sz="1400" dirty="0"/>
              <a:t>the impact of early </a:t>
            </a:r>
            <a:r>
              <a:rPr lang="en-US" sz="1400" dirty="0" err="1"/>
              <a:t>hyperoxia</a:t>
            </a:r>
            <a:r>
              <a:rPr lang="en-US" sz="1400" dirty="0"/>
              <a:t> </a:t>
            </a:r>
            <a:r>
              <a:rPr lang="en-US" sz="1400" dirty="0" smtClean="0"/>
              <a:t>on mortality </a:t>
            </a:r>
            <a:r>
              <a:rPr lang="en-US" sz="1400" dirty="0"/>
              <a:t>remains uncertain.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8880" y="6420961"/>
            <a:ext cx="359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Intensive Care Med (2012) 38:91–98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0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81" y="1573994"/>
            <a:ext cx="4864100" cy="260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802" y="351511"/>
            <a:ext cx="765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somministrazione</a:t>
            </a:r>
            <a:r>
              <a:rPr lang="en-US" dirty="0"/>
              <a:t> di </a:t>
            </a:r>
            <a:r>
              <a:rPr lang="en-US" dirty="0" err="1"/>
              <a:t>ossigeno</a:t>
            </a:r>
            <a:r>
              <a:rPr lang="en-US" dirty="0"/>
              <a:t> in </a:t>
            </a:r>
            <a:r>
              <a:rPr lang="en-US" dirty="0" err="1"/>
              <a:t>eccesso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danneggiare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tessuto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la </a:t>
            </a:r>
            <a:r>
              <a:rPr lang="en-US" dirty="0" err="1"/>
              <a:t>produzione</a:t>
            </a:r>
            <a:r>
              <a:rPr lang="en-US" dirty="0"/>
              <a:t> di specie </a:t>
            </a:r>
            <a:r>
              <a:rPr lang="en-US" dirty="0" err="1"/>
              <a:t>reattive</a:t>
            </a:r>
            <a:r>
              <a:rPr lang="en-US" dirty="0"/>
              <a:t> </a:t>
            </a:r>
            <a:r>
              <a:rPr lang="en-US" dirty="0" err="1"/>
              <a:t>dell'ossigeno</a:t>
            </a:r>
            <a:r>
              <a:rPr lang="en-US" dirty="0"/>
              <a:t> (ROS).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53" y="5058144"/>
            <a:ext cx="9140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Quested </a:t>
            </a:r>
            <a:r>
              <a:rPr lang="en-US" sz="1200" dirty="0" err="1"/>
              <a:t>molecole</a:t>
            </a:r>
            <a:r>
              <a:rPr lang="en-US" sz="1200" dirty="0"/>
              <a:t> </a:t>
            </a:r>
            <a:r>
              <a:rPr lang="en-US" sz="1200" dirty="0" err="1"/>
              <a:t>contenenti</a:t>
            </a:r>
            <a:r>
              <a:rPr lang="en-US" sz="1200" dirty="0"/>
              <a:t> </a:t>
            </a:r>
            <a:r>
              <a:rPr lang="en-US" sz="1200" dirty="0" err="1"/>
              <a:t>ossigeno</a:t>
            </a:r>
            <a:r>
              <a:rPr lang="en-US" sz="1200" dirty="0"/>
              <a:t>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formano</a:t>
            </a:r>
            <a:r>
              <a:rPr lang="en-US" sz="1200" dirty="0"/>
              <a:t> </a:t>
            </a:r>
            <a:r>
              <a:rPr lang="en-US" sz="1200" dirty="0" err="1"/>
              <a:t>legami</a:t>
            </a:r>
            <a:r>
              <a:rPr lang="en-US" sz="1200" dirty="0"/>
              <a:t> </a:t>
            </a:r>
            <a:r>
              <a:rPr lang="en-US" sz="1200" dirty="0" err="1"/>
              <a:t>covalenti</a:t>
            </a:r>
            <a:r>
              <a:rPr lang="en-US" sz="1200" dirty="0"/>
              <a:t> con </a:t>
            </a:r>
            <a:r>
              <a:rPr lang="en-US" sz="1200" dirty="0" err="1"/>
              <a:t>altre</a:t>
            </a:r>
            <a:r>
              <a:rPr lang="en-US" sz="1200" dirty="0"/>
              <a:t> </a:t>
            </a:r>
            <a:r>
              <a:rPr lang="en-US" sz="1200" dirty="0" err="1"/>
              <a:t>molecole</a:t>
            </a:r>
            <a:r>
              <a:rPr lang="en-US" sz="1200" dirty="0"/>
              <a:t> </a:t>
            </a:r>
            <a:r>
              <a:rPr lang="en-US" sz="1200" dirty="0" err="1"/>
              <a:t>attraverso</a:t>
            </a:r>
            <a:r>
              <a:rPr lang="en-US" sz="1200" dirty="0"/>
              <a:t> </a:t>
            </a:r>
            <a:r>
              <a:rPr lang="en-US" sz="1200" dirty="0" err="1"/>
              <a:t>loro</a:t>
            </a:r>
            <a:r>
              <a:rPr lang="en-US" sz="1200" dirty="0"/>
              <a:t> </a:t>
            </a:r>
            <a:r>
              <a:rPr lang="en-US" sz="1200" dirty="0" err="1"/>
              <a:t>elettroni</a:t>
            </a:r>
            <a:r>
              <a:rPr lang="en-US" sz="1200" dirty="0"/>
              <a:t> </a:t>
            </a:r>
            <a:r>
              <a:rPr lang="en-US" sz="1200" dirty="0" err="1"/>
              <a:t>spaiati</a:t>
            </a:r>
            <a:r>
              <a:rPr lang="en-US" sz="1200" dirty="0"/>
              <a:t> </a:t>
            </a:r>
            <a:r>
              <a:rPr lang="en-US" sz="1200" dirty="0" err="1"/>
              <a:t>sono</a:t>
            </a:r>
            <a:r>
              <a:rPr lang="en-US" sz="1200" dirty="0"/>
              <a:t> </a:t>
            </a:r>
            <a:r>
              <a:rPr lang="en-US" sz="1200" dirty="0" err="1"/>
              <a:t>prodotte</a:t>
            </a:r>
            <a:r>
              <a:rPr lang="en-US" sz="1200" dirty="0"/>
              <a:t> </a:t>
            </a:r>
            <a:r>
              <a:rPr lang="en-US" sz="1200" dirty="0" err="1"/>
              <a:t>dai</a:t>
            </a:r>
            <a:r>
              <a:rPr lang="en-US" sz="1200" dirty="0"/>
              <a:t> </a:t>
            </a:r>
            <a:r>
              <a:rPr lang="en-US" sz="1200" dirty="0" err="1"/>
              <a:t>mitocondri</a:t>
            </a:r>
            <a:r>
              <a:rPr lang="en-US" sz="1200" dirty="0"/>
              <a:t> </a:t>
            </a:r>
            <a:r>
              <a:rPr lang="en-US" sz="1200" dirty="0" err="1"/>
              <a:t>durante</a:t>
            </a:r>
            <a:r>
              <a:rPr lang="en-US" sz="1200" dirty="0"/>
              <a:t> la </a:t>
            </a:r>
            <a:r>
              <a:rPr lang="en-US" sz="1200" dirty="0" err="1"/>
              <a:t>fosforilazione</a:t>
            </a:r>
            <a:r>
              <a:rPr lang="en-US" sz="1200" dirty="0"/>
              <a:t> </a:t>
            </a:r>
            <a:r>
              <a:rPr lang="en-US" sz="1200" dirty="0" err="1"/>
              <a:t>ossidativa</a:t>
            </a:r>
            <a:r>
              <a:rPr lang="en-US" sz="1200" dirty="0"/>
              <a:t> e </a:t>
            </a:r>
            <a:r>
              <a:rPr lang="en-US" sz="1200" dirty="0" err="1"/>
              <a:t>servono</a:t>
            </a:r>
            <a:r>
              <a:rPr lang="en-US" sz="1200" dirty="0"/>
              <a:t> per un </a:t>
            </a:r>
            <a:r>
              <a:rPr lang="en-US" sz="1200" dirty="0" err="1"/>
              <a:t>numero</a:t>
            </a:r>
            <a:r>
              <a:rPr lang="en-US" sz="1200" dirty="0"/>
              <a:t> </a:t>
            </a:r>
            <a:r>
              <a:rPr lang="en-US" sz="1200" dirty="0" err="1"/>
              <a:t>importante</a:t>
            </a:r>
            <a:r>
              <a:rPr lang="en-US" sz="1200" dirty="0"/>
              <a:t> di </a:t>
            </a:r>
            <a:r>
              <a:rPr lang="en-US" sz="1200" dirty="0" err="1"/>
              <a:t>funzioni</a:t>
            </a:r>
            <a:r>
              <a:rPr lang="en-US" sz="1200" dirty="0"/>
              <a:t> </a:t>
            </a:r>
            <a:r>
              <a:rPr lang="en-US" sz="1200" dirty="0" err="1"/>
              <a:t>biologiche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7" y="1954313"/>
            <a:ext cx="3635982" cy="19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79" y="2322971"/>
            <a:ext cx="4546600" cy="234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706" y="627639"/>
            <a:ext cx="8708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 err="1"/>
              <a:t>concentrazioni</a:t>
            </a:r>
            <a:r>
              <a:rPr lang="en-US" sz="1600" dirty="0"/>
              <a:t> </a:t>
            </a:r>
            <a:r>
              <a:rPr lang="en-US" sz="1600" dirty="0" err="1"/>
              <a:t>eccessive</a:t>
            </a:r>
            <a:r>
              <a:rPr lang="en-US" sz="1600" dirty="0"/>
              <a:t>, lo stress </a:t>
            </a:r>
            <a:r>
              <a:rPr lang="en-US" sz="1600" dirty="0" err="1"/>
              <a:t>ossidativo</a:t>
            </a:r>
            <a:r>
              <a:rPr lang="en-US" sz="1600" dirty="0"/>
              <a:t> ROS-</a:t>
            </a:r>
            <a:r>
              <a:rPr lang="en-US" sz="1600" dirty="0" err="1"/>
              <a:t>mediato</a:t>
            </a:r>
            <a:r>
              <a:rPr lang="en-US" sz="1600" dirty="0"/>
              <a:t> </a:t>
            </a:r>
            <a:r>
              <a:rPr lang="en-US" sz="1600" dirty="0" err="1"/>
              <a:t>può</a:t>
            </a:r>
            <a:r>
              <a:rPr lang="en-US" sz="1600" dirty="0"/>
              <a:t> </a:t>
            </a:r>
            <a:r>
              <a:rPr lang="en-US" sz="1600" dirty="0" err="1"/>
              <a:t>portare</a:t>
            </a:r>
            <a:r>
              <a:rPr lang="en-US" sz="1600" dirty="0"/>
              <a:t> a </a:t>
            </a:r>
            <a:r>
              <a:rPr lang="en-US" sz="1600" dirty="0" err="1"/>
              <a:t>necrosi</a:t>
            </a:r>
            <a:r>
              <a:rPr lang="en-US" sz="1600" dirty="0"/>
              <a:t> </a:t>
            </a:r>
            <a:r>
              <a:rPr lang="en-US" sz="1600" dirty="0" err="1"/>
              <a:t>cellulare</a:t>
            </a:r>
            <a:r>
              <a:rPr lang="en-US" sz="1600" dirty="0"/>
              <a:t> o </a:t>
            </a:r>
            <a:r>
              <a:rPr lang="en-US" sz="1600" dirty="0" err="1"/>
              <a:t>apoptosi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3870" y="4948911"/>
            <a:ext cx="364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Paradossalmente</a:t>
            </a:r>
            <a:r>
              <a:rPr lang="en-US" dirty="0"/>
              <a:t>, </a:t>
            </a:r>
            <a:r>
              <a:rPr lang="en-US" dirty="0" err="1"/>
              <a:t>l'ipossia</a:t>
            </a:r>
            <a:r>
              <a:rPr lang="en-US" dirty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/>
              <a:t>tradursi</a:t>
            </a:r>
            <a:r>
              <a:rPr lang="en-US" dirty="0"/>
              <a:t> in un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smtClean="0"/>
              <a:t>ROS e ROS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pensati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protagonisti</a:t>
            </a:r>
            <a:r>
              <a:rPr lang="en-US" dirty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patologia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riperfusione</a:t>
            </a:r>
            <a:r>
              <a:rPr lang="en-US" dirty="0"/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4179" y="50444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Un'importante</a:t>
            </a:r>
            <a:r>
              <a:rPr lang="en-US" dirty="0"/>
              <a:t> </a:t>
            </a:r>
            <a:r>
              <a:rPr lang="en-US" dirty="0" err="1"/>
              <a:t>caratteristica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 smtClean="0"/>
              <a:t>tossicità</a:t>
            </a:r>
            <a:r>
              <a:rPr lang="en-US" dirty="0" smtClean="0"/>
              <a:t> </a:t>
            </a:r>
            <a:r>
              <a:rPr lang="en-US" dirty="0" err="1" smtClean="0"/>
              <a:t>polmonare</a:t>
            </a:r>
            <a:r>
              <a:rPr lang="en-US" dirty="0" smtClean="0"/>
              <a:t> </a:t>
            </a:r>
            <a:r>
              <a:rPr lang="en-US" dirty="0" err="1"/>
              <a:t>dell'ossigeno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smtClean="0"/>
              <a:t>quasi </a:t>
            </a:r>
            <a:r>
              <a:rPr lang="en-US" dirty="0" err="1" smtClean="0"/>
              <a:t>impossibile</a:t>
            </a:r>
            <a:r>
              <a:rPr lang="en-US" dirty="0" smtClean="0"/>
              <a:t> </a:t>
            </a:r>
            <a:r>
              <a:rPr lang="en-US" dirty="0" err="1"/>
              <a:t>distinguere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danni</a:t>
            </a:r>
            <a:r>
              <a:rPr lang="en-US" dirty="0"/>
              <a:t> </a:t>
            </a:r>
            <a:r>
              <a:rPr lang="en-US" dirty="0" err="1"/>
              <a:t>causati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/>
              <a:t>processi</a:t>
            </a:r>
            <a:r>
              <a:rPr lang="en-US" dirty="0"/>
              <a:t> di </a:t>
            </a:r>
            <a:r>
              <a:rPr lang="en-US" dirty="0" err="1"/>
              <a:t>lesioni</a:t>
            </a:r>
            <a:r>
              <a:rPr lang="en-US" dirty="0"/>
              <a:t> </a:t>
            </a:r>
            <a:r>
              <a:rPr lang="en-US" dirty="0" err="1"/>
              <a:t>polmonari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7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057" y="4211058"/>
            <a:ext cx="8487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it-IT" dirty="0"/>
              <a:t>Di conseguenza, </a:t>
            </a:r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/>
              <a:t>è chiaro se il deterioramento della funzione polmonare durante la terapia di ossigeno </a:t>
            </a:r>
            <a:r>
              <a:rPr lang="it-IT" dirty="0" smtClean="0"/>
              <a:t>ad </a:t>
            </a:r>
            <a:r>
              <a:rPr lang="it-IT" dirty="0"/>
              <a:t>alta </a:t>
            </a:r>
            <a:r>
              <a:rPr lang="it-IT" dirty="0" smtClean="0"/>
              <a:t>concentrazione </a:t>
            </a:r>
            <a:r>
              <a:rPr lang="it-IT" dirty="0"/>
              <a:t>è dovuto </a:t>
            </a:r>
            <a:r>
              <a:rPr lang="it-IT" dirty="0" smtClean="0"/>
              <a:t>a: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/>
              <a:t>peggioramento del processo della malattia primaria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 danni radicali-indotti da privazione di ossigeno;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</a:t>
            </a:r>
            <a:r>
              <a:rPr lang="it-IT" dirty="0" err="1" smtClean="0"/>
              <a:t>peossigenazione</a:t>
            </a:r>
            <a:r>
              <a:rPr lang="it-IT" dirty="0" smtClean="0"/>
              <a:t> che produce radicali liberi</a:t>
            </a:r>
            <a:endParaRPr lang="it-IT" dirty="0" smtClean="0"/>
          </a:p>
        </p:txBody>
      </p:sp>
      <p:pic>
        <p:nvPicPr>
          <p:cNvPr id="3" name="Picture 2" descr="LEGANERD_0379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0" y="1384773"/>
            <a:ext cx="7136505" cy="2736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081" y="449521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Prima </a:t>
            </a:r>
            <a:r>
              <a:rPr lang="en-US" sz="2400" b="1" dirty="0" err="1" smtClean="0"/>
              <a:t>l’uovo</a:t>
            </a:r>
            <a:r>
              <a:rPr lang="en-US" sz="2400" b="1" dirty="0" smtClean="0"/>
              <a:t> o la </a:t>
            </a:r>
            <a:r>
              <a:rPr lang="en-US" sz="2400" b="1" dirty="0" err="1" smtClean="0"/>
              <a:t>gallina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51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" y="22476"/>
            <a:ext cx="9144000" cy="351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500"/>
            <a:ext cx="9144000" cy="3216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known.jp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1" y="1142998"/>
            <a:ext cx="8136448" cy="5139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9" y="0"/>
            <a:ext cx="6838849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Ipercapnia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iperossigenazione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470" y="1592037"/>
            <a:ext cx="80234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/>
              <a:t>L'effetto clinico </a:t>
            </a:r>
            <a:r>
              <a:rPr lang="it-IT" sz="1400" dirty="0" smtClean="0"/>
              <a:t>della </a:t>
            </a:r>
            <a:r>
              <a:rPr lang="it-IT" sz="1400" dirty="0" err="1" smtClean="0"/>
              <a:t>supplementazione</a:t>
            </a:r>
            <a:r>
              <a:rPr lang="it-IT" sz="1400" dirty="0" smtClean="0"/>
              <a:t> di O2 può </a:t>
            </a:r>
            <a:r>
              <a:rPr lang="it-IT" sz="1400" dirty="0"/>
              <a:t>avere su pazienti che </a:t>
            </a:r>
            <a:r>
              <a:rPr lang="it-IT" sz="1400" dirty="0" smtClean="0"/>
              <a:t>accusano riacutizzazione acuta di BPCO ora </a:t>
            </a:r>
            <a:r>
              <a:rPr lang="it-IT" sz="1400" dirty="0"/>
              <a:t>è ampiamente noto, </a:t>
            </a:r>
            <a:r>
              <a:rPr lang="it-IT" sz="1400" dirty="0" smtClean="0"/>
              <a:t>ma  </a:t>
            </a:r>
            <a:r>
              <a:rPr lang="it-IT" sz="1400" dirty="0"/>
              <a:t>ancora non completamente </a:t>
            </a:r>
            <a:r>
              <a:rPr lang="it-IT" sz="1400" dirty="0" smtClean="0"/>
              <a:t>compreso.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/>
              <a:t>L</a:t>
            </a:r>
            <a:r>
              <a:rPr lang="it-IT" sz="1400" dirty="0" smtClean="0"/>
              <a:t>a </a:t>
            </a:r>
            <a:r>
              <a:rPr lang="it-IT" sz="1400" dirty="0"/>
              <a:t>somministrazione di ossigeno incontrollata, soprattutto quando </a:t>
            </a:r>
            <a:r>
              <a:rPr lang="it-IT" sz="1400" dirty="0" smtClean="0"/>
              <a:t>rilasciata ad </a:t>
            </a:r>
            <a:r>
              <a:rPr lang="it-IT" sz="1400" dirty="0"/>
              <a:t>alte concentrazioni, può provocare un peggioramento della </a:t>
            </a:r>
            <a:r>
              <a:rPr lang="it-IT" sz="1400" dirty="0" smtClean="0"/>
              <a:t>ipercapnia .  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</a:t>
            </a:r>
            <a:r>
              <a:rPr lang="it-IT" sz="1400" dirty="0" err="1" smtClean="0"/>
              <a:t>ultipli</a:t>
            </a:r>
            <a:r>
              <a:rPr lang="it-IT" sz="1400" dirty="0" smtClean="0"/>
              <a:t> meccanismi </a:t>
            </a:r>
            <a:r>
              <a:rPr lang="it-IT" sz="1400" dirty="0"/>
              <a:t>patologici </a:t>
            </a:r>
            <a:r>
              <a:rPr lang="it-IT" sz="1400" dirty="0" smtClean="0"/>
              <a:t>sono ritenuti essere </a:t>
            </a:r>
            <a:r>
              <a:rPr lang="it-IT" sz="1400" dirty="0"/>
              <a:t>alla base di questo fenomeno, </a:t>
            </a:r>
            <a:r>
              <a:rPr lang="it-IT" sz="1400" dirty="0" smtClean="0"/>
              <a:t>con  </a:t>
            </a:r>
            <a:r>
              <a:rPr lang="it-IT" sz="1400" dirty="0"/>
              <a:t>cause primarie </a:t>
            </a:r>
            <a:r>
              <a:rPr lang="it-IT" sz="1400" dirty="0" smtClean="0"/>
              <a:t>che iniziano  dall'inibizione della </a:t>
            </a:r>
            <a:r>
              <a:rPr lang="it-IT" sz="1400" dirty="0"/>
              <a:t>vasocostrizione polmonare. </a:t>
            </a:r>
            <a:r>
              <a:rPr lang="it-IT" sz="1400" dirty="0" smtClean="0"/>
              <a:t>Conseguente </a:t>
            </a:r>
            <a:r>
              <a:rPr lang="it-IT" sz="1400" dirty="0"/>
              <a:t>un </a:t>
            </a:r>
            <a:r>
              <a:rPr lang="it-IT" sz="1400" dirty="0" smtClean="0"/>
              <a:t>peggioramento del rapporto  </a:t>
            </a:r>
            <a:r>
              <a:rPr lang="it-IT" sz="1400" dirty="0"/>
              <a:t>ventilazione/perfusione e uno spostamento destro della curva di dissociazione di CO2 (effetto </a:t>
            </a:r>
            <a:r>
              <a:rPr lang="it-IT" sz="1400" dirty="0" err="1"/>
              <a:t>Haldane</a:t>
            </a:r>
            <a:r>
              <a:rPr lang="it-IT" sz="1400" dirty="0"/>
              <a:t>), aumentando ulteriormente la </a:t>
            </a:r>
            <a:r>
              <a:rPr lang="it-IT" sz="1400" dirty="0" smtClean="0"/>
              <a:t>PaCO2.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altri </a:t>
            </a:r>
            <a:r>
              <a:rPr lang="it-IT" sz="1400" dirty="0"/>
              <a:t>meccanismi per questo fenomeno comprendono ulteriori aumenti nel </a:t>
            </a:r>
            <a:r>
              <a:rPr lang="it-IT" sz="1400" dirty="0" err="1" smtClean="0"/>
              <a:t>mismatch</a:t>
            </a:r>
            <a:r>
              <a:rPr lang="it-IT" sz="1400" dirty="0" smtClean="0"/>
              <a:t> </a:t>
            </a:r>
            <a:r>
              <a:rPr lang="it-IT" sz="1400" dirty="0"/>
              <a:t>di ventilazione/perfusione a causa di </a:t>
            </a:r>
            <a:r>
              <a:rPr lang="it-IT" sz="1400" dirty="0" smtClean="0"/>
              <a:t>atelettasie da assorbimento e </a:t>
            </a:r>
            <a:r>
              <a:rPr lang="it-IT" sz="1400" dirty="0"/>
              <a:t>un </a:t>
            </a:r>
            <a:r>
              <a:rPr lang="it-IT" sz="1400" dirty="0" smtClean="0"/>
              <a:t>aumentato lavoro di </a:t>
            </a:r>
            <a:r>
              <a:rPr lang="it-IT" sz="1400" dirty="0"/>
              <a:t>respirazione dovuto il più alta densità di ossigeno sopra </a:t>
            </a:r>
            <a:r>
              <a:rPr lang="it-IT" sz="1400" dirty="0" smtClean="0"/>
              <a:t>concentrazioni A/A .</a:t>
            </a:r>
            <a:endParaRPr lang="it-IT" sz="1400" dirty="0"/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</a:t>
            </a:r>
            <a:r>
              <a:rPr lang="it-IT" sz="1400" dirty="0" smtClean="0"/>
              <a:t>’iniziale </a:t>
            </a:r>
            <a:r>
              <a:rPr lang="it-IT" sz="1400" dirty="0"/>
              <a:t>credenze che l'ipercapnia è stata causata principalmente a seguito di </a:t>
            </a:r>
            <a:r>
              <a:rPr lang="it-IT" sz="1400" dirty="0" smtClean="0"/>
              <a:t>un “drive ipossico ridotto” sono </a:t>
            </a:r>
            <a:r>
              <a:rPr lang="it-IT" sz="1400" dirty="0"/>
              <a:t>state in gran </a:t>
            </a:r>
            <a:r>
              <a:rPr lang="it-IT" sz="1400" dirty="0" smtClean="0"/>
              <a:t>parte smentite</a:t>
            </a:r>
            <a:r>
              <a:rPr lang="it-IT" sz="1400" dirty="0"/>
              <a:t>,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635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2" y="1243090"/>
            <a:ext cx="7587574" cy="3695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500" y="5010744"/>
            <a:ext cx="7831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15 minutes of high oxygen administration, </a:t>
            </a:r>
            <a:r>
              <a:rPr lang="en-US" dirty="0" smtClean="0"/>
              <a:t>an initial </a:t>
            </a:r>
            <a:r>
              <a:rPr lang="en-US" dirty="0"/>
              <a:t>decrease in minute ventilation, which recovers substantially</a:t>
            </a:r>
            <a:r>
              <a:rPr lang="en-US" dirty="0" smtClean="0"/>
              <a:t>, is </a:t>
            </a:r>
            <a:r>
              <a:rPr lang="en-US" dirty="0"/>
              <a:t>seen in patients with acute exacerbation of chronic </a:t>
            </a:r>
            <a:r>
              <a:rPr lang="en-US" dirty="0" smtClean="0"/>
              <a:t>obstructive pulmonary </a:t>
            </a:r>
            <a:r>
              <a:rPr lang="en-US" dirty="0"/>
              <a:t>disease. However, the oxygen-induced </a:t>
            </a:r>
            <a:r>
              <a:rPr lang="en-US" dirty="0" err="1" smtClean="0"/>
              <a:t>hypercapnia</a:t>
            </a:r>
            <a:r>
              <a:rPr lang="en-US" dirty="0"/>
              <a:t> </a:t>
            </a:r>
            <a:r>
              <a:rPr lang="en-US" dirty="0" smtClean="0"/>
              <a:t>does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recover. CO2, carbon dioxide; VE, minute ventilation.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672" y="128738"/>
            <a:ext cx="8495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Effects </a:t>
            </a:r>
            <a:r>
              <a:rPr lang="en-US" b="1" u="sng" dirty="0"/>
              <a:t>of the administration of O2 on ventilation and blood gases in patients with chronic obstructive pulmonary disease during acute respiratory failure.</a:t>
            </a:r>
          </a:p>
          <a:p>
            <a:r>
              <a:rPr lang="it-IT" u="sng" dirty="0">
                <a:hlinkClick r:id="rId3"/>
              </a:rPr>
              <a:t>Aubier M, </a:t>
            </a:r>
            <a:r>
              <a:rPr lang="it-IT" u="sng" dirty="0">
                <a:hlinkClick r:id="rId4"/>
              </a:rPr>
              <a:t>Murciano D, </a:t>
            </a:r>
            <a:r>
              <a:rPr lang="it-IT" u="sng" dirty="0">
                <a:hlinkClick r:id="rId5"/>
              </a:rPr>
              <a:t>Milic-Emili J, </a:t>
            </a:r>
            <a:r>
              <a:rPr lang="it-IT" u="sng" dirty="0">
                <a:hlinkClick r:id="rId6"/>
              </a:rPr>
              <a:t>Touaty E, </a:t>
            </a:r>
            <a:r>
              <a:rPr lang="it-IT" u="sng" dirty="0">
                <a:hlinkClick r:id="rId7"/>
              </a:rPr>
              <a:t>Daghfous J, </a:t>
            </a:r>
            <a:r>
              <a:rPr lang="it-IT" u="sng" dirty="0">
                <a:hlinkClick r:id="rId8"/>
              </a:rPr>
              <a:t>Pariente R, </a:t>
            </a:r>
            <a:r>
              <a:rPr lang="it-IT" u="sng" dirty="0">
                <a:hlinkClick r:id="rId9"/>
              </a:rPr>
              <a:t>Derenne JP.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5711" y="6227753"/>
            <a:ext cx="432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err="1"/>
              <a:t>Am</a:t>
            </a:r>
            <a:r>
              <a:rPr lang="pt-BR" u="sng" dirty="0"/>
              <a:t> </a:t>
            </a:r>
            <a:r>
              <a:rPr lang="pt-BR" u="sng" dirty="0" err="1"/>
              <a:t>Rev</a:t>
            </a:r>
            <a:r>
              <a:rPr lang="pt-BR" u="sng" dirty="0"/>
              <a:t> </a:t>
            </a:r>
            <a:r>
              <a:rPr lang="pt-BR" u="sng" dirty="0" err="1"/>
              <a:t>Respir</a:t>
            </a:r>
            <a:r>
              <a:rPr lang="pt-BR" u="sng" dirty="0"/>
              <a:t> </a:t>
            </a:r>
            <a:r>
              <a:rPr lang="pt-BR" u="sng" dirty="0" err="1"/>
              <a:t>Dis</a:t>
            </a:r>
            <a:r>
              <a:rPr lang="pt-BR" u="sng" dirty="0"/>
              <a:t>. 1980 Nov;122(5):747-54.</a:t>
            </a:r>
          </a:p>
        </p:txBody>
      </p:sp>
    </p:spTree>
    <p:extLst>
      <p:ext uri="{BB962C8B-B14F-4D97-AF65-F5344CB8AC3E}">
        <p14:creationId xmlns:p14="http://schemas.microsoft.com/office/powerpoint/2010/main" val="75245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3" y="1115151"/>
            <a:ext cx="2064810" cy="4527702"/>
          </a:xfrm>
          <a:prstGeom prst="rect">
            <a:avLst/>
          </a:prstGeom>
        </p:spPr>
      </p:pic>
      <p:pic>
        <p:nvPicPr>
          <p:cNvPr id="9" name="Picture 8" descr="rccm9904119.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14" y="1076501"/>
            <a:ext cx="2274385" cy="45839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573" y="5660478"/>
            <a:ext cx="895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study suggests that an overall reduction in ventilation characterizes </a:t>
            </a:r>
            <a:r>
              <a:rPr lang="en-US" sz="1200" dirty="0" smtClean="0"/>
              <a:t>oxygen induced </a:t>
            </a:r>
            <a:r>
              <a:rPr lang="en-US" sz="1200" dirty="0" err="1"/>
              <a:t>hypercapnia</a:t>
            </a:r>
            <a:r>
              <a:rPr lang="en-US" sz="1200" dirty="0"/>
              <a:t>, as an increased dispersion of blood flow from release of hypoxic vasoconstriction occurred to a significant and similar degree in both groups. The significant increase in wasted ventilation (alveolar dead space) in the R group only may be secondary to the higher carbon dioxide tension, perhaps related to </a:t>
            </a:r>
            <a:r>
              <a:rPr lang="en-US" sz="1200" dirty="0" err="1"/>
              <a:t>bronchodilatation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674" y="1303566"/>
            <a:ext cx="3931096" cy="41861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239" y="191821"/>
            <a:ext cx="9113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The Role of Hypoventilation and Ventilation-Perfusion Redistribution in Oxygen-induced </a:t>
            </a:r>
            <a:r>
              <a:rPr lang="en-US" sz="1600" b="1" dirty="0" err="1"/>
              <a:t>Hypercapnia</a:t>
            </a:r>
            <a:r>
              <a:rPr lang="en-US" sz="1600" b="1" dirty="0"/>
              <a:t> during Acute Exacerbations of Chronic Obstructive Pulmonary </a:t>
            </a:r>
            <a:r>
              <a:rPr lang="en-US" sz="1600" b="1" dirty="0" smtClean="0"/>
              <a:t>Disease</a:t>
            </a:r>
            <a:endParaRPr lang="en-US" sz="1600" dirty="0"/>
          </a:p>
          <a:p>
            <a:r>
              <a:rPr lang="de-DE" sz="1600" b="1" dirty="0">
                <a:hlinkClick r:id="rId5"/>
              </a:rPr>
              <a:t>TRACEY D. ROBINSON </a:t>
            </a:r>
            <a:r>
              <a:rPr lang="de-DE" sz="1600" dirty="0">
                <a:hlinkClick r:id="rId5"/>
              </a:rPr>
              <a:t>, </a:t>
            </a:r>
            <a:r>
              <a:rPr lang="de-DE" sz="1600" b="1" dirty="0">
                <a:hlinkClick r:id="rId6"/>
              </a:rPr>
              <a:t>DAVID B. FREIBERG </a:t>
            </a:r>
            <a:r>
              <a:rPr lang="de-DE" sz="1600" dirty="0">
                <a:hlinkClick r:id="rId6"/>
              </a:rPr>
              <a:t>, </a:t>
            </a:r>
            <a:r>
              <a:rPr lang="de-DE" sz="1600" b="1" dirty="0">
                <a:hlinkClick r:id="rId7"/>
              </a:rPr>
              <a:t>JEFF A. REGNIS </a:t>
            </a:r>
            <a:r>
              <a:rPr lang="de-DE" sz="1600" dirty="0">
                <a:hlinkClick r:id="rId7"/>
              </a:rPr>
              <a:t>, and </a:t>
            </a:r>
            <a:r>
              <a:rPr lang="de-DE" sz="1600" b="1" dirty="0">
                <a:hlinkClick r:id="rId8"/>
              </a:rPr>
              <a:t>IVEN H. YOUNG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30641" y="6396335"/>
            <a:ext cx="575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/>
              <a:t>Am J </a:t>
            </a:r>
            <a:r>
              <a:rPr lang="de-DE" u="sng" dirty="0" err="1"/>
              <a:t>Respir</a:t>
            </a:r>
            <a:r>
              <a:rPr lang="de-DE" u="sng" dirty="0"/>
              <a:t> </a:t>
            </a:r>
            <a:r>
              <a:rPr lang="de-DE" u="sng" dirty="0" err="1"/>
              <a:t>Crit</a:t>
            </a:r>
            <a:r>
              <a:rPr lang="de-DE" u="sng" dirty="0"/>
              <a:t> Care Med. 2000 May;161(5):1524-9.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0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3126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425" y="5253129"/>
            <a:ext cx="803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left frame shows normal alveolar ventilation and perfusion. In the right frame, </a:t>
            </a:r>
            <a:r>
              <a:rPr lang="en-US" dirty="0" smtClean="0"/>
              <a:t>reduced ventilation </a:t>
            </a:r>
            <a:r>
              <a:rPr lang="en-US" dirty="0"/>
              <a:t>(thus O2 tension) in the alveolus (green) leads to a reduced perfusion because of the hypoxic pulmonary vasoconstriction mechanism</a:t>
            </a:r>
          </a:p>
        </p:txBody>
      </p:sp>
    </p:spTree>
    <p:extLst>
      <p:ext uri="{BB962C8B-B14F-4D97-AF65-F5344CB8AC3E}">
        <p14:creationId xmlns:p14="http://schemas.microsoft.com/office/powerpoint/2010/main" val="375703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Effetto</a:t>
            </a:r>
            <a:r>
              <a:rPr lang="en-US" dirty="0" smtClean="0"/>
              <a:t> Haldane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530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/>
              <a:t> HbCO2   </a:t>
            </a:r>
            <a:r>
              <a:rPr lang="mr-IN" dirty="0" smtClean="0"/>
              <a:t>O2~</a:t>
            </a:r>
            <a:r>
              <a:rPr lang="it-IT" dirty="0" smtClean="0"/>
              <a:t>X</a:t>
            </a:r>
            <a:r>
              <a:rPr lang="mr-IN" dirty="0" smtClean="0"/>
              <a:t>HbO2  +</a:t>
            </a:r>
            <a:r>
              <a:rPr lang="it-IT" dirty="0" smtClean="0"/>
              <a:t>PaCO2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08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70" y="248028"/>
            <a:ext cx="6121631" cy="199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12" y="2479598"/>
            <a:ext cx="4782214" cy="3260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41" y="2479598"/>
            <a:ext cx="4074059" cy="3360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135" y="6198978"/>
            <a:ext cx="1549400" cy="2413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78000" y="3008923"/>
            <a:ext cx="1504462" cy="2833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77999" y="4636477"/>
            <a:ext cx="1582615" cy="28330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0" y="238107"/>
            <a:ext cx="4355585" cy="134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3285"/>
            <a:ext cx="3512249" cy="2688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2441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All patients in the high </a:t>
            </a:r>
            <a:r>
              <a:rPr lang="en-US" sz="1000" dirty="0" smtClean="0"/>
              <a:t>concentration oxygen </a:t>
            </a:r>
            <a:r>
              <a:rPr lang="en-US" sz="1000" dirty="0"/>
              <a:t>group received 8 L/min via a medium</a:t>
            </a:r>
          </a:p>
          <a:p>
            <a:r>
              <a:rPr lang="en-US" sz="1000" dirty="0"/>
              <a:t>concentration mask (Hudson RCI, Durham NC</a:t>
            </a:r>
            <a:r>
              <a:rPr lang="en-US" sz="1000" dirty="0" smtClean="0"/>
              <a:t>, USA</a:t>
            </a:r>
            <a:r>
              <a:rPr lang="en-US" sz="1000" dirty="0"/>
              <a:t>) which delivers a FiO2 of between 0.4 </a:t>
            </a:r>
            <a:r>
              <a:rPr lang="en-US" sz="1000" dirty="0" smtClean="0"/>
              <a:t>and 0.78.11,12 </a:t>
            </a:r>
            <a:r>
              <a:rPr lang="en-US" sz="1000" dirty="0"/>
              <a:t>Patients in the titrated group </a:t>
            </a:r>
            <a:r>
              <a:rPr lang="en-US" sz="1000" dirty="0" smtClean="0"/>
              <a:t>received oxygen </a:t>
            </a:r>
            <a:r>
              <a:rPr lang="en-US" sz="1000" dirty="0"/>
              <a:t>only if their saturation was ≤92% </a:t>
            </a:r>
            <a:r>
              <a:rPr lang="en-US" sz="1000" dirty="0" smtClean="0"/>
              <a:t>on room </a:t>
            </a:r>
            <a:r>
              <a:rPr lang="en-US" sz="1000" dirty="0"/>
              <a:t>air, with oxygen titrated as required at </a:t>
            </a:r>
            <a:r>
              <a:rPr lang="en-US" sz="1000" dirty="0" smtClean="0"/>
              <a:t>5 minute intervals</a:t>
            </a:r>
            <a:r>
              <a:rPr lang="en-US" sz="1000" dirty="0"/>
              <a:t>, to achieve an oxygen </a:t>
            </a:r>
            <a:r>
              <a:rPr lang="en-US" sz="1000" dirty="0" smtClean="0"/>
              <a:t>saturation of </a:t>
            </a:r>
            <a:r>
              <a:rPr lang="en-US" sz="1000" dirty="0"/>
              <a:t>93 to 95% according to the protocol </a:t>
            </a:r>
            <a:r>
              <a:rPr lang="en-US" sz="1000" dirty="0" smtClean="0"/>
              <a:t>outlined in </a:t>
            </a:r>
            <a:r>
              <a:rPr lang="en-US" sz="1000" dirty="0"/>
              <a:t>the online supplement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49" y="1785809"/>
            <a:ext cx="5238609" cy="224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109" y="4027518"/>
            <a:ext cx="5502771" cy="2187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478" y="6321201"/>
            <a:ext cx="28575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10154"/>
            <a:ext cx="3512250" cy="13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1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95" y="242219"/>
            <a:ext cx="7361832" cy="1245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7" y="3016031"/>
            <a:ext cx="2648640" cy="3065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699" y="1482095"/>
            <a:ext cx="8564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Patients were randomly assigned to one of two oxygen </a:t>
            </a:r>
            <a:r>
              <a:rPr lang="en-US" sz="1400" dirty="0" smtClean="0"/>
              <a:t>regimes for </a:t>
            </a:r>
            <a:r>
              <a:rPr lang="en-US" sz="1400" dirty="0"/>
              <a:t>1 h. Patients in the high concentration group received </a:t>
            </a:r>
            <a:r>
              <a:rPr lang="en-US" sz="1400" dirty="0" smtClean="0"/>
              <a:t>oxygen at </a:t>
            </a:r>
            <a:r>
              <a:rPr lang="en-US" sz="1400" dirty="0"/>
              <a:t>a flow rate of 8 l/min via a medium concentration </a:t>
            </a:r>
            <a:r>
              <a:rPr lang="en-US" sz="1400" dirty="0" smtClean="0"/>
              <a:t>mask (</a:t>
            </a:r>
            <a:r>
              <a:rPr lang="en-US" sz="1400" dirty="0"/>
              <a:t>Hudson RCI, Durham, North Carolina, USA) which delivers </a:t>
            </a:r>
            <a:r>
              <a:rPr lang="en-US" sz="1400" dirty="0" smtClean="0"/>
              <a:t>an FiO2 </a:t>
            </a:r>
            <a:r>
              <a:rPr lang="en-US" sz="1400" dirty="0"/>
              <a:t>of between 0.4 and 0.78.25 26 Patients in the titrated </a:t>
            </a:r>
            <a:r>
              <a:rPr lang="en-US" sz="1400" dirty="0" smtClean="0"/>
              <a:t>group received </a:t>
            </a:r>
            <a:r>
              <a:rPr lang="en-US" sz="1400" dirty="0"/>
              <a:t>oxygen only if their saturation was #92% on room air</a:t>
            </a:r>
            <a:r>
              <a:rPr lang="en-US" sz="1400" dirty="0" smtClean="0"/>
              <a:t>, with </a:t>
            </a:r>
            <a:r>
              <a:rPr lang="en-US" sz="1400" dirty="0"/>
              <a:t>oxygen titrated as required at 5 min intervals, to achieve </a:t>
            </a:r>
            <a:r>
              <a:rPr lang="en-US" sz="1400" dirty="0" smtClean="0"/>
              <a:t>an oxygen </a:t>
            </a:r>
            <a:r>
              <a:rPr lang="en-US" sz="1400" dirty="0"/>
              <a:t>saturation of 93e95% according to the protocol </a:t>
            </a:r>
            <a:r>
              <a:rPr lang="en-US" sz="1400" dirty="0" smtClean="0"/>
              <a:t>outlined in </a:t>
            </a:r>
            <a:r>
              <a:rPr lang="en-US" sz="1400" dirty="0"/>
              <a:t>the online supplement Table S1. Flow rates up to 4 l/min </a:t>
            </a:r>
            <a:r>
              <a:rPr lang="en-US" sz="1400" dirty="0" smtClean="0"/>
              <a:t>were delivered </a:t>
            </a:r>
            <a:r>
              <a:rPr lang="en-US" sz="1400" dirty="0"/>
              <a:t>via nasal </a:t>
            </a:r>
            <a:r>
              <a:rPr lang="en-US" sz="1400" dirty="0" err="1"/>
              <a:t>cannulae</a:t>
            </a:r>
            <a:r>
              <a:rPr lang="en-US" sz="1400" dirty="0"/>
              <a:t> (Hudson RCI) and those &gt;4 l/</a:t>
            </a:r>
            <a:r>
              <a:rPr lang="en-US" sz="1400" dirty="0" smtClean="0"/>
              <a:t>min were </a:t>
            </a:r>
            <a:r>
              <a:rPr lang="en-US" sz="1400" dirty="0"/>
              <a:t>delivered by medium concentration mask.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18" y="2867090"/>
            <a:ext cx="4811979" cy="1686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16" y="4554054"/>
            <a:ext cx="4841745" cy="1964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427" y="6518200"/>
            <a:ext cx="19939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904" y="1765176"/>
            <a:ext cx="6990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Questi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primi</a:t>
            </a:r>
            <a:r>
              <a:rPr lang="en-US" sz="2800" dirty="0" smtClean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randomizzati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controllati</a:t>
            </a:r>
            <a:r>
              <a:rPr lang="en-US" sz="2800" dirty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suggeriscono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l’aumento</a:t>
            </a:r>
            <a:r>
              <a:rPr lang="en-US" sz="2800" dirty="0"/>
              <a:t> di </a:t>
            </a:r>
            <a:r>
              <a:rPr lang="en-US" sz="2800" dirty="0" err="1"/>
              <a:t>anidride</a:t>
            </a:r>
            <a:r>
              <a:rPr lang="en-US" sz="2800" dirty="0"/>
              <a:t> </a:t>
            </a:r>
            <a:r>
              <a:rPr lang="en-US" sz="2800" dirty="0" err="1" smtClean="0"/>
              <a:t>carbonica</a:t>
            </a:r>
            <a:r>
              <a:rPr lang="en-US" sz="2800" dirty="0" smtClean="0"/>
              <a:t> in </a:t>
            </a:r>
            <a:r>
              <a:rPr lang="en-US" sz="2800" dirty="0" err="1" smtClean="0"/>
              <a:t>risposta</a:t>
            </a:r>
            <a:r>
              <a:rPr lang="en-US" sz="2800" dirty="0" smtClean="0"/>
              <a:t> </a:t>
            </a:r>
            <a:r>
              <a:rPr lang="en-US" sz="2800" dirty="0" err="1" smtClean="0"/>
              <a:t>all'ossigeno</a:t>
            </a:r>
            <a:r>
              <a:rPr lang="en-US" sz="2800" dirty="0" smtClean="0"/>
              <a:t> ad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concentrazione</a:t>
            </a:r>
            <a:r>
              <a:rPr lang="en-US" sz="2800" dirty="0" smtClean="0"/>
              <a:t> non </a:t>
            </a:r>
            <a:r>
              <a:rPr lang="en-US" sz="2800" dirty="0" err="1" smtClean="0"/>
              <a:t>è</a:t>
            </a:r>
            <a:r>
              <a:rPr lang="en-US" sz="2800" dirty="0" smtClean="0"/>
              <a:t> solo </a:t>
            </a:r>
            <a:r>
              <a:rPr lang="en-US" sz="2800" dirty="0" err="1" smtClean="0"/>
              <a:t>limitato</a:t>
            </a:r>
            <a:r>
              <a:rPr lang="en-US" sz="2800" dirty="0" smtClean="0"/>
              <a:t> a BPCO ma </a:t>
            </a:r>
            <a:r>
              <a:rPr lang="en-US" sz="2800" smtClean="0"/>
              <a:t>anche </a:t>
            </a:r>
            <a:r>
              <a:rPr lang="en-US" sz="2800" dirty="0" err="1" smtClean="0"/>
              <a:t>altre</a:t>
            </a:r>
            <a:r>
              <a:rPr lang="en-US" sz="2800" dirty="0" smtClean="0"/>
              <a:t> </a:t>
            </a:r>
            <a:r>
              <a:rPr lang="en-US" sz="2800" dirty="0" err="1" smtClean="0"/>
              <a:t>malattie</a:t>
            </a:r>
            <a:r>
              <a:rPr lang="en-US" sz="2800" dirty="0" smtClean="0"/>
              <a:t> con un </a:t>
            </a:r>
            <a:r>
              <a:rPr lang="en-US" sz="2800" dirty="0" err="1" smtClean="0"/>
              <a:t>rischio</a:t>
            </a:r>
            <a:r>
              <a:rPr lang="en-US" sz="2800" dirty="0" smtClean="0"/>
              <a:t> ben </a:t>
            </a:r>
            <a:r>
              <a:rPr lang="en-US" sz="2800" dirty="0" err="1" smtClean="0"/>
              <a:t>riconosciuto</a:t>
            </a:r>
            <a:r>
              <a:rPr lang="en-US" sz="2800" dirty="0" smtClean="0"/>
              <a:t> di</a:t>
            </a:r>
            <a:r>
              <a:rPr lang="en-US" sz="2800" dirty="0"/>
              <a:t> </a:t>
            </a:r>
            <a:r>
              <a:rPr lang="pl-PL" sz="2800" dirty="0" err="1" smtClean="0"/>
              <a:t>ipercapnia</a:t>
            </a:r>
            <a:r>
              <a:rPr lang="pl-PL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97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5" y="1270001"/>
            <a:ext cx="7646596" cy="3791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3375" y="5864389"/>
            <a:ext cx="599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u="sng" dirty="0" err="1" smtClean="0"/>
              <a:t>Crit</a:t>
            </a:r>
            <a:r>
              <a:rPr lang="pt-BR" sz="1400" u="sng" dirty="0" smtClean="0"/>
              <a:t> </a:t>
            </a:r>
            <a:r>
              <a:rPr lang="pt-BR" sz="1400" u="sng" dirty="0" err="1" smtClean="0"/>
              <a:t>Care</a:t>
            </a:r>
            <a:r>
              <a:rPr lang="pt-BR" sz="1400" u="sng" dirty="0" smtClean="0"/>
              <a:t> Med. 2013 Feb;41(2):423-32.</a:t>
            </a:r>
          </a:p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19125" y="142072"/>
            <a:ext cx="8249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Un </a:t>
            </a:r>
            <a:r>
              <a:rPr lang="en-US" sz="1400" dirty="0" err="1">
                <a:solidFill>
                  <a:prstClr val="black"/>
                </a:solidFill>
              </a:rPr>
              <a:t>diagramma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concettuale</a:t>
            </a:r>
            <a:r>
              <a:rPr lang="en-US" sz="1400" dirty="0">
                <a:solidFill>
                  <a:prstClr val="black"/>
                </a:solidFill>
              </a:rPr>
              <a:t> del </a:t>
            </a:r>
            <a:r>
              <a:rPr lang="en-US" sz="1400" dirty="0" err="1">
                <a:solidFill>
                  <a:prstClr val="black"/>
                </a:solidFill>
              </a:rPr>
              <a:t>controllo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preciso</a:t>
            </a:r>
            <a:r>
              <a:rPr lang="en-US" sz="1400" dirty="0">
                <a:solidFill>
                  <a:prstClr val="black"/>
                </a:solidFill>
              </a:rPr>
              <a:t> del </a:t>
            </a:r>
            <a:r>
              <a:rPr lang="en-US" sz="1400" dirty="0" err="1">
                <a:solidFill>
                  <a:prstClr val="black"/>
                </a:solidFill>
              </a:rPr>
              <a:t>modello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ossigenazione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arteriosa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5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88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79914" y="1182360"/>
            <a:ext cx="1732926" cy="49421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83717" y="3611898"/>
            <a:ext cx="2137313" cy="49421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1000" y="3853617"/>
            <a:ext cx="1847791" cy="602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024" y="1820459"/>
            <a:ext cx="2087265" cy="16640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424" y="4043553"/>
            <a:ext cx="2087265" cy="16640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39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6" y="793446"/>
            <a:ext cx="9144000" cy="3516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9376" y="4144887"/>
            <a:ext cx="9253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Spostando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range </a:t>
            </a:r>
            <a:r>
              <a:rPr lang="en-US" sz="1400" dirty="0" err="1" smtClean="0"/>
              <a:t>terapeutico</a:t>
            </a:r>
            <a:r>
              <a:rPr lang="en-US" sz="1400" dirty="0" smtClean="0"/>
              <a:t> </a:t>
            </a:r>
            <a:r>
              <a:rPr lang="en-US" sz="1400" dirty="0" err="1" smtClean="0"/>
              <a:t>individuale</a:t>
            </a:r>
            <a:r>
              <a:rPr lang="en-US" sz="1400" dirty="0" smtClean="0"/>
              <a:t> per </a:t>
            </a:r>
            <a:r>
              <a:rPr lang="en-US" sz="1400" dirty="0" err="1" smtClean="0"/>
              <a:t>l'ossigenazione</a:t>
            </a:r>
            <a:r>
              <a:rPr lang="en-US" sz="1400" dirty="0" smtClean="0"/>
              <a:t> (</a:t>
            </a:r>
            <a:r>
              <a:rPr lang="en-US" sz="1400" dirty="0" err="1" smtClean="0"/>
              <a:t>zona</a:t>
            </a:r>
            <a:r>
              <a:rPr lang="en-US" sz="1400" dirty="0" smtClean="0"/>
              <a:t> </a:t>
            </a:r>
            <a:r>
              <a:rPr lang="en-US" sz="1400" dirty="0" err="1" smtClean="0"/>
              <a:t>tra</a:t>
            </a:r>
            <a:r>
              <a:rPr lang="en-US" sz="1400" dirty="0" smtClean="0"/>
              <a:t> </a:t>
            </a:r>
            <a:r>
              <a:rPr lang="en-US" sz="1400" dirty="0" err="1" smtClean="0"/>
              <a:t>sottili</a:t>
            </a:r>
            <a:r>
              <a:rPr lang="en-US" sz="1400" dirty="0" smtClean="0"/>
              <a:t> </a:t>
            </a:r>
            <a:r>
              <a:rPr lang="en-US" sz="1400" dirty="0" err="1" smtClean="0"/>
              <a:t>linee</a:t>
            </a:r>
            <a:r>
              <a:rPr lang="en-US" sz="1400" dirty="0" smtClean="0"/>
              <a:t> </a:t>
            </a:r>
            <a:r>
              <a:rPr lang="en-US" sz="1400" dirty="0" err="1" smtClean="0"/>
              <a:t>tratteggiate</a:t>
            </a:r>
            <a:r>
              <a:rPr lang="en-US" sz="1400" dirty="0" smtClean="0"/>
              <a:t>) a </a:t>
            </a:r>
            <a:r>
              <a:rPr lang="en-US" sz="1400" dirty="0" err="1" smtClean="0"/>
              <a:t>sinistra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questo</a:t>
            </a:r>
            <a:r>
              <a:rPr lang="en-US" sz="1400" dirty="0" smtClean="0"/>
              <a:t> </a:t>
            </a:r>
            <a:r>
              <a:rPr lang="en-US" sz="1400" dirty="0" err="1" smtClean="0"/>
              <a:t>diagramma</a:t>
            </a:r>
            <a:r>
              <a:rPr lang="en-US" sz="1400" dirty="0" smtClean="0"/>
              <a:t> </a:t>
            </a:r>
            <a:r>
              <a:rPr lang="en-US" sz="1400" dirty="0" err="1" smtClean="0"/>
              <a:t>concettuale</a:t>
            </a:r>
            <a:r>
              <a:rPr lang="en-US" sz="1400" dirty="0" smtClean="0"/>
              <a:t> ha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potenziale</a:t>
            </a:r>
            <a:r>
              <a:rPr lang="en-US" sz="1400" dirty="0" smtClean="0"/>
              <a:t> per </a:t>
            </a:r>
            <a:r>
              <a:rPr lang="en-US" sz="1400" dirty="0" err="1" smtClean="0"/>
              <a:t>ridurre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danni</a:t>
            </a:r>
            <a:r>
              <a:rPr lang="en-US" sz="1400" dirty="0" smtClean="0"/>
              <a:t> in </a:t>
            </a:r>
            <a:r>
              <a:rPr lang="en-US" sz="1400" dirty="0" err="1" smtClean="0"/>
              <a:t>pazienti</a:t>
            </a:r>
            <a:r>
              <a:rPr lang="en-US" sz="1400" dirty="0" smtClean="0"/>
              <a:t> </a:t>
            </a:r>
            <a:r>
              <a:rPr lang="en-US" sz="1400" dirty="0" err="1" smtClean="0"/>
              <a:t>criticamente</a:t>
            </a:r>
            <a:r>
              <a:rPr lang="en-US" sz="1400" dirty="0" smtClean="0"/>
              <a:t> </a:t>
            </a:r>
            <a:r>
              <a:rPr lang="en-US" sz="1400" dirty="0" err="1" smtClean="0"/>
              <a:t>malati</a:t>
            </a:r>
            <a:r>
              <a:rPr lang="en-US" sz="1400" dirty="0" smtClean="0"/>
              <a:t> </a:t>
            </a:r>
            <a:r>
              <a:rPr lang="en-US" sz="1400" dirty="0" err="1" smtClean="0"/>
              <a:t>selezionati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Questo</a:t>
            </a:r>
            <a:r>
              <a:rPr lang="en-US" sz="1400" dirty="0" smtClean="0"/>
              <a:t> </a:t>
            </a:r>
            <a:r>
              <a:rPr lang="en-US" sz="1400" dirty="0" err="1" smtClean="0"/>
              <a:t>avviene</a:t>
            </a:r>
            <a:r>
              <a:rPr lang="en-US" sz="1400" dirty="0" smtClean="0"/>
              <a:t> </a:t>
            </a:r>
            <a:r>
              <a:rPr lang="en-US" sz="1400" dirty="0" err="1" smtClean="0"/>
              <a:t>attraverso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combinazione</a:t>
            </a:r>
            <a:r>
              <a:rPr lang="en-US" sz="1400" dirty="0" smtClean="0"/>
              <a:t> di </a:t>
            </a:r>
          </a:p>
          <a:p>
            <a:r>
              <a:rPr lang="en-US" sz="1400" dirty="0" err="1" smtClean="0"/>
              <a:t>tolleranza</a:t>
            </a:r>
            <a:r>
              <a:rPr lang="en-US" sz="1400" dirty="0" smtClean="0"/>
              <a:t> </a:t>
            </a:r>
            <a:r>
              <a:rPr lang="en-US" sz="1400" dirty="0" err="1" smtClean="0"/>
              <a:t>fisiologica</a:t>
            </a:r>
            <a:r>
              <a:rPr lang="en-US" sz="1400" dirty="0" smtClean="0"/>
              <a:t>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ipossiemia</a:t>
            </a:r>
            <a:r>
              <a:rPr lang="en-US" sz="1400" dirty="0" smtClean="0"/>
              <a:t> (</a:t>
            </a:r>
            <a:r>
              <a:rPr lang="en-US" sz="1400" dirty="0" err="1" smtClean="0"/>
              <a:t>acclimatazione</a:t>
            </a:r>
            <a:r>
              <a:rPr lang="en-US" sz="1400" dirty="0" smtClean="0"/>
              <a:t>) e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l'evitare</a:t>
            </a:r>
            <a:r>
              <a:rPr lang="en-US" sz="1400" dirty="0" smtClean="0"/>
              <a:t> </a:t>
            </a:r>
            <a:r>
              <a:rPr lang="en-US" sz="1400" dirty="0" err="1" smtClean="0"/>
              <a:t>gli</a:t>
            </a:r>
            <a:r>
              <a:rPr lang="en-US" sz="1400" dirty="0" smtClean="0"/>
              <a:t> </a:t>
            </a:r>
            <a:r>
              <a:rPr lang="en-US" sz="1400" dirty="0" err="1" smtClean="0"/>
              <a:t>interventi</a:t>
            </a:r>
            <a:r>
              <a:rPr lang="en-US" sz="1400" dirty="0" smtClean="0"/>
              <a:t> </a:t>
            </a:r>
            <a:r>
              <a:rPr lang="en-US" sz="1400" dirty="0" err="1" smtClean="0"/>
              <a:t>che</a:t>
            </a:r>
            <a:r>
              <a:rPr lang="en-US" sz="1400" dirty="0" smtClean="0"/>
              <a:t> </a:t>
            </a:r>
            <a:r>
              <a:rPr lang="en-US" sz="1400" dirty="0" err="1" smtClean="0"/>
              <a:t>perseguono</a:t>
            </a:r>
            <a:r>
              <a:rPr lang="en-US" sz="1400" dirty="0" smtClean="0"/>
              <a:t> </a:t>
            </a:r>
            <a:r>
              <a:rPr lang="en-US" sz="1400" dirty="0" err="1" smtClean="0"/>
              <a:t>normossiemia</a:t>
            </a:r>
            <a:r>
              <a:rPr lang="en-US" sz="1400" dirty="0" smtClean="0"/>
              <a:t> (</a:t>
            </a:r>
            <a:r>
              <a:rPr lang="en-US" sz="1400" dirty="0" err="1" smtClean="0"/>
              <a:t>che</a:t>
            </a:r>
            <a:r>
              <a:rPr lang="en-US" sz="1400" dirty="0" smtClean="0"/>
              <a:t> </a:t>
            </a:r>
            <a:r>
              <a:rPr lang="en-US" sz="1400" dirty="0" err="1" smtClean="0"/>
              <a:t>spesso</a:t>
            </a:r>
            <a:r>
              <a:rPr lang="en-US" sz="1400" dirty="0" smtClean="0"/>
              <a:t> </a:t>
            </a:r>
            <a:r>
              <a:rPr lang="en-US" sz="1400" dirty="0" err="1" smtClean="0"/>
              <a:t>portano</a:t>
            </a:r>
            <a:r>
              <a:rPr lang="en-US" sz="1400" dirty="0" smtClean="0"/>
              <a:t> a </a:t>
            </a:r>
            <a:r>
              <a:rPr lang="en-US" sz="1400" dirty="0" err="1" smtClean="0"/>
              <a:t>hyperoxaemia</a:t>
            </a:r>
            <a:r>
              <a:rPr lang="en-US" sz="1400" dirty="0" smtClean="0"/>
              <a:t>).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33375" y="6059344"/>
            <a:ext cx="8535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u="sng" dirty="0" err="1" smtClean="0"/>
              <a:t>Crit</a:t>
            </a:r>
            <a:r>
              <a:rPr lang="pt-BR" sz="1000" u="sng" dirty="0" smtClean="0"/>
              <a:t> </a:t>
            </a:r>
            <a:r>
              <a:rPr lang="pt-BR" sz="1000" u="sng" dirty="0" err="1" smtClean="0"/>
              <a:t>Care</a:t>
            </a:r>
            <a:r>
              <a:rPr lang="pt-BR" sz="1000" u="sng" dirty="0" smtClean="0"/>
              <a:t> Med. 2013 Feb;41(2):423-32. </a:t>
            </a:r>
            <a:r>
              <a:rPr lang="pt-BR" sz="1000" u="sng" dirty="0" err="1" smtClean="0"/>
              <a:t>doi</a:t>
            </a:r>
            <a:r>
              <a:rPr lang="pt-BR" sz="1000" u="sng" dirty="0" smtClean="0"/>
              <a:t>: 10.1097/CCM.0b013e31826a44f6.</a:t>
            </a:r>
          </a:p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111125" y="147115"/>
            <a:ext cx="903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diagramma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dimostra</a:t>
            </a:r>
            <a:r>
              <a:rPr lang="en-US" dirty="0"/>
              <a:t> la </a:t>
            </a:r>
            <a:r>
              <a:rPr lang="en-US" dirty="0" err="1"/>
              <a:t>potenziale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danni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ipossiemia</a:t>
            </a:r>
            <a:r>
              <a:rPr lang="en-US" dirty="0"/>
              <a:t> </a:t>
            </a:r>
            <a:r>
              <a:rPr lang="en-US" dirty="0" err="1"/>
              <a:t>permissiva</a:t>
            </a:r>
            <a:r>
              <a:rPr lang="en-US" dirty="0"/>
              <a:t> 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in </a:t>
            </a:r>
            <a:r>
              <a:rPr lang="en-US" dirty="0" err="1"/>
              <a:t>combinazione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 err="1"/>
              <a:t>preciso</a:t>
            </a:r>
            <a:r>
              <a:rPr lang="en-US" dirty="0"/>
              <a:t> del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l'ossigenazione</a:t>
            </a:r>
            <a:r>
              <a:rPr lang="en-US" dirty="0"/>
              <a:t> </a:t>
            </a:r>
            <a:r>
              <a:rPr lang="en-US" dirty="0" err="1"/>
              <a:t>arteriosa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11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 </a:t>
            </a:r>
            <a:r>
              <a:rPr lang="en-US" sz="2400" dirty="0" err="1" smtClean="0"/>
              <a:t>letteratura</a:t>
            </a:r>
            <a:r>
              <a:rPr lang="en-US" sz="2400" dirty="0" smtClean="0"/>
              <a:t> ci </a:t>
            </a:r>
            <a:r>
              <a:rPr lang="en-US" sz="2400" dirty="0" err="1" smtClean="0"/>
              <a:t>suggerisce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la </a:t>
            </a:r>
            <a:r>
              <a:rPr lang="en-US" sz="2400" dirty="0" err="1" smtClean="0"/>
              <a:t>pratica</a:t>
            </a:r>
            <a:r>
              <a:rPr lang="en-US" sz="2400" dirty="0" smtClean="0"/>
              <a:t> di </a:t>
            </a:r>
            <a:r>
              <a:rPr lang="en-US" sz="2400" dirty="0" err="1" smtClean="0"/>
              <a:t>prescrizione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terapia</a:t>
            </a:r>
            <a:r>
              <a:rPr lang="en-US" sz="2400" dirty="0" smtClean="0"/>
              <a:t> con </a:t>
            </a:r>
            <a:r>
              <a:rPr lang="en-US" sz="2400" dirty="0" err="1" smtClean="0"/>
              <a:t>ossigeno</a:t>
            </a:r>
            <a:r>
              <a:rPr lang="en-US" sz="2400" dirty="0" smtClean="0"/>
              <a:t> </a:t>
            </a:r>
            <a:r>
              <a:rPr lang="en-US" sz="2400" dirty="0" err="1" smtClean="0"/>
              <a:t>è</a:t>
            </a:r>
            <a:r>
              <a:rPr lang="en-US" sz="2400" dirty="0" smtClean="0"/>
              <a:t> </a:t>
            </a:r>
            <a:r>
              <a:rPr lang="en-US" sz="2400" dirty="0" err="1" smtClean="0"/>
              <a:t>scarsa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34982" y="1946015"/>
            <a:ext cx="8234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motivi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proposti</a:t>
            </a:r>
            <a:r>
              <a:rPr lang="en-US" dirty="0" smtClean="0"/>
              <a:t> per </a:t>
            </a:r>
            <a:r>
              <a:rPr lang="en-US" dirty="0" err="1" smtClean="0"/>
              <a:t>questo</a:t>
            </a:r>
            <a:r>
              <a:rPr lang="en-US" dirty="0" smtClean="0"/>
              <a:t>, </a:t>
            </a:r>
            <a:r>
              <a:rPr lang="en-US" dirty="0" err="1" smtClean="0"/>
              <a:t>tra</a:t>
            </a:r>
            <a:r>
              <a:rPr lang="en-US" dirty="0" smtClean="0"/>
              <a:t> cui: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insufficiente</a:t>
            </a:r>
            <a:r>
              <a:rPr lang="en-US" dirty="0" smtClean="0"/>
              <a:t> </a:t>
            </a:r>
            <a:r>
              <a:rPr lang="en-US" dirty="0" err="1" smtClean="0"/>
              <a:t>formazione</a:t>
            </a:r>
            <a:r>
              <a:rPr lang="en-US" dirty="0" smtClean="0"/>
              <a:t> e </a:t>
            </a:r>
            <a:r>
              <a:rPr lang="en-US" dirty="0" err="1" smtClean="0"/>
              <a:t>istruzione</a:t>
            </a:r>
            <a:r>
              <a:rPr lang="en-US" dirty="0" smtClean="0"/>
              <a:t> per </a:t>
            </a:r>
            <a:r>
              <a:rPr lang="en-US" dirty="0" err="1" smtClean="0"/>
              <a:t>medici</a:t>
            </a:r>
            <a:r>
              <a:rPr lang="en-US" dirty="0" smtClean="0"/>
              <a:t> e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infermieristico</a:t>
            </a:r>
            <a:r>
              <a:rPr lang="en-US" dirty="0" smtClean="0"/>
              <a:t>; 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mancanza</a:t>
            </a:r>
            <a:r>
              <a:rPr lang="en-US" dirty="0" smtClean="0"/>
              <a:t> di </a:t>
            </a:r>
            <a:r>
              <a:rPr lang="en-US" dirty="0" err="1" smtClean="0"/>
              <a:t>familiarità</a:t>
            </a:r>
            <a:r>
              <a:rPr lang="en-US" dirty="0" smtClean="0"/>
              <a:t> con </a:t>
            </a:r>
            <a:r>
              <a:rPr lang="en-US" dirty="0" err="1" smtClean="0"/>
              <a:t>dispositivi</a:t>
            </a:r>
            <a:r>
              <a:rPr lang="en-US" dirty="0" smtClean="0"/>
              <a:t> di </a:t>
            </a:r>
            <a:r>
              <a:rPr lang="en-US" dirty="0" err="1" smtClean="0"/>
              <a:t>erogazione</a:t>
            </a:r>
            <a:r>
              <a:rPr lang="en-US" dirty="0" smtClean="0"/>
              <a:t> di </a:t>
            </a:r>
            <a:r>
              <a:rPr lang="en-US" dirty="0" err="1" smtClean="0"/>
              <a:t>ossigeno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•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mancanza</a:t>
            </a:r>
            <a:r>
              <a:rPr lang="en-US" dirty="0" smtClean="0"/>
              <a:t> di </a:t>
            </a:r>
            <a:r>
              <a:rPr lang="en-US" dirty="0" err="1" smtClean="0"/>
              <a:t>comprensione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effetti</a:t>
            </a:r>
            <a:r>
              <a:rPr lang="en-US" dirty="0" smtClean="0"/>
              <a:t>, </a:t>
            </a:r>
            <a:r>
              <a:rPr lang="en-US" dirty="0" err="1" smtClean="0"/>
              <a:t>ruolo</a:t>
            </a:r>
            <a:r>
              <a:rPr lang="en-US" dirty="0" smtClean="0"/>
              <a:t> e </a:t>
            </a:r>
            <a:r>
              <a:rPr lang="en-US" dirty="0" err="1" smtClean="0"/>
              <a:t>pericoli</a:t>
            </a:r>
            <a:r>
              <a:rPr lang="en-US" dirty="0" smtClean="0"/>
              <a:t> </a:t>
            </a:r>
            <a:r>
              <a:rPr lang="en-US" dirty="0" err="1" smtClean="0"/>
              <a:t>dell'ossigenoterapia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vincoli</a:t>
            </a:r>
            <a:r>
              <a:rPr lang="en-US" dirty="0" smtClean="0"/>
              <a:t> di tempo </a:t>
            </a:r>
            <a:r>
              <a:rPr lang="en-US" dirty="0" err="1" smtClean="0"/>
              <a:t>personale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• </a:t>
            </a:r>
            <a:r>
              <a:rPr lang="en-US" dirty="0" err="1" smtClean="0"/>
              <a:t>necessità</a:t>
            </a:r>
            <a:r>
              <a:rPr lang="en-US" dirty="0" smtClean="0"/>
              <a:t> di </a:t>
            </a:r>
            <a:r>
              <a:rPr lang="en-US" dirty="0" err="1" smtClean="0"/>
              <a:t>mantenere</a:t>
            </a:r>
            <a:r>
              <a:rPr lang="en-US" dirty="0" smtClean="0"/>
              <a:t> SpO2. 94% </a:t>
            </a:r>
            <a:r>
              <a:rPr lang="en-US" dirty="0" err="1" smtClean="0"/>
              <a:t>dovuto</a:t>
            </a:r>
            <a:r>
              <a:rPr lang="en-US" dirty="0" smtClean="0"/>
              <a:t> a flow chart e </a:t>
            </a:r>
            <a:r>
              <a:rPr lang="en-US" dirty="0" err="1" smtClean="0"/>
              <a:t>protocolli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aspetti</a:t>
            </a:r>
            <a:r>
              <a:rPr lang="en-US" dirty="0" smtClean="0"/>
              <a:t> </a:t>
            </a:r>
            <a:r>
              <a:rPr lang="en-US" dirty="0" err="1" smtClean="0"/>
              <a:t>pratici</a:t>
            </a:r>
            <a:r>
              <a:rPr lang="en-US" dirty="0" smtClean="0"/>
              <a:t> </a:t>
            </a:r>
            <a:r>
              <a:rPr lang="en-US" dirty="0" err="1" smtClean="0"/>
              <a:t>relazionati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e </a:t>
            </a:r>
            <a:r>
              <a:rPr lang="en-US" dirty="0" err="1" smtClean="0"/>
              <a:t>luogo</a:t>
            </a:r>
            <a:r>
              <a:rPr lang="en-US" dirty="0" smtClean="0"/>
              <a:t> per la </a:t>
            </a:r>
            <a:r>
              <a:rPr lang="en-US" dirty="0" err="1" smtClean="0"/>
              <a:t>prescrizione</a:t>
            </a:r>
            <a:r>
              <a:rPr lang="en-US" dirty="0" smtClean="0"/>
              <a:t> di </a:t>
            </a:r>
            <a:r>
              <a:rPr lang="en-US" dirty="0" err="1" smtClean="0"/>
              <a:t>ossigeno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• </a:t>
            </a:r>
            <a:r>
              <a:rPr lang="en-US" dirty="0" err="1" smtClean="0"/>
              <a:t>Difficoltà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cambiamento</a:t>
            </a:r>
            <a:r>
              <a:rPr lang="en-US" dirty="0" smtClean="0"/>
              <a:t> di </a:t>
            </a:r>
            <a:r>
              <a:rPr lang="en-US" dirty="0" err="1" smtClean="0"/>
              <a:t>comportamento</a:t>
            </a:r>
            <a:r>
              <a:rPr lang="en-US" dirty="0" smtClean="0"/>
              <a:t> tempo </a:t>
            </a:r>
            <a:r>
              <a:rPr lang="en-US" dirty="0" err="1" smtClean="0"/>
              <a:t>stabilito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• </a:t>
            </a:r>
            <a:r>
              <a:rPr lang="en-US" dirty="0" err="1" smtClean="0"/>
              <a:t>pazienti</a:t>
            </a:r>
            <a:r>
              <a:rPr lang="en-US" dirty="0" smtClean="0"/>
              <a:t> </a:t>
            </a:r>
            <a:r>
              <a:rPr lang="en-US" dirty="0" err="1" smtClean="0"/>
              <a:t>trasferiti</a:t>
            </a:r>
            <a:r>
              <a:rPr lang="en-US" dirty="0" smtClean="0"/>
              <a:t> da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reparti</a:t>
            </a:r>
            <a:r>
              <a:rPr lang="en-US" dirty="0" smtClean="0"/>
              <a:t>/</a:t>
            </a:r>
            <a:r>
              <a:rPr lang="en-US" dirty="0" err="1" smtClean="0"/>
              <a:t>reparti</a:t>
            </a:r>
            <a:r>
              <a:rPr lang="en-US" dirty="0" smtClean="0"/>
              <a:t> con </a:t>
            </a:r>
            <a:r>
              <a:rPr lang="en-US" dirty="0" err="1" smtClean="0"/>
              <a:t>ossigeno</a:t>
            </a:r>
            <a:r>
              <a:rPr lang="en-US" dirty="0" smtClean="0"/>
              <a:t> </a:t>
            </a:r>
            <a:r>
              <a:rPr lang="en-US" dirty="0" err="1" smtClean="0"/>
              <a:t>terapia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in situ;</a:t>
            </a:r>
          </a:p>
          <a:p>
            <a:r>
              <a:rPr lang="en-US" dirty="0" smtClean="0"/>
              <a:t> • </a:t>
            </a:r>
            <a:r>
              <a:rPr lang="en-US" dirty="0" err="1" smtClean="0"/>
              <a:t>mancanza</a:t>
            </a:r>
            <a:r>
              <a:rPr lang="en-US" dirty="0" smtClean="0"/>
              <a:t> di </a:t>
            </a:r>
            <a:r>
              <a:rPr lang="en-US" dirty="0" err="1" smtClean="0"/>
              <a:t>entusiasmo</a:t>
            </a:r>
            <a:r>
              <a:rPr lang="en-US" dirty="0" smtClean="0"/>
              <a:t> da parte del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clinico</a:t>
            </a:r>
            <a:r>
              <a:rPr lang="en-US" dirty="0" smtClean="0"/>
              <a:t> senior;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difficoltà</a:t>
            </a:r>
            <a:r>
              <a:rPr lang="en-US" dirty="0" smtClean="0"/>
              <a:t> di </a:t>
            </a:r>
            <a:r>
              <a:rPr lang="en-US" dirty="0" err="1" smtClean="0"/>
              <a:t>comunicazione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medici</a:t>
            </a:r>
            <a:r>
              <a:rPr lang="en-US" dirty="0" smtClean="0"/>
              <a:t> e </a:t>
            </a:r>
            <a:r>
              <a:rPr lang="en-US" dirty="0" err="1" smtClean="0"/>
              <a:t>infermieri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mancanza</a:t>
            </a:r>
            <a:r>
              <a:rPr lang="en-US" dirty="0" smtClean="0"/>
              <a:t> di </a:t>
            </a:r>
            <a:r>
              <a:rPr lang="en-US" dirty="0" err="1" smtClean="0"/>
              <a:t>personale</a:t>
            </a:r>
            <a:r>
              <a:rPr lang="en-US" dirty="0" smtClean="0"/>
              <a:t> a tempo </a:t>
            </a:r>
            <a:r>
              <a:rPr lang="en-US" dirty="0" err="1" smtClean="0"/>
              <a:t>pieno</a:t>
            </a:r>
            <a:r>
              <a:rPr lang="en-US" dirty="0" smtClean="0"/>
              <a:t> o di turnover del </a:t>
            </a:r>
            <a:r>
              <a:rPr lang="en-US" dirty="0" err="1" smtClean="0"/>
              <a:t>personale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06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13" y="1200460"/>
            <a:ext cx="5426660" cy="5407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18" y="-15295"/>
            <a:ext cx="7004655" cy="1215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888" y="6462899"/>
            <a:ext cx="2063695" cy="266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34713" y="2358767"/>
            <a:ext cx="2351670" cy="12474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96" y="1309593"/>
            <a:ext cx="6945124" cy="5258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08" y="158739"/>
            <a:ext cx="4633390" cy="1071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674"/>
            <a:ext cx="1924792" cy="647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2396" y="2460829"/>
            <a:ext cx="2351670" cy="12474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6382" y="2574231"/>
            <a:ext cx="3621137" cy="12474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99" y="6228764"/>
            <a:ext cx="3463925" cy="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6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33" y="722715"/>
            <a:ext cx="7427341" cy="1143000"/>
          </a:xfrm>
        </p:spPr>
        <p:txBody>
          <a:bodyPr/>
          <a:lstStyle/>
          <a:p>
            <a:r>
              <a:rPr lang="fr-FR" dirty="0" err="1" smtClean="0"/>
              <a:t>interventi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334" y="2824515"/>
            <a:ext cx="87210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 </a:t>
            </a:r>
            <a:r>
              <a:rPr lang="en-US" dirty="0" err="1" smtClean="0"/>
              <a:t>introduzione</a:t>
            </a:r>
            <a:r>
              <a:rPr lang="en-US" dirty="0" smtClean="0"/>
              <a:t> di </a:t>
            </a:r>
            <a:r>
              <a:rPr lang="en-US" dirty="0" err="1" smtClean="0"/>
              <a:t>adesivi</a:t>
            </a:r>
            <a:r>
              <a:rPr lang="en-US" dirty="0" smtClean="0"/>
              <a:t> di </a:t>
            </a:r>
            <a:r>
              <a:rPr lang="en-US" dirty="0" err="1" smtClean="0"/>
              <a:t>avviso</a:t>
            </a:r>
            <a:r>
              <a:rPr lang="en-US" dirty="0" smtClean="0"/>
              <a:t> di </a:t>
            </a:r>
            <a:r>
              <a:rPr lang="en-US" dirty="0" err="1" smtClean="0"/>
              <a:t>ossigeno</a:t>
            </a:r>
            <a:r>
              <a:rPr lang="en-US" dirty="0" smtClean="0"/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tabella</a:t>
            </a:r>
            <a:r>
              <a:rPr lang="en-US" dirty="0" smtClean="0"/>
              <a:t> </a:t>
            </a:r>
            <a:r>
              <a:rPr lang="en-US" dirty="0" err="1" smtClean="0"/>
              <a:t>dedicata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prescrizione</a:t>
            </a:r>
            <a:r>
              <a:rPr lang="en-US" dirty="0" smtClean="0"/>
              <a:t> di </a:t>
            </a:r>
            <a:r>
              <a:rPr lang="en-US" dirty="0" err="1" smtClean="0"/>
              <a:t>ossigeno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sezione</a:t>
            </a:r>
            <a:r>
              <a:rPr lang="en-US" dirty="0" smtClean="0"/>
              <a:t> </a:t>
            </a:r>
            <a:r>
              <a:rPr lang="en-US" dirty="0" err="1" smtClean="0"/>
              <a:t>chiaramente</a:t>
            </a:r>
            <a:r>
              <a:rPr lang="en-US" dirty="0" smtClean="0"/>
              <a:t> </a:t>
            </a:r>
            <a:r>
              <a:rPr lang="en-US" dirty="0" err="1" smtClean="0"/>
              <a:t>delineata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foglio</a:t>
            </a:r>
            <a:r>
              <a:rPr lang="en-US" dirty="0" smtClean="0"/>
              <a:t> di </a:t>
            </a:r>
            <a:r>
              <a:rPr lang="en-US" dirty="0" err="1" smtClean="0"/>
              <a:t>terapia</a:t>
            </a:r>
            <a:r>
              <a:rPr lang="en-US" dirty="0" smtClean="0"/>
              <a:t> o </a:t>
            </a:r>
            <a:r>
              <a:rPr lang="en-US" dirty="0" err="1" smtClean="0"/>
              <a:t>modifiche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foglio</a:t>
            </a:r>
            <a:r>
              <a:rPr lang="en-US" dirty="0" smtClean="0"/>
              <a:t> di </a:t>
            </a:r>
            <a:r>
              <a:rPr lang="en-US" dirty="0" err="1" smtClean="0"/>
              <a:t>terapia</a:t>
            </a:r>
            <a:r>
              <a:rPr lang="en-US" dirty="0" smtClean="0"/>
              <a:t> per </a:t>
            </a:r>
            <a:r>
              <a:rPr lang="en-US" dirty="0" err="1" smtClean="0"/>
              <a:t>includere</a:t>
            </a:r>
            <a:r>
              <a:rPr lang="en-US" dirty="0" smtClean="0"/>
              <a:t> </a:t>
            </a:r>
            <a:r>
              <a:rPr lang="en-US" dirty="0" err="1" smtClean="0"/>
              <a:t>spazi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prescrizione</a:t>
            </a:r>
            <a:r>
              <a:rPr lang="en-US" dirty="0" smtClean="0"/>
              <a:t> di O2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Posters </a:t>
            </a:r>
            <a:r>
              <a:rPr lang="en-US" dirty="0" err="1" smtClean="0"/>
              <a:t>informativi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Notifiche</a:t>
            </a:r>
            <a:r>
              <a:rPr lang="en-US" dirty="0" smtClean="0"/>
              <a:t> email/</a:t>
            </a:r>
            <a:r>
              <a:rPr lang="en-US" dirty="0" err="1" smtClean="0"/>
              <a:t>disseminazione</a:t>
            </a:r>
            <a:r>
              <a:rPr lang="en-US" dirty="0" smtClean="0"/>
              <a:t> di </a:t>
            </a:r>
            <a:r>
              <a:rPr lang="en-US" dirty="0" err="1" smtClean="0"/>
              <a:t>informazioni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Sessioni</a:t>
            </a:r>
            <a:r>
              <a:rPr lang="en-US" dirty="0" smtClean="0"/>
              <a:t> </a:t>
            </a:r>
            <a:r>
              <a:rPr lang="en-US" dirty="0" err="1" smtClean="0"/>
              <a:t>educazionali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specialità</a:t>
            </a:r>
            <a:r>
              <a:rPr lang="en-US" dirty="0" smtClean="0"/>
              <a:t> in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periodi</a:t>
            </a:r>
            <a:r>
              <a:rPr lang="en-US" dirty="0" smtClean="0"/>
              <a:t> </a:t>
            </a:r>
            <a:r>
              <a:rPr lang="en-US" dirty="0" err="1" smtClean="0"/>
              <a:t>chiave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rinforzo</a:t>
            </a:r>
            <a:r>
              <a:rPr lang="en-US" dirty="0" smtClean="0"/>
              <a:t> </a:t>
            </a:r>
            <a:r>
              <a:rPr lang="en-US" dirty="0" err="1" smtClean="0"/>
              <a:t>mnemonico</a:t>
            </a:r>
            <a:r>
              <a:rPr lang="en-US" dirty="0" smtClean="0"/>
              <a:t> per </a:t>
            </a:r>
            <a:r>
              <a:rPr lang="en-US" dirty="0" err="1" smtClean="0"/>
              <a:t>infermieri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Sviluppo</a:t>
            </a:r>
            <a:r>
              <a:rPr lang="en-US" dirty="0" smtClean="0"/>
              <a:t> di LG </a:t>
            </a:r>
            <a:r>
              <a:rPr lang="en-US" dirty="0" err="1" smtClean="0"/>
              <a:t>ospedaliere</a:t>
            </a:r>
            <a:r>
              <a:rPr lang="en-US" dirty="0" smtClean="0"/>
              <a:t>/</a:t>
            </a:r>
            <a:r>
              <a:rPr lang="en-US" dirty="0" err="1" smtClean="0"/>
              <a:t>politica</a:t>
            </a:r>
            <a:r>
              <a:rPr lang="en-US" dirty="0" smtClean="0"/>
              <a:t> di </a:t>
            </a:r>
            <a:r>
              <a:rPr lang="en-US" dirty="0" err="1" smtClean="0"/>
              <a:t>implementazione</a:t>
            </a:r>
            <a:r>
              <a:rPr lang="en-US" dirty="0" smtClean="0"/>
              <a:t> di LG </a:t>
            </a:r>
            <a:r>
              <a:rPr lang="en-US" dirty="0" err="1" smtClean="0"/>
              <a:t>pratiche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prescrizione</a:t>
            </a:r>
            <a:r>
              <a:rPr lang="en-US" dirty="0" smtClean="0"/>
              <a:t> </a:t>
            </a:r>
            <a:r>
              <a:rPr lang="en-US" dirty="0" err="1" smtClean="0"/>
              <a:t>elettronico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Messaggi</a:t>
            </a:r>
            <a:r>
              <a:rPr lang="en-US" dirty="0" smtClean="0"/>
              <a:t> di </a:t>
            </a:r>
            <a:r>
              <a:rPr lang="en-US" dirty="0" err="1" smtClean="0"/>
              <a:t>allerta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computer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42" y="707994"/>
            <a:ext cx="3360459" cy="24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1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847"/>
            <a:ext cx="9144000" cy="5401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7" y="0"/>
            <a:ext cx="4978101" cy="139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45" y="464948"/>
            <a:ext cx="2728584" cy="92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44" y="6285838"/>
            <a:ext cx="38608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4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09" y="2136613"/>
            <a:ext cx="8069938" cy="3470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08" y="6291047"/>
            <a:ext cx="3276600" cy="215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44" y="445967"/>
            <a:ext cx="9144000" cy="9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5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464" y="1818106"/>
            <a:ext cx="4529221" cy="4511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" y="2165685"/>
            <a:ext cx="4538579" cy="368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64" y="789474"/>
            <a:ext cx="5207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3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95" y="238945"/>
            <a:ext cx="6383421" cy="1661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0" y="2255919"/>
            <a:ext cx="2987174" cy="3068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736" y="2255918"/>
            <a:ext cx="4946316" cy="3068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316" y="6173871"/>
            <a:ext cx="3763210" cy="4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9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31" y="437537"/>
            <a:ext cx="4934569" cy="124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79" y="6211393"/>
            <a:ext cx="3302705" cy="431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00" y="1832328"/>
            <a:ext cx="2698799" cy="1944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09" y="2295371"/>
            <a:ext cx="4262265" cy="317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348" y="4041705"/>
            <a:ext cx="4240024" cy="17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975" y="3832164"/>
            <a:ext cx="3761513" cy="2929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78"/>
            <a:ext cx="3606800" cy="224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311" y="1570006"/>
            <a:ext cx="788888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L'ossigeno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è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farmaco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comunemente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utilizzato</a:t>
            </a:r>
            <a:r>
              <a:rPr lang="en-US" dirty="0" smtClean="0"/>
              <a:t> in </a:t>
            </a:r>
            <a:r>
              <a:rPr lang="en-US" dirty="0" err="1" smtClean="0"/>
              <a:t>ambito</a:t>
            </a:r>
            <a:r>
              <a:rPr lang="en-US" dirty="0" smtClean="0"/>
              <a:t> </a:t>
            </a:r>
            <a:r>
              <a:rPr lang="en-US" dirty="0" err="1" smtClean="0"/>
              <a:t>clinico</a:t>
            </a:r>
            <a:r>
              <a:rPr lang="en-US" dirty="0" smtClean="0"/>
              <a:t> e come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farmaci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considerato</a:t>
            </a:r>
            <a:r>
              <a:rPr lang="en-US" dirty="0" smtClean="0"/>
              <a:t> con </a:t>
            </a:r>
            <a:r>
              <a:rPr lang="en-US" dirty="0" err="1" smtClean="0"/>
              <a:t>attenzione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particolarmente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quei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pazienti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sono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rischio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insufficienza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respiratoria</a:t>
            </a:r>
            <a:r>
              <a:rPr lang="en-US" dirty="0" smtClean="0">
                <a:solidFill>
                  <a:srgbClr val="FF0000"/>
                </a:solidFill>
              </a:rPr>
              <a:t> di  </a:t>
            </a:r>
            <a:r>
              <a:rPr lang="en-US" dirty="0" err="1" smtClean="0">
                <a:solidFill>
                  <a:srgbClr val="FF0000"/>
                </a:solidFill>
              </a:rPr>
              <a:t>tipo</a:t>
            </a:r>
            <a:r>
              <a:rPr lang="en-US" dirty="0" smtClean="0">
                <a:solidFill>
                  <a:srgbClr val="FF0000"/>
                </a:solidFill>
              </a:rPr>
              <a:t> II</a:t>
            </a:r>
            <a:r>
              <a:rPr lang="en-US" dirty="0" smtClean="0"/>
              <a:t>, in cui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rischio</a:t>
            </a:r>
            <a:r>
              <a:rPr lang="en-US" dirty="0" smtClean="0"/>
              <a:t> di </a:t>
            </a:r>
            <a:r>
              <a:rPr lang="en-US" dirty="0" err="1" smtClean="0"/>
              <a:t>ipercapnia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ben </a:t>
            </a:r>
            <a:r>
              <a:rPr lang="en-US" dirty="0" err="1" smtClean="0"/>
              <a:t>consolidato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tempi </a:t>
            </a:r>
            <a:r>
              <a:rPr lang="en-US" dirty="0" err="1" smtClean="0"/>
              <a:t>recenti</a:t>
            </a:r>
            <a:r>
              <a:rPr lang="en-US" dirty="0" smtClean="0"/>
              <a:t>,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organismi</a:t>
            </a:r>
            <a:r>
              <a:rPr lang="en-US" dirty="0" smtClean="0"/>
              <a:t> </a:t>
            </a:r>
            <a:r>
              <a:rPr lang="en-US" dirty="0" err="1" smtClean="0"/>
              <a:t>internazionali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sostenuto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Linee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Guida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la </a:t>
            </a:r>
            <a:r>
              <a:rPr lang="en-US" dirty="0" err="1" smtClean="0"/>
              <a:t>prescrizione</a:t>
            </a:r>
            <a:r>
              <a:rPr lang="en-US" dirty="0" smtClean="0"/>
              <a:t> di </a:t>
            </a:r>
            <a:r>
              <a:rPr lang="en-US" dirty="0" err="1" smtClean="0"/>
              <a:t>ossigenoterapia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tentativo</a:t>
            </a:r>
            <a:r>
              <a:rPr lang="en-US" dirty="0" smtClean="0"/>
              <a:t> di </a:t>
            </a:r>
            <a:r>
              <a:rPr lang="en-US" dirty="0" err="1" smtClean="0"/>
              <a:t>ridurre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rischio</a:t>
            </a:r>
            <a:r>
              <a:rPr lang="en-US" dirty="0" smtClean="0"/>
              <a:t> in </a:t>
            </a:r>
            <a:r>
              <a:rPr lang="en-US" dirty="0" err="1" smtClean="0"/>
              <a:t>gruppi</a:t>
            </a:r>
            <a:r>
              <a:rPr lang="en-US" dirty="0" smtClean="0"/>
              <a:t> di </a:t>
            </a:r>
            <a:r>
              <a:rPr lang="en-US" dirty="0" err="1" smtClean="0"/>
              <a:t>pazienti</a:t>
            </a:r>
            <a:r>
              <a:rPr lang="en-US" dirty="0" smtClean="0"/>
              <a:t> </a:t>
            </a:r>
            <a:r>
              <a:rPr lang="en-US" dirty="0" err="1" smtClean="0"/>
              <a:t>vulnerabili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Malgrado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Consiglio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pubblicati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dimostrato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vi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scarso</a:t>
            </a:r>
            <a:r>
              <a:rPr lang="en-US" dirty="0" smtClean="0"/>
              <a:t> </a:t>
            </a:r>
            <a:r>
              <a:rPr lang="en-US" dirty="0" err="1" smtClean="0"/>
              <a:t>assorbimento</a:t>
            </a:r>
            <a:r>
              <a:rPr lang="en-US" dirty="0" smtClean="0"/>
              <a:t> di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raccomandazioni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81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66" y="276901"/>
            <a:ext cx="6925595" cy="1184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1396"/>
            <a:ext cx="5066862" cy="4213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3204" y="2590287"/>
            <a:ext cx="4073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Overall, 115 patients were identified as receiving</a:t>
            </a:r>
          </a:p>
          <a:p>
            <a:pPr algn="just"/>
            <a:r>
              <a:rPr lang="en-US" sz="1400" dirty="0"/>
              <a:t>oxygen in the first audit and 121 in the second. In the</a:t>
            </a:r>
          </a:p>
          <a:p>
            <a:pPr algn="just"/>
            <a:r>
              <a:rPr lang="en-US" sz="1400" dirty="0"/>
              <a:t>first audit oxygen was prescribed for 63 of the 115</a:t>
            </a:r>
          </a:p>
          <a:p>
            <a:pPr algn="just"/>
            <a:r>
              <a:rPr lang="en-US" sz="1400" dirty="0"/>
              <a:t>(55%) patients. After the chart was introduced the</a:t>
            </a:r>
          </a:p>
          <a:p>
            <a:pPr algn="just"/>
            <a:r>
              <a:rPr lang="en-US" sz="1400" dirty="0"/>
              <a:t>number of oxygen treatments prescribed increased </a:t>
            </a:r>
            <a:r>
              <a:rPr lang="en-US" sz="1400" dirty="0" smtClean="0"/>
              <a:t>to 110 </a:t>
            </a:r>
            <a:r>
              <a:rPr lang="en-US" sz="1400" dirty="0"/>
              <a:t>of 121 (91%) patients (P &lt; 0.001). The </a:t>
            </a:r>
            <a:r>
              <a:rPr lang="en-US" sz="1400" dirty="0" smtClean="0"/>
              <a:t>prescription was </a:t>
            </a:r>
            <a:r>
              <a:rPr lang="en-US" sz="1400" dirty="0"/>
              <a:t>accurate for eight (7%) patients in the first </a:t>
            </a:r>
            <a:r>
              <a:rPr lang="en-US" sz="1400" dirty="0" smtClean="0"/>
              <a:t>audit and </a:t>
            </a:r>
            <a:r>
              <a:rPr lang="en-US" sz="1400" dirty="0"/>
              <a:t>93 (77%) in the second. The accuracy of </a:t>
            </a:r>
            <a:r>
              <a:rPr lang="en-US" sz="1400" dirty="0" smtClean="0"/>
              <a:t>prescription </a:t>
            </a:r>
            <a:r>
              <a:rPr lang="en-US" sz="1400" dirty="0"/>
              <a:t>was 94% (73 of 78 patients) with the chart </a:t>
            </a:r>
            <a:r>
              <a:rPr lang="en-US" sz="1400" dirty="0" smtClean="0"/>
              <a:t>and 63</a:t>
            </a:r>
            <a:r>
              <a:rPr lang="en-US" sz="1400" dirty="0"/>
              <a:t>% (20 of 32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94" y="5917439"/>
            <a:ext cx="314740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5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95558"/>
            <a:ext cx="4881430" cy="1124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981" y="307556"/>
            <a:ext cx="3265320" cy="1914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9" y="2316325"/>
            <a:ext cx="4266627" cy="3014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30" y="5292468"/>
            <a:ext cx="3464837" cy="1565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577" y="6337217"/>
            <a:ext cx="2514600" cy="31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528" y="157766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Strategies for improvement </a:t>
            </a:r>
            <a:r>
              <a:rPr lang="en-US" sz="1400" dirty="0" smtClean="0"/>
              <a:t>:The </a:t>
            </a:r>
            <a:r>
              <a:rPr lang="en-US" sz="1400" dirty="0"/>
              <a:t>introduction </a:t>
            </a:r>
            <a:r>
              <a:rPr lang="en-US" sz="1400" dirty="0" smtClean="0"/>
              <a:t>of a </a:t>
            </a:r>
            <a:r>
              <a:rPr lang="en-US" sz="1400" dirty="0"/>
              <a:t>new drug chart with a specific oxygen </a:t>
            </a:r>
            <a:r>
              <a:rPr lang="en-US" sz="1400" dirty="0" smtClean="0"/>
              <a:t>prescription section</a:t>
            </a:r>
            <a:r>
              <a:rPr lang="en-US" sz="1400" dirty="0"/>
              <a:t>. Targeted educational lectures primarily </a:t>
            </a:r>
            <a:r>
              <a:rPr lang="en-US" sz="1400" dirty="0" smtClean="0"/>
              <a:t>to medical </a:t>
            </a:r>
            <a:r>
              <a:rPr lang="en-US" sz="1400" dirty="0"/>
              <a:t>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577" y="2316325"/>
            <a:ext cx="2460654" cy="4011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710" y="5970361"/>
            <a:ext cx="2919321" cy="30427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359" y="279480"/>
            <a:ext cx="295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Scopo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Relazione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00379" y="857606"/>
            <a:ext cx="76201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/>
              <a:t>Riassumere i dati che sono stati pubblicati sulla prevalenza della prescrizione di ossigeno e la somministrazione accurata e appropriata di questa terapia farmacologica.</a:t>
            </a:r>
          </a:p>
          <a:p>
            <a:pPr marL="285750" indent="-285750">
              <a:buFont typeface="Arial"/>
              <a:buChar char="•"/>
            </a:pPr>
            <a:endParaRPr lang="it-IT" sz="2000" dirty="0" smtClean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ndividuare strategie che si dimostrano promettenti nel facilitare modifiche alla pratica di prescrizione e somministrazione dell’ ossigeno. </a:t>
            </a:r>
          </a:p>
          <a:p>
            <a:pPr marL="285750" indent="-285750">
              <a:buFont typeface="Arial"/>
              <a:buChar char="•"/>
            </a:pPr>
            <a:endParaRPr lang="it-IT" sz="2000" dirty="0" smtClean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ndagare le barriere, gli elementi facilitanti e gli atteggiamenti dei clinici in relazione alla prescrizione di ossigeno terapia nel </a:t>
            </a:r>
            <a:r>
              <a:rPr lang="it-IT" sz="2000" dirty="0" err="1" smtClean="0"/>
              <a:t>setting</a:t>
            </a:r>
            <a:r>
              <a:rPr lang="it-IT" sz="2000" dirty="0" smtClean="0"/>
              <a:t> acuto. </a:t>
            </a:r>
          </a:p>
          <a:p>
            <a:endParaRPr lang="it-IT" sz="2000" dirty="0" smtClean="0"/>
          </a:p>
          <a:p>
            <a:pPr marL="285750" indent="-285750">
              <a:buFont typeface="Arial"/>
              <a:buChar char="•"/>
            </a:pPr>
            <a:r>
              <a:rPr lang="it-IT" sz="2000" dirty="0" smtClean="0"/>
              <a:t>Valutare quali interventi sulla base di questi risultati devono quindi essere progettati e testati per facilitare l'applicazione delle linee guida </a:t>
            </a:r>
            <a:r>
              <a:rPr lang="it-IT" sz="2000" dirty="0" err="1" smtClean="0"/>
              <a:t>evidence-based</a:t>
            </a:r>
            <a:r>
              <a:rPr lang="it-IT" sz="2000" dirty="0" smtClean="0"/>
              <a:t> per sostenere i cambiamenti nella pratica e, in definitiva, migliorare la cura del paziente.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44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92"/>
            <a:ext cx="7147745" cy="816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9" y="3468890"/>
            <a:ext cx="5023651" cy="2880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13" y="1213706"/>
            <a:ext cx="3447387" cy="446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905" y="6240845"/>
            <a:ext cx="25273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5954" y="3225311"/>
            <a:ext cx="2708870" cy="396839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1905" y="3978995"/>
            <a:ext cx="2708870" cy="403831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13" y="1028211"/>
            <a:ext cx="5435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179" y="775552"/>
            <a:ext cx="83455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400" dirty="0" smtClean="0"/>
              <a:t>È </a:t>
            </a:r>
            <a:r>
              <a:rPr lang="it-IT" sz="1400" dirty="0"/>
              <a:t>opinione diffusa che che l'ossigeno supplementare </a:t>
            </a:r>
            <a:r>
              <a:rPr lang="it-IT" sz="1400" dirty="0" smtClean="0"/>
              <a:t>riduca </a:t>
            </a:r>
            <a:r>
              <a:rPr lang="it-IT" sz="1400" dirty="0"/>
              <a:t>la dispnea in assenza di ipossiemia (livelli di ossigeno arterioso basso). </a:t>
            </a:r>
            <a:endParaRPr lang="it-IT" sz="1400" dirty="0" smtClean="0"/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Non esiste nessuna </a:t>
            </a:r>
            <a:r>
              <a:rPr lang="it-IT" sz="1400" dirty="0"/>
              <a:t>evidenza di beneficio </a:t>
            </a:r>
            <a:r>
              <a:rPr lang="it-IT" sz="1400" dirty="0" smtClean="0"/>
              <a:t> </a:t>
            </a:r>
            <a:r>
              <a:rPr lang="it-IT" sz="1400" dirty="0"/>
              <a:t>per la somministrazione di ossigeno in pazienti che sono </a:t>
            </a:r>
            <a:r>
              <a:rPr lang="it-IT" sz="1400" dirty="0" err="1" smtClean="0"/>
              <a:t>normossiemici</a:t>
            </a:r>
            <a:r>
              <a:rPr lang="it-IT" sz="1400" dirty="0" smtClean="0"/>
              <a:t> o  leggermente </a:t>
            </a:r>
            <a:r>
              <a:rPr lang="it-IT" sz="1400" dirty="0" err="1" smtClean="0"/>
              <a:t>ipossiemici</a:t>
            </a:r>
            <a:r>
              <a:rPr lang="it-IT" sz="14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La Dispnea </a:t>
            </a:r>
            <a:r>
              <a:rPr lang="it-IT" sz="1400" dirty="0"/>
              <a:t>può verificarsi per molte ragioni diverse dalla malattia cardiorespiratoria, tra cui l'acidosi metabolica, ansia e dolore, e trattamento con ossigeno non è indicato in questi casi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 </a:t>
            </a:r>
            <a:r>
              <a:rPr lang="it-IT" sz="1400" dirty="0"/>
              <a:t>Un'altra idea sbagliata comune è che uno 'non può dare troppo ossigeno ' e non esiste una generale mancanza di apprezzamento per i pericoli di </a:t>
            </a:r>
            <a:r>
              <a:rPr lang="it-IT" sz="1400" dirty="0" smtClean="0"/>
              <a:t>iperossia. 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Storicamente</a:t>
            </a:r>
            <a:r>
              <a:rPr lang="it-IT" sz="1400" dirty="0"/>
              <a:t>, alti livelli di ossigeno sono stati dati a tutti i pazienti con dispnea e malattia critica 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 </a:t>
            </a:r>
            <a:r>
              <a:rPr lang="it-IT" sz="1400" dirty="0"/>
              <a:t>È assodato che </a:t>
            </a:r>
            <a:r>
              <a:rPr lang="it-IT" sz="1400" dirty="0" smtClean="0"/>
              <a:t>l’ipossiemia </a:t>
            </a:r>
            <a:r>
              <a:rPr lang="it-IT" sz="1400" dirty="0"/>
              <a:t>severa provoca morte e </a:t>
            </a:r>
            <a:r>
              <a:rPr lang="it-IT" sz="1400" dirty="0" smtClean="0"/>
              <a:t>rapida disfunzione d’organo . 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L’ Ossigeno </a:t>
            </a:r>
            <a:r>
              <a:rPr lang="it-IT" sz="1400" dirty="0"/>
              <a:t>salva la vita quando utilizzato in modo appropriato per </a:t>
            </a:r>
            <a:r>
              <a:rPr lang="it-IT" sz="1400" dirty="0" smtClean="0"/>
              <a:t>correggere l’ipossiemia  </a:t>
            </a:r>
            <a:r>
              <a:rPr lang="it-IT" sz="1400" dirty="0"/>
              <a:t>ed è una componente essenziale nella rianimazione </a:t>
            </a:r>
            <a:r>
              <a:rPr lang="it-IT" sz="1400" dirty="0" smtClean="0"/>
              <a:t>nel malato  critico; 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 </a:t>
            </a:r>
            <a:r>
              <a:rPr lang="it-IT" sz="1400" dirty="0"/>
              <a:t>C</a:t>
            </a:r>
            <a:r>
              <a:rPr lang="it-IT" sz="1400" dirty="0" smtClean="0"/>
              <a:t>i sono poche prove </a:t>
            </a:r>
            <a:r>
              <a:rPr lang="it-IT" sz="1400" dirty="0"/>
              <a:t>che i livelli sovra-</a:t>
            </a:r>
            <a:r>
              <a:rPr lang="it-IT" sz="1400" dirty="0" smtClean="0"/>
              <a:t>fisiologici </a:t>
            </a:r>
            <a:r>
              <a:rPr lang="it-IT" sz="1400" dirty="0"/>
              <a:t>di ossigeno hanno un beneficio </a:t>
            </a:r>
            <a:r>
              <a:rPr lang="it-IT" sz="1400" dirty="0" smtClean="0"/>
              <a:t>clinico</a:t>
            </a:r>
          </a:p>
          <a:p>
            <a:pPr marL="285750" indent="-285750">
              <a:buFont typeface="Arial"/>
              <a:buChar char="•"/>
            </a:pPr>
            <a:endParaRPr lang="it-IT" sz="1400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Esiste Prova , </a:t>
            </a:r>
            <a:r>
              <a:rPr lang="it-IT" sz="1400" dirty="0"/>
              <a:t>tuttavia, che l'uso inappropriato di ossigeno può essere </a:t>
            </a:r>
            <a:r>
              <a:rPr lang="it-IT" sz="1400" dirty="0" smtClean="0"/>
              <a:t>dannoso.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42014" y="271707"/>
            <a:ext cx="91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Assiomi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62" y="238683"/>
            <a:ext cx="6796301" cy="1199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3" y="4091650"/>
            <a:ext cx="5282725" cy="234773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98302" y="4950657"/>
            <a:ext cx="397343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852" y="4543890"/>
            <a:ext cx="594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BTS LG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74" y="1438568"/>
            <a:ext cx="4283839" cy="2472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09" y="1438568"/>
            <a:ext cx="3138191" cy="4090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385" y="5722957"/>
            <a:ext cx="219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" y="219253"/>
            <a:ext cx="4506312" cy="988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3" y="5657200"/>
            <a:ext cx="79629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" y="2041111"/>
            <a:ext cx="3409548" cy="2377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279" y="1913754"/>
            <a:ext cx="3634764" cy="2740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423" y="6231543"/>
            <a:ext cx="34671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705" y="4844285"/>
            <a:ext cx="8576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Results: A total of 65 patients received oxygen supplementation within the </a:t>
            </a:r>
            <a:r>
              <a:rPr lang="en-US" sz="1000" dirty="0" smtClean="0"/>
              <a:t>study period</a:t>
            </a:r>
            <a:r>
              <a:rPr lang="en-US" sz="1000" dirty="0"/>
              <a:t>; 36 of these patients (55.4%) had target oxygen saturations prescribed by doctors</a:t>
            </a:r>
            <a:r>
              <a:rPr lang="en-US" sz="1000" dirty="0" smtClean="0"/>
              <a:t>, and </a:t>
            </a:r>
            <a:r>
              <a:rPr lang="en-US" sz="1000" dirty="0"/>
              <a:t>25% of the prescribed targets were judged to be inappropriate. In total</a:t>
            </a:r>
            <a:r>
              <a:rPr lang="en-US" sz="1000" dirty="0" smtClean="0"/>
              <a:t>, 49 </a:t>
            </a:r>
            <a:r>
              <a:rPr lang="en-US" sz="1000" dirty="0"/>
              <a:t>patients (75.4%) were exposed to a potential risk from oxygen therapy due to </a:t>
            </a:r>
            <a:r>
              <a:rPr lang="en-US" sz="1000" dirty="0" smtClean="0"/>
              <a:t>prescription error </a:t>
            </a:r>
            <a:r>
              <a:rPr lang="en-US" sz="1000" dirty="0"/>
              <a:t>and/or delivery error. A real risk was identified in 19 patients (29.2%</a:t>
            </a:r>
            <a:r>
              <a:rPr lang="en-US" sz="1000" dirty="0" smtClean="0"/>
              <a:t>) as </a:t>
            </a:r>
            <a:r>
              <a:rPr lang="en-US" sz="1000" dirty="0"/>
              <a:t>they received oxygen at levels outside their appropriate medically indicated </a:t>
            </a:r>
            <a:r>
              <a:rPr lang="en-US" sz="1000" dirty="0" smtClean="0"/>
              <a:t>target </a:t>
            </a:r>
            <a:r>
              <a:rPr lang="nb-NO" sz="1000" dirty="0" smtClean="0"/>
              <a:t>range</a:t>
            </a:r>
            <a:r>
              <a:rPr lang="nb-NO" sz="1000" dirty="0"/>
              <a:t>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369" y="137628"/>
            <a:ext cx="2125684" cy="15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2129</Words>
  <Application>Microsoft Macintosh PowerPoint</Application>
  <PresentationFormat>On-screen Show (4:3)</PresentationFormat>
  <Paragraphs>126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Ipercapnia da iperossigenazione</vt:lpstr>
      <vt:lpstr>PowerPoint Presentation</vt:lpstr>
      <vt:lpstr>PowerPoint Presentation</vt:lpstr>
      <vt:lpstr>PowerPoint Presentation</vt:lpstr>
      <vt:lpstr>Effetto Haldane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La letteratura ci suggerisce che la pratica di prescrizione della terapia con ossigeno è scarsa</vt:lpstr>
      <vt:lpstr>PowerPoint Presentation</vt:lpstr>
      <vt:lpstr>PowerPoint Presentation</vt:lpstr>
      <vt:lpstr>interventi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oggi</dc:creator>
  <cp:lastModifiedBy>Pippo Pippo</cp:lastModifiedBy>
  <cp:revision>88</cp:revision>
  <dcterms:created xsi:type="dcterms:W3CDTF">2018-04-07T14:16:50Z</dcterms:created>
  <dcterms:modified xsi:type="dcterms:W3CDTF">2018-04-17T13:08:42Z</dcterms:modified>
</cp:coreProperties>
</file>