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83" r:id="rId1"/>
    <p:sldMasterId id="2147484495" r:id="rId2"/>
    <p:sldMasterId id="2147484670" r:id="rId3"/>
    <p:sldMasterId id="2147484718" r:id="rId4"/>
    <p:sldMasterId id="2147484742" r:id="rId5"/>
    <p:sldMasterId id="2147484778" r:id="rId6"/>
    <p:sldMasterId id="2147484814" r:id="rId7"/>
    <p:sldMasterId id="2147484978" r:id="rId8"/>
    <p:sldMasterId id="2147485050" r:id="rId9"/>
    <p:sldMasterId id="2147485087" r:id="rId10"/>
    <p:sldMasterId id="2147485099" r:id="rId11"/>
    <p:sldMasterId id="2147485111" r:id="rId12"/>
    <p:sldMasterId id="2147485123" r:id="rId13"/>
    <p:sldMasterId id="2147485135" r:id="rId14"/>
    <p:sldMasterId id="2147485147" r:id="rId15"/>
    <p:sldMasterId id="2147485183" r:id="rId16"/>
    <p:sldMasterId id="2147485340" r:id="rId17"/>
    <p:sldMasterId id="2147485346" r:id="rId18"/>
    <p:sldMasterId id="2147485359" r:id="rId19"/>
    <p:sldMasterId id="2147485371" r:id="rId20"/>
    <p:sldMasterId id="2147485419" r:id="rId21"/>
    <p:sldMasterId id="2147485480" r:id="rId22"/>
    <p:sldMasterId id="2147485493" r:id="rId23"/>
  </p:sldMasterIdLst>
  <p:notesMasterIdLst>
    <p:notesMasterId r:id="rId64"/>
  </p:notesMasterIdLst>
  <p:handoutMasterIdLst>
    <p:handoutMasterId r:id="rId65"/>
  </p:handoutMasterIdLst>
  <p:sldIdLst>
    <p:sldId id="715" r:id="rId24"/>
    <p:sldId id="714" r:id="rId25"/>
    <p:sldId id="693" r:id="rId26"/>
    <p:sldId id="619" r:id="rId27"/>
    <p:sldId id="716" r:id="rId28"/>
    <p:sldId id="717" r:id="rId29"/>
    <p:sldId id="599" r:id="rId30"/>
    <p:sldId id="559" r:id="rId31"/>
    <p:sldId id="694" r:id="rId32"/>
    <p:sldId id="620" r:id="rId33"/>
    <p:sldId id="561" r:id="rId34"/>
    <p:sldId id="657" r:id="rId35"/>
    <p:sldId id="699" r:id="rId36"/>
    <p:sldId id="551" r:id="rId37"/>
    <p:sldId id="562" r:id="rId38"/>
    <p:sldId id="709" r:id="rId39"/>
    <p:sldId id="710" r:id="rId40"/>
    <p:sldId id="711" r:id="rId41"/>
    <p:sldId id="569" r:id="rId42"/>
    <p:sldId id="621" r:id="rId43"/>
    <p:sldId id="565" r:id="rId44"/>
    <p:sldId id="566" r:id="rId45"/>
    <p:sldId id="669" r:id="rId46"/>
    <p:sldId id="529" r:id="rId47"/>
    <p:sldId id="614" r:id="rId48"/>
    <p:sldId id="618" r:id="rId49"/>
    <p:sldId id="626" r:id="rId50"/>
    <p:sldId id="719" r:id="rId51"/>
    <p:sldId id="648" r:id="rId52"/>
    <p:sldId id="623" r:id="rId53"/>
    <p:sldId id="622" r:id="rId54"/>
    <p:sldId id="624" r:id="rId55"/>
    <p:sldId id="625" r:id="rId56"/>
    <p:sldId id="718" r:id="rId57"/>
    <p:sldId id="720" r:id="rId58"/>
    <p:sldId id="721" r:id="rId59"/>
    <p:sldId id="722" r:id="rId60"/>
    <p:sldId id="723" r:id="rId61"/>
    <p:sldId id="724" r:id="rId62"/>
    <p:sldId id="712" r:id="rId6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6940" algn="l" rtl="0" fontAlgn="base">
      <a:spcBef>
        <a:spcPct val="0"/>
      </a:spcBef>
      <a:spcAft>
        <a:spcPct val="0"/>
      </a:spcAft>
      <a:defRPr sz="2400" kern="1200">
        <a:solidFill>
          <a:schemeClr val="tx1"/>
        </a:solidFill>
        <a:latin typeface="Arial" charset="0"/>
        <a:ea typeface="+mn-ea"/>
        <a:cs typeface="+mn-cs"/>
      </a:defRPr>
    </a:lvl2pPr>
    <a:lvl3pPr marL="913880" algn="l" rtl="0" fontAlgn="base">
      <a:spcBef>
        <a:spcPct val="0"/>
      </a:spcBef>
      <a:spcAft>
        <a:spcPct val="0"/>
      </a:spcAft>
      <a:defRPr sz="2400" kern="1200">
        <a:solidFill>
          <a:schemeClr val="tx1"/>
        </a:solidFill>
        <a:latin typeface="Arial" charset="0"/>
        <a:ea typeface="+mn-ea"/>
        <a:cs typeface="+mn-cs"/>
      </a:defRPr>
    </a:lvl3pPr>
    <a:lvl4pPr marL="1370820" algn="l" rtl="0" fontAlgn="base">
      <a:spcBef>
        <a:spcPct val="0"/>
      </a:spcBef>
      <a:spcAft>
        <a:spcPct val="0"/>
      </a:spcAft>
      <a:defRPr sz="2400" kern="1200">
        <a:solidFill>
          <a:schemeClr val="tx1"/>
        </a:solidFill>
        <a:latin typeface="Arial" charset="0"/>
        <a:ea typeface="+mn-ea"/>
        <a:cs typeface="+mn-cs"/>
      </a:defRPr>
    </a:lvl4pPr>
    <a:lvl5pPr marL="1827758" algn="l" rtl="0" fontAlgn="base">
      <a:spcBef>
        <a:spcPct val="0"/>
      </a:spcBef>
      <a:spcAft>
        <a:spcPct val="0"/>
      </a:spcAft>
      <a:defRPr sz="2400" kern="1200">
        <a:solidFill>
          <a:schemeClr val="tx1"/>
        </a:solidFill>
        <a:latin typeface="Arial" charset="0"/>
        <a:ea typeface="+mn-ea"/>
        <a:cs typeface="+mn-cs"/>
      </a:defRPr>
    </a:lvl5pPr>
    <a:lvl6pPr marL="2284698" algn="l" defTabSz="913880" rtl="0" eaLnBrk="1" latinLnBrk="0" hangingPunct="1">
      <a:defRPr sz="2400" kern="1200">
        <a:solidFill>
          <a:schemeClr val="tx1"/>
        </a:solidFill>
        <a:latin typeface="Arial" charset="0"/>
        <a:ea typeface="+mn-ea"/>
        <a:cs typeface="+mn-cs"/>
      </a:defRPr>
    </a:lvl6pPr>
    <a:lvl7pPr marL="2741638" algn="l" defTabSz="913880" rtl="0" eaLnBrk="1" latinLnBrk="0" hangingPunct="1">
      <a:defRPr sz="2400" kern="1200">
        <a:solidFill>
          <a:schemeClr val="tx1"/>
        </a:solidFill>
        <a:latin typeface="Arial" charset="0"/>
        <a:ea typeface="+mn-ea"/>
        <a:cs typeface="+mn-cs"/>
      </a:defRPr>
    </a:lvl7pPr>
    <a:lvl8pPr marL="3198576" algn="l" defTabSz="913880" rtl="0" eaLnBrk="1" latinLnBrk="0" hangingPunct="1">
      <a:defRPr sz="2400" kern="1200">
        <a:solidFill>
          <a:schemeClr val="tx1"/>
        </a:solidFill>
        <a:latin typeface="Arial" charset="0"/>
        <a:ea typeface="+mn-ea"/>
        <a:cs typeface="+mn-cs"/>
      </a:defRPr>
    </a:lvl8pPr>
    <a:lvl9pPr marL="3655517" algn="l" defTabSz="913880" rtl="0" eaLnBrk="1" latinLnBrk="0" hangingPunct="1">
      <a:defRPr sz="2400" kern="1200">
        <a:solidFill>
          <a:schemeClr val="tx1"/>
        </a:solidFill>
        <a:latin typeface="Arial" charset="0"/>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A59283"/>
    <a:srgbClr val="917B69"/>
    <a:srgbClr val="615953"/>
    <a:srgbClr val="F9F3E7"/>
    <a:srgbClr val="EFECEB"/>
    <a:srgbClr val="F2EFEE"/>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68" autoAdjust="0"/>
    <p:restoredTop sz="93373" autoAdjust="0"/>
  </p:normalViewPr>
  <p:slideViewPr>
    <p:cSldViewPr snapToGrid="0">
      <p:cViewPr>
        <p:scale>
          <a:sx n="70" d="100"/>
          <a:sy n="70" d="100"/>
        </p:scale>
        <p:origin x="-2814" y="-1278"/>
      </p:cViewPr>
      <p:guideLst>
        <p:guide orient="horz" pos="4083"/>
        <p:guide orient="horz" pos="3963"/>
        <p:guide orient="horz" pos="852"/>
        <p:guide orient="horz" pos="858"/>
        <p:guide orient="horz" pos="631"/>
        <p:guide/>
        <p:guide pos="5378"/>
        <p:guide pos="2873"/>
        <p:guide pos="41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595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p>
        </p:txBody>
      </p:sp>
      <p:sp>
        <p:nvSpPr>
          <p:cNvPr id="76595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p>
        </p:txBody>
      </p:sp>
      <p:sp>
        <p:nvSpPr>
          <p:cNvPr id="76595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dirty="0"/>
          </a:p>
        </p:txBody>
      </p:sp>
      <p:sp>
        <p:nvSpPr>
          <p:cNvPr id="76595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F4F278CE-4F29-4C0C-8549-B3BF430AA3F2}" type="slidenum">
              <a:rPr lang="en-US"/>
              <a:pPr>
                <a:defRPr/>
              </a:pPr>
              <a:t>‹N›</a:t>
            </a:fld>
            <a:endParaRPr lang="en-US" dirty="0"/>
          </a:p>
        </p:txBody>
      </p:sp>
    </p:spTree>
    <p:extLst>
      <p:ext uri="{BB962C8B-B14F-4D97-AF65-F5344CB8AC3E}">
        <p14:creationId xmlns:p14="http://schemas.microsoft.com/office/powerpoint/2010/main" val="3214002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smtClean="0"/>
            </a:lvl1pPr>
          </a:lstStyle>
          <a:p>
            <a:pPr>
              <a:defRPr/>
            </a:pPr>
            <a:endParaRPr lang="en-US" dirty="0"/>
          </a:p>
        </p:txBody>
      </p:sp>
      <p:sp>
        <p:nvSpPr>
          <p:cNvPr id="2457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smtClean="0"/>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smtClean="0"/>
            </a:lvl1pPr>
          </a:lstStyle>
          <a:p>
            <a:pPr>
              <a:defRPr/>
            </a:pPr>
            <a:endParaRPr lang="en-US" dirty="0"/>
          </a:p>
        </p:txBody>
      </p:sp>
      <p:sp>
        <p:nvSpPr>
          <p:cNvPr id="2458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13D50BE3-7B63-4F74-A846-78120FB61B94}" type="slidenum">
              <a:rPr lang="en-US"/>
              <a:pPr>
                <a:defRPr/>
              </a:pPr>
              <a:t>‹N›</a:t>
            </a:fld>
            <a:endParaRPr lang="en-US" dirty="0"/>
          </a:p>
        </p:txBody>
      </p:sp>
    </p:spTree>
    <p:extLst>
      <p:ext uri="{BB962C8B-B14F-4D97-AF65-F5344CB8AC3E}">
        <p14:creationId xmlns:p14="http://schemas.microsoft.com/office/powerpoint/2010/main" val="3562812337"/>
      </p:ext>
    </p:extLst>
  </p:cSld>
  <p:clrMap bg1="lt1" tx1="dk1" bg2="lt2" tx2="dk2" accent1="accent1" accent2="accent2" accent3="accent3" accent4="accent4" accent5="accent5" accent6="accent6" hlink="hlink" folHlink="folHlink"/>
  <p:notesStyle>
    <a:lvl1pPr algn="l" rtl="0" eaLnBrk="0" fontAlgn="base" hangingPunct="0">
      <a:lnSpc>
        <a:spcPct val="95000"/>
      </a:lnSpc>
      <a:spcBef>
        <a:spcPct val="60000"/>
      </a:spcBef>
      <a:spcAft>
        <a:spcPct val="0"/>
      </a:spcAft>
      <a:defRPr sz="1200" kern="1200">
        <a:solidFill>
          <a:schemeClr val="tx1"/>
        </a:solidFill>
        <a:latin typeface="Arial" charset="0"/>
        <a:ea typeface="+mn-ea"/>
        <a:cs typeface="+mn-cs"/>
      </a:defRPr>
    </a:lvl1pPr>
    <a:lvl2pPr marL="114234" indent="-112649" algn="l" rtl="0" eaLnBrk="0" fontAlgn="base" hangingPunct="0">
      <a:lnSpc>
        <a:spcPct val="95000"/>
      </a:lnSpc>
      <a:spcBef>
        <a:spcPct val="40000"/>
      </a:spcBef>
      <a:spcAft>
        <a:spcPct val="0"/>
      </a:spcAft>
      <a:buChar char="•"/>
      <a:defRPr sz="1200" kern="1200">
        <a:solidFill>
          <a:schemeClr val="tx1"/>
        </a:solidFill>
        <a:latin typeface="Arial" charset="0"/>
        <a:ea typeface="+mn-ea"/>
        <a:cs typeface="+mn-cs"/>
      </a:defRPr>
    </a:lvl2pPr>
    <a:lvl3pPr marL="347465" indent="-118996" algn="l" rtl="0" eaLnBrk="0" fontAlgn="base" hangingPunct="0">
      <a:lnSpc>
        <a:spcPct val="95000"/>
      </a:lnSpc>
      <a:spcBef>
        <a:spcPct val="20000"/>
      </a:spcBef>
      <a:spcAft>
        <a:spcPct val="0"/>
      </a:spcAft>
      <a:buChar char="•"/>
      <a:defRPr sz="1000" kern="1200">
        <a:solidFill>
          <a:schemeClr val="tx1"/>
        </a:solidFill>
        <a:latin typeface="Arial" charset="0"/>
        <a:ea typeface="+mn-ea"/>
        <a:cs typeface="+mn-cs"/>
      </a:defRPr>
    </a:lvl3pPr>
    <a:lvl4pPr marL="566414" indent="-104715" algn="l" rtl="0" eaLnBrk="0" fontAlgn="base" hangingPunct="0">
      <a:lnSpc>
        <a:spcPct val="95000"/>
      </a:lnSpc>
      <a:spcBef>
        <a:spcPct val="20000"/>
      </a:spcBef>
      <a:spcAft>
        <a:spcPct val="0"/>
      </a:spcAft>
      <a:buChar char="•"/>
      <a:defRPr sz="900" kern="1200">
        <a:solidFill>
          <a:schemeClr val="tx1"/>
        </a:solidFill>
        <a:latin typeface="Arial" charset="0"/>
        <a:ea typeface="+mn-ea"/>
        <a:cs typeface="+mn-cs"/>
      </a:defRPr>
    </a:lvl4pPr>
    <a:lvl5pPr marL="798057" indent="-117408" algn="l" rtl="0" eaLnBrk="0" fontAlgn="base" hangingPunct="0">
      <a:lnSpc>
        <a:spcPct val="95000"/>
      </a:lnSpc>
      <a:spcBef>
        <a:spcPct val="20000"/>
      </a:spcBef>
      <a:spcAft>
        <a:spcPct val="0"/>
      </a:spcAft>
      <a:buChar char="•"/>
      <a:defRPr sz="900" kern="1200">
        <a:solidFill>
          <a:schemeClr val="tx1"/>
        </a:solidFill>
        <a:latin typeface="Arial" charset="0"/>
        <a:ea typeface="+mn-ea"/>
        <a:cs typeface="+mn-cs"/>
      </a:defRPr>
    </a:lvl5pPr>
    <a:lvl6pPr marL="2284698" algn="l" defTabSz="913880" rtl="0" eaLnBrk="1" latinLnBrk="0" hangingPunct="1">
      <a:defRPr sz="1200" kern="1200">
        <a:solidFill>
          <a:schemeClr val="tx1"/>
        </a:solidFill>
        <a:latin typeface="+mn-lt"/>
        <a:ea typeface="+mn-ea"/>
        <a:cs typeface="+mn-cs"/>
      </a:defRPr>
    </a:lvl6pPr>
    <a:lvl7pPr marL="2741638" algn="l" defTabSz="913880" rtl="0" eaLnBrk="1" latinLnBrk="0" hangingPunct="1">
      <a:defRPr sz="1200" kern="1200">
        <a:solidFill>
          <a:schemeClr val="tx1"/>
        </a:solidFill>
        <a:latin typeface="+mn-lt"/>
        <a:ea typeface="+mn-ea"/>
        <a:cs typeface="+mn-cs"/>
      </a:defRPr>
    </a:lvl7pPr>
    <a:lvl8pPr marL="3198576" algn="l" defTabSz="913880" rtl="0" eaLnBrk="1" latinLnBrk="0" hangingPunct="1">
      <a:defRPr sz="1200" kern="1200">
        <a:solidFill>
          <a:schemeClr val="tx1"/>
        </a:solidFill>
        <a:latin typeface="+mn-lt"/>
        <a:ea typeface="+mn-ea"/>
        <a:cs typeface="+mn-cs"/>
      </a:defRPr>
    </a:lvl8pPr>
    <a:lvl9pPr marL="3655517" algn="l" defTabSz="913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81100" y="696913"/>
            <a:ext cx="4648200" cy="3486150"/>
          </a:xfrm>
        </p:spPr>
      </p:sp>
      <p:sp>
        <p:nvSpPr>
          <p:cNvPr id="3" name="Segnaposto note 2"/>
          <p:cNvSpPr>
            <a:spLocks noGrp="1"/>
          </p:cNvSpPr>
          <p:nvPr>
            <p:ph type="body" idx="1"/>
          </p:nvPr>
        </p:nvSpPr>
        <p:spPr/>
        <p:txBody>
          <a:bodyPr/>
          <a:lstStyle/>
          <a:p>
            <a:pPr defTabSz="931774" eaLnBrk="1" fontAlgn="auto" hangingPunct="1">
              <a:lnSpc>
                <a:spcPct val="100000"/>
              </a:lnSpc>
              <a:spcBef>
                <a:spcPts val="0"/>
              </a:spcBef>
              <a:spcAft>
                <a:spcPts val="0"/>
              </a:spcAft>
              <a:defRPr/>
            </a:pPr>
            <a:r>
              <a:rPr lang="it-IT" dirty="0"/>
              <a:t>Lualdi - </a:t>
            </a:r>
            <a:r>
              <a:rPr lang="it-IT" dirty="0" err="1"/>
              <a:t>Vers</a:t>
            </a:r>
            <a:r>
              <a:rPr lang="it-IT" dirty="0"/>
              <a:t> peri</a:t>
            </a:r>
          </a:p>
          <a:p>
            <a:endParaRPr lang="it-IT" dirty="0"/>
          </a:p>
        </p:txBody>
      </p:sp>
      <p:sp>
        <p:nvSpPr>
          <p:cNvPr id="4" name="Segnaposto numero diapositiva 3"/>
          <p:cNvSpPr>
            <a:spLocks noGrp="1"/>
          </p:cNvSpPr>
          <p:nvPr>
            <p:ph type="sldNum" sz="quarter" idx="10"/>
          </p:nvPr>
        </p:nvSpPr>
        <p:spPr/>
        <p:txBody>
          <a:bodyPr/>
          <a:lstStyle/>
          <a:p>
            <a:fld id="{2AB32579-6F5C-4C03-8139-9EBC6FC82064}" type="slidenum">
              <a:rPr lang="it-IT" smtClean="0">
                <a:solidFill>
                  <a:prstClr val="black"/>
                </a:solidFill>
                <a:latin typeface="Calibri"/>
              </a:rPr>
              <a:pPr/>
              <a:t>12</a:t>
            </a:fld>
            <a:endParaRPr lang="it-IT">
              <a:solidFill>
                <a:prstClr val="black"/>
              </a:solidFill>
              <a:latin typeface="Calibri"/>
            </a:endParaRPr>
          </a:p>
        </p:txBody>
      </p:sp>
    </p:spTree>
    <p:extLst>
      <p:ext uri="{BB962C8B-B14F-4D97-AF65-F5344CB8AC3E}">
        <p14:creationId xmlns:p14="http://schemas.microsoft.com/office/powerpoint/2010/main" val="2705240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p:cNvSpPr>
            <a:spLocks noGrp="1" noRot="1" noChangeAspect="1" noTextEdit="1"/>
          </p:cNvSpPr>
          <p:nvPr>
            <p:ph type="sldImg"/>
          </p:nvPr>
        </p:nvSpPr>
        <p:spPr>
          <a:xfrm>
            <a:off x="1181100" y="696913"/>
            <a:ext cx="4648200" cy="3486150"/>
          </a:xfrm>
          <a:ln/>
        </p:spPr>
      </p:sp>
      <p:sp>
        <p:nvSpPr>
          <p:cNvPr id="3" name="Segnaposto note 2"/>
          <p:cNvSpPr>
            <a:spLocks noGrp="1"/>
          </p:cNvSpPr>
          <p:nvPr>
            <p:ph type="body" idx="1"/>
          </p:nvPr>
        </p:nvSpPr>
        <p:spPr/>
        <p:txBody>
          <a:bodyPr>
            <a:normAutofit fontScale="70000" lnSpcReduction="20000"/>
          </a:bodyPr>
          <a:lstStyle/>
          <a:p>
            <a:pPr>
              <a:defRPr/>
            </a:pPr>
            <a:r>
              <a:rPr lang="en-US" dirty="0" smtClean="0"/>
              <a:t>The present paper systematically reviews and compares existing prediction models in order to establish the strongest</a:t>
            </a:r>
          </a:p>
          <a:p>
            <a:pPr>
              <a:defRPr/>
            </a:pPr>
            <a:r>
              <a:rPr lang="en-US" dirty="0" smtClean="0"/>
              <a:t>variables, models, and model characteristics in patients with heart failure predicting outcome. To improve decision</a:t>
            </a:r>
          </a:p>
          <a:p>
            <a:pPr>
              <a:defRPr/>
            </a:pPr>
            <a:r>
              <a:rPr lang="en-US" dirty="0" smtClean="0"/>
              <a:t>making accurately predicting mortality and heart-failure hospitalization in patients with heart failure can be important for</a:t>
            </a:r>
          </a:p>
          <a:p>
            <a:pPr>
              <a:defRPr/>
            </a:pPr>
            <a:r>
              <a:rPr lang="en-US" dirty="0" smtClean="0"/>
              <a:t>selecting patients with a poorer prognosis or </a:t>
            </a:r>
            <a:r>
              <a:rPr lang="en-US" dirty="0" err="1" smtClean="0"/>
              <a:t>nonresponders</a:t>
            </a:r>
            <a:r>
              <a:rPr lang="en-US" dirty="0" smtClean="0"/>
              <a:t> to current therapy, to improve decision making. MEDLINE/</a:t>
            </a:r>
          </a:p>
          <a:p>
            <a:pPr>
              <a:defRPr/>
            </a:pPr>
            <a:r>
              <a:rPr lang="en-US" dirty="0" err="1" smtClean="0"/>
              <a:t>PubMed</a:t>
            </a:r>
            <a:r>
              <a:rPr lang="en-US" dirty="0" smtClean="0"/>
              <a:t> was searched for papers dealing with heart failure prediction models. To identify similar models on the basis of</a:t>
            </a:r>
          </a:p>
          <a:p>
            <a:pPr>
              <a:defRPr/>
            </a:pPr>
            <a:r>
              <a:rPr lang="en-US" dirty="0" smtClean="0"/>
              <a:t>their variables hierarchical cluster analysis was performed. Meta-analysis was used to estimate the mean predictive value</a:t>
            </a:r>
          </a:p>
          <a:p>
            <a:pPr>
              <a:defRPr/>
            </a:pPr>
            <a:r>
              <a:rPr lang="en-US" dirty="0" smtClean="0"/>
              <a:t>of the variables and models; meta-regression was used to find characteristics that explain variation in discriminating</a:t>
            </a:r>
          </a:p>
          <a:p>
            <a:pPr>
              <a:defRPr/>
            </a:pPr>
            <a:r>
              <a:rPr lang="en-US" dirty="0" smtClean="0"/>
              <a:t>values between models. We identified 117 models in 55 papers. These models used 249 different variables. The strongest</a:t>
            </a:r>
          </a:p>
          <a:p>
            <a:pPr>
              <a:defRPr/>
            </a:pPr>
            <a:r>
              <a:rPr lang="en-US" dirty="0" smtClean="0"/>
              <a:t>predictors were blood urea nitrogen and sodium. Four subgroups of models were identified. Mortality was most accurately</a:t>
            </a:r>
          </a:p>
          <a:p>
            <a:pPr>
              <a:defRPr/>
            </a:pPr>
            <a:r>
              <a:rPr lang="en-US" dirty="0" smtClean="0"/>
              <a:t>predicted by prospective registry-type studies using a large number of clinical predictor variables. Mean C-statistic</a:t>
            </a:r>
          </a:p>
          <a:p>
            <a:pPr>
              <a:defRPr/>
            </a:pPr>
            <a:r>
              <a:rPr lang="en-US" dirty="0" smtClean="0"/>
              <a:t>of all models was 0.66  0.0005, with 0.71  0.001, 0.68  0.001 and 0.63  0.001 for models predicting mortality,</a:t>
            </a:r>
          </a:p>
          <a:p>
            <a:pPr>
              <a:defRPr/>
            </a:pPr>
            <a:r>
              <a:rPr lang="en-US" dirty="0" smtClean="0"/>
              <a:t>heart failure hospitalization, or both, respectively. There was no significant difference in discriminating value of models</a:t>
            </a:r>
          </a:p>
          <a:p>
            <a:pPr>
              <a:defRPr/>
            </a:pPr>
            <a:r>
              <a:rPr lang="en-US" dirty="0" smtClean="0"/>
              <a:t>between patients with chronic and acute heart failure. Prediction of mortality and in particular heart failure hospitalization</a:t>
            </a:r>
          </a:p>
          <a:p>
            <a:pPr>
              <a:defRPr/>
            </a:pPr>
            <a:r>
              <a:rPr lang="en-US" dirty="0" smtClean="0"/>
              <a:t>in patients with heart failure remains only moderately successful. The strongest predictors were blood urea nitrogen</a:t>
            </a:r>
          </a:p>
          <a:p>
            <a:pPr>
              <a:defRPr/>
            </a:pPr>
            <a:r>
              <a:rPr lang="en-US" dirty="0" smtClean="0"/>
              <a:t>and sodium. The highest C-statistic values were achieved in a clinical setting, predicting short-term mortality with</a:t>
            </a:r>
          </a:p>
          <a:p>
            <a:pPr>
              <a:defRPr/>
            </a:pPr>
            <a:r>
              <a:rPr lang="en-US" dirty="0" smtClean="0"/>
              <a:t>the use of models derived from prospective cohort/registry studies with a large number of predictor variables.</a:t>
            </a:r>
          </a:p>
          <a:p>
            <a:pPr>
              <a:defRPr/>
            </a:pPr>
            <a:r>
              <a:rPr lang="en-US" dirty="0" smtClean="0"/>
              <a:t>(J Am </a:t>
            </a:r>
            <a:r>
              <a:rPr lang="en-US" dirty="0" err="1" smtClean="0"/>
              <a:t>Coll</a:t>
            </a:r>
            <a:r>
              <a:rPr lang="en-US" dirty="0" smtClean="0"/>
              <a:t> </a:t>
            </a:r>
            <a:r>
              <a:rPr lang="en-US" dirty="0" err="1" smtClean="0"/>
              <a:t>Cardiol</a:t>
            </a:r>
            <a:r>
              <a:rPr lang="en-US" dirty="0" smtClean="0"/>
              <a:t> HF 2014;2:429–36)</a:t>
            </a:r>
            <a:endParaRPr lang="it-IT" dirty="0"/>
          </a:p>
        </p:txBody>
      </p:sp>
      <p:sp>
        <p:nvSpPr>
          <p:cNvPr id="54276" name="Segnaposto numero diapositiva 3"/>
          <p:cNvSpPr>
            <a:spLocks noGrp="1"/>
          </p:cNvSpPr>
          <p:nvPr>
            <p:ph type="sldNum" sz="quarter" idx="5"/>
          </p:nvPr>
        </p:nvSpPr>
        <p:spPr>
          <a:noFill/>
        </p:spPr>
        <p:txBody>
          <a:bodyPr/>
          <a:lstStyle/>
          <a:p>
            <a:fld id="{1E701EF1-DE7E-48AE-9862-8B01EE5768D2}" type="slidenum">
              <a:rPr lang="it-IT" smtClean="0">
                <a:solidFill>
                  <a:prstClr val="black"/>
                </a:solidFill>
                <a:latin typeface="Calibri"/>
              </a:rPr>
              <a:pPr/>
              <a:t>33</a:t>
            </a:fld>
            <a:endParaRPr lang="it-IT" smtClean="0">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it-IT" smtClean="0"/>
              <a:t>Acute mechanical cause: myocardial rupture complicating acute coronary syndrome (free wall rupture, ventricular septal defect, acute mitral regurgitation), chest trauma or cardiac intervention, acute native or prosthetic valve incompetence secondary to endocarditis, aortic dissection or thrombosis</a:t>
            </a:r>
            <a:endParaRPr lang="it-IT" altLang="it-IT" smtClean="0"/>
          </a:p>
        </p:txBody>
      </p:sp>
      <p:sp>
        <p:nvSpPr>
          <p:cNvPr id="6041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ＭＳ Ｐゴシック" pitchFamily="34" charset="-128"/>
              </a:defRPr>
            </a:lvl1pPr>
            <a:lvl2pPr marL="757066" indent="-291179" eaLnBrk="0" hangingPunct="0">
              <a:defRPr sz="2400">
                <a:solidFill>
                  <a:schemeClr val="tx1"/>
                </a:solidFill>
                <a:latin typeface="Calibri" pitchFamily="34" charset="0"/>
                <a:ea typeface="ＭＳ Ｐゴシック" pitchFamily="34" charset="-128"/>
              </a:defRPr>
            </a:lvl2pPr>
            <a:lvl3pPr marL="1164717" indent="-232943" eaLnBrk="0" hangingPunct="0">
              <a:defRPr sz="2400">
                <a:solidFill>
                  <a:schemeClr val="tx1"/>
                </a:solidFill>
                <a:latin typeface="Calibri" pitchFamily="34" charset="0"/>
                <a:ea typeface="ＭＳ Ｐゴシック" pitchFamily="34" charset="-128"/>
              </a:defRPr>
            </a:lvl3pPr>
            <a:lvl4pPr marL="1630604" indent="-232943" eaLnBrk="0" hangingPunct="0">
              <a:defRPr sz="2400">
                <a:solidFill>
                  <a:schemeClr val="tx1"/>
                </a:solidFill>
                <a:latin typeface="Calibri" pitchFamily="34" charset="0"/>
                <a:ea typeface="ＭＳ Ｐゴシック" pitchFamily="34" charset="-128"/>
              </a:defRPr>
            </a:lvl4pPr>
            <a:lvl5pPr marL="2096491" indent="-232943" eaLnBrk="0" hangingPunct="0">
              <a:defRPr sz="2400">
                <a:solidFill>
                  <a:schemeClr val="tx1"/>
                </a:solidFill>
                <a:latin typeface="Calibri" pitchFamily="34" charset="0"/>
                <a:ea typeface="ＭＳ Ｐゴシック" pitchFamily="34" charset="-128"/>
              </a:defRPr>
            </a:lvl5pPr>
            <a:lvl6pPr marL="2562377" indent="-232943" defTabSz="465887"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3028264" indent="-232943" defTabSz="465887"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94151" indent="-232943" defTabSz="465887"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960038" indent="-232943" defTabSz="465887"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D3D050CD-98B2-48DE-BCCC-0BD6E0567DF2}" type="slidenum">
              <a:rPr lang="it-IT" altLang="it-IT" sz="1200">
                <a:solidFill>
                  <a:prstClr val="black"/>
                </a:solidFill>
              </a:rPr>
              <a:pPr eaLnBrk="1" hangingPunct="1"/>
              <a:t>34</a:t>
            </a:fld>
            <a:endParaRPr lang="it-IT" altLang="it-IT"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6. Immagini di risonanza magnetica cardiaca in pericardite costrittiva. A: </a:t>
            </a:r>
            <a:r>
              <a:rPr lang="it-IT" dirty="0" err="1" smtClean="0"/>
              <a:t>imaging</a:t>
            </a:r>
            <a:r>
              <a:rPr lang="it-IT" dirty="0" smtClean="0"/>
              <a:t> con pesatura in T2 in asse corto medio-ventricolare, assenza di </a:t>
            </a:r>
            <a:r>
              <a:rPr lang="it-IT" dirty="0" err="1" smtClean="0"/>
              <a:t>iperintensità</a:t>
            </a:r>
            <a:r>
              <a:rPr lang="it-IT" dirty="0" smtClean="0"/>
              <a:t> significativa (assenza di edema/flogosi). B e C: </a:t>
            </a:r>
            <a:r>
              <a:rPr lang="it-IT" dirty="0" err="1" smtClean="0"/>
              <a:t>imaging</a:t>
            </a:r>
            <a:r>
              <a:rPr lang="it-IT" dirty="0" smtClean="0"/>
              <a:t> con pesatura in T1, ispessimento circonferenziale del pericardio (</a:t>
            </a:r>
            <a:r>
              <a:rPr lang="it-IT" dirty="0" err="1" smtClean="0"/>
              <a:t>ipointensità</a:t>
            </a:r>
            <a:r>
              <a:rPr lang="it-IT" dirty="0" smtClean="0"/>
              <a:t>) in asse corto medio-ventricolare (B) e 4 camere (C). D e E: </a:t>
            </a:r>
            <a:r>
              <a:rPr lang="it-IT" dirty="0" err="1" smtClean="0"/>
              <a:t>imaging</a:t>
            </a:r>
            <a:r>
              <a:rPr lang="it-IT" dirty="0" smtClean="0"/>
              <a:t> in “</a:t>
            </a:r>
            <a:r>
              <a:rPr lang="it-IT" dirty="0" err="1" smtClean="0"/>
              <a:t>real</a:t>
            </a:r>
            <a:r>
              <a:rPr lang="it-IT" dirty="0" smtClean="0"/>
              <a:t> time steady state free </a:t>
            </a:r>
            <a:r>
              <a:rPr lang="it-IT" dirty="0" err="1" smtClean="0"/>
              <a:t>precession</a:t>
            </a:r>
            <a:r>
              <a:rPr lang="it-IT" dirty="0" smtClean="0"/>
              <a:t>” o cine-risonanza, spostamento del setto interventricolare verso sinistra durante l’</a:t>
            </a:r>
            <a:r>
              <a:rPr lang="it-IT" dirty="0" err="1" smtClean="0"/>
              <a:t>inspirio</a:t>
            </a:r>
            <a:r>
              <a:rPr lang="it-IT" dirty="0" smtClean="0"/>
              <a:t> profondo. F: </a:t>
            </a:r>
            <a:r>
              <a:rPr lang="it-IT" dirty="0" err="1" smtClean="0"/>
              <a:t>imaging</a:t>
            </a:r>
            <a:r>
              <a:rPr lang="it-IT" dirty="0" smtClean="0"/>
              <a:t> tardivo dopo mezzo di contrasto che mostra late </a:t>
            </a:r>
            <a:r>
              <a:rPr lang="it-IT" dirty="0" err="1" smtClean="0"/>
              <a:t>enhancement</a:t>
            </a:r>
            <a:r>
              <a:rPr lang="it-IT" dirty="0" smtClean="0"/>
              <a:t> o </a:t>
            </a:r>
            <a:r>
              <a:rPr lang="it-IT" dirty="0" err="1" smtClean="0"/>
              <a:t>iperintensificazione</a:t>
            </a:r>
            <a:r>
              <a:rPr lang="it-IT" dirty="0" smtClean="0"/>
              <a:t> tardiva, espressione di fibrosi del pericardio circonferenziale in sezione 4 camere.</a:t>
            </a:r>
            <a:endParaRPr lang="it-IT" dirty="0"/>
          </a:p>
        </p:txBody>
      </p:sp>
      <p:sp>
        <p:nvSpPr>
          <p:cNvPr id="4" name="Segnaposto numero diapositiva 3"/>
          <p:cNvSpPr>
            <a:spLocks noGrp="1"/>
          </p:cNvSpPr>
          <p:nvPr>
            <p:ph type="sldNum" sz="quarter" idx="10"/>
          </p:nvPr>
        </p:nvSpPr>
        <p:spPr/>
        <p:txBody>
          <a:bodyPr/>
          <a:lstStyle/>
          <a:p>
            <a:fld id="{3E33C823-5726-480B-8414-2C9F26FDE206}" type="slidenum">
              <a:rPr lang="it-IT" smtClean="0">
                <a:solidFill>
                  <a:prstClr val="black"/>
                </a:solidFill>
              </a:rPr>
              <a:pPr/>
              <a:t>13</a:t>
            </a:fld>
            <a:endParaRPr lang="it-IT">
              <a:solidFill>
                <a:prstClr val="black"/>
              </a:solidFill>
            </a:endParaRPr>
          </a:p>
        </p:txBody>
      </p:sp>
    </p:spTree>
    <p:extLst>
      <p:ext uri="{BB962C8B-B14F-4D97-AF65-F5344CB8AC3E}">
        <p14:creationId xmlns:p14="http://schemas.microsoft.com/office/powerpoint/2010/main" val="53817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800" dirty="0">
                <a:latin typeface="+mn-lt"/>
              </a:rPr>
              <a:t>Curva Doppler </a:t>
            </a:r>
            <a:r>
              <a:rPr lang="it-IT" sz="800" dirty="0" err="1">
                <a:latin typeface="+mn-lt"/>
              </a:rPr>
              <a:t>transmitralica</a:t>
            </a:r>
            <a:r>
              <a:rPr lang="it-IT" sz="800" dirty="0">
                <a:latin typeface="+mn-lt"/>
              </a:rPr>
              <a:t> con tempo di decelerazione dell'onda E ridotto (70 </a:t>
            </a:r>
            <a:r>
              <a:rPr lang="it-IT" sz="800" dirty="0" err="1">
                <a:latin typeface="+mn-lt"/>
              </a:rPr>
              <a:t>ms</a:t>
            </a:r>
            <a:r>
              <a:rPr lang="it-IT" sz="800" dirty="0">
                <a:latin typeface="+mn-lt"/>
              </a:rPr>
              <a:t>) e presenza di piccole onda retrograde </a:t>
            </a:r>
            <a:r>
              <a:rPr lang="it-IT" sz="800" dirty="0" err="1">
                <a:latin typeface="+mn-lt"/>
              </a:rPr>
              <a:t>meso</a:t>
            </a:r>
            <a:r>
              <a:rPr lang="it-IT" sz="800" dirty="0">
                <a:latin typeface="+mn-lt"/>
              </a:rPr>
              <a:t>- e telediastolica. Dato compatibile con "pattern restrittivo" suggestivo di ridotta "</a:t>
            </a:r>
            <a:r>
              <a:rPr lang="it-IT" sz="800" dirty="0" err="1">
                <a:latin typeface="+mn-lt"/>
              </a:rPr>
              <a:t>compliance</a:t>
            </a:r>
            <a:r>
              <a:rPr lang="it-IT" sz="800" dirty="0">
                <a:latin typeface="+mn-lt"/>
              </a:rPr>
              <a:t>" ventricolare sinistra.</a:t>
            </a:r>
          </a:p>
          <a:p>
            <a:endParaRPr lang="it-IT" sz="800" dirty="0">
              <a:latin typeface="+mn-lt"/>
            </a:endParaRPr>
          </a:p>
          <a:p>
            <a:pPr defTabSz="931774" eaLnBrk="1" fontAlgn="auto" hangingPunct="1">
              <a:lnSpc>
                <a:spcPct val="100000"/>
              </a:lnSpc>
              <a:spcBef>
                <a:spcPts val="0"/>
              </a:spcBef>
              <a:spcAft>
                <a:spcPts val="0"/>
              </a:spcAft>
              <a:defRPr/>
            </a:pPr>
            <a:r>
              <a:rPr lang="it-IT" sz="800" dirty="0">
                <a:latin typeface="+mn-lt"/>
              </a:rPr>
              <a:t>Curva Doppler venosa polmonare con  prevalenza dell'onda sistolica rispetto alla diastolica; durata dell'onda A retrograda maggiore rispetto alla durata dell'onda A al doppler </a:t>
            </a:r>
            <a:r>
              <a:rPr lang="it-IT" sz="800" dirty="0" err="1">
                <a:latin typeface="+mn-lt"/>
              </a:rPr>
              <a:t>transmitralico</a:t>
            </a:r>
            <a:r>
              <a:rPr lang="it-IT" sz="800" dirty="0">
                <a:latin typeface="+mn-lt"/>
              </a:rPr>
              <a:t>, dato compatibile con aumento della pressione telediastolica in ventricolo sinistro.</a:t>
            </a:r>
          </a:p>
          <a:p>
            <a:pPr defTabSz="931774" eaLnBrk="1" fontAlgn="auto" hangingPunct="1">
              <a:lnSpc>
                <a:spcPct val="100000"/>
              </a:lnSpc>
              <a:spcBef>
                <a:spcPts val="0"/>
              </a:spcBef>
              <a:spcAft>
                <a:spcPts val="0"/>
              </a:spcAft>
              <a:defRPr/>
            </a:pPr>
            <a:endParaRPr lang="it-IT" sz="800" dirty="0">
              <a:latin typeface="+mn-lt"/>
            </a:endParaRPr>
          </a:p>
          <a:p>
            <a:r>
              <a:rPr lang="it-IT" sz="600" b="1" dirty="0">
                <a:latin typeface="+mn-lt"/>
              </a:rPr>
              <a:t>Vene polmonari</a:t>
            </a:r>
            <a:endParaRPr lang="it-IT" sz="600" dirty="0">
              <a:latin typeface="+mn-lt"/>
            </a:endParaRPr>
          </a:p>
          <a:p>
            <a:r>
              <a:rPr lang="pt-BR" sz="600" dirty="0">
                <a:latin typeface="+mn-lt"/>
              </a:rPr>
              <a:t>Vel. Max onda S:	0,63 m/s</a:t>
            </a:r>
          </a:p>
          <a:p>
            <a:r>
              <a:rPr lang="pt-BR" sz="600" dirty="0">
                <a:latin typeface="+mn-lt"/>
              </a:rPr>
              <a:t>Vel. Max onda D:	0,49 m/s</a:t>
            </a:r>
          </a:p>
          <a:p>
            <a:r>
              <a:rPr lang="it-IT" sz="600" dirty="0">
                <a:latin typeface="+mn-lt"/>
              </a:rPr>
              <a:t>Durata A:	137 </a:t>
            </a:r>
            <a:r>
              <a:rPr lang="it-IT" sz="600" dirty="0" err="1">
                <a:latin typeface="+mn-lt"/>
              </a:rPr>
              <a:t>msec</a:t>
            </a:r>
            <a:endParaRPr lang="it-IT" sz="600" dirty="0">
              <a:latin typeface="+mn-lt"/>
            </a:endParaRPr>
          </a:p>
          <a:p>
            <a:r>
              <a:rPr lang="it-IT" sz="600" dirty="0">
                <a:latin typeface="+mn-lt"/>
              </a:rPr>
              <a:t>Integrale sistolico:	16,2 cm</a:t>
            </a:r>
          </a:p>
          <a:p>
            <a:r>
              <a:rPr lang="it-IT" sz="600" dirty="0">
                <a:latin typeface="+mn-lt"/>
              </a:rPr>
              <a:t>Integrale diastolico:	6,4 cm</a:t>
            </a:r>
          </a:p>
          <a:p>
            <a:r>
              <a:rPr lang="it-IT" sz="600" dirty="0">
                <a:latin typeface="+mn-lt"/>
              </a:rPr>
              <a:t>Durata AVP-AVM:	67 </a:t>
            </a:r>
            <a:r>
              <a:rPr lang="it-IT" sz="600" dirty="0" err="1">
                <a:latin typeface="+mn-lt"/>
              </a:rPr>
              <a:t>msec</a:t>
            </a:r>
            <a:endParaRPr lang="it-IT" sz="600" dirty="0">
              <a:latin typeface="+mn-lt"/>
            </a:endParaRPr>
          </a:p>
          <a:p>
            <a:r>
              <a:rPr lang="it-IT" sz="600" dirty="0" err="1">
                <a:latin typeface="+mn-lt"/>
              </a:rPr>
              <a:t>Fraz</a:t>
            </a:r>
            <a:r>
              <a:rPr lang="it-IT" sz="600" dirty="0">
                <a:latin typeface="+mn-lt"/>
              </a:rPr>
              <a:t>. sistolica:	72 </a:t>
            </a:r>
          </a:p>
          <a:p>
            <a:pPr defTabSz="931774" eaLnBrk="1" fontAlgn="auto" hangingPunct="1">
              <a:lnSpc>
                <a:spcPct val="100000"/>
              </a:lnSpc>
              <a:spcBef>
                <a:spcPts val="0"/>
              </a:spcBef>
              <a:spcAft>
                <a:spcPts val="0"/>
              </a:spcAft>
              <a:defRPr/>
            </a:pPr>
            <a:endParaRPr lang="it-IT" sz="800" dirty="0">
              <a:latin typeface="+mn-lt"/>
            </a:endParaRPr>
          </a:p>
          <a:p>
            <a:endParaRPr lang="it-IT" sz="800" dirty="0"/>
          </a:p>
        </p:txBody>
      </p:sp>
      <p:sp>
        <p:nvSpPr>
          <p:cNvPr id="4" name="Segnaposto numero diapositiva 3"/>
          <p:cNvSpPr>
            <a:spLocks noGrp="1"/>
          </p:cNvSpPr>
          <p:nvPr>
            <p:ph type="sldNum" sz="quarter" idx="10"/>
          </p:nvPr>
        </p:nvSpPr>
        <p:spPr/>
        <p:txBody>
          <a:bodyPr/>
          <a:lstStyle/>
          <a:p>
            <a:fld id="{3E33C823-5726-480B-8414-2C9F26FDE206}" type="slidenum">
              <a:rPr lang="it-IT" smtClean="0">
                <a:solidFill>
                  <a:prstClr val="black"/>
                </a:solidFill>
              </a:rPr>
              <a:pPr/>
              <a:t>18</a:t>
            </a:fld>
            <a:endParaRPr lang="it-IT">
              <a:solidFill>
                <a:prstClr val="black"/>
              </a:solidFill>
            </a:endParaRPr>
          </a:p>
        </p:txBody>
      </p:sp>
    </p:spTree>
    <p:extLst>
      <p:ext uri="{BB962C8B-B14F-4D97-AF65-F5344CB8AC3E}">
        <p14:creationId xmlns:p14="http://schemas.microsoft.com/office/powerpoint/2010/main" val="311889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p:cNvSpPr>
            <a:spLocks noGrp="1" noChangeArrowheads="1"/>
          </p:cNvSpPr>
          <p:nvPr>
            <p:ph type="sldNum" sz="quarter" idx="4294967295"/>
          </p:nvPr>
        </p:nvSpPr>
        <p:spPr bwMode="auto">
          <a:xfrm>
            <a:off x="3971344" y="8829429"/>
            <a:ext cx="3037840" cy="464820"/>
          </a:xfrm>
          <a:prstGeom prst="rect">
            <a:avLst/>
          </a:prstGeom>
          <a:noFill/>
          <a:ln>
            <a:miter lim="800000"/>
            <a:headEnd/>
            <a:tailEnd/>
          </a:ln>
        </p:spPr>
        <p:txBody>
          <a:bodyPr/>
          <a:lstStyle/>
          <a:p>
            <a:fld id="{C8D21F04-4C4F-4B88-99FD-EFBF8C3986CC}" type="slidenum">
              <a:rPr lang="it-IT">
                <a:solidFill>
                  <a:srgbClr val="000000"/>
                </a:solidFill>
                <a:latin typeface="Calibri"/>
              </a:rPr>
              <a:pPr/>
              <a:t>19</a:t>
            </a:fld>
            <a:endParaRPr lang="it-IT">
              <a:solidFill>
                <a:srgbClr val="000000"/>
              </a:solidFill>
              <a:latin typeface="Calibri"/>
            </a:endParaRPr>
          </a:p>
        </p:txBody>
      </p:sp>
      <p:sp>
        <p:nvSpPr>
          <p:cNvPr id="718851" name="Rectangle 2"/>
          <p:cNvSpPr>
            <a:spLocks noGrp="1" noRot="1" noChangeAspect="1" noChangeArrowheads="1" noTextEdit="1"/>
          </p:cNvSpPr>
          <p:nvPr>
            <p:ph type="sldImg"/>
          </p:nvPr>
        </p:nvSpPr>
        <p:spPr>
          <a:xfrm>
            <a:off x="1189038" y="703263"/>
            <a:ext cx="4632325" cy="3473450"/>
          </a:xfrm>
          <a:solidFill>
            <a:srgbClr val="FFFFFF"/>
          </a:solidFill>
          <a:ln/>
        </p:spPr>
      </p:sp>
      <p:sp>
        <p:nvSpPr>
          <p:cNvPr id="718852" name="Rectangle 3"/>
          <p:cNvSpPr>
            <a:spLocks noGrp="1" noChangeArrowheads="1"/>
          </p:cNvSpPr>
          <p:nvPr>
            <p:ph type="body" idx="1"/>
          </p:nvPr>
        </p:nvSpPr>
        <p:spPr>
          <a:xfrm>
            <a:off x="934720" y="4417943"/>
            <a:ext cx="5140960" cy="3912235"/>
          </a:xfrm>
          <a:solidFill>
            <a:srgbClr val="FFFFFF"/>
          </a:solidFill>
          <a:ln>
            <a:solidFill>
              <a:srgbClr val="000000"/>
            </a:solidFill>
            <a:miter lim="800000"/>
            <a:headEnd/>
            <a:tailEnd/>
          </a:ln>
        </p:spPr>
        <p:txBody>
          <a:bodyPr anchor="t"/>
          <a:lstStyle/>
          <a:p>
            <a:pPr eaLnBrk="1" hangingPunct="1"/>
            <a:endParaRPr lang="it-IT"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a:xfrm>
            <a:off x="1181100" y="696913"/>
            <a:ext cx="4648200" cy="3486150"/>
          </a:xfrm>
          <a:ln/>
        </p:spPr>
      </p:sp>
      <p:sp>
        <p:nvSpPr>
          <p:cNvPr id="139267" name="Rectangle 3"/>
          <p:cNvSpPr>
            <a:spLocks noGrp="1"/>
          </p:cNvSpPr>
          <p:nvPr>
            <p:ph type="body" idx="1"/>
          </p:nvPr>
        </p:nvSpPr>
        <p:spPr>
          <a:noFill/>
          <a:ln/>
        </p:spPr>
        <p:txBody>
          <a:bodyPr/>
          <a:lstStyle/>
          <a:p>
            <a:endParaRPr lang="it-IT"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A51AD3FD-4329-4BB4-9782-3B3BB068BCCB}" type="slidenum">
              <a:rPr lang="it-IT">
                <a:solidFill>
                  <a:srgbClr val="000000"/>
                </a:solidFill>
              </a:rPr>
              <a:pPr eaLnBrk="1" hangingPunct="1"/>
              <a:t>24</a:t>
            </a:fld>
            <a:endParaRPr lang="it-IT">
              <a:solidFill>
                <a:srgbClr val="000000"/>
              </a:solidFill>
            </a:endParaRPr>
          </a:p>
        </p:txBody>
      </p:sp>
      <p:sp>
        <p:nvSpPr>
          <p:cNvPr id="202755"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latin typeface="Arial" charset="0"/>
                <a:ea typeface="+mn-ea"/>
                <a:cs typeface="+mn-cs"/>
              </a:rPr>
              <a:t>All-cause death through day 180 in Relaxin in Acute Heart Failure study patients subdivided by percentage change in troponin T from baseline to day 2 (A), absolute change in </a:t>
            </a:r>
            <a:r>
              <a:rPr lang="en-US" dirty="0" err="1" smtClean="0">
                <a:latin typeface="Arial" charset="0"/>
                <a:ea typeface="+mn-ea"/>
                <a:cs typeface="+mn-cs"/>
              </a:rPr>
              <a:t>cystatin</a:t>
            </a:r>
            <a:r>
              <a:rPr lang="en-US" dirty="0" smtClean="0">
                <a:latin typeface="Arial" charset="0"/>
                <a:ea typeface="+mn-ea"/>
                <a:cs typeface="+mn-cs"/>
              </a:rPr>
              <a:t>-C from baseline to day 2 (B), percentage increases in serum aspartate transaminase (AST) (C) and serum alanine transaminase (ALT) (D) from baseline to day 2, decrease in N-terminal pro– brain natriuretic peptide (NT-proBNP) from baseline to day 2 (E), and worsening heart failure (WHF) by day 5 (F).</a:t>
            </a:r>
            <a:endParaRPr lang="en-US" dirty="0"/>
          </a:p>
        </p:txBody>
      </p:sp>
      <p:sp>
        <p:nvSpPr>
          <p:cNvPr id="4" name="Slide Number Placeholder 3"/>
          <p:cNvSpPr>
            <a:spLocks noGrp="1"/>
          </p:cNvSpPr>
          <p:nvPr>
            <p:ph type="sldNum" sz="quarter" idx="10"/>
          </p:nvPr>
        </p:nvSpPr>
        <p:spPr>
          <a:xfrm>
            <a:off x="3860971" y="9418319"/>
            <a:ext cx="2954776" cy="496148"/>
          </a:xfrm>
          <a:prstGeom prst="rect">
            <a:avLst/>
          </a:prstGeom>
        </p:spPr>
        <p:txBody>
          <a:bodyPr/>
          <a:lstStyle/>
          <a:p>
            <a:pPr algn="ctr" eaLnBrk="0" fontAlgn="base" hangingPunct="0">
              <a:spcBef>
                <a:spcPct val="0"/>
              </a:spcBef>
              <a:spcAft>
                <a:spcPct val="0"/>
              </a:spcAft>
              <a:defRPr/>
            </a:pPr>
            <a:fld id="{13D50BE3-7B63-4F74-A846-78120FB61B94}" type="slidenum">
              <a:rPr lang="en-US" sz="1600">
                <a:solidFill>
                  <a:prstClr val="black"/>
                </a:solidFill>
              </a:rPr>
              <a:pPr algn="ctr" eaLnBrk="0" fontAlgn="base" hangingPunct="0">
                <a:spcBef>
                  <a:spcPct val="0"/>
                </a:spcBef>
                <a:spcAft>
                  <a:spcPct val="0"/>
                </a:spcAft>
                <a:defRPr/>
              </a:pPr>
              <a:t>29</a:t>
            </a:fld>
            <a:endParaRPr lang="en-US" sz="1600" dirty="0">
              <a:solidFill>
                <a:prstClr val="black"/>
              </a:solidFill>
            </a:endParaRPr>
          </a:p>
        </p:txBody>
      </p:sp>
    </p:spTree>
    <p:extLst>
      <p:ext uri="{BB962C8B-B14F-4D97-AF65-F5344CB8AC3E}">
        <p14:creationId xmlns:p14="http://schemas.microsoft.com/office/powerpoint/2010/main" val="206876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xfrm>
            <a:off x="1181100" y="696913"/>
            <a:ext cx="4648200" cy="3486150"/>
          </a:xfrm>
          <a:ln/>
        </p:spPr>
      </p:sp>
      <p:sp>
        <p:nvSpPr>
          <p:cNvPr id="3" name="Segnaposto note 2"/>
          <p:cNvSpPr>
            <a:spLocks noGrp="1"/>
          </p:cNvSpPr>
          <p:nvPr>
            <p:ph type="body" idx="1"/>
          </p:nvPr>
        </p:nvSpPr>
        <p:spPr/>
        <p:txBody>
          <a:bodyPr>
            <a:normAutofit fontScale="55000" lnSpcReduction="20000"/>
          </a:bodyPr>
          <a:lstStyle/>
          <a:p>
            <a:pPr>
              <a:defRPr/>
            </a:pPr>
            <a:endParaRPr lang="it-IT" dirty="0"/>
          </a:p>
        </p:txBody>
      </p:sp>
      <p:sp>
        <p:nvSpPr>
          <p:cNvPr id="52228" name="Segnaposto numero diapositiva 3"/>
          <p:cNvSpPr>
            <a:spLocks noGrp="1"/>
          </p:cNvSpPr>
          <p:nvPr>
            <p:ph type="sldNum" sz="quarter" idx="5"/>
          </p:nvPr>
        </p:nvSpPr>
        <p:spPr>
          <a:noFill/>
        </p:spPr>
        <p:txBody>
          <a:bodyPr/>
          <a:lstStyle/>
          <a:p>
            <a:fld id="{0E1D8F63-5C38-42DC-BB24-7A62498EAEF3}" type="slidenum">
              <a:rPr lang="it-IT" smtClean="0">
                <a:solidFill>
                  <a:prstClr val="black"/>
                </a:solidFill>
                <a:latin typeface="Calibri"/>
              </a:rPr>
              <a:pPr/>
              <a:t>31</a:t>
            </a:fld>
            <a:endParaRPr lang="it-IT" smtClean="0">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xfrm>
            <a:off x="1181100" y="696913"/>
            <a:ext cx="4648200" cy="3486150"/>
          </a:xfrm>
          <a:ln/>
        </p:spPr>
      </p:sp>
      <p:sp>
        <p:nvSpPr>
          <p:cNvPr id="3" name="Segnaposto note 2"/>
          <p:cNvSpPr>
            <a:spLocks noGrp="1"/>
          </p:cNvSpPr>
          <p:nvPr>
            <p:ph type="body" idx="1"/>
          </p:nvPr>
        </p:nvSpPr>
        <p:spPr/>
        <p:txBody>
          <a:bodyPr>
            <a:normAutofit fontScale="77500" lnSpcReduction="20000"/>
          </a:bodyPr>
          <a:lstStyle/>
          <a:p>
            <a:pPr>
              <a:defRPr/>
            </a:pPr>
            <a:r>
              <a:rPr lang="it-IT" dirty="0" smtClean="0"/>
              <a:t>L’ultimo nato tra gli score prognostici</a:t>
            </a:r>
          </a:p>
          <a:p>
            <a:pPr>
              <a:defRPr/>
            </a:pPr>
            <a:r>
              <a:rPr lang="it-IT" dirty="0" smtClean="0"/>
              <a:t>dello scompenso è il MECKI score (</a:t>
            </a:r>
            <a:r>
              <a:rPr lang="it-IT" dirty="0" err="1" smtClean="0"/>
              <a:t>Metabolic</a:t>
            </a:r>
            <a:r>
              <a:rPr lang="it-IT" dirty="0" smtClean="0"/>
              <a:t> </a:t>
            </a:r>
            <a:r>
              <a:rPr lang="it-IT" dirty="0" err="1" smtClean="0"/>
              <a:t>Exercise</a:t>
            </a:r>
            <a:r>
              <a:rPr lang="it-IT" dirty="0" smtClean="0"/>
              <a:t> and </a:t>
            </a:r>
            <a:r>
              <a:rPr lang="it-IT" dirty="0" err="1" smtClean="0"/>
              <a:t>Cardiac</a:t>
            </a:r>
            <a:r>
              <a:rPr lang="it-IT" dirty="0" smtClean="0"/>
              <a:t> and </a:t>
            </a:r>
            <a:r>
              <a:rPr lang="it-IT" dirty="0" err="1" smtClean="0"/>
              <a:t>Kidney</a:t>
            </a:r>
            <a:r>
              <a:rPr lang="it-IT" dirty="0" smtClean="0"/>
              <a:t> </a:t>
            </a:r>
            <a:r>
              <a:rPr lang="it-IT" dirty="0" err="1" smtClean="0"/>
              <a:t>Indexes</a:t>
            </a:r>
            <a:r>
              <a:rPr lang="it-IT" dirty="0" smtClean="0"/>
              <a:t>). Lo score ha</a:t>
            </a:r>
          </a:p>
          <a:p>
            <a:pPr>
              <a:defRPr/>
            </a:pPr>
            <a:r>
              <a:rPr lang="it-IT" dirty="0" smtClean="0"/>
              <a:t>preso in considerazione diversi parametri demografici, clinici, ecocardiografici, di laboratorio e del test</a:t>
            </a:r>
          </a:p>
          <a:p>
            <a:pPr>
              <a:defRPr/>
            </a:pPr>
            <a:r>
              <a:rPr lang="it-IT" dirty="0" smtClean="0"/>
              <a:t>da sforzo cardiopolmonare, su una popolazione di 2716 pazienti con scompenso cardiaco cronico da</a:t>
            </a:r>
          </a:p>
          <a:p>
            <a:pPr>
              <a:defRPr/>
            </a:pPr>
            <a:r>
              <a:rPr lang="it-IT" dirty="0" smtClean="0"/>
              <a:t>disfunzione sistolica provenienti da 13 centri italiani, e identificando quelli che mantenevano un valore</a:t>
            </a:r>
          </a:p>
          <a:p>
            <a:pPr>
              <a:defRPr/>
            </a:pPr>
            <a:r>
              <a:rPr lang="it-IT" dirty="0" smtClean="0"/>
              <a:t>predittivo indipendente all’analisi multivariata. Sono stati così individuati 6 parametri dotati di forte</a:t>
            </a:r>
          </a:p>
          <a:p>
            <a:pPr>
              <a:defRPr/>
            </a:pPr>
            <a:r>
              <a:rPr lang="it-IT" dirty="0" smtClean="0"/>
              <a:t>valore predittivo indipendente e che sono stati inseriti nel calcolo dello score tenendo conto del loro</a:t>
            </a:r>
          </a:p>
          <a:p>
            <a:pPr>
              <a:defRPr/>
            </a:pPr>
            <a:r>
              <a:rPr lang="it-IT" dirty="0" smtClean="0"/>
              <a:t>peso specifico nel determinare la prognosi:</a:t>
            </a:r>
          </a:p>
          <a:p>
            <a:pPr>
              <a:defRPr/>
            </a:pPr>
            <a:r>
              <a:rPr lang="it-IT" dirty="0" smtClean="0"/>
              <a:t>VO2 di picco espresso come percentuale del predetto, pendenza della relazione VE/VCO2,</a:t>
            </a:r>
          </a:p>
          <a:p>
            <a:pPr>
              <a:defRPr/>
            </a:pPr>
            <a:r>
              <a:rPr lang="it-IT" dirty="0" smtClean="0"/>
              <a:t>concentrazione dell’emoglobina plasmatica, </a:t>
            </a:r>
            <a:r>
              <a:rPr lang="it-IT" dirty="0" err="1" smtClean="0"/>
              <a:t>sodiemia</a:t>
            </a:r>
            <a:r>
              <a:rPr lang="it-IT" dirty="0" smtClean="0"/>
              <a:t>, frazione di eiezione ventricolare sinistra e filtrato</a:t>
            </a:r>
          </a:p>
          <a:p>
            <a:pPr>
              <a:defRPr/>
            </a:pPr>
            <a:r>
              <a:rPr lang="it-IT" dirty="0" smtClean="0"/>
              <a:t>glomerulare (calcolato mediante formula MDRD). Il MECKI score costituisce un modello di valutazione</a:t>
            </a:r>
          </a:p>
          <a:p>
            <a:pPr>
              <a:defRPr/>
            </a:pPr>
            <a:r>
              <a:rPr lang="it-IT" dirty="0" smtClean="0"/>
              <a:t>prognostica fortemente fondato su parametri del test da sforzo cardiopolmonare, considerando sia il</a:t>
            </a:r>
          </a:p>
          <a:p>
            <a:pPr>
              <a:defRPr/>
            </a:pPr>
            <a:r>
              <a:rPr lang="it-IT" dirty="0" smtClean="0"/>
              <a:t>VO2 di picco che l’efficienza </a:t>
            </a:r>
            <a:r>
              <a:rPr lang="it-IT" dirty="0" err="1" smtClean="0"/>
              <a:t>ventilatoria</a:t>
            </a:r>
            <a:r>
              <a:rPr lang="it-IT" dirty="0" smtClean="0"/>
              <a:t>, e costituisce al momento lo score dotato della più alta AUC</a:t>
            </a:r>
          </a:p>
          <a:p>
            <a:pPr>
              <a:defRPr/>
            </a:pPr>
            <a:r>
              <a:rPr lang="it-IT" dirty="0" smtClean="0"/>
              <a:t>all’analisi ROC tra gli score disponibili per la valutazione prognostica a lungo termine dello scompenso</a:t>
            </a:r>
          </a:p>
          <a:p>
            <a:pPr>
              <a:defRPr/>
            </a:pPr>
            <a:r>
              <a:rPr lang="it-IT" dirty="0" smtClean="0"/>
              <a:t>a funzione sistolica depressa (vedi figura 6). Il dato che si ottiene dallo score è il rischio percentuale di</a:t>
            </a:r>
          </a:p>
          <a:p>
            <a:pPr>
              <a:defRPr/>
            </a:pPr>
            <a:r>
              <a:rPr lang="it-IT" dirty="0" smtClean="0"/>
              <a:t>morte o trapianto cardiaco urgente in due anni. Il suo calcolo è reso facile e intuitivo dalla disponibilità</a:t>
            </a:r>
          </a:p>
          <a:p>
            <a:pPr>
              <a:defRPr/>
            </a:pPr>
            <a:r>
              <a:rPr lang="it-IT" dirty="0" smtClean="0"/>
              <a:t>di un calcolatore online: https://www.cardiologicomonzino.it/Clinica/Cardiologia/Pages/MeckiScore.aspx</a:t>
            </a:r>
            <a:endParaRPr lang="it-IT" dirty="0"/>
          </a:p>
        </p:txBody>
      </p:sp>
      <p:sp>
        <p:nvSpPr>
          <p:cNvPr id="59396" name="Segnaposto numero diapositiva 3"/>
          <p:cNvSpPr>
            <a:spLocks noGrp="1"/>
          </p:cNvSpPr>
          <p:nvPr>
            <p:ph type="sldNum" sz="quarter" idx="5"/>
          </p:nvPr>
        </p:nvSpPr>
        <p:spPr>
          <a:noFill/>
        </p:spPr>
        <p:txBody>
          <a:bodyPr/>
          <a:lstStyle/>
          <a:p>
            <a:fld id="{8CC9CF78-B228-4BBC-8462-7F632976B527}" type="slidenum">
              <a:rPr lang="it-IT" smtClean="0">
                <a:solidFill>
                  <a:prstClr val="black"/>
                </a:solidFill>
                <a:latin typeface="Calibri"/>
              </a:rPr>
              <a:pPr/>
              <a:t>32</a:t>
            </a:fld>
            <a:endParaRPr lang="it-IT" smtClean="0">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3" Type="http://schemas.openxmlformats.org/officeDocument/2006/relationships/hyperlink" Target="http://www.umcg.nl/" TargetMode="External"/><Relationship Id="rId2" Type="http://schemas.openxmlformats.org/officeDocument/2006/relationships/image" Target="../media/image7.wmf"/><Relationship Id="rId1" Type="http://schemas.openxmlformats.org/officeDocument/2006/relationships/slideMaster" Target="../slideMasters/slideMaster16.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F1E26662-5950-478A-9743-081399C34CB7}"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4F3D5809-D2A2-4AED-BD9A-D5C8CC02D08F}" type="slidenum">
              <a:rPr lang="it-IT"/>
              <a:pPr>
                <a:defRPr/>
              </a:pPr>
              <a:t>‹N›</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203"/>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392681057"/>
      </p:ext>
    </p:extLst>
  </p:cSld>
  <p:clrMapOvr>
    <a:masterClrMapping/>
  </p:clrMapOvr>
  <p:transitio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853"/>
            <a:ext cx="5486400" cy="566739"/>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60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775541775"/>
      </p:ext>
    </p:extLst>
  </p:cSld>
  <p:clrMapOvr>
    <a:masterClrMapping/>
  </p:clrMapOvr>
  <p:transition spd="med">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883007426"/>
      </p:ext>
    </p:extLst>
  </p:cSld>
  <p:clrMapOvr>
    <a:masterClrMapping/>
  </p:clrMapOvr>
  <p:transitio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04105" y="263683"/>
            <a:ext cx="1831975" cy="57642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08072" y="263683"/>
            <a:ext cx="5343525" cy="57642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576181320"/>
      </p:ext>
    </p:extLst>
  </p:cSld>
  <p:clrMapOvr>
    <a:masterClrMapping/>
  </p:clrMapOvr>
  <p:transitio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908052" y="263685"/>
            <a:ext cx="7327900" cy="974725"/>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1241425" y="1912939"/>
            <a:ext cx="6858000" cy="4114800"/>
          </a:xfrm>
        </p:spPr>
        <p:txBody>
          <a:bodyPr/>
          <a:lstStyle/>
          <a:p>
            <a:pPr lvl="0"/>
            <a:endParaRPr lang="it-IT" noProof="0" smtClean="0"/>
          </a:p>
        </p:txBody>
      </p:sp>
    </p:spTree>
    <p:extLst>
      <p:ext uri="{BB962C8B-B14F-4D97-AF65-F5344CB8AC3E}">
        <p14:creationId xmlns:p14="http://schemas.microsoft.com/office/powerpoint/2010/main" val="3559341668"/>
      </p:ext>
    </p:extLst>
  </p:cSld>
  <p:clrMapOvr>
    <a:masterClrMapping/>
  </p:clrMapOvr>
  <p:transitio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5"/>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F17353CA-08A7-4DD0-9E74-A8AA707C8D97}"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A942050C-2499-4FE7-8BEE-F4BE1EBB67FE}" type="slidenum">
              <a:rPr lang="it-IT"/>
              <a:pPr/>
              <a:t>‹N›</a:t>
            </a:fld>
            <a:endParaRPr lang="it-IT"/>
          </a:p>
        </p:txBody>
      </p:sp>
    </p:spTree>
    <p:extLst>
      <p:ext uri="{BB962C8B-B14F-4D97-AF65-F5344CB8AC3E}">
        <p14:creationId xmlns:p14="http://schemas.microsoft.com/office/powerpoint/2010/main" val="821353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9C8DDB19-04BE-4116-A089-C2E448E641C7}"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0E895465-DA14-47AC-BB93-EA70B64D8FDD}" type="slidenum">
              <a:rPr lang="it-IT"/>
              <a:pPr/>
              <a:t>‹N›</a:t>
            </a:fld>
            <a:endParaRPr lang="it-IT"/>
          </a:p>
        </p:txBody>
      </p:sp>
    </p:spTree>
    <p:extLst>
      <p:ext uri="{BB962C8B-B14F-4D97-AF65-F5344CB8AC3E}">
        <p14:creationId xmlns:p14="http://schemas.microsoft.com/office/powerpoint/2010/main" val="6481663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0"/>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fld id="{A10AAF06-598C-4810-BD77-A29611A1B199}"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17F772C1-7220-45FD-95EB-30EE14ADCC4C}" type="slidenum">
              <a:rPr lang="it-IT"/>
              <a:pPr/>
              <a:t>‹N›</a:t>
            </a:fld>
            <a:endParaRPr lang="it-IT"/>
          </a:p>
        </p:txBody>
      </p:sp>
    </p:spTree>
    <p:extLst>
      <p:ext uri="{BB962C8B-B14F-4D97-AF65-F5344CB8AC3E}">
        <p14:creationId xmlns:p14="http://schemas.microsoft.com/office/powerpoint/2010/main" val="36032061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3"/>
          <p:cNvSpPr>
            <a:spLocks noGrp="1"/>
          </p:cNvSpPr>
          <p:nvPr>
            <p:ph type="dt" sz="half" idx="10"/>
          </p:nvPr>
        </p:nvSpPr>
        <p:spPr/>
        <p:txBody>
          <a:bodyPr/>
          <a:lstStyle>
            <a:lvl1pPr>
              <a:defRPr/>
            </a:lvl1pPr>
          </a:lstStyle>
          <a:p>
            <a:fld id="{1AD7456D-CE85-4992-AE7C-54AD934D01EC}" type="datetimeFigureOut">
              <a:rPr lang="it-IT"/>
              <a:pPr/>
              <a:t>17/04/2018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2CCB1404-CD7A-4110-B24F-4ADAD2EE5223}" type="slidenum">
              <a:rPr lang="it-IT"/>
              <a:pPr/>
              <a:t>‹N›</a:t>
            </a:fld>
            <a:endParaRPr lang="it-IT"/>
          </a:p>
        </p:txBody>
      </p:sp>
    </p:spTree>
    <p:extLst>
      <p:ext uri="{BB962C8B-B14F-4D97-AF65-F5344CB8AC3E}">
        <p14:creationId xmlns:p14="http://schemas.microsoft.com/office/powerpoint/2010/main" val="2220423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8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8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3"/>
          <p:cNvSpPr>
            <a:spLocks noGrp="1"/>
          </p:cNvSpPr>
          <p:nvPr>
            <p:ph type="dt" sz="half" idx="10"/>
          </p:nvPr>
        </p:nvSpPr>
        <p:spPr/>
        <p:txBody>
          <a:bodyPr/>
          <a:lstStyle>
            <a:lvl1pPr>
              <a:defRPr/>
            </a:lvl1pPr>
          </a:lstStyle>
          <a:p>
            <a:fld id="{0C5F2782-53FB-4C30-AEE0-69FCBB5C7728}" type="datetimeFigureOut">
              <a:rPr lang="it-IT"/>
              <a:pPr/>
              <a:t>17/04/2018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6FCDAEC9-DC16-42D0-9CCB-3FC6A82110CC}" type="slidenum">
              <a:rPr lang="it-IT"/>
              <a:pPr/>
              <a:t>‹N›</a:t>
            </a:fld>
            <a:endParaRPr lang="it-IT"/>
          </a:p>
        </p:txBody>
      </p:sp>
    </p:spTree>
    <p:extLst>
      <p:ext uri="{BB962C8B-B14F-4D97-AF65-F5344CB8AC3E}">
        <p14:creationId xmlns:p14="http://schemas.microsoft.com/office/powerpoint/2010/main" val="4267167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74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74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BC825D50-DB2A-4900-830E-5DB8A614C72F}" type="slidenum">
              <a:rPr lang="it-IT"/>
              <a:pPr>
                <a:defRPr/>
              </a:pPr>
              <a:t>‹N›</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fld id="{69E02149-0383-40C8-A49E-6ED9E0EA7948}" type="datetimeFigureOut">
              <a:rPr lang="it-IT"/>
              <a:pPr/>
              <a:t>17/04/2018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624529D8-BC78-40CC-92FB-9EB51C50DF62}" type="slidenum">
              <a:rPr lang="it-IT"/>
              <a:pPr/>
              <a:t>‹N›</a:t>
            </a:fld>
            <a:endParaRPr lang="it-IT"/>
          </a:p>
        </p:txBody>
      </p:sp>
    </p:spTree>
    <p:extLst>
      <p:ext uri="{BB962C8B-B14F-4D97-AF65-F5344CB8AC3E}">
        <p14:creationId xmlns:p14="http://schemas.microsoft.com/office/powerpoint/2010/main" val="5170715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3DC0F5B7-A31F-468B-B38E-E188F79B1CCA}" type="datetimeFigureOut">
              <a:rPr lang="it-IT"/>
              <a:pPr/>
              <a:t>17/04/2018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BDBF0530-3725-4C67-9E47-526D997D5612}" type="slidenum">
              <a:rPr lang="it-IT"/>
              <a:pPr/>
              <a:t>‹N›</a:t>
            </a:fld>
            <a:endParaRPr lang="it-IT"/>
          </a:p>
        </p:txBody>
      </p:sp>
    </p:spTree>
    <p:extLst>
      <p:ext uri="{BB962C8B-B14F-4D97-AF65-F5344CB8AC3E}">
        <p14:creationId xmlns:p14="http://schemas.microsoft.com/office/powerpoint/2010/main" val="23728692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1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D1698F37-A021-4635-8494-04CB3FCFF2DA}" type="datetimeFigureOut">
              <a:rPr lang="it-IT"/>
              <a:pPr/>
              <a:t>17/04/2018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6269DC62-E57F-4E19-8DCE-E111732337C9}" type="slidenum">
              <a:rPr lang="it-IT"/>
              <a:pPr/>
              <a:t>‹N›</a:t>
            </a:fld>
            <a:endParaRPr lang="it-IT"/>
          </a:p>
        </p:txBody>
      </p:sp>
    </p:spTree>
    <p:extLst>
      <p:ext uri="{BB962C8B-B14F-4D97-AF65-F5344CB8AC3E}">
        <p14:creationId xmlns:p14="http://schemas.microsoft.com/office/powerpoint/2010/main" val="20902127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DE430CEC-5A65-4CF2-9132-5C86F126A90C}" type="datetimeFigureOut">
              <a:rPr lang="it-IT"/>
              <a:pPr/>
              <a:t>17/04/2018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4C568FED-5AE8-474E-82A5-274243C466FF}" type="slidenum">
              <a:rPr lang="it-IT"/>
              <a:pPr/>
              <a:t>‹N›</a:t>
            </a:fld>
            <a:endParaRPr lang="it-IT"/>
          </a:p>
        </p:txBody>
      </p:sp>
    </p:spTree>
    <p:extLst>
      <p:ext uri="{BB962C8B-B14F-4D97-AF65-F5344CB8AC3E}">
        <p14:creationId xmlns:p14="http://schemas.microsoft.com/office/powerpoint/2010/main" val="29055959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C6938823-1866-4ADE-B9EA-119C8D37625B}"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66D41A74-612D-45D8-837C-ABDBE723FF23}" type="slidenum">
              <a:rPr lang="it-IT"/>
              <a:pPr/>
              <a:t>‹N›</a:t>
            </a:fld>
            <a:endParaRPr lang="it-IT"/>
          </a:p>
        </p:txBody>
      </p:sp>
    </p:spTree>
    <p:extLst>
      <p:ext uri="{BB962C8B-B14F-4D97-AF65-F5344CB8AC3E}">
        <p14:creationId xmlns:p14="http://schemas.microsoft.com/office/powerpoint/2010/main" val="15163488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748"/>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4748"/>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F5770393-9D97-499F-B4B6-32AB6140A06A}"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8D3AEB07-4314-4034-AEAA-A0A540F8AEB0}" type="slidenum">
              <a:rPr lang="it-IT"/>
              <a:pPr/>
              <a:t>‹N›</a:t>
            </a:fld>
            <a:endParaRPr lang="it-IT"/>
          </a:p>
        </p:txBody>
      </p:sp>
    </p:spTree>
    <p:extLst>
      <p:ext uri="{BB962C8B-B14F-4D97-AF65-F5344CB8AC3E}">
        <p14:creationId xmlns:p14="http://schemas.microsoft.com/office/powerpoint/2010/main" val="12365321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8"/>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37935" indent="0" algn="ctr">
              <a:buNone/>
              <a:defRPr>
                <a:solidFill>
                  <a:schemeClr val="tx1">
                    <a:tint val="75000"/>
                  </a:schemeClr>
                </a:solidFill>
              </a:defRPr>
            </a:lvl2pPr>
            <a:lvl3pPr marL="875886" indent="0" algn="ctr">
              <a:buNone/>
              <a:defRPr>
                <a:solidFill>
                  <a:schemeClr val="tx1">
                    <a:tint val="75000"/>
                  </a:schemeClr>
                </a:solidFill>
              </a:defRPr>
            </a:lvl3pPr>
            <a:lvl4pPr marL="1313845" indent="0" algn="ctr">
              <a:buNone/>
              <a:defRPr>
                <a:solidFill>
                  <a:schemeClr val="tx1">
                    <a:tint val="75000"/>
                  </a:schemeClr>
                </a:solidFill>
              </a:defRPr>
            </a:lvl4pPr>
            <a:lvl5pPr marL="1751784" indent="0" algn="ctr">
              <a:buNone/>
              <a:defRPr>
                <a:solidFill>
                  <a:schemeClr val="tx1">
                    <a:tint val="75000"/>
                  </a:schemeClr>
                </a:solidFill>
              </a:defRPr>
            </a:lvl5pPr>
            <a:lvl6pPr marL="2189741" indent="0" algn="ctr">
              <a:buNone/>
              <a:defRPr>
                <a:solidFill>
                  <a:schemeClr val="tx1">
                    <a:tint val="75000"/>
                  </a:schemeClr>
                </a:solidFill>
              </a:defRPr>
            </a:lvl6pPr>
            <a:lvl7pPr marL="2627668" indent="0" algn="ctr">
              <a:buNone/>
              <a:defRPr>
                <a:solidFill>
                  <a:schemeClr val="tx1">
                    <a:tint val="75000"/>
                  </a:schemeClr>
                </a:solidFill>
              </a:defRPr>
            </a:lvl7pPr>
            <a:lvl8pPr marL="3065614" indent="0" algn="ctr">
              <a:buNone/>
              <a:defRPr>
                <a:solidFill>
                  <a:schemeClr val="tx1">
                    <a:tint val="75000"/>
                  </a:schemeClr>
                </a:solidFill>
              </a:defRPr>
            </a:lvl8pPr>
            <a:lvl9pPr marL="3503578"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5CA75E4C-8D93-4E76-8464-AABAA2132875}"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DA48937D-7B82-4197-A3B2-E5009FF4D76D}" type="slidenum">
              <a:rPr lang="it-IT" altLang="it-IT"/>
              <a:pPr/>
              <a:t>‹N›</a:t>
            </a:fld>
            <a:endParaRPr lang="it-IT" altLang="it-IT"/>
          </a:p>
        </p:txBody>
      </p:sp>
    </p:spTree>
    <p:extLst>
      <p:ext uri="{BB962C8B-B14F-4D97-AF65-F5344CB8AC3E}">
        <p14:creationId xmlns:p14="http://schemas.microsoft.com/office/powerpoint/2010/main" val="2780604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E58C5C74-E10A-4F53-8B18-206CF391CA9E}"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B264FA50-2AA6-4CA7-8FF9-E4CEEE411855}" type="slidenum">
              <a:rPr lang="it-IT" altLang="it-IT"/>
              <a:pPr/>
              <a:t>‹N›</a:t>
            </a:fld>
            <a:endParaRPr lang="it-IT" altLang="it-IT"/>
          </a:p>
        </p:txBody>
      </p:sp>
    </p:spTree>
    <p:extLst>
      <p:ext uri="{BB962C8B-B14F-4D97-AF65-F5344CB8AC3E}">
        <p14:creationId xmlns:p14="http://schemas.microsoft.com/office/powerpoint/2010/main" val="4933337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425"/>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37935" indent="0">
              <a:buNone/>
              <a:defRPr sz="1800">
                <a:solidFill>
                  <a:schemeClr val="tx1">
                    <a:tint val="75000"/>
                  </a:schemeClr>
                </a:solidFill>
              </a:defRPr>
            </a:lvl2pPr>
            <a:lvl3pPr marL="875886" indent="0">
              <a:buNone/>
              <a:defRPr sz="1600">
                <a:solidFill>
                  <a:schemeClr val="tx1">
                    <a:tint val="75000"/>
                  </a:schemeClr>
                </a:solidFill>
              </a:defRPr>
            </a:lvl3pPr>
            <a:lvl4pPr marL="1313845" indent="0">
              <a:buNone/>
              <a:defRPr sz="1400">
                <a:solidFill>
                  <a:schemeClr val="tx1">
                    <a:tint val="75000"/>
                  </a:schemeClr>
                </a:solidFill>
              </a:defRPr>
            </a:lvl4pPr>
            <a:lvl5pPr marL="1751784" indent="0">
              <a:buNone/>
              <a:defRPr sz="1400">
                <a:solidFill>
                  <a:schemeClr val="tx1">
                    <a:tint val="75000"/>
                  </a:schemeClr>
                </a:solidFill>
              </a:defRPr>
            </a:lvl5pPr>
            <a:lvl6pPr marL="2189741" indent="0">
              <a:buNone/>
              <a:defRPr sz="1400">
                <a:solidFill>
                  <a:schemeClr val="tx1">
                    <a:tint val="75000"/>
                  </a:schemeClr>
                </a:solidFill>
              </a:defRPr>
            </a:lvl6pPr>
            <a:lvl7pPr marL="2627668" indent="0">
              <a:buNone/>
              <a:defRPr sz="1400">
                <a:solidFill>
                  <a:schemeClr val="tx1">
                    <a:tint val="75000"/>
                  </a:schemeClr>
                </a:solidFill>
              </a:defRPr>
            </a:lvl7pPr>
            <a:lvl8pPr marL="3065614" indent="0">
              <a:buNone/>
              <a:defRPr sz="1400">
                <a:solidFill>
                  <a:schemeClr val="tx1">
                    <a:tint val="75000"/>
                  </a:schemeClr>
                </a:solidFill>
              </a:defRPr>
            </a:lvl8pPr>
            <a:lvl9pPr marL="3503578"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fld id="{C3549425-85A1-44B2-AC9C-0D61240CAAA6}"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FE132025-E531-4501-B9D3-ED041AE4881A}" type="slidenum">
              <a:rPr lang="it-IT" altLang="it-IT"/>
              <a:pPr/>
              <a:t>‹N›</a:t>
            </a:fld>
            <a:endParaRPr lang="it-IT" altLang="it-IT"/>
          </a:p>
        </p:txBody>
      </p:sp>
    </p:spTree>
    <p:extLst>
      <p:ext uri="{BB962C8B-B14F-4D97-AF65-F5344CB8AC3E}">
        <p14:creationId xmlns:p14="http://schemas.microsoft.com/office/powerpoint/2010/main" val="9161013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3"/>
          <p:cNvSpPr>
            <a:spLocks noGrp="1"/>
          </p:cNvSpPr>
          <p:nvPr>
            <p:ph type="dt" sz="half" idx="10"/>
          </p:nvPr>
        </p:nvSpPr>
        <p:spPr/>
        <p:txBody>
          <a:bodyPr/>
          <a:lstStyle>
            <a:lvl1pPr>
              <a:defRPr/>
            </a:lvl1pPr>
          </a:lstStyle>
          <a:p>
            <a:fld id="{995B8FEC-7E03-4751-B6CB-FF2D23472127}" type="datetimeFigureOut">
              <a:rPr lang="it-IT" altLang="it-IT"/>
              <a:pPr/>
              <a:t>17/04/2018</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BDA0EC1D-D592-4141-8496-9D070ED0553F}" type="slidenum">
              <a:rPr lang="it-IT" altLang="it-IT"/>
              <a:pPr/>
              <a:t>‹N›</a:t>
            </a:fld>
            <a:endParaRPr lang="it-IT" altLang="it-IT"/>
          </a:p>
        </p:txBody>
      </p:sp>
    </p:spTree>
    <p:extLst>
      <p:ext uri="{BB962C8B-B14F-4D97-AF65-F5344CB8AC3E}">
        <p14:creationId xmlns:p14="http://schemas.microsoft.com/office/powerpoint/2010/main" val="2051029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70802F4-8421-4EEC-BF57-6C5A366C153C}" type="slidenum">
              <a:rPr lang="en-US"/>
              <a:pPr>
                <a:defRPr/>
              </a:pPr>
              <a:t>‹N›</a:t>
            </a:fld>
            <a:endParaRPr lang="en-US"/>
          </a:p>
        </p:txBody>
      </p:sp>
    </p:spTree>
    <p:extLst>
      <p:ext uri="{BB962C8B-B14F-4D97-AF65-F5344CB8AC3E}">
        <p14:creationId xmlns:p14="http://schemas.microsoft.com/office/powerpoint/2010/main" val="2113154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37935" indent="0">
              <a:buNone/>
              <a:defRPr sz="2000" b="1"/>
            </a:lvl2pPr>
            <a:lvl3pPr marL="875886" indent="0">
              <a:buNone/>
              <a:defRPr sz="1800" b="1"/>
            </a:lvl3pPr>
            <a:lvl4pPr marL="1313845" indent="0">
              <a:buNone/>
              <a:defRPr sz="1600" b="1"/>
            </a:lvl4pPr>
            <a:lvl5pPr marL="1751784" indent="0">
              <a:buNone/>
              <a:defRPr sz="1600" b="1"/>
            </a:lvl5pPr>
            <a:lvl6pPr marL="2189741" indent="0">
              <a:buNone/>
              <a:defRPr sz="1600" b="1"/>
            </a:lvl6pPr>
            <a:lvl7pPr marL="2627668" indent="0">
              <a:buNone/>
              <a:defRPr sz="1600" b="1"/>
            </a:lvl7pPr>
            <a:lvl8pPr marL="3065614" indent="0">
              <a:buNone/>
              <a:defRPr sz="1600" b="1"/>
            </a:lvl8pPr>
            <a:lvl9pPr marL="3503578"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80" y="1535114"/>
            <a:ext cx="4041775" cy="639762"/>
          </a:xfrm>
        </p:spPr>
        <p:txBody>
          <a:bodyPr anchor="b"/>
          <a:lstStyle>
            <a:lvl1pPr marL="0" indent="0">
              <a:buNone/>
              <a:defRPr sz="2400" b="1"/>
            </a:lvl1pPr>
            <a:lvl2pPr marL="437935" indent="0">
              <a:buNone/>
              <a:defRPr sz="2000" b="1"/>
            </a:lvl2pPr>
            <a:lvl3pPr marL="875886" indent="0">
              <a:buNone/>
              <a:defRPr sz="1800" b="1"/>
            </a:lvl3pPr>
            <a:lvl4pPr marL="1313845" indent="0">
              <a:buNone/>
              <a:defRPr sz="1600" b="1"/>
            </a:lvl4pPr>
            <a:lvl5pPr marL="1751784" indent="0">
              <a:buNone/>
              <a:defRPr sz="1600" b="1"/>
            </a:lvl5pPr>
            <a:lvl6pPr marL="2189741" indent="0">
              <a:buNone/>
              <a:defRPr sz="1600" b="1"/>
            </a:lvl6pPr>
            <a:lvl7pPr marL="2627668" indent="0">
              <a:buNone/>
              <a:defRPr sz="1600" b="1"/>
            </a:lvl7pPr>
            <a:lvl8pPr marL="3065614" indent="0">
              <a:buNone/>
              <a:defRPr sz="1600" b="1"/>
            </a:lvl8pPr>
            <a:lvl9pPr marL="3503578"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8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3"/>
          <p:cNvSpPr>
            <a:spLocks noGrp="1"/>
          </p:cNvSpPr>
          <p:nvPr>
            <p:ph type="dt" sz="half" idx="10"/>
          </p:nvPr>
        </p:nvSpPr>
        <p:spPr/>
        <p:txBody>
          <a:bodyPr/>
          <a:lstStyle>
            <a:lvl1pPr>
              <a:defRPr/>
            </a:lvl1pPr>
          </a:lstStyle>
          <a:p>
            <a:fld id="{C2A6B5F0-DA35-4CAB-9972-391FEED963C3}" type="datetimeFigureOut">
              <a:rPr lang="it-IT" altLang="it-IT"/>
              <a:pPr/>
              <a:t>17/04/2018</a:t>
            </a:fld>
            <a:endParaRPr lang="it-IT" alt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F9FB6106-28A9-4111-8F4E-2AAFE05DDDF0}" type="slidenum">
              <a:rPr lang="it-IT" altLang="it-IT"/>
              <a:pPr/>
              <a:t>‹N›</a:t>
            </a:fld>
            <a:endParaRPr lang="it-IT" altLang="it-IT"/>
          </a:p>
        </p:txBody>
      </p:sp>
    </p:spTree>
    <p:extLst>
      <p:ext uri="{BB962C8B-B14F-4D97-AF65-F5344CB8AC3E}">
        <p14:creationId xmlns:p14="http://schemas.microsoft.com/office/powerpoint/2010/main" val="42520338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fld id="{194548F6-85B3-4990-A988-C938D784C70B}" type="datetimeFigureOut">
              <a:rPr lang="it-IT" altLang="it-IT"/>
              <a:pPr/>
              <a:t>17/04/2018</a:t>
            </a:fld>
            <a:endParaRPr lang="it-IT" alt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01AD9445-115B-4485-9197-CE55596FE28E}" type="slidenum">
              <a:rPr lang="it-IT" altLang="it-IT"/>
              <a:pPr/>
              <a:t>‹N›</a:t>
            </a:fld>
            <a:endParaRPr lang="it-IT" altLang="it-IT"/>
          </a:p>
        </p:txBody>
      </p:sp>
    </p:spTree>
    <p:extLst>
      <p:ext uri="{BB962C8B-B14F-4D97-AF65-F5344CB8AC3E}">
        <p14:creationId xmlns:p14="http://schemas.microsoft.com/office/powerpoint/2010/main" val="28012599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7EA09245-3E3D-4724-A999-059413BDF8DA}" type="datetimeFigureOut">
              <a:rPr lang="it-IT" altLang="it-IT"/>
              <a:pPr/>
              <a:t>17/04/2018</a:t>
            </a:fld>
            <a:endParaRPr lang="it-IT" alt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A3BA03D2-69A3-421A-8758-776EABA374B1}" type="slidenum">
              <a:rPr lang="it-IT" altLang="it-IT"/>
              <a:pPr/>
              <a:t>‹N›</a:t>
            </a:fld>
            <a:endParaRPr lang="it-IT" altLang="it-IT"/>
          </a:p>
        </p:txBody>
      </p:sp>
    </p:spTree>
    <p:extLst>
      <p:ext uri="{BB962C8B-B14F-4D97-AF65-F5344CB8AC3E}">
        <p14:creationId xmlns:p14="http://schemas.microsoft.com/office/powerpoint/2010/main" val="2163102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6" y="2735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37935" indent="0">
              <a:buNone/>
              <a:defRPr sz="1200"/>
            </a:lvl2pPr>
            <a:lvl3pPr marL="875886" indent="0">
              <a:buNone/>
              <a:defRPr sz="1000"/>
            </a:lvl3pPr>
            <a:lvl4pPr marL="1313845" indent="0">
              <a:buNone/>
              <a:defRPr sz="900"/>
            </a:lvl4pPr>
            <a:lvl5pPr marL="1751784" indent="0">
              <a:buNone/>
              <a:defRPr sz="900"/>
            </a:lvl5pPr>
            <a:lvl6pPr marL="2189741" indent="0">
              <a:buNone/>
              <a:defRPr sz="900"/>
            </a:lvl6pPr>
            <a:lvl7pPr marL="2627668" indent="0">
              <a:buNone/>
              <a:defRPr sz="900"/>
            </a:lvl7pPr>
            <a:lvl8pPr marL="3065614" indent="0">
              <a:buNone/>
              <a:defRPr sz="900"/>
            </a:lvl8pPr>
            <a:lvl9pPr marL="3503578"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A856857E-1FE8-4F0E-ACFC-783A48855AFE}" type="datetimeFigureOut">
              <a:rPr lang="it-IT" altLang="it-IT"/>
              <a:pPr/>
              <a:t>17/04/2018</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9EA4CED5-24C2-4B63-ADBF-C6812E4E9E77}" type="slidenum">
              <a:rPr lang="it-IT" altLang="it-IT"/>
              <a:pPr/>
              <a:t>‹N›</a:t>
            </a:fld>
            <a:endParaRPr lang="it-IT" altLang="it-IT"/>
          </a:p>
        </p:txBody>
      </p:sp>
    </p:spTree>
    <p:extLst>
      <p:ext uri="{BB962C8B-B14F-4D97-AF65-F5344CB8AC3E}">
        <p14:creationId xmlns:p14="http://schemas.microsoft.com/office/powerpoint/2010/main" val="205201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37935" indent="0">
              <a:buNone/>
              <a:defRPr sz="2800"/>
            </a:lvl2pPr>
            <a:lvl3pPr marL="875886" indent="0">
              <a:buNone/>
              <a:defRPr sz="2400"/>
            </a:lvl3pPr>
            <a:lvl4pPr marL="1313845" indent="0">
              <a:buNone/>
              <a:defRPr sz="2000"/>
            </a:lvl4pPr>
            <a:lvl5pPr marL="1751784" indent="0">
              <a:buNone/>
              <a:defRPr sz="2000"/>
            </a:lvl5pPr>
            <a:lvl6pPr marL="2189741" indent="0">
              <a:buNone/>
              <a:defRPr sz="2000"/>
            </a:lvl6pPr>
            <a:lvl7pPr marL="2627668" indent="0">
              <a:buNone/>
              <a:defRPr sz="2000"/>
            </a:lvl7pPr>
            <a:lvl8pPr marL="3065614" indent="0">
              <a:buNone/>
              <a:defRPr sz="2000"/>
            </a:lvl8pPr>
            <a:lvl9pPr marL="3503578"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37935" indent="0">
              <a:buNone/>
              <a:defRPr sz="1200"/>
            </a:lvl2pPr>
            <a:lvl3pPr marL="875886" indent="0">
              <a:buNone/>
              <a:defRPr sz="1000"/>
            </a:lvl3pPr>
            <a:lvl4pPr marL="1313845" indent="0">
              <a:buNone/>
              <a:defRPr sz="900"/>
            </a:lvl4pPr>
            <a:lvl5pPr marL="1751784" indent="0">
              <a:buNone/>
              <a:defRPr sz="900"/>
            </a:lvl5pPr>
            <a:lvl6pPr marL="2189741" indent="0">
              <a:buNone/>
              <a:defRPr sz="900"/>
            </a:lvl6pPr>
            <a:lvl7pPr marL="2627668" indent="0">
              <a:buNone/>
              <a:defRPr sz="900"/>
            </a:lvl7pPr>
            <a:lvl8pPr marL="3065614" indent="0">
              <a:buNone/>
              <a:defRPr sz="900"/>
            </a:lvl8pPr>
            <a:lvl9pPr marL="3503578"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9023FF97-E0A8-4A07-AA72-BE7D29F7BF1C}" type="datetimeFigureOut">
              <a:rPr lang="it-IT" altLang="it-IT"/>
              <a:pPr/>
              <a:t>17/04/2018</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4D0A2F04-C9A0-4338-BF3E-3590B78F2014}" type="slidenum">
              <a:rPr lang="it-IT" altLang="it-IT"/>
              <a:pPr/>
              <a:t>‹N›</a:t>
            </a:fld>
            <a:endParaRPr lang="it-IT" altLang="it-IT"/>
          </a:p>
        </p:txBody>
      </p:sp>
    </p:spTree>
    <p:extLst>
      <p:ext uri="{BB962C8B-B14F-4D97-AF65-F5344CB8AC3E}">
        <p14:creationId xmlns:p14="http://schemas.microsoft.com/office/powerpoint/2010/main" val="15417823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C1725FAD-307A-4B68-951A-1069437042C3}"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E935C632-5E5D-4CD8-8E22-D2EAE742D14B}" type="slidenum">
              <a:rPr lang="it-IT" altLang="it-IT"/>
              <a:pPr/>
              <a:t>‹N›</a:t>
            </a:fld>
            <a:endParaRPr lang="it-IT" altLang="it-IT"/>
          </a:p>
        </p:txBody>
      </p:sp>
    </p:spTree>
    <p:extLst>
      <p:ext uri="{BB962C8B-B14F-4D97-AF65-F5344CB8AC3E}">
        <p14:creationId xmlns:p14="http://schemas.microsoft.com/office/powerpoint/2010/main" val="9181822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5163"/>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5163"/>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4F8CE15C-8ECD-40E0-89E4-F64FF0DFE2D7}"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5DCF64CD-FF5C-442A-9D2A-316C8A9BD3BC}" type="slidenum">
              <a:rPr lang="it-IT" altLang="it-IT"/>
              <a:pPr/>
              <a:t>‹N›</a:t>
            </a:fld>
            <a:endParaRPr lang="it-IT" altLang="it-IT"/>
          </a:p>
        </p:txBody>
      </p:sp>
    </p:spTree>
    <p:extLst>
      <p:ext uri="{BB962C8B-B14F-4D97-AF65-F5344CB8AC3E}">
        <p14:creationId xmlns:p14="http://schemas.microsoft.com/office/powerpoint/2010/main" val="1297822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6047" y="2348403"/>
            <a:ext cx="8568531" cy="1620430"/>
          </a:xfrm>
        </p:spPr>
        <p:txBody>
          <a:bodyPr/>
          <a:lstStyle/>
          <a:p>
            <a:r>
              <a:rPr lang="en-US" smtClean="0"/>
              <a:t>Fare clic per modificare stile</a:t>
            </a:r>
            <a:endParaRPr lang="it-IT"/>
          </a:p>
        </p:txBody>
      </p:sp>
      <p:sp>
        <p:nvSpPr>
          <p:cNvPr id="3" name="Sottotitolo 2"/>
          <p:cNvSpPr>
            <a:spLocks noGrp="1"/>
          </p:cNvSpPr>
          <p:nvPr>
            <p:ph type="subTitle" idx="1"/>
          </p:nvPr>
        </p:nvSpPr>
        <p:spPr>
          <a:xfrm>
            <a:off x="1512098" y="4284313"/>
            <a:ext cx="7056438" cy="1931917"/>
          </a:xfrm>
        </p:spPr>
        <p:txBody>
          <a:bodyPr/>
          <a:lstStyle>
            <a:lvl1pPr marL="0" indent="0" algn="ctr">
              <a:buNone/>
              <a:defRPr>
                <a:solidFill>
                  <a:schemeClr val="tx1">
                    <a:tint val="75000"/>
                  </a:schemeClr>
                </a:solidFill>
              </a:defRPr>
            </a:lvl1pPr>
            <a:lvl2pPr marL="481859" indent="0" algn="ctr">
              <a:buNone/>
              <a:defRPr>
                <a:solidFill>
                  <a:schemeClr val="tx1">
                    <a:tint val="75000"/>
                  </a:schemeClr>
                </a:solidFill>
              </a:defRPr>
            </a:lvl2pPr>
            <a:lvl3pPr marL="963690" indent="0" algn="ctr">
              <a:buNone/>
              <a:defRPr>
                <a:solidFill>
                  <a:schemeClr val="tx1">
                    <a:tint val="75000"/>
                  </a:schemeClr>
                </a:solidFill>
              </a:defRPr>
            </a:lvl3pPr>
            <a:lvl4pPr marL="1445536" indent="0" algn="ctr">
              <a:buNone/>
              <a:defRPr>
                <a:solidFill>
                  <a:schemeClr val="tx1">
                    <a:tint val="75000"/>
                  </a:schemeClr>
                </a:solidFill>
              </a:defRPr>
            </a:lvl4pPr>
            <a:lvl5pPr marL="1927394" indent="0" algn="ctr">
              <a:buNone/>
              <a:defRPr>
                <a:solidFill>
                  <a:schemeClr val="tx1">
                    <a:tint val="75000"/>
                  </a:schemeClr>
                </a:solidFill>
              </a:defRPr>
            </a:lvl5pPr>
            <a:lvl6pPr marL="2409245" indent="0" algn="ctr">
              <a:buNone/>
              <a:defRPr>
                <a:solidFill>
                  <a:schemeClr val="tx1">
                    <a:tint val="75000"/>
                  </a:schemeClr>
                </a:solidFill>
              </a:defRPr>
            </a:lvl6pPr>
            <a:lvl7pPr marL="2891091" indent="0" algn="ctr">
              <a:buNone/>
              <a:defRPr>
                <a:solidFill>
                  <a:schemeClr val="tx1">
                    <a:tint val="75000"/>
                  </a:schemeClr>
                </a:solidFill>
              </a:defRPr>
            </a:lvl7pPr>
            <a:lvl8pPr marL="3372914" indent="0" algn="ctr">
              <a:buNone/>
              <a:defRPr>
                <a:solidFill>
                  <a:schemeClr val="tx1">
                    <a:tint val="75000"/>
                  </a:schemeClr>
                </a:solidFill>
              </a:defRPr>
            </a:lvl8pPr>
            <a:lvl9pPr marL="3854783"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916508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6627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301" y="4857955"/>
            <a:ext cx="8568531" cy="1501435"/>
          </a:xfrm>
        </p:spPr>
        <p:txBody>
          <a:bodyPr anchor="t"/>
          <a:lstStyle>
            <a:lvl1pPr algn="l">
              <a:defRPr sz="4400" b="1" cap="all"/>
            </a:lvl1pPr>
          </a:lstStyle>
          <a:p>
            <a:r>
              <a:rPr lang="en-US" smtClean="0"/>
              <a:t>Fare clic per modificare stile</a:t>
            </a:r>
            <a:endParaRPr lang="it-IT"/>
          </a:p>
        </p:txBody>
      </p:sp>
      <p:sp>
        <p:nvSpPr>
          <p:cNvPr id="3" name="Segnaposto testo 2"/>
          <p:cNvSpPr>
            <a:spLocks noGrp="1"/>
          </p:cNvSpPr>
          <p:nvPr>
            <p:ph type="body" idx="1"/>
          </p:nvPr>
        </p:nvSpPr>
        <p:spPr>
          <a:xfrm>
            <a:off x="796301" y="3204119"/>
            <a:ext cx="8568531" cy="1653678"/>
          </a:xfrm>
        </p:spPr>
        <p:txBody>
          <a:bodyPr anchor="b"/>
          <a:lstStyle>
            <a:lvl1pPr marL="0" indent="0">
              <a:buNone/>
              <a:defRPr sz="2200">
                <a:solidFill>
                  <a:schemeClr val="tx1">
                    <a:tint val="75000"/>
                  </a:schemeClr>
                </a:solidFill>
              </a:defRPr>
            </a:lvl1pPr>
            <a:lvl2pPr marL="481859" indent="0">
              <a:buNone/>
              <a:defRPr sz="2000">
                <a:solidFill>
                  <a:schemeClr val="tx1">
                    <a:tint val="75000"/>
                  </a:schemeClr>
                </a:solidFill>
              </a:defRPr>
            </a:lvl2pPr>
            <a:lvl3pPr marL="963690" indent="0">
              <a:buNone/>
              <a:defRPr sz="1800">
                <a:solidFill>
                  <a:schemeClr val="tx1">
                    <a:tint val="75000"/>
                  </a:schemeClr>
                </a:solidFill>
              </a:defRPr>
            </a:lvl3pPr>
            <a:lvl4pPr marL="1445536" indent="0">
              <a:buNone/>
              <a:defRPr sz="1500">
                <a:solidFill>
                  <a:schemeClr val="tx1">
                    <a:tint val="75000"/>
                  </a:schemeClr>
                </a:solidFill>
              </a:defRPr>
            </a:lvl4pPr>
            <a:lvl5pPr marL="1927394" indent="0">
              <a:buNone/>
              <a:defRPr sz="1500">
                <a:solidFill>
                  <a:schemeClr val="tx1">
                    <a:tint val="75000"/>
                  </a:schemeClr>
                </a:solidFill>
              </a:defRPr>
            </a:lvl5pPr>
            <a:lvl6pPr marL="2409245" indent="0">
              <a:buNone/>
              <a:defRPr sz="1500">
                <a:solidFill>
                  <a:schemeClr val="tx1">
                    <a:tint val="75000"/>
                  </a:schemeClr>
                </a:solidFill>
              </a:defRPr>
            </a:lvl6pPr>
            <a:lvl7pPr marL="2891091" indent="0">
              <a:buNone/>
              <a:defRPr sz="1500">
                <a:solidFill>
                  <a:schemeClr val="tx1">
                    <a:tint val="75000"/>
                  </a:schemeClr>
                </a:solidFill>
              </a:defRPr>
            </a:lvl7pPr>
            <a:lvl8pPr marL="3372914" indent="0">
              <a:buNone/>
              <a:defRPr sz="1500">
                <a:solidFill>
                  <a:schemeClr val="tx1">
                    <a:tint val="75000"/>
                  </a:schemeClr>
                </a:solidFill>
              </a:defRPr>
            </a:lvl8pPr>
            <a:lvl9pPr marL="3854783" indent="0">
              <a:buNone/>
              <a:defRPr sz="15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86568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C35D9FE-0962-4630-820A-E3FA35BFF036}" type="slidenum">
              <a:rPr lang="en-US"/>
              <a:pPr>
                <a:defRPr/>
              </a:pPr>
              <a:t>‹N›</a:t>
            </a:fld>
            <a:endParaRPr lang="en-US"/>
          </a:p>
        </p:txBody>
      </p:sp>
    </p:spTree>
    <p:extLst>
      <p:ext uri="{BB962C8B-B14F-4D97-AF65-F5344CB8AC3E}">
        <p14:creationId xmlns:p14="http://schemas.microsoft.com/office/powerpoint/2010/main" val="12706596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504031" y="1763928"/>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5124320" y="1763928"/>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4"/>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002541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504420" y="1692570"/>
            <a:ext cx="4454027" cy="705219"/>
          </a:xfrm>
        </p:spPr>
        <p:txBody>
          <a:bodyPr anchor="b"/>
          <a:lstStyle>
            <a:lvl1pPr marL="0" indent="0">
              <a:buNone/>
              <a:defRPr sz="2600" b="1"/>
            </a:lvl1pPr>
            <a:lvl2pPr marL="481859" indent="0">
              <a:buNone/>
              <a:defRPr sz="2200" b="1"/>
            </a:lvl2pPr>
            <a:lvl3pPr marL="963690" indent="0">
              <a:buNone/>
              <a:defRPr sz="2000" b="1"/>
            </a:lvl3pPr>
            <a:lvl4pPr marL="1445536" indent="0">
              <a:buNone/>
              <a:defRPr sz="1800" b="1"/>
            </a:lvl4pPr>
            <a:lvl5pPr marL="1927394" indent="0">
              <a:buNone/>
              <a:defRPr sz="1800" b="1"/>
            </a:lvl5pPr>
            <a:lvl6pPr marL="2409245" indent="0">
              <a:buNone/>
              <a:defRPr sz="1800" b="1"/>
            </a:lvl6pPr>
            <a:lvl7pPr marL="2891091" indent="0">
              <a:buNone/>
              <a:defRPr sz="1800" b="1"/>
            </a:lvl7pPr>
            <a:lvl8pPr marL="3372914" indent="0">
              <a:buNone/>
              <a:defRPr sz="1800" b="1"/>
            </a:lvl8pPr>
            <a:lvl9pPr marL="3854783" indent="0">
              <a:buNone/>
              <a:defRPr sz="18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504420" y="2397511"/>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5120818" y="1692570"/>
            <a:ext cx="4455776" cy="705219"/>
          </a:xfrm>
        </p:spPr>
        <p:txBody>
          <a:bodyPr anchor="b"/>
          <a:lstStyle>
            <a:lvl1pPr marL="0" indent="0">
              <a:buNone/>
              <a:defRPr sz="2600" b="1"/>
            </a:lvl1pPr>
            <a:lvl2pPr marL="481859" indent="0">
              <a:buNone/>
              <a:defRPr sz="2200" b="1"/>
            </a:lvl2pPr>
            <a:lvl3pPr marL="963690" indent="0">
              <a:buNone/>
              <a:defRPr sz="2000" b="1"/>
            </a:lvl3pPr>
            <a:lvl4pPr marL="1445536" indent="0">
              <a:buNone/>
              <a:defRPr sz="1800" b="1"/>
            </a:lvl4pPr>
            <a:lvl5pPr marL="1927394" indent="0">
              <a:buNone/>
              <a:defRPr sz="1800" b="1"/>
            </a:lvl5pPr>
            <a:lvl6pPr marL="2409245" indent="0">
              <a:buNone/>
              <a:defRPr sz="1800" b="1"/>
            </a:lvl6pPr>
            <a:lvl7pPr marL="2891091" indent="0">
              <a:buNone/>
              <a:defRPr sz="1800" b="1"/>
            </a:lvl7pPr>
            <a:lvl8pPr marL="3372914" indent="0">
              <a:buNone/>
              <a:defRPr sz="1800" b="1"/>
            </a:lvl8pPr>
            <a:lvl9pPr marL="3854783" indent="0">
              <a:buNone/>
              <a:defRPr sz="18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5120818" y="2397511"/>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6"/>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339946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2"/>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562154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657399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036" y="301375"/>
            <a:ext cx="3316456" cy="1280945"/>
          </a:xfrm>
        </p:spPr>
        <p:txBody>
          <a:bodyPr anchor="b"/>
          <a:lstStyle>
            <a:lvl1pPr algn="l">
              <a:defRPr sz="2200" b="1"/>
            </a:lvl1pPr>
          </a:lstStyle>
          <a:p>
            <a:r>
              <a:rPr lang="en-US" smtClean="0"/>
              <a:t>Fare clic per modificare stile</a:t>
            </a:r>
            <a:endParaRPr lang="it-IT"/>
          </a:p>
        </p:txBody>
      </p:sp>
      <p:sp>
        <p:nvSpPr>
          <p:cNvPr id="3" name="Segnaposto contenuto 2"/>
          <p:cNvSpPr>
            <a:spLocks noGrp="1"/>
          </p:cNvSpPr>
          <p:nvPr>
            <p:ph idx="1"/>
          </p:nvPr>
        </p:nvSpPr>
        <p:spPr>
          <a:xfrm>
            <a:off x="3941689" y="301293"/>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504036" y="1581937"/>
            <a:ext cx="3316456" cy="5171028"/>
          </a:xfrm>
        </p:spPr>
        <p:txBody>
          <a:bodyPr/>
          <a:lstStyle>
            <a:lvl1pPr marL="0" indent="0">
              <a:buNone/>
              <a:defRPr sz="1500"/>
            </a:lvl1pPr>
            <a:lvl2pPr marL="481859" indent="0">
              <a:buNone/>
              <a:defRPr sz="1300"/>
            </a:lvl2pPr>
            <a:lvl3pPr marL="963690" indent="0">
              <a:buNone/>
              <a:defRPr sz="1100"/>
            </a:lvl3pPr>
            <a:lvl4pPr marL="1445536" indent="0">
              <a:buNone/>
              <a:defRPr sz="1000"/>
            </a:lvl4pPr>
            <a:lvl5pPr marL="1927394" indent="0">
              <a:buNone/>
              <a:defRPr sz="1000"/>
            </a:lvl5pPr>
            <a:lvl6pPr marL="2409245" indent="0">
              <a:buNone/>
              <a:defRPr sz="1000"/>
            </a:lvl6pPr>
            <a:lvl7pPr marL="2891091" indent="0">
              <a:buNone/>
              <a:defRPr sz="1000"/>
            </a:lvl7pPr>
            <a:lvl8pPr marL="3372914" indent="0">
              <a:buNone/>
              <a:defRPr sz="1000"/>
            </a:lvl8pPr>
            <a:lvl9pPr marL="3854783" indent="0">
              <a:buNone/>
              <a:defRPr sz="10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900054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069" y="5291772"/>
            <a:ext cx="6048375" cy="624724"/>
          </a:xfrm>
        </p:spPr>
        <p:txBody>
          <a:bodyPr anchor="b"/>
          <a:lstStyle>
            <a:lvl1pPr algn="l">
              <a:defRPr sz="2200" b="1"/>
            </a:lvl1pPr>
          </a:lstStyle>
          <a:p>
            <a:r>
              <a:rPr lang="en-US" smtClean="0"/>
              <a:t>Fare clic per modificare stile</a:t>
            </a:r>
            <a:endParaRPr lang="it-IT"/>
          </a:p>
        </p:txBody>
      </p:sp>
      <p:sp>
        <p:nvSpPr>
          <p:cNvPr id="3" name="Segnaposto immagine 2"/>
          <p:cNvSpPr>
            <a:spLocks noGrp="1"/>
          </p:cNvSpPr>
          <p:nvPr>
            <p:ph type="pic" idx="1"/>
          </p:nvPr>
        </p:nvSpPr>
        <p:spPr>
          <a:xfrm>
            <a:off x="1976069" y="675966"/>
            <a:ext cx="6048375" cy="4535805"/>
          </a:xfrm>
        </p:spPr>
        <p:txBody>
          <a:bodyPr/>
          <a:lstStyle>
            <a:lvl1pPr marL="0" indent="0">
              <a:buNone/>
              <a:defRPr sz="3500"/>
            </a:lvl1pPr>
            <a:lvl2pPr marL="481859" indent="0">
              <a:buNone/>
              <a:defRPr sz="3100"/>
            </a:lvl2pPr>
            <a:lvl3pPr marL="963690" indent="0">
              <a:buNone/>
              <a:defRPr sz="2600"/>
            </a:lvl3pPr>
            <a:lvl4pPr marL="1445536" indent="0">
              <a:buNone/>
              <a:defRPr sz="2200"/>
            </a:lvl4pPr>
            <a:lvl5pPr marL="1927394" indent="0">
              <a:buNone/>
              <a:defRPr sz="2200"/>
            </a:lvl5pPr>
            <a:lvl6pPr marL="2409245" indent="0">
              <a:buNone/>
              <a:defRPr sz="2200"/>
            </a:lvl6pPr>
            <a:lvl7pPr marL="2891091" indent="0">
              <a:buNone/>
              <a:defRPr sz="2200"/>
            </a:lvl7pPr>
            <a:lvl8pPr marL="3372914" indent="0">
              <a:buNone/>
              <a:defRPr sz="2200"/>
            </a:lvl8pPr>
            <a:lvl9pPr marL="3854783" indent="0">
              <a:buNone/>
              <a:defRPr sz="2200"/>
            </a:lvl9pPr>
          </a:lstStyle>
          <a:p>
            <a:endParaRPr lang="it-IT"/>
          </a:p>
        </p:txBody>
      </p:sp>
      <p:sp>
        <p:nvSpPr>
          <p:cNvPr id="4" name="Segnaposto testo 3"/>
          <p:cNvSpPr>
            <a:spLocks noGrp="1"/>
          </p:cNvSpPr>
          <p:nvPr>
            <p:ph type="body" sz="half" idx="2"/>
          </p:nvPr>
        </p:nvSpPr>
        <p:spPr>
          <a:xfrm>
            <a:off x="1976069" y="5916610"/>
            <a:ext cx="6048375" cy="887211"/>
          </a:xfrm>
        </p:spPr>
        <p:txBody>
          <a:bodyPr/>
          <a:lstStyle>
            <a:lvl1pPr marL="0" indent="0">
              <a:buNone/>
              <a:defRPr sz="1500"/>
            </a:lvl1pPr>
            <a:lvl2pPr marL="481859" indent="0">
              <a:buNone/>
              <a:defRPr sz="1300"/>
            </a:lvl2pPr>
            <a:lvl3pPr marL="963690" indent="0">
              <a:buNone/>
              <a:defRPr sz="1100"/>
            </a:lvl3pPr>
            <a:lvl4pPr marL="1445536" indent="0">
              <a:buNone/>
              <a:defRPr sz="1000"/>
            </a:lvl4pPr>
            <a:lvl5pPr marL="1927394" indent="0">
              <a:buNone/>
              <a:defRPr sz="1000"/>
            </a:lvl5pPr>
            <a:lvl6pPr marL="2409245" indent="0">
              <a:buNone/>
              <a:defRPr sz="1000"/>
            </a:lvl6pPr>
            <a:lvl7pPr marL="2891091" indent="0">
              <a:buNone/>
              <a:defRPr sz="1000"/>
            </a:lvl7pPr>
            <a:lvl8pPr marL="3372914" indent="0">
              <a:buNone/>
              <a:defRPr sz="1000"/>
            </a:lvl8pPr>
            <a:lvl9pPr marL="3854783" indent="0">
              <a:buNone/>
              <a:defRPr sz="10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76292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386894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08461" y="302797"/>
            <a:ext cx="2268141" cy="6450223"/>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504035" y="302797"/>
            <a:ext cx="6636411" cy="6450223"/>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B86DB197-8D23-134F-8658-95ADE0C0259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2E22192-0F99-D94F-921D-674481D98CB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522940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3"/>
            <a:ext cx="8568531" cy="1620430"/>
          </a:xfrm>
          <a:prstGeom prst="rect">
            <a:avLst/>
          </a:prstGeom>
        </p:spPr>
        <p:txBody>
          <a:bodyPr lIns="96396" tIns="48199" rIns="96396" bIns="48199"/>
          <a:lstStyle/>
          <a:p>
            <a:r>
              <a:rPr lang="it-IT" smtClean="0"/>
              <a:t>Fare clic per modificare lo stile del titolo</a:t>
            </a:r>
            <a:endParaRPr lang="en-GB"/>
          </a:p>
        </p:txBody>
      </p:sp>
      <p:sp>
        <p:nvSpPr>
          <p:cNvPr id="3" name="Subtitle 2"/>
          <p:cNvSpPr>
            <a:spLocks noGrp="1"/>
          </p:cNvSpPr>
          <p:nvPr>
            <p:ph type="subTitle" idx="1"/>
          </p:nvPr>
        </p:nvSpPr>
        <p:spPr>
          <a:xfrm>
            <a:off x="1512098" y="4284314"/>
            <a:ext cx="7056438" cy="1931917"/>
          </a:xfrm>
          <a:prstGeom prst="rect">
            <a:avLst/>
          </a:prstGeom>
        </p:spPr>
        <p:txBody>
          <a:bodyPr lIns="96396" tIns="48199" rIns="96396" bIns="48199"/>
          <a:lstStyle>
            <a:lvl1pPr marL="0" indent="0" algn="ctr">
              <a:buNone/>
              <a:defRPr/>
            </a:lvl1pPr>
            <a:lvl2pPr marL="481809" indent="0" algn="ctr">
              <a:buNone/>
              <a:defRPr/>
            </a:lvl2pPr>
            <a:lvl3pPr marL="963590" indent="0" algn="ctr">
              <a:buNone/>
              <a:defRPr/>
            </a:lvl3pPr>
            <a:lvl4pPr marL="1445386" indent="0" algn="ctr">
              <a:buNone/>
              <a:defRPr/>
            </a:lvl4pPr>
            <a:lvl5pPr marL="1927194" indent="0" algn="ctr">
              <a:buNone/>
              <a:defRPr/>
            </a:lvl5pPr>
            <a:lvl6pPr marL="2408995" indent="0" algn="ctr">
              <a:buNone/>
              <a:defRPr/>
            </a:lvl6pPr>
            <a:lvl7pPr marL="2890792" indent="0" algn="ctr">
              <a:buNone/>
              <a:defRPr/>
            </a:lvl7pPr>
            <a:lvl8pPr marL="3372564" indent="0" algn="ctr">
              <a:buNone/>
              <a:defRPr/>
            </a:lvl8pPr>
            <a:lvl9pPr marL="3854383" indent="0" algn="ctr">
              <a:buNone/>
              <a:defRPr/>
            </a:lvl9pPr>
          </a:lstStyle>
          <a:p>
            <a:r>
              <a:rPr lang="it-IT" smtClean="0"/>
              <a:t>Fare clic per modificare lo stile del sottotitolo dello schema</a:t>
            </a:r>
            <a:endParaRPr lang="en-GB"/>
          </a:p>
        </p:txBody>
      </p:sp>
    </p:spTree>
    <p:extLst>
      <p:ext uri="{BB962C8B-B14F-4D97-AF65-F5344CB8AC3E}">
        <p14:creationId xmlns:p14="http://schemas.microsoft.com/office/powerpoint/2010/main" val="2409769934"/>
      </p:ext>
    </p:extLst>
  </p:cSld>
  <p:clrMapOvr>
    <a:masterClrMapping/>
  </p:clrMapOvr>
  <p:hf sldNum="0"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504472" y="302741"/>
            <a:ext cx="9072563" cy="1259946"/>
          </a:xfrm>
          <a:prstGeom prst="rect">
            <a:avLst/>
          </a:prstGeom>
        </p:spPr>
        <p:txBody>
          <a:bodyPr lIns="96396" tIns="48199" rIns="96396" bIns="48199"/>
          <a:lstStyle/>
          <a:p>
            <a:r>
              <a:rPr lang="it-IT" smtClean="0"/>
              <a:t>Fare clic per modificare lo stile del titolo</a:t>
            </a:r>
            <a:endParaRPr lang="en-GB"/>
          </a:p>
        </p:txBody>
      </p:sp>
      <p:sp>
        <p:nvSpPr>
          <p:cNvPr id="3" name="Content Placeholder 2"/>
          <p:cNvSpPr>
            <a:spLocks noGrp="1"/>
          </p:cNvSpPr>
          <p:nvPr>
            <p:ph idx="1"/>
          </p:nvPr>
        </p:nvSpPr>
        <p:spPr>
          <a:xfrm>
            <a:off x="504472" y="1763928"/>
            <a:ext cx="9072563" cy="4989036"/>
          </a:xfrm>
          <a:prstGeom prst="rect">
            <a:avLst/>
          </a:prstGeom>
        </p:spPr>
        <p:txBody>
          <a:bodyPr lIns="96396" tIns="48199" rIns="96396" bIns="48199"/>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Tree>
    <p:extLst>
      <p:ext uri="{BB962C8B-B14F-4D97-AF65-F5344CB8AC3E}">
        <p14:creationId xmlns:p14="http://schemas.microsoft.com/office/powerpoint/2010/main" val="3448357541"/>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3523A6C-F42A-4D46-B6AD-90A27EBFAE17}" type="slidenum">
              <a:rPr lang="en-US"/>
              <a:pPr>
                <a:defRPr/>
              </a:pPr>
              <a:t>‹N›</a:t>
            </a:fld>
            <a:endParaRPr lang="en-US"/>
          </a:p>
        </p:txBody>
      </p:sp>
    </p:spTree>
    <p:extLst>
      <p:ext uri="{BB962C8B-B14F-4D97-AF65-F5344CB8AC3E}">
        <p14:creationId xmlns:p14="http://schemas.microsoft.com/office/powerpoint/2010/main" val="26213794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96301" y="4857955"/>
            <a:ext cx="8568531" cy="1501435"/>
          </a:xfrm>
          <a:prstGeom prst="rect">
            <a:avLst/>
          </a:prstGeom>
        </p:spPr>
        <p:txBody>
          <a:bodyPr lIns="96396" tIns="48199" rIns="96396" bIns="48199" anchor="t"/>
          <a:lstStyle>
            <a:lvl1pPr algn="l">
              <a:defRPr sz="4400" b="1" cap="all"/>
            </a:lvl1pPr>
          </a:lstStyle>
          <a:p>
            <a:r>
              <a:rPr lang="it-IT" smtClean="0"/>
              <a:t>Fare clic per modificare lo stile del titolo</a:t>
            </a:r>
            <a:endParaRPr lang="en-GB"/>
          </a:p>
        </p:txBody>
      </p:sp>
      <p:sp>
        <p:nvSpPr>
          <p:cNvPr id="3" name="Text Placeholder 2"/>
          <p:cNvSpPr>
            <a:spLocks noGrp="1"/>
          </p:cNvSpPr>
          <p:nvPr>
            <p:ph type="body" idx="1"/>
          </p:nvPr>
        </p:nvSpPr>
        <p:spPr>
          <a:xfrm>
            <a:off x="796301" y="3204119"/>
            <a:ext cx="8568531" cy="1653678"/>
          </a:xfrm>
          <a:prstGeom prst="rect">
            <a:avLst/>
          </a:prstGeom>
        </p:spPr>
        <p:txBody>
          <a:bodyPr lIns="96396" tIns="48199" rIns="96396" bIns="48199" anchor="b"/>
          <a:lstStyle>
            <a:lvl1pPr marL="0" indent="0">
              <a:buNone/>
              <a:defRPr sz="2200"/>
            </a:lvl1pPr>
            <a:lvl2pPr marL="481809" indent="0">
              <a:buNone/>
              <a:defRPr sz="2000"/>
            </a:lvl2pPr>
            <a:lvl3pPr marL="963590" indent="0">
              <a:buNone/>
              <a:defRPr sz="1800"/>
            </a:lvl3pPr>
            <a:lvl4pPr marL="1445386" indent="0">
              <a:buNone/>
              <a:defRPr sz="1500"/>
            </a:lvl4pPr>
            <a:lvl5pPr marL="1927194" indent="0">
              <a:buNone/>
              <a:defRPr sz="1500"/>
            </a:lvl5pPr>
            <a:lvl6pPr marL="2408995" indent="0">
              <a:buNone/>
              <a:defRPr sz="1500"/>
            </a:lvl6pPr>
            <a:lvl7pPr marL="2890792" indent="0">
              <a:buNone/>
              <a:defRPr sz="1500"/>
            </a:lvl7pPr>
            <a:lvl8pPr marL="3372564" indent="0">
              <a:buNone/>
              <a:defRPr sz="1500"/>
            </a:lvl8pPr>
            <a:lvl9pPr marL="3854383" indent="0">
              <a:buNone/>
              <a:defRPr sz="1500"/>
            </a:lvl9pPr>
          </a:lstStyle>
          <a:p>
            <a:pPr lvl="0"/>
            <a:r>
              <a:rPr lang="it-IT" smtClean="0"/>
              <a:t>Fare clic per modificare stili del testo dello schema</a:t>
            </a:r>
          </a:p>
        </p:txBody>
      </p:sp>
    </p:spTree>
    <p:extLst>
      <p:ext uri="{BB962C8B-B14F-4D97-AF65-F5344CB8AC3E}">
        <p14:creationId xmlns:p14="http://schemas.microsoft.com/office/powerpoint/2010/main" val="2396971601"/>
      </p:ext>
    </p:extLst>
  </p:cSld>
  <p:clrMapOvr>
    <a:masterClrMapping/>
  </p:clrMapOvr>
  <p:hf sldNum="0"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504472" y="302741"/>
            <a:ext cx="9072563" cy="1259946"/>
          </a:xfrm>
          <a:prstGeom prst="rect">
            <a:avLst/>
          </a:prstGeom>
        </p:spPr>
        <p:txBody>
          <a:bodyPr lIns="96396" tIns="48199" rIns="96396" bIns="48199"/>
          <a:lstStyle/>
          <a:p>
            <a:r>
              <a:rPr lang="it-IT" smtClean="0"/>
              <a:t>Fare clic per modificare lo stile del titolo</a:t>
            </a:r>
            <a:endParaRPr lang="en-GB"/>
          </a:p>
        </p:txBody>
      </p:sp>
      <p:sp>
        <p:nvSpPr>
          <p:cNvPr id="3" name="Content Placeholder 2"/>
          <p:cNvSpPr>
            <a:spLocks noGrp="1"/>
          </p:cNvSpPr>
          <p:nvPr>
            <p:ph sz="half" idx="1"/>
          </p:nvPr>
        </p:nvSpPr>
        <p:spPr>
          <a:xfrm>
            <a:off x="504031" y="1763928"/>
            <a:ext cx="4452276" cy="4989036"/>
          </a:xfrm>
          <a:prstGeom prst="rect">
            <a:avLst/>
          </a:prstGeom>
        </p:spPr>
        <p:txBody>
          <a:bodyPr lIns="96396" tIns="48199" rIns="96396" bIns="48199"/>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Content Placeholder 3"/>
          <p:cNvSpPr>
            <a:spLocks noGrp="1"/>
          </p:cNvSpPr>
          <p:nvPr>
            <p:ph sz="half" idx="2"/>
          </p:nvPr>
        </p:nvSpPr>
        <p:spPr>
          <a:xfrm>
            <a:off x="5124320" y="1763928"/>
            <a:ext cx="4452276" cy="4989036"/>
          </a:xfrm>
          <a:prstGeom prst="rect">
            <a:avLst/>
          </a:prstGeom>
        </p:spPr>
        <p:txBody>
          <a:bodyPr lIns="96396" tIns="48199" rIns="96396" bIns="48199"/>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Tree>
    <p:extLst>
      <p:ext uri="{BB962C8B-B14F-4D97-AF65-F5344CB8AC3E}">
        <p14:creationId xmlns:p14="http://schemas.microsoft.com/office/powerpoint/2010/main" val="733903994"/>
      </p:ext>
    </p:extLst>
  </p:cSld>
  <p:clrMapOvr>
    <a:masterClrMapping/>
  </p:clrMapOvr>
  <p:hf sldNum="0"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504472" y="302741"/>
            <a:ext cx="9072563" cy="1259946"/>
          </a:xfrm>
          <a:prstGeom prst="rect">
            <a:avLst/>
          </a:prstGeom>
        </p:spPr>
        <p:txBody>
          <a:bodyPr lIns="96396" tIns="48199" rIns="96396" bIns="48199"/>
          <a:lstStyle>
            <a:lvl1pPr>
              <a:defRPr/>
            </a:lvl1pPr>
          </a:lstStyle>
          <a:p>
            <a:r>
              <a:rPr lang="it-IT" smtClean="0"/>
              <a:t>Fare clic per modificare lo stile del titolo</a:t>
            </a:r>
            <a:endParaRPr lang="en-GB"/>
          </a:p>
        </p:txBody>
      </p:sp>
      <p:sp>
        <p:nvSpPr>
          <p:cNvPr id="3" name="Text Placeholder 2"/>
          <p:cNvSpPr>
            <a:spLocks noGrp="1"/>
          </p:cNvSpPr>
          <p:nvPr>
            <p:ph type="body" idx="1"/>
          </p:nvPr>
        </p:nvSpPr>
        <p:spPr>
          <a:xfrm>
            <a:off x="504420" y="1692570"/>
            <a:ext cx="4454027" cy="705219"/>
          </a:xfrm>
          <a:prstGeom prst="rect">
            <a:avLst/>
          </a:prstGeom>
        </p:spPr>
        <p:txBody>
          <a:bodyPr lIns="96396" tIns="48199" rIns="96396" bIns="48199" anchor="b"/>
          <a:lstStyle>
            <a:lvl1pPr marL="0" indent="0">
              <a:buNone/>
              <a:defRPr sz="2400" b="1"/>
            </a:lvl1pPr>
            <a:lvl2pPr marL="437073" indent="0">
              <a:buNone/>
              <a:defRPr sz="2000" b="1"/>
            </a:lvl2pPr>
            <a:lvl3pPr marL="874163" indent="0">
              <a:buNone/>
              <a:defRPr sz="1800" b="1"/>
            </a:lvl3pPr>
            <a:lvl4pPr marL="1311255" indent="0">
              <a:buNone/>
              <a:defRPr sz="1600" b="1"/>
            </a:lvl4pPr>
            <a:lvl5pPr marL="1748337" indent="0">
              <a:buNone/>
              <a:defRPr sz="1600" b="1"/>
            </a:lvl5pPr>
            <a:lvl6pPr marL="2185432" indent="0">
              <a:buNone/>
              <a:defRPr sz="1600" b="1"/>
            </a:lvl6pPr>
            <a:lvl7pPr marL="2622497" indent="0">
              <a:buNone/>
              <a:defRPr sz="1600" b="1"/>
            </a:lvl7pPr>
            <a:lvl8pPr marL="3059582" indent="0">
              <a:buNone/>
              <a:defRPr sz="1600" b="1"/>
            </a:lvl8pPr>
            <a:lvl9pPr marL="3496684"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504420" y="2397511"/>
            <a:ext cx="4454027" cy="4355563"/>
          </a:xfrm>
          <a:prstGeom prst="rect">
            <a:avLst/>
          </a:prstGeom>
        </p:spPr>
        <p:txBody>
          <a:bodyPr lIns="96396" tIns="48199" rIns="96396" bIns="481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Text Placeholder 4"/>
          <p:cNvSpPr>
            <a:spLocks noGrp="1"/>
          </p:cNvSpPr>
          <p:nvPr>
            <p:ph type="body" sz="quarter" idx="3"/>
          </p:nvPr>
        </p:nvSpPr>
        <p:spPr>
          <a:xfrm>
            <a:off x="5120818" y="1692570"/>
            <a:ext cx="4455776" cy="705219"/>
          </a:xfrm>
          <a:prstGeom prst="rect">
            <a:avLst/>
          </a:prstGeom>
        </p:spPr>
        <p:txBody>
          <a:bodyPr lIns="96396" tIns="48199" rIns="96396" bIns="48199" anchor="b"/>
          <a:lstStyle>
            <a:lvl1pPr marL="0" indent="0">
              <a:buNone/>
              <a:defRPr sz="2400" b="1"/>
            </a:lvl1pPr>
            <a:lvl2pPr marL="437073" indent="0">
              <a:buNone/>
              <a:defRPr sz="2000" b="1"/>
            </a:lvl2pPr>
            <a:lvl3pPr marL="874163" indent="0">
              <a:buNone/>
              <a:defRPr sz="1800" b="1"/>
            </a:lvl3pPr>
            <a:lvl4pPr marL="1311255" indent="0">
              <a:buNone/>
              <a:defRPr sz="1600" b="1"/>
            </a:lvl4pPr>
            <a:lvl5pPr marL="1748337" indent="0">
              <a:buNone/>
              <a:defRPr sz="1600" b="1"/>
            </a:lvl5pPr>
            <a:lvl6pPr marL="2185432" indent="0">
              <a:buNone/>
              <a:defRPr sz="1600" b="1"/>
            </a:lvl6pPr>
            <a:lvl7pPr marL="2622497" indent="0">
              <a:buNone/>
              <a:defRPr sz="1600" b="1"/>
            </a:lvl7pPr>
            <a:lvl8pPr marL="3059582" indent="0">
              <a:buNone/>
              <a:defRPr sz="1600" b="1"/>
            </a:lvl8pPr>
            <a:lvl9pPr marL="3496684"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80" y="2174875"/>
            <a:ext cx="4041775" cy="3951288"/>
          </a:xfrm>
          <a:prstGeom prst="rect">
            <a:avLst/>
          </a:prstGeom>
        </p:spPr>
        <p:txBody>
          <a:bodyPr lIns="96396" tIns="48199" rIns="96396" bIns="4819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Tree>
    <p:extLst>
      <p:ext uri="{BB962C8B-B14F-4D97-AF65-F5344CB8AC3E}">
        <p14:creationId xmlns:p14="http://schemas.microsoft.com/office/powerpoint/2010/main" val="1504345766"/>
      </p:ext>
    </p:extLst>
  </p:cSld>
  <p:clrMapOvr>
    <a:masterClrMapping/>
  </p:clrMapOvr>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87244" tIns="43639" rIns="87244" bIns="43639"/>
          <a:lstStyle/>
          <a:p>
            <a:r>
              <a:rPr lang="it-IT" smtClean="0"/>
              <a:t>Fare clic per modificare lo stile del titolo</a:t>
            </a:r>
            <a:endParaRPr lang="en-GB"/>
          </a:p>
        </p:txBody>
      </p:sp>
    </p:spTree>
    <p:extLst>
      <p:ext uri="{BB962C8B-B14F-4D97-AF65-F5344CB8AC3E}">
        <p14:creationId xmlns:p14="http://schemas.microsoft.com/office/powerpoint/2010/main" val="963049508"/>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TextBox 2"/>
          <p:cNvSpPr txBox="1"/>
          <p:nvPr/>
        </p:nvSpPr>
        <p:spPr>
          <a:xfrm>
            <a:off x="3563942" y="6092939"/>
            <a:ext cx="5000625" cy="594309"/>
          </a:xfrm>
          <a:prstGeom prst="rect">
            <a:avLst/>
          </a:prstGeom>
          <a:noFill/>
        </p:spPr>
        <p:txBody>
          <a:bodyPr lIns="87244" tIns="43639" rIns="87244" bIns="43639">
            <a:spAutoFit/>
          </a:bodyPr>
          <a:lstStyle/>
          <a:p>
            <a:pPr defTabSz="792866">
              <a:defRPr/>
            </a:pPr>
            <a:r>
              <a:rPr lang="en-GB" sz="1600" b="1" dirty="0" err="1">
                <a:solidFill>
                  <a:srgbClr val="000000"/>
                </a:solidFill>
                <a:cs typeface="Arial" pitchFamily="34" charset="0"/>
              </a:rPr>
              <a:t>EURO</a:t>
            </a:r>
            <a:r>
              <a:rPr lang="en-GB" sz="1600" b="1" i="1" dirty="0" err="1">
                <a:solidFill>
                  <a:srgbClr val="FF0000"/>
                </a:solidFill>
                <a:cs typeface="Arial" pitchFamily="34" charset="0"/>
              </a:rPr>
              <a:t>bservational</a:t>
            </a:r>
            <a:r>
              <a:rPr lang="en-GB" sz="1600" b="1" i="1" dirty="0">
                <a:solidFill>
                  <a:srgbClr val="000000"/>
                </a:solidFill>
                <a:cs typeface="Arial" pitchFamily="34" charset="0"/>
              </a:rPr>
              <a:t> </a:t>
            </a:r>
            <a:r>
              <a:rPr lang="en-GB" sz="1600" b="1" dirty="0">
                <a:solidFill>
                  <a:srgbClr val="000000"/>
                </a:solidFill>
                <a:cs typeface="Arial" pitchFamily="34" charset="0"/>
              </a:rPr>
              <a:t>Research Programme</a:t>
            </a:r>
          </a:p>
          <a:p>
            <a:pPr defTabSz="792866">
              <a:defRPr/>
            </a:pPr>
            <a:r>
              <a:rPr lang="en-GB" sz="1600" b="1" dirty="0">
                <a:solidFill>
                  <a:srgbClr val="000000"/>
                </a:solidFill>
                <a:cs typeface="Arial" pitchFamily="34" charset="0"/>
              </a:rPr>
              <a:t>Heart Failure PILOT</a:t>
            </a:r>
          </a:p>
        </p:txBody>
      </p:sp>
    </p:spTree>
    <p:extLst>
      <p:ext uri="{BB962C8B-B14F-4D97-AF65-F5344CB8AC3E}">
        <p14:creationId xmlns:p14="http://schemas.microsoft.com/office/powerpoint/2010/main" val="286593830"/>
      </p:ext>
    </p:extLst>
  </p:cSld>
  <p:clrMapOvr>
    <a:masterClrMapping/>
  </p:clrMapOvr>
  <p:hf sldNum="0"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87244" tIns="43639" rIns="87244" bIns="43639" anchor="b"/>
          <a:lstStyle>
            <a:lvl1pPr algn="l">
              <a:defRPr sz="2000" b="1"/>
            </a:lvl1pPr>
          </a:lstStyle>
          <a:p>
            <a:r>
              <a:rPr lang="it-IT" smtClean="0"/>
              <a:t>Fare clic per modificare lo stile del titolo</a:t>
            </a:r>
            <a:endParaRPr lang="en-GB"/>
          </a:p>
        </p:txBody>
      </p:sp>
      <p:sp>
        <p:nvSpPr>
          <p:cNvPr id="3" name="Content Placeholder 2"/>
          <p:cNvSpPr>
            <a:spLocks noGrp="1"/>
          </p:cNvSpPr>
          <p:nvPr>
            <p:ph idx="1"/>
          </p:nvPr>
        </p:nvSpPr>
        <p:spPr>
          <a:xfrm>
            <a:off x="3575056" y="273594"/>
            <a:ext cx="5111750" cy="5853113"/>
          </a:xfrm>
          <a:prstGeom prst="rect">
            <a:avLst/>
          </a:prstGeom>
        </p:spPr>
        <p:txBody>
          <a:bodyPr lIns="87244" tIns="43639" rIns="87244" bIns="4363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Text Placeholder 3"/>
          <p:cNvSpPr>
            <a:spLocks noGrp="1"/>
          </p:cNvSpPr>
          <p:nvPr>
            <p:ph type="body" sz="half" idx="2"/>
          </p:nvPr>
        </p:nvSpPr>
        <p:spPr>
          <a:xfrm>
            <a:off x="457202" y="1435104"/>
            <a:ext cx="3008313" cy="4691063"/>
          </a:xfrm>
          <a:prstGeom prst="rect">
            <a:avLst/>
          </a:prstGeom>
        </p:spPr>
        <p:txBody>
          <a:bodyPr lIns="87244" tIns="43639" rIns="87244" bIns="43639"/>
          <a:lstStyle>
            <a:lvl1pPr marL="0" indent="0">
              <a:buNone/>
              <a:defRPr sz="1400"/>
            </a:lvl1pPr>
            <a:lvl2pPr marL="437073" indent="0">
              <a:buNone/>
              <a:defRPr sz="1200"/>
            </a:lvl2pPr>
            <a:lvl3pPr marL="874163" indent="0">
              <a:buNone/>
              <a:defRPr sz="1000"/>
            </a:lvl3pPr>
            <a:lvl4pPr marL="1311255" indent="0">
              <a:buNone/>
              <a:defRPr sz="900"/>
            </a:lvl4pPr>
            <a:lvl5pPr marL="1748337" indent="0">
              <a:buNone/>
              <a:defRPr sz="900"/>
            </a:lvl5pPr>
            <a:lvl6pPr marL="2185432" indent="0">
              <a:buNone/>
              <a:defRPr sz="900"/>
            </a:lvl6pPr>
            <a:lvl7pPr marL="2622497" indent="0">
              <a:buNone/>
              <a:defRPr sz="900"/>
            </a:lvl7pPr>
            <a:lvl8pPr marL="3059582" indent="0">
              <a:buNone/>
              <a:defRPr sz="900"/>
            </a:lvl8pPr>
            <a:lvl9pPr marL="3496684"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45698832"/>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87244" tIns="43639" rIns="87244" bIns="43639" anchor="b"/>
          <a:lstStyle>
            <a:lvl1pPr algn="l">
              <a:defRPr sz="2000" b="1"/>
            </a:lvl1pPr>
          </a:lstStyle>
          <a:p>
            <a:r>
              <a:rPr lang="it-IT" smtClean="0"/>
              <a:t>Fare clic per modificare lo stile del titolo</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lIns="87244" tIns="43639" rIns="87244" bIns="43639"/>
          <a:lstStyle>
            <a:lvl1pPr marL="0" indent="0">
              <a:buNone/>
              <a:defRPr sz="3200"/>
            </a:lvl1pPr>
            <a:lvl2pPr marL="437073" indent="0">
              <a:buNone/>
              <a:defRPr sz="2800"/>
            </a:lvl2pPr>
            <a:lvl3pPr marL="874163" indent="0">
              <a:buNone/>
              <a:defRPr sz="2400"/>
            </a:lvl3pPr>
            <a:lvl4pPr marL="1311255" indent="0">
              <a:buNone/>
              <a:defRPr sz="2000"/>
            </a:lvl4pPr>
            <a:lvl5pPr marL="1748337" indent="0">
              <a:buNone/>
              <a:defRPr sz="2000"/>
            </a:lvl5pPr>
            <a:lvl6pPr marL="2185432" indent="0">
              <a:buNone/>
              <a:defRPr sz="2000"/>
            </a:lvl6pPr>
            <a:lvl7pPr marL="2622497" indent="0">
              <a:buNone/>
              <a:defRPr sz="2000"/>
            </a:lvl7pPr>
            <a:lvl8pPr marL="3059582" indent="0">
              <a:buNone/>
              <a:defRPr sz="2000"/>
            </a:lvl8pPr>
            <a:lvl9pPr marL="3496684" indent="0">
              <a:buNone/>
              <a:defRPr sz="2000"/>
            </a:lvl9pPr>
          </a:lstStyle>
          <a:p>
            <a:pPr lvl="0"/>
            <a:r>
              <a:rPr lang="it-IT" noProof="0" smtClean="0"/>
              <a:t>Fare clic sull'icona per inserire un'immagine</a:t>
            </a:r>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lIns="87244" tIns="43639" rIns="87244" bIns="43639"/>
          <a:lstStyle>
            <a:lvl1pPr marL="0" indent="0">
              <a:buNone/>
              <a:defRPr sz="1400"/>
            </a:lvl1pPr>
            <a:lvl2pPr marL="437073" indent="0">
              <a:buNone/>
              <a:defRPr sz="1200"/>
            </a:lvl2pPr>
            <a:lvl3pPr marL="874163" indent="0">
              <a:buNone/>
              <a:defRPr sz="1000"/>
            </a:lvl3pPr>
            <a:lvl4pPr marL="1311255" indent="0">
              <a:buNone/>
              <a:defRPr sz="900"/>
            </a:lvl4pPr>
            <a:lvl5pPr marL="1748337" indent="0">
              <a:buNone/>
              <a:defRPr sz="900"/>
            </a:lvl5pPr>
            <a:lvl6pPr marL="2185432" indent="0">
              <a:buNone/>
              <a:defRPr sz="900"/>
            </a:lvl6pPr>
            <a:lvl7pPr marL="2622497" indent="0">
              <a:buNone/>
              <a:defRPr sz="900"/>
            </a:lvl7pPr>
            <a:lvl8pPr marL="3059582" indent="0">
              <a:buNone/>
              <a:defRPr sz="900"/>
            </a:lvl8pPr>
            <a:lvl9pPr marL="3496684"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957793657"/>
      </p:ext>
    </p:extLst>
  </p:cSld>
  <p:clrMapOvr>
    <a:masterClrMapping/>
  </p:clrMapOvr>
  <p:hf sldNum="0"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87244" tIns="43639" rIns="87244" bIns="43639"/>
          <a:lstStyle/>
          <a:p>
            <a:r>
              <a:rPr lang="it-IT" smtClean="0"/>
              <a:t>Fare clic per modificare lo stile del titolo</a:t>
            </a:r>
            <a:endParaRPr lang="en-GB"/>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87244" tIns="43639" rIns="87244" bIns="43639"/>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Tree>
    <p:extLst>
      <p:ext uri="{BB962C8B-B14F-4D97-AF65-F5344CB8AC3E}">
        <p14:creationId xmlns:p14="http://schemas.microsoft.com/office/powerpoint/2010/main" val="1778006835"/>
      </p:ext>
    </p:extLst>
  </p:cSld>
  <p:clrMapOvr>
    <a:masterClrMapping/>
  </p:clrMapOvr>
  <p:hf sldNum="0"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4" name="TextBox 2"/>
          <p:cNvSpPr txBox="1"/>
          <p:nvPr/>
        </p:nvSpPr>
        <p:spPr>
          <a:xfrm>
            <a:off x="2428877" y="6069124"/>
            <a:ext cx="5000625" cy="594309"/>
          </a:xfrm>
          <a:prstGeom prst="rect">
            <a:avLst/>
          </a:prstGeom>
          <a:noFill/>
        </p:spPr>
        <p:txBody>
          <a:bodyPr lIns="87244" tIns="43639" rIns="87244" bIns="43639">
            <a:spAutoFit/>
          </a:bodyPr>
          <a:lstStyle/>
          <a:p>
            <a:pPr defTabSz="792866">
              <a:defRPr/>
            </a:pPr>
            <a:endParaRPr lang="en-GB" sz="1600" dirty="0">
              <a:solidFill>
                <a:srgbClr val="C00000"/>
              </a:solidFill>
              <a:cs typeface="Arial" pitchFamily="34" charset="0"/>
            </a:endParaRPr>
          </a:p>
          <a:p>
            <a:pPr defTabSz="792866">
              <a:defRPr/>
            </a:pPr>
            <a:r>
              <a:rPr lang="en-GB" sz="1600" dirty="0">
                <a:solidFill>
                  <a:srgbClr val="C00000"/>
                </a:solidFill>
                <a:cs typeface="Arial" pitchFamily="34" charset="0"/>
              </a:rPr>
              <a:t>New Euro Heart Survey Programme 2009</a:t>
            </a:r>
          </a:p>
        </p:txBody>
      </p:sp>
      <p:sp>
        <p:nvSpPr>
          <p:cNvPr id="2" name="Vertical Title 1"/>
          <p:cNvSpPr>
            <a:spLocks noGrp="1"/>
          </p:cNvSpPr>
          <p:nvPr>
            <p:ph type="title" orient="vert"/>
          </p:nvPr>
        </p:nvSpPr>
        <p:spPr>
          <a:xfrm>
            <a:off x="6629401" y="275182"/>
            <a:ext cx="2057400" cy="5851525"/>
          </a:xfrm>
          <a:prstGeom prst="rect">
            <a:avLst/>
          </a:prstGeom>
        </p:spPr>
        <p:txBody>
          <a:bodyPr vert="eaVert" lIns="87244" tIns="43639" rIns="87244" bIns="43639"/>
          <a:lstStyle/>
          <a:p>
            <a:r>
              <a:rPr lang="it-IT" smtClean="0"/>
              <a:t>Fare clic per modificare lo stile del titolo</a:t>
            </a:r>
            <a:endParaRPr lang="en-GB"/>
          </a:p>
        </p:txBody>
      </p:sp>
      <p:sp>
        <p:nvSpPr>
          <p:cNvPr id="3" name="Vertical Text Placeholder 2"/>
          <p:cNvSpPr>
            <a:spLocks noGrp="1"/>
          </p:cNvSpPr>
          <p:nvPr>
            <p:ph type="body" orient="vert" idx="1"/>
          </p:nvPr>
        </p:nvSpPr>
        <p:spPr>
          <a:xfrm>
            <a:off x="457200" y="275182"/>
            <a:ext cx="6019800" cy="5851525"/>
          </a:xfrm>
          <a:prstGeom prst="rect">
            <a:avLst/>
          </a:prstGeom>
        </p:spPr>
        <p:txBody>
          <a:bodyPr vert="eaVert" lIns="87244" tIns="43639" rIns="87244" bIns="43639"/>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Tree>
    <p:extLst>
      <p:ext uri="{BB962C8B-B14F-4D97-AF65-F5344CB8AC3E}">
        <p14:creationId xmlns:p14="http://schemas.microsoft.com/office/powerpoint/2010/main" val="3542429432"/>
      </p:ext>
    </p:extLst>
  </p:cSld>
  <p:clrMapOvr>
    <a:masterClrMapping/>
  </p:clrMapOvr>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8"/>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49581" indent="0" algn="ctr">
              <a:buNone/>
              <a:defRPr>
                <a:solidFill>
                  <a:schemeClr val="tx1">
                    <a:tint val="75000"/>
                  </a:schemeClr>
                </a:solidFill>
              </a:defRPr>
            </a:lvl2pPr>
            <a:lvl3pPr marL="899174" indent="0" algn="ctr">
              <a:buNone/>
              <a:defRPr>
                <a:solidFill>
                  <a:schemeClr val="tx1">
                    <a:tint val="75000"/>
                  </a:schemeClr>
                </a:solidFill>
              </a:defRPr>
            </a:lvl3pPr>
            <a:lvl4pPr marL="1348757" indent="0" algn="ctr">
              <a:buNone/>
              <a:defRPr>
                <a:solidFill>
                  <a:schemeClr val="tx1">
                    <a:tint val="75000"/>
                  </a:schemeClr>
                </a:solidFill>
              </a:defRPr>
            </a:lvl4pPr>
            <a:lvl5pPr marL="1798349" indent="0" algn="ctr">
              <a:buNone/>
              <a:defRPr>
                <a:solidFill>
                  <a:schemeClr val="tx1">
                    <a:tint val="75000"/>
                  </a:schemeClr>
                </a:solidFill>
              </a:defRPr>
            </a:lvl5pPr>
            <a:lvl6pPr marL="2247933" indent="0" algn="ctr">
              <a:buNone/>
              <a:defRPr>
                <a:solidFill>
                  <a:schemeClr val="tx1">
                    <a:tint val="75000"/>
                  </a:schemeClr>
                </a:solidFill>
              </a:defRPr>
            </a:lvl6pPr>
            <a:lvl7pPr marL="2697503" indent="0" algn="ctr">
              <a:buNone/>
              <a:defRPr>
                <a:solidFill>
                  <a:schemeClr val="tx1">
                    <a:tint val="75000"/>
                  </a:schemeClr>
                </a:solidFill>
              </a:defRPr>
            </a:lvl7pPr>
            <a:lvl8pPr marL="3147090" indent="0" algn="ctr">
              <a:buNone/>
              <a:defRPr>
                <a:solidFill>
                  <a:schemeClr val="tx1">
                    <a:tint val="75000"/>
                  </a:schemeClr>
                </a:solidFill>
              </a:defRPr>
            </a:lvl8pPr>
            <a:lvl9pPr marL="3596682"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14774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2CEAFFA4-3DE2-4972-BB36-1DB8165C1D1C}" type="slidenum">
              <a:rPr lang="en-US"/>
              <a:pPr>
                <a:defRPr/>
              </a:pPr>
              <a:t>‹N›</a:t>
            </a:fld>
            <a:endParaRPr lang="en-US"/>
          </a:p>
        </p:txBody>
      </p:sp>
    </p:spTree>
    <p:extLst>
      <p:ext uri="{BB962C8B-B14F-4D97-AF65-F5344CB8AC3E}">
        <p14:creationId xmlns:p14="http://schemas.microsoft.com/office/powerpoint/2010/main" val="16284960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538601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172"/>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49581" indent="0">
              <a:buNone/>
              <a:defRPr sz="1800">
                <a:solidFill>
                  <a:schemeClr val="tx1">
                    <a:tint val="75000"/>
                  </a:schemeClr>
                </a:solidFill>
              </a:defRPr>
            </a:lvl2pPr>
            <a:lvl3pPr marL="899174" indent="0">
              <a:buNone/>
              <a:defRPr sz="1600">
                <a:solidFill>
                  <a:schemeClr val="tx1">
                    <a:tint val="75000"/>
                  </a:schemeClr>
                </a:solidFill>
              </a:defRPr>
            </a:lvl3pPr>
            <a:lvl4pPr marL="1348757" indent="0">
              <a:buNone/>
              <a:defRPr sz="1400">
                <a:solidFill>
                  <a:schemeClr val="tx1">
                    <a:tint val="75000"/>
                  </a:schemeClr>
                </a:solidFill>
              </a:defRPr>
            </a:lvl4pPr>
            <a:lvl5pPr marL="1798349" indent="0">
              <a:buNone/>
              <a:defRPr sz="1400">
                <a:solidFill>
                  <a:schemeClr val="tx1">
                    <a:tint val="75000"/>
                  </a:schemeClr>
                </a:solidFill>
              </a:defRPr>
            </a:lvl5pPr>
            <a:lvl6pPr marL="2247933" indent="0">
              <a:buNone/>
              <a:defRPr sz="1400">
                <a:solidFill>
                  <a:schemeClr val="tx1">
                    <a:tint val="75000"/>
                  </a:schemeClr>
                </a:solidFill>
              </a:defRPr>
            </a:lvl6pPr>
            <a:lvl7pPr marL="2697503" indent="0">
              <a:buNone/>
              <a:defRPr sz="1400">
                <a:solidFill>
                  <a:schemeClr val="tx1">
                    <a:tint val="75000"/>
                  </a:schemeClr>
                </a:solidFill>
              </a:defRPr>
            </a:lvl7pPr>
            <a:lvl8pPr marL="3147090" indent="0">
              <a:buNone/>
              <a:defRPr sz="1400">
                <a:solidFill>
                  <a:schemeClr val="tx1">
                    <a:tint val="75000"/>
                  </a:schemeClr>
                </a:solidFill>
              </a:defRPr>
            </a:lvl8pPr>
            <a:lvl9pPr marL="3596682"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112692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869669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49581" indent="0">
              <a:buNone/>
              <a:defRPr sz="2000" b="1"/>
            </a:lvl2pPr>
            <a:lvl3pPr marL="899174" indent="0">
              <a:buNone/>
              <a:defRPr sz="1800" b="1"/>
            </a:lvl3pPr>
            <a:lvl4pPr marL="1348757" indent="0">
              <a:buNone/>
              <a:defRPr sz="1600" b="1"/>
            </a:lvl4pPr>
            <a:lvl5pPr marL="1798349" indent="0">
              <a:buNone/>
              <a:defRPr sz="1600" b="1"/>
            </a:lvl5pPr>
            <a:lvl6pPr marL="2247933" indent="0">
              <a:buNone/>
              <a:defRPr sz="1600" b="1"/>
            </a:lvl6pPr>
            <a:lvl7pPr marL="2697503" indent="0">
              <a:buNone/>
              <a:defRPr sz="1600" b="1"/>
            </a:lvl7pPr>
            <a:lvl8pPr marL="3147090" indent="0">
              <a:buNone/>
              <a:defRPr sz="1600" b="1"/>
            </a:lvl8pPr>
            <a:lvl9pPr marL="3596682"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0" y="1535114"/>
            <a:ext cx="4041775" cy="639762"/>
          </a:xfrm>
        </p:spPr>
        <p:txBody>
          <a:bodyPr anchor="b"/>
          <a:lstStyle>
            <a:lvl1pPr marL="0" indent="0">
              <a:buNone/>
              <a:defRPr sz="2400" b="1"/>
            </a:lvl1pPr>
            <a:lvl2pPr marL="449581" indent="0">
              <a:buNone/>
              <a:defRPr sz="2000" b="1"/>
            </a:lvl2pPr>
            <a:lvl3pPr marL="899174" indent="0">
              <a:buNone/>
              <a:defRPr sz="1800" b="1"/>
            </a:lvl3pPr>
            <a:lvl4pPr marL="1348757" indent="0">
              <a:buNone/>
              <a:defRPr sz="1600" b="1"/>
            </a:lvl4pPr>
            <a:lvl5pPr marL="1798349" indent="0">
              <a:buNone/>
              <a:defRPr sz="1600" b="1"/>
            </a:lvl5pPr>
            <a:lvl6pPr marL="2247933" indent="0">
              <a:buNone/>
              <a:defRPr sz="1600" b="1"/>
            </a:lvl6pPr>
            <a:lvl7pPr marL="2697503" indent="0">
              <a:buNone/>
              <a:defRPr sz="1600" b="1"/>
            </a:lvl7pPr>
            <a:lvl8pPr marL="3147090" indent="0">
              <a:buNone/>
              <a:defRPr sz="1600" b="1"/>
            </a:lvl8pPr>
            <a:lvl9pPr marL="3596682"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887271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813246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714311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6" y="2733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49581" indent="0">
              <a:buNone/>
              <a:defRPr sz="1200"/>
            </a:lvl2pPr>
            <a:lvl3pPr marL="899174" indent="0">
              <a:buNone/>
              <a:defRPr sz="1000"/>
            </a:lvl3pPr>
            <a:lvl4pPr marL="1348757" indent="0">
              <a:buNone/>
              <a:defRPr sz="900"/>
            </a:lvl4pPr>
            <a:lvl5pPr marL="1798349" indent="0">
              <a:buNone/>
              <a:defRPr sz="900"/>
            </a:lvl5pPr>
            <a:lvl6pPr marL="2247933" indent="0">
              <a:buNone/>
              <a:defRPr sz="900"/>
            </a:lvl6pPr>
            <a:lvl7pPr marL="2697503" indent="0">
              <a:buNone/>
              <a:defRPr sz="900"/>
            </a:lvl7pPr>
            <a:lvl8pPr marL="3147090" indent="0">
              <a:buNone/>
              <a:defRPr sz="900"/>
            </a:lvl8pPr>
            <a:lvl9pPr marL="3596682"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82634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49581" indent="0">
              <a:buNone/>
              <a:defRPr sz="2800"/>
            </a:lvl2pPr>
            <a:lvl3pPr marL="899174" indent="0">
              <a:buNone/>
              <a:defRPr sz="2400"/>
            </a:lvl3pPr>
            <a:lvl4pPr marL="1348757" indent="0">
              <a:buNone/>
              <a:defRPr sz="2000"/>
            </a:lvl4pPr>
            <a:lvl5pPr marL="1798349" indent="0">
              <a:buNone/>
              <a:defRPr sz="2000"/>
            </a:lvl5pPr>
            <a:lvl6pPr marL="2247933" indent="0">
              <a:buNone/>
              <a:defRPr sz="2000"/>
            </a:lvl6pPr>
            <a:lvl7pPr marL="2697503" indent="0">
              <a:buNone/>
              <a:defRPr sz="2000"/>
            </a:lvl7pPr>
            <a:lvl8pPr marL="3147090" indent="0">
              <a:buNone/>
              <a:defRPr sz="2000"/>
            </a:lvl8pPr>
            <a:lvl9pPr marL="3596682"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49581" indent="0">
              <a:buNone/>
              <a:defRPr sz="1200"/>
            </a:lvl2pPr>
            <a:lvl3pPr marL="899174" indent="0">
              <a:buNone/>
              <a:defRPr sz="1000"/>
            </a:lvl3pPr>
            <a:lvl4pPr marL="1348757" indent="0">
              <a:buNone/>
              <a:defRPr sz="900"/>
            </a:lvl4pPr>
            <a:lvl5pPr marL="1798349" indent="0">
              <a:buNone/>
              <a:defRPr sz="900"/>
            </a:lvl5pPr>
            <a:lvl6pPr marL="2247933" indent="0">
              <a:buNone/>
              <a:defRPr sz="900"/>
            </a:lvl6pPr>
            <a:lvl7pPr marL="2697503" indent="0">
              <a:buNone/>
              <a:defRPr sz="900"/>
            </a:lvl7pPr>
            <a:lvl8pPr marL="3147090" indent="0">
              <a:buNone/>
              <a:defRPr sz="900"/>
            </a:lvl8pPr>
            <a:lvl9pPr marL="3596682"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084112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64736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1" y="27491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91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3F779D4-663E-46F2-B25E-BAF9EC119753}"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3B2F2E4-F0C8-44D3-89BB-4FBC20A9794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94626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1"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B57CCB2E-B869-4490-B2C1-FD04E92E49C1}" type="slidenum">
              <a:rPr lang="en-US"/>
              <a:pPr>
                <a:defRPr/>
              </a:pPr>
              <a:t>‹N›</a:t>
            </a:fld>
            <a:endParaRPr lang="en-US"/>
          </a:p>
        </p:txBody>
      </p:sp>
    </p:spTree>
    <p:extLst>
      <p:ext uri="{BB962C8B-B14F-4D97-AF65-F5344CB8AC3E}">
        <p14:creationId xmlns:p14="http://schemas.microsoft.com/office/powerpoint/2010/main" val="5698308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37163" indent="0" algn="ctr">
              <a:buNone/>
              <a:defRPr/>
            </a:lvl2pPr>
            <a:lvl3pPr marL="874345" indent="0" algn="ctr">
              <a:buNone/>
              <a:defRPr/>
            </a:lvl3pPr>
            <a:lvl4pPr marL="1311527" indent="0" algn="ctr">
              <a:buNone/>
              <a:defRPr/>
            </a:lvl4pPr>
            <a:lvl5pPr marL="1748700" indent="0" algn="ctr">
              <a:buNone/>
              <a:defRPr/>
            </a:lvl5pPr>
            <a:lvl6pPr marL="2185885" indent="0" algn="ctr">
              <a:buNone/>
              <a:defRPr/>
            </a:lvl6pPr>
            <a:lvl7pPr marL="2623041" indent="0" algn="ctr">
              <a:buNone/>
              <a:defRPr/>
            </a:lvl7pPr>
            <a:lvl8pPr marL="3060216" indent="0" algn="ctr">
              <a:buNone/>
              <a:defRPr/>
            </a:lvl8pPr>
            <a:lvl9pPr marL="34974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D0B5A15-5FF9-4778-8738-EAC5C5C0308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9728815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EAE7F6-6E83-4428-93C2-A7250A07AED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9862680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37163" indent="0">
              <a:buNone/>
              <a:defRPr sz="1800"/>
            </a:lvl2pPr>
            <a:lvl3pPr marL="874345" indent="0">
              <a:buNone/>
              <a:defRPr sz="1600"/>
            </a:lvl3pPr>
            <a:lvl4pPr marL="1311527" indent="0">
              <a:buNone/>
              <a:defRPr sz="1400"/>
            </a:lvl4pPr>
            <a:lvl5pPr marL="1748700" indent="0">
              <a:buNone/>
              <a:defRPr sz="1400"/>
            </a:lvl5pPr>
            <a:lvl6pPr marL="2185885" indent="0">
              <a:buNone/>
              <a:defRPr sz="1400"/>
            </a:lvl6pPr>
            <a:lvl7pPr marL="2623041" indent="0">
              <a:buNone/>
              <a:defRPr sz="1400"/>
            </a:lvl7pPr>
            <a:lvl8pPr marL="3060216" indent="0">
              <a:buNone/>
              <a:defRPr sz="1400"/>
            </a:lvl8pPr>
            <a:lvl9pPr marL="34974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0DD06C-F787-46F0-B6D8-DD4F6A01751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2251701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0B760A-ABEE-4898-AFED-81912C2A9DD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558634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37163" indent="0">
              <a:buNone/>
              <a:defRPr sz="2000" b="1"/>
            </a:lvl2pPr>
            <a:lvl3pPr marL="874345" indent="0">
              <a:buNone/>
              <a:defRPr sz="1800" b="1"/>
            </a:lvl3pPr>
            <a:lvl4pPr marL="1311527" indent="0">
              <a:buNone/>
              <a:defRPr sz="1600" b="1"/>
            </a:lvl4pPr>
            <a:lvl5pPr marL="1748700" indent="0">
              <a:buNone/>
              <a:defRPr sz="1600" b="1"/>
            </a:lvl5pPr>
            <a:lvl6pPr marL="2185885" indent="0">
              <a:buNone/>
              <a:defRPr sz="1600" b="1"/>
            </a:lvl6pPr>
            <a:lvl7pPr marL="2623041" indent="0">
              <a:buNone/>
              <a:defRPr sz="1600" b="1"/>
            </a:lvl7pPr>
            <a:lvl8pPr marL="3060216" indent="0">
              <a:buNone/>
              <a:defRPr sz="1600" b="1"/>
            </a:lvl8pPr>
            <a:lvl9pPr marL="34974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0" y="1535114"/>
            <a:ext cx="4041775" cy="639762"/>
          </a:xfrm>
        </p:spPr>
        <p:txBody>
          <a:bodyPr anchor="b"/>
          <a:lstStyle>
            <a:lvl1pPr marL="0" indent="0">
              <a:buNone/>
              <a:defRPr sz="2400" b="1"/>
            </a:lvl1pPr>
            <a:lvl2pPr marL="437163" indent="0">
              <a:buNone/>
              <a:defRPr sz="2000" b="1"/>
            </a:lvl2pPr>
            <a:lvl3pPr marL="874345" indent="0">
              <a:buNone/>
              <a:defRPr sz="1800" b="1"/>
            </a:lvl3pPr>
            <a:lvl4pPr marL="1311527" indent="0">
              <a:buNone/>
              <a:defRPr sz="1600" b="1"/>
            </a:lvl4pPr>
            <a:lvl5pPr marL="1748700" indent="0">
              <a:buNone/>
              <a:defRPr sz="1600" b="1"/>
            </a:lvl5pPr>
            <a:lvl6pPr marL="2185885" indent="0">
              <a:buNone/>
              <a:defRPr sz="1600" b="1"/>
            </a:lvl6pPr>
            <a:lvl7pPr marL="2623041" indent="0">
              <a:buNone/>
              <a:defRPr sz="1600" b="1"/>
            </a:lvl7pPr>
            <a:lvl8pPr marL="3060216" indent="0">
              <a:buNone/>
              <a:defRPr sz="1600" b="1"/>
            </a:lvl8pPr>
            <a:lvl9pPr marL="34974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CD40CE6-49C4-4BDE-B3B9-9BD6888EFFF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6039857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C6426EC-901D-42F9-8BF0-94D62FC29DA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5210984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67A21FB-78F3-4C42-9938-AED4BC2D5159}"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159850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5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37163" indent="0">
              <a:buNone/>
              <a:defRPr sz="1200"/>
            </a:lvl2pPr>
            <a:lvl3pPr marL="874345" indent="0">
              <a:buNone/>
              <a:defRPr sz="1000"/>
            </a:lvl3pPr>
            <a:lvl4pPr marL="1311527" indent="0">
              <a:buNone/>
              <a:defRPr sz="900"/>
            </a:lvl4pPr>
            <a:lvl5pPr marL="1748700" indent="0">
              <a:buNone/>
              <a:defRPr sz="900"/>
            </a:lvl5pPr>
            <a:lvl6pPr marL="2185885" indent="0">
              <a:buNone/>
              <a:defRPr sz="900"/>
            </a:lvl6pPr>
            <a:lvl7pPr marL="2623041" indent="0">
              <a:buNone/>
              <a:defRPr sz="900"/>
            </a:lvl7pPr>
            <a:lvl8pPr marL="3060216" indent="0">
              <a:buNone/>
              <a:defRPr sz="900"/>
            </a:lvl8pPr>
            <a:lvl9pPr marL="34974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ED6DFA1-EF3E-4BB6-BBCE-EDE680E440C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9582330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37163" indent="0">
              <a:buNone/>
              <a:defRPr sz="2800"/>
            </a:lvl2pPr>
            <a:lvl3pPr marL="874345" indent="0">
              <a:buNone/>
              <a:defRPr sz="2400"/>
            </a:lvl3pPr>
            <a:lvl4pPr marL="1311527" indent="0">
              <a:buNone/>
              <a:defRPr sz="2000"/>
            </a:lvl4pPr>
            <a:lvl5pPr marL="1748700" indent="0">
              <a:buNone/>
              <a:defRPr sz="2000"/>
            </a:lvl5pPr>
            <a:lvl6pPr marL="2185885" indent="0">
              <a:buNone/>
              <a:defRPr sz="2000"/>
            </a:lvl6pPr>
            <a:lvl7pPr marL="2623041" indent="0">
              <a:buNone/>
              <a:defRPr sz="2000"/>
            </a:lvl7pPr>
            <a:lvl8pPr marL="3060216" indent="0">
              <a:buNone/>
              <a:defRPr sz="2000"/>
            </a:lvl8pPr>
            <a:lvl9pPr marL="34974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37163" indent="0">
              <a:buNone/>
              <a:defRPr sz="1200"/>
            </a:lvl2pPr>
            <a:lvl3pPr marL="874345" indent="0">
              <a:buNone/>
              <a:defRPr sz="1000"/>
            </a:lvl3pPr>
            <a:lvl4pPr marL="1311527" indent="0">
              <a:buNone/>
              <a:defRPr sz="900"/>
            </a:lvl4pPr>
            <a:lvl5pPr marL="1748700" indent="0">
              <a:buNone/>
              <a:defRPr sz="900"/>
            </a:lvl5pPr>
            <a:lvl6pPr marL="2185885" indent="0">
              <a:buNone/>
              <a:defRPr sz="900"/>
            </a:lvl6pPr>
            <a:lvl7pPr marL="2623041" indent="0">
              <a:buNone/>
              <a:defRPr sz="900"/>
            </a:lvl7pPr>
            <a:lvl8pPr marL="3060216" indent="0">
              <a:buNone/>
              <a:defRPr sz="900"/>
            </a:lvl8pPr>
            <a:lvl9pPr marL="34974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C58CA64-7722-4422-8179-78C128C2BA6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614619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51DA04-AB74-44D6-8486-5CE321BDB2C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727519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96C2CC17-D83B-4BBE-8B15-502FFE1EE77E}" type="slidenum">
              <a:rPr lang="en-US"/>
              <a:pPr>
                <a:defRPr/>
              </a:pPr>
              <a:t>‹N›</a:t>
            </a:fld>
            <a:endParaRPr lang="en-US"/>
          </a:p>
        </p:txBody>
      </p:sp>
    </p:spTree>
    <p:extLst>
      <p:ext uri="{BB962C8B-B14F-4D97-AF65-F5344CB8AC3E}">
        <p14:creationId xmlns:p14="http://schemas.microsoft.com/office/powerpoint/2010/main" val="30752693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51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376F4B9-8847-4A00-AB9C-BFB46EA7382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9533547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3" descr="MedscapeEDU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81" y="381001"/>
            <a:ext cx="1587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219201"/>
            <a:ext cx="8229600" cy="1371600"/>
          </a:xfrm>
        </p:spPr>
        <p:txBody>
          <a:bodyPr/>
          <a:lstStyle>
            <a:lvl1pPr algn="ctr">
              <a:defRPr sz="4400" cap="all" baseline="0"/>
            </a:lvl1pPr>
          </a:lstStyle>
          <a:p>
            <a:r>
              <a:rPr lang="en-US" dirty="0" smtClean="0"/>
              <a:t>Click to edit Master title style</a:t>
            </a:r>
            <a:endParaRPr lang="en-US" dirty="0"/>
          </a:p>
        </p:txBody>
      </p:sp>
      <p:sp>
        <p:nvSpPr>
          <p:cNvPr id="7" name="Text Placeholder 7"/>
          <p:cNvSpPr>
            <a:spLocks noGrp="1"/>
          </p:cNvSpPr>
          <p:nvPr>
            <p:ph type="body" sz="quarter" idx="10"/>
          </p:nvPr>
        </p:nvSpPr>
        <p:spPr>
          <a:xfrm>
            <a:off x="457200" y="3276604"/>
            <a:ext cx="3962400" cy="2514600"/>
          </a:xfrm>
        </p:spPr>
        <p:txBody>
          <a:bodyPr/>
          <a:lstStyle>
            <a:lvl1pPr marL="84782" indent="0">
              <a:spcBef>
                <a:spcPts val="0"/>
              </a:spcBef>
              <a:spcAft>
                <a:spcPts val="400"/>
              </a:spcAft>
              <a:buFontTx/>
              <a:buNone/>
              <a:defRPr sz="2000">
                <a:solidFill>
                  <a:schemeClr val="tx1"/>
                </a:solidFill>
              </a:defRPr>
            </a:lvl1pPr>
            <a:lvl2pPr marL="515203" indent="0">
              <a:spcBef>
                <a:spcPts val="0"/>
              </a:spcBef>
              <a:spcAft>
                <a:spcPts val="400"/>
              </a:spcAft>
              <a:buFontTx/>
              <a:buNone/>
              <a:defRPr/>
            </a:lvl2pPr>
            <a:lvl3pPr marL="936466" indent="0">
              <a:spcBef>
                <a:spcPts val="0"/>
              </a:spcBef>
              <a:spcAft>
                <a:spcPts val="400"/>
              </a:spcAft>
              <a:buFontTx/>
              <a:buNone/>
              <a:defRPr/>
            </a:lvl3pPr>
            <a:lvl4pPr marL="1366791" indent="0">
              <a:spcBef>
                <a:spcPts val="0"/>
              </a:spcBef>
              <a:spcAft>
                <a:spcPts val="400"/>
              </a:spcAft>
              <a:buFontTx/>
              <a:buNone/>
              <a:defRPr/>
            </a:lvl4pPr>
            <a:lvl5pPr marL="1798652" indent="0">
              <a:spcBef>
                <a:spcPts val="0"/>
              </a:spcBef>
              <a:spcAft>
                <a:spcPts val="400"/>
              </a:spcAft>
              <a:buFontTx/>
              <a:buNone/>
              <a:defRPr/>
            </a:lvl5pPr>
          </a:lstStyle>
          <a:p>
            <a:pPr lvl="0"/>
            <a:r>
              <a:rPr lang="en-US" dirty="0" smtClean="0"/>
              <a:t>Click to edit Master text styles</a:t>
            </a:r>
          </a:p>
        </p:txBody>
      </p:sp>
      <p:sp>
        <p:nvSpPr>
          <p:cNvPr id="10" name="Text Placeholder 4"/>
          <p:cNvSpPr>
            <a:spLocks noGrp="1"/>
          </p:cNvSpPr>
          <p:nvPr>
            <p:ph type="body" sz="quarter" idx="12"/>
          </p:nvPr>
        </p:nvSpPr>
        <p:spPr>
          <a:xfrm>
            <a:off x="457200" y="2743200"/>
            <a:ext cx="8229600" cy="381000"/>
          </a:xfrm>
        </p:spPr>
        <p:txBody>
          <a:bodyPr/>
          <a:lstStyle>
            <a:lvl1pPr marL="84782" indent="0">
              <a:buNone/>
              <a:defRPr sz="2000">
                <a:solidFill>
                  <a:srgbClr val="8E1400"/>
                </a:solidFill>
              </a:defRPr>
            </a:lvl1pPr>
          </a:lstStyle>
          <a:p>
            <a:pPr lvl="0"/>
            <a:endParaRPr lang="en-US" dirty="0"/>
          </a:p>
        </p:txBody>
      </p:sp>
    </p:spTree>
    <p:extLst>
      <p:ext uri="{BB962C8B-B14F-4D97-AF65-F5344CB8AC3E}">
        <p14:creationId xmlns:p14="http://schemas.microsoft.com/office/powerpoint/2010/main" val="20778913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3" descr="MedscapeEDU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81" y="381001"/>
            <a:ext cx="1587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457200" y="2286001"/>
            <a:ext cx="3962400" cy="3810000"/>
          </a:xfrm>
        </p:spPr>
        <p:txBody>
          <a:bodyPr/>
          <a:lstStyle>
            <a:lvl1pPr marL="84782" indent="0">
              <a:spcBef>
                <a:spcPts val="0"/>
              </a:spcBef>
              <a:spcAft>
                <a:spcPts val="400"/>
              </a:spcAft>
              <a:buFontTx/>
              <a:buNone/>
              <a:defRPr sz="2000">
                <a:solidFill>
                  <a:schemeClr val="tx1"/>
                </a:solidFill>
              </a:defRPr>
            </a:lvl1pPr>
            <a:lvl2pPr marL="515203" indent="0">
              <a:spcBef>
                <a:spcPts val="0"/>
              </a:spcBef>
              <a:spcAft>
                <a:spcPts val="400"/>
              </a:spcAft>
              <a:buFontTx/>
              <a:buNone/>
              <a:defRPr/>
            </a:lvl2pPr>
            <a:lvl3pPr marL="936466" indent="0">
              <a:spcBef>
                <a:spcPts val="0"/>
              </a:spcBef>
              <a:spcAft>
                <a:spcPts val="400"/>
              </a:spcAft>
              <a:buFontTx/>
              <a:buNone/>
              <a:defRPr/>
            </a:lvl3pPr>
            <a:lvl4pPr marL="1366791" indent="0">
              <a:spcBef>
                <a:spcPts val="0"/>
              </a:spcBef>
              <a:spcAft>
                <a:spcPts val="400"/>
              </a:spcAft>
              <a:buFontTx/>
              <a:buNone/>
              <a:defRPr/>
            </a:lvl4pPr>
            <a:lvl5pPr marL="1798652" indent="0">
              <a:spcBef>
                <a:spcPts val="0"/>
              </a:spcBef>
              <a:spcAft>
                <a:spcPts val="400"/>
              </a:spcAft>
              <a:buFontTx/>
              <a:buNone/>
              <a:defRPr/>
            </a:lvl5pPr>
          </a:lstStyle>
          <a:p>
            <a:pPr lvl="0"/>
            <a:r>
              <a:rPr lang="en-US" dirty="0" smtClean="0"/>
              <a:t>Click to edit Master text styles</a:t>
            </a:r>
          </a:p>
        </p:txBody>
      </p:sp>
      <p:sp>
        <p:nvSpPr>
          <p:cNvPr id="9" name="Text Placeholder 7"/>
          <p:cNvSpPr>
            <a:spLocks noGrp="1"/>
          </p:cNvSpPr>
          <p:nvPr>
            <p:ph type="body" sz="quarter" idx="11"/>
          </p:nvPr>
        </p:nvSpPr>
        <p:spPr>
          <a:xfrm>
            <a:off x="4648200" y="2286001"/>
            <a:ext cx="4038600" cy="3810000"/>
          </a:xfrm>
        </p:spPr>
        <p:txBody>
          <a:bodyPr/>
          <a:lstStyle>
            <a:lvl1pPr marL="84782" indent="0">
              <a:spcBef>
                <a:spcPts val="0"/>
              </a:spcBef>
              <a:spcAft>
                <a:spcPts val="400"/>
              </a:spcAft>
              <a:buFontTx/>
              <a:buNone/>
              <a:defRPr sz="2000"/>
            </a:lvl1pPr>
            <a:lvl2pPr marL="515203" indent="0">
              <a:spcBef>
                <a:spcPts val="0"/>
              </a:spcBef>
              <a:spcAft>
                <a:spcPts val="400"/>
              </a:spcAft>
              <a:buFontTx/>
              <a:buNone/>
              <a:defRPr/>
            </a:lvl2pPr>
            <a:lvl3pPr marL="936466" indent="0">
              <a:spcBef>
                <a:spcPts val="0"/>
              </a:spcBef>
              <a:spcAft>
                <a:spcPts val="400"/>
              </a:spcAft>
              <a:buFontTx/>
              <a:buNone/>
              <a:defRPr/>
            </a:lvl3pPr>
            <a:lvl4pPr marL="1366791" indent="0">
              <a:spcBef>
                <a:spcPts val="0"/>
              </a:spcBef>
              <a:spcAft>
                <a:spcPts val="400"/>
              </a:spcAft>
              <a:buFontTx/>
              <a:buNone/>
              <a:defRPr/>
            </a:lvl4pPr>
            <a:lvl5pPr marL="1798652" indent="0">
              <a:spcBef>
                <a:spcPts val="0"/>
              </a:spcBef>
              <a:spcAft>
                <a:spcPts val="400"/>
              </a:spcAft>
              <a:buFontTx/>
              <a:buNone/>
              <a:defRPr/>
            </a:lvl5pPr>
          </a:lstStyle>
          <a:p>
            <a:pPr lvl="0"/>
            <a:r>
              <a:rPr lang="en-US" dirty="0" smtClean="0"/>
              <a:t>Click to edit Master text styles</a:t>
            </a:r>
          </a:p>
        </p:txBody>
      </p:sp>
      <p:sp>
        <p:nvSpPr>
          <p:cNvPr id="5" name="Text Placeholder 4"/>
          <p:cNvSpPr>
            <a:spLocks noGrp="1"/>
          </p:cNvSpPr>
          <p:nvPr>
            <p:ph type="body" sz="quarter" idx="12"/>
          </p:nvPr>
        </p:nvSpPr>
        <p:spPr>
          <a:xfrm>
            <a:off x="457200" y="1752600"/>
            <a:ext cx="8229600" cy="381000"/>
          </a:xfrm>
        </p:spPr>
        <p:txBody>
          <a:bodyPr/>
          <a:lstStyle>
            <a:lvl1pPr marL="84782" indent="0">
              <a:buNone/>
              <a:defRPr sz="2000">
                <a:solidFill>
                  <a:srgbClr val="8E1400"/>
                </a:solidFill>
              </a:defRPr>
            </a:lvl1pPr>
          </a:lstStyle>
          <a:p>
            <a:pPr lvl="0"/>
            <a:endParaRPr lang="en-US" dirty="0"/>
          </a:p>
        </p:txBody>
      </p:sp>
    </p:spTree>
    <p:extLst>
      <p:ext uri="{BB962C8B-B14F-4D97-AF65-F5344CB8AC3E}">
        <p14:creationId xmlns:p14="http://schemas.microsoft.com/office/powerpoint/2010/main" val="22925735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49"/>
            <a:ext cx="8229600" cy="944563"/>
          </a:xfrm>
        </p:spPr>
        <p:txBody>
          <a:bodyPr/>
          <a:lstStyle>
            <a:lvl1pPr>
              <a:defRPr sz="4000">
                <a:solidFill>
                  <a:srgbClr val="8E14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45"/>
            <a:ext cx="8229600" cy="4525963"/>
          </a:xfrm>
        </p:spPr>
        <p:txBody>
          <a:bodyPr/>
          <a:lstStyle>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975350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3" descr="MedscapeEDU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81" y="381001"/>
            <a:ext cx="1587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447912"/>
            <a:ext cx="7315200" cy="1752599"/>
          </a:xfrm>
        </p:spPr>
        <p:txBody>
          <a:bodyPr/>
          <a:lstStyle>
            <a:lvl1pPr algn="ctr">
              <a:defRPr sz="4400" cap="all"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2831216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MedscapeEDU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81" y="381001"/>
            <a:ext cx="1587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447912"/>
            <a:ext cx="7315200" cy="1752599"/>
          </a:xfrm>
        </p:spPr>
        <p:txBody>
          <a:bodyPr/>
          <a:lstStyle>
            <a:lvl1pPr algn="ctr">
              <a:defRPr sz="4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657605"/>
            <a:ext cx="6400800" cy="533400"/>
          </a:xfrm>
        </p:spPr>
        <p:txBody>
          <a:bodyPr/>
          <a:lstStyle>
            <a:lvl1pPr marL="0" indent="0" algn="ctr">
              <a:buNone/>
              <a:defRPr b="0"/>
            </a:lvl1pPr>
            <a:lvl2pPr marL="436394" indent="0" algn="ctr">
              <a:buNone/>
              <a:defRPr/>
            </a:lvl2pPr>
            <a:lvl3pPr marL="872804" indent="0" algn="ctr">
              <a:buNone/>
              <a:defRPr/>
            </a:lvl3pPr>
            <a:lvl4pPr marL="1309217" indent="0" algn="ctr">
              <a:buNone/>
              <a:defRPr/>
            </a:lvl4pPr>
            <a:lvl5pPr marL="1745621" indent="0" algn="ctr">
              <a:buNone/>
              <a:defRPr/>
            </a:lvl5pPr>
            <a:lvl6pPr marL="2182038" indent="0" algn="ctr">
              <a:buNone/>
              <a:defRPr/>
            </a:lvl6pPr>
            <a:lvl7pPr marL="2618421" indent="0" algn="ctr">
              <a:buNone/>
              <a:defRPr/>
            </a:lvl7pPr>
            <a:lvl8pPr marL="3054828" indent="0" algn="ctr">
              <a:buNone/>
              <a:defRPr/>
            </a:lvl8pPr>
            <a:lvl9pPr marL="3491253"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787749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66388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en-US" dirty="0"/>
          </a:p>
        </p:txBody>
      </p:sp>
    </p:spTree>
    <p:extLst>
      <p:ext uri="{BB962C8B-B14F-4D97-AF65-F5344CB8AC3E}">
        <p14:creationId xmlns:p14="http://schemas.microsoft.com/office/powerpoint/2010/main" val="27844784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4061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396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1705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C7AF6DAD-3F64-4EBB-A79D-DCB3FD0EBFB7}" type="slidenum">
              <a:rPr lang="en-US"/>
              <a:pPr>
                <a:defRPr/>
              </a:pPr>
              <a:t>‹N›</a:t>
            </a:fld>
            <a:endParaRPr lang="en-US"/>
          </a:p>
        </p:txBody>
      </p:sp>
    </p:spTree>
    <p:extLst>
      <p:ext uri="{BB962C8B-B14F-4D97-AF65-F5344CB8AC3E}">
        <p14:creationId xmlns:p14="http://schemas.microsoft.com/office/powerpoint/2010/main" val="32372051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52550"/>
            <a:ext cx="4040188" cy="639762"/>
          </a:xfrm>
        </p:spPr>
        <p:txBody>
          <a:bodyPr anchor="b"/>
          <a:lstStyle>
            <a:lvl1pPr marL="0" indent="0">
              <a:buNone/>
              <a:defRPr sz="2400" b="1"/>
            </a:lvl1pPr>
            <a:lvl2pPr marL="436394" indent="0">
              <a:buNone/>
              <a:defRPr sz="2000" b="1"/>
            </a:lvl2pPr>
            <a:lvl3pPr marL="872804" indent="0">
              <a:buNone/>
              <a:defRPr sz="1800" b="1"/>
            </a:lvl3pPr>
            <a:lvl4pPr marL="1309217" indent="0">
              <a:buNone/>
              <a:defRPr sz="1600" b="1"/>
            </a:lvl4pPr>
            <a:lvl5pPr marL="1745621" indent="0">
              <a:buNone/>
              <a:defRPr sz="1600" b="1"/>
            </a:lvl5pPr>
            <a:lvl6pPr marL="2182038" indent="0">
              <a:buNone/>
              <a:defRPr sz="1600" b="1"/>
            </a:lvl6pPr>
            <a:lvl7pPr marL="2618421" indent="0">
              <a:buNone/>
              <a:defRPr sz="1600" b="1"/>
            </a:lvl7pPr>
            <a:lvl8pPr marL="3054828" indent="0">
              <a:buNone/>
              <a:defRPr sz="1600" b="1"/>
            </a:lvl8pPr>
            <a:lvl9pPr marL="349125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992312"/>
            <a:ext cx="4040188" cy="4103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0" y="1352550"/>
            <a:ext cx="4041775" cy="639762"/>
          </a:xfrm>
        </p:spPr>
        <p:txBody>
          <a:bodyPr anchor="b"/>
          <a:lstStyle>
            <a:lvl1pPr marL="0" indent="0">
              <a:buNone/>
              <a:defRPr sz="2400" b="1"/>
            </a:lvl1pPr>
            <a:lvl2pPr marL="436394" indent="0">
              <a:buNone/>
              <a:defRPr sz="2000" b="1"/>
            </a:lvl2pPr>
            <a:lvl3pPr marL="872804" indent="0">
              <a:buNone/>
              <a:defRPr sz="1800" b="1"/>
            </a:lvl3pPr>
            <a:lvl4pPr marL="1309217" indent="0">
              <a:buNone/>
              <a:defRPr sz="1600" b="1"/>
            </a:lvl4pPr>
            <a:lvl5pPr marL="1745621" indent="0">
              <a:buNone/>
              <a:defRPr sz="1600" b="1"/>
            </a:lvl5pPr>
            <a:lvl6pPr marL="2182038" indent="0">
              <a:buNone/>
              <a:defRPr sz="1600" b="1"/>
            </a:lvl6pPr>
            <a:lvl7pPr marL="2618421" indent="0">
              <a:buNone/>
              <a:defRPr sz="1600" b="1"/>
            </a:lvl7pPr>
            <a:lvl8pPr marL="3054828" indent="0">
              <a:buNone/>
              <a:defRPr sz="1600" b="1"/>
            </a:lvl8pPr>
            <a:lvl9pPr marL="349125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0" y="1992312"/>
            <a:ext cx="4041775" cy="4103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17635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MedscapeEDU_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81" y="381001"/>
            <a:ext cx="1587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057400"/>
            <a:ext cx="7315200" cy="1600200"/>
          </a:xfrm>
        </p:spPr>
        <p:txBody>
          <a:bodyPr/>
          <a:lstStyle>
            <a:lvl1pPr algn="ctr">
              <a:defRPr sz="4400" cap="none"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5638800"/>
            <a:ext cx="7772400" cy="685800"/>
          </a:xfrm>
        </p:spPr>
        <p:txBody>
          <a:bodyPr anchor="ctr"/>
          <a:lstStyle>
            <a:lvl1pPr marL="0" indent="0" algn="l">
              <a:buNone/>
              <a:defRPr sz="2400" b="0"/>
            </a:lvl1pPr>
            <a:lvl2pPr marL="436394" indent="0" algn="ctr">
              <a:buNone/>
              <a:defRPr/>
            </a:lvl2pPr>
            <a:lvl3pPr marL="872804" indent="0" algn="ctr">
              <a:buNone/>
              <a:defRPr/>
            </a:lvl3pPr>
            <a:lvl4pPr marL="1309217" indent="0" algn="ctr">
              <a:buNone/>
              <a:defRPr/>
            </a:lvl4pPr>
            <a:lvl5pPr marL="1745621" indent="0" algn="ctr">
              <a:buNone/>
              <a:defRPr/>
            </a:lvl5pPr>
            <a:lvl6pPr marL="2182038" indent="0" algn="ctr">
              <a:buNone/>
              <a:defRPr/>
            </a:lvl6pPr>
            <a:lvl7pPr marL="2618421" indent="0" algn="ctr">
              <a:buNone/>
              <a:defRPr/>
            </a:lvl7pPr>
            <a:lvl8pPr marL="3054828" indent="0" algn="ctr">
              <a:buNone/>
              <a:defRPr/>
            </a:lvl8pPr>
            <a:lvl9pPr marL="3491253"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8020045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81449" y="152400"/>
            <a:ext cx="8187267"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381449" y="1600200"/>
            <a:ext cx="8187267" cy="4114800"/>
          </a:xfrm>
        </p:spPr>
        <p:txBody>
          <a:bodyPr/>
          <a:lstStyle/>
          <a:p>
            <a:pPr lvl="0"/>
            <a:endParaRPr lang="en-US" noProof="0" dirty="0"/>
          </a:p>
        </p:txBody>
      </p:sp>
    </p:spTree>
    <p:extLst>
      <p:ext uri="{BB962C8B-B14F-4D97-AF65-F5344CB8AC3E}">
        <p14:creationId xmlns:p14="http://schemas.microsoft.com/office/powerpoint/2010/main" val="36087185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6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36394" indent="0">
              <a:buNone/>
              <a:defRPr sz="1200"/>
            </a:lvl2pPr>
            <a:lvl3pPr marL="872804" indent="0">
              <a:buNone/>
              <a:defRPr sz="1000"/>
            </a:lvl3pPr>
            <a:lvl4pPr marL="1309217" indent="0">
              <a:buNone/>
              <a:defRPr sz="900"/>
            </a:lvl4pPr>
            <a:lvl5pPr marL="1745621" indent="0">
              <a:buNone/>
              <a:defRPr sz="900"/>
            </a:lvl5pPr>
            <a:lvl6pPr marL="2182038" indent="0">
              <a:buNone/>
              <a:defRPr sz="900"/>
            </a:lvl6pPr>
            <a:lvl7pPr marL="2618421" indent="0">
              <a:buNone/>
              <a:defRPr sz="900"/>
            </a:lvl7pPr>
            <a:lvl8pPr marL="3054828" indent="0">
              <a:buNone/>
              <a:defRPr sz="900"/>
            </a:lvl8pPr>
            <a:lvl9pPr marL="3491253" indent="0">
              <a:buNone/>
              <a:defRPr sz="900"/>
            </a:lvl9pPr>
          </a:lstStyle>
          <a:p>
            <a:pPr lvl="0"/>
            <a:r>
              <a:rPr lang="en-US" smtClean="0"/>
              <a:t>Click to edit Master text styles</a:t>
            </a:r>
          </a:p>
        </p:txBody>
      </p:sp>
    </p:spTree>
    <p:extLst>
      <p:ext uri="{BB962C8B-B14F-4D97-AF65-F5344CB8AC3E}">
        <p14:creationId xmlns:p14="http://schemas.microsoft.com/office/powerpoint/2010/main" val="24129892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36394" indent="0">
              <a:buNone/>
              <a:defRPr sz="2800"/>
            </a:lvl2pPr>
            <a:lvl3pPr marL="872804" indent="0">
              <a:buNone/>
              <a:defRPr sz="2400"/>
            </a:lvl3pPr>
            <a:lvl4pPr marL="1309217" indent="0">
              <a:buNone/>
              <a:defRPr sz="2000"/>
            </a:lvl4pPr>
            <a:lvl5pPr marL="1745621" indent="0">
              <a:buNone/>
              <a:defRPr sz="2000"/>
            </a:lvl5pPr>
            <a:lvl6pPr marL="2182038" indent="0">
              <a:buNone/>
              <a:defRPr sz="2000"/>
            </a:lvl6pPr>
            <a:lvl7pPr marL="2618421" indent="0">
              <a:buNone/>
              <a:defRPr sz="2000"/>
            </a:lvl7pPr>
            <a:lvl8pPr marL="3054828" indent="0">
              <a:buNone/>
              <a:defRPr sz="2000"/>
            </a:lvl8pPr>
            <a:lvl9pPr marL="3491253"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36394" indent="0">
              <a:buNone/>
              <a:defRPr sz="1200"/>
            </a:lvl2pPr>
            <a:lvl3pPr marL="872804" indent="0">
              <a:buNone/>
              <a:defRPr sz="1000"/>
            </a:lvl3pPr>
            <a:lvl4pPr marL="1309217" indent="0">
              <a:buNone/>
              <a:defRPr sz="900"/>
            </a:lvl4pPr>
            <a:lvl5pPr marL="1745621" indent="0">
              <a:buNone/>
              <a:defRPr sz="900"/>
            </a:lvl5pPr>
            <a:lvl6pPr marL="2182038" indent="0">
              <a:buNone/>
              <a:defRPr sz="900"/>
            </a:lvl6pPr>
            <a:lvl7pPr marL="2618421" indent="0">
              <a:buNone/>
              <a:defRPr sz="900"/>
            </a:lvl7pPr>
            <a:lvl8pPr marL="3054828" indent="0">
              <a:buNone/>
              <a:defRPr sz="900"/>
            </a:lvl8pPr>
            <a:lvl9pPr marL="3491253" indent="0">
              <a:buNone/>
              <a:defRPr sz="900"/>
            </a:lvl9pPr>
          </a:lstStyle>
          <a:p>
            <a:pPr lvl="0"/>
            <a:r>
              <a:rPr lang="en-US" smtClean="0"/>
              <a:t>Click to edit Master text styles</a:t>
            </a:r>
          </a:p>
        </p:txBody>
      </p:sp>
    </p:spTree>
    <p:extLst>
      <p:ext uri="{BB962C8B-B14F-4D97-AF65-F5344CB8AC3E}">
        <p14:creationId xmlns:p14="http://schemas.microsoft.com/office/powerpoint/2010/main" val="31219796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7" name="Rectangle 2"/>
          <p:cNvSpPr>
            <a:spLocks noGrp="1" noChangeArrowheads="1"/>
          </p:cNvSpPr>
          <p:nvPr>
            <p:ph type="ctrTitle"/>
          </p:nvPr>
        </p:nvSpPr>
        <p:spPr>
          <a:xfrm>
            <a:off x="736603" y="3949704"/>
            <a:ext cx="7536542" cy="1168400"/>
          </a:xfrm>
          <a:ln>
            <a:noFill/>
          </a:ln>
          <a:effectLst>
            <a:outerShdw blurRad="12700" dist="12700" dir="3000000" algn="br">
              <a:schemeClr val="tx1">
                <a:alpha val="21000"/>
              </a:schemeClr>
            </a:outerShdw>
          </a:effectLst>
        </p:spPr>
        <p:txBody>
          <a:bodyPr anchor="b"/>
          <a:lstStyle>
            <a:lvl1pPr>
              <a:defRPr sz="4000">
                <a:solidFill>
                  <a:srgbClr val="606060"/>
                </a:solidFill>
              </a:defRPr>
            </a:lvl1pPr>
          </a:lstStyle>
          <a:p>
            <a:r>
              <a:rPr lang="en-US" dirty="0"/>
              <a:t>Click to edit Master title style</a:t>
            </a:r>
          </a:p>
        </p:txBody>
      </p:sp>
      <p:sp>
        <p:nvSpPr>
          <p:cNvPr id="78" name="Rectangle 3"/>
          <p:cNvSpPr>
            <a:spLocks noGrp="1" noChangeArrowheads="1"/>
          </p:cNvSpPr>
          <p:nvPr>
            <p:ph type="subTitle" idx="1"/>
          </p:nvPr>
        </p:nvSpPr>
        <p:spPr>
          <a:xfrm>
            <a:off x="740834" y="5135033"/>
            <a:ext cx="7546824" cy="647700"/>
          </a:xfrm>
          <a:ln>
            <a:noFill/>
          </a:ln>
          <a:effectLst>
            <a:outerShdw blurRad="12700" dist="12700" dir="3000000" algn="br">
              <a:schemeClr val="tx1">
                <a:alpha val="21000"/>
              </a:schemeClr>
            </a:outerShdw>
          </a:effectLst>
        </p:spPr>
        <p:txBody>
          <a:bodyPr/>
          <a:lstStyle>
            <a:lvl1pPr marL="0" indent="0">
              <a:buFontTx/>
              <a:buNone/>
              <a:defRPr sz="3200">
                <a:solidFill>
                  <a:srgbClr val="606060"/>
                </a:solidFill>
              </a:defRPr>
            </a:lvl1pPr>
          </a:lstStyle>
          <a:p>
            <a:r>
              <a:rPr lang="en-US" dirty="0"/>
              <a:t>Click to edit Master subtitle style</a:t>
            </a:r>
          </a:p>
        </p:txBody>
      </p:sp>
    </p:spTree>
    <p:extLst>
      <p:ext uri="{BB962C8B-B14F-4D97-AF65-F5344CB8AC3E}">
        <p14:creationId xmlns:p14="http://schemas.microsoft.com/office/powerpoint/2010/main" val="9177766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7" name="Rectangle 2"/>
          <p:cNvSpPr>
            <a:spLocks noGrp="1" noChangeArrowheads="1"/>
          </p:cNvSpPr>
          <p:nvPr>
            <p:ph type="ctrTitle"/>
          </p:nvPr>
        </p:nvSpPr>
        <p:spPr>
          <a:xfrm>
            <a:off x="736603" y="3949704"/>
            <a:ext cx="7536542" cy="1168400"/>
          </a:xfrm>
          <a:ln>
            <a:noFill/>
          </a:ln>
          <a:effectLst>
            <a:outerShdw blurRad="12700" dist="12700" dir="3000000" algn="br">
              <a:schemeClr val="tx1">
                <a:alpha val="21000"/>
              </a:schemeClr>
            </a:outerShdw>
          </a:effectLst>
        </p:spPr>
        <p:txBody>
          <a:bodyPr anchor="b"/>
          <a:lstStyle>
            <a:lvl1pPr>
              <a:defRPr sz="4000">
                <a:solidFill>
                  <a:srgbClr val="606060"/>
                </a:solidFill>
              </a:defRPr>
            </a:lvl1pPr>
          </a:lstStyle>
          <a:p>
            <a:r>
              <a:rPr lang="en-US" dirty="0"/>
              <a:t>Click to edit Master title style</a:t>
            </a:r>
          </a:p>
        </p:txBody>
      </p:sp>
      <p:sp>
        <p:nvSpPr>
          <p:cNvPr id="78" name="Rectangle 3"/>
          <p:cNvSpPr>
            <a:spLocks noGrp="1" noChangeArrowheads="1"/>
          </p:cNvSpPr>
          <p:nvPr>
            <p:ph type="subTitle" idx="1"/>
          </p:nvPr>
        </p:nvSpPr>
        <p:spPr>
          <a:xfrm>
            <a:off x="740834" y="5135033"/>
            <a:ext cx="7546824" cy="647700"/>
          </a:xfrm>
          <a:ln>
            <a:noFill/>
          </a:ln>
          <a:effectLst>
            <a:outerShdw blurRad="12700" dist="12700" dir="3000000" algn="br">
              <a:schemeClr val="tx1">
                <a:alpha val="21000"/>
              </a:schemeClr>
            </a:outerShdw>
          </a:effectLst>
        </p:spPr>
        <p:txBody>
          <a:bodyPr/>
          <a:lstStyle>
            <a:lvl1pPr marL="0" indent="0">
              <a:buFontTx/>
              <a:buNone/>
              <a:defRPr sz="3200">
                <a:solidFill>
                  <a:srgbClr val="606060"/>
                </a:solidFill>
              </a:defRPr>
            </a:lvl1pPr>
          </a:lstStyle>
          <a:p>
            <a:r>
              <a:rPr lang="en-US" dirty="0"/>
              <a:t>Click to edit Master subtitle style</a:t>
            </a:r>
          </a:p>
        </p:txBody>
      </p:sp>
    </p:spTree>
    <p:extLst>
      <p:ext uri="{BB962C8B-B14F-4D97-AF65-F5344CB8AC3E}">
        <p14:creationId xmlns:p14="http://schemas.microsoft.com/office/powerpoint/2010/main" val="34300296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7" name="Rectangle 2"/>
          <p:cNvSpPr>
            <a:spLocks noGrp="1" noChangeArrowheads="1"/>
          </p:cNvSpPr>
          <p:nvPr>
            <p:ph type="ctrTitle"/>
          </p:nvPr>
        </p:nvSpPr>
        <p:spPr>
          <a:xfrm>
            <a:off x="736603" y="3949704"/>
            <a:ext cx="7536542" cy="1168400"/>
          </a:xfrm>
          <a:ln>
            <a:noFill/>
          </a:ln>
          <a:effectLst>
            <a:outerShdw blurRad="12700" dist="12700" dir="3000000" algn="br">
              <a:schemeClr val="tx1">
                <a:alpha val="21000"/>
              </a:schemeClr>
            </a:outerShdw>
          </a:effectLst>
        </p:spPr>
        <p:txBody>
          <a:bodyPr anchor="b"/>
          <a:lstStyle>
            <a:lvl1pPr>
              <a:defRPr sz="4000">
                <a:solidFill>
                  <a:srgbClr val="606060"/>
                </a:solidFill>
              </a:defRPr>
            </a:lvl1pPr>
          </a:lstStyle>
          <a:p>
            <a:r>
              <a:rPr lang="en-US" dirty="0"/>
              <a:t>Click to edit Master title style</a:t>
            </a:r>
          </a:p>
        </p:txBody>
      </p:sp>
      <p:sp>
        <p:nvSpPr>
          <p:cNvPr id="78" name="Rectangle 3"/>
          <p:cNvSpPr>
            <a:spLocks noGrp="1" noChangeArrowheads="1"/>
          </p:cNvSpPr>
          <p:nvPr>
            <p:ph type="subTitle" idx="1"/>
          </p:nvPr>
        </p:nvSpPr>
        <p:spPr>
          <a:xfrm>
            <a:off x="740834" y="5135033"/>
            <a:ext cx="7546824" cy="647700"/>
          </a:xfrm>
          <a:ln>
            <a:noFill/>
          </a:ln>
          <a:effectLst>
            <a:outerShdw blurRad="12700" dist="12700" dir="3000000" algn="br">
              <a:schemeClr val="tx1">
                <a:alpha val="21000"/>
              </a:schemeClr>
            </a:outerShdw>
          </a:effectLst>
        </p:spPr>
        <p:txBody>
          <a:bodyPr/>
          <a:lstStyle>
            <a:lvl1pPr marL="0" indent="0">
              <a:buFontTx/>
              <a:buNone/>
              <a:defRPr sz="3200">
                <a:solidFill>
                  <a:srgbClr val="606060"/>
                </a:solidFill>
              </a:defRPr>
            </a:lvl1pPr>
          </a:lstStyle>
          <a:p>
            <a:r>
              <a:rPr lang="en-US" dirty="0"/>
              <a:t>Click to edit Master subtitle style</a:t>
            </a:r>
          </a:p>
        </p:txBody>
      </p:sp>
    </p:spTree>
    <p:extLst>
      <p:ext uri="{BB962C8B-B14F-4D97-AF65-F5344CB8AC3E}">
        <p14:creationId xmlns:p14="http://schemas.microsoft.com/office/powerpoint/2010/main" val="3964361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7" name="Rectangle 2"/>
          <p:cNvSpPr>
            <a:spLocks noGrp="1" noChangeArrowheads="1"/>
          </p:cNvSpPr>
          <p:nvPr>
            <p:ph type="ctrTitle"/>
          </p:nvPr>
        </p:nvSpPr>
        <p:spPr>
          <a:xfrm>
            <a:off x="736603" y="3949704"/>
            <a:ext cx="7536542" cy="1168400"/>
          </a:xfrm>
          <a:ln>
            <a:noFill/>
          </a:ln>
          <a:effectLst>
            <a:outerShdw blurRad="12700" dist="12700" dir="3000000" algn="br">
              <a:schemeClr val="tx1">
                <a:alpha val="21000"/>
              </a:schemeClr>
            </a:outerShdw>
          </a:effectLst>
        </p:spPr>
        <p:txBody>
          <a:bodyPr anchor="b"/>
          <a:lstStyle>
            <a:lvl1pPr>
              <a:defRPr sz="4000">
                <a:solidFill>
                  <a:srgbClr val="606060"/>
                </a:solidFill>
              </a:defRPr>
            </a:lvl1pPr>
          </a:lstStyle>
          <a:p>
            <a:r>
              <a:rPr lang="en-US" dirty="0"/>
              <a:t>Click to edit Master title style</a:t>
            </a:r>
          </a:p>
        </p:txBody>
      </p:sp>
      <p:sp>
        <p:nvSpPr>
          <p:cNvPr id="78" name="Rectangle 3"/>
          <p:cNvSpPr>
            <a:spLocks noGrp="1" noChangeArrowheads="1"/>
          </p:cNvSpPr>
          <p:nvPr>
            <p:ph type="subTitle" idx="1"/>
          </p:nvPr>
        </p:nvSpPr>
        <p:spPr>
          <a:xfrm>
            <a:off x="740834" y="5135033"/>
            <a:ext cx="7546824" cy="647700"/>
          </a:xfrm>
          <a:ln>
            <a:noFill/>
          </a:ln>
          <a:effectLst>
            <a:outerShdw blurRad="12700" dist="12700" dir="3000000" algn="br">
              <a:schemeClr val="tx1">
                <a:alpha val="21000"/>
              </a:schemeClr>
            </a:outerShdw>
          </a:effectLst>
        </p:spPr>
        <p:txBody>
          <a:bodyPr/>
          <a:lstStyle>
            <a:lvl1pPr marL="0" indent="0">
              <a:buFontTx/>
              <a:buNone/>
              <a:defRPr sz="3200">
                <a:solidFill>
                  <a:srgbClr val="606060"/>
                </a:solidFill>
              </a:defRPr>
            </a:lvl1pPr>
          </a:lstStyle>
          <a:p>
            <a:r>
              <a:rPr lang="en-US" dirty="0"/>
              <a:t>Click to edit Master subtitle style</a:t>
            </a:r>
          </a:p>
        </p:txBody>
      </p:sp>
    </p:spTree>
    <p:extLst>
      <p:ext uri="{BB962C8B-B14F-4D97-AF65-F5344CB8AC3E}">
        <p14:creationId xmlns:p14="http://schemas.microsoft.com/office/powerpoint/2010/main" val="14197981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4" name="Rectangle 10"/>
          <p:cNvSpPr>
            <a:spLocks noChangeArrowheads="1"/>
          </p:cNvSpPr>
          <p:nvPr/>
        </p:nvSpPr>
        <p:spPr bwMode="auto">
          <a:xfrm>
            <a:off x="1" y="0"/>
            <a:ext cx="539750" cy="6858000"/>
          </a:xfrm>
          <a:prstGeom prst="rect">
            <a:avLst/>
          </a:prstGeom>
          <a:gradFill rotWithShape="1">
            <a:gsLst>
              <a:gs pos="0">
                <a:srgbClr val="000066">
                  <a:alpha val="98824"/>
                </a:srgbClr>
              </a:gs>
              <a:gs pos="100000">
                <a:srgbClr val="FFFFFF"/>
              </a:gs>
            </a:gsLst>
            <a:lin ang="5400000" scaled="1"/>
          </a:gradFill>
          <a:ln>
            <a:noFill/>
          </a:ln>
          <a:extLst/>
        </p:spPr>
        <p:txBody>
          <a:bodyPr wrap="none" lIns="87109" tIns="43572" rIns="87109" bIns="43572" anchor="ctr"/>
          <a:lstStyle/>
          <a:p>
            <a:pPr defTabSz="872804">
              <a:defRPr/>
            </a:pPr>
            <a:endParaRPr lang="en-US" sz="1400">
              <a:solidFill>
                <a:srgbClr val="000000"/>
              </a:solidFill>
              <a:latin typeface="Swis721 Md BT"/>
              <a:cs typeface="Arial" charset="0"/>
            </a:endParaRPr>
          </a:p>
        </p:txBody>
      </p:sp>
      <p:pic>
        <p:nvPicPr>
          <p:cNvPr id="5" name="Picture 15"/>
          <p:cNvPicPr>
            <a:picLocks noChangeAspect="1" noChangeArrowheads="1"/>
          </p:cNvPicPr>
          <p:nvPr/>
        </p:nvPicPr>
        <p:blipFill>
          <a:blip r:embed="rId2">
            <a:grayscl/>
            <a:biLevel thresh="50000"/>
          </a:blip>
          <a:srcRect l="3461" r="60562"/>
          <a:stretch>
            <a:fillRect/>
          </a:stretch>
        </p:blipFill>
        <p:spPr bwMode="auto">
          <a:xfrm>
            <a:off x="61" y="6226736"/>
            <a:ext cx="544513" cy="620713"/>
          </a:xfrm>
          <a:prstGeom prst="rect">
            <a:avLst/>
          </a:prstGeom>
          <a:noFill/>
          <a:ln w="9525">
            <a:noFill/>
            <a:miter lim="800000"/>
            <a:headEnd/>
            <a:tailEnd/>
          </a:ln>
        </p:spPr>
      </p:pic>
      <p:sp>
        <p:nvSpPr>
          <p:cNvPr id="6" name="Text Box 9"/>
          <p:cNvSpPr txBox="1">
            <a:spLocks noChangeArrowheads="1"/>
          </p:cNvSpPr>
          <p:nvPr userDrawn="1"/>
        </p:nvSpPr>
        <p:spPr bwMode="auto">
          <a:xfrm rot="16200000">
            <a:off x="-3047205" y="3205954"/>
            <a:ext cx="6626225" cy="303439"/>
          </a:xfrm>
          <a:prstGeom prst="rect">
            <a:avLst/>
          </a:prstGeom>
          <a:noFill/>
          <a:ln w="9525">
            <a:noFill/>
            <a:miter lim="800000"/>
            <a:headEnd/>
            <a:tailEnd/>
          </a:ln>
          <a:effectLst/>
        </p:spPr>
        <p:txBody>
          <a:bodyPr lIns="87109" tIns="43572" rIns="87109" bIns="43572">
            <a:spAutoFit/>
          </a:bodyPr>
          <a:lstStyle/>
          <a:p>
            <a:pPr algn="r" defTabSz="872804">
              <a:spcBef>
                <a:spcPct val="50000"/>
              </a:spcBef>
              <a:defRPr/>
            </a:pPr>
            <a:r>
              <a:rPr lang="nl-NL" sz="1400" dirty="0">
                <a:solidFill>
                  <a:srgbClr val="FFFFFF"/>
                </a:solidFill>
                <a:latin typeface="Calibri" pitchFamily="34" charset="0"/>
                <a:cs typeface="Arial" charset="0"/>
              </a:rPr>
              <a:t>GDF-15 in acute heart failure</a:t>
            </a:r>
            <a:endParaRPr lang="en-US" sz="1400" dirty="0">
              <a:solidFill>
                <a:srgbClr val="FFFFFF"/>
              </a:solidFill>
              <a:latin typeface="Calibri" pitchFamily="34" charset="0"/>
              <a:cs typeface="Arial" charset="0"/>
            </a:endParaRPr>
          </a:p>
        </p:txBody>
      </p:sp>
      <p:sp>
        <p:nvSpPr>
          <p:cNvPr id="7" name="Rectangle 9"/>
          <p:cNvSpPr>
            <a:spLocks noChangeArrowheads="1"/>
          </p:cNvSpPr>
          <p:nvPr/>
        </p:nvSpPr>
        <p:spPr bwMode="auto">
          <a:xfrm>
            <a:off x="395793" y="6553203"/>
            <a:ext cx="5551487" cy="476250"/>
          </a:xfrm>
          <a:prstGeom prst="rect">
            <a:avLst/>
          </a:prstGeom>
          <a:noFill/>
          <a:ln>
            <a:noFill/>
          </a:ln>
          <a:extLst/>
        </p:spPr>
        <p:txBody>
          <a:bodyPr lIns="87109" tIns="43572" rIns="87109" bIns="43572"/>
          <a:lstStyle/>
          <a:p>
            <a:pPr defTabSz="872804">
              <a:defRPr/>
            </a:pPr>
            <a:r>
              <a:rPr lang="en-GB" sz="600" b="1" i="1" dirty="0">
                <a:solidFill>
                  <a:srgbClr val="FFFFFF">
                    <a:lumMod val="75000"/>
                  </a:srgbClr>
                </a:solidFill>
                <a:latin typeface="Swis721 Md BT"/>
                <a:cs typeface="Arial" charset="0"/>
              </a:rPr>
              <a:t>University Medical </a:t>
            </a:r>
            <a:r>
              <a:rPr lang="en-GB" sz="600" b="1" i="1" dirty="0" err="1">
                <a:solidFill>
                  <a:srgbClr val="FFFFFF">
                    <a:lumMod val="75000"/>
                  </a:srgbClr>
                </a:solidFill>
                <a:latin typeface="Swis721 Md BT"/>
                <a:cs typeface="Arial" charset="0"/>
              </a:rPr>
              <a:t>Center</a:t>
            </a:r>
            <a:r>
              <a:rPr lang="en-GB" sz="600" b="1" i="1" dirty="0">
                <a:solidFill>
                  <a:srgbClr val="FFFFFF">
                    <a:lumMod val="75000"/>
                  </a:srgbClr>
                </a:solidFill>
                <a:latin typeface="Swis721 Md BT"/>
                <a:cs typeface="Arial" charset="0"/>
              </a:rPr>
              <a:t> Groningen</a:t>
            </a:r>
          </a:p>
        </p:txBody>
      </p:sp>
      <p:pic>
        <p:nvPicPr>
          <p:cNvPr id="8" name="Picture 8" descr="UMCG">
            <a:hlinkClick r:id="rId3"/>
          </p:cNvPr>
          <p:cNvPicPr>
            <a:picLocks noChangeAspect="1" noChangeArrowheads="1"/>
          </p:cNvPicPr>
          <p:nvPr/>
        </p:nvPicPr>
        <p:blipFill>
          <a:blip r:embed="rId4"/>
          <a:srcRect/>
          <a:stretch>
            <a:fillRect/>
          </a:stretch>
        </p:blipFill>
        <p:spPr bwMode="auto">
          <a:xfrm>
            <a:off x="4765" y="6210303"/>
            <a:ext cx="520700" cy="579438"/>
          </a:xfrm>
          <a:prstGeom prst="rect">
            <a:avLst/>
          </a:prstGeom>
          <a:noFill/>
          <a:ln w="9525">
            <a:noFill/>
            <a:miter lim="800000"/>
            <a:headEnd/>
            <a:tailEnd/>
          </a:ln>
        </p:spPr>
      </p:pic>
      <p:sp>
        <p:nvSpPr>
          <p:cNvPr id="3" name="Tijdelijke aanduiding voor inhoud 2"/>
          <p:cNvSpPr>
            <a:spLocks noGrp="1"/>
          </p:cNvSpPr>
          <p:nvPr>
            <p:ph idx="1"/>
          </p:nvPr>
        </p:nvSpPr>
        <p:spPr>
          <a:xfrm>
            <a:off x="611192" y="1484313"/>
            <a:ext cx="8281987" cy="4525962"/>
          </a:xfrm>
        </p:spPr>
        <p:txBody>
          <a:bodyPr/>
          <a:lstStyle>
            <a:lvl1pPr marL="130690" indent="-130690">
              <a:spcBef>
                <a:spcPts val="0"/>
              </a:spcBef>
              <a:spcAft>
                <a:spcPts val="450"/>
              </a:spcAft>
              <a:defRPr sz="1800"/>
            </a:lvl1pPr>
            <a:lvl2pPr marL="256828" indent="-126175">
              <a:spcBef>
                <a:spcPts val="0"/>
              </a:spcBef>
              <a:spcAft>
                <a:spcPts val="450"/>
              </a:spcAft>
              <a:defRPr sz="1600"/>
            </a:lvl2pPr>
            <a:lvl3pPr marL="387562" indent="-130690">
              <a:spcBef>
                <a:spcPts val="0"/>
              </a:spcBef>
              <a:spcAft>
                <a:spcPts val="450"/>
              </a:spcAft>
              <a:defRPr sz="1400"/>
            </a:lvl3pPr>
            <a:lvl4pPr marL="512546" indent="-125041">
              <a:spcBef>
                <a:spcPts val="0"/>
              </a:spcBef>
              <a:spcAft>
                <a:spcPts val="450"/>
              </a:spcAft>
              <a:defRPr sz="1400"/>
            </a:lvl4pPr>
            <a:lvl5pPr marL="643248" indent="-130690">
              <a:spcBef>
                <a:spcPts val="0"/>
              </a:spcBef>
              <a:spcAft>
                <a:spcPts val="450"/>
              </a:spcAft>
              <a:defRPr sz="11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1" name="Title 10"/>
          <p:cNvSpPr>
            <a:spLocks noGrp="1"/>
          </p:cNvSpPr>
          <p:nvPr>
            <p:ph type="title"/>
          </p:nvPr>
        </p:nvSpPr>
        <p:spPr/>
        <p:txBody>
          <a:bodyPr/>
          <a:lstStyle/>
          <a:p>
            <a:r>
              <a:rPr lang="en-US"/>
              <a:t>Click to edit Master title style</a:t>
            </a:r>
            <a:endParaRPr lang="en-GB"/>
          </a:p>
        </p:txBody>
      </p:sp>
      <p:sp>
        <p:nvSpPr>
          <p:cNvPr id="9" name="Tijdelijke aanduiding voor voettekst 3"/>
          <p:cNvSpPr>
            <a:spLocks noGrp="1"/>
          </p:cNvSpPr>
          <p:nvPr>
            <p:ph type="ftr" sz="quarter" idx="10"/>
          </p:nvPr>
        </p:nvSpPr>
        <p:spPr>
          <a:xfrm>
            <a:off x="3563961" y="6345239"/>
            <a:ext cx="4968875" cy="512762"/>
          </a:xfrm>
          <a:prstGeom prst="rect">
            <a:avLst/>
          </a:prstGeom>
        </p:spPr>
        <p:txBody>
          <a:bodyPr lIns="87109" tIns="43572" rIns="87109" bIns="43572"/>
          <a:lstStyle>
            <a:lvl1pPr>
              <a:defRPr sz="600">
                <a:solidFill>
                  <a:srgbClr val="000066"/>
                </a:solidFill>
                <a:latin typeface="+mn-lt"/>
              </a:defRPr>
            </a:lvl1pPr>
          </a:lstStyle>
          <a:p>
            <a:pPr defTabSz="872804">
              <a:defRPr/>
            </a:pPr>
            <a:endParaRPr lang="en-GB">
              <a:cs typeface="Arial" charset="0"/>
            </a:endParaRPr>
          </a:p>
        </p:txBody>
      </p:sp>
    </p:spTree>
    <p:extLst>
      <p:ext uri="{BB962C8B-B14F-4D97-AF65-F5344CB8AC3E}">
        <p14:creationId xmlns:p14="http://schemas.microsoft.com/office/powerpoint/2010/main" val="1687700778"/>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1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3F147E3-E697-44AD-92B5-DB34BDD5CCFD}" type="slidenum">
              <a:rPr lang="en-US"/>
              <a:pPr>
                <a:defRPr/>
              </a:pPr>
              <a:t>‹N›</a:t>
            </a:fld>
            <a:endParaRPr lang="en-US"/>
          </a:p>
        </p:txBody>
      </p:sp>
    </p:spTree>
    <p:extLst>
      <p:ext uri="{BB962C8B-B14F-4D97-AF65-F5344CB8AC3E}">
        <p14:creationId xmlns:p14="http://schemas.microsoft.com/office/powerpoint/2010/main" val="6471843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NV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5702301"/>
            <a:ext cx="22098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uktytfap04\data\Presentations\CircleScience\#Clients\Novartis\Relaxin\28173F RLX Q2 Marketing Support 2012\serelaxin banner new.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b="22871"/>
          <a:stretch>
            <a:fillRect/>
          </a:stretch>
        </p:blipFill>
        <p:spPr bwMode="auto">
          <a:xfrm>
            <a:off x="0" y="765175"/>
            <a:ext cx="91440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299" name="Rectangle 3"/>
          <p:cNvSpPr>
            <a:spLocks noGrp="1" noChangeArrowheads="1"/>
          </p:cNvSpPr>
          <p:nvPr>
            <p:ph type="subTitle" sz="quarter" idx="1"/>
          </p:nvPr>
        </p:nvSpPr>
        <p:spPr bwMode="auto">
          <a:xfrm>
            <a:off x="1547813" y="4436854"/>
            <a:ext cx="7275570" cy="1429829"/>
          </a:xfrm>
        </p:spPr>
        <p:txBody>
          <a:bodyPr>
            <a:noAutofit/>
          </a:bodyPr>
          <a:lstStyle>
            <a:lvl1pPr marL="0" indent="0" eaLnBrk="0" hangingPunct="0">
              <a:lnSpc>
                <a:spcPct val="100000"/>
              </a:lnSpc>
              <a:spcBef>
                <a:spcPts val="0"/>
              </a:spcBef>
              <a:spcAft>
                <a:spcPts val="600"/>
              </a:spcAft>
              <a:buFont typeface="Wingdings" pitchFamily="2" charset="2"/>
              <a:buNone/>
              <a:defRPr sz="1800">
                <a:solidFill>
                  <a:srgbClr val="DC4D01"/>
                </a:solidFill>
              </a:defRPr>
            </a:lvl1pPr>
          </a:lstStyle>
          <a:p>
            <a:r>
              <a:rPr lang="en-US" dirty="0" smtClean="0"/>
              <a:t>Click to edit Master subtitle style</a:t>
            </a:r>
            <a:endParaRPr lang="en-US" dirty="0"/>
          </a:p>
        </p:txBody>
      </p:sp>
      <p:sp>
        <p:nvSpPr>
          <p:cNvPr id="823300" name="Rectangle 4"/>
          <p:cNvSpPr>
            <a:spLocks noGrp="1" noChangeArrowheads="1"/>
          </p:cNvSpPr>
          <p:nvPr>
            <p:ph type="ctrTitle" sz="quarter"/>
          </p:nvPr>
        </p:nvSpPr>
        <p:spPr bwMode="auto">
          <a:xfrm>
            <a:off x="1541468" y="3429008"/>
            <a:ext cx="7278687" cy="936625"/>
          </a:xfrm>
        </p:spPr>
        <p:txBody>
          <a:bodyPr wrap="none">
            <a:noAutofit/>
          </a:bodyPr>
          <a:lstStyle>
            <a:lvl1pPr>
              <a:lnSpc>
                <a:spcPct val="100000"/>
              </a:lnSpc>
              <a:spcBef>
                <a:spcPts val="0"/>
              </a:spcBef>
              <a:spcAft>
                <a:spcPts val="600"/>
              </a:spcAft>
              <a:defRPr sz="2800">
                <a:solidFill>
                  <a:srgbClr val="A2370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6106469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de-CH" dirty="0"/>
          </a:p>
        </p:txBody>
      </p:sp>
      <p:sp>
        <p:nvSpPr>
          <p:cNvPr id="3" name="Content Placeholder 2"/>
          <p:cNvSpPr>
            <a:spLocks noGrp="1"/>
          </p:cNvSpPr>
          <p:nvPr>
            <p:ph idx="1"/>
          </p:nvPr>
        </p:nvSpPr>
        <p:spPr/>
        <p:txBody>
          <a:bodyPr>
            <a:noAutofit/>
          </a:bodyPr>
          <a:lstStyle>
            <a:lvl1pPr marL="233243" indent="-233243">
              <a:lnSpc>
                <a:spcPct val="100000"/>
              </a:lnSpc>
              <a:buClr>
                <a:schemeClr val="accent4"/>
              </a:buClr>
              <a:buFont typeface="Wingdings" pitchFamily="2" charset="2"/>
              <a:buChar char="§"/>
              <a:defRPr/>
            </a:lvl1pPr>
            <a:lvl2pPr marL="441097" indent="-190400">
              <a:lnSpc>
                <a:spcPct val="100000"/>
              </a:lnSpc>
              <a:buClr>
                <a:schemeClr val="accent4"/>
              </a:buClr>
              <a:buFont typeface="Arial" pitchFamily="34" charset="0"/>
              <a:buChar char="•"/>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Footer Placeholder 1"/>
          <p:cNvSpPr>
            <a:spLocks noGrp="1"/>
          </p:cNvSpPr>
          <p:nvPr>
            <p:ph type="ftr" sz="quarter" idx="10"/>
          </p:nvPr>
        </p:nvSpPr>
        <p:spPr/>
        <p:txBody>
          <a:bodyPr/>
          <a:lstStyle>
            <a:lvl1pPr>
              <a:defRPr/>
            </a:lvl1pPr>
          </a:lstStyle>
          <a:p>
            <a:pPr>
              <a:defRPr/>
            </a:pPr>
            <a:r>
              <a:rPr lang="en-GB" dirty="0">
                <a:solidFill>
                  <a:prstClr val="black">
                    <a:lumMod val="65000"/>
                    <a:lumOff val="35000"/>
                  </a:prstClr>
                </a:solidFill>
              </a:rPr>
              <a:t>| Serelaxin Oct 31st 2012 PLT | Confidential</a:t>
            </a:r>
          </a:p>
        </p:txBody>
      </p:sp>
      <p:sp>
        <p:nvSpPr>
          <p:cNvPr id="5" name="Slide Number Placeholder 2"/>
          <p:cNvSpPr>
            <a:spLocks noGrp="1"/>
          </p:cNvSpPr>
          <p:nvPr>
            <p:ph type="sldNum" sz="quarter" idx="11"/>
          </p:nvPr>
        </p:nvSpPr>
        <p:spPr/>
        <p:txBody>
          <a:bodyPr/>
          <a:lstStyle>
            <a:lvl1pPr>
              <a:defRPr/>
            </a:lvl1pPr>
          </a:lstStyle>
          <a:p>
            <a:pPr>
              <a:defRPr/>
            </a:pPr>
            <a:fld id="{79E52E38-A99A-4217-9826-C73F505C06A8}" type="slidenum">
              <a:rPr lang="en-GB">
                <a:solidFill>
                  <a:prstClr val="black">
                    <a:lumMod val="65000"/>
                    <a:lumOff val="35000"/>
                  </a:prstClr>
                </a:solidFill>
              </a:rPr>
              <a:pPr>
                <a:defRPr/>
              </a:pPr>
              <a:t>‹N›</a:t>
            </a:fld>
            <a:endParaRPr lang="en-GB" dirty="0">
              <a:solidFill>
                <a:prstClr val="black">
                  <a:lumMod val="65000"/>
                  <a:lumOff val="35000"/>
                </a:prstClr>
              </a:solidFill>
            </a:endParaRPr>
          </a:p>
        </p:txBody>
      </p:sp>
    </p:spTree>
    <p:extLst>
      <p:ext uri="{BB962C8B-B14F-4D97-AF65-F5344CB8AC3E}">
        <p14:creationId xmlns:p14="http://schemas.microsoft.com/office/powerpoint/2010/main" val="1175988455"/>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323850" y="1346201"/>
            <a:ext cx="4068000" cy="453107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Content Placeholder 3"/>
          <p:cNvSpPr>
            <a:spLocks noGrp="1"/>
          </p:cNvSpPr>
          <p:nvPr>
            <p:ph sz="half" idx="2"/>
          </p:nvPr>
        </p:nvSpPr>
        <p:spPr>
          <a:xfrm>
            <a:off x="4752150" y="1346201"/>
            <a:ext cx="4068000" cy="453107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5" name="Footer Placeholder 1"/>
          <p:cNvSpPr>
            <a:spLocks noGrp="1"/>
          </p:cNvSpPr>
          <p:nvPr>
            <p:ph type="ftr" sz="quarter" idx="10"/>
          </p:nvPr>
        </p:nvSpPr>
        <p:spPr/>
        <p:txBody>
          <a:bodyPr/>
          <a:lstStyle>
            <a:lvl1pPr>
              <a:defRPr/>
            </a:lvl1pPr>
          </a:lstStyle>
          <a:p>
            <a:pPr>
              <a:defRPr/>
            </a:pPr>
            <a:r>
              <a:rPr lang="en-GB" dirty="0">
                <a:solidFill>
                  <a:prstClr val="black">
                    <a:lumMod val="65000"/>
                    <a:lumOff val="35000"/>
                  </a:prstClr>
                </a:solidFill>
              </a:rPr>
              <a:t>| Serelaxin Oct 31st 2012 PLT | Confidential</a:t>
            </a:r>
          </a:p>
        </p:txBody>
      </p:sp>
      <p:sp>
        <p:nvSpPr>
          <p:cNvPr id="6" name="Slide Number Placeholder 2"/>
          <p:cNvSpPr>
            <a:spLocks noGrp="1"/>
          </p:cNvSpPr>
          <p:nvPr>
            <p:ph type="sldNum" sz="quarter" idx="11"/>
          </p:nvPr>
        </p:nvSpPr>
        <p:spPr/>
        <p:txBody>
          <a:bodyPr/>
          <a:lstStyle>
            <a:lvl1pPr>
              <a:defRPr/>
            </a:lvl1pPr>
          </a:lstStyle>
          <a:p>
            <a:pPr>
              <a:defRPr/>
            </a:pPr>
            <a:fld id="{FFCB80BD-0AB4-4428-AB3D-01F50ED8F22F}" type="slidenum">
              <a:rPr lang="en-GB">
                <a:solidFill>
                  <a:prstClr val="black">
                    <a:lumMod val="65000"/>
                    <a:lumOff val="35000"/>
                  </a:prstClr>
                </a:solidFill>
              </a:rPr>
              <a:pPr>
                <a:defRPr/>
              </a:pPr>
              <a:t>‹N›</a:t>
            </a:fld>
            <a:endParaRPr lang="en-GB" dirty="0">
              <a:solidFill>
                <a:prstClr val="black">
                  <a:lumMod val="65000"/>
                  <a:lumOff val="35000"/>
                </a:prstClr>
              </a:solidFill>
            </a:endParaRPr>
          </a:p>
        </p:txBody>
      </p:sp>
    </p:spTree>
    <p:extLst>
      <p:ext uri="{BB962C8B-B14F-4D97-AF65-F5344CB8AC3E}">
        <p14:creationId xmlns:p14="http://schemas.microsoft.com/office/powerpoint/2010/main" val="25983792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Footer Placeholder 1"/>
          <p:cNvSpPr>
            <a:spLocks noGrp="1"/>
          </p:cNvSpPr>
          <p:nvPr>
            <p:ph type="ftr" sz="quarter" idx="10"/>
          </p:nvPr>
        </p:nvSpPr>
        <p:spPr/>
        <p:txBody>
          <a:bodyPr/>
          <a:lstStyle>
            <a:lvl1pPr>
              <a:defRPr/>
            </a:lvl1pPr>
          </a:lstStyle>
          <a:p>
            <a:pPr>
              <a:defRPr/>
            </a:pPr>
            <a:r>
              <a:rPr lang="en-GB" dirty="0">
                <a:solidFill>
                  <a:prstClr val="black">
                    <a:lumMod val="65000"/>
                    <a:lumOff val="35000"/>
                  </a:prstClr>
                </a:solidFill>
              </a:rPr>
              <a:t>| Serelaxin Oct 31st 2012 PLT | Confidential</a:t>
            </a:r>
          </a:p>
        </p:txBody>
      </p:sp>
      <p:sp>
        <p:nvSpPr>
          <p:cNvPr id="4" name="Slide Number Placeholder 2"/>
          <p:cNvSpPr>
            <a:spLocks noGrp="1"/>
          </p:cNvSpPr>
          <p:nvPr>
            <p:ph type="sldNum" sz="quarter" idx="11"/>
          </p:nvPr>
        </p:nvSpPr>
        <p:spPr/>
        <p:txBody>
          <a:bodyPr/>
          <a:lstStyle>
            <a:lvl1pPr>
              <a:defRPr/>
            </a:lvl1pPr>
          </a:lstStyle>
          <a:p>
            <a:pPr>
              <a:defRPr/>
            </a:pPr>
            <a:fld id="{CFEC187F-DAEE-4CA8-BC3C-D2ED19F51B6F}" type="slidenum">
              <a:rPr lang="en-GB">
                <a:solidFill>
                  <a:prstClr val="black">
                    <a:lumMod val="65000"/>
                    <a:lumOff val="35000"/>
                  </a:prstClr>
                </a:solidFill>
              </a:rPr>
              <a:pPr>
                <a:defRPr/>
              </a:pPr>
              <a:t>‹N›</a:t>
            </a:fld>
            <a:endParaRPr lang="en-GB" dirty="0">
              <a:solidFill>
                <a:prstClr val="black">
                  <a:lumMod val="65000"/>
                  <a:lumOff val="35000"/>
                </a:prstClr>
              </a:solidFill>
            </a:endParaRPr>
          </a:p>
        </p:txBody>
      </p:sp>
    </p:spTree>
    <p:extLst>
      <p:ext uri="{BB962C8B-B14F-4D97-AF65-F5344CB8AC3E}">
        <p14:creationId xmlns:p14="http://schemas.microsoft.com/office/powerpoint/2010/main" val="365166724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GB" dirty="0">
                <a:solidFill>
                  <a:prstClr val="black">
                    <a:lumMod val="65000"/>
                    <a:lumOff val="35000"/>
                  </a:prstClr>
                </a:solidFill>
              </a:rPr>
              <a:t>| Serelaxin Oct 31st 2012 PLT | Confidential</a:t>
            </a:r>
          </a:p>
        </p:txBody>
      </p:sp>
      <p:sp>
        <p:nvSpPr>
          <p:cNvPr id="3" name="Slide Number Placeholder 2"/>
          <p:cNvSpPr>
            <a:spLocks noGrp="1"/>
          </p:cNvSpPr>
          <p:nvPr>
            <p:ph type="sldNum" sz="quarter" idx="11"/>
          </p:nvPr>
        </p:nvSpPr>
        <p:spPr/>
        <p:txBody>
          <a:bodyPr/>
          <a:lstStyle>
            <a:lvl1pPr>
              <a:defRPr/>
            </a:lvl1pPr>
          </a:lstStyle>
          <a:p>
            <a:pPr>
              <a:defRPr/>
            </a:pPr>
            <a:fld id="{A43D5305-E3B0-47F2-903C-E0BDF96B2261}" type="slidenum">
              <a:rPr lang="en-GB">
                <a:solidFill>
                  <a:prstClr val="black">
                    <a:lumMod val="65000"/>
                    <a:lumOff val="35000"/>
                  </a:prstClr>
                </a:solidFill>
              </a:rPr>
              <a:pPr>
                <a:defRPr/>
              </a:pPr>
              <a:t>‹N›</a:t>
            </a:fld>
            <a:endParaRPr lang="en-GB" dirty="0">
              <a:solidFill>
                <a:prstClr val="black">
                  <a:lumMod val="65000"/>
                  <a:lumOff val="35000"/>
                </a:prstClr>
              </a:solidFill>
            </a:endParaRPr>
          </a:p>
        </p:txBody>
      </p:sp>
    </p:spTree>
    <p:extLst>
      <p:ext uri="{BB962C8B-B14F-4D97-AF65-F5344CB8AC3E}">
        <p14:creationId xmlns:p14="http://schemas.microsoft.com/office/powerpoint/2010/main" val="213921306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631834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605235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032624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97093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5828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FA56D6B7-799D-4554-9709-66A34E834445}"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0BCC02B-171D-4BC8-9160-8C9F2EC6FD88}" type="slidenum">
              <a:rPr lang="en-US"/>
              <a:pPr>
                <a:defRPr/>
              </a:pPr>
              <a:t>‹N›</a:t>
            </a:fld>
            <a:endParaRPr lang="en-US"/>
          </a:p>
        </p:txBody>
      </p:sp>
    </p:spTree>
    <p:extLst>
      <p:ext uri="{BB962C8B-B14F-4D97-AF65-F5344CB8AC3E}">
        <p14:creationId xmlns:p14="http://schemas.microsoft.com/office/powerpoint/2010/main" val="9180055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103252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953718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204836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071338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232932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D9D09F6-6DC5-4119-9D50-1FFF63DE26AF}"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765AA73-D685-4F32-B667-B5F9F29771E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56222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5" name="Segnaposto piè di pagina 4"/>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6" name="Segnaposto numero diapositiva 5"/>
          <p:cNvSpPr>
            <a:spLocks noGrp="1"/>
          </p:cNvSpPr>
          <p:nvPr>
            <p:ph type="sldNum" sz="quarter" idx="12"/>
          </p:nvPr>
        </p:nvSpPr>
        <p:spPr/>
        <p:txBody>
          <a:bodyPr/>
          <a:lstStyle>
            <a:lvl1pPr defTabSz="457200">
              <a:defRPr/>
            </a:lvl1pPr>
          </a:lstStyle>
          <a:p>
            <a:fld id="{D4EF9CE0-FD3D-4D9D-B723-BC35D13B4940}" type="slidenum">
              <a:rPr lang="it-IT"/>
              <a:pPr/>
              <a:t>‹N›</a:t>
            </a:fld>
            <a:endParaRPr lang="it-IT"/>
          </a:p>
        </p:txBody>
      </p:sp>
    </p:spTree>
    <p:extLst>
      <p:ext uri="{BB962C8B-B14F-4D97-AF65-F5344CB8AC3E}">
        <p14:creationId xmlns:p14="http://schemas.microsoft.com/office/powerpoint/2010/main" val="2249831065"/>
      </p:ext>
    </p:extLst>
  </p:cSld>
  <p:clrMapOvr>
    <a:masterClrMapping/>
  </p:clrMapOvr>
  <p:transition spd="med">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5" name="Segnaposto piè di pagina 4"/>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6" name="Segnaposto numero diapositiva 5"/>
          <p:cNvSpPr>
            <a:spLocks noGrp="1"/>
          </p:cNvSpPr>
          <p:nvPr>
            <p:ph type="sldNum" sz="quarter" idx="12"/>
          </p:nvPr>
        </p:nvSpPr>
        <p:spPr/>
        <p:txBody>
          <a:bodyPr/>
          <a:lstStyle>
            <a:lvl1pPr defTabSz="457200">
              <a:defRPr/>
            </a:lvl1pPr>
          </a:lstStyle>
          <a:p>
            <a:fld id="{3C41AA3A-B321-41B3-8F18-1CABD80230CF}" type="slidenum">
              <a:rPr lang="it-IT"/>
              <a:pPr/>
              <a:t>‹N›</a:t>
            </a:fld>
            <a:endParaRPr lang="it-IT"/>
          </a:p>
        </p:txBody>
      </p:sp>
    </p:spTree>
    <p:extLst>
      <p:ext uri="{BB962C8B-B14F-4D97-AF65-F5344CB8AC3E}">
        <p14:creationId xmlns:p14="http://schemas.microsoft.com/office/powerpoint/2010/main" val="3632285661"/>
      </p:ext>
    </p:extLst>
  </p:cSld>
  <p:clrMapOvr>
    <a:masterClrMapping/>
  </p:clrMapOvr>
  <p:transition spd="med">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5" name="Segnaposto piè di pagina 4"/>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6" name="Segnaposto numero diapositiva 5"/>
          <p:cNvSpPr>
            <a:spLocks noGrp="1"/>
          </p:cNvSpPr>
          <p:nvPr>
            <p:ph type="sldNum" sz="quarter" idx="12"/>
          </p:nvPr>
        </p:nvSpPr>
        <p:spPr/>
        <p:txBody>
          <a:bodyPr/>
          <a:lstStyle>
            <a:lvl1pPr defTabSz="457200">
              <a:defRPr/>
            </a:lvl1pPr>
          </a:lstStyle>
          <a:p>
            <a:fld id="{50946D33-50D1-499E-9E5D-8AC08774B416}" type="slidenum">
              <a:rPr lang="it-IT"/>
              <a:pPr/>
              <a:t>‹N›</a:t>
            </a:fld>
            <a:endParaRPr lang="it-IT"/>
          </a:p>
        </p:txBody>
      </p:sp>
    </p:spTree>
    <p:extLst>
      <p:ext uri="{BB962C8B-B14F-4D97-AF65-F5344CB8AC3E}">
        <p14:creationId xmlns:p14="http://schemas.microsoft.com/office/powerpoint/2010/main" val="543584095"/>
      </p:ext>
    </p:extLst>
  </p:cSld>
  <p:clrMapOvr>
    <a:masterClrMapping/>
  </p:clrMapOvr>
  <p:transition spd="med">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6" name="Segnaposto piè di pagina 5"/>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7" name="Segnaposto numero diapositiva 6"/>
          <p:cNvSpPr>
            <a:spLocks noGrp="1"/>
          </p:cNvSpPr>
          <p:nvPr>
            <p:ph type="sldNum" sz="quarter" idx="12"/>
          </p:nvPr>
        </p:nvSpPr>
        <p:spPr/>
        <p:txBody>
          <a:bodyPr/>
          <a:lstStyle>
            <a:lvl1pPr defTabSz="457200">
              <a:defRPr/>
            </a:lvl1pPr>
          </a:lstStyle>
          <a:p>
            <a:fld id="{2DFC593C-F3B5-4B0C-A7EC-6C119902C7A5}" type="slidenum">
              <a:rPr lang="it-IT"/>
              <a:pPr/>
              <a:t>‹N›</a:t>
            </a:fld>
            <a:endParaRPr lang="it-IT"/>
          </a:p>
        </p:txBody>
      </p:sp>
    </p:spTree>
    <p:extLst>
      <p:ext uri="{BB962C8B-B14F-4D97-AF65-F5344CB8AC3E}">
        <p14:creationId xmlns:p14="http://schemas.microsoft.com/office/powerpoint/2010/main" val="2608617631"/>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5CFCC1B-E134-4EB5-A172-51EAC0CEF232}" type="slidenum">
              <a:rPr lang="en-US"/>
              <a:pPr>
                <a:defRPr/>
              </a:pPr>
              <a:t>‹N›</a:t>
            </a:fld>
            <a:endParaRPr lang="en-US"/>
          </a:p>
        </p:txBody>
      </p:sp>
    </p:spTree>
    <p:extLst>
      <p:ext uri="{BB962C8B-B14F-4D97-AF65-F5344CB8AC3E}">
        <p14:creationId xmlns:p14="http://schemas.microsoft.com/office/powerpoint/2010/main" val="26314412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8" name="Segnaposto piè di pagina 7"/>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9" name="Segnaposto numero diapositiva 8"/>
          <p:cNvSpPr>
            <a:spLocks noGrp="1"/>
          </p:cNvSpPr>
          <p:nvPr>
            <p:ph type="sldNum" sz="quarter" idx="12"/>
          </p:nvPr>
        </p:nvSpPr>
        <p:spPr/>
        <p:txBody>
          <a:bodyPr/>
          <a:lstStyle>
            <a:lvl1pPr defTabSz="457200">
              <a:defRPr/>
            </a:lvl1pPr>
          </a:lstStyle>
          <a:p>
            <a:fld id="{0B29C165-29E4-4D18-ABC7-0657EE7D42F6}" type="slidenum">
              <a:rPr lang="it-IT"/>
              <a:pPr/>
              <a:t>‹N›</a:t>
            </a:fld>
            <a:endParaRPr lang="it-IT"/>
          </a:p>
        </p:txBody>
      </p:sp>
    </p:spTree>
    <p:extLst>
      <p:ext uri="{BB962C8B-B14F-4D97-AF65-F5344CB8AC3E}">
        <p14:creationId xmlns:p14="http://schemas.microsoft.com/office/powerpoint/2010/main" val="3674562527"/>
      </p:ext>
    </p:extLst>
  </p:cSld>
  <p:clrMapOvr>
    <a:masterClrMapping/>
  </p:clrMapOvr>
  <p:transition spd="med">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4" name="Segnaposto piè di pagina 3"/>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5" name="Segnaposto numero diapositiva 4"/>
          <p:cNvSpPr>
            <a:spLocks noGrp="1"/>
          </p:cNvSpPr>
          <p:nvPr>
            <p:ph type="sldNum" sz="quarter" idx="12"/>
          </p:nvPr>
        </p:nvSpPr>
        <p:spPr/>
        <p:txBody>
          <a:bodyPr/>
          <a:lstStyle>
            <a:lvl1pPr defTabSz="457200">
              <a:defRPr/>
            </a:lvl1pPr>
          </a:lstStyle>
          <a:p>
            <a:fld id="{8506EEF4-1FE9-4E96-95C8-8A935D70D484}" type="slidenum">
              <a:rPr lang="it-IT"/>
              <a:pPr/>
              <a:t>‹N›</a:t>
            </a:fld>
            <a:endParaRPr lang="it-IT"/>
          </a:p>
        </p:txBody>
      </p:sp>
    </p:spTree>
    <p:extLst>
      <p:ext uri="{BB962C8B-B14F-4D97-AF65-F5344CB8AC3E}">
        <p14:creationId xmlns:p14="http://schemas.microsoft.com/office/powerpoint/2010/main" val="1722494483"/>
      </p:ext>
    </p:extLst>
  </p:cSld>
  <p:clrMapOvr>
    <a:masterClrMapping/>
  </p:clrMapOvr>
  <p:transition spd="med">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3" name="Segnaposto piè di pagina 2"/>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4" name="Segnaposto numero diapositiva 3"/>
          <p:cNvSpPr>
            <a:spLocks noGrp="1"/>
          </p:cNvSpPr>
          <p:nvPr>
            <p:ph type="sldNum" sz="quarter" idx="12"/>
          </p:nvPr>
        </p:nvSpPr>
        <p:spPr/>
        <p:txBody>
          <a:bodyPr/>
          <a:lstStyle>
            <a:lvl1pPr defTabSz="457200">
              <a:defRPr/>
            </a:lvl1pPr>
          </a:lstStyle>
          <a:p>
            <a:fld id="{4EB34899-E2E1-4F34-AA16-70F89B8574B9}" type="slidenum">
              <a:rPr lang="it-IT"/>
              <a:pPr/>
              <a:t>‹N›</a:t>
            </a:fld>
            <a:endParaRPr lang="it-IT"/>
          </a:p>
        </p:txBody>
      </p:sp>
    </p:spTree>
    <p:extLst>
      <p:ext uri="{BB962C8B-B14F-4D97-AF65-F5344CB8AC3E}">
        <p14:creationId xmlns:p14="http://schemas.microsoft.com/office/powerpoint/2010/main" val="3041170564"/>
      </p:ext>
    </p:extLst>
  </p:cSld>
  <p:clrMapOvr>
    <a:masterClrMapping/>
  </p:clrMapOvr>
  <p:transition spd="med">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6" name="Segnaposto piè di pagina 5"/>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7" name="Segnaposto numero diapositiva 6"/>
          <p:cNvSpPr>
            <a:spLocks noGrp="1"/>
          </p:cNvSpPr>
          <p:nvPr>
            <p:ph type="sldNum" sz="quarter" idx="12"/>
          </p:nvPr>
        </p:nvSpPr>
        <p:spPr/>
        <p:txBody>
          <a:bodyPr/>
          <a:lstStyle>
            <a:lvl1pPr defTabSz="457200">
              <a:defRPr/>
            </a:lvl1pPr>
          </a:lstStyle>
          <a:p>
            <a:fld id="{D9B56DA4-3B9A-42E3-BC2E-5139382D895C}" type="slidenum">
              <a:rPr lang="it-IT"/>
              <a:pPr/>
              <a:t>‹N›</a:t>
            </a:fld>
            <a:endParaRPr lang="it-IT"/>
          </a:p>
        </p:txBody>
      </p:sp>
    </p:spTree>
    <p:extLst>
      <p:ext uri="{BB962C8B-B14F-4D97-AF65-F5344CB8AC3E}">
        <p14:creationId xmlns:p14="http://schemas.microsoft.com/office/powerpoint/2010/main" val="3375713781"/>
      </p:ext>
    </p:extLst>
  </p:cSld>
  <p:clrMapOvr>
    <a:masterClrMapping/>
  </p:clrMapOvr>
  <p:transition spd="med">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6" name="Segnaposto piè di pagina 5"/>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7" name="Segnaposto numero diapositiva 6"/>
          <p:cNvSpPr>
            <a:spLocks noGrp="1"/>
          </p:cNvSpPr>
          <p:nvPr>
            <p:ph type="sldNum" sz="quarter" idx="12"/>
          </p:nvPr>
        </p:nvSpPr>
        <p:spPr/>
        <p:txBody>
          <a:bodyPr/>
          <a:lstStyle>
            <a:lvl1pPr defTabSz="457200">
              <a:defRPr/>
            </a:lvl1pPr>
          </a:lstStyle>
          <a:p>
            <a:fld id="{742309D4-47C6-4B96-8EF1-4CF3785480EF}" type="slidenum">
              <a:rPr lang="it-IT"/>
              <a:pPr/>
              <a:t>‹N›</a:t>
            </a:fld>
            <a:endParaRPr lang="it-IT"/>
          </a:p>
        </p:txBody>
      </p:sp>
    </p:spTree>
    <p:extLst>
      <p:ext uri="{BB962C8B-B14F-4D97-AF65-F5344CB8AC3E}">
        <p14:creationId xmlns:p14="http://schemas.microsoft.com/office/powerpoint/2010/main" val="2171747883"/>
      </p:ext>
    </p:extLst>
  </p:cSld>
  <p:clrMapOvr>
    <a:masterClrMapping/>
  </p:clrMapOvr>
  <p:transition spd="med">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5" name="Segnaposto piè di pagina 4"/>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6" name="Segnaposto numero diapositiva 5"/>
          <p:cNvSpPr>
            <a:spLocks noGrp="1"/>
          </p:cNvSpPr>
          <p:nvPr>
            <p:ph type="sldNum" sz="quarter" idx="12"/>
          </p:nvPr>
        </p:nvSpPr>
        <p:spPr/>
        <p:txBody>
          <a:bodyPr/>
          <a:lstStyle>
            <a:lvl1pPr defTabSz="457200">
              <a:defRPr/>
            </a:lvl1pPr>
          </a:lstStyle>
          <a:p>
            <a:fld id="{ADD9626B-0BB3-4CCD-B5B3-558CC51A6694}" type="slidenum">
              <a:rPr lang="it-IT"/>
              <a:pPr/>
              <a:t>‹N›</a:t>
            </a:fld>
            <a:endParaRPr lang="it-IT"/>
          </a:p>
        </p:txBody>
      </p:sp>
    </p:spTree>
    <p:extLst>
      <p:ext uri="{BB962C8B-B14F-4D97-AF65-F5344CB8AC3E}">
        <p14:creationId xmlns:p14="http://schemas.microsoft.com/office/powerpoint/2010/main" val="2473958699"/>
      </p:ext>
    </p:extLst>
  </p:cSld>
  <p:clrMapOvr>
    <a:masterClrMapping/>
  </p:clrMapOvr>
  <p:transition spd="med">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457200" fontAlgn="auto">
              <a:spcBef>
                <a:spcPts val="0"/>
              </a:spcBef>
              <a:spcAft>
                <a:spcPts val="0"/>
              </a:spcAft>
              <a:defRPr/>
            </a:lvl1pPr>
          </a:lstStyle>
          <a:p>
            <a:pPr>
              <a:defRPr/>
            </a:pPr>
            <a:endParaRPr lang="it-IT"/>
          </a:p>
        </p:txBody>
      </p:sp>
      <p:sp>
        <p:nvSpPr>
          <p:cNvPr id="5" name="Segnaposto piè di pagina 4"/>
          <p:cNvSpPr>
            <a:spLocks noGrp="1"/>
          </p:cNvSpPr>
          <p:nvPr>
            <p:ph type="ftr" sz="quarter" idx="11"/>
          </p:nvPr>
        </p:nvSpPr>
        <p:spPr/>
        <p:txBody>
          <a:bodyPr/>
          <a:lstStyle>
            <a:lvl1pPr algn="l" defTabSz="457200" fontAlgn="auto">
              <a:spcBef>
                <a:spcPts val="0"/>
              </a:spcBef>
              <a:spcAft>
                <a:spcPts val="0"/>
              </a:spcAft>
              <a:defRPr/>
            </a:lvl1pPr>
          </a:lstStyle>
          <a:p>
            <a:pPr>
              <a:defRPr/>
            </a:pPr>
            <a:endParaRPr lang="it-IT"/>
          </a:p>
        </p:txBody>
      </p:sp>
      <p:sp>
        <p:nvSpPr>
          <p:cNvPr id="6" name="Segnaposto numero diapositiva 5"/>
          <p:cNvSpPr>
            <a:spLocks noGrp="1"/>
          </p:cNvSpPr>
          <p:nvPr>
            <p:ph type="sldNum" sz="quarter" idx="12"/>
          </p:nvPr>
        </p:nvSpPr>
        <p:spPr/>
        <p:txBody>
          <a:bodyPr/>
          <a:lstStyle>
            <a:lvl1pPr defTabSz="457200">
              <a:defRPr/>
            </a:lvl1pPr>
          </a:lstStyle>
          <a:p>
            <a:fld id="{F6C9C7A0-E3E9-4740-B891-82ACBCE8A5DC}" type="slidenum">
              <a:rPr lang="it-IT"/>
              <a:pPr/>
              <a:t>‹N›</a:t>
            </a:fld>
            <a:endParaRPr lang="it-IT"/>
          </a:p>
        </p:txBody>
      </p:sp>
    </p:spTree>
    <p:extLst>
      <p:ext uri="{BB962C8B-B14F-4D97-AF65-F5344CB8AC3E}">
        <p14:creationId xmlns:p14="http://schemas.microsoft.com/office/powerpoint/2010/main" val="423915214"/>
      </p:ext>
    </p:extLst>
  </p:cSld>
  <p:clrMapOvr>
    <a:masterClrMapping/>
  </p:clrMapOvr>
  <p:transition spd="med">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18AD8ABA-3969-4270-BC03-EF6A14083922}"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366C7235-779F-47E7-8842-3BD2C8A901A8}" type="slidenum">
              <a:rPr lang="it-IT"/>
              <a:pPr/>
              <a:t>‹N›</a:t>
            </a:fld>
            <a:endParaRPr lang="it-IT"/>
          </a:p>
        </p:txBody>
      </p:sp>
    </p:spTree>
    <p:extLst>
      <p:ext uri="{BB962C8B-B14F-4D97-AF65-F5344CB8AC3E}">
        <p14:creationId xmlns:p14="http://schemas.microsoft.com/office/powerpoint/2010/main" val="3896986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40FD2DCA-0524-48E4-BA3F-212091900993}"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5C94843D-304E-44BA-A2A9-6E8769ED76DD}" type="slidenum">
              <a:rPr lang="it-IT"/>
              <a:pPr/>
              <a:t>‹N›</a:t>
            </a:fld>
            <a:endParaRPr lang="it-IT"/>
          </a:p>
        </p:txBody>
      </p:sp>
    </p:spTree>
    <p:extLst>
      <p:ext uri="{BB962C8B-B14F-4D97-AF65-F5344CB8AC3E}">
        <p14:creationId xmlns:p14="http://schemas.microsoft.com/office/powerpoint/2010/main" val="40210760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fld id="{7EAA0FD6-D973-4161-9577-89105045685D}"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C41CC5B3-C12D-4BE0-B24B-6122A2289AFE}" type="slidenum">
              <a:rPr lang="it-IT"/>
              <a:pPr/>
              <a:t>‹N›</a:t>
            </a:fld>
            <a:endParaRPr lang="it-IT"/>
          </a:p>
        </p:txBody>
      </p:sp>
    </p:spTree>
    <p:extLst>
      <p:ext uri="{BB962C8B-B14F-4D97-AF65-F5344CB8AC3E}">
        <p14:creationId xmlns:p14="http://schemas.microsoft.com/office/powerpoint/2010/main" val="4058486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74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74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DCBBA91-43CD-419B-9821-50E4ECD6D0EC}" type="slidenum">
              <a:rPr lang="en-US"/>
              <a:pPr>
                <a:defRPr/>
              </a:pPr>
              <a:t>‹N›</a:t>
            </a:fld>
            <a:endParaRPr lang="en-US"/>
          </a:p>
        </p:txBody>
      </p:sp>
    </p:spTree>
    <p:extLst>
      <p:ext uri="{BB962C8B-B14F-4D97-AF65-F5344CB8AC3E}">
        <p14:creationId xmlns:p14="http://schemas.microsoft.com/office/powerpoint/2010/main" val="13287262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3"/>
          <p:cNvSpPr>
            <a:spLocks noGrp="1"/>
          </p:cNvSpPr>
          <p:nvPr>
            <p:ph type="dt" sz="half" idx="10"/>
          </p:nvPr>
        </p:nvSpPr>
        <p:spPr/>
        <p:txBody>
          <a:bodyPr/>
          <a:lstStyle>
            <a:lvl1pPr>
              <a:defRPr/>
            </a:lvl1pPr>
          </a:lstStyle>
          <a:p>
            <a:fld id="{F98DC9EE-171C-4696-90AE-D0535A0B1DB5}" type="datetimeFigureOut">
              <a:rPr lang="it-IT"/>
              <a:pPr/>
              <a:t>17/04/2018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D570090F-3CEA-46DE-9575-31DB85FEB044}" type="slidenum">
              <a:rPr lang="it-IT"/>
              <a:pPr/>
              <a:t>‹N›</a:t>
            </a:fld>
            <a:endParaRPr lang="it-IT"/>
          </a:p>
        </p:txBody>
      </p:sp>
    </p:spTree>
    <p:extLst>
      <p:ext uri="{BB962C8B-B14F-4D97-AF65-F5344CB8AC3E}">
        <p14:creationId xmlns:p14="http://schemas.microsoft.com/office/powerpoint/2010/main" val="29728194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3"/>
          <p:cNvSpPr>
            <a:spLocks noGrp="1"/>
          </p:cNvSpPr>
          <p:nvPr>
            <p:ph type="dt" sz="half" idx="10"/>
          </p:nvPr>
        </p:nvSpPr>
        <p:spPr/>
        <p:txBody>
          <a:bodyPr/>
          <a:lstStyle>
            <a:lvl1pPr>
              <a:defRPr/>
            </a:lvl1pPr>
          </a:lstStyle>
          <a:p>
            <a:fld id="{44BD7921-5903-40F3-A511-597A92DC0F0D}" type="datetimeFigureOut">
              <a:rPr lang="it-IT"/>
              <a:pPr/>
              <a:t>17/04/2018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AD14CBE3-4D58-4EAF-8AD4-C75296782011}" type="slidenum">
              <a:rPr lang="it-IT"/>
              <a:pPr/>
              <a:t>‹N›</a:t>
            </a:fld>
            <a:endParaRPr lang="it-IT"/>
          </a:p>
        </p:txBody>
      </p:sp>
    </p:spTree>
    <p:extLst>
      <p:ext uri="{BB962C8B-B14F-4D97-AF65-F5344CB8AC3E}">
        <p14:creationId xmlns:p14="http://schemas.microsoft.com/office/powerpoint/2010/main" val="19371922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fld id="{847BF45D-AE71-407D-836C-06E019B7FE11}" type="datetimeFigureOut">
              <a:rPr lang="it-IT"/>
              <a:pPr/>
              <a:t>17/04/2018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52EFFD16-30FE-4C19-8046-46BDB53301BE}" type="slidenum">
              <a:rPr lang="it-IT"/>
              <a:pPr/>
              <a:t>‹N›</a:t>
            </a:fld>
            <a:endParaRPr lang="it-IT"/>
          </a:p>
        </p:txBody>
      </p:sp>
    </p:spTree>
    <p:extLst>
      <p:ext uri="{BB962C8B-B14F-4D97-AF65-F5344CB8AC3E}">
        <p14:creationId xmlns:p14="http://schemas.microsoft.com/office/powerpoint/2010/main" val="1133347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36DD04F0-8AC0-4E86-8750-AAA00F920DF6}" type="datetimeFigureOut">
              <a:rPr lang="it-IT"/>
              <a:pPr/>
              <a:t>17/04/2018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770367EB-3850-4DFE-8A75-E5C8C4BB973F}" type="slidenum">
              <a:rPr lang="it-IT"/>
              <a:pPr/>
              <a:t>‹N›</a:t>
            </a:fld>
            <a:endParaRPr lang="it-IT"/>
          </a:p>
        </p:txBody>
      </p:sp>
    </p:spTree>
    <p:extLst>
      <p:ext uri="{BB962C8B-B14F-4D97-AF65-F5344CB8AC3E}">
        <p14:creationId xmlns:p14="http://schemas.microsoft.com/office/powerpoint/2010/main" val="20863548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5DBCF596-7FE7-4A23-B1A9-B17A52391AEB}" type="datetimeFigureOut">
              <a:rPr lang="it-IT"/>
              <a:pPr/>
              <a:t>17/04/2018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79932F7D-8B59-4D24-BBA2-D7ABD13B89A6}" type="slidenum">
              <a:rPr lang="it-IT"/>
              <a:pPr/>
              <a:t>‹N›</a:t>
            </a:fld>
            <a:endParaRPr lang="it-IT"/>
          </a:p>
        </p:txBody>
      </p:sp>
    </p:spTree>
    <p:extLst>
      <p:ext uri="{BB962C8B-B14F-4D97-AF65-F5344CB8AC3E}">
        <p14:creationId xmlns:p14="http://schemas.microsoft.com/office/powerpoint/2010/main" val="33096470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A8C4E9FE-35CD-4548-9016-F200C7F83706}" type="datetimeFigureOut">
              <a:rPr lang="it-IT"/>
              <a:pPr/>
              <a:t>17/04/2018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6BABD143-D17E-420A-94F0-872AB80545D2}" type="slidenum">
              <a:rPr lang="it-IT"/>
              <a:pPr/>
              <a:t>‹N›</a:t>
            </a:fld>
            <a:endParaRPr lang="it-IT"/>
          </a:p>
        </p:txBody>
      </p:sp>
    </p:spTree>
    <p:extLst>
      <p:ext uri="{BB962C8B-B14F-4D97-AF65-F5344CB8AC3E}">
        <p14:creationId xmlns:p14="http://schemas.microsoft.com/office/powerpoint/2010/main" val="11959646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0ED861E8-452E-4A8B-896D-F101E5C8D4B9}"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76138882-D32D-444C-9307-729482D2273A}" type="slidenum">
              <a:rPr lang="it-IT"/>
              <a:pPr/>
              <a:t>‹N›</a:t>
            </a:fld>
            <a:endParaRPr lang="it-IT"/>
          </a:p>
        </p:txBody>
      </p:sp>
    </p:spTree>
    <p:extLst>
      <p:ext uri="{BB962C8B-B14F-4D97-AF65-F5344CB8AC3E}">
        <p14:creationId xmlns:p14="http://schemas.microsoft.com/office/powerpoint/2010/main" val="11140781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A32D49C3-043F-4ECF-BBB6-F4D7A09A6B0C}" type="datetimeFigureOut">
              <a:rPr lang="it-IT"/>
              <a:pPr/>
              <a:t>17/04/2018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D366EBA5-1799-455A-B080-2872A8775D17}" type="slidenum">
              <a:rPr lang="it-IT"/>
              <a:pPr/>
              <a:t>‹N›</a:t>
            </a:fld>
            <a:endParaRPr lang="it-IT"/>
          </a:p>
        </p:txBody>
      </p:sp>
    </p:spTree>
    <p:extLst>
      <p:ext uri="{BB962C8B-B14F-4D97-AF65-F5344CB8AC3E}">
        <p14:creationId xmlns:p14="http://schemas.microsoft.com/office/powerpoint/2010/main" val="25580650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596874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11761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699"/>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Arial" charset="0"/>
              </a:defRPr>
            </a:lvl1pPr>
          </a:lstStyle>
          <a:p>
            <a:pPr>
              <a:defRPr/>
            </a:pPr>
            <a:fld id="{A0E66918-B35F-484D-833C-028CE82C51B8}" type="slidenum">
              <a:rPr lang="en-US"/>
              <a:pPr>
                <a:defRPr/>
              </a:pPr>
              <a:t>‹N›</a:t>
            </a:fld>
            <a:endParaRPr lang="en-US"/>
          </a:p>
        </p:txBody>
      </p:sp>
    </p:spTree>
    <p:extLst>
      <p:ext uri="{BB962C8B-B14F-4D97-AF65-F5344CB8AC3E}">
        <p14:creationId xmlns:p14="http://schemas.microsoft.com/office/powerpoint/2010/main" val="273623828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830178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502746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437856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439449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725970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398108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63447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611264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20A5F3-1F90-42E7-8F6D-EC77850B3674}"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16085BD-B40F-462A-8399-E135C21E7C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655754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en-US"/>
              <a:t>Fare clic per modificare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3" name="Segnaposto data 3"/>
          <p:cNvSpPr>
            <a:spLocks noGrp="1"/>
          </p:cNvSpPr>
          <p:nvPr>
            <p:ph type="dt" sz="half" idx="10"/>
          </p:nvPr>
        </p:nvSpPr>
        <p:spPr/>
        <p:txBody>
          <a:bodyPr/>
          <a:lstStyle>
            <a:lvl1pPr>
              <a:defRPr/>
            </a:lvl1pPr>
          </a:lstStyle>
          <a:p>
            <a:pPr>
              <a:defRPr/>
            </a:pPr>
            <a:fld id="{DE9C8001-7F7A-4803-9912-1865B6052D53}" type="datetimeFigureOut">
              <a:rPr lang="it-IT">
                <a:solidFill>
                  <a:prstClr val="black">
                    <a:tint val="75000"/>
                  </a:prstClr>
                </a:solidFill>
              </a:rPr>
              <a:pPr>
                <a:defRPr/>
              </a:pPr>
              <a:t>17/04/2018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E34FF2F-5B82-4C63-A611-86D1366FDB6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82705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6"/>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B8FB408-9486-44B8-90FA-20CCC8E2B386}" type="slidenum">
              <a:rPr lang="en-US"/>
              <a:pPr>
                <a:defRPr/>
              </a:pPr>
              <a:t>‹N›</a:t>
            </a:fld>
            <a:endParaRPr lang="en-US"/>
          </a:p>
        </p:txBody>
      </p:sp>
    </p:spTree>
    <p:extLst>
      <p:ext uri="{BB962C8B-B14F-4D97-AF65-F5344CB8AC3E}">
        <p14:creationId xmlns:p14="http://schemas.microsoft.com/office/powerpoint/2010/main" val="8061823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E8F3ABB-FB84-48E6-B63E-2A1F0A8DEB6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2161127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1982097-053B-4FD9-92C2-0CAFD12DE32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1586532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435"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99A7B44-E3FC-4D54-AD9B-390D97452CE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2584009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2338"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BDA8427E-43E1-4F3D-8B4C-AD40D0886FA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4122541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3141774A-76D8-4D86-B3C9-C0739CBF5D3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3125505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A4740FC7-4811-4304-B8A2-BD43F892884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551410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C0133DCF-4910-4073-AA07-4B79A3F59B5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8773797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435"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8AB7F487-F872-4105-87CF-1BFA9ACD81D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7520265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166"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4934C46-0DFD-4385-B2FF-3AEA9C9C9CE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6578891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EE7C3FB0-2E53-4DE2-97C7-83891857FBE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856492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6"/>
            <a:ext cx="8229600" cy="4525963"/>
          </a:xfrm>
        </p:spPr>
        <p:txBody>
          <a:bodyPr/>
          <a:lstStyle/>
          <a:p>
            <a:pPr lvl="0"/>
            <a:endParaRPr lang="it-IT" noProof="0" smtClean="0"/>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6D57307-DD92-4EA7-9A0F-E8CC0394D81A}" type="slidenum">
              <a:rPr lang="en-US"/>
              <a:pPr>
                <a:defRPr/>
              </a:pPr>
              <a:t>‹N›</a:t>
            </a:fld>
            <a:endParaRPr lang="en-US"/>
          </a:p>
        </p:txBody>
      </p:sp>
    </p:spTree>
    <p:extLst>
      <p:ext uri="{BB962C8B-B14F-4D97-AF65-F5344CB8AC3E}">
        <p14:creationId xmlns:p14="http://schemas.microsoft.com/office/powerpoint/2010/main" val="38761289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31523"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FD2AF83-2188-47A6-B739-E9E4F9EE17A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1846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457200" y="1600201"/>
            <a:ext cx="4044462" cy="4525963"/>
          </a:xfrm>
        </p:spPr>
        <p:txBody>
          <a:bodyPr/>
          <a:lstStyle/>
          <a:p>
            <a:endParaRPr lang="it-IT"/>
          </a:p>
        </p:txBody>
      </p:sp>
      <p:sp>
        <p:nvSpPr>
          <p:cNvPr id="4" name="Segnaposto testo 3"/>
          <p:cNvSpPr>
            <a:spLocks noGrp="1"/>
          </p:cNvSpPr>
          <p:nvPr>
            <p:ph type="body" sz="half" idx="2"/>
          </p:nvPr>
        </p:nvSpPr>
        <p:spPr>
          <a:xfrm>
            <a:off x="4642338" y="1600201"/>
            <a:ext cx="4044462"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D7962417-9FBC-435F-AFD4-EDB35EAB18F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9495084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2C8E2C81-3EA5-41EB-AD96-2F46CC67B292}"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9CF10913-1609-4A2A-9F9E-25CBAD8AF8F8}" type="slidenum">
              <a:rPr lang="it-IT" altLang="it-IT"/>
              <a:pPr/>
              <a:t>‹N›</a:t>
            </a:fld>
            <a:endParaRPr lang="it-IT" altLang="it-IT"/>
          </a:p>
        </p:txBody>
      </p:sp>
    </p:spTree>
    <p:extLst>
      <p:ext uri="{BB962C8B-B14F-4D97-AF65-F5344CB8AC3E}">
        <p14:creationId xmlns:p14="http://schemas.microsoft.com/office/powerpoint/2010/main" val="12569478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DFB8C02D-D3D2-480C-85FD-82194CDAC3A2}"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F1DC2578-A108-4052-BB70-B9D37BAB575F}" type="slidenum">
              <a:rPr lang="it-IT" altLang="it-IT"/>
              <a:pPr/>
              <a:t>‹N›</a:t>
            </a:fld>
            <a:endParaRPr lang="it-IT" altLang="it-IT"/>
          </a:p>
        </p:txBody>
      </p:sp>
    </p:spTree>
    <p:extLst>
      <p:ext uri="{BB962C8B-B14F-4D97-AF65-F5344CB8AC3E}">
        <p14:creationId xmlns:p14="http://schemas.microsoft.com/office/powerpoint/2010/main" val="41297721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fld id="{DA6810E0-3AC8-42F2-BA25-4CD2FD389D4A}"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2A43098E-F3CC-4188-BDBC-2FB5D523D5FC}" type="slidenum">
              <a:rPr lang="it-IT" altLang="it-IT"/>
              <a:pPr/>
              <a:t>‹N›</a:t>
            </a:fld>
            <a:endParaRPr lang="it-IT" altLang="it-IT"/>
          </a:p>
        </p:txBody>
      </p:sp>
    </p:spTree>
    <p:extLst>
      <p:ext uri="{BB962C8B-B14F-4D97-AF65-F5344CB8AC3E}">
        <p14:creationId xmlns:p14="http://schemas.microsoft.com/office/powerpoint/2010/main" val="37131051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3"/>
          <p:cNvSpPr>
            <a:spLocks noGrp="1"/>
          </p:cNvSpPr>
          <p:nvPr>
            <p:ph type="dt" sz="half" idx="10"/>
          </p:nvPr>
        </p:nvSpPr>
        <p:spPr/>
        <p:txBody>
          <a:bodyPr/>
          <a:lstStyle>
            <a:lvl1pPr>
              <a:defRPr/>
            </a:lvl1pPr>
          </a:lstStyle>
          <a:p>
            <a:fld id="{E2294527-196C-40F3-8FDB-660EF7C45D41}" type="datetimeFigureOut">
              <a:rPr lang="it-IT" altLang="it-IT"/>
              <a:pPr/>
              <a:t>17/04/2018</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8B3B7F58-94E8-403A-A1D0-A61CB075E2B0}" type="slidenum">
              <a:rPr lang="it-IT" altLang="it-IT"/>
              <a:pPr/>
              <a:t>‹N›</a:t>
            </a:fld>
            <a:endParaRPr lang="it-IT" altLang="it-IT"/>
          </a:p>
        </p:txBody>
      </p:sp>
    </p:spTree>
    <p:extLst>
      <p:ext uri="{BB962C8B-B14F-4D97-AF65-F5344CB8AC3E}">
        <p14:creationId xmlns:p14="http://schemas.microsoft.com/office/powerpoint/2010/main" val="42310901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3"/>
          <p:cNvSpPr>
            <a:spLocks noGrp="1"/>
          </p:cNvSpPr>
          <p:nvPr>
            <p:ph type="dt" sz="half" idx="10"/>
          </p:nvPr>
        </p:nvSpPr>
        <p:spPr/>
        <p:txBody>
          <a:bodyPr/>
          <a:lstStyle>
            <a:lvl1pPr>
              <a:defRPr/>
            </a:lvl1pPr>
          </a:lstStyle>
          <a:p>
            <a:fld id="{74780915-59C3-4C4C-9C07-A06720DC7C88}" type="datetimeFigureOut">
              <a:rPr lang="it-IT" altLang="it-IT"/>
              <a:pPr/>
              <a:t>17/04/2018</a:t>
            </a:fld>
            <a:endParaRPr lang="it-IT" alt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CA409B09-2023-46CC-B798-E39F04CE084A}" type="slidenum">
              <a:rPr lang="it-IT" altLang="it-IT"/>
              <a:pPr/>
              <a:t>‹N›</a:t>
            </a:fld>
            <a:endParaRPr lang="it-IT" altLang="it-IT"/>
          </a:p>
        </p:txBody>
      </p:sp>
    </p:spTree>
    <p:extLst>
      <p:ext uri="{BB962C8B-B14F-4D97-AF65-F5344CB8AC3E}">
        <p14:creationId xmlns:p14="http://schemas.microsoft.com/office/powerpoint/2010/main" val="10278269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fld id="{E08AF284-9662-4005-A6EC-A8E4D8EA0779}" type="datetimeFigureOut">
              <a:rPr lang="it-IT" altLang="it-IT"/>
              <a:pPr/>
              <a:t>17/04/2018</a:t>
            </a:fld>
            <a:endParaRPr lang="it-IT" alt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13DE5CD7-F8B8-4065-8749-1E6245C9B9FD}" type="slidenum">
              <a:rPr lang="it-IT" altLang="it-IT"/>
              <a:pPr/>
              <a:t>‹N›</a:t>
            </a:fld>
            <a:endParaRPr lang="it-IT" altLang="it-IT"/>
          </a:p>
        </p:txBody>
      </p:sp>
    </p:spTree>
    <p:extLst>
      <p:ext uri="{BB962C8B-B14F-4D97-AF65-F5344CB8AC3E}">
        <p14:creationId xmlns:p14="http://schemas.microsoft.com/office/powerpoint/2010/main" val="15286601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A753A7D5-5E5C-42D2-8F55-B2C0798F3B3F}" type="datetimeFigureOut">
              <a:rPr lang="it-IT" altLang="it-IT"/>
              <a:pPr/>
              <a:t>17/04/2018</a:t>
            </a:fld>
            <a:endParaRPr lang="it-IT" alt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12DD7FBD-AC7A-4805-B656-667918382EC6}" type="slidenum">
              <a:rPr lang="it-IT" altLang="it-IT"/>
              <a:pPr/>
              <a:t>‹N›</a:t>
            </a:fld>
            <a:endParaRPr lang="it-IT" altLang="it-IT"/>
          </a:p>
        </p:txBody>
      </p:sp>
    </p:spTree>
    <p:extLst>
      <p:ext uri="{BB962C8B-B14F-4D97-AF65-F5344CB8AC3E}">
        <p14:creationId xmlns:p14="http://schemas.microsoft.com/office/powerpoint/2010/main" val="26724561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B1F163CB-90DB-4AE0-93F9-DCCE2620CAC5}" type="datetimeFigureOut">
              <a:rPr lang="it-IT" altLang="it-IT"/>
              <a:pPr/>
              <a:t>17/04/2018</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E2DABCB7-CD57-48A9-B136-3D2681C3F988}" type="slidenum">
              <a:rPr lang="it-IT" altLang="it-IT"/>
              <a:pPr/>
              <a:t>‹N›</a:t>
            </a:fld>
            <a:endParaRPr lang="it-IT" altLang="it-IT"/>
          </a:p>
        </p:txBody>
      </p:sp>
    </p:spTree>
    <p:extLst>
      <p:ext uri="{BB962C8B-B14F-4D97-AF65-F5344CB8AC3E}">
        <p14:creationId xmlns:p14="http://schemas.microsoft.com/office/powerpoint/2010/main" val="2749750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749"/>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C11A2D0-0130-41B0-A3DB-AFAF4CE018AF}" type="slidenum">
              <a:rPr lang="en-US"/>
              <a:pPr>
                <a:defRPr/>
              </a:pPr>
              <a:t>‹N›</a:t>
            </a:fld>
            <a:endParaRPr lang="en-US"/>
          </a:p>
        </p:txBody>
      </p:sp>
    </p:spTree>
    <p:extLst>
      <p:ext uri="{BB962C8B-B14F-4D97-AF65-F5344CB8AC3E}">
        <p14:creationId xmlns:p14="http://schemas.microsoft.com/office/powerpoint/2010/main" val="372230347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28F91A8D-38EB-4798-9E87-69BC0631BD0F}" type="datetimeFigureOut">
              <a:rPr lang="it-IT" altLang="it-IT"/>
              <a:pPr/>
              <a:t>17/04/2018</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26EDDE6F-53BE-4080-A073-FBC533168964}" type="slidenum">
              <a:rPr lang="it-IT" altLang="it-IT"/>
              <a:pPr/>
              <a:t>‹N›</a:t>
            </a:fld>
            <a:endParaRPr lang="it-IT" altLang="it-IT"/>
          </a:p>
        </p:txBody>
      </p:sp>
    </p:spTree>
    <p:extLst>
      <p:ext uri="{BB962C8B-B14F-4D97-AF65-F5344CB8AC3E}">
        <p14:creationId xmlns:p14="http://schemas.microsoft.com/office/powerpoint/2010/main" val="38093911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EBD01D21-A8BD-4438-BBFB-E656D92F38D4}"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3DA2197D-58C0-4018-8C96-0F41840A9B0E}" type="slidenum">
              <a:rPr lang="it-IT" altLang="it-IT"/>
              <a:pPr/>
              <a:t>‹N›</a:t>
            </a:fld>
            <a:endParaRPr lang="it-IT" altLang="it-IT"/>
          </a:p>
        </p:txBody>
      </p:sp>
    </p:spTree>
    <p:extLst>
      <p:ext uri="{BB962C8B-B14F-4D97-AF65-F5344CB8AC3E}">
        <p14:creationId xmlns:p14="http://schemas.microsoft.com/office/powerpoint/2010/main" val="14394964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defRPr/>
            </a:lvl1pPr>
          </a:lstStyle>
          <a:p>
            <a:fld id="{83DA6E38-119D-4C27-8B76-384B98429190}" type="datetimeFigureOut">
              <a:rPr lang="it-IT" altLang="it-IT"/>
              <a:pPr/>
              <a:t>17/04/2018</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EB5A9FF5-4218-4739-8EAE-DA2D5DAF03A2}" type="slidenum">
              <a:rPr lang="it-IT" altLang="it-IT"/>
              <a:pPr/>
              <a:t>‹N›</a:t>
            </a:fld>
            <a:endParaRPr lang="it-IT" altLang="it-IT"/>
          </a:p>
        </p:txBody>
      </p:sp>
    </p:spTree>
    <p:extLst>
      <p:ext uri="{BB962C8B-B14F-4D97-AF65-F5344CB8AC3E}">
        <p14:creationId xmlns:p14="http://schemas.microsoft.com/office/powerpoint/2010/main" val="2814188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0" indent="0" algn="ctr">
              <a:buNone/>
              <a:defRPr/>
            </a:lvl2pPr>
            <a:lvl3pPr marL="914259" indent="0" algn="ctr">
              <a:buNone/>
              <a:defRPr/>
            </a:lvl3pPr>
            <a:lvl4pPr marL="1371388" indent="0" algn="ctr">
              <a:buNone/>
              <a:defRPr/>
            </a:lvl4pPr>
            <a:lvl5pPr marL="1828516" indent="0" algn="ctr">
              <a:buNone/>
              <a:defRPr/>
            </a:lvl5pPr>
            <a:lvl6pPr marL="2285646" indent="0" algn="ctr">
              <a:buNone/>
              <a:defRPr/>
            </a:lvl6pPr>
            <a:lvl7pPr marL="2742775" indent="0" algn="ctr">
              <a:buNone/>
              <a:defRPr/>
            </a:lvl7pPr>
            <a:lvl8pPr marL="3199904" indent="0" algn="ctr">
              <a:buNone/>
              <a:defRPr/>
            </a:lvl8pPr>
            <a:lvl9pPr marL="365703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7FF0EF4B-7BA4-4CA6-BC8A-31D2BC69D43B}" type="slidenum">
              <a:rPr lang="en-GB"/>
              <a:pPr>
                <a:defRPr/>
              </a:pPr>
              <a:t>‹N›</a:t>
            </a:fld>
            <a:endParaRPr lang="en-GB"/>
          </a:p>
        </p:txBody>
      </p:sp>
    </p:spTree>
    <p:extLst>
      <p:ext uri="{BB962C8B-B14F-4D97-AF65-F5344CB8AC3E}">
        <p14:creationId xmlns:p14="http://schemas.microsoft.com/office/powerpoint/2010/main" val="1248953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A7319D71-C2BA-4B36-BC77-3FEBD01C5DC1}" type="slidenum">
              <a:rPr lang="en-GB"/>
              <a:pPr>
                <a:defRPr/>
              </a:pPr>
              <a:t>‹N›</a:t>
            </a:fld>
            <a:endParaRPr lang="en-GB"/>
          </a:p>
        </p:txBody>
      </p:sp>
    </p:spTree>
    <p:extLst>
      <p:ext uri="{BB962C8B-B14F-4D97-AF65-F5344CB8AC3E}">
        <p14:creationId xmlns:p14="http://schemas.microsoft.com/office/powerpoint/2010/main" val="1558401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2"/>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88" indent="0">
              <a:buNone/>
              <a:defRPr sz="1400"/>
            </a:lvl4pPr>
            <a:lvl5pPr marL="1828516" indent="0">
              <a:buNone/>
              <a:defRPr sz="1400"/>
            </a:lvl5pPr>
            <a:lvl6pPr marL="2285646" indent="0">
              <a:buNone/>
              <a:defRPr sz="1400"/>
            </a:lvl6pPr>
            <a:lvl7pPr marL="2742775" indent="0">
              <a:buNone/>
              <a:defRPr sz="1400"/>
            </a:lvl7pPr>
            <a:lvl8pPr marL="3199904" indent="0">
              <a:buNone/>
              <a:defRPr sz="1400"/>
            </a:lvl8pPr>
            <a:lvl9pPr marL="3657033"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717E60D7-18D1-428B-9D75-A4520FE63B6B}" type="slidenum">
              <a:rPr lang="en-GB"/>
              <a:pPr>
                <a:defRPr/>
              </a:pPr>
              <a:t>‹N›</a:t>
            </a:fld>
            <a:endParaRPr lang="en-GB"/>
          </a:p>
        </p:txBody>
      </p:sp>
    </p:spTree>
    <p:extLst>
      <p:ext uri="{BB962C8B-B14F-4D97-AF65-F5344CB8AC3E}">
        <p14:creationId xmlns:p14="http://schemas.microsoft.com/office/powerpoint/2010/main" val="6121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668609A6-B479-4B0F-BE70-44B1BFE0409F}"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6D592070-7E71-45F7-9609-7E0254F6D7F2}" type="slidenum">
              <a:rPr lang="en-GB"/>
              <a:pPr>
                <a:defRPr/>
              </a:pPr>
              <a:t>‹N›</a:t>
            </a:fld>
            <a:endParaRPr lang="en-GB"/>
          </a:p>
        </p:txBody>
      </p:sp>
    </p:spTree>
    <p:extLst>
      <p:ext uri="{BB962C8B-B14F-4D97-AF65-F5344CB8AC3E}">
        <p14:creationId xmlns:p14="http://schemas.microsoft.com/office/powerpoint/2010/main" val="29997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7130" indent="0">
              <a:buNone/>
              <a:defRPr sz="2000" b="1"/>
            </a:lvl2pPr>
            <a:lvl3pPr marL="914259" indent="0">
              <a:buNone/>
              <a:defRPr sz="1800" b="1"/>
            </a:lvl3pPr>
            <a:lvl4pPr marL="1371388" indent="0">
              <a:buNone/>
              <a:defRPr sz="1600" b="1"/>
            </a:lvl4pPr>
            <a:lvl5pPr marL="1828516" indent="0">
              <a:buNone/>
              <a:defRPr sz="1600" b="1"/>
            </a:lvl5pPr>
            <a:lvl6pPr marL="2285646" indent="0">
              <a:buNone/>
              <a:defRPr sz="1600" b="1"/>
            </a:lvl6pPr>
            <a:lvl7pPr marL="2742775" indent="0">
              <a:buNone/>
              <a:defRPr sz="1600" b="1"/>
            </a:lvl7pPr>
            <a:lvl8pPr marL="3199904" indent="0">
              <a:buNone/>
              <a:defRPr sz="1600" b="1"/>
            </a:lvl8pPr>
            <a:lvl9pPr marL="365703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1" y="1535114"/>
            <a:ext cx="4041775" cy="639762"/>
          </a:xfrm>
        </p:spPr>
        <p:txBody>
          <a:bodyPr anchor="b"/>
          <a:lstStyle>
            <a:lvl1pPr marL="0" indent="0">
              <a:buNone/>
              <a:defRPr sz="2400" b="1"/>
            </a:lvl1pPr>
            <a:lvl2pPr marL="457130" indent="0">
              <a:buNone/>
              <a:defRPr sz="2000" b="1"/>
            </a:lvl2pPr>
            <a:lvl3pPr marL="914259" indent="0">
              <a:buNone/>
              <a:defRPr sz="1800" b="1"/>
            </a:lvl3pPr>
            <a:lvl4pPr marL="1371388" indent="0">
              <a:buNone/>
              <a:defRPr sz="1600" b="1"/>
            </a:lvl4pPr>
            <a:lvl5pPr marL="1828516" indent="0">
              <a:buNone/>
              <a:defRPr sz="1600" b="1"/>
            </a:lvl5pPr>
            <a:lvl6pPr marL="2285646" indent="0">
              <a:buNone/>
              <a:defRPr sz="1600" b="1"/>
            </a:lvl6pPr>
            <a:lvl7pPr marL="2742775" indent="0">
              <a:buNone/>
              <a:defRPr sz="1600" b="1"/>
            </a:lvl7pPr>
            <a:lvl8pPr marL="3199904" indent="0">
              <a:buNone/>
              <a:defRPr sz="1600" b="1"/>
            </a:lvl8pPr>
            <a:lvl9pPr marL="365703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8"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9"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748DC88F-692A-4DAB-8B97-36287029732D}" type="slidenum">
              <a:rPr lang="en-GB"/>
              <a:pPr>
                <a:defRPr/>
              </a:pPr>
              <a:t>‹N›</a:t>
            </a:fld>
            <a:endParaRPr lang="en-GB"/>
          </a:p>
        </p:txBody>
      </p:sp>
    </p:spTree>
    <p:extLst>
      <p:ext uri="{BB962C8B-B14F-4D97-AF65-F5344CB8AC3E}">
        <p14:creationId xmlns:p14="http://schemas.microsoft.com/office/powerpoint/2010/main" val="558965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3D201964-75A7-46D6-AC8C-AC946F833340}" type="slidenum">
              <a:rPr lang="en-GB"/>
              <a:pPr>
                <a:defRPr/>
              </a:pPr>
              <a:t>‹N›</a:t>
            </a:fld>
            <a:endParaRPr lang="en-GB"/>
          </a:p>
        </p:txBody>
      </p:sp>
    </p:spTree>
    <p:extLst>
      <p:ext uri="{BB962C8B-B14F-4D97-AF65-F5344CB8AC3E}">
        <p14:creationId xmlns:p14="http://schemas.microsoft.com/office/powerpoint/2010/main" val="2832905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D7AE31F3-96C6-4277-A56D-27B0CAF16D1F}" type="slidenum">
              <a:rPr lang="en-GB"/>
              <a:pPr>
                <a:defRPr/>
              </a:pPr>
              <a:t>‹N›</a:t>
            </a:fld>
            <a:endParaRPr lang="en-GB"/>
          </a:p>
        </p:txBody>
      </p:sp>
    </p:spTree>
    <p:extLst>
      <p:ext uri="{BB962C8B-B14F-4D97-AF65-F5344CB8AC3E}">
        <p14:creationId xmlns:p14="http://schemas.microsoft.com/office/powerpoint/2010/main" val="1425007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3"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88" indent="0">
              <a:buNone/>
              <a:defRPr sz="900"/>
            </a:lvl4pPr>
            <a:lvl5pPr marL="1828516" indent="0">
              <a:buNone/>
              <a:defRPr sz="900"/>
            </a:lvl5pPr>
            <a:lvl6pPr marL="2285646" indent="0">
              <a:buNone/>
              <a:defRPr sz="900"/>
            </a:lvl6pPr>
            <a:lvl7pPr marL="2742775" indent="0">
              <a:buNone/>
              <a:defRPr sz="900"/>
            </a:lvl7pPr>
            <a:lvl8pPr marL="3199904" indent="0">
              <a:buNone/>
              <a:defRPr sz="900"/>
            </a:lvl8pPr>
            <a:lvl9pPr marL="365703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196F6AF6-D01B-4513-A85D-1E86994BFCE6}" type="slidenum">
              <a:rPr lang="en-GB"/>
              <a:pPr>
                <a:defRPr/>
              </a:pPr>
              <a:t>‹N›</a:t>
            </a:fld>
            <a:endParaRPr lang="en-GB"/>
          </a:p>
        </p:txBody>
      </p:sp>
    </p:spTree>
    <p:extLst>
      <p:ext uri="{BB962C8B-B14F-4D97-AF65-F5344CB8AC3E}">
        <p14:creationId xmlns:p14="http://schemas.microsoft.com/office/powerpoint/2010/main" val="4015919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88" indent="0">
              <a:buNone/>
              <a:defRPr sz="2000"/>
            </a:lvl4pPr>
            <a:lvl5pPr marL="1828516" indent="0">
              <a:buNone/>
              <a:defRPr sz="2000"/>
            </a:lvl5pPr>
            <a:lvl6pPr marL="2285646" indent="0">
              <a:buNone/>
              <a:defRPr sz="2000"/>
            </a:lvl6pPr>
            <a:lvl7pPr marL="2742775" indent="0">
              <a:buNone/>
              <a:defRPr sz="2000"/>
            </a:lvl7pPr>
            <a:lvl8pPr marL="3199904" indent="0">
              <a:buNone/>
              <a:defRPr sz="2000"/>
            </a:lvl8pPr>
            <a:lvl9pPr marL="365703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88" indent="0">
              <a:buNone/>
              <a:defRPr sz="900"/>
            </a:lvl4pPr>
            <a:lvl5pPr marL="1828516" indent="0">
              <a:buNone/>
              <a:defRPr sz="900"/>
            </a:lvl5pPr>
            <a:lvl6pPr marL="2285646" indent="0">
              <a:buNone/>
              <a:defRPr sz="900"/>
            </a:lvl6pPr>
            <a:lvl7pPr marL="2742775" indent="0">
              <a:buNone/>
              <a:defRPr sz="900"/>
            </a:lvl7pPr>
            <a:lvl8pPr marL="3199904" indent="0">
              <a:buNone/>
              <a:defRPr sz="900"/>
            </a:lvl8pPr>
            <a:lvl9pPr marL="365703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11083349-1DCF-4C00-B3AD-CF9394E4E3A1}" type="slidenum">
              <a:rPr lang="en-GB"/>
              <a:pPr>
                <a:defRPr/>
              </a:pPr>
              <a:t>‹N›</a:t>
            </a:fld>
            <a:endParaRPr lang="en-GB"/>
          </a:p>
        </p:txBody>
      </p:sp>
    </p:spTree>
    <p:extLst>
      <p:ext uri="{BB962C8B-B14F-4D97-AF65-F5344CB8AC3E}">
        <p14:creationId xmlns:p14="http://schemas.microsoft.com/office/powerpoint/2010/main" val="4042600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20CDF1FD-68B1-4EB0-B28E-F2F55DB32225}" type="slidenum">
              <a:rPr lang="en-GB"/>
              <a:pPr>
                <a:defRPr/>
              </a:pPr>
              <a:t>‹N›</a:t>
            </a:fld>
            <a:endParaRPr lang="en-GB"/>
          </a:p>
        </p:txBody>
      </p:sp>
    </p:spTree>
    <p:extLst>
      <p:ext uri="{BB962C8B-B14F-4D97-AF65-F5344CB8AC3E}">
        <p14:creationId xmlns:p14="http://schemas.microsoft.com/office/powerpoint/2010/main" val="2997723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b="1">
                <a:latin typeface="Arial" pitchFamily="34" charset="0"/>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b="1">
                <a:latin typeface="Arial" pitchFamily="34" charset="0"/>
                <a:cs typeface="Arial" pitchFamily="34" charset="0"/>
              </a:defRPr>
            </a:lvl1pPr>
          </a:lstStyle>
          <a:p>
            <a:pPr>
              <a:defRPr/>
            </a:pPr>
            <a:fld id="{00E69A77-4BF7-489B-84B9-1C55133FD689}" type="slidenum">
              <a:rPr lang="en-GB"/>
              <a:pPr>
                <a:defRPr/>
              </a:pPr>
              <a:t>‹N›</a:t>
            </a:fld>
            <a:endParaRPr lang="en-GB"/>
          </a:p>
        </p:txBody>
      </p:sp>
    </p:spTree>
    <p:extLst>
      <p:ext uri="{BB962C8B-B14F-4D97-AF65-F5344CB8AC3E}">
        <p14:creationId xmlns:p14="http://schemas.microsoft.com/office/powerpoint/2010/main" val="963710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4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5"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F7AF9A38-9C64-4479-B514-5120DFE85232}" type="slidenum">
              <a:rPr lang="it-IT"/>
              <a:pPr>
                <a:defRPr/>
              </a:pPr>
              <a:t>‹N›</a:t>
            </a:fld>
            <a:endParaRPr lang="it-IT"/>
          </a:p>
        </p:txBody>
      </p:sp>
    </p:spTree>
    <p:extLst>
      <p:ext uri="{BB962C8B-B14F-4D97-AF65-F5344CB8AC3E}">
        <p14:creationId xmlns:p14="http://schemas.microsoft.com/office/powerpoint/2010/main" val="4191540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5"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3962A29E-EFF6-4DD1-B716-AECF3806317E}" type="slidenum">
              <a:rPr lang="it-IT"/>
              <a:pPr>
                <a:defRPr/>
              </a:pPr>
              <a:t>‹N›</a:t>
            </a:fld>
            <a:endParaRPr lang="it-IT"/>
          </a:p>
        </p:txBody>
      </p:sp>
    </p:spTree>
    <p:extLst>
      <p:ext uri="{BB962C8B-B14F-4D97-AF65-F5344CB8AC3E}">
        <p14:creationId xmlns:p14="http://schemas.microsoft.com/office/powerpoint/2010/main" val="282219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3A23984C-733F-4ACD-911A-E8F476291181}"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7"/>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5"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ED8AC6F9-782C-4FCA-A444-AFC3BD0426FF}" type="slidenum">
              <a:rPr lang="it-IT"/>
              <a:pPr>
                <a:defRPr/>
              </a:pPr>
              <a:t>‹N›</a:t>
            </a:fld>
            <a:endParaRPr lang="it-IT"/>
          </a:p>
        </p:txBody>
      </p:sp>
    </p:spTree>
    <p:extLst>
      <p:ext uri="{BB962C8B-B14F-4D97-AF65-F5344CB8AC3E}">
        <p14:creationId xmlns:p14="http://schemas.microsoft.com/office/powerpoint/2010/main" val="1188351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6"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93B2D844-E67B-4480-8BAA-85BD6914D15D}" type="slidenum">
              <a:rPr lang="it-IT"/>
              <a:pPr>
                <a:defRPr/>
              </a:pPr>
              <a:t>‹N›</a:t>
            </a:fld>
            <a:endParaRPr lang="it-IT"/>
          </a:p>
        </p:txBody>
      </p:sp>
    </p:spTree>
    <p:extLst>
      <p:ext uri="{BB962C8B-B14F-4D97-AF65-F5344CB8AC3E}">
        <p14:creationId xmlns:p14="http://schemas.microsoft.com/office/powerpoint/2010/main" val="386834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4"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8"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9"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B711E49B-30A0-4CDF-8E5E-3EE94FC3C422}" type="slidenum">
              <a:rPr lang="it-IT"/>
              <a:pPr>
                <a:defRPr/>
              </a:pPr>
              <a:t>‹N›</a:t>
            </a:fld>
            <a:endParaRPr lang="it-IT"/>
          </a:p>
        </p:txBody>
      </p:sp>
    </p:spTree>
    <p:extLst>
      <p:ext uri="{BB962C8B-B14F-4D97-AF65-F5344CB8AC3E}">
        <p14:creationId xmlns:p14="http://schemas.microsoft.com/office/powerpoint/2010/main" val="24873547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4"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5"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7EC68CA9-2FE1-4851-AC24-1A182299F547}" type="slidenum">
              <a:rPr lang="it-IT"/>
              <a:pPr>
                <a:defRPr/>
              </a:pPr>
              <a:t>‹N›</a:t>
            </a:fld>
            <a:endParaRPr lang="it-IT"/>
          </a:p>
        </p:txBody>
      </p:sp>
    </p:spTree>
    <p:extLst>
      <p:ext uri="{BB962C8B-B14F-4D97-AF65-F5344CB8AC3E}">
        <p14:creationId xmlns:p14="http://schemas.microsoft.com/office/powerpoint/2010/main" val="3106497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3"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4"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B88AF7C6-E7FB-436D-BBA6-0E9B5E12CD97}" type="slidenum">
              <a:rPr lang="it-IT"/>
              <a:pPr>
                <a:defRPr/>
              </a:pPr>
              <a:t>‹N›</a:t>
            </a:fld>
            <a:endParaRPr lang="it-IT"/>
          </a:p>
        </p:txBody>
      </p:sp>
    </p:spTree>
    <p:extLst>
      <p:ext uri="{BB962C8B-B14F-4D97-AF65-F5344CB8AC3E}">
        <p14:creationId xmlns:p14="http://schemas.microsoft.com/office/powerpoint/2010/main" val="2228819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1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6"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7EDCCD6A-37C4-456D-BBFD-C659B7B9E1DC}" type="slidenum">
              <a:rPr lang="it-IT"/>
              <a:pPr>
                <a:defRPr/>
              </a:pPr>
              <a:t>‹N›</a:t>
            </a:fld>
            <a:endParaRPr lang="it-IT"/>
          </a:p>
        </p:txBody>
      </p:sp>
    </p:spTree>
    <p:extLst>
      <p:ext uri="{BB962C8B-B14F-4D97-AF65-F5344CB8AC3E}">
        <p14:creationId xmlns:p14="http://schemas.microsoft.com/office/powerpoint/2010/main" val="2913689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6"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15F2013B-1EEE-44AE-9354-1E57B5F6513D}" type="slidenum">
              <a:rPr lang="it-IT"/>
              <a:pPr>
                <a:defRPr/>
              </a:pPr>
              <a:t>‹N›</a:t>
            </a:fld>
            <a:endParaRPr lang="it-IT"/>
          </a:p>
        </p:txBody>
      </p:sp>
    </p:spTree>
    <p:extLst>
      <p:ext uri="{BB962C8B-B14F-4D97-AF65-F5344CB8AC3E}">
        <p14:creationId xmlns:p14="http://schemas.microsoft.com/office/powerpoint/2010/main" val="98856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5"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7AC82DA8-BD0D-47C3-9CAF-67D8B73CDFC2}" type="slidenum">
              <a:rPr lang="it-IT"/>
              <a:pPr>
                <a:defRPr/>
              </a:pPr>
              <a:t>‹N›</a:t>
            </a:fld>
            <a:endParaRPr lang="it-IT"/>
          </a:p>
        </p:txBody>
      </p:sp>
    </p:spTree>
    <p:extLst>
      <p:ext uri="{BB962C8B-B14F-4D97-AF65-F5344CB8AC3E}">
        <p14:creationId xmlns:p14="http://schemas.microsoft.com/office/powerpoint/2010/main" val="4262666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755"/>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755"/>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eaLnBrk="0" hangingPunct="0">
              <a:defRPr b="1">
                <a:latin typeface="Calibri" pitchFamily="34" charset="0"/>
                <a:ea typeface="ＭＳ Ｐゴシック" charset="-128"/>
                <a:cs typeface="+mn-cs"/>
              </a:defRPr>
            </a:lvl1pPr>
          </a:lstStyle>
          <a:p>
            <a:pPr>
              <a:defRPr/>
            </a:pPr>
            <a:fld id="{EB908E50-6A27-4E4A-9EC1-304306F68F86}" type="datetime1">
              <a:rPr lang="it-IT"/>
              <a:pPr>
                <a:defRPr/>
              </a:pPr>
              <a:t>17/04/2018</a:t>
            </a:fld>
            <a:endParaRPr lang="it-IT"/>
          </a:p>
        </p:txBody>
      </p:sp>
      <p:sp>
        <p:nvSpPr>
          <p:cNvPr id="5" name="Rectangle 5"/>
          <p:cNvSpPr>
            <a:spLocks noGrp="1" noChangeArrowheads="1"/>
          </p:cNvSpPr>
          <p:nvPr>
            <p:ph type="ftr" sz="quarter" idx="11"/>
          </p:nvPr>
        </p:nvSpPr>
        <p:spPr/>
        <p:txBody>
          <a:bodyPr/>
          <a:lstStyle>
            <a:lvl1pPr eaLnBrk="0" hangingPunct="0">
              <a:defRPr b="1">
                <a:latin typeface="Calibri" pitchFamily="34" charset="0"/>
                <a:ea typeface="ＭＳ Ｐゴシック" charset="-128"/>
                <a:cs typeface="+mn-cs"/>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b="1">
                <a:latin typeface="Calibri" pitchFamily="34" charset="0"/>
                <a:ea typeface="ＭＳ Ｐゴシック" charset="-128"/>
                <a:cs typeface="+mn-cs"/>
              </a:defRPr>
            </a:lvl1pPr>
          </a:lstStyle>
          <a:p>
            <a:pPr>
              <a:defRPr/>
            </a:pPr>
            <a:fld id="{7685B550-4B10-4CC6-B6E3-B19118C4980C}" type="slidenum">
              <a:rPr lang="it-IT"/>
              <a:pPr>
                <a:defRPr/>
              </a:pPr>
              <a:t>‹N›</a:t>
            </a:fld>
            <a:endParaRPr lang="it-IT"/>
          </a:p>
        </p:txBody>
      </p:sp>
    </p:spTree>
    <p:extLst>
      <p:ext uri="{BB962C8B-B14F-4D97-AF65-F5344CB8AC3E}">
        <p14:creationId xmlns:p14="http://schemas.microsoft.com/office/powerpoint/2010/main" val="24315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93448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1"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8"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55E53431-658B-4A78-BBA2-150752DFC7C8}" type="slidenum">
              <a:rPr lang="it-IT"/>
              <a:pPr>
                <a:defRPr/>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14388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27773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65688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1"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104373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46949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05778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1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1228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52591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27462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74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74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CDBE55C-8FA6-4F52-BE24-82246F17E142}"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2DB21C8-DE99-4E72-8429-6241E96EB03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75959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4"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ED44D109-F248-4DCD-A23C-CF0FF6172CF2}" type="slidenum">
              <a:rPr lang="it-IT"/>
              <a:pPr>
                <a:defRPr/>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6"/>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D2B3EF60-9D08-4296-B0B3-EF1060D1519E}" type="datetimeFigureOut">
              <a:rPr lang="it-IT"/>
              <a:pPr>
                <a:defRPr/>
              </a:pPr>
              <a:t>17/04/2018</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D0647825-1254-4638-8B97-0870A9FD9C11}" type="slidenum">
              <a:rPr lang="it-IT"/>
              <a:pPr>
                <a:defRPr/>
              </a:pPr>
              <a:t>‹N›</a:t>
            </a:fld>
            <a:endParaRPr lang="it-IT"/>
          </a:p>
        </p:txBody>
      </p:sp>
    </p:spTree>
    <p:extLst>
      <p:ext uri="{BB962C8B-B14F-4D97-AF65-F5344CB8AC3E}">
        <p14:creationId xmlns:p14="http://schemas.microsoft.com/office/powerpoint/2010/main" val="3278469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B5D03963-D367-4A3A-B161-1830D4737D21}" type="datetimeFigureOut">
              <a:rPr lang="it-IT"/>
              <a:pPr>
                <a:defRPr/>
              </a:pPr>
              <a:t>17/04/2018</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90DD59A3-355A-4276-9B9A-D0C77A3A1D31}" type="slidenum">
              <a:rPr lang="it-IT"/>
              <a:pPr>
                <a:defRPr/>
              </a:pPr>
              <a:t>‹N›</a:t>
            </a:fld>
            <a:endParaRPr lang="it-IT"/>
          </a:p>
        </p:txBody>
      </p:sp>
    </p:spTree>
    <p:extLst>
      <p:ext uri="{BB962C8B-B14F-4D97-AF65-F5344CB8AC3E}">
        <p14:creationId xmlns:p14="http://schemas.microsoft.com/office/powerpoint/2010/main" val="32052551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1"/>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379F56DE-4F38-473A-9075-E59080238C37}" type="datetimeFigureOut">
              <a:rPr lang="it-IT"/>
              <a:pPr>
                <a:defRPr/>
              </a:pPr>
              <a:t>17/04/2018</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5A62256A-66A7-4D8B-80F8-B978856B7F50}" type="slidenum">
              <a:rPr lang="it-IT"/>
              <a:pPr>
                <a:defRPr/>
              </a:pPr>
              <a:t>‹N›</a:t>
            </a:fld>
            <a:endParaRPr lang="it-IT"/>
          </a:p>
        </p:txBody>
      </p:sp>
    </p:spTree>
    <p:extLst>
      <p:ext uri="{BB962C8B-B14F-4D97-AF65-F5344CB8AC3E}">
        <p14:creationId xmlns:p14="http://schemas.microsoft.com/office/powerpoint/2010/main" val="3970157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57573EEE-4A5C-4054-848F-AD971EC196B2}" type="datetimeFigureOut">
              <a:rPr lang="it-IT"/>
              <a:pPr>
                <a:defRPr/>
              </a:pPr>
              <a:t>17/04/2018</a:t>
            </a:fld>
            <a:endParaRPr lang="it-IT"/>
          </a:p>
        </p:txBody>
      </p:sp>
      <p:sp>
        <p:nvSpPr>
          <p:cNvPr id="6"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18E9DA82-0760-496B-9851-0CD75341D16C}" type="slidenum">
              <a:rPr lang="it-IT"/>
              <a:pPr>
                <a:defRPr/>
              </a:pPr>
              <a:t>‹N›</a:t>
            </a:fld>
            <a:endParaRPr lang="it-IT"/>
          </a:p>
        </p:txBody>
      </p:sp>
    </p:spTree>
    <p:extLst>
      <p:ext uri="{BB962C8B-B14F-4D97-AF65-F5344CB8AC3E}">
        <p14:creationId xmlns:p14="http://schemas.microsoft.com/office/powerpoint/2010/main" val="2056772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81"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0944BB76-D780-4E3E-9C65-0AF5FE835E9A}" type="datetimeFigureOut">
              <a:rPr lang="it-IT"/>
              <a:pPr>
                <a:defRPr/>
              </a:pPr>
              <a:t>17/04/2018</a:t>
            </a:fld>
            <a:endParaRPr lang="it-IT"/>
          </a:p>
        </p:txBody>
      </p:sp>
      <p:sp>
        <p:nvSpPr>
          <p:cNvPr id="8"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9"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FA44DD66-A1B7-490F-AA7D-CBA767D5678F}" type="slidenum">
              <a:rPr lang="it-IT"/>
              <a:pPr>
                <a:defRPr/>
              </a:pPr>
              <a:t>‹N›</a:t>
            </a:fld>
            <a:endParaRPr lang="it-IT"/>
          </a:p>
        </p:txBody>
      </p:sp>
    </p:spTree>
    <p:extLst>
      <p:ext uri="{BB962C8B-B14F-4D97-AF65-F5344CB8AC3E}">
        <p14:creationId xmlns:p14="http://schemas.microsoft.com/office/powerpoint/2010/main" val="1018336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2FF6B9C2-0ABB-4237-A974-1421F680D323}" type="datetimeFigureOut">
              <a:rPr lang="it-IT"/>
              <a:pPr>
                <a:defRPr/>
              </a:pPr>
              <a:t>17/04/2018</a:t>
            </a:fld>
            <a:endParaRPr lang="it-IT"/>
          </a:p>
        </p:txBody>
      </p:sp>
      <p:sp>
        <p:nvSpPr>
          <p:cNvPr id="4"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5"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59DFA978-2066-4F5C-936C-20E6B980010E}" type="slidenum">
              <a:rPr lang="it-IT"/>
              <a:pPr>
                <a:defRPr/>
              </a:pPr>
              <a:t>‹N›</a:t>
            </a:fld>
            <a:endParaRPr lang="it-IT"/>
          </a:p>
        </p:txBody>
      </p:sp>
    </p:spTree>
    <p:extLst>
      <p:ext uri="{BB962C8B-B14F-4D97-AF65-F5344CB8AC3E}">
        <p14:creationId xmlns:p14="http://schemas.microsoft.com/office/powerpoint/2010/main" val="230360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C5E87951-3731-4023-9021-294634AFC4E6}" type="datetimeFigureOut">
              <a:rPr lang="it-IT"/>
              <a:pPr>
                <a:defRPr/>
              </a:pPr>
              <a:t>17/04/2018</a:t>
            </a:fld>
            <a:endParaRPr lang="it-IT"/>
          </a:p>
        </p:txBody>
      </p:sp>
      <p:sp>
        <p:nvSpPr>
          <p:cNvPr id="3"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4"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7151A830-D07D-4CCF-9B92-96BF6C3FFC62}" type="slidenum">
              <a:rPr lang="it-IT"/>
              <a:pPr>
                <a:defRPr/>
              </a:pPr>
              <a:t>‹N›</a:t>
            </a:fld>
            <a:endParaRPr lang="it-IT"/>
          </a:p>
        </p:txBody>
      </p:sp>
    </p:spTree>
    <p:extLst>
      <p:ext uri="{BB962C8B-B14F-4D97-AF65-F5344CB8AC3E}">
        <p14:creationId xmlns:p14="http://schemas.microsoft.com/office/powerpoint/2010/main" val="24657249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1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23B9EB1D-DC8B-474E-A8A6-6198392C2ABD}" type="datetimeFigureOut">
              <a:rPr lang="it-IT"/>
              <a:pPr>
                <a:defRPr/>
              </a:pPr>
              <a:t>17/04/2018</a:t>
            </a:fld>
            <a:endParaRPr lang="it-IT"/>
          </a:p>
        </p:txBody>
      </p:sp>
      <p:sp>
        <p:nvSpPr>
          <p:cNvPr id="6"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18C041F5-59AE-418A-B9EC-3B4F574CA95B}" type="slidenum">
              <a:rPr lang="it-IT"/>
              <a:pPr>
                <a:defRPr/>
              </a:pPr>
              <a:t>‹N›</a:t>
            </a:fld>
            <a:endParaRPr lang="it-IT"/>
          </a:p>
        </p:txBody>
      </p:sp>
    </p:spTree>
    <p:extLst>
      <p:ext uri="{BB962C8B-B14F-4D97-AF65-F5344CB8AC3E}">
        <p14:creationId xmlns:p14="http://schemas.microsoft.com/office/powerpoint/2010/main" val="16016907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Fare clic per modificare gli stili del testo dello schema</a:t>
            </a:r>
          </a:p>
        </p:txBody>
      </p:sp>
      <p:sp>
        <p:nvSpPr>
          <p:cNvPr id="5"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FF9D945B-D886-4E6B-8093-4DFB36825C12}" type="datetimeFigureOut">
              <a:rPr lang="it-IT"/>
              <a:pPr>
                <a:defRPr/>
              </a:pPr>
              <a:t>17/04/2018</a:t>
            </a:fld>
            <a:endParaRPr lang="it-IT"/>
          </a:p>
        </p:txBody>
      </p:sp>
      <p:sp>
        <p:nvSpPr>
          <p:cNvPr id="6"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3B12B019-374F-4FAA-BF28-6E634612DF92}" type="slidenum">
              <a:rPr lang="it-IT"/>
              <a:pPr>
                <a:defRPr/>
              </a:pPr>
              <a:t>‹N›</a:t>
            </a:fld>
            <a:endParaRPr lang="it-IT"/>
          </a:p>
        </p:txBody>
      </p:sp>
    </p:spTree>
    <p:extLst>
      <p:ext uri="{BB962C8B-B14F-4D97-AF65-F5344CB8AC3E}">
        <p14:creationId xmlns:p14="http://schemas.microsoft.com/office/powerpoint/2010/main" val="2108344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F362D5FF-7BE0-4AF1-8A4D-CE0AF9136318}" type="datetimeFigureOut">
              <a:rPr lang="it-IT"/>
              <a:pPr>
                <a:defRPr/>
              </a:pPr>
              <a:t>17/04/2018</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BD359D69-F26F-41ED-851C-6759E1B634C3}" type="slidenum">
              <a:rPr lang="it-IT"/>
              <a:pPr>
                <a:defRPr/>
              </a:pPr>
              <a:t>‹N›</a:t>
            </a:fld>
            <a:endParaRPr lang="it-IT"/>
          </a:p>
        </p:txBody>
      </p:sp>
    </p:spTree>
    <p:extLst>
      <p:ext uri="{BB962C8B-B14F-4D97-AF65-F5344CB8AC3E}">
        <p14:creationId xmlns:p14="http://schemas.microsoft.com/office/powerpoint/2010/main" val="212231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3"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98E95E80-B4C1-4151-BF42-B10F0D01467C}" type="slidenum">
              <a:rPr lang="it-IT"/>
              <a:pPr>
                <a:defRPr/>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749"/>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4749"/>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lvl1pPr algn="ctr" eaLnBrk="0" hangingPunct="0">
              <a:defRPr b="1">
                <a:latin typeface="Arial" pitchFamily="34" charset="0"/>
                <a:ea typeface="+mn-ea"/>
              </a:defRPr>
            </a:lvl1pPr>
          </a:lstStyle>
          <a:p>
            <a:pPr>
              <a:defRPr/>
            </a:pPr>
            <a:fld id="{C05211C7-9F77-414C-B1EC-C6FC0F1E098F}" type="datetimeFigureOut">
              <a:rPr lang="it-IT"/>
              <a:pPr>
                <a:defRPr/>
              </a:pPr>
              <a:t>17/04/2018</a:t>
            </a:fld>
            <a:endParaRPr lang="it-IT"/>
          </a:p>
        </p:txBody>
      </p:sp>
      <p:sp>
        <p:nvSpPr>
          <p:cNvPr id="5" name="Segnaposto piè di pagina 4"/>
          <p:cNvSpPr>
            <a:spLocks noGrp="1"/>
          </p:cNvSpPr>
          <p:nvPr>
            <p:ph type="ftr" sz="quarter" idx="11"/>
          </p:nvPr>
        </p:nvSpPr>
        <p:spPr/>
        <p:txBody>
          <a:bodyPr rtlCol="0"/>
          <a:lstStyle>
            <a:lvl1pPr eaLnBrk="0" fontAlgn="auto" hangingPunct="0">
              <a:spcBef>
                <a:spcPts val="0"/>
              </a:spcBef>
              <a:spcAft>
                <a:spcPts val="0"/>
              </a:spcAft>
              <a:defRPr b="1">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b="1">
                <a:latin typeface="Arial" pitchFamily="34" charset="0"/>
                <a:ea typeface="+mn-ea"/>
              </a:defRPr>
            </a:lvl1pPr>
          </a:lstStyle>
          <a:p>
            <a:pPr>
              <a:defRPr/>
            </a:pPr>
            <a:fld id="{4B813BA9-9DAF-4F37-900F-57D92BF9E3D5}" type="slidenum">
              <a:rPr lang="it-IT"/>
              <a:pPr>
                <a:defRPr/>
              </a:pPr>
              <a:t>‹N›</a:t>
            </a:fld>
            <a:endParaRPr lang="it-IT"/>
          </a:p>
        </p:txBody>
      </p:sp>
    </p:spTree>
    <p:extLst>
      <p:ext uri="{BB962C8B-B14F-4D97-AF65-F5344CB8AC3E}">
        <p14:creationId xmlns:p14="http://schemas.microsoft.com/office/powerpoint/2010/main" val="1251623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4" descr="Simdax ppt neg"/>
          <p:cNvPicPr>
            <a:picLocks noChangeAspect="1" noChangeArrowheads="1"/>
          </p:cNvPicPr>
          <p:nvPr/>
        </p:nvPicPr>
        <p:blipFill>
          <a:blip r:embed="rId2" cstate="print"/>
          <a:srcRect r="2930"/>
          <a:stretch>
            <a:fillRect/>
          </a:stretch>
        </p:blipFill>
        <p:spPr bwMode="auto">
          <a:xfrm>
            <a:off x="304800" y="6096000"/>
            <a:ext cx="8839200" cy="673100"/>
          </a:xfrm>
          <a:prstGeom prst="rect">
            <a:avLst/>
          </a:prstGeom>
          <a:noFill/>
          <a:ln w="9525">
            <a:noFill/>
            <a:miter lim="800000"/>
            <a:headEnd/>
            <a:tailEnd/>
          </a:ln>
        </p:spPr>
      </p:pic>
      <p:sp>
        <p:nvSpPr>
          <p:cNvPr id="678914" name="Rectangle 2"/>
          <p:cNvSpPr>
            <a:spLocks noGrp="1" noChangeArrowheads="1"/>
          </p:cNvSpPr>
          <p:nvPr>
            <p:ph type="ctrTitle"/>
          </p:nvPr>
        </p:nvSpPr>
        <p:spPr>
          <a:xfrm>
            <a:off x="685800" y="2057400"/>
            <a:ext cx="7772400" cy="1143000"/>
          </a:xfrm>
        </p:spPr>
        <p:txBody>
          <a:bodyPr lIns="90483" tIns="44448" rIns="90483" bIns="44448" anchor="ctr"/>
          <a:lstStyle>
            <a:lvl1pPr algn="ctr">
              <a:defRPr/>
            </a:lvl1pPr>
          </a:lstStyle>
          <a:p>
            <a:r>
              <a:rPr lang="en-GB"/>
              <a:t>Fare clic per modificare stile</a:t>
            </a:r>
            <a:endParaRPr lang="da-DK"/>
          </a:p>
        </p:txBody>
      </p:sp>
      <p:sp>
        <p:nvSpPr>
          <p:cNvPr id="678915" name="Rectangle 3"/>
          <p:cNvSpPr>
            <a:spLocks noGrp="1" noChangeArrowheads="1"/>
          </p:cNvSpPr>
          <p:nvPr>
            <p:ph type="subTitle" idx="1"/>
          </p:nvPr>
        </p:nvSpPr>
        <p:spPr>
          <a:xfrm>
            <a:off x="1219200" y="4038600"/>
            <a:ext cx="6400800" cy="1143000"/>
          </a:xfrm>
        </p:spPr>
        <p:txBody>
          <a:bodyPr lIns="90483" tIns="44448" rIns="90483" bIns="44448"/>
          <a:lstStyle>
            <a:lvl1pPr marL="0" indent="0" algn="ctr">
              <a:lnSpc>
                <a:spcPct val="90000"/>
              </a:lnSpc>
              <a:buFont typeface="Monotype Sorts" pitchFamily="1" charset="2"/>
              <a:buNone/>
              <a:defRPr/>
            </a:lvl1pPr>
          </a:lstStyle>
          <a:p>
            <a:r>
              <a:rPr lang="en-GB"/>
              <a:t>Fare clic per modificare lo stile del sottotitolo dello schema</a:t>
            </a:r>
          </a:p>
        </p:txBody>
      </p:sp>
    </p:spTree>
    <p:extLst>
      <p:ext uri="{BB962C8B-B14F-4D97-AF65-F5344CB8AC3E}">
        <p14:creationId xmlns:p14="http://schemas.microsoft.com/office/powerpoint/2010/main" val="2876762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E8B4BDD1-63CC-40CE-866A-C218F0CA711D}" type="slidenum">
              <a:rPr lang="en-GB"/>
              <a:pPr>
                <a:defRPr/>
              </a:pPr>
              <a:t>‹N›</a:t>
            </a:fld>
            <a:endParaRPr lang="en-GB"/>
          </a:p>
        </p:txBody>
      </p:sp>
    </p:spTree>
    <p:extLst>
      <p:ext uri="{BB962C8B-B14F-4D97-AF65-F5344CB8AC3E}">
        <p14:creationId xmlns:p14="http://schemas.microsoft.com/office/powerpoint/2010/main" val="316341880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55"/>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AFFBA04D-CA4D-4479-B9F7-4CE87D8EE7F4}" type="slidenum">
              <a:rPr lang="en-GB"/>
              <a:pPr>
                <a:defRPr/>
              </a:pPr>
              <a:t>‹N›</a:t>
            </a:fld>
            <a:endParaRPr lang="en-GB"/>
          </a:p>
        </p:txBody>
      </p:sp>
    </p:spTree>
    <p:extLst>
      <p:ext uri="{BB962C8B-B14F-4D97-AF65-F5344CB8AC3E}">
        <p14:creationId xmlns:p14="http://schemas.microsoft.com/office/powerpoint/2010/main" val="10562462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66751"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915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544CD6CD-9764-470A-A966-A66DEBBED9FE}" type="slidenum">
              <a:rPr lang="en-GB"/>
              <a:pPr>
                <a:defRPr/>
              </a:pPr>
              <a:t>‹N›</a:t>
            </a:fld>
            <a:endParaRPr lang="en-GB"/>
          </a:p>
        </p:txBody>
      </p:sp>
    </p:spTree>
    <p:extLst>
      <p:ext uri="{BB962C8B-B14F-4D97-AF65-F5344CB8AC3E}">
        <p14:creationId xmlns:p14="http://schemas.microsoft.com/office/powerpoint/2010/main" val="357157041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103"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10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8"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CF14BD62-AB18-42C6-AE0C-1AE78E5D130F}" type="slidenum">
              <a:rPr lang="en-GB"/>
              <a:pPr>
                <a:defRPr/>
              </a:pPr>
              <a:t>‹N›</a:t>
            </a:fld>
            <a:endParaRPr lang="en-GB"/>
          </a:p>
        </p:txBody>
      </p:sp>
    </p:spTree>
    <p:extLst>
      <p:ext uri="{BB962C8B-B14F-4D97-AF65-F5344CB8AC3E}">
        <p14:creationId xmlns:p14="http://schemas.microsoft.com/office/powerpoint/2010/main" val="290353241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4"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5CED54E3-4781-481D-818B-28BF71DD34E8}" type="slidenum">
              <a:rPr lang="en-GB"/>
              <a:pPr>
                <a:defRPr/>
              </a:pPr>
              <a:t>‹N›</a:t>
            </a:fld>
            <a:endParaRPr lang="en-GB"/>
          </a:p>
        </p:txBody>
      </p:sp>
    </p:spTree>
    <p:extLst>
      <p:ext uri="{BB962C8B-B14F-4D97-AF65-F5344CB8AC3E}">
        <p14:creationId xmlns:p14="http://schemas.microsoft.com/office/powerpoint/2010/main" val="661915386"/>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3"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250D1418-0E7D-4E03-90D3-F65D214B4ECB}" type="slidenum">
              <a:rPr lang="en-GB"/>
              <a:pPr>
                <a:defRPr/>
              </a:pPr>
              <a:t>‹N›</a:t>
            </a:fld>
            <a:endParaRPr lang="en-GB"/>
          </a:p>
        </p:txBody>
      </p:sp>
    </p:spTree>
    <p:extLst>
      <p:ext uri="{BB962C8B-B14F-4D97-AF65-F5344CB8AC3E}">
        <p14:creationId xmlns:p14="http://schemas.microsoft.com/office/powerpoint/2010/main" val="240334704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20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B6339077-CCDF-492B-A5D7-95F4E111213E}" type="slidenum">
              <a:rPr lang="en-GB"/>
              <a:pPr>
                <a:defRPr/>
              </a:pPr>
              <a:t>‹N›</a:t>
            </a:fld>
            <a:endParaRPr lang="en-GB"/>
          </a:p>
        </p:txBody>
      </p:sp>
    </p:spTree>
    <p:extLst>
      <p:ext uri="{BB962C8B-B14F-4D97-AF65-F5344CB8AC3E}">
        <p14:creationId xmlns:p14="http://schemas.microsoft.com/office/powerpoint/2010/main" val="212246183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6"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C04F0FCA-5CE5-4E14-B333-2F2666D8E680}" type="slidenum">
              <a:rPr lang="en-GB"/>
              <a:pPr>
                <a:defRPr/>
              </a:pPr>
              <a:t>‹N›</a:t>
            </a:fld>
            <a:endParaRPr lang="en-GB"/>
          </a:p>
        </p:txBody>
      </p:sp>
    </p:spTree>
    <p:extLst>
      <p:ext uri="{BB962C8B-B14F-4D97-AF65-F5344CB8AC3E}">
        <p14:creationId xmlns:p14="http://schemas.microsoft.com/office/powerpoint/2010/main" val="21996034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1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83A8124E-B64E-456A-A0BF-09072CB213AB}" type="slidenum">
              <a:rPr lang="it-IT"/>
              <a:pPr>
                <a:defRPr/>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2E54E8D6-7A4D-4D3B-A4E9-9E50CC8058CC}" type="slidenum">
              <a:rPr lang="en-GB"/>
              <a:pPr>
                <a:defRPr/>
              </a:pPr>
              <a:t>‹N›</a:t>
            </a:fld>
            <a:endParaRPr lang="en-GB"/>
          </a:p>
        </p:txBody>
      </p:sp>
    </p:spTree>
    <p:extLst>
      <p:ext uri="{BB962C8B-B14F-4D97-AF65-F5344CB8AC3E}">
        <p14:creationId xmlns:p14="http://schemas.microsoft.com/office/powerpoint/2010/main" val="162722702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228600"/>
            <a:ext cx="1947862" cy="5791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66751" y="228600"/>
            <a:ext cx="5691188" cy="5791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lgn="ctr" eaLnBrk="1" hangingPunct="1">
              <a:defRPr b="1">
                <a:latin typeface="+mn-lt"/>
                <a:ea typeface="ＭＳ Ｐゴシック" pitchFamily="1" charset="-128"/>
                <a:cs typeface="Arial" pitchFamily="34" charset="0"/>
              </a:defRPr>
            </a:lvl1pPr>
          </a:lstStyle>
          <a:p>
            <a:pPr>
              <a:defRPr/>
            </a:pPr>
            <a:endParaRPr lang="en-GB"/>
          </a:p>
        </p:txBody>
      </p:sp>
      <p:sp>
        <p:nvSpPr>
          <p:cNvPr id="5" name="Rectangle 5"/>
          <p:cNvSpPr>
            <a:spLocks noGrp="1" noChangeArrowheads="1"/>
          </p:cNvSpPr>
          <p:nvPr>
            <p:ph type="ftr" sz="quarter" idx="11"/>
          </p:nvPr>
        </p:nvSpPr>
        <p:spPr/>
        <p:txBody>
          <a:bodyPr/>
          <a:lstStyle>
            <a:lvl1pPr eaLnBrk="1" hangingPunct="1">
              <a:defRPr b="1">
                <a:latin typeface="+mn-lt"/>
                <a:ea typeface="ＭＳ Ｐゴシック" pitchFamily="1" charset="-128"/>
                <a:cs typeface="Arial" pitchFamily="34"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lgn="ctr" eaLnBrk="1" hangingPunct="1">
              <a:defRPr b="1">
                <a:latin typeface="+mn-lt"/>
                <a:ea typeface="ＭＳ Ｐゴシック" pitchFamily="1" charset="-128"/>
                <a:cs typeface="Arial" pitchFamily="34" charset="0"/>
              </a:defRPr>
            </a:lvl1pPr>
          </a:lstStyle>
          <a:p>
            <a:pPr>
              <a:defRPr/>
            </a:pPr>
            <a:fld id="{699AD957-33BA-4008-98E0-5085F29F03A5}" type="slidenum">
              <a:rPr lang="en-GB"/>
              <a:pPr>
                <a:defRPr/>
              </a:pPr>
              <a:t>‹N›</a:t>
            </a:fld>
            <a:endParaRPr lang="en-GB"/>
          </a:p>
        </p:txBody>
      </p:sp>
    </p:spTree>
    <p:extLst>
      <p:ext uri="{BB962C8B-B14F-4D97-AF65-F5344CB8AC3E}">
        <p14:creationId xmlns:p14="http://schemas.microsoft.com/office/powerpoint/2010/main" val="172307934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3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63391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258729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01202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36736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8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8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12410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4070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537669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1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7062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Calibri" charset="0"/>
                <a:ea typeface="ＭＳ Ｐゴシック" charset="-128"/>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Calibri" charset="0"/>
                <a:ea typeface="ＭＳ Ｐゴシック" charset="-128"/>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Calibri" charset="0"/>
                <a:ea typeface="ＭＳ Ｐゴシック" charset="-128"/>
              </a:defRPr>
            </a:lvl1pPr>
          </a:lstStyle>
          <a:p>
            <a:pPr>
              <a:defRPr/>
            </a:pPr>
            <a:fld id="{3D350CF9-25AA-406E-8868-F16432A70D4F}" type="slidenum">
              <a:rPr lang="it-IT"/>
              <a:pPr>
                <a:defRPr/>
              </a:pPr>
              <a:t>‹N›</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27648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0494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74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74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23D8447-652A-4D3C-8FFF-A29E45C9B00A}" type="datetimeFigureOut">
              <a:rPr lang="it-IT" smtClean="0">
                <a:solidFill>
                  <a:prstClr val="black">
                    <a:tint val="75000"/>
                  </a:prstClr>
                </a:solidFill>
              </a:rPr>
              <a:pPr/>
              <a:t>17/04/2018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6C089DD-7710-41EC-ADA8-0F34141187C5}"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105129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3746" name="Rectangle 18"/>
          <p:cNvSpPr>
            <a:spLocks noGrp="1" noChangeArrowheads="1"/>
          </p:cNvSpPr>
          <p:nvPr>
            <p:ph type="ctrTitle"/>
          </p:nvPr>
        </p:nvSpPr>
        <p:spPr>
          <a:xfrm>
            <a:off x="685800" y="387351"/>
            <a:ext cx="7772400" cy="1143000"/>
          </a:xfrm>
        </p:spPr>
        <p:txBody>
          <a:bodyPr/>
          <a:lstStyle>
            <a:lvl1pPr>
              <a:defRPr/>
            </a:lvl1pPr>
          </a:lstStyle>
          <a:p>
            <a:r>
              <a:rPr lang="en-US" altLang="en-US"/>
              <a:t>Click to edit Master title style</a:t>
            </a:r>
          </a:p>
        </p:txBody>
      </p:sp>
      <p:sp>
        <p:nvSpPr>
          <p:cNvPr id="73754" name="Rectangle 26"/>
          <p:cNvSpPr>
            <a:spLocks noGrp="1" noChangeArrowheads="1"/>
          </p:cNvSpPr>
          <p:nvPr>
            <p:ph type="subTitle" sz="quarter" idx="1"/>
          </p:nvPr>
        </p:nvSpPr>
        <p:spPr>
          <a:xfrm>
            <a:off x="1371600" y="2343151"/>
            <a:ext cx="6400800" cy="1752600"/>
          </a:xfrm>
          <a:ln w="38100"/>
          <a:effectLst/>
        </p:spPr>
        <p:txBody>
          <a:bodyPr/>
          <a:lstStyle>
            <a:lvl1pPr marL="0" indent="0">
              <a:buFontTx/>
              <a:buNone/>
              <a:defRPr/>
            </a:lvl1pPr>
          </a:lstStyle>
          <a:p>
            <a:r>
              <a:rPr lang="en-US" altLang="en-US"/>
              <a:t>Click to edit Master subtitle style</a:t>
            </a:r>
          </a:p>
        </p:txBody>
      </p:sp>
    </p:spTree>
    <p:extLst>
      <p:ext uri="{BB962C8B-B14F-4D97-AF65-F5344CB8AC3E}">
        <p14:creationId xmlns:p14="http://schemas.microsoft.com/office/powerpoint/2010/main" val="1559973212"/>
      </p:ext>
    </p:extLst>
  </p:cSld>
  <p:clrMapOvr>
    <a:masterClrMapping/>
  </p:clrMapOvr>
  <p:transition spd="med">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95636787"/>
      </p:ext>
    </p:extLst>
  </p:cSld>
  <p:clrMapOvr>
    <a:masterClrMapping/>
  </p:clrMapOvr>
  <p:transition spd="med">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153"/>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448816428"/>
      </p:ext>
    </p:extLst>
  </p:cSld>
  <p:clrMapOvr>
    <a:masterClrMapping/>
  </p:clrMapOvr>
  <p:transitio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241425" y="1912939"/>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746625" y="1912939"/>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958372180"/>
      </p:ext>
    </p:extLst>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9"/>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15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1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346757250"/>
      </p:ext>
    </p:extLst>
  </p:cSld>
  <p:clrMapOvr>
    <a:masterClrMapping/>
  </p:clrMapOvr>
  <p:transitio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802705646"/>
      </p:ext>
    </p:extLst>
  </p:cSld>
  <p:clrMapOvr>
    <a:masterClrMapping/>
  </p:clrMapOvr>
  <p:transitio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051675"/>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4.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5.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theme" Target="../theme/theme16.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92.xml"/><Relationship Id="rId7" Type="http://schemas.openxmlformats.org/officeDocument/2006/relationships/image" Target="../media/image9.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theme" Target="../theme/theme17.xml"/><Relationship Id="rId5" Type="http://schemas.openxmlformats.org/officeDocument/2006/relationships/slideLayout" Target="../slideLayouts/slideLayout194.xml"/><Relationship Id="rId4" Type="http://schemas.openxmlformats.org/officeDocument/2006/relationships/slideLayout" Target="../slideLayouts/slideLayout193.xml"/><Relationship Id="rId9" Type="http://schemas.openxmlformats.org/officeDocument/2006/relationships/image" Target="../media/image1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1.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it-IT" smtClean="0"/>
              <a:t>Fare clic per modificare lo stile del titolo</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ea typeface="+mn-ea"/>
              </a:defRPr>
            </a:lvl1pPr>
          </a:lstStyle>
          <a:p>
            <a:pPr>
              <a:defRPr/>
            </a:pPr>
            <a:endParaRPr lang="it-IT"/>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ea typeface="+mn-ea"/>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ea typeface="+mn-ea"/>
              </a:defRPr>
            </a:lvl1pPr>
          </a:lstStyle>
          <a:p>
            <a:pPr>
              <a:defRPr/>
            </a:pPr>
            <a:fld id="{3207830B-CE4B-42DA-8A9D-046B9286A1A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Fare clic per modificare stile</a:t>
            </a:r>
            <a:endParaRPr lang="it-IT" smtClean="0"/>
          </a:p>
        </p:txBody>
      </p:sp>
      <p:sp>
        <p:nvSpPr>
          <p:cNvPr id="3075" name="Segnaposto testo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smtClean="0"/>
          </a:p>
        </p:txBody>
      </p:sp>
      <p:sp>
        <p:nvSpPr>
          <p:cNvPr id="4" name="Segnaposto data 3"/>
          <p:cNvSpPr>
            <a:spLocks noGrp="1"/>
          </p:cNvSpPr>
          <p:nvPr>
            <p:ph type="dt" sz="half" idx="2"/>
          </p:nvPr>
        </p:nvSpPr>
        <p:spPr>
          <a:xfrm>
            <a:off x="457200" y="635646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D9D16C7E-94B5-4D3D-A228-99B2CD556066}" type="datetimeFigureOut">
              <a:rPr lang="it-IT" smtClean="0">
                <a:latin typeface="Calibri" pitchFamily="34" charset="0"/>
                <a:ea typeface="MS PGothic" pitchFamily="34" charset="-128"/>
              </a:rPr>
              <a:pPr defTabSz="457200"/>
              <a:t>17/04/2018</a:t>
            </a:fld>
            <a:endParaRPr lang="it-IT" smtClean="0">
              <a:latin typeface="Calibri" pitchFamily="34" charset="0"/>
              <a:ea typeface="MS PGothic" pitchFamily="34" charset="-128"/>
            </a:endParaRPr>
          </a:p>
        </p:txBody>
      </p:sp>
      <p:sp>
        <p:nvSpPr>
          <p:cNvPr id="5" name="Segnaposto piè di pagina 4"/>
          <p:cNvSpPr>
            <a:spLocks noGrp="1"/>
          </p:cNvSpPr>
          <p:nvPr>
            <p:ph type="ftr" sz="quarter" idx="3"/>
          </p:nvPr>
        </p:nvSpPr>
        <p:spPr>
          <a:xfrm>
            <a:off x="3124200" y="635646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46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631643AE-5BEC-4B2A-893C-3E3AB4C616F3}" type="slidenum">
              <a:rPr lang="it-IT" smtClean="0">
                <a:latin typeface="Calibri" pitchFamily="34" charset="0"/>
                <a:ea typeface="MS PGothic" pitchFamily="34" charset="-128"/>
              </a:rPr>
              <a:pPr defTabSz="457200"/>
              <a:t>‹N›</a:t>
            </a:fld>
            <a:endParaRPr lang="it-IT" smtClean="0">
              <a:latin typeface="Calibri" pitchFamily="34" charset="0"/>
              <a:ea typeface="MS PGothic" pitchFamily="34" charset="-128"/>
            </a:endParaRPr>
          </a:p>
        </p:txBody>
      </p:sp>
    </p:spTree>
    <p:extLst>
      <p:ext uri="{BB962C8B-B14F-4D97-AF65-F5344CB8AC3E}">
        <p14:creationId xmlns:p14="http://schemas.microsoft.com/office/powerpoint/2010/main" val="2340852293"/>
      </p:ext>
    </p:extLst>
  </p:cSld>
  <p:clrMap bg1="lt1" tx1="dk1" bg2="lt2" tx2="dk2" accent1="accent1" accent2="accent2" accent3="accent3" accent4="accent4" accent5="accent5" accent6="accent6" hlink="hlink" folHlink="folHlink"/>
  <p:sldLayoutIdLst>
    <p:sldLayoutId id="2147485088" r:id="rId1"/>
    <p:sldLayoutId id="2147485089" r:id="rId2"/>
    <p:sldLayoutId id="2147485090" r:id="rId3"/>
    <p:sldLayoutId id="2147485091" r:id="rId4"/>
    <p:sldLayoutId id="2147485092" r:id="rId5"/>
    <p:sldLayoutId id="2147485093" r:id="rId6"/>
    <p:sldLayoutId id="2147485094" r:id="rId7"/>
    <p:sldLayoutId id="2147485095" r:id="rId8"/>
    <p:sldLayoutId id="2147485096" r:id="rId9"/>
    <p:sldLayoutId id="2147485097" r:id="rId10"/>
    <p:sldLayoutId id="2147485098"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415" tIns="43723" rIns="87415" bIns="43723" numCol="1" anchor="ctr" anchorCtr="0" compatLnSpc="1">
            <a:prstTxWarp prst="textNoShape">
              <a:avLst/>
            </a:prstTxWarp>
          </a:bodyPr>
          <a:lstStyle/>
          <a:p>
            <a:pPr lvl="0"/>
            <a:r>
              <a:rPr lang="en-US" altLang="it-IT" smtClean="0"/>
              <a:t>Fare clic per modificare stile</a:t>
            </a:r>
            <a:endParaRPr lang="it-IT" altLang="it-IT" smtClean="0"/>
          </a:p>
        </p:txBody>
      </p:sp>
      <p:sp>
        <p:nvSpPr>
          <p:cNvPr id="1027" name="Segnaposto testo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415" tIns="43723" rIns="87415" bIns="43723"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endParaRPr lang="it-IT" altLang="it-IT" smtClean="0"/>
          </a:p>
        </p:txBody>
      </p:sp>
      <p:sp>
        <p:nvSpPr>
          <p:cNvPr id="4" name="Segnaposto data 3"/>
          <p:cNvSpPr>
            <a:spLocks noGrp="1"/>
          </p:cNvSpPr>
          <p:nvPr>
            <p:ph type="dt" sz="half" idx="2"/>
          </p:nvPr>
        </p:nvSpPr>
        <p:spPr>
          <a:xfrm>
            <a:off x="457200" y="6356875"/>
            <a:ext cx="2133600" cy="365125"/>
          </a:xfrm>
          <a:prstGeom prst="rect">
            <a:avLst/>
          </a:prstGeom>
        </p:spPr>
        <p:txBody>
          <a:bodyPr vert="horz" wrap="square" lIns="87415" tIns="43723" rIns="87415" bIns="43723" numCol="1" anchor="ctr" anchorCtr="0" compatLnSpc="1">
            <a:prstTxWarp prst="textNoShape">
              <a:avLst/>
            </a:prstTxWarp>
          </a:bodyPr>
          <a:lstStyle>
            <a:lvl1pPr>
              <a:defRPr sz="1200">
                <a:solidFill>
                  <a:srgbClr val="898989"/>
                </a:solidFill>
              </a:defRPr>
            </a:lvl1pPr>
          </a:lstStyle>
          <a:p>
            <a:pPr defTabSz="437935"/>
            <a:fld id="{4F52F916-B66A-483F-B708-F6E27DFA8828}" type="datetimeFigureOut">
              <a:rPr lang="it-IT" altLang="it-IT" smtClean="0">
                <a:latin typeface="Calibri"/>
                <a:ea typeface="MS PGothic" pitchFamily="34" charset="-128"/>
              </a:rPr>
              <a:pPr defTabSz="437935"/>
              <a:t>17/04/2018</a:t>
            </a:fld>
            <a:endParaRPr lang="it-IT" altLang="it-IT" smtClean="0">
              <a:latin typeface="Calibri"/>
              <a:ea typeface="MS PGothic" pitchFamily="34" charset="-128"/>
            </a:endParaRPr>
          </a:p>
        </p:txBody>
      </p:sp>
      <p:sp>
        <p:nvSpPr>
          <p:cNvPr id="5" name="Segnaposto piè di pagina 4"/>
          <p:cNvSpPr>
            <a:spLocks noGrp="1"/>
          </p:cNvSpPr>
          <p:nvPr>
            <p:ph type="ftr" sz="quarter" idx="3"/>
          </p:nvPr>
        </p:nvSpPr>
        <p:spPr>
          <a:xfrm>
            <a:off x="3124200" y="6356875"/>
            <a:ext cx="2895600" cy="365125"/>
          </a:xfrm>
          <a:prstGeom prst="rect">
            <a:avLst/>
          </a:prstGeom>
        </p:spPr>
        <p:txBody>
          <a:bodyPr vert="horz" lIns="87415" tIns="43723" rIns="87415" bIns="4372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37935">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875"/>
            <a:ext cx="2133600" cy="365125"/>
          </a:xfrm>
          <a:prstGeom prst="rect">
            <a:avLst/>
          </a:prstGeom>
        </p:spPr>
        <p:txBody>
          <a:bodyPr vert="horz" wrap="square" lIns="87415" tIns="43723" rIns="87415" bIns="43723" numCol="1" anchor="ctr" anchorCtr="0" compatLnSpc="1">
            <a:prstTxWarp prst="textNoShape">
              <a:avLst/>
            </a:prstTxWarp>
          </a:bodyPr>
          <a:lstStyle>
            <a:lvl1pPr algn="r">
              <a:defRPr sz="1200">
                <a:solidFill>
                  <a:srgbClr val="898989"/>
                </a:solidFill>
              </a:defRPr>
            </a:lvl1pPr>
          </a:lstStyle>
          <a:p>
            <a:pPr defTabSz="437935"/>
            <a:fld id="{9E6733FF-1E74-413A-8C0B-E3060BDA317B}" type="slidenum">
              <a:rPr lang="it-IT" altLang="it-IT" smtClean="0">
                <a:latin typeface="Calibri"/>
                <a:ea typeface="MS PGothic" pitchFamily="34" charset="-128"/>
              </a:rPr>
              <a:pPr defTabSz="437935"/>
              <a:t>‹N›</a:t>
            </a:fld>
            <a:endParaRPr lang="it-IT" altLang="it-IT" smtClean="0">
              <a:latin typeface="Calibri"/>
              <a:ea typeface="MS PGothic" pitchFamily="34" charset="-128"/>
            </a:endParaRPr>
          </a:p>
        </p:txBody>
      </p:sp>
    </p:spTree>
    <p:extLst>
      <p:ext uri="{BB962C8B-B14F-4D97-AF65-F5344CB8AC3E}">
        <p14:creationId xmlns:p14="http://schemas.microsoft.com/office/powerpoint/2010/main" val="2224779856"/>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37935"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37935"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37935"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37935"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37935"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37935" algn="ctr" defTabSz="43793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875886" algn="ctr" defTabSz="43793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13845" algn="ctr" defTabSz="43793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751784" algn="ctr" defTabSz="43793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28470" indent="-328470" algn="l" defTabSz="437935"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11663" indent="-273682" algn="l" defTabSz="437935"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094872" indent="-218975" algn="l" defTabSz="437935"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532787" indent="-218975" algn="l" defTabSz="437935"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1970767" indent="-218975" algn="l" defTabSz="437935"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408706" indent="-218975" algn="l" defTabSz="437935" rtl="0" eaLnBrk="1" latinLnBrk="0" hangingPunct="1">
        <a:spcBef>
          <a:spcPct val="20000"/>
        </a:spcBef>
        <a:buFont typeface="Arial"/>
        <a:buChar char="•"/>
        <a:defRPr sz="2000" kern="1200">
          <a:solidFill>
            <a:schemeClr val="tx1"/>
          </a:solidFill>
          <a:latin typeface="+mn-lt"/>
          <a:ea typeface="+mn-ea"/>
          <a:cs typeface="+mn-cs"/>
        </a:defRPr>
      </a:lvl6pPr>
      <a:lvl7pPr marL="2846651" indent="-218975" algn="l" defTabSz="437935" rtl="0" eaLnBrk="1" latinLnBrk="0" hangingPunct="1">
        <a:spcBef>
          <a:spcPct val="20000"/>
        </a:spcBef>
        <a:buFont typeface="Arial"/>
        <a:buChar char="•"/>
        <a:defRPr sz="2000" kern="1200">
          <a:solidFill>
            <a:schemeClr val="tx1"/>
          </a:solidFill>
          <a:latin typeface="+mn-lt"/>
          <a:ea typeface="+mn-ea"/>
          <a:cs typeface="+mn-cs"/>
        </a:defRPr>
      </a:lvl7pPr>
      <a:lvl8pPr marL="3284599" indent="-218975" algn="l" defTabSz="437935" rtl="0" eaLnBrk="1" latinLnBrk="0" hangingPunct="1">
        <a:spcBef>
          <a:spcPct val="20000"/>
        </a:spcBef>
        <a:buFont typeface="Arial"/>
        <a:buChar char="•"/>
        <a:defRPr sz="2000" kern="1200">
          <a:solidFill>
            <a:schemeClr val="tx1"/>
          </a:solidFill>
          <a:latin typeface="+mn-lt"/>
          <a:ea typeface="+mn-ea"/>
          <a:cs typeface="+mn-cs"/>
        </a:defRPr>
      </a:lvl8pPr>
      <a:lvl9pPr marL="3722540" indent="-218975" algn="l" defTabSz="43793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37935" rtl="0" eaLnBrk="1" latinLnBrk="0" hangingPunct="1">
        <a:defRPr sz="1800" kern="1200">
          <a:solidFill>
            <a:schemeClr val="tx1"/>
          </a:solidFill>
          <a:latin typeface="+mn-lt"/>
          <a:ea typeface="+mn-ea"/>
          <a:cs typeface="+mn-cs"/>
        </a:defRPr>
      </a:lvl1pPr>
      <a:lvl2pPr marL="437935" algn="l" defTabSz="437935" rtl="0" eaLnBrk="1" latinLnBrk="0" hangingPunct="1">
        <a:defRPr sz="1800" kern="1200">
          <a:solidFill>
            <a:schemeClr val="tx1"/>
          </a:solidFill>
          <a:latin typeface="+mn-lt"/>
          <a:ea typeface="+mn-ea"/>
          <a:cs typeface="+mn-cs"/>
        </a:defRPr>
      </a:lvl2pPr>
      <a:lvl3pPr marL="875886" algn="l" defTabSz="437935" rtl="0" eaLnBrk="1" latinLnBrk="0" hangingPunct="1">
        <a:defRPr sz="1800" kern="1200">
          <a:solidFill>
            <a:schemeClr val="tx1"/>
          </a:solidFill>
          <a:latin typeface="+mn-lt"/>
          <a:ea typeface="+mn-ea"/>
          <a:cs typeface="+mn-cs"/>
        </a:defRPr>
      </a:lvl3pPr>
      <a:lvl4pPr marL="1313845" algn="l" defTabSz="437935" rtl="0" eaLnBrk="1" latinLnBrk="0" hangingPunct="1">
        <a:defRPr sz="1800" kern="1200">
          <a:solidFill>
            <a:schemeClr val="tx1"/>
          </a:solidFill>
          <a:latin typeface="+mn-lt"/>
          <a:ea typeface="+mn-ea"/>
          <a:cs typeface="+mn-cs"/>
        </a:defRPr>
      </a:lvl4pPr>
      <a:lvl5pPr marL="1751784" algn="l" defTabSz="437935" rtl="0" eaLnBrk="1" latinLnBrk="0" hangingPunct="1">
        <a:defRPr sz="1800" kern="1200">
          <a:solidFill>
            <a:schemeClr val="tx1"/>
          </a:solidFill>
          <a:latin typeface="+mn-lt"/>
          <a:ea typeface="+mn-ea"/>
          <a:cs typeface="+mn-cs"/>
        </a:defRPr>
      </a:lvl5pPr>
      <a:lvl6pPr marL="2189741" algn="l" defTabSz="437935" rtl="0" eaLnBrk="1" latinLnBrk="0" hangingPunct="1">
        <a:defRPr sz="1800" kern="1200">
          <a:solidFill>
            <a:schemeClr val="tx1"/>
          </a:solidFill>
          <a:latin typeface="+mn-lt"/>
          <a:ea typeface="+mn-ea"/>
          <a:cs typeface="+mn-cs"/>
        </a:defRPr>
      </a:lvl6pPr>
      <a:lvl7pPr marL="2627668" algn="l" defTabSz="437935" rtl="0" eaLnBrk="1" latinLnBrk="0" hangingPunct="1">
        <a:defRPr sz="1800" kern="1200">
          <a:solidFill>
            <a:schemeClr val="tx1"/>
          </a:solidFill>
          <a:latin typeface="+mn-lt"/>
          <a:ea typeface="+mn-ea"/>
          <a:cs typeface="+mn-cs"/>
        </a:defRPr>
      </a:lvl7pPr>
      <a:lvl8pPr marL="3065614" algn="l" defTabSz="437935" rtl="0" eaLnBrk="1" latinLnBrk="0" hangingPunct="1">
        <a:defRPr sz="1800" kern="1200">
          <a:solidFill>
            <a:schemeClr val="tx1"/>
          </a:solidFill>
          <a:latin typeface="+mn-lt"/>
          <a:ea typeface="+mn-ea"/>
          <a:cs typeface="+mn-cs"/>
        </a:defRPr>
      </a:lvl8pPr>
      <a:lvl9pPr marL="3503578" algn="l" defTabSz="43793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504471" y="302741"/>
            <a:ext cx="9072563" cy="1259946"/>
          </a:xfrm>
          <a:prstGeom prst="rect">
            <a:avLst/>
          </a:prstGeom>
        </p:spPr>
        <p:txBody>
          <a:bodyPr vert="horz" lIns="96406" tIns="48204" rIns="96406" bIns="48204" rtlCol="0" anchor="ctr">
            <a:normAutofit/>
          </a:bodyPr>
          <a:lstStyle/>
          <a:p>
            <a:r>
              <a:rPr lang="en-US" smtClean="0"/>
              <a:t>Fare clic per modificare stile</a:t>
            </a:r>
            <a:endParaRPr lang="it-IT"/>
          </a:p>
        </p:txBody>
      </p:sp>
      <p:sp>
        <p:nvSpPr>
          <p:cNvPr id="3" name="Segnaposto testo 2"/>
          <p:cNvSpPr>
            <a:spLocks noGrp="1"/>
          </p:cNvSpPr>
          <p:nvPr>
            <p:ph type="body" idx="1"/>
          </p:nvPr>
        </p:nvSpPr>
        <p:spPr>
          <a:xfrm>
            <a:off x="504471" y="1763928"/>
            <a:ext cx="9072563" cy="4989036"/>
          </a:xfrm>
          <a:prstGeom prst="rect">
            <a:avLst/>
          </a:prstGeom>
        </p:spPr>
        <p:txBody>
          <a:bodyPr vert="horz" lIns="96406" tIns="48204" rIns="96406" bIns="48204" rtlCol="0">
            <a:norm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2"/>
          </p:nvPr>
        </p:nvSpPr>
        <p:spPr>
          <a:xfrm>
            <a:off x="504031" y="7007146"/>
            <a:ext cx="2352146" cy="402483"/>
          </a:xfrm>
          <a:prstGeom prst="rect">
            <a:avLst/>
          </a:prstGeom>
        </p:spPr>
        <p:txBody>
          <a:bodyPr vert="horz" lIns="96406" tIns="48204" rIns="96406" bIns="48204" rtlCol="0" anchor="ctr"/>
          <a:lstStyle>
            <a:lvl1pPr algn="l">
              <a:defRPr sz="1300">
                <a:solidFill>
                  <a:schemeClr val="tx1">
                    <a:tint val="75000"/>
                  </a:schemeClr>
                </a:solidFill>
              </a:defRPr>
            </a:lvl1pPr>
          </a:lstStyle>
          <a:p>
            <a:pPr defTabSz="481859" fontAlgn="auto">
              <a:spcBef>
                <a:spcPts val="0"/>
              </a:spcBef>
              <a:spcAft>
                <a:spcPts val="0"/>
              </a:spcAft>
            </a:pPr>
            <a:fld id="{B86DB197-8D23-134F-8658-95ADE0C02594}" type="datetimeFigureOut">
              <a:rPr lang="it-IT" smtClean="0">
                <a:solidFill>
                  <a:prstClr val="black">
                    <a:tint val="75000"/>
                  </a:prstClr>
                </a:solidFill>
                <a:latin typeface="Calibri"/>
              </a:rPr>
              <a:pPr defTabSz="481859" fontAlgn="auto">
                <a:spcBef>
                  <a:spcPts val="0"/>
                </a:spcBef>
                <a:spcAft>
                  <a:spcPts val="0"/>
                </a:spcAft>
              </a:pPr>
              <a:t>17/04/2018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444218" y="7007146"/>
            <a:ext cx="3192198" cy="402483"/>
          </a:xfrm>
          <a:prstGeom prst="rect">
            <a:avLst/>
          </a:prstGeom>
        </p:spPr>
        <p:txBody>
          <a:bodyPr vert="horz" lIns="96406" tIns="48204" rIns="96406" bIns="48204" rtlCol="0" anchor="ctr"/>
          <a:lstStyle>
            <a:lvl1pPr algn="ctr">
              <a:defRPr sz="1300">
                <a:solidFill>
                  <a:schemeClr val="tx1">
                    <a:tint val="75000"/>
                  </a:schemeClr>
                </a:solidFill>
              </a:defRPr>
            </a:lvl1pPr>
          </a:lstStyle>
          <a:p>
            <a:pPr defTabSz="481859"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7224448" y="7007146"/>
            <a:ext cx="2352146" cy="402483"/>
          </a:xfrm>
          <a:prstGeom prst="rect">
            <a:avLst/>
          </a:prstGeom>
        </p:spPr>
        <p:txBody>
          <a:bodyPr vert="horz" lIns="96406" tIns="48204" rIns="96406" bIns="48204" rtlCol="0" anchor="ctr"/>
          <a:lstStyle>
            <a:lvl1pPr algn="r">
              <a:defRPr sz="1300">
                <a:solidFill>
                  <a:schemeClr val="tx1">
                    <a:tint val="75000"/>
                  </a:schemeClr>
                </a:solidFill>
              </a:defRPr>
            </a:lvl1pPr>
          </a:lstStyle>
          <a:p>
            <a:pPr defTabSz="481859" fontAlgn="auto">
              <a:spcBef>
                <a:spcPts val="0"/>
              </a:spcBef>
              <a:spcAft>
                <a:spcPts val="0"/>
              </a:spcAft>
            </a:pPr>
            <a:fld id="{E2E22192-0F99-D94F-921D-674481D98CBA}" type="slidenum">
              <a:rPr lang="it-IT" smtClean="0">
                <a:solidFill>
                  <a:prstClr val="black">
                    <a:tint val="75000"/>
                  </a:prstClr>
                </a:solidFill>
                <a:latin typeface="Calibri"/>
              </a:rPr>
              <a:pPr defTabSz="481859"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200731505"/>
      </p:ext>
    </p:extLst>
  </p:cSld>
  <p:clrMap bg1="lt1" tx1="dk1" bg2="lt2" tx2="dk2" accent1="accent1" accent2="accent2" accent3="accent3" accent4="accent4" accent5="accent5" accent6="accent6" hlink="hlink" folHlink="folHlink"/>
  <p:sldLayoutIdLst>
    <p:sldLayoutId id="2147485112"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1" r:id="rId10"/>
    <p:sldLayoutId id="2147485122" r:id="rId11"/>
  </p:sldLayoutIdLst>
  <p:txStyles>
    <p:titleStyle>
      <a:lvl1pPr algn="ctr" defTabSz="481859" rtl="0" eaLnBrk="1" latinLnBrk="0" hangingPunct="1">
        <a:spcBef>
          <a:spcPct val="0"/>
        </a:spcBef>
        <a:buNone/>
        <a:defRPr sz="4900" kern="1200">
          <a:solidFill>
            <a:schemeClr val="tx1"/>
          </a:solidFill>
          <a:latin typeface="+mj-lt"/>
          <a:ea typeface="+mj-ea"/>
          <a:cs typeface="+mj-cs"/>
        </a:defRPr>
      </a:lvl1pPr>
    </p:titleStyle>
    <p:bodyStyle>
      <a:lvl1pPr marL="361302" indent="-361302" algn="l" defTabSz="481859" rtl="0" eaLnBrk="1" latinLnBrk="0" hangingPunct="1">
        <a:spcBef>
          <a:spcPct val="20000"/>
        </a:spcBef>
        <a:buFont typeface="Arial"/>
        <a:buChar char="•"/>
        <a:defRPr sz="3500" kern="1200">
          <a:solidFill>
            <a:schemeClr val="tx1"/>
          </a:solidFill>
          <a:latin typeface="+mn-lt"/>
          <a:ea typeface="+mn-ea"/>
          <a:cs typeface="+mn-cs"/>
        </a:defRPr>
      </a:lvl1pPr>
      <a:lvl2pPr marL="783002" indent="-301168" algn="l" defTabSz="481859" rtl="0" eaLnBrk="1" latinLnBrk="0" hangingPunct="1">
        <a:spcBef>
          <a:spcPct val="20000"/>
        </a:spcBef>
        <a:buFont typeface="Arial"/>
        <a:buChar char="–"/>
        <a:defRPr sz="3100" kern="1200">
          <a:solidFill>
            <a:schemeClr val="tx1"/>
          </a:solidFill>
          <a:latin typeface="+mn-lt"/>
          <a:ea typeface="+mn-ea"/>
          <a:cs typeface="+mn-cs"/>
        </a:defRPr>
      </a:lvl2pPr>
      <a:lvl3pPr marL="1204622" indent="-240914" algn="l" defTabSz="481859" rtl="0" eaLnBrk="1" latinLnBrk="0" hangingPunct="1">
        <a:spcBef>
          <a:spcPct val="20000"/>
        </a:spcBef>
        <a:buFont typeface="Arial"/>
        <a:buChar char="•"/>
        <a:defRPr sz="2600" kern="1200">
          <a:solidFill>
            <a:schemeClr val="tx1"/>
          </a:solidFill>
          <a:latin typeface="+mn-lt"/>
          <a:ea typeface="+mn-ea"/>
          <a:cs typeface="+mn-cs"/>
        </a:defRPr>
      </a:lvl3pPr>
      <a:lvl4pPr marL="1686450" indent="-240914" algn="l" defTabSz="481859" rtl="0" eaLnBrk="1" latinLnBrk="0" hangingPunct="1">
        <a:spcBef>
          <a:spcPct val="20000"/>
        </a:spcBef>
        <a:buFont typeface="Arial"/>
        <a:buChar char="–"/>
        <a:defRPr sz="2200" kern="1200">
          <a:solidFill>
            <a:schemeClr val="tx1"/>
          </a:solidFill>
          <a:latin typeface="+mn-lt"/>
          <a:ea typeface="+mn-ea"/>
          <a:cs typeface="+mn-cs"/>
        </a:defRPr>
      </a:lvl4pPr>
      <a:lvl5pPr marL="2168318" indent="-240914" algn="l" defTabSz="481859" rtl="0" eaLnBrk="1" latinLnBrk="0" hangingPunct="1">
        <a:spcBef>
          <a:spcPct val="20000"/>
        </a:spcBef>
        <a:buFont typeface="Arial"/>
        <a:buChar char="»"/>
        <a:defRPr sz="2200" kern="1200">
          <a:solidFill>
            <a:schemeClr val="tx1"/>
          </a:solidFill>
          <a:latin typeface="+mn-lt"/>
          <a:ea typeface="+mn-ea"/>
          <a:cs typeface="+mn-cs"/>
        </a:defRPr>
      </a:lvl5pPr>
      <a:lvl6pPr marL="2650167" indent="-240914" algn="l" defTabSz="481859" rtl="0" eaLnBrk="1" latinLnBrk="0" hangingPunct="1">
        <a:spcBef>
          <a:spcPct val="20000"/>
        </a:spcBef>
        <a:buFont typeface="Arial"/>
        <a:buChar char="•"/>
        <a:defRPr sz="2200" kern="1200">
          <a:solidFill>
            <a:schemeClr val="tx1"/>
          </a:solidFill>
          <a:latin typeface="+mn-lt"/>
          <a:ea typeface="+mn-ea"/>
          <a:cs typeface="+mn-cs"/>
        </a:defRPr>
      </a:lvl6pPr>
      <a:lvl7pPr marL="3132015" indent="-240914" algn="l" defTabSz="481859" rtl="0" eaLnBrk="1" latinLnBrk="0" hangingPunct="1">
        <a:spcBef>
          <a:spcPct val="20000"/>
        </a:spcBef>
        <a:buFont typeface="Arial"/>
        <a:buChar char="•"/>
        <a:defRPr sz="2200" kern="1200">
          <a:solidFill>
            <a:schemeClr val="tx1"/>
          </a:solidFill>
          <a:latin typeface="+mn-lt"/>
          <a:ea typeface="+mn-ea"/>
          <a:cs typeface="+mn-cs"/>
        </a:defRPr>
      </a:lvl7pPr>
      <a:lvl8pPr marL="3613855" indent="-240914" algn="l" defTabSz="481859" rtl="0" eaLnBrk="1" latinLnBrk="0" hangingPunct="1">
        <a:spcBef>
          <a:spcPct val="20000"/>
        </a:spcBef>
        <a:buFont typeface="Arial"/>
        <a:buChar char="•"/>
        <a:defRPr sz="2200" kern="1200">
          <a:solidFill>
            <a:schemeClr val="tx1"/>
          </a:solidFill>
          <a:latin typeface="+mn-lt"/>
          <a:ea typeface="+mn-ea"/>
          <a:cs typeface="+mn-cs"/>
        </a:defRPr>
      </a:lvl8pPr>
      <a:lvl9pPr marL="4095704" indent="-240914" algn="l" defTabSz="481859"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it-IT"/>
      </a:defPPr>
      <a:lvl1pPr marL="0" algn="l" defTabSz="481859" rtl="0" eaLnBrk="1" latinLnBrk="0" hangingPunct="1">
        <a:defRPr sz="2000" kern="1200">
          <a:solidFill>
            <a:schemeClr val="tx1"/>
          </a:solidFill>
          <a:latin typeface="+mn-lt"/>
          <a:ea typeface="+mn-ea"/>
          <a:cs typeface="+mn-cs"/>
        </a:defRPr>
      </a:lvl1pPr>
      <a:lvl2pPr marL="481859" algn="l" defTabSz="481859" rtl="0" eaLnBrk="1" latinLnBrk="0" hangingPunct="1">
        <a:defRPr sz="2000" kern="1200">
          <a:solidFill>
            <a:schemeClr val="tx1"/>
          </a:solidFill>
          <a:latin typeface="+mn-lt"/>
          <a:ea typeface="+mn-ea"/>
          <a:cs typeface="+mn-cs"/>
        </a:defRPr>
      </a:lvl2pPr>
      <a:lvl3pPr marL="963690" algn="l" defTabSz="481859" rtl="0" eaLnBrk="1" latinLnBrk="0" hangingPunct="1">
        <a:defRPr sz="2000" kern="1200">
          <a:solidFill>
            <a:schemeClr val="tx1"/>
          </a:solidFill>
          <a:latin typeface="+mn-lt"/>
          <a:ea typeface="+mn-ea"/>
          <a:cs typeface="+mn-cs"/>
        </a:defRPr>
      </a:lvl3pPr>
      <a:lvl4pPr marL="1445536" algn="l" defTabSz="481859" rtl="0" eaLnBrk="1" latinLnBrk="0" hangingPunct="1">
        <a:defRPr sz="2000" kern="1200">
          <a:solidFill>
            <a:schemeClr val="tx1"/>
          </a:solidFill>
          <a:latin typeface="+mn-lt"/>
          <a:ea typeface="+mn-ea"/>
          <a:cs typeface="+mn-cs"/>
        </a:defRPr>
      </a:lvl4pPr>
      <a:lvl5pPr marL="1927394" algn="l" defTabSz="481859" rtl="0" eaLnBrk="1" latinLnBrk="0" hangingPunct="1">
        <a:defRPr sz="2000" kern="1200">
          <a:solidFill>
            <a:schemeClr val="tx1"/>
          </a:solidFill>
          <a:latin typeface="+mn-lt"/>
          <a:ea typeface="+mn-ea"/>
          <a:cs typeface="+mn-cs"/>
        </a:defRPr>
      </a:lvl5pPr>
      <a:lvl6pPr marL="2409245" algn="l" defTabSz="481859" rtl="0" eaLnBrk="1" latinLnBrk="0" hangingPunct="1">
        <a:defRPr sz="2000" kern="1200">
          <a:solidFill>
            <a:schemeClr val="tx1"/>
          </a:solidFill>
          <a:latin typeface="+mn-lt"/>
          <a:ea typeface="+mn-ea"/>
          <a:cs typeface="+mn-cs"/>
        </a:defRPr>
      </a:lvl6pPr>
      <a:lvl7pPr marL="2891091" algn="l" defTabSz="481859" rtl="0" eaLnBrk="1" latinLnBrk="0" hangingPunct="1">
        <a:defRPr sz="2000" kern="1200">
          <a:solidFill>
            <a:schemeClr val="tx1"/>
          </a:solidFill>
          <a:latin typeface="+mn-lt"/>
          <a:ea typeface="+mn-ea"/>
          <a:cs typeface="+mn-cs"/>
        </a:defRPr>
      </a:lvl7pPr>
      <a:lvl8pPr marL="3372914" algn="l" defTabSz="481859" rtl="0" eaLnBrk="1" latinLnBrk="0" hangingPunct="1">
        <a:defRPr sz="2000" kern="1200">
          <a:solidFill>
            <a:schemeClr val="tx1"/>
          </a:solidFill>
          <a:latin typeface="+mn-lt"/>
          <a:ea typeface="+mn-ea"/>
          <a:cs typeface="+mn-cs"/>
        </a:defRPr>
      </a:lvl8pPr>
      <a:lvl9pPr marL="3854783" algn="l" defTabSz="481859"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tx1"/>
        </a:solidFill>
        <a:effectLst/>
      </p:bgPr>
    </p:bg>
    <p:spTree>
      <p:nvGrpSpPr>
        <p:cNvPr id="1" name=""/>
        <p:cNvGrpSpPr/>
        <p:nvPr/>
      </p:nvGrpSpPr>
      <p:grpSpPr>
        <a:xfrm>
          <a:off x="0" y="0"/>
          <a:ext cx="0" cy="0"/>
          <a:chOff x="0" y="0"/>
          <a:chExt cx="0" cy="0"/>
        </a:xfrm>
      </p:grpSpPr>
      <p:pic>
        <p:nvPicPr>
          <p:cNvPr id="11266" name="Picture 28" descr="Fond_OK"/>
          <p:cNvPicPr>
            <a:picLocks noChangeAspect="1" noChangeArrowheads="1"/>
          </p:cNvPicPr>
          <p:nvPr/>
        </p:nvPicPr>
        <p:blipFill>
          <a:blip r:embed="rId13" cstate="print"/>
          <a:srcRect/>
          <a:stretch>
            <a:fillRect/>
          </a:stretch>
        </p:blipFill>
        <p:spPr bwMode="auto">
          <a:xfrm>
            <a:off x="441" y="394"/>
            <a:ext cx="10080625" cy="7561425"/>
          </a:xfrm>
          <a:prstGeom prst="rect">
            <a:avLst/>
          </a:prstGeom>
          <a:noFill/>
          <a:ln w="9525">
            <a:noFill/>
            <a:miter lim="800000"/>
            <a:headEnd/>
            <a:tailEnd/>
          </a:ln>
        </p:spPr>
      </p:pic>
    </p:spTree>
    <p:extLst>
      <p:ext uri="{BB962C8B-B14F-4D97-AF65-F5344CB8AC3E}">
        <p14:creationId xmlns:p14="http://schemas.microsoft.com/office/powerpoint/2010/main" val="3209865280"/>
      </p:ext>
    </p:extLst>
  </p:cSld>
  <p:clrMap bg1="dk2" tx1="lt1" bg2="dk1" tx2="lt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 id="2147485129" r:id="rId6"/>
    <p:sldLayoutId id="2147485130" r:id="rId7"/>
    <p:sldLayoutId id="2147485131" r:id="rId8"/>
    <p:sldLayoutId id="2147485132" r:id="rId9"/>
    <p:sldLayoutId id="2147485133" r:id="rId10"/>
    <p:sldLayoutId id="2147485134" r:id="rId11"/>
  </p:sldLayoutIdLst>
  <p:txStyles>
    <p:titleStyle>
      <a:lvl1pPr algn="l" rtl="0" eaLnBrk="0" fontAlgn="base" hangingPunct="0">
        <a:lnSpc>
          <a:spcPct val="90000"/>
        </a:lnSpc>
        <a:spcBef>
          <a:spcPct val="0"/>
        </a:spcBef>
        <a:spcAft>
          <a:spcPct val="0"/>
        </a:spcAft>
        <a:defRPr sz="4600">
          <a:solidFill>
            <a:schemeClr val="tx1"/>
          </a:solidFill>
          <a:latin typeface="+mj-lt"/>
          <a:ea typeface="+mj-ea"/>
          <a:cs typeface="+mj-cs"/>
        </a:defRPr>
      </a:lvl1pPr>
      <a:lvl2pPr algn="l" rtl="0" eaLnBrk="0" fontAlgn="base" hangingPunct="0">
        <a:lnSpc>
          <a:spcPct val="90000"/>
        </a:lnSpc>
        <a:spcBef>
          <a:spcPct val="0"/>
        </a:spcBef>
        <a:spcAft>
          <a:spcPct val="0"/>
        </a:spcAft>
        <a:defRPr sz="4600">
          <a:solidFill>
            <a:schemeClr val="tx1"/>
          </a:solidFill>
          <a:latin typeface="Verdana" pitchFamily="34" charset="0"/>
        </a:defRPr>
      </a:lvl2pPr>
      <a:lvl3pPr algn="l" rtl="0" eaLnBrk="0" fontAlgn="base" hangingPunct="0">
        <a:lnSpc>
          <a:spcPct val="90000"/>
        </a:lnSpc>
        <a:spcBef>
          <a:spcPct val="0"/>
        </a:spcBef>
        <a:spcAft>
          <a:spcPct val="0"/>
        </a:spcAft>
        <a:defRPr sz="4600">
          <a:solidFill>
            <a:schemeClr val="tx1"/>
          </a:solidFill>
          <a:latin typeface="Verdana" pitchFamily="34" charset="0"/>
        </a:defRPr>
      </a:lvl3pPr>
      <a:lvl4pPr algn="l" rtl="0" eaLnBrk="0" fontAlgn="base" hangingPunct="0">
        <a:lnSpc>
          <a:spcPct val="90000"/>
        </a:lnSpc>
        <a:spcBef>
          <a:spcPct val="0"/>
        </a:spcBef>
        <a:spcAft>
          <a:spcPct val="0"/>
        </a:spcAft>
        <a:defRPr sz="4600">
          <a:solidFill>
            <a:schemeClr val="tx1"/>
          </a:solidFill>
          <a:latin typeface="Verdana" pitchFamily="34" charset="0"/>
        </a:defRPr>
      </a:lvl4pPr>
      <a:lvl5pPr algn="l" rtl="0" eaLnBrk="0" fontAlgn="base" hangingPunct="0">
        <a:lnSpc>
          <a:spcPct val="90000"/>
        </a:lnSpc>
        <a:spcBef>
          <a:spcPct val="0"/>
        </a:spcBef>
        <a:spcAft>
          <a:spcPct val="0"/>
        </a:spcAft>
        <a:defRPr sz="4600">
          <a:solidFill>
            <a:schemeClr val="tx1"/>
          </a:solidFill>
          <a:latin typeface="Verdana" pitchFamily="34" charset="0"/>
        </a:defRPr>
      </a:lvl5pPr>
      <a:lvl6pPr marL="481809" algn="l" rtl="0" eaLnBrk="1" fontAlgn="base" hangingPunct="1">
        <a:lnSpc>
          <a:spcPct val="90000"/>
        </a:lnSpc>
        <a:spcBef>
          <a:spcPct val="0"/>
        </a:spcBef>
        <a:spcAft>
          <a:spcPct val="0"/>
        </a:spcAft>
        <a:defRPr sz="4600">
          <a:solidFill>
            <a:schemeClr val="tx1"/>
          </a:solidFill>
          <a:latin typeface="Verdana" pitchFamily="34" charset="0"/>
        </a:defRPr>
      </a:lvl6pPr>
      <a:lvl7pPr marL="963590" algn="l" rtl="0" eaLnBrk="1" fontAlgn="base" hangingPunct="1">
        <a:lnSpc>
          <a:spcPct val="90000"/>
        </a:lnSpc>
        <a:spcBef>
          <a:spcPct val="0"/>
        </a:spcBef>
        <a:spcAft>
          <a:spcPct val="0"/>
        </a:spcAft>
        <a:defRPr sz="4600">
          <a:solidFill>
            <a:schemeClr val="tx1"/>
          </a:solidFill>
          <a:latin typeface="Verdana" pitchFamily="34" charset="0"/>
        </a:defRPr>
      </a:lvl7pPr>
      <a:lvl8pPr marL="1445386" algn="l" rtl="0" eaLnBrk="1" fontAlgn="base" hangingPunct="1">
        <a:lnSpc>
          <a:spcPct val="90000"/>
        </a:lnSpc>
        <a:spcBef>
          <a:spcPct val="0"/>
        </a:spcBef>
        <a:spcAft>
          <a:spcPct val="0"/>
        </a:spcAft>
        <a:defRPr sz="4600">
          <a:solidFill>
            <a:schemeClr val="tx1"/>
          </a:solidFill>
          <a:latin typeface="Verdana" pitchFamily="34" charset="0"/>
        </a:defRPr>
      </a:lvl8pPr>
      <a:lvl9pPr marL="1927194" algn="l" rtl="0" eaLnBrk="1" fontAlgn="base" hangingPunct="1">
        <a:lnSpc>
          <a:spcPct val="90000"/>
        </a:lnSpc>
        <a:spcBef>
          <a:spcPct val="0"/>
        </a:spcBef>
        <a:spcAft>
          <a:spcPct val="0"/>
        </a:spcAft>
        <a:defRPr sz="4600">
          <a:solidFill>
            <a:schemeClr val="tx1"/>
          </a:solidFill>
          <a:latin typeface="Verdana" pitchFamily="34" charset="0"/>
        </a:defRPr>
      </a:lvl9pPr>
    </p:titleStyle>
    <p:bodyStyle>
      <a:lvl1pPr marL="361264" indent="-361264" algn="l" rtl="0" eaLnBrk="0" fontAlgn="base" hangingPunct="0">
        <a:lnSpc>
          <a:spcPct val="90000"/>
        </a:lnSpc>
        <a:spcBef>
          <a:spcPct val="20000"/>
        </a:spcBef>
        <a:spcAft>
          <a:spcPct val="0"/>
        </a:spcAft>
        <a:buSzPct val="80000"/>
        <a:buFont typeface="Wingdings" pitchFamily="2" charset="2"/>
        <a:buChar char="l"/>
        <a:defRPr sz="3500">
          <a:solidFill>
            <a:schemeClr val="tx1"/>
          </a:solidFill>
          <a:latin typeface="+mn-lt"/>
          <a:ea typeface="+mn-ea"/>
          <a:cs typeface="+mn-cs"/>
        </a:defRPr>
      </a:lvl1pPr>
      <a:lvl2pPr marL="782921" indent="-301136" algn="l" rtl="0" eaLnBrk="0" fontAlgn="base" hangingPunct="0">
        <a:lnSpc>
          <a:spcPct val="90000"/>
        </a:lnSpc>
        <a:spcBef>
          <a:spcPct val="20000"/>
        </a:spcBef>
        <a:spcAft>
          <a:spcPct val="0"/>
        </a:spcAft>
        <a:buSzPct val="80000"/>
        <a:buFont typeface="Wingdings" pitchFamily="2" charset="2"/>
        <a:buChar char="n"/>
        <a:defRPr sz="3100">
          <a:solidFill>
            <a:schemeClr val="tx1"/>
          </a:solidFill>
          <a:latin typeface="+mn-lt"/>
        </a:defRPr>
      </a:lvl2pPr>
      <a:lvl3pPr marL="1204497" indent="-240889" algn="l" rtl="0" eaLnBrk="0" fontAlgn="base" hangingPunct="0">
        <a:lnSpc>
          <a:spcPct val="90000"/>
        </a:lnSpc>
        <a:spcBef>
          <a:spcPct val="20000"/>
        </a:spcBef>
        <a:spcAft>
          <a:spcPct val="0"/>
        </a:spcAft>
        <a:buSzPct val="80000"/>
        <a:buFont typeface="Wingdings" pitchFamily="2" charset="2"/>
        <a:buChar char="l"/>
        <a:defRPr sz="2600">
          <a:solidFill>
            <a:schemeClr val="tx1"/>
          </a:solidFill>
          <a:latin typeface="+mn-lt"/>
        </a:defRPr>
      </a:lvl3pPr>
      <a:lvl4pPr marL="1686275" indent="-240889" algn="l" rtl="0" eaLnBrk="0" fontAlgn="base" hangingPunct="0">
        <a:lnSpc>
          <a:spcPct val="90000"/>
        </a:lnSpc>
        <a:spcBef>
          <a:spcPct val="20000"/>
        </a:spcBef>
        <a:spcAft>
          <a:spcPct val="0"/>
        </a:spcAft>
        <a:buSzPct val="80000"/>
        <a:buFont typeface="Wingdings" pitchFamily="2" charset="2"/>
        <a:buChar char="n"/>
        <a:defRPr sz="2200">
          <a:solidFill>
            <a:schemeClr val="tx1"/>
          </a:solidFill>
          <a:latin typeface="+mn-lt"/>
        </a:defRPr>
      </a:lvl4pPr>
      <a:lvl5pPr marL="2168093" indent="-240889" algn="l" rtl="0" eaLnBrk="0" fontAlgn="base" hangingPunct="0">
        <a:lnSpc>
          <a:spcPct val="90000"/>
        </a:lnSpc>
        <a:spcBef>
          <a:spcPct val="20000"/>
        </a:spcBef>
        <a:spcAft>
          <a:spcPct val="0"/>
        </a:spcAft>
        <a:buSzPct val="80000"/>
        <a:buFont typeface="Wingdings" pitchFamily="2" charset="2"/>
        <a:buChar char="l"/>
        <a:defRPr sz="2200">
          <a:solidFill>
            <a:schemeClr val="tx1"/>
          </a:solidFill>
          <a:latin typeface="+mn-lt"/>
        </a:defRPr>
      </a:lvl5pPr>
      <a:lvl6pPr marL="2649892" indent="-240889" algn="l" rtl="0" eaLnBrk="1" fontAlgn="base" hangingPunct="1">
        <a:lnSpc>
          <a:spcPct val="90000"/>
        </a:lnSpc>
        <a:spcBef>
          <a:spcPct val="20000"/>
        </a:spcBef>
        <a:spcAft>
          <a:spcPct val="0"/>
        </a:spcAft>
        <a:buSzPct val="80000"/>
        <a:buFont typeface="Wingdings" pitchFamily="2" charset="2"/>
        <a:buChar char="l"/>
        <a:defRPr sz="2200">
          <a:solidFill>
            <a:schemeClr val="tx1"/>
          </a:solidFill>
          <a:latin typeface="+mn-lt"/>
        </a:defRPr>
      </a:lvl6pPr>
      <a:lvl7pPr marL="3131690" indent="-240889" algn="l" rtl="0" eaLnBrk="1" fontAlgn="base" hangingPunct="1">
        <a:lnSpc>
          <a:spcPct val="90000"/>
        </a:lnSpc>
        <a:spcBef>
          <a:spcPct val="20000"/>
        </a:spcBef>
        <a:spcAft>
          <a:spcPct val="0"/>
        </a:spcAft>
        <a:buSzPct val="80000"/>
        <a:buFont typeface="Wingdings" pitchFamily="2" charset="2"/>
        <a:buChar char="l"/>
        <a:defRPr sz="2200">
          <a:solidFill>
            <a:schemeClr val="tx1"/>
          </a:solidFill>
          <a:latin typeface="+mn-lt"/>
        </a:defRPr>
      </a:lvl7pPr>
      <a:lvl8pPr marL="3613480" indent="-240889" algn="l" rtl="0" eaLnBrk="1" fontAlgn="base" hangingPunct="1">
        <a:lnSpc>
          <a:spcPct val="90000"/>
        </a:lnSpc>
        <a:spcBef>
          <a:spcPct val="20000"/>
        </a:spcBef>
        <a:spcAft>
          <a:spcPct val="0"/>
        </a:spcAft>
        <a:buSzPct val="80000"/>
        <a:buFont typeface="Wingdings" pitchFamily="2" charset="2"/>
        <a:buChar char="l"/>
        <a:defRPr sz="2200">
          <a:solidFill>
            <a:schemeClr val="tx1"/>
          </a:solidFill>
          <a:latin typeface="+mn-lt"/>
        </a:defRPr>
      </a:lvl8pPr>
      <a:lvl9pPr marL="4095280" indent="-240889" algn="l" rtl="0" eaLnBrk="1" fontAlgn="base" hangingPunct="1">
        <a:lnSpc>
          <a:spcPct val="90000"/>
        </a:lnSpc>
        <a:spcBef>
          <a:spcPct val="20000"/>
        </a:spcBef>
        <a:spcAft>
          <a:spcPct val="0"/>
        </a:spcAft>
        <a:buSzPct val="80000"/>
        <a:buFont typeface="Wingdings" pitchFamily="2" charset="2"/>
        <a:buChar char="l"/>
        <a:defRPr sz="2200">
          <a:solidFill>
            <a:schemeClr val="tx1"/>
          </a:solidFill>
          <a:latin typeface="+mn-lt"/>
        </a:defRPr>
      </a:lvl9pPr>
    </p:bodyStyle>
    <p:otherStyle>
      <a:defPPr>
        <a:defRPr lang="en-US"/>
      </a:defPPr>
      <a:lvl1pPr marL="0" algn="l" defTabSz="963590" rtl="0" eaLnBrk="1" latinLnBrk="0" hangingPunct="1">
        <a:defRPr sz="2000" kern="1200">
          <a:solidFill>
            <a:schemeClr val="tx1"/>
          </a:solidFill>
          <a:latin typeface="+mn-lt"/>
          <a:ea typeface="+mn-ea"/>
          <a:cs typeface="+mn-cs"/>
        </a:defRPr>
      </a:lvl1pPr>
      <a:lvl2pPr marL="481809" algn="l" defTabSz="963590" rtl="0" eaLnBrk="1" latinLnBrk="0" hangingPunct="1">
        <a:defRPr sz="2000" kern="1200">
          <a:solidFill>
            <a:schemeClr val="tx1"/>
          </a:solidFill>
          <a:latin typeface="+mn-lt"/>
          <a:ea typeface="+mn-ea"/>
          <a:cs typeface="+mn-cs"/>
        </a:defRPr>
      </a:lvl2pPr>
      <a:lvl3pPr marL="963590" algn="l" defTabSz="963590" rtl="0" eaLnBrk="1" latinLnBrk="0" hangingPunct="1">
        <a:defRPr sz="2000" kern="1200">
          <a:solidFill>
            <a:schemeClr val="tx1"/>
          </a:solidFill>
          <a:latin typeface="+mn-lt"/>
          <a:ea typeface="+mn-ea"/>
          <a:cs typeface="+mn-cs"/>
        </a:defRPr>
      </a:lvl3pPr>
      <a:lvl4pPr marL="1445386" algn="l" defTabSz="963590" rtl="0" eaLnBrk="1" latinLnBrk="0" hangingPunct="1">
        <a:defRPr sz="2000" kern="1200">
          <a:solidFill>
            <a:schemeClr val="tx1"/>
          </a:solidFill>
          <a:latin typeface="+mn-lt"/>
          <a:ea typeface="+mn-ea"/>
          <a:cs typeface="+mn-cs"/>
        </a:defRPr>
      </a:lvl4pPr>
      <a:lvl5pPr marL="1927194" algn="l" defTabSz="963590" rtl="0" eaLnBrk="1" latinLnBrk="0" hangingPunct="1">
        <a:defRPr sz="2000" kern="1200">
          <a:solidFill>
            <a:schemeClr val="tx1"/>
          </a:solidFill>
          <a:latin typeface="+mn-lt"/>
          <a:ea typeface="+mn-ea"/>
          <a:cs typeface="+mn-cs"/>
        </a:defRPr>
      </a:lvl5pPr>
      <a:lvl6pPr marL="2408995" algn="l" defTabSz="963590" rtl="0" eaLnBrk="1" latinLnBrk="0" hangingPunct="1">
        <a:defRPr sz="2000" kern="1200">
          <a:solidFill>
            <a:schemeClr val="tx1"/>
          </a:solidFill>
          <a:latin typeface="+mn-lt"/>
          <a:ea typeface="+mn-ea"/>
          <a:cs typeface="+mn-cs"/>
        </a:defRPr>
      </a:lvl6pPr>
      <a:lvl7pPr marL="2890792" algn="l" defTabSz="963590" rtl="0" eaLnBrk="1" latinLnBrk="0" hangingPunct="1">
        <a:defRPr sz="2000" kern="1200">
          <a:solidFill>
            <a:schemeClr val="tx1"/>
          </a:solidFill>
          <a:latin typeface="+mn-lt"/>
          <a:ea typeface="+mn-ea"/>
          <a:cs typeface="+mn-cs"/>
        </a:defRPr>
      </a:lvl7pPr>
      <a:lvl8pPr marL="3372564" algn="l" defTabSz="963590" rtl="0" eaLnBrk="1" latinLnBrk="0" hangingPunct="1">
        <a:defRPr sz="2000" kern="1200">
          <a:solidFill>
            <a:schemeClr val="tx1"/>
          </a:solidFill>
          <a:latin typeface="+mn-lt"/>
          <a:ea typeface="+mn-ea"/>
          <a:cs typeface="+mn-cs"/>
        </a:defRPr>
      </a:lvl8pPr>
      <a:lvl9pPr marL="3854383" algn="l" defTabSz="963590"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89856" tIns="44930" rIns="89856" bIns="4493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89856" tIns="44930" rIns="89856" bIns="4493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622"/>
            <a:ext cx="2133600" cy="365125"/>
          </a:xfrm>
          <a:prstGeom prst="rect">
            <a:avLst/>
          </a:prstGeom>
        </p:spPr>
        <p:txBody>
          <a:bodyPr vert="horz" lIns="89856" tIns="44930" rIns="89856" bIns="44930" rtlCol="0" anchor="ctr"/>
          <a:lstStyle>
            <a:lvl1pPr algn="l">
              <a:defRPr sz="1200">
                <a:solidFill>
                  <a:schemeClr val="tx1">
                    <a:tint val="75000"/>
                  </a:schemeClr>
                </a:solidFill>
              </a:defRPr>
            </a:lvl1pPr>
          </a:lstStyle>
          <a:p>
            <a:pPr defTabSz="815801" fontAlgn="auto">
              <a:spcBef>
                <a:spcPts val="0"/>
              </a:spcBef>
              <a:spcAft>
                <a:spcPts val="0"/>
              </a:spcAft>
            </a:pPr>
            <a:fld id="{03F779D4-663E-46F2-B25E-BAF9EC119753}" type="datetimeFigureOut">
              <a:rPr lang="it-IT" smtClean="0">
                <a:solidFill>
                  <a:prstClr val="black">
                    <a:tint val="75000"/>
                  </a:prstClr>
                </a:solidFill>
                <a:latin typeface="Calibri"/>
              </a:rPr>
              <a:pPr defTabSz="815801" fontAlgn="auto">
                <a:spcBef>
                  <a:spcPts val="0"/>
                </a:spcBef>
                <a:spcAft>
                  <a:spcPts val="0"/>
                </a:spcAft>
              </a:pPr>
              <a:t>17/04/2018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622"/>
            <a:ext cx="2895600" cy="365125"/>
          </a:xfrm>
          <a:prstGeom prst="rect">
            <a:avLst/>
          </a:prstGeom>
        </p:spPr>
        <p:txBody>
          <a:bodyPr vert="horz" lIns="89856" tIns="44930" rIns="89856" bIns="44930" rtlCol="0" anchor="ctr"/>
          <a:lstStyle>
            <a:lvl1pPr algn="ctr">
              <a:defRPr sz="1200">
                <a:solidFill>
                  <a:schemeClr val="tx1">
                    <a:tint val="75000"/>
                  </a:schemeClr>
                </a:solidFill>
              </a:defRPr>
            </a:lvl1pPr>
          </a:lstStyle>
          <a:p>
            <a:pPr defTabSz="815801"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622"/>
            <a:ext cx="2133600" cy="365125"/>
          </a:xfrm>
          <a:prstGeom prst="rect">
            <a:avLst/>
          </a:prstGeom>
        </p:spPr>
        <p:txBody>
          <a:bodyPr vert="horz" lIns="89856" tIns="44930" rIns="89856" bIns="44930" rtlCol="0" anchor="ctr"/>
          <a:lstStyle>
            <a:lvl1pPr algn="r">
              <a:defRPr sz="1200">
                <a:solidFill>
                  <a:schemeClr val="tx1">
                    <a:tint val="75000"/>
                  </a:schemeClr>
                </a:solidFill>
              </a:defRPr>
            </a:lvl1pPr>
          </a:lstStyle>
          <a:p>
            <a:pPr defTabSz="815801" fontAlgn="auto">
              <a:spcBef>
                <a:spcPts val="0"/>
              </a:spcBef>
              <a:spcAft>
                <a:spcPts val="0"/>
              </a:spcAft>
            </a:pPr>
            <a:fld id="{33B2F2E4-F0C8-44D3-89BB-4FBC20A97949}" type="slidenum">
              <a:rPr lang="it-IT" smtClean="0">
                <a:solidFill>
                  <a:prstClr val="black">
                    <a:tint val="75000"/>
                  </a:prstClr>
                </a:solidFill>
                <a:latin typeface="Calibri"/>
              </a:rPr>
              <a:pPr defTabSz="815801"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547541486"/>
      </p:ext>
    </p:extLst>
  </p:cSld>
  <p:clrMap bg1="lt1" tx1="dk1" bg2="lt2" tx2="dk2" accent1="accent1" accent2="accent2" accent3="accent3" accent4="accent4" accent5="accent5" accent6="accent6" hlink="hlink" folHlink="folHlink"/>
  <p:sldLayoutIdLst>
    <p:sldLayoutId id="2147485136" r:id="rId1"/>
    <p:sldLayoutId id="2147485137" r:id="rId2"/>
    <p:sldLayoutId id="2147485138" r:id="rId3"/>
    <p:sldLayoutId id="2147485139" r:id="rId4"/>
    <p:sldLayoutId id="2147485140" r:id="rId5"/>
    <p:sldLayoutId id="2147485141" r:id="rId6"/>
    <p:sldLayoutId id="2147485142" r:id="rId7"/>
    <p:sldLayoutId id="2147485143" r:id="rId8"/>
    <p:sldLayoutId id="2147485144" r:id="rId9"/>
    <p:sldLayoutId id="2147485145" r:id="rId10"/>
    <p:sldLayoutId id="2147485146" r:id="rId11"/>
  </p:sldLayoutIdLst>
  <p:txStyles>
    <p:titleStyle>
      <a:lvl1pPr algn="ctr" defTabSz="899174" rtl="0" eaLnBrk="1" latinLnBrk="0" hangingPunct="1">
        <a:spcBef>
          <a:spcPct val="0"/>
        </a:spcBef>
        <a:buNone/>
        <a:defRPr sz="4400" kern="1200">
          <a:solidFill>
            <a:schemeClr val="tx1"/>
          </a:solidFill>
          <a:latin typeface="+mj-lt"/>
          <a:ea typeface="+mj-ea"/>
          <a:cs typeface="+mj-cs"/>
        </a:defRPr>
      </a:lvl1pPr>
    </p:titleStyle>
    <p:bodyStyle>
      <a:lvl1pPr marL="337190" indent="-337190" algn="l" defTabSz="89917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0573" indent="-281001" algn="l" defTabSz="89917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3980" indent="-224790" algn="l" defTabSz="89917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73524" indent="-224790" algn="l" defTabSz="89917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23136" indent="-224790" algn="l" defTabSz="89917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72717" indent="-224790" algn="l" defTabSz="8991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22315" indent="-224790" algn="l" defTabSz="8991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71895" indent="-224790" algn="l" defTabSz="8991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21471" indent="-224790" algn="l" defTabSz="8991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899174" rtl="0" eaLnBrk="1" latinLnBrk="0" hangingPunct="1">
        <a:defRPr sz="1800" kern="1200">
          <a:solidFill>
            <a:schemeClr val="tx1"/>
          </a:solidFill>
          <a:latin typeface="+mn-lt"/>
          <a:ea typeface="+mn-ea"/>
          <a:cs typeface="+mn-cs"/>
        </a:defRPr>
      </a:lvl1pPr>
      <a:lvl2pPr marL="449581" algn="l" defTabSz="899174" rtl="0" eaLnBrk="1" latinLnBrk="0" hangingPunct="1">
        <a:defRPr sz="1800" kern="1200">
          <a:solidFill>
            <a:schemeClr val="tx1"/>
          </a:solidFill>
          <a:latin typeface="+mn-lt"/>
          <a:ea typeface="+mn-ea"/>
          <a:cs typeface="+mn-cs"/>
        </a:defRPr>
      </a:lvl2pPr>
      <a:lvl3pPr marL="899174" algn="l" defTabSz="899174" rtl="0" eaLnBrk="1" latinLnBrk="0" hangingPunct="1">
        <a:defRPr sz="1800" kern="1200">
          <a:solidFill>
            <a:schemeClr val="tx1"/>
          </a:solidFill>
          <a:latin typeface="+mn-lt"/>
          <a:ea typeface="+mn-ea"/>
          <a:cs typeface="+mn-cs"/>
        </a:defRPr>
      </a:lvl3pPr>
      <a:lvl4pPr marL="1348757" algn="l" defTabSz="899174" rtl="0" eaLnBrk="1" latinLnBrk="0" hangingPunct="1">
        <a:defRPr sz="1800" kern="1200">
          <a:solidFill>
            <a:schemeClr val="tx1"/>
          </a:solidFill>
          <a:latin typeface="+mn-lt"/>
          <a:ea typeface="+mn-ea"/>
          <a:cs typeface="+mn-cs"/>
        </a:defRPr>
      </a:lvl4pPr>
      <a:lvl5pPr marL="1798349" algn="l" defTabSz="899174" rtl="0" eaLnBrk="1" latinLnBrk="0" hangingPunct="1">
        <a:defRPr sz="1800" kern="1200">
          <a:solidFill>
            <a:schemeClr val="tx1"/>
          </a:solidFill>
          <a:latin typeface="+mn-lt"/>
          <a:ea typeface="+mn-ea"/>
          <a:cs typeface="+mn-cs"/>
        </a:defRPr>
      </a:lvl5pPr>
      <a:lvl6pPr marL="2247933" algn="l" defTabSz="899174" rtl="0" eaLnBrk="1" latinLnBrk="0" hangingPunct="1">
        <a:defRPr sz="1800" kern="1200">
          <a:solidFill>
            <a:schemeClr val="tx1"/>
          </a:solidFill>
          <a:latin typeface="+mn-lt"/>
          <a:ea typeface="+mn-ea"/>
          <a:cs typeface="+mn-cs"/>
        </a:defRPr>
      </a:lvl6pPr>
      <a:lvl7pPr marL="2697503" algn="l" defTabSz="899174" rtl="0" eaLnBrk="1" latinLnBrk="0" hangingPunct="1">
        <a:defRPr sz="1800" kern="1200">
          <a:solidFill>
            <a:schemeClr val="tx1"/>
          </a:solidFill>
          <a:latin typeface="+mn-lt"/>
          <a:ea typeface="+mn-ea"/>
          <a:cs typeface="+mn-cs"/>
        </a:defRPr>
      </a:lvl7pPr>
      <a:lvl8pPr marL="3147090" algn="l" defTabSz="899174" rtl="0" eaLnBrk="1" latinLnBrk="0" hangingPunct="1">
        <a:defRPr sz="1800" kern="1200">
          <a:solidFill>
            <a:schemeClr val="tx1"/>
          </a:solidFill>
          <a:latin typeface="+mn-lt"/>
          <a:ea typeface="+mn-ea"/>
          <a:cs typeface="+mn-cs"/>
        </a:defRPr>
      </a:lvl8pPr>
      <a:lvl9pPr marL="3596682" algn="l" defTabSz="899174"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87262" tIns="43648" rIns="87262" bIns="4364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87262" tIns="43648" rIns="87262" bIns="43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87262" tIns="43648" rIns="87262" bIns="43648" numCol="1" anchor="t" anchorCtr="0" compatLnSpc="1">
            <a:prstTxWarp prst="textNoShape">
              <a:avLst/>
            </a:prstTxWarp>
          </a:bodyPr>
          <a:lstStyle>
            <a:lvl1pPr>
              <a:defRPr sz="1400">
                <a:ea typeface="+mn-ea"/>
              </a:defRPr>
            </a:lvl1pPr>
          </a:lstStyle>
          <a:p>
            <a:pPr defTabSz="793030">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87262" tIns="43648" rIns="87262" bIns="43648" numCol="1" anchor="t" anchorCtr="0" compatLnSpc="1">
            <a:prstTxWarp prst="textNoShape">
              <a:avLst/>
            </a:prstTxWarp>
          </a:bodyPr>
          <a:lstStyle>
            <a:lvl1pPr algn="ctr">
              <a:defRPr sz="1400">
                <a:ea typeface="+mn-ea"/>
              </a:defRPr>
            </a:lvl1pPr>
          </a:lstStyle>
          <a:p>
            <a:pPr defTabSz="793030">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87262" tIns="43648" rIns="87262" bIns="43648" numCol="1" anchor="t" anchorCtr="0" compatLnSpc="1">
            <a:prstTxWarp prst="textNoShape">
              <a:avLst/>
            </a:prstTxWarp>
          </a:bodyPr>
          <a:lstStyle>
            <a:lvl1pPr algn="r">
              <a:defRPr sz="1400"/>
            </a:lvl1pPr>
          </a:lstStyle>
          <a:p>
            <a:pPr defTabSz="793030"/>
            <a:fld id="{D915846F-3A22-4993-8FBB-A0534DAFE490}" type="slidenum">
              <a:rPr lang="en-US" smtClean="0">
                <a:solidFill>
                  <a:srgbClr val="000000"/>
                </a:solidFill>
                <a:latin typeface="Arial"/>
                <a:ea typeface="Geneva" charset="-128"/>
              </a:rPr>
              <a:pPr defTabSz="793030"/>
              <a:t>‹N›</a:t>
            </a:fld>
            <a:endParaRPr lang="en-US">
              <a:solidFill>
                <a:srgbClr val="000000"/>
              </a:solidFill>
              <a:latin typeface="Arial"/>
              <a:ea typeface="Geneva" charset="-128"/>
            </a:endParaRPr>
          </a:p>
        </p:txBody>
      </p:sp>
    </p:spTree>
    <p:extLst>
      <p:ext uri="{BB962C8B-B14F-4D97-AF65-F5344CB8AC3E}">
        <p14:creationId xmlns:p14="http://schemas.microsoft.com/office/powerpoint/2010/main" val="1910448735"/>
      </p:ext>
    </p:extLst>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Lst>
  <p:txStyles>
    <p:titleStyle>
      <a:lvl1pPr algn="ctr" rtl="0" eaLnBrk="0" fontAlgn="base" hangingPunct="0">
        <a:spcBef>
          <a:spcPct val="0"/>
        </a:spcBef>
        <a:spcAft>
          <a:spcPct val="0"/>
        </a:spcAft>
        <a:defRPr sz="4400">
          <a:solidFill>
            <a:schemeClr val="tx2"/>
          </a:solidFill>
          <a:latin typeface="+mj-lt"/>
          <a:ea typeface="Geneva" charset="-128"/>
          <a:cs typeface="+mj-cs"/>
        </a:defRPr>
      </a:lvl1pPr>
      <a:lvl2pPr algn="ctr" rtl="0" eaLnBrk="0" fontAlgn="base" hangingPunct="0">
        <a:spcBef>
          <a:spcPct val="0"/>
        </a:spcBef>
        <a:spcAft>
          <a:spcPct val="0"/>
        </a:spcAft>
        <a:defRPr sz="4400">
          <a:solidFill>
            <a:schemeClr val="tx2"/>
          </a:solidFill>
          <a:latin typeface="Arial" charset="0"/>
          <a:ea typeface="Geneva" charset="-128"/>
        </a:defRPr>
      </a:lvl2pPr>
      <a:lvl3pPr algn="ctr" rtl="0" eaLnBrk="0" fontAlgn="base" hangingPunct="0">
        <a:spcBef>
          <a:spcPct val="0"/>
        </a:spcBef>
        <a:spcAft>
          <a:spcPct val="0"/>
        </a:spcAft>
        <a:defRPr sz="4400">
          <a:solidFill>
            <a:schemeClr val="tx2"/>
          </a:solidFill>
          <a:latin typeface="Arial" charset="0"/>
          <a:ea typeface="Geneva" charset="-128"/>
        </a:defRPr>
      </a:lvl3pPr>
      <a:lvl4pPr algn="ctr" rtl="0" eaLnBrk="0" fontAlgn="base" hangingPunct="0">
        <a:spcBef>
          <a:spcPct val="0"/>
        </a:spcBef>
        <a:spcAft>
          <a:spcPct val="0"/>
        </a:spcAft>
        <a:defRPr sz="4400">
          <a:solidFill>
            <a:schemeClr val="tx2"/>
          </a:solidFill>
          <a:latin typeface="Arial" charset="0"/>
          <a:ea typeface="Geneva" charset="-128"/>
        </a:defRPr>
      </a:lvl4pPr>
      <a:lvl5pPr algn="ctr" rtl="0" eaLnBrk="0" fontAlgn="base" hangingPunct="0">
        <a:spcBef>
          <a:spcPct val="0"/>
        </a:spcBef>
        <a:spcAft>
          <a:spcPct val="0"/>
        </a:spcAft>
        <a:defRPr sz="4400">
          <a:solidFill>
            <a:schemeClr val="tx2"/>
          </a:solidFill>
          <a:latin typeface="Arial" charset="0"/>
          <a:ea typeface="Geneva" charset="-128"/>
        </a:defRPr>
      </a:lvl5pPr>
      <a:lvl6pPr marL="437163" algn="ctr" rtl="0" fontAlgn="base">
        <a:spcBef>
          <a:spcPct val="0"/>
        </a:spcBef>
        <a:spcAft>
          <a:spcPct val="0"/>
        </a:spcAft>
        <a:defRPr sz="4400">
          <a:solidFill>
            <a:schemeClr val="tx2"/>
          </a:solidFill>
          <a:latin typeface="Arial" charset="0"/>
        </a:defRPr>
      </a:lvl6pPr>
      <a:lvl7pPr marL="874345" algn="ctr" rtl="0" fontAlgn="base">
        <a:spcBef>
          <a:spcPct val="0"/>
        </a:spcBef>
        <a:spcAft>
          <a:spcPct val="0"/>
        </a:spcAft>
        <a:defRPr sz="4400">
          <a:solidFill>
            <a:schemeClr val="tx2"/>
          </a:solidFill>
          <a:latin typeface="Arial" charset="0"/>
        </a:defRPr>
      </a:lvl7pPr>
      <a:lvl8pPr marL="1311527" algn="ctr" rtl="0" fontAlgn="base">
        <a:spcBef>
          <a:spcPct val="0"/>
        </a:spcBef>
        <a:spcAft>
          <a:spcPct val="0"/>
        </a:spcAft>
        <a:defRPr sz="4400">
          <a:solidFill>
            <a:schemeClr val="tx2"/>
          </a:solidFill>
          <a:latin typeface="Arial" charset="0"/>
        </a:defRPr>
      </a:lvl8pPr>
      <a:lvl9pPr marL="1748700" algn="ctr" rtl="0" fontAlgn="base">
        <a:spcBef>
          <a:spcPct val="0"/>
        </a:spcBef>
        <a:spcAft>
          <a:spcPct val="0"/>
        </a:spcAft>
        <a:defRPr sz="4400">
          <a:solidFill>
            <a:schemeClr val="tx2"/>
          </a:solidFill>
          <a:latin typeface="Arial" charset="0"/>
        </a:defRPr>
      </a:lvl9pPr>
    </p:titleStyle>
    <p:bodyStyle>
      <a:lvl1pPr marL="327892" indent="-327892" algn="l" rtl="0" eaLnBrk="0" fontAlgn="base" hangingPunct="0">
        <a:spcBef>
          <a:spcPct val="20000"/>
        </a:spcBef>
        <a:spcAft>
          <a:spcPct val="0"/>
        </a:spcAft>
        <a:buChar char="•"/>
        <a:defRPr sz="3200">
          <a:solidFill>
            <a:schemeClr val="tx1"/>
          </a:solidFill>
          <a:latin typeface="+mn-lt"/>
          <a:ea typeface="Geneva" charset="-128"/>
          <a:cs typeface="+mn-cs"/>
        </a:defRPr>
      </a:lvl1pPr>
      <a:lvl2pPr marL="710411" indent="-273197" algn="l" rtl="0" eaLnBrk="0" fontAlgn="base" hangingPunct="0">
        <a:spcBef>
          <a:spcPct val="20000"/>
        </a:spcBef>
        <a:spcAft>
          <a:spcPct val="0"/>
        </a:spcAft>
        <a:buChar char="–"/>
        <a:defRPr sz="2800">
          <a:solidFill>
            <a:schemeClr val="tx1"/>
          </a:solidFill>
          <a:latin typeface="+mn-lt"/>
          <a:ea typeface="Geneva" charset="-128"/>
        </a:defRPr>
      </a:lvl2pPr>
      <a:lvl3pPr marL="1092944" indent="-218589" algn="l" rtl="0" eaLnBrk="0" fontAlgn="base" hangingPunct="0">
        <a:spcBef>
          <a:spcPct val="20000"/>
        </a:spcBef>
        <a:spcAft>
          <a:spcPct val="0"/>
        </a:spcAft>
        <a:buChar char="•"/>
        <a:defRPr sz="2400">
          <a:solidFill>
            <a:schemeClr val="tx1"/>
          </a:solidFill>
          <a:latin typeface="+mn-lt"/>
          <a:ea typeface="Geneva" charset="-128"/>
        </a:defRPr>
      </a:lvl3pPr>
      <a:lvl4pPr marL="1530089" indent="-218589" algn="l" rtl="0" eaLnBrk="0" fontAlgn="base" hangingPunct="0">
        <a:spcBef>
          <a:spcPct val="20000"/>
        </a:spcBef>
        <a:spcAft>
          <a:spcPct val="0"/>
        </a:spcAft>
        <a:buChar char="–"/>
        <a:defRPr sz="2000">
          <a:solidFill>
            <a:schemeClr val="tx1"/>
          </a:solidFill>
          <a:latin typeface="+mn-lt"/>
          <a:ea typeface="Geneva" charset="-128"/>
        </a:defRPr>
      </a:lvl4pPr>
      <a:lvl5pPr marL="1967294" indent="-218589" algn="l" rtl="0" eaLnBrk="0" fontAlgn="base" hangingPunct="0">
        <a:spcBef>
          <a:spcPct val="20000"/>
        </a:spcBef>
        <a:spcAft>
          <a:spcPct val="0"/>
        </a:spcAft>
        <a:buChar char="»"/>
        <a:defRPr sz="2000">
          <a:solidFill>
            <a:schemeClr val="tx1"/>
          </a:solidFill>
          <a:latin typeface="+mn-lt"/>
          <a:ea typeface="Geneva" charset="-128"/>
        </a:defRPr>
      </a:lvl5pPr>
      <a:lvl6pPr marL="2404464" indent="-218589" algn="l" rtl="0" fontAlgn="base">
        <a:spcBef>
          <a:spcPct val="20000"/>
        </a:spcBef>
        <a:spcAft>
          <a:spcPct val="0"/>
        </a:spcAft>
        <a:buChar char="»"/>
        <a:defRPr sz="2000">
          <a:solidFill>
            <a:schemeClr val="tx1"/>
          </a:solidFill>
          <a:latin typeface="+mn-lt"/>
        </a:defRPr>
      </a:lvl6pPr>
      <a:lvl7pPr marL="2841639" indent="-218589" algn="l" rtl="0" fontAlgn="base">
        <a:spcBef>
          <a:spcPct val="20000"/>
        </a:spcBef>
        <a:spcAft>
          <a:spcPct val="0"/>
        </a:spcAft>
        <a:buChar char="»"/>
        <a:defRPr sz="2000">
          <a:solidFill>
            <a:schemeClr val="tx1"/>
          </a:solidFill>
          <a:latin typeface="+mn-lt"/>
        </a:defRPr>
      </a:lvl7pPr>
      <a:lvl8pPr marL="3278814" indent="-218589" algn="l" rtl="0" fontAlgn="base">
        <a:spcBef>
          <a:spcPct val="20000"/>
        </a:spcBef>
        <a:spcAft>
          <a:spcPct val="0"/>
        </a:spcAft>
        <a:buChar char="»"/>
        <a:defRPr sz="2000">
          <a:solidFill>
            <a:schemeClr val="tx1"/>
          </a:solidFill>
          <a:latin typeface="+mn-lt"/>
        </a:defRPr>
      </a:lvl8pPr>
      <a:lvl9pPr marL="3715982" indent="-21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874345" rtl="0" eaLnBrk="1" latinLnBrk="0" hangingPunct="1">
        <a:defRPr sz="1800" kern="1200">
          <a:solidFill>
            <a:schemeClr val="tx1"/>
          </a:solidFill>
          <a:latin typeface="+mn-lt"/>
          <a:ea typeface="+mn-ea"/>
          <a:cs typeface="+mn-cs"/>
        </a:defRPr>
      </a:lvl1pPr>
      <a:lvl2pPr marL="437163" algn="l" defTabSz="874345" rtl="0" eaLnBrk="1" latinLnBrk="0" hangingPunct="1">
        <a:defRPr sz="1800" kern="1200">
          <a:solidFill>
            <a:schemeClr val="tx1"/>
          </a:solidFill>
          <a:latin typeface="+mn-lt"/>
          <a:ea typeface="+mn-ea"/>
          <a:cs typeface="+mn-cs"/>
        </a:defRPr>
      </a:lvl2pPr>
      <a:lvl3pPr marL="874345" algn="l" defTabSz="874345" rtl="0" eaLnBrk="1" latinLnBrk="0" hangingPunct="1">
        <a:defRPr sz="1800" kern="1200">
          <a:solidFill>
            <a:schemeClr val="tx1"/>
          </a:solidFill>
          <a:latin typeface="+mn-lt"/>
          <a:ea typeface="+mn-ea"/>
          <a:cs typeface="+mn-cs"/>
        </a:defRPr>
      </a:lvl3pPr>
      <a:lvl4pPr marL="1311527" algn="l" defTabSz="874345" rtl="0" eaLnBrk="1" latinLnBrk="0" hangingPunct="1">
        <a:defRPr sz="1800" kern="1200">
          <a:solidFill>
            <a:schemeClr val="tx1"/>
          </a:solidFill>
          <a:latin typeface="+mn-lt"/>
          <a:ea typeface="+mn-ea"/>
          <a:cs typeface="+mn-cs"/>
        </a:defRPr>
      </a:lvl4pPr>
      <a:lvl5pPr marL="1748700" algn="l" defTabSz="874345" rtl="0" eaLnBrk="1" latinLnBrk="0" hangingPunct="1">
        <a:defRPr sz="1800" kern="1200">
          <a:solidFill>
            <a:schemeClr val="tx1"/>
          </a:solidFill>
          <a:latin typeface="+mn-lt"/>
          <a:ea typeface="+mn-ea"/>
          <a:cs typeface="+mn-cs"/>
        </a:defRPr>
      </a:lvl5pPr>
      <a:lvl6pPr marL="2185885" algn="l" defTabSz="874345" rtl="0" eaLnBrk="1" latinLnBrk="0" hangingPunct="1">
        <a:defRPr sz="1800" kern="1200">
          <a:solidFill>
            <a:schemeClr val="tx1"/>
          </a:solidFill>
          <a:latin typeface="+mn-lt"/>
          <a:ea typeface="+mn-ea"/>
          <a:cs typeface="+mn-cs"/>
        </a:defRPr>
      </a:lvl6pPr>
      <a:lvl7pPr marL="2623041" algn="l" defTabSz="874345" rtl="0" eaLnBrk="1" latinLnBrk="0" hangingPunct="1">
        <a:defRPr sz="1800" kern="1200">
          <a:solidFill>
            <a:schemeClr val="tx1"/>
          </a:solidFill>
          <a:latin typeface="+mn-lt"/>
          <a:ea typeface="+mn-ea"/>
          <a:cs typeface="+mn-cs"/>
        </a:defRPr>
      </a:lvl7pPr>
      <a:lvl8pPr marL="3060216" algn="l" defTabSz="874345" rtl="0" eaLnBrk="1" latinLnBrk="0" hangingPunct="1">
        <a:defRPr sz="1800" kern="1200">
          <a:solidFill>
            <a:schemeClr val="tx1"/>
          </a:solidFill>
          <a:latin typeface="+mn-lt"/>
          <a:ea typeface="+mn-ea"/>
          <a:cs typeface="+mn-cs"/>
        </a:defRPr>
      </a:lvl8pPr>
      <a:lvl9pPr marL="3497409" algn="l" defTabSz="87434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109" tIns="43572" rIns="87109" bIns="43572" numCol="1" anchor="ctr" anchorCtr="0" compatLnSpc="1">
            <a:prstTxWarp prst="textNoShape">
              <a:avLst/>
            </a:prstTxWarp>
          </a:bodyPr>
          <a:lstStyle/>
          <a:p>
            <a:pPr lvl="0"/>
            <a:r>
              <a:rPr lang="en-US" altLang="en-US" smtClean="0"/>
              <a:t>Click to edit Master title style</a:t>
            </a:r>
          </a:p>
        </p:txBody>
      </p:sp>
      <p:sp>
        <p:nvSpPr>
          <p:cNvPr id="37891" name="Rectangle 3"/>
          <p:cNvSpPr>
            <a:spLocks noGrp="1" noChangeArrowheads="1"/>
          </p:cNvSpPr>
          <p:nvPr>
            <p:ph type="body" idx="1"/>
          </p:nvPr>
        </p:nvSpPr>
        <p:spPr bwMode="auto">
          <a:xfrm>
            <a:off x="457200" y="14176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109" tIns="43572" rIns="87109" bIns="4357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655742056"/>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3" r:id="rId10"/>
    <p:sldLayoutId id="2147485194" r:id="rId11"/>
    <p:sldLayoutId id="2147485195" r:id="rId12"/>
    <p:sldLayoutId id="2147485196" r:id="rId13"/>
    <p:sldLayoutId id="2147485197" r:id="rId14"/>
    <p:sldLayoutId id="2147485198" r:id="rId15"/>
    <p:sldLayoutId id="2147485199" r:id="rId16"/>
    <p:sldLayoutId id="2147485200" r:id="rId17"/>
    <p:sldLayoutId id="2147485201" r:id="rId18"/>
    <p:sldLayoutId id="2147485202" r:id="rId19"/>
  </p:sldLayoutIdLst>
  <p:timing>
    <p:tnLst>
      <p:par>
        <p:cTn id="1" dur="indefinite" restart="never" nodeType="tmRoot"/>
      </p:par>
    </p:tnLst>
  </p:timing>
  <p:txStyles>
    <p:titleStyle>
      <a:lvl1pPr algn="l" rtl="0" eaLnBrk="0" fontAlgn="base" hangingPunct="0">
        <a:spcBef>
          <a:spcPct val="0"/>
        </a:spcBef>
        <a:spcAft>
          <a:spcPct val="0"/>
        </a:spcAft>
        <a:defRPr sz="4000" b="1">
          <a:solidFill>
            <a:srgbClr val="8E1400"/>
          </a:solidFill>
          <a:latin typeface="Calibri" pitchFamily="34" charset="0"/>
          <a:ea typeface="MS PGothic" pitchFamily="34" charset="-128"/>
          <a:cs typeface="Calibri" pitchFamily="34" charset="0"/>
        </a:defRPr>
      </a:lvl1pPr>
      <a:lvl2pPr algn="l" rtl="0" eaLnBrk="0" fontAlgn="base" hangingPunct="0">
        <a:spcBef>
          <a:spcPct val="0"/>
        </a:spcBef>
        <a:spcAft>
          <a:spcPct val="0"/>
        </a:spcAft>
        <a:defRPr sz="4000" b="1">
          <a:solidFill>
            <a:srgbClr val="8E1400"/>
          </a:solidFill>
          <a:latin typeface="Calibri" pitchFamily="34" charset="0"/>
          <a:ea typeface="MS PGothic" pitchFamily="34" charset="-128"/>
          <a:cs typeface="Calibri" pitchFamily="34" charset="0"/>
        </a:defRPr>
      </a:lvl2pPr>
      <a:lvl3pPr algn="l" rtl="0" eaLnBrk="0" fontAlgn="base" hangingPunct="0">
        <a:spcBef>
          <a:spcPct val="0"/>
        </a:spcBef>
        <a:spcAft>
          <a:spcPct val="0"/>
        </a:spcAft>
        <a:defRPr sz="4000" b="1">
          <a:solidFill>
            <a:srgbClr val="8E1400"/>
          </a:solidFill>
          <a:latin typeface="Calibri" pitchFamily="34" charset="0"/>
          <a:ea typeface="MS PGothic" pitchFamily="34" charset="-128"/>
          <a:cs typeface="Calibri" pitchFamily="34" charset="0"/>
        </a:defRPr>
      </a:lvl3pPr>
      <a:lvl4pPr algn="l" rtl="0" eaLnBrk="0" fontAlgn="base" hangingPunct="0">
        <a:spcBef>
          <a:spcPct val="0"/>
        </a:spcBef>
        <a:spcAft>
          <a:spcPct val="0"/>
        </a:spcAft>
        <a:defRPr sz="4000" b="1">
          <a:solidFill>
            <a:srgbClr val="8E1400"/>
          </a:solidFill>
          <a:latin typeface="Calibri" pitchFamily="34" charset="0"/>
          <a:ea typeface="MS PGothic" pitchFamily="34" charset="-128"/>
          <a:cs typeface="Calibri" pitchFamily="34" charset="0"/>
        </a:defRPr>
      </a:lvl4pPr>
      <a:lvl5pPr algn="l" rtl="0" eaLnBrk="0" fontAlgn="base" hangingPunct="0">
        <a:spcBef>
          <a:spcPct val="0"/>
        </a:spcBef>
        <a:spcAft>
          <a:spcPct val="0"/>
        </a:spcAft>
        <a:defRPr sz="4000" b="1">
          <a:solidFill>
            <a:srgbClr val="8E1400"/>
          </a:solidFill>
          <a:latin typeface="Calibri" pitchFamily="34" charset="0"/>
          <a:ea typeface="MS PGothic" pitchFamily="34" charset="-128"/>
          <a:cs typeface="Calibri" pitchFamily="34" charset="0"/>
        </a:defRPr>
      </a:lvl5pPr>
      <a:lvl6pPr marL="436394" algn="ctr" rtl="0" fontAlgn="base">
        <a:spcBef>
          <a:spcPct val="0"/>
        </a:spcBef>
        <a:spcAft>
          <a:spcPct val="0"/>
        </a:spcAft>
        <a:defRPr sz="4400">
          <a:solidFill>
            <a:schemeClr val="tx2"/>
          </a:solidFill>
          <a:latin typeface="Arial" charset="0"/>
        </a:defRPr>
      </a:lvl6pPr>
      <a:lvl7pPr marL="872804" algn="ctr" rtl="0" fontAlgn="base">
        <a:spcBef>
          <a:spcPct val="0"/>
        </a:spcBef>
        <a:spcAft>
          <a:spcPct val="0"/>
        </a:spcAft>
        <a:defRPr sz="4400">
          <a:solidFill>
            <a:schemeClr val="tx2"/>
          </a:solidFill>
          <a:latin typeface="Arial" charset="0"/>
        </a:defRPr>
      </a:lvl7pPr>
      <a:lvl8pPr marL="1309217" algn="ctr" rtl="0" fontAlgn="base">
        <a:spcBef>
          <a:spcPct val="0"/>
        </a:spcBef>
        <a:spcAft>
          <a:spcPct val="0"/>
        </a:spcAft>
        <a:defRPr sz="4400">
          <a:solidFill>
            <a:schemeClr val="tx2"/>
          </a:solidFill>
          <a:latin typeface="Arial" charset="0"/>
        </a:defRPr>
      </a:lvl8pPr>
      <a:lvl9pPr marL="1745621" algn="ctr" rtl="0" fontAlgn="base">
        <a:spcBef>
          <a:spcPct val="0"/>
        </a:spcBef>
        <a:spcAft>
          <a:spcPct val="0"/>
        </a:spcAft>
        <a:defRPr sz="4400">
          <a:solidFill>
            <a:schemeClr val="tx2"/>
          </a:solidFill>
          <a:latin typeface="Arial" charset="0"/>
        </a:defRPr>
      </a:lvl9pPr>
    </p:titleStyle>
    <p:bodyStyle>
      <a:lvl1pPr marL="346987" indent="-262105" algn="l" rtl="0" eaLnBrk="0" fontAlgn="base" hangingPunct="0">
        <a:spcBef>
          <a:spcPct val="20000"/>
        </a:spcBef>
        <a:spcAft>
          <a:spcPct val="0"/>
        </a:spcAft>
        <a:buClr>
          <a:srgbClr val="8E1400"/>
        </a:buClr>
        <a:buFont typeface="Arial" charset="0"/>
        <a:buChar char="•"/>
        <a:defRPr sz="2800" b="1">
          <a:solidFill>
            <a:schemeClr val="tx1"/>
          </a:solidFill>
          <a:latin typeface="Calibri" pitchFamily="34" charset="0"/>
          <a:ea typeface="MS PGothic" pitchFamily="34" charset="-128"/>
          <a:cs typeface="Calibri" pitchFamily="34" charset="0"/>
        </a:defRPr>
      </a:lvl1pPr>
      <a:lvl2pPr marL="768261" indent="-253046" algn="l" rtl="0" eaLnBrk="0" fontAlgn="base" hangingPunct="0">
        <a:spcBef>
          <a:spcPct val="20000"/>
        </a:spcBef>
        <a:spcAft>
          <a:spcPct val="0"/>
        </a:spcAft>
        <a:buClr>
          <a:srgbClr val="8E1400"/>
        </a:buClr>
        <a:buChar char="–"/>
        <a:defRPr sz="2400">
          <a:solidFill>
            <a:schemeClr val="tx1"/>
          </a:solidFill>
          <a:latin typeface="Calibri" pitchFamily="34" charset="0"/>
          <a:ea typeface="MS PGothic" pitchFamily="34" charset="-128"/>
        </a:defRPr>
      </a:lvl2pPr>
      <a:lvl3pPr marL="1198591" indent="-262105" algn="l" rtl="0" eaLnBrk="0" fontAlgn="base" hangingPunct="0">
        <a:spcBef>
          <a:spcPct val="20000"/>
        </a:spcBef>
        <a:spcAft>
          <a:spcPct val="0"/>
        </a:spcAft>
        <a:buClr>
          <a:srgbClr val="8E1400"/>
        </a:buClr>
        <a:buChar char="•"/>
        <a:defRPr sz="2000">
          <a:solidFill>
            <a:schemeClr val="tx1"/>
          </a:solidFill>
          <a:latin typeface="Calibri" pitchFamily="34" charset="0"/>
          <a:ea typeface="MS PGothic" pitchFamily="34" charset="-128"/>
        </a:defRPr>
      </a:lvl3pPr>
      <a:lvl4pPr marL="1630452" indent="-263605" algn="l" rtl="0" eaLnBrk="0" fontAlgn="base" hangingPunct="0">
        <a:spcBef>
          <a:spcPct val="20000"/>
        </a:spcBef>
        <a:spcAft>
          <a:spcPct val="0"/>
        </a:spcAft>
        <a:buClr>
          <a:srgbClr val="8E1400"/>
        </a:buClr>
        <a:buChar char="–"/>
        <a:defRPr>
          <a:solidFill>
            <a:schemeClr val="tx1"/>
          </a:solidFill>
          <a:latin typeface="Calibri" pitchFamily="34" charset="0"/>
          <a:ea typeface="MS PGothic" pitchFamily="34" charset="-128"/>
        </a:defRPr>
      </a:lvl4pPr>
      <a:lvl5pPr marL="2050199" indent="-251536" algn="l" rtl="0" eaLnBrk="0" fontAlgn="base" hangingPunct="0">
        <a:spcBef>
          <a:spcPct val="20000"/>
        </a:spcBef>
        <a:spcAft>
          <a:spcPct val="0"/>
        </a:spcAft>
        <a:buClr>
          <a:srgbClr val="8E1400"/>
        </a:buClr>
        <a:buChar char="»"/>
        <a:defRPr>
          <a:solidFill>
            <a:schemeClr val="tx1"/>
          </a:solidFill>
          <a:latin typeface="Calibri" pitchFamily="34" charset="0"/>
          <a:ea typeface="MS PGothic" pitchFamily="34" charset="-128"/>
        </a:defRPr>
      </a:lvl5pPr>
      <a:lvl6pPr marL="2400232" indent="-218205" algn="l" rtl="0" fontAlgn="base">
        <a:spcBef>
          <a:spcPct val="20000"/>
        </a:spcBef>
        <a:spcAft>
          <a:spcPct val="0"/>
        </a:spcAft>
        <a:buChar char="»"/>
        <a:defRPr sz="2000">
          <a:solidFill>
            <a:schemeClr val="tx1"/>
          </a:solidFill>
          <a:latin typeface="+mn-lt"/>
        </a:defRPr>
      </a:lvl6pPr>
      <a:lvl7pPr marL="2836637" indent="-218205" algn="l" rtl="0" fontAlgn="base">
        <a:spcBef>
          <a:spcPct val="20000"/>
        </a:spcBef>
        <a:spcAft>
          <a:spcPct val="0"/>
        </a:spcAft>
        <a:buChar char="»"/>
        <a:defRPr sz="2000">
          <a:solidFill>
            <a:schemeClr val="tx1"/>
          </a:solidFill>
          <a:latin typeface="+mn-lt"/>
        </a:defRPr>
      </a:lvl7pPr>
      <a:lvl8pPr marL="3273040" indent="-218205" algn="l" rtl="0" fontAlgn="base">
        <a:spcBef>
          <a:spcPct val="20000"/>
        </a:spcBef>
        <a:spcAft>
          <a:spcPct val="0"/>
        </a:spcAft>
        <a:buChar char="»"/>
        <a:defRPr sz="2000">
          <a:solidFill>
            <a:schemeClr val="tx1"/>
          </a:solidFill>
          <a:latin typeface="+mn-lt"/>
        </a:defRPr>
      </a:lvl8pPr>
      <a:lvl9pPr marL="3709438" indent="-218205" algn="l" rtl="0" fontAlgn="base">
        <a:spcBef>
          <a:spcPct val="20000"/>
        </a:spcBef>
        <a:spcAft>
          <a:spcPct val="0"/>
        </a:spcAft>
        <a:buChar char="»"/>
        <a:defRPr sz="2000">
          <a:solidFill>
            <a:schemeClr val="tx1"/>
          </a:solidFill>
          <a:latin typeface="+mn-lt"/>
        </a:defRPr>
      </a:lvl9pPr>
    </p:bodyStyle>
    <p:otherStyle>
      <a:defPPr>
        <a:defRPr lang="en-US"/>
      </a:defPPr>
      <a:lvl1pPr marL="0" algn="l" defTabSz="872804" rtl="0" eaLnBrk="1" latinLnBrk="0" hangingPunct="1">
        <a:defRPr sz="1800" kern="1200">
          <a:solidFill>
            <a:schemeClr val="tx1"/>
          </a:solidFill>
          <a:latin typeface="+mn-lt"/>
          <a:ea typeface="+mn-ea"/>
          <a:cs typeface="+mn-cs"/>
        </a:defRPr>
      </a:lvl1pPr>
      <a:lvl2pPr marL="436394" algn="l" defTabSz="872804" rtl="0" eaLnBrk="1" latinLnBrk="0" hangingPunct="1">
        <a:defRPr sz="1800" kern="1200">
          <a:solidFill>
            <a:schemeClr val="tx1"/>
          </a:solidFill>
          <a:latin typeface="+mn-lt"/>
          <a:ea typeface="+mn-ea"/>
          <a:cs typeface="+mn-cs"/>
        </a:defRPr>
      </a:lvl2pPr>
      <a:lvl3pPr marL="872804" algn="l" defTabSz="872804" rtl="0" eaLnBrk="1" latinLnBrk="0" hangingPunct="1">
        <a:defRPr sz="1800" kern="1200">
          <a:solidFill>
            <a:schemeClr val="tx1"/>
          </a:solidFill>
          <a:latin typeface="+mn-lt"/>
          <a:ea typeface="+mn-ea"/>
          <a:cs typeface="+mn-cs"/>
        </a:defRPr>
      </a:lvl3pPr>
      <a:lvl4pPr marL="1309217" algn="l" defTabSz="872804" rtl="0" eaLnBrk="1" latinLnBrk="0" hangingPunct="1">
        <a:defRPr sz="1800" kern="1200">
          <a:solidFill>
            <a:schemeClr val="tx1"/>
          </a:solidFill>
          <a:latin typeface="+mn-lt"/>
          <a:ea typeface="+mn-ea"/>
          <a:cs typeface="+mn-cs"/>
        </a:defRPr>
      </a:lvl4pPr>
      <a:lvl5pPr marL="1745621" algn="l" defTabSz="872804" rtl="0" eaLnBrk="1" latinLnBrk="0" hangingPunct="1">
        <a:defRPr sz="1800" kern="1200">
          <a:solidFill>
            <a:schemeClr val="tx1"/>
          </a:solidFill>
          <a:latin typeface="+mn-lt"/>
          <a:ea typeface="+mn-ea"/>
          <a:cs typeface="+mn-cs"/>
        </a:defRPr>
      </a:lvl5pPr>
      <a:lvl6pPr marL="2182038" algn="l" defTabSz="872804" rtl="0" eaLnBrk="1" latinLnBrk="0" hangingPunct="1">
        <a:defRPr sz="1800" kern="1200">
          <a:solidFill>
            <a:schemeClr val="tx1"/>
          </a:solidFill>
          <a:latin typeface="+mn-lt"/>
          <a:ea typeface="+mn-ea"/>
          <a:cs typeface="+mn-cs"/>
        </a:defRPr>
      </a:lvl6pPr>
      <a:lvl7pPr marL="2618421" algn="l" defTabSz="872804" rtl="0" eaLnBrk="1" latinLnBrk="0" hangingPunct="1">
        <a:defRPr sz="1800" kern="1200">
          <a:solidFill>
            <a:schemeClr val="tx1"/>
          </a:solidFill>
          <a:latin typeface="+mn-lt"/>
          <a:ea typeface="+mn-ea"/>
          <a:cs typeface="+mn-cs"/>
        </a:defRPr>
      </a:lvl7pPr>
      <a:lvl8pPr marL="3054828" algn="l" defTabSz="872804" rtl="0" eaLnBrk="1" latinLnBrk="0" hangingPunct="1">
        <a:defRPr sz="1800" kern="1200">
          <a:solidFill>
            <a:schemeClr val="tx1"/>
          </a:solidFill>
          <a:latin typeface="+mn-lt"/>
          <a:ea typeface="+mn-ea"/>
          <a:cs typeface="+mn-cs"/>
        </a:defRPr>
      </a:lvl8pPr>
      <a:lvl9pPr marL="3491253" algn="l" defTabSz="87280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6"/>
          <p:cNvPicPr>
            <a:picLocks noChangeAspect="1"/>
          </p:cNvPicPr>
          <p:nvPr/>
        </p:nvPicPr>
        <p:blipFill>
          <a:blip r:embed="rId7" cstate="print">
            <a:extLst>
              <a:ext uri="{28A0092B-C50C-407E-A947-70E740481C1C}">
                <a14:useLocalDpi xmlns:a14="http://schemas.microsoft.com/office/drawing/2010/main" val="0"/>
              </a:ext>
            </a:extLst>
          </a:blip>
          <a:srcRect r="73206"/>
          <a:stretch>
            <a:fillRect/>
          </a:stretch>
        </p:blipFill>
        <p:spPr bwMode="auto">
          <a:xfrm>
            <a:off x="1592" y="1588"/>
            <a:ext cx="244951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Logo" descr="NVS"/>
          <p:cNvPicPr>
            <a:picLocks noChangeAspect="1" noChangeArrowheads="1"/>
          </p:cNvPicPr>
          <p:nvPr/>
        </p:nvPicPr>
        <p:blipFill>
          <a:blip r:embed="rId8" cstate="print">
            <a:extLst>
              <a:ext uri="{28A0092B-C50C-407E-A947-70E740481C1C}">
                <a14:useLocalDpi xmlns:a14="http://schemas.microsoft.com/office/drawing/2010/main" val="0"/>
              </a:ext>
            </a:extLst>
          </a:blip>
          <a:srcRect t="43394"/>
          <a:stretch>
            <a:fillRect/>
          </a:stretch>
        </p:blipFill>
        <p:spPr bwMode="auto">
          <a:xfrm>
            <a:off x="7577140" y="6408739"/>
            <a:ext cx="1377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9"/>
          <p:cNvPicPr>
            <a:picLocks noChangeAspect="1"/>
          </p:cNvPicPr>
          <p:nvPr/>
        </p:nvPicPr>
        <p:blipFill>
          <a:blip r:embed="rId9" cstate="print">
            <a:extLst>
              <a:ext uri="{28A0092B-C50C-407E-A947-70E740481C1C}">
                <a14:useLocalDpi xmlns:a14="http://schemas.microsoft.com/office/drawing/2010/main" val="0"/>
              </a:ext>
            </a:extLst>
          </a:blip>
          <a:srcRect l="87471" b="85490"/>
          <a:stretch>
            <a:fillRect/>
          </a:stretch>
        </p:blipFill>
        <p:spPr bwMode="auto">
          <a:xfrm>
            <a:off x="7948673" y="47740"/>
            <a:ext cx="11461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ChangeArrowheads="1"/>
          </p:cNvSpPr>
          <p:nvPr/>
        </p:nvSpPr>
        <p:spPr bwMode="gray">
          <a:xfrm>
            <a:off x="60" y="1125538"/>
            <a:ext cx="9140825" cy="63500"/>
          </a:xfrm>
          <a:prstGeom prst="rect">
            <a:avLst/>
          </a:prstGeom>
          <a:solidFill>
            <a:srgbClr val="E56C03"/>
          </a:solidFill>
          <a:ln w="12700">
            <a:noFill/>
            <a:miter lim="800000"/>
            <a:headEnd/>
            <a:tailEnd/>
          </a:ln>
        </p:spPr>
        <p:txBody>
          <a:bodyPr wrap="none" lIns="91390" tIns="45697" rIns="91390" bIns="45697" anchor="ctr"/>
          <a:lstStyle/>
          <a:p>
            <a:pPr>
              <a:defRPr/>
            </a:pPr>
            <a:endParaRPr lang="de-CH" sz="1800" dirty="0">
              <a:solidFill>
                <a:srgbClr val="000000"/>
              </a:solidFill>
              <a:latin typeface="Arial"/>
              <a:ea typeface="ＭＳ Ｐゴシック" charset="0"/>
              <a:cs typeface="Arial" pitchFamily="34" charset="0"/>
            </a:endParaRPr>
          </a:p>
        </p:txBody>
      </p:sp>
      <p:sp>
        <p:nvSpPr>
          <p:cNvPr id="5126" name="Rectangle 3"/>
          <p:cNvSpPr>
            <a:spLocks noGrp="1" noChangeArrowheads="1"/>
          </p:cNvSpPr>
          <p:nvPr>
            <p:ph type="title"/>
          </p:nvPr>
        </p:nvSpPr>
        <p:spPr bwMode="gray">
          <a:xfrm>
            <a:off x="323850" y="227128"/>
            <a:ext cx="84963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5127" name="Rectangle 4"/>
          <p:cNvSpPr>
            <a:spLocks noGrp="1" noChangeArrowheads="1"/>
          </p:cNvSpPr>
          <p:nvPr>
            <p:ph type="body" idx="1"/>
          </p:nvPr>
        </p:nvSpPr>
        <p:spPr bwMode="gray">
          <a:xfrm>
            <a:off x="323850" y="1346211"/>
            <a:ext cx="84963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Footer Placeholder 1"/>
          <p:cNvSpPr>
            <a:spLocks noGrp="1"/>
          </p:cNvSpPr>
          <p:nvPr>
            <p:ph type="ftr" sz="quarter" idx="3"/>
          </p:nvPr>
        </p:nvSpPr>
        <p:spPr>
          <a:xfrm>
            <a:off x="663578" y="6459531"/>
            <a:ext cx="2386330" cy="211164"/>
          </a:xfrm>
          <a:prstGeom prst="rect">
            <a:avLst/>
          </a:prstGeom>
        </p:spPr>
        <p:txBody>
          <a:bodyPr vert="horz" wrap="none" lIns="71963" tIns="35981" rIns="71963" bIns="35981" rtlCol="0" anchor="ctr">
            <a:spAutoFit/>
          </a:bodyPr>
          <a:lstStyle>
            <a:lvl1pPr algn="l">
              <a:defRPr sz="900">
                <a:solidFill>
                  <a:schemeClr val="tx1">
                    <a:lumMod val="65000"/>
                    <a:lumOff val="35000"/>
                  </a:schemeClr>
                </a:solidFill>
                <a:latin typeface="Arial" charset="0"/>
                <a:cs typeface="Arial" charset="0"/>
              </a:defRPr>
            </a:lvl1pPr>
          </a:lstStyle>
          <a:p>
            <a:pPr>
              <a:defRPr/>
            </a:pPr>
            <a:r>
              <a:rPr lang="en-US" dirty="0">
                <a:solidFill>
                  <a:prstClr val="black">
                    <a:lumMod val="65000"/>
                    <a:lumOff val="35000"/>
                  </a:prstClr>
                </a:solidFill>
                <a:ea typeface="ＭＳ Ｐゴシック" charset="0"/>
              </a:rPr>
              <a:t>| Serelaxin Oct 31st 2012 PLT | Confidential</a:t>
            </a:r>
          </a:p>
        </p:txBody>
      </p:sp>
      <p:sp>
        <p:nvSpPr>
          <p:cNvPr id="3" name="Slide Number Placeholder 2"/>
          <p:cNvSpPr>
            <a:spLocks noGrp="1"/>
          </p:cNvSpPr>
          <p:nvPr>
            <p:ph type="sldNum" sz="quarter" idx="4"/>
          </p:nvPr>
        </p:nvSpPr>
        <p:spPr>
          <a:xfrm>
            <a:off x="418268" y="6459530"/>
            <a:ext cx="305632" cy="211164"/>
          </a:xfrm>
          <a:prstGeom prst="rect">
            <a:avLst/>
          </a:prstGeom>
        </p:spPr>
        <p:txBody>
          <a:bodyPr vert="horz" wrap="none" lIns="71963" tIns="35981" rIns="71963" bIns="35981" rtlCol="0" anchor="ctr">
            <a:spAutoFit/>
          </a:bodyPr>
          <a:lstStyle>
            <a:lvl1pPr algn="r">
              <a:defRPr sz="900">
                <a:solidFill>
                  <a:schemeClr val="tx1">
                    <a:lumMod val="65000"/>
                    <a:lumOff val="35000"/>
                  </a:schemeClr>
                </a:solidFill>
                <a:latin typeface="Arial" charset="0"/>
                <a:cs typeface="Arial" charset="0"/>
              </a:defRPr>
            </a:lvl1pPr>
          </a:lstStyle>
          <a:p>
            <a:pPr>
              <a:defRPr/>
            </a:pPr>
            <a:fld id="{9F1E37B2-6F47-4DF3-BFAC-9B8468A3C9C9}" type="slidenum">
              <a:rPr lang="en-US">
                <a:solidFill>
                  <a:prstClr val="black">
                    <a:lumMod val="65000"/>
                    <a:lumOff val="35000"/>
                  </a:prstClr>
                </a:solidFill>
                <a:ea typeface="ＭＳ Ｐゴシック" charset="0"/>
              </a:rPr>
              <a:pPr>
                <a:defRPr/>
              </a:pPr>
              <a:t>‹N›</a:t>
            </a:fld>
            <a:endParaRPr lang="en-US" dirty="0">
              <a:solidFill>
                <a:prstClr val="black">
                  <a:lumMod val="65000"/>
                  <a:lumOff val="35000"/>
                </a:prstClr>
              </a:solidFill>
              <a:ea typeface="ＭＳ Ｐゴシック" charset="0"/>
            </a:endParaRPr>
          </a:p>
        </p:txBody>
      </p:sp>
    </p:spTree>
    <p:extLst>
      <p:ext uri="{BB962C8B-B14F-4D97-AF65-F5344CB8AC3E}">
        <p14:creationId xmlns:p14="http://schemas.microsoft.com/office/powerpoint/2010/main" val="3976267160"/>
      </p:ext>
    </p:extLst>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Lst>
  <p:transition/>
  <p:timing>
    <p:tnLst>
      <p:par>
        <p:cTn id="1" dur="indefinite" restart="never" nodeType="tmRoot"/>
      </p:par>
    </p:tnLst>
  </p:timing>
  <p:hf hdr="0" dt="0"/>
  <p:txStyles>
    <p:titleStyle>
      <a:lvl1pPr algn="l" rtl="0" eaLnBrk="0" fontAlgn="base" hangingPunct="0">
        <a:lnSpc>
          <a:spcPct val="95000"/>
        </a:lnSpc>
        <a:spcBef>
          <a:spcPct val="0"/>
        </a:spcBef>
        <a:spcAft>
          <a:spcPct val="0"/>
        </a:spcAft>
        <a:defRPr sz="2800">
          <a:solidFill>
            <a:srgbClr val="A23701"/>
          </a:solidFill>
          <a:latin typeface="+mj-lt"/>
          <a:ea typeface="+mj-ea"/>
          <a:cs typeface="+mj-cs"/>
        </a:defRPr>
      </a:lvl1pPr>
      <a:lvl2pPr algn="l" rtl="0" eaLnBrk="0" fontAlgn="base" hangingPunct="0">
        <a:lnSpc>
          <a:spcPct val="95000"/>
        </a:lnSpc>
        <a:spcBef>
          <a:spcPct val="0"/>
        </a:spcBef>
        <a:spcAft>
          <a:spcPct val="0"/>
        </a:spcAft>
        <a:defRPr sz="2800">
          <a:solidFill>
            <a:srgbClr val="A23701"/>
          </a:solidFill>
          <a:latin typeface="Arial" charset="0"/>
        </a:defRPr>
      </a:lvl2pPr>
      <a:lvl3pPr algn="l" rtl="0" eaLnBrk="0" fontAlgn="base" hangingPunct="0">
        <a:lnSpc>
          <a:spcPct val="95000"/>
        </a:lnSpc>
        <a:spcBef>
          <a:spcPct val="0"/>
        </a:spcBef>
        <a:spcAft>
          <a:spcPct val="0"/>
        </a:spcAft>
        <a:defRPr sz="2800">
          <a:solidFill>
            <a:srgbClr val="A23701"/>
          </a:solidFill>
          <a:latin typeface="Arial" charset="0"/>
        </a:defRPr>
      </a:lvl3pPr>
      <a:lvl4pPr algn="l" rtl="0" eaLnBrk="0" fontAlgn="base" hangingPunct="0">
        <a:lnSpc>
          <a:spcPct val="95000"/>
        </a:lnSpc>
        <a:spcBef>
          <a:spcPct val="0"/>
        </a:spcBef>
        <a:spcAft>
          <a:spcPct val="0"/>
        </a:spcAft>
        <a:defRPr sz="2800">
          <a:solidFill>
            <a:srgbClr val="A23701"/>
          </a:solidFill>
          <a:latin typeface="Arial" charset="0"/>
        </a:defRPr>
      </a:lvl4pPr>
      <a:lvl5pPr algn="l" rtl="0" eaLnBrk="0" fontAlgn="base" hangingPunct="0">
        <a:lnSpc>
          <a:spcPct val="95000"/>
        </a:lnSpc>
        <a:spcBef>
          <a:spcPct val="0"/>
        </a:spcBef>
        <a:spcAft>
          <a:spcPct val="0"/>
        </a:spcAft>
        <a:defRPr sz="2800">
          <a:solidFill>
            <a:srgbClr val="A23701"/>
          </a:solidFill>
          <a:latin typeface="Arial" charset="0"/>
        </a:defRPr>
      </a:lvl5pPr>
      <a:lvl6pPr marL="456963" algn="l" rtl="0" eaLnBrk="1" fontAlgn="base" hangingPunct="1">
        <a:lnSpc>
          <a:spcPct val="95000"/>
        </a:lnSpc>
        <a:spcBef>
          <a:spcPct val="0"/>
        </a:spcBef>
        <a:spcAft>
          <a:spcPct val="0"/>
        </a:spcAft>
        <a:defRPr sz="2800">
          <a:solidFill>
            <a:schemeClr val="folHlink"/>
          </a:solidFill>
          <a:latin typeface="Arial" charset="0"/>
        </a:defRPr>
      </a:lvl6pPr>
      <a:lvl7pPr marL="913926" algn="l" rtl="0" eaLnBrk="1" fontAlgn="base" hangingPunct="1">
        <a:lnSpc>
          <a:spcPct val="95000"/>
        </a:lnSpc>
        <a:spcBef>
          <a:spcPct val="0"/>
        </a:spcBef>
        <a:spcAft>
          <a:spcPct val="0"/>
        </a:spcAft>
        <a:defRPr sz="2800">
          <a:solidFill>
            <a:schemeClr val="folHlink"/>
          </a:solidFill>
          <a:latin typeface="Arial" charset="0"/>
        </a:defRPr>
      </a:lvl7pPr>
      <a:lvl8pPr marL="1370890" algn="l" rtl="0" eaLnBrk="1" fontAlgn="base" hangingPunct="1">
        <a:lnSpc>
          <a:spcPct val="95000"/>
        </a:lnSpc>
        <a:spcBef>
          <a:spcPct val="0"/>
        </a:spcBef>
        <a:spcAft>
          <a:spcPct val="0"/>
        </a:spcAft>
        <a:defRPr sz="2800">
          <a:solidFill>
            <a:schemeClr val="folHlink"/>
          </a:solidFill>
          <a:latin typeface="Arial" charset="0"/>
        </a:defRPr>
      </a:lvl8pPr>
      <a:lvl9pPr marL="1827852" algn="l" rtl="0" eaLnBrk="1" fontAlgn="base" hangingPunct="1">
        <a:lnSpc>
          <a:spcPct val="95000"/>
        </a:lnSpc>
        <a:spcBef>
          <a:spcPct val="0"/>
        </a:spcBef>
        <a:spcAft>
          <a:spcPct val="0"/>
        </a:spcAft>
        <a:defRPr sz="2800">
          <a:solidFill>
            <a:schemeClr val="folHlink"/>
          </a:solidFill>
          <a:latin typeface="Arial" charset="0"/>
        </a:defRPr>
      </a:lvl9pPr>
    </p:titleStyle>
    <p:bodyStyle>
      <a:lvl1pPr marL="233243" indent="-233243" algn="l" rtl="0" eaLnBrk="0" fontAlgn="base" hangingPunct="0">
        <a:spcBef>
          <a:spcPct val="0"/>
        </a:spcBef>
        <a:spcAft>
          <a:spcPts val="600"/>
        </a:spcAft>
        <a:buClr>
          <a:srgbClr val="A23701"/>
        </a:buClr>
        <a:buSzPct val="100000"/>
        <a:buFont typeface="Arial" pitchFamily="34" charset="0"/>
        <a:buChar char="•"/>
        <a:defRPr>
          <a:solidFill>
            <a:schemeClr val="tx1"/>
          </a:solidFill>
          <a:latin typeface="+mn-lt"/>
          <a:ea typeface="+mn-ea"/>
          <a:cs typeface="+mn-cs"/>
        </a:defRPr>
      </a:lvl1pPr>
      <a:lvl2pPr marL="441097" indent="-190400" algn="l" rtl="0" eaLnBrk="0" fontAlgn="base" hangingPunct="0">
        <a:spcBef>
          <a:spcPct val="0"/>
        </a:spcBef>
        <a:spcAft>
          <a:spcPts val="600"/>
        </a:spcAft>
        <a:buClr>
          <a:srgbClr val="A23701"/>
        </a:buClr>
        <a:buFont typeface="Wingdings 3" pitchFamily="18" charset="2"/>
        <a:buChar char=""/>
        <a:defRPr>
          <a:solidFill>
            <a:schemeClr val="tx1"/>
          </a:solidFill>
          <a:latin typeface="+mn-lt"/>
        </a:defRPr>
      </a:lvl2pPr>
      <a:lvl3pPr marL="647365" indent="-182468" algn="l" rtl="0" eaLnBrk="0" fontAlgn="base" hangingPunct="0">
        <a:spcBef>
          <a:spcPct val="0"/>
        </a:spcBef>
        <a:spcAft>
          <a:spcPts val="600"/>
        </a:spcAft>
        <a:buClr>
          <a:srgbClr val="A33D0B"/>
        </a:buClr>
        <a:buFont typeface="Arial" pitchFamily="34" charset="0"/>
        <a:buChar char="•"/>
        <a:defRPr>
          <a:solidFill>
            <a:schemeClr val="tx1"/>
          </a:solidFill>
          <a:latin typeface="+mn-lt"/>
        </a:defRPr>
      </a:lvl3pPr>
      <a:lvl4pPr marL="821899" indent="-174534" algn="l" rtl="0" eaLnBrk="0" fontAlgn="base" hangingPunct="0">
        <a:spcBef>
          <a:spcPct val="0"/>
        </a:spcBef>
        <a:spcAft>
          <a:spcPts val="600"/>
        </a:spcAft>
        <a:buClr>
          <a:srgbClr val="A23701"/>
        </a:buClr>
        <a:buFont typeface="Wingdings 3" pitchFamily="18" charset="2"/>
        <a:buChar char=""/>
        <a:defRPr>
          <a:solidFill>
            <a:schemeClr val="tx1"/>
          </a:solidFill>
          <a:latin typeface="+mn-lt"/>
        </a:defRPr>
      </a:lvl4pPr>
      <a:lvl5pPr marL="982154" indent="-144388" algn="l" rtl="0" eaLnBrk="0" fontAlgn="base" hangingPunct="0">
        <a:spcBef>
          <a:spcPct val="0"/>
        </a:spcBef>
        <a:spcAft>
          <a:spcPts val="600"/>
        </a:spcAft>
        <a:buClr>
          <a:srgbClr val="A23701"/>
        </a:buClr>
        <a:buFont typeface="Arial" pitchFamily="34" charset="0"/>
        <a:buChar char="•"/>
        <a:defRPr>
          <a:solidFill>
            <a:schemeClr val="tx1"/>
          </a:solidFill>
          <a:latin typeface="+mn-lt"/>
        </a:defRPr>
      </a:lvl5pPr>
      <a:lvl6pPr marL="1374062" indent="-163428" algn="l" rtl="0" eaLnBrk="1" fontAlgn="base" hangingPunct="1">
        <a:spcBef>
          <a:spcPct val="20000"/>
        </a:spcBef>
        <a:spcAft>
          <a:spcPct val="0"/>
        </a:spcAft>
        <a:buChar char="»"/>
        <a:defRPr sz="1400">
          <a:solidFill>
            <a:schemeClr val="tx1"/>
          </a:solidFill>
          <a:latin typeface="+mn-lt"/>
        </a:defRPr>
      </a:lvl6pPr>
      <a:lvl7pPr marL="1831025" indent="-163428" algn="l" rtl="0" eaLnBrk="1" fontAlgn="base" hangingPunct="1">
        <a:spcBef>
          <a:spcPct val="20000"/>
        </a:spcBef>
        <a:spcAft>
          <a:spcPct val="0"/>
        </a:spcAft>
        <a:buChar char="»"/>
        <a:defRPr sz="1400">
          <a:solidFill>
            <a:schemeClr val="tx1"/>
          </a:solidFill>
          <a:latin typeface="+mn-lt"/>
        </a:defRPr>
      </a:lvl7pPr>
      <a:lvl8pPr marL="2287989" indent="-163428" algn="l" rtl="0" eaLnBrk="1" fontAlgn="base" hangingPunct="1">
        <a:spcBef>
          <a:spcPct val="20000"/>
        </a:spcBef>
        <a:spcAft>
          <a:spcPct val="0"/>
        </a:spcAft>
        <a:buChar char="»"/>
        <a:defRPr sz="1400">
          <a:solidFill>
            <a:schemeClr val="tx1"/>
          </a:solidFill>
          <a:latin typeface="+mn-lt"/>
        </a:defRPr>
      </a:lvl8pPr>
      <a:lvl9pPr marL="2744952" indent="-163428"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D9D09F6-6DC5-4119-9D50-1FFF63DE26AF}" type="datetimeFigureOut">
              <a:rPr lang="it-IT" smtClean="0">
                <a:solidFill>
                  <a:prstClr val="black">
                    <a:tint val="75000"/>
                  </a:prstClr>
                </a:solidFill>
                <a:latin typeface="Calibri"/>
              </a:rPr>
              <a:pPr fontAlgn="auto">
                <a:spcBef>
                  <a:spcPts val="0"/>
                </a:spcBef>
                <a:spcAft>
                  <a:spcPts val="0"/>
                </a:spcAft>
              </a:pPr>
              <a:t>17/04/2018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765AA73-D685-4F32-B667-B5F9F29771EB}"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910797952"/>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F69"/>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66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defRPr sz="1400">
                <a:solidFill>
                  <a:srgbClr val="FFFFFF"/>
                </a:solidFill>
                <a:latin typeface="Times New Roman"/>
                <a:ea typeface="+mn-ea"/>
                <a:cs typeface="+mn-cs"/>
              </a:defRPr>
            </a:lvl1pPr>
          </a:lstStyle>
          <a:p>
            <a:pPr>
              <a:defRPr/>
            </a:pPr>
            <a:endParaRPr lang="it-IT"/>
          </a:p>
        </p:txBody>
      </p:sp>
      <p:sp>
        <p:nvSpPr>
          <p:cNvPr id="664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FFFFFF"/>
                </a:solidFill>
                <a:latin typeface="Times New Roman"/>
                <a:ea typeface="+mn-ea"/>
                <a:cs typeface="+mn-cs"/>
              </a:defRPr>
            </a:lvl1pPr>
          </a:lstStyle>
          <a:p>
            <a:pPr>
              <a:defRPr/>
            </a:pPr>
            <a:endParaRPr lang="it-IT"/>
          </a:p>
        </p:txBody>
      </p:sp>
      <p:sp>
        <p:nvSpPr>
          <p:cNvPr id="664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FFFFFF"/>
                </a:solidFill>
                <a:latin typeface="Times New Roman" pitchFamily="18" charset="0"/>
              </a:defRPr>
            </a:lvl1pPr>
          </a:lstStyle>
          <a:p>
            <a:fld id="{8192FEC9-3A4D-481F-8C4A-E77A1094D4A6}" type="slidenum">
              <a:rPr lang="it-IT" smtClean="0">
                <a:ea typeface="ＭＳ Ｐゴシック" pitchFamily="34" charset="-128"/>
              </a:rPr>
              <a:pPr/>
              <a:t>‹N›</a:t>
            </a:fld>
            <a:endParaRPr lang="it-IT" smtClean="0">
              <a:ea typeface="ＭＳ Ｐゴシック" pitchFamily="34" charset="-128"/>
            </a:endParaRPr>
          </a:p>
        </p:txBody>
      </p:sp>
    </p:spTree>
    <p:extLst>
      <p:ext uri="{BB962C8B-B14F-4D97-AF65-F5344CB8AC3E}">
        <p14:creationId xmlns:p14="http://schemas.microsoft.com/office/powerpoint/2010/main" val="1611680896"/>
      </p:ext>
    </p:extLst>
  </p:cSld>
  <p:clrMap bg1="dk2" tx1="lt1" bg2="dk1" tx2="lt2" accent1="accent1" accent2="accent2" accent3="accent3" accent4="accent4" accent5="accent5" accent6="accent6" hlink="hlink" folHlink="folHlink"/>
  <p:sldLayoutIdLst>
    <p:sldLayoutId id="2147485360" r:id="rId1"/>
    <p:sldLayoutId id="2147485361" r:id="rId2"/>
    <p:sldLayoutId id="2147485362" r:id="rId3"/>
    <p:sldLayoutId id="2147485363" r:id="rId4"/>
    <p:sldLayoutId id="2147485364" r:id="rId5"/>
    <p:sldLayoutId id="2147485365" r:id="rId6"/>
    <p:sldLayoutId id="2147485366" r:id="rId7"/>
    <p:sldLayoutId id="2147485367" r:id="rId8"/>
    <p:sldLayoutId id="2147485368" r:id="rId9"/>
    <p:sldLayoutId id="2147485369" r:id="rId10"/>
    <p:sldLayoutId id="2147485370" r:id="rId11"/>
  </p:sldLayoutIdLst>
  <p:transition spd="med">
    <p:zo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Fare clic per modificare lo stile del titolo</a:t>
            </a:r>
          </a:p>
        </p:txBody>
      </p:sp>
      <p:sp>
        <p:nvSpPr>
          <p:cNvPr id="1024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35" tIns="45718" rIns="91435" bIns="45718" numCol="1" anchor="t" anchorCtr="0" compatLnSpc="1">
            <a:prstTxWarp prst="textNoShape">
              <a:avLst/>
            </a:prstTxWarp>
          </a:bodyPr>
          <a:lstStyle>
            <a:lvl1pPr algn="l">
              <a:defRPr sz="1400">
                <a:solidFill>
                  <a:srgbClr val="000000"/>
                </a:solidFill>
              </a:defRPr>
            </a:lvl1pPr>
          </a:lstStyle>
          <a:p>
            <a:pPr>
              <a:defRPr/>
            </a:pPr>
            <a:endParaRPr lang="en-US">
              <a:latin typeface="Arial" pitchFamily="34" charset="0"/>
            </a:endParaRPr>
          </a:p>
        </p:txBody>
      </p:sp>
      <p:sp>
        <p:nvSpPr>
          <p:cNvPr id="1029" name="Rectangle 5"/>
          <p:cNvSpPr>
            <a:spLocks noGrp="1" noChangeArrowheads="1"/>
          </p:cNvSpPr>
          <p:nvPr>
            <p:ph type="ftr" sz="quarter" idx="3"/>
          </p:nvPr>
        </p:nvSpPr>
        <p:spPr bwMode="auto">
          <a:xfrm>
            <a:off x="3124201" y="6245225"/>
            <a:ext cx="2895600" cy="476250"/>
          </a:xfrm>
          <a:prstGeom prst="rect">
            <a:avLst/>
          </a:prstGeom>
          <a:noFill/>
          <a:ln>
            <a:noFill/>
          </a:ln>
          <a:effectLst/>
          <a:extLst/>
        </p:spPr>
        <p:txBody>
          <a:bodyPr vert="horz" wrap="square" lIns="91435" tIns="45718" rIns="91435" bIns="45718" numCol="1" anchor="t" anchorCtr="0" compatLnSpc="1">
            <a:prstTxWarp prst="textNoShape">
              <a:avLst/>
            </a:prstTxWarp>
          </a:bodyPr>
          <a:lstStyle>
            <a:lvl1pPr algn="ctr">
              <a:defRPr sz="1400">
                <a:solidFill>
                  <a:srgbClr val="000000"/>
                </a:solidFill>
              </a:defRPr>
            </a:lvl1pPr>
          </a:lstStyle>
          <a:p>
            <a:pPr>
              <a:defRPr/>
            </a:pPr>
            <a:endParaRPr lang="en-US">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a:defRPr/>
            </a:pPr>
            <a:fld id="{1E6C22A1-EDD5-4415-9D10-B7413A3CEE4B}" type="slidenum">
              <a:rPr lang="en-US">
                <a:latin typeface="Arial" pitchFamily="34" charset="0"/>
              </a:rPr>
              <a:pPr>
                <a:defRPr/>
              </a:pPr>
              <a:t>‹N›</a:t>
            </a:fld>
            <a:endParaRPr lang="en-US">
              <a:latin typeface="Arial" pitchFamily="34" charset="0"/>
            </a:endParaRPr>
          </a:p>
        </p:txBody>
      </p:sp>
      <p:grpSp>
        <p:nvGrpSpPr>
          <p:cNvPr id="10247" name="Group 7"/>
          <p:cNvGrpSpPr>
            <a:grpSpLocks/>
          </p:cNvGrpSpPr>
          <p:nvPr/>
        </p:nvGrpSpPr>
        <p:grpSpPr bwMode="auto">
          <a:xfrm>
            <a:off x="179444" y="6165961"/>
            <a:ext cx="1368425" cy="576263"/>
            <a:chOff x="1565" y="2341"/>
            <a:chExt cx="1950" cy="817"/>
          </a:xfrm>
        </p:grpSpPr>
        <p:pic>
          <p:nvPicPr>
            <p:cNvPr id="10248" name="Picture 8" descr="NuovoLogoFacoltà"/>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99" y="2341"/>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int1"/>
            <p:cNvPicPr>
              <a:picLocks noChangeAspect="1" noChangeArrowheads="1"/>
            </p:cNvPicPr>
            <p:nvPr/>
          </p:nvPicPr>
          <p:blipFill>
            <a:blip r:embed="rId18">
              <a:extLst>
                <a:ext uri="{28A0092B-C50C-407E-A947-70E740481C1C}">
                  <a14:useLocalDpi xmlns:a14="http://schemas.microsoft.com/office/drawing/2010/main" val="0"/>
                </a:ext>
              </a:extLst>
            </a:blip>
            <a:srcRect l="8737" r="9451" b="31842"/>
            <a:stretch>
              <a:fillRect/>
            </a:stretch>
          </p:blipFill>
          <p:spPr bwMode="auto">
            <a:xfrm>
              <a:off x="1565" y="2341"/>
              <a:ext cx="1134" cy="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15473687"/>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177" algn="ctr" rtl="0" fontAlgn="base">
        <a:spcBef>
          <a:spcPct val="0"/>
        </a:spcBef>
        <a:spcAft>
          <a:spcPct val="0"/>
        </a:spcAft>
        <a:defRPr sz="4400">
          <a:solidFill>
            <a:schemeClr val="tx1"/>
          </a:solidFill>
          <a:latin typeface="Arial" pitchFamily="34" charset="0"/>
        </a:defRPr>
      </a:lvl6pPr>
      <a:lvl7pPr marL="914353" algn="ctr" rtl="0" fontAlgn="base">
        <a:spcBef>
          <a:spcPct val="0"/>
        </a:spcBef>
        <a:spcAft>
          <a:spcPct val="0"/>
        </a:spcAft>
        <a:defRPr sz="4400">
          <a:solidFill>
            <a:schemeClr val="tx1"/>
          </a:solidFill>
          <a:latin typeface="Arial" pitchFamily="34" charset="0"/>
        </a:defRPr>
      </a:lvl7pPr>
      <a:lvl8pPr marL="1371530" algn="ctr" rtl="0" fontAlgn="base">
        <a:spcBef>
          <a:spcPct val="0"/>
        </a:spcBef>
        <a:spcAft>
          <a:spcPct val="0"/>
        </a:spcAft>
        <a:defRPr sz="4400">
          <a:solidFill>
            <a:schemeClr val="tx1"/>
          </a:solidFill>
          <a:latin typeface="Arial" pitchFamily="34" charset="0"/>
        </a:defRPr>
      </a:lvl8pPr>
      <a:lvl9pPr marL="1828706" algn="ctr" rtl="0" fontAlgn="base">
        <a:spcBef>
          <a:spcPct val="0"/>
        </a:spcBef>
        <a:spcAft>
          <a:spcPct val="0"/>
        </a:spcAft>
        <a:defRPr sz="4400">
          <a:solidFill>
            <a:schemeClr val="tx1"/>
          </a:solidFill>
          <a:latin typeface="Arial" pitchFamily="34"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stile</a:t>
            </a:r>
            <a:endParaRPr lang="it-IT" smtClean="0"/>
          </a:p>
        </p:txBody>
      </p:sp>
      <p:sp>
        <p:nvSpPr>
          <p:cNvPr id="286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smtClean="0"/>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718311E2-16FB-401B-8F7D-0085FE6B6892}" type="datetimeFigureOut">
              <a:rPr lang="it-IT" smtClean="0">
                <a:latin typeface="Calibri" pitchFamily="34" charset="0"/>
                <a:ea typeface="ＭＳ Ｐゴシック" pitchFamily="34" charset="-128"/>
              </a:rPr>
              <a:pPr defTabSz="457200"/>
              <a:t>17/04/2018</a:t>
            </a:fld>
            <a:endParaRPr lang="it-IT" smtClean="0">
              <a:latin typeface="Calibri" pitchFamily="34" charset="0"/>
              <a:ea typeface="ＭＳ Ｐゴシック" pitchFamily="34" charset="-128"/>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5103CEAB-73A2-4BC6-A3B9-6C44CE08D159}" type="slidenum">
              <a:rPr lang="it-IT" smtClean="0">
                <a:latin typeface="Calibri" pitchFamily="34" charset="0"/>
                <a:ea typeface="ＭＳ Ｐゴシック" pitchFamily="34" charset="-128"/>
              </a:rPr>
              <a:pPr defTabSz="457200"/>
              <a:t>‹N›</a:t>
            </a:fld>
            <a:endParaRPr lang="it-IT" smtClean="0">
              <a:latin typeface="Calibri" pitchFamily="34" charset="0"/>
              <a:ea typeface="ＭＳ Ｐゴシック" pitchFamily="34" charset="-128"/>
            </a:endParaRPr>
          </a:p>
        </p:txBody>
      </p:sp>
    </p:spTree>
    <p:extLst>
      <p:ext uri="{BB962C8B-B14F-4D97-AF65-F5344CB8AC3E}">
        <p14:creationId xmlns:p14="http://schemas.microsoft.com/office/powerpoint/2010/main" val="2358539616"/>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xStyles>
    <p:titleStyle>
      <a:lvl1pPr algn="ctr" defTabSz="457200" rtl="0" fontAlgn="base">
        <a:spcBef>
          <a:spcPct val="0"/>
        </a:spcBef>
        <a:spcAft>
          <a:spcPct val="0"/>
        </a:spcAft>
        <a:defRPr sz="4400" kern="1200">
          <a:solidFill>
            <a:schemeClr val="tx1"/>
          </a:solidFill>
          <a:latin typeface="+mj-lt"/>
          <a:ea typeface="ＭＳ Ｐゴシック" pitchFamily="1" charset="-128"/>
          <a:cs typeface="+mj-cs"/>
        </a:defRPr>
      </a:lvl1pPr>
      <a:lvl2pPr algn="ctr" defTabSz="457200" rtl="0" fontAlgn="base">
        <a:spcBef>
          <a:spcPct val="0"/>
        </a:spcBef>
        <a:spcAft>
          <a:spcPct val="0"/>
        </a:spcAft>
        <a:defRPr sz="4400">
          <a:solidFill>
            <a:schemeClr val="tx1"/>
          </a:solidFill>
          <a:latin typeface="Calibri" pitchFamily="34" charset="0"/>
          <a:ea typeface="ＭＳ Ｐゴシック" pitchFamily="1" charset="-128"/>
        </a:defRPr>
      </a:lvl2pPr>
      <a:lvl3pPr algn="ctr" defTabSz="457200" rtl="0" fontAlgn="base">
        <a:spcBef>
          <a:spcPct val="0"/>
        </a:spcBef>
        <a:spcAft>
          <a:spcPct val="0"/>
        </a:spcAft>
        <a:defRPr sz="4400">
          <a:solidFill>
            <a:schemeClr val="tx1"/>
          </a:solidFill>
          <a:latin typeface="Calibri" pitchFamily="34" charset="0"/>
          <a:ea typeface="ＭＳ Ｐゴシック" pitchFamily="1" charset="-128"/>
        </a:defRPr>
      </a:lvl3pPr>
      <a:lvl4pPr algn="ctr" defTabSz="457200" rtl="0" fontAlgn="base">
        <a:spcBef>
          <a:spcPct val="0"/>
        </a:spcBef>
        <a:spcAft>
          <a:spcPct val="0"/>
        </a:spcAft>
        <a:defRPr sz="4400">
          <a:solidFill>
            <a:schemeClr val="tx1"/>
          </a:solidFill>
          <a:latin typeface="Calibri" pitchFamily="34" charset="0"/>
          <a:ea typeface="ＭＳ Ｐゴシック" pitchFamily="1" charset="-128"/>
        </a:defRPr>
      </a:lvl4pPr>
      <a:lvl5pPr algn="ctr" defTabSz="457200" rtl="0" fontAlgn="base">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1"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ＭＳ Ｐゴシック" pitchFamily="1"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920A5F3-1F90-42E7-8F6D-EC77850B3674}" type="datetimeFigureOut">
              <a:rPr lang="it-IT" smtClean="0">
                <a:solidFill>
                  <a:prstClr val="black">
                    <a:tint val="75000"/>
                  </a:prstClr>
                </a:solidFill>
                <a:latin typeface="Calibri"/>
                <a:ea typeface="ＭＳ Ｐゴシック" pitchFamily="34" charset="-128"/>
              </a:rPr>
              <a:pPr fontAlgn="auto">
                <a:spcBef>
                  <a:spcPts val="0"/>
                </a:spcBef>
                <a:spcAft>
                  <a:spcPts val="0"/>
                </a:spcAft>
              </a:pPr>
              <a:t>17/04/2018</a:t>
            </a:fld>
            <a:endParaRPr lang="it-IT">
              <a:solidFill>
                <a:prstClr val="black">
                  <a:tint val="75000"/>
                </a:prstClr>
              </a:solidFill>
              <a:latin typeface="Calibri"/>
              <a:ea typeface="ＭＳ Ｐゴシック" pitchFamily="34" charset="-128"/>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a typeface="ＭＳ Ｐゴシック" pitchFamily="34" charset="-128"/>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16085BD-B40F-462A-8399-E135C21E7C13}" type="slidenum">
              <a:rPr lang="it-IT" smtClean="0">
                <a:solidFill>
                  <a:prstClr val="black">
                    <a:tint val="75000"/>
                  </a:prstClr>
                </a:solidFill>
                <a:latin typeface="Calibri"/>
                <a:ea typeface="ＭＳ Ｐゴシック" pitchFamily="34" charset="-128"/>
              </a:rPr>
              <a:pPr fontAlgn="auto">
                <a:spcBef>
                  <a:spcPts val="0"/>
                </a:spcBef>
                <a:spcAft>
                  <a:spcPts val="0"/>
                </a:spcAft>
              </a:pPr>
              <a:t>‹N›</a:t>
            </a:fld>
            <a:endParaRPr lang="it-IT">
              <a:solidFill>
                <a:prstClr val="black">
                  <a:tint val="75000"/>
                </a:prstClr>
              </a:solidFill>
              <a:latin typeface="Calibri"/>
              <a:ea typeface="ＭＳ Ｐゴシック" pitchFamily="34" charset="-128"/>
            </a:endParaRPr>
          </a:p>
        </p:txBody>
      </p:sp>
    </p:spTree>
    <p:extLst>
      <p:ext uri="{BB962C8B-B14F-4D97-AF65-F5344CB8AC3E}">
        <p14:creationId xmlns:p14="http://schemas.microsoft.com/office/powerpoint/2010/main" val="1328868731"/>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 id="214748543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smtClean="0">
              <a:solidFill>
                <a:srgbClr val="000000"/>
              </a:solidFill>
              <a:latin typeface="Arial" pitchFamily="34" charset="0"/>
              <a:ea typeface="ＭＳ Ｐゴシック" pitchFamily="3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it-IT" smtClean="0">
              <a:solidFill>
                <a:srgbClr val="000000"/>
              </a:solidFill>
              <a:latin typeface="Arial" pitchFamily="34" charset="0"/>
              <a:ea typeface="ＭＳ Ｐゴシック" pitchFamily="3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1816F1A-1ED8-402A-9E49-363957E4C85D}" type="slidenum">
              <a:rPr lang="it-IT" smtClean="0">
                <a:solidFill>
                  <a:srgbClr val="000000"/>
                </a:solidFill>
                <a:latin typeface="Arial" pitchFamily="34" charset="0"/>
                <a:ea typeface="ＭＳ Ｐゴシック" pitchFamily="34" charset="-128"/>
              </a:rPr>
              <a:pPr/>
              <a:t>‹N›</a:t>
            </a:fld>
            <a:endParaRPr lang="it-IT" smtClean="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943288608"/>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 id="214748549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Fare clic per modificare stile</a:t>
            </a:r>
            <a:endParaRPr lang="it-IT" altLang="it-IT" smtClean="0"/>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endParaRPr lang="it-IT" altLang="it-IT" smtClean="0"/>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99DCB1FB-0236-4A04-8931-B9432AF9A92D}" type="datetimeFigureOut">
              <a:rPr lang="it-IT" altLang="it-IT" smtClean="0">
                <a:latin typeface="Calibri" pitchFamily="34" charset="0"/>
                <a:ea typeface="ＭＳ Ｐゴシック" pitchFamily="34" charset="-128"/>
              </a:rPr>
              <a:pPr defTabSz="457200"/>
              <a:t>17/04/2018</a:t>
            </a:fld>
            <a:endParaRPr lang="it-IT" altLang="it-IT" smtClean="0">
              <a:latin typeface="Calibri" pitchFamily="34" charset="0"/>
              <a:ea typeface="ＭＳ Ｐゴシック" pitchFamily="34" charset="-128"/>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85390F23-68EE-4A5B-9E24-80263E4655F1}" type="slidenum">
              <a:rPr lang="it-IT" altLang="it-IT" smtClean="0">
                <a:latin typeface="Calibri" pitchFamily="34" charset="0"/>
                <a:ea typeface="ＭＳ Ｐゴシック" pitchFamily="34" charset="-128"/>
              </a:rPr>
              <a:pPr defTabSz="457200"/>
              <a:t>‹N›</a:t>
            </a:fld>
            <a:endParaRPr lang="it-IT" altLang="it-IT" smtClean="0">
              <a:latin typeface="Calibri" pitchFamily="34" charset="0"/>
              <a:ea typeface="ＭＳ Ｐゴシック" pitchFamily="34" charset="-128"/>
            </a:endParaRPr>
          </a:p>
        </p:txBody>
      </p:sp>
    </p:spTree>
    <p:extLst>
      <p:ext uri="{BB962C8B-B14F-4D97-AF65-F5344CB8AC3E}">
        <p14:creationId xmlns:p14="http://schemas.microsoft.com/office/powerpoint/2010/main" val="2173057769"/>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p>
            <a:pPr lvl="0"/>
            <a:r>
              <a:rPr lang="en-GB"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eaLnBrk="1" hangingPunct="1">
              <a:defRPr sz="1400" b="0">
                <a:solidFill>
                  <a:srgbClr val="000000"/>
                </a:solidFill>
                <a:latin typeface="Times New Roman" pitchFamily="18" charset="0"/>
                <a:cs typeface="+mn-cs"/>
              </a:defRPr>
            </a:lvl1pPr>
          </a:lstStyle>
          <a:p>
            <a:pPr>
              <a:defRPr/>
            </a:pPr>
            <a:endParaRPr lang="en-GB"/>
          </a:p>
        </p:txBody>
      </p:sp>
      <p:sp>
        <p:nvSpPr>
          <p:cNvPr id="71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1" hangingPunct="1">
              <a:defRPr sz="1400" b="0">
                <a:solidFill>
                  <a:srgbClr val="000000"/>
                </a:solidFill>
                <a:latin typeface="Times New Roman" pitchFamily="18" charset="0"/>
                <a:cs typeface="+mn-cs"/>
              </a:defRPr>
            </a:lvl1pPr>
          </a:lstStyle>
          <a:p>
            <a:pPr>
              <a:defRPr/>
            </a:pPr>
            <a:endParaRPr lang="en-GB"/>
          </a:p>
        </p:txBody>
      </p:sp>
      <p:sp>
        <p:nvSpPr>
          <p:cNvPr id="71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1" hangingPunct="1">
              <a:defRPr sz="1400" b="0">
                <a:solidFill>
                  <a:srgbClr val="000000"/>
                </a:solidFill>
                <a:latin typeface="Times New Roman" pitchFamily="18" charset="0"/>
                <a:cs typeface="+mn-cs"/>
              </a:defRPr>
            </a:lvl1pPr>
          </a:lstStyle>
          <a:p>
            <a:pPr>
              <a:defRPr/>
            </a:pPr>
            <a:fld id="{194E406A-6E27-488C-8A1A-BF755ED2C8B1}" type="slidenum">
              <a:rPr lang="en-GB"/>
              <a:pPr>
                <a:defRPr/>
              </a:pPr>
              <a:t>‹N›</a:t>
            </a:fld>
            <a:endParaRPr lang="en-GB"/>
          </a:p>
        </p:txBody>
      </p:sp>
    </p:spTree>
    <p:extLst>
      <p:ext uri="{BB962C8B-B14F-4D97-AF65-F5344CB8AC3E}">
        <p14:creationId xmlns:p14="http://schemas.microsoft.com/office/powerpoint/2010/main" val="701382698"/>
      </p:ext>
    </p:extLst>
  </p:cSld>
  <p:clrMap bg1="lt1" tx1="dk1" bg2="lt2" tx2="dk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 id="2147484679" r:id="rId9"/>
    <p:sldLayoutId id="2147484680" r:id="rId10"/>
    <p:sldLayoutId id="21474846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30" algn="ctr" rtl="0" fontAlgn="base">
        <a:spcBef>
          <a:spcPct val="0"/>
        </a:spcBef>
        <a:spcAft>
          <a:spcPct val="0"/>
        </a:spcAft>
        <a:defRPr sz="4400">
          <a:solidFill>
            <a:schemeClr val="tx2"/>
          </a:solidFill>
          <a:latin typeface="Times New Roman" pitchFamily="18" charset="0"/>
        </a:defRPr>
      </a:lvl6pPr>
      <a:lvl7pPr marL="914259" algn="ctr" rtl="0" fontAlgn="base">
        <a:spcBef>
          <a:spcPct val="0"/>
        </a:spcBef>
        <a:spcAft>
          <a:spcPct val="0"/>
        </a:spcAft>
        <a:defRPr sz="4400">
          <a:solidFill>
            <a:schemeClr val="tx2"/>
          </a:solidFill>
          <a:latin typeface="Times New Roman" pitchFamily="18" charset="0"/>
        </a:defRPr>
      </a:lvl7pPr>
      <a:lvl8pPr marL="1371388" algn="ctr" rtl="0" fontAlgn="base">
        <a:spcBef>
          <a:spcPct val="0"/>
        </a:spcBef>
        <a:spcAft>
          <a:spcPct val="0"/>
        </a:spcAft>
        <a:defRPr sz="4400">
          <a:solidFill>
            <a:schemeClr val="tx2"/>
          </a:solidFill>
          <a:latin typeface="Times New Roman" pitchFamily="18" charset="0"/>
        </a:defRPr>
      </a:lvl8pPr>
      <a:lvl9pPr marL="1828516" algn="ctr" rtl="0" fontAlgn="base">
        <a:spcBef>
          <a:spcPct val="0"/>
        </a:spcBef>
        <a:spcAft>
          <a:spcPct val="0"/>
        </a:spcAft>
        <a:defRPr sz="4400">
          <a:solidFill>
            <a:schemeClr val="tx2"/>
          </a:solidFill>
          <a:latin typeface="Times New Roman" pitchFamily="18" charset="0"/>
        </a:defRPr>
      </a:lvl9pPr>
    </p:titleStyle>
    <p:bodyStyle>
      <a:lvl1pPr marL="341295" indent="-341295" algn="l" rtl="0" eaLnBrk="0" fontAlgn="base" hangingPunct="0">
        <a:spcBef>
          <a:spcPct val="20000"/>
        </a:spcBef>
        <a:spcAft>
          <a:spcPct val="0"/>
        </a:spcAft>
        <a:buChar char="•"/>
        <a:defRPr sz="3200">
          <a:solidFill>
            <a:schemeClr val="tx1"/>
          </a:solidFill>
          <a:latin typeface="+mn-lt"/>
          <a:ea typeface="+mn-ea"/>
          <a:cs typeface="+mn-cs"/>
        </a:defRPr>
      </a:lvl1pPr>
      <a:lvl2pPr marL="741325" indent="-284149" algn="l" rtl="0" eaLnBrk="0" fontAlgn="base" hangingPunct="0">
        <a:spcBef>
          <a:spcPct val="20000"/>
        </a:spcBef>
        <a:spcAft>
          <a:spcPct val="0"/>
        </a:spcAft>
        <a:buChar char="–"/>
        <a:defRPr sz="2800">
          <a:solidFill>
            <a:schemeClr val="tx1"/>
          </a:solidFill>
          <a:latin typeface="+mn-lt"/>
        </a:defRPr>
      </a:lvl2pPr>
      <a:lvl3pPr marL="1141355" indent="-227001" algn="l" rtl="0" eaLnBrk="0" fontAlgn="base" hangingPunct="0">
        <a:spcBef>
          <a:spcPct val="20000"/>
        </a:spcBef>
        <a:spcAft>
          <a:spcPct val="0"/>
        </a:spcAft>
        <a:buChar char="•"/>
        <a:defRPr sz="2400">
          <a:solidFill>
            <a:schemeClr val="tx1"/>
          </a:solidFill>
          <a:latin typeface="+mn-lt"/>
        </a:defRPr>
      </a:lvl3pPr>
      <a:lvl4pPr marL="1598531" indent="-227001" algn="l" rtl="0" eaLnBrk="0" fontAlgn="base" hangingPunct="0">
        <a:spcBef>
          <a:spcPct val="20000"/>
        </a:spcBef>
        <a:spcAft>
          <a:spcPct val="0"/>
        </a:spcAft>
        <a:buChar char="–"/>
        <a:defRPr sz="2000">
          <a:solidFill>
            <a:schemeClr val="tx1"/>
          </a:solidFill>
          <a:latin typeface="+mn-lt"/>
        </a:defRPr>
      </a:lvl4pPr>
      <a:lvl5pPr marL="2055708" indent="-227001" algn="l" rtl="0" eaLnBrk="0" fontAlgn="base" hangingPunct="0">
        <a:spcBef>
          <a:spcPct val="20000"/>
        </a:spcBef>
        <a:spcAft>
          <a:spcPct val="0"/>
        </a:spcAft>
        <a:buChar char="»"/>
        <a:defRPr sz="2000">
          <a:solidFill>
            <a:schemeClr val="tx1"/>
          </a:solidFill>
          <a:latin typeface="+mn-lt"/>
        </a:defRPr>
      </a:lvl5pPr>
      <a:lvl6pPr marL="2514211" indent="-228565" algn="l" rtl="0" fontAlgn="base">
        <a:spcBef>
          <a:spcPct val="20000"/>
        </a:spcBef>
        <a:spcAft>
          <a:spcPct val="0"/>
        </a:spcAft>
        <a:buChar char="»"/>
        <a:defRPr sz="2000">
          <a:solidFill>
            <a:schemeClr val="tx1"/>
          </a:solidFill>
          <a:latin typeface="+mn-lt"/>
        </a:defRPr>
      </a:lvl6pPr>
      <a:lvl7pPr marL="2971340" indent="-228565" algn="l" rtl="0" fontAlgn="base">
        <a:spcBef>
          <a:spcPct val="20000"/>
        </a:spcBef>
        <a:spcAft>
          <a:spcPct val="0"/>
        </a:spcAft>
        <a:buChar char="»"/>
        <a:defRPr sz="2000">
          <a:solidFill>
            <a:schemeClr val="tx1"/>
          </a:solidFill>
          <a:latin typeface="+mn-lt"/>
        </a:defRPr>
      </a:lvl7pPr>
      <a:lvl8pPr marL="3428470" indent="-228565" algn="l" rtl="0" fontAlgn="base">
        <a:spcBef>
          <a:spcPct val="20000"/>
        </a:spcBef>
        <a:spcAft>
          <a:spcPct val="0"/>
        </a:spcAft>
        <a:buChar char="»"/>
        <a:defRPr sz="2000">
          <a:solidFill>
            <a:schemeClr val="tx1"/>
          </a:solidFill>
          <a:latin typeface="+mn-lt"/>
        </a:defRPr>
      </a:lvl8pPr>
      <a:lvl9pPr marL="3885598" indent="-228565"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88" algn="l" defTabSz="914259" rtl="0" eaLnBrk="1" latinLnBrk="0" hangingPunct="1">
        <a:defRPr sz="1800" kern="1200">
          <a:solidFill>
            <a:schemeClr val="tx1"/>
          </a:solidFill>
          <a:latin typeface="+mn-lt"/>
          <a:ea typeface="+mn-ea"/>
          <a:cs typeface="+mn-cs"/>
        </a:defRPr>
      </a:lvl4pPr>
      <a:lvl5pPr marL="1828516" algn="l" defTabSz="914259" rtl="0" eaLnBrk="1" latinLnBrk="0" hangingPunct="1">
        <a:defRPr sz="1800" kern="1200">
          <a:solidFill>
            <a:schemeClr val="tx1"/>
          </a:solidFill>
          <a:latin typeface="+mn-lt"/>
          <a:ea typeface="+mn-ea"/>
          <a:cs typeface="+mn-cs"/>
        </a:defRPr>
      </a:lvl5pPr>
      <a:lvl6pPr marL="2285646" algn="l" defTabSz="914259" rtl="0" eaLnBrk="1" latinLnBrk="0" hangingPunct="1">
        <a:defRPr sz="1800" kern="1200">
          <a:solidFill>
            <a:schemeClr val="tx1"/>
          </a:solidFill>
          <a:latin typeface="+mn-lt"/>
          <a:ea typeface="+mn-ea"/>
          <a:cs typeface="+mn-cs"/>
        </a:defRPr>
      </a:lvl6pPr>
      <a:lvl7pPr marL="2742775" algn="l" defTabSz="914259" rtl="0" eaLnBrk="1" latinLnBrk="0" hangingPunct="1">
        <a:defRPr sz="1800" kern="1200">
          <a:solidFill>
            <a:schemeClr val="tx1"/>
          </a:solidFill>
          <a:latin typeface="+mn-lt"/>
          <a:ea typeface="+mn-ea"/>
          <a:cs typeface="+mn-cs"/>
        </a:defRPr>
      </a:lvl7pPr>
      <a:lvl8pPr marL="3199904" algn="l" defTabSz="914259" rtl="0" eaLnBrk="1" latinLnBrk="0" hangingPunct="1">
        <a:defRPr sz="1800" kern="1200">
          <a:solidFill>
            <a:schemeClr val="tx1"/>
          </a:solidFill>
          <a:latin typeface="+mn-lt"/>
          <a:ea typeface="+mn-ea"/>
          <a:cs typeface="+mn-cs"/>
        </a:defRPr>
      </a:lvl8pPr>
      <a:lvl9pPr marL="3657033"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it-IT" smtClean="0"/>
              <a:t>Fare clic per modificare lo stile del titolo</a:t>
            </a:r>
          </a:p>
        </p:txBody>
      </p:sp>
      <p:sp>
        <p:nvSpPr>
          <p:cNvPr id="460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8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1" hangingPunct="1">
              <a:defRPr sz="1400" b="0">
                <a:solidFill>
                  <a:srgbClr val="000000"/>
                </a:solidFill>
                <a:latin typeface="Arial"/>
                <a:ea typeface="MS PGothic" pitchFamily="34" charset="-128"/>
                <a:cs typeface="Arial" pitchFamily="34" charset="0"/>
              </a:defRPr>
            </a:lvl1pPr>
          </a:lstStyle>
          <a:p>
            <a:pPr>
              <a:defRPr/>
            </a:pPr>
            <a:fld id="{F187241E-0D30-4580-96D3-6DF6A8CC10E2}" type="datetime1">
              <a:rPr lang="it-IT"/>
              <a:pPr>
                <a:defRPr/>
              </a:pPr>
              <a:t>17/04/2018</a:t>
            </a:fld>
            <a:endParaRPr lang="it-IT"/>
          </a:p>
        </p:txBody>
      </p:sp>
      <p:sp>
        <p:nvSpPr>
          <p:cNvPr id="9830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b="0">
                <a:solidFill>
                  <a:srgbClr val="000000"/>
                </a:solidFill>
                <a:latin typeface="Arial"/>
                <a:ea typeface="MS PGothic" pitchFamily="34" charset="-128"/>
                <a:cs typeface="Arial" pitchFamily="34" charset="0"/>
              </a:defRPr>
            </a:lvl1pPr>
          </a:lstStyle>
          <a:p>
            <a:pPr>
              <a:defRPr/>
            </a:pPr>
            <a:endParaRPr lang="it-IT"/>
          </a:p>
        </p:txBody>
      </p:sp>
      <p:sp>
        <p:nvSpPr>
          <p:cNvPr id="98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b="0">
                <a:solidFill>
                  <a:srgbClr val="000000"/>
                </a:solidFill>
                <a:latin typeface="Arial"/>
                <a:ea typeface="MS PGothic" pitchFamily="34" charset="-128"/>
                <a:cs typeface="Arial" pitchFamily="34" charset="0"/>
              </a:defRPr>
            </a:lvl1pPr>
          </a:lstStyle>
          <a:p>
            <a:pPr>
              <a:defRPr/>
            </a:pPr>
            <a:fld id="{4A4BBFAC-FEF3-450E-BBD5-EEBAEF8F098F}" type="slidenum">
              <a:rPr lang="it-IT"/>
              <a:pPr>
                <a:defRPr/>
              </a:pPr>
              <a:t>‹N›</a:t>
            </a:fld>
            <a:endParaRPr lang="it-IT"/>
          </a:p>
        </p:txBody>
      </p:sp>
    </p:spTree>
    <p:extLst>
      <p:ext uri="{BB962C8B-B14F-4D97-AF65-F5344CB8AC3E}">
        <p14:creationId xmlns:p14="http://schemas.microsoft.com/office/powerpoint/2010/main" val="4001061726"/>
      </p:ext>
    </p:extLst>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77" algn="ctr" rtl="0" fontAlgn="base">
        <a:spcBef>
          <a:spcPct val="0"/>
        </a:spcBef>
        <a:spcAft>
          <a:spcPct val="0"/>
        </a:spcAft>
        <a:defRPr sz="4400">
          <a:solidFill>
            <a:schemeClr val="tx2"/>
          </a:solidFill>
          <a:latin typeface="Arial" pitchFamily="34" charset="0"/>
        </a:defRPr>
      </a:lvl6pPr>
      <a:lvl7pPr marL="914353" algn="ctr" rtl="0" fontAlgn="base">
        <a:spcBef>
          <a:spcPct val="0"/>
        </a:spcBef>
        <a:spcAft>
          <a:spcPct val="0"/>
        </a:spcAft>
        <a:defRPr sz="4400">
          <a:solidFill>
            <a:schemeClr val="tx2"/>
          </a:solidFill>
          <a:latin typeface="Arial" pitchFamily="34" charset="0"/>
        </a:defRPr>
      </a:lvl7pPr>
      <a:lvl8pPr marL="1371530" algn="ctr" rtl="0" fontAlgn="base">
        <a:spcBef>
          <a:spcPct val="0"/>
        </a:spcBef>
        <a:spcAft>
          <a:spcPct val="0"/>
        </a:spcAft>
        <a:defRPr sz="4400">
          <a:solidFill>
            <a:schemeClr val="tx2"/>
          </a:solidFill>
          <a:latin typeface="Arial" pitchFamily="34" charset="0"/>
        </a:defRPr>
      </a:lvl8pPr>
      <a:lvl9pPr marL="1828706" algn="ctr" rtl="0" fontAlgn="base">
        <a:spcBef>
          <a:spcPct val="0"/>
        </a:spcBef>
        <a:spcAft>
          <a:spcPct val="0"/>
        </a:spcAft>
        <a:defRPr sz="4400">
          <a:solidFill>
            <a:schemeClr val="tx2"/>
          </a:solidFill>
          <a:latin typeface="Arial" pitchFamily="34"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35" tIns="45718" rIns="91435" bIns="45718"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35" tIns="45718" rIns="91435" bIns="45718"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461"/>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fontAlgn="auto">
              <a:spcBef>
                <a:spcPts val="0"/>
              </a:spcBef>
              <a:spcAft>
                <a:spcPts val="0"/>
              </a:spcAft>
            </a:pPr>
            <a:fld id="{1CDBE55C-8FA6-4F52-BE24-82246F17E142}" type="datetimeFigureOut">
              <a:rPr lang="it-IT" smtClean="0">
                <a:solidFill>
                  <a:prstClr val="black">
                    <a:tint val="75000"/>
                  </a:prstClr>
                </a:solidFill>
                <a:latin typeface="Calibri"/>
              </a:rPr>
              <a:pPr fontAlgn="auto">
                <a:spcBef>
                  <a:spcPts val="0"/>
                </a:spcBef>
                <a:spcAft>
                  <a:spcPts val="0"/>
                </a:spcAft>
              </a:pPr>
              <a:t>17/04/2018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1" y="6356461"/>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461"/>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fontAlgn="auto">
              <a:spcBef>
                <a:spcPts val="0"/>
              </a:spcBef>
              <a:spcAft>
                <a:spcPts val="0"/>
              </a:spcAft>
            </a:pPr>
            <a:fld id="{32DB21C8-DE99-4E72-8429-6241E96EB03F}"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181541472"/>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Fare clic per modificare stile</a:t>
            </a:r>
            <a:endParaRPr lang="it-IT" smtClean="0"/>
          </a:p>
        </p:txBody>
      </p:sp>
      <p:sp>
        <p:nvSpPr>
          <p:cNvPr id="22531" name="Segnaposto testo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smtClean="0"/>
          </a:p>
        </p:txBody>
      </p:sp>
      <p:sp>
        <p:nvSpPr>
          <p:cNvPr id="4" name="Segnaposto data 3"/>
          <p:cNvSpPr>
            <a:spLocks noGrp="1"/>
          </p:cNvSpPr>
          <p:nvPr>
            <p:ph type="dt" sz="half" idx="2"/>
          </p:nvPr>
        </p:nvSpPr>
        <p:spPr>
          <a:xfrm>
            <a:off x="457200" y="6356461"/>
            <a:ext cx="2133600" cy="365125"/>
          </a:xfrm>
          <a:prstGeom prst="rect">
            <a:avLst/>
          </a:prstGeom>
        </p:spPr>
        <p:txBody>
          <a:bodyPr vert="horz" wrap="square" lIns="91435" tIns="45718" rIns="91435" bIns="45718" numCol="1" anchor="ctr" anchorCtr="0" compatLnSpc="1">
            <a:prstTxWarp prst="textNoShape">
              <a:avLst/>
            </a:prstTxWarp>
          </a:bodyPr>
          <a:lstStyle>
            <a:lvl1pPr algn="l" eaLnBrk="1" hangingPunct="1">
              <a:defRPr sz="1200" b="0">
                <a:solidFill>
                  <a:srgbClr val="898989"/>
                </a:solidFill>
                <a:latin typeface="Calibri" pitchFamily="34" charset="0"/>
                <a:ea typeface="ＭＳ Ｐゴシック" charset="-128"/>
              </a:defRPr>
            </a:lvl1pPr>
          </a:lstStyle>
          <a:p>
            <a:pPr>
              <a:defRPr/>
            </a:pPr>
            <a:fld id="{E4C85838-5209-4540-B671-CFAAE5E4B9E6}" type="datetime1">
              <a:rPr lang="it-IT"/>
              <a:pPr>
                <a:defRPr/>
              </a:pPr>
              <a:t>17/04/2018</a:t>
            </a:fld>
            <a:endParaRPr lang="it-IT"/>
          </a:p>
        </p:txBody>
      </p:sp>
      <p:sp>
        <p:nvSpPr>
          <p:cNvPr id="5" name="Segnaposto piè di pagina 4"/>
          <p:cNvSpPr>
            <a:spLocks noGrp="1"/>
          </p:cNvSpPr>
          <p:nvPr>
            <p:ph type="ftr" sz="quarter" idx="3"/>
          </p:nvPr>
        </p:nvSpPr>
        <p:spPr>
          <a:xfrm>
            <a:off x="3124201" y="6356461"/>
            <a:ext cx="2895600" cy="365125"/>
          </a:xfrm>
          <a:prstGeom prst="rect">
            <a:avLst/>
          </a:prstGeom>
        </p:spPr>
        <p:txBody>
          <a:bodyPr vert="horz" wrap="square" lIns="91435" tIns="45718" rIns="91435" bIns="45718" numCol="1" anchor="ctr" anchorCtr="0" compatLnSpc="1">
            <a:prstTxWarp prst="textNoShape">
              <a:avLst/>
            </a:prstTxWarp>
          </a:bodyPr>
          <a:lstStyle>
            <a:lvl1pPr eaLnBrk="1" hangingPunct="1">
              <a:defRPr sz="1200" b="0">
                <a:solidFill>
                  <a:srgbClr val="898989"/>
                </a:solidFill>
                <a:latin typeface="Calibri" pitchFamily="34" charset="0"/>
              </a:defRPr>
            </a:lvl1pPr>
          </a:lstStyle>
          <a:p>
            <a:pPr algn="ctr">
              <a:defRPr/>
            </a:pPr>
            <a:endParaRPr lang="it-IT"/>
          </a:p>
        </p:txBody>
      </p:sp>
      <p:sp>
        <p:nvSpPr>
          <p:cNvPr id="6" name="Segnaposto numero diapositiva 5"/>
          <p:cNvSpPr>
            <a:spLocks noGrp="1"/>
          </p:cNvSpPr>
          <p:nvPr>
            <p:ph type="sldNum" sz="quarter" idx="4"/>
          </p:nvPr>
        </p:nvSpPr>
        <p:spPr>
          <a:xfrm>
            <a:off x="6553200" y="6356461"/>
            <a:ext cx="2133600" cy="365125"/>
          </a:xfrm>
          <a:prstGeom prst="rect">
            <a:avLst/>
          </a:prstGeom>
        </p:spPr>
        <p:txBody>
          <a:bodyPr vert="horz" wrap="square" lIns="91435" tIns="45718" rIns="91435" bIns="45718" numCol="1" anchor="ctr" anchorCtr="0" compatLnSpc="1">
            <a:prstTxWarp prst="textNoShape">
              <a:avLst/>
            </a:prstTxWarp>
          </a:bodyPr>
          <a:lstStyle>
            <a:lvl1pPr algn="r" eaLnBrk="1" hangingPunct="1">
              <a:defRPr sz="1200" b="0">
                <a:solidFill>
                  <a:srgbClr val="898989"/>
                </a:solidFill>
                <a:latin typeface="Calibri" pitchFamily="34" charset="0"/>
                <a:ea typeface="ＭＳ Ｐゴシック" charset="-128"/>
              </a:defRPr>
            </a:lvl1pPr>
          </a:lstStyle>
          <a:p>
            <a:pPr>
              <a:defRPr/>
            </a:pPr>
            <a:fld id="{C1FE2219-481D-4ABD-A774-B85AA0A1FBAF}" type="slidenum">
              <a:rPr lang="it-IT"/>
              <a:pPr>
                <a:defRPr/>
              </a:pPr>
              <a:t>‹N›</a:t>
            </a:fld>
            <a:endParaRPr lang="it-IT"/>
          </a:p>
        </p:txBody>
      </p:sp>
    </p:spTree>
    <p:extLst>
      <p:ext uri="{BB962C8B-B14F-4D97-AF65-F5344CB8AC3E}">
        <p14:creationId xmlns:p14="http://schemas.microsoft.com/office/powerpoint/2010/main" val="291876964"/>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txStyles>
    <p:titleStyle>
      <a:lvl1pPr algn="ctr" defTabSz="457177"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7177" rtl="0" eaLnBrk="0" fontAlgn="base" hangingPunct="0">
        <a:spcBef>
          <a:spcPct val="0"/>
        </a:spcBef>
        <a:spcAft>
          <a:spcPct val="0"/>
        </a:spcAft>
        <a:defRPr sz="4400">
          <a:solidFill>
            <a:schemeClr val="tx1"/>
          </a:solidFill>
          <a:latin typeface="Calibri" pitchFamily="34" charset="0"/>
          <a:ea typeface="ＭＳ Ｐゴシック" charset="-128"/>
        </a:defRPr>
      </a:lvl2pPr>
      <a:lvl3pPr algn="ctr" defTabSz="457177" rtl="0" eaLnBrk="0" fontAlgn="base" hangingPunct="0">
        <a:spcBef>
          <a:spcPct val="0"/>
        </a:spcBef>
        <a:spcAft>
          <a:spcPct val="0"/>
        </a:spcAft>
        <a:defRPr sz="4400">
          <a:solidFill>
            <a:schemeClr val="tx1"/>
          </a:solidFill>
          <a:latin typeface="Calibri" pitchFamily="34" charset="0"/>
          <a:ea typeface="ＭＳ Ｐゴシック" charset="-128"/>
        </a:defRPr>
      </a:lvl3pPr>
      <a:lvl4pPr algn="ctr" defTabSz="457177" rtl="0" eaLnBrk="0" fontAlgn="base" hangingPunct="0">
        <a:spcBef>
          <a:spcPct val="0"/>
        </a:spcBef>
        <a:spcAft>
          <a:spcPct val="0"/>
        </a:spcAft>
        <a:defRPr sz="4400">
          <a:solidFill>
            <a:schemeClr val="tx1"/>
          </a:solidFill>
          <a:latin typeface="Calibri" pitchFamily="34" charset="0"/>
          <a:ea typeface="ＭＳ Ｐゴシック" charset="-128"/>
        </a:defRPr>
      </a:lvl4pPr>
      <a:lvl5pPr algn="ctr" defTabSz="457177" rtl="0" eaLnBrk="0" fontAlgn="base" hangingPunct="0">
        <a:spcBef>
          <a:spcPct val="0"/>
        </a:spcBef>
        <a:spcAft>
          <a:spcPct val="0"/>
        </a:spcAft>
        <a:defRPr sz="4400">
          <a:solidFill>
            <a:schemeClr val="tx1"/>
          </a:solidFill>
          <a:latin typeface="Calibri" pitchFamily="34" charset="0"/>
          <a:ea typeface="ＭＳ Ｐゴシック" charset="-128"/>
        </a:defRPr>
      </a:lvl5pPr>
      <a:lvl6pPr marL="457177" algn="ctr" defTabSz="457177" rtl="0" fontAlgn="base">
        <a:spcBef>
          <a:spcPct val="0"/>
        </a:spcBef>
        <a:spcAft>
          <a:spcPct val="0"/>
        </a:spcAft>
        <a:defRPr sz="4400">
          <a:solidFill>
            <a:schemeClr val="tx1"/>
          </a:solidFill>
          <a:latin typeface="Calibri" pitchFamily="34" charset="0"/>
          <a:ea typeface="ＭＳ Ｐゴシック" charset="-128"/>
        </a:defRPr>
      </a:lvl6pPr>
      <a:lvl7pPr marL="914353" algn="ctr" defTabSz="457177" rtl="0" fontAlgn="base">
        <a:spcBef>
          <a:spcPct val="0"/>
        </a:spcBef>
        <a:spcAft>
          <a:spcPct val="0"/>
        </a:spcAft>
        <a:defRPr sz="4400">
          <a:solidFill>
            <a:schemeClr val="tx1"/>
          </a:solidFill>
          <a:latin typeface="Calibri" pitchFamily="34" charset="0"/>
          <a:ea typeface="ＭＳ Ｐゴシック" charset="-128"/>
        </a:defRPr>
      </a:lvl7pPr>
      <a:lvl8pPr marL="1371530" algn="ctr" defTabSz="457177" rtl="0" fontAlgn="base">
        <a:spcBef>
          <a:spcPct val="0"/>
        </a:spcBef>
        <a:spcAft>
          <a:spcPct val="0"/>
        </a:spcAft>
        <a:defRPr sz="4400">
          <a:solidFill>
            <a:schemeClr val="tx1"/>
          </a:solidFill>
          <a:latin typeface="Calibri" pitchFamily="34" charset="0"/>
          <a:ea typeface="ＭＳ Ｐゴシック" charset="-128"/>
        </a:defRPr>
      </a:lvl8pPr>
      <a:lvl9pPr marL="1828706" algn="ctr" defTabSz="457177"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882" indent="-342882" algn="l" defTabSz="457177"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12" indent="-285736" algn="l" defTabSz="457177"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2942" indent="-228588" algn="l" defTabSz="457177"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118" indent="-228588" algn="l" defTabSz="457177"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295" indent="-228588" algn="l" defTabSz="457177"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228600"/>
            <a:ext cx="7772400" cy="990600"/>
          </a:xfrm>
          <a:prstGeom prst="rect">
            <a:avLst/>
          </a:prstGeom>
          <a:noFill/>
          <a:ln w="12700">
            <a:noFill/>
            <a:miter lim="800000"/>
            <a:headEnd/>
            <a:tailEnd/>
          </a:ln>
        </p:spPr>
        <p:txBody>
          <a:bodyPr vert="horz" wrap="square" lIns="0" tIns="0" rIns="0" bIns="0" numCol="1" anchor="b" anchorCtr="0" compatLnSpc="1">
            <a:prstTxWarp prst="textNoShape">
              <a:avLst/>
            </a:prstTxWarp>
          </a:bodyPr>
          <a:lstStyle/>
          <a:p>
            <a:pPr lvl="0"/>
            <a:r>
              <a:rPr lang="da-DK" smtClean="0"/>
              <a:t>Fare clic per modificare stile</a:t>
            </a:r>
          </a:p>
        </p:txBody>
      </p:sp>
      <p:sp>
        <p:nvSpPr>
          <p:cNvPr id="2051" name="Rectangle 3"/>
          <p:cNvSpPr>
            <a:spLocks noGrp="1" noChangeArrowheads="1"/>
          </p:cNvSpPr>
          <p:nvPr>
            <p:ph type="body" idx="1"/>
          </p:nvPr>
        </p:nvSpPr>
        <p:spPr bwMode="auto">
          <a:xfrm>
            <a:off x="666750" y="1905000"/>
            <a:ext cx="7772400" cy="4114800"/>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da-DK" smtClean="0"/>
              <a:t>Fare clic per modificare gli stili del testo dello schema</a:t>
            </a:r>
          </a:p>
          <a:p>
            <a:pPr lvl="1"/>
            <a:r>
              <a:rPr lang="da-DK" smtClean="0"/>
              <a:t>Secondo livello</a:t>
            </a:r>
          </a:p>
          <a:p>
            <a:pPr lvl="2"/>
            <a:r>
              <a:rPr lang="da-DK" smtClean="0"/>
              <a:t>Terzo livello</a:t>
            </a:r>
          </a:p>
          <a:p>
            <a:pPr lvl="3"/>
            <a:r>
              <a:rPr lang="da-DK" smtClean="0"/>
              <a:t>Quarto livello</a:t>
            </a:r>
          </a:p>
          <a:p>
            <a:pPr lvl="4"/>
            <a:r>
              <a:rPr lang="da-DK" smtClean="0"/>
              <a:t>Quinto livello</a:t>
            </a:r>
          </a:p>
        </p:txBody>
      </p:sp>
      <p:sp>
        <p:nvSpPr>
          <p:cNvPr id="677892" name="Rectangle 4"/>
          <p:cNvSpPr>
            <a:spLocks noGrp="1" noChangeArrowheads="1"/>
          </p:cNvSpPr>
          <p:nvPr>
            <p:ph type="dt" sz="half" idx="2"/>
          </p:nvPr>
        </p:nvSpPr>
        <p:spPr bwMode="auto">
          <a:xfrm>
            <a:off x="6096001" y="6553200"/>
            <a:ext cx="19812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0" hangingPunct="0">
              <a:defRPr sz="1600" b="0">
                <a:solidFill>
                  <a:srgbClr val="FFFFFF"/>
                </a:solidFill>
                <a:latin typeface="Frutiger 45 Light" pitchFamily="34" charset="0"/>
                <a:ea typeface="ＭＳ Ｐゴシック" charset="-128"/>
                <a:cs typeface="+mn-cs"/>
              </a:defRPr>
            </a:lvl1pPr>
          </a:lstStyle>
          <a:p>
            <a:pPr>
              <a:defRPr/>
            </a:pPr>
            <a:endParaRPr lang="en-GB"/>
          </a:p>
        </p:txBody>
      </p:sp>
      <p:sp>
        <p:nvSpPr>
          <p:cNvPr id="677893" name="Rectangle 5"/>
          <p:cNvSpPr>
            <a:spLocks noGrp="1" noChangeArrowheads="1"/>
          </p:cNvSpPr>
          <p:nvPr>
            <p:ph type="ftr" sz="quarter" idx="3"/>
          </p:nvPr>
        </p:nvSpPr>
        <p:spPr bwMode="auto">
          <a:xfrm>
            <a:off x="3048001" y="6553200"/>
            <a:ext cx="29972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ctr" eaLnBrk="0" hangingPunct="0">
              <a:defRPr sz="1600" b="0">
                <a:solidFill>
                  <a:srgbClr val="FFFFFF"/>
                </a:solidFill>
                <a:latin typeface="Frutiger 45 Light" pitchFamily="34" charset="0"/>
                <a:ea typeface="ＭＳ Ｐゴシック" charset="-128"/>
                <a:cs typeface="+mn-cs"/>
              </a:defRPr>
            </a:lvl1pPr>
          </a:lstStyle>
          <a:p>
            <a:pPr>
              <a:defRPr/>
            </a:pPr>
            <a:endParaRPr lang="en-GB"/>
          </a:p>
        </p:txBody>
      </p:sp>
      <p:sp>
        <p:nvSpPr>
          <p:cNvPr id="677894" name="Rectangle 6"/>
          <p:cNvSpPr>
            <a:spLocks noGrp="1" noChangeArrowheads="1"/>
          </p:cNvSpPr>
          <p:nvPr>
            <p:ph type="sldNum" sz="quarter" idx="4"/>
          </p:nvPr>
        </p:nvSpPr>
        <p:spPr bwMode="auto">
          <a:xfrm>
            <a:off x="8562975" y="6524625"/>
            <a:ext cx="6096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0" hangingPunct="0">
              <a:defRPr sz="1600" b="0">
                <a:solidFill>
                  <a:srgbClr val="FFFFFF"/>
                </a:solidFill>
                <a:latin typeface="Frutiger 45 Light" pitchFamily="34" charset="0"/>
                <a:ea typeface="ＭＳ Ｐゴシック" charset="-128"/>
                <a:cs typeface="+mn-cs"/>
              </a:defRPr>
            </a:lvl1pPr>
          </a:lstStyle>
          <a:p>
            <a:pPr>
              <a:defRPr/>
            </a:pPr>
            <a:fld id="{A8A72F6F-9E70-46EB-B250-058A3AD923FE}" type="slidenum">
              <a:rPr lang="en-GB"/>
              <a:pPr>
                <a:defRPr/>
              </a:pPr>
              <a:t>‹N›</a:t>
            </a:fld>
            <a:endParaRPr lang="en-GB"/>
          </a:p>
        </p:txBody>
      </p:sp>
    </p:spTree>
    <p:extLst>
      <p:ext uri="{BB962C8B-B14F-4D97-AF65-F5344CB8AC3E}">
        <p14:creationId xmlns:p14="http://schemas.microsoft.com/office/powerpoint/2010/main" val="1200692296"/>
      </p:ext>
    </p:extLst>
  </p:cSld>
  <p:clrMap bg1="dk2" tx1="lt1" bg2="dk1" tx2="lt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ransition/>
  <p:txStyles>
    <p:titleStyle>
      <a:lvl1pPr algn="l" rtl="0" eaLnBrk="0" fontAlgn="base" hangingPunct="0">
        <a:lnSpc>
          <a:spcPct val="90000"/>
        </a:lnSpc>
        <a:spcBef>
          <a:spcPct val="0"/>
        </a:spcBef>
        <a:spcAft>
          <a:spcPct val="0"/>
        </a:spcAft>
        <a:defRPr sz="4400" b="1">
          <a:solidFill>
            <a:schemeClr val="tx2"/>
          </a:solidFill>
          <a:latin typeface="+mj-lt"/>
          <a:ea typeface="+mj-ea"/>
          <a:cs typeface="+mj-cs"/>
        </a:defRPr>
      </a:lvl1pPr>
      <a:lvl2pPr algn="l" rtl="0" eaLnBrk="0" fontAlgn="base" hangingPunct="0">
        <a:lnSpc>
          <a:spcPct val="90000"/>
        </a:lnSpc>
        <a:spcBef>
          <a:spcPct val="0"/>
        </a:spcBef>
        <a:spcAft>
          <a:spcPct val="0"/>
        </a:spcAft>
        <a:defRPr sz="4400" b="1">
          <a:solidFill>
            <a:schemeClr val="tx2"/>
          </a:solidFill>
          <a:latin typeface="Frutiger 45 Light" pitchFamily="34" charset="0"/>
        </a:defRPr>
      </a:lvl2pPr>
      <a:lvl3pPr algn="l" rtl="0" eaLnBrk="0" fontAlgn="base" hangingPunct="0">
        <a:lnSpc>
          <a:spcPct val="90000"/>
        </a:lnSpc>
        <a:spcBef>
          <a:spcPct val="0"/>
        </a:spcBef>
        <a:spcAft>
          <a:spcPct val="0"/>
        </a:spcAft>
        <a:defRPr sz="4400" b="1">
          <a:solidFill>
            <a:schemeClr val="tx2"/>
          </a:solidFill>
          <a:latin typeface="Frutiger 45 Light" pitchFamily="34" charset="0"/>
        </a:defRPr>
      </a:lvl3pPr>
      <a:lvl4pPr algn="l" rtl="0" eaLnBrk="0" fontAlgn="base" hangingPunct="0">
        <a:lnSpc>
          <a:spcPct val="90000"/>
        </a:lnSpc>
        <a:spcBef>
          <a:spcPct val="0"/>
        </a:spcBef>
        <a:spcAft>
          <a:spcPct val="0"/>
        </a:spcAft>
        <a:defRPr sz="4400" b="1">
          <a:solidFill>
            <a:schemeClr val="tx2"/>
          </a:solidFill>
          <a:latin typeface="Frutiger 45 Light" pitchFamily="34" charset="0"/>
        </a:defRPr>
      </a:lvl4pPr>
      <a:lvl5pPr algn="l" rtl="0" eaLnBrk="0" fontAlgn="base" hangingPunct="0">
        <a:lnSpc>
          <a:spcPct val="90000"/>
        </a:lnSpc>
        <a:spcBef>
          <a:spcPct val="0"/>
        </a:spcBef>
        <a:spcAft>
          <a:spcPct val="0"/>
        </a:spcAft>
        <a:defRPr sz="4400" b="1">
          <a:solidFill>
            <a:schemeClr val="tx2"/>
          </a:solidFill>
          <a:latin typeface="Frutiger 45 Light" pitchFamily="34" charset="0"/>
        </a:defRPr>
      </a:lvl5pPr>
      <a:lvl6pPr marL="457177" algn="l" rtl="0" fontAlgn="base">
        <a:lnSpc>
          <a:spcPct val="90000"/>
        </a:lnSpc>
        <a:spcBef>
          <a:spcPct val="0"/>
        </a:spcBef>
        <a:spcAft>
          <a:spcPct val="0"/>
        </a:spcAft>
        <a:defRPr sz="4400" b="1">
          <a:solidFill>
            <a:schemeClr val="tx2"/>
          </a:solidFill>
          <a:latin typeface="Frutiger 45 Light" pitchFamily="34" charset="0"/>
        </a:defRPr>
      </a:lvl6pPr>
      <a:lvl7pPr marL="914353" algn="l" rtl="0" fontAlgn="base">
        <a:lnSpc>
          <a:spcPct val="90000"/>
        </a:lnSpc>
        <a:spcBef>
          <a:spcPct val="0"/>
        </a:spcBef>
        <a:spcAft>
          <a:spcPct val="0"/>
        </a:spcAft>
        <a:defRPr sz="4400" b="1">
          <a:solidFill>
            <a:schemeClr val="tx2"/>
          </a:solidFill>
          <a:latin typeface="Frutiger 45 Light" pitchFamily="34" charset="0"/>
        </a:defRPr>
      </a:lvl7pPr>
      <a:lvl8pPr marL="1371530" algn="l" rtl="0" fontAlgn="base">
        <a:lnSpc>
          <a:spcPct val="90000"/>
        </a:lnSpc>
        <a:spcBef>
          <a:spcPct val="0"/>
        </a:spcBef>
        <a:spcAft>
          <a:spcPct val="0"/>
        </a:spcAft>
        <a:defRPr sz="4400" b="1">
          <a:solidFill>
            <a:schemeClr val="tx2"/>
          </a:solidFill>
          <a:latin typeface="Frutiger 45 Light" pitchFamily="34" charset="0"/>
        </a:defRPr>
      </a:lvl8pPr>
      <a:lvl9pPr marL="1828706" algn="l" rtl="0" fontAlgn="base">
        <a:lnSpc>
          <a:spcPct val="90000"/>
        </a:lnSpc>
        <a:spcBef>
          <a:spcPct val="0"/>
        </a:spcBef>
        <a:spcAft>
          <a:spcPct val="0"/>
        </a:spcAft>
        <a:defRPr sz="4400" b="1">
          <a:solidFill>
            <a:schemeClr val="tx2"/>
          </a:solidFill>
          <a:latin typeface="Frutiger 45 Light" pitchFamily="34" charset="0"/>
        </a:defRPr>
      </a:lvl9pPr>
    </p:titleStyle>
    <p:bodyStyle>
      <a:lvl1pPr marL="342882" indent="-342882" algn="l" rtl="0" eaLnBrk="0" fontAlgn="base" hangingPunct="0">
        <a:lnSpc>
          <a:spcPct val="95000"/>
        </a:lnSpc>
        <a:spcBef>
          <a:spcPct val="25000"/>
        </a:spcBef>
        <a:spcAft>
          <a:spcPct val="0"/>
        </a:spcAft>
        <a:buClr>
          <a:srgbClr val="FF0000"/>
        </a:buClr>
        <a:buSzPct val="75000"/>
        <a:buFont typeface="Monotype Sorts"/>
        <a:buChar char="n"/>
        <a:defRPr sz="3200">
          <a:solidFill>
            <a:schemeClr val="tx1"/>
          </a:solidFill>
          <a:latin typeface="+mn-lt"/>
          <a:ea typeface="+mn-ea"/>
          <a:cs typeface="+mn-cs"/>
        </a:defRPr>
      </a:lvl1pPr>
      <a:lvl2pPr marL="742912" indent="-285736" algn="l" rtl="0" eaLnBrk="0" fontAlgn="base" hangingPunct="0">
        <a:lnSpc>
          <a:spcPct val="95000"/>
        </a:lnSpc>
        <a:spcBef>
          <a:spcPct val="25000"/>
        </a:spcBef>
        <a:spcAft>
          <a:spcPct val="0"/>
        </a:spcAft>
        <a:buClr>
          <a:schemeClr val="accent2"/>
        </a:buClr>
        <a:buSzPct val="100000"/>
        <a:buChar char="–"/>
        <a:defRPr sz="2800">
          <a:solidFill>
            <a:schemeClr val="tx1"/>
          </a:solidFill>
          <a:latin typeface="+mn-lt"/>
        </a:defRPr>
      </a:lvl2pPr>
      <a:lvl3pPr marL="1142942" indent="-228588" algn="l" rtl="0" eaLnBrk="0" fontAlgn="base" hangingPunct="0">
        <a:lnSpc>
          <a:spcPct val="95000"/>
        </a:lnSpc>
        <a:spcBef>
          <a:spcPct val="25000"/>
        </a:spcBef>
        <a:spcAft>
          <a:spcPct val="0"/>
        </a:spcAft>
        <a:buClr>
          <a:schemeClr val="accent2"/>
        </a:buClr>
        <a:buSzPct val="100000"/>
        <a:buChar char="–"/>
        <a:defRPr sz="2400">
          <a:solidFill>
            <a:schemeClr val="tx1"/>
          </a:solidFill>
          <a:latin typeface="+mn-lt"/>
        </a:defRPr>
      </a:lvl3pPr>
      <a:lvl4pPr marL="1600118" indent="-228588" algn="l" rtl="0" eaLnBrk="0" fontAlgn="base" hangingPunct="0">
        <a:spcBef>
          <a:spcPct val="20000"/>
        </a:spcBef>
        <a:spcAft>
          <a:spcPct val="0"/>
        </a:spcAft>
        <a:buSzPct val="100000"/>
        <a:buChar char="–"/>
        <a:defRPr sz="2000">
          <a:solidFill>
            <a:schemeClr val="tx1"/>
          </a:solidFill>
          <a:latin typeface="Arial" pitchFamily="34" charset="0"/>
        </a:defRPr>
      </a:lvl4pPr>
      <a:lvl5pPr marL="2057295" indent="-228588" algn="l" rtl="0" eaLnBrk="0" fontAlgn="base" hangingPunct="0">
        <a:spcBef>
          <a:spcPct val="20000"/>
        </a:spcBef>
        <a:spcAft>
          <a:spcPct val="0"/>
        </a:spcAft>
        <a:buSzPct val="100000"/>
        <a:buChar char="»"/>
        <a:defRPr sz="2000">
          <a:solidFill>
            <a:schemeClr val="tx1"/>
          </a:solidFill>
          <a:latin typeface="Arial" pitchFamily="34" charset="0"/>
        </a:defRPr>
      </a:lvl5pPr>
      <a:lvl6pPr marL="2514471" indent="-228588" algn="l" rtl="0" fontAlgn="base">
        <a:spcBef>
          <a:spcPct val="20000"/>
        </a:spcBef>
        <a:spcAft>
          <a:spcPct val="0"/>
        </a:spcAft>
        <a:buSzPct val="100000"/>
        <a:buChar char="»"/>
        <a:defRPr sz="2000">
          <a:solidFill>
            <a:schemeClr val="tx1"/>
          </a:solidFill>
          <a:latin typeface="Arial" pitchFamily="34" charset="0"/>
        </a:defRPr>
      </a:lvl6pPr>
      <a:lvl7pPr marL="2971648" indent="-228588" algn="l" rtl="0" fontAlgn="base">
        <a:spcBef>
          <a:spcPct val="20000"/>
        </a:spcBef>
        <a:spcAft>
          <a:spcPct val="0"/>
        </a:spcAft>
        <a:buSzPct val="100000"/>
        <a:buChar char="»"/>
        <a:defRPr sz="2000">
          <a:solidFill>
            <a:schemeClr val="tx1"/>
          </a:solidFill>
          <a:latin typeface="Arial" pitchFamily="34" charset="0"/>
        </a:defRPr>
      </a:lvl7pPr>
      <a:lvl8pPr marL="3428825" indent="-228588" algn="l" rtl="0" fontAlgn="base">
        <a:spcBef>
          <a:spcPct val="20000"/>
        </a:spcBef>
        <a:spcAft>
          <a:spcPct val="0"/>
        </a:spcAft>
        <a:buSzPct val="100000"/>
        <a:buChar char="»"/>
        <a:defRPr sz="2000">
          <a:solidFill>
            <a:schemeClr val="tx1"/>
          </a:solidFill>
          <a:latin typeface="Arial" pitchFamily="34" charset="0"/>
        </a:defRPr>
      </a:lvl8pPr>
      <a:lvl9pPr marL="3886001" indent="-228588" algn="l" rtl="0" fontAlgn="base">
        <a:spcBef>
          <a:spcPct val="20000"/>
        </a:spcBef>
        <a:spcAft>
          <a:spcPct val="0"/>
        </a:spcAft>
        <a:buSzPct val="100000"/>
        <a:buChar char="»"/>
        <a:defRPr sz="2000">
          <a:solidFill>
            <a:schemeClr val="tx1"/>
          </a:solidFill>
          <a:latin typeface="Arial" pitchFamily="34" charset="0"/>
        </a:defRPr>
      </a:lvl9pPr>
    </p:bodyStyle>
    <p:otherStyle>
      <a:defPPr>
        <a:defRPr lang="it-IT"/>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4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23D8447-652A-4D3C-8FFF-A29E45C9B00A}" type="datetimeFigureOut">
              <a:rPr lang="it-IT" smtClean="0">
                <a:solidFill>
                  <a:prstClr val="black">
                    <a:tint val="75000"/>
                  </a:prstClr>
                </a:solidFill>
                <a:latin typeface="Calibri"/>
              </a:rPr>
              <a:pPr fontAlgn="auto">
                <a:spcBef>
                  <a:spcPts val="0"/>
                </a:spcBef>
                <a:spcAft>
                  <a:spcPts val="0"/>
                </a:spcAft>
              </a:pPr>
              <a:t>17/04/2018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4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4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6C089DD-7710-41EC-ADA8-0F34141187C5}"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550015691"/>
      </p:ext>
    </p:extLst>
  </p:cSld>
  <p:clrMap bg1="lt1" tx1="dk1" bg2="lt2" tx2="dk2" accent1="accent1" accent2="accent2" accent3="accent3" accent4="accent4" accent5="accent5" accent6="accent6" hlink="hlink" folHlink="folHlink"/>
  <p:sldLayoutIdLst>
    <p:sldLayoutId id="2147484979" r:id="rId1"/>
    <p:sldLayoutId id="2147484980" r:id="rId2"/>
    <p:sldLayoutId id="2147484981" r:id="rId3"/>
    <p:sldLayoutId id="2147484982" r:id="rId4"/>
    <p:sldLayoutId id="2147484983" r:id="rId5"/>
    <p:sldLayoutId id="2147484984" r:id="rId6"/>
    <p:sldLayoutId id="2147484985" r:id="rId7"/>
    <p:sldLayoutId id="2147484986" r:id="rId8"/>
    <p:sldLayoutId id="2147484987" r:id="rId9"/>
    <p:sldLayoutId id="2147484988" r:id="rId10"/>
    <p:sldLayoutId id="21474849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9132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8052" y="263637"/>
            <a:ext cx="7327900" cy="974725"/>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241425" y="1912938"/>
            <a:ext cx="6858000" cy="41148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48914635"/>
      </p:ext>
    </p:extLst>
  </p:cSld>
  <p:clrMap bg1="dk2" tx1="lt1" bg2="dk1" tx2="lt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 id="2147485062" r:id="rId12"/>
  </p:sldLayoutIdLst>
  <p:transition spd="med">
    <p:fade thruBlk="1"/>
  </p:transition>
  <p:txStyles>
    <p:titleStyle>
      <a:lvl1pPr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2pPr>
      <a:lvl3pPr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3pPr>
      <a:lvl4pPr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4pPr>
      <a:lvl5pPr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5pPr>
      <a:lvl6pPr marL="457200"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6pPr>
      <a:lvl7pPr marL="914400"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7pPr>
      <a:lvl8pPr marL="1371600"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8pPr>
      <a:lvl9pPr marL="1828800" algn="ctr" rtl="0" eaLnBrk="0" fontAlgn="base" hangingPunct="0">
        <a:lnSpc>
          <a:spcPct val="90000"/>
        </a:lnSpc>
        <a:spcBef>
          <a:spcPct val="0"/>
        </a:spcBef>
        <a:spcAft>
          <a:spcPct val="0"/>
        </a:spcAft>
        <a:defRPr sz="4000" b="1">
          <a:solidFill>
            <a:schemeClr val="accent1"/>
          </a:solidFill>
          <a:effectLst>
            <a:outerShdw blurRad="38100" dist="38100" dir="2700000" algn="tl">
              <a:srgbClr val="000000"/>
            </a:outerShdw>
          </a:effectLst>
          <a:latin typeface="Arial" pitchFamily="34" charset="0"/>
        </a:defRPr>
      </a:lvl9pPr>
    </p:titleStyle>
    <p:bodyStyle>
      <a:lvl1pPr marL="284163" indent="-284163" algn="l" rtl="0" eaLnBrk="0" fontAlgn="base" hangingPunct="0">
        <a:lnSpc>
          <a:spcPct val="90000"/>
        </a:lnSpc>
        <a:spcBef>
          <a:spcPct val="20000"/>
        </a:spcBef>
        <a:spcAft>
          <a:spcPct val="0"/>
        </a:spcAft>
        <a:buClr>
          <a:schemeClr val="accent1"/>
        </a:buClr>
        <a:buSzPct val="120000"/>
        <a:buChar char="•"/>
        <a:defRPr sz="4000" b="1">
          <a:solidFill>
            <a:schemeClr val="tx1"/>
          </a:solidFill>
          <a:effectLst>
            <a:outerShdw blurRad="38100" dist="38100" dir="2700000" algn="tl">
              <a:srgbClr val="000000"/>
            </a:outerShdw>
          </a:effectLst>
          <a:latin typeface="+mn-lt"/>
          <a:ea typeface="+mn-ea"/>
          <a:cs typeface="+mn-cs"/>
        </a:defRPr>
      </a:lvl1pPr>
      <a:lvl2pPr marL="914400" indent="-242888"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2pPr>
      <a:lvl3pPr marL="1376363" indent="-295275"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3pPr>
      <a:lvl4pPr marL="1828800" indent="-338138"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4pPr>
      <a:lvl5pPr marL="2284413" indent="-341313"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5pPr>
      <a:lvl6pPr marL="2741613" indent="-341313"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6pPr>
      <a:lvl7pPr marL="3198813" indent="-341313"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7pPr>
      <a:lvl8pPr marL="3656013" indent="-341313"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8pPr>
      <a:lvl9pPr marL="4113213" indent="-341313" algn="l" rtl="0" eaLnBrk="0" fontAlgn="base" hangingPunct="0">
        <a:lnSpc>
          <a:spcPct val="90000"/>
        </a:lnSpc>
        <a:spcBef>
          <a:spcPct val="20000"/>
        </a:spcBef>
        <a:spcAft>
          <a:spcPct val="0"/>
        </a:spcAft>
        <a:buClr>
          <a:schemeClr val="tx2"/>
        </a:buClr>
        <a:buSzPct val="120000"/>
        <a:defRPr sz="4000" b="1">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image" Target="../media/image32.png"/><Relationship Id="rId3" Type="http://schemas.microsoft.com/office/2007/relationships/media" Target="../media/media2.wmv"/><Relationship Id="rId7" Type="http://schemas.microsoft.com/office/2007/relationships/media" Target="../media/media4.wmv"/><Relationship Id="rId12" Type="http://schemas.openxmlformats.org/officeDocument/2006/relationships/image" Target="../media/image3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30.png"/><Relationship Id="rId5" Type="http://schemas.microsoft.com/office/2007/relationships/media" Target="../media/media3.wmv"/><Relationship Id="rId10" Type="http://schemas.openxmlformats.org/officeDocument/2006/relationships/image" Target="../media/image29.png"/><Relationship Id="rId4" Type="http://schemas.openxmlformats.org/officeDocument/2006/relationships/video" Target="../media/media2.wmv"/><Relationship Id="rId9"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4.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3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media" Target="../media/media8.mpg"/><Relationship Id="rId7" Type="http://schemas.openxmlformats.org/officeDocument/2006/relationships/image" Target="../media/image43.png"/><Relationship Id="rId2" Type="http://schemas.openxmlformats.org/officeDocument/2006/relationships/video" Target="../media/media7.mpg"/><Relationship Id="rId1" Type="http://schemas.microsoft.com/office/2007/relationships/media" Target="../media/media7.mpg"/><Relationship Id="rId6" Type="http://schemas.openxmlformats.org/officeDocument/2006/relationships/image" Target="../media/image42.png"/><Relationship Id="rId5" Type="http://schemas.openxmlformats.org/officeDocument/2006/relationships/slideLayout" Target="../slideLayouts/slideLayout50.xml"/><Relationship Id="rId4" Type="http://schemas.openxmlformats.org/officeDocument/2006/relationships/video" Target="../media/media8.mp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10.wmv"/><Relationship Id="rId7" Type="http://schemas.openxmlformats.org/officeDocument/2006/relationships/image" Target="../media/image45.pn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44.png"/><Relationship Id="rId5" Type="http://schemas.openxmlformats.org/officeDocument/2006/relationships/slideLayout" Target="../slideLayouts/slideLayout239.xml"/><Relationship Id="rId4" Type="http://schemas.openxmlformats.org/officeDocument/2006/relationships/video" Target="../media/media10.wmv"/></Relationships>
</file>

<file path=ppt/slides/_rels/slide17.xml.rels><?xml version="1.0" encoding="UTF-8" standalone="yes"?>
<Relationships xmlns="http://schemas.openxmlformats.org/package/2006/relationships"><Relationship Id="rId3" Type="http://schemas.microsoft.com/office/2007/relationships/media" Target="../media/media12.wmv"/><Relationship Id="rId7" Type="http://schemas.openxmlformats.org/officeDocument/2006/relationships/image" Target="../media/image48.png"/><Relationship Id="rId2" Type="http://schemas.openxmlformats.org/officeDocument/2006/relationships/video" Target="../media/media11.wmv"/><Relationship Id="rId1" Type="http://schemas.microsoft.com/office/2007/relationships/media" Target="../media/media11.wmv"/><Relationship Id="rId6" Type="http://schemas.openxmlformats.org/officeDocument/2006/relationships/image" Target="../media/image47.png"/><Relationship Id="rId5" Type="http://schemas.openxmlformats.org/officeDocument/2006/relationships/slideLayout" Target="../slideLayouts/slideLayout239.xml"/><Relationship Id="rId4" Type="http://schemas.openxmlformats.org/officeDocument/2006/relationships/video" Target="../media/media12.wm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9.xml"/><Relationship Id="rId7" Type="http://schemas.openxmlformats.org/officeDocument/2006/relationships/image" Target="../media/image51.jpeg"/><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4.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0.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6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99.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5.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5" Type="http://schemas.openxmlformats.org/officeDocument/2006/relationships/image" Target="../media/image68.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9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55.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55.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55.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58.xml"/><Relationship Id="rId6" Type="http://schemas.openxmlformats.org/officeDocument/2006/relationships/image" Target="../media/image77.png"/><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5" Type="http://schemas.openxmlformats.org/officeDocument/2006/relationships/image" Target="../media/image78.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5" Type="http://schemas.openxmlformats.org/officeDocument/2006/relationships/image" Target="../media/image79.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5" Type="http://schemas.openxmlformats.org/officeDocument/2006/relationships/image" Target="../media/image82.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5" Type="http://schemas.openxmlformats.org/officeDocument/2006/relationships/image" Target="../media/image8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6.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4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5" Type="http://schemas.openxmlformats.org/officeDocument/2006/relationships/image" Target="../media/image1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8.xml"/><Relationship Id="rId5" Type="http://schemas.openxmlformats.org/officeDocument/2006/relationships/image" Target="../media/image19.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9.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video" Target="file:///C:\Users\orc405\Desktop\Tolmezzo%20HF%20and%20syst%20dis%202016\HCM%204CH2_wmv2_wmav2.wmv" TargetMode="External"/><Relationship Id="rId7" Type="http://schemas.openxmlformats.org/officeDocument/2006/relationships/image" Target="../media/image28.png"/><Relationship Id="rId2" Type="http://schemas.openxmlformats.org/officeDocument/2006/relationships/video" Target="file:///C:\Users\orc405\Desktop\Tolmezzo%20HF%20and%20syst%20dis%202016\FILIPELLA.AVI" TargetMode="External"/><Relationship Id="rId1" Type="http://schemas.openxmlformats.org/officeDocument/2006/relationships/video" Target="file:///C:\Users\orc405\Desktop\Tolmezzo%20HF%20and%20syst%20dis%202016\3.2avi.avi"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2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24536"/>
            <a:ext cx="7772400" cy="1470025"/>
          </a:xfrm>
        </p:spPr>
        <p:txBody>
          <a:bodyPr/>
          <a:lstStyle/>
          <a:p>
            <a:r>
              <a:rPr lang="it-IT" dirty="0" err="1" smtClean="0"/>
              <a:t>Pneumo</a:t>
            </a:r>
            <a:r>
              <a:rPr lang="it-IT" dirty="0" smtClean="0"/>
              <a:t> Trieste 2018</a:t>
            </a:r>
            <a:endParaRPr lang="it-IT" dirty="0"/>
          </a:p>
        </p:txBody>
      </p:sp>
      <p:sp>
        <p:nvSpPr>
          <p:cNvPr id="3" name="Sottotitolo 2"/>
          <p:cNvSpPr>
            <a:spLocks noGrp="1"/>
          </p:cNvSpPr>
          <p:nvPr>
            <p:ph type="subTitle" idx="1"/>
          </p:nvPr>
        </p:nvSpPr>
        <p:spPr>
          <a:xfrm>
            <a:off x="354843" y="2835304"/>
            <a:ext cx="8502554" cy="1752600"/>
          </a:xfrm>
        </p:spPr>
        <p:txBody>
          <a:bodyPr/>
          <a:lstStyle/>
          <a:p>
            <a:r>
              <a:rPr lang="it-IT" dirty="0" smtClean="0"/>
              <a:t>Prof. Gianfranco Sinagra, MD FESC</a:t>
            </a:r>
          </a:p>
          <a:p>
            <a:r>
              <a:rPr lang="it-IT" dirty="0" smtClean="0"/>
              <a:t>Direttore Dipartimento </a:t>
            </a:r>
            <a:r>
              <a:rPr lang="it-IT" dirty="0" err="1" smtClean="0"/>
              <a:t>Cardiotoracovascolare</a:t>
            </a:r>
            <a:r>
              <a:rPr lang="it-IT" dirty="0" smtClean="0"/>
              <a:t>, ASUITS</a:t>
            </a:r>
          </a:p>
          <a:p>
            <a:r>
              <a:rPr lang="it-IT" dirty="0" smtClean="0"/>
              <a:t>Scuola di Specializzazione Malattie Cardiovascolari</a:t>
            </a:r>
          </a:p>
          <a:p>
            <a:r>
              <a:rPr lang="it-IT" dirty="0" smtClean="0"/>
              <a:t>Università di Trieste</a:t>
            </a:r>
            <a:endParaRPr lang="it-IT" dirty="0"/>
          </a:p>
        </p:txBody>
      </p:sp>
    </p:spTree>
    <p:extLst>
      <p:ext uri="{BB962C8B-B14F-4D97-AF65-F5344CB8AC3E}">
        <p14:creationId xmlns:p14="http://schemas.microsoft.com/office/powerpoint/2010/main" val="2558935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usillo1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06673" y="3890581"/>
            <a:ext cx="4064252" cy="2773381"/>
          </a:xfrm>
          <a:prstGeom prst="rect">
            <a:avLst/>
          </a:prstGeom>
        </p:spPr>
      </p:pic>
      <p:pic>
        <p:nvPicPr>
          <p:cNvPr id="7" name="mirarchi15.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790872" y="851570"/>
            <a:ext cx="4064252" cy="2773406"/>
          </a:xfrm>
          <a:prstGeom prst="rect">
            <a:avLst/>
          </a:prstGeom>
        </p:spPr>
      </p:pic>
      <p:pic>
        <p:nvPicPr>
          <p:cNvPr id="8" name="dcm.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29648" t="7869" r="19492" b="4861"/>
          <a:stretch/>
        </p:blipFill>
        <p:spPr>
          <a:xfrm>
            <a:off x="1667309" y="236009"/>
            <a:ext cx="2833958" cy="3388964"/>
          </a:xfrm>
          <a:prstGeom prst="rect">
            <a:avLst/>
          </a:prstGeom>
        </p:spPr>
      </p:pic>
      <p:pic>
        <p:nvPicPr>
          <p:cNvPr id="9" name="plax color base.avi">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3"/>
          <a:srcRect l="11409" t="19240" r="3442" b="-2051"/>
          <a:stretch/>
        </p:blipFill>
        <p:spPr>
          <a:xfrm>
            <a:off x="283693" y="3756110"/>
            <a:ext cx="4092354" cy="2984985"/>
          </a:xfrm>
          <a:prstGeom prst="rect">
            <a:avLst/>
          </a:prstGeom>
        </p:spPr>
      </p:pic>
    </p:spTree>
    <p:extLst>
      <p:ext uri="{BB962C8B-B14F-4D97-AF65-F5344CB8AC3E}">
        <p14:creationId xmlns:p14="http://schemas.microsoft.com/office/powerpoint/2010/main" val="424133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7" fill="hold"/>
                                        <p:tgtEl>
                                          <p:spTgt spid="6"/>
                                        </p:tgtEl>
                                      </p:cBhvr>
                                    </p:cmd>
                                  </p:childTnLst>
                                </p:cTn>
                              </p:par>
                            </p:childTnLst>
                          </p:cTn>
                        </p:par>
                        <p:par>
                          <p:cTn id="7" fill="hold">
                            <p:stCondLst>
                              <p:cond delay="1707"/>
                            </p:stCondLst>
                            <p:childTnLst>
                              <p:par>
                                <p:cTn id="8" presetID="1" presetClass="mediacall" presetSubtype="0" fill="hold" nodeType="afterEffect">
                                  <p:stCondLst>
                                    <p:cond delay="0"/>
                                  </p:stCondLst>
                                  <p:childTnLst>
                                    <p:cmd type="call" cmd="playFrom(0.0)">
                                      <p:cBhvr>
                                        <p:cTn id="9" dur="1874" fill="hold"/>
                                        <p:tgtEl>
                                          <p:spTgt spid="7"/>
                                        </p:tgtEl>
                                      </p:cBhvr>
                                    </p:cmd>
                                  </p:childTnLst>
                                </p:cTn>
                              </p:par>
                            </p:childTnLst>
                          </p:cTn>
                        </p:par>
                        <p:par>
                          <p:cTn id="10" fill="hold">
                            <p:stCondLst>
                              <p:cond delay="3581"/>
                            </p:stCondLst>
                            <p:childTnLst>
                              <p:par>
                                <p:cTn id="11" presetID="1" presetClass="mediacall" presetSubtype="0" fill="hold" nodeType="afterEffect">
                                  <p:stCondLst>
                                    <p:cond delay="0"/>
                                  </p:stCondLst>
                                  <p:childTnLst>
                                    <p:cmd type="call" cmd="playFrom(0.0)">
                                      <p:cBhvr>
                                        <p:cTn id="12" dur="1207" fill="hold"/>
                                        <p:tgtEl>
                                          <p:spTgt spid="8"/>
                                        </p:tgtEl>
                                      </p:cBhvr>
                                    </p:cmd>
                                  </p:childTnLst>
                                </p:cTn>
                              </p:par>
                            </p:childTnLst>
                          </p:cTn>
                        </p:par>
                        <p:par>
                          <p:cTn id="13" fill="hold">
                            <p:stCondLst>
                              <p:cond delay="4788"/>
                            </p:stCondLst>
                            <p:childTnLst>
                              <p:par>
                                <p:cTn id="14" presetID="1" presetClass="mediacall" presetSubtype="0" fill="hold" nodeType="afterEffect">
                                  <p:stCondLst>
                                    <p:cond delay="0"/>
                                  </p:stCondLst>
                                  <p:childTnLst>
                                    <p:cmd type="call" cmd="playFrom(0.0)">
                                      <p:cBhvr>
                                        <p:cTn id="15" dur="11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repeatCount="indefinite" fill="remove" display="0">
                  <p:stCondLst>
                    <p:cond delay="indefinite"/>
                  </p:stCondLst>
                </p:cTn>
                <p:tgtEl>
                  <p:spTgt spid="6"/>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repeatCount="indefinite" fill="remove" display="0">
                  <p:stCondLst>
                    <p:cond delay="indefinite"/>
                  </p:stCondLst>
                </p:cTn>
                <p:tgtEl>
                  <p:spTgt spid="7"/>
                </p:tgtEl>
              </p:cMediaNode>
            </p:video>
            <p:video>
              <p:cMediaNode vol="80000">
                <p:cTn id="28" repeatCount="indefinite" fill="remove" display="0">
                  <p:stCondLst>
                    <p:cond delay="indefinite"/>
                  </p:stCondLst>
                </p:cTn>
                <p:tgtEl>
                  <p:spTgt spid="8"/>
                </p:tgtEl>
              </p:cMediaNode>
            </p:vide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8"/>
                                        </p:tgtEl>
                                      </p:cBhvr>
                                    </p:cmd>
                                  </p:childTnLst>
                                </p:cTn>
                              </p:par>
                            </p:childTnLst>
                          </p:cTn>
                        </p:par>
                      </p:childTnLst>
                    </p:cTn>
                  </p:par>
                </p:childTnLst>
              </p:cTn>
              <p:nextCondLst>
                <p:cond evt="onClick" delay="0">
                  <p:tgtEl>
                    <p:spTgt spid="8"/>
                  </p:tgtEl>
                </p:cond>
              </p:nextCondLst>
            </p:seq>
            <p:video>
              <p:cMediaNode vol="80000">
                <p:cTn id="34" repeatCount="indefinite" fill="remove" display="0">
                  <p:stCondLst>
                    <p:cond delay="indefinite"/>
                  </p:stCondLst>
                </p:cTn>
                <p:tgtEl>
                  <p:spTgt spid="9"/>
                </p:tgtEl>
              </p:cMediaNode>
            </p:video>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stenaro 4 ch.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0" y="219661"/>
            <a:ext cx="9151438" cy="6508045"/>
          </a:xfrm>
        </p:spPr>
      </p:pic>
    </p:spTree>
    <p:extLst>
      <p:ext uri="{BB962C8B-B14F-4D97-AF65-F5344CB8AC3E}">
        <p14:creationId xmlns:p14="http://schemas.microsoft.com/office/powerpoint/2010/main" val="31897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ualdi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7694" y="1388777"/>
            <a:ext cx="5724636" cy="5064563"/>
          </a:xfrm>
          <a:prstGeom prst="rect">
            <a:avLst/>
          </a:prstGeom>
        </p:spPr>
      </p:pic>
    </p:spTree>
    <p:extLst>
      <p:ext uri="{BB962C8B-B14F-4D97-AF65-F5344CB8AC3E}">
        <p14:creationId xmlns:p14="http://schemas.microsoft.com/office/powerpoint/2010/main" val="282345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lge 4ch"/>
          <p:cNvPicPr>
            <a:picLocks noChangeAspect="1" noChangeArrowheads="1"/>
          </p:cNvPicPr>
          <p:nvPr/>
        </p:nvPicPr>
        <p:blipFill>
          <a:blip r:embed="rId3" cstate="print"/>
          <a:srcRect/>
          <a:stretch>
            <a:fillRect/>
          </a:stretch>
        </p:blipFill>
        <p:spPr bwMode="auto">
          <a:xfrm>
            <a:off x="6042025" y="3097213"/>
            <a:ext cx="3079750" cy="3079750"/>
          </a:xfrm>
          <a:prstGeom prst="rect">
            <a:avLst/>
          </a:prstGeom>
          <a:noFill/>
          <a:ln w="9525">
            <a:noFill/>
            <a:miter lim="800000"/>
            <a:headEnd/>
            <a:tailEnd/>
          </a:ln>
        </p:spPr>
      </p:pic>
      <p:pic>
        <p:nvPicPr>
          <p:cNvPr id="22531" name="Picture 9" descr="real time_inspirio"/>
          <p:cNvPicPr>
            <a:picLocks noChangeAspect="1" noChangeArrowheads="1"/>
          </p:cNvPicPr>
          <p:nvPr/>
        </p:nvPicPr>
        <p:blipFill>
          <a:blip r:embed="rId4" cstate="print"/>
          <a:srcRect/>
          <a:stretch>
            <a:fillRect/>
          </a:stretch>
        </p:blipFill>
        <p:spPr bwMode="auto">
          <a:xfrm>
            <a:off x="3016250" y="3084513"/>
            <a:ext cx="3090863" cy="3092450"/>
          </a:xfrm>
          <a:prstGeom prst="rect">
            <a:avLst/>
          </a:prstGeom>
          <a:noFill/>
          <a:ln w="9525">
            <a:noFill/>
            <a:miter lim="800000"/>
            <a:headEnd/>
            <a:tailEnd/>
          </a:ln>
        </p:spPr>
      </p:pic>
      <p:pic>
        <p:nvPicPr>
          <p:cNvPr id="22532" name="Picture 10" descr="real timee_spirio"/>
          <p:cNvPicPr>
            <a:picLocks noChangeAspect="1" noChangeArrowheads="1"/>
          </p:cNvPicPr>
          <p:nvPr/>
        </p:nvPicPr>
        <p:blipFill>
          <a:blip r:embed="rId5" cstate="print"/>
          <a:srcRect/>
          <a:stretch>
            <a:fillRect/>
          </a:stretch>
        </p:blipFill>
        <p:spPr bwMode="auto">
          <a:xfrm>
            <a:off x="0" y="3100388"/>
            <a:ext cx="3076575" cy="3076575"/>
          </a:xfrm>
          <a:prstGeom prst="rect">
            <a:avLst/>
          </a:prstGeom>
          <a:noFill/>
          <a:ln w="9525">
            <a:noFill/>
            <a:miter lim="800000"/>
            <a:headEnd/>
            <a:tailEnd/>
          </a:ln>
        </p:spPr>
      </p:pic>
      <p:pic>
        <p:nvPicPr>
          <p:cNvPr id="22533" name="Picture 11" descr="t1 4ch"/>
          <p:cNvPicPr>
            <a:picLocks noChangeAspect="1" noChangeArrowheads="1"/>
          </p:cNvPicPr>
          <p:nvPr/>
        </p:nvPicPr>
        <p:blipFill>
          <a:blip r:embed="rId6" cstate="print"/>
          <a:srcRect/>
          <a:stretch>
            <a:fillRect/>
          </a:stretch>
        </p:blipFill>
        <p:spPr bwMode="auto">
          <a:xfrm>
            <a:off x="5984875" y="-26988"/>
            <a:ext cx="3136900" cy="3136901"/>
          </a:xfrm>
          <a:prstGeom prst="rect">
            <a:avLst/>
          </a:prstGeom>
          <a:noFill/>
          <a:ln w="9525">
            <a:noFill/>
            <a:miter lim="800000"/>
            <a:headEnd/>
            <a:tailEnd/>
          </a:ln>
        </p:spPr>
      </p:pic>
      <p:pic>
        <p:nvPicPr>
          <p:cNvPr id="22534" name="Picture 12" descr="t1 sax"/>
          <p:cNvPicPr>
            <a:picLocks noChangeAspect="1" noChangeArrowheads="1"/>
          </p:cNvPicPr>
          <p:nvPr/>
        </p:nvPicPr>
        <p:blipFill>
          <a:blip r:embed="rId7" cstate="print"/>
          <a:srcRect/>
          <a:stretch>
            <a:fillRect/>
          </a:stretch>
        </p:blipFill>
        <p:spPr bwMode="auto">
          <a:xfrm>
            <a:off x="2862263" y="-22225"/>
            <a:ext cx="3122612" cy="3122613"/>
          </a:xfrm>
          <a:prstGeom prst="rect">
            <a:avLst/>
          </a:prstGeom>
          <a:noFill/>
          <a:ln w="9525">
            <a:noFill/>
            <a:miter lim="800000"/>
            <a:headEnd/>
            <a:tailEnd/>
          </a:ln>
        </p:spPr>
      </p:pic>
      <p:pic>
        <p:nvPicPr>
          <p:cNvPr id="22535" name="Picture 13" descr="t2"/>
          <p:cNvPicPr>
            <a:picLocks noChangeAspect="1" noChangeArrowheads="1"/>
          </p:cNvPicPr>
          <p:nvPr/>
        </p:nvPicPr>
        <p:blipFill>
          <a:blip r:embed="rId8" cstate="print"/>
          <a:srcRect/>
          <a:stretch>
            <a:fillRect/>
          </a:stretch>
        </p:blipFill>
        <p:spPr bwMode="auto">
          <a:xfrm>
            <a:off x="0" y="0"/>
            <a:ext cx="3100388" cy="3100388"/>
          </a:xfrm>
          <a:prstGeom prst="rect">
            <a:avLst/>
          </a:prstGeom>
          <a:noFill/>
          <a:ln w="9525">
            <a:noFill/>
            <a:miter lim="800000"/>
            <a:headEnd/>
            <a:tailEnd/>
          </a:ln>
        </p:spPr>
      </p:pic>
      <p:sp>
        <p:nvSpPr>
          <p:cNvPr id="22536" name="CasellaDiTesto 7"/>
          <p:cNvSpPr txBox="1">
            <a:spLocks noChangeArrowheads="1"/>
          </p:cNvSpPr>
          <p:nvPr/>
        </p:nvSpPr>
        <p:spPr bwMode="auto">
          <a:xfrm>
            <a:off x="0" y="2813050"/>
            <a:ext cx="493713" cy="338138"/>
          </a:xfrm>
          <a:prstGeom prst="rect">
            <a:avLst/>
          </a:prstGeom>
          <a:noFill/>
          <a:ln w="9525">
            <a:noFill/>
            <a:miter lim="800000"/>
            <a:headEnd/>
            <a:tailEnd/>
          </a:ln>
        </p:spPr>
        <p:txBody>
          <a:bodyPr>
            <a:spAutoFit/>
          </a:bodyPr>
          <a:lstStyle/>
          <a:p>
            <a:pPr fontAlgn="auto">
              <a:spcBef>
                <a:spcPts val="0"/>
              </a:spcBef>
              <a:spcAft>
                <a:spcPts val="0"/>
              </a:spcAft>
            </a:pPr>
            <a:r>
              <a:rPr lang="it-IT" sz="1600" b="1">
                <a:solidFill>
                  <a:prstClr val="white"/>
                </a:solidFill>
                <a:latin typeface="Calibri" pitchFamily="34" charset="0"/>
                <a:ea typeface="ＭＳ Ｐゴシック" pitchFamily="34" charset="-128"/>
              </a:rPr>
              <a:t>A</a:t>
            </a:r>
          </a:p>
        </p:txBody>
      </p:sp>
      <p:sp>
        <p:nvSpPr>
          <p:cNvPr id="22537" name="CasellaDiTesto 7"/>
          <p:cNvSpPr txBox="1">
            <a:spLocks noChangeArrowheads="1"/>
          </p:cNvSpPr>
          <p:nvPr/>
        </p:nvSpPr>
        <p:spPr bwMode="auto">
          <a:xfrm>
            <a:off x="3100388" y="2801938"/>
            <a:ext cx="384175" cy="339725"/>
          </a:xfrm>
          <a:prstGeom prst="rect">
            <a:avLst/>
          </a:prstGeom>
          <a:noFill/>
          <a:ln w="9525">
            <a:noFill/>
            <a:miter lim="800000"/>
            <a:headEnd/>
            <a:tailEnd/>
          </a:ln>
        </p:spPr>
        <p:txBody>
          <a:bodyPr>
            <a:spAutoFit/>
          </a:bodyPr>
          <a:lstStyle/>
          <a:p>
            <a:pPr fontAlgn="auto">
              <a:spcBef>
                <a:spcPts val="0"/>
              </a:spcBef>
              <a:spcAft>
                <a:spcPts val="0"/>
              </a:spcAft>
            </a:pPr>
            <a:r>
              <a:rPr lang="it-IT" sz="1600" b="1">
                <a:solidFill>
                  <a:prstClr val="white"/>
                </a:solidFill>
                <a:latin typeface="Calibri" pitchFamily="34" charset="0"/>
                <a:ea typeface="ＭＳ Ｐゴシック" pitchFamily="34" charset="-128"/>
              </a:rPr>
              <a:t>B</a:t>
            </a:r>
          </a:p>
        </p:txBody>
      </p:sp>
      <p:sp>
        <p:nvSpPr>
          <p:cNvPr id="22538" name="CasellaDiTesto 7"/>
          <p:cNvSpPr txBox="1">
            <a:spLocks noChangeArrowheads="1"/>
          </p:cNvSpPr>
          <p:nvPr/>
        </p:nvSpPr>
        <p:spPr bwMode="auto">
          <a:xfrm>
            <a:off x="5989638" y="2801938"/>
            <a:ext cx="382587" cy="339725"/>
          </a:xfrm>
          <a:prstGeom prst="rect">
            <a:avLst/>
          </a:prstGeom>
          <a:noFill/>
          <a:ln w="9525">
            <a:noFill/>
            <a:miter lim="800000"/>
            <a:headEnd/>
            <a:tailEnd/>
          </a:ln>
        </p:spPr>
        <p:txBody>
          <a:bodyPr>
            <a:spAutoFit/>
          </a:bodyPr>
          <a:lstStyle/>
          <a:p>
            <a:pPr fontAlgn="auto">
              <a:spcBef>
                <a:spcPts val="0"/>
              </a:spcBef>
              <a:spcAft>
                <a:spcPts val="0"/>
              </a:spcAft>
            </a:pPr>
            <a:r>
              <a:rPr lang="it-IT" sz="1600" b="1">
                <a:solidFill>
                  <a:prstClr val="white"/>
                </a:solidFill>
                <a:latin typeface="Calibri" pitchFamily="34" charset="0"/>
                <a:ea typeface="ＭＳ Ｐゴシック" pitchFamily="34" charset="-128"/>
              </a:rPr>
              <a:t>C</a:t>
            </a:r>
          </a:p>
        </p:txBody>
      </p:sp>
      <p:sp>
        <p:nvSpPr>
          <p:cNvPr id="22539" name="CasellaDiTesto 7"/>
          <p:cNvSpPr txBox="1">
            <a:spLocks noChangeArrowheads="1"/>
          </p:cNvSpPr>
          <p:nvPr/>
        </p:nvSpPr>
        <p:spPr bwMode="auto">
          <a:xfrm>
            <a:off x="0" y="5868988"/>
            <a:ext cx="2921000" cy="338137"/>
          </a:xfrm>
          <a:prstGeom prst="rect">
            <a:avLst/>
          </a:prstGeom>
          <a:noFill/>
          <a:ln w="9525">
            <a:noFill/>
            <a:miter lim="800000"/>
            <a:headEnd/>
            <a:tailEnd/>
          </a:ln>
        </p:spPr>
        <p:txBody>
          <a:bodyPr>
            <a:spAutoFit/>
          </a:bodyPr>
          <a:lstStyle/>
          <a:p>
            <a:pPr fontAlgn="auto">
              <a:spcBef>
                <a:spcPts val="0"/>
              </a:spcBef>
              <a:spcAft>
                <a:spcPts val="0"/>
              </a:spcAft>
            </a:pPr>
            <a:r>
              <a:rPr lang="it-IT" sz="1600" b="1">
                <a:solidFill>
                  <a:prstClr val="white"/>
                </a:solidFill>
                <a:latin typeface="Calibri" pitchFamily="34" charset="0"/>
                <a:ea typeface="ＭＳ Ｐゴシック" pitchFamily="34" charset="-128"/>
              </a:rPr>
              <a:t>D - ESPIRIO</a:t>
            </a:r>
          </a:p>
        </p:txBody>
      </p:sp>
      <p:sp>
        <p:nvSpPr>
          <p:cNvPr id="22540" name="CasellaDiTesto 7"/>
          <p:cNvSpPr txBox="1">
            <a:spLocks noChangeArrowheads="1"/>
          </p:cNvSpPr>
          <p:nvPr/>
        </p:nvSpPr>
        <p:spPr bwMode="auto">
          <a:xfrm>
            <a:off x="3073400" y="5868988"/>
            <a:ext cx="2911475" cy="338137"/>
          </a:xfrm>
          <a:prstGeom prst="rect">
            <a:avLst/>
          </a:prstGeom>
          <a:noFill/>
          <a:ln w="9525">
            <a:noFill/>
            <a:miter lim="800000"/>
            <a:headEnd/>
            <a:tailEnd/>
          </a:ln>
        </p:spPr>
        <p:txBody>
          <a:bodyPr>
            <a:spAutoFit/>
          </a:bodyPr>
          <a:lstStyle/>
          <a:p>
            <a:pPr fontAlgn="auto">
              <a:spcBef>
                <a:spcPts val="0"/>
              </a:spcBef>
              <a:spcAft>
                <a:spcPts val="0"/>
              </a:spcAft>
            </a:pPr>
            <a:r>
              <a:rPr lang="it-IT" sz="1600" b="1">
                <a:solidFill>
                  <a:prstClr val="white"/>
                </a:solidFill>
                <a:latin typeface="Calibri" pitchFamily="34" charset="0"/>
                <a:ea typeface="ＭＳ Ｐゴシック" pitchFamily="34" charset="-128"/>
              </a:rPr>
              <a:t>E - INSPIRIO</a:t>
            </a:r>
          </a:p>
        </p:txBody>
      </p:sp>
      <p:sp>
        <p:nvSpPr>
          <p:cNvPr id="22541" name="CasellaDiTesto 7"/>
          <p:cNvSpPr txBox="1">
            <a:spLocks noChangeArrowheads="1"/>
          </p:cNvSpPr>
          <p:nvPr/>
        </p:nvSpPr>
        <p:spPr bwMode="auto">
          <a:xfrm>
            <a:off x="6042025" y="5868988"/>
            <a:ext cx="384175" cy="307975"/>
          </a:xfrm>
          <a:prstGeom prst="rect">
            <a:avLst/>
          </a:prstGeom>
          <a:noFill/>
          <a:ln w="9525">
            <a:noFill/>
            <a:miter lim="800000"/>
            <a:headEnd/>
            <a:tailEnd/>
          </a:ln>
        </p:spPr>
        <p:txBody>
          <a:bodyPr>
            <a:spAutoFit/>
          </a:bodyPr>
          <a:lstStyle/>
          <a:p>
            <a:pPr fontAlgn="auto">
              <a:spcBef>
                <a:spcPts val="0"/>
              </a:spcBef>
              <a:spcAft>
                <a:spcPts val="0"/>
              </a:spcAft>
            </a:pPr>
            <a:r>
              <a:rPr lang="it-IT" sz="1400" b="1">
                <a:solidFill>
                  <a:prstClr val="white"/>
                </a:solidFill>
                <a:latin typeface="Calibri" pitchFamily="34" charset="0"/>
                <a:ea typeface="ＭＳ Ｐゴシック" pitchFamily="34" charset="-128"/>
              </a:rPr>
              <a:t>F</a:t>
            </a:r>
          </a:p>
        </p:txBody>
      </p:sp>
    </p:spTree>
    <p:extLst>
      <p:ext uri="{BB962C8B-B14F-4D97-AF65-F5344CB8AC3E}">
        <p14:creationId xmlns:p14="http://schemas.microsoft.com/office/powerpoint/2010/main" val="3176495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1186"/>
            <a:ext cx="91440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CasellaDiTesto 2"/>
          <p:cNvSpPr txBox="1">
            <a:spLocks noChangeArrowheads="1"/>
          </p:cNvSpPr>
          <p:nvPr/>
        </p:nvSpPr>
        <p:spPr bwMode="auto">
          <a:xfrm>
            <a:off x="84194" y="5967414"/>
            <a:ext cx="7387525"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800" b="1">
                <a:solidFill>
                  <a:schemeClr val="tx1"/>
                </a:solidFill>
                <a:latin typeface="Arial" pitchFamily="34" charset="0"/>
              </a:defRPr>
            </a:lvl1pPr>
            <a:lvl2pPr marL="742950" indent="-285750">
              <a:defRPr sz="2800" b="1">
                <a:solidFill>
                  <a:schemeClr val="tx1"/>
                </a:solidFill>
                <a:latin typeface="Arial" pitchFamily="34" charset="0"/>
              </a:defRPr>
            </a:lvl2pPr>
            <a:lvl3pPr marL="1143000" indent="-228600">
              <a:defRPr sz="2800" b="1">
                <a:solidFill>
                  <a:schemeClr val="tx1"/>
                </a:solidFill>
                <a:latin typeface="Arial" pitchFamily="34" charset="0"/>
              </a:defRPr>
            </a:lvl3pPr>
            <a:lvl4pPr marL="1600200" indent="-228600">
              <a:defRPr sz="2800" b="1">
                <a:solidFill>
                  <a:schemeClr val="tx1"/>
                </a:solidFill>
                <a:latin typeface="Arial" pitchFamily="34" charset="0"/>
              </a:defRPr>
            </a:lvl4pPr>
            <a:lvl5pPr marL="2057400" indent="-228600">
              <a:defRPr sz="2800" b="1">
                <a:solidFill>
                  <a:schemeClr val="tx1"/>
                </a:solidFill>
                <a:latin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defRPr>
            </a:lvl9pPr>
          </a:lstStyle>
          <a:p>
            <a:pPr eaLnBrk="0" hangingPunct="0"/>
            <a:r>
              <a:rPr lang="it-IT" smtClean="0">
                <a:solidFill>
                  <a:srgbClr val="FFFFFF"/>
                </a:solidFill>
              </a:rPr>
              <a:t>75 aa; Ipertensione, DM; EPA; FEVsin 60%</a:t>
            </a:r>
          </a:p>
        </p:txBody>
      </p:sp>
    </p:spTree>
    <p:extLst>
      <p:ext uri="{BB962C8B-B14F-4D97-AF65-F5344CB8AC3E}">
        <p14:creationId xmlns:p14="http://schemas.microsoft.com/office/powerpoint/2010/main" val="2240337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dx angio.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cstate="print"/>
          <a:stretch>
            <a:fillRect/>
          </a:stretch>
        </p:blipFill>
        <p:spPr>
          <a:xfrm>
            <a:off x="57" y="1456413"/>
            <a:ext cx="4563479" cy="3124827"/>
          </a:xfrm>
        </p:spPr>
      </p:pic>
      <p:pic>
        <p:nvPicPr>
          <p:cNvPr id="7" name="Csin angio.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4716016" y="1456302"/>
            <a:ext cx="4427984" cy="3089708"/>
          </a:xfrm>
          <a:prstGeom prst="rect">
            <a:avLst/>
          </a:prstGeom>
        </p:spPr>
      </p:pic>
    </p:spTree>
    <p:extLst>
      <p:ext uri="{BB962C8B-B14F-4D97-AF65-F5344CB8AC3E}">
        <p14:creationId xmlns:p14="http://schemas.microsoft.com/office/powerpoint/2010/main" val="40239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PERTENSIONE POLMONARE SEVERA PSA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4205" y="0"/>
            <a:ext cx="5148321" cy="3513162"/>
          </a:xfrm>
          <a:prstGeom prst="rect">
            <a:avLst/>
          </a:prstGeom>
        </p:spPr>
      </p:pic>
      <p:pic>
        <p:nvPicPr>
          <p:cNvPr id="4" name="IPERTENSIONE POLMONARE SEVERA A4C.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34204" y="3344838"/>
            <a:ext cx="5148321" cy="3513162"/>
          </a:xfrm>
          <a:prstGeom prst="rect">
            <a:avLst/>
          </a:prstGeom>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7984" y="1572528"/>
            <a:ext cx="4733248" cy="371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660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MP-R A4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432724" y="1684997"/>
            <a:ext cx="6035820" cy="5200387"/>
          </a:xfrm>
          <a:prstGeom prst="rect">
            <a:avLst/>
          </a:prstGeom>
        </p:spPr>
      </p:pic>
      <p:sp>
        <p:nvSpPr>
          <p:cNvPr id="3" name="CasellaDiTesto 2"/>
          <p:cNvSpPr txBox="1"/>
          <p:nvPr/>
        </p:nvSpPr>
        <p:spPr>
          <a:xfrm>
            <a:off x="5148064" y="548680"/>
            <a:ext cx="3751058" cy="369332"/>
          </a:xfrm>
          <a:prstGeom prst="rect">
            <a:avLst/>
          </a:prstGeom>
          <a:noFill/>
        </p:spPr>
        <p:txBody>
          <a:bodyPr wrap="square" rtlCol="0">
            <a:spAutoFit/>
          </a:bodyPr>
          <a:lstStyle/>
          <a:p>
            <a:pPr algn="ctr" fontAlgn="auto">
              <a:spcBef>
                <a:spcPts val="0"/>
              </a:spcBef>
              <a:spcAft>
                <a:spcPts val="0"/>
              </a:spcAft>
            </a:pPr>
            <a:r>
              <a:rPr lang="it-IT" sz="1800" b="1" dirty="0" smtClean="0">
                <a:solidFill>
                  <a:prstClr val="white"/>
                </a:solidFill>
                <a:latin typeface="Calibri"/>
                <a:ea typeface="ＭＳ Ｐゴシック" pitchFamily="34" charset="-128"/>
              </a:rPr>
              <a:t>CMP-R</a:t>
            </a:r>
            <a:endParaRPr lang="it-IT" sz="1800" b="1" dirty="0">
              <a:solidFill>
                <a:prstClr val="white"/>
              </a:solidFill>
              <a:latin typeface="Calibri"/>
              <a:ea typeface="ＭＳ Ｐゴシック" pitchFamily="34" charset="-128"/>
            </a:endParaRPr>
          </a:p>
        </p:txBody>
      </p:sp>
      <p:pic>
        <p:nvPicPr>
          <p:cNvPr id="4" name="CMP-R PLAX.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0" y="4090"/>
            <a:ext cx="5168746" cy="4453328"/>
          </a:xfrm>
          <a:prstGeom prst="rect">
            <a:avLst/>
          </a:prstGeom>
        </p:spPr>
      </p:pic>
    </p:spTree>
    <p:extLst>
      <p:ext uri="{BB962C8B-B14F-4D97-AF65-F5344CB8AC3E}">
        <p14:creationId xmlns:p14="http://schemas.microsoft.com/office/powerpoint/2010/main" val="24794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 fill="hold"/>
                                        <p:tgtEl>
                                          <p:spTgt spid="4"/>
                                        </p:tgtEl>
                                      </p:cBhvr>
                                    </p:cmd>
                                  </p:childTnLst>
                                </p:cTn>
                              </p:par>
                            </p:childTnLst>
                          </p:cTn>
                        </p:par>
                        <p:par>
                          <p:cTn id="7" fill="hold">
                            <p:stCondLst>
                              <p:cond delay="1541"/>
                            </p:stCondLst>
                            <p:childTnLst>
                              <p:par>
                                <p:cTn id="8" presetID="1" presetClass="mediacall" presetSubtype="0" fill="hold" nodeType="afterEffect">
                                  <p:stCondLst>
                                    <p:cond delay="0"/>
                                  </p:stCondLst>
                                  <p:childTnLst>
                                    <p:cmd type="call" cmd="playFrom(0.0)">
                                      <p:cBhvr>
                                        <p:cTn id="9" dur="2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remove"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MP-R VC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644008" y="1512315"/>
            <a:ext cx="4508840" cy="3884760"/>
          </a:xfrm>
          <a:prstGeom prst="rect">
            <a:avLst/>
          </a:prstGeom>
        </p:spPr>
      </p:pic>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043" y="3212976"/>
            <a:ext cx="4860032" cy="3645024"/>
          </a:xfrm>
          <a:prstGeom prst="rect">
            <a:avLst/>
          </a:prstGeom>
        </p:spPr>
      </p:pic>
      <p:pic>
        <p:nvPicPr>
          <p:cNvPr id="5" name="Immagin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296" y="1"/>
            <a:ext cx="4871784" cy="3653838"/>
          </a:xfrm>
          <a:prstGeom prst="rect">
            <a:avLst/>
          </a:prstGeom>
        </p:spPr>
      </p:pic>
      <p:sp>
        <p:nvSpPr>
          <p:cNvPr id="7" name="CasellaDiTesto 6"/>
          <p:cNvSpPr txBox="1"/>
          <p:nvPr/>
        </p:nvSpPr>
        <p:spPr>
          <a:xfrm rot="16200000">
            <a:off x="-1503824" y="1565838"/>
            <a:ext cx="3501006" cy="369332"/>
          </a:xfrm>
          <a:prstGeom prst="rect">
            <a:avLst/>
          </a:prstGeom>
          <a:noFill/>
        </p:spPr>
        <p:txBody>
          <a:bodyPr wrap="square" rtlCol="0">
            <a:spAutoFit/>
          </a:bodyPr>
          <a:lstStyle/>
          <a:p>
            <a:pPr algn="ctr" fontAlgn="auto">
              <a:spcBef>
                <a:spcPts val="0"/>
              </a:spcBef>
              <a:spcAft>
                <a:spcPts val="0"/>
              </a:spcAft>
            </a:pPr>
            <a:r>
              <a:rPr lang="it-IT" sz="1800" dirty="0" smtClean="0">
                <a:solidFill>
                  <a:prstClr val="white"/>
                </a:solidFill>
                <a:latin typeface="Calibri"/>
                <a:ea typeface="ＭＳ Ｐゴシック" pitchFamily="34" charset="-128"/>
              </a:rPr>
              <a:t>DOPPLER TRANSMITRALICO</a:t>
            </a:r>
            <a:endParaRPr lang="it-IT" sz="1800" dirty="0">
              <a:solidFill>
                <a:prstClr val="white"/>
              </a:solidFill>
              <a:latin typeface="Calibri"/>
              <a:ea typeface="ＭＳ Ｐゴシック" pitchFamily="34" charset="-128"/>
            </a:endParaRPr>
          </a:p>
        </p:txBody>
      </p:sp>
      <p:sp>
        <p:nvSpPr>
          <p:cNvPr id="10" name="CasellaDiTesto 9"/>
          <p:cNvSpPr txBox="1"/>
          <p:nvPr/>
        </p:nvSpPr>
        <p:spPr>
          <a:xfrm rot="16200000">
            <a:off x="-1579797" y="4867275"/>
            <a:ext cx="3653838" cy="369332"/>
          </a:xfrm>
          <a:prstGeom prst="rect">
            <a:avLst/>
          </a:prstGeom>
          <a:noFill/>
        </p:spPr>
        <p:txBody>
          <a:bodyPr wrap="square" rtlCol="0">
            <a:spAutoFit/>
          </a:bodyPr>
          <a:lstStyle/>
          <a:p>
            <a:pPr algn="ctr" fontAlgn="auto">
              <a:spcBef>
                <a:spcPts val="0"/>
              </a:spcBef>
              <a:spcAft>
                <a:spcPts val="0"/>
              </a:spcAft>
            </a:pPr>
            <a:r>
              <a:rPr lang="it-IT" sz="1800" dirty="0" smtClean="0">
                <a:solidFill>
                  <a:prstClr val="white"/>
                </a:solidFill>
                <a:latin typeface="Calibri"/>
                <a:ea typeface="ＭＳ Ｐゴシック" pitchFamily="34" charset="-128"/>
              </a:rPr>
              <a:t>DOPPLER VENE POLMONARI</a:t>
            </a:r>
            <a:endParaRPr lang="it-IT" sz="1800" dirty="0">
              <a:solidFill>
                <a:prstClr val="white"/>
              </a:solidFill>
              <a:latin typeface="Calibri"/>
              <a:ea typeface="ＭＳ Ｐゴシック" pitchFamily="34" charset="-128"/>
            </a:endParaRPr>
          </a:p>
        </p:txBody>
      </p:sp>
    </p:spTree>
    <p:extLst>
      <p:ext uri="{BB962C8B-B14F-4D97-AF65-F5344CB8AC3E}">
        <p14:creationId xmlns:p14="http://schemas.microsoft.com/office/powerpoint/2010/main" val="7876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remove"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1218" name="Rectangle 2"/>
          <p:cNvSpPr>
            <a:spLocks noChangeArrowheads="1"/>
          </p:cNvSpPr>
          <p:nvPr/>
        </p:nvSpPr>
        <p:spPr bwMode="auto">
          <a:xfrm>
            <a:off x="1660527" y="1128823"/>
            <a:ext cx="7327900" cy="566737"/>
          </a:xfrm>
          <a:prstGeom prst="rect">
            <a:avLst/>
          </a:prstGeom>
          <a:noFill/>
          <a:ln w="9525">
            <a:noFill/>
            <a:miter lim="800000"/>
            <a:headEnd/>
            <a:tailEnd/>
          </a:ln>
          <a:effectLst>
            <a:outerShdw dist="35921" dir="2700000" algn="ctr" rotWithShape="0">
              <a:schemeClr val="bg2"/>
            </a:outerShdw>
          </a:effectLst>
        </p:spPr>
        <p:txBody>
          <a:bodyPr lIns="91435" tIns="45718" rIns="91435" bIns="45718" anchor="ctr"/>
          <a:lstStyle/>
          <a:p>
            <a:pPr>
              <a:lnSpc>
                <a:spcPct val="90000"/>
              </a:lnSpc>
              <a:defRPr/>
            </a:pPr>
            <a:r>
              <a:rPr lang="it-IT" sz="3400" b="1">
                <a:solidFill>
                  <a:srgbClr val="FFCC00"/>
                </a:solidFill>
                <a:latin typeface="Frutiger 45 Light"/>
                <a:ea typeface="ＭＳ Ｐゴシック" pitchFamily="1" charset="-128"/>
                <a:cs typeface="Arial" pitchFamily="34" charset="0"/>
              </a:rPr>
              <a:t> </a:t>
            </a:r>
          </a:p>
        </p:txBody>
      </p:sp>
      <p:sp>
        <p:nvSpPr>
          <p:cNvPr id="1161219" name="Rectangle 3"/>
          <p:cNvSpPr>
            <a:spLocks noChangeArrowheads="1"/>
          </p:cNvSpPr>
          <p:nvPr/>
        </p:nvSpPr>
        <p:spPr bwMode="auto">
          <a:xfrm>
            <a:off x="1016000" y="5051425"/>
            <a:ext cx="7923213" cy="1354138"/>
          </a:xfrm>
          <a:prstGeom prst="rect">
            <a:avLst/>
          </a:prstGeom>
          <a:noFill/>
          <a:ln w="9525">
            <a:noFill/>
            <a:miter lim="800000"/>
            <a:headEnd/>
            <a:tailEnd/>
          </a:ln>
          <a:effectLst>
            <a:outerShdw dist="35921" dir="2700000" algn="ctr" rotWithShape="0">
              <a:schemeClr val="bg2"/>
            </a:outerShdw>
          </a:effectLst>
        </p:spPr>
        <p:txBody>
          <a:bodyPr lIns="91435" tIns="45718" rIns="91435" bIns="45718"/>
          <a:lstStyle/>
          <a:p>
            <a:pPr>
              <a:lnSpc>
                <a:spcPct val="95000"/>
              </a:lnSpc>
              <a:spcBef>
                <a:spcPct val="25000"/>
              </a:spcBef>
              <a:spcAft>
                <a:spcPct val="35000"/>
              </a:spcAft>
              <a:buClr>
                <a:srgbClr val="FF0000"/>
              </a:buClr>
              <a:buSzPct val="75000"/>
              <a:buFont typeface="Monotype Sorts" pitchFamily="1" charset="2"/>
              <a:buNone/>
              <a:defRPr/>
            </a:pPr>
            <a:endParaRPr lang="it-IT" sz="2600" i="1">
              <a:solidFill>
                <a:srgbClr val="FFFFFF"/>
              </a:solidFill>
              <a:latin typeface="Frutiger 45 Light"/>
              <a:ea typeface="ＭＳ Ｐゴシック" pitchFamily="1" charset="-128"/>
              <a:cs typeface="Arial" pitchFamily="34" charset="0"/>
            </a:endParaRPr>
          </a:p>
        </p:txBody>
      </p:sp>
      <p:sp>
        <p:nvSpPr>
          <p:cNvPr id="673796" name="Line 4"/>
          <p:cNvSpPr>
            <a:spLocks noChangeShapeType="1"/>
          </p:cNvSpPr>
          <p:nvPr/>
        </p:nvSpPr>
        <p:spPr bwMode="auto">
          <a:xfrm>
            <a:off x="536630" y="1117600"/>
            <a:ext cx="8302625" cy="0"/>
          </a:xfrm>
          <a:prstGeom prst="line">
            <a:avLst/>
          </a:prstGeom>
          <a:noFill/>
          <a:ln w="28575">
            <a:solidFill>
              <a:schemeClr val="accent1"/>
            </a:solidFill>
            <a:round/>
            <a:headEnd/>
            <a:tailEnd/>
          </a:ln>
        </p:spPr>
        <p:txBody>
          <a:bodyPr lIns="91435" tIns="45718" rIns="91435" bIns="45718"/>
          <a:lstStyle/>
          <a:p>
            <a:pPr algn="ctr" eaLnBrk="0" hangingPunct="0"/>
            <a:endParaRPr lang="it-IT" b="1" smtClean="0">
              <a:solidFill>
                <a:srgbClr val="FFFFFF"/>
              </a:solidFill>
              <a:latin typeface="Arial" pitchFamily="34" charset="0"/>
            </a:endParaRPr>
          </a:p>
        </p:txBody>
      </p:sp>
      <p:grpSp>
        <p:nvGrpSpPr>
          <p:cNvPr id="2" name="Group 5"/>
          <p:cNvGrpSpPr>
            <a:grpSpLocks/>
          </p:cNvGrpSpPr>
          <p:nvPr/>
        </p:nvGrpSpPr>
        <p:grpSpPr bwMode="auto">
          <a:xfrm>
            <a:off x="228600" y="1219200"/>
            <a:ext cx="8305800" cy="5638800"/>
            <a:chOff x="678" y="873"/>
            <a:chExt cx="4804" cy="3250"/>
          </a:xfrm>
        </p:grpSpPr>
        <p:sp>
          <p:nvSpPr>
            <p:cNvPr id="673817" name="Oval 6"/>
            <p:cNvSpPr>
              <a:spLocks noChangeArrowheads="1"/>
            </p:cNvSpPr>
            <p:nvPr/>
          </p:nvSpPr>
          <p:spPr bwMode="auto">
            <a:xfrm>
              <a:off x="678" y="873"/>
              <a:ext cx="4804" cy="3250"/>
            </a:xfrm>
            <a:prstGeom prst="ellipse">
              <a:avLst/>
            </a:prstGeom>
            <a:gradFill rotWithShape="0">
              <a:gsLst>
                <a:gs pos="0">
                  <a:srgbClr val="002B82"/>
                </a:gs>
                <a:gs pos="100000">
                  <a:srgbClr val="00143C"/>
                </a:gs>
              </a:gsLst>
              <a:path path="shape">
                <a:fillToRect l="50000" t="50000" r="50000" b="50000"/>
              </a:path>
            </a:gradFill>
            <a:ln w="38100">
              <a:solidFill>
                <a:schemeClr val="folHlink"/>
              </a:solidFill>
              <a:round/>
              <a:headEnd/>
              <a:tailEnd/>
            </a:ln>
          </p:spPr>
          <p:txBody>
            <a:bodyPr wrap="none" anchor="ctr"/>
            <a:lstStyle/>
            <a:p>
              <a:pPr eaLnBrk="0" hangingPunct="0"/>
              <a:endParaRPr lang="it-IT" smtClean="0">
                <a:solidFill>
                  <a:srgbClr val="FFFFFF"/>
                </a:solidFill>
                <a:latin typeface="Arial" pitchFamily="34" charset="0"/>
                <a:ea typeface="ＭＳ Ｐゴシック" charset="-128"/>
                <a:cs typeface="Arial" pitchFamily="34" charset="0"/>
              </a:endParaRPr>
            </a:p>
          </p:txBody>
        </p:sp>
        <p:sp>
          <p:nvSpPr>
            <p:cNvPr id="1161223" name="Text Box 7"/>
            <p:cNvSpPr txBox="1">
              <a:spLocks noChangeArrowheads="1"/>
            </p:cNvSpPr>
            <p:nvPr/>
          </p:nvSpPr>
          <p:spPr bwMode="auto">
            <a:xfrm>
              <a:off x="2465" y="958"/>
              <a:ext cx="1472" cy="341"/>
            </a:xfrm>
            <a:prstGeom prst="rect">
              <a:avLst/>
            </a:prstGeom>
            <a:noFill/>
            <a:ln w="38100">
              <a:noFill/>
              <a:miter lim="800000"/>
              <a:headEnd/>
              <a:tailEnd/>
            </a:ln>
            <a:effectLst/>
          </p:spPr>
          <p:txBody>
            <a:bodyPr wrap="none">
              <a:spAutoFit/>
            </a:bodyPr>
            <a:lstStyle/>
            <a:p>
              <a:pPr algn="ctr" eaLnBrk="0" hangingPunct="0">
                <a:lnSpc>
                  <a:spcPct val="90000"/>
                </a:lnSpc>
                <a:defRPr/>
              </a:pPr>
              <a:r>
                <a:rPr lang="en-US" sz="36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Acute CHF</a:t>
              </a:r>
            </a:p>
          </p:txBody>
        </p:sp>
      </p:grpSp>
      <p:sp>
        <p:nvSpPr>
          <p:cNvPr id="673798" name="Rectangle 8"/>
          <p:cNvSpPr>
            <a:spLocks noChangeArrowheads="1"/>
          </p:cNvSpPr>
          <p:nvPr/>
        </p:nvSpPr>
        <p:spPr bwMode="auto">
          <a:xfrm>
            <a:off x="522288" y="136526"/>
            <a:ext cx="8621712" cy="985838"/>
          </a:xfrm>
          <a:prstGeom prst="rect">
            <a:avLst/>
          </a:prstGeom>
          <a:noFill/>
          <a:ln w="12700">
            <a:noFill/>
            <a:miter lim="800000"/>
            <a:headEnd/>
            <a:tailEnd/>
          </a:ln>
        </p:spPr>
        <p:txBody>
          <a:bodyPr lIns="90483" tIns="44448" rIns="90483" bIns="44448" anchor="ctr"/>
          <a:lstStyle/>
          <a:p>
            <a:pPr>
              <a:lnSpc>
                <a:spcPct val="90000"/>
              </a:lnSpc>
            </a:pPr>
            <a:r>
              <a:rPr lang="en-US" sz="3600" b="1">
                <a:solidFill>
                  <a:srgbClr val="FFCC00"/>
                </a:solidFill>
                <a:latin typeface="Frutiger 45 Light"/>
                <a:ea typeface="ＭＳ Ｐゴシック" charset="-128"/>
                <a:cs typeface="Arial" pitchFamily="34" charset="0"/>
              </a:rPr>
              <a:t>Acute CHF</a:t>
            </a:r>
            <a:br>
              <a:rPr lang="en-US" sz="3600" b="1">
                <a:solidFill>
                  <a:srgbClr val="FFCC00"/>
                </a:solidFill>
                <a:latin typeface="Frutiger 45 Light"/>
                <a:ea typeface="ＭＳ Ｐゴシック" charset="-128"/>
                <a:cs typeface="Arial" pitchFamily="34" charset="0"/>
              </a:rPr>
            </a:br>
            <a:r>
              <a:rPr lang="en-US" sz="3200" b="1">
                <a:solidFill>
                  <a:srgbClr val="FFCC00"/>
                </a:solidFill>
                <a:latin typeface="Frutiger 45 Light"/>
                <a:ea typeface="ＭＳ Ｐゴシック" charset="-128"/>
                <a:cs typeface="Arial" pitchFamily="34" charset="0"/>
              </a:rPr>
              <a:t>Diagnosis of different clinical syndromes</a:t>
            </a:r>
            <a:endParaRPr lang="en-US" sz="4000" b="1">
              <a:solidFill>
                <a:srgbClr val="FFCC00"/>
              </a:solidFill>
              <a:latin typeface="Frutiger 45 Light"/>
              <a:ea typeface="ＭＳ Ｐゴシック" charset="-128"/>
              <a:cs typeface="Arial" pitchFamily="34" charset="0"/>
            </a:endParaRPr>
          </a:p>
        </p:txBody>
      </p:sp>
      <p:grpSp>
        <p:nvGrpSpPr>
          <p:cNvPr id="3" name="Group 9"/>
          <p:cNvGrpSpPr>
            <a:grpSpLocks/>
          </p:cNvGrpSpPr>
          <p:nvPr/>
        </p:nvGrpSpPr>
        <p:grpSpPr bwMode="auto">
          <a:xfrm>
            <a:off x="457201" y="1966913"/>
            <a:ext cx="3568700" cy="3568700"/>
            <a:chOff x="1084" y="1239"/>
            <a:chExt cx="2248" cy="2248"/>
          </a:xfrm>
        </p:grpSpPr>
        <p:sp>
          <p:nvSpPr>
            <p:cNvPr id="1161226" name="Oval 10"/>
            <p:cNvSpPr>
              <a:spLocks noChangeArrowheads="1"/>
            </p:cNvSpPr>
            <p:nvPr/>
          </p:nvSpPr>
          <p:spPr bwMode="auto">
            <a:xfrm>
              <a:off x="1084" y="1239"/>
              <a:ext cx="2248" cy="2248"/>
            </a:xfrm>
            <a:prstGeom prst="ellipse">
              <a:avLst/>
            </a:prstGeom>
            <a:gradFill rotWithShape="0">
              <a:gsLst>
                <a:gs pos="0">
                  <a:srgbClr val="3F49CF"/>
                </a:gs>
                <a:gs pos="100000">
                  <a:srgbClr val="3F49CF">
                    <a:gamma/>
                    <a:shade val="65490"/>
                    <a:invGamma/>
                  </a:srgbClr>
                </a:gs>
              </a:gsLst>
              <a:path path="shape">
                <a:fillToRect l="50000" t="50000" r="50000" b="50000"/>
              </a:path>
            </a:gradFill>
            <a:ln w="38100">
              <a:solidFill>
                <a:schemeClr val="tx2"/>
              </a:solidFill>
              <a:round/>
              <a:headEnd/>
              <a:tailEnd/>
            </a:ln>
            <a:effectLst/>
          </p:spPr>
          <p:txBody>
            <a:bodyPr wrap="none" anchor="ctr"/>
            <a:lstStyle/>
            <a:p>
              <a:pPr algn="ctr" eaLnBrk="0" hangingPunct="0">
                <a:defRPr/>
              </a:pPr>
              <a:endParaRPr lang="en-US"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sp>
          <p:nvSpPr>
            <p:cNvPr id="1161227" name="Text Box 11"/>
            <p:cNvSpPr txBox="1">
              <a:spLocks noChangeArrowheads="1"/>
            </p:cNvSpPr>
            <p:nvPr/>
          </p:nvSpPr>
          <p:spPr bwMode="auto">
            <a:xfrm>
              <a:off x="1404" y="1657"/>
              <a:ext cx="1436" cy="640"/>
            </a:xfrm>
            <a:prstGeom prst="rect">
              <a:avLst/>
            </a:prstGeom>
            <a:noFill/>
            <a:ln w="38100">
              <a:noFill/>
              <a:miter lim="800000"/>
              <a:headEnd/>
              <a:tailEnd/>
            </a:ln>
            <a:effectLst/>
          </p:spPr>
          <p:txBody>
            <a:bodyPr wrap="none">
              <a:spAutoFit/>
            </a:bodyPr>
            <a:lstStyle/>
            <a:p>
              <a:pPr algn="ctr" eaLnBrk="0" hangingPunct="0">
                <a:defRPr/>
              </a:pPr>
              <a:r>
                <a:rPr lang="en-US" sz="30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Pulmonary </a:t>
              </a:r>
            </a:p>
            <a:p>
              <a:pPr algn="ctr" eaLnBrk="0" hangingPunct="0">
                <a:defRPr/>
              </a:pPr>
              <a:r>
                <a:rPr lang="en-US" sz="30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edema</a:t>
              </a:r>
            </a:p>
          </p:txBody>
        </p:sp>
      </p:grpSp>
      <p:grpSp>
        <p:nvGrpSpPr>
          <p:cNvPr id="4" name="Group 12"/>
          <p:cNvGrpSpPr>
            <a:grpSpLocks/>
          </p:cNvGrpSpPr>
          <p:nvPr/>
        </p:nvGrpSpPr>
        <p:grpSpPr bwMode="auto">
          <a:xfrm>
            <a:off x="4487919" y="1905000"/>
            <a:ext cx="3741737" cy="3568700"/>
            <a:chOff x="2974" y="1257"/>
            <a:chExt cx="2357" cy="2248"/>
          </a:xfrm>
        </p:grpSpPr>
        <p:sp>
          <p:nvSpPr>
            <p:cNvPr id="1161229" name="Oval 13"/>
            <p:cNvSpPr>
              <a:spLocks noChangeArrowheads="1"/>
            </p:cNvSpPr>
            <p:nvPr/>
          </p:nvSpPr>
          <p:spPr bwMode="auto">
            <a:xfrm>
              <a:off x="2974" y="1257"/>
              <a:ext cx="2357" cy="2248"/>
            </a:xfrm>
            <a:prstGeom prst="ellipse">
              <a:avLst/>
            </a:prstGeom>
            <a:gradFill rotWithShape="0">
              <a:gsLst>
                <a:gs pos="0">
                  <a:srgbClr val="0099CC"/>
                </a:gs>
                <a:gs pos="100000">
                  <a:srgbClr val="0099CC">
                    <a:gamma/>
                    <a:shade val="65490"/>
                    <a:invGamma/>
                  </a:srgbClr>
                </a:gs>
              </a:gsLst>
              <a:path path="shape">
                <a:fillToRect l="50000" t="50000" r="50000" b="50000"/>
              </a:path>
            </a:gradFill>
            <a:ln w="38100">
              <a:solidFill>
                <a:srgbClr val="00CCFF"/>
              </a:solidFill>
              <a:round/>
              <a:headEnd/>
              <a:tailEnd/>
            </a:ln>
            <a:effectLst/>
          </p:spPr>
          <p:txBody>
            <a:bodyPr wrap="none" anchor="ctr"/>
            <a:lstStyle/>
            <a:p>
              <a:pPr algn="ctr" eaLnBrk="0" hangingPunct="0">
                <a:defRPr/>
              </a:pPr>
              <a:endParaRPr lang="en-US"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sp>
          <p:nvSpPr>
            <p:cNvPr id="1161230" name="Text Box 14"/>
            <p:cNvSpPr txBox="1">
              <a:spLocks noChangeArrowheads="1"/>
            </p:cNvSpPr>
            <p:nvPr/>
          </p:nvSpPr>
          <p:spPr bwMode="auto">
            <a:xfrm>
              <a:off x="4133" y="1619"/>
              <a:ext cx="116" cy="330"/>
            </a:xfrm>
            <a:prstGeom prst="rect">
              <a:avLst/>
            </a:prstGeom>
            <a:noFill/>
            <a:ln w="38100">
              <a:noFill/>
              <a:miter lim="800000"/>
              <a:headEnd/>
              <a:tailEnd/>
            </a:ln>
            <a:effectLst/>
          </p:spPr>
          <p:txBody>
            <a:bodyPr wrap="none">
              <a:spAutoFit/>
            </a:bodyPr>
            <a:lstStyle/>
            <a:p>
              <a:pPr algn="ctr" eaLnBrk="0" hangingPunct="0">
                <a:defRPr/>
              </a:pPr>
              <a:endParaRPr lang="en-US"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grpSp>
      <p:sp>
        <p:nvSpPr>
          <p:cNvPr id="1161231" name="Text Box 15"/>
          <p:cNvSpPr txBox="1">
            <a:spLocks noChangeArrowheads="1"/>
          </p:cNvSpPr>
          <p:nvPr/>
        </p:nvSpPr>
        <p:spPr bwMode="auto">
          <a:xfrm>
            <a:off x="4780876" y="2743202"/>
            <a:ext cx="3401883" cy="1077214"/>
          </a:xfrm>
          <a:prstGeom prst="rect">
            <a:avLst/>
          </a:prstGeom>
          <a:noFill/>
          <a:ln w="28575">
            <a:noFill/>
            <a:miter lim="800000"/>
            <a:headEnd/>
            <a:tailEnd/>
          </a:ln>
          <a:effectLst/>
        </p:spPr>
        <p:txBody>
          <a:bodyPr wrap="none" lIns="91435" tIns="45718" rIns="91435" bIns="45718">
            <a:spAutoFit/>
          </a:bodyPr>
          <a:lstStyle/>
          <a:p>
            <a:pPr algn="ctr" eaLnBrk="0" hangingPunct="0">
              <a:defRPr/>
            </a:pPr>
            <a:r>
              <a:rPr lang="en-US"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Cardiogenic shock</a:t>
            </a:r>
            <a:endPar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a:p>
            <a:pPr algn="ctr" eaLnBrk="0" hangingPunct="0">
              <a:defRPr/>
            </a:pPr>
            <a:endParaRPr lang="it-IT" sz="36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grpSp>
        <p:nvGrpSpPr>
          <p:cNvPr id="5" name="Group 16"/>
          <p:cNvGrpSpPr>
            <a:grpSpLocks/>
          </p:cNvGrpSpPr>
          <p:nvPr/>
        </p:nvGrpSpPr>
        <p:grpSpPr bwMode="auto">
          <a:xfrm>
            <a:off x="3295651" y="4572000"/>
            <a:ext cx="2952750" cy="2205038"/>
            <a:chOff x="2858" y="3495"/>
            <a:chExt cx="1860" cy="1389"/>
          </a:xfrm>
        </p:grpSpPr>
        <p:sp>
          <p:nvSpPr>
            <p:cNvPr id="1161233" name="Oval 17"/>
            <p:cNvSpPr>
              <a:spLocks noChangeArrowheads="1"/>
            </p:cNvSpPr>
            <p:nvPr/>
          </p:nvSpPr>
          <p:spPr bwMode="auto">
            <a:xfrm>
              <a:off x="2858" y="3495"/>
              <a:ext cx="1860" cy="1389"/>
            </a:xfrm>
            <a:prstGeom prst="ellipse">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38100">
              <a:solidFill>
                <a:schemeClr val="accent2"/>
              </a:solidFill>
              <a:round/>
              <a:headEnd/>
              <a:tailEnd/>
            </a:ln>
            <a:effectLst/>
          </p:spPr>
          <p:txBody>
            <a:bodyPr wrap="none" anchor="ctr"/>
            <a:lstStyle/>
            <a:p>
              <a:pPr algn="ctr" eaLnBrk="0" hangingPunct="0">
                <a:defRPr/>
              </a:pPr>
              <a:endPar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sp>
          <p:nvSpPr>
            <p:cNvPr id="1161234" name="Text Box 18"/>
            <p:cNvSpPr txBox="1">
              <a:spLocks noChangeArrowheads="1"/>
            </p:cNvSpPr>
            <p:nvPr/>
          </p:nvSpPr>
          <p:spPr bwMode="auto">
            <a:xfrm>
              <a:off x="3265" y="3980"/>
              <a:ext cx="1168" cy="330"/>
            </a:xfrm>
            <a:prstGeom prst="rect">
              <a:avLst/>
            </a:prstGeom>
            <a:noFill/>
            <a:ln w="28575">
              <a:noFill/>
              <a:miter lim="800000"/>
              <a:headEnd/>
              <a:tailEnd/>
            </a:ln>
            <a:effectLst/>
          </p:spPr>
          <p:txBody>
            <a:bodyPr wrap="none">
              <a:spAutoFit/>
            </a:bodyPr>
            <a:lstStyle/>
            <a:p>
              <a:pPr algn="ctr" eaLnBrk="0" hangingPunct="0">
                <a:defRPr/>
              </a:pPr>
              <a:r>
                <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RV failure</a:t>
              </a:r>
            </a:p>
          </p:txBody>
        </p:sp>
      </p:grpSp>
      <p:grpSp>
        <p:nvGrpSpPr>
          <p:cNvPr id="6" name="Group 19"/>
          <p:cNvGrpSpPr>
            <a:grpSpLocks/>
          </p:cNvGrpSpPr>
          <p:nvPr/>
        </p:nvGrpSpPr>
        <p:grpSpPr bwMode="auto">
          <a:xfrm>
            <a:off x="685800" y="3733911"/>
            <a:ext cx="3608388" cy="2365375"/>
            <a:chOff x="2174" y="2132"/>
            <a:chExt cx="1614" cy="1033"/>
          </a:xfrm>
        </p:grpSpPr>
        <p:sp>
          <p:nvSpPr>
            <p:cNvPr id="1161236" name="Oval 20"/>
            <p:cNvSpPr>
              <a:spLocks noChangeArrowheads="1"/>
            </p:cNvSpPr>
            <p:nvPr/>
          </p:nvSpPr>
          <p:spPr bwMode="auto">
            <a:xfrm>
              <a:off x="2174" y="2132"/>
              <a:ext cx="1614" cy="1033"/>
            </a:xfrm>
            <a:prstGeom prst="ellipse">
              <a:avLst/>
            </a:prstGeom>
            <a:gradFill rotWithShape="0">
              <a:gsLst>
                <a:gs pos="0">
                  <a:srgbClr val="FF6600">
                    <a:gamma/>
                    <a:shade val="46275"/>
                    <a:invGamma/>
                  </a:srgbClr>
                </a:gs>
                <a:gs pos="50000">
                  <a:srgbClr val="FF6600"/>
                </a:gs>
                <a:gs pos="100000">
                  <a:srgbClr val="FF6600">
                    <a:gamma/>
                    <a:shade val="46275"/>
                    <a:invGamma/>
                  </a:srgbClr>
                </a:gs>
              </a:gsLst>
              <a:lin ang="5400000" scaled="1"/>
            </a:gradFill>
            <a:ln w="38100">
              <a:solidFill>
                <a:schemeClr val="accent2"/>
              </a:solidFill>
              <a:round/>
              <a:headEnd/>
              <a:tailEnd/>
            </a:ln>
            <a:effectLst/>
          </p:spPr>
          <p:txBody>
            <a:bodyPr wrap="none" anchor="ctr"/>
            <a:lstStyle/>
            <a:p>
              <a:pPr algn="ctr" eaLnBrk="0" hangingPunct="0">
                <a:defRPr/>
              </a:pPr>
              <a:endParaRPr lang="en-US" sz="20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a:p>
              <a:pPr algn="ctr" eaLnBrk="0" hangingPunct="0">
                <a:defRPr/>
              </a:pPr>
              <a:endParaRPr lang="it-IT"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sp>
          <p:nvSpPr>
            <p:cNvPr id="1161237" name="Text Box 21"/>
            <p:cNvSpPr txBox="1">
              <a:spLocks noChangeArrowheads="1"/>
            </p:cNvSpPr>
            <p:nvPr/>
          </p:nvSpPr>
          <p:spPr bwMode="auto">
            <a:xfrm>
              <a:off x="3018" y="2513"/>
              <a:ext cx="83" cy="175"/>
            </a:xfrm>
            <a:prstGeom prst="rect">
              <a:avLst/>
            </a:prstGeom>
            <a:gradFill rotWithShape="0">
              <a:gsLst>
                <a:gs pos="0">
                  <a:srgbClr val="FF6600">
                    <a:gamma/>
                    <a:shade val="46275"/>
                    <a:invGamma/>
                  </a:srgbClr>
                </a:gs>
                <a:gs pos="50000">
                  <a:srgbClr val="FF6600"/>
                </a:gs>
                <a:gs pos="100000">
                  <a:srgbClr val="FF6600">
                    <a:gamma/>
                    <a:shade val="46275"/>
                    <a:invGamma/>
                  </a:srgbClr>
                </a:gs>
              </a:gsLst>
              <a:lin ang="5400000" scaled="1"/>
            </a:gradFill>
            <a:ln w="28575">
              <a:noFill/>
              <a:miter lim="800000"/>
              <a:headEnd/>
              <a:tailEnd/>
            </a:ln>
            <a:effectLst/>
          </p:spPr>
          <p:txBody>
            <a:bodyPr wrap="none">
              <a:spAutoFit/>
            </a:bodyPr>
            <a:lstStyle/>
            <a:p>
              <a:pPr algn="ctr" eaLnBrk="0" hangingPunct="0">
                <a:defRPr/>
              </a:pPr>
              <a:endParaRPr lang="it-IT" sz="20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grpSp>
      <p:sp>
        <p:nvSpPr>
          <p:cNvPr id="1161238" name="Oval 22"/>
          <p:cNvSpPr>
            <a:spLocks noChangeArrowheads="1"/>
          </p:cNvSpPr>
          <p:nvPr/>
        </p:nvSpPr>
        <p:spPr bwMode="auto">
          <a:xfrm>
            <a:off x="5429250" y="3429000"/>
            <a:ext cx="2952750" cy="2205038"/>
          </a:xfrm>
          <a:prstGeom prst="ellipse">
            <a:avLst/>
          </a:prstGeom>
          <a:gradFill rotWithShape="0">
            <a:gsLst>
              <a:gs pos="0">
                <a:srgbClr val="FF9933">
                  <a:gamma/>
                  <a:shade val="46275"/>
                  <a:invGamma/>
                </a:srgbClr>
              </a:gs>
              <a:gs pos="50000">
                <a:srgbClr val="FF9933"/>
              </a:gs>
              <a:gs pos="100000">
                <a:srgbClr val="FF9933">
                  <a:gamma/>
                  <a:shade val="46275"/>
                  <a:invGamma/>
                </a:srgbClr>
              </a:gs>
            </a:gsLst>
            <a:lin ang="5400000" scaled="1"/>
          </a:gradFill>
          <a:ln w="38100">
            <a:solidFill>
              <a:schemeClr val="accent2"/>
            </a:solidFill>
            <a:round/>
            <a:headEnd/>
            <a:tailEnd/>
          </a:ln>
          <a:effectLst/>
        </p:spPr>
        <p:txBody>
          <a:bodyPr wrap="none" lIns="91435" tIns="45718" rIns="91435" bIns="45718" anchor="ctr"/>
          <a:lstStyle/>
          <a:p>
            <a:pPr algn="ctr" eaLnBrk="0" hangingPunct="0">
              <a:defRPr/>
            </a:pPr>
            <a:endPar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sp>
        <p:nvSpPr>
          <p:cNvPr id="1161239" name="Text Box 23"/>
          <p:cNvSpPr txBox="1">
            <a:spLocks noChangeArrowheads="1"/>
          </p:cNvSpPr>
          <p:nvPr/>
        </p:nvSpPr>
        <p:spPr bwMode="auto">
          <a:xfrm>
            <a:off x="5908251" y="3962509"/>
            <a:ext cx="2201235" cy="954103"/>
          </a:xfrm>
          <a:prstGeom prst="rect">
            <a:avLst/>
          </a:prstGeom>
          <a:noFill/>
          <a:ln w="28575">
            <a:noFill/>
            <a:miter lim="800000"/>
            <a:headEnd/>
            <a:tailEnd/>
          </a:ln>
          <a:effectLst/>
        </p:spPr>
        <p:txBody>
          <a:bodyPr wrap="none" lIns="91435" tIns="45718" rIns="91435" bIns="45718">
            <a:spAutoFit/>
          </a:bodyPr>
          <a:lstStyle/>
          <a:p>
            <a:pPr algn="ctr" eaLnBrk="0" hangingPunct="0">
              <a:defRPr/>
            </a:pPr>
            <a:r>
              <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High output</a:t>
            </a:r>
          </a:p>
          <a:p>
            <a:pPr algn="ctr" eaLnBrk="0" hangingPunct="0">
              <a:defRPr/>
            </a:pPr>
            <a:r>
              <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failure</a:t>
            </a:r>
          </a:p>
        </p:txBody>
      </p:sp>
      <p:sp>
        <p:nvSpPr>
          <p:cNvPr id="1161240" name="Oval 24"/>
          <p:cNvSpPr>
            <a:spLocks noChangeArrowheads="1"/>
          </p:cNvSpPr>
          <p:nvPr/>
        </p:nvSpPr>
        <p:spPr bwMode="auto">
          <a:xfrm>
            <a:off x="2971800" y="3124200"/>
            <a:ext cx="2952750" cy="2205038"/>
          </a:xfrm>
          <a:prstGeom prst="ellipse">
            <a:avLst/>
          </a:prstGeom>
          <a:gradFill rotWithShape="0">
            <a:gsLst>
              <a:gs pos="0">
                <a:srgbClr val="CC6600">
                  <a:gamma/>
                  <a:shade val="46275"/>
                  <a:invGamma/>
                </a:srgbClr>
              </a:gs>
              <a:gs pos="50000">
                <a:srgbClr val="CC6600"/>
              </a:gs>
              <a:gs pos="100000">
                <a:srgbClr val="CC6600">
                  <a:gamma/>
                  <a:shade val="46275"/>
                  <a:invGamma/>
                </a:srgbClr>
              </a:gs>
            </a:gsLst>
            <a:lin ang="5400000" scaled="1"/>
          </a:gradFill>
          <a:ln w="38100">
            <a:solidFill>
              <a:schemeClr val="accent2"/>
            </a:solidFill>
            <a:round/>
            <a:headEnd/>
            <a:tailEnd/>
          </a:ln>
          <a:effectLst/>
        </p:spPr>
        <p:txBody>
          <a:bodyPr wrap="none" lIns="91435" tIns="45718" rIns="91435" bIns="45718" anchor="ctr"/>
          <a:lstStyle/>
          <a:p>
            <a:pPr algn="ctr" eaLnBrk="0" hangingPunct="0">
              <a:defRPr/>
            </a:pPr>
            <a:endPar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endParaRPr>
          </a:p>
        </p:txBody>
      </p:sp>
      <p:sp>
        <p:nvSpPr>
          <p:cNvPr id="1161241" name="Text Box 25"/>
          <p:cNvSpPr txBox="1">
            <a:spLocks noChangeArrowheads="1"/>
          </p:cNvSpPr>
          <p:nvPr/>
        </p:nvSpPr>
        <p:spPr bwMode="auto">
          <a:xfrm>
            <a:off x="3190067" y="3798999"/>
            <a:ext cx="2444891" cy="954103"/>
          </a:xfrm>
          <a:prstGeom prst="rect">
            <a:avLst/>
          </a:prstGeom>
          <a:noFill/>
          <a:ln w="9525">
            <a:noFill/>
            <a:miter lim="800000"/>
            <a:headEnd/>
            <a:tailEnd/>
          </a:ln>
          <a:effectLst/>
        </p:spPr>
        <p:txBody>
          <a:bodyPr wrap="none" lIns="91435" tIns="45718" rIns="91435" bIns="45718">
            <a:spAutoFit/>
          </a:bodyPr>
          <a:lstStyle/>
          <a:p>
            <a:pPr algn="ctr" eaLnBrk="0" hangingPunct="0">
              <a:defRPr/>
            </a:pPr>
            <a:r>
              <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Hypertensive</a:t>
            </a:r>
          </a:p>
          <a:p>
            <a:pPr algn="ctr" eaLnBrk="0" hangingPunct="0">
              <a:defRPr/>
            </a:pPr>
            <a:r>
              <a:rPr lang="it-IT" sz="2800" b="1">
                <a:solidFill>
                  <a:srgbClr val="FFFFFF"/>
                </a:solidFill>
                <a:effectLst>
                  <a:outerShdw blurRad="38100" dist="38100" dir="2700000" algn="tl">
                    <a:srgbClr val="000000"/>
                  </a:outerShdw>
                </a:effectLst>
                <a:latin typeface="Arial" pitchFamily="34" charset="0"/>
                <a:ea typeface="ＭＳ Ｐゴシック" pitchFamily="1" charset="-128"/>
                <a:cs typeface="Arial" pitchFamily="34" charset="0"/>
              </a:rPr>
              <a:t>AHF</a:t>
            </a:r>
          </a:p>
        </p:txBody>
      </p:sp>
      <p:sp>
        <p:nvSpPr>
          <p:cNvPr id="1161242" name="Text Box 26"/>
          <p:cNvSpPr txBox="1">
            <a:spLocks noGrp="1" noChangeArrowheads="1"/>
          </p:cNvSpPr>
          <p:nvPr>
            <p:ph type="body" idx="1"/>
          </p:nvPr>
        </p:nvSpPr>
        <p:spPr>
          <a:xfrm>
            <a:off x="762001" y="4495801"/>
            <a:ext cx="2533650" cy="838200"/>
          </a:xfrm>
        </p:spPr>
        <p:txBody>
          <a:bodyPr/>
          <a:lstStyle/>
          <a:p>
            <a:pPr algn="ctr" eaLnBrk="1" hangingPunct="1">
              <a:spcBef>
                <a:spcPct val="0"/>
              </a:spcBef>
              <a:buFontTx/>
              <a:buNone/>
              <a:defRPr/>
            </a:pPr>
            <a:r>
              <a:rPr lang="en-US" sz="2800" b="1">
                <a:effectLst>
                  <a:outerShdw blurRad="38100" dist="38100" dir="2700000" algn="tl">
                    <a:srgbClr val="000000"/>
                  </a:outerShdw>
                </a:effectLst>
              </a:rPr>
              <a:t>Exacerbated</a:t>
            </a:r>
          </a:p>
          <a:p>
            <a:pPr algn="ctr" eaLnBrk="1" hangingPunct="1">
              <a:spcBef>
                <a:spcPct val="0"/>
              </a:spcBef>
              <a:buFontTx/>
              <a:buNone/>
              <a:defRPr/>
            </a:pPr>
            <a:r>
              <a:rPr lang="en-US" sz="2800" b="1">
                <a:effectLst>
                  <a:outerShdw blurRad="38100" dist="38100" dir="2700000" algn="tl">
                    <a:srgbClr val="000000"/>
                  </a:outerShdw>
                </a:effectLst>
              </a:rPr>
              <a:t> CHF</a:t>
            </a:r>
            <a:endParaRPr lang="it-IT" sz="2800" b="1">
              <a:effectLst>
                <a:outerShdw blurRad="38100" dist="38100" dir="2700000" algn="tl">
                  <a:srgbClr val="000000"/>
                </a:outerShdw>
              </a:effectLst>
            </a:endParaRPr>
          </a:p>
        </p:txBody>
      </p:sp>
    </p:spTree>
    <p:extLst>
      <p:ext uri="{BB962C8B-B14F-4D97-AF65-F5344CB8AC3E}">
        <p14:creationId xmlns:p14="http://schemas.microsoft.com/office/powerpoint/2010/main" val="1371270690"/>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37818"/>
            <a:ext cx="7772400" cy="1470025"/>
          </a:xfrm>
        </p:spPr>
        <p:txBody>
          <a:bodyPr/>
          <a:lstStyle/>
          <a:p>
            <a:r>
              <a:rPr lang="it-IT" dirty="0" smtClean="0">
                <a:solidFill>
                  <a:schemeClr val="bg1"/>
                </a:solidFill>
              </a:rPr>
              <a:t>Scompenso Cardiaco: </a:t>
            </a:r>
            <a:r>
              <a:rPr lang="it-IT" u="sng" dirty="0" smtClean="0">
                <a:solidFill>
                  <a:schemeClr val="bg1"/>
                </a:solidFill>
              </a:rPr>
              <a:t>aspetti fisiopatologici</a:t>
            </a:r>
            <a:endParaRPr lang="it-IT" u="sng" dirty="0">
              <a:solidFill>
                <a:schemeClr val="bg1"/>
              </a:solidFill>
            </a:endParaRPr>
          </a:p>
        </p:txBody>
      </p:sp>
      <p:sp>
        <p:nvSpPr>
          <p:cNvPr id="3" name="Sottotitolo 2"/>
          <p:cNvSpPr>
            <a:spLocks noGrp="1"/>
          </p:cNvSpPr>
          <p:nvPr>
            <p:ph type="subTitle" idx="1"/>
          </p:nvPr>
        </p:nvSpPr>
        <p:spPr>
          <a:xfrm>
            <a:off x="368490" y="1634280"/>
            <a:ext cx="8543498" cy="1752600"/>
          </a:xfrm>
        </p:spPr>
        <p:txBody>
          <a:bodyPr/>
          <a:lstStyle/>
          <a:p>
            <a:pPr marL="457200" indent="-457200" algn="l">
              <a:buFont typeface="Arial" panose="020B0604020202020204" pitchFamily="34" charset="0"/>
              <a:buChar char="•"/>
            </a:pPr>
            <a:r>
              <a:rPr lang="it-IT" dirty="0" smtClean="0">
                <a:solidFill>
                  <a:schemeClr val="bg1"/>
                </a:solidFill>
              </a:rPr>
              <a:t>Sindrome e non «malattia»;</a:t>
            </a:r>
          </a:p>
          <a:p>
            <a:pPr marL="457200" indent="-457200" algn="l">
              <a:buFont typeface="Arial" panose="020B0604020202020204" pitchFamily="34" charset="0"/>
              <a:buChar char="•"/>
            </a:pPr>
            <a:r>
              <a:rPr lang="it-IT" dirty="0" smtClean="0">
                <a:solidFill>
                  <a:schemeClr val="bg1"/>
                </a:solidFill>
              </a:rPr>
              <a:t>SC come «punto di partenza»;</a:t>
            </a:r>
          </a:p>
          <a:p>
            <a:pPr marL="457200" indent="-457200" algn="l">
              <a:buFont typeface="Arial" panose="020B0604020202020204" pitchFamily="34" charset="0"/>
              <a:buChar char="•"/>
            </a:pPr>
            <a:r>
              <a:rPr lang="it-IT" dirty="0" smtClean="0">
                <a:solidFill>
                  <a:schemeClr val="bg1"/>
                </a:solidFill>
              </a:rPr>
              <a:t>eterogeneità </a:t>
            </a:r>
            <a:r>
              <a:rPr lang="it-IT" dirty="0">
                <a:solidFill>
                  <a:schemeClr val="bg1"/>
                </a:solidFill>
              </a:rPr>
              <a:t>delle eziologie di base e dei modelli «fisiopatologici</a:t>
            </a:r>
            <a:r>
              <a:rPr lang="it-IT" dirty="0" smtClean="0">
                <a:solidFill>
                  <a:schemeClr val="bg1"/>
                </a:solidFill>
              </a:rPr>
              <a:t>»;</a:t>
            </a:r>
          </a:p>
          <a:p>
            <a:pPr marL="457200" indent="-457200" algn="l">
              <a:buFont typeface="Arial" panose="020B0604020202020204" pitchFamily="34" charset="0"/>
              <a:buChar char="•"/>
            </a:pPr>
            <a:r>
              <a:rPr lang="it-IT" dirty="0" smtClean="0">
                <a:solidFill>
                  <a:schemeClr val="bg1"/>
                </a:solidFill>
              </a:rPr>
              <a:t>Ruolo dei fattori concomitanti e precipitanti, delle </a:t>
            </a:r>
            <a:r>
              <a:rPr lang="it-IT" dirty="0" err="1" smtClean="0">
                <a:solidFill>
                  <a:schemeClr val="bg1"/>
                </a:solidFill>
              </a:rPr>
              <a:t>comorbidità</a:t>
            </a:r>
            <a:r>
              <a:rPr lang="it-IT" dirty="0" smtClean="0">
                <a:solidFill>
                  <a:schemeClr val="bg1"/>
                </a:solidFill>
              </a:rPr>
              <a:t> e del danno d’organo,  nel condizionare l’esordio, le terapie e l’evoluzione nel singolo «malato»</a:t>
            </a:r>
          </a:p>
          <a:p>
            <a:pPr marL="457200" indent="-457200">
              <a:buFont typeface="Arial" panose="020B0604020202020204" pitchFamily="34" charset="0"/>
              <a:buChar char="•"/>
            </a:pPr>
            <a:endParaRPr lang="it-IT" dirty="0" smtClean="0">
              <a:solidFill>
                <a:schemeClr val="bg1"/>
              </a:solidFill>
            </a:endParaRPr>
          </a:p>
          <a:p>
            <a:pPr marL="457200" indent="-457200">
              <a:buFont typeface="Arial" panose="020B0604020202020204" pitchFamily="34" charset="0"/>
              <a:buChar char="•"/>
            </a:pPr>
            <a:endParaRPr lang="it-IT" dirty="0" smtClean="0">
              <a:solidFill>
                <a:schemeClr val="bg1"/>
              </a:solidFill>
            </a:endParaRPr>
          </a:p>
          <a:p>
            <a:endParaRPr lang="it-IT" dirty="0"/>
          </a:p>
        </p:txBody>
      </p:sp>
    </p:spTree>
    <p:extLst>
      <p:ext uri="{BB962C8B-B14F-4D97-AF65-F5344CB8AC3E}">
        <p14:creationId xmlns:p14="http://schemas.microsoft.com/office/powerpoint/2010/main" val="4229672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asellaDiTesto 2"/>
          <p:cNvSpPr txBox="1">
            <a:spLocks noChangeArrowheads="1"/>
          </p:cNvSpPr>
          <p:nvPr/>
        </p:nvSpPr>
        <p:spPr bwMode="auto">
          <a:xfrm>
            <a:off x="2009155" y="0"/>
            <a:ext cx="7019394" cy="1011450"/>
          </a:xfrm>
          <a:prstGeom prst="rect">
            <a:avLst/>
          </a:prstGeom>
          <a:noFill/>
          <a:ln w="9525">
            <a:noFill/>
            <a:miter lim="800000"/>
            <a:headEnd/>
            <a:tailEnd/>
          </a:ln>
        </p:spPr>
        <p:txBody>
          <a:bodyPr wrap="none" lIns="87235" tIns="43634" rIns="87235" bIns="43634">
            <a:spAutoFit/>
          </a:bodyPr>
          <a:lstStyle/>
          <a:p>
            <a:pPr algn="r" defTabSz="792784"/>
            <a:r>
              <a:rPr lang="it-IT" sz="3000" b="1">
                <a:solidFill>
                  <a:srgbClr val="FFFF00"/>
                </a:solidFill>
                <a:latin typeface="Arial" pitchFamily="34" charset="0"/>
                <a:cs typeface="Arial" pitchFamily="34" charset="0"/>
              </a:rPr>
              <a:t>Acute HF: All-cause mortality*:</a:t>
            </a:r>
          </a:p>
          <a:p>
            <a:pPr algn="r" defTabSz="792784"/>
            <a:r>
              <a:rPr lang="it-IT" sz="3000" b="1">
                <a:solidFill>
                  <a:srgbClr val="FFFF00"/>
                </a:solidFill>
                <a:latin typeface="Arial" pitchFamily="34" charset="0"/>
                <a:cs typeface="Arial" pitchFamily="34" charset="0"/>
              </a:rPr>
              <a:t>Overall and by clinical profile at entry</a:t>
            </a:r>
          </a:p>
        </p:txBody>
      </p:sp>
      <p:graphicFrame>
        <p:nvGraphicFramePr>
          <p:cNvPr id="1026" name="Object 2"/>
          <p:cNvGraphicFramePr>
            <a:graphicFrameLocks/>
          </p:cNvGraphicFramePr>
          <p:nvPr/>
        </p:nvGraphicFramePr>
        <p:xfrm>
          <a:off x="129023" y="857250"/>
          <a:ext cx="8886825" cy="4725988"/>
        </p:xfrm>
        <a:graphic>
          <a:graphicData uri="http://schemas.openxmlformats.org/presentationml/2006/ole">
            <mc:AlternateContent xmlns:mc="http://schemas.openxmlformats.org/markup-compatibility/2006">
              <mc:Choice xmlns:v="urn:schemas-microsoft-com:vml" Requires="v">
                <p:oleObj spid="_x0000_s704533" r:id="rId5" imgW="8888738" imgH="4724809" progId="Excel.Sheet.8">
                  <p:embed/>
                </p:oleObj>
              </mc:Choice>
              <mc:Fallback>
                <p:oleObj r:id="rId5" imgW="8888738" imgH="4724809"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23" y="857250"/>
                        <a:ext cx="8886825" cy="472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CasellaDiTesto 4"/>
          <p:cNvSpPr txBox="1">
            <a:spLocks noChangeArrowheads="1"/>
          </p:cNvSpPr>
          <p:nvPr/>
        </p:nvSpPr>
        <p:spPr bwMode="auto">
          <a:xfrm>
            <a:off x="35330" y="5827826"/>
            <a:ext cx="7218807" cy="365119"/>
          </a:xfrm>
          <a:prstGeom prst="rect">
            <a:avLst/>
          </a:prstGeom>
          <a:solidFill>
            <a:schemeClr val="bg1"/>
          </a:solid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i="1">
                <a:solidFill>
                  <a:srgbClr val="FFFF00"/>
                </a:solidFill>
                <a:cs typeface="Arial" pitchFamily="34" charset="0"/>
              </a:rPr>
              <a:t>CS=Cardiogenic shock; PE=Pulmonary edema; RV=Right ventricular</a:t>
            </a:r>
          </a:p>
        </p:txBody>
      </p:sp>
      <p:sp>
        <p:nvSpPr>
          <p:cNvPr id="4101" name="CasellaDiTesto 5"/>
          <p:cNvSpPr txBox="1">
            <a:spLocks noChangeArrowheads="1"/>
          </p:cNvSpPr>
          <p:nvPr/>
        </p:nvSpPr>
        <p:spPr bwMode="auto">
          <a:xfrm>
            <a:off x="1320865" y="3203714"/>
            <a:ext cx="830199"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b="1">
                <a:solidFill>
                  <a:srgbClr val="FFFFFF"/>
                </a:solidFill>
                <a:cs typeface="Arial" pitchFamily="34" charset="0"/>
              </a:rPr>
              <a:t>17.4%</a:t>
            </a:r>
          </a:p>
        </p:txBody>
      </p:sp>
      <p:sp>
        <p:nvSpPr>
          <p:cNvPr id="4102" name="CasellaDiTesto 6"/>
          <p:cNvSpPr txBox="1">
            <a:spLocks noChangeArrowheads="1"/>
          </p:cNvSpPr>
          <p:nvPr/>
        </p:nvSpPr>
        <p:spPr bwMode="auto">
          <a:xfrm>
            <a:off x="2609923" y="2070239"/>
            <a:ext cx="830199"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b="1">
                <a:solidFill>
                  <a:srgbClr val="FFFFFF"/>
                </a:solidFill>
                <a:cs typeface="Arial" pitchFamily="34" charset="0"/>
              </a:rPr>
              <a:t>32.5%</a:t>
            </a:r>
          </a:p>
        </p:txBody>
      </p:sp>
      <p:sp>
        <p:nvSpPr>
          <p:cNvPr id="4103" name="CasellaDiTesto 8"/>
          <p:cNvSpPr txBox="1">
            <a:spLocks noChangeArrowheads="1"/>
          </p:cNvSpPr>
          <p:nvPr/>
        </p:nvSpPr>
        <p:spPr bwMode="auto">
          <a:xfrm>
            <a:off x="3895790" y="2565535"/>
            <a:ext cx="830199"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b="1">
                <a:solidFill>
                  <a:srgbClr val="FFFFFF"/>
                </a:solidFill>
                <a:cs typeface="Arial" pitchFamily="34" charset="0"/>
              </a:rPr>
              <a:t>25.9%</a:t>
            </a:r>
          </a:p>
        </p:txBody>
      </p:sp>
      <p:sp>
        <p:nvSpPr>
          <p:cNvPr id="4104" name="CasellaDiTesto 9"/>
          <p:cNvSpPr txBox="1">
            <a:spLocks noChangeArrowheads="1"/>
          </p:cNvSpPr>
          <p:nvPr/>
        </p:nvSpPr>
        <p:spPr bwMode="auto">
          <a:xfrm>
            <a:off x="5191194" y="3500468"/>
            <a:ext cx="830199"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b="1">
                <a:solidFill>
                  <a:srgbClr val="FFFFFF"/>
                </a:solidFill>
                <a:cs typeface="Arial" pitchFamily="34" charset="0"/>
              </a:rPr>
              <a:t>13.3%</a:t>
            </a:r>
          </a:p>
        </p:txBody>
      </p:sp>
      <p:sp>
        <p:nvSpPr>
          <p:cNvPr id="4105" name="CasellaDiTesto 10"/>
          <p:cNvSpPr txBox="1">
            <a:spLocks noChangeArrowheads="1"/>
          </p:cNvSpPr>
          <p:nvPr/>
        </p:nvSpPr>
        <p:spPr bwMode="auto">
          <a:xfrm>
            <a:off x="6462778" y="3095761"/>
            <a:ext cx="830199"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b="1">
                <a:solidFill>
                  <a:srgbClr val="FFFFFF"/>
                </a:solidFill>
                <a:cs typeface="Arial" pitchFamily="34" charset="0"/>
              </a:rPr>
              <a:t>18.5%</a:t>
            </a:r>
          </a:p>
        </p:txBody>
      </p:sp>
      <p:sp>
        <p:nvSpPr>
          <p:cNvPr id="4106" name="CasellaDiTesto 11"/>
          <p:cNvSpPr txBox="1">
            <a:spLocks noChangeArrowheads="1"/>
          </p:cNvSpPr>
          <p:nvPr/>
        </p:nvSpPr>
        <p:spPr bwMode="auto">
          <a:xfrm>
            <a:off x="7758182" y="3213241"/>
            <a:ext cx="830199"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b="1">
                <a:solidFill>
                  <a:srgbClr val="FFFFFF"/>
                </a:solidFill>
                <a:cs typeface="Arial" pitchFamily="34" charset="0"/>
              </a:rPr>
              <a:t>17.0%</a:t>
            </a:r>
          </a:p>
        </p:txBody>
      </p:sp>
      <p:sp>
        <p:nvSpPr>
          <p:cNvPr id="4107" name="CasellaDiTesto 12"/>
          <p:cNvSpPr txBox="1">
            <a:spLocks noChangeArrowheads="1"/>
          </p:cNvSpPr>
          <p:nvPr/>
        </p:nvSpPr>
        <p:spPr bwMode="auto">
          <a:xfrm>
            <a:off x="1233902" y="5156333"/>
            <a:ext cx="1099503"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i="1">
                <a:solidFill>
                  <a:srgbClr val="FFFFFF"/>
                </a:solidFill>
                <a:cs typeface="Arial" pitchFamily="34" charset="0"/>
              </a:rPr>
              <a:t>(n. 1892)</a:t>
            </a:r>
          </a:p>
        </p:txBody>
      </p:sp>
      <p:sp>
        <p:nvSpPr>
          <p:cNvPr id="4108" name="CasellaDiTesto 14"/>
          <p:cNvSpPr txBox="1">
            <a:spLocks noChangeArrowheads="1"/>
          </p:cNvSpPr>
          <p:nvPr/>
        </p:nvSpPr>
        <p:spPr bwMode="auto">
          <a:xfrm>
            <a:off x="2636910" y="5156333"/>
            <a:ext cx="843023"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i="1">
                <a:solidFill>
                  <a:srgbClr val="FFFFFF"/>
                </a:solidFill>
                <a:cs typeface="Arial" pitchFamily="34" charset="0"/>
              </a:rPr>
              <a:t>(n. 40)</a:t>
            </a:r>
          </a:p>
        </p:txBody>
      </p:sp>
      <p:sp>
        <p:nvSpPr>
          <p:cNvPr id="4109" name="CasellaDiTesto 15"/>
          <p:cNvSpPr txBox="1">
            <a:spLocks noChangeArrowheads="1"/>
          </p:cNvSpPr>
          <p:nvPr/>
        </p:nvSpPr>
        <p:spPr bwMode="auto">
          <a:xfrm>
            <a:off x="3818048" y="5156333"/>
            <a:ext cx="971263"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i="1">
                <a:solidFill>
                  <a:srgbClr val="FFFFFF"/>
                </a:solidFill>
                <a:cs typeface="Arial" pitchFamily="34" charset="0"/>
              </a:rPr>
              <a:t>(n. 232)</a:t>
            </a:r>
          </a:p>
        </p:txBody>
      </p:sp>
      <p:sp>
        <p:nvSpPr>
          <p:cNvPr id="4110" name="CasellaDiTesto 16"/>
          <p:cNvSpPr txBox="1">
            <a:spLocks noChangeArrowheads="1"/>
          </p:cNvSpPr>
          <p:nvPr/>
        </p:nvSpPr>
        <p:spPr bwMode="auto">
          <a:xfrm>
            <a:off x="5229290" y="5156333"/>
            <a:ext cx="843023"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i="1">
                <a:solidFill>
                  <a:srgbClr val="FFFFFF"/>
                </a:solidFill>
                <a:cs typeface="Arial" pitchFamily="34" charset="0"/>
              </a:rPr>
              <a:t>(n. 83)</a:t>
            </a:r>
          </a:p>
        </p:txBody>
      </p:sp>
      <p:sp>
        <p:nvSpPr>
          <p:cNvPr id="4111" name="CasellaDiTesto 17"/>
          <p:cNvSpPr txBox="1">
            <a:spLocks noChangeArrowheads="1"/>
          </p:cNvSpPr>
          <p:nvPr/>
        </p:nvSpPr>
        <p:spPr bwMode="auto">
          <a:xfrm>
            <a:off x="6453251" y="5156333"/>
            <a:ext cx="843023"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i="1">
                <a:solidFill>
                  <a:srgbClr val="FFFFFF"/>
                </a:solidFill>
                <a:cs typeface="Arial" pitchFamily="34" charset="0"/>
              </a:rPr>
              <a:t>(n. 81)</a:t>
            </a:r>
          </a:p>
        </p:txBody>
      </p:sp>
      <p:sp>
        <p:nvSpPr>
          <p:cNvPr id="4112" name="CasellaDiTesto 18"/>
          <p:cNvSpPr txBox="1">
            <a:spLocks noChangeArrowheads="1"/>
          </p:cNvSpPr>
          <p:nvPr/>
        </p:nvSpPr>
        <p:spPr bwMode="auto">
          <a:xfrm>
            <a:off x="7606132" y="5156333"/>
            <a:ext cx="1099503" cy="365119"/>
          </a:xfrm>
          <a:prstGeom prst="rect">
            <a:avLst/>
          </a:prstGeom>
          <a:noFill/>
          <a:ln>
            <a:noFill/>
          </a:ln>
          <a:extLst/>
        </p:spPr>
        <p:txBody>
          <a:bodyPr wrap="none"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i="1">
                <a:solidFill>
                  <a:srgbClr val="FFFFFF"/>
                </a:solidFill>
                <a:cs typeface="Arial" pitchFamily="34" charset="0"/>
              </a:rPr>
              <a:t>(n. 1308)</a:t>
            </a:r>
          </a:p>
        </p:txBody>
      </p:sp>
      <p:sp>
        <p:nvSpPr>
          <p:cNvPr id="4113" name="CasellaDiTesto 3"/>
          <p:cNvSpPr txBox="1">
            <a:spLocks noChangeArrowheads="1"/>
          </p:cNvSpPr>
          <p:nvPr/>
        </p:nvSpPr>
        <p:spPr bwMode="auto">
          <a:xfrm>
            <a:off x="-36508" y="5459438"/>
            <a:ext cx="5543551" cy="368486"/>
          </a:xfrm>
          <a:prstGeom prst="rect">
            <a:avLst/>
          </a:prstGeom>
          <a:noFill/>
          <a:ln>
            <a:noFill/>
          </a:ln>
          <a:extLst/>
        </p:spPr>
        <p:txBody>
          <a:bodyPr lIns="87235" tIns="43634" rIns="87235" bIns="4363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792784" eaLnBrk="1" hangingPunct="1">
              <a:defRPr/>
            </a:pPr>
            <a:r>
              <a:rPr lang="it-IT" sz="1800">
                <a:solidFill>
                  <a:srgbClr val="FFFFFF"/>
                </a:solidFill>
                <a:cs typeface="Arial" pitchFamily="34" charset="0"/>
              </a:rPr>
              <a:t>*</a:t>
            </a:r>
            <a:r>
              <a:rPr lang="it-IT" sz="1800" b="1">
                <a:solidFill>
                  <a:srgbClr val="FFFFFF"/>
                </a:solidFill>
                <a:cs typeface="Arial" pitchFamily="34" charset="0"/>
              </a:rPr>
              <a:t>median follow-up 356 days [325-366]</a:t>
            </a:r>
          </a:p>
        </p:txBody>
      </p:sp>
    </p:spTree>
    <p:extLst>
      <p:ext uri="{BB962C8B-B14F-4D97-AF65-F5344CB8AC3E}">
        <p14:creationId xmlns:p14="http://schemas.microsoft.com/office/powerpoint/2010/main" val="15629081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0" name="Immagine 3"/>
          <p:cNvPicPr>
            <a:picLocks noChangeAspect="1"/>
          </p:cNvPicPr>
          <p:nvPr/>
        </p:nvPicPr>
        <p:blipFill>
          <a:blip r:embed="rId2" cstate="print"/>
          <a:srcRect/>
          <a:stretch>
            <a:fillRect/>
          </a:stretch>
        </p:blipFill>
        <p:spPr bwMode="auto">
          <a:xfrm>
            <a:off x="2" y="0"/>
            <a:ext cx="5838825" cy="1049338"/>
          </a:xfrm>
          <a:prstGeom prst="rect">
            <a:avLst/>
          </a:prstGeom>
          <a:noFill/>
          <a:ln w="9525">
            <a:noFill/>
            <a:miter lim="800000"/>
            <a:headEnd/>
            <a:tailEnd/>
          </a:ln>
        </p:spPr>
      </p:pic>
      <p:sp>
        <p:nvSpPr>
          <p:cNvPr id="662531" name="Rettangolo 4"/>
          <p:cNvSpPr>
            <a:spLocks noChangeArrowheads="1"/>
          </p:cNvSpPr>
          <p:nvPr/>
        </p:nvSpPr>
        <p:spPr bwMode="auto">
          <a:xfrm>
            <a:off x="2225702" y="6467475"/>
            <a:ext cx="6918325" cy="369328"/>
          </a:xfrm>
          <a:prstGeom prst="rect">
            <a:avLst/>
          </a:prstGeom>
          <a:noFill/>
          <a:ln w="9525">
            <a:noFill/>
            <a:miter lim="800000"/>
            <a:headEnd/>
            <a:tailEnd/>
          </a:ln>
        </p:spPr>
        <p:txBody>
          <a:bodyPr lIns="91435" tIns="45718" rIns="91435" bIns="45718">
            <a:spAutoFit/>
          </a:bodyPr>
          <a:lstStyle/>
          <a:p>
            <a:pPr defTabSz="457177"/>
            <a:r>
              <a:rPr lang="en-US" sz="1800">
                <a:solidFill>
                  <a:srgbClr val="000000"/>
                </a:solidFill>
                <a:latin typeface="Calibri"/>
                <a:ea typeface="ＭＳ Ｐゴシック" charset="-128"/>
              </a:rPr>
              <a:t>M</a:t>
            </a:r>
            <a:r>
              <a:rPr lang="it-IT" sz="1800">
                <a:solidFill>
                  <a:srgbClr val="000000"/>
                </a:solidFill>
                <a:latin typeface="Calibri"/>
                <a:ea typeface="ＭＳ Ｐゴシック" charset="-128"/>
              </a:rPr>
              <a:t>a</a:t>
            </a:r>
            <a:r>
              <a:rPr lang="en-US" sz="1800">
                <a:solidFill>
                  <a:srgbClr val="000000"/>
                </a:solidFill>
                <a:latin typeface="Calibri"/>
                <a:ea typeface="ＭＳ Ｐゴシック" charset="-128"/>
              </a:rPr>
              <a:t>ggioni AP et al. European Journal of Heart Failure (2016) 18, 402–410</a:t>
            </a:r>
            <a:endParaRPr lang="it-IT" sz="1800">
              <a:solidFill>
                <a:srgbClr val="000000"/>
              </a:solidFill>
              <a:latin typeface="Calibri"/>
              <a:ea typeface="ＭＳ Ｐゴシック" charset="-128"/>
            </a:endParaRPr>
          </a:p>
        </p:txBody>
      </p:sp>
      <p:pic>
        <p:nvPicPr>
          <p:cNvPr id="662532" name="Immagine 5"/>
          <p:cNvPicPr>
            <a:picLocks noChangeAspect="1"/>
          </p:cNvPicPr>
          <p:nvPr/>
        </p:nvPicPr>
        <p:blipFill>
          <a:blip r:embed="rId3" cstate="print"/>
          <a:srcRect/>
          <a:stretch>
            <a:fillRect/>
          </a:stretch>
        </p:blipFill>
        <p:spPr bwMode="auto">
          <a:xfrm>
            <a:off x="8202669" y="0"/>
            <a:ext cx="941387" cy="1049338"/>
          </a:xfrm>
          <a:prstGeom prst="rect">
            <a:avLst/>
          </a:prstGeom>
          <a:noFill/>
          <a:ln w="9525">
            <a:noFill/>
            <a:miter lim="800000"/>
            <a:headEnd/>
            <a:tailEnd/>
          </a:ln>
        </p:spPr>
      </p:pic>
      <p:pic>
        <p:nvPicPr>
          <p:cNvPr id="662533" name="Immagine 1"/>
          <p:cNvPicPr>
            <a:picLocks noChangeAspect="1"/>
          </p:cNvPicPr>
          <p:nvPr/>
        </p:nvPicPr>
        <p:blipFill>
          <a:blip r:embed="rId4" cstate="print"/>
          <a:srcRect/>
          <a:stretch>
            <a:fillRect/>
          </a:stretch>
        </p:blipFill>
        <p:spPr bwMode="auto">
          <a:xfrm>
            <a:off x="133389" y="1649413"/>
            <a:ext cx="4435475" cy="3930650"/>
          </a:xfrm>
          <a:prstGeom prst="rect">
            <a:avLst/>
          </a:prstGeom>
          <a:noFill/>
          <a:ln w="9525">
            <a:noFill/>
            <a:miter lim="800000"/>
            <a:headEnd/>
            <a:tailEnd/>
          </a:ln>
        </p:spPr>
      </p:pic>
      <p:pic>
        <p:nvPicPr>
          <p:cNvPr id="662534" name="Immagine 2"/>
          <p:cNvPicPr>
            <a:picLocks noChangeAspect="1"/>
          </p:cNvPicPr>
          <p:nvPr/>
        </p:nvPicPr>
        <p:blipFill>
          <a:blip r:embed="rId5" cstate="print"/>
          <a:srcRect/>
          <a:stretch>
            <a:fillRect/>
          </a:stretch>
        </p:blipFill>
        <p:spPr bwMode="auto">
          <a:xfrm>
            <a:off x="4705351" y="2487614"/>
            <a:ext cx="4330700" cy="2397125"/>
          </a:xfrm>
          <a:prstGeom prst="rect">
            <a:avLst/>
          </a:prstGeom>
          <a:noFill/>
          <a:ln w="9525">
            <a:noFill/>
            <a:miter lim="800000"/>
            <a:headEnd/>
            <a:tailEnd/>
          </a:ln>
        </p:spPr>
      </p:pic>
    </p:spTree>
    <p:extLst>
      <p:ext uri="{BB962C8B-B14F-4D97-AF65-F5344CB8AC3E}">
        <p14:creationId xmlns:p14="http://schemas.microsoft.com/office/powerpoint/2010/main" val="490268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4" name="Immagine 3"/>
          <p:cNvPicPr>
            <a:picLocks noChangeAspect="1"/>
          </p:cNvPicPr>
          <p:nvPr/>
        </p:nvPicPr>
        <p:blipFill>
          <a:blip r:embed="rId2" cstate="print"/>
          <a:srcRect/>
          <a:stretch>
            <a:fillRect/>
          </a:stretch>
        </p:blipFill>
        <p:spPr bwMode="auto">
          <a:xfrm>
            <a:off x="0" y="1049338"/>
            <a:ext cx="9144000" cy="4984750"/>
          </a:xfrm>
          <a:prstGeom prst="rect">
            <a:avLst/>
          </a:prstGeom>
          <a:noFill/>
          <a:ln w="9525">
            <a:noFill/>
            <a:miter lim="800000"/>
            <a:headEnd/>
            <a:tailEnd/>
          </a:ln>
        </p:spPr>
      </p:pic>
      <p:pic>
        <p:nvPicPr>
          <p:cNvPr id="663555" name="Immagine 4"/>
          <p:cNvPicPr>
            <a:picLocks noChangeAspect="1"/>
          </p:cNvPicPr>
          <p:nvPr/>
        </p:nvPicPr>
        <p:blipFill>
          <a:blip r:embed="rId3" cstate="print"/>
          <a:srcRect/>
          <a:stretch>
            <a:fillRect/>
          </a:stretch>
        </p:blipFill>
        <p:spPr bwMode="auto">
          <a:xfrm>
            <a:off x="2" y="0"/>
            <a:ext cx="5838825" cy="1049338"/>
          </a:xfrm>
          <a:prstGeom prst="rect">
            <a:avLst/>
          </a:prstGeom>
          <a:noFill/>
          <a:ln w="9525">
            <a:noFill/>
            <a:miter lim="800000"/>
            <a:headEnd/>
            <a:tailEnd/>
          </a:ln>
        </p:spPr>
      </p:pic>
      <p:sp>
        <p:nvSpPr>
          <p:cNvPr id="663556" name="Rettangolo 5"/>
          <p:cNvSpPr>
            <a:spLocks noChangeArrowheads="1"/>
          </p:cNvSpPr>
          <p:nvPr/>
        </p:nvSpPr>
        <p:spPr bwMode="auto">
          <a:xfrm>
            <a:off x="2225702" y="6467475"/>
            <a:ext cx="6918325" cy="369328"/>
          </a:xfrm>
          <a:prstGeom prst="rect">
            <a:avLst/>
          </a:prstGeom>
          <a:noFill/>
          <a:ln w="9525">
            <a:noFill/>
            <a:miter lim="800000"/>
            <a:headEnd/>
            <a:tailEnd/>
          </a:ln>
        </p:spPr>
        <p:txBody>
          <a:bodyPr lIns="91435" tIns="45718" rIns="91435" bIns="45718">
            <a:spAutoFit/>
          </a:bodyPr>
          <a:lstStyle/>
          <a:p>
            <a:pPr defTabSz="457177"/>
            <a:r>
              <a:rPr lang="en-US" sz="1800">
                <a:solidFill>
                  <a:srgbClr val="000000"/>
                </a:solidFill>
                <a:latin typeface="Calibri"/>
                <a:ea typeface="ＭＳ Ｐゴシック" charset="-128"/>
              </a:rPr>
              <a:t>M</a:t>
            </a:r>
            <a:r>
              <a:rPr lang="it-IT" sz="1800">
                <a:solidFill>
                  <a:srgbClr val="000000"/>
                </a:solidFill>
                <a:latin typeface="Calibri"/>
                <a:ea typeface="ＭＳ Ｐゴシック" charset="-128"/>
              </a:rPr>
              <a:t>a</a:t>
            </a:r>
            <a:r>
              <a:rPr lang="en-US" sz="1800">
                <a:solidFill>
                  <a:srgbClr val="000000"/>
                </a:solidFill>
                <a:latin typeface="Calibri"/>
                <a:ea typeface="ＭＳ Ｐゴシック" charset="-128"/>
              </a:rPr>
              <a:t>ggioni AP et al. European Journal of Heart Failure (2016) 18, 402–410</a:t>
            </a:r>
            <a:endParaRPr lang="it-IT" sz="1800">
              <a:solidFill>
                <a:srgbClr val="000000"/>
              </a:solidFill>
              <a:latin typeface="Calibri"/>
              <a:ea typeface="ＭＳ Ｐゴシック" charset="-128"/>
            </a:endParaRPr>
          </a:p>
        </p:txBody>
      </p:sp>
      <p:pic>
        <p:nvPicPr>
          <p:cNvPr id="663557" name="Immagine 6"/>
          <p:cNvPicPr>
            <a:picLocks noChangeAspect="1"/>
          </p:cNvPicPr>
          <p:nvPr/>
        </p:nvPicPr>
        <p:blipFill>
          <a:blip r:embed="rId4" cstate="print"/>
          <a:srcRect/>
          <a:stretch>
            <a:fillRect/>
          </a:stretch>
        </p:blipFill>
        <p:spPr bwMode="auto">
          <a:xfrm>
            <a:off x="8202669" y="0"/>
            <a:ext cx="941387" cy="1049338"/>
          </a:xfrm>
          <a:prstGeom prst="rect">
            <a:avLst/>
          </a:prstGeom>
          <a:noFill/>
          <a:ln w="9525">
            <a:noFill/>
            <a:miter lim="800000"/>
            <a:headEnd/>
            <a:tailEnd/>
          </a:ln>
        </p:spPr>
      </p:pic>
      <p:sp>
        <p:nvSpPr>
          <p:cNvPr id="663558" name="Rettangolo 7"/>
          <p:cNvSpPr>
            <a:spLocks noChangeArrowheads="1"/>
          </p:cNvSpPr>
          <p:nvPr/>
        </p:nvSpPr>
        <p:spPr bwMode="auto">
          <a:xfrm>
            <a:off x="2627313" y="5849939"/>
            <a:ext cx="4144522" cy="369328"/>
          </a:xfrm>
          <a:prstGeom prst="rect">
            <a:avLst/>
          </a:prstGeom>
          <a:noFill/>
          <a:ln w="9525">
            <a:noFill/>
            <a:miter lim="800000"/>
            <a:headEnd/>
            <a:tailEnd/>
          </a:ln>
        </p:spPr>
        <p:txBody>
          <a:bodyPr wrap="none" lIns="91435" tIns="45718" rIns="91435" bIns="45718">
            <a:spAutoFit/>
          </a:bodyPr>
          <a:lstStyle/>
          <a:p>
            <a:pPr defTabSz="457177"/>
            <a:r>
              <a:rPr lang="en-US" sz="1800">
                <a:solidFill>
                  <a:srgbClr val="000000"/>
                </a:solidFill>
                <a:latin typeface="Calibri"/>
                <a:ea typeface="ＭＳ Ｐゴシック" charset="-128"/>
              </a:rPr>
              <a:t>Rate and causes of hospital re-admissions.</a:t>
            </a:r>
            <a:endParaRPr lang="it-IT" sz="1800">
              <a:solidFill>
                <a:srgbClr val="000000"/>
              </a:solidFill>
              <a:latin typeface="Calibri"/>
              <a:ea typeface="ＭＳ Ｐゴシック" charset="-128"/>
            </a:endParaRPr>
          </a:p>
        </p:txBody>
      </p:sp>
    </p:spTree>
    <p:extLst>
      <p:ext uri="{BB962C8B-B14F-4D97-AF65-F5344CB8AC3E}">
        <p14:creationId xmlns:p14="http://schemas.microsoft.com/office/powerpoint/2010/main" val="1045014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930" y="690566"/>
            <a:ext cx="5722144"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892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Slide7 Gri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9" y="549275"/>
            <a:ext cx="842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815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13648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143673" y="1761536"/>
            <a:ext cx="255118" cy="1155573"/>
          </a:xfrm>
          <a:prstGeom prst="rect">
            <a:avLst/>
          </a:prstGeom>
          <a:noFill/>
        </p:spPr>
        <p:txBody>
          <a:bodyPr vert="mongolianVert" wrap="none" lIns="0" tIns="0" rIns="0" bIns="0"/>
          <a:lstStyle/>
          <a:p>
            <a:pPr fontAlgn="auto">
              <a:spcBef>
                <a:spcPts val="0"/>
              </a:spcBef>
              <a:spcAft>
                <a:spcPts val="0"/>
              </a:spcAft>
              <a:defRPr/>
            </a:pPr>
            <a:r>
              <a:rPr lang="it-IT">
                <a:solidFill>
                  <a:srgbClr val="FFFFFF"/>
                </a:solidFill>
                <a:latin typeface="Times New Roman"/>
                <a:cs typeface="+mn-cs"/>
              </a:rPr>
              <a:t>Biomarkers</a:t>
            </a:r>
          </a:p>
        </p:txBody>
      </p:sp>
      <p:sp>
        <p:nvSpPr>
          <p:cNvPr id="9221" name="CasellaDiTesto 4"/>
          <p:cNvSpPr txBox="1">
            <a:spLocks noChangeArrowheads="1"/>
          </p:cNvSpPr>
          <p:nvPr/>
        </p:nvSpPr>
        <p:spPr bwMode="auto">
          <a:xfrm>
            <a:off x="487365" y="6597650"/>
            <a:ext cx="2005012"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it-IT" sz="900" b="1" i="1">
                <a:solidFill>
                  <a:srgbClr val="BFBFBF"/>
                </a:solidFill>
                <a:latin typeface="Arial" pitchFamily="34" charset="0"/>
              </a:rPr>
              <a:t>University Medical Center Groningen</a:t>
            </a:r>
          </a:p>
        </p:txBody>
      </p:sp>
      <p:grpSp>
        <p:nvGrpSpPr>
          <p:cNvPr id="6" name="Gruppo 2"/>
          <p:cNvGrpSpPr>
            <a:grpSpLocks/>
          </p:cNvGrpSpPr>
          <p:nvPr/>
        </p:nvGrpSpPr>
        <p:grpSpPr bwMode="auto">
          <a:xfrm>
            <a:off x="0" y="6029435"/>
            <a:ext cx="9144000" cy="828675"/>
            <a:chOff x="0" y="5978525"/>
            <a:chExt cx="9144000" cy="879475"/>
          </a:xfrm>
        </p:grpSpPr>
        <p:pic>
          <p:nvPicPr>
            <p:cNvPr id="7" name="Picture 13" descr="NUOVO nuovo simbolo solo tondo"/>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875" y="6089650"/>
              <a:ext cx="755650" cy="736600"/>
            </a:xfrm>
            <a:prstGeom prst="rect">
              <a:avLst/>
            </a:prstGeom>
            <a:noFill/>
            <a:ln w="9525">
              <a:noFill/>
              <a:miter lim="800000"/>
              <a:headEnd/>
              <a:tailEnd/>
            </a:ln>
          </p:spPr>
        </p:pic>
        <p:pic>
          <p:nvPicPr>
            <p:cNvPr id="8" name="Picture 12" descr="int1"/>
            <p:cNvPicPr>
              <a:picLocks noChangeAspect="1" noChangeArrowheads="1"/>
            </p:cNvPicPr>
            <p:nvPr/>
          </p:nvPicPr>
          <p:blipFill>
            <a:blip r:embed="rId4" cstate="print"/>
            <a:srcRect/>
            <a:stretch>
              <a:fillRect/>
            </a:stretch>
          </p:blipFill>
          <p:spPr bwMode="auto">
            <a:xfrm>
              <a:off x="8116887" y="6029325"/>
              <a:ext cx="1011238" cy="828675"/>
            </a:xfrm>
            <a:prstGeom prst="rect">
              <a:avLst/>
            </a:prstGeom>
            <a:noFill/>
            <a:ln w="9525">
              <a:noFill/>
              <a:miter lim="800000"/>
              <a:headEnd/>
              <a:tailEnd/>
            </a:ln>
          </p:spPr>
        </p:pic>
        <p:sp>
          <p:nvSpPr>
            <p:cNvPr id="9" name="Line 1080"/>
            <p:cNvSpPr>
              <a:spLocks noChangeShapeType="1"/>
            </p:cNvSpPr>
            <p:nvPr/>
          </p:nvSpPr>
          <p:spPr bwMode="auto">
            <a:xfrm>
              <a:off x="0" y="5978525"/>
              <a:ext cx="9144000" cy="0"/>
            </a:xfrm>
            <a:prstGeom prst="line">
              <a:avLst/>
            </a:prstGeom>
            <a:noFill/>
            <a:ln w="38100">
              <a:solidFill>
                <a:srgbClr val="FF3300"/>
              </a:solidFill>
              <a:round/>
              <a:headEnd/>
              <a:tailEnd/>
            </a:ln>
          </p:spPr>
          <p:txBody>
            <a:bodyPr/>
            <a:lstStyle/>
            <a:p>
              <a:pPr defTabSz="457200"/>
              <a:endParaRPr lang="it-IT" sz="1800" smtClean="0">
                <a:solidFill>
                  <a:prstClr val="black"/>
                </a:solidFill>
                <a:latin typeface="Calibri"/>
              </a:endParaRPr>
            </a:p>
          </p:txBody>
        </p:sp>
      </p:grpSp>
    </p:spTree>
    <p:extLst>
      <p:ext uri="{BB962C8B-B14F-4D97-AF65-F5344CB8AC3E}">
        <p14:creationId xmlns:p14="http://schemas.microsoft.com/office/powerpoint/2010/main" val="1520850113"/>
      </p:ext>
    </p:extLst>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5" y="101600"/>
            <a:ext cx="66992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2768" y="1171685"/>
            <a:ext cx="3951287"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magin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 y="939800"/>
            <a:ext cx="51562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ttangolo 6"/>
          <p:cNvSpPr>
            <a:spLocks noChangeArrowheads="1"/>
          </p:cNvSpPr>
          <p:nvPr/>
        </p:nvSpPr>
        <p:spPr bwMode="auto">
          <a:xfrm>
            <a:off x="5156254" y="474773"/>
            <a:ext cx="28240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is-IS" sz="1400" smtClean="0">
                <a:solidFill>
                  <a:prstClr val="black"/>
                </a:solidFill>
                <a:latin typeface="Calibri" pitchFamily="34" charset="0"/>
                <a:ea typeface="MS PGothic" pitchFamily="34" charset="-128"/>
              </a:rPr>
              <a:t>Clin Res Cardiol (2015) 104:491–499</a:t>
            </a:r>
            <a:endParaRPr lang="it-IT" sz="1400" smtClean="0">
              <a:solidFill>
                <a:prstClr val="black"/>
              </a:solidFill>
              <a:latin typeface="Calibri" pitchFamily="34" charset="0"/>
              <a:ea typeface="MS PGothic" pitchFamily="34" charset="-128"/>
            </a:endParaRPr>
          </a:p>
        </p:txBody>
      </p:sp>
      <p:sp>
        <p:nvSpPr>
          <p:cNvPr id="4101" name="Rettangolo 7"/>
          <p:cNvSpPr>
            <a:spLocks noChangeArrowheads="1"/>
          </p:cNvSpPr>
          <p:nvPr/>
        </p:nvSpPr>
        <p:spPr bwMode="auto">
          <a:xfrm>
            <a:off x="1884365" y="5657904"/>
            <a:ext cx="7259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r>
              <a:rPr lang="en-US" sz="1800" smtClean="0">
                <a:solidFill>
                  <a:prstClr val="black"/>
                </a:solidFill>
                <a:latin typeface="Calibri" pitchFamily="34" charset="0"/>
                <a:ea typeface="MS PGothic" pitchFamily="34" charset="-128"/>
              </a:rPr>
              <a:t> sST2 provides robust prognostic information in acute heart failure with HFrEF, while this pattern was less clear in HFpEF. When sST2 was measured together with BNP, it improved prognostic accuracy in both groups, more clearly in HFrEF.</a:t>
            </a:r>
            <a:endParaRPr lang="it-IT" sz="1800" smtClean="0">
              <a:solidFill>
                <a:prstClr val="black"/>
              </a:solidFill>
              <a:latin typeface="Calibri" pitchFamily="34" charset="0"/>
              <a:ea typeface="MS PGothic" pitchFamily="34" charset="-128"/>
            </a:endParaRPr>
          </a:p>
        </p:txBody>
      </p:sp>
      <p:pic>
        <p:nvPicPr>
          <p:cNvPr id="4102" name="Immagine 8"/>
          <p:cNvPicPr>
            <a:picLocks noChangeAspect="1"/>
          </p:cNvPicPr>
          <p:nvPr/>
        </p:nvPicPr>
        <p:blipFill>
          <a:blip r:embed="rId5">
            <a:extLst>
              <a:ext uri="{28A0092B-C50C-407E-A947-70E740481C1C}">
                <a14:useLocalDpi xmlns:a14="http://schemas.microsoft.com/office/drawing/2010/main" val="0"/>
              </a:ext>
            </a:extLst>
          </a:blip>
          <a:srcRect b="50188"/>
          <a:stretch>
            <a:fillRect/>
          </a:stretch>
        </p:blipFill>
        <p:spPr bwMode="auto">
          <a:xfrm>
            <a:off x="7983538" y="0"/>
            <a:ext cx="116046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ttangolo 9"/>
          <p:cNvSpPr>
            <a:spLocks noChangeArrowheads="1"/>
          </p:cNvSpPr>
          <p:nvPr/>
        </p:nvSpPr>
        <p:spPr bwMode="auto">
          <a:xfrm>
            <a:off x="5283202" y="3392488"/>
            <a:ext cx="38735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457200"/>
            <a:r>
              <a:rPr lang="en-US" sz="1100" smtClean="0">
                <a:solidFill>
                  <a:prstClr val="black"/>
                </a:solidFill>
                <a:latin typeface="Calibri" pitchFamily="34" charset="0"/>
                <a:ea typeface="MS PGothic" pitchFamily="34" charset="-128"/>
              </a:rPr>
              <a:t>Biomarker levels in patients with and without the composite endpoint all-cause death or hospital readmission for heart failure within 6 months, overall and by left ventricular ejection fraction.</a:t>
            </a:r>
            <a:endParaRPr lang="it-IT" sz="1100" smtClean="0">
              <a:solidFill>
                <a:prstClr val="black"/>
              </a:solidFill>
              <a:latin typeface="Calibri" pitchFamily="34" charset="0"/>
              <a:ea typeface="MS PGothic" pitchFamily="34" charset="-128"/>
            </a:endParaRPr>
          </a:p>
        </p:txBody>
      </p:sp>
      <p:sp>
        <p:nvSpPr>
          <p:cNvPr id="4104" name="Rettangolo 10"/>
          <p:cNvSpPr>
            <a:spLocks noChangeArrowheads="1"/>
          </p:cNvSpPr>
          <p:nvPr/>
        </p:nvSpPr>
        <p:spPr bwMode="auto">
          <a:xfrm>
            <a:off x="114300" y="4811713"/>
            <a:ext cx="515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457200"/>
            <a:r>
              <a:rPr lang="en-US" sz="1600" smtClean="0">
                <a:solidFill>
                  <a:prstClr val="black"/>
                </a:solidFill>
                <a:latin typeface="Calibri" pitchFamily="34" charset="0"/>
                <a:ea typeface="MS PGothic" pitchFamily="34" charset="-128"/>
              </a:rPr>
              <a:t>Kaplan–Meier estimates of hospitalization-free survival for heart failure within 6 months, according</a:t>
            </a:r>
            <a:endParaRPr lang="it-IT" sz="1600" smtClean="0">
              <a:solidFill>
                <a:prstClr val="black"/>
              </a:solidFill>
              <a:latin typeface="Calibri" pitchFamily="34" charset="0"/>
              <a:ea typeface="MS PGothic" pitchFamily="34" charset="-128"/>
            </a:endParaRPr>
          </a:p>
        </p:txBody>
      </p:sp>
    </p:spTree>
    <p:extLst>
      <p:ext uri="{BB962C8B-B14F-4D97-AF65-F5344CB8AC3E}">
        <p14:creationId xmlns:p14="http://schemas.microsoft.com/office/powerpoint/2010/main" val="3671208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950"/>
            <a:ext cx="8229600" cy="639762"/>
          </a:xfrm>
          <a:solidFill>
            <a:schemeClr val="bg1"/>
          </a:solidFill>
        </p:spPr>
        <p:txBody>
          <a:bodyPr/>
          <a:lstStyle/>
          <a:p>
            <a:r>
              <a:rPr lang="en-US" sz="3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AHA/ACC 2017 - Biomarkers </a:t>
            </a:r>
            <a:br>
              <a:rPr lang="en-US" sz="3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br>
            <a:r>
              <a:rPr lang="en-US" sz="3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Indications for Use</a:t>
            </a:r>
          </a:p>
        </p:txBody>
      </p:sp>
      <p:sp>
        <p:nvSpPr>
          <p:cNvPr id="10" name="TextBox 9"/>
          <p:cNvSpPr txBox="1"/>
          <p:nvPr/>
        </p:nvSpPr>
        <p:spPr>
          <a:xfrm>
            <a:off x="457200" y="5181655"/>
            <a:ext cx="8229600" cy="765247"/>
          </a:xfrm>
          <a:prstGeom prst="rect">
            <a:avLst/>
          </a:prstGeom>
          <a:noFill/>
        </p:spPr>
        <p:txBody>
          <a:bodyPr wrap="square" lIns="87253" tIns="43643" rIns="87253" bIns="43643" rtlCol="0">
            <a:spAutoFit/>
          </a:bodyPr>
          <a:lstStyle/>
          <a:p>
            <a:pPr defTabSz="792948"/>
            <a:r>
              <a:rPr lang="en-US" sz="1100" dirty="0">
                <a:solidFill>
                  <a:srgbClr val="000000"/>
                </a:solidFill>
                <a:latin typeface="Arial"/>
                <a:ea typeface="Geneva" charset="-128"/>
              </a:rPr>
              <a:t>*Other biomarkers of injury or fibrosis include soluble ST2 receptor, galectin-3, and high-sensitivity troponin.</a:t>
            </a:r>
          </a:p>
          <a:p>
            <a:pPr defTabSz="792948"/>
            <a:r>
              <a:rPr lang="en-US" sz="1100" dirty="0">
                <a:solidFill>
                  <a:srgbClr val="000000"/>
                </a:solidFill>
                <a:latin typeface="Arial"/>
                <a:ea typeface="Geneva" charset="-128"/>
              </a:rPr>
              <a:t>ACC indicates American College of Cardiology; AHA, American Heart Association; ADHF, acute decompensated heart failure; BNP, B-type natriuretic peptide; COR, Class of Recommendation; ED, emergency department; HF, heart failure; NT-</a:t>
            </a:r>
            <a:r>
              <a:rPr lang="en-US" sz="1100" dirty="0" err="1">
                <a:solidFill>
                  <a:srgbClr val="000000"/>
                </a:solidFill>
                <a:latin typeface="Arial"/>
                <a:ea typeface="Geneva" charset="-128"/>
              </a:rPr>
              <a:t>proBNP</a:t>
            </a:r>
            <a:r>
              <a:rPr lang="en-US" sz="1100" dirty="0">
                <a:solidFill>
                  <a:srgbClr val="000000"/>
                </a:solidFill>
                <a:latin typeface="Arial"/>
                <a:ea typeface="Geneva" charset="-128"/>
              </a:rPr>
              <a:t>, N-terminal pro-B-type natriuretic peptide; NYHA, New York Heart Association; and pts, patients.</a:t>
            </a:r>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597" y="990713"/>
            <a:ext cx="6454810" cy="4104033"/>
          </a:xfrm>
        </p:spPr>
      </p:pic>
    </p:spTree>
    <p:extLst>
      <p:ext uri="{BB962C8B-B14F-4D97-AF65-F5344CB8AC3E}">
        <p14:creationId xmlns:p14="http://schemas.microsoft.com/office/powerpoint/2010/main" val="29458011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46085"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163" y="901700"/>
            <a:ext cx="5148262"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CasellaDiTesto 2"/>
          <p:cNvSpPr txBox="1">
            <a:spLocks noChangeArrowheads="1"/>
          </p:cNvSpPr>
          <p:nvPr/>
        </p:nvSpPr>
        <p:spPr bwMode="auto">
          <a:xfrm>
            <a:off x="5497513" y="2820988"/>
            <a:ext cx="3646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en-US" altLang="it-IT" sz="1800" smtClean="0">
                <a:solidFill>
                  <a:prstClr val="black"/>
                </a:solidFill>
              </a:rPr>
              <a:t>Causes of elevated concentrations of</a:t>
            </a:r>
          </a:p>
          <a:p>
            <a:pPr defTabSz="457200" eaLnBrk="1" hangingPunct="1"/>
            <a:r>
              <a:rPr lang="ro-RO" altLang="it-IT" sz="1800" smtClean="0">
                <a:solidFill>
                  <a:prstClr val="black"/>
                </a:solidFill>
              </a:rPr>
              <a:t>natriuretic peptides</a:t>
            </a:r>
            <a:endParaRPr lang="it-IT" altLang="it-IT" sz="1800" smtClean="0">
              <a:solidFill>
                <a:prstClr val="black"/>
              </a:solidFill>
            </a:endParaRPr>
          </a:p>
        </p:txBody>
      </p:sp>
    </p:spTree>
    <p:extLst>
      <p:ext uri="{BB962C8B-B14F-4D97-AF65-F5344CB8AC3E}">
        <p14:creationId xmlns:p14="http://schemas.microsoft.com/office/powerpoint/2010/main" val="3207067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6699"/>
                </a:solidFill>
              </a:rPr>
              <a:t>Risk of death by early changes in markers of</a:t>
            </a:r>
            <a:br>
              <a:rPr lang="en-US" b="1" dirty="0" smtClean="0">
                <a:solidFill>
                  <a:srgbClr val="006699"/>
                </a:solidFill>
              </a:rPr>
            </a:br>
            <a:r>
              <a:rPr lang="en-US" b="1" dirty="0" smtClean="0">
                <a:solidFill>
                  <a:srgbClr val="006699"/>
                </a:solidFill>
              </a:rPr>
              <a:t>organ function, damage, and congestion</a:t>
            </a:r>
            <a:endParaRPr lang="en-US" b="1" dirty="0">
              <a:solidFill>
                <a:srgbClr val="006699"/>
              </a:solidFill>
            </a:endParaRPr>
          </a:p>
        </p:txBody>
      </p:sp>
      <p:sp>
        <p:nvSpPr>
          <p:cNvPr id="6" name="Rectangle 1"/>
          <p:cNvSpPr>
            <a:spLocks noChangeArrowheads="1"/>
          </p:cNvSpPr>
          <p:nvPr/>
        </p:nvSpPr>
        <p:spPr bwMode="auto">
          <a:xfrm>
            <a:off x="2038575" y="6465991"/>
            <a:ext cx="5057437" cy="30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0" tIns="45697" rIns="91390" bIns="45697" numCol="1" anchor="ctr" anchorCtr="0" compatLnSpc="1">
            <a:prstTxWarp prst="textNoShape">
              <a:avLst/>
            </a:prstTxWarp>
            <a:spAutoFit/>
          </a:bodyPr>
          <a:lstStyle/>
          <a:p>
            <a:r>
              <a:rPr lang="en-US" sz="1400" dirty="0" smtClean="0">
                <a:solidFill>
                  <a:srgbClr val="000000"/>
                </a:solidFill>
                <a:latin typeface="Arial"/>
                <a:ea typeface="ＭＳ Ｐゴシック" charset="0"/>
                <a:cs typeface="Arial" pitchFamily="34" charset="0"/>
              </a:rPr>
              <a:t>Metra M et al. J Am </a:t>
            </a:r>
            <a:r>
              <a:rPr lang="en-US" sz="1400" dirty="0" err="1" smtClean="0">
                <a:solidFill>
                  <a:srgbClr val="000000"/>
                </a:solidFill>
                <a:latin typeface="Arial"/>
                <a:ea typeface="ＭＳ Ｐゴシック" charset="0"/>
                <a:cs typeface="Arial" pitchFamily="34" charset="0"/>
              </a:rPr>
              <a:t>Coll</a:t>
            </a:r>
            <a:r>
              <a:rPr lang="en-US" sz="1400" dirty="0" smtClean="0">
                <a:solidFill>
                  <a:srgbClr val="000000"/>
                </a:solidFill>
                <a:latin typeface="Arial"/>
                <a:ea typeface="ＭＳ Ｐゴシック" charset="0"/>
                <a:cs typeface="Arial" pitchFamily="34" charset="0"/>
              </a:rPr>
              <a:t> </a:t>
            </a:r>
            <a:r>
              <a:rPr lang="en-US" sz="1400" dirty="0" err="1" smtClean="0">
                <a:solidFill>
                  <a:srgbClr val="000000"/>
                </a:solidFill>
                <a:latin typeface="Arial"/>
                <a:ea typeface="ＭＳ Ｐゴシック" charset="0"/>
                <a:cs typeface="Arial" pitchFamily="34" charset="0"/>
              </a:rPr>
              <a:t>Cardiol</a:t>
            </a:r>
            <a:r>
              <a:rPr lang="en-US" sz="1400" dirty="0" smtClean="0">
                <a:solidFill>
                  <a:srgbClr val="000000"/>
                </a:solidFill>
                <a:latin typeface="Arial"/>
                <a:ea typeface="ＭＳ Ｐゴシック" charset="0"/>
                <a:cs typeface="Arial" pitchFamily="34" charset="0"/>
              </a:rPr>
              <a:t>. 2013 Jan 15;61(2):196-206.</a:t>
            </a:r>
            <a:r>
              <a:rPr lang="en-US" sz="1400" dirty="0" smtClean="0">
                <a:solidFill>
                  <a:prstClr val="black"/>
                </a:solidFill>
                <a:latin typeface="Arial"/>
                <a:ea typeface="ＭＳ Ｐゴシック" charset="0"/>
                <a:cs typeface="Arial" pitchFamily="34" charset="0"/>
              </a:rPr>
              <a:t> </a:t>
            </a:r>
          </a:p>
        </p:txBody>
      </p:sp>
      <p:grpSp>
        <p:nvGrpSpPr>
          <p:cNvPr id="4" name="Gruppo 3"/>
          <p:cNvGrpSpPr/>
          <p:nvPr/>
        </p:nvGrpSpPr>
        <p:grpSpPr>
          <a:xfrm>
            <a:off x="839301" y="1304278"/>
            <a:ext cx="7465402" cy="4985855"/>
            <a:chOff x="834538" y="1210456"/>
            <a:chExt cx="7465402" cy="4985855"/>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538" y="1210456"/>
              <a:ext cx="7465402" cy="498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59882" y="1212129"/>
              <a:ext cx="1840523" cy="34362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390" tIns="45697" rIns="91390" bIns="45697" rtlCol="0">
              <a:spAutoFit/>
            </a:bodyPr>
            <a:lstStyle/>
            <a:p>
              <a:pPr algn="ctr"/>
              <a:r>
                <a:rPr lang="en-US" sz="1600" b="1" dirty="0" smtClean="0">
                  <a:solidFill>
                    <a:srgbClr val="A23701">
                      <a:lumMod val="75000"/>
                    </a:srgbClr>
                  </a:solidFill>
                </a:rPr>
                <a:t>Troponin T</a:t>
              </a:r>
              <a:endParaRPr lang="en-US" sz="1600" b="1" dirty="0">
                <a:solidFill>
                  <a:srgbClr val="A23701">
                    <a:lumMod val="75000"/>
                  </a:srgbClr>
                </a:solidFill>
              </a:endParaRPr>
            </a:p>
          </p:txBody>
        </p:sp>
        <p:sp>
          <p:nvSpPr>
            <p:cNvPr id="9" name="TextBox 8"/>
            <p:cNvSpPr txBox="1"/>
            <p:nvPr/>
          </p:nvSpPr>
          <p:spPr>
            <a:xfrm>
              <a:off x="3751388" y="1212129"/>
              <a:ext cx="1992907" cy="34362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390" tIns="45697" rIns="91390" bIns="45697" rtlCol="0">
              <a:spAutoFit/>
            </a:bodyPr>
            <a:lstStyle/>
            <a:p>
              <a:pPr algn="ctr"/>
              <a:r>
                <a:rPr lang="en-US" sz="1600" b="1" dirty="0" smtClean="0">
                  <a:solidFill>
                    <a:srgbClr val="A23701">
                      <a:lumMod val="75000"/>
                    </a:srgbClr>
                  </a:solidFill>
                </a:rPr>
                <a:t>Cystatin C</a:t>
              </a:r>
              <a:endParaRPr lang="en-US" sz="1600" b="1" dirty="0">
                <a:solidFill>
                  <a:srgbClr val="A23701">
                    <a:lumMod val="75000"/>
                  </a:srgbClr>
                </a:solidFill>
              </a:endParaRPr>
            </a:p>
          </p:txBody>
        </p:sp>
        <p:sp>
          <p:nvSpPr>
            <p:cNvPr id="10" name="TextBox 9"/>
            <p:cNvSpPr txBox="1"/>
            <p:nvPr/>
          </p:nvSpPr>
          <p:spPr>
            <a:xfrm>
              <a:off x="6166324" y="1212129"/>
              <a:ext cx="1992907" cy="34362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390" tIns="45697" rIns="91390" bIns="45697" rtlCol="0">
              <a:spAutoFit/>
            </a:bodyPr>
            <a:lstStyle/>
            <a:p>
              <a:pPr algn="ctr"/>
              <a:r>
                <a:rPr lang="en-US" sz="1600" b="1" dirty="0" smtClean="0">
                  <a:solidFill>
                    <a:srgbClr val="A23701">
                      <a:lumMod val="75000"/>
                    </a:srgbClr>
                  </a:solidFill>
                </a:rPr>
                <a:t>AST</a:t>
              </a:r>
              <a:endParaRPr lang="en-US" sz="1600" b="1" dirty="0">
                <a:solidFill>
                  <a:srgbClr val="A23701">
                    <a:lumMod val="75000"/>
                  </a:srgbClr>
                </a:solidFill>
              </a:endParaRPr>
            </a:p>
          </p:txBody>
        </p:sp>
        <p:sp>
          <p:nvSpPr>
            <p:cNvPr id="11" name="TextBox 10"/>
            <p:cNvSpPr txBox="1"/>
            <p:nvPr/>
          </p:nvSpPr>
          <p:spPr>
            <a:xfrm>
              <a:off x="1359877" y="3688867"/>
              <a:ext cx="1992907" cy="34362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390" tIns="45697" rIns="91390" bIns="45697" rtlCol="0">
              <a:spAutoFit/>
            </a:bodyPr>
            <a:lstStyle/>
            <a:p>
              <a:pPr algn="ctr"/>
              <a:r>
                <a:rPr lang="en-US" sz="1600" b="1" dirty="0" smtClean="0">
                  <a:solidFill>
                    <a:srgbClr val="A23701">
                      <a:lumMod val="75000"/>
                    </a:srgbClr>
                  </a:solidFill>
                </a:rPr>
                <a:t>ALT</a:t>
              </a:r>
              <a:endParaRPr lang="en-US" sz="1600" b="1" dirty="0">
                <a:solidFill>
                  <a:srgbClr val="A23701">
                    <a:lumMod val="75000"/>
                  </a:srgbClr>
                </a:solidFill>
              </a:endParaRPr>
            </a:p>
          </p:txBody>
        </p:sp>
        <p:sp>
          <p:nvSpPr>
            <p:cNvPr id="12" name="TextBox 11"/>
            <p:cNvSpPr txBox="1"/>
            <p:nvPr/>
          </p:nvSpPr>
          <p:spPr>
            <a:xfrm>
              <a:off x="3751388" y="3688867"/>
              <a:ext cx="1992907" cy="34362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390" tIns="45697" rIns="91390" bIns="45697" rtlCol="0">
              <a:spAutoFit/>
            </a:bodyPr>
            <a:lstStyle/>
            <a:p>
              <a:pPr algn="ctr"/>
              <a:r>
                <a:rPr lang="en-US" sz="1600" b="1" dirty="0" smtClean="0">
                  <a:solidFill>
                    <a:srgbClr val="A23701">
                      <a:lumMod val="75000"/>
                    </a:srgbClr>
                  </a:solidFill>
                </a:rPr>
                <a:t>NT-proBNP</a:t>
              </a:r>
              <a:endParaRPr lang="en-US" sz="1600" b="1" dirty="0">
                <a:solidFill>
                  <a:srgbClr val="A23701">
                    <a:lumMod val="75000"/>
                  </a:srgbClr>
                </a:solidFill>
              </a:endParaRPr>
            </a:p>
          </p:txBody>
        </p:sp>
        <p:sp>
          <p:nvSpPr>
            <p:cNvPr id="13" name="TextBox 12"/>
            <p:cNvSpPr txBox="1"/>
            <p:nvPr/>
          </p:nvSpPr>
          <p:spPr>
            <a:xfrm>
              <a:off x="6119431" y="3703825"/>
              <a:ext cx="1992907" cy="26161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390" tIns="45697" rIns="91390" bIns="45697" rtlCol="0">
              <a:spAutoFit/>
            </a:bodyPr>
            <a:lstStyle/>
            <a:p>
              <a:pPr algn="ctr"/>
              <a:r>
                <a:rPr lang="en-US" sz="1100" b="1" dirty="0" smtClean="0">
                  <a:solidFill>
                    <a:srgbClr val="A23701">
                      <a:lumMod val="75000"/>
                    </a:srgbClr>
                  </a:solidFill>
                </a:rPr>
                <a:t>Worsening of heart failure</a:t>
              </a:r>
              <a:endParaRPr lang="en-US" sz="1100" b="1" dirty="0">
                <a:solidFill>
                  <a:srgbClr val="A23701">
                    <a:lumMod val="75000"/>
                  </a:srgbClr>
                </a:solidFill>
              </a:endParaRPr>
            </a:p>
          </p:txBody>
        </p:sp>
      </p:grpSp>
      <p:cxnSp>
        <p:nvCxnSpPr>
          <p:cNvPr id="14" name="Connettore 1 13"/>
          <p:cNvCxnSpPr/>
          <p:nvPr/>
        </p:nvCxnSpPr>
        <p:spPr>
          <a:xfrm flipV="1">
            <a:off x="0" y="1224476"/>
            <a:ext cx="9144000" cy="30997"/>
          </a:xfrm>
          <a:prstGeom prst="line">
            <a:avLst/>
          </a:prstGeom>
          <a:ln w="28575">
            <a:solidFill>
              <a:srgbClr val="0066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9977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Line 2"/>
          <p:cNvSpPr>
            <a:spLocks noChangeShapeType="1"/>
          </p:cNvSpPr>
          <p:nvPr/>
        </p:nvSpPr>
        <p:spPr bwMode="auto">
          <a:xfrm>
            <a:off x="7907338" y="3373438"/>
            <a:ext cx="331787" cy="1601787"/>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10" name="Rectangle 3"/>
          <p:cNvSpPr>
            <a:spLocks noChangeArrowheads="1"/>
          </p:cNvSpPr>
          <p:nvPr/>
        </p:nvSpPr>
        <p:spPr bwMode="auto">
          <a:xfrm>
            <a:off x="1035050" y="1874838"/>
            <a:ext cx="1649413" cy="336550"/>
          </a:xfrm>
          <a:prstGeom prst="rect">
            <a:avLst/>
          </a:prstGeom>
          <a:solidFill>
            <a:srgbClr val="003399"/>
          </a:solidFill>
          <a:ln w="12700">
            <a:solidFill>
              <a:schemeClr val="bg1"/>
            </a:solidFill>
            <a:miter lim="800000"/>
            <a:headEnd/>
            <a:tailEnd/>
          </a:ln>
        </p:spPr>
        <p:txBody>
          <a:bodyPr lIns="90488" tIns="44450" rIns="90488" bIns="44450">
            <a:spAutoFit/>
          </a:bodyPr>
          <a:lstStyle/>
          <a:p>
            <a:pPr eaLnBrk="0" hangingPunct="0"/>
            <a:r>
              <a:rPr lang="en-US" sz="1600" b="1" smtClean="0">
                <a:solidFill>
                  <a:srgbClr val="FFFFFF"/>
                </a:solidFill>
                <a:latin typeface="Arial" pitchFamily="34" charset="0"/>
                <a:ea typeface="ＭＳ Ｐゴシック" pitchFamily="34" charset="-128"/>
              </a:rPr>
              <a:t>Forward failure</a:t>
            </a:r>
          </a:p>
        </p:txBody>
      </p:sp>
      <p:sp>
        <p:nvSpPr>
          <p:cNvPr id="43011" name="Line 4"/>
          <p:cNvSpPr>
            <a:spLocks noChangeShapeType="1"/>
          </p:cNvSpPr>
          <p:nvPr/>
        </p:nvSpPr>
        <p:spPr bwMode="auto">
          <a:xfrm>
            <a:off x="5981700" y="2041525"/>
            <a:ext cx="946150" cy="841375"/>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12" name="Line 5"/>
          <p:cNvSpPr>
            <a:spLocks noChangeShapeType="1"/>
          </p:cNvSpPr>
          <p:nvPr/>
        </p:nvSpPr>
        <p:spPr bwMode="auto">
          <a:xfrm flipH="1" flipV="1">
            <a:off x="2736850" y="5846763"/>
            <a:ext cx="1403350" cy="225425"/>
          </a:xfrm>
          <a:prstGeom prst="line">
            <a:avLst/>
          </a:prstGeom>
          <a:noFill/>
          <a:ln w="38100">
            <a:solidFill>
              <a:srgbClr val="FFFFFF"/>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13" name="Line 6"/>
          <p:cNvSpPr>
            <a:spLocks noChangeShapeType="1"/>
          </p:cNvSpPr>
          <p:nvPr/>
        </p:nvSpPr>
        <p:spPr bwMode="auto">
          <a:xfrm flipH="1">
            <a:off x="5773738" y="5297488"/>
            <a:ext cx="288925" cy="503237"/>
          </a:xfrm>
          <a:prstGeom prst="line">
            <a:avLst/>
          </a:prstGeom>
          <a:noFill/>
          <a:ln w="38100">
            <a:solidFill>
              <a:srgbClr val="FFFFFF"/>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14" name="Line 7"/>
          <p:cNvSpPr>
            <a:spLocks noChangeShapeType="1"/>
          </p:cNvSpPr>
          <p:nvPr/>
        </p:nvSpPr>
        <p:spPr bwMode="auto">
          <a:xfrm flipV="1">
            <a:off x="2951163" y="2012950"/>
            <a:ext cx="904875" cy="68263"/>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15" name="Rectangle 8"/>
          <p:cNvSpPr>
            <a:spLocks noChangeArrowheads="1"/>
          </p:cNvSpPr>
          <p:nvPr/>
        </p:nvSpPr>
        <p:spPr bwMode="auto">
          <a:xfrm>
            <a:off x="3943350" y="1841500"/>
            <a:ext cx="1963738" cy="346075"/>
          </a:xfrm>
          <a:prstGeom prst="rect">
            <a:avLst/>
          </a:prstGeom>
          <a:solidFill>
            <a:srgbClr val="003399"/>
          </a:solidFill>
          <a:ln w="12700">
            <a:solidFill>
              <a:schemeClr val="bg1"/>
            </a:solidFill>
            <a:miter lim="800000"/>
            <a:headEnd/>
            <a:tailEnd/>
          </a:ln>
        </p:spPr>
        <p:txBody>
          <a:bodyPr lIns="90488" tIns="44450" rIns="90488" bIns="44450">
            <a:spAutoFit/>
          </a:bodyPr>
          <a:lstStyle/>
          <a:p>
            <a:pPr eaLnBrk="0" hangingPunct="0"/>
            <a:r>
              <a:rPr lang="en-US" sz="1600" b="1" smtClean="0">
                <a:solidFill>
                  <a:srgbClr val="FFFFFF"/>
                </a:solidFill>
                <a:latin typeface="Arial" pitchFamily="34" charset="0"/>
                <a:ea typeface="ＭＳ Ｐゴシック" pitchFamily="34" charset="-128"/>
              </a:rPr>
              <a:t>Renal perfusion</a:t>
            </a:r>
          </a:p>
        </p:txBody>
      </p:sp>
      <p:grpSp>
        <p:nvGrpSpPr>
          <p:cNvPr id="2" name="Group 9"/>
          <p:cNvGrpSpPr>
            <a:grpSpLocks/>
          </p:cNvGrpSpPr>
          <p:nvPr/>
        </p:nvGrpSpPr>
        <p:grpSpPr bwMode="auto">
          <a:xfrm>
            <a:off x="7123113" y="1406525"/>
            <a:ext cx="1474787" cy="1400175"/>
            <a:chOff x="4746" y="939"/>
            <a:chExt cx="1007" cy="882"/>
          </a:xfrm>
        </p:grpSpPr>
        <p:sp>
          <p:nvSpPr>
            <p:cNvPr id="43321" name="Freeform 10"/>
            <p:cNvSpPr>
              <a:spLocks/>
            </p:cNvSpPr>
            <p:nvPr/>
          </p:nvSpPr>
          <p:spPr bwMode="auto">
            <a:xfrm>
              <a:off x="5453" y="1215"/>
              <a:ext cx="115" cy="589"/>
            </a:xfrm>
            <a:custGeom>
              <a:avLst/>
              <a:gdLst>
                <a:gd name="T0" fmla="*/ 0 w 115"/>
                <a:gd name="T1" fmla="*/ 160 h 589"/>
                <a:gd name="T2" fmla="*/ 0 w 115"/>
                <a:gd name="T3" fmla="*/ 166 h 589"/>
                <a:gd name="T4" fmla="*/ 0 w 115"/>
                <a:gd name="T5" fmla="*/ 172 h 589"/>
                <a:gd name="T6" fmla="*/ 1 w 115"/>
                <a:gd name="T7" fmla="*/ 178 h 589"/>
                <a:gd name="T8" fmla="*/ 2 w 115"/>
                <a:gd name="T9" fmla="*/ 214 h 589"/>
                <a:gd name="T10" fmla="*/ 9 w 115"/>
                <a:gd name="T11" fmla="*/ 279 h 589"/>
                <a:gd name="T12" fmla="*/ 16 w 115"/>
                <a:gd name="T13" fmla="*/ 345 h 589"/>
                <a:gd name="T14" fmla="*/ 19 w 115"/>
                <a:gd name="T15" fmla="*/ 412 h 589"/>
                <a:gd name="T16" fmla="*/ 14 w 115"/>
                <a:gd name="T17" fmla="*/ 469 h 589"/>
                <a:gd name="T18" fmla="*/ 7 w 115"/>
                <a:gd name="T19" fmla="*/ 500 h 589"/>
                <a:gd name="T20" fmla="*/ 3 w 115"/>
                <a:gd name="T21" fmla="*/ 521 h 589"/>
                <a:gd name="T22" fmla="*/ 4 w 115"/>
                <a:gd name="T23" fmla="*/ 551 h 589"/>
                <a:gd name="T24" fmla="*/ 7 w 115"/>
                <a:gd name="T25" fmla="*/ 577 h 589"/>
                <a:gd name="T26" fmla="*/ 9 w 115"/>
                <a:gd name="T27" fmla="*/ 580 h 589"/>
                <a:gd name="T28" fmla="*/ 10 w 115"/>
                <a:gd name="T29" fmla="*/ 583 h 589"/>
                <a:gd name="T30" fmla="*/ 12 w 115"/>
                <a:gd name="T31" fmla="*/ 586 h 589"/>
                <a:gd name="T32" fmla="*/ 14 w 115"/>
                <a:gd name="T33" fmla="*/ 588 h 589"/>
                <a:gd name="T34" fmla="*/ 17 w 115"/>
                <a:gd name="T35" fmla="*/ 587 h 589"/>
                <a:gd name="T36" fmla="*/ 20 w 115"/>
                <a:gd name="T37" fmla="*/ 585 h 589"/>
                <a:gd name="T38" fmla="*/ 22 w 115"/>
                <a:gd name="T39" fmla="*/ 584 h 589"/>
                <a:gd name="T40" fmla="*/ 23 w 115"/>
                <a:gd name="T41" fmla="*/ 569 h 589"/>
                <a:gd name="T42" fmla="*/ 23 w 115"/>
                <a:gd name="T43" fmla="*/ 550 h 589"/>
                <a:gd name="T44" fmla="*/ 23 w 115"/>
                <a:gd name="T45" fmla="*/ 536 h 589"/>
                <a:gd name="T46" fmla="*/ 26 w 115"/>
                <a:gd name="T47" fmla="*/ 518 h 589"/>
                <a:gd name="T48" fmla="*/ 29 w 115"/>
                <a:gd name="T49" fmla="*/ 492 h 589"/>
                <a:gd name="T50" fmla="*/ 30 w 115"/>
                <a:gd name="T51" fmla="*/ 478 h 589"/>
                <a:gd name="T52" fmla="*/ 32 w 115"/>
                <a:gd name="T53" fmla="*/ 467 h 589"/>
                <a:gd name="T54" fmla="*/ 33 w 115"/>
                <a:gd name="T55" fmla="*/ 454 h 589"/>
                <a:gd name="T56" fmla="*/ 35 w 115"/>
                <a:gd name="T57" fmla="*/ 430 h 589"/>
                <a:gd name="T58" fmla="*/ 36 w 115"/>
                <a:gd name="T59" fmla="*/ 404 h 589"/>
                <a:gd name="T60" fmla="*/ 37 w 115"/>
                <a:gd name="T61" fmla="*/ 379 h 589"/>
                <a:gd name="T62" fmla="*/ 36 w 115"/>
                <a:gd name="T63" fmla="*/ 353 h 589"/>
                <a:gd name="T64" fmla="*/ 34 w 115"/>
                <a:gd name="T65" fmla="*/ 327 h 589"/>
                <a:gd name="T66" fmla="*/ 31 w 115"/>
                <a:gd name="T67" fmla="*/ 301 h 589"/>
                <a:gd name="T68" fmla="*/ 30 w 115"/>
                <a:gd name="T69" fmla="*/ 275 h 589"/>
                <a:gd name="T70" fmla="*/ 30 w 115"/>
                <a:gd name="T71" fmla="*/ 249 h 589"/>
                <a:gd name="T72" fmla="*/ 32 w 115"/>
                <a:gd name="T73" fmla="*/ 228 h 589"/>
                <a:gd name="T74" fmla="*/ 32 w 115"/>
                <a:gd name="T75" fmla="*/ 213 h 589"/>
                <a:gd name="T76" fmla="*/ 34 w 115"/>
                <a:gd name="T77" fmla="*/ 199 h 589"/>
                <a:gd name="T78" fmla="*/ 38 w 115"/>
                <a:gd name="T79" fmla="*/ 185 h 589"/>
                <a:gd name="T80" fmla="*/ 42 w 115"/>
                <a:gd name="T81" fmla="*/ 175 h 589"/>
                <a:gd name="T82" fmla="*/ 46 w 115"/>
                <a:gd name="T83" fmla="*/ 167 h 589"/>
                <a:gd name="T84" fmla="*/ 51 w 115"/>
                <a:gd name="T85" fmla="*/ 160 h 589"/>
                <a:gd name="T86" fmla="*/ 56 w 115"/>
                <a:gd name="T87" fmla="*/ 154 h 589"/>
                <a:gd name="T88" fmla="*/ 63 w 115"/>
                <a:gd name="T89" fmla="*/ 148 h 589"/>
                <a:gd name="T90" fmla="*/ 78 w 115"/>
                <a:gd name="T91" fmla="*/ 143 h 589"/>
                <a:gd name="T92" fmla="*/ 97 w 115"/>
                <a:gd name="T93" fmla="*/ 138 h 589"/>
                <a:gd name="T94" fmla="*/ 111 w 115"/>
                <a:gd name="T95" fmla="*/ 132 h 589"/>
                <a:gd name="T96" fmla="*/ 106 w 115"/>
                <a:gd name="T97" fmla="*/ 122 h 589"/>
                <a:gd name="T98" fmla="*/ 93 w 115"/>
                <a:gd name="T99" fmla="*/ 84 h 589"/>
                <a:gd name="T100" fmla="*/ 83 w 115"/>
                <a:gd name="T101" fmla="*/ 36 h 589"/>
                <a:gd name="T102" fmla="*/ 73 w 115"/>
                <a:gd name="T103" fmla="*/ 3 h 589"/>
                <a:gd name="T104" fmla="*/ 61 w 115"/>
                <a:gd name="T105" fmla="*/ 7 h 589"/>
                <a:gd name="T106" fmla="*/ 42 w 115"/>
                <a:gd name="T107" fmla="*/ 48 h 589"/>
                <a:gd name="T108" fmla="*/ 20 w 115"/>
                <a:gd name="T109" fmla="*/ 103 h 589"/>
                <a:gd name="T110" fmla="*/ 3 w 115"/>
                <a:gd name="T111" fmla="*/ 147 h 5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5"/>
                <a:gd name="T169" fmla="*/ 0 h 589"/>
                <a:gd name="T170" fmla="*/ 115 w 115"/>
                <a:gd name="T171" fmla="*/ 589 h 5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5" h="589">
                  <a:moveTo>
                    <a:pt x="1" y="157"/>
                  </a:moveTo>
                  <a:lnTo>
                    <a:pt x="0" y="160"/>
                  </a:lnTo>
                  <a:lnTo>
                    <a:pt x="0" y="163"/>
                  </a:lnTo>
                  <a:lnTo>
                    <a:pt x="0" y="166"/>
                  </a:lnTo>
                  <a:lnTo>
                    <a:pt x="0" y="169"/>
                  </a:lnTo>
                  <a:lnTo>
                    <a:pt x="0" y="172"/>
                  </a:lnTo>
                  <a:lnTo>
                    <a:pt x="1" y="175"/>
                  </a:lnTo>
                  <a:lnTo>
                    <a:pt x="1" y="178"/>
                  </a:lnTo>
                  <a:lnTo>
                    <a:pt x="1" y="181"/>
                  </a:lnTo>
                  <a:lnTo>
                    <a:pt x="2" y="214"/>
                  </a:lnTo>
                  <a:lnTo>
                    <a:pt x="5" y="246"/>
                  </a:lnTo>
                  <a:lnTo>
                    <a:pt x="9" y="279"/>
                  </a:lnTo>
                  <a:lnTo>
                    <a:pt x="13" y="312"/>
                  </a:lnTo>
                  <a:lnTo>
                    <a:pt x="16" y="345"/>
                  </a:lnTo>
                  <a:lnTo>
                    <a:pt x="18" y="378"/>
                  </a:lnTo>
                  <a:lnTo>
                    <a:pt x="19" y="412"/>
                  </a:lnTo>
                  <a:lnTo>
                    <a:pt x="16" y="445"/>
                  </a:lnTo>
                  <a:lnTo>
                    <a:pt x="14" y="469"/>
                  </a:lnTo>
                  <a:lnTo>
                    <a:pt x="11" y="486"/>
                  </a:lnTo>
                  <a:lnTo>
                    <a:pt x="7" y="500"/>
                  </a:lnTo>
                  <a:lnTo>
                    <a:pt x="5" y="510"/>
                  </a:lnTo>
                  <a:lnTo>
                    <a:pt x="3" y="521"/>
                  </a:lnTo>
                  <a:lnTo>
                    <a:pt x="3" y="534"/>
                  </a:lnTo>
                  <a:lnTo>
                    <a:pt x="4" y="551"/>
                  </a:lnTo>
                  <a:lnTo>
                    <a:pt x="6" y="575"/>
                  </a:lnTo>
                  <a:lnTo>
                    <a:pt x="7" y="577"/>
                  </a:lnTo>
                  <a:lnTo>
                    <a:pt x="8" y="578"/>
                  </a:lnTo>
                  <a:lnTo>
                    <a:pt x="9" y="580"/>
                  </a:lnTo>
                  <a:lnTo>
                    <a:pt x="10" y="581"/>
                  </a:lnTo>
                  <a:lnTo>
                    <a:pt x="10" y="583"/>
                  </a:lnTo>
                  <a:lnTo>
                    <a:pt x="11" y="585"/>
                  </a:lnTo>
                  <a:lnTo>
                    <a:pt x="12" y="586"/>
                  </a:lnTo>
                  <a:lnTo>
                    <a:pt x="13" y="588"/>
                  </a:lnTo>
                  <a:lnTo>
                    <a:pt x="14" y="588"/>
                  </a:lnTo>
                  <a:lnTo>
                    <a:pt x="15" y="587"/>
                  </a:lnTo>
                  <a:lnTo>
                    <a:pt x="17" y="587"/>
                  </a:lnTo>
                  <a:lnTo>
                    <a:pt x="19" y="586"/>
                  </a:lnTo>
                  <a:lnTo>
                    <a:pt x="20" y="585"/>
                  </a:lnTo>
                  <a:lnTo>
                    <a:pt x="22" y="584"/>
                  </a:lnTo>
                  <a:lnTo>
                    <a:pt x="23" y="584"/>
                  </a:lnTo>
                  <a:lnTo>
                    <a:pt x="23" y="569"/>
                  </a:lnTo>
                  <a:lnTo>
                    <a:pt x="23" y="558"/>
                  </a:lnTo>
                  <a:lnTo>
                    <a:pt x="23" y="550"/>
                  </a:lnTo>
                  <a:lnTo>
                    <a:pt x="23" y="543"/>
                  </a:lnTo>
                  <a:lnTo>
                    <a:pt x="23" y="536"/>
                  </a:lnTo>
                  <a:lnTo>
                    <a:pt x="25" y="529"/>
                  </a:lnTo>
                  <a:lnTo>
                    <a:pt x="26" y="518"/>
                  </a:lnTo>
                  <a:lnTo>
                    <a:pt x="29" y="503"/>
                  </a:lnTo>
                  <a:lnTo>
                    <a:pt x="29" y="492"/>
                  </a:lnTo>
                  <a:lnTo>
                    <a:pt x="30" y="485"/>
                  </a:lnTo>
                  <a:lnTo>
                    <a:pt x="30" y="478"/>
                  </a:lnTo>
                  <a:lnTo>
                    <a:pt x="31" y="473"/>
                  </a:lnTo>
                  <a:lnTo>
                    <a:pt x="32" y="467"/>
                  </a:lnTo>
                  <a:lnTo>
                    <a:pt x="32" y="461"/>
                  </a:lnTo>
                  <a:lnTo>
                    <a:pt x="33" y="454"/>
                  </a:lnTo>
                  <a:lnTo>
                    <a:pt x="34" y="443"/>
                  </a:lnTo>
                  <a:lnTo>
                    <a:pt x="35" y="430"/>
                  </a:lnTo>
                  <a:lnTo>
                    <a:pt x="35" y="417"/>
                  </a:lnTo>
                  <a:lnTo>
                    <a:pt x="36" y="404"/>
                  </a:lnTo>
                  <a:lnTo>
                    <a:pt x="36" y="391"/>
                  </a:lnTo>
                  <a:lnTo>
                    <a:pt x="37" y="379"/>
                  </a:lnTo>
                  <a:lnTo>
                    <a:pt x="37" y="366"/>
                  </a:lnTo>
                  <a:lnTo>
                    <a:pt x="36" y="353"/>
                  </a:lnTo>
                  <a:lnTo>
                    <a:pt x="36" y="340"/>
                  </a:lnTo>
                  <a:lnTo>
                    <a:pt x="34" y="327"/>
                  </a:lnTo>
                  <a:lnTo>
                    <a:pt x="33" y="314"/>
                  </a:lnTo>
                  <a:lnTo>
                    <a:pt x="31" y="301"/>
                  </a:lnTo>
                  <a:lnTo>
                    <a:pt x="30" y="288"/>
                  </a:lnTo>
                  <a:lnTo>
                    <a:pt x="30" y="275"/>
                  </a:lnTo>
                  <a:lnTo>
                    <a:pt x="30" y="262"/>
                  </a:lnTo>
                  <a:lnTo>
                    <a:pt x="30" y="249"/>
                  </a:lnTo>
                  <a:lnTo>
                    <a:pt x="32" y="235"/>
                  </a:lnTo>
                  <a:lnTo>
                    <a:pt x="32" y="228"/>
                  </a:lnTo>
                  <a:lnTo>
                    <a:pt x="32" y="221"/>
                  </a:lnTo>
                  <a:lnTo>
                    <a:pt x="32" y="213"/>
                  </a:lnTo>
                  <a:lnTo>
                    <a:pt x="32" y="206"/>
                  </a:lnTo>
                  <a:lnTo>
                    <a:pt x="34" y="199"/>
                  </a:lnTo>
                  <a:lnTo>
                    <a:pt x="35" y="192"/>
                  </a:lnTo>
                  <a:lnTo>
                    <a:pt x="38" y="185"/>
                  </a:lnTo>
                  <a:lnTo>
                    <a:pt x="40" y="179"/>
                  </a:lnTo>
                  <a:lnTo>
                    <a:pt x="42" y="175"/>
                  </a:lnTo>
                  <a:lnTo>
                    <a:pt x="44" y="171"/>
                  </a:lnTo>
                  <a:lnTo>
                    <a:pt x="46" y="167"/>
                  </a:lnTo>
                  <a:lnTo>
                    <a:pt x="48" y="164"/>
                  </a:lnTo>
                  <a:lnTo>
                    <a:pt x="51" y="160"/>
                  </a:lnTo>
                  <a:lnTo>
                    <a:pt x="54" y="157"/>
                  </a:lnTo>
                  <a:lnTo>
                    <a:pt x="56" y="154"/>
                  </a:lnTo>
                  <a:lnTo>
                    <a:pt x="58" y="150"/>
                  </a:lnTo>
                  <a:lnTo>
                    <a:pt x="63" y="148"/>
                  </a:lnTo>
                  <a:lnTo>
                    <a:pt x="70" y="146"/>
                  </a:lnTo>
                  <a:lnTo>
                    <a:pt x="78" y="143"/>
                  </a:lnTo>
                  <a:lnTo>
                    <a:pt x="88" y="141"/>
                  </a:lnTo>
                  <a:lnTo>
                    <a:pt x="97" y="138"/>
                  </a:lnTo>
                  <a:lnTo>
                    <a:pt x="105" y="135"/>
                  </a:lnTo>
                  <a:lnTo>
                    <a:pt x="111" y="132"/>
                  </a:lnTo>
                  <a:lnTo>
                    <a:pt x="114" y="129"/>
                  </a:lnTo>
                  <a:lnTo>
                    <a:pt x="106" y="122"/>
                  </a:lnTo>
                  <a:lnTo>
                    <a:pt x="100" y="106"/>
                  </a:lnTo>
                  <a:lnTo>
                    <a:pt x="93" y="84"/>
                  </a:lnTo>
                  <a:lnTo>
                    <a:pt x="88" y="59"/>
                  </a:lnTo>
                  <a:lnTo>
                    <a:pt x="83" y="36"/>
                  </a:lnTo>
                  <a:lnTo>
                    <a:pt x="78" y="16"/>
                  </a:lnTo>
                  <a:lnTo>
                    <a:pt x="73" y="3"/>
                  </a:lnTo>
                  <a:lnTo>
                    <a:pt x="67" y="0"/>
                  </a:lnTo>
                  <a:lnTo>
                    <a:pt x="61" y="7"/>
                  </a:lnTo>
                  <a:lnTo>
                    <a:pt x="52" y="24"/>
                  </a:lnTo>
                  <a:lnTo>
                    <a:pt x="42" y="48"/>
                  </a:lnTo>
                  <a:lnTo>
                    <a:pt x="31" y="75"/>
                  </a:lnTo>
                  <a:lnTo>
                    <a:pt x="20" y="103"/>
                  </a:lnTo>
                  <a:lnTo>
                    <a:pt x="11" y="128"/>
                  </a:lnTo>
                  <a:lnTo>
                    <a:pt x="3" y="147"/>
                  </a:lnTo>
                  <a:lnTo>
                    <a:pt x="1" y="157"/>
                  </a:lnTo>
                </a:path>
              </a:pathLst>
            </a:custGeom>
            <a:solidFill>
              <a:srgbClr val="A2C1FE"/>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2" name="Freeform 11"/>
            <p:cNvSpPr>
              <a:spLocks/>
            </p:cNvSpPr>
            <p:nvPr/>
          </p:nvSpPr>
          <p:spPr bwMode="auto">
            <a:xfrm>
              <a:off x="5453" y="1215"/>
              <a:ext cx="121" cy="595"/>
            </a:xfrm>
            <a:custGeom>
              <a:avLst/>
              <a:gdLst>
                <a:gd name="T0" fmla="*/ 0 w 121"/>
                <a:gd name="T1" fmla="*/ 162 h 595"/>
                <a:gd name="T2" fmla="*/ 0 w 121"/>
                <a:gd name="T3" fmla="*/ 168 h 595"/>
                <a:gd name="T4" fmla="*/ 0 w 121"/>
                <a:gd name="T5" fmla="*/ 173 h 595"/>
                <a:gd name="T6" fmla="*/ 1 w 121"/>
                <a:gd name="T7" fmla="*/ 179 h 595"/>
                <a:gd name="T8" fmla="*/ 2 w 121"/>
                <a:gd name="T9" fmla="*/ 216 h 595"/>
                <a:gd name="T10" fmla="*/ 9 w 121"/>
                <a:gd name="T11" fmla="*/ 282 h 595"/>
                <a:gd name="T12" fmla="*/ 17 w 121"/>
                <a:gd name="T13" fmla="*/ 349 h 595"/>
                <a:gd name="T14" fmla="*/ 20 w 121"/>
                <a:gd name="T15" fmla="*/ 416 h 595"/>
                <a:gd name="T16" fmla="*/ 14 w 121"/>
                <a:gd name="T17" fmla="*/ 474 h 595"/>
                <a:gd name="T18" fmla="*/ 8 w 121"/>
                <a:gd name="T19" fmla="*/ 505 h 595"/>
                <a:gd name="T20" fmla="*/ 4 w 121"/>
                <a:gd name="T21" fmla="*/ 526 h 595"/>
                <a:gd name="T22" fmla="*/ 4 w 121"/>
                <a:gd name="T23" fmla="*/ 557 h 595"/>
                <a:gd name="T24" fmla="*/ 7 w 121"/>
                <a:gd name="T25" fmla="*/ 583 h 595"/>
                <a:gd name="T26" fmla="*/ 9 w 121"/>
                <a:gd name="T27" fmla="*/ 586 h 595"/>
                <a:gd name="T28" fmla="*/ 11 w 121"/>
                <a:gd name="T29" fmla="*/ 589 h 595"/>
                <a:gd name="T30" fmla="*/ 13 w 121"/>
                <a:gd name="T31" fmla="*/ 592 h 595"/>
                <a:gd name="T32" fmla="*/ 14 w 121"/>
                <a:gd name="T33" fmla="*/ 594 h 595"/>
                <a:gd name="T34" fmla="*/ 18 w 121"/>
                <a:gd name="T35" fmla="*/ 593 h 595"/>
                <a:gd name="T36" fmla="*/ 21 w 121"/>
                <a:gd name="T37" fmla="*/ 591 h 595"/>
                <a:gd name="T38" fmla="*/ 23 w 121"/>
                <a:gd name="T39" fmla="*/ 590 h 595"/>
                <a:gd name="T40" fmla="*/ 24 w 121"/>
                <a:gd name="T41" fmla="*/ 575 h 595"/>
                <a:gd name="T42" fmla="*/ 24 w 121"/>
                <a:gd name="T43" fmla="*/ 556 h 595"/>
                <a:gd name="T44" fmla="*/ 25 w 121"/>
                <a:gd name="T45" fmla="*/ 542 h 595"/>
                <a:gd name="T46" fmla="*/ 28 w 121"/>
                <a:gd name="T47" fmla="*/ 523 h 595"/>
                <a:gd name="T48" fmla="*/ 31 w 121"/>
                <a:gd name="T49" fmla="*/ 497 h 595"/>
                <a:gd name="T50" fmla="*/ 32 w 121"/>
                <a:gd name="T51" fmla="*/ 483 h 595"/>
                <a:gd name="T52" fmla="*/ 34 w 121"/>
                <a:gd name="T53" fmla="*/ 472 h 595"/>
                <a:gd name="T54" fmla="*/ 35 w 121"/>
                <a:gd name="T55" fmla="*/ 458 h 595"/>
                <a:gd name="T56" fmla="*/ 37 w 121"/>
                <a:gd name="T57" fmla="*/ 434 h 595"/>
                <a:gd name="T58" fmla="*/ 38 w 121"/>
                <a:gd name="T59" fmla="*/ 409 h 595"/>
                <a:gd name="T60" fmla="*/ 39 w 121"/>
                <a:gd name="T61" fmla="*/ 383 h 595"/>
                <a:gd name="T62" fmla="*/ 38 w 121"/>
                <a:gd name="T63" fmla="*/ 357 h 595"/>
                <a:gd name="T64" fmla="*/ 36 w 121"/>
                <a:gd name="T65" fmla="*/ 331 h 595"/>
                <a:gd name="T66" fmla="*/ 33 w 121"/>
                <a:gd name="T67" fmla="*/ 304 h 595"/>
                <a:gd name="T68" fmla="*/ 31 w 121"/>
                <a:gd name="T69" fmla="*/ 278 h 595"/>
                <a:gd name="T70" fmla="*/ 32 w 121"/>
                <a:gd name="T71" fmla="*/ 251 h 595"/>
                <a:gd name="T72" fmla="*/ 34 w 121"/>
                <a:gd name="T73" fmla="*/ 230 h 595"/>
                <a:gd name="T74" fmla="*/ 34 w 121"/>
                <a:gd name="T75" fmla="*/ 215 h 595"/>
                <a:gd name="T76" fmla="*/ 35 w 121"/>
                <a:gd name="T77" fmla="*/ 201 h 595"/>
                <a:gd name="T78" fmla="*/ 40 w 121"/>
                <a:gd name="T79" fmla="*/ 187 h 595"/>
                <a:gd name="T80" fmla="*/ 44 w 121"/>
                <a:gd name="T81" fmla="*/ 176 h 595"/>
                <a:gd name="T82" fmla="*/ 49 w 121"/>
                <a:gd name="T83" fmla="*/ 169 h 595"/>
                <a:gd name="T84" fmla="*/ 53 w 121"/>
                <a:gd name="T85" fmla="*/ 162 h 595"/>
                <a:gd name="T86" fmla="*/ 59 w 121"/>
                <a:gd name="T87" fmla="*/ 155 h 595"/>
                <a:gd name="T88" fmla="*/ 66 w 121"/>
                <a:gd name="T89" fmla="*/ 149 h 595"/>
                <a:gd name="T90" fmla="*/ 82 w 121"/>
                <a:gd name="T91" fmla="*/ 145 h 595"/>
                <a:gd name="T92" fmla="*/ 102 w 121"/>
                <a:gd name="T93" fmla="*/ 139 h 595"/>
                <a:gd name="T94" fmla="*/ 117 w 121"/>
                <a:gd name="T95" fmla="*/ 134 h 595"/>
                <a:gd name="T96" fmla="*/ 112 w 121"/>
                <a:gd name="T97" fmla="*/ 124 h 595"/>
                <a:gd name="T98" fmla="*/ 98 w 121"/>
                <a:gd name="T99" fmla="*/ 85 h 595"/>
                <a:gd name="T100" fmla="*/ 88 w 121"/>
                <a:gd name="T101" fmla="*/ 36 h 595"/>
                <a:gd name="T102" fmla="*/ 77 w 121"/>
                <a:gd name="T103" fmla="*/ 3 h 595"/>
                <a:gd name="T104" fmla="*/ 64 w 121"/>
                <a:gd name="T105" fmla="*/ 7 h 595"/>
                <a:gd name="T106" fmla="*/ 44 w 121"/>
                <a:gd name="T107" fmla="*/ 49 h 595"/>
                <a:gd name="T108" fmla="*/ 21 w 121"/>
                <a:gd name="T109" fmla="*/ 104 h 595"/>
                <a:gd name="T110" fmla="*/ 4 w 121"/>
                <a:gd name="T111" fmla="*/ 148 h 5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
                <a:gd name="T169" fmla="*/ 0 h 595"/>
                <a:gd name="T170" fmla="*/ 121 w 121"/>
                <a:gd name="T171" fmla="*/ 595 h 5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 h="595">
                  <a:moveTo>
                    <a:pt x="1" y="158"/>
                  </a:moveTo>
                  <a:lnTo>
                    <a:pt x="0" y="162"/>
                  </a:lnTo>
                  <a:lnTo>
                    <a:pt x="0" y="165"/>
                  </a:lnTo>
                  <a:lnTo>
                    <a:pt x="0" y="168"/>
                  </a:lnTo>
                  <a:lnTo>
                    <a:pt x="0" y="171"/>
                  </a:lnTo>
                  <a:lnTo>
                    <a:pt x="0" y="173"/>
                  </a:lnTo>
                  <a:lnTo>
                    <a:pt x="1" y="176"/>
                  </a:lnTo>
                  <a:lnTo>
                    <a:pt x="1" y="179"/>
                  </a:lnTo>
                  <a:lnTo>
                    <a:pt x="1" y="183"/>
                  </a:lnTo>
                  <a:lnTo>
                    <a:pt x="2" y="216"/>
                  </a:lnTo>
                  <a:lnTo>
                    <a:pt x="5" y="249"/>
                  </a:lnTo>
                  <a:lnTo>
                    <a:pt x="9" y="282"/>
                  </a:lnTo>
                  <a:lnTo>
                    <a:pt x="13" y="316"/>
                  </a:lnTo>
                  <a:lnTo>
                    <a:pt x="17" y="349"/>
                  </a:lnTo>
                  <a:lnTo>
                    <a:pt x="19" y="382"/>
                  </a:lnTo>
                  <a:lnTo>
                    <a:pt x="20" y="416"/>
                  </a:lnTo>
                  <a:lnTo>
                    <a:pt x="17" y="449"/>
                  </a:lnTo>
                  <a:lnTo>
                    <a:pt x="14" y="474"/>
                  </a:lnTo>
                  <a:lnTo>
                    <a:pt x="11" y="491"/>
                  </a:lnTo>
                  <a:lnTo>
                    <a:pt x="8" y="505"/>
                  </a:lnTo>
                  <a:lnTo>
                    <a:pt x="5" y="515"/>
                  </a:lnTo>
                  <a:lnTo>
                    <a:pt x="4" y="526"/>
                  </a:lnTo>
                  <a:lnTo>
                    <a:pt x="3" y="539"/>
                  </a:lnTo>
                  <a:lnTo>
                    <a:pt x="4" y="557"/>
                  </a:lnTo>
                  <a:lnTo>
                    <a:pt x="7" y="581"/>
                  </a:lnTo>
                  <a:lnTo>
                    <a:pt x="7" y="583"/>
                  </a:lnTo>
                  <a:lnTo>
                    <a:pt x="8" y="584"/>
                  </a:lnTo>
                  <a:lnTo>
                    <a:pt x="9" y="586"/>
                  </a:lnTo>
                  <a:lnTo>
                    <a:pt x="10" y="587"/>
                  </a:lnTo>
                  <a:lnTo>
                    <a:pt x="11" y="589"/>
                  </a:lnTo>
                  <a:lnTo>
                    <a:pt x="12" y="591"/>
                  </a:lnTo>
                  <a:lnTo>
                    <a:pt x="13" y="592"/>
                  </a:lnTo>
                  <a:lnTo>
                    <a:pt x="13" y="594"/>
                  </a:lnTo>
                  <a:lnTo>
                    <a:pt x="14" y="594"/>
                  </a:lnTo>
                  <a:lnTo>
                    <a:pt x="16" y="593"/>
                  </a:lnTo>
                  <a:lnTo>
                    <a:pt x="18" y="593"/>
                  </a:lnTo>
                  <a:lnTo>
                    <a:pt x="20" y="592"/>
                  </a:lnTo>
                  <a:lnTo>
                    <a:pt x="21" y="591"/>
                  </a:lnTo>
                  <a:lnTo>
                    <a:pt x="23" y="590"/>
                  </a:lnTo>
                  <a:lnTo>
                    <a:pt x="24" y="590"/>
                  </a:lnTo>
                  <a:lnTo>
                    <a:pt x="24" y="575"/>
                  </a:lnTo>
                  <a:lnTo>
                    <a:pt x="24" y="564"/>
                  </a:lnTo>
                  <a:lnTo>
                    <a:pt x="24" y="556"/>
                  </a:lnTo>
                  <a:lnTo>
                    <a:pt x="24" y="549"/>
                  </a:lnTo>
                  <a:lnTo>
                    <a:pt x="25" y="542"/>
                  </a:lnTo>
                  <a:lnTo>
                    <a:pt x="26" y="534"/>
                  </a:lnTo>
                  <a:lnTo>
                    <a:pt x="28" y="523"/>
                  </a:lnTo>
                  <a:lnTo>
                    <a:pt x="30" y="508"/>
                  </a:lnTo>
                  <a:lnTo>
                    <a:pt x="31" y="497"/>
                  </a:lnTo>
                  <a:lnTo>
                    <a:pt x="31" y="490"/>
                  </a:lnTo>
                  <a:lnTo>
                    <a:pt x="32" y="483"/>
                  </a:lnTo>
                  <a:lnTo>
                    <a:pt x="33" y="478"/>
                  </a:lnTo>
                  <a:lnTo>
                    <a:pt x="34" y="472"/>
                  </a:lnTo>
                  <a:lnTo>
                    <a:pt x="34" y="466"/>
                  </a:lnTo>
                  <a:lnTo>
                    <a:pt x="35" y="458"/>
                  </a:lnTo>
                  <a:lnTo>
                    <a:pt x="35" y="448"/>
                  </a:lnTo>
                  <a:lnTo>
                    <a:pt x="37" y="434"/>
                  </a:lnTo>
                  <a:lnTo>
                    <a:pt x="37" y="421"/>
                  </a:lnTo>
                  <a:lnTo>
                    <a:pt x="38" y="409"/>
                  </a:lnTo>
                  <a:lnTo>
                    <a:pt x="38" y="395"/>
                  </a:lnTo>
                  <a:lnTo>
                    <a:pt x="39" y="383"/>
                  </a:lnTo>
                  <a:lnTo>
                    <a:pt x="39" y="370"/>
                  </a:lnTo>
                  <a:lnTo>
                    <a:pt x="38" y="357"/>
                  </a:lnTo>
                  <a:lnTo>
                    <a:pt x="38" y="344"/>
                  </a:lnTo>
                  <a:lnTo>
                    <a:pt x="36" y="331"/>
                  </a:lnTo>
                  <a:lnTo>
                    <a:pt x="35" y="317"/>
                  </a:lnTo>
                  <a:lnTo>
                    <a:pt x="33" y="304"/>
                  </a:lnTo>
                  <a:lnTo>
                    <a:pt x="32" y="291"/>
                  </a:lnTo>
                  <a:lnTo>
                    <a:pt x="31" y="278"/>
                  </a:lnTo>
                  <a:lnTo>
                    <a:pt x="31" y="265"/>
                  </a:lnTo>
                  <a:lnTo>
                    <a:pt x="32" y="251"/>
                  </a:lnTo>
                  <a:lnTo>
                    <a:pt x="34" y="238"/>
                  </a:lnTo>
                  <a:lnTo>
                    <a:pt x="34" y="230"/>
                  </a:lnTo>
                  <a:lnTo>
                    <a:pt x="34" y="223"/>
                  </a:lnTo>
                  <a:lnTo>
                    <a:pt x="34" y="215"/>
                  </a:lnTo>
                  <a:lnTo>
                    <a:pt x="34" y="208"/>
                  </a:lnTo>
                  <a:lnTo>
                    <a:pt x="35" y="201"/>
                  </a:lnTo>
                  <a:lnTo>
                    <a:pt x="37" y="194"/>
                  </a:lnTo>
                  <a:lnTo>
                    <a:pt x="40" y="187"/>
                  </a:lnTo>
                  <a:lnTo>
                    <a:pt x="43" y="181"/>
                  </a:lnTo>
                  <a:lnTo>
                    <a:pt x="44" y="176"/>
                  </a:lnTo>
                  <a:lnTo>
                    <a:pt x="47" y="173"/>
                  </a:lnTo>
                  <a:lnTo>
                    <a:pt x="49" y="169"/>
                  </a:lnTo>
                  <a:lnTo>
                    <a:pt x="51" y="166"/>
                  </a:lnTo>
                  <a:lnTo>
                    <a:pt x="53" y="162"/>
                  </a:lnTo>
                  <a:lnTo>
                    <a:pt x="56" y="158"/>
                  </a:lnTo>
                  <a:lnTo>
                    <a:pt x="59" y="155"/>
                  </a:lnTo>
                  <a:lnTo>
                    <a:pt x="61" y="152"/>
                  </a:lnTo>
                  <a:lnTo>
                    <a:pt x="66" y="149"/>
                  </a:lnTo>
                  <a:lnTo>
                    <a:pt x="73" y="147"/>
                  </a:lnTo>
                  <a:lnTo>
                    <a:pt x="82" y="145"/>
                  </a:lnTo>
                  <a:lnTo>
                    <a:pt x="92" y="142"/>
                  </a:lnTo>
                  <a:lnTo>
                    <a:pt x="102" y="139"/>
                  </a:lnTo>
                  <a:lnTo>
                    <a:pt x="110" y="137"/>
                  </a:lnTo>
                  <a:lnTo>
                    <a:pt x="117" y="134"/>
                  </a:lnTo>
                  <a:lnTo>
                    <a:pt x="120" y="131"/>
                  </a:lnTo>
                  <a:lnTo>
                    <a:pt x="112" y="124"/>
                  </a:lnTo>
                  <a:lnTo>
                    <a:pt x="105" y="107"/>
                  </a:lnTo>
                  <a:lnTo>
                    <a:pt x="98" y="85"/>
                  </a:lnTo>
                  <a:lnTo>
                    <a:pt x="93" y="60"/>
                  </a:lnTo>
                  <a:lnTo>
                    <a:pt x="88" y="36"/>
                  </a:lnTo>
                  <a:lnTo>
                    <a:pt x="82" y="16"/>
                  </a:lnTo>
                  <a:lnTo>
                    <a:pt x="77" y="3"/>
                  </a:lnTo>
                  <a:lnTo>
                    <a:pt x="70" y="0"/>
                  </a:lnTo>
                  <a:lnTo>
                    <a:pt x="64" y="7"/>
                  </a:lnTo>
                  <a:lnTo>
                    <a:pt x="55" y="25"/>
                  </a:lnTo>
                  <a:lnTo>
                    <a:pt x="44" y="49"/>
                  </a:lnTo>
                  <a:lnTo>
                    <a:pt x="32" y="76"/>
                  </a:lnTo>
                  <a:lnTo>
                    <a:pt x="21" y="104"/>
                  </a:lnTo>
                  <a:lnTo>
                    <a:pt x="11" y="129"/>
                  </a:lnTo>
                  <a:lnTo>
                    <a:pt x="4" y="148"/>
                  </a:lnTo>
                  <a:lnTo>
                    <a:pt x="1" y="158"/>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3" name="Freeform 12"/>
            <p:cNvSpPr>
              <a:spLocks/>
            </p:cNvSpPr>
            <p:nvPr/>
          </p:nvSpPr>
          <p:spPr bwMode="auto">
            <a:xfrm>
              <a:off x="4934" y="1253"/>
              <a:ext cx="106" cy="529"/>
            </a:xfrm>
            <a:custGeom>
              <a:avLst/>
              <a:gdLst>
                <a:gd name="T0" fmla="*/ 98 w 106"/>
                <a:gd name="T1" fmla="*/ 120 h 529"/>
                <a:gd name="T2" fmla="*/ 82 w 106"/>
                <a:gd name="T3" fmla="*/ 70 h 529"/>
                <a:gd name="T4" fmla="*/ 60 w 106"/>
                <a:gd name="T5" fmla="*/ 33 h 529"/>
                <a:gd name="T6" fmla="*/ 41 w 106"/>
                <a:gd name="T7" fmla="*/ 9 h 529"/>
                <a:gd name="T8" fmla="*/ 28 w 106"/>
                <a:gd name="T9" fmla="*/ 5 h 529"/>
                <a:gd name="T10" fmla="*/ 18 w 106"/>
                <a:gd name="T11" fmla="*/ 30 h 529"/>
                <a:gd name="T12" fmla="*/ 11 w 106"/>
                <a:gd name="T13" fmla="*/ 66 h 529"/>
                <a:gd name="T14" fmla="*/ 5 w 106"/>
                <a:gd name="T15" fmla="*/ 96 h 529"/>
                <a:gd name="T16" fmla="*/ 1 w 106"/>
                <a:gd name="T17" fmla="*/ 107 h 529"/>
                <a:gd name="T18" fmla="*/ 12 w 106"/>
                <a:gd name="T19" fmla="*/ 115 h 529"/>
                <a:gd name="T20" fmla="*/ 31 w 106"/>
                <a:gd name="T21" fmla="*/ 126 h 529"/>
                <a:gd name="T22" fmla="*/ 46 w 106"/>
                <a:gd name="T23" fmla="*/ 136 h 529"/>
                <a:gd name="T24" fmla="*/ 51 w 106"/>
                <a:gd name="T25" fmla="*/ 144 h 529"/>
                <a:gd name="T26" fmla="*/ 53 w 106"/>
                <a:gd name="T27" fmla="*/ 150 h 529"/>
                <a:gd name="T28" fmla="*/ 55 w 106"/>
                <a:gd name="T29" fmla="*/ 155 h 529"/>
                <a:gd name="T30" fmla="*/ 57 w 106"/>
                <a:gd name="T31" fmla="*/ 160 h 529"/>
                <a:gd name="T32" fmla="*/ 64 w 106"/>
                <a:gd name="T33" fmla="*/ 195 h 529"/>
                <a:gd name="T34" fmla="*/ 66 w 106"/>
                <a:gd name="T35" fmla="*/ 259 h 529"/>
                <a:gd name="T36" fmla="*/ 62 w 106"/>
                <a:gd name="T37" fmla="*/ 322 h 529"/>
                <a:gd name="T38" fmla="*/ 61 w 106"/>
                <a:gd name="T39" fmla="*/ 384 h 529"/>
                <a:gd name="T40" fmla="*/ 66 w 106"/>
                <a:gd name="T41" fmla="*/ 440 h 529"/>
                <a:gd name="T42" fmla="*/ 75 w 106"/>
                <a:gd name="T43" fmla="*/ 467 h 529"/>
                <a:gd name="T44" fmla="*/ 85 w 106"/>
                <a:gd name="T45" fmla="*/ 484 h 529"/>
                <a:gd name="T46" fmla="*/ 93 w 106"/>
                <a:gd name="T47" fmla="*/ 508 h 529"/>
                <a:gd name="T48" fmla="*/ 95 w 106"/>
                <a:gd name="T49" fmla="*/ 528 h 529"/>
                <a:gd name="T50" fmla="*/ 97 w 106"/>
                <a:gd name="T51" fmla="*/ 528 h 529"/>
                <a:gd name="T52" fmla="*/ 100 w 106"/>
                <a:gd name="T53" fmla="*/ 528 h 529"/>
                <a:gd name="T54" fmla="*/ 104 w 106"/>
                <a:gd name="T55" fmla="*/ 528 h 529"/>
                <a:gd name="T56" fmla="*/ 103 w 106"/>
                <a:gd name="T57" fmla="*/ 502 h 529"/>
                <a:gd name="T58" fmla="*/ 96 w 106"/>
                <a:gd name="T59" fmla="*/ 472 h 529"/>
                <a:gd name="T60" fmla="*/ 85 w 106"/>
                <a:gd name="T61" fmla="*/ 452 h 529"/>
                <a:gd name="T62" fmla="*/ 76 w 106"/>
                <a:gd name="T63" fmla="*/ 422 h 529"/>
                <a:gd name="T64" fmla="*/ 73 w 106"/>
                <a:gd name="T65" fmla="*/ 370 h 529"/>
                <a:gd name="T66" fmla="*/ 77 w 106"/>
                <a:gd name="T67" fmla="*/ 319 h 529"/>
                <a:gd name="T68" fmla="*/ 85 w 106"/>
                <a:gd name="T69" fmla="*/ 268 h 529"/>
                <a:gd name="T70" fmla="*/ 95 w 106"/>
                <a:gd name="T71" fmla="*/ 216 h 529"/>
                <a:gd name="T72" fmla="*/ 101 w 106"/>
                <a:gd name="T73" fmla="*/ 185 h 529"/>
                <a:gd name="T74" fmla="*/ 102 w 106"/>
                <a:gd name="T75" fmla="*/ 175 h 529"/>
                <a:gd name="T76" fmla="*/ 101 w 106"/>
                <a:gd name="T77" fmla="*/ 166 h 529"/>
                <a:gd name="T78" fmla="*/ 100 w 106"/>
                <a:gd name="T79" fmla="*/ 157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529"/>
                <a:gd name="T122" fmla="*/ 106 w 106"/>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529">
                  <a:moveTo>
                    <a:pt x="100" y="152"/>
                  </a:moveTo>
                  <a:lnTo>
                    <a:pt x="98" y="120"/>
                  </a:lnTo>
                  <a:lnTo>
                    <a:pt x="91" y="93"/>
                  </a:lnTo>
                  <a:lnTo>
                    <a:pt x="82" y="70"/>
                  </a:lnTo>
                  <a:lnTo>
                    <a:pt x="71" y="50"/>
                  </a:lnTo>
                  <a:lnTo>
                    <a:pt x="60" y="33"/>
                  </a:lnTo>
                  <a:lnTo>
                    <a:pt x="49" y="20"/>
                  </a:lnTo>
                  <a:lnTo>
                    <a:pt x="41" y="9"/>
                  </a:lnTo>
                  <a:lnTo>
                    <a:pt x="36" y="0"/>
                  </a:lnTo>
                  <a:lnTo>
                    <a:pt x="28" y="5"/>
                  </a:lnTo>
                  <a:lnTo>
                    <a:pt x="23" y="15"/>
                  </a:lnTo>
                  <a:lnTo>
                    <a:pt x="18" y="30"/>
                  </a:lnTo>
                  <a:lnTo>
                    <a:pt x="15" y="47"/>
                  </a:lnTo>
                  <a:lnTo>
                    <a:pt x="11" y="66"/>
                  </a:lnTo>
                  <a:lnTo>
                    <a:pt x="8" y="82"/>
                  </a:lnTo>
                  <a:lnTo>
                    <a:pt x="5" y="96"/>
                  </a:lnTo>
                  <a:lnTo>
                    <a:pt x="0" y="105"/>
                  </a:lnTo>
                  <a:lnTo>
                    <a:pt x="1" y="107"/>
                  </a:lnTo>
                  <a:lnTo>
                    <a:pt x="6" y="111"/>
                  </a:lnTo>
                  <a:lnTo>
                    <a:pt x="12" y="115"/>
                  </a:lnTo>
                  <a:lnTo>
                    <a:pt x="22" y="120"/>
                  </a:lnTo>
                  <a:lnTo>
                    <a:pt x="31" y="126"/>
                  </a:lnTo>
                  <a:lnTo>
                    <a:pt x="39" y="132"/>
                  </a:lnTo>
                  <a:lnTo>
                    <a:pt x="46" y="136"/>
                  </a:lnTo>
                  <a:lnTo>
                    <a:pt x="49" y="141"/>
                  </a:lnTo>
                  <a:lnTo>
                    <a:pt x="51" y="144"/>
                  </a:lnTo>
                  <a:lnTo>
                    <a:pt x="52" y="147"/>
                  </a:lnTo>
                  <a:lnTo>
                    <a:pt x="53" y="150"/>
                  </a:lnTo>
                  <a:lnTo>
                    <a:pt x="54" y="152"/>
                  </a:lnTo>
                  <a:lnTo>
                    <a:pt x="55" y="155"/>
                  </a:lnTo>
                  <a:lnTo>
                    <a:pt x="56" y="158"/>
                  </a:lnTo>
                  <a:lnTo>
                    <a:pt x="57" y="160"/>
                  </a:lnTo>
                  <a:lnTo>
                    <a:pt x="58" y="163"/>
                  </a:lnTo>
                  <a:lnTo>
                    <a:pt x="64" y="195"/>
                  </a:lnTo>
                  <a:lnTo>
                    <a:pt x="66" y="227"/>
                  </a:lnTo>
                  <a:lnTo>
                    <a:pt x="66" y="259"/>
                  </a:lnTo>
                  <a:lnTo>
                    <a:pt x="65" y="290"/>
                  </a:lnTo>
                  <a:lnTo>
                    <a:pt x="62" y="322"/>
                  </a:lnTo>
                  <a:lnTo>
                    <a:pt x="61" y="353"/>
                  </a:lnTo>
                  <a:lnTo>
                    <a:pt x="61" y="384"/>
                  </a:lnTo>
                  <a:lnTo>
                    <a:pt x="63" y="416"/>
                  </a:lnTo>
                  <a:lnTo>
                    <a:pt x="66" y="440"/>
                  </a:lnTo>
                  <a:lnTo>
                    <a:pt x="71" y="456"/>
                  </a:lnTo>
                  <a:lnTo>
                    <a:pt x="75" y="467"/>
                  </a:lnTo>
                  <a:lnTo>
                    <a:pt x="81" y="476"/>
                  </a:lnTo>
                  <a:lnTo>
                    <a:pt x="85" y="484"/>
                  </a:lnTo>
                  <a:lnTo>
                    <a:pt x="89" y="494"/>
                  </a:lnTo>
                  <a:lnTo>
                    <a:pt x="93" y="508"/>
                  </a:lnTo>
                  <a:lnTo>
                    <a:pt x="95" y="528"/>
                  </a:lnTo>
                  <a:lnTo>
                    <a:pt x="96" y="528"/>
                  </a:lnTo>
                  <a:lnTo>
                    <a:pt x="97" y="528"/>
                  </a:lnTo>
                  <a:lnTo>
                    <a:pt x="99" y="528"/>
                  </a:lnTo>
                  <a:lnTo>
                    <a:pt x="100" y="528"/>
                  </a:lnTo>
                  <a:lnTo>
                    <a:pt x="102" y="528"/>
                  </a:lnTo>
                  <a:lnTo>
                    <a:pt x="104" y="528"/>
                  </a:lnTo>
                  <a:lnTo>
                    <a:pt x="105" y="528"/>
                  </a:lnTo>
                  <a:lnTo>
                    <a:pt x="103" y="502"/>
                  </a:lnTo>
                  <a:lnTo>
                    <a:pt x="100" y="485"/>
                  </a:lnTo>
                  <a:lnTo>
                    <a:pt x="96" y="472"/>
                  </a:lnTo>
                  <a:lnTo>
                    <a:pt x="91" y="462"/>
                  </a:lnTo>
                  <a:lnTo>
                    <a:pt x="85" y="452"/>
                  </a:lnTo>
                  <a:lnTo>
                    <a:pt x="81" y="440"/>
                  </a:lnTo>
                  <a:lnTo>
                    <a:pt x="76" y="422"/>
                  </a:lnTo>
                  <a:lnTo>
                    <a:pt x="74" y="396"/>
                  </a:lnTo>
                  <a:lnTo>
                    <a:pt x="73" y="370"/>
                  </a:lnTo>
                  <a:lnTo>
                    <a:pt x="74" y="345"/>
                  </a:lnTo>
                  <a:lnTo>
                    <a:pt x="77" y="319"/>
                  </a:lnTo>
                  <a:lnTo>
                    <a:pt x="81" y="294"/>
                  </a:lnTo>
                  <a:lnTo>
                    <a:pt x="85" y="268"/>
                  </a:lnTo>
                  <a:lnTo>
                    <a:pt x="90" y="242"/>
                  </a:lnTo>
                  <a:lnTo>
                    <a:pt x="95" y="216"/>
                  </a:lnTo>
                  <a:lnTo>
                    <a:pt x="100" y="189"/>
                  </a:lnTo>
                  <a:lnTo>
                    <a:pt x="101" y="185"/>
                  </a:lnTo>
                  <a:lnTo>
                    <a:pt x="101" y="180"/>
                  </a:lnTo>
                  <a:lnTo>
                    <a:pt x="102" y="175"/>
                  </a:lnTo>
                  <a:lnTo>
                    <a:pt x="101" y="171"/>
                  </a:lnTo>
                  <a:lnTo>
                    <a:pt x="101" y="166"/>
                  </a:lnTo>
                  <a:lnTo>
                    <a:pt x="100" y="161"/>
                  </a:lnTo>
                  <a:lnTo>
                    <a:pt x="100" y="157"/>
                  </a:lnTo>
                  <a:lnTo>
                    <a:pt x="100" y="152"/>
                  </a:lnTo>
                </a:path>
              </a:pathLst>
            </a:custGeom>
            <a:solidFill>
              <a:srgbClr val="A2C1FE"/>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4" name="Freeform 13"/>
            <p:cNvSpPr>
              <a:spLocks/>
            </p:cNvSpPr>
            <p:nvPr/>
          </p:nvSpPr>
          <p:spPr bwMode="auto">
            <a:xfrm>
              <a:off x="4934" y="1253"/>
              <a:ext cx="112" cy="535"/>
            </a:xfrm>
            <a:custGeom>
              <a:avLst/>
              <a:gdLst>
                <a:gd name="T0" fmla="*/ 103 w 112"/>
                <a:gd name="T1" fmla="*/ 122 h 535"/>
                <a:gd name="T2" fmla="*/ 86 w 112"/>
                <a:gd name="T3" fmla="*/ 71 h 535"/>
                <a:gd name="T4" fmla="*/ 63 w 112"/>
                <a:gd name="T5" fmla="*/ 34 h 535"/>
                <a:gd name="T6" fmla="*/ 43 w 112"/>
                <a:gd name="T7" fmla="*/ 9 h 535"/>
                <a:gd name="T8" fmla="*/ 30 w 112"/>
                <a:gd name="T9" fmla="*/ 5 h 535"/>
                <a:gd name="T10" fmla="*/ 19 w 112"/>
                <a:gd name="T11" fmla="*/ 31 h 535"/>
                <a:gd name="T12" fmla="*/ 12 w 112"/>
                <a:gd name="T13" fmla="*/ 67 h 535"/>
                <a:gd name="T14" fmla="*/ 5 w 112"/>
                <a:gd name="T15" fmla="*/ 97 h 535"/>
                <a:gd name="T16" fmla="*/ 1 w 112"/>
                <a:gd name="T17" fmla="*/ 109 h 535"/>
                <a:gd name="T18" fmla="*/ 13 w 112"/>
                <a:gd name="T19" fmla="*/ 116 h 535"/>
                <a:gd name="T20" fmla="*/ 32 w 112"/>
                <a:gd name="T21" fmla="*/ 127 h 535"/>
                <a:gd name="T22" fmla="*/ 49 w 112"/>
                <a:gd name="T23" fmla="*/ 138 h 535"/>
                <a:gd name="T24" fmla="*/ 53 w 112"/>
                <a:gd name="T25" fmla="*/ 145 h 535"/>
                <a:gd name="T26" fmla="*/ 56 w 112"/>
                <a:gd name="T27" fmla="*/ 151 h 535"/>
                <a:gd name="T28" fmla="*/ 58 w 112"/>
                <a:gd name="T29" fmla="*/ 157 h 535"/>
                <a:gd name="T30" fmla="*/ 61 w 112"/>
                <a:gd name="T31" fmla="*/ 162 h 535"/>
                <a:gd name="T32" fmla="*/ 67 w 112"/>
                <a:gd name="T33" fmla="*/ 197 h 535"/>
                <a:gd name="T34" fmla="*/ 70 w 112"/>
                <a:gd name="T35" fmla="*/ 262 h 535"/>
                <a:gd name="T36" fmla="*/ 66 w 112"/>
                <a:gd name="T37" fmla="*/ 325 h 535"/>
                <a:gd name="T38" fmla="*/ 64 w 112"/>
                <a:gd name="T39" fmla="*/ 389 h 535"/>
                <a:gd name="T40" fmla="*/ 70 w 112"/>
                <a:gd name="T41" fmla="*/ 445 h 535"/>
                <a:gd name="T42" fmla="*/ 80 w 112"/>
                <a:gd name="T43" fmla="*/ 472 h 535"/>
                <a:gd name="T44" fmla="*/ 90 w 112"/>
                <a:gd name="T45" fmla="*/ 490 h 535"/>
                <a:gd name="T46" fmla="*/ 98 w 112"/>
                <a:gd name="T47" fmla="*/ 514 h 535"/>
                <a:gd name="T48" fmla="*/ 101 w 112"/>
                <a:gd name="T49" fmla="*/ 534 h 535"/>
                <a:gd name="T50" fmla="*/ 103 w 112"/>
                <a:gd name="T51" fmla="*/ 534 h 535"/>
                <a:gd name="T52" fmla="*/ 106 w 112"/>
                <a:gd name="T53" fmla="*/ 534 h 535"/>
                <a:gd name="T54" fmla="*/ 110 w 112"/>
                <a:gd name="T55" fmla="*/ 534 h 535"/>
                <a:gd name="T56" fmla="*/ 109 w 112"/>
                <a:gd name="T57" fmla="*/ 508 h 535"/>
                <a:gd name="T58" fmla="*/ 101 w 112"/>
                <a:gd name="T59" fmla="*/ 477 h 535"/>
                <a:gd name="T60" fmla="*/ 90 w 112"/>
                <a:gd name="T61" fmla="*/ 457 h 535"/>
                <a:gd name="T62" fmla="*/ 80 w 112"/>
                <a:gd name="T63" fmla="*/ 427 h 535"/>
                <a:gd name="T64" fmla="*/ 77 w 112"/>
                <a:gd name="T65" fmla="*/ 374 h 535"/>
                <a:gd name="T66" fmla="*/ 81 w 112"/>
                <a:gd name="T67" fmla="*/ 323 h 535"/>
                <a:gd name="T68" fmla="*/ 90 w 112"/>
                <a:gd name="T69" fmla="*/ 271 h 535"/>
                <a:gd name="T70" fmla="*/ 101 w 112"/>
                <a:gd name="T71" fmla="*/ 218 h 535"/>
                <a:gd name="T72" fmla="*/ 107 w 112"/>
                <a:gd name="T73" fmla="*/ 187 h 535"/>
                <a:gd name="T74" fmla="*/ 107 w 112"/>
                <a:gd name="T75" fmla="*/ 177 h 535"/>
                <a:gd name="T76" fmla="*/ 107 w 112"/>
                <a:gd name="T77" fmla="*/ 168 h 535"/>
                <a:gd name="T78" fmla="*/ 106 w 112"/>
                <a:gd name="T79" fmla="*/ 158 h 5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2"/>
                <a:gd name="T121" fmla="*/ 0 h 535"/>
                <a:gd name="T122" fmla="*/ 112 w 112"/>
                <a:gd name="T123" fmla="*/ 535 h 5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2" h="535">
                  <a:moveTo>
                    <a:pt x="106" y="154"/>
                  </a:moveTo>
                  <a:lnTo>
                    <a:pt x="103" y="122"/>
                  </a:lnTo>
                  <a:lnTo>
                    <a:pt x="96" y="94"/>
                  </a:lnTo>
                  <a:lnTo>
                    <a:pt x="86" y="71"/>
                  </a:lnTo>
                  <a:lnTo>
                    <a:pt x="75" y="50"/>
                  </a:lnTo>
                  <a:lnTo>
                    <a:pt x="63" y="34"/>
                  </a:lnTo>
                  <a:lnTo>
                    <a:pt x="52" y="20"/>
                  </a:lnTo>
                  <a:lnTo>
                    <a:pt x="43" y="9"/>
                  </a:lnTo>
                  <a:lnTo>
                    <a:pt x="38" y="0"/>
                  </a:lnTo>
                  <a:lnTo>
                    <a:pt x="30" y="5"/>
                  </a:lnTo>
                  <a:lnTo>
                    <a:pt x="24" y="16"/>
                  </a:lnTo>
                  <a:lnTo>
                    <a:pt x="19" y="31"/>
                  </a:lnTo>
                  <a:lnTo>
                    <a:pt x="16" y="48"/>
                  </a:lnTo>
                  <a:lnTo>
                    <a:pt x="12" y="67"/>
                  </a:lnTo>
                  <a:lnTo>
                    <a:pt x="8" y="83"/>
                  </a:lnTo>
                  <a:lnTo>
                    <a:pt x="5" y="97"/>
                  </a:lnTo>
                  <a:lnTo>
                    <a:pt x="0" y="106"/>
                  </a:lnTo>
                  <a:lnTo>
                    <a:pt x="1" y="109"/>
                  </a:lnTo>
                  <a:lnTo>
                    <a:pt x="6" y="112"/>
                  </a:lnTo>
                  <a:lnTo>
                    <a:pt x="13" y="116"/>
                  </a:lnTo>
                  <a:lnTo>
                    <a:pt x="23" y="122"/>
                  </a:lnTo>
                  <a:lnTo>
                    <a:pt x="32" y="127"/>
                  </a:lnTo>
                  <a:lnTo>
                    <a:pt x="41" y="133"/>
                  </a:lnTo>
                  <a:lnTo>
                    <a:pt x="49" y="138"/>
                  </a:lnTo>
                  <a:lnTo>
                    <a:pt x="52" y="143"/>
                  </a:lnTo>
                  <a:lnTo>
                    <a:pt x="53" y="145"/>
                  </a:lnTo>
                  <a:lnTo>
                    <a:pt x="55" y="148"/>
                  </a:lnTo>
                  <a:lnTo>
                    <a:pt x="56" y="151"/>
                  </a:lnTo>
                  <a:lnTo>
                    <a:pt x="57" y="154"/>
                  </a:lnTo>
                  <a:lnTo>
                    <a:pt x="58" y="157"/>
                  </a:lnTo>
                  <a:lnTo>
                    <a:pt x="59" y="160"/>
                  </a:lnTo>
                  <a:lnTo>
                    <a:pt x="61" y="162"/>
                  </a:lnTo>
                  <a:lnTo>
                    <a:pt x="62" y="165"/>
                  </a:lnTo>
                  <a:lnTo>
                    <a:pt x="67" y="197"/>
                  </a:lnTo>
                  <a:lnTo>
                    <a:pt x="70" y="230"/>
                  </a:lnTo>
                  <a:lnTo>
                    <a:pt x="70" y="262"/>
                  </a:lnTo>
                  <a:lnTo>
                    <a:pt x="68" y="293"/>
                  </a:lnTo>
                  <a:lnTo>
                    <a:pt x="66" y="325"/>
                  </a:lnTo>
                  <a:lnTo>
                    <a:pt x="65" y="357"/>
                  </a:lnTo>
                  <a:lnTo>
                    <a:pt x="64" y="389"/>
                  </a:lnTo>
                  <a:lnTo>
                    <a:pt x="67" y="421"/>
                  </a:lnTo>
                  <a:lnTo>
                    <a:pt x="70" y="445"/>
                  </a:lnTo>
                  <a:lnTo>
                    <a:pt x="75" y="461"/>
                  </a:lnTo>
                  <a:lnTo>
                    <a:pt x="80" y="472"/>
                  </a:lnTo>
                  <a:lnTo>
                    <a:pt x="85" y="481"/>
                  </a:lnTo>
                  <a:lnTo>
                    <a:pt x="90" y="490"/>
                  </a:lnTo>
                  <a:lnTo>
                    <a:pt x="94" y="500"/>
                  </a:lnTo>
                  <a:lnTo>
                    <a:pt x="98" y="514"/>
                  </a:lnTo>
                  <a:lnTo>
                    <a:pt x="100" y="534"/>
                  </a:lnTo>
                  <a:lnTo>
                    <a:pt x="101" y="534"/>
                  </a:lnTo>
                  <a:lnTo>
                    <a:pt x="103" y="534"/>
                  </a:lnTo>
                  <a:lnTo>
                    <a:pt x="104" y="534"/>
                  </a:lnTo>
                  <a:lnTo>
                    <a:pt x="106" y="534"/>
                  </a:lnTo>
                  <a:lnTo>
                    <a:pt x="108" y="534"/>
                  </a:lnTo>
                  <a:lnTo>
                    <a:pt x="110" y="534"/>
                  </a:lnTo>
                  <a:lnTo>
                    <a:pt x="111" y="534"/>
                  </a:lnTo>
                  <a:lnTo>
                    <a:pt x="109" y="508"/>
                  </a:lnTo>
                  <a:lnTo>
                    <a:pt x="106" y="490"/>
                  </a:lnTo>
                  <a:lnTo>
                    <a:pt x="101" y="477"/>
                  </a:lnTo>
                  <a:lnTo>
                    <a:pt x="96" y="467"/>
                  </a:lnTo>
                  <a:lnTo>
                    <a:pt x="90" y="457"/>
                  </a:lnTo>
                  <a:lnTo>
                    <a:pt x="85" y="445"/>
                  </a:lnTo>
                  <a:lnTo>
                    <a:pt x="80" y="427"/>
                  </a:lnTo>
                  <a:lnTo>
                    <a:pt x="78" y="401"/>
                  </a:lnTo>
                  <a:lnTo>
                    <a:pt x="77" y="374"/>
                  </a:lnTo>
                  <a:lnTo>
                    <a:pt x="79" y="349"/>
                  </a:lnTo>
                  <a:lnTo>
                    <a:pt x="81" y="323"/>
                  </a:lnTo>
                  <a:lnTo>
                    <a:pt x="85" y="297"/>
                  </a:lnTo>
                  <a:lnTo>
                    <a:pt x="90" y="271"/>
                  </a:lnTo>
                  <a:lnTo>
                    <a:pt x="95" y="245"/>
                  </a:lnTo>
                  <a:lnTo>
                    <a:pt x="101" y="218"/>
                  </a:lnTo>
                  <a:lnTo>
                    <a:pt x="106" y="191"/>
                  </a:lnTo>
                  <a:lnTo>
                    <a:pt x="107" y="187"/>
                  </a:lnTo>
                  <a:lnTo>
                    <a:pt x="107" y="182"/>
                  </a:lnTo>
                  <a:lnTo>
                    <a:pt x="107" y="177"/>
                  </a:lnTo>
                  <a:lnTo>
                    <a:pt x="107" y="173"/>
                  </a:lnTo>
                  <a:lnTo>
                    <a:pt x="107" y="168"/>
                  </a:lnTo>
                  <a:lnTo>
                    <a:pt x="106" y="163"/>
                  </a:lnTo>
                  <a:lnTo>
                    <a:pt x="106" y="158"/>
                  </a:lnTo>
                  <a:lnTo>
                    <a:pt x="106" y="154"/>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5" name="Freeform 14"/>
            <p:cNvSpPr>
              <a:spLocks/>
            </p:cNvSpPr>
            <p:nvPr/>
          </p:nvSpPr>
          <p:spPr bwMode="auto">
            <a:xfrm>
              <a:off x="5359" y="1325"/>
              <a:ext cx="86" cy="480"/>
            </a:xfrm>
            <a:custGeom>
              <a:avLst/>
              <a:gdLst>
                <a:gd name="T0" fmla="*/ 15 w 86"/>
                <a:gd name="T1" fmla="*/ 28 h 480"/>
                <a:gd name="T2" fmla="*/ 17 w 86"/>
                <a:gd name="T3" fmla="*/ 40 h 480"/>
                <a:gd name="T4" fmla="*/ 19 w 86"/>
                <a:gd name="T5" fmla="*/ 54 h 480"/>
                <a:gd name="T6" fmla="*/ 21 w 86"/>
                <a:gd name="T7" fmla="*/ 70 h 480"/>
                <a:gd name="T8" fmla="*/ 23 w 86"/>
                <a:gd name="T9" fmla="*/ 87 h 480"/>
                <a:gd name="T10" fmla="*/ 24 w 86"/>
                <a:gd name="T11" fmla="*/ 106 h 480"/>
                <a:gd name="T12" fmla="*/ 25 w 86"/>
                <a:gd name="T13" fmla="*/ 124 h 480"/>
                <a:gd name="T14" fmla="*/ 25 w 86"/>
                <a:gd name="T15" fmla="*/ 143 h 480"/>
                <a:gd name="T16" fmla="*/ 25 w 86"/>
                <a:gd name="T17" fmla="*/ 162 h 480"/>
                <a:gd name="T18" fmla="*/ 25 w 86"/>
                <a:gd name="T19" fmla="*/ 168 h 480"/>
                <a:gd name="T20" fmla="*/ 25 w 86"/>
                <a:gd name="T21" fmla="*/ 173 h 480"/>
                <a:gd name="T22" fmla="*/ 25 w 86"/>
                <a:gd name="T23" fmla="*/ 178 h 480"/>
                <a:gd name="T24" fmla="*/ 26 w 86"/>
                <a:gd name="T25" fmla="*/ 184 h 480"/>
                <a:gd name="T26" fmla="*/ 26 w 86"/>
                <a:gd name="T27" fmla="*/ 189 h 480"/>
                <a:gd name="T28" fmla="*/ 26 w 86"/>
                <a:gd name="T29" fmla="*/ 194 h 480"/>
                <a:gd name="T30" fmla="*/ 26 w 86"/>
                <a:gd name="T31" fmla="*/ 199 h 480"/>
                <a:gd name="T32" fmla="*/ 27 w 86"/>
                <a:gd name="T33" fmla="*/ 205 h 480"/>
                <a:gd name="T34" fmla="*/ 31 w 86"/>
                <a:gd name="T35" fmla="*/ 238 h 480"/>
                <a:gd name="T36" fmla="*/ 37 w 86"/>
                <a:gd name="T37" fmla="*/ 269 h 480"/>
                <a:gd name="T38" fmla="*/ 44 w 86"/>
                <a:gd name="T39" fmla="*/ 299 h 480"/>
                <a:gd name="T40" fmla="*/ 52 w 86"/>
                <a:gd name="T41" fmla="*/ 329 h 480"/>
                <a:gd name="T42" fmla="*/ 60 w 86"/>
                <a:gd name="T43" fmla="*/ 361 h 480"/>
                <a:gd name="T44" fmla="*/ 67 w 86"/>
                <a:gd name="T45" fmla="*/ 396 h 480"/>
                <a:gd name="T46" fmla="*/ 72 w 86"/>
                <a:gd name="T47" fmla="*/ 435 h 480"/>
                <a:gd name="T48" fmla="*/ 75 w 86"/>
                <a:gd name="T49" fmla="*/ 479 h 480"/>
                <a:gd name="T50" fmla="*/ 77 w 86"/>
                <a:gd name="T51" fmla="*/ 479 h 480"/>
                <a:gd name="T52" fmla="*/ 78 w 86"/>
                <a:gd name="T53" fmla="*/ 479 h 480"/>
                <a:gd name="T54" fmla="*/ 79 w 86"/>
                <a:gd name="T55" fmla="*/ 478 h 480"/>
                <a:gd name="T56" fmla="*/ 81 w 86"/>
                <a:gd name="T57" fmla="*/ 478 h 480"/>
                <a:gd name="T58" fmla="*/ 83 w 86"/>
                <a:gd name="T59" fmla="*/ 477 h 480"/>
                <a:gd name="T60" fmla="*/ 84 w 86"/>
                <a:gd name="T61" fmla="*/ 477 h 480"/>
                <a:gd name="T62" fmla="*/ 85 w 86"/>
                <a:gd name="T63" fmla="*/ 477 h 480"/>
                <a:gd name="T64" fmla="*/ 82 w 86"/>
                <a:gd name="T65" fmla="*/ 434 h 480"/>
                <a:gd name="T66" fmla="*/ 77 w 86"/>
                <a:gd name="T67" fmla="*/ 393 h 480"/>
                <a:gd name="T68" fmla="*/ 70 w 86"/>
                <a:gd name="T69" fmla="*/ 355 h 480"/>
                <a:gd name="T70" fmla="*/ 62 w 86"/>
                <a:gd name="T71" fmla="*/ 318 h 480"/>
                <a:gd name="T72" fmla="*/ 55 w 86"/>
                <a:gd name="T73" fmla="*/ 285 h 480"/>
                <a:gd name="T74" fmla="*/ 48 w 86"/>
                <a:gd name="T75" fmla="*/ 256 h 480"/>
                <a:gd name="T76" fmla="*/ 43 w 86"/>
                <a:gd name="T77" fmla="*/ 229 h 480"/>
                <a:gd name="T78" fmla="*/ 41 w 86"/>
                <a:gd name="T79" fmla="*/ 207 h 480"/>
                <a:gd name="T80" fmla="*/ 41 w 86"/>
                <a:gd name="T81" fmla="*/ 183 h 480"/>
                <a:gd name="T82" fmla="*/ 41 w 86"/>
                <a:gd name="T83" fmla="*/ 157 h 480"/>
                <a:gd name="T84" fmla="*/ 42 w 86"/>
                <a:gd name="T85" fmla="*/ 131 h 480"/>
                <a:gd name="T86" fmla="*/ 42 w 86"/>
                <a:gd name="T87" fmla="*/ 105 h 480"/>
                <a:gd name="T88" fmla="*/ 41 w 86"/>
                <a:gd name="T89" fmla="*/ 79 h 480"/>
                <a:gd name="T90" fmla="*/ 38 w 86"/>
                <a:gd name="T91" fmla="*/ 53 h 480"/>
                <a:gd name="T92" fmla="*/ 34 w 86"/>
                <a:gd name="T93" fmla="*/ 26 h 480"/>
                <a:gd name="T94" fmla="*/ 26 w 86"/>
                <a:gd name="T95" fmla="*/ 0 h 480"/>
                <a:gd name="T96" fmla="*/ 0 w 86"/>
                <a:gd name="T97" fmla="*/ 1 h 480"/>
                <a:gd name="T98" fmla="*/ 5 w 86"/>
                <a:gd name="T99" fmla="*/ 4 h 480"/>
                <a:gd name="T100" fmla="*/ 8 w 86"/>
                <a:gd name="T101" fmla="*/ 9 h 480"/>
                <a:gd name="T102" fmla="*/ 12 w 86"/>
                <a:gd name="T103" fmla="*/ 16 h 480"/>
                <a:gd name="T104" fmla="*/ 14 w 86"/>
                <a:gd name="T105" fmla="*/ 23 h 480"/>
                <a:gd name="T106" fmla="*/ 16 w 86"/>
                <a:gd name="T107" fmla="*/ 29 h 480"/>
                <a:gd name="T108" fmla="*/ 16 w 86"/>
                <a:gd name="T109" fmla="*/ 33 h 480"/>
                <a:gd name="T110" fmla="*/ 15 w 86"/>
                <a:gd name="T111" fmla="*/ 28 h 4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
                <a:gd name="T169" fmla="*/ 0 h 480"/>
                <a:gd name="T170" fmla="*/ 86 w 86"/>
                <a:gd name="T171" fmla="*/ 480 h 4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 h="480">
                  <a:moveTo>
                    <a:pt x="15" y="28"/>
                  </a:moveTo>
                  <a:lnTo>
                    <a:pt x="17" y="40"/>
                  </a:lnTo>
                  <a:lnTo>
                    <a:pt x="19" y="54"/>
                  </a:lnTo>
                  <a:lnTo>
                    <a:pt x="21" y="70"/>
                  </a:lnTo>
                  <a:lnTo>
                    <a:pt x="23" y="87"/>
                  </a:lnTo>
                  <a:lnTo>
                    <a:pt x="24" y="106"/>
                  </a:lnTo>
                  <a:lnTo>
                    <a:pt x="25" y="124"/>
                  </a:lnTo>
                  <a:lnTo>
                    <a:pt x="25" y="143"/>
                  </a:lnTo>
                  <a:lnTo>
                    <a:pt x="25" y="162"/>
                  </a:lnTo>
                  <a:lnTo>
                    <a:pt x="25" y="168"/>
                  </a:lnTo>
                  <a:lnTo>
                    <a:pt x="25" y="173"/>
                  </a:lnTo>
                  <a:lnTo>
                    <a:pt x="25" y="178"/>
                  </a:lnTo>
                  <a:lnTo>
                    <a:pt x="26" y="184"/>
                  </a:lnTo>
                  <a:lnTo>
                    <a:pt x="26" y="189"/>
                  </a:lnTo>
                  <a:lnTo>
                    <a:pt x="26" y="194"/>
                  </a:lnTo>
                  <a:lnTo>
                    <a:pt x="26" y="199"/>
                  </a:lnTo>
                  <a:lnTo>
                    <a:pt x="27" y="205"/>
                  </a:lnTo>
                  <a:lnTo>
                    <a:pt x="31" y="238"/>
                  </a:lnTo>
                  <a:lnTo>
                    <a:pt x="37" y="269"/>
                  </a:lnTo>
                  <a:lnTo>
                    <a:pt x="44" y="299"/>
                  </a:lnTo>
                  <a:lnTo>
                    <a:pt x="52" y="329"/>
                  </a:lnTo>
                  <a:lnTo>
                    <a:pt x="60" y="361"/>
                  </a:lnTo>
                  <a:lnTo>
                    <a:pt x="67" y="396"/>
                  </a:lnTo>
                  <a:lnTo>
                    <a:pt x="72" y="435"/>
                  </a:lnTo>
                  <a:lnTo>
                    <a:pt x="75" y="479"/>
                  </a:lnTo>
                  <a:lnTo>
                    <a:pt x="77" y="479"/>
                  </a:lnTo>
                  <a:lnTo>
                    <a:pt x="78" y="479"/>
                  </a:lnTo>
                  <a:lnTo>
                    <a:pt x="79" y="478"/>
                  </a:lnTo>
                  <a:lnTo>
                    <a:pt x="81" y="478"/>
                  </a:lnTo>
                  <a:lnTo>
                    <a:pt x="83" y="477"/>
                  </a:lnTo>
                  <a:lnTo>
                    <a:pt x="84" y="477"/>
                  </a:lnTo>
                  <a:lnTo>
                    <a:pt x="85" y="477"/>
                  </a:lnTo>
                  <a:lnTo>
                    <a:pt x="82" y="434"/>
                  </a:lnTo>
                  <a:lnTo>
                    <a:pt x="77" y="393"/>
                  </a:lnTo>
                  <a:lnTo>
                    <a:pt x="70" y="355"/>
                  </a:lnTo>
                  <a:lnTo>
                    <a:pt x="62" y="318"/>
                  </a:lnTo>
                  <a:lnTo>
                    <a:pt x="55" y="285"/>
                  </a:lnTo>
                  <a:lnTo>
                    <a:pt x="48" y="256"/>
                  </a:lnTo>
                  <a:lnTo>
                    <a:pt x="43" y="229"/>
                  </a:lnTo>
                  <a:lnTo>
                    <a:pt x="41" y="207"/>
                  </a:lnTo>
                  <a:lnTo>
                    <a:pt x="41" y="183"/>
                  </a:lnTo>
                  <a:lnTo>
                    <a:pt x="41" y="157"/>
                  </a:lnTo>
                  <a:lnTo>
                    <a:pt x="42" y="131"/>
                  </a:lnTo>
                  <a:lnTo>
                    <a:pt x="42" y="105"/>
                  </a:lnTo>
                  <a:lnTo>
                    <a:pt x="41" y="79"/>
                  </a:lnTo>
                  <a:lnTo>
                    <a:pt x="38" y="53"/>
                  </a:lnTo>
                  <a:lnTo>
                    <a:pt x="34" y="26"/>
                  </a:lnTo>
                  <a:lnTo>
                    <a:pt x="26" y="0"/>
                  </a:lnTo>
                  <a:lnTo>
                    <a:pt x="0" y="1"/>
                  </a:lnTo>
                  <a:lnTo>
                    <a:pt x="5" y="4"/>
                  </a:lnTo>
                  <a:lnTo>
                    <a:pt x="8" y="9"/>
                  </a:lnTo>
                  <a:lnTo>
                    <a:pt x="12" y="16"/>
                  </a:lnTo>
                  <a:lnTo>
                    <a:pt x="14" y="23"/>
                  </a:lnTo>
                  <a:lnTo>
                    <a:pt x="16" y="29"/>
                  </a:lnTo>
                  <a:lnTo>
                    <a:pt x="16" y="33"/>
                  </a:lnTo>
                  <a:lnTo>
                    <a:pt x="15" y="28"/>
                  </a:lnTo>
                </a:path>
              </a:pathLst>
            </a:custGeom>
            <a:solidFill>
              <a:srgbClr val="C1CEF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6" name="Freeform 15"/>
            <p:cNvSpPr>
              <a:spLocks/>
            </p:cNvSpPr>
            <p:nvPr/>
          </p:nvSpPr>
          <p:spPr bwMode="auto">
            <a:xfrm>
              <a:off x="5359" y="1325"/>
              <a:ext cx="92" cy="486"/>
            </a:xfrm>
            <a:custGeom>
              <a:avLst/>
              <a:gdLst>
                <a:gd name="T0" fmla="*/ 16 w 92"/>
                <a:gd name="T1" fmla="*/ 29 h 486"/>
                <a:gd name="T2" fmla="*/ 18 w 92"/>
                <a:gd name="T3" fmla="*/ 41 h 486"/>
                <a:gd name="T4" fmla="*/ 20 w 92"/>
                <a:gd name="T5" fmla="*/ 55 h 486"/>
                <a:gd name="T6" fmla="*/ 22 w 92"/>
                <a:gd name="T7" fmla="*/ 71 h 486"/>
                <a:gd name="T8" fmla="*/ 24 w 92"/>
                <a:gd name="T9" fmla="*/ 88 h 486"/>
                <a:gd name="T10" fmla="*/ 25 w 92"/>
                <a:gd name="T11" fmla="*/ 107 h 486"/>
                <a:gd name="T12" fmla="*/ 27 w 92"/>
                <a:gd name="T13" fmla="*/ 126 h 486"/>
                <a:gd name="T14" fmla="*/ 27 w 92"/>
                <a:gd name="T15" fmla="*/ 145 h 486"/>
                <a:gd name="T16" fmla="*/ 27 w 92"/>
                <a:gd name="T17" fmla="*/ 164 h 486"/>
                <a:gd name="T18" fmla="*/ 27 w 92"/>
                <a:gd name="T19" fmla="*/ 170 h 486"/>
                <a:gd name="T20" fmla="*/ 27 w 92"/>
                <a:gd name="T21" fmla="*/ 175 h 486"/>
                <a:gd name="T22" fmla="*/ 27 w 92"/>
                <a:gd name="T23" fmla="*/ 181 h 486"/>
                <a:gd name="T24" fmla="*/ 28 w 92"/>
                <a:gd name="T25" fmla="*/ 186 h 486"/>
                <a:gd name="T26" fmla="*/ 28 w 92"/>
                <a:gd name="T27" fmla="*/ 191 h 486"/>
                <a:gd name="T28" fmla="*/ 28 w 92"/>
                <a:gd name="T29" fmla="*/ 196 h 486"/>
                <a:gd name="T30" fmla="*/ 28 w 92"/>
                <a:gd name="T31" fmla="*/ 202 h 486"/>
                <a:gd name="T32" fmla="*/ 29 w 92"/>
                <a:gd name="T33" fmla="*/ 208 h 486"/>
                <a:gd name="T34" fmla="*/ 33 w 92"/>
                <a:gd name="T35" fmla="*/ 241 h 486"/>
                <a:gd name="T36" fmla="*/ 39 w 92"/>
                <a:gd name="T37" fmla="*/ 272 h 486"/>
                <a:gd name="T38" fmla="*/ 47 w 92"/>
                <a:gd name="T39" fmla="*/ 303 h 486"/>
                <a:gd name="T40" fmla="*/ 55 w 92"/>
                <a:gd name="T41" fmla="*/ 333 h 486"/>
                <a:gd name="T42" fmla="*/ 64 w 92"/>
                <a:gd name="T43" fmla="*/ 366 h 486"/>
                <a:gd name="T44" fmla="*/ 72 w 92"/>
                <a:gd name="T45" fmla="*/ 401 h 486"/>
                <a:gd name="T46" fmla="*/ 77 w 92"/>
                <a:gd name="T47" fmla="*/ 441 h 486"/>
                <a:gd name="T48" fmla="*/ 81 w 92"/>
                <a:gd name="T49" fmla="*/ 485 h 486"/>
                <a:gd name="T50" fmla="*/ 82 w 92"/>
                <a:gd name="T51" fmla="*/ 485 h 486"/>
                <a:gd name="T52" fmla="*/ 83 w 92"/>
                <a:gd name="T53" fmla="*/ 485 h 486"/>
                <a:gd name="T54" fmla="*/ 85 w 92"/>
                <a:gd name="T55" fmla="*/ 484 h 486"/>
                <a:gd name="T56" fmla="*/ 87 w 92"/>
                <a:gd name="T57" fmla="*/ 484 h 486"/>
                <a:gd name="T58" fmla="*/ 89 w 92"/>
                <a:gd name="T59" fmla="*/ 483 h 486"/>
                <a:gd name="T60" fmla="*/ 90 w 92"/>
                <a:gd name="T61" fmla="*/ 483 h 486"/>
                <a:gd name="T62" fmla="*/ 91 w 92"/>
                <a:gd name="T63" fmla="*/ 483 h 486"/>
                <a:gd name="T64" fmla="*/ 88 w 92"/>
                <a:gd name="T65" fmla="*/ 439 h 486"/>
                <a:gd name="T66" fmla="*/ 82 w 92"/>
                <a:gd name="T67" fmla="*/ 398 h 486"/>
                <a:gd name="T68" fmla="*/ 75 w 92"/>
                <a:gd name="T69" fmla="*/ 359 h 486"/>
                <a:gd name="T70" fmla="*/ 66 w 92"/>
                <a:gd name="T71" fmla="*/ 322 h 486"/>
                <a:gd name="T72" fmla="*/ 58 w 92"/>
                <a:gd name="T73" fmla="*/ 289 h 486"/>
                <a:gd name="T74" fmla="*/ 52 w 92"/>
                <a:gd name="T75" fmla="*/ 259 h 486"/>
                <a:gd name="T76" fmla="*/ 46 w 92"/>
                <a:gd name="T77" fmla="*/ 232 h 486"/>
                <a:gd name="T78" fmla="*/ 44 w 92"/>
                <a:gd name="T79" fmla="*/ 210 h 486"/>
                <a:gd name="T80" fmla="*/ 43 w 92"/>
                <a:gd name="T81" fmla="*/ 185 h 486"/>
                <a:gd name="T82" fmla="*/ 44 w 92"/>
                <a:gd name="T83" fmla="*/ 158 h 486"/>
                <a:gd name="T84" fmla="*/ 45 w 92"/>
                <a:gd name="T85" fmla="*/ 133 h 486"/>
                <a:gd name="T86" fmla="*/ 45 w 92"/>
                <a:gd name="T87" fmla="*/ 106 h 486"/>
                <a:gd name="T88" fmla="*/ 44 w 92"/>
                <a:gd name="T89" fmla="*/ 80 h 486"/>
                <a:gd name="T90" fmla="*/ 41 w 92"/>
                <a:gd name="T91" fmla="*/ 53 h 486"/>
                <a:gd name="T92" fmla="*/ 36 w 92"/>
                <a:gd name="T93" fmla="*/ 26 h 486"/>
                <a:gd name="T94" fmla="*/ 28 w 92"/>
                <a:gd name="T95" fmla="*/ 0 h 486"/>
                <a:gd name="T96" fmla="*/ 0 w 92"/>
                <a:gd name="T97" fmla="*/ 1 h 486"/>
                <a:gd name="T98" fmla="*/ 5 w 92"/>
                <a:gd name="T99" fmla="*/ 4 h 486"/>
                <a:gd name="T100" fmla="*/ 9 w 92"/>
                <a:gd name="T101" fmla="*/ 9 h 486"/>
                <a:gd name="T102" fmla="*/ 13 w 92"/>
                <a:gd name="T103" fmla="*/ 16 h 486"/>
                <a:gd name="T104" fmla="*/ 15 w 92"/>
                <a:gd name="T105" fmla="*/ 23 h 486"/>
                <a:gd name="T106" fmla="*/ 17 w 92"/>
                <a:gd name="T107" fmla="*/ 29 h 486"/>
                <a:gd name="T108" fmla="*/ 17 w 92"/>
                <a:gd name="T109" fmla="*/ 34 h 486"/>
                <a:gd name="T110" fmla="*/ 16 w 92"/>
                <a:gd name="T111" fmla="*/ 29 h 4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486"/>
                <a:gd name="T170" fmla="*/ 92 w 92"/>
                <a:gd name="T171" fmla="*/ 486 h 4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486">
                  <a:moveTo>
                    <a:pt x="16" y="29"/>
                  </a:moveTo>
                  <a:lnTo>
                    <a:pt x="18" y="41"/>
                  </a:lnTo>
                  <a:lnTo>
                    <a:pt x="20" y="55"/>
                  </a:lnTo>
                  <a:lnTo>
                    <a:pt x="22" y="71"/>
                  </a:lnTo>
                  <a:lnTo>
                    <a:pt x="24" y="88"/>
                  </a:lnTo>
                  <a:lnTo>
                    <a:pt x="25" y="107"/>
                  </a:lnTo>
                  <a:lnTo>
                    <a:pt x="27" y="126"/>
                  </a:lnTo>
                  <a:lnTo>
                    <a:pt x="27" y="145"/>
                  </a:lnTo>
                  <a:lnTo>
                    <a:pt x="27" y="164"/>
                  </a:lnTo>
                  <a:lnTo>
                    <a:pt x="27" y="170"/>
                  </a:lnTo>
                  <a:lnTo>
                    <a:pt x="27" y="175"/>
                  </a:lnTo>
                  <a:lnTo>
                    <a:pt x="27" y="181"/>
                  </a:lnTo>
                  <a:lnTo>
                    <a:pt x="28" y="186"/>
                  </a:lnTo>
                  <a:lnTo>
                    <a:pt x="28" y="191"/>
                  </a:lnTo>
                  <a:lnTo>
                    <a:pt x="28" y="196"/>
                  </a:lnTo>
                  <a:lnTo>
                    <a:pt x="28" y="202"/>
                  </a:lnTo>
                  <a:lnTo>
                    <a:pt x="29" y="208"/>
                  </a:lnTo>
                  <a:lnTo>
                    <a:pt x="33" y="241"/>
                  </a:lnTo>
                  <a:lnTo>
                    <a:pt x="39" y="272"/>
                  </a:lnTo>
                  <a:lnTo>
                    <a:pt x="47" y="303"/>
                  </a:lnTo>
                  <a:lnTo>
                    <a:pt x="55" y="333"/>
                  </a:lnTo>
                  <a:lnTo>
                    <a:pt x="64" y="366"/>
                  </a:lnTo>
                  <a:lnTo>
                    <a:pt x="72" y="401"/>
                  </a:lnTo>
                  <a:lnTo>
                    <a:pt x="77" y="441"/>
                  </a:lnTo>
                  <a:lnTo>
                    <a:pt x="81" y="485"/>
                  </a:lnTo>
                  <a:lnTo>
                    <a:pt x="82" y="485"/>
                  </a:lnTo>
                  <a:lnTo>
                    <a:pt x="83" y="485"/>
                  </a:lnTo>
                  <a:lnTo>
                    <a:pt x="85" y="484"/>
                  </a:lnTo>
                  <a:lnTo>
                    <a:pt x="87" y="484"/>
                  </a:lnTo>
                  <a:lnTo>
                    <a:pt x="89" y="483"/>
                  </a:lnTo>
                  <a:lnTo>
                    <a:pt x="90" y="483"/>
                  </a:lnTo>
                  <a:lnTo>
                    <a:pt x="91" y="483"/>
                  </a:lnTo>
                  <a:lnTo>
                    <a:pt x="88" y="439"/>
                  </a:lnTo>
                  <a:lnTo>
                    <a:pt x="82" y="398"/>
                  </a:lnTo>
                  <a:lnTo>
                    <a:pt x="75" y="359"/>
                  </a:lnTo>
                  <a:lnTo>
                    <a:pt x="66" y="322"/>
                  </a:lnTo>
                  <a:lnTo>
                    <a:pt x="58" y="289"/>
                  </a:lnTo>
                  <a:lnTo>
                    <a:pt x="52" y="259"/>
                  </a:lnTo>
                  <a:lnTo>
                    <a:pt x="46" y="232"/>
                  </a:lnTo>
                  <a:lnTo>
                    <a:pt x="44" y="210"/>
                  </a:lnTo>
                  <a:lnTo>
                    <a:pt x="43" y="185"/>
                  </a:lnTo>
                  <a:lnTo>
                    <a:pt x="44" y="158"/>
                  </a:lnTo>
                  <a:lnTo>
                    <a:pt x="45" y="133"/>
                  </a:lnTo>
                  <a:lnTo>
                    <a:pt x="45" y="106"/>
                  </a:lnTo>
                  <a:lnTo>
                    <a:pt x="44" y="80"/>
                  </a:lnTo>
                  <a:lnTo>
                    <a:pt x="41" y="53"/>
                  </a:lnTo>
                  <a:lnTo>
                    <a:pt x="36" y="26"/>
                  </a:lnTo>
                  <a:lnTo>
                    <a:pt x="28" y="0"/>
                  </a:lnTo>
                  <a:lnTo>
                    <a:pt x="0" y="1"/>
                  </a:lnTo>
                  <a:lnTo>
                    <a:pt x="5" y="4"/>
                  </a:lnTo>
                  <a:lnTo>
                    <a:pt x="9" y="9"/>
                  </a:lnTo>
                  <a:lnTo>
                    <a:pt x="13" y="16"/>
                  </a:lnTo>
                  <a:lnTo>
                    <a:pt x="15" y="23"/>
                  </a:lnTo>
                  <a:lnTo>
                    <a:pt x="17" y="29"/>
                  </a:lnTo>
                  <a:lnTo>
                    <a:pt x="17" y="34"/>
                  </a:lnTo>
                  <a:lnTo>
                    <a:pt x="16" y="29"/>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7" name="Freeform 16"/>
            <p:cNvSpPr>
              <a:spLocks/>
            </p:cNvSpPr>
            <p:nvPr/>
          </p:nvSpPr>
          <p:spPr bwMode="auto">
            <a:xfrm>
              <a:off x="4993" y="970"/>
              <a:ext cx="550" cy="333"/>
            </a:xfrm>
            <a:custGeom>
              <a:avLst/>
              <a:gdLst>
                <a:gd name="T0" fmla="*/ 332 w 550"/>
                <a:gd name="T1" fmla="*/ 3 h 333"/>
                <a:gd name="T2" fmla="*/ 321 w 550"/>
                <a:gd name="T3" fmla="*/ 2 h 333"/>
                <a:gd name="T4" fmla="*/ 310 w 550"/>
                <a:gd name="T5" fmla="*/ 1 h 333"/>
                <a:gd name="T6" fmla="*/ 299 w 550"/>
                <a:gd name="T7" fmla="*/ 2 h 333"/>
                <a:gd name="T8" fmla="*/ 291 w 550"/>
                <a:gd name="T9" fmla="*/ 90 h 333"/>
                <a:gd name="T10" fmla="*/ 288 w 550"/>
                <a:gd name="T11" fmla="*/ 199 h 333"/>
                <a:gd name="T12" fmla="*/ 283 w 550"/>
                <a:gd name="T13" fmla="*/ 246 h 333"/>
                <a:gd name="T14" fmla="*/ 277 w 550"/>
                <a:gd name="T15" fmla="*/ 263 h 333"/>
                <a:gd name="T16" fmla="*/ 251 w 550"/>
                <a:gd name="T17" fmla="*/ 284 h 333"/>
                <a:gd name="T18" fmla="*/ 172 w 550"/>
                <a:gd name="T19" fmla="*/ 302 h 333"/>
                <a:gd name="T20" fmla="*/ 77 w 550"/>
                <a:gd name="T21" fmla="*/ 308 h 333"/>
                <a:gd name="T22" fmla="*/ 10 w 550"/>
                <a:gd name="T23" fmla="*/ 311 h 333"/>
                <a:gd name="T24" fmla="*/ 3 w 550"/>
                <a:gd name="T25" fmla="*/ 319 h 333"/>
                <a:gd name="T26" fmla="*/ 31 w 550"/>
                <a:gd name="T27" fmla="*/ 327 h 333"/>
                <a:gd name="T28" fmla="*/ 98 w 550"/>
                <a:gd name="T29" fmla="*/ 327 h 333"/>
                <a:gd name="T30" fmla="*/ 215 w 550"/>
                <a:gd name="T31" fmla="*/ 317 h 333"/>
                <a:gd name="T32" fmla="*/ 298 w 550"/>
                <a:gd name="T33" fmla="*/ 306 h 333"/>
                <a:gd name="T34" fmla="*/ 301 w 550"/>
                <a:gd name="T35" fmla="*/ 301 h 333"/>
                <a:gd name="T36" fmla="*/ 301 w 550"/>
                <a:gd name="T37" fmla="*/ 296 h 333"/>
                <a:gd name="T38" fmla="*/ 301 w 550"/>
                <a:gd name="T39" fmla="*/ 290 h 333"/>
                <a:gd name="T40" fmla="*/ 302 w 550"/>
                <a:gd name="T41" fmla="*/ 287 h 333"/>
                <a:gd name="T42" fmla="*/ 303 w 550"/>
                <a:gd name="T43" fmla="*/ 286 h 333"/>
                <a:gd name="T44" fmla="*/ 304 w 550"/>
                <a:gd name="T45" fmla="*/ 284 h 333"/>
                <a:gd name="T46" fmla="*/ 306 w 550"/>
                <a:gd name="T47" fmla="*/ 282 h 333"/>
                <a:gd name="T48" fmla="*/ 303 w 550"/>
                <a:gd name="T49" fmla="*/ 286 h 333"/>
                <a:gd name="T50" fmla="*/ 297 w 550"/>
                <a:gd name="T51" fmla="*/ 301 h 333"/>
                <a:gd name="T52" fmla="*/ 295 w 550"/>
                <a:gd name="T53" fmla="*/ 319 h 333"/>
                <a:gd name="T54" fmla="*/ 296 w 550"/>
                <a:gd name="T55" fmla="*/ 331 h 333"/>
                <a:gd name="T56" fmla="*/ 305 w 550"/>
                <a:gd name="T57" fmla="*/ 328 h 333"/>
                <a:gd name="T58" fmla="*/ 317 w 550"/>
                <a:gd name="T59" fmla="*/ 323 h 333"/>
                <a:gd name="T60" fmla="*/ 327 w 550"/>
                <a:gd name="T61" fmla="*/ 323 h 333"/>
                <a:gd name="T62" fmla="*/ 338 w 550"/>
                <a:gd name="T63" fmla="*/ 327 h 333"/>
                <a:gd name="T64" fmla="*/ 344 w 550"/>
                <a:gd name="T65" fmla="*/ 326 h 333"/>
                <a:gd name="T66" fmla="*/ 344 w 550"/>
                <a:gd name="T67" fmla="*/ 313 h 333"/>
                <a:gd name="T68" fmla="*/ 342 w 550"/>
                <a:gd name="T69" fmla="*/ 299 h 333"/>
                <a:gd name="T70" fmla="*/ 336 w 550"/>
                <a:gd name="T71" fmla="*/ 287 h 333"/>
                <a:gd name="T72" fmla="*/ 332 w 550"/>
                <a:gd name="T73" fmla="*/ 284 h 333"/>
                <a:gd name="T74" fmla="*/ 335 w 550"/>
                <a:gd name="T75" fmla="*/ 284 h 333"/>
                <a:gd name="T76" fmla="*/ 337 w 550"/>
                <a:gd name="T77" fmla="*/ 286 h 333"/>
                <a:gd name="T78" fmla="*/ 339 w 550"/>
                <a:gd name="T79" fmla="*/ 286 h 333"/>
                <a:gd name="T80" fmla="*/ 342 w 550"/>
                <a:gd name="T81" fmla="*/ 289 h 333"/>
                <a:gd name="T82" fmla="*/ 343 w 550"/>
                <a:gd name="T83" fmla="*/ 298 h 333"/>
                <a:gd name="T84" fmla="*/ 343 w 550"/>
                <a:gd name="T85" fmla="*/ 307 h 333"/>
                <a:gd name="T86" fmla="*/ 346 w 550"/>
                <a:gd name="T87" fmla="*/ 312 h 333"/>
                <a:gd name="T88" fmla="*/ 361 w 550"/>
                <a:gd name="T89" fmla="*/ 313 h 333"/>
                <a:gd name="T90" fmla="*/ 415 w 550"/>
                <a:gd name="T91" fmla="*/ 313 h 333"/>
                <a:gd name="T92" fmla="*/ 485 w 550"/>
                <a:gd name="T93" fmla="*/ 312 h 333"/>
                <a:gd name="T94" fmla="*/ 537 w 550"/>
                <a:gd name="T95" fmla="*/ 309 h 333"/>
                <a:gd name="T96" fmla="*/ 545 w 550"/>
                <a:gd name="T97" fmla="*/ 304 h 333"/>
                <a:gd name="T98" fmla="*/ 547 w 550"/>
                <a:gd name="T99" fmla="*/ 296 h 333"/>
                <a:gd name="T100" fmla="*/ 549 w 550"/>
                <a:gd name="T101" fmla="*/ 284 h 333"/>
                <a:gd name="T102" fmla="*/ 548 w 550"/>
                <a:gd name="T103" fmla="*/ 276 h 333"/>
                <a:gd name="T104" fmla="*/ 490 w 550"/>
                <a:gd name="T105" fmla="*/ 277 h 333"/>
                <a:gd name="T106" fmla="*/ 410 w 550"/>
                <a:gd name="T107" fmla="*/ 278 h 333"/>
                <a:gd name="T108" fmla="*/ 372 w 550"/>
                <a:gd name="T109" fmla="*/ 238 h 333"/>
                <a:gd name="T110" fmla="*/ 367 w 550"/>
                <a:gd name="T111" fmla="*/ 113 h 333"/>
                <a:gd name="T112" fmla="*/ 373 w 550"/>
                <a:gd name="T113" fmla="*/ 2 h 333"/>
                <a:gd name="T114" fmla="*/ 366 w 550"/>
                <a:gd name="T115" fmla="*/ 0 h 333"/>
                <a:gd name="T116" fmla="*/ 355 w 550"/>
                <a:gd name="T117" fmla="*/ 1 h 333"/>
                <a:gd name="T118" fmla="*/ 343 w 550"/>
                <a:gd name="T119" fmla="*/ 3 h 3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0"/>
                <a:gd name="T181" fmla="*/ 0 h 333"/>
                <a:gd name="T182" fmla="*/ 550 w 550"/>
                <a:gd name="T183" fmla="*/ 333 h 3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0" h="333">
                  <a:moveTo>
                    <a:pt x="337" y="3"/>
                  </a:moveTo>
                  <a:lnTo>
                    <a:pt x="332" y="3"/>
                  </a:lnTo>
                  <a:lnTo>
                    <a:pt x="327" y="2"/>
                  </a:lnTo>
                  <a:lnTo>
                    <a:pt x="321" y="2"/>
                  </a:lnTo>
                  <a:lnTo>
                    <a:pt x="315" y="2"/>
                  </a:lnTo>
                  <a:lnTo>
                    <a:pt x="310" y="1"/>
                  </a:lnTo>
                  <a:lnTo>
                    <a:pt x="304" y="1"/>
                  </a:lnTo>
                  <a:lnTo>
                    <a:pt x="299" y="2"/>
                  </a:lnTo>
                  <a:lnTo>
                    <a:pt x="294" y="3"/>
                  </a:lnTo>
                  <a:lnTo>
                    <a:pt x="291" y="90"/>
                  </a:lnTo>
                  <a:lnTo>
                    <a:pt x="289" y="153"/>
                  </a:lnTo>
                  <a:lnTo>
                    <a:pt x="288" y="199"/>
                  </a:lnTo>
                  <a:lnTo>
                    <a:pt x="285" y="228"/>
                  </a:lnTo>
                  <a:lnTo>
                    <a:pt x="283" y="246"/>
                  </a:lnTo>
                  <a:lnTo>
                    <a:pt x="280" y="256"/>
                  </a:lnTo>
                  <a:lnTo>
                    <a:pt x="277" y="263"/>
                  </a:lnTo>
                  <a:lnTo>
                    <a:pt x="272" y="270"/>
                  </a:lnTo>
                  <a:lnTo>
                    <a:pt x="251" y="284"/>
                  </a:lnTo>
                  <a:lnTo>
                    <a:pt x="216" y="295"/>
                  </a:lnTo>
                  <a:lnTo>
                    <a:pt x="172" y="302"/>
                  </a:lnTo>
                  <a:lnTo>
                    <a:pt x="124" y="306"/>
                  </a:lnTo>
                  <a:lnTo>
                    <a:pt x="77" y="308"/>
                  </a:lnTo>
                  <a:lnTo>
                    <a:pt x="37" y="310"/>
                  </a:lnTo>
                  <a:lnTo>
                    <a:pt x="10" y="311"/>
                  </a:lnTo>
                  <a:lnTo>
                    <a:pt x="0" y="313"/>
                  </a:lnTo>
                  <a:lnTo>
                    <a:pt x="3" y="319"/>
                  </a:lnTo>
                  <a:lnTo>
                    <a:pt x="13" y="323"/>
                  </a:lnTo>
                  <a:lnTo>
                    <a:pt x="31" y="327"/>
                  </a:lnTo>
                  <a:lnTo>
                    <a:pt x="59" y="328"/>
                  </a:lnTo>
                  <a:lnTo>
                    <a:pt x="98" y="327"/>
                  </a:lnTo>
                  <a:lnTo>
                    <a:pt x="150" y="324"/>
                  </a:lnTo>
                  <a:lnTo>
                    <a:pt x="215" y="317"/>
                  </a:lnTo>
                  <a:lnTo>
                    <a:pt x="295" y="307"/>
                  </a:lnTo>
                  <a:lnTo>
                    <a:pt x="298" y="306"/>
                  </a:lnTo>
                  <a:lnTo>
                    <a:pt x="300" y="304"/>
                  </a:lnTo>
                  <a:lnTo>
                    <a:pt x="301" y="301"/>
                  </a:lnTo>
                  <a:lnTo>
                    <a:pt x="301" y="299"/>
                  </a:lnTo>
                  <a:lnTo>
                    <a:pt x="301" y="296"/>
                  </a:lnTo>
                  <a:lnTo>
                    <a:pt x="301" y="293"/>
                  </a:lnTo>
                  <a:lnTo>
                    <a:pt x="301" y="290"/>
                  </a:lnTo>
                  <a:lnTo>
                    <a:pt x="301" y="288"/>
                  </a:lnTo>
                  <a:lnTo>
                    <a:pt x="302" y="287"/>
                  </a:lnTo>
                  <a:lnTo>
                    <a:pt x="303" y="286"/>
                  </a:lnTo>
                  <a:lnTo>
                    <a:pt x="304" y="285"/>
                  </a:lnTo>
                  <a:lnTo>
                    <a:pt x="304" y="284"/>
                  </a:lnTo>
                  <a:lnTo>
                    <a:pt x="305" y="283"/>
                  </a:lnTo>
                  <a:lnTo>
                    <a:pt x="306" y="282"/>
                  </a:lnTo>
                  <a:lnTo>
                    <a:pt x="308" y="281"/>
                  </a:lnTo>
                  <a:lnTo>
                    <a:pt x="303" y="286"/>
                  </a:lnTo>
                  <a:lnTo>
                    <a:pt x="299" y="293"/>
                  </a:lnTo>
                  <a:lnTo>
                    <a:pt x="297" y="301"/>
                  </a:lnTo>
                  <a:lnTo>
                    <a:pt x="296" y="310"/>
                  </a:lnTo>
                  <a:lnTo>
                    <a:pt x="295" y="319"/>
                  </a:lnTo>
                  <a:lnTo>
                    <a:pt x="296" y="326"/>
                  </a:lnTo>
                  <a:lnTo>
                    <a:pt x="296" y="331"/>
                  </a:lnTo>
                  <a:lnTo>
                    <a:pt x="298" y="332"/>
                  </a:lnTo>
                  <a:lnTo>
                    <a:pt x="305" y="328"/>
                  </a:lnTo>
                  <a:lnTo>
                    <a:pt x="312" y="324"/>
                  </a:lnTo>
                  <a:lnTo>
                    <a:pt x="317" y="323"/>
                  </a:lnTo>
                  <a:lnTo>
                    <a:pt x="323" y="323"/>
                  </a:lnTo>
                  <a:lnTo>
                    <a:pt x="327" y="323"/>
                  </a:lnTo>
                  <a:lnTo>
                    <a:pt x="333" y="325"/>
                  </a:lnTo>
                  <a:lnTo>
                    <a:pt x="338" y="327"/>
                  </a:lnTo>
                  <a:lnTo>
                    <a:pt x="344" y="329"/>
                  </a:lnTo>
                  <a:lnTo>
                    <a:pt x="344" y="326"/>
                  </a:lnTo>
                  <a:lnTo>
                    <a:pt x="344" y="320"/>
                  </a:lnTo>
                  <a:lnTo>
                    <a:pt x="344" y="313"/>
                  </a:lnTo>
                  <a:lnTo>
                    <a:pt x="343" y="306"/>
                  </a:lnTo>
                  <a:lnTo>
                    <a:pt x="342" y="299"/>
                  </a:lnTo>
                  <a:lnTo>
                    <a:pt x="340" y="293"/>
                  </a:lnTo>
                  <a:lnTo>
                    <a:pt x="336" y="287"/>
                  </a:lnTo>
                  <a:lnTo>
                    <a:pt x="331" y="284"/>
                  </a:lnTo>
                  <a:lnTo>
                    <a:pt x="332" y="284"/>
                  </a:lnTo>
                  <a:lnTo>
                    <a:pt x="334" y="284"/>
                  </a:lnTo>
                  <a:lnTo>
                    <a:pt x="335" y="284"/>
                  </a:lnTo>
                  <a:lnTo>
                    <a:pt x="336" y="285"/>
                  </a:lnTo>
                  <a:lnTo>
                    <a:pt x="337" y="286"/>
                  </a:lnTo>
                  <a:lnTo>
                    <a:pt x="338" y="286"/>
                  </a:lnTo>
                  <a:lnTo>
                    <a:pt x="339" y="286"/>
                  </a:lnTo>
                  <a:lnTo>
                    <a:pt x="340" y="286"/>
                  </a:lnTo>
                  <a:lnTo>
                    <a:pt x="342" y="289"/>
                  </a:lnTo>
                  <a:lnTo>
                    <a:pt x="343" y="293"/>
                  </a:lnTo>
                  <a:lnTo>
                    <a:pt x="343" y="298"/>
                  </a:lnTo>
                  <a:lnTo>
                    <a:pt x="343" y="303"/>
                  </a:lnTo>
                  <a:lnTo>
                    <a:pt x="343" y="307"/>
                  </a:lnTo>
                  <a:lnTo>
                    <a:pt x="345" y="310"/>
                  </a:lnTo>
                  <a:lnTo>
                    <a:pt x="346" y="312"/>
                  </a:lnTo>
                  <a:lnTo>
                    <a:pt x="350" y="313"/>
                  </a:lnTo>
                  <a:lnTo>
                    <a:pt x="361" y="313"/>
                  </a:lnTo>
                  <a:lnTo>
                    <a:pt x="384" y="313"/>
                  </a:lnTo>
                  <a:lnTo>
                    <a:pt x="415" y="313"/>
                  </a:lnTo>
                  <a:lnTo>
                    <a:pt x="450" y="313"/>
                  </a:lnTo>
                  <a:lnTo>
                    <a:pt x="485" y="312"/>
                  </a:lnTo>
                  <a:lnTo>
                    <a:pt x="515" y="311"/>
                  </a:lnTo>
                  <a:lnTo>
                    <a:pt x="537" y="309"/>
                  </a:lnTo>
                  <a:lnTo>
                    <a:pt x="545" y="306"/>
                  </a:lnTo>
                  <a:lnTo>
                    <a:pt x="545" y="304"/>
                  </a:lnTo>
                  <a:lnTo>
                    <a:pt x="546" y="300"/>
                  </a:lnTo>
                  <a:lnTo>
                    <a:pt x="547" y="296"/>
                  </a:lnTo>
                  <a:lnTo>
                    <a:pt x="548" y="290"/>
                  </a:lnTo>
                  <a:lnTo>
                    <a:pt x="549" y="284"/>
                  </a:lnTo>
                  <a:lnTo>
                    <a:pt x="549" y="279"/>
                  </a:lnTo>
                  <a:lnTo>
                    <a:pt x="548" y="276"/>
                  </a:lnTo>
                  <a:lnTo>
                    <a:pt x="547" y="274"/>
                  </a:lnTo>
                  <a:lnTo>
                    <a:pt x="490" y="277"/>
                  </a:lnTo>
                  <a:lnTo>
                    <a:pt x="444" y="280"/>
                  </a:lnTo>
                  <a:lnTo>
                    <a:pt x="410" y="278"/>
                  </a:lnTo>
                  <a:lnTo>
                    <a:pt x="386" y="266"/>
                  </a:lnTo>
                  <a:lnTo>
                    <a:pt x="372" y="238"/>
                  </a:lnTo>
                  <a:lnTo>
                    <a:pt x="366" y="189"/>
                  </a:lnTo>
                  <a:lnTo>
                    <a:pt x="367" y="113"/>
                  </a:lnTo>
                  <a:lnTo>
                    <a:pt x="374" y="5"/>
                  </a:lnTo>
                  <a:lnTo>
                    <a:pt x="373" y="2"/>
                  </a:lnTo>
                  <a:lnTo>
                    <a:pt x="370" y="1"/>
                  </a:lnTo>
                  <a:lnTo>
                    <a:pt x="366" y="0"/>
                  </a:lnTo>
                  <a:lnTo>
                    <a:pt x="361" y="1"/>
                  </a:lnTo>
                  <a:lnTo>
                    <a:pt x="355" y="1"/>
                  </a:lnTo>
                  <a:lnTo>
                    <a:pt x="348" y="2"/>
                  </a:lnTo>
                  <a:lnTo>
                    <a:pt x="343" y="3"/>
                  </a:lnTo>
                  <a:lnTo>
                    <a:pt x="337" y="3"/>
                  </a:lnTo>
                </a:path>
              </a:pathLst>
            </a:custGeom>
            <a:solidFill>
              <a:srgbClr val="C1CEF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8" name="Freeform 17"/>
            <p:cNvSpPr>
              <a:spLocks/>
            </p:cNvSpPr>
            <p:nvPr/>
          </p:nvSpPr>
          <p:spPr bwMode="auto">
            <a:xfrm>
              <a:off x="4993" y="970"/>
              <a:ext cx="556" cy="339"/>
            </a:xfrm>
            <a:custGeom>
              <a:avLst/>
              <a:gdLst>
                <a:gd name="T0" fmla="*/ 336 w 556"/>
                <a:gd name="T1" fmla="*/ 3 h 339"/>
                <a:gd name="T2" fmla="*/ 325 w 556"/>
                <a:gd name="T3" fmla="*/ 2 h 339"/>
                <a:gd name="T4" fmla="*/ 314 w 556"/>
                <a:gd name="T5" fmla="*/ 1 h 339"/>
                <a:gd name="T6" fmla="*/ 302 w 556"/>
                <a:gd name="T7" fmla="*/ 2 h 339"/>
                <a:gd name="T8" fmla="*/ 294 w 556"/>
                <a:gd name="T9" fmla="*/ 92 h 339"/>
                <a:gd name="T10" fmla="*/ 291 w 556"/>
                <a:gd name="T11" fmla="*/ 202 h 339"/>
                <a:gd name="T12" fmla="*/ 286 w 556"/>
                <a:gd name="T13" fmla="*/ 251 h 339"/>
                <a:gd name="T14" fmla="*/ 280 w 556"/>
                <a:gd name="T15" fmla="*/ 268 h 339"/>
                <a:gd name="T16" fmla="*/ 254 w 556"/>
                <a:gd name="T17" fmla="*/ 290 h 339"/>
                <a:gd name="T18" fmla="*/ 174 w 556"/>
                <a:gd name="T19" fmla="*/ 307 h 339"/>
                <a:gd name="T20" fmla="*/ 78 w 556"/>
                <a:gd name="T21" fmla="*/ 313 h 339"/>
                <a:gd name="T22" fmla="*/ 10 w 556"/>
                <a:gd name="T23" fmla="*/ 316 h 339"/>
                <a:gd name="T24" fmla="*/ 3 w 556"/>
                <a:gd name="T25" fmla="*/ 325 h 339"/>
                <a:gd name="T26" fmla="*/ 31 w 556"/>
                <a:gd name="T27" fmla="*/ 333 h 339"/>
                <a:gd name="T28" fmla="*/ 99 w 556"/>
                <a:gd name="T29" fmla="*/ 333 h 339"/>
                <a:gd name="T30" fmla="*/ 217 w 556"/>
                <a:gd name="T31" fmla="*/ 323 h 339"/>
                <a:gd name="T32" fmla="*/ 302 w 556"/>
                <a:gd name="T33" fmla="*/ 312 h 339"/>
                <a:gd name="T34" fmla="*/ 304 w 556"/>
                <a:gd name="T35" fmla="*/ 307 h 339"/>
                <a:gd name="T36" fmla="*/ 304 w 556"/>
                <a:gd name="T37" fmla="*/ 301 h 339"/>
                <a:gd name="T38" fmla="*/ 304 w 556"/>
                <a:gd name="T39" fmla="*/ 295 h 339"/>
                <a:gd name="T40" fmla="*/ 305 w 556"/>
                <a:gd name="T41" fmla="*/ 293 h 339"/>
                <a:gd name="T42" fmla="*/ 306 w 556"/>
                <a:gd name="T43" fmla="*/ 291 h 339"/>
                <a:gd name="T44" fmla="*/ 308 w 556"/>
                <a:gd name="T45" fmla="*/ 289 h 339"/>
                <a:gd name="T46" fmla="*/ 309 w 556"/>
                <a:gd name="T47" fmla="*/ 287 h 339"/>
                <a:gd name="T48" fmla="*/ 306 w 556"/>
                <a:gd name="T49" fmla="*/ 291 h 339"/>
                <a:gd name="T50" fmla="*/ 300 w 556"/>
                <a:gd name="T51" fmla="*/ 307 h 339"/>
                <a:gd name="T52" fmla="*/ 299 w 556"/>
                <a:gd name="T53" fmla="*/ 325 h 339"/>
                <a:gd name="T54" fmla="*/ 300 w 556"/>
                <a:gd name="T55" fmla="*/ 337 h 339"/>
                <a:gd name="T56" fmla="*/ 309 w 556"/>
                <a:gd name="T57" fmla="*/ 334 h 339"/>
                <a:gd name="T58" fmla="*/ 321 w 556"/>
                <a:gd name="T59" fmla="*/ 329 h 339"/>
                <a:gd name="T60" fmla="*/ 331 w 556"/>
                <a:gd name="T61" fmla="*/ 329 h 339"/>
                <a:gd name="T62" fmla="*/ 342 w 556"/>
                <a:gd name="T63" fmla="*/ 333 h 339"/>
                <a:gd name="T64" fmla="*/ 348 w 556"/>
                <a:gd name="T65" fmla="*/ 331 h 339"/>
                <a:gd name="T66" fmla="*/ 348 w 556"/>
                <a:gd name="T67" fmla="*/ 319 h 339"/>
                <a:gd name="T68" fmla="*/ 346 w 556"/>
                <a:gd name="T69" fmla="*/ 304 h 339"/>
                <a:gd name="T70" fmla="*/ 339 w 556"/>
                <a:gd name="T71" fmla="*/ 293 h 339"/>
                <a:gd name="T72" fmla="*/ 336 w 556"/>
                <a:gd name="T73" fmla="*/ 289 h 339"/>
                <a:gd name="T74" fmla="*/ 339 w 556"/>
                <a:gd name="T75" fmla="*/ 290 h 339"/>
                <a:gd name="T76" fmla="*/ 341 w 556"/>
                <a:gd name="T77" fmla="*/ 291 h 339"/>
                <a:gd name="T78" fmla="*/ 343 w 556"/>
                <a:gd name="T79" fmla="*/ 291 h 339"/>
                <a:gd name="T80" fmla="*/ 346 w 556"/>
                <a:gd name="T81" fmla="*/ 294 h 339"/>
                <a:gd name="T82" fmla="*/ 347 w 556"/>
                <a:gd name="T83" fmla="*/ 303 h 339"/>
                <a:gd name="T84" fmla="*/ 347 w 556"/>
                <a:gd name="T85" fmla="*/ 312 h 339"/>
                <a:gd name="T86" fmla="*/ 350 w 556"/>
                <a:gd name="T87" fmla="*/ 318 h 339"/>
                <a:gd name="T88" fmla="*/ 365 w 556"/>
                <a:gd name="T89" fmla="*/ 318 h 339"/>
                <a:gd name="T90" fmla="*/ 419 w 556"/>
                <a:gd name="T91" fmla="*/ 318 h 339"/>
                <a:gd name="T92" fmla="*/ 490 w 556"/>
                <a:gd name="T93" fmla="*/ 318 h 339"/>
                <a:gd name="T94" fmla="*/ 542 w 556"/>
                <a:gd name="T95" fmla="*/ 315 h 339"/>
                <a:gd name="T96" fmla="*/ 551 w 556"/>
                <a:gd name="T97" fmla="*/ 310 h 339"/>
                <a:gd name="T98" fmla="*/ 553 w 556"/>
                <a:gd name="T99" fmla="*/ 301 h 339"/>
                <a:gd name="T100" fmla="*/ 555 w 556"/>
                <a:gd name="T101" fmla="*/ 289 h 339"/>
                <a:gd name="T102" fmla="*/ 554 w 556"/>
                <a:gd name="T103" fmla="*/ 281 h 339"/>
                <a:gd name="T104" fmla="*/ 495 w 556"/>
                <a:gd name="T105" fmla="*/ 282 h 339"/>
                <a:gd name="T106" fmla="*/ 414 w 556"/>
                <a:gd name="T107" fmla="*/ 283 h 339"/>
                <a:gd name="T108" fmla="*/ 376 w 556"/>
                <a:gd name="T109" fmla="*/ 242 h 339"/>
                <a:gd name="T110" fmla="*/ 371 w 556"/>
                <a:gd name="T111" fmla="*/ 115 h 339"/>
                <a:gd name="T112" fmla="*/ 377 w 556"/>
                <a:gd name="T113" fmla="*/ 2 h 339"/>
                <a:gd name="T114" fmla="*/ 370 w 556"/>
                <a:gd name="T115" fmla="*/ 0 h 339"/>
                <a:gd name="T116" fmla="*/ 359 w 556"/>
                <a:gd name="T117" fmla="*/ 1 h 339"/>
                <a:gd name="T118" fmla="*/ 347 w 556"/>
                <a:gd name="T119" fmla="*/ 3 h 3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6"/>
                <a:gd name="T181" fmla="*/ 0 h 339"/>
                <a:gd name="T182" fmla="*/ 556 w 556"/>
                <a:gd name="T183" fmla="*/ 339 h 3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6" h="339">
                  <a:moveTo>
                    <a:pt x="341" y="3"/>
                  </a:moveTo>
                  <a:lnTo>
                    <a:pt x="336" y="3"/>
                  </a:lnTo>
                  <a:lnTo>
                    <a:pt x="330" y="2"/>
                  </a:lnTo>
                  <a:lnTo>
                    <a:pt x="325" y="2"/>
                  </a:lnTo>
                  <a:lnTo>
                    <a:pt x="319" y="2"/>
                  </a:lnTo>
                  <a:lnTo>
                    <a:pt x="314" y="1"/>
                  </a:lnTo>
                  <a:lnTo>
                    <a:pt x="308" y="1"/>
                  </a:lnTo>
                  <a:lnTo>
                    <a:pt x="302" y="2"/>
                  </a:lnTo>
                  <a:lnTo>
                    <a:pt x="297" y="3"/>
                  </a:lnTo>
                  <a:lnTo>
                    <a:pt x="294" y="92"/>
                  </a:lnTo>
                  <a:lnTo>
                    <a:pt x="293" y="156"/>
                  </a:lnTo>
                  <a:lnTo>
                    <a:pt x="291" y="202"/>
                  </a:lnTo>
                  <a:lnTo>
                    <a:pt x="288" y="232"/>
                  </a:lnTo>
                  <a:lnTo>
                    <a:pt x="286" y="251"/>
                  </a:lnTo>
                  <a:lnTo>
                    <a:pt x="284" y="261"/>
                  </a:lnTo>
                  <a:lnTo>
                    <a:pt x="280" y="268"/>
                  </a:lnTo>
                  <a:lnTo>
                    <a:pt x="275" y="275"/>
                  </a:lnTo>
                  <a:lnTo>
                    <a:pt x="254" y="290"/>
                  </a:lnTo>
                  <a:lnTo>
                    <a:pt x="219" y="300"/>
                  </a:lnTo>
                  <a:lnTo>
                    <a:pt x="174" y="307"/>
                  </a:lnTo>
                  <a:lnTo>
                    <a:pt x="125" y="312"/>
                  </a:lnTo>
                  <a:lnTo>
                    <a:pt x="78" y="313"/>
                  </a:lnTo>
                  <a:lnTo>
                    <a:pt x="38" y="315"/>
                  </a:lnTo>
                  <a:lnTo>
                    <a:pt x="10" y="316"/>
                  </a:lnTo>
                  <a:lnTo>
                    <a:pt x="0" y="319"/>
                  </a:lnTo>
                  <a:lnTo>
                    <a:pt x="3" y="325"/>
                  </a:lnTo>
                  <a:lnTo>
                    <a:pt x="13" y="329"/>
                  </a:lnTo>
                  <a:lnTo>
                    <a:pt x="31" y="333"/>
                  </a:lnTo>
                  <a:lnTo>
                    <a:pt x="59" y="334"/>
                  </a:lnTo>
                  <a:lnTo>
                    <a:pt x="99" y="333"/>
                  </a:lnTo>
                  <a:lnTo>
                    <a:pt x="151" y="330"/>
                  </a:lnTo>
                  <a:lnTo>
                    <a:pt x="217" y="323"/>
                  </a:lnTo>
                  <a:lnTo>
                    <a:pt x="299" y="313"/>
                  </a:lnTo>
                  <a:lnTo>
                    <a:pt x="302" y="312"/>
                  </a:lnTo>
                  <a:lnTo>
                    <a:pt x="303" y="310"/>
                  </a:lnTo>
                  <a:lnTo>
                    <a:pt x="304" y="307"/>
                  </a:lnTo>
                  <a:lnTo>
                    <a:pt x="305" y="304"/>
                  </a:lnTo>
                  <a:lnTo>
                    <a:pt x="304" y="301"/>
                  </a:lnTo>
                  <a:lnTo>
                    <a:pt x="304" y="298"/>
                  </a:lnTo>
                  <a:lnTo>
                    <a:pt x="304" y="295"/>
                  </a:lnTo>
                  <a:lnTo>
                    <a:pt x="305" y="293"/>
                  </a:lnTo>
                  <a:lnTo>
                    <a:pt x="306" y="292"/>
                  </a:lnTo>
                  <a:lnTo>
                    <a:pt x="306" y="291"/>
                  </a:lnTo>
                  <a:lnTo>
                    <a:pt x="307" y="290"/>
                  </a:lnTo>
                  <a:lnTo>
                    <a:pt x="308" y="289"/>
                  </a:lnTo>
                  <a:lnTo>
                    <a:pt x="308" y="288"/>
                  </a:lnTo>
                  <a:lnTo>
                    <a:pt x="309" y="287"/>
                  </a:lnTo>
                  <a:lnTo>
                    <a:pt x="311" y="287"/>
                  </a:lnTo>
                  <a:lnTo>
                    <a:pt x="306" y="291"/>
                  </a:lnTo>
                  <a:lnTo>
                    <a:pt x="303" y="298"/>
                  </a:lnTo>
                  <a:lnTo>
                    <a:pt x="300" y="307"/>
                  </a:lnTo>
                  <a:lnTo>
                    <a:pt x="299" y="316"/>
                  </a:lnTo>
                  <a:lnTo>
                    <a:pt x="299" y="325"/>
                  </a:lnTo>
                  <a:lnTo>
                    <a:pt x="299" y="332"/>
                  </a:lnTo>
                  <a:lnTo>
                    <a:pt x="300" y="337"/>
                  </a:lnTo>
                  <a:lnTo>
                    <a:pt x="301" y="338"/>
                  </a:lnTo>
                  <a:lnTo>
                    <a:pt x="309" y="334"/>
                  </a:lnTo>
                  <a:lnTo>
                    <a:pt x="315" y="330"/>
                  </a:lnTo>
                  <a:lnTo>
                    <a:pt x="321" y="329"/>
                  </a:lnTo>
                  <a:lnTo>
                    <a:pt x="326" y="328"/>
                  </a:lnTo>
                  <a:lnTo>
                    <a:pt x="331" y="329"/>
                  </a:lnTo>
                  <a:lnTo>
                    <a:pt x="336" y="331"/>
                  </a:lnTo>
                  <a:lnTo>
                    <a:pt x="342" y="333"/>
                  </a:lnTo>
                  <a:lnTo>
                    <a:pt x="348" y="335"/>
                  </a:lnTo>
                  <a:lnTo>
                    <a:pt x="348" y="331"/>
                  </a:lnTo>
                  <a:lnTo>
                    <a:pt x="348" y="325"/>
                  </a:lnTo>
                  <a:lnTo>
                    <a:pt x="348" y="319"/>
                  </a:lnTo>
                  <a:lnTo>
                    <a:pt x="347" y="312"/>
                  </a:lnTo>
                  <a:lnTo>
                    <a:pt x="346" y="304"/>
                  </a:lnTo>
                  <a:lnTo>
                    <a:pt x="344" y="298"/>
                  </a:lnTo>
                  <a:lnTo>
                    <a:pt x="339" y="293"/>
                  </a:lnTo>
                  <a:lnTo>
                    <a:pt x="335" y="289"/>
                  </a:lnTo>
                  <a:lnTo>
                    <a:pt x="336" y="289"/>
                  </a:lnTo>
                  <a:lnTo>
                    <a:pt x="338" y="290"/>
                  </a:lnTo>
                  <a:lnTo>
                    <a:pt x="339" y="290"/>
                  </a:lnTo>
                  <a:lnTo>
                    <a:pt x="340" y="290"/>
                  </a:lnTo>
                  <a:lnTo>
                    <a:pt x="341" y="291"/>
                  </a:lnTo>
                  <a:lnTo>
                    <a:pt x="342" y="291"/>
                  </a:lnTo>
                  <a:lnTo>
                    <a:pt x="343" y="291"/>
                  </a:lnTo>
                  <a:lnTo>
                    <a:pt x="344" y="291"/>
                  </a:lnTo>
                  <a:lnTo>
                    <a:pt x="346" y="294"/>
                  </a:lnTo>
                  <a:lnTo>
                    <a:pt x="347" y="299"/>
                  </a:lnTo>
                  <a:lnTo>
                    <a:pt x="347" y="303"/>
                  </a:lnTo>
                  <a:lnTo>
                    <a:pt x="347" y="308"/>
                  </a:lnTo>
                  <a:lnTo>
                    <a:pt x="347" y="312"/>
                  </a:lnTo>
                  <a:lnTo>
                    <a:pt x="348" y="316"/>
                  </a:lnTo>
                  <a:lnTo>
                    <a:pt x="350" y="318"/>
                  </a:lnTo>
                  <a:lnTo>
                    <a:pt x="354" y="318"/>
                  </a:lnTo>
                  <a:lnTo>
                    <a:pt x="365" y="318"/>
                  </a:lnTo>
                  <a:lnTo>
                    <a:pt x="388" y="318"/>
                  </a:lnTo>
                  <a:lnTo>
                    <a:pt x="419" y="318"/>
                  </a:lnTo>
                  <a:lnTo>
                    <a:pt x="455" y="318"/>
                  </a:lnTo>
                  <a:lnTo>
                    <a:pt x="490" y="318"/>
                  </a:lnTo>
                  <a:lnTo>
                    <a:pt x="521" y="316"/>
                  </a:lnTo>
                  <a:lnTo>
                    <a:pt x="542" y="315"/>
                  </a:lnTo>
                  <a:lnTo>
                    <a:pt x="551" y="312"/>
                  </a:lnTo>
                  <a:lnTo>
                    <a:pt x="551" y="310"/>
                  </a:lnTo>
                  <a:lnTo>
                    <a:pt x="552" y="306"/>
                  </a:lnTo>
                  <a:lnTo>
                    <a:pt x="553" y="301"/>
                  </a:lnTo>
                  <a:lnTo>
                    <a:pt x="554" y="295"/>
                  </a:lnTo>
                  <a:lnTo>
                    <a:pt x="555" y="289"/>
                  </a:lnTo>
                  <a:lnTo>
                    <a:pt x="555" y="284"/>
                  </a:lnTo>
                  <a:lnTo>
                    <a:pt x="554" y="281"/>
                  </a:lnTo>
                  <a:lnTo>
                    <a:pt x="553" y="279"/>
                  </a:lnTo>
                  <a:lnTo>
                    <a:pt x="495" y="282"/>
                  </a:lnTo>
                  <a:lnTo>
                    <a:pt x="449" y="285"/>
                  </a:lnTo>
                  <a:lnTo>
                    <a:pt x="414" y="283"/>
                  </a:lnTo>
                  <a:lnTo>
                    <a:pt x="390" y="271"/>
                  </a:lnTo>
                  <a:lnTo>
                    <a:pt x="376" y="242"/>
                  </a:lnTo>
                  <a:lnTo>
                    <a:pt x="370" y="193"/>
                  </a:lnTo>
                  <a:lnTo>
                    <a:pt x="371" y="115"/>
                  </a:lnTo>
                  <a:lnTo>
                    <a:pt x="378" y="5"/>
                  </a:lnTo>
                  <a:lnTo>
                    <a:pt x="377" y="2"/>
                  </a:lnTo>
                  <a:lnTo>
                    <a:pt x="374" y="1"/>
                  </a:lnTo>
                  <a:lnTo>
                    <a:pt x="370" y="0"/>
                  </a:lnTo>
                  <a:lnTo>
                    <a:pt x="365" y="1"/>
                  </a:lnTo>
                  <a:lnTo>
                    <a:pt x="359" y="1"/>
                  </a:lnTo>
                  <a:lnTo>
                    <a:pt x="352" y="2"/>
                  </a:lnTo>
                  <a:lnTo>
                    <a:pt x="347" y="3"/>
                  </a:lnTo>
                  <a:lnTo>
                    <a:pt x="341" y="3"/>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9" name="Freeform 18"/>
            <p:cNvSpPr>
              <a:spLocks/>
            </p:cNvSpPr>
            <p:nvPr/>
          </p:nvSpPr>
          <p:spPr bwMode="auto">
            <a:xfrm>
              <a:off x="5295" y="1187"/>
              <a:ext cx="50" cy="31"/>
            </a:xfrm>
            <a:custGeom>
              <a:avLst/>
              <a:gdLst>
                <a:gd name="T0" fmla="*/ 25 w 50"/>
                <a:gd name="T1" fmla="*/ 30 h 31"/>
                <a:gd name="T2" fmla="*/ 29 w 50"/>
                <a:gd name="T3" fmla="*/ 30 h 31"/>
                <a:gd name="T4" fmla="*/ 34 w 50"/>
                <a:gd name="T5" fmla="*/ 29 h 31"/>
                <a:gd name="T6" fmla="*/ 38 w 50"/>
                <a:gd name="T7" fmla="*/ 28 h 31"/>
                <a:gd name="T8" fmla="*/ 42 w 50"/>
                <a:gd name="T9" fmla="*/ 26 h 31"/>
                <a:gd name="T10" fmla="*/ 45 w 50"/>
                <a:gd name="T11" fmla="*/ 24 h 31"/>
                <a:gd name="T12" fmla="*/ 47 w 50"/>
                <a:gd name="T13" fmla="*/ 21 h 31"/>
                <a:gd name="T14" fmla="*/ 48 w 50"/>
                <a:gd name="T15" fmla="*/ 18 h 31"/>
                <a:gd name="T16" fmla="*/ 49 w 50"/>
                <a:gd name="T17" fmla="*/ 15 h 31"/>
                <a:gd name="T18" fmla="*/ 48 w 50"/>
                <a:gd name="T19" fmla="*/ 12 h 31"/>
                <a:gd name="T20" fmla="*/ 47 w 50"/>
                <a:gd name="T21" fmla="*/ 9 h 31"/>
                <a:gd name="T22" fmla="*/ 45 w 50"/>
                <a:gd name="T23" fmla="*/ 7 h 31"/>
                <a:gd name="T24" fmla="*/ 42 w 50"/>
                <a:gd name="T25" fmla="*/ 4 h 31"/>
                <a:gd name="T26" fmla="*/ 38 w 50"/>
                <a:gd name="T27" fmla="*/ 3 h 31"/>
                <a:gd name="T28" fmla="*/ 34 w 50"/>
                <a:gd name="T29" fmla="*/ 1 h 31"/>
                <a:gd name="T30" fmla="*/ 29 w 50"/>
                <a:gd name="T31" fmla="*/ 0 h 31"/>
                <a:gd name="T32" fmla="*/ 25 w 50"/>
                <a:gd name="T33" fmla="*/ 0 h 31"/>
                <a:gd name="T34" fmla="*/ 19 w 50"/>
                <a:gd name="T35" fmla="*/ 0 h 31"/>
                <a:gd name="T36" fmla="*/ 15 w 50"/>
                <a:gd name="T37" fmla="*/ 1 h 31"/>
                <a:gd name="T38" fmla="*/ 11 w 50"/>
                <a:gd name="T39" fmla="*/ 3 h 31"/>
                <a:gd name="T40" fmla="*/ 7 w 50"/>
                <a:gd name="T41" fmla="*/ 4 h 31"/>
                <a:gd name="T42" fmla="*/ 4 w 50"/>
                <a:gd name="T43" fmla="*/ 7 h 31"/>
                <a:gd name="T44" fmla="*/ 2 w 50"/>
                <a:gd name="T45" fmla="*/ 9 h 31"/>
                <a:gd name="T46" fmla="*/ 1 w 50"/>
                <a:gd name="T47" fmla="*/ 12 h 31"/>
                <a:gd name="T48" fmla="*/ 0 w 50"/>
                <a:gd name="T49" fmla="*/ 15 h 31"/>
                <a:gd name="T50" fmla="*/ 1 w 50"/>
                <a:gd name="T51" fmla="*/ 18 h 31"/>
                <a:gd name="T52" fmla="*/ 2 w 50"/>
                <a:gd name="T53" fmla="*/ 21 h 31"/>
                <a:gd name="T54" fmla="*/ 4 w 50"/>
                <a:gd name="T55" fmla="*/ 24 h 31"/>
                <a:gd name="T56" fmla="*/ 7 w 50"/>
                <a:gd name="T57" fmla="*/ 26 h 31"/>
                <a:gd name="T58" fmla="*/ 11 w 50"/>
                <a:gd name="T59" fmla="*/ 28 h 31"/>
                <a:gd name="T60" fmla="*/ 15 w 50"/>
                <a:gd name="T61" fmla="*/ 29 h 31"/>
                <a:gd name="T62" fmla="*/ 19 w 50"/>
                <a:gd name="T63" fmla="*/ 30 h 31"/>
                <a:gd name="T64" fmla="*/ 25 w 50"/>
                <a:gd name="T65" fmla="*/ 3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31"/>
                <a:gd name="T101" fmla="*/ 50 w 50"/>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31">
                  <a:moveTo>
                    <a:pt x="25" y="30"/>
                  </a:moveTo>
                  <a:lnTo>
                    <a:pt x="29" y="30"/>
                  </a:lnTo>
                  <a:lnTo>
                    <a:pt x="34" y="29"/>
                  </a:lnTo>
                  <a:lnTo>
                    <a:pt x="38" y="28"/>
                  </a:lnTo>
                  <a:lnTo>
                    <a:pt x="42" y="26"/>
                  </a:lnTo>
                  <a:lnTo>
                    <a:pt x="45" y="24"/>
                  </a:lnTo>
                  <a:lnTo>
                    <a:pt x="47" y="21"/>
                  </a:lnTo>
                  <a:lnTo>
                    <a:pt x="48" y="18"/>
                  </a:lnTo>
                  <a:lnTo>
                    <a:pt x="49" y="15"/>
                  </a:lnTo>
                  <a:lnTo>
                    <a:pt x="48" y="12"/>
                  </a:lnTo>
                  <a:lnTo>
                    <a:pt x="47" y="9"/>
                  </a:lnTo>
                  <a:lnTo>
                    <a:pt x="45" y="7"/>
                  </a:lnTo>
                  <a:lnTo>
                    <a:pt x="42" y="4"/>
                  </a:lnTo>
                  <a:lnTo>
                    <a:pt x="38" y="3"/>
                  </a:lnTo>
                  <a:lnTo>
                    <a:pt x="34" y="1"/>
                  </a:lnTo>
                  <a:lnTo>
                    <a:pt x="29" y="0"/>
                  </a:lnTo>
                  <a:lnTo>
                    <a:pt x="25" y="0"/>
                  </a:lnTo>
                  <a:lnTo>
                    <a:pt x="19" y="0"/>
                  </a:lnTo>
                  <a:lnTo>
                    <a:pt x="15" y="1"/>
                  </a:lnTo>
                  <a:lnTo>
                    <a:pt x="11" y="3"/>
                  </a:lnTo>
                  <a:lnTo>
                    <a:pt x="7" y="4"/>
                  </a:lnTo>
                  <a:lnTo>
                    <a:pt x="4" y="7"/>
                  </a:lnTo>
                  <a:lnTo>
                    <a:pt x="2" y="9"/>
                  </a:lnTo>
                  <a:lnTo>
                    <a:pt x="1" y="12"/>
                  </a:lnTo>
                  <a:lnTo>
                    <a:pt x="0" y="15"/>
                  </a:lnTo>
                  <a:lnTo>
                    <a:pt x="1" y="18"/>
                  </a:lnTo>
                  <a:lnTo>
                    <a:pt x="2" y="21"/>
                  </a:lnTo>
                  <a:lnTo>
                    <a:pt x="4" y="24"/>
                  </a:lnTo>
                  <a:lnTo>
                    <a:pt x="7" y="26"/>
                  </a:lnTo>
                  <a:lnTo>
                    <a:pt x="11" y="28"/>
                  </a:lnTo>
                  <a:lnTo>
                    <a:pt x="15" y="29"/>
                  </a:lnTo>
                  <a:lnTo>
                    <a:pt x="19" y="30"/>
                  </a:lnTo>
                  <a:lnTo>
                    <a:pt x="25" y="30"/>
                  </a:lnTo>
                </a:path>
              </a:pathLst>
            </a:custGeom>
            <a:solidFill>
              <a:srgbClr val="00279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0" name="Freeform 19"/>
            <p:cNvSpPr>
              <a:spLocks/>
            </p:cNvSpPr>
            <p:nvPr/>
          </p:nvSpPr>
          <p:spPr bwMode="auto">
            <a:xfrm>
              <a:off x="5295" y="1187"/>
              <a:ext cx="56" cy="37"/>
            </a:xfrm>
            <a:custGeom>
              <a:avLst/>
              <a:gdLst>
                <a:gd name="T0" fmla="*/ 28 w 56"/>
                <a:gd name="T1" fmla="*/ 36 h 37"/>
                <a:gd name="T2" fmla="*/ 33 w 56"/>
                <a:gd name="T3" fmla="*/ 36 h 37"/>
                <a:gd name="T4" fmla="*/ 38 w 56"/>
                <a:gd name="T5" fmla="*/ 35 h 37"/>
                <a:gd name="T6" fmla="*/ 42 w 56"/>
                <a:gd name="T7" fmla="*/ 33 h 37"/>
                <a:gd name="T8" fmla="*/ 47 w 56"/>
                <a:gd name="T9" fmla="*/ 31 h 37"/>
                <a:gd name="T10" fmla="*/ 50 w 56"/>
                <a:gd name="T11" fmla="*/ 28 h 37"/>
                <a:gd name="T12" fmla="*/ 53 w 56"/>
                <a:gd name="T13" fmla="*/ 25 h 37"/>
                <a:gd name="T14" fmla="*/ 54 w 56"/>
                <a:gd name="T15" fmla="*/ 22 h 37"/>
                <a:gd name="T16" fmla="*/ 55 w 56"/>
                <a:gd name="T17" fmla="*/ 18 h 37"/>
                <a:gd name="T18" fmla="*/ 54 w 56"/>
                <a:gd name="T19" fmla="*/ 14 h 37"/>
                <a:gd name="T20" fmla="*/ 53 w 56"/>
                <a:gd name="T21" fmla="*/ 11 h 37"/>
                <a:gd name="T22" fmla="*/ 50 w 56"/>
                <a:gd name="T23" fmla="*/ 8 h 37"/>
                <a:gd name="T24" fmla="*/ 47 w 56"/>
                <a:gd name="T25" fmla="*/ 5 h 37"/>
                <a:gd name="T26" fmla="*/ 42 w 56"/>
                <a:gd name="T27" fmla="*/ 3 h 37"/>
                <a:gd name="T28" fmla="*/ 38 w 56"/>
                <a:gd name="T29" fmla="*/ 1 h 37"/>
                <a:gd name="T30" fmla="*/ 33 w 56"/>
                <a:gd name="T31" fmla="*/ 0 h 37"/>
                <a:gd name="T32" fmla="*/ 28 w 56"/>
                <a:gd name="T33" fmla="*/ 0 h 37"/>
                <a:gd name="T34" fmla="*/ 22 w 56"/>
                <a:gd name="T35" fmla="*/ 0 h 37"/>
                <a:gd name="T36" fmla="*/ 17 w 56"/>
                <a:gd name="T37" fmla="*/ 1 h 37"/>
                <a:gd name="T38" fmla="*/ 12 w 56"/>
                <a:gd name="T39" fmla="*/ 3 h 37"/>
                <a:gd name="T40" fmla="*/ 8 w 56"/>
                <a:gd name="T41" fmla="*/ 5 h 37"/>
                <a:gd name="T42" fmla="*/ 5 w 56"/>
                <a:gd name="T43" fmla="*/ 8 h 37"/>
                <a:gd name="T44" fmla="*/ 2 w 56"/>
                <a:gd name="T45" fmla="*/ 11 h 37"/>
                <a:gd name="T46" fmla="*/ 1 w 56"/>
                <a:gd name="T47" fmla="*/ 14 h 37"/>
                <a:gd name="T48" fmla="*/ 0 w 56"/>
                <a:gd name="T49" fmla="*/ 18 h 37"/>
                <a:gd name="T50" fmla="*/ 1 w 56"/>
                <a:gd name="T51" fmla="*/ 22 h 37"/>
                <a:gd name="T52" fmla="*/ 2 w 56"/>
                <a:gd name="T53" fmla="*/ 25 h 37"/>
                <a:gd name="T54" fmla="*/ 5 w 56"/>
                <a:gd name="T55" fmla="*/ 28 h 37"/>
                <a:gd name="T56" fmla="*/ 8 w 56"/>
                <a:gd name="T57" fmla="*/ 31 h 37"/>
                <a:gd name="T58" fmla="*/ 12 w 56"/>
                <a:gd name="T59" fmla="*/ 33 h 37"/>
                <a:gd name="T60" fmla="*/ 17 w 56"/>
                <a:gd name="T61" fmla="*/ 35 h 37"/>
                <a:gd name="T62" fmla="*/ 22 w 56"/>
                <a:gd name="T63" fmla="*/ 36 h 37"/>
                <a:gd name="T64" fmla="*/ 28 w 56"/>
                <a:gd name="T65" fmla="*/ 36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37"/>
                <a:gd name="T101" fmla="*/ 56 w 56"/>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37">
                  <a:moveTo>
                    <a:pt x="28" y="36"/>
                  </a:moveTo>
                  <a:lnTo>
                    <a:pt x="33" y="36"/>
                  </a:lnTo>
                  <a:lnTo>
                    <a:pt x="38" y="35"/>
                  </a:lnTo>
                  <a:lnTo>
                    <a:pt x="42" y="33"/>
                  </a:lnTo>
                  <a:lnTo>
                    <a:pt x="47" y="31"/>
                  </a:lnTo>
                  <a:lnTo>
                    <a:pt x="50" y="28"/>
                  </a:lnTo>
                  <a:lnTo>
                    <a:pt x="53" y="25"/>
                  </a:lnTo>
                  <a:lnTo>
                    <a:pt x="54" y="22"/>
                  </a:lnTo>
                  <a:lnTo>
                    <a:pt x="55" y="18"/>
                  </a:lnTo>
                  <a:lnTo>
                    <a:pt x="54" y="14"/>
                  </a:lnTo>
                  <a:lnTo>
                    <a:pt x="53" y="11"/>
                  </a:lnTo>
                  <a:lnTo>
                    <a:pt x="50" y="8"/>
                  </a:lnTo>
                  <a:lnTo>
                    <a:pt x="47" y="5"/>
                  </a:lnTo>
                  <a:lnTo>
                    <a:pt x="42" y="3"/>
                  </a:lnTo>
                  <a:lnTo>
                    <a:pt x="38" y="1"/>
                  </a:lnTo>
                  <a:lnTo>
                    <a:pt x="33" y="0"/>
                  </a:lnTo>
                  <a:lnTo>
                    <a:pt x="28" y="0"/>
                  </a:lnTo>
                  <a:lnTo>
                    <a:pt x="22" y="0"/>
                  </a:lnTo>
                  <a:lnTo>
                    <a:pt x="17" y="1"/>
                  </a:lnTo>
                  <a:lnTo>
                    <a:pt x="12" y="3"/>
                  </a:lnTo>
                  <a:lnTo>
                    <a:pt x="8" y="5"/>
                  </a:lnTo>
                  <a:lnTo>
                    <a:pt x="5" y="8"/>
                  </a:lnTo>
                  <a:lnTo>
                    <a:pt x="2" y="11"/>
                  </a:lnTo>
                  <a:lnTo>
                    <a:pt x="1" y="14"/>
                  </a:lnTo>
                  <a:lnTo>
                    <a:pt x="0" y="18"/>
                  </a:lnTo>
                  <a:lnTo>
                    <a:pt x="1" y="22"/>
                  </a:lnTo>
                  <a:lnTo>
                    <a:pt x="2" y="25"/>
                  </a:lnTo>
                  <a:lnTo>
                    <a:pt x="5" y="28"/>
                  </a:lnTo>
                  <a:lnTo>
                    <a:pt x="8" y="31"/>
                  </a:lnTo>
                  <a:lnTo>
                    <a:pt x="12" y="33"/>
                  </a:lnTo>
                  <a:lnTo>
                    <a:pt x="17" y="35"/>
                  </a:lnTo>
                  <a:lnTo>
                    <a:pt x="22" y="36"/>
                  </a:lnTo>
                  <a:lnTo>
                    <a:pt x="28" y="36"/>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1" name="Freeform 20"/>
            <p:cNvSpPr>
              <a:spLocks/>
            </p:cNvSpPr>
            <p:nvPr/>
          </p:nvSpPr>
          <p:spPr bwMode="auto">
            <a:xfrm>
              <a:off x="5374" y="992"/>
              <a:ext cx="203" cy="227"/>
            </a:xfrm>
            <a:custGeom>
              <a:avLst/>
              <a:gdLst>
                <a:gd name="T0" fmla="*/ 100 w 203"/>
                <a:gd name="T1" fmla="*/ 3 h 227"/>
                <a:gd name="T2" fmla="*/ 60 w 203"/>
                <a:gd name="T3" fmla="*/ 34 h 227"/>
                <a:gd name="T4" fmla="*/ 35 w 203"/>
                <a:gd name="T5" fmla="*/ 54 h 227"/>
                <a:gd name="T6" fmla="*/ 37 w 203"/>
                <a:gd name="T7" fmla="*/ 64 h 227"/>
                <a:gd name="T8" fmla="*/ 50 w 203"/>
                <a:gd name="T9" fmla="*/ 57 h 227"/>
                <a:gd name="T10" fmla="*/ 36 w 203"/>
                <a:gd name="T11" fmla="*/ 65 h 227"/>
                <a:gd name="T12" fmla="*/ 17 w 203"/>
                <a:gd name="T13" fmla="*/ 79 h 227"/>
                <a:gd name="T14" fmla="*/ 6 w 203"/>
                <a:gd name="T15" fmla="*/ 103 h 227"/>
                <a:gd name="T16" fmla="*/ 0 w 203"/>
                <a:gd name="T17" fmla="*/ 131 h 227"/>
                <a:gd name="T18" fmla="*/ 1 w 203"/>
                <a:gd name="T19" fmla="*/ 159 h 227"/>
                <a:gd name="T20" fmla="*/ 7 w 203"/>
                <a:gd name="T21" fmla="*/ 187 h 227"/>
                <a:gd name="T22" fmla="*/ 22 w 203"/>
                <a:gd name="T23" fmla="*/ 193 h 227"/>
                <a:gd name="T24" fmla="*/ 25 w 203"/>
                <a:gd name="T25" fmla="*/ 173 h 227"/>
                <a:gd name="T26" fmla="*/ 22 w 203"/>
                <a:gd name="T27" fmla="*/ 159 h 227"/>
                <a:gd name="T28" fmla="*/ 20 w 203"/>
                <a:gd name="T29" fmla="*/ 149 h 227"/>
                <a:gd name="T30" fmla="*/ 23 w 203"/>
                <a:gd name="T31" fmla="*/ 149 h 227"/>
                <a:gd name="T32" fmla="*/ 23 w 203"/>
                <a:gd name="T33" fmla="*/ 141 h 227"/>
                <a:gd name="T34" fmla="*/ 26 w 203"/>
                <a:gd name="T35" fmla="*/ 137 h 227"/>
                <a:gd name="T36" fmla="*/ 25 w 203"/>
                <a:gd name="T37" fmla="*/ 150 h 227"/>
                <a:gd name="T38" fmla="*/ 25 w 203"/>
                <a:gd name="T39" fmla="*/ 166 h 227"/>
                <a:gd name="T40" fmla="*/ 32 w 203"/>
                <a:gd name="T41" fmla="*/ 161 h 227"/>
                <a:gd name="T42" fmla="*/ 39 w 203"/>
                <a:gd name="T43" fmla="*/ 164 h 227"/>
                <a:gd name="T44" fmla="*/ 41 w 203"/>
                <a:gd name="T45" fmla="*/ 170 h 227"/>
                <a:gd name="T46" fmla="*/ 46 w 203"/>
                <a:gd name="T47" fmla="*/ 154 h 227"/>
                <a:gd name="T48" fmla="*/ 48 w 203"/>
                <a:gd name="T49" fmla="*/ 141 h 227"/>
                <a:gd name="T50" fmla="*/ 47 w 203"/>
                <a:gd name="T51" fmla="*/ 161 h 227"/>
                <a:gd name="T52" fmla="*/ 43 w 203"/>
                <a:gd name="T53" fmla="*/ 171 h 227"/>
                <a:gd name="T54" fmla="*/ 37 w 203"/>
                <a:gd name="T55" fmla="*/ 191 h 227"/>
                <a:gd name="T56" fmla="*/ 41 w 203"/>
                <a:gd name="T57" fmla="*/ 218 h 227"/>
                <a:gd name="T58" fmla="*/ 49 w 203"/>
                <a:gd name="T59" fmla="*/ 207 h 227"/>
                <a:gd name="T60" fmla="*/ 53 w 203"/>
                <a:gd name="T61" fmla="*/ 199 h 227"/>
                <a:gd name="T62" fmla="*/ 51 w 203"/>
                <a:gd name="T63" fmla="*/ 206 h 227"/>
                <a:gd name="T64" fmla="*/ 43 w 203"/>
                <a:gd name="T65" fmla="*/ 212 h 227"/>
                <a:gd name="T66" fmla="*/ 48 w 203"/>
                <a:gd name="T67" fmla="*/ 224 h 227"/>
                <a:gd name="T68" fmla="*/ 98 w 203"/>
                <a:gd name="T69" fmla="*/ 216 h 227"/>
                <a:gd name="T70" fmla="*/ 107 w 203"/>
                <a:gd name="T71" fmla="*/ 171 h 227"/>
                <a:gd name="T72" fmla="*/ 98 w 203"/>
                <a:gd name="T73" fmla="*/ 118 h 227"/>
                <a:gd name="T74" fmla="*/ 116 w 203"/>
                <a:gd name="T75" fmla="*/ 95 h 227"/>
                <a:gd name="T76" fmla="*/ 123 w 203"/>
                <a:gd name="T77" fmla="*/ 79 h 227"/>
                <a:gd name="T78" fmla="*/ 114 w 203"/>
                <a:gd name="T79" fmla="*/ 73 h 227"/>
                <a:gd name="T80" fmla="*/ 117 w 203"/>
                <a:gd name="T81" fmla="*/ 68 h 227"/>
                <a:gd name="T82" fmla="*/ 120 w 203"/>
                <a:gd name="T83" fmla="*/ 67 h 227"/>
                <a:gd name="T84" fmla="*/ 117 w 203"/>
                <a:gd name="T85" fmla="*/ 77 h 227"/>
                <a:gd name="T86" fmla="*/ 130 w 203"/>
                <a:gd name="T87" fmla="*/ 77 h 227"/>
                <a:gd name="T88" fmla="*/ 147 w 203"/>
                <a:gd name="T89" fmla="*/ 66 h 227"/>
                <a:gd name="T90" fmla="*/ 163 w 203"/>
                <a:gd name="T91" fmla="*/ 60 h 227"/>
                <a:gd name="T92" fmla="*/ 182 w 203"/>
                <a:gd name="T93" fmla="*/ 54 h 227"/>
                <a:gd name="T94" fmla="*/ 198 w 203"/>
                <a:gd name="T95" fmla="*/ 45 h 227"/>
                <a:gd name="T96" fmla="*/ 191 w 203"/>
                <a:gd name="T97" fmla="*/ 18 h 227"/>
                <a:gd name="T98" fmla="*/ 159 w 203"/>
                <a:gd name="T99" fmla="*/ 8 h 227"/>
                <a:gd name="T100" fmla="*/ 148 w 203"/>
                <a:gd name="T101" fmla="*/ 7 h 2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3"/>
                <a:gd name="T154" fmla="*/ 0 h 227"/>
                <a:gd name="T155" fmla="*/ 203 w 203"/>
                <a:gd name="T156" fmla="*/ 227 h 2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3" h="227">
                  <a:moveTo>
                    <a:pt x="144" y="5"/>
                  </a:moveTo>
                  <a:lnTo>
                    <a:pt x="134" y="2"/>
                  </a:lnTo>
                  <a:lnTo>
                    <a:pt x="123" y="0"/>
                  </a:lnTo>
                  <a:lnTo>
                    <a:pt x="112" y="1"/>
                  </a:lnTo>
                  <a:lnTo>
                    <a:pt x="100" y="3"/>
                  </a:lnTo>
                  <a:lnTo>
                    <a:pt x="90" y="7"/>
                  </a:lnTo>
                  <a:lnTo>
                    <a:pt x="80" y="12"/>
                  </a:lnTo>
                  <a:lnTo>
                    <a:pt x="71" y="20"/>
                  </a:lnTo>
                  <a:lnTo>
                    <a:pt x="64" y="29"/>
                  </a:lnTo>
                  <a:lnTo>
                    <a:pt x="60" y="34"/>
                  </a:lnTo>
                  <a:lnTo>
                    <a:pt x="55" y="39"/>
                  </a:lnTo>
                  <a:lnTo>
                    <a:pt x="50" y="42"/>
                  </a:lnTo>
                  <a:lnTo>
                    <a:pt x="45" y="46"/>
                  </a:lnTo>
                  <a:lnTo>
                    <a:pt x="40" y="50"/>
                  </a:lnTo>
                  <a:lnTo>
                    <a:pt x="35" y="54"/>
                  </a:lnTo>
                  <a:lnTo>
                    <a:pt x="31" y="60"/>
                  </a:lnTo>
                  <a:lnTo>
                    <a:pt x="27" y="65"/>
                  </a:lnTo>
                  <a:lnTo>
                    <a:pt x="32" y="67"/>
                  </a:lnTo>
                  <a:lnTo>
                    <a:pt x="34" y="65"/>
                  </a:lnTo>
                  <a:lnTo>
                    <a:pt x="37" y="64"/>
                  </a:lnTo>
                  <a:lnTo>
                    <a:pt x="39" y="62"/>
                  </a:lnTo>
                  <a:lnTo>
                    <a:pt x="41" y="60"/>
                  </a:lnTo>
                  <a:lnTo>
                    <a:pt x="44" y="59"/>
                  </a:lnTo>
                  <a:lnTo>
                    <a:pt x="47" y="58"/>
                  </a:lnTo>
                  <a:lnTo>
                    <a:pt x="50" y="57"/>
                  </a:lnTo>
                  <a:lnTo>
                    <a:pt x="53" y="57"/>
                  </a:lnTo>
                  <a:lnTo>
                    <a:pt x="48" y="59"/>
                  </a:lnTo>
                  <a:lnTo>
                    <a:pt x="44" y="61"/>
                  </a:lnTo>
                  <a:lnTo>
                    <a:pt x="40" y="63"/>
                  </a:lnTo>
                  <a:lnTo>
                    <a:pt x="36" y="65"/>
                  </a:lnTo>
                  <a:lnTo>
                    <a:pt x="32" y="68"/>
                  </a:lnTo>
                  <a:lnTo>
                    <a:pt x="28" y="70"/>
                  </a:lnTo>
                  <a:lnTo>
                    <a:pt x="25" y="73"/>
                  </a:lnTo>
                  <a:lnTo>
                    <a:pt x="21" y="76"/>
                  </a:lnTo>
                  <a:lnTo>
                    <a:pt x="17" y="79"/>
                  </a:lnTo>
                  <a:lnTo>
                    <a:pt x="14" y="84"/>
                  </a:lnTo>
                  <a:lnTo>
                    <a:pt x="11" y="88"/>
                  </a:lnTo>
                  <a:lnTo>
                    <a:pt x="9" y="93"/>
                  </a:lnTo>
                  <a:lnTo>
                    <a:pt x="8" y="98"/>
                  </a:lnTo>
                  <a:lnTo>
                    <a:pt x="6" y="103"/>
                  </a:lnTo>
                  <a:lnTo>
                    <a:pt x="4" y="109"/>
                  </a:lnTo>
                  <a:lnTo>
                    <a:pt x="3" y="114"/>
                  </a:lnTo>
                  <a:lnTo>
                    <a:pt x="1" y="120"/>
                  </a:lnTo>
                  <a:lnTo>
                    <a:pt x="1" y="126"/>
                  </a:lnTo>
                  <a:lnTo>
                    <a:pt x="0" y="131"/>
                  </a:lnTo>
                  <a:lnTo>
                    <a:pt x="0" y="137"/>
                  </a:lnTo>
                  <a:lnTo>
                    <a:pt x="0" y="142"/>
                  </a:lnTo>
                  <a:lnTo>
                    <a:pt x="0" y="148"/>
                  </a:lnTo>
                  <a:lnTo>
                    <a:pt x="0" y="154"/>
                  </a:lnTo>
                  <a:lnTo>
                    <a:pt x="1" y="159"/>
                  </a:lnTo>
                  <a:lnTo>
                    <a:pt x="1" y="165"/>
                  </a:lnTo>
                  <a:lnTo>
                    <a:pt x="2" y="171"/>
                  </a:lnTo>
                  <a:lnTo>
                    <a:pt x="4" y="176"/>
                  </a:lnTo>
                  <a:lnTo>
                    <a:pt x="5" y="182"/>
                  </a:lnTo>
                  <a:lnTo>
                    <a:pt x="7" y="187"/>
                  </a:lnTo>
                  <a:lnTo>
                    <a:pt x="9" y="192"/>
                  </a:lnTo>
                  <a:lnTo>
                    <a:pt x="12" y="194"/>
                  </a:lnTo>
                  <a:lnTo>
                    <a:pt x="16" y="196"/>
                  </a:lnTo>
                  <a:lnTo>
                    <a:pt x="20" y="196"/>
                  </a:lnTo>
                  <a:lnTo>
                    <a:pt x="22" y="193"/>
                  </a:lnTo>
                  <a:lnTo>
                    <a:pt x="23" y="190"/>
                  </a:lnTo>
                  <a:lnTo>
                    <a:pt x="24" y="186"/>
                  </a:lnTo>
                  <a:lnTo>
                    <a:pt x="25" y="182"/>
                  </a:lnTo>
                  <a:lnTo>
                    <a:pt x="25" y="177"/>
                  </a:lnTo>
                  <a:lnTo>
                    <a:pt x="25" y="173"/>
                  </a:lnTo>
                  <a:lnTo>
                    <a:pt x="25" y="168"/>
                  </a:lnTo>
                  <a:lnTo>
                    <a:pt x="21" y="166"/>
                  </a:lnTo>
                  <a:lnTo>
                    <a:pt x="22" y="163"/>
                  </a:lnTo>
                  <a:lnTo>
                    <a:pt x="22" y="161"/>
                  </a:lnTo>
                  <a:lnTo>
                    <a:pt x="22" y="159"/>
                  </a:lnTo>
                  <a:lnTo>
                    <a:pt x="22" y="158"/>
                  </a:lnTo>
                  <a:lnTo>
                    <a:pt x="22" y="156"/>
                  </a:lnTo>
                  <a:lnTo>
                    <a:pt x="22" y="155"/>
                  </a:lnTo>
                  <a:lnTo>
                    <a:pt x="21" y="152"/>
                  </a:lnTo>
                  <a:lnTo>
                    <a:pt x="20" y="149"/>
                  </a:lnTo>
                  <a:lnTo>
                    <a:pt x="22" y="149"/>
                  </a:lnTo>
                  <a:lnTo>
                    <a:pt x="22" y="150"/>
                  </a:lnTo>
                  <a:lnTo>
                    <a:pt x="23" y="150"/>
                  </a:lnTo>
                  <a:lnTo>
                    <a:pt x="23" y="149"/>
                  </a:lnTo>
                  <a:lnTo>
                    <a:pt x="23" y="148"/>
                  </a:lnTo>
                  <a:lnTo>
                    <a:pt x="23" y="147"/>
                  </a:lnTo>
                  <a:lnTo>
                    <a:pt x="23" y="145"/>
                  </a:lnTo>
                  <a:lnTo>
                    <a:pt x="23" y="143"/>
                  </a:lnTo>
                  <a:lnTo>
                    <a:pt x="23" y="141"/>
                  </a:lnTo>
                  <a:lnTo>
                    <a:pt x="23" y="140"/>
                  </a:lnTo>
                  <a:lnTo>
                    <a:pt x="24" y="140"/>
                  </a:lnTo>
                  <a:lnTo>
                    <a:pt x="25" y="138"/>
                  </a:lnTo>
                  <a:lnTo>
                    <a:pt x="26" y="137"/>
                  </a:lnTo>
                  <a:lnTo>
                    <a:pt x="27" y="136"/>
                  </a:lnTo>
                  <a:lnTo>
                    <a:pt x="27" y="140"/>
                  </a:lnTo>
                  <a:lnTo>
                    <a:pt x="26" y="143"/>
                  </a:lnTo>
                  <a:lnTo>
                    <a:pt x="26" y="147"/>
                  </a:lnTo>
                  <a:lnTo>
                    <a:pt x="25" y="150"/>
                  </a:lnTo>
                  <a:lnTo>
                    <a:pt x="23" y="153"/>
                  </a:lnTo>
                  <a:lnTo>
                    <a:pt x="22" y="157"/>
                  </a:lnTo>
                  <a:lnTo>
                    <a:pt x="21" y="160"/>
                  </a:lnTo>
                  <a:lnTo>
                    <a:pt x="21" y="164"/>
                  </a:lnTo>
                  <a:lnTo>
                    <a:pt x="25" y="166"/>
                  </a:lnTo>
                  <a:lnTo>
                    <a:pt x="27" y="165"/>
                  </a:lnTo>
                  <a:lnTo>
                    <a:pt x="29" y="164"/>
                  </a:lnTo>
                  <a:lnTo>
                    <a:pt x="30" y="162"/>
                  </a:lnTo>
                  <a:lnTo>
                    <a:pt x="31" y="162"/>
                  </a:lnTo>
                  <a:lnTo>
                    <a:pt x="32" y="161"/>
                  </a:lnTo>
                  <a:lnTo>
                    <a:pt x="34" y="161"/>
                  </a:lnTo>
                  <a:lnTo>
                    <a:pt x="35" y="161"/>
                  </a:lnTo>
                  <a:lnTo>
                    <a:pt x="37" y="162"/>
                  </a:lnTo>
                  <a:lnTo>
                    <a:pt x="38" y="163"/>
                  </a:lnTo>
                  <a:lnTo>
                    <a:pt x="39" y="164"/>
                  </a:lnTo>
                  <a:lnTo>
                    <a:pt x="40" y="165"/>
                  </a:lnTo>
                  <a:lnTo>
                    <a:pt x="40" y="167"/>
                  </a:lnTo>
                  <a:lnTo>
                    <a:pt x="40" y="168"/>
                  </a:lnTo>
                  <a:lnTo>
                    <a:pt x="40" y="169"/>
                  </a:lnTo>
                  <a:lnTo>
                    <a:pt x="41" y="170"/>
                  </a:lnTo>
                  <a:lnTo>
                    <a:pt x="41" y="171"/>
                  </a:lnTo>
                  <a:lnTo>
                    <a:pt x="45" y="167"/>
                  </a:lnTo>
                  <a:lnTo>
                    <a:pt x="47" y="163"/>
                  </a:lnTo>
                  <a:lnTo>
                    <a:pt x="47" y="158"/>
                  </a:lnTo>
                  <a:lnTo>
                    <a:pt x="46" y="154"/>
                  </a:lnTo>
                  <a:lnTo>
                    <a:pt x="46" y="149"/>
                  </a:lnTo>
                  <a:lnTo>
                    <a:pt x="45" y="145"/>
                  </a:lnTo>
                  <a:lnTo>
                    <a:pt x="46" y="140"/>
                  </a:lnTo>
                  <a:lnTo>
                    <a:pt x="48" y="136"/>
                  </a:lnTo>
                  <a:lnTo>
                    <a:pt x="48" y="141"/>
                  </a:lnTo>
                  <a:lnTo>
                    <a:pt x="49" y="145"/>
                  </a:lnTo>
                  <a:lnTo>
                    <a:pt x="49" y="149"/>
                  </a:lnTo>
                  <a:lnTo>
                    <a:pt x="48" y="153"/>
                  </a:lnTo>
                  <a:lnTo>
                    <a:pt x="47" y="157"/>
                  </a:lnTo>
                  <a:lnTo>
                    <a:pt x="47" y="161"/>
                  </a:lnTo>
                  <a:lnTo>
                    <a:pt x="45" y="166"/>
                  </a:lnTo>
                  <a:lnTo>
                    <a:pt x="44" y="171"/>
                  </a:lnTo>
                  <a:lnTo>
                    <a:pt x="43" y="171"/>
                  </a:lnTo>
                  <a:lnTo>
                    <a:pt x="43" y="170"/>
                  </a:lnTo>
                  <a:lnTo>
                    <a:pt x="44" y="171"/>
                  </a:lnTo>
                  <a:lnTo>
                    <a:pt x="41" y="176"/>
                  </a:lnTo>
                  <a:lnTo>
                    <a:pt x="39" y="183"/>
                  </a:lnTo>
                  <a:lnTo>
                    <a:pt x="37" y="191"/>
                  </a:lnTo>
                  <a:lnTo>
                    <a:pt x="34" y="198"/>
                  </a:lnTo>
                  <a:lnTo>
                    <a:pt x="34" y="205"/>
                  </a:lnTo>
                  <a:lnTo>
                    <a:pt x="34" y="211"/>
                  </a:lnTo>
                  <a:lnTo>
                    <a:pt x="37" y="215"/>
                  </a:lnTo>
                  <a:lnTo>
                    <a:pt x="41" y="218"/>
                  </a:lnTo>
                  <a:lnTo>
                    <a:pt x="44" y="217"/>
                  </a:lnTo>
                  <a:lnTo>
                    <a:pt x="46" y="215"/>
                  </a:lnTo>
                  <a:lnTo>
                    <a:pt x="47" y="213"/>
                  </a:lnTo>
                  <a:lnTo>
                    <a:pt x="48" y="210"/>
                  </a:lnTo>
                  <a:lnTo>
                    <a:pt x="49" y="207"/>
                  </a:lnTo>
                  <a:lnTo>
                    <a:pt x="50" y="203"/>
                  </a:lnTo>
                  <a:lnTo>
                    <a:pt x="50" y="200"/>
                  </a:lnTo>
                  <a:lnTo>
                    <a:pt x="50" y="196"/>
                  </a:lnTo>
                  <a:lnTo>
                    <a:pt x="53" y="198"/>
                  </a:lnTo>
                  <a:lnTo>
                    <a:pt x="53" y="199"/>
                  </a:lnTo>
                  <a:lnTo>
                    <a:pt x="53" y="200"/>
                  </a:lnTo>
                  <a:lnTo>
                    <a:pt x="53" y="202"/>
                  </a:lnTo>
                  <a:lnTo>
                    <a:pt x="51" y="203"/>
                  </a:lnTo>
                  <a:lnTo>
                    <a:pt x="51" y="204"/>
                  </a:lnTo>
                  <a:lnTo>
                    <a:pt x="51" y="206"/>
                  </a:lnTo>
                  <a:lnTo>
                    <a:pt x="53" y="207"/>
                  </a:lnTo>
                  <a:lnTo>
                    <a:pt x="50" y="208"/>
                  </a:lnTo>
                  <a:lnTo>
                    <a:pt x="47" y="209"/>
                  </a:lnTo>
                  <a:lnTo>
                    <a:pt x="45" y="210"/>
                  </a:lnTo>
                  <a:lnTo>
                    <a:pt x="43" y="212"/>
                  </a:lnTo>
                  <a:lnTo>
                    <a:pt x="40" y="214"/>
                  </a:lnTo>
                  <a:lnTo>
                    <a:pt x="39" y="215"/>
                  </a:lnTo>
                  <a:lnTo>
                    <a:pt x="39" y="217"/>
                  </a:lnTo>
                  <a:lnTo>
                    <a:pt x="39" y="219"/>
                  </a:lnTo>
                  <a:lnTo>
                    <a:pt x="48" y="224"/>
                  </a:lnTo>
                  <a:lnTo>
                    <a:pt x="58" y="226"/>
                  </a:lnTo>
                  <a:lnTo>
                    <a:pt x="69" y="226"/>
                  </a:lnTo>
                  <a:lnTo>
                    <a:pt x="80" y="224"/>
                  </a:lnTo>
                  <a:lnTo>
                    <a:pt x="90" y="221"/>
                  </a:lnTo>
                  <a:lnTo>
                    <a:pt x="98" y="216"/>
                  </a:lnTo>
                  <a:lnTo>
                    <a:pt x="104" y="210"/>
                  </a:lnTo>
                  <a:lnTo>
                    <a:pt x="107" y="203"/>
                  </a:lnTo>
                  <a:lnTo>
                    <a:pt x="109" y="192"/>
                  </a:lnTo>
                  <a:lnTo>
                    <a:pt x="109" y="182"/>
                  </a:lnTo>
                  <a:lnTo>
                    <a:pt x="107" y="171"/>
                  </a:lnTo>
                  <a:lnTo>
                    <a:pt x="105" y="161"/>
                  </a:lnTo>
                  <a:lnTo>
                    <a:pt x="102" y="149"/>
                  </a:lnTo>
                  <a:lnTo>
                    <a:pt x="100" y="139"/>
                  </a:lnTo>
                  <a:lnTo>
                    <a:pt x="98" y="128"/>
                  </a:lnTo>
                  <a:lnTo>
                    <a:pt x="98" y="118"/>
                  </a:lnTo>
                  <a:lnTo>
                    <a:pt x="100" y="113"/>
                  </a:lnTo>
                  <a:lnTo>
                    <a:pt x="103" y="109"/>
                  </a:lnTo>
                  <a:lnTo>
                    <a:pt x="107" y="105"/>
                  </a:lnTo>
                  <a:lnTo>
                    <a:pt x="111" y="100"/>
                  </a:lnTo>
                  <a:lnTo>
                    <a:pt x="116" y="95"/>
                  </a:lnTo>
                  <a:lnTo>
                    <a:pt x="119" y="91"/>
                  </a:lnTo>
                  <a:lnTo>
                    <a:pt x="122" y="86"/>
                  </a:lnTo>
                  <a:lnTo>
                    <a:pt x="124" y="82"/>
                  </a:lnTo>
                  <a:lnTo>
                    <a:pt x="123" y="80"/>
                  </a:lnTo>
                  <a:lnTo>
                    <a:pt x="123" y="79"/>
                  </a:lnTo>
                  <a:lnTo>
                    <a:pt x="121" y="78"/>
                  </a:lnTo>
                  <a:lnTo>
                    <a:pt x="119" y="77"/>
                  </a:lnTo>
                  <a:lnTo>
                    <a:pt x="117" y="75"/>
                  </a:lnTo>
                  <a:lnTo>
                    <a:pt x="116" y="74"/>
                  </a:lnTo>
                  <a:lnTo>
                    <a:pt x="114" y="73"/>
                  </a:lnTo>
                  <a:lnTo>
                    <a:pt x="114" y="72"/>
                  </a:lnTo>
                  <a:lnTo>
                    <a:pt x="115" y="71"/>
                  </a:lnTo>
                  <a:lnTo>
                    <a:pt x="116" y="70"/>
                  </a:lnTo>
                  <a:lnTo>
                    <a:pt x="116" y="69"/>
                  </a:lnTo>
                  <a:lnTo>
                    <a:pt x="117" y="68"/>
                  </a:lnTo>
                  <a:lnTo>
                    <a:pt x="118" y="68"/>
                  </a:lnTo>
                  <a:lnTo>
                    <a:pt x="118" y="67"/>
                  </a:lnTo>
                  <a:lnTo>
                    <a:pt x="119" y="66"/>
                  </a:lnTo>
                  <a:lnTo>
                    <a:pt x="119" y="65"/>
                  </a:lnTo>
                  <a:lnTo>
                    <a:pt x="120" y="67"/>
                  </a:lnTo>
                  <a:lnTo>
                    <a:pt x="120" y="69"/>
                  </a:lnTo>
                  <a:lnTo>
                    <a:pt x="120" y="71"/>
                  </a:lnTo>
                  <a:lnTo>
                    <a:pt x="119" y="73"/>
                  </a:lnTo>
                  <a:lnTo>
                    <a:pt x="117" y="75"/>
                  </a:lnTo>
                  <a:lnTo>
                    <a:pt x="117" y="77"/>
                  </a:lnTo>
                  <a:lnTo>
                    <a:pt x="117" y="78"/>
                  </a:lnTo>
                  <a:lnTo>
                    <a:pt x="119" y="78"/>
                  </a:lnTo>
                  <a:lnTo>
                    <a:pt x="123" y="78"/>
                  </a:lnTo>
                  <a:lnTo>
                    <a:pt x="127" y="78"/>
                  </a:lnTo>
                  <a:lnTo>
                    <a:pt x="130" y="77"/>
                  </a:lnTo>
                  <a:lnTo>
                    <a:pt x="134" y="75"/>
                  </a:lnTo>
                  <a:lnTo>
                    <a:pt x="137" y="72"/>
                  </a:lnTo>
                  <a:lnTo>
                    <a:pt x="141" y="70"/>
                  </a:lnTo>
                  <a:lnTo>
                    <a:pt x="144" y="68"/>
                  </a:lnTo>
                  <a:lnTo>
                    <a:pt x="147" y="66"/>
                  </a:lnTo>
                  <a:lnTo>
                    <a:pt x="150" y="64"/>
                  </a:lnTo>
                  <a:lnTo>
                    <a:pt x="153" y="63"/>
                  </a:lnTo>
                  <a:lnTo>
                    <a:pt x="156" y="62"/>
                  </a:lnTo>
                  <a:lnTo>
                    <a:pt x="161" y="61"/>
                  </a:lnTo>
                  <a:lnTo>
                    <a:pt x="163" y="60"/>
                  </a:lnTo>
                  <a:lnTo>
                    <a:pt x="167" y="60"/>
                  </a:lnTo>
                  <a:lnTo>
                    <a:pt x="170" y="58"/>
                  </a:lnTo>
                  <a:lnTo>
                    <a:pt x="173" y="57"/>
                  </a:lnTo>
                  <a:lnTo>
                    <a:pt x="177" y="55"/>
                  </a:lnTo>
                  <a:lnTo>
                    <a:pt x="182" y="54"/>
                  </a:lnTo>
                  <a:lnTo>
                    <a:pt x="186" y="53"/>
                  </a:lnTo>
                  <a:lnTo>
                    <a:pt x="189" y="51"/>
                  </a:lnTo>
                  <a:lnTo>
                    <a:pt x="193" y="49"/>
                  </a:lnTo>
                  <a:lnTo>
                    <a:pt x="196" y="47"/>
                  </a:lnTo>
                  <a:lnTo>
                    <a:pt x="198" y="45"/>
                  </a:lnTo>
                  <a:lnTo>
                    <a:pt x="201" y="42"/>
                  </a:lnTo>
                  <a:lnTo>
                    <a:pt x="202" y="39"/>
                  </a:lnTo>
                  <a:lnTo>
                    <a:pt x="200" y="32"/>
                  </a:lnTo>
                  <a:lnTo>
                    <a:pt x="197" y="25"/>
                  </a:lnTo>
                  <a:lnTo>
                    <a:pt x="191" y="18"/>
                  </a:lnTo>
                  <a:lnTo>
                    <a:pt x="184" y="11"/>
                  </a:lnTo>
                  <a:lnTo>
                    <a:pt x="177" y="6"/>
                  </a:lnTo>
                  <a:lnTo>
                    <a:pt x="169" y="5"/>
                  </a:lnTo>
                  <a:lnTo>
                    <a:pt x="162" y="7"/>
                  </a:lnTo>
                  <a:lnTo>
                    <a:pt x="159" y="8"/>
                  </a:lnTo>
                  <a:lnTo>
                    <a:pt x="157" y="9"/>
                  </a:lnTo>
                  <a:lnTo>
                    <a:pt x="155" y="9"/>
                  </a:lnTo>
                  <a:lnTo>
                    <a:pt x="152" y="8"/>
                  </a:lnTo>
                  <a:lnTo>
                    <a:pt x="150" y="8"/>
                  </a:lnTo>
                  <a:lnTo>
                    <a:pt x="148" y="7"/>
                  </a:lnTo>
                  <a:lnTo>
                    <a:pt x="145" y="6"/>
                  </a:lnTo>
                  <a:lnTo>
                    <a:pt x="144" y="5"/>
                  </a:lnTo>
                </a:path>
              </a:pathLst>
            </a:custGeom>
            <a:solidFill>
              <a:schemeClr val="bg2"/>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2" name="Freeform 21"/>
            <p:cNvSpPr>
              <a:spLocks/>
            </p:cNvSpPr>
            <p:nvPr/>
          </p:nvSpPr>
          <p:spPr bwMode="auto">
            <a:xfrm>
              <a:off x="5374" y="992"/>
              <a:ext cx="209" cy="233"/>
            </a:xfrm>
            <a:custGeom>
              <a:avLst/>
              <a:gdLst>
                <a:gd name="T0" fmla="*/ 103 w 209"/>
                <a:gd name="T1" fmla="*/ 3 h 233"/>
                <a:gd name="T2" fmla="*/ 62 w 209"/>
                <a:gd name="T3" fmla="*/ 35 h 233"/>
                <a:gd name="T4" fmla="*/ 36 w 209"/>
                <a:gd name="T5" fmla="*/ 56 h 233"/>
                <a:gd name="T6" fmla="*/ 38 w 209"/>
                <a:gd name="T7" fmla="*/ 65 h 233"/>
                <a:gd name="T8" fmla="*/ 51 w 209"/>
                <a:gd name="T9" fmla="*/ 58 h 233"/>
                <a:gd name="T10" fmla="*/ 37 w 209"/>
                <a:gd name="T11" fmla="*/ 67 h 233"/>
                <a:gd name="T12" fmla="*/ 17 w 209"/>
                <a:gd name="T13" fmla="*/ 82 h 233"/>
                <a:gd name="T14" fmla="*/ 6 w 209"/>
                <a:gd name="T15" fmla="*/ 106 h 233"/>
                <a:gd name="T16" fmla="*/ 0 w 209"/>
                <a:gd name="T17" fmla="*/ 135 h 233"/>
                <a:gd name="T18" fmla="*/ 1 w 209"/>
                <a:gd name="T19" fmla="*/ 164 h 233"/>
                <a:gd name="T20" fmla="*/ 7 w 209"/>
                <a:gd name="T21" fmla="*/ 192 h 233"/>
                <a:gd name="T22" fmla="*/ 23 w 209"/>
                <a:gd name="T23" fmla="*/ 198 h 233"/>
                <a:gd name="T24" fmla="*/ 25 w 209"/>
                <a:gd name="T25" fmla="*/ 177 h 233"/>
                <a:gd name="T26" fmla="*/ 23 w 209"/>
                <a:gd name="T27" fmla="*/ 163 h 233"/>
                <a:gd name="T28" fmla="*/ 20 w 209"/>
                <a:gd name="T29" fmla="*/ 153 h 233"/>
                <a:gd name="T30" fmla="*/ 23 w 209"/>
                <a:gd name="T31" fmla="*/ 153 h 233"/>
                <a:gd name="T32" fmla="*/ 24 w 209"/>
                <a:gd name="T33" fmla="*/ 145 h 233"/>
                <a:gd name="T34" fmla="*/ 27 w 209"/>
                <a:gd name="T35" fmla="*/ 140 h 233"/>
                <a:gd name="T36" fmla="*/ 25 w 209"/>
                <a:gd name="T37" fmla="*/ 154 h 233"/>
                <a:gd name="T38" fmla="*/ 26 w 209"/>
                <a:gd name="T39" fmla="*/ 170 h 233"/>
                <a:gd name="T40" fmla="*/ 33 w 209"/>
                <a:gd name="T41" fmla="*/ 165 h 233"/>
                <a:gd name="T42" fmla="*/ 40 w 209"/>
                <a:gd name="T43" fmla="*/ 168 h 233"/>
                <a:gd name="T44" fmla="*/ 42 w 209"/>
                <a:gd name="T45" fmla="*/ 174 h 233"/>
                <a:gd name="T46" fmla="*/ 47 w 209"/>
                <a:gd name="T47" fmla="*/ 158 h 233"/>
                <a:gd name="T48" fmla="*/ 50 w 209"/>
                <a:gd name="T49" fmla="*/ 144 h 233"/>
                <a:gd name="T50" fmla="*/ 48 w 209"/>
                <a:gd name="T51" fmla="*/ 165 h 233"/>
                <a:gd name="T52" fmla="*/ 44 w 209"/>
                <a:gd name="T53" fmla="*/ 175 h 233"/>
                <a:gd name="T54" fmla="*/ 38 w 209"/>
                <a:gd name="T55" fmla="*/ 196 h 233"/>
                <a:gd name="T56" fmla="*/ 43 w 209"/>
                <a:gd name="T57" fmla="*/ 224 h 233"/>
                <a:gd name="T58" fmla="*/ 50 w 209"/>
                <a:gd name="T59" fmla="*/ 212 h 233"/>
                <a:gd name="T60" fmla="*/ 55 w 209"/>
                <a:gd name="T61" fmla="*/ 204 h 233"/>
                <a:gd name="T62" fmla="*/ 53 w 209"/>
                <a:gd name="T63" fmla="*/ 212 h 233"/>
                <a:gd name="T64" fmla="*/ 44 w 209"/>
                <a:gd name="T65" fmla="*/ 218 h 233"/>
                <a:gd name="T66" fmla="*/ 50 w 209"/>
                <a:gd name="T67" fmla="*/ 230 h 233"/>
                <a:gd name="T68" fmla="*/ 101 w 209"/>
                <a:gd name="T69" fmla="*/ 222 h 233"/>
                <a:gd name="T70" fmla="*/ 111 w 209"/>
                <a:gd name="T71" fmla="*/ 176 h 233"/>
                <a:gd name="T72" fmla="*/ 101 w 209"/>
                <a:gd name="T73" fmla="*/ 121 h 233"/>
                <a:gd name="T74" fmla="*/ 119 w 209"/>
                <a:gd name="T75" fmla="*/ 98 h 233"/>
                <a:gd name="T76" fmla="*/ 126 w 209"/>
                <a:gd name="T77" fmla="*/ 81 h 233"/>
                <a:gd name="T78" fmla="*/ 118 w 209"/>
                <a:gd name="T79" fmla="*/ 75 h 233"/>
                <a:gd name="T80" fmla="*/ 121 w 209"/>
                <a:gd name="T81" fmla="*/ 70 h 233"/>
                <a:gd name="T82" fmla="*/ 124 w 209"/>
                <a:gd name="T83" fmla="*/ 69 h 233"/>
                <a:gd name="T84" fmla="*/ 120 w 209"/>
                <a:gd name="T85" fmla="*/ 79 h 233"/>
                <a:gd name="T86" fmla="*/ 134 w 209"/>
                <a:gd name="T87" fmla="*/ 79 h 233"/>
                <a:gd name="T88" fmla="*/ 151 w 209"/>
                <a:gd name="T89" fmla="*/ 68 h 233"/>
                <a:gd name="T90" fmla="*/ 168 w 209"/>
                <a:gd name="T91" fmla="*/ 62 h 233"/>
                <a:gd name="T92" fmla="*/ 187 w 209"/>
                <a:gd name="T93" fmla="*/ 55 h 233"/>
                <a:gd name="T94" fmla="*/ 204 w 209"/>
                <a:gd name="T95" fmla="*/ 46 h 233"/>
                <a:gd name="T96" fmla="*/ 197 w 209"/>
                <a:gd name="T97" fmla="*/ 18 h 233"/>
                <a:gd name="T98" fmla="*/ 164 w 209"/>
                <a:gd name="T99" fmla="*/ 8 h 233"/>
                <a:gd name="T100" fmla="*/ 152 w 209"/>
                <a:gd name="T101" fmla="*/ 7 h 2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9"/>
                <a:gd name="T154" fmla="*/ 0 h 233"/>
                <a:gd name="T155" fmla="*/ 209 w 209"/>
                <a:gd name="T156" fmla="*/ 233 h 2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9" h="233">
                  <a:moveTo>
                    <a:pt x="148" y="5"/>
                  </a:moveTo>
                  <a:lnTo>
                    <a:pt x="138" y="2"/>
                  </a:lnTo>
                  <a:lnTo>
                    <a:pt x="127" y="0"/>
                  </a:lnTo>
                  <a:lnTo>
                    <a:pt x="115" y="1"/>
                  </a:lnTo>
                  <a:lnTo>
                    <a:pt x="103" y="3"/>
                  </a:lnTo>
                  <a:lnTo>
                    <a:pt x="93" y="7"/>
                  </a:lnTo>
                  <a:lnTo>
                    <a:pt x="82" y="13"/>
                  </a:lnTo>
                  <a:lnTo>
                    <a:pt x="73" y="20"/>
                  </a:lnTo>
                  <a:lnTo>
                    <a:pt x="66" y="29"/>
                  </a:lnTo>
                  <a:lnTo>
                    <a:pt x="62" y="35"/>
                  </a:lnTo>
                  <a:lnTo>
                    <a:pt x="57" y="40"/>
                  </a:lnTo>
                  <a:lnTo>
                    <a:pt x="52" y="43"/>
                  </a:lnTo>
                  <a:lnTo>
                    <a:pt x="46" y="47"/>
                  </a:lnTo>
                  <a:lnTo>
                    <a:pt x="41" y="52"/>
                  </a:lnTo>
                  <a:lnTo>
                    <a:pt x="36" y="56"/>
                  </a:lnTo>
                  <a:lnTo>
                    <a:pt x="32" y="61"/>
                  </a:lnTo>
                  <a:lnTo>
                    <a:pt x="28" y="67"/>
                  </a:lnTo>
                  <a:lnTo>
                    <a:pt x="33" y="69"/>
                  </a:lnTo>
                  <a:lnTo>
                    <a:pt x="35" y="67"/>
                  </a:lnTo>
                  <a:lnTo>
                    <a:pt x="38" y="65"/>
                  </a:lnTo>
                  <a:lnTo>
                    <a:pt x="40" y="64"/>
                  </a:lnTo>
                  <a:lnTo>
                    <a:pt x="43" y="62"/>
                  </a:lnTo>
                  <a:lnTo>
                    <a:pt x="45" y="61"/>
                  </a:lnTo>
                  <a:lnTo>
                    <a:pt x="48" y="59"/>
                  </a:lnTo>
                  <a:lnTo>
                    <a:pt x="51" y="58"/>
                  </a:lnTo>
                  <a:lnTo>
                    <a:pt x="54" y="58"/>
                  </a:lnTo>
                  <a:lnTo>
                    <a:pt x="50" y="61"/>
                  </a:lnTo>
                  <a:lnTo>
                    <a:pt x="46" y="63"/>
                  </a:lnTo>
                  <a:lnTo>
                    <a:pt x="41" y="65"/>
                  </a:lnTo>
                  <a:lnTo>
                    <a:pt x="37" y="67"/>
                  </a:lnTo>
                  <a:lnTo>
                    <a:pt x="33" y="70"/>
                  </a:lnTo>
                  <a:lnTo>
                    <a:pt x="29" y="72"/>
                  </a:lnTo>
                  <a:lnTo>
                    <a:pt x="25" y="75"/>
                  </a:lnTo>
                  <a:lnTo>
                    <a:pt x="22" y="78"/>
                  </a:lnTo>
                  <a:lnTo>
                    <a:pt x="17" y="82"/>
                  </a:lnTo>
                  <a:lnTo>
                    <a:pt x="14" y="86"/>
                  </a:lnTo>
                  <a:lnTo>
                    <a:pt x="11" y="91"/>
                  </a:lnTo>
                  <a:lnTo>
                    <a:pt x="10" y="95"/>
                  </a:lnTo>
                  <a:lnTo>
                    <a:pt x="8" y="101"/>
                  </a:lnTo>
                  <a:lnTo>
                    <a:pt x="6" y="106"/>
                  </a:lnTo>
                  <a:lnTo>
                    <a:pt x="4" y="112"/>
                  </a:lnTo>
                  <a:lnTo>
                    <a:pt x="3" y="117"/>
                  </a:lnTo>
                  <a:lnTo>
                    <a:pt x="1" y="123"/>
                  </a:lnTo>
                  <a:lnTo>
                    <a:pt x="1" y="129"/>
                  </a:lnTo>
                  <a:lnTo>
                    <a:pt x="0" y="135"/>
                  </a:lnTo>
                  <a:lnTo>
                    <a:pt x="0" y="141"/>
                  </a:lnTo>
                  <a:lnTo>
                    <a:pt x="0" y="146"/>
                  </a:lnTo>
                  <a:lnTo>
                    <a:pt x="0" y="152"/>
                  </a:lnTo>
                  <a:lnTo>
                    <a:pt x="0" y="158"/>
                  </a:lnTo>
                  <a:lnTo>
                    <a:pt x="1" y="164"/>
                  </a:lnTo>
                  <a:lnTo>
                    <a:pt x="1" y="169"/>
                  </a:lnTo>
                  <a:lnTo>
                    <a:pt x="2" y="175"/>
                  </a:lnTo>
                  <a:lnTo>
                    <a:pt x="4" y="181"/>
                  </a:lnTo>
                  <a:lnTo>
                    <a:pt x="5" y="187"/>
                  </a:lnTo>
                  <a:lnTo>
                    <a:pt x="7" y="192"/>
                  </a:lnTo>
                  <a:lnTo>
                    <a:pt x="10" y="197"/>
                  </a:lnTo>
                  <a:lnTo>
                    <a:pt x="13" y="200"/>
                  </a:lnTo>
                  <a:lnTo>
                    <a:pt x="17" y="201"/>
                  </a:lnTo>
                  <a:lnTo>
                    <a:pt x="20" y="201"/>
                  </a:lnTo>
                  <a:lnTo>
                    <a:pt x="23" y="198"/>
                  </a:lnTo>
                  <a:lnTo>
                    <a:pt x="24" y="195"/>
                  </a:lnTo>
                  <a:lnTo>
                    <a:pt x="25" y="191"/>
                  </a:lnTo>
                  <a:lnTo>
                    <a:pt x="25" y="186"/>
                  </a:lnTo>
                  <a:lnTo>
                    <a:pt x="25" y="182"/>
                  </a:lnTo>
                  <a:lnTo>
                    <a:pt x="25" y="177"/>
                  </a:lnTo>
                  <a:lnTo>
                    <a:pt x="26" y="173"/>
                  </a:lnTo>
                  <a:lnTo>
                    <a:pt x="22" y="170"/>
                  </a:lnTo>
                  <a:lnTo>
                    <a:pt x="22" y="167"/>
                  </a:lnTo>
                  <a:lnTo>
                    <a:pt x="23" y="165"/>
                  </a:lnTo>
                  <a:lnTo>
                    <a:pt x="23" y="163"/>
                  </a:lnTo>
                  <a:lnTo>
                    <a:pt x="23" y="162"/>
                  </a:lnTo>
                  <a:lnTo>
                    <a:pt x="22" y="160"/>
                  </a:lnTo>
                  <a:lnTo>
                    <a:pt x="22" y="159"/>
                  </a:lnTo>
                  <a:lnTo>
                    <a:pt x="22" y="156"/>
                  </a:lnTo>
                  <a:lnTo>
                    <a:pt x="20" y="153"/>
                  </a:lnTo>
                  <a:lnTo>
                    <a:pt x="22" y="153"/>
                  </a:lnTo>
                  <a:lnTo>
                    <a:pt x="23" y="154"/>
                  </a:lnTo>
                  <a:lnTo>
                    <a:pt x="23" y="153"/>
                  </a:lnTo>
                  <a:lnTo>
                    <a:pt x="23" y="152"/>
                  </a:lnTo>
                  <a:lnTo>
                    <a:pt x="23" y="150"/>
                  </a:lnTo>
                  <a:lnTo>
                    <a:pt x="24" y="149"/>
                  </a:lnTo>
                  <a:lnTo>
                    <a:pt x="24" y="147"/>
                  </a:lnTo>
                  <a:lnTo>
                    <a:pt x="24" y="145"/>
                  </a:lnTo>
                  <a:lnTo>
                    <a:pt x="24" y="144"/>
                  </a:lnTo>
                  <a:lnTo>
                    <a:pt x="25" y="143"/>
                  </a:lnTo>
                  <a:lnTo>
                    <a:pt x="25" y="142"/>
                  </a:lnTo>
                  <a:lnTo>
                    <a:pt x="26" y="141"/>
                  </a:lnTo>
                  <a:lnTo>
                    <a:pt x="27" y="140"/>
                  </a:lnTo>
                  <a:lnTo>
                    <a:pt x="28" y="140"/>
                  </a:lnTo>
                  <a:lnTo>
                    <a:pt x="28" y="143"/>
                  </a:lnTo>
                  <a:lnTo>
                    <a:pt x="27" y="147"/>
                  </a:lnTo>
                  <a:lnTo>
                    <a:pt x="26" y="150"/>
                  </a:lnTo>
                  <a:lnTo>
                    <a:pt x="25" y="154"/>
                  </a:lnTo>
                  <a:lnTo>
                    <a:pt x="23" y="157"/>
                  </a:lnTo>
                  <a:lnTo>
                    <a:pt x="22" y="161"/>
                  </a:lnTo>
                  <a:lnTo>
                    <a:pt x="22" y="164"/>
                  </a:lnTo>
                  <a:lnTo>
                    <a:pt x="22" y="168"/>
                  </a:lnTo>
                  <a:lnTo>
                    <a:pt x="26" y="170"/>
                  </a:lnTo>
                  <a:lnTo>
                    <a:pt x="28" y="169"/>
                  </a:lnTo>
                  <a:lnTo>
                    <a:pt x="29" y="168"/>
                  </a:lnTo>
                  <a:lnTo>
                    <a:pt x="31" y="167"/>
                  </a:lnTo>
                  <a:lnTo>
                    <a:pt x="32" y="166"/>
                  </a:lnTo>
                  <a:lnTo>
                    <a:pt x="33" y="165"/>
                  </a:lnTo>
                  <a:lnTo>
                    <a:pt x="35" y="165"/>
                  </a:lnTo>
                  <a:lnTo>
                    <a:pt x="36" y="165"/>
                  </a:lnTo>
                  <a:lnTo>
                    <a:pt x="38" y="166"/>
                  </a:lnTo>
                  <a:lnTo>
                    <a:pt x="39" y="167"/>
                  </a:lnTo>
                  <a:lnTo>
                    <a:pt x="40" y="168"/>
                  </a:lnTo>
                  <a:lnTo>
                    <a:pt x="41" y="170"/>
                  </a:lnTo>
                  <a:lnTo>
                    <a:pt x="41" y="171"/>
                  </a:lnTo>
                  <a:lnTo>
                    <a:pt x="41" y="173"/>
                  </a:lnTo>
                  <a:lnTo>
                    <a:pt x="41" y="174"/>
                  </a:lnTo>
                  <a:lnTo>
                    <a:pt x="42" y="174"/>
                  </a:lnTo>
                  <a:lnTo>
                    <a:pt x="43" y="175"/>
                  </a:lnTo>
                  <a:lnTo>
                    <a:pt x="46" y="171"/>
                  </a:lnTo>
                  <a:lnTo>
                    <a:pt x="48" y="167"/>
                  </a:lnTo>
                  <a:lnTo>
                    <a:pt x="49" y="162"/>
                  </a:lnTo>
                  <a:lnTo>
                    <a:pt x="47" y="158"/>
                  </a:lnTo>
                  <a:lnTo>
                    <a:pt x="47" y="153"/>
                  </a:lnTo>
                  <a:lnTo>
                    <a:pt x="46" y="149"/>
                  </a:lnTo>
                  <a:lnTo>
                    <a:pt x="47" y="144"/>
                  </a:lnTo>
                  <a:lnTo>
                    <a:pt x="49" y="140"/>
                  </a:lnTo>
                  <a:lnTo>
                    <a:pt x="50" y="144"/>
                  </a:lnTo>
                  <a:lnTo>
                    <a:pt x="50" y="149"/>
                  </a:lnTo>
                  <a:lnTo>
                    <a:pt x="50" y="153"/>
                  </a:lnTo>
                  <a:lnTo>
                    <a:pt x="50" y="157"/>
                  </a:lnTo>
                  <a:lnTo>
                    <a:pt x="49" y="161"/>
                  </a:lnTo>
                  <a:lnTo>
                    <a:pt x="48" y="165"/>
                  </a:lnTo>
                  <a:lnTo>
                    <a:pt x="46" y="170"/>
                  </a:lnTo>
                  <a:lnTo>
                    <a:pt x="45" y="175"/>
                  </a:lnTo>
                  <a:lnTo>
                    <a:pt x="44" y="176"/>
                  </a:lnTo>
                  <a:lnTo>
                    <a:pt x="44" y="175"/>
                  </a:lnTo>
                  <a:lnTo>
                    <a:pt x="44" y="174"/>
                  </a:lnTo>
                  <a:lnTo>
                    <a:pt x="45" y="175"/>
                  </a:lnTo>
                  <a:lnTo>
                    <a:pt x="43" y="181"/>
                  </a:lnTo>
                  <a:lnTo>
                    <a:pt x="40" y="188"/>
                  </a:lnTo>
                  <a:lnTo>
                    <a:pt x="38" y="196"/>
                  </a:lnTo>
                  <a:lnTo>
                    <a:pt x="35" y="203"/>
                  </a:lnTo>
                  <a:lnTo>
                    <a:pt x="35" y="210"/>
                  </a:lnTo>
                  <a:lnTo>
                    <a:pt x="35" y="216"/>
                  </a:lnTo>
                  <a:lnTo>
                    <a:pt x="38" y="221"/>
                  </a:lnTo>
                  <a:lnTo>
                    <a:pt x="43" y="224"/>
                  </a:lnTo>
                  <a:lnTo>
                    <a:pt x="45" y="223"/>
                  </a:lnTo>
                  <a:lnTo>
                    <a:pt x="47" y="221"/>
                  </a:lnTo>
                  <a:lnTo>
                    <a:pt x="49" y="219"/>
                  </a:lnTo>
                  <a:lnTo>
                    <a:pt x="50" y="216"/>
                  </a:lnTo>
                  <a:lnTo>
                    <a:pt x="50" y="212"/>
                  </a:lnTo>
                  <a:lnTo>
                    <a:pt x="51" y="209"/>
                  </a:lnTo>
                  <a:lnTo>
                    <a:pt x="52" y="205"/>
                  </a:lnTo>
                  <a:lnTo>
                    <a:pt x="52" y="201"/>
                  </a:lnTo>
                  <a:lnTo>
                    <a:pt x="54" y="203"/>
                  </a:lnTo>
                  <a:lnTo>
                    <a:pt x="55" y="204"/>
                  </a:lnTo>
                  <a:lnTo>
                    <a:pt x="55" y="206"/>
                  </a:lnTo>
                  <a:lnTo>
                    <a:pt x="54" y="207"/>
                  </a:lnTo>
                  <a:lnTo>
                    <a:pt x="53" y="209"/>
                  </a:lnTo>
                  <a:lnTo>
                    <a:pt x="53" y="210"/>
                  </a:lnTo>
                  <a:lnTo>
                    <a:pt x="53" y="212"/>
                  </a:lnTo>
                  <a:lnTo>
                    <a:pt x="54" y="213"/>
                  </a:lnTo>
                  <a:lnTo>
                    <a:pt x="52" y="213"/>
                  </a:lnTo>
                  <a:lnTo>
                    <a:pt x="49" y="215"/>
                  </a:lnTo>
                  <a:lnTo>
                    <a:pt x="46" y="216"/>
                  </a:lnTo>
                  <a:lnTo>
                    <a:pt x="44" y="218"/>
                  </a:lnTo>
                  <a:lnTo>
                    <a:pt x="41" y="219"/>
                  </a:lnTo>
                  <a:lnTo>
                    <a:pt x="40" y="221"/>
                  </a:lnTo>
                  <a:lnTo>
                    <a:pt x="40" y="223"/>
                  </a:lnTo>
                  <a:lnTo>
                    <a:pt x="40" y="225"/>
                  </a:lnTo>
                  <a:lnTo>
                    <a:pt x="50" y="230"/>
                  </a:lnTo>
                  <a:lnTo>
                    <a:pt x="60" y="232"/>
                  </a:lnTo>
                  <a:lnTo>
                    <a:pt x="72" y="232"/>
                  </a:lnTo>
                  <a:lnTo>
                    <a:pt x="82" y="230"/>
                  </a:lnTo>
                  <a:lnTo>
                    <a:pt x="93" y="227"/>
                  </a:lnTo>
                  <a:lnTo>
                    <a:pt x="101" y="222"/>
                  </a:lnTo>
                  <a:lnTo>
                    <a:pt x="107" y="216"/>
                  </a:lnTo>
                  <a:lnTo>
                    <a:pt x="111" y="208"/>
                  </a:lnTo>
                  <a:lnTo>
                    <a:pt x="112" y="197"/>
                  </a:lnTo>
                  <a:lnTo>
                    <a:pt x="112" y="186"/>
                  </a:lnTo>
                  <a:lnTo>
                    <a:pt x="111" y="176"/>
                  </a:lnTo>
                  <a:lnTo>
                    <a:pt x="108" y="165"/>
                  </a:lnTo>
                  <a:lnTo>
                    <a:pt x="105" y="153"/>
                  </a:lnTo>
                  <a:lnTo>
                    <a:pt x="103" y="143"/>
                  </a:lnTo>
                  <a:lnTo>
                    <a:pt x="101" y="132"/>
                  </a:lnTo>
                  <a:lnTo>
                    <a:pt x="101" y="121"/>
                  </a:lnTo>
                  <a:lnTo>
                    <a:pt x="103" y="116"/>
                  </a:lnTo>
                  <a:lnTo>
                    <a:pt x="106" y="112"/>
                  </a:lnTo>
                  <a:lnTo>
                    <a:pt x="110" y="107"/>
                  </a:lnTo>
                  <a:lnTo>
                    <a:pt x="114" y="103"/>
                  </a:lnTo>
                  <a:lnTo>
                    <a:pt x="119" y="98"/>
                  </a:lnTo>
                  <a:lnTo>
                    <a:pt x="123" y="94"/>
                  </a:lnTo>
                  <a:lnTo>
                    <a:pt x="126" y="89"/>
                  </a:lnTo>
                  <a:lnTo>
                    <a:pt x="127" y="84"/>
                  </a:lnTo>
                  <a:lnTo>
                    <a:pt x="127" y="82"/>
                  </a:lnTo>
                  <a:lnTo>
                    <a:pt x="126" y="81"/>
                  </a:lnTo>
                  <a:lnTo>
                    <a:pt x="124" y="80"/>
                  </a:lnTo>
                  <a:lnTo>
                    <a:pt x="123" y="79"/>
                  </a:lnTo>
                  <a:lnTo>
                    <a:pt x="121" y="77"/>
                  </a:lnTo>
                  <a:lnTo>
                    <a:pt x="119" y="76"/>
                  </a:lnTo>
                  <a:lnTo>
                    <a:pt x="118" y="75"/>
                  </a:lnTo>
                  <a:lnTo>
                    <a:pt x="117" y="74"/>
                  </a:lnTo>
                  <a:lnTo>
                    <a:pt x="118" y="73"/>
                  </a:lnTo>
                  <a:lnTo>
                    <a:pt x="119" y="72"/>
                  </a:lnTo>
                  <a:lnTo>
                    <a:pt x="120" y="71"/>
                  </a:lnTo>
                  <a:lnTo>
                    <a:pt x="121" y="70"/>
                  </a:lnTo>
                  <a:lnTo>
                    <a:pt x="121" y="68"/>
                  </a:lnTo>
                  <a:lnTo>
                    <a:pt x="122" y="68"/>
                  </a:lnTo>
                  <a:lnTo>
                    <a:pt x="122" y="67"/>
                  </a:lnTo>
                  <a:lnTo>
                    <a:pt x="124" y="69"/>
                  </a:lnTo>
                  <a:lnTo>
                    <a:pt x="124" y="71"/>
                  </a:lnTo>
                  <a:lnTo>
                    <a:pt x="123" y="73"/>
                  </a:lnTo>
                  <a:lnTo>
                    <a:pt x="122" y="75"/>
                  </a:lnTo>
                  <a:lnTo>
                    <a:pt x="121" y="77"/>
                  </a:lnTo>
                  <a:lnTo>
                    <a:pt x="120" y="79"/>
                  </a:lnTo>
                  <a:lnTo>
                    <a:pt x="120" y="80"/>
                  </a:lnTo>
                  <a:lnTo>
                    <a:pt x="122" y="80"/>
                  </a:lnTo>
                  <a:lnTo>
                    <a:pt x="126" y="80"/>
                  </a:lnTo>
                  <a:lnTo>
                    <a:pt x="130" y="80"/>
                  </a:lnTo>
                  <a:lnTo>
                    <a:pt x="134" y="79"/>
                  </a:lnTo>
                  <a:lnTo>
                    <a:pt x="138" y="77"/>
                  </a:lnTo>
                  <a:lnTo>
                    <a:pt x="141" y="74"/>
                  </a:lnTo>
                  <a:lnTo>
                    <a:pt x="145" y="72"/>
                  </a:lnTo>
                  <a:lnTo>
                    <a:pt x="148" y="70"/>
                  </a:lnTo>
                  <a:lnTo>
                    <a:pt x="151" y="68"/>
                  </a:lnTo>
                  <a:lnTo>
                    <a:pt x="154" y="66"/>
                  </a:lnTo>
                  <a:lnTo>
                    <a:pt x="158" y="65"/>
                  </a:lnTo>
                  <a:lnTo>
                    <a:pt x="161" y="64"/>
                  </a:lnTo>
                  <a:lnTo>
                    <a:pt x="165" y="63"/>
                  </a:lnTo>
                  <a:lnTo>
                    <a:pt x="168" y="62"/>
                  </a:lnTo>
                  <a:lnTo>
                    <a:pt x="172" y="61"/>
                  </a:lnTo>
                  <a:lnTo>
                    <a:pt x="176" y="60"/>
                  </a:lnTo>
                  <a:lnTo>
                    <a:pt x="179" y="59"/>
                  </a:lnTo>
                  <a:lnTo>
                    <a:pt x="183" y="57"/>
                  </a:lnTo>
                  <a:lnTo>
                    <a:pt x="187" y="55"/>
                  </a:lnTo>
                  <a:lnTo>
                    <a:pt x="191" y="54"/>
                  </a:lnTo>
                  <a:lnTo>
                    <a:pt x="195" y="52"/>
                  </a:lnTo>
                  <a:lnTo>
                    <a:pt x="198" y="50"/>
                  </a:lnTo>
                  <a:lnTo>
                    <a:pt x="201" y="49"/>
                  </a:lnTo>
                  <a:lnTo>
                    <a:pt x="204" y="46"/>
                  </a:lnTo>
                  <a:lnTo>
                    <a:pt x="207" y="43"/>
                  </a:lnTo>
                  <a:lnTo>
                    <a:pt x="208" y="40"/>
                  </a:lnTo>
                  <a:lnTo>
                    <a:pt x="206" y="33"/>
                  </a:lnTo>
                  <a:lnTo>
                    <a:pt x="203" y="26"/>
                  </a:lnTo>
                  <a:lnTo>
                    <a:pt x="197" y="18"/>
                  </a:lnTo>
                  <a:lnTo>
                    <a:pt x="190" y="11"/>
                  </a:lnTo>
                  <a:lnTo>
                    <a:pt x="182" y="7"/>
                  </a:lnTo>
                  <a:lnTo>
                    <a:pt x="174" y="5"/>
                  </a:lnTo>
                  <a:lnTo>
                    <a:pt x="167" y="7"/>
                  </a:lnTo>
                  <a:lnTo>
                    <a:pt x="164" y="8"/>
                  </a:lnTo>
                  <a:lnTo>
                    <a:pt x="162" y="9"/>
                  </a:lnTo>
                  <a:lnTo>
                    <a:pt x="159" y="9"/>
                  </a:lnTo>
                  <a:lnTo>
                    <a:pt x="157" y="8"/>
                  </a:lnTo>
                  <a:lnTo>
                    <a:pt x="154" y="8"/>
                  </a:lnTo>
                  <a:lnTo>
                    <a:pt x="152" y="7"/>
                  </a:lnTo>
                  <a:lnTo>
                    <a:pt x="150" y="6"/>
                  </a:lnTo>
                  <a:lnTo>
                    <a:pt x="148" y="5"/>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3" name="Freeform 22"/>
            <p:cNvSpPr>
              <a:spLocks/>
            </p:cNvSpPr>
            <p:nvPr/>
          </p:nvSpPr>
          <p:spPr bwMode="auto">
            <a:xfrm>
              <a:off x="4942" y="958"/>
              <a:ext cx="605" cy="826"/>
            </a:xfrm>
            <a:custGeom>
              <a:avLst/>
              <a:gdLst>
                <a:gd name="T0" fmla="*/ 227 w 605"/>
                <a:gd name="T1" fmla="*/ 0 h 826"/>
                <a:gd name="T2" fmla="*/ 213 w 605"/>
                <a:gd name="T3" fmla="*/ 142 h 826"/>
                <a:gd name="T4" fmla="*/ 172 w 605"/>
                <a:gd name="T5" fmla="*/ 170 h 826"/>
                <a:gd name="T6" fmla="*/ 139 w 605"/>
                <a:gd name="T7" fmla="*/ 90 h 826"/>
                <a:gd name="T8" fmla="*/ 119 w 605"/>
                <a:gd name="T9" fmla="*/ 83 h 826"/>
                <a:gd name="T10" fmla="*/ 148 w 605"/>
                <a:gd name="T11" fmla="*/ 120 h 826"/>
                <a:gd name="T12" fmla="*/ 194 w 605"/>
                <a:gd name="T13" fmla="*/ 226 h 826"/>
                <a:gd name="T14" fmla="*/ 201 w 605"/>
                <a:gd name="T15" fmla="*/ 309 h 826"/>
                <a:gd name="T16" fmla="*/ 140 w 605"/>
                <a:gd name="T17" fmla="*/ 340 h 826"/>
                <a:gd name="T18" fmla="*/ 91 w 605"/>
                <a:gd name="T19" fmla="*/ 340 h 826"/>
                <a:gd name="T20" fmla="*/ 54 w 605"/>
                <a:gd name="T21" fmla="*/ 330 h 826"/>
                <a:gd name="T22" fmla="*/ 23 w 605"/>
                <a:gd name="T23" fmla="*/ 324 h 826"/>
                <a:gd name="T24" fmla="*/ 29 w 605"/>
                <a:gd name="T25" fmla="*/ 330 h 826"/>
                <a:gd name="T26" fmla="*/ 49 w 605"/>
                <a:gd name="T27" fmla="*/ 348 h 826"/>
                <a:gd name="T28" fmla="*/ 13 w 605"/>
                <a:gd name="T29" fmla="*/ 348 h 826"/>
                <a:gd name="T30" fmla="*/ 11 w 605"/>
                <a:gd name="T31" fmla="*/ 355 h 826"/>
                <a:gd name="T32" fmla="*/ 43 w 605"/>
                <a:gd name="T33" fmla="*/ 360 h 826"/>
                <a:gd name="T34" fmla="*/ 33 w 605"/>
                <a:gd name="T35" fmla="*/ 373 h 826"/>
                <a:gd name="T36" fmla="*/ 14 w 605"/>
                <a:gd name="T37" fmla="*/ 380 h 826"/>
                <a:gd name="T38" fmla="*/ 32 w 605"/>
                <a:gd name="T39" fmla="*/ 393 h 826"/>
                <a:gd name="T40" fmla="*/ 2 w 605"/>
                <a:gd name="T41" fmla="*/ 412 h 826"/>
                <a:gd name="T42" fmla="*/ 74 w 605"/>
                <a:gd name="T43" fmla="*/ 385 h 826"/>
                <a:gd name="T44" fmla="*/ 157 w 605"/>
                <a:gd name="T45" fmla="*/ 376 h 826"/>
                <a:gd name="T46" fmla="*/ 191 w 605"/>
                <a:gd name="T47" fmla="*/ 383 h 826"/>
                <a:gd name="T48" fmla="*/ 200 w 605"/>
                <a:gd name="T49" fmla="*/ 414 h 826"/>
                <a:gd name="T50" fmla="*/ 160 w 605"/>
                <a:gd name="T51" fmla="*/ 529 h 826"/>
                <a:gd name="T52" fmla="*/ 113 w 605"/>
                <a:gd name="T53" fmla="*/ 824 h 826"/>
                <a:gd name="T54" fmla="*/ 127 w 605"/>
                <a:gd name="T55" fmla="*/ 765 h 826"/>
                <a:gd name="T56" fmla="*/ 188 w 605"/>
                <a:gd name="T57" fmla="*/ 481 h 826"/>
                <a:gd name="T58" fmla="*/ 196 w 605"/>
                <a:gd name="T59" fmla="*/ 471 h 826"/>
                <a:gd name="T60" fmla="*/ 198 w 605"/>
                <a:gd name="T61" fmla="*/ 496 h 826"/>
                <a:gd name="T62" fmla="*/ 244 w 605"/>
                <a:gd name="T63" fmla="*/ 480 h 826"/>
                <a:gd name="T64" fmla="*/ 301 w 605"/>
                <a:gd name="T65" fmla="*/ 429 h 826"/>
                <a:gd name="T66" fmla="*/ 308 w 605"/>
                <a:gd name="T67" fmla="*/ 386 h 826"/>
                <a:gd name="T68" fmla="*/ 366 w 605"/>
                <a:gd name="T69" fmla="*/ 367 h 826"/>
                <a:gd name="T70" fmla="*/ 525 w 605"/>
                <a:gd name="T71" fmla="*/ 367 h 826"/>
                <a:gd name="T72" fmla="*/ 592 w 605"/>
                <a:gd name="T73" fmla="*/ 384 h 826"/>
                <a:gd name="T74" fmla="*/ 564 w 605"/>
                <a:gd name="T75" fmla="*/ 371 h 826"/>
                <a:gd name="T76" fmla="*/ 577 w 605"/>
                <a:gd name="T77" fmla="*/ 359 h 826"/>
                <a:gd name="T78" fmla="*/ 585 w 605"/>
                <a:gd name="T79" fmla="*/ 351 h 826"/>
                <a:gd name="T80" fmla="*/ 558 w 605"/>
                <a:gd name="T81" fmla="*/ 340 h 826"/>
                <a:gd name="T82" fmla="*/ 586 w 605"/>
                <a:gd name="T83" fmla="*/ 328 h 826"/>
                <a:gd name="T84" fmla="*/ 548 w 605"/>
                <a:gd name="T85" fmla="*/ 332 h 826"/>
                <a:gd name="T86" fmla="*/ 597 w 605"/>
                <a:gd name="T87" fmla="*/ 279 h 826"/>
                <a:gd name="T88" fmla="*/ 492 w 605"/>
                <a:gd name="T89" fmla="*/ 337 h 826"/>
                <a:gd name="T90" fmla="*/ 435 w 605"/>
                <a:gd name="T91" fmla="*/ 325 h 826"/>
                <a:gd name="T92" fmla="*/ 455 w 605"/>
                <a:gd name="T93" fmla="*/ 258 h 826"/>
                <a:gd name="T94" fmla="*/ 454 w 605"/>
                <a:gd name="T95" fmla="*/ 207 h 826"/>
                <a:gd name="T96" fmla="*/ 430 w 605"/>
                <a:gd name="T97" fmla="*/ 292 h 826"/>
                <a:gd name="T98" fmla="*/ 396 w 605"/>
                <a:gd name="T99" fmla="*/ 330 h 826"/>
                <a:gd name="T100" fmla="*/ 394 w 605"/>
                <a:gd name="T101" fmla="*/ 349 h 826"/>
                <a:gd name="T102" fmla="*/ 356 w 605"/>
                <a:gd name="T103" fmla="*/ 357 h 826"/>
                <a:gd name="T104" fmla="*/ 347 w 605"/>
                <a:gd name="T105" fmla="*/ 334 h 826"/>
                <a:gd name="T106" fmla="*/ 311 w 605"/>
                <a:gd name="T107" fmla="*/ 315 h 826"/>
                <a:gd name="T108" fmla="*/ 306 w 605"/>
                <a:gd name="T109" fmla="*/ 267 h 826"/>
                <a:gd name="T110" fmla="*/ 302 w 605"/>
                <a:gd name="T111" fmla="*/ 200 h 826"/>
                <a:gd name="T112" fmla="*/ 303 w 605"/>
                <a:gd name="T113" fmla="*/ 10 h 826"/>
                <a:gd name="T114" fmla="*/ 255 w 605"/>
                <a:gd name="T115" fmla="*/ 4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5"/>
                <a:gd name="T175" fmla="*/ 0 h 826"/>
                <a:gd name="T176" fmla="*/ 605 w 605"/>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5" h="826">
                  <a:moveTo>
                    <a:pt x="255" y="4"/>
                  </a:moveTo>
                  <a:lnTo>
                    <a:pt x="250" y="4"/>
                  </a:lnTo>
                  <a:lnTo>
                    <a:pt x="245" y="2"/>
                  </a:lnTo>
                  <a:lnTo>
                    <a:pt x="240" y="1"/>
                  </a:lnTo>
                  <a:lnTo>
                    <a:pt x="235" y="1"/>
                  </a:lnTo>
                  <a:lnTo>
                    <a:pt x="230" y="0"/>
                  </a:lnTo>
                  <a:lnTo>
                    <a:pt x="227" y="0"/>
                  </a:lnTo>
                  <a:lnTo>
                    <a:pt x="224" y="2"/>
                  </a:lnTo>
                  <a:lnTo>
                    <a:pt x="222" y="4"/>
                  </a:lnTo>
                  <a:lnTo>
                    <a:pt x="219" y="32"/>
                  </a:lnTo>
                  <a:lnTo>
                    <a:pt x="216" y="60"/>
                  </a:lnTo>
                  <a:lnTo>
                    <a:pt x="214" y="87"/>
                  </a:lnTo>
                  <a:lnTo>
                    <a:pt x="214" y="114"/>
                  </a:lnTo>
                  <a:lnTo>
                    <a:pt x="213" y="142"/>
                  </a:lnTo>
                  <a:lnTo>
                    <a:pt x="213" y="168"/>
                  </a:lnTo>
                  <a:lnTo>
                    <a:pt x="212" y="196"/>
                  </a:lnTo>
                  <a:lnTo>
                    <a:pt x="211" y="223"/>
                  </a:lnTo>
                  <a:lnTo>
                    <a:pt x="196" y="213"/>
                  </a:lnTo>
                  <a:lnTo>
                    <a:pt x="185" y="201"/>
                  </a:lnTo>
                  <a:lnTo>
                    <a:pt x="178" y="186"/>
                  </a:lnTo>
                  <a:lnTo>
                    <a:pt x="172" y="170"/>
                  </a:lnTo>
                  <a:lnTo>
                    <a:pt x="168" y="153"/>
                  </a:lnTo>
                  <a:lnTo>
                    <a:pt x="163" y="136"/>
                  </a:lnTo>
                  <a:lnTo>
                    <a:pt x="157" y="120"/>
                  </a:lnTo>
                  <a:lnTo>
                    <a:pt x="148" y="105"/>
                  </a:lnTo>
                  <a:lnTo>
                    <a:pt x="145" y="101"/>
                  </a:lnTo>
                  <a:lnTo>
                    <a:pt x="142" y="95"/>
                  </a:lnTo>
                  <a:lnTo>
                    <a:pt x="139" y="90"/>
                  </a:lnTo>
                  <a:lnTo>
                    <a:pt x="135" y="85"/>
                  </a:lnTo>
                  <a:lnTo>
                    <a:pt x="132" y="81"/>
                  </a:lnTo>
                  <a:lnTo>
                    <a:pt x="127" y="77"/>
                  </a:lnTo>
                  <a:lnTo>
                    <a:pt x="122" y="75"/>
                  </a:lnTo>
                  <a:lnTo>
                    <a:pt x="116" y="74"/>
                  </a:lnTo>
                  <a:lnTo>
                    <a:pt x="113" y="79"/>
                  </a:lnTo>
                  <a:lnTo>
                    <a:pt x="119" y="83"/>
                  </a:lnTo>
                  <a:lnTo>
                    <a:pt x="125" y="88"/>
                  </a:lnTo>
                  <a:lnTo>
                    <a:pt x="129" y="92"/>
                  </a:lnTo>
                  <a:lnTo>
                    <a:pt x="134" y="98"/>
                  </a:lnTo>
                  <a:lnTo>
                    <a:pt x="138" y="103"/>
                  </a:lnTo>
                  <a:lnTo>
                    <a:pt x="142" y="109"/>
                  </a:lnTo>
                  <a:lnTo>
                    <a:pt x="146" y="114"/>
                  </a:lnTo>
                  <a:lnTo>
                    <a:pt x="148" y="120"/>
                  </a:lnTo>
                  <a:lnTo>
                    <a:pt x="154" y="136"/>
                  </a:lnTo>
                  <a:lnTo>
                    <a:pt x="159" y="152"/>
                  </a:lnTo>
                  <a:lnTo>
                    <a:pt x="164" y="168"/>
                  </a:lnTo>
                  <a:lnTo>
                    <a:pt x="169" y="185"/>
                  </a:lnTo>
                  <a:lnTo>
                    <a:pt x="175" y="200"/>
                  </a:lnTo>
                  <a:lnTo>
                    <a:pt x="183" y="214"/>
                  </a:lnTo>
                  <a:lnTo>
                    <a:pt x="194" y="226"/>
                  </a:lnTo>
                  <a:lnTo>
                    <a:pt x="208" y="236"/>
                  </a:lnTo>
                  <a:lnTo>
                    <a:pt x="208" y="248"/>
                  </a:lnTo>
                  <a:lnTo>
                    <a:pt x="208" y="260"/>
                  </a:lnTo>
                  <a:lnTo>
                    <a:pt x="208" y="273"/>
                  </a:lnTo>
                  <a:lnTo>
                    <a:pt x="207" y="285"/>
                  </a:lnTo>
                  <a:lnTo>
                    <a:pt x="205" y="298"/>
                  </a:lnTo>
                  <a:lnTo>
                    <a:pt x="201" y="309"/>
                  </a:lnTo>
                  <a:lnTo>
                    <a:pt x="195" y="319"/>
                  </a:lnTo>
                  <a:lnTo>
                    <a:pt x="185" y="328"/>
                  </a:lnTo>
                  <a:lnTo>
                    <a:pt x="177" y="333"/>
                  </a:lnTo>
                  <a:lnTo>
                    <a:pt x="169" y="337"/>
                  </a:lnTo>
                  <a:lnTo>
                    <a:pt x="159" y="339"/>
                  </a:lnTo>
                  <a:lnTo>
                    <a:pt x="150" y="339"/>
                  </a:lnTo>
                  <a:lnTo>
                    <a:pt x="140" y="340"/>
                  </a:lnTo>
                  <a:lnTo>
                    <a:pt x="131" y="340"/>
                  </a:lnTo>
                  <a:lnTo>
                    <a:pt x="121" y="340"/>
                  </a:lnTo>
                  <a:lnTo>
                    <a:pt x="111" y="341"/>
                  </a:lnTo>
                  <a:lnTo>
                    <a:pt x="106" y="342"/>
                  </a:lnTo>
                  <a:lnTo>
                    <a:pt x="101" y="342"/>
                  </a:lnTo>
                  <a:lnTo>
                    <a:pt x="96" y="341"/>
                  </a:lnTo>
                  <a:lnTo>
                    <a:pt x="91" y="340"/>
                  </a:lnTo>
                  <a:lnTo>
                    <a:pt x="87" y="340"/>
                  </a:lnTo>
                  <a:lnTo>
                    <a:pt x="82" y="339"/>
                  </a:lnTo>
                  <a:lnTo>
                    <a:pt x="77" y="338"/>
                  </a:lnTo>
                  <a:lnTo>
                    <a:pt x="72" y="337"/>
                  </a:lnTo>
                  <a:lnTo>
                    <a:pt x="67" y="336"/>
                  </a:lnTo>
                  <a:lnTo>
                    <a:pt x="61" y="333"/>
                  </a:lnTo>
                  <a:lnTo>
                    <a:pt x="54" y="330"/>
                  </a:lnTo>
                  <a:lnTo>
                    <a:pt x="48" y="327"/>
                  </a:lnTo>
                  <a:lnTo>
                    <a:pt x="41" y="324"/>
                  </a:lnTo>
                  <a:lnTo>
                    <a:pt x="35" y="322"/>
                  </a:lnTo>
                  <a:lnTo>
                    <a:pt x="29" y="321"/>
                  </a:lnTo>
                  <a:lnTo>
                    <a:pt x="23" y="323"/>
                  </a:lnTo>
                  <a:lnTo>
                    <a:pt x="23" y="324"/>
                  </a:lnTo>
                  <a:lnTo>
                    <a:pt x="23" y="325"/>
                  </a:lnTo>
                  <a:lnTo>
                    <a:pt x="24" y="326"/>
                  </a:lnTo>
                  <a:lnTo>
                    <a:pt x="24" y="327"/>
                  </a:lnTo>
                  <a:lnTo>
                    <a:pt x="25" y="328"/>
                  </a:lnTo>
                  <a:lnTo>
                    <a:pt x="26" y="329"/>
                  </a:lnTo>
                  <a:lnTo>
                    <a:pt x="29" y="330"/>
                  </a:lnTo>
                  <a:lnTo>
                    <a:pt x="33" y="332"/>
                  </a:lnTo>
                  <a:lnTo>
                    <a:pt x="37" y="334"/>
                  </a:lnTo>
                  <a:lnTo>
                    <a:pt x="42" y="337"/>
                  </a:lnTo>
                  <a:lnTo>
                    <a:pt x="45" y="339"/>
                  </a:lnTo>
                  <a:lnTo>
                    <a:pt x="48" y="342"/>
                  </a:lnTo>
                  <a:lnTo>
                    <a:pt x="49" y="345"/>
                  </a:lnTo>
                  <a:lnTo>
                    <a:pt x="49" y="348"/>
                  </a:lnTo>
                  <a:lnTo>
                    <a:pt x="46" y="349"/>
                  </a:lnTo>
                  <a:lnTo>
                    <a:pt x="42" y="349"/>
                  </a:lnTo>
                  <a:lnTo>
                    <a:pt x="36" y="349"/>
                  </a:lnTo>
                  <a:lnTo>
                    <a:pt x="30" y="348"/>
                  </a:lnTo>
                  <a:lnTo>
                    <a:pt x="23" y="348"/>
                  </a:lnTo>
                  <a:lnTo>
                    <a:pt x="18" y="348"/>
                  </a:lnTo>
                  <a:lnTo>
                    <a:pt x="13" y="348"/>
                  </a:lnTo>
                  <a:lnTo>
                    <a:pt x="11" y="349"/>
                  </a:lnTo>
                  <a:lnTo>
                    <a:pt x="10" y="349"/>
                  </a:lnTo>
                  <a:lnTo>
                    <a:pt x="10" y="351"/>
                  </a:lnTo>
                  <a:lnTo>
                    <a:pt x="10" y="352"/>
                  </a:lnTo>
                  <a:lnTo>
                    <a:pt x="10" y="353"/>
                  </a:lnTo>
                  <a:lnTo>
                    <a:pt x="11" y="354"/>
                  </a:lnTo>
                  <a:lnTo>
                    <a:pt x="11" y="355"/>
                  </a:lnTo>
                  <a:lnTo>
                    <a:pt x="12" y="355"/>
                  </a:lnTo>
                  <a:lnTo>
                    <a:pt x="13" y="355"/>
                  </a:lnTo>
                  <a:lnTo>
                    <a:pt x="17" y="356"/>
                  </a:lnTo>
                  <a:lnTo>
                    <a:pt x="23" y="357"/>
                  </a:lnTo>
                  <a:lnTo>
                    <a:pt x="30" y="358"/>
                  </a:lnTo>
                  <a:lnTo>
                    <a:pt x="36" y="358"/>
                  </a:lnTo>
                  <a:lnTo>
                    <a:pt x="43" y="360"/>
                  </a:lnTo>
                  <a:lnTo>
                    <a:pt x="48" y="361"/>
                  </a:lnTo>
                  <a:lnTo>
                    <a:pt x="52" y="363"/>
                  </a:lnTo>
                  <a:lnTo>
                    <a:pt x="53" y="365"/>
                  </a:lnTo>
                  <a:lnTo>
                    <a:pt x="52" y="370"/>
                  </a:lnTo>
                  <a:lnTo>
                    <a:pt x="48" y="372"/>
                  </a:lnTo>
                  <a:lnTo>
                    <a:pt x="41" y="373"/>
                  </a:lnTo>
                  <a:lnTo>
                    <a:pt x="33" y="373"/>
                  </a:lnTo>
                  <a:lnTo>
                    <a:pt x="24" y="373"/>
                  </a:lnTo>
                  <a:lnTo>
                    <a:pt x="17" y="373"/>
                  </a:lnTo>
                  <a:lnTo>
                    <a:pt x="11" y="374"/>
                  </a:lnTo>
                  <a:lnTo>
                    <a:pt x="7" y="376"/>
                  </a:lnTo>
                  <a:lnTo>
                    <a:pt x="7" y="378"/>
                  </a:lnTo>
                  <a:lnTo>
                    <a:pt x="10" y="379"/>
                  </a:lnTo>
                  <a:lnTo>
                    <a:pt x="14" y="380"/>
                  </a:lnTo>
                  <a:lnTo>
                    <a:pt x="20" y="380"/>
                  </a:lnTo>
                  <a:lnTo>
                    <a:pt x="26" y="381"/>
                  </a:lnTo>
                  <a:lnTo>
                    <a:pt x="31" y="382"/>
                  </a:lnTo>
                  <a:lnTo>
                    <a:pt x="35" y="383"/>
                  </a:lnTo>
                  <a:lnTo>
                    <a:pt x="37" y="385"/>
                  </a:lnTo>
                  <a:lnTo>
                    <a:pt x="36" y="389"/>
                  </a:lnTo>
                  <a:lnTo>
                    <a:pt x="32" y="393"/>
                  </a:lnTo>
                  <a:lnTo>
                    <a:pt x="27" y="396"/>
                  </a:lnTo>
                  <a:lnTo>
                    <a:pt x="21" y="399"/>
                  </a:lnTo>
                  <a:lnTo>
                    <a:pt x="15" y="401"/>
                  </a:lnTo>
                  <a:lnTo>
                    <a:pt x="9" y="403"/>
                  </a:lnTo>
                  <a:lnTo>
                    <a:pt x="4" y="405"/>
                  </a:lnTo>
                  <a:lnTo>
                    <a:pt x="0" y="408"/>
                  </a:lnTo>
                  <a:lnTo>
                    <a:pt x="2" y="412"/>
                  </a:lnTo>
                  <a:lnTo>
                    <a:pt x="11" y="409"/>
                  </a:lnTo>
                  <a:lnTo>
                    <a:pt x="21" y="405"/>
                  </a:lnTo>
                  <a:lnTo>
                    <a:pt x="31" y="401"/>
                  </a:lnTo>
                  <a:lnTo>
                    <a:pt x="42" y="396"/>
                  </a:lnTo>
                  <a:lnTo>
                    <a:pt x="53" y="392"/>
                  </a:lnTo>
                  <a:lnTo>
                    <a:pt x="63" y="388"/>
                  </a:lnTo>
                  <a:lnTo>
                    <a:pt x="74" y="385"/>
                  </a:lnTo>
                  <a:lnTo>
                    <a:pt x="83" y="383"/>
                  </a:lnTo>
                  <a:lnTo>
                    <a:pt x="96" y="381"/>
                  </a:lnTo>
                  <a:lnTo>
                    <a:pt x="109" y="379"/>
                  </a:lnTo>
                  <a:lnTo>
                    <a:pt x="121" y="377"/>
                  </a:lnTo>
                  <a:lnTo>
                    <a:pt x="133" y="376"/>
                  </a:lnTo>
                  <a:lnTo>
                    <a:pt x="146" y="376"/>
                  </a:lnTo>
                  <a:lnTo>
                    <a:pt x="157" y="376"/>
                  </a:lnTo>
                  <a:lnTo>
                    <a:pt x="170" y="376"/>
                  </a:lnTo>
                  <a:lnTo>
                    <a:pt x="183" y="378"/>
                  </a:lnTo>
                  <a:lnTo>
                    <a:pt x="185" y="379"/>
                  </a:lnTo>
                  <a:lnTo>
                    <a:pt x="186" y="380"/>
                  </a:lnTo>
                  <a:lnTo>
                    <a:pt x="188" y="381"/>
                  </a:lnTo>
                  <a:lnTo>
                    <a:pt x="189" y="382"/>
                  </a:lnTo>
                  <a:lnTo>
                    <a:pt x="191" y="383"/>
                  </a:lnTo>
                  <a:lnTo>
                    <a:pt x="192" y="384"/>
                  </a:lnTo>
                  <a:lnTo>
                    <a:pt x="194" y="385"/>
                  </a:lnTo>
                  <a:lnTo>
                    <a:pt x="194" y="387"/>
                  </a:lnTo>
                  <a:lnTo>
                    <a:pt x="196" y="393"/>
                  </a:lnTo>
                  <a:lnTo>
                    <a:pt x="198" y="401"/>
                  </a:lnTo>
                  <a:lnTo>
                    <a:pt x="199" y="407"/>
                  </a:lnTo>
                  <a:lnTo>
                    <a:pt x="200" y="414"/>
                  </a:lnTo>
                  <a:lnTo>
                    <a:pt x="200" y="421"/>
                  </a:lnTo>
                  <a:lnTo>
                    <a:pt x="200" y="427"/>
                  </a:lnTo>
                  <a:lnTo>
                    <a:pt x="199" y="433"/>
                  </a:lnTo>
                  <a:lnTo>
                    <a:pt x="197" y="439"/>
                  </a:lnTo>
                  <a:lnTo>
                    <a:pt x="186" y="463"/>
                  </a:lnTo>
                  <a:lnTo>
                    <a:pt x="174" y="492"/>
                  </a:lnTo>
                  <a:lnTo>
                    <a:pt x="160" y="529"/>
                  </a:lnTo>
                  <a:lnTo>
                    <a:pt x="146" y="572"/>
                  </a:lnTo>
                  <a:lnTo>
                    <a:pt x="132" y="623"/>
                  </a:lnTo>
                  <a:lnTo>
                    <a:pt x="121" y="682"/>
                  </a:lnTo>
                  <a:lnTo>
                    <a:pt x="114" y="749"/>
                  </a:lnTo>
                  <a:lnTo>
                    <a:pt x="110" y="824"/>
                  </a:lnTo>
                  <a:lnTo>
                    <a:pt x="111" y="824"/>
                  </a:lnTo>
                  <a:lnTo>
                    <a:pt x="113" y="824"/>
                  </a:lnTo>
                  <a:lnTo>
                    <a:pt x="115" y="824"/>
                  </a:lnTo>
                  <a:lnTo>
                    <a:pt x="118" y="824"/>
                  </a:lnTo>
                  <a:lnTo>
                    <a:pt x="121" y="824"/>
                  </a:lnTo>
                  <a:lnTo>
                    <a:pt x="123" y="825"/>
                  </a:lnTo>
                  <a:lnTo>
                    <a:pt x="125" y="825"/>
                  </a:lnTo>
                  <a:lnTo>
                    <a:pt x="127" y="825"/>
                  </a:lnTo>
                  <a:lnTo>
                    <a:pt x="127" y="765"/>
                  </a:lnTo>
                  <a:lnTo>
                    <a:pt x="131" y="707"/>
                  </a:lnTo>
                  <a:lnTo>
                    <a:pt x="137" y="654"/>
                  </a:lnTo>
                  <a:lnTo>
                    <a:pt x="147" y="606"/>
                  </a:lnTo>
                  <a:lnTo>
                    <a:pt x="157" y="564"/>
                  </a:lnTo>
                  <a:lnTo>
                    <a:pt x="168" y="529"/>
                  </a:lnTo>
                  <a:lnTo>
                    <a:pt x="179" y="501"/>
                  </a:lnTo>
                  <a:lnTo>
                    <a:pt x="188" y="481"/>
                  </a:lnTo>
                  <a:lnTo>
                    <a:pt x="188" y="479"/>
                  </a:lnTo>
                  <a:lnTo>
                    <a:pt x="189" y="477"/>
                  </a:lnTo>
                  <a:lnTo>
                    <a:pt x="191" y="475"/>
                  </a:lnTo>
                  <a:lnTo>
                    <a:pt x="192" y="473"/>
                  </a:lnTo>
                  <a:lnTo>
                    <a:pt x="194" y="472"/>
                  </a:lnTo>
                  <a:lnTo>
                    <a:pt x="195" y="471"/>
                  </a:lnTo>
                  <a:lnTo>
                    <a:pt x="196" y="471"/>
                  </a:lnTo>
                  <a:lnTo>
                    <a:pt x="197" y="472"/>
                  </a:lnTo>
                  <a:lnTo>
                    <a:pt x="199" y="476"/>
                  </a:lnTo>
                  <a:lnTo>
                    <a:pt x="200" y="480"/>
                  </a:lnTo>
                  <a:lnTo>
                    <a:pt x="200" y="483"/>
                  </a:lnTo>
                  <a:lnTo>
                    <a:pt x="200" y="488"/>
                  </a:lnTo>
                  <a:lnTo>
                    <a:pt x="198" y="492"/>
                  </a:lnTo>
                  <a:lnTo>
                    <a:pt x="198" y="496"/>
                  </a:lnTo>
                  <a:lnTo>
                    <a:pt x="197" y="501"/>
                  </a:lnTo>
                  <a:lnTo>
                    <a:pt x="197" y="505"/>
                  </a:lnTo>
                  <a:lnTo>
                    <a:pt x="197" y="516"/>
                  </a:lnTo>
                  <a:lnTo>
                    <a:pt x="208" y="507"/>
                  </a:lnTo>
                  <a:lnTo>
                    <a:pt x="220" y="498"/>
                  </a:lnTo>
                  <a:lnTo>
                    <a:pt x="232" y="489"/>
                  </a:lnTo>
                  <a:lnTo>
                    <a:pt x="244" y="480"/>
                  </a:lnTo>
                  <a:lnTo>
                    <a:pt x="256" y="471"/>
                  </a:lnTo>
                  <a:lnTo>
                    <a:pt x="268" y="463"/>
                  </a:lnTo>
                  <a:lnTo>
                    <a:pt x="281" y="454"/>
                  </a:lnTo>
                  <a:lnTo>
                    <a:pt x="293" y="445"/>
                  </a:lnTo>
                  <a:lnTo>
                    <a:pt x="297" y="440"/>
                  </a:lnTo>
                  <a:lnTo>
                    <a:pt x="299" y="435"/>
                  </a:lnTo>
                  <a:lnTo>
                    <a:pt x="301" y="429"/>
                  </a:lnTo>
                  <a:lnTo>
                    <a:pt x="301" y="423"/>
                  </a:lnTo>
                  <a:lnTo>
                    <a:pt x="300" y="415"/>
                  </a:lnTo>
                  <a:lnTo>
                    <a:pt x="299" y="408"/>
                  </a:lnTo>
                  <a:lnTo>
                    <a:pt x="300" y="402"/>
                  </a:lnTo>
                  <a:lnTo>
                    <a:pt x="301" y="396"/>
                  </a:lnTo>
                  <a:lnTo>
                    <a:pt x="303" y="390"/>
                  </a:lnTo>
                  <a:lnTo>
                    <a:pt x="308" y="386"/>
                  </a:lnTo>
                  <a:lnTo>
                    <a:pt x="312" y="381"/>
                  </a:lnTo>
                  <a:lnTo>
                    <a:pt x="317" y="377"/>
                  </a:lnTo>
                  <a:lnTo>
                    <a:pt x="323" y="374"/>
                  </a:lnTo>
                  <a:lnTo>
                    <a:pt x="329" y="373"/>
                  </a:lnTo>
                  <a:lnTo>
                    <a:pt x="336" y="371"/>
                  </a:lnTo>
                  <a:lnTo>
                    <a:pt x="343" y="370"/>
                  </a:lnTo>
                  <a:lnTo>
                    <a:pt x="366" y="367"/>
                  </a:lnTo>
                  <a:lnTo>
                    <a:pt x="388" y="366"/>
                  </a:lnTo>
                  <a:lnTo>
                    <a:pt x="411" y="365"/>
                  </a:lnTo>
                  <a:lnTo>
                    <a:pt x="434" y="364"/>
                  </a:lnTo>
                  <a:lnTo>
                    <a:pt x="456" y="364"/>
                  </a:lnTo>
                  <a:lnTo>
                    <a:pt x="479" y="365"/>
                  </a:lnTo>
                  <a:lnTo>
                    <a:pt x="502" y="366"/>
                  </a:lnTo>
                  <a:lnTo>
                    <a:pt x="525" y="367"/>
                  </a:lnTo>
                  <a:lnTo>
                    <a:pt x="533" y="368"/>
                  </a:lnTo>
                  <a:lnTo>
                    <a:pt x="542" y="371"/>
                  </a:lnTo>
                  <a:lnTo>
                    <a:pt x="552" y="374"/>
                  </a:lnTo>
                  <a:lnTo>
                    <a:pt x="562" y="377"/>
                  </a:lnTo>
                  <a:lnTo>
                    <a:pt x="573" y="380"/>
                  </a:lnTo>
                  <a:lnTo>
                    <a:pt x="582" y="382"/>
                  </a:lnTo>
                  <a:lnTo>
                    <a:pt x="592" y="384"/>
                  </a:lnTo>
                  <a:lnTo>
                    <a:pt x="599" y="385"/>
                  </a:lnTo>
                  <a:lnTo>
                    <a:pt x="602" y="380"/>
                  </a:lnTo>
                  <a:lnTo>
                    <a:pt x="597" y="377"/>
                  </a:lnTo>
                  <a:lnTo>
                    <a:pt x="590" y="376"/>
                  </a:lnTo>
                  <a:lnTo>
                    <a:pt x="581" y="374"/>
                  </a:lnTo>
                  <a:lnTo>
                    <a:pt x="573" y="373"/>
                  </a:lnTo>
                  <a:lnTo>
                    <a:pt x="564" y="371"/>
                  </a:lnTo>
                  <a:lnTo>
                    <a:pt x="556" y="368"/>
                  </a:lnTo>
                  <a:lnTo>
                    <a:pt x="551" y="364"/>
                  </a:lnTo>
                  <a:lnTo>
                    <a:pt x="548" y="358"/>
                  </a:lnTo>
                  <a:lnTo>
                    <a:pt x="551" y="358"/>
                  </a:lnTo>
                  <a:lnTo>
                    <a:pt x="557" y="358"/>
                  </a:lnTo>
                  <a:lnTo>
                    <a:pt x="567" y="358"/>
                  </a:lnTo>
                  <a:lnTo>
                    <a:pt x="577" y="359"/>
                  </a:lnTo>
                  <a:lnTo>
                    <a:pt x="587" y="360"/>
                  </a:lnTo>
                  <a:lnTo>
                    <a:pt x="596" y="360"/>
                  </a:lnTo>
                  <a:lnTo>
                    <a:pt x="602" y="359"/>
                  </a:lnTo>
                  <a:lnTo>
                    <a:pt x="604" y="357"/>
                  </a:lnTo>
                  <a:lnTo>
                    <a:pt x="600" y="354"/>
                  </a:lnTo>
                  <a:lnTo>
                    <a:pt x="594" y="352"/>
                  </a:lnTo>
                  <a:lnTo>
                    <a:pt x="585" y="351"/>
                  </a:lnTo>
                  <a:lnTo>
                    <a:pt x="575" y="350"/>
                  </a:lnTo>
                  <a:lnTo>
                    <a:pt x="565" y="349"/>
                  </a:lnTo>
                  <a:lnTo>
                    <a:pt x="558" y="349"/>
                  </a:lnTo>
                  <a:lnTo>
                    <a:pt x="552" y="348"/>
                  </a:lnTo>
                  <a:lnTo>
                    <a:pt x="551" y="345"/>
                  </a:lnTo>
                  <a:lnTo>
                    <a:pt x="554" y="342"/>
                  </a:lnTo>
                  <a:lnTo>
                    <a:pt x="558" y="340"/>
                  </a:lnTo>
                  <a:lnTo>
                    <a:pt x="564" y="339"/>
                  </a:lnTo>
                  <a:lnTo>
                    <a:pt x="570" y="338"/>
                  </a:lnTo>
                  <a:lnTo>
                    <a:pt x="576" y="337"/>
                  </a:lnTo>
                  <a:lnTo>
                    <a:pt x="582" y="336"/>
                  </a:lnTo>
                  <a:lnTo>
                    <a:pt x="587" y="333"/>
                  </a:lnTo>
                  <a:lnTo>
                    <a:pt x="592" y="330"/>
                  </a:lnTo>
                  <a:lnTo>
                    <a:pt x="586" y="328"/>
                  </a:lnTo>
                  <a:lnTo>
                    <a:pt x="580" y="329"/>
                  </a:lnTo>
                  <a:lnTo>
                    <a:pt x="574" y="330"/>
                  </a:lnTo>
                  <a:lnTo>
                    <a:pt x="568" y="332"/>
                  </a:lnTo>
                  <a:lnTo>
                    <a:pt x="562" y="334"/>
                  </a:lnTo>
                  <a:lnTo>
                    <a:pt x="557" y="335"/>
                  </a:lnTo>
                  <a:lnTo>
                    <a:pt x="552" y="335"/>
                  </a:lnTo>
                  <a:lnTo>
                    <a:pt x="548" y="332"/>
                  </a:lnTo>
                  <a:lnTo>
                    <a:pt x="549" y="328"/>
                  </a:lnTo>
                  <a:lnTo>
                    <a:pt x="554" y="321"/>
                  </a:lnTo>
                  <a:lnTo>
                    <a:pt x="562" y="313"/>
                  </a:lnTo>
                  <a:lnTo>
                    <a:pt x="571" y="304"/>
                  </a:lnTo>
                  <a:lnTo>
                    <a:pt x="581" y="294"/>
                  </a:lnTo>
                  <a:lnTo>
                    <a:pt x="590" y="286"/>
                  </a:lnTo>
                  <a:lnTo>
                    <a:pt x="597" y="279"/>
                  </a:lnTo>
                  <a:lnTo>
                    <a:pt x="600" y="274"/>
                  </a:lnTo>
                  <a:lnTo>
                    <a:pt x="568" y="271"/>
                  </a:lnTo>
                  <a:lnTo>
                    <a:pt x="552" y="297"/>
                  </a:lnTo>
                  <a:lnTo>
                    <a:pt x="537" y="315"/>
                  </a:lnTo>
                  <a:lnTo>
                    <a:pt x="521" y="327"/>
                  </a:lnTo>
                  <a:lnTo>
                    <a:pt x="507" y="334"/>
                  </a:lnTo>
                  <a:lnTo>
                    <a:pt x="492" y="337"/>
                  </a:lnTo>
                  <a:lnTo>
                    <a:pt x="477" y="337"/>
                  </a:lnTo>
                  <a:lnTo>
                    <a:pt x="463" y="336"/>
                  </a:lnTo>
                  <a:lnTo>
                    <a:pt x="449" y="335"/>
                  </a:lnTo>
                  <a:lnTo>
                    <a:pt x="444" y="334"/>
                  </a:lnTo>
                  <a:lnTo>
                    <a:pt x="439" y="332"/>
                  </a:lnTo>
                  <a:lnTo>
                    <a:pt x="437" y="329"/>
                  </a:lnTo>
                  <a:lnTo>
                    <a:pt x="435" y="325"/>
                  </a:lnTo>
                  <a:lnTo>
                    <a:pt x="435" y="321"/>
                  </a:lnTo>
                  <a:lnTo>
                    <a:pt x="435" y="316"/>
                  </a:lnTo>
                  <a:lnTo>
                    <a:pt x="436" y="311"/>
                  </a:lnTo>
                  <a:lnTo>
                    <a:pt x="437" y="306"/>
                  </a:lnTo>
                  <a:lnTo>
                    <a:pt x="442" y="292"/>
                  </a:lnTo>
                  <a:lnTo>
                    <a:pt x="448" y="276"/>
                  </a:lnTo>
                  <a:lnTo>
                    <a:pt x="455" y="258"/>
                  </a:lnTo>
                  <a:lnTo>
                    <a:pt x="461" y="240"/>
                  </a:lnTo>
                  <a:lnTo>
                    <a:pt x="465" y="224"/>
                  </a:lnTo>
                  <a:lnTo>
                    <a:pt x="467" y="211"/>
                  </a:lnTo>
                  <a:lnTo>
                    <a:pt x="467" y="202"/>
                  </a:lnTo>
                  <a:lnTo>
                    <a:pt x="462" y="198"/>
                  </a:lnTo>
                  <a:lnTo>
                    <a:pt x="457" y="200"/>
                  </a:lnTo>
                  <a:lnTo>
                    <a:pt x="454" y="207"/>
                  </a:lnTo>
                  <a:lnTo>
                    <a:pt x="450" y="218"/>
                  </a:lnTo>
                  <a:lnTo>
                    <a:pt x="448" y="231"/>
                  </a:lnTo>
                  <a:lnTo>
                    <a:pt x="445" y="245"/>
                  </a:lnTo>
                  <a:lnTo>
                    <a:pt x="442" y="260"/>
                  </a:lnTo>
                  <a:lnTo>
                    <a:pt x="438" y="274"/>
                  </a:lnTo>
                  <a:lnTo>
                    <a:pt x="434" y="286"/>
                  </a:lnTo>
                  <a:lnTo>
                    <a:pt x="430" y="292"/>
                  </a:lnTo>
                  <a:lnTo>
                    <a:pt x="426" y="299"/>
                  </a:lnTo>
                  <a:lnTo>
                    <a:pt x="423" y="307"/>
                  </a:lnTo>
                  <a:lnTo>
                    <a:pt x="419" y="313"/>
                  </a:lnTo>
                  <a:lnTo>
                    <a:pt x="415" y="320"/>
                  </a:lnTo>
                  <a:lnTo>
                    <a:pt x="409" y="324"/>
                  </a:lnTo>
                  <a:lnTo>
                    <a:pt x="403" y="329"/>
                  </a:lnTo>
                  <a:lnTo>
                    <a:pt x="396" y="330"/>
                  </a:lnTo>
                  <a:lnTo>
                    <a:pt x="396" y="333"/>
                  </a:lnTo>
                  <a:lnTo>
                    <a:pt x="396" y="336"/>
                  </a:lnTo>
                  <a:lnTo>
                    <a:pt x="396" y="338"/>
                  </a:lnTo>
                  <a:lnTo>
                    <a:pt x="396" y="341"/>
                  </a:lnTo>
                  <a:lnTo>
                    <a:pt x="395" y="344"/>
                  </a:lnTo>
                  <a:lnTo>
                    <a:pt x="394" y="347"/>
                  </a:lnTo>
                  <a:lnTo>
                    <a:pt x="394" y="349"/>
                  </a:lnTo>
                  <a:lnTo>
                    <a:pt x="393" y="352"/>
                  </a:lnTo>
                  <a:lnTo>
                    <a:pt x="388" y="355"/>
                  </a:lnTo>
                  <a:lnTo>
                    <a:pt x="382" y="358"/>
                  </a:lnTo>
                  <a:lnTo>
                    <a:pt x="375" y="360"/>
                  </a:lnTo>
                  <a:lnTo>
                    <a:pt x="368" y="360"/>
                  </a:lnTo>
                  <a:lnTo>
                    <a:pt x="362" y="359"/>
                  </a:lnTo>
                  <a:lnTo>
                    <a:pt x="356" y="357"/>
                  </a:lnTo>
                  <a:lnTo>
                    <a:pt x="350" y="354"/>
                  </a:lnTo>
                  <a:lnTo>
                    <a:pt x="347" y="350"/>
                  </a:lnTo>
                  <a:lnTo>
                    <a:pt x="346" y="347"/>
                  </a:lnTo>
                  <a:lnTo>
                    <a:pt x="346" y="344"/>
                  </a:lnTo>
                  <a:lnTo>
                    <a:pt x="346" y="340"/>
                  </a:lnTo>
                  <a:lnTo>
                    <a:pt x="347" y="338"/>
                  </a:lnTo>
                  <a:lnTo>
                    <a:pt x="347" y="334"/>
                  </a:lnTo>
                  <a:lnTo>
                    <a:pt x="347" y="332"/>
                  </a:lnTo>
                  <a:lnTo>
                    <a:pt x="347" y="329"/>
                  </a:lnTo>
                  <a:lnTo>
                    <a:pt x="344" y="328"/>
                  </a:lnTo>
                  <a:lnTo>
                    <a:pt x="333" y="323"/>
                  </a:lnTo>
                  <a:lnTo>
                    <a:pt x="323" y="320"/>
                  </a:lnTo>
                  <a:lnTo>
                    <a:pt x="316" y="317"/>
                  </a:lnTo>
                  <a:lnTo>
                    <a:pt x="311" y="315"/>
                  </a:lnTo>
                  <a:lnTo>
                    <a:pt x="308" y="313"/>
                  </a:lnTo>
                  <a:lnTo>
                    <a:pt x="305" y="309"/>
                  </a:lnTo>
                  <a:lnTo>
                    <a:pt x="305" y="303"/>
                  </a:lnTo>
                  <a:lnTo>
                    <a:pt x="305" y="295"/>
                  </a:lnTo>
                  <a:lnTo>
                    <a:pt x="306" y="285"/>
                  </a:lnTo>
                  <a:lnTo>
                    <a:pt x="306" y="275"/>
                  </a:lnTo>
                  <a:lnTo>
                    <a:pt x="306" y="267"/>
                  </a:lnTo>
                  <a:lnTo>
                    <a:pt x="305" y="260"/>
                  </a:lnTo>
                  <a:lnTo>
                    <a:pt x="304" y="255"/>
                  </a:lnTo>
                  <a:lnTo>
                    <a:pt x="303" y="253"/>
                  </a:lnTo>
                  <a:lnTo>
                    <a:pt x="302" y="256"/>
                  </a:lnTo>
                  <a:lnTo>
                    <a:pt x="302" y="230"/>
                  </a:lnTo>
                  <a:lnTo>
                    <a:pt x="302" y="200"/>
                  </a:lnTo>
                  <a:lnTo>
                    <a:pt x="303" y="167"/>
                  </a:lnTo>
                  <a:lnTo>
                    <a:pt x="305" y="133"/>
                  </a:lnTo>
                  <a:lnTo>
                    <a:pt x="307" y="99"/>
                  </a:lnTo>
                  <a:lnTo>
                    <a:pt x="308" y="66"/>
                  </a:lnTo>
                  <a:lnTo>
                    <a:pt x="309" y="36"/>
                  </a:lnTo>
                  <a:lnTo>
                    <a:pt x="310" y="11"/>
                  </a:lnTo>
                  <a:lnTo>
                    <a:pt x="303" y="10"/>
                  </a:lnTo>
                  <a:lnTo>
                    <a:pt x="296" y="8"/>
                  </a:lnTo>
                  <a:lnTo>
                    <a:pt x="289" y="7"/>
                  </a:lnTo>
                  <a:lnTo>
                    <a:pt x="282" y="7"/>
                  </a:lnTo>
                  <a:lnTo>
                    <a:pt x="276" y="6"/>
                  </a:lnTo>
                  <a:lnTo>
                    <a:pt x="268" y="5"/>
                  </a:lnTo>
                  <a:lnTo>
                    <a:pt x="261" y="5"/>
                  </a:lnTo>
                  <a:lnTo>
                    <a:pt x="255" y="4"/>
                  </a:lnTo>
                </a:path>
              </a:pathLst>
            </a:custGeom>
            <a:solidFill>
              <a:srgbClr val="02A0C6"/>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4" name="Freeform 23"/>
            <p:cNvSpPr>
              <a:spLocks/>
            </p:cNvSpPr>
            <p:nvPr/>
          </p:nvSpPr>
          <p:spPr bwMode="auto">
            <a:xfrm>
              <a:off x="4942" y="958"/>
              <a:ext cx="611" cy="832"/>
            </a:xfrm>
            <a:custGeom>
              <a:avLst/>
              <a:gdLst>
                <a:gd name="T0" fmla="*/ 229 w 611"/>
                <a:gd name="T1" fmla="*/ 0 h 832"/>
                <a:gd name="T2" fmla="*/ 215 w 611"/>
                <a:gd name="T3" fmla="*/ 143 h 832"/>
                <a:gd name="T4" fmla="*/ 174 w 611"/>
                <a:gd name="T5" fmla="*/ 171 h 832"/>
                <a:gd name="T6" fmla="*/ 140 w 611"/>
                <a:gd name="T7" fmla="*/ 91 h 832"/>
                <a:gd name="T8" fmla="*/ 121 w 611"/>
                <a:gd name="T9" fmla="*/ 83 h 832"/>
                <a:gd name="T10" fmla="*/ 149 w 611"/>
                <a:gd name="T11" fmla="*/ 121 h 832"/>
                <a:gd name="T12" fmla="*/ 196 w 611"/>
                <a:gd name="T13" fmla="*/ 228 h 832"/>
                <a:gd name="T14" fmla="*/ 203 w 611"/>
                <a:gd name="T15" fmla="*/ 311 h 832"/>
                <a:gd name="T16" fmla="*/ 142 w 611"/>
                <a:gd name="T17" fmla="*/ 342 h 832"/>
                <a:gd name="T18" fmla="*/ 92 w 611"/>
                <a:gd name="T19" fmla="*/ 343 h 832"/>
                <a:gd name="T20" fmla="*/ 55 w 611"/>
                <a:gd name="T21" fmla="*/ 333 h 832"/>
                <a:gd name="T22" fmla="*/ 23 w 611"/>
                <a:gd name="T23" fmla="*/ 327 h 832"/>
                <a:gd name="T24" fmla="*/ 29 w 611"/>
                <a:gd name="T25" fmla="*/ 333 h 832"/>
                <a:gd name="T26" fmla="*/ 49 w 611"/>
                <a:gd name="T27" fmla="*/ 350 h 832"/>
                <a:gd name="T28" fmla="*/ 13 w 611"/>
                <a:gd name="T29" fmla="*/ 350 h 832"/>
                <a:gd name="T30" fmla="*/ 11 w 611"/>
                <a:gd name="T31" fmla="*/ 357 h 832"/>
                <a:gd name="T32" fmla="*/ 43 w 611"/>
                <a:gd name="T33" fmla="*/ 362 h 832"/>
                <a:gd name="T34" fmla="*/ 33 w 611"/>
                <a:gd name="T35" fmla="*/ 376 h 832"/>
                <a:gd name="T36" fmla="*/ 14 w 611"/>
                <a:gd name="T37" fmla="*/ 383 h 832"/>
                <a:gd name="T38" fmla="*/ 32 w 611"/>
                <a:gd name="T39" fmla="*/ 396 h 832"/>
                <a:gd name="T40" fmla="*/ 2 w 611"/>
                <a:gd name="T41" fmla="*/ 415 h 832"/>
                <a:gd name="T42" fmla="*/ 74 w 611"/>
                <a:gd name="T43" fmla="*/ 388 h 832"/>
                <a:gd name="T44" fmla="*/ 159 w 611"/>
                <a:gd name="T45" fmla="*/ 378 h 832"/>
                <a:gd name="T46" fmla="*/ 193 w 611"/>
                <a:gd name="T47" fmla="*/ 386 h 832"/>
                <a:gd name="T48" fmla="*/ 202 w 611"/>
                <a:gd name="T49" fmla="*/ 417 h 832"/>
                <a:gd name="T50" fmla="*/ 161 w 611"/>
                <a:gd name="T51" fmla="*/ 532 h 832"/>
                <a:gd name="T52" fmla="*/ 114 w 611"/>
                <a:gd name="T53" fmla="*/ 830 h 832"/>
                <a:gd name="T54" fmla="*/ 128 w 611"/>
                <a:gd name="T55" fmla="*/ 770 h 832"/>
                <a:gd name="T56" fmla="*/ 190 w 611"/>
                <a:gd name="T57" fmla="*/ 484 h 832"/>
                <a:gd name="T58" fmla="*/ 198 w 611"/>
                <a:gd name="T59" fmla="*/ 475 h 832"/>
                <a:gd name="T60" fmla="*/ 200 w 611"/>
                <a:gd name="T61" fmla="*/ 500 h 832"/>
                <a:gd name="T62" fmla="*/ 247 w 611"/>
                <a:gd name="T63" fmla="*/ 484 h 832"/>
                <a:gd name="T64" fmla="*/ 304 w 611"/>
                <a:gd name="T65" fmla="*/ 432 h 832"/>
                <a:gd name="T66" fmla="*/ 311 w 611"/>
                <a:gd name="T67" fmla="*/ 389 h 832"/>
                <a:gd name="T68" fmla="*/ 369 w 611"/>
                <a:gd name="T69" fmla="*/ 370 h 832"/>
                <a:gd name="T70" fmla="*/ 530 w 611"/>
                <a:gd name="T71" fmla="*/ 370 h 832"/>
                <a:gd name="T72" fmla="*/ 597 w 611"/>
                <a:gd name="T73" fmla="*/ 387 h 832"/>
                <a:gd name="T74" fmla="*/ 569 w 611"/>
                <a:gd name="T75" fmla="*/ 374 h 832"/>
                <a:gd name="T76" fmla="*/ 582 w 611"/>
                <a:gd name="T77" fmla="*/ 362 h 832"/>
                <a:gd name="T78" fmla="*/ 591 w 611"/>
                <a:gd name="T79" fmla="*/ 353 h 832"/>
                <a:gd name="T80" fmla="*/ 564 w 611"/>
                <a:gd name="T81" fmla="*/ 342 h 832"/>
                <a:gd name="T82" fmla="*/ 592 w 611"/>
                <a:gd name="T83" fmla="*/ 330 h 832"/>
                <a:gd name="T84" fmla="*/ 554 w 611"/>
                <a:gd name="T85" fmla="*/ 335 h 832"/>
                <a:gd name="T86" fmla="*/ 603 w 611"/>
                <a:gd name="T87" fmla="*/ 281 h 832"/>
                <a:gd name="T88" fmla="*/ 497 w 611"/>
                <a:gd name="T89" fmla="*/ 339 h 832"/>
                <a:gd name="T90" fmla="*/ 440 w 611"/>
                <a:gd name="T91" fmla="*/ 327 h 832"/>
                <a:gd name="T92" fmla="*/ 459 w 611"/>
                <a:gd name="T93" fmla="*/ 260 h 832"/>
                <a:gd name="T94" fmla="*/ 458 w 611"/>
                <a:gd name="T95" fmla="*/ 209 h 832"/>
                <a:gd name="T96" fmla="*/ 434 w 611"/>
                <a:gd name="T97" fmla="*/ 294 h 832"/>
                <a:gd name="T98" fmla="*/ 399 w 611"/>
                <a:gd name="T99" fmla="*/ 333 h 832"/>
                <a:gd name="T100" fmla="*/ 398 w 611"/>
                <a:gd name="T101" fmla="*/ 352 h 832"/>
                <a:gd name="T102" fmla="*/ 359 w 611"/>
                <a:gd name="T103" fmla="*/ 360 h 832"/>
                <a:gd name="T104" fmla="*/ 351 w 611"/>
                <a:gd name="T105" fmla="*/ 336 h 832"/>
                <a:gd name="T106" fmla="*/ 314 w 611"/>
                <a:gd name="T107" fmla="*/ 317 h 832"/>
                <a:gd name="T108" fmla="*/ 309 w 611"/>
                <a:gd name="T109" fmla="*/ 269 h 832"/>
                <a:gd name="T110" fmla="*/ 305 w 611"/>
                <a:gd name="T111" fmla="*/ 201 h 832"/>
                <a:gd name="T112" fmla="*/ 306 w 611"/>
                <a:gd name="T113" fmla="*/ 10 h 832"/>
                <a:gd name="T114" fmla="*/ 257 w 611"/>
                <a:gd name="T115" fmla="*/ 4 h 8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1"/>
                <a:gd name="T175" fmla="*/ 0 h 832"/>
                <a:gd name="T176" fmla="*/ 611 w 611"/>
                <a:gd name="T177" fmla="*/ 832 h 8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1" h="832">
                  <a:moveTo>
                    <a:pt x="257" y="4"/>
                  </a:moveTo>
                  <a:lnTo>
                    <a:pt x="253" y="4"/>
                  </a:lnTo>
                  <a:lnTo>
                    <a:pt x="247" y="2"/>
                  </a:lnTo>
                  <a:lnTo>
                    <a:pt x="242" y="1"/>
                  </a:lnTo>
                  <a:lnTo>
                    <a:pt x="238" y="1"/>
                  </a:lnTo>
                  <a:lnTo>
                    <a:pt x="233" y="0"/>
                  </a:lnTo>
                  <a:lnTo>
                    <a:pt x="229" y="0"/>
                  </a:lnTo>
                  <a:lnTo>
                    <a:pt x="226" y="2"/>
                  </a:lnTo>
                  <a:lnTo>
                    <a:pt x="224" y="4"/>
                  </a:lnTo>
                  <a:lnTo>
                    <a:pt x="221" y="32"/>
                  </a:lnTo>
                  <a:lnTo>
                    <a:pt x="218" y="60"/>
                  </a:lnTo>
                  <a:lnTo>
                    <a:pt x="217" y="88"/>
                  </a:lnTo>
                  <a:lnTo>
                    <a:pt x="216" y="115"/>
                  </a:lnTo>
                  <a:lnTo>
                    <a:pt x="215" y="143"/>
                  </a:lnTo>
                  <a:lnTo>
                    <a:pt x="215" y="170"/>
                  </a:lnTo>
                  <a:lnTo>
                    <a:pt x="214" y="197"/>
                  </a:lnTo>
                  <a:lnTo>
                    <a:pt x="213" y="225"/>
                  </a:lnTo>
                  <a:lnTo>
                    <a:pt x="198" y="215"/>
                  </a:lnTo>
                  <a:lnTo>
                    <a:pt x="187" y="202"/>
                  </a:lnTo>
                  <a:lnTo>
                    <a:pt x="179" y="187"/>
                  </a:lnTo>
                  <a:lnTo>
                    <a:pt x="174" y="171"/>
                  </a:lnTo>
                  <a:lnTo>
                    <a:pt x="170" y="154"/>
                  </a:lnTo>
                  <a:lnTo>
                    <a:pt x="165" y="137"/>
                  </a:lnTo>
                  <a:lnTo>
                    <a:pt x="158" y="121"/>
                  </a:lnTo>
                  <a:lnTo>
                    <a:pt x="149" y="106"/>
                  </a:lnTo>
                  <a:lnTo>
                    <a:pt x="146" y="101"/>
                  </a:lnTo>
                  <a:lnTo>
                    <a:pt x="143" y="96"/>
                  </a:lnTo>
                  <a:lnTo>
                    <a:pt x="140" y="91"/>
                  </a:lnTo>
                  <a:lnTo>
                    <a:pt x="137" y="86"/>
                  </a:lnTo>
                  <a:lnTo>
                    <a:pt x="133" y="82"/>
                  </a:lnTo>
                  <a:lnTo>
                    <a:pt x="128" y="78"/>
                  </a:lnTo>
                  <a:lnTo>
                    <a:pt x="123" y="76"/>
                  </a:lnTo>
                  <a:lnTo>
                    <a:pt x="117" y="74"/>
                  </a:lnTo>
                  <a:lnTo>
                    <a:pt x="115" y="79"/>
                  </a:lnTo>
                  <a:lnTo>
                    <a:pt x="121" y="83"/>
                  </a:lnTo>
                  <a:lnTo>
                    <a:pt x="126" y="88"/>
                  </a:lnTo>
                  <a:lnTo>
                    <a:pt x="131" y="93"/>
                  </a:lnTo>
                  <a:lnTo>
                    <a:pt x="136" y="98"/>
                  </a:lnTo>
                  <a:lnTo>
                    <a:pt x="140" y="104"/>
                  </a:lnTo>
                  <a:lnTo>
                    <a:pt x="143" y="110"/>
                  </a:lnTo>
                  <a:lnTo>
                    <a:pt x="147" y="115"/>
                  </a:lnTo>
                  <a:lnTo>
                    <a:pt x="149" y="121"/>
                  </a:lnTo>
                  <a:lnTo>
                    <a:pt x="156" y="137"/>
                  </a:lnTo>
                  <a:lnTo>
                    <a:pt x="161" y="153"/>
                  </a:lnTo>
                  <a:lnTo>
                    <a:pt x="166" y="170"/>
                  </a:lnTo>
                  <a:lnTo>
                    <a:pt x="170" y="186"/>
                  </a:lnTo>
                  <a:lnTo>
                    <a:pt x="176" y="201"/>
                  </a:lnTo>
                  <a:lnTo>
                    <a:pt x="185" y="216"/>
                  </a:lnTo>
                  <a:lnTo>
                    <a:pt x="196" y="228"/>
                  </a:lnTo>
                  <a:lnTo>
                    <a:pt x="211" y="238"/>
                  </a:lnTo>
                  <a:lnTo>
                    <a:pt x="210" y="249"/>
                  </a:lnTo>
                  <a:lnTo>
                    <a:pt x="210" y="262"/>
                  </a:lnTo>
                  <a:lnTo>
                    <a:pt x="210" y="275"/>
                  </a:lnTo>
                  <a:lnTo>
                    <a:pt x="209" y="287"/>
                  </a:lnTo>
                  <a:lnTo>
                    <a:pt x="207" y="300"/>
                  </a:lnTo>
                  <a:lnTo>
                    <a:pt x="203" y="311"/>
                  </a:lnTo>
                  <a:lnTo>
                    <a:pt x="197" y="321"/>
                  </a:lnTo>
                  <a:lnTo>
                    <a:pt x="187" y="330"/>
                  </a:lnTo>
                  <a:lnTo>
                    <a:pt x="179" y="336"/>
                  </a:lnTo>
                  <a:lnTo>
                    <a:pt x="170" y="339"/>
                  </a:lnTo>
                  <a:lnTo>
                    <a:pt x="161" y="341"/>
                  </a:lnTo>
                  <a:lnTo>
                    <a:pt x="151" y="342"/>
                  </a:lnTo>
                  <a:lnTo>
                    <a:pt x="142" y="342"/>
                  </a:lnTo>
                  <a:lnTo>
                    <a:pt x="132" y="342"/>
                  </a:lnTo>
                  <a:lnTo>
                    <a:pt x="122" y="342"/>
                  </a:lnTo>
                  <a:lnTo>
                    <a:pt x="112" y="344"/>
                  </a:lnTo>
                  <a:lnTo>
                    <a:pt x="107" y="344"/>
                  </a:lnTo>
                  <a:lnTo>
                    <a:pt x="102" y="344"/>
                  </a:lnTo>
                  <a:lnTo>
                    <a:pt x="97" y="344"/>
                  </a:lnTo>
                  <a:lnTo>
                    <a:pt x="92" y="343"/>
                  </a:lnTo>
                  <a:lnTo>
                    <a:pt x="88" y="342"/>
                  </a:lnTo>
                  <a:lnTo>
                    <a:pt x="83" y="341"/>
                  </a:lnTo>
                  <a:lnTo>
                    <a:pt x="78" y="340"/>
                  </a:lnTo>
                  <a:lnTo>
                    <a:pt x="73" y="339"/>
                  </a:lnTo>
                  <a:lnTo>
                    <a:pt x="67" y="338"/>
                  </a:lnTo>
                  <a:lnTo>
                    <a:pt x="61" y="336"/>
                  </a:lnTo>
                  <a:lnTo>
                    <a:pt x="55" y="333"/>
                  </a:lnTo>
                  <a:lnTo>
                    <a:pt x="48" y="330"/>
                  </a:lnTo>
                  <a:lnTo>
                    <a:pt x="41" y="327"/>
                  </a:lnTo>
                  <a:lnTo>
                    <a:pt x="35" y="324"/>
                  </a:lnTo>
                  <a:lnTo>
                    <a:pt x="29" y="324"/>
                  </a:lnTo>
                  <a:lnTo>
                    <a:pt x="23" y="325"/>
                  </a:lnTo>
                  <a:lnTo>
                    <a:pt x="23" y="326"/>
                  </a:lnTo>
                  <a:lnTo>
                    <a:pt x="23" y="327"/>
                  </a:lnTo>
                  <a:lnTo>
                    <a:pt x="24" y="328"/>
                  </a:lnTo>
                  <a:lnTo>
                    <a:pt x="24" y="329"/>
                  </a:lnTo>
                  <a:lnTo>
                    <a:pt x="25" y="330"/>
                  </a:lnTo>
                  <a:lnTo>
                    <a:pt x="26" y="332"/>
                  </a:lnTo>
                  <a:lnTo>
                    <a:pt x="29" y="333"/>
                  </a:lnTo>
                  <a:lnTo>
                    <a:pt x="34" y="335"/>
                  </a:lnTo>
                  <a:lnTo>
                    <a:pt x="38" y="336"/>
                  </a:lnTo>
                  <a:lnTo>
                    <a:pt x="42" y="339"/>
                  </a:lnTo>
                  <a:lnTo>
                    <a:pt x="45" y="342"/>
                  </a:lnTo>
                  <a:lnTo>
                    <a:pt x="48" y="345"/>
                  </a:lnTo>
                  <a:lnTo>
                    <a:pt x="49" y="348"/>
                  </a:lnTo>
                  <a:lnTo>
                    <a:pt x="49" y="350"/>
                  </a:lnTo>
                  <a:lnTo>
                    <a:pt x="46" y="351"/>
                  </a:lnTo>
                  <a:lnTo>
                    <a:pt x="42" y="351"/>
                  </a:lnTo>
                  <a:lnTo>
                    <a:pt x="36" y="351"/>
                  </a:lnTo>
                  <a:lnTo>
                    <a:pt x="30" y="351"/>
                  </a:lnTo>
                  <a:lnTo>
                    <a:pt x="23" y="350"/>
                  </a:lnTo>
                  <a:lnTo>
                    <a:pt x="18" y="350"/>
                  </a:lnTo>
                  <a:lnTo>
                    <a:pt x="13" y="350"/>
                  </a:lnTo>
                  <a:lnTo>
                    <a:pt x="11" y="351"/>
                  </a:lnTo>
                  <a:lnTo>
                    <a:pt x="10" y="352"/>
                  </a:lnTo>
                  <a:lnTo>
                    <a:pt x="10" y="353"/>
                  </a:lnTo>
                  <a:lnTo>
                    <a:pt x="10" y="354"/>
                  </a:lnTo>
                  <a:lnTo>
                    <a:pt x="10" y="356"/>
                  </a:lnTo>
                  <a:lnTo>
                    <a:pt x="11" y="356"/>
                  </a:lnTo>
                  <a:lnTo>
                    <a:pt x="11" y="357"/>
                  </a:lnTo>
                  <a:lnTo>
                    <a:pt x="12" y="358"/>
                  </a:lnTo>
                  <a:lnTo>
                    <a:pt x="13" y="358"/>
                  </a:lnTo>
                  <a:lnTo>
                    <a:pt x="17" y="359"/>
                  </a:lnTo>
                  <a:lnTo>
                    <a:pt x="23" y="359"/>
                  </a:lnTo>
                  <a:lnTo>
                    <a:pt x="30" y="360"/>
                  </a:lnTo>
                  <a:lnTo>
                    <a:pt x="37" y="361"/>
                  </a:lnTo>
                  <a:lnTo>
                    <a:pt x="43" y="362"/>
                  </a:lnTo>
                  <a:lnTo>
                    <a:pt x="49" y="364"/>
                  </a:lnTo>
                  <a:lnTo>
                    <a:pt x="52" y="366"/>
                  </a:lnTo>
                  <a:lnTo>
                    <a:pt x="54" y="368"/>
                  </a:lnTo>
                  <a:lnTo>
                    <a:pt x="53" y="372"/>
                  </a:lnTo>
                  <a:lnTo>
                    <a:pt x="48" y="375"/>
                  </a:lnTo>
                  <a:lnTo>
                    <a:pt x="41" y="376"/>
                  </a:lnTo>
                  <a:lnTo>
                    <a:pt x="33" y="376"/>
                  </a:lnTo>
                  <a:lnTo>
                    <a:pt x="25" y="375"/>
                  </a:lnTo>
                  <a:lnTo>
                    <a:pt x="17" y="375"/>
                  </a:lnTo>
                  <a:lnTo>
                    <a:pt x="11" y="377"/>
                  </a:lnTo>
                  <a:lnTo>
                    <a:pt x="7" y="379"/>
                  </a:lnTo>
                  <a:lnTo>
                    <a:pt x="7" y="381"/>
                  </a:lnTo>
                  <a:lnTo>
                    <a:pt x="10" y="382"/>
                  </a:lnTo>
                  <a:lnTo>
                    <a:pt x="14" y="383"/>
                  </a:lnTo>
                  <a:lnTo>
                    <a:pt x="20" y="383"/>
                  </a:lnTo>
                  <a:lnTo>
                    <a:pt x="26" y="384"/>
                  </a:lnTo>
                  <a:lnTo>
                    <a:pt x="31" y="384"/>
                  </a:lnTo>
                  <a:lnTo>
                    <a:pt x="35" y="386"/>
                  </a:lnTo>
                  <a:lnTo>
                    <a:pt x="38" y="387"/>
                  </a:lnTo>
                  <a:lnTo>
                    <a:pt x="36" y="392"/>
                  </a:lnTo>
                  <a:lnTo>
                    <a:pt x="32" y="396"/>
                  </a:lnTo>
                  <a:lnTo>
                    <a:pt x="28" y="399"/>
                  </a:lnTo>
                  <a:lnTo>
                    <a:pt x="22" y="402"/>
                  </a:lnTo>
                  <a:lnTo>
                    <a:pt x="15" y="404"/>
                  </a:lnTo>
                  <a:lnTo>
                    <a:pt x="9" y="406"/>
                  </a:lnTo>
                  <a:lnTo>
                    <a:pt x="4" y="408"/>
                  </a:lnTo>
                  <a:lnTo>
                    <a:pt x="0" y="411"/>
                  </a:lnTo>
                  <a:lnTo>
                    <a:pt x="2" y="415"/>
                  </a:lnTo>
                  <a:lnTo>
                    <a:pt x="11" y="412"/>
                  </a:lnTo>
                  <a:lnTo>
                    <a:pt x="22" y="408"/>
                  </a:lnTo>
                  <a:lnTo>
                    <a:pt x="32" y="404"/>
                  </a:lnTo>
                  <a:lnTo>
                    <a:pt x="43" y="399"/>
                  </a:lnTo>
                  <a:lnTo>
                    <a:pt x="53" y="395"/>
                  </a:lnTo>
                  <a:lnTo>
                    <a:pt x="64" y="391"/>
                  </a:lnTo>
                  <a:lnTo>
                    <a:pt x="74" y="388"/>
                  </a:lnTo>
                  <a:lnTo>
                    <a:pt x="84" y="386"/>
                  </a:lnTo>
                  <a:lnTo>
                    <a:pt x="97" y="384"/>
                  </a:lnTo>
                  <a:lnTo>
                    <a:pt x="110" y="382"/>
                  </a:lnTo>
                  <a:lnTo>
                    <a:pt x="122" y="380"/>
                  </a:lnTo>
                  <a:lnTo>
                    <a:pt x="134" y="379"/>
                  </a:lnTo>
                  <a:lnTo>
                    <a:pt x="147" y="378"/>
                  </a:lnTo>
                  <a:lnTo>
                    <a:pt x="159" y="378"/>
                  </a:lnTo>
                  <a:lnTo>
                    <a:pt x="172" y="379"/>
                  </a:lnTo>
                  <a:lnTo>
                    <a:pt x="185" y="381"/>
                  </a:lnTo>
                  <a:lnTo>
                    <a:pt x="187" y="382"/>
                  </a:lnTo>
                  <a:lnTo>
                    <a:pt x="188" y="383"/>
                  </a:lnTo>
                  <a:lnTo>
                    <a:pt x="190" y="384"/>
                  </a:lnTo>
                  <a:lnTo>
                    <a:pt x="191" y="384"/>
                  </a:lnTo>
                  <a:lnTo>
                    <a:pt x="193" y="386"/>
                  </a:lnTo>
                  <a:lnTo>
                    <a:pt x="194" y="387"/>
                  </a:lnTo>
                  <a:lnTo>
                    <a:pt x="196" y="388"/>
                  </a:lnTo>
                  <a:lnTo>
                    <a:pt x="196" y="390"/>
                  </a:lnTo>
                  <a:lnTo>
                    <a:pt x="198" y="396"/>
                  </a:lnTo>
                  <a:lnTo>
                    <a:pt x="200" y="404"/>
                  </a:lnTo>
                  <a:lnTo>
                    <a:pt x="201" y="410"/>
                  </a:lnTo>
                  <a:lnTo>
                    <a:pt x="202" y="417"/>
                  </a:lnTo>
                  <a:lnTo>
                    <a:pt x="202" y="424"/>
                  </a:lnTo>
                  <a:lnTo>
                    <a:pt x="202" y="430"/>
                  </a:lnTo>
                  <a:lnTo>
                    <a:pt x="201" y="436"/>
                  </a:lnTo>
                  <a:lnTo>
                    <a:pt x="199" y="442"/>
                  </a:lnTo>
                  <a:lnTo>
                    <a:pt x="188" y="466"/>
                  </a:lnTo>
                  <a:lnTo>
                    <a:pt x="176" y="495"/>
                  </a:lnTo>
                  <a:lnTo>
                    <a:pt x="161" y="532"/>
                  </a:lnTo>
                  <a:lnTo>
                    <a:pt x="147" y="576"/>
                  </a:lnTo>
                  <a:lnTo>
                    <a:pt x="134" y="628"/>
                  </a:lnTo>
                  <a:lnTo>
                    <a:pt x="122" y="687"/>
                  </a:lnTo>
                  <a:lnTo>
                    <a:pt x="115" y="754"/>
                  </a:lnTo>
                  <a:lnTo>
                    <a:pt x="112" y="830"/>
                  </a:lnTo>
                  <a:lnTo>
                    <a:pt x="114" y="830"/>
                  </a:lnTo>
                  <a:lnTo>
                    <a:pt x="116" y="830"/>
                  </a:lnTo>
                  <a:lnTo>
                    <a:pt x="119" y="830"/>
                  </a:lnTo>
                  <a:lnTo>
                    <a:pt x="122" y="830"/>
                  </a:lnTo>
                  <a:lnTo>
                    <a:pt x="124" y="831"/>
                  </a:lnTo>
                  <a:lnTo>
                    <a:pt x="127" y="831"/>
                  </a:lnTo>
                  <a:lnTo>
                    <a:pt x="128" y="831"/>
                  </a:lnTo>
                  <a:lnTo>
                    <a:pt x="128" y="770"/>
                  </a:lnTo>
                  <a:lnTo>
                    <a:pt x="132" y="712"/>
                  </a:lnTo>
                  <a:lnTo>
                    <a:pt x="139" y="659"/>
                  </a:lnTo>
                  <a:lnTo>
                    <a:pt x="148" y="610"/>
                  </a:lnTo>
                  <a:lnTo>
                    <a:pt x="159" y="568"/>
                  </a:lnTo>
                  <a:lnTo>
                    <a:pt x="170" y="532"/>
                  </a:lnTo>
                  <a:lnTo>
                    <a:pt x="181" y="504"/>
                  </a:lnTo>
                  <a:lnTo>
                    <a:pt x="190" y="484"/>
                  </a:lnTo>
                  <a:lnTo>
                    <a:pt x="190" y="483"/>
                  </a:lnTo>
                  <a:lnTo>
                    <a:pt x="191" y="481"/>
                  </a:lnTo>
                  <a:lnTo>
                    <a:pt x="193" y="478"/>
                  </a:lnTo>
                  <a:lnTo>
                    <a:pt x="194" y="477"/>
                  </a:lnTo>
                  <a:lnTo>
                    <a:pt x="196" y="475"/>
                  </a:lnTo>
                  <a:lnTo>
                    <a:pt x="197" y="475"/>
                  </a:lnTo>
                  <a:lnTo>
                    <a:pt x="198" y="475"/>
                  </a:lnTo>
                  <a:lnTo>
                    <a:pt x="199" y="475"/>
                  </a:lnTo>
                  <a:lnTo>
                    <a:pt x="201" y="479"/>
                  </a:lnTo>
                  <a:lnTo>
                    <a:pt x="202" y="483"/>
                  </a:lnTo>
                  <a:lnTo>
                    <a:pt x="202" y="487"/>
                  </a:lnTo>
                  <a:lnTo>
                    <a:pt x="202" y="492"/>
                  </a:lnTo>
                  <a:lnTo>
                    <a:pt x="200" y="496"/>
                  </a:lnTo>
                  <a:lnTo>
                    <a:pt x="200" y="500"/>
                  </a:lnTo>
                  <a:lnTo>
                    <a:pt x="199" y="504"/>
                  </a:lnTo>
                  <a:lnTo>
                    <a:pt x="199" y="508"/>
                  </a:lnTo>
                  <a:lnTo>
                    <a:pt x="199" y="520"/>
                  </a:lnTo>
                  <a:lnTo>
                    <a:pt x="210" y="511"/>
                  </a:lnTo>
                  <a:lnTo>
                    <a:pt x="222" y="502"/>
                  </a:lnTo>
                  <a:lnTo>
                    <a:pt x="234" y="493"/>
                  </a:lnTo>
                  <a:lnTo>
                    <a:pt x="247" y="484"/>
                  </a:lnTo>
                  <a:lnTo>
                    <a:pt x="259" y="475"/>
                  </a:lnTo>
                  <a:lnTo>
                    <a:pt x="271" y="466"/>
                  </a:lnTo>
                  <a:lnTo>
                    <a:pt x="284" y="457"/>
                  </a:lnTo>
                  <a:lnTo>
                    <a:pt x="296" y="448"/>
                  </a:lnTo>
                  <a:lnTo>
                    <a:pt x="300" y="444"/>
                  </a:lnTo>
                  <a:lnTo>
                    <a:pt x="302" y="438"/>
                  </a:lnTo>
                  <a:lnTo>
                    <a:pt x="304" y="432"/>
                  </a:lnTo>
                  <a:lnTo>
                    <a:pt x="304" y="426"/>
                  </a:lnTo>
                  <a:lnTo>
                    <a:pt x="303" y="418"/>
                  </a:lnTo>
                  <a:lnTo>
                    <a:pt x="302" y="411"/>
                  </a:lnTo>
                  <a:lnTo>
                    <a:pt x="303" y="405"/>
                  </a:lnTo>
                  <a:lnTo>
                    <a:pt x="304" y="399"/>
                  </a:lnTo>
                  <a:lnTo>
                    <a:pt x="306" y="393"/>
                  </a:lnTo>
                  <a:lnTo>
                    <a:pt x="311" y="389"/>
                  </a:lnTo>
                  <a:lnTo>
                    <a:pt x="315" y="384"/>
                  </a:lnTo>
                  <a:lnTo>
                    <a:pt x="320" y="380"/>
                  </a:lnTo>
                  <a:lnTo>
                    <a:pt x="326" y="377"/>
                  </a:lnTo>
                  <a:lnTo>
                    <a:pt x="332" y="375"/>
                  </a:lnTo>
                  <a:lnTo>
                    <a:pt x="339" y="374"/>
                  </a:lnTo>
                  <a:lnTo>
                    <a:pt x="346" y="372"/>
                  </a:lnTo>
                  <a:lnTo>
                    <a:pt x="369" y="370"/>
                  </a:lnTo>
                  <a:lnTo>
                    <a:pt x="392" y="369"/>
                  </a:lnTo>
                  <a:lnTo>
                    <a:pt x="415" y="368"/>
                  </a:lnTo>
                  <a:lnTo>
                    <a:pt x="438" y="367"/>
                  </a:lnTo>
                  <a:lnTo>
                    <a:pt x="461" y="367"/>
                  </a:lnTo>
                  <a:lnTo>
                    <a:pt x="483" y="368"/>
                  </a:lnTo>
                  <a:lnTo>
                    <a:pt x="507" y="369"/>
                  </a:lnTo>
                  <a:lnTo>
                    <a:pt x="530" y="370"/>
                  </a:lnTo>
                  <a:lnTo>
                    <a:pt x="538" y="371"/>
                  </a:lnTo>
                  <a:lnTo>
                    <a:pt x="547" y="374"/>
                  </a:lnTo>
                  <a:lnTo>
                    <a:pt x="557" y="377"/>
                  </a:lnTo>
                  <a:lnTo>
                    <a:pt x="567" y="380"/>
                  </a:lnTo>
                  <a:lnTo>
                    <a:pt x="578" y="383"/>
                  </a:lnTo>
                  <a:lnTo>
                    <a:pt x="588" y="385"/>
                  </a:lnTo>
                  <a:lnTo>
                    <a:pt x="597" y="387"/>
                  </a:lnTo>
                  <a:lnTo>
                    <a:pt x="605" y="387"/>
                  </a:lnTo>
                  <a:lnTo>
                    <a:pt x="608" y="383"/>
                  </a:lnTo>
                  <a:lnTo>
                    <a:pt x="603" y="380"/>
                  </a:lnTo>
                  <a:lnTo>
                    <a:pt x="596" y="378"/>
                  </a:lnTo>
                  <a:lnTo>
                    <a:pt x="587" y="377"/>
                  </a:lnTo>
                  <a:lnTo>
                    <a:pt x="578" y="375"/>
                  </a:lnTo>
                  <a:lnTo>
                    <a:pt x="569" y="374"/>
                  </a:lnTo>
                  <a:lnTo>
                    <a:pt x="562" y="371"/>
                  </a:lnTo>
                  <a:lnTo>
                    <a:pt x="556" y="367"/>
                  </a:lnTo>
                  <a:lnTo>
                    <a:pt x="554" y="361"/>
                  </a:lnTo>
                  <a:lnTo>
                    <a:pt x="556" y="360"/>
                  </a:lnTo>
                  <a:lnTo>
                    <a:pt x="563" y="360"/>
                  </a:lnTo>
                  <a:lnTo>
                    <a:pt x="572" y="360"/>
                  </a:lnTo>
                  <a:lnTo>
                    <a:pt x="582" y="362"/>
                  </a:lnTo>
                  <a:lnTo>
                    <a:pt x="593" y="362"/>
                  </a:lnTo>
                  <a:lnTo>
                    <a:pt x="602" y="362"/>
                  </a:lnTo>
                  <a:lnTo>
                    <a:pt x="608" y="362"/>
                  </a:lnTo>
                  <a:lnTo>
                    <a:pt x="610" y="360"/>
                  </a:lnTo>
                  <a:lnTo>
                    <a:pt x="606" y="357"/>
                  </a:lnTo>
                  <a:lnTo>
                    <a:pt x="600" y="354"/>
                  </a:lnTo>
                  <a:lnTo>
                    <a:pt x="591" y="353"/>
                  </a:lnTo>
                  <a:lnTo>
                    <a:pt x="581" y="353"/>
                  </a:lnTo>
                  <a:lnTo>
                    <a:pt x="571" y="352"/>
                  </a:lnTo>
                  <a:lnTo>
                    <a:pt x="563" y="351"/>
                  </a:lnTo>
                  <a:lnTo>
                    <a:pt x="557" y="350"/>
                  </a:lnTo>
                  <a:lnTo>
                    <a:pt x="556" y="348"/>
                  </a:lnTo>
                  <a:lnTo>
                    <a:pt x="560" y="345"/>
                  </a:lnTo>
                  <a:lnTo>
                    <a:pt x="564" y="342"/>
                  </a:lnTo>
                  <a:lnTo>
                    <a:pt x="570" y="341"/>
                  </a:lnTo>
                  <a:lnTo>
                    <a:pt x="576" y="341"/>
                  </a:lnTo>
                  <a:lnTo>
                    <a:pt x="582" y="339"/>
                  </a:lnTo>
                  <a:lnTo>
                    <a:pt x="588" y="338"/>
                  </a:lnTo>
                  <a:lnTo>
                    <a:pt x="593" y="336"/>
                  </a:lnTo>
                  <a:lnTo>
                    <a:pt x="597" y="333"/>
                  </a:lnTo>
                  <a:lnTo>
                    <a:pt x="592" y="330"/>
                  </a:lnTo>
                  <a:lnTo>
                    <a:pt x="586" y="331"/>
                  </a:lnTo>
                  <a:lnTo>
                    <a:pt x="580" y="332"/>
                  </a:lnTo>
                  <a:lnTo>
                    <a:pt x="574" y="335"/>
                  </a:lnTo>
                  <a:lnTo>
                    <a:pt x="568" y="336"/>
                  </a:lnTo>
                  <a:lnTo>
                    <a:pt x="563" y="338"/>
                  </a:lnTo>
                  <a:lnTo>
                    <a:pt x="558" y="338"/>
                  </a:lnTo>
                  <a:lnTo>
                    <a:pt x="554" y="335"/>
                  </a:lnTo>
                  <a:lnTo>
                    <a:pt x="554" y="330"/>
                  </a:lnTo>
                  <a:lnTo>
                    <a:pt x="560" y="324"/>
                  </a:lnTo>
                  <a:lnTo>
                    <a:pt x="567" y="315"/>
                  </a:lnTo>
                  <a:lnTo>
                    <a:pt x="577" y="306"/>
                  </a:lnTo>
                  <a:lnTo>
                    <a:pt x="587" y="296"/>
                  </a:lnTo>
                  <a:lnTo>
                    <a:pt x="596" y="288"/>
                  </a:lnTo>
                  <a:lnTo>
                    <a:pt x="603" y="281"/>
                  </a:lnTo>
                  <a:lnTo>
                    <a:pt x="606" y="276"/>
                  </a:lnTo>
                  <a:lnTo>
                    <a:pt x="573" y="273"/>
                  </a:lnTo>
                  <a:lnTo>
                    <a:pt x="558" y="299"/>
                  </a:lnTo>
                  <a:lnTo>
                    <a:pt x="542" y="318"/>
                  </a:lnTo>
                  <a:lnTo>
                    <a:pt x="527" y="330"/>
                  </a:lnTo>
                  <a:lnTo>
                    <a:pt x="512" y="336"/>
                  </a:lnTo>
                  <a:lnTo>
                    <a:pt x="497" y="339"/>
                  </a:lnTo>
                  <a:lnTo>
                    <a:pt x="482" y="339"/>
                  </a:lnTo>
                  <a:lnTo>
                    <a:pt x="467" y="338"/>
                  </a:lnTo>
                  <a:lnTo>
                    <a:pt x="453" y="337"/>
                  </a:lnTo>
                  <a:lnTo>
                    <a:pt x="448" y="336"/>
                  </a:lnTo>
                  <a:lnTo>
                    <a:pt x="444" y="335"/>
                  </a:lnTo>
                  <a:lnTo>
                    <a:pt x="441" y="332"/>
                  </a:lnTo>
                  <a:lnTo>
                    <a:pt x="440" y="327"/>
                  </a:lnTo>
                  <a:lnTo>
                    <a:pt x="439" y="323"/>
                  </a:lnTo>
                  <a:lnTo>
                    <a:pt x="439" y="318"/>
                  </a:lnTo>
                  <a:lnTo>
                    <a:pt x="440" y="314"/>
                  </a:lnTo>
                  <a:lnTo>
                    <a:pt x="441" y="308"/>
                  </a:lnTo>
                  <a:lnTo>
                    <a:pt x="447" y="294"/>
                  </a:lnTo>
                  <a:lnTo>
                    <a:pt x="453" y="278"/>
                  </a:lnTo>
                  <a:lnTo>
                    <a:pt x="459" y="260"/>
                  </a:lnTo>
                  <a:lnTo>
                    <a:pt x="465" y="242"/>
                  </a:lnTo>
                  <a:lnTo>
                    <a:pt x="470" y="225"/>
                  </a:lnTo>
                  <a:lnTo>
                    <a:pt x="472" y="212"/>
                  </a:lnTo>
                  <a:lnTo>
                    <a:pt x="471" y="203"/>
                  </a:lnTo>
                  <a:lnTo>
                    <a:pt x="467" y="200"/>
                  </a:lnTo>
                  <a:lnTo>
                    <a:pt x="462" y="201"/>
                  </a:lnTo>
                  <a:lnTo>
                    <a:pt x="458" y="209"/>
                  </a:lnTo>
                  <a:lnTo>
                    <a:pt x="455" y="219"/>
                  </a:lnTo>
                  <a:lnTo>
                    <a:pt x="452" y="233"/>
                  </a:lnTo>
                  <a:lnTo>
                    <a:pt x="449" y="247"/>
                  </a:lnTo>
                  <a:lnTo>
                    <a:pt x="446" y="262"/>
                  </a:lnTo>
                  <a:lnTo>
                    <a:pt x="442" y="276"/>
                  </a:lnTo>
                  <a:lnTo>
                    <a:pt x="438" y="288"/>
                  </a:lnTo>
                  <a:lnTo>
                    <a:pt x="434" y="294"/>
                  </a:lnTo>
                  <a:lnTo>
                    <a:pt x="431" y="302"/>
                  </a:lnTo>
                  <a:lnTo>
                    <a:pt x="427" y="309"/>
                  </a:lnTo>
                  <a:lnTo>
                    <a:pt x="423" y="315"/>
                  </a:lnTo>
                  <a:lnTo>
                    <a:pt x="419" y="322"/>
                  </a:lnTo>
                  <a:lnTo>
                    <a:pt x="413" y="327"/>
                  </a:lnTo>
                  <a:lnTo>
                    <a:pt x="407" y="331"/>
                  </a:lnTo>
                  <a:lnTo>
                    <a:pt x="399" y="333"/>
                  </a:lnTo>
                  <a:lnTo>
                    <a:pt x="399" y="335"/>
                  </a:lnTo>
                  <a:lnTo>
                    <a:pt x="399" y="338"/>
                  </a:lnTo>
                  <a:lnTo>
                    <a:pt x="399" y="341"/>
                  </a:lnTo>
                  <a:lnTo>
                    <a:pt x="399" y="344"/>
                  </a:lnTo>
                  <a:lnTo>
                    <a:pt x="399" y="347"/>
                  </a:lnTo>
                  <a:lnTo>
                    <a:pt x="398" y="350"/>
                  </a:lnTo>
                  <a:lnTo>
                    <a:pt x="398" y="352"/>
                  </a:lnTo>
                  <a:lnTo>
                    <a:pt x="397" y="354"/>
                  </a:lnTo>
                  <a:lnTo>
                    <a:pt x="392" y="358"/>
                  </a:lnTo>
                  <a:lnTo>
                    <a:pt x="386" y="361"/>
                  </a:lnTo>
                  <a:lnTo>
                    <a:pt x="379" y="362"/>
                  </a:lnTo>
                  <a:lnTo>
                    <a:pt x="372" y="363"/>
                  </a:lnTo>
                  <a:lnTo>
                    <a:pt x="365" y="362"/>
                  </a:lnTo>
                  <a:lnTo>
                    <a:pt x="359" y="360"/>
                  </a:lnTo>
                  <a:lnTo>
                    <a:pt x="354" y="357"/>
                  </a:lnTo>
                  <a:lnTo>
                    <a:pt x="350" y="353"/>
                  </a:lnTo>
                  <a:lnTo>
                    <a:pt x="349" y="350"/>
                  </a:lnTo>
                  <a:lnTo>
                    <a:pt x="349" y="347"/>
                  </a:lnTo>
                  <a:lnTo>
                    <a:pt x="350" y="343"/>
                  </a:lnTo>
                  <a:lnTo>
                    <a:pt x="350" y="340"/>
                  </a:lnTo>
                  <a:lnTo>
                    <a:pt x="351" y="336"/>
                  </a:lnTo>
                  <a:lnTo>
                    <a:pt x="351" y="334"/>
                  </a:lnTo>
                  <a:lnTo>
                    <a:pt x="350" y="332"/>
                  </a:lnTo>
                  <a:lnTo>
                    <a:pt x="348" y="330"/>
                  </a:lnTo>
                  <a:lnTo>
                    <a:pt x="336" y="325"/>
                  </a:lnTo>
                  <a:lnTo>
                    <a:pt x="326" y="322"/>
                  </a:lnTo>
                  <a:lnTo>
                    <a:pt x="319" y="320"/>
                  </a:lnTo>
                  <a:lnTo>
                    <a:pt x="314" y="317"/>
                  </a:lnTo>
                  <a:lnTo>
                    <a:pt x="311" y="315"/>
                  </a:lnTo>
                  <a:lnTo>
                    <a:pt x="308" y="311"/>
                  </a:lnTo>
                  <a:lnTo>
                    <a:pt x="308" y="305"/>
                  </a:lnTo>
                  <a:lnTo>
                    <a:pt x="308" y="297"/>
                  </a:lnTo>
                  <a:lnTo>
                    <a:pt x="309" y="287"/>
                  </a:lnTo>
                  <a:lnTo>
                    <a:pt x="309" y="277"/>
                  </a:lnTo>
                  <a:lnTo>
                    <a:pt x="309" y="269"/>
                  </a:lnTo>
                  <a:lnTo>
                    <a:pt x="308" y="262"/>
                  </a:lnTo>
                  <a:lnTo>
                    <a:pt x="307" y="257"/>
                  </a:lnTo>
                  <a:lnTo>
                    <a:pt x="306" y="255"/>
                  </a:lnTo>
                  <a:lnTo>
                    <a:pt x="305" y="258"/>
                  </a:lnTo>
                  <a:lnTo>
                    <a:pt x="305" y="232"/>
                  </a:lnTo>
                  <a:lnTo>
                    <a:pt x="305" y="201"/>
                  </a:lnTo>
                  <a:lnTo>
                    <a:pt x="306" y="168"/>
                  </a:lnTo>
                  <a:lnTo>
                    <a:pt x="308" y="134"/>
                  </a:lnTo>
                  <a:lnTo>
                    <a:pt x="310" y="100"/>
                  </a:lnTo>
                  <a:lnTo>
                    <a:pt x="311" y="67"/>
                  </a:lnTo>
                  <a:lnTo>
                    <a:pt x="312" y="37"/>
                  </a:lnTo>
                  <a:lnTo>
                    <a:pt x="313" y="11"/>
                  </a:lnTo>
                  <a:lnTo>
                    <a:pt x="306" y="10"/>
                  </a:lnTo>
                  <a:lnTo>
                    <a:pt x="299" y="8"/>
                  </a:lnTo>
                  <a:lnTo>
                    <a:pt x="292" y="7"/>
                  </a:lnTo>
                  <a:lnTo>
                    <a:pt x="285" y="7"/>
                  </a:lnTo>
                  <a:lnTo>
                    <a:pt x="278" y="6"/>
                  </a:lnTo>
                  <a:lnTo>
                    <a:pt x="271" y="5"/>
                  </a:lnTo>
                  <a:lnTo>
                    <a:pt x="264" y="5"/>
                  </a:lnTo>
                  <a:lnTo>
                    <a:pt x="257" y="4"/>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5" name="Freeform 24"/>
            <p:cNvSpPr>
              <a:spLocks/>
            </p:cNvSpPr>
            <p:nvPr/>
          </p:nvSpPr>
          <p:spPr bwMode="auto">
            <a:xfrm>
              <a:off x="5109" y="1421"/>
              <a:ext cx="125" cy="378"/>
            </a:xfrm>
            <a:custGeom>
              <a:avLst/>
              <a:gdLst>
                <a:gd name="T0" fmla="*/ 122 w 125"/>
                <a:gd name="T1" fmla="*/ 51 h 378"/>
                <a:gd name="T2" fmla="*/ 123 w 125"/>
                <a:gd name="T3" fmla="*/ 37 h 378"/>
                <a:gd name="T4" fmla="*/ 124 w 125"/>
                <a:gd name="T5" fmla="*/ 24 h 378"/>
                <a:gd name="T6" fmla="*/ 124 w 125"/>
                <a:gd name="T7" fmla="*/ 9 h 378"/>
                <a:gd name="T8" fmla="*/ 119 w 125"/>
                <a:gd name="T9" fmla="*/ 0 h 378"/>
                <a:gd name="T10" fmla="*/ 95 w 125"/>
                <a:gd name="T11" fmla="*/ 17 h 378"/>
                <a:gd name="T12" fmla="*/ 73 w 125"/>
                <a:gd name="T13" fmla="*/ 33 h 378"/>
                <a:gd name="T14" fmla="*/ 52 w 125"/>
                <a:gd name="T15" fmla="*/ 51 h 378"/>
                <a:gd name="T16" fmla="*/ 32 w 125"/>
                <a:gd name="T17" fmla="*/ 70 h 378"/>
                <a:gd name="T18" fmla="*/ 26 w 125"/>
                <a:gd name="T19" fmla="*/ 131 h 378"/>
                <a:gd name="T20" fmla="*/ 24 w 125"/>
                <a:gd name="T21" fmla="*/ 191 h 378"/>
                <a:gd name="T22" fmla="*/ 22 w 125"/>
                <a:gd name="T23" fmla="*/ 254 h 378"/>
                <a:gd name="T24" fmla="*/ 17 w 125"/>
                <a:gd name="T25" fmla="*/ 315 h 378"/>
                <a:gd name="T26" fmla="*/ 16 w 125"/>
                <a:gd name="T27" fmla="*/ 321 h 378"/>
                <a:gd name="T28" fmla="*/ 15 w 125"/>
                <a:gd name="T29" fmla="*/ 326 h 378"/>
                <a:gd name="T30" fmla="*/ 14 w 125"/>
                <a:gd name="T31" fmla="*/ 331 h 378"/>
                <a:gd name="T32" fmla="*/ 11 w 125"/>
                <a:gd name="T33" fmla="*/ 337 h 378"/>
                <a:gd name="T34" fmla="*/ 6 w 125"/>
                <a:gd name="T35" fmla="*/ 347 h 378"/>
                <a:gd name="T36" fmla="*/ 5 w 125"/>
                <a:gd name="T37" fmla="*/ 347 h 378"/>
                <a:gd name="T38" fmla="*/ 5 w 125"/>
                <a:gd name="T39" fmla="*/ 346 h 378"/>
                <a:gd name="T40" fmla="*/ 1 w 125"/>
                <a:gd name="T41" fmla="*/ 355 h 378"/>
                <a:gd name="T42" fmla="*/ 1 w 125"/>
                <a:gd name="T43" fmla="*/ 360 h 378"/>
                <a:gd name="T44" fmla="*/ 5 w 125"/>
                <a:gd name="T45" fmla="*/ 365 h 378"/>
                <a:gd name="T46" fmla="*/ 10 w 125"/>
                <a:gd name="T47" fmla="*/ 368 h 378"/>
                <a:gd name="T48" fmla="*/ 13 w 125"/>
                <a:gd name="T49" fmla="*/ 371 h 378"/>
                <a:gd name="T50" fmla="*/ 45 w 125"/>
                <a:gd name="T51" fmla="*/ 373 h 378"/>
                <a:gd name="T52" fmla="*/ 48 w 125"/>
                <a:gd name="T53" fmla="*/ 370 h 378"/>
                <a:gd name="T54" fmla="*/ 49 w 125"/>
                <a:gd name="T55" fmla="*/ 368 h 378"/>
                <a:gd name="T56" fmla="*/ 52 w 125"/>
                <a:gd name="T57" fmla="*/ 365 h 378"/>
                <a:gd name="T58" fmla="*/ 62 w 125"/>
                <a:gd name="T59" fmla="*/ 353 h 378"/>
                <a:gd name="T60" fmla="*/ 67 w 125"/>
                <a:gd name="T61" fmla="*/ 347 h 378"/>
                <a:gd name="T62" fmla="*/ 72 w 125"/>
                <a:gd name="T63" fmla="*/ 342 h 378"/>
                <a:gd name="T64" fmla="*/ 88 w 125"/>
                <a:gd name="T65" fmla="*/ 323 h 378"/>
                <a:gd name="T66" fmla="*/ 106 w 125"/>
                <a:gd name="T67" fmla="*/ 301 h 378"/>
                <a:gd name="T68" fmla="*/ 110 w 125"/>
                <a:gd name="T69" fmla="*/ 294 h 378"/>
                <a:gd name="T70" fmla="*/ 115 w 125"/>
                <a:gd name="T71" fmla="*/ 287 h 378"/>
                <a:gd name="T72" fmla="*/ 118 w 125"/>
                <a:gd name="T73" fmla="*/ 280 h 378"/>
                <a:gd name="T74" fmla="*/ 119 w 125"/>
                <a:gd name="T75" fmla="*/ 272 h 378"/>
                <a:gd name="T76" fmla="*/ 118 w 125"/>
                <a:gd name="T77" fmla="*/ 265 h 378"/>
                <a:gd name="T78" fmla="*/ 117 w 125"/>
                <a:gd name="T79" fmla="*/ 258 h 378"/>
                <a:gd name="T80" fmla="*/ 116 w 125"/>
                <a:gd name="T81" fmla="*/ 251 h 378"/>
                <a:gd name="T82" fmla="*/ 117 w 125"/>
                <a:gd name="T83" fmla="*/ 224 h 378"/>
                <a:gd name="T84" fmla="*/ 116 w 125"/>
                <a:gd name="T85" fmla="*/ 177 h 378"/>
                <a:gd name="T86" fmla="*/ 117 w 125"/>
                <a:gd name="T87" fmla="*/ 129 h 378"/>
                <a:gd name="T88" fmla="*/ 119 w 125"/>
                <a:gd name="T89" fmla="*/ 83 h 3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5"/>
                <a:gd name="T136" fmla="*/ 0 h 378"/>
                <a:gd name="T137" fmla="*/ 125 w 125"/>
                <a:gd name="T138" fmla="*/ 378 h 3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5" h="378">
                  <a:moveTo>
                    <a:pt x="121" y="59"/>
                  </a:moveTo>
                  <a:lnTo>
                    <a:pt x="122" y="51"/>
                  </a:lnTo>
                  <a:lnTo>
                    <a:pt x="123" y="44"/>
                  </a:lnTo>
                  <a:lnTo>
                    <a:pt x="123" y="37"/>
                  </a:lnTo>
                  <a:lnTo>
                    <a:pt x="124" y="31"/>
                  </a:lnTo>
                  <a:lnTo>
                    <a:pt x="124" y="24"/>
                  </a:lnTo>
                  <a:lnTo>
                    <a:pt x="124" y="17"/>
                  </a:lnTo>
                  <a:lnTo>
                    <a:pt x="124" y="9"/>
                  </a:lnTo>
                  <a:lnTo>
                    <a:pt x="123" y="2"/>
                  </a:lnTo>
                  <a:lnTo>
                    <a:pt x="119" y="0"/>
                  </a:lnTo>
                  <a:lnTo>
                    <a:pt x="107" y="8"/>
                  </a:lnTo>
                  <a:lnTo>
                    <a:pt x="95" y="17"/>
                  </a:lnTo>
                  <a:lnTo>
                    <a:pt x="84" y="25"/>
                  </a:lnTo>
                  <a:lnTo>
                    <a:pt x="73" y="33"/>
                  </a:lnTo>
                  <a:lnTo>
                    <a:pt x="63" y="42"/>
                  </a:lnTo>
                  <a:lnTo>
                    <a:pt x="52" y="51"/>
                  </a:lnTo>
                  <a:lnTo>
                    <a:pt x="43" y="60"/>
                  </a:lnTo>
                  <a:lnTo>
                    <a:pt x="32" y="70"/>
                  </a:lnTo>
                  <a:lnTo>
                    <a:pt x="28" y="100"/>
                  </a:lnTo>
                  <a:lnTo>
                    <a:pt x="26" y="131"/>
                  </a:lnTo>
                  <a:lnTo>
                    <a:pt x="24" y="161"/>
                  </a:lnTo>
                  <a:lnTo>
                    <a:pt x="24" y="191"/>
                  </a:lnTo>
                  <a:lnTo>
                    <a:pt x="23" y="222"/>
                  </a:lnTo>
                  <a:lnTo>
                    <a:pt x="22" y="254"/>
                  </a:lnTo>
                  <a:lnTo>
                    <a:pt x="20" y="284"/>
                  </a:lnTo>
                  <a:lnTo>
                    <a:pt x="17" y="315"/>
                  </a:lnTo>
                  <a:lnTo>
                    <a:pt x="16" y="319"/>
                  </a:lnTo>
                  <a:lnTo>
                    <a:pt x="16" y="321"/>
                  </a:lnTo>
                  <a:lnTo>
                    <a:pt x="15" y="324"/>
                  </a:lnTo>
                  <a:lnTo>
                    <a:pt x="15" y="326"/>
                  </a:lnTo>
                  <a:lnTo>
                    <a:pt x="14" y="329"/>
                  </a:lnTo>
                  <a:lnTo>
                    <a:pt x="14" y="331"/>
                  </a:lnTo>
                  <a:lnTo>
                    <a:pt x="13" y="334"/>
                  </a:lnTo>
                  <a:lnTo>
                    <a:pt x="11" y="337"/>
                  </a:lnTo>
                  <a:lnTo>
                    <a:pt x="8" y="345"/>
                  </a:lnTo>
                  <a:lnTo>
                    <a:pt x="6" y="347"/>
                  </a:lnTo>
                  <a:lnTo>
                    <a:pt x="5" y="348"/>
                  </a:lnTo>
                  <a:lnTo>
                    <a:pt x="5" y="347"/>
                  </a:lnTo>
                  <a:lnTo>
                    <a:pt x="5" y="346"/>
                  </a:lnTo>
                  <a:lnTo>
                    <a:pt x="3" y="348"/>
                  </a:lnTo>
                  <a:lnTo>
                    <a:pt x="1" y="355"/>
                  </a:lnTo>
                  <a:lnTo>
                    <a:pt x="0" y="358"/>
                  </a:lnTo>
                  <a:lnTo>
                    <a:pt x="1" y="360"/>
                  </a:lnTo>
                  <a:lnTo>
                    <a:pt x="2" y="363"/>
                  </a:lnTo>
                  <a:lnTo>
                    <a:pt x="5" y="365"/>
                  </a:lnTo>
                  <a:lnTo>
                    <a:pt x="7" y="366"/>
                  </a:lnTo>
                  <a:lnTo>
                    <a:pt x="10" y="368"/>
                  </a:lnTo>
                  <a:lnTo>
                    <a:pt x="11" y="369"/>
                  </a:lnTo>
                  <a:lnTo>
                    <a:pt x="13" y="371"/>
                  </a:lnTo>
                  <a:lnTo>
                    <a:pt x="41" y="377"/>
                  </a:lnTo>
                  <a:lnTo>
                    <a:pt x="45" y="373"/>
                  </a:lnTo>
                  <a:lnTo>
                    <a:pt x="47" y="371"/>
                  </a:lnTo>
                  <a:lnTo>
                    <a:pt x="48" y="370"/>
                  </a:lnTo>
                  <a:lnTo>
                    <a:pt x="49" y="369"/>
                  </a:lnTo>
                  <a:lnTo>
                    <a:pt x="49" y="368"/>
                  </a:lnTo>
                  <a:lnTo>
                    <a:pt x="51" y="367"/>
                  </a:lnTo>
                  <a:lnTo>
                    <a:pt x="52" y="365"/>
                  </a:lnTo>
                  <a:lnTo>
                    <a:pt x="56" y="360"/>
                  </a:lnTo>
                  <a:lnTo>
                    <a:pt x="62" y="353"/>
                  </a:lnTo>
                  <a:lnTo>
                    <a:pt x="65" y="349"/>
                  </a:lnTo>
                  <a:lnTo>
                    <a:pt x="67" y="347"/>
                  </a:lnTo>
                  <a:lnTo>
                    <a:pt x="69" y="345"/>
                  </a:lnTo>
                  <a:lnTo>
                    <a:pt x="72" y="342"/>
                  </a:lnTo>
                  <a:lnTo>
                    <a:pt x="77" y="335"/>
                  </a:lnTo>
                  <a:lnTo>
                    <a:pt x="88" y="323"/>
                  </a:lnTo>
                  <a:lnTo>
                    <a:pt x="104" y="304"/>
                  </a:lnTo>
                  <a:lnTo>
                    <a:pt x="106" y="301"/>
                  </a:lnTo>
                  <a:lnTo>
                    <a:pt x="108" y="298"/>
                  </a:lnTo>
                  <a:lnTo>
                    <a:pt x="110" y="294"/>
                  </a:lnTo>
                  <a:lnTo>
                    <a:pt x="113" y="291"/>
                  </a:lnTo>
                  <a:lnTo>
                    <a:pt x="115" y="287"/>
                  </a:lnTo>
                  <a:lnTo>
                    <a:pt x="117" y="284"/>
                  </a:lnTo>
                  <a:lnTo>
                    <a:pt x="118" y="280"/>
                  </a:lnTo>
                  <a:lnTo>
                    <a:pt x="119" y="276"/>
                  </a:lnTo>
                  <a:lnTo>
                    <a:pt x="119" y="272"/>
                  </a:lnTo>
                  <a:lnTo>
                    <a:pt x="118" y="269"/>
                  </a:lnTo>
                  <a:lnTo>
                    <a:pt x="118" y="265"/>
                  </a:lnTo>
                  <a:lnTo>
                    <a:pt x="117" y="262"/>
                  </a:lnTo>
                  <a:lnTo>
                    <a:pt x="117" y="258"/>
                  </a:lnTo>
                  <a:lnTo>
                    <a:pt x="116" y="255"/>
                  </a:lnTo>
                  <a:lnTo>
                    <a:pt x="116" y="251"/>
                  </a:lnTo>
                  <a:lnTo>
                    <a:pt x="117" y="248"/>
                  </a:lnTo>
                  <a:lnTo>
                    <a:pt x="117" y="224"/>
                  </a:lnTo>
                  <a:lnTo>
                    <a:pt x="117" y="200"/>
                  </a:lnTo>
                  <a:lnTo>
                    <a:pt x="116" y="177"/>
                  </a:lnTo>
                  <a:lnTo>
                    <a:pt x="117" y="153"/>
                  </a:lnTo>
                  <a:lnTo>
                    <a:pt x="117" y="129"/>
                  </a:lnTo>
                  <a:lnTo>
                    <a:pt x="118" y="106"/>
                  </a:lnTo>
                  <a:lnTo>
                    <a:pt x="119" y="83"/>
                  </a:lnTo>
                  <a:lnTo>
                    <a:pt x="121" y="59"/>
                  </a:lnTo>
                </a:path>
              </a:pathLst>
            </a:custGeom>
            <a:solidFill>
              <a:srgbClr val="02A0C6"/>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6" name="Freeform 25"/>
            <p:cNvSpPr>
              <a:spLocks/>
            </p:cNvSpPr>
            <p:nvPr/>
          </p:nvSpPr>
          <p:spPr bwMode="auto">
            <a:xfrm>
              <a:off x="5109" y="1421"/>
              <a:ext cx="131" cy="384"/>
            </a:xfrm>
            <a:custGeom>
              <a:avLst/>
              <a:gdLst>
                <a:gd name="T0" fmla="*/ 128 w 131"/>
                <a:gd name="T1" fmla="*/ 52 h 384"/>
                <a:gd name="T2" fmla="*/ 129 w 131"/>
                <a:gd name="T3" fmla="*/ 38 h 384"/>
                <a:gd name="T4" fmla="*/ 130 w 131"/>
                <a:gd name="T5" fmla="*/ 24 h 384"/>
                <a:gd name="T6" fmla="*/ 130 w 131"/>
                <a:gd name="T7" fmla="*/ 10 h 384"/>
                <a:gd name="T8" fmla="*/ 125 w 131"/>
                <a:gd name="T9" fmla="*/ 0 h 384"/>
                <a:gd name="T10" fmla="*/ 100 w 131"/>
                <a:gd name="T11" fmla="*/ 17 h 384"/>
                <a:gd name="T12" fmla="*/ 77 w 131"/>
                <a:gd name="T13" fmla="*/ 34 h 384"/>
                <a:gd name="T14" fmla="*/ 55 w 131"/>
                <a:gd name="T15" fmla="*/ 52 h 384"/>
                <a:gd name="T16" fmla="*/ 34 w 131"/>
                <a:gd name="T17" fmla="*/ 71 h 384"/>
                <a:gd name="T18" fmla="*/ 27 w 131"/>
                <a:gd name="T19" fmla="*/ 133 h 384"/>
                <a:gd name="T20" fmla="*/ 25 w 131"/>
                <a:gd name="T21" fmla="*/ 195 h 384"/>
                <a:gd name="T22" fmla="*/ 23 w 131"/>
                <a:gd name="T23" fmla="*/ 258 h 384"/>
                <a:gd name="T24" fmla="*/ 18 w 131"/>
                <a:gd name="T25" fmla="*/ 320 h 384"/>
                <a:gd name="T26" fmla="*/ 17 w 131"/>
                <a:gd name="T27" fmla="*/ 327 h 384"/>
                <a:gd name="T28" fmla="*/ 16 w 131"/>
                <a:gd name="T29" fmla="*/ 331 h 384"/>
                <a:gd name="T30" fmla="*/ 14 w 131"/>
                <a:gd name="T31" fmla="*/ 336 h 384"/>
                <a:gd name="T32" fmla="*/ 11 w 131"/>
                <a:gd name="T33" fmla="*/ 343 h 384"/>
                <a:gd name="T34" fmla="*/ 6 w 131"/>
                <a:gd name="T35" fmla="*/ 353 h 384"/>
                <a:gd name="T36" fmla="*/ 5 w 131"/>
                <a:gd name="T37" fmla="*/ 352 h 384"/>
                <a:gd name="T38" fmla="*/ 5 w 131"/>
                <a:gd name="T39" fmla="*/ 351 h 384"/>
                <a:gd name="T40" fmla="*/ 1 w 131"/>
                <a:gd name="T41" fmla="*/ 360 h 384"/>
                <a:gd name="T42" fmla="*/ 1 w 131"/>
                <a:gd name="T43" fmla="*/ 366 h 384"/>
                <a:gd name="T44" fmla="*/ 5 w 131"/>
                <a:gd name="T45" fmla="*/ 370 h 384"/>
                <a:gd name="T46" fmla="*/ 10 w 131"/>
                <a:gd name="T47" fmla="*/ 374 h 384"/>
                <a:gd name="T48" fmla="*/ 13 w 131"/>
                <a:gd name="T49" fmla="*/ 376 h 384"/>
                <a:gd name="T50" fmla="*/ 47 w 131"/>
                <a:gd name="T51" fmla="*/ 379 h 384"/>
                <a:gd name="T52" fmla="*/ 51 w 131"/>
                <a:gd name="T53" fmla="*/ 376 h 384"/>
                <a:gd name="T54" fmla="*/ 52 w 131"/>
                <a:gd name="T55" fmla="*/ 374 h 384"/>
                <a:gd name="T56" fmla="*/ 55 w 131"/>
                <a:gd name="T57" fmla="*/ 370 h 384"/>
                <a:gd name="T58" fmla="*/ 65 w 131"/>
                <a:gd name="T59" fmla="*/ 359 h 384"/>
                <a:gd name="T60" fmla="*/ 70 w 131"/>
                <a:gd name="T61" fmla="*/ 353 h 384"/>
                <a:gd name="T62" fmla="*/ 75 w 131"/>
                <a:gd name="T63" fmla="*/ 347 h 384"/>
                <a:gd name="T64" fmla="*/ 92 w 131"/>
                <a:gd name="T65" fmla="*/ 328 h 384"/>
                <a:gd name="T66" fmla="*/ 111 w 131"/>
                <a:gd name="T67" fmla="*/ 306 h 384"/>
                <a:gd name="T68" fmla="*/ 116 w 131"/>
                <a:gd name="T69" fmla="*/ 299 h 384"/>
                <a:gd name="T70" fmla="*/ 120 w 131"/>
                <a:gd name="T71" fmla="*/ 292 h 384"/>
                <a:gd name="T72" fmla="*/ 123 w 131"/>
                <a:gd name="T73" fmla="*/ 285 h 384"/>
                <a:gd name="T74" fmla="*/ 125 w 131"/>
                <a:gd name="T75" fmla="*/ 277 h 384"/>
                <a:gd name="T76" fmla="*/ 123 w 131"/>
                <a:gd name="T77" fmla="*/ 270 h 384"/>
                <a:gd name="T78" fmla="*/ 122 w 131"/>
                <a:gd name="T79" fmla="*/ 262 h 384"/>
                <a:gd name="T80" fmla="*/ 122 w 131"/>
                <a:gd name="T81" fmla="*/ 255 h 384"/>
                <a:gd name="T82" fmla="*/ 122 w 131"/>
                <a:gd name="T83" fmla="*/ 228 h 384"/>
                <a:gd name="T84" fmla="*/ 122 w 131"/>
                <a:gd name="T85" fmla="*/ 179 h 384"/>
                <a:gd name="T86" fmla="*/ 122 w 131"/>
                <a:gd name="T87" fmla="*/ 131 h 384"/>
                <a:gd name="T88" fmla="*/ 125 w 131"/>
                <a:gd name="T89" fmla="*/ 84 h 3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1"/>
                <a:gd name="T136" fmla="*/ 0 h 384"/>
                <a:gd name="T137" fmla="*/ 131 w 131"/>
                <a:gd name="T138" fmla="*/ 384 h 3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1" h="384">
                  <a:moveTo>
                    <a:pt x="127" y="59"/>
                  </a:moveTo>
                  <a:lnTo>
                    <a:pt x="128" y="52"/>
                  </a:lnTo>
                  <a:lnTo>
                    <a:pt x="129" y="45"/>
                  </a:lnTo>
                  <a:lnTo>
                    <a:pt x="129" y="38"/>
                  </a:lnTo>
                  <a:lnTo>
                    <a:pt x="130" y="31"/>
                  </a:lnTo>
                  <a:lnTo>
                    <a:pt x="130" y="24"/>
                  </a:lnTo>
                  <a:lnTo>
                    <a:pt x="130" y="17"/>
                  </a:lnTo>
                  <a:lnTo>
                    <a:pt x="130" y="10"/>
                  </a:lnTo>
                  <a:lnTo>
                    <a:pt x="129" y="2"/>
                  </a:lnTo>
                  <a:lnTo>
                    <a:pt x="125" y="0"/>
                  </a:lnTo>
                  <a:lnTo>
                    <a:pt x="112" y="8"/>
                  </a:lnTo>
                  <a:lnTo>
                    <a:pt x="100" y="17"/>
                  </a:lnTo>
                  <a:lnTo>
                    <a:pt x="88" y="25"/>
                  </a:lnTo>
                  <a:lnTo>
                    <a:pt x="77" y="34"/>
                  </a:lnTo>
                  <a:lnTo>
                    <a:pt x="66" y="43"/>
                  </a:lnTo>
                  <a:lnTo>
                    <a:pt x="55" y="52"/>
                  </a:lnTo>
                  <a:lnTo>
                    <a:pt x="45" y="61"/>
                  </a:lnTo>
                  <a:lnTo>
                    <a:pt x="34" y="71"/>
                  </a:lnTo>
                  <a:lnTo>
                    <a:pt x="30" y="101"/>
                  </a:lnTo>
                  <a:lnTo>
                    <a:pt x="27" y="133"/>
                  </a:lnTo>
                  <a:lnTo>
                    <a:pt x="26" y="163"/>
                  </a:lnTo>
                  <a:lnTo>
                    <a:pt x="25" y="195"/>
                  </a:lnTo>
                  <a:lnTo>
                    <a:pt x="24" y="226"/>
                  </a:lnTo>
                  <a:lnTo>
                    <a:pt x="23" y="258"/>
                  </a:lnTo>
                  <a:lnTo>
                    <a:pt x="21" y="289"/>
                  </a:lnTo>
                  <a:lnTo>
                    <a:pt x="18" y="320"/>
                  </a:lnTo>
                  <a:lnTo>
                    <a:pt x="17" y="324"/>
                  </a:lnTo>
                  <a:lnTo>
                    <a:pt x="17" y="327"/>
                  </a:lnTo>
                  <a:lnTo>
                    <a:pt x="16" y="329"/>
                  </a:lnTo>
                  <a:lnTo>
                    <a:pt x="16" y="331"/>
                  </a:lnTo>
                  <a:lnTo>
                    <a:pt x="15" y="334"/>
                  </a:lnTo>
                  <a:lnTo>
                    <a:pt x="14" y="336"/>
                  </a:lnTo>
                  <a:lnTo>
                    <a:pt x="13" y="339"/>
                  </a:lnTo>
                  <a:lnTo>
                    <a:pt x="11" y="343"/>
                  </a:lnTo>
                  <a:lnTo>
                    <a:pt x="8" y="350"/>
                  </a:lnTo>
                  <a:lnTo>
                    <a:pt x="6" y="353"/>
                  </a:lnTo>
                  <a:lnTo>
                    <a:pt x="5" y="354"/>
                  </a:lnTo>
                  <a:lnTo>
                    <a:pt x="5" y="352"/>
                  </a:lnTo>
                  <a:lnTo>
                    <a:pt x="5" y="351"/>
                  </a:lnTo>
                  <a:lnTo>
                    <a:pt x="4" y="354"/>
                  </a:lnTo>
                  <a:lnTo>
                    <a:pt x="1" y="360"/>
                  </a:lnTo>
                  <a:lnTo>
                    <a:pt x="0" y="363"/>
                  </a:lnTo>
                  <a:lnTo>
                    <a:pt x="1" y="366"/>
                  </a:lnTo>
                  <a:lnTo>
                    <a:pt x="2" y="369"/>
                  </a:lnTo>
                  <a:lnTo>
                    <a:pt x="5" y="370"/>
                  </a:lnTo>
                  <a:lnTo>
                    <a:pt x="7" y="372"/>
                  </a:lnTo>
                  <a:lnTo>
                    <a:pt x="10" y="374"/>
                  </a:lnTo>
                  <a:lnTo>
                    <a:pt x="12" y="375"/>
                  </a:lnTo>
                  <a:lnTo>
                    <a:pt x="13" y="376"/>
                  </a:lnTo>
                  <a:lnTo>
                    <a:pt x="43" y="383"/>
                  </a:lnTo>
                  <a:lnTo>
                    <a:pt x="47" y="379"/>
                  </a:lnTo>
                  <a:lnTo>
                    <a:pt x="49" y="377"/>
                  </a:lnTo>
                  <a:lnTo>
                    <a:pt x="51" y="376"/>
                  </a:lnTo>
                  <a:lnTo>
                    <a:pt x="51" y="375"/>
                  </a:lnTo>
                  <a:lnTo>
                    <a:pt x="52" y="374"/>
                  </a:lnTo>
                  <a:lnTo>
                    <a:pt x="53" y="373"/>
                  </a:lnTo>
                  <a:lnTo>
                    <a:pt x="55" y="370"/>
                  </a:lnTo>
                  <a:lnTo>
                    <a:pt x="58" y="366"/>
                  </a:lnTo>
                  <a:lnTo>
                    <a:pt x="65" y="359"/>
                  </a:lnTo>
                  <a:lnTo>
                    <a:pt x="69" y="355"/>
                  </a:lnTo>
                  <a:lnTo>
                    <a:pt x="70" y="353"/>
                  </a:lnTo>
                  <a:lnTo>
                    <a:pt x="72" y="351"/>
                  </a:lnTo>
                  <a:lnTo>
                    <a:pt x="75" y="347"/>
                  </a:lnTo>
                  <a:lnTo>
                    <a:pt x="81" y="340"/>
                  </a:lnTo>
                  <a:lnTo>
                    <a:pt x="92" y="328"/>
                  </a:lnTo>
                  <a:lnTo>
                    <a:pt x="109" y="309"/>
                  </a:lnTo>
                  <a:lnTo>
                    <a:pt x="111" y="306"/>
                  </a:lnTo>
                  <a:lnTo>
                    <a:pt x="113" y="303"/>
                  </a:lnTo>
                  <a:lnTo>
                    <a:pt x="116" y="299"/>
                  </a:lnTo>
                  <a:lnTo>
                    <a:pt x="118" y="295"/>
                  </a:lnTo>
                  <a:lnTo>
                    <a:pt x="120" y="292"/>
                  </a:lnTo>
                  <a:lnTo>
                    <a:pt x="122" y="288"/>
                  </a:lnTo>
                  <a:lnTo>
                    <a:pt x="123" y="285"/>
                  </a:lnTo>
                  <a:lnTo>
                    <a:pt x="125" y="280"/>
                  </a:lnTo>
                  <a:lnTo>
                    <a:pt x="125" y="277"/>
                  </a:lnTo>
                  <a:lnTo>
                    <a:pt x="124" y="273"/>
                  </a:lnTo>
                  <a:lnTo>
                    <a:pt x="123" y="270"/>
                  </a:lnTo>
                  <a:lnTo>
                    <a:pt x="123" y="266"/>
                  </a:lnTo>
                  <a:lnTo>
                    <a:pt x="122" y="262"/>
                  </a:lnTo>
                  <a:lnTo>
                    <a:pt x="122" y="259"/>
                  </a:lnTo>
                  <a:lnTo>
                    <a:pt x="122" y="255"/>
                  </a:lnTo>
                  <a:lnTo>
                    <a:pt x="122" y="252"/>
                  </a:lnTo>
                  <a:lnTo>
                    <a:pt x="122" y="228"/>
                  </a:lnTo>
                  <a:lnTo>
                    <a:pt x="122" y="204"/>
                  </a:lnTo>
                  <a:lnTo>
                    <a:pt x="122" y="179"/>
                  </a:lnTo>
                  <a:lnTo>
                    <a:pt x="122" y="155"/>
                  </a:lnTo>
                  <a:lnTo>
                    <a:pt x="122" y="131"/>
                  </a:lnTo>
                  <a:lnTo>
                    <a:pt x="123" y="107"/>
                  </a:lnTo>
                  <a:lnTo>
                    <a:pt x="125" y="84"/>
                  </a:lnTo>
                  <a:lnTo>
                    <a:pt x="127" y="59"/>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7" name="Freeform 26"/>
            <p:cNvSpPr>
              <a:spLocks/>
            </p:cNvSpPr>
            <p:nvPr/>
          </p:nvSpPr>
          <p:spPr bwMode="auto">
            <a:xfrm>
              <a:off x="5073" y="1325"/>
              <a:ext cx="352" cy="487"/>
            </a:xfrm>
            <a:custGeom>
              <a:avLst/>
              <a:gdLst>
                <a:gd name="T0" fmla="*/ 313 w 352"/>
                <a:gd name="T1" fmla="*/ 455 h 487"/>
                <a:gd name="T2" fmla="*/ 282 w 352"/>
                <a:gd name="T3" fmla="*/ 406 h 487"/>
                <a:gd name="T4" fmla="*/ 265 w 352"/>
                <a:gd name="T5" fmla="*/ 351 h 487"/>
                <a:gd name="T6" fmla="*/ 263 w 352"/>
                <a:gd name="T7" fmla="*/ 273 h 487"/>
                <a:gd name="T8" fmla="*/ 264 w 352"/>
                <a:gd name="T9" fmla="*/ 194 h 487"/>
                <a:gd name="T10" fmla="*/ 273 w 352"/>
                <a:gd name="T11" fmla="*/ 144 h 487"/>
                <a:gd name="T12" fmla="*/ 280 w 352"/>
                <a:gd name="T13" fmla="*/ 152 h 487"/>
                <a:gd name="T14" fmla="*/ 283 w 352"/>
                <a:gd name="T15" fmla="*/ 162 h 487"/>
                <a:gd name="T16" fmla="*/ 287 w 352"/>
                <a:gd name="T17" fmla="*/ 177 h 487"/>
                <a:gd name="T18" fmla="*/ 291 w 352"/>
                <a:gd name="T19" fmla="*/ 193 h 487"/>
                <a:gd name="T20" fmla="*/ 293 w 352"/>
                <a:gd name="T21" fmla="*/ 209 h 487"/>
                <a:gd name="T22" fmla="*/ 296 w 352"/>
                <a:gd name="T23" fmla="*/ 243 h 487"/>
                <a:gd name="T24" fmla="*/ 297 w 352"/>
                <a:gd name="T25" fmla="*/ 276 h 487"/>
                <a:gd name="T26" fmla="*/ 304 w 352"/>
                <a:gd name="T27" fmla="*/ 314 h 487"/>
                <a:gd name="T28" fmla="*/ 320 w 352"/>
                <a:gd name="T29" fmla="*/ 387 h 487"/>
                <a:gd name="T30" fmla="*/ 335 w 352"/>
                <a:gd name="T31" fmla="*/ 466 h 487"/>
                <a:gd name="T32" fmla="*/ 346 w 352"/>
                <a:gd name="T33" fmla="*/ 446 h 487"/>
                <a:gd name="T34" fmla="*/ 331 w 352"/>
                <a:gd name="T35" fmla="*/ 366 h 487"/>
                <a:gd name="T36" fmla="*/ 317 w 352"/>
                <a:gd name="T37" fmla="*/ 319 h 487"/>
                <a:gd name="T38" fmla="*/ 310 w 352"/>
                <a:gd name="T39" fmla="*/ 273 h 487"/>
                <a:gd name="T40" fmla="*/ 308 w 352"/>
                <a:gd name="T41" fmla="*/ 221 h 487"/>
                <a:gd name="T42" fmla="*/ 300 w 352"/>
                <a:gd name="T43" fmla="*/ 170 h 487"/>
                <a:gd name="T44" fmla="*/ 291 w 352"/>
                <a:gd name="T45" fmla="*/ 145 h 487"/>
                <a:gd name="T46" fmla="*/ 284 w 352"/>
                <a:gd name="T47" fmla="*/ 121 h 487"/>
                <a:gd name="T48" fmla="*/ 277 w 352"/>
                <a:gd name="T49" fmla="*/ 90 h 487"/>
                <a:gd name="T50" fmla="*/ 278 w 352"/>
                <a:gd name="T51" fmla="*/ 51 h 487"/>
                <a:gd name="T52" fmla="*/ 280 w 352"/>
                <a:gd name="T53" fmla="*/ 12 h 487"/>
                <a:gd name="T54" fmla="*/ 258 w 352"/>
                <a:gd name="T55" fmla="*/ 2 h 487"/>
                <a:gd name="T56" fmla="*/ 220 w 352"/>
                <a:gd name="T57" fmla="*/ 5 h 487"/>
                <a:gd name="T58" fmla="*/ 191 w 352"/>
                <a:gd name="T59" fmla="*/ 11 h 487"/>
                <a:gd name="T60" fmla="*/ 192 w 352"/>
                <a:gd name="T61" fmla="*/ 25 h 487"/>
                <a:gd name="T62" fmla="*/ 193 w 352"/>
                <a:gd name="T63" fmla="*/ 49 h 487"/>
                <a:gd name="T64" fmla="*/ 171 w 352"/>
                <a:gd name="T65" fmla="*/ 75 h 487"/>
                <a:gd name="T66" fmla="*/ 119 w 352"/>
                <a:gd name="T67" fmla="*/ 112 h 487"/>
                <a:gd name="T68" fmla="*/ 70 w 352"/>
                <a:gd name="T69" fmla="*/ 151 h 487"/>
                <a:gd name="T70" fmla="*/ 42 w 352"/>
                <a:gd name="T71" fmla="*/ 181 h 487"/>
                <a:gd name="T72" fmla="*/ 28 w 352"/>
                <a:gd name="T73" fmla="*/ 205 h 487"/>
                <a:gd name="T74" fmla="*/ 18 w 352"/>
                <a:gd name="T75" fmla="*/ 231 h 487"/>
                <a:gd name="T76" fmla="*/ 5 w 352"/>
                <a:gd name="T77" fmla="*/ 313 h 487"/>
                <a:gd name="T78" fmla="*/ 1 w 352"/>
                <a:gd name="T79" fmla="*/ 410 h 487"/>
                <a:gd name="T80" fmla="*/ 1 w 352"/>
                <a:gd name="T81" fmla="*/ 462 h 487"/>
                <a:gd name="T82" fmla="*/ 7 w 352"/>
                <a:gd name="T83" fmla="*/ 462 h 487"/>
                <a:gd name="T84" fmla="*/ 14 w 352"/>
                <a:gd name="T85" fmla="*/ 462 h 487"/>
                <a:gd name="T86" fmla="*/ 20 w 352"/>
                <a:gd name="T87" fmla="*/ 401 h 487"/>
                <a:gd name="T88" fmla="*/ 25 w 352"/>
                <a:gd name="T89" fmla="*/ 293 h 487"/>
                <a:gd name="T90" fmla="*/ 54 w 352"/>
                <a:gd name="T91" fmla="*/ 199 h 487"/>
                <a:gd name="T92" fmla="*/ 93 w 352"/>
                <a:gd name="T93" fmla="*/ 155 h 487"/>
                <a:gd name="T94" fmla="*/ 137 w 352"/>
                <a:gd name="T95" fmla="*/ 120 h 487"/>
                <a:gd name="T96" fmla="*/ 173 w 352"/>
                <a:gd name="T97" fmla="*/ 96 h 487"/>
                <a:gd name="T98" fmla="*/ 181 w 352"/>
                <a:gd name="T99" fmla="*/ 94 h 487"/>
                <a:gd name="T100" fmla="*/ 186 w 352"/>
                <a:gd name="T101" fmla="*/ 97 h 487"/>
                <a:gd name="T102" fmla="*/ 186 w 352"/>
                <a:gd name="T103" fmla="*/ 165 h 487"/>
                <a:gd name="T104" fmla="*/ 182 w 352"/>
                <a:gd name="T105" fmla="*/ 261 h 487"/>
                <a:gd name="T106" fmla="*/ 167 w 352"/>
                <a:gd name="T107" fmla="*/ 360 h 487"/>
                <a:gd name="T108" fmla="*/ 162 w 352"/>
                <a:gd name="T109" fmla="*/ 376 h 487"/>
                <a:gd name="T110" fmla="*/ 155 w 352"/>
                <a:gd name="T111" fmla="*/ 388 h 487"/>
                <a:gd name="T112" fmla="*/ 133 w 352"/>
                <a:gd name="T113" fmla="*/ 415 h 487"/>
                <a:gd name="T114" fmla="*/ 113 w 352"/>
                <a:gd name="T115" fmla="*/ 437 h 487"/>
                <a:gd name="T116" fmla="*/ 93 w 352"/>
                <a:gd name="T117" fmla="*/ 460 h 4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2"/>
                <a:gd name="T178" fmla="*/ 0 h 487"/>
                <a:gd name="T179" fmla="*/ 352 w 352"/>
                <a:gd name="T180" fmla="*/ 487 h 4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2" h="487">
                  <a:moveTo>
                    <a:pt x="337" y="486"/>
                  </a:moveTo>
                  <a:lnTo>
                    <a:pt x="325" y="471"/>
                  </a:lnTo>
                  <a:lnTo>
                    <a:pt x="313" y="455"/>
                  </a:lnTo>
                  <a:lnTo>
                    <a:pt x="301" y="439"/>
                  </a:lnTo>
                  <a:lnTo>
                    <a:pt x="291" y="423"/>
                  </a:lnTo>
                  <a:lnTo>
                    <a:pt x="282" y="406"/>
                  </a:lnTo>
                  <a:lnTo>
                    <a:pt x="274" y="388"/>
                  </a:lnTo>
                  <a:lnTo>
                    <a:pt x="269" y="370"/>
                  </a:lnTo>
                  <a:lnTo>
                    <a:pt x="265" y="351"/>
                  </a:lnTo>
                  <a:lnTo>
                    <a:pt x="264" y="325"/>
                  </a:lnTo>
                  <a:lnTo>
                    <a:pt x="263" y="299"/>
                  </a:lnTo>
                  <a:lnTo>
                    <a:pt x="263" y="273"/>
                  </a:lnTo>
                  <a:lnTo>
                    <a:pt x="263" y="247"/>
                  </a:lnTo>
                  <a:lnTo>
                    <a:pt x="263" y="220"/>
                  </a:lnTo>
                  <a:lnTo>
                    <a:pt x="264" y="194"/>
                  </a:lnTo>
                  <a:lnTo>
                    <a:pt x="265" y="168"/>
                  </a:lnTo>
                  <a:lnTo>
                    <a:pt x="268" y="142"/>
                  </a:lnTo>
                  <a:lnTo>
                    <a:pt x="273" y="144"/>
                  </a:lnTo>
                  <a:lnTo>
                    <a:pt x="275" y="146"/>
                  </a:lnTo>
                  <a:lnTo>
                    <a:pt x="278" y="149"/>
                  </a:lnTo>
                  <a:lnTo>
                    <a:pt x="280" y="152"/>
                  </a:lnTo>
                  <a:lnTo>
                    <a:pt x="281" y="156"/>
                  </a:lnTo>
                  <a:lnTo>
                    <a:pt x="281" y="159"/>
                  </a:lnTo>
                  <a:lnTo>
                    <a:pt x="283" y="162"/>
                  </a:lnTo>
                  <a:lnTo>
                    <a:pt x="284" y="166"/>
                  </a:lnTo>
                  <a:lnTo>
                    <a:pt x="286" y="171"/>
                  </a:lnTo>
                  <a:lnTo>
                    <a:pt x="287" y="177"/>
                  </a:lnTo>
                  <a:lnTo>
                    <a:pt x="288" y="183"/>
                  </a:lnTo>
                  <a:lnTo>
                    <a:pt x="290" y="188"/>
                  </a:lnTo>
                  <a:lnTo>
                    <a:pt x="291" y="193"/>
                  </a:lnTo>
                  <a:lnTo>
                    <a:pt x="291" y="199"/>
                  </a:lnTo>
                  <a:lnTo>
                    <a:pt x="293" y="204"/>
                  </a:lnTo>
                  <a:lnTo>
                    <a:pt x="293" y="209"/>
                  </a:lnTo>
                  <a:lnTo>
                    <a:pt x="294" y="221"/>
                  </a:lnTo>
                  <a:lnTo>
                    <a:pt x="296" y="232"/>
                  </a:lnTo>
                  <a:lnTo>
                    <a:pt x="296" y="243"/>
                  </a:lnTo>
                  <a:lnTo>
                    <a:pt x="296" y="254"/>
                  </a:lnTo>
                  <a:lnTo>
                    <a:pt x="296" y="265"/>
                  </a:lnTo>
                  <a:lnTo>
                    <a:pt x="297" y="276"/>
                  </a:lnTo>
                  <a:lnTo>
                    <a:pt x="298" y="287"/>
                  </a:lnTo>
                  <a:lnTo>
                    <a:pt x="300" y="299"/>
                  </a:lnTo>
                  <a:lnTo>
                    <a:pt x="304" y="314"/>
                  </a:lnTo>
                  <a:lnTo>
                    <a:pt x="309" y="335"/>
                  </a:lnTo>
                  <a:lnTo>
                    <a:pt x="314" y="360"/>
                  </a:lnTo>
                  <a:lnTo>
                    <a:pt x="320" y="387"/>
                  </a:lnTo>
                  <a:lnTo>
                    <a:pt x="326" y="415"/>
                  </a:lnTo>
                  <a:lnTo>
                    <a:pt x="331" y="442"/>
                  </a:lnTo>
                  <a:lnTo>
                    <a:pt x="335" y="466"/>
                  </a:lnTo>
                  <a:lnTo>
                    <a:pt x="337" y="486"/>
                  </a:lnTo>
                  <a:lnTo>
                    <a:pt x="351" y="484"/>
                  </a:lnTo>
                  <a:lnTo>
                    <a:pt x="346" y="446"/>
                  </a:lnTo>
                  <a:lnTo>
                    <a:pt x="341" y="415"/>
                  </a:lnTo>
                  <a:lnTo>
                    <a:pt x="336" y="389"/>
                  </a:lnTo>
                  <a:lnTo>
                    <a:pt x="331" y="366"/>
                  </a:lnTo>
                  <a:lnTo>
                    <a:pt x="326" y="348"/>
                  </a:lnTo>
                  <a:lnTo>
                    <a:pt x="322" y="332"/>
                  </a:lnTo>
                  <a:lnTo>
                    <a:pt x="317" y="319"/>
                  </a:lnTo>
                  <a:lnTo>
                    <a:pt x="314" y="308"/>
                  </a:lnTo>
                  <a:lnTo>
                    <a:pt x="312" y="290"/>
                  </a:lnTo>
                  <a:lnTo>
                    <a:pt x="310" y="273"/>
                  </a:lnTo>
                  <a:lnTo>
                    <a:pt x="310" y="256"/>
                  </a:lnTo>
                  <a:lnTo>
                    <a:pt x="309" y="239"/>
                  </a:lnTo>
                  <a:lnTo>
                    <a:pt x="308" y="221"/>
                  </a:lnTo>
                  <a:lnTo>
                    <a:pt x="307" y="204"/>
                  </a:lnTo>
                  <a:lnTo>
                    <a:pt x="304" y="187"/>
                  </a:lnTo>
                  <a:lnTo>
                    <a:pt x="300" y="170"/>
                  </a:lnTo>
                  <a:lnTo>
                    <a:pt x="297" y="161"/>
                  </a:lnTo>
                  <a:lnTo>
                    <a:pt x="294" y="153"/>
                  </a:lnTo>
                  <a:lnTo>
                    <a:pt x="291" y="145"/>
                  </a:lnTo>
                  <a:lnTo>
                    <a:pt x="288" y="137"/>
                  </a:lnTo>
                  <a:lnTo>
                    <a:pt x="286" y="129"/>
                  </a:lnTo>
                  <a:lnTo>
                    <a:pt x="284" y="121"/>
                  </a:lnTo>
                  <a:lnTo>
                    <a:pt x="281" y="112"/>
                  </a:lnTo>
                  <a:lnTo>
                    <a:pt x="279" y="103"/>
                  </a:lnTo>
                  <a:lnTo>
                    <a:pt x="277" y="90"/>
                  </a:lnTo>
                  <a:lnTo>
                    <a:pt x="276" y="77"/>
                  </a:lnTo>
                  <a:lnTo>
                    <a:pt x="277" y="64"/>
                  </a:lnTo>
                  <a:lnTo>
                    <a:pt x="278" y="51"/>
                  </a:lnTo>
                  <a:lnTo>
                    <a:pt x="279" y="37"/>
                  </a:lnTo>
                  <a:lnTo>
                    <a:pt x="280" y="24"/>
                  </a:lnTo>
                  <a:lnTo>
                    <a:pt x="280" y="12"/>
                  </a:lnTo>
                  <a:lnTo>
                    <a:pt x="279" y="0"/>
                  </a:lnTo>
                  <a:lnTo>
                    <a:pt x="270" y="1"/>
                  </a:lnTo>
                  <a:lnTo>
                    <a:pt x="258" y="2"/>
                  </a:lnTo>
                  <a:lnTo>
                    <a:pt x="246" y="2"/>
                  </a:lnTo>
                  <a:lnTo>
                    <a:pt x="232" y="4"/>
                  </a:lnTo>
                  <a:lnTo>
                    <a:pt x="220" y="5"/>
                  </a:lnTo>
                  <a:lnTo>
                    <a:pt x="208" y="7"/>
                  </a:lnTo>
                  <a:lnTo>
                    <a:pt x="198" y="9"/>
                  </a:lnTo>
                  <a:lnTo>
                    <a:pt x="191" y="11"/>
                  </a:lnTo>
                  <a:lnTo>
                    <a:pt x="191" y="13"/>
                  </a:lnTo>
                  <a:lnTo>
                    <a:pt x="191" y="18"/>
                  </a:lnTo>
                  <a:lnTo>
                    <a:pt x="192" y="25"/>
                  </a:lnTo>
                  <a:lnTo>
                    <a:pt x="193" y="33"/>
                  </a:lnTo>
                  <a:lnTo>
                    <a:pt x="194" y="41"/>
                  </a:lnTo>
                  <a:lnTo>
                    <a:pt x="193" y="49"/>
                  </a:lnTo>
                  <a:lnTo>
                    <a:pt x="192" y="56"/>
                  </a:lnTo>
                  <a:lnTo>
                    <a:pt x="188" y="61"/>
                  </a:lnTo>
                  <a:lnTo>
                    <a:pt x="171" y="75"/>
                  </a:lnTo>
                  <a:lnTo>
                    <a:pt x="154" y="88"/>
                  </a:lnTo>
                  <a:lnTo>
                    <a:pt x="137" y="100"/>
                  </a:lnTo>
                  <a:lnTo>
                    <a:pt x="119" y="112"/>
                  </a:lnTo>
                  <a:lnTo>
                    <a:pt x="102" y="124"/>
                  </a:lnTo>
                  <a:lnTo>
                    <a:pt x="86" y="138"/>
                  </a:lnTo>
                  <a:lnTo>
                    <a:pt x="70" y="151"/>
                  </a:lnTo>
                  <a:lnTo>
                    <a:pt x="54" y="166"/>
                  </a:lnTo>
                  <a:lnTo>
                    <a:pt x="48" y="174"/>
                  </a:lnTo>
                  <a:lnTo>
                    <a:pt x="42" y="181"/>
                  </a:lnTo>
                  <a:lnTo>
                    <a:pt x="37" y="189"/>
                  </a:lnTo>
                  <a:lnTo>
                    <a:pt x="32" y="197"/>
                  </a:lnTo>
                  <a:lnTo>
                    <a:pt x="28" y="205"/>
                  </a:lnTo>
                  <a:lnTo>
                    <a:pt x="25" y="214"/>
                  </a:lnTo>
                  <a:lnTo>
                    <a:pt x="21" y="222"/>
                  </a:lnTo>
                  <a:lnTo>
                    <a:pt x="18" y="231"/>
                  </a:lnTo>
                  <a:lnTo>
                    <a:pt x="12" y="254"/>
                  </a:lnTo>
                  <a:lnTo>
                    <a:pt x="8" y="282"/>
                  </a:lnTo>
                  <a:lnTo>
                    <a:pt x="5" y="313"/>
                  </a:lnTo>
                  <a:lnTo>
                    <a:pt x="3" y="346"/>
                  </a:lnTo>
                  <a:lnTo>
                    <a:pt x="2" y="378"/>
                  </a:lnTo>
                  <a:lnTo>
                    <a:pt x="1" y="410"/>
                  </a:lnTo>
                  <a:lnTo>
                    <a:pt x="1" y="438"/>
                  </a:lnTo>
                  <a:lnTo>
                    <a:pt x="0" y="462"/>
                  </a:lnTo>
                  <a:lnTo>
                    <a:pt x="1" y="462"/>
                  </a:lnTo>
                  <a:lnTo>
                    <a:pt x="2" y="462"/>
                  </a:lnTo>
                  <a:lnTo>
                    <a:pt x="4" y="462"/>
                  </a:lnTo>
                  <a:lnTo>
                    <a:pt x="7" y="462"/>
                  </a:lnTo>
                  <a:lnTo>
                    <a:pt x="9" y="462"/>
                  </a:lnTo>
                  <a:lnTo>
                    <a:pt x="12" y="462"/>
                  </a:lnTo>
                  <a:lnTo>
                    <a:pt x="14" y="462"/>
                  </a:lnTo>
                  <a:lnTo>
                    <a:pt x="15" y="462"/>
                  </a:lnTo>
                  <a:lnTo>
                    <a:pt x="19" y="433"/>
                  </a:lnTo>
                  <a:lnTo>
                    <a:pt x="20" y="401"/>
                  </a:lnTo>
                  <a:lnTo>
                    <a:pt x="21" y="366"/>
                  </a:lnTo>
                  <a:lnTo>
                    <a:pt x="22" y="329"/>
                  </a:lnTo>
                  <a:lnTo>
                    <a:pt x="25" y="293"/>
                  </a:lnTo>
                  <a:lnTo>
                    <a:pt x="30" y="258"/>
                  </a:lnTo>
                  <a:lnTo>
                    <a:pt x="40" y="227"/>
                  </a:lnTo>
                  <a:lnTo>
                    <a:pt x="54" y="199"/>
                  </a:lnTo>
                  <a:lnTo>
                    <a:pt x="67" y="183"/>
                  </a:lnTo>
                  <a:lnTo>
                    <a:pt x="80" y="168"/>
                  </a:lnTo>
                  <a:lnTo>
                    <a:pt x="93" y="155"/>
                  </a:lnTo>
                  <a:lnTo>
                    <a:pt x="107" y="143"/>
                  </a:lnTo>
                  <a:lnTo>
                    <a:pt x="122" y="131"/>
                  </a:lnTo>
                  <a:lnTo>
                    <a:pt x="137" y="120"/>
                  </a:lnTo>
                  <a:lnTo>
                    <a:pt x="154" y="109"/>
                  </a:lnTo>
                  <a:lnTo>
                    <a:pt x="170" y="98"/>
                  </a:lnTo>
                  <a:lnTo>
                    <a:pt x="173" y="96"/>
                  </a:lnTo>
                  <a:lnTo>
                    <a:pt x="176" y="95"/>
                  </a:lnTo>
                  <a:lnTo>
                    <a:pt x="179" y="94"/>
                  </a:lnTo>
                  <a:lnTo>
                    <a:pt x="181" y="94"/>
                  </a:lnTo>
                  <a:lnTo>
                    <a:pt x="183" y="94"/>
                  </a:lnTo>
                  <a:lnTo>
                    <a:pt x="185" y="95"/>
                  </a:lnTo>
                  <a:lnTo>
                    <a:pt x="186" y="97"/>
                  </a:lnTo>
                  <a:lnTo>
                    <a:pt x="187" y="99"/>
                  </a:lnTo>
                  <a:lnTo>
                    <a:pt x="186" y="132"/>
                  </a:lnTo>
                  <a:lnTo>
                    <a:pt x="186" y="165"/>
                  </a:lnTo>
                  <a:lnTo>
                    <a:pt x="186" y="197"/>
                  </a:lnTo>
                  <a:lnTo>
                    <a:pt x="185" y="229"/>
                  </a:lnTo>
                  <a:lnTo>
                    <a:pt x="182" y="261"/>
                  </a:lnTo>
                  <a:lnTo>
                    <a:pt x="179" y="293"/>
                  </a:lnTo>
                  <a:lnTo>
                    <a:pt x="173" y="326"/>
                  </a:lnTo>
                  <a:lnTo>
                    <a:pt x="167" y="360"/>
                  </a:lnTo>
                  <a:lnTo>
                    <a:pt x="165" y="366"/>
                  </a:lnTo>
                  <a:lnTo>
                    <a:pt x="164" y="371"/>
                  </a:lnTo>
                  <a:lnTo>
                    <a:pt x="162" y="376"/>
                  </a:lnTo>
                  <a:lnTo>
                    <a:pt x="160" y="380"/>
                  </a:lnTo>
                  <a:lnTo>
                    <a:pt x="158" y="384"/>
                  </a:lnTo>
                  <a:lnTo>
                    <a:pt x="155" y="388"/>
                  </a:lnTo>
                  <a:lnTo>
                    <a:pt x="152" y="392"/>
                  </a:lnTo>
                  <a:lnTo>
                    <a:pt x="149" y="397"/>
                  </a:lnTo>
                  <a:lnTo>
                    <a:pt x="133" y="415"/>
                  </a:lnTo>
                  <a:lnTo>
                    <a:pt x="123" y="427"/>
                  </a:lnTo>
                  <a:lnTo>
                    <a:pt x="117" y="433"/>
                  </a:lnTo>
                  <a:lnTo>
                    <a:pt x="113" y="437"/>
                  </a:lnTo>
                  <a:lnTo>
                    <a:pt x="109" y="442"/>
                  </a:lnTo>
                  <a:lnTo>
                    <a:pt x="103" y="448"/>
                  </a:lnTo>
                  <a:lnTo>
                    <a:pt x="93" y="460"/>
                  </a:lnTo>
                  <a:lnTo>
                    <a:pt x="78" y="479"/>
                  </a:lnTo>
                  <a:lnTo>
                    <a:pt x="337" y="486"/>
                  </a:lnTo>
                </a:path>
              </a:pathLst>
            </a:custGeom>
            <a:solidFill>
              <a:srgbClr val="C1CEF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8" name="Freeform 27"/>
            <p:cNvSpPr>
              <a:spLocks/>
            </p:cNvSpPr>
            <p:nvPr/>
          </p:nvSpPr>
          <p:spPr bwMode="auto">
            <a:xfrm>
              <a:off x="5073" y="1325"/>
              <a:ext cx="358" cy="493"/>
            </a:xfrm>
            <a:custGeom>
              <a:avLst/>
              <a:gdLst>
                <a:gd name="T0" fmla="*/ 319 w 358"/>
                <a:gd name="T1" fmla="*/ 461 h 493"/>
                <a:gd name="T2" fmla="*/ 287 w 358"/>
                <a:gd name="T3" fmla="*/ 411 h 493"/>
                <a:gd name="T4" fmla="*/ 270 w 358"/>
                <a:gd name="T5" fmla="*/ 355 h 493"/>
                <a:gd name="T6" fmla="*/ 267 w 358"/>
                <a:gd name="T7" fmla="*/ 276 h 493"/>
                <a:gd name="T8" fmla="*/ 269 w 358"/>
                <a:gd name="T9" fmla="*/ 197 h 493"/>
                <a:gd name="T10" fmla="*/ 277 w 358"/>
                <a:gd name="T11" fmla="*/ 146 h 493"/>
                <a:gd name="T12" fmla="*/ 284 w 358"/>
                <a:gd name="T13" fmla="*/ 154 h 493"/>
                <a:gd name="T14" fmla="*/ 287 w 358"/>
                <a:gd name="T15" fmla="*/ 164 h 493"/>
                <a:gd name="T16" fmla="*/ 292 w 358"/>
                <a:gd name="T17" fmla="*/ 179 h 493"/>
                <a:gd name="T18" fmla="*/ 296 w 358"/>
                <a:gd name="T19" fmla="*/ 196 h 493"/>
                <a:gd name="T20" fmla="*/ 298 w 358"/>
                <a:gd name="T21" fmla="*/ 212 h 493"/>
                <a:gd name="T22" fmla="*/ 301 w 358"/>
                <a:gd name="T23" fmla="*/ 246 h 493"/>
                <a:gd name="T24" fmla="*/ 302 w 358"/>
                <a:gd name="T25" fmla="*/ 280 h 493"/>
                <a:gd name="T26" fmla="*/ 309 w 358"/>
                <a:gd name="T27" fmla="*/ 318 h 493"/>
                <a:gd name="T28" fmla="*/ 326 w 358"/>
                <a:gd name="T29" fmla="*/ 392 h 493"/>
                <a:gd name="T30" fmla="*/ 341 w 358"/>
                <a:gd name="T31" fmla="*/ 472 h 493"/>
                <a:gd name="T32" fmla="*/ 352 w 358"/>
                <a:gd name="T33" fmla="*/ 452 h 493"/>
                <a:gd name="T34" fmla="*/ 337 w 358"/>
                <a:gd name="T35" fmla="*/ 371 h 493"/>
                <a:gd name="T36" fmla="*/ 323 w 358"/>
                <a:gd name="T37" fmla="*/ 323 h 493"/>
                <a:gd name="T38" fmla="*/ 316 w 358"/>
                <a:gd name="T39" fmla="*/ 277 h 493"/>
                <a:gd name="T40" fmla="*/ 313 w 358"/>
                <a:gd name="T41" fmla="*/ 224 h 493"/>
                <a:gd name="T42" fmla="*/ 305 w 358"/>
                <a:gd name="T43" fmla="*/ 172 h 493"/>
                <a:gd name="T44" fmla="*/ 296 w 358"/>
                <a:gd name="T45" fmla="*/ 146 h 493"/>
                <a:gd name="T46" fmla="*/ 289 w 358"/>
                <a:gd name="T47" fmla="*/ 122 h 493"/>
                <a:gd name="T48" fmla="*/ 282 w 358"/>
                <a:gd name="T49" fmla="*/ 91 h 493"/>
                <a:gd name="T50" fmla="*/ 283 w 358"/>
                <a:gd name="T51" fmla="*/ 52 h 493"/>
                <a:gd name="T52" fmla="*/ 285 w 358"/>
                <a:gd name="T53" fmla="*/ 12 h 493"/>
                <a:gd name="T54" fmla="*/ 263 w 358"/>
                <a:gd name="T55" fmla="*/ 2 h 493"/>
                <a:gd name="T56" fmla="*/ 224 w 358"/>
                <a:gd name="T57" fmla="*/ 5 h 493"/>
                <a:gd name="T58" fmla="*/ 194 w 358"/>
                <a:gd name="T59" fmla="*/ 11 h 493"/>
                <a:gd name="T60" fmla="*/ 195 w 358"/>
                <a:gd name="T61" fmla="*/ 25 h 493"/>
                <a:gd name="T62" fmla="*/ 197 w 358"/>
                <a:gd name="T63" fmla="*/ 50 h 493"/>
                <a:gd name="T64" fmla="*/ 174 w 358"/>
                <a:gd name="T65" fmla="*/ 76 h 493"/>
                <a:gd name="T66" fmla="*/ 121 w 358"/>
                <a:gd name="T67" fmla="*/ 113 h 493"/>
                <a:gd name="T68" fmla="*/ 71 w 358"/>
                <a:gd name="T69" fmla="*/ 153 h 493"/>
                <a:gd name="T70" fmla="*/ 43 w 358"/>
                <a:gd name="T71" fmla="*/ 184 h 493"/>
                <a:gd name="T72" fmla="*/ 29 w 358"/>
                <a:gd name="T73" fmla="*/ 208 h 493"/>
                <a:gd name="T74" fmla="*/ 18 w 358"/>
                <a:gd name="T75" fmla="*/ 234 h 493"/>
                <a:gd name="T76" fmla="*/ 5 w 358"/>
                <a:gd name="T77" fmla="*/ 317 h 493"/>
                <a:gd name="T78" fmla="*/ 1 w 358"/>
                <a:gd name="T79" fmla="*/ 415 h 493"/>
                <a:gd name="T80" fmla="*/ 1 w 358"/>
                <a:gd name="T81" fmla="*/ 467 h 493"/>
                <a:gd name="T82" fmla="*/ 7 w 358"/>
                <a:gd name="T83" fmla="*/ 468 h 493"/>
                <a:gd name="T84" fmla="*/ 14 w 358"/>
                <a:gd name="T85" fmla="*/ 468 h 493"/>
                <a:gd name="T86" fmla="*/ 20 w 358"/>
                <a:gd name="T87" fmla="*/ 406 h 493"/>
                <a:gd name="T88" fmla="*/ 25 w 358"/>
                <a:gd name="T89" fmla="*/ 297 h 493"/>
                <a:gd name="T90" fmla="*/ 55 w 358"/>
                <a:gd name="T91" fmla="*/ 202 h 493"/>
                <a:gd name="T92" fmla="*/ 95 w 358"/>
                <a:gd name="T93" fmla="*/ 157 h 493"/>
                <a:gd name="T94" fmla="*/ 140 w 358"/>
                <a:gd name="T95" fmla="*/ 121 h 493"/>
                <a:gd name="T96" fmla="*/ 176 w 358"/>
                <a:gd name="T97" fmla="*/ 97 h 493"/>
                <a:gd name="T98" fmla="*/ 184 w 358"/>
                <a:gd name="T99" fmla="*/ 95 h 493"/>
                <a:gd name="T100" fmla="*/ 190 w 358"/>
                <a:gd name="T101" fmla="*/ 98 h 493"/>
                <a:gd name="T102" fmla="*/ 190 w 358"/>
                <a:gd name="T103" fmla="*/ 167 h 493"/>
                <a:gd name="T104" fmla="*/ 185 w 358"/>
                <a:gd name="T105" fmla="*/ 264 h 493"/>
                <a:gd name="T106" fmla="*/ 170 w 358"/>
                <a:gd name="T107" fmla="*/ 364 h 493"/>
                <a:gd name="T108" fmla="*/ 165 w 358"/>
                <a:gd name="T109" fmla="*/ 380 h 493"/>
                <a:gd name="T110" fmla="*/ 158 w 358"/>
                <a:gd name="T111" fmla="*/ 392 h 493"/>
                <a:gd name="T112" fmla="*/ 136 w 358"/>
                <a:gd name="T113" fmla="*/ 421 h 493"/>
                <a:gd name="T114" fmla="*/ 115 w 358"/>
                <a:gd name="T115" fmla="*/ 443 h 493"/>
                <a:gd name="T116" fmla="*/ 95 w 358"/>
                <a:gd name="T117" fmla="*/ 466 h 4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8"/>
                <a:gd name="T178" fmla="*/ 0 h 493"/>
                <a:gd name="T179" fmla="*/ 358 w 358"/>
                <a:gd name="T180" fmla="*/ 493 h 4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8" h="493">
                  <a:moveTo>
                    <a:pt x="343" y="492"/>
                  </a:moveTo>
                  <a:lnTo>
                    <a:pt x="331" y="476"/>
                  </a:lnTo>
                  <a:lnTo>
                    <a:pt x="319" y="461"/>
                  </a:lnTo>
                  <a:lnTo>
                    <a:pt x="307" y="445"/>
                  </a:lnTo>
                  <a:lnTo>
                    <a:pt x="296" y="428"/>
                  </a:lnTo>
                  <a:lnTo>
                    <a:pt x="287" y="411"/>
                  </a:lnTo>
                  <a:lnTo>
                    <a:pt x="279" y="393"/>
                  </a:lnTo>
                  <a:lnTo>
                    <a:pt x="274" y="375"/>
                  </a:lnTo>
                  <a:lnTo>
                    <a:pt x="270" y="355"/>
                  </a:lnTo>
                  <a:lnTo>
                    <a:pt x="269" y="329"/>
                  </a:lnTo>
                  <a:lnTo>
                    <a:pt x="268" y="302"/>
                  </a:lnTo>
                  <a:lnTo>
                    <a:pt x="267" y="276"/>
                  </a:lnTo>
                  <a:lnTo>
                    <a:pt x="267" y="250"/>
                  </a:lnTo>
                  <a:lnTo>
                    <a:pt x="268" y="223"/>
                  </a:lnTo>
                  <a:lnTo>
                    <a:pt x="269" y="197"/>
                  </a:lnTo>
                  <a:lnTo>
                    <a:pt x="270" y="170"/>
                  </a:lnTo>
                  <a:lnTo>
                    <a:pt x="272" y="143"/>
                  </a:lnTo>
                  <a:lnTo>
                    <a:pt x="277" y="146"/>
                  </a:lnTo>
                  <a:lnTo>
                    <a:pt x="280" y="148"/>
                  </a:lnTo>
                  <a:lnTo>
                    <a:pt x="283" y="151"/>
                  </a:lnTo>
                  <a:lnTo>
                    <a:pt x="284" y="154"/>
                  </a:lnTo>
                  <a:lnTo>
                    <a:pt x="286" y="158"/>
                  </a:lnTo>
                  <a:lnTo>
                    <a:pt x="286" y="161"/>
                  </a:lnTo>
                  <a:lnTo>
                    <a:pt x="287" y="164"/>
                  </a:lnTo>
                  <a:lnTo>
                    <a:pt x="289" y="168"/>
                  </a:lnTo>
                  <a:lnTo>
                    <a:pt x="290" y="173"/>
                  </a:lnTo>
                  <a:lnTo>
                    <a:pt x="292" y="179"/>
                  </a:lnTo>
                  <a:lnTo>
                    <a:pt x="293" y="185"/>
                  </a:lnTo>
                  <a:lnTo>
                    <a:pt x="295" y="190"/>
                  </a:lnTo>
                  <a:lnTo>
                    <a:pt x="296" y="196"/>
                  </a:lnTo>
                  <a:lnTo>
                    <a:pt x="296" y="201"/>
                  </a:lnTo>
                  <a:lnTo>
                    <a:pt x="298" y="206"/>
                  </a:lnTo>
                  <a:lnTo>
                    <a:pt x="298" y="212"/>
                  </a:lnTo>
                  <a:lnTo>
                    <a:pt x="299" y="224"/>
                  </a:lnTo>
                  <a:lnTo>
                    <a:pt x="301" y="235"/>
                  </a:lnTo>
                  <a:lnTo>
                    <a:pt x="301" y="246"/>
                  </a:lnTo>
                  <a:lnTo>
                    <a:pt x="301" y="257"/>
                  </a:lnTo>
                  <a:lnTo>
                    <a:pt x="301" y="268"/>
                  </a:lnTo>
                  <a:lnTo>
                    <a:pt x="302" y="280"/>
                  </a:lnTo>
                  <a:lnTo>
                    <a:pt x="303" y="291"/>
                  </a:lnTo>
                  <a:lnTo>
                    <a:pt x="305" y="302"/>
                  </a:lnTo>
                  <a:lnTo>
                    <a:pt x="309" y="318"/>
                  </a:lnTo>
                  <a:lnTo>
                    <a:pt x="314" y="340"/>
                  </a:lnTo>
                  <a:lnTo>
                    <a:pt x="319" y="364"/>
                  </a:lnTo>
                  <a:lnTo>
                    <a:pt x="326" y="392"/>
                  </a:lnTo>
                  <a:lnTo>
                    <a:pt x="331" y="420"/>
                  </a:lnTo>
                  <a:lnTo>
                    <a:pt x="337" y="447"/>
                  </a:lnTo>
                  <a:lnTo>
                    <a:pt x="341" y="472"/>
                  </a:lnTo>
                  <a:lnTo>
                    <a:pt x="343" y="492"/>
                  </a:lnTo>
                  <a:lnTo>
                    <a:pt x="357" y="490"/>
                  </a:lnTo>
                  <a:lnTo>
                    <a:pt x="352" y="452"/>
                  </a:lnTo>
                  <a:lnTo>
                    <a:pt x="347" y="420"/>
                  </a:lnTo>
                  <a:lnTo>
                    <a:pt x="342" y="394"/>
                  </a:lnTo>
                  <a:lnTo>
                    <a:pt x="337" y="371"/>
                  </a:lnTo>
                  <a:lnTo>
                    <a:pt x="332" y="352"/>
                  </a:lnTo>
                  <a:lnTo>
                    <a:pt x="327" y="336"/>
                  </a:lnTo>
                  <a:lnTo>
                    <a:pt x="323" y="323"/>
                  </a:lnTo>
                  <a:lnTo>
                    <a:pt x="320" y="311"/>
                  </a:lnTo>
                  <a:lnTo>
                    <a:pt x="317" y="294"/>
                  </a:lnTo>
                  <a:lnTo>
                    <a:pt x="316" y="277"/>
                  </a:lnTo>
                  <a:lnTo>
                    <a:pt x="315" y="259"/>
                  </a:lnTo>
                  <a:lnTo>
                    <a:pt x="314" y="242"/>
                  </a:lnTo>
                  <a:lnTo>
                    <a:pt x="313" y="224"/>
                  </a:lnTo>
                  <a:lnTo>
                    <a:pt x="312" y="206"/>
                  </a:lnTo>
                  <a:lnTo>
                    <a:pt x="310" y="189"/>
                  </a:lnTo>
                  <a:lnTo>
                    <a:pt x="305" y="172"/>
                  </a:lnTo>
                  <a:lnTo>
                    <a:pt x="302" y="163"/>
                  </a:lnTo>
                  <a:lnTo>
                    <a:pt x="299" y="155"/>
                  </a:lnTo>
                  <a:lnTo>
                    <a:pt x="296" y="146"/>
                  </a:lnTo>
                  <a:lnTo>
                    <a:pt x="293" y="139"/>
                  </a:lnTo>
                  <a:lnTo>
                    <a:pt x="291" y="131"/>
                  </a:lnTo>
                  <a:lnTo>
                    <a:pt x="289" y="122"/>
                  </a:lnTo>
                  <a:lnTo>
                    <a:pt x="286" y="113"/>
                  </a:lnTo>
                  <a:lnTo>
                    <a:pt x="284" y="104"/>
                  </a:lnTo>
                  <a:lnTo>
                    <a:pt x="282" y="91"/>
                  </a:lnTo>
                  <a:lnTo>
                    <a:pt x="281" y="78"/>
                  </a:lnTo>
                  <a:lnTo>
                    <a:pt x="281" y="65"/>
                  </a:lnTo>
                  <a:lnTo>
                    <a:pt x="283" y="52"/>
                  </a:lnTo>
                  <a:lnTo>
                    <a:pt x="284" y="38"/>
                  </a:lnTo>
                  <a:lnTo>
                    <a:pt x="285" y="25"/>
                  </a:lnTo>
                  <a:lnTo>
                    <a:pt x="285" y="12"/>
                  </a:lnTo>
                  <a:lnTo>
                    <a:pt x="284" y="0"/>
                  </a:lnTo>
                  <a:lnTo>
                    <a:pt x="274" y="1"/>
                  </a:lnTo>
                  <a:lnTo>
                    <a:pt x="263" y="2"/>
                  </a:lnTo>
                  <a:lnTo>
                    <a:pt x="250" y="2"/>
                  </a:lnTo>
                  <a:lnTo>
                    <a:pt x="236" y="4"/>
                  </a:lnTo>
                  <a:lnTo>
                    <a:pt x="224" y="5"/>
                  </a:lnTo>
                  <a:lnTo>
                    <a:pt x="212" y="7"/>
                  </a:lnTo>
                  <a:lnTo>
                    <a:pt x="202" y="9"/>
                  </a:lnTo>
                  <a:lnTo>
                    <a:pt x="194" y="11"/>
                  </a:lnTo>
                  <a:lnTo>
                    <a:pt x="194" y="13"/>
                  </a:lnTo>
                  <a:lnTo>
                    <a:pt x="194" y="19"/>
                  </a:lnTo>
                  <a:lnTo>
                    <a:pt x="195" y="25"/>
                  </a:lnTo>
                  <a:lnTo>
                    <a:pt x="196" y="33"/>
                  </a:lnTo>
                  <a:lnTo>
                    <a:pt x="197" y="41"/>
                  </a:lnTo>
                  <a:lnTo>
                    <a:pt x="197" y="50"/>
                  </a:lnTo>
                  <a:lnTo>
                    <a:pt x="195" y="57"/>
                  </a:lnTo>
                  <a:lnTo>
                    <a:pt x="191" y="62"/>
                  </a:lnTo>
                  <a:lnTo>
                    <a:pt x="174" y="76"/>
                  </a:lnTo>
                  <a:lnTo>
                    <a:pt x="157" y="89"/>
                  </a:lnTo>
                  <a:lnTo>
                    <a:pt x="139" y="101"/>
                  </a:lnTo>
                  <a:lnTo>
                    <a:pt x="121" y="113"/>
                  </a:lnTo>
                  <a:lnTo>
                    <a:pt x="104" y="126"/>
                  </a:lnTo>
                  <a:lnTo>
                    <a:pt x="87" y="139"/>
                  </a:lnTo>
                  <a:lnTo>
                    <a:pt x="71" y="153"/>
                  </a:lnTo>
                  <a:lnTo>
                    <a:pt x="55" y="168"/>
                  </a:lnTo>
                  <a:lnTo>
                    <a:pt x="49" y="176"/>
                  </a:lnTo>
                  <a:lnTo>
                    <a:pt x="43" y="184"/>
                  </a:lnTo>
                  <a:lnTo>
                    <a:pt x="38" y="191"/>
                  </a:lnTo>
                  <a:lnTo>
                    <a:pt x="33" y="199"/>
                  </a:lnTo>
                  <a:lnTo>
                    <a:pt x="29" y="208"/>
                  </a:lnTo>
                  <a:lnTo>
                    <a:pt x="25" y="217"/>
                  </a:lnTo>
                  <a:lnTo>
                    <a:pt x="22" y="225"/>
                  </a:lnTo>
                  <a:lnTo>
                    <a:pt x="18" y="234"/>
                  </a:lnTo>
                  <a:lnTo>
                    <a:pt x="12" y="257"/>
                  </a:lnTo>
                  <a:lnTo>
                    <a:pt x="8" y="286"/>
                  </a:lnTo>
                  <a:lnTo>
                    <a:pt x="5" y="317"/>
                  </a:lnTo>
                  <a:lnTo>
                    <a:pt x="3" y="350"/>
                  </a:lnTo>
                  <a:lnTo>
                    <a:pt x="2" y="383"/>
                  </a:lnTo>
                  <a:lnTo>
                    <a:pt x="1" y="415"/>
                  </a:lnTo>
                  <a:lnTo>
                    <a:pt x="1" y="443"/>
                  </a:lnTo>
                  <a:lnTo>
                    <a:pt x="0" y="467"/>
                  </a:lnTo>
                  <a:lnTo>
                    <a:pt x="1" y="467"/>
                  </a:lnTo>
                  <a:lnTo>
                    <a:pt x="2" y="467"/>
                  </a:lnTo>
                  <a:lnTo>
                    <a:pt x="4" y="467"/>
                  </a:lnTo>
                  <a:lnTo>
                    <a:pt x="7" y="468"/>
                  </a:lnTo>
                  <a:lnTo>
                    <a:pt x="10" y="468"/>
                  </a:lnTo>
                  <a:lnTo>
                    <a:pt x="13" y="468"/>
                  </a:lnTo>
                  <a:lnTo>
                    <a:pt x="14" y="468"/>
                  </a:lnTo>
                  <a:lnTo>
                    <a:pt x="16" y="468"/>
                  </a:lnTo>
                  <a:lnTo>
                    <a:pt x="19" y="439"/>
                  </a:lnTo>
                  <a:lnTo>
                    <a:pt x="20" y="406"/>
                  </a:lnTo>
                  <a:lnTo>
                    <a:pt x="21" y="370"/>
                  </a:lnTo>
                  <a:lnTo>
                    <a:pt x="22" y="333"/>
                  </a:lnTo>
                  <a:lnTo>
                    <a:pt x="25" y="297"/>
                  </a:lnTo>
                  <a:lnTo>
                    <a:pt x="31" y="262"/>
                  </a:lnTo>
                  <a:lnTo>
                    <a:pt x="40" y="230"/>
                  </a:lnTo>
                  <a:lnTo>
                    <a:pt x="55" y="202"/>
                  </a:lnTo>
                  <a:lnTo>
                    <a:pt x="68" y="185"/>
                  </a:lnTo>
                  <a:lnTo>
                    <a:pt x="81" y="170"/>
                  </a:lnTo>
                  <a:lnTo>
                    <a:pt x="95" y="157"/>
                  </a:lnTo>
                  <a:lnTo>
                    <a:pt x="109" y="145"/>
                  </a:lnTo>
                  <a:lnTo>
                    <a:pt x="124" y="133"/>
                  </a:lnTo>
                  <a:lnTo>
                    <a:pt x="140" y="121"/>
                  </a:lnTo>
                  <a:lnTo>
                    <a:pt x="157" y="110"/>
                  </a:lnTo>
                  <a:lnTo>
                    <a:pt x="173" y="99"/>
                  </a:lnTo>
                  <a:lnTo>
                    <a:pt x="176" y="97"/>
                  </a:lnTo>
                  <a:lnTo>
                    <a:pt x="179" y="96"/>
                  </a:lnTo>
                  <a:lnTo>
                    <a:pt x="182" y="95"/>
                  </a:lnTo>
                  <a:lnTo>
                    <a:pt x="184" y="95"/>
                  </a:lnTo>
                  <a:lnTo>
                    <a:pt x="187" y="95"/>
                  </a:lnTo>
                  <a:lnTo>
                    <a:pt x="188" y="97"/>
                  </a:lnTo>
                  <a:lnTo>
                    <a:pt x="190" y="98"/>
                  </a:lnTo>
                  <a:lnTo>
                    <a:pt x="190" y="100"/>
                  </a:lnTo>
                  <a:lnTo>
                    <a:pt x="190" y="134"/>
                  </a:lnTo>
                  <a:lnTo>
                    <a:pt x="190" y="167"/>
                  </a:lnTo>
                  <a:lnTo>
                    <a:pt x="189" y="199"/>
                  </a:lnTo>
                  <a:lnTo>
                    <a:pt x="188" y="232"/>
                  </a:lnTo>
                  <a:lnTo>
                    <a:pt x="185" y="264"/>
                  </a:lnTo>
                  <a:lnTo>
                    <a:pt x="182" y="297"/>
                  </a:lnTo>
                  <a:lnTo>
                    <a:pt x="176" y="330"/>
                  </a:lnTo>
                  <a:lnTo>
                    <a:pt x="170" y="364"/>
                  </a:lnTo>
                  <a:lnTo>
                    <a:pt x="168" y="371"/>
                  </a:lnTo>
                  <a:lnTo>
                    <a:pt x="167" y="376"/>
                  </a:lnTo>
                  <a:lnTo>
                    <a:pt x="165" y="380"/>
                  </a:lnTo>
                  <a:lnTo>
                    <a:pt x="163" y="385"/>
                  </a:lnTo>
                  <a:lnTo>
                    <a:pt x="161" y="389"/>
                  </a:lnTo>
                  <a:lnTo>
                    <a:pt x="158" y="392"/>
                  </a:lnTo>
                  <a:lnTo>
                    <a:pt x="155" y="397"/>
                  </a:lnTo>
                  <a:lnTo>
                    <a:pt x="152" y="401"/>
                  </a:lnTo>
                  <a:lnTo>
                    <a:pt x="136" y="421"/>
                  </a:lnTo>
                  <a:lnTo>
                    <a:pt x="125" y="432"/>
                  </a:lnTo>
                  <a:lnTo>
                    <a:pt x="119" y="439"/>
                  </a:lnTo>
                  <a:lnTo>
                    <a:pt x="115" y="443"/>
                  </a:lnTo>
                  <a:lnTo>
                    <a:pt x="110" y="447"/>
                  </a:lnTo>
                  <a:lnTo>
                    <a:pt x="104" y="454"/>
                  </a:lnTo>
                  <a:lnTo>
                    <a:pt x="95" y="466"/>
                  </a:lnTo>
                  <a:lnTo>
                    <a:pt x="80" y="485"/>
                  </a:lnTo>
                  <a:lnTo>
                    <a:pt x="343" y="492"/>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39" name="Freeform 28"/>
            <p:cNvSpPr>
              <a:spLocks/>
            </p:cNvSpPr>
            <p:nvPr/>
          </p:nvSpPr>
          <p:spPr bwMode="auto">
            <a:xfrm>
              <a:off x="5203" y="1781"/>
              <a:ext cx="148" cy="34"/>
            </a:xfrm>
            <a:custGeom>
              <a:avLst/>
              <a:gdLst>
                <a:gd name="T0" fmla="*/ 0 w 148"/>
                <a:gd name="T1" fmla="*/ 28 h 34"/>
                <a:gd name="T2" fmla="*/ 9 w 148"/>
                <a:gd name="T3" fmla="*/ 23 h 34"/>
                <a:gd name="T4" fmla="*/ 17 w 148"/>
                <a:gd name="T5" fmla="*/ 18 h 34"/>
                <a:gd name="T6" fmla="*/ 25 w 148"/>
                <a:gd name="T7" fmla="*/ 14 h 34"/>
                <a:gd name="T8" fmla="*/ 34 w 148"/>
                <a:gd name="T9" fmla="*/ 11 h 34"/>
                <a:gd name="T10" fmla="*/ 42 w 148"/>
                <a:gd name="T11" fmla="*/ 8 h 34"/>
                <a:gd name="T12" fmla="*/ 50 w 148"/>
                <a:gd name="T13" fmla="*/ 5 h 34"/>
                <a:gd name="T14" fmla="*/ 57 w 148"/>
                <a:gd name="T15" fmla="*/ 3 h 34"/>
                <a:gd name="T16" fmla="*/ 65 w 148"/>
                <a:gd name="T17" fmla="*/ 2 h 34"/>
                <a:gd name="T18" fmla="*/ 70 w 148"/>
                <a:gd name="T19" fmla="*/ 1 h 34"/>
                <a:gd name="T20" fmla="*/ 75 w 148"/>
                <a:gd name="T21" fmla="*/ 1 h 34"/>
                <a:gd name="T22" fmla="*/ 80 w 148"/>
                <a:gd name="T23" fmla="*/ 0 h 34"/>
                <a:gd name="T24" fmla="*/ 85 w 148"/>
                <a:gd name="T25" fmla="*/ 0 h 34"/>
                <a:gd name="T26" fmla="*/ 90 w 148"/>
                <a:gd name="T27" fmla="*/ 1 h 34"/>
                <a:gd name="T28" fmla="*/ 95 w 148"/>
                <a:gd name="T29" fmla="*/ 2 h 34"/>
                <a:gd name="T30" fmla="*/ 101 w 148"/>
                <a:gd name="T31" fmla="*/ 3 h 34"/>
                <a:gd name="T32" fmla="*/ 105 w 148"/>
                <a:gd name="T33" fmla="*/ 6 h 34"/>
                <a:gd name="T34" fmla="*/ 114 w 148"/>
                <a:gd name="T35" fmla="*/ 10 h 34"/>
                <a:gd name="T36" fmla="*/ 122 w 148"/>
                <a:gd name="T37" fmla="*/ 14 h 34"/>
                <a:gd name="T38" fmla="*/ 129 w 148"/>
                <a:gd name="T39" fmla="*/ 17 h 34"/>
                <a:gd name="T40" fmla="*/ 135 w 148"/>
                <a:gd name="T41" fmla="*/ 20 h 34"/>
                <a:gd name="T42" fmla="*/ 140 w 148"/>
                <a:gd name="T43" fmla="*/ 22 h 34"/>
                <a:gd name="T44" fmla="*/ 144 w 148"/>
                <a:gd name="T45" fmla="*/ 25 h 34"/>
                <a:gd name="T46" fmla="*/ 146 w 148"/>
                <a:gd name="T47" fmla="*/ 29 h 34"/>
                <a:gd name="T48" fmla="*/ 147 w 148"/>
                <a:gd name="T49" fmla="*/ 33 h 34"/>
                <a:gd name="T50" fmla="*/ 0 w 148"/>
                <a:gd name="T51" fmla="*/ 28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8"/>
                <a:gd name="T79" fmla="*/ 0 h 34"/>
                <a:gd name="T80" fmla="*/ 148 w 14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8" h="34">
                  <a:moveTo>
                    <a:pt x="0" y="28"/>
                  </a:moveTo>
                  <a:lnTo>
                    <a:pt x="9" y="23"/>
                  </a:lnTo>
                  <a:lnTo>
                    <a:pt x="17" y="18"/>
                  </a:lnTo>
                  <a:lnTo>
                    <a:pt x="25" y="14"/>
                  </a:lnTo>
                  <a:lnTo>
                    <a:pt x="34" y="11"/>
                  </a:lnTo>
                  <a:lnTo>
                    <a:pt x="42" y="8"/>
                  </a:lnTo>
                  <a:lnTo>
                    <a:pt x="50" y="5"/>
                  </a:lnTo>
                  <a:lnTo>
                    <a:pt x="57" y="3"/>
                  </a:lnTo>
                  <a:lnTo>
                    <a:pt x="65" y="2"/>
                  </a:lnTo>
                  <a:lnTo>
                    <a:pt x="70" y="1"/>
                  </a:lnTo>
                  <a:lnTo>
                    <a:pt x="75" y="1"/>
                  </a:lnTo>
                  <a:lnTo>
                    <a:pt x="80" y="0"/>
                  </a:lnTo>
                  <a:lnTo>
                    <a:pt x="85" y="0"/>
                  </a:lnTo>
                  <a:lnTo>
                    <a:pt x="90" y="1"/>
                  </a:lnTo>
                  <a:lnTo>
                    <a:pt x="95" y="2"/>
                  </a:lnTo>
                  <a:lnTo>
                    <a:pt x="101" y="3"/>
                  </a:lnTo>
                  <a:lnTo>
                    <a:pt x="105" y="6"/>
                  </a:lnTo>
                  <a:lnTo>
                    <a:pt x="114" y="10"/>
                  </a:lnTo>
                  <a:lnTo>
                    <a:pt x="122" y="14"/>
                  </a:lnTo>
                  <a:lnTo>
                    <a:pt x="129" y="17"/>
                  </a:lnTo>
                  <a:lnTo>
                    <a:pt x="135" y="20"/>
                  </a:lnTo>
                  <a:lnTo>
                    <a:pt x="140" y="22"/>
                  </a:lnTo>
                  <a:lnTo>
                    <a:pt x="144" y="25"/>
                  </a:lnTo>
                  <a:lnTo>
                    <a:pt x="146" y="29"/>
                  </a:lnTo>
                  <a:lnTo>
                    <a:pt x="147" y="33"/>
                  </a:lnTo>
                  <a:lnTo>
                    <a:pt x="0" y="28"/>
                  </a:lnTo>
                </a:path>
              </a:pathLst>
            </a:custGeom>
            <a:solidFill>
              <a:srgbClr val="FFFFF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0" name="Freeform 29"/>
            <p:cNvSpPr>
              <a:spLocks/>
            </p:cNvSpPr>
            <p:nvPr/>
          </p:nvSpPr>
          <p:spPr bwMode="auto">
            <a:xfrm>
              <a:off x="5203" y="1781"/>
              <a:ext cx="154" cy="40"/>
            </a:xfrm>
            <a:custGeom>
              <a:avLst/>
              <a:gdLst>
                <a:gd name="T0" fmla="*/ 0 w 154"/>
                <a:gd name="T1" fmla="*/ 34 h 40"/>
                <a:gd name="T2" fmla="*/ 9 w 154"/>
                <a:gd name="T3" fmla="*/ 28 h 40"/>
                <a:gd name="T4" fmla="*/ 17 w 154"/>
                <a:gd name="T5" fmla="*/ 22 h 40"/>
                <a:gd name="T6" fmla="*/ 26 w 154"/>
                <a:gd name="T7" fmla="*/ 17 h 40"/>
                <a:gd name="T8" fmla="*/ 35 w 154"/>
                <a:gd name="T9" fmla="*/ 13 h 40"/>
                <a:gd name="T10" fmla="*/ 43 w 154"/>
                <a:gd name="T11" fmla="*/ 9 h 40"/>
                <a:gd name="T12" fmla="*/ 52 w 154"/>
                <a:gd name="T13" fmla="*/ 6 h 40"/>
                <a:gd name="T14" fmla="*/ 60 w 154"/>
                <a:gd name="T15" fmla="*/ 4 h 40"/>
                <a:gd name="T16" fmla="*/ 67 w 154"/>
                <a:gd name="T17" fmla="*/ 2 h 40"/>
                <a:gd name="T18" fmla="*/ 73 w 154"/>
                <a:gd name="T19" fmla="*/ 1 h 40"/>
                <a:gd name="T20" fmla="*/ 78 w 154"/>
                <a:gd name="T21" fmla="*/ 1 h 40"/>
                <a:gd name="T22" fmla="*/ 83 w 154"/>
                <a:gd name="T23" fmla="*/ 0 h 40"/>
                <a:gd name="T24" fmla="*/ 89 w 154"/>
                <a:gd name="T25" fmla="*/ 0 h 40"/>
                <a:gd name="T26" fmla="*/ 94 w 154"/>
                <a:gd name="T27" fmla="*/ 1 h 40"/>
                <a:gd name="T28" fmla="*/ 99 w 154"/>
                <a:gd name="T29" fmla="*/ 2 h 40"/>
                <a:gd name="T30" fmla="*/ 105 w 154"/>
                <a:gd name="T31" fmla="*/ 4 h 40"/>
                <a:gd name="T32" fmla="*/ 110 w 154"/>
                <a:gd name="T33" fmla="*/ 7 h 40"/>
                <a:gd name="T34" fmla="*/ 119 w 154"/>
                <a:gd name="T35" fmla="*/ 12 h 40"/>
                <a:gd name="T36" fmla="*/ 127 w 154"/>
                <a:gd name="T37" fmla="*/ 16 h 40"/>
                <a:gd name="T38" fmla="*/ 134 w 154"/>
                <a:gd name="T39" fmla="*/ 20 h 40"/>
                <a:gd name="T40" fmla="*/ 141 w 154"/>
                <a:gd name="T41" fmla="*/ 23 h 40"/>
                <a:gd name="T42" fmla="*/ 146 w 154"/>
                <a:gd name="T43" fmla="*/ 26 h 40"/>
                <a:gd name="T44" fmla="*/ 150 w 154"/>
                <a:gd name="T45" fmla="*/ 30 h 40"/>
                <a:gd name="T46" fmla="*/ 152 w 154"/>
                <a:gd name="T47" fmla="*/ 34 h 40"/>
                <a:gd name="T48" fmla="*/ 153 w 154"/>
                <a:gd name="T49" fmla="*/ 39 h 40"/>
                <a:gd name="T50" fmla="*/ 0 w 154"/>
                <a:gd name="T51" fmla="*/ 34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4"/>
                <a:gd name="T79" fmla="*/ 0 h 40"/>
                <a:gd name="T80" fmla="*/ 154 w 154"/>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4" h="40">
                  <a:moveTo>
                    <a:pt x="0" y="34"/>
                  </a:moveTo>
                  <a:lnTo>
                    <a:pt x="9" y="28"/>
                  </a:lnTo>
                  <a:lnTo>
                    <a:pt x="17" y="22"/>
                  </a:lnTo>
                  <a:lnTo>
                    <a:pt x="26" y="17"/>
                  </a:lnTo>
                  <a:lnTo>
                    <a:pt x="35" y="13"/>
                  </a:lnTo>
                  <a:lnTo>
                    <a:pt x="43" y="9"/>
                  </a:lnTo>
                  <a:lnTo>
                    <a:pt x="52" y="6"/>
                  </a:lnTo>
                  <a:lnTo>
                    <a:pt x="60" y="4"/>
                  </a:lnTo>
                  <a:lnTo>
                    <a:pt x="67" y="2"/>
                  </a:lnTo>
                  <a:lnTo>
                    <a:pt x="73" y="1"/>
                  </a:lnTo>
                  <a:lnTo>
                    <a:pt x="78" y="1"/>
                  </a:lnTo>
                  <a:lnTo>
                    <a:pt x="83" y="0"/>
                  </a:lnTo>
                  <a:lnTo>
                    <a:pt x="89" y="0"/>
                  </a:lnTo>
                  <a:lnTo>
                    <a:pt x="94" y="1"/>
                  </a:lnTo>
                  <a:lnTo>
                    <a:pt x="99" y="2"/>
                  </a:lnTo>
                  <a:lnTo>
                    <a:pt x="105" y="4"/>
                  </a:lnTo>
                  <a:lnTo>
                    <a:pt x="110" y="7"/>
                  </a:lnTo>
                  <a:lnTo>
                    <a:pt x="119" y="12"/>
                  </a:lnTo>
                  <a:lnTo>
                    <a:pt x="127" y="16"/>
                  </a:lnTo>
                  <a:lnTo>
                    <a:pt x="134" y="20"/>
                  </a:lnTo>
                  <a:lnTo>
                    <a:pt x="141" y="23"/>
                  </a:lnTo>
                  <a:lnTo>
                    <a:pt x="146" y="26"/>
                  </a:lnTo>
                  <a:lnTo>
                    <a:pt x="150" y="30"/>
                  </a:lnTo>
                  <a:lnTo>
                    <a:pt x="152" y="34"/>
                  </a:lnTo>
                  <a:lnTo>
                    <a:pt x="153" y="39"/>
                  </a:lnTo>
                  <a:lnTo>
                    <a:pt x="0" y="34"/>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1" name="Freeform 30"/>
            <p:cNvSpPr>
              <a:spLocks/>
            </p:cNvSpPr>
            <p:nvPr/>
          </p:nvSpPr>
          <p:spPr bwMode="auto">
            <a:xfrm>
              <a:off x="5294" y="1299"/>
              <a:ext cx="37" cy="14"/>
            </a:xfrm>
            <a:custGeom>
              <a:avLst/>
              <a:gdLst>
                <a:gd name="T0" fmla="*/ 18 w 37"/>
                <a:gd name="T1" fmla="*/ 13 h 14"/>
                <a:gd name="T2" fmla="*/ 22 w 37"/>
                <a:gd name="T3" fmla="*/ 13 h 14"/>
                <a:gd name="T4" fmla="*/ 25 w 37"/>
                <a:gd name="T5" fmla="*/ 13 h 14"/>
                <a:gd name="T6" fmla="*/ 28 w 37"/>
                <a:gd name="T7" fmla="*/ 12 h 14"/>
                <a:gd name="T8" fmla="*/ 31 w 37"/>
                <a:gd name="T9" fmla="*/ 11 h 14"/>
                <a:gd name="T10" fmla="*/ 33 w 37"/>
                <a:gd name="T11" fmla="*/ 10 h 14"/>
                <a:gd name="T12" fmla="*/ 34 w 37"/>
                <a:gd name="T13" fmla="*/ 9 h 14"/>
                <a:gd name="T14" fmla="*/ 35 w 37"/>
                <a:gd name="T15" fmla="*/ 8 h 14"/>
                <a:gd name="T16" fmla="*/ 36 w 37"/>
                <a:gd name="T17" fmla="*/ 6 h 14"/>
                <a:gd name="T18" fmla="*/ 35 w 37"/>
                <a:gd name="T19" fmla="*/ 5 h 14"/>
                <a:gd name="T20" fmla="*/ 34 w 37"/>
                <a:gd name="T21" fmla="*/ 4 h 14"/>
                <a:gd name="T22" fmla="*/ 33 w 37"/>
                <a:gd name="T23" fmla="*/ 3 h 14"/>
                <a:gd name="T24" fmla="*/ 31 w 37"/>
                <a:gd name="T25" fmla="*/ 2 h 14"/>
                <a:gd name="T26" fmla="*/ 28 w 37"/>
                <a:gd name="T27" fmla="*/ 1 h 14"/>
                <a:gd name="T28" fmla="*/ 25 w 37"/>
                <a:gd name="T29" fmla="*/ 0 h 14"/>
                <a:gd name="T30" fmla="*/ 22 w 37"/>
                <a:gd name="T31" fmla="*/ 0 h 14"/>
                <a:gd name="T32" fmla="*/ 18 w 37"/>
                <a:gd name="T33" fmla="*/ 0 h 14"/>
                <a:gd name="T34" fmla="*/ 14 w 37"/>
                <a:gd name="T35" fmla="*/ 0 h 14"/>
                <a:gd name="T36" fmla="*/ 10 w 37"/>
                <a:gd name="T37" fmla="*/ 1 h 14"/>
                <a:gd name="T38" fmla="*/ 7 w 37"/>
                <a:gd name="T39" fmla="*/ 2 h 14"/>
                <a:gd name="T40" fmla="*/ 5 w 37"/>
                <a:gd name="T41" fmla="*/ 3 h 14"/>
                <a:gd name="T42" fmla="*/ 3 w 37"/>
                <a:gd name="T43" fmla="*/ 5 h 14"/>
                <a:gd name="T44" fmla="*/ 1 w 37"/>
                <a:gd name="T45" fmla="*/ 5 h 14"/>
                <a:gd name="T46" fmla="*/ 1 w 37"/>
                <a:gd name="T47" fmla="*/ 6 h 14"/>
                <a:gd name="T48" fmla="*/ 0 w 37"/>
                <a:gd name="T49" fmla="*/ 6 h 14"/>
                <a:gd name="T50" fmla="*/ 1 w 37"/>
                <a:gd name="T51" fmla="*/ 8 h 14"/>
                <a:gd name="T52" fmla="*/ 2 w 37"/>
                <a:gd name="T53" fmla="*/ 9 h 14"/>
                <a:gd name="T54" fmla="*/ 3 w 37"/>
                <a:gd name="T55" fmla="*/ 10 h 14"/>
                <a:gd name="T56" fmla="*/ 5 w 37"/>
                <a:gd name="T57" fmla="*/ 11 h 14"/>
                <a:gd name="T58" fmla="*/ 8 w 37"/>
                <a:gd name="T59" fmla="*/ 12 h 14"/>
                <a:gd name="T60" fmla="*/ 11 w 37"/>
                <a:gd name="T61" fmla="*/ 13 h 14"/>
                <a:gd name="T62" fmla="*/ 14 w 37"/>
                <a:gd name="T63" fmla="*/ 13 h 14"/>
                <a:gd name="T64" fmla="*/ 18 w 37"/>
                <a:gd name="T65" fmla="*/ 13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14"/>
                <a:gd name="T101" fmla="*/ 37 w 37"/>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14">
                  <a:moveTo>
                    <a:pt x="18" y="13"/>
                  </a:moveTo>
                  <a:lnTo>
                    <a:pt x="22" y="13"/>
                  </a:lnTo>
                  <a:lnTo>
                    <a:pt x="25" y="13"/>
                  </a:lnTo>
                  <a:lnTo>
                    <a:pt x="28" y="12"/>
                  </a:lnTo>
                  <a:lnTo>
                    <a:pt x="31" y="11"/>
                  </a:lnTo>
                  <a:lnTo>
                    <a:pt x="33" y="10"/>
                  </a:lnTo>
                  <a:lnTo>
                    <a:pt x="34" y="9"/>
                  </a:lnTo>
                  <a:lnTo>
                    <a:pt x="35" y="8"/>
                  </a:lnTo>
                  <a:lnTo>
                    <a:pt x="36" y="6"/>
                  </a:lnTo>
                  <a:lnTo>
                    <a:pt x="35" y="5"/>
                  </a:lnTo>
                  <a:lnTo>
                    <a:pt x="34" y="4"/>
                  </a:lnTo>
                  <a:lnTo>
                    <a:pt x="33" y="3"/>
                  </a:lnTo>
                  <a:lnTo>
                    <a:pt x="31" y="2"/>
                  </a:lnTo>
                  <a:lnTo>
                    <a:pt x="28" y="1"/>
                  </a:lnTo>
                  <a:lnTo>
                    <a:pt x="25" y="0"/>
                  </a:lnTo>
                  <a:lnTo>
                    <a:pt x="22" y="0"/>
                  </a:lnTo>
                  <a:lnTo>
                    <a:pt x="18" y="0"/>
                  </a:lnTo>
                  <a:lnTo>
                    <a:pt x="14" y="0"/>
                  </a:lnTo>
                  <a:lnTo>
                    <a:pt x="10" y="1"/>
                  </a:lnTo>
                  <a:lnTo>
                    <a:pt x="7" y="2"/>
                  </a:lnTo>
                  <a:lnTo>
                    <a:pt x="5" y="3"/>
                  </a:lnTo>
                  <a:lnTo>
                    <a:pt x="3" y="5"/>
                  </a:lnTo>
                  <a:lnTo>
                    <a:pt x="1" y="5"/>
                  </a:lnTo>
                  <a:lnTo>
                    <a:pt x="1" y="6"/>
                  </a:lnTo>
                  <a:lnTo>
                    <a:pt x="0" y="6"/>
                  </a:lnTo>
                  <a:lnTo>
                    <a:pt x="1" y="8"/>
                  </a:lnTo>
                  <a:lnTo>
                    <a:pt x="2" y="9"/>
                  </a:lnTo>
                  <a:lnTo>
                    <a:pt x="3" y="10"/>
                  </a:lnTo>
                  <a:lnTo>
                    <a:pt x="5" y="11"/>
                  </a:lnTo>
                  <a:lnTo>
                    <a:pt x="8" y="12"/>
                  </a:lnTo>
                  <a:lnTo>
                    <a:pt x="11" y="13"/>
                  </a:lnTo>
                  <a:lnTo>
                    <a:pt x="14" y="13"/>
                  </a:lnTo>
                  <a:lnTo>
                    <a:pt x="18" y="13"/>
                  </a:lnTo>
                </a:path>
              </a:pathLst>
            </a:custGeom>
            <a:solidFill>
              <a:srgbClr val="00279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2" name="Freeform 31"/>
            <p:cNvSpPr>
              <a:spLocks/>
            </p:cNvSpPr>
            <p:nvPr/>
          </p:nvSpPr>
          <p:spPr bwMode="auto">
            <a:xfrm>
              <a:off x="5294" y="1299"/>
              <a:ext cx="43" cy="20"/>
            </a:xfrm>
            <a:custGeom>
              <a:avLst/>
              <a:gdLst>
                <a:gd name="T0" fmla="*/ 21 w 43"/>
                <a:gd name="T1" fmla="*/ 19 h 20"/>
                <a:gd name="T2" fmla="*/ 25 w 43"/>
                <a:gd name="T3" fmla="*/ 19 h 20"/>
                <a:gd name="T4" fmla="*/ 29 w 43"/>
                <a:gd name="T5" fmla="*/ 18 h 20"/>
                <a:gd name="T6" fmla="*/ 32 w 43"/>
                <a:gd name="T7" fmla="*/ 17 h 20"/>
                <a:gd name="T8" fmla="*/ 36 w 43"/>
                <a:gd name="T9" fmla="*/ 16 h 20"/>
                <a:gd name="T10" fmla="*/ 38 w 43"/>
                <a:gd name="T11" fmla="*/ 15 h 20"/>
                <a:gd name="T12" fmla="*/ 40 w 43"/>
                <a:gd name="T13" fmla="*/ 13 h 20"/>
                <a:gd name="T14" fmla="*/ 41 w 43"/>
                <a:gd name="T15" fmla="*/ 11 h 20"/>
                <a:gd name="T16" fmla="*/ 42 w 43"/>
                <a:gd name="T17" fmla="*/ 9 h 20"/>
                <a:gd name="T18" fmla="*/ 41 w 43"/>
                <a:gd name="T19" fmla="*/ 7 h 20"/>
                <a:gd name="T20" fmla="*/ 40 w 43"/>
                <a:gd name="T21" fmla="*/ 6 h 20"/>
                <a:gd name="T22" fmla="*/ 38 w 43"/>
                <a:gd name="T23" fmla="*/ 4 h 20"/>
                <a:gd name="T24" fmla="*/ 36 w 43"/>
                <a:gd name="T25" fmla="*/ 2 h 20"/>
                <a:gd name="T26" fmla="*/ 32 w 43"/>
                <a:gd name="T27" fmla="*/ 1 h 20"/>
                <a:gd name="T28" fmla="*/ 29 w 43"/>
                <a:gd name="T29" fmla="*/ 1 h 20"/>
                <a:gd name="T30" fmla="*/ 25 w 43"/>
                <a:gd name="T31" fmla="*/ 0 h 20"/>
                <a:gd name="T32" fmla="*/ 21 w 43"/>
                <a:gd name="T33" fmla="*/ 0 h 20"/>
                <a:gd name="T34" fmla="*/ 16 w 43"/>
                <a:gd name="T35" fmla="*/ 0 h 20"/>
                <a:gd name="T36" fmla="*/ 12 w 43"/>
                <a:gd name="T37" fmla="*/ 1 h 20"/>
                <a:gd name="T38" fmla="*/ 8 w 43"/>
                <a:gd name="T39" fmla="*/ 3 h 20"/>
                <a:gd name="T40" fmla="*/ 5 w 43"/>
                <a:gd name="T41" fmla="*/ 5 h 20"/>
                <a:gd name="T42" fmla="*/ 3 w 43"/>
                <a:gd name="T43" fmla="*/ 7 h 20"/>
                <a:gd name="T44" fmla="*/ 1 w 43"/>
                <a:gd name="T45" fmla="*/ 8 h 20"/>
                <a:gd name="T46" fmla="*/ 1 w 43"/>
                <a:gd name="T47" fmla="*/ 9 h 20"/>
                <a:gd name="T48" fmla="*/ 0 w 43"/>
                <a:gd name="T49" fmla="*/ 9 h 20"/>
                <a:gd name="T50" fmla="*/ 1 w 43"/>
                <a:gd name="T51" fmla="*/ 12 h 20"/>
                <a:gd name="T52" fmla="*/ 2 w 43"/>
                <a:gd name="T53" fmla="*/ 13 h 20"/>
                <a:gd name="T54" fmla="*/ 4 w 43"/>
                <a:gd name="T55" fmla="*/ 15 h 20"/>
                <a:gd name="T56" fmla="*/ 6 w 43"/>
                <a:gd name="T57" fmla="*/ 17 h 20"/>
                <a:gd name="T58" fmla="*/ 10 w 43"/>
                <a:gd name="T59" fmla="*/ 18 h 20"/>
                <a:gd name="T60" fmla="*/ 13 w 43"/>
                <a:gd name="T61" fmla="*/ 18 h 20"/>
                <a:gd name="T62" fmla="*/ 17 w 43"/>
                <a:gd name="T63" fmla="*/ 19 h 20"/>
                <a:gd name="T64" fmla="*/ 21 w 43"/>
                <a:gd name="T65" fmla="*/ 19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20"/>
                <a:gd name="T101" fmla="*/ 43 w 43"/>
                <a:gd name="T102" fmla="*/ 20 h 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20">
                  <a:moveTo>
                    <a:pt x="21" y="19"/>
                  </a:moveTo>
                  <a:lnTo>
                    <a:pt x="25" y="19"/>
                  </a:lnTo>
                  <a:lnTo>
                    <a:pt x="29" y="18"/>
                  </a:lnTo>
                  <a:lnTo>
                    <a:pt x="32" y="17"/>
                  </a:lnTo>
                  <a:lnTo>
                    <a:pt x="36" y="16"/>
                  </a:lnTo>
                  <a:lnTo>
                    <a:pt x="38" y="15"/>
                  </a:lnTo>
                  <a:lnTo>
                    <a:pt x="40" y="13"/>
                  </a:lnTo>
                  <a:lnTo>
                    <a:pt x="41" y="11"/>
                  </a:lnTo>
                  <a:lnTo>
                    <a:pt x="42" y="9"/>
                  </a:lnTo>
                  <a:lnTo>
                    <a:pt x="41" y="7"/>
                  </a:lnTo>
                  <a:lnTo>
                    <a:pt x="40" y="6"/>
                  </a:lnTo>
                  <a:lnTo>
                    <a:pt x="38" y="4"/>
                  </a:lnTo>
                  <a:lnTo>
                    <a:pt x="36" y="2"/>
                  </a:lnTo>
                  <a:lnTo>
                    <a:pt x="32" y="1"/>
                  </a:lnTo>
                  <a:lnTo>
                    <a:pt x="29" y="1"/>
                  </a:lnTo>
                  <a:lnTo>
                    <a:pt x="25" y="0"/>
                  </a:lnTo>
                  <a:lnTo>
                    <a:pt x="21" y="0"/>
                  </a:lnTo>
                  <a:lnTo>
                    <a:pt x="16" y="0"/>
                  </a:lnTo>
                  <a:lnTo>
                    <a:pt x="12" y="1"/>
                  </a:lnTo>
                  <a:lnTo>
                    <a:pt x="8" y="3"/>
                  </a:lnTo>
                  <a:lnTo>
                    <a:pt x="5" y="5"/>
                  </a:lnTo>
                  <a:lnTo>
                    <a:pt x="3" y="7"/>
                  </a:lnTo>
                  <a:lnTo>
                    <a:pt x="1" y="8"/>
                  </a:lnTo>
                  <a:lnTo>
                    <a:pt x="1" y="9"/>
                  </a:lnTo>
                  <a:lnTo>
                    <a:pt x="0" y="9"/>
                  </a:lnTo>
                  <a:lnTo>
                    <a:pt x="1" y="12"/>
                  </a:lnTo>
                  <a:lnTo>
                    <a:pt x="2" y="13"/>
                  </a:lnTo>
                  <a:lnTo>
                    <a:pt x="4" y="15"/>
                  </a:lnTo>
                  <a:lnTo>
                    <a:pt x="6" y="17"/>
                  </a:lnTo>
                  <a:lnTo>
                    <a:pt x="10" y="18"/>
                  </a:lnTo>
                  <a:lnTo>
                    <a:pt x="13" y="18"/>
                  </a:lnTo>
                  <a:lnTo>
                    <a:pt x="17" y="19"/>
                  </a:lnTo>
                  <a:lnTo>
                    <a:pt x="21" y="19"/>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3" name="Freeform 32"/>
            <p:cNvSpPr>
              <a:spLocks/>
            </p:cNvSpPr>
            <p:nvPr/>
          </p:nvSpPr>
          <p:spPr bwMode="auto">
            <a:xfrm>
              <a:off x="5293" y="1173"/>
              <a:ext cx="3" cy="21"/>
            </a:xfrm>
            <a:custGeom>
              <a:avLst/>
              <a:gdLst>
                <a:gd name="T0" fmla="*/ 2 w 3"/>
                <a:gd name="T1" fmla="*/ 20 h 21"/>
                <a:gd name="T2" fmla="*/ 2 w 3"/>
                <a:gd name="T3" fmla="*/ 19 h 21"/>
                <a:gd name="T4" fmla="*/ 2 w 3"/>
                <a:gd name="T5" fmla="*/ 17 h 21"/>
                <a:gd name="T6" fmla="*/ 1 w 3"/>
                <a:gd name="T7" fmla="*/ 15 h 21"/>
                <a:gd name="T8" fmla="*/ 1 w 3"/>
                <a:gd name="T9" fmla="*/ 12 h 21"/>
                <a:gd name="T10" fmla="*/ 1 w 3"/>
                <a:gd name="T11" fmla="*/ 8 h 21"/>
                <a:gd name="T12" fmla="*/ 1 w 3"/>
                <a:gd name="T13" fmla="*/ 5 h 21"/>
                <a:gd name="T14" fmla="*/ 0 w 3"/>
                <a:gd name="T15" fmla="*/ 2 h 21"/>
                <a:gd name="T16" fmla="*/ 0 w 3"/>
                <a:gd name="T17" fmla="*/ 0 h 21"/>
                <a:gd name="T18" fmla="*/ 2 w 3"/>
                <a:gd name="T19" fmla="*/ 2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1"/>
                <a:gd name="T32" fmla="*/ 3 w 3"/>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1">
                  <a:moveTo>
                    <a:pt x="2" y="20"/>
                  </a:moveTo>
                  <a:lnTo>
                    <a:pt x="2" y="19"/>
                  </a:lnTo>
                  <a:lnTo>
                    <a:pt x="2" y="17"/>
                  </a:lnTo>
                  <a:lnTo>
                    <a:pt x="1" y="15"/>
                  </a:lnTo>
                  <a:lnTo>
                    <a:pt x="1" y="12"/>
                  </a:lnTo>
                  <a:lnTo>
                    <a:pt x="1" y="8"/>
                  </a:lnTo>
                  <a:lnTo>
                    <a:pt x="1" y="5"/>
                  </a:lnTo>
                  <a:lnTo>
                    <a:pt x="0" y="2"/>
                  </a:lnTo>
                  <a:lnTo>
                    <a:pt x="0" y="0"/>
                  </a:lnTo>
                  <a:lnTo>
                    <a:pt x="2" y="20"/>
                  </a:lnTo>
                </a:path>
              </a:pathLst>
            </a:custGeom>
            <a:solidFill>
              <a:srgbClr val="C1CEF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4" name="Freeform 33"/>
            <p:cNvSpPr>
              <a:spLocks/>
            </p:cNvSpPr>
            <p:nvPr/>
          </p:nvSpPr>
          <p:spPr bwMode="auto">
            <a:xfrm>
              <a:off x="5295" y="1173"/>
              <a:ext cx="5" cy="27"/>
            </a:xfrm>
            <a:custGeom>
              <a:avLst/>
              <a:gdLst>
                <a:gd name="T0" fmla="*/ 0 w 5"/>
                <a:gd name="T1" fmla="*/ 26 h 27"/>
                <a:gd name="T2" fmla="*/ 1 w 5"/>
                <a:gd name="T3" fmla="*/ 25 h 27"/>
                <a:gd name="T4" fmla="*/ 1 w 5"/>
                <a:gd name="T5" fmla="*/ 22 h 27"/>
                <a:gd name="T6" fmla="*/ 1 w 5"/>
                <a:gd name="T7" fmla="*/ 19 h 27"/>
                <a:gd name="T8" fmla="*/ 2 w 5"/>
                <a:gd name="T9" fmla="*/ 15 h 27"/>
                <a:gd name="T10" fmla="*/ 2 w 5"/>
                <a:gd name="T11" fmla="*/ 11 h 27"/>
                <a:gd name="T12" fmla="*/ 3 w 5"/>
                <a:gd name="T13" fmla="*/ 7 h 27"/>
                <a:gd name="T14" fmla="*/ 3 w 5"/>
                <a:gd name="T15" fmla="*/ 3 h 27"/>
                <a:gd name="T16" fmla="*/ 4 w 5"/>
                <a:gd name="T17" fmla="*/ 0 h 27"/>
                <a:gd name="T18" fmla="*/ 0 w 5"/>
                <a:gd name="T19" fmla="*/ 2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7"/>
                <a:gd name="T32" fmla="*/ 5 w 5"/>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7">
                  <a:moveTo>
                    <a:pt x="0" y="26"/>
                  </a:moveTo>
                  <a:lnTo>
                    <a:pt x="1" y="25"/>
                  </a:lnTo>
                  <a:lnTo>
                    <a:pt x="1" y="22"/>
                  </a:lnTo>
                  <a:lnTo>
                    <a:pt x="1" y="19"/>
                  </a:lnTo>
                  <a:lnTo>
                    <a:pt x="2" y="15"/>
                  </a:lnTo>
                  <a:lnTo>
                    <a:pt x="2" y="11"/>
                  </a:lnTo>
                  <a:lnTo>
                    <a:pt x="3" y="7"/>
                  </a:lnTo>
                  <a:lnTo>
                    <a:pt x="3" y="3"/>
                  </a:lnTo>
                  <a:lnTo>
                    <a:pt x="4" y="0"/>
                  </a:lnTo>
                  <a:lnTo>
                    <a:pt x="0" y="26"/>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5" name="Freeform 34"/>
            <p:cNvSpPr>
              <a:spLocks/>
            </p:cNvSpPr>
            <p:nvPr/>
          </p:nvSpPr>
          <p:spPr bwMode="auto">
            <a:xfrm>
              <a:off x="5295" y="1175"/>
              <a:ext cx="50" cy="25"/>
            </a:xfrm>
            <a:custGeom>
              <a:avLst/>
              <a:gdLst>
                <a:gd name="T0" fmla="*/ 47 w 50"/>
                <a:gd name="T1" fmla="*/ 0 h 25"/>
                <a:gd name="T2" fmla="*/ 49 w 50"/>
                <a:gd name="T3" fmla="*/ 24 h 25"/>
                <a:gd name="T4" fmla="*/ 48 w 50"/>
                <a:gd name="T5" fmla="*/ 24 h 25"/>
                <a:gd name="T6" fmla="*/ 47 w 50"/>
                <a:gd name="T7" fmla="*/ 22 h 25"/>
                <a:gd name="T8" fmla="*/ 45 w 50"/>
                <a:gd name="T9" fmla="*/ 20 h 25"/>
                <a:gd name="T10" fmla="*/ 43 w 50"/>
                <a:gd name="T11" fmla="*/ 17 h 25"/>
                <a:gd name="T12" fmla="*/ 39 w 50"/>
                <a:gd name="T13" fmla="*/ 15 h 25"/>
                <a:gd name="T14" fmla="*/ 35 w 50"/>
                <a:gd name="T15" fmla="*/ 12 h 25"/>
                <a:gd name="T16" fmla="*/ 31 w 50"/>
                <a:gd name="T17" fmla="*/ 11 h 25"/>
                <a:gd name="T18" fmla="*/ 26 w 50"/>
                <a:gd name="T19" fmla="*/ 10 h 25"/>
                <a:gd name="T20" fmla="*/ 20 w 50"/>
                <a:gd name="T21" fmla="*/ 11 h 25"/>
                <a:gd name="T22" fmla="*/ 15 w 50"/>
                <a:gd name="T23" fmla="*/ 12 h 25"/>
                <a:gd name="T24" fmla="*/ 11 w 50"/>
                <a:gd name="T25" fmla="*/ 13 h 25"/>
                <a:gd name="T26" fmla="*/ 7 w 50"/>
                <a:gd name="T27" fmla="*/ 14 h 25"/>
                <a:gd name="T28" fmla="*/ 4 w 50"/>
                <a:gd name="T29" fmla="*/ 16 h 25"/>
                <a:gd name="T30" fmla="*/ 2 w 50"/>
                <a:gd name="T31" fmla="*/ 17 h 25"/>
                <a:gd name="T32" fmla="*/ 1 w 50"/>
                <a:gd name="T33" fmla="*/ 18 h 25"/>
                <a:gd name="T34" fmla="*/ 0 w 50"/>
                <a:gd name="T35" fmla="*/ 18 h 25"/>
                <a:gd name="T36" fmla="*/ 47 w 50"/>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25"/>
                <a:gd name="T59" fmla="*/ 50 w 50"/>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25">
                  <a:moveTo>
                    <a:pt x="47" y="0"/>
                  </a:moveTo>
                  <a:lnTo>
                    <a:pt x="49" y="24"/>
                  </a:lnTo>
                  <a:lnTo>
                    <a:pt x="48" y="24"/>
                  </a:lnTo>
                  <a:lnTo>
                    <a:pt x="47" y="22"/>
                  </a:lnTo>
                  <a:lnTo>
                    <a:pt x="45" y="20"/>
                  </a:lnTo>
                  <a:lnTo>
                    <a:pt x="43" y="17"/>
                  </a:lnTo>
                  <a:lnTo>
                    <a:pt x="39" y="15"/>
                  </a:lnTo>
                  <a:lnTo>
                    <a:pt x="35" y="12"/>
                  </a:lnTo>
                  <a:lnTo>
                    <a:pt x="31" y="11"/>
                  </a:lnTo>
                  <a:lnTo>
                    <a:pt x="26" y="10"/>
                  </a:lnTo>
                  <a:lnTo>
                    <a:pt x="20" y="11"/>
                  </a:lnTo>
                  <a:lnTo>
                    <a:pt x="15" y="12"/>
                  </a:lnTo>
                  <a:lnTo>
                    <a:pt x="11" y="13"/>
                  </a:lnTo>
                  <a:lnTo>
                    <a:pt x="7" y="14"/>
                  </a:lnTo>
                  <a:lnTo>
                    <a:pt x="4" y="16"/>
                  </a:lnTo>
                  <a:lnTo>
                    <a:pt x="2" y="17"/>
                  </a:lnTo>
                  <a:lnTo>
                    <a:pt x="1" y="18"/>
                  </a:lnTo>
                  <a:lnTo>
                    <a:pt x="0" y="18"/>
                  </a:lnTo>
                  <a:lnTo>
                    <a:pt x="47" y="0"/>
                  </a:lnTo>
                </a:path>
              </a:pathLst>
            </a:custGeom>
            <a:solidFill>
              <a:srgbClr val="C1CEFF"/>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6" name="Freeform 35"/>
            <p:cNvSpPr>
              <a:spLocks/>
            </p:cNvSpPr>
            <p:nvPr/>
          </p:nvSpPr>
          <p:spPr bwMode="auto">
            <a:xfrm>
              <a:off x="5295" y="1175"/>
              <a:ext cx="56" cy="31"/>
            </a:xfrm>
            <a:custGeom>
              <a:avLst/>
              <a:gdLst>
                <a:gd name="T0" fmla="*/ 53 w 56"/>
                <a:gd name="T1" fmla="*/ 0 h 31"/>
                <a:gd name="T2" fmla="*/ 55 w 56"/>
                <a:gd name="T3" fmla="*/ 30 h 31"/>
                <a:gd name="T4" fmla="*/ 54 w 56"/>
                <a:gd name="T5" fmla="*/ 29 h 31"/>
                <a:gd name="T6" fmla="*/ 53 w 56"/>
                <a:gd name="T7" fmla="*/ 27 h 31"/>
                <a:gd name="T8" fmla="*/ 51 w 56"/>
                <a:gd name="T9" fmla="*/ 24 h 31"/>
                <a:gd name="T10" fmla="*/ 48 w 56"/>
                <a:gd name="T11" fmla="*/ 21 h 31"/>
                <a:gd name="T12" fmla="*/ 44 w 56"/>
                <a:gd name="T13" fmla="*/ 18 h 31"/>
                <a:gd name="T14" fmla="*/ 39 w 56"/>
                <a:gd name="T15" fmla="*/ 15 h 31"/>
                <a:gd name="T16" fmla="*/ 35 w 56"/>
                <a:gd name="T17" fmla="*/ 13 h 31"/>
                <a:gd name="T18" fmla="*/ 29 w 56"/>
                <a:gd name="T19" fmla="*/ 13 h 31"/>
                <a:gd name="T20" fmla="*/ 23 w 56"/>
                <a:gd name="T21" fmla="*/ 13 h 31"/>
                <a:gd name="T22" fmla="*/ 17 w 56"/>
                <a:gd name="T23" fmla="*/ 15 h 31"/>
                <a:gd name="T24" fmla="*/ 13 w 56"/>
                <a:gd name="T25" fmla="*/ 17 h 31"/>
                <a:gd name="T26" fmla="*/ 8 w 56"/>
                <a:gd name="T27" fmla="*/ 18 h 31"/>
                <a:gd name="T28" fmla="*/ 5 w 56"/>
                <a:gd name="T29" fmla="*/ 20 h 31"/>
                <a:gd name="T30" fmla="*/ 2 w 56"/>
                <a:gd name="T31" fmla="*/ 21 h 31"/>
                <a:gd name="T32" fmla="*/ 1 w 56"/>
                <a:gd name="T33" fmla="*/ 22 h 31"/>
                <a:gd name="T34" fmla="*/ 0 w 56"/>
                <a:gd name="T35" fmla="*/ 22 h 31"/>
                <a:gd name="T36" fmla="*/ 53 w 56"/>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31"/>
                <a:gd name="T59" fmla="*/ 56 w 56"/>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31">
                  <a:moveTo>
                    <a:pt x="53" y="0"/>
                  </a:moveTo>
                  <a:lnTo>
                    <a:pt x="55" y="30"/>
                  </a:lnTo>
                  <a:lnTo>
                    <a:pt x="54" y="29"/>
                  </a:lnTo>
                  <a:lnTo>
                    <a:pt x="53" y="27"/>
                  </a:lnTo>
                  <a:lnTo>
                    <a:pt x="51" y="24"/>
                  </a:lnTo>
                  <a:lnTo>
                    <a:pt x="48" y="21"/>
                  </a:lnTo>
                  <a:lnTo>
                    <a:pt x="44" y="18"/>
                  </a:lnTo>
                  <a:lnTo>
                    <a:pt x="39" y="15"/>
                  </a:lnTo>
                  <a:lnTo>
                    <a:pt x="35" y="13"/>
                  </a:lnTo>
                  <a:lnTo>
                    <a:pt x="29" y="13"/>
                  </a:lnTo>
                  <a:lnTo>
                    <a:pt x="23" y="13"/>
                  </a:lnTo>
                  <a:lnTo>
                    <a:pt x="17" y="15"/>
                  </a:lnTo>
                  <a:lnTo>
                    <a:pt x="13" y="17"/>
                  </a:lnTo>
                  <a:lnTo>
                    <a:pt x="8" y="18"/>
                  </a:lnTo>
                  <a:lnTo>
                    <a:pt x="5" y="20"/>
                  </a:lnTo>
                  <a:lnTo>
                    <a:pt x="2" y="21"/>
                  </a:lnTo>
                  <a:lnTo>
                    <a:pt x="1" y="22"/>
                  </a:lnTo>
                  <a:lnTo>
                    <a:pt x="0" y="22"/>
                  </a:lnTo>
                  <a:lnTo>
                    <a:pt x="53" y="0"/>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7" name="Freeform 36"/>
            <p:cNvSpPr>
              <a:spLocks/>
            </p:cNvSpPr>
            <p:nvPr/>
          </p:nvSpPr>
          <p:spPr bwMode="auto">
            <a:xfrm>
              <a:off x="5304" y="1303"/>
              <a:ext cx="25" cy="6"/>
            </a:xfrm>
            <a:custGeom>
              <a:avLst/>
              <a:gdLst>
                <a:gd name="T0" fmla="*/ 12 w 25"/>
                <a:gd name="T1" fmla="*/ 5 h 6"/>
                <a:gd name="T2" fmla="*/ 14 w 25"/>
                <a:gd name="T3" fmla="*/ 5 h 6"/>
                <a:gd name="T4" fmla="*/ 17 w 25"/>
                <a:gd name="T5" fmla="*/ 5 h 6"/>
                <a:gd name="T6" fmla="*/ 19 w 25"/>
                <a:gd name="T7" fmla="*/ 5 h 6"/>
                <a:gd name="T8" fmla="*/ 21 w 25"/>
                <a:gd name="T9" fmla="*/ 4 h 6"/>
                <a:gd name="T10" fmla="*/ 22 w 25"/>
                <a:gd name="T11" fmla="*/ 4 h 6"/>
                <a:gd name="T12" fmla="*/ 23 w 25"/>
                <a:gd name="T13" fmla="*/ 4 h 6"/>
                <a:gd name="T14" fmla="*/ 24 w 25"/>
                <a:gd name="T15" fmla="*/ 3 h 6"/>
                <a:gd name="T16" fmla="*/ 24 w 25"/>
                <a:gd name="T17" fmla="*/ 3 h 6"/>
                <a:gd name="T18" fmla="*/ 24 w 25"/>
                <a:gd name="T19" fmla="*/ 2 h 6"/>
                <a:gd name="T20" fmla="*/ 23 w 25"/>
                <a:gd name="T21" fmla="*/ 1 h 6"/>
                <a:gd name="T22" fmla="*/ 21 w 25"/>
                <a:gd name="T23" fmla="*/ 1 h 6"/>
                <a:gd name="T24" fmla="*/ 19 w 25"/>
                <a:gd name="T25" fmla="*/ 0 h 6"/>
                <a:gd name="T26" fmla="*/ 17 w 25"/>
                <a:gd name="T27" fmla="*/ 0 h 6"/>
                <a:gd name="T28" fmla="*/ 15 w 25"/>
                <a:gd name="T29" fmla="*/ 0 h 6"/>
                <a:gd name="T30" fmla="*/ 13 w 25"/>
                <a:gd name="T31" fmla="*/ 0 h 6"/>
                <a:gd name="T32" fmla="*/ 12 w 25"/>
                <a:gd name="T33" fmla="*/ 0 h 6"/>
                <a:gd name="T34" fmla="*/ 10 w 25"/>
                <a:gd name="T35" fmla="*/ 0 h 6"/>
                <a:gd name="T36" fmla="*/ 8 w 25"/>
                <a:gd name="T37" fmla="*/ 1 h 6"/>
                <a:gd name="T38" fmla="*/ 5 w 25"/>
                <a:gd name="T39" fmla="*/ 1 h 6"/>
                <a:gd name="T40" fmla="*/ 4 w 25"/>
                <a:gd name="T41" fmla="*/ 1 h 6"/>
                <a:gd name="T42" fmla="*/ 2 w 25"/>
                <a:gd name="T43" fmla="*/ 1 h 6"/>
                <a:gd name="T44" fmla="*/ 1 w 25"/>
                <a:gd name="T45" fmla="*/ 2 h 6"/>
                <a:gd name="T46" fmla="*/ 0 w 25"/>
                <a:gd name="T47" fmla="*/ 2 h 6"/>
                <a:gd name="T48" fmla="*/ 0 w 25"/>
                <a:gd name="T49" fmla="*/ 3 h 6"/>
                <a:gd name="T50" fmla="*/ 0 w 25"/>
                <a:gd name="T51" fmla="*/ 3 h 6"/>
                <a:gd name="T52" fmla="*/ 1 w 25"/>
                <a:gd name="T53" fmla="*/ 4 h 6"/>
                <a:gd name="T54" fmla="*/ 2 w 25"/>
                <a:gd name="T55" fmla="*/ 4 h 6"/>
                <a:gd name="T56" fmla="*/ 4 w 25"/>
                <a:gd name="T57" fmla="*/ 4 h 6"/>
                <a:gd name="T58" fmla="*/ 5 w 25"/>
                <a:gd name="T59" fmla="*/ 5 h 6"/>
                <a:gd name="T60" fmla="*/ 8 w 25"/>
                <a:gd name="T61" fmla="*/ 5 h 6"/>
                <a:gd name="T62" fmla="*/ 10 w 25"/>
                <a:gd name="T63" fmla="*/ 5 h 6"/>
                <a:gd name="T64" fmla="*/ 12 w 25"/>
                <a:gd name="T65" fmla="*/ 5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
                <a:gd name="T101" fmla="*/ 25 w 25"/>
                <a:gd name="T102" fmla="*/ 6 h 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
                  <a:moveTo>
                    <a:pt x="12" y="5"/>
                  </a:moveTo>
                  <a:lnTo>
                    <a:pt x="14" y="5"/>
                  </a:lnTo>
                  <a:lnTo>
                    <a:pt x="17" y="5"/>
                  </a:lnTo>
                  <a:lnTo>
                    <a:pt x="19" y="5"/>
                  </a:lnTo>
                  <a:lnTo>
                    <a:pt x="21" y="4"/>
                  </a:lnTo>
                  <a:lnTo>
                    <a:pt x="22" y="4"/>
                  </a:lnTo>
                  <a:lnTo>
                    <a:pt x="23" y="4"/>
                  </a:lnTo>
                  <a:lnTo>
                    <a:pt x="24" y="3"/>
                  </a:lnTo>
                  <a:lnTo>
                    <a:pt x="24" y="2"/>
                  </a:lnTo>
                  <a:lnTo>
                    <a:pt x="23" y="1"/>
                  </a:lnTo>
                  <a:lnTo>
                    <a:pt x="21" y="1"/>
                  </a:lnTo>
                  <a:lnTo>
                    <a:pt x="19" y="0"/>
                  </a:lnTo>
                  <a:lnTo>
                    <a:pt x="17" y="0"/>
                  </a:lnTo>
                  <a:lnTo>
                    <a:pt x="15" y="0"/>
                  </a:lnTo>
                  <a:lnTo>
                    <a:pt x="13" y="0"/>
                  </a:lnTo>
                  <a:lnTo>
                    <a:pt x="12" y="0"/>
                  </a:lnTo>
                  <a:lnTo>
                    <a:pt x="10" y="0"/>
                  </a:lnTo>
                  <a:lnTo>
                    <a:pt x="8" y="1"/>
                  </a:lnTo>
                  <a:lnTo>
                    <a:pt x="5" y="1"/>
                  </a:lnTo>
                  <a:lnTo>
                    <a:pt x="4" y="1"/>
                  </a:lnTo>
                  <a:lnTo>
                    <a:pt x="2" y="1"/>
                  </a:lnTo>
                  <a:lnTo>
                    <a:pt x="1" y="2"/>
                  </a:lnTo>
                  <a:lnTo>
                    <a:pt x="0" y="2"/>
                  </a:lnTo>
                  <a:lnTo>
                    <a:pt x="0" y="3"/>
                  </a:lnTo>
                  <a:lnTo>
                    <a:pt x="1" y="4"/>
                  </a:lnTo>
                  <a:lnTo>
                    <a:pt x="2" y="4"/>
                  </a:lnTo>
                  <a:lnTo>
                    <a:pt x="4" y="4"/>
                  </a:lnTo>
                  <a:lnTo>
                    <a:pt x="5" y="5"/>
                  </a:lnTo>
                  <a:lnTo>
                    <a:pt x="8" y="5"/>
                  </a:lnTo>
                  <a:lnTo>
                    <a:pt x="10" y="5"/>
                  </a:lnTo>
                  <a:lnTo>
                    <a:pt x="12" y="5"/>
                  </a:lnTo>
                </a:path>
              </a:pathLst>
            </a:custGeom>
            <a:solidFill>
              <a:srgbClr val="000000"/>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8" name="Freeform 37"/>
            <p:cNvSpPr>
              <a:spLocks/>
            </p:cNvSpPr>
            <p:nvPr/>
          </p:nvSpPr>
          <p:spPr bwMode="auto">
            <a:xfrm>
              <a:off x="5304" y="1303"/>
              <a:ext cx="31" cy="12"/>
            </a:xfrm>
            <a:custGeom>
              <a:avLst/>
              <a:gdLst>
                <a:gd name="T0" fmla="*/ 15 w 31"/>
                <a:gd name="T1" fmla="*/ 11 h 12"/>
                <a:gd name="T2" fmla="*/ 18 w 31"/>
                <a:gd name="T3" fmla="*/ 11 h 12"/>
                <a:gd name="T4" fmla="*/ 21 w 31"/>
                <a:gd name="T5" fmla="*/ 10 h 12"/>
                <a:gd name="T6" fmla="*/ 23 w 31"/>
                <a:gd name="T7" fmla="*/ 10 h 12"/>
                <a:gd name="T8" fmla="*/ 26 w 31"/>
                <a:gd name="T9" fmla="*/ 9 h 12"/>
                <a:gd name="T10" fmla="*/ 28 w 31"/>
                <a:gd name="T11" fmla="*/ 9 h 12"/>
                <a:gd name="T12" fmla="*/ 29 w 31"/>
                <a:gd name="T13" fmla="*/ 8 h 12"/>
                <a:gd name="T14" fmla="*/ 29 w 31"/>
                <a:gd name="T15" fmla="*/ 7 h 12"/>
                <a:gd name="T16" fmla="*/ 30 w 31"/>
                <a:gd name="T17" fmla="*/ 6 h 12"/>
                <a:gd name="T18" fmla="*/ 29 w 31"/>
                <a:gd name="T19" fmla="*/ 3 h 12"/>
                <a:gd name="T20" fmla="*/ 28 w 31"/>
                <a:gd name="T21" fmla="*/ 2 h 12"/>
                <a:gd name="T22" fmla="*/ 26 w 31"/>
                <a:gd name="T23" fmla="*/ 1 h 12"/>
                <a:gd name="T24" fmla="*/ 24 w 31"/>
                <a:gd name="T25" fmla="*/ 1 h 12"/>
                <a:gd name="T26" fmla="*/ 22 w 31"/>
                <a:gd name="T27" fmla="*/ 0 h 12"/>
                <a:gd name="T28" fmla="*/ 19 w 31"/>
                <a:gd name="T29" fmla="*/ 1 h 12"/>
                <a:gd name="T30" fmla="*/ 17 w 31"/>
                <a:gd name="T31" fmla="*/ 1 h 12"/>
                <a:gd name="T32" fmla="*/ 15 w 31"/>
                <a:gd name="T33" fmla="*/ 1 h 12"/>
                <a:gd name="T34" fmla="*/ 12 w 31"/>
                <a:gd name="T35" fmla="*/ 1 h 12"/>
                <a:gd name="T36" fmla="*/ 10 w 31"/>
                <a:gd name="T37" fmla="*/ 1 h 12"/>
                <a:gd name="T38" fmla="*/ 7 w 31"/>
                <a:gd name="T39" fmla="*/ 1 h 12"/>
                <a:gd name="T40" fmla="*/ 5 w 31"/>
                <a:gd name="T41" fmla="*/ 2 h 12"/>
                <a:gd name="T42" fmla="*/ 3 w 31"/>
                <a:gd name="T43" fmla="*/ 3 h 12"/>
                <a:gd name="T44" fmla="*/ 1 w 31"/>
                <a:gd name="T45" fmla="*/ 3 h 12"/>
                <a:gd name="T46" fmla="*/ 1 w 31"/>
                <a:gd name="T47" fmla="*/ 5 h 12"/>
                <a:gd name="T48" fmla="*/ 0 w 31"/>
                <a:gd name="T49" fmla="*/ 6 h 12"/>
                <a:gd name="T50" fmla="*/ 1 w 31"/>
                <a:gd name="T51" fmla="*/ 7 h 12"/>
                <a:gd name="T52" fmla="*/ 1 w 31"/>
                <a:gd name="T53" fmla="*/ 8 h 12"/>
                <a:gd name="T54" fmla="*/ 3 w 31"/>
                <a:gd name="T55" fmla="*/ 9 h 12"/>
                <a:gd name="T56" fmla="*/ 5 w 31"/>
                <a:gd name="T57" fmla="*/ 9 h 12"/>
                <a:gd name="T58" fmla="*/ 7 w 31"/>
                <a:gd name="T59" fmla="*/ 10 h 12"/>
                <a:gd name="T60" fmla="*/ 10 w 31"/>
                <a:gd name="T61" fmla="*/ 10 h 12"/>
                <a:gd name="T62" fmla="*/ 12 w 31"/>
                <a:gd name="T63" fmla="*/ 11 h 12"/>
                <a:gd name="T64" fmla="*/ 15 w 31"/>
                <a:gd name="T65" fmla="*/ 11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12"/>
                <a:gd name="T101" fmla="*/ 31 w 31"/>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12">
                  <a:moveTo>
                    <a:pt x="15" y="11"/>
                  </a:moveTo>
                  <a:lnTo>
                    <a:pt x="18" y="11"/>
                  </a:lnTo>
                  <a:lnTo>
                    <a:pt x="21" y="10"/>
                  </a:lnTo>
                  <a:lnTo>
                    <a:pt x="23" y="10"/>
                  </a:lnTo>
                  <a:lnTo>
                    <a:pt x="26" y="9"/>
                  </a:lnTo>
                  <a:lnTo>
                    <a:pt x="28" y="9"/>
                  </a:lnTo>
                  <a:lnTo>
                    <a:pt x="29" y="8"/>
                  </a:lnTo>
                  <a:lnTo>
                    <a:pt x="29" y="7"/>
                  </a:lnTo>
                  <a:lnTo>
                    <a:pt x="30" y="6"/>
                  </a:lnTo>
                  <a:lnTo>
                    <a:pt x="29" y="3"/>
                  </a:lnTo>
                  <a:lnTo>
                    <a:pt x="28" y="2"/>
                  </a:lnTo>
                  <a:lnTo>
                    <a:pt x="26" y="1"/>
                  </a:lnTo>
                  <a:lnTo>
                    <a:pt x="24" y="1"/>
                  </a:lnTo>
                  <a:lnTo>
                    <a:pt x="22" y="0"/>
                  </a:lnTo>
                  <a:lnTo>
                    <a:pt x="19" y="1"/>
                  </a:lnTo>
                  <a:lnTo>
                    <a:pt x="17" y="1"/>
                  </a:lnTo>
                  <a:lnTo>
                    <a:pt x="15" y="1"/>
                  </a:lnTo>
                  <a:lnTo>
                    <a:pt x="12" y="1"/>
                  </a:lnTo>
                  <a:lnTo>
                    <a:pt x="10" y="1"/>
                  </a:lnTo>
                  <a:lnTo>
                    <a:pt x="7" y="1"/>
                  </a:lnTo>
                  <a:lnTo>
                    <a:pt x="5" y="2"/>
                  </a:lnTo>
                  <a:lnTo>
                    <a:pt x="3" y="3"/>
                  </a:lnTo>
                  <a:lnTo>
                    <a:pt x="1" y="3"/>
                  </a:lnTo>
                  <a:lnTo>
                    <a:pt x="1" y="5"/>
                  </a:lnTo>
                  <a:lnTo>
                    <a:pt x="0" y="6"/>
                  </a:lnTo>
                  <a:lnTo>
                    <a:pt x="1" y="7"/>
                  </a:lnTo>
                  <a:lnTo>
                    <a:pt x="1" y="8"/>
                  </a:lnTo>
                  <a:lnTo>
                    <a:pt x="3" y="9"/>
                  </a:lnTo>
                  <a:lnTo>
                    <a:pt x="5" y="9"/>
                  </a:lnTo>
                  <a:lnTo>
                    <a:pt x="7" y="10"/>
                  </a:lnTo>
                  <a:lnTo>
                    <a:pt x="10" y="10"/>
                  </a:lnTo>
                  <a:lnTo>
                    <a:pt x="12" y="11"/>
                  </a:lnTo>
                  <a:lnTo>
                    <a:pt x="15" y="11"/>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49" name="Freeform 38"/>
            <p:cNvSpPr>
              <a:spLocks/>
            </p:cNvSpPr>
            <p:nvPr/>
          </p:nvSpPr>
          <p:spPr bwMode="auto">
            <a:xfrm>
              <a:off x="5306" y="1197"/>
              <a:ext cx="31" cy="19"/>
            </a:xfrm>
            <a:custGeom>
              <a:avLst/>
              <a:gdLst>
                <a:gd name="T0" fmla="*/ 15 w 31"/>
                <a:gd name="T1" fmla="*/ 18 h 19"/>
                <a:gd name="T2" fmla="*/ 18 w 31"/>
                <a:gd name="T3" fmla="*/ 18 h 19"/>
                <a:gd name="T4" fmla="*/ 21 w 31"/>
                <a:gd name="T5" fmla="*/ 17 h 19"/>
                <a:gd name="T6" fmla="*/ 24 w 31"/>
                <a:gd name="T7" fmla="*/ 17 h 19"/>
                <a:gd name="T8" fmla="*/ 26 w 31"/>
                <a:gd name="T9" fmla="*/ 15 h 19"/>
                <a:gd name="T10" fmla="*/ 28 w 31"/>
                <a:gd name="T11" fmla="*/ 14 h 19"/>
                <a:gd name="T12" fmla="*/ 29 w 31"/>
                <a:gd name="T13" fmla="*/ 12 h 19"/>
                <a:gd name="T14" fmla="*/ 30 w 31"/>
                <a:gd name="T15" fmla="*/ 11 h 19"/>
                <a:gd name="T16" fmla="*/ 30 w 31"/>
                <a:gd name="T17" fmla="*/ 9 h 19"/>
                <a:gd name="T18" fmla="*/ 30 w 31"/>
                <a:gd name="T19" fmla="*/ 7 h 19"/>
                <a:gd name="T20" fmla="*/ 29 w 31"/>
                <a:gd name="T21" fmla="*/ 6 h 19"/>
                <a:gd name="T22" fmla="*/ 28 w 31"/>
                <a:gd name="T23" fmla="*/ 4 h 19"/>
                <a:gd name="T24" fmla="*/ 26 w 31"/>
                <a:gd name="T25" fmla="*/ 3 h 19"/>
                <a:gd name="T26" fmla="*/ 24 w 31"/>
                <a:gd name="T27" fmla="*/ 1 h 19"/>
                <a:gd name="T28" fmla="*/ 21 w 31"/>
                <a:gd name="T29" fmla="*/ 1 h 19"/>
                <a:gd name="T30" fmla="*/ 18 w 31"/>
                <a:gd name="T31" fmla="*/ 0 h 19"/>
                <a:gd name="T32" fmla="*/ 15 w 31"/>
                <a:gd name="T33" fmla="*/ 0 h 19"/>
                <a:gd name="T34" fmla="*/ 12 w 31"/>
                <a:gd name="T35" fmla="*/ 0 h 19"/>
                <a:gd name="T36" fmla="*/ 9 w 31"/>
                <a:gd name="T37" fmla="*/ 1 h 19"/>
                <a:gd name="T38" fmla="*/ 7 w 31"/>
                <a:gd name="T39" fmla="*/ 1 h 19"/>
                <a:gd name="T40" fmla="*/ 4 w 31"/>
                <a:gd name="T41" fmla="*/ 3 h 19"/>
                <a:gd name="T42" fmla="*/ 3 w 31"/>
                <a:gd name="T43" fmla="*/ 4 h 19"/>
                <a:gd name="T44" fmla="*/ 1 w 31"/>
                <a:gd name="T45" fmla="*/ 6 h 19"/>
                <a:gd name="T46" fmla="*/ 0 w 31"/>
                <a:gd name="T47" fmla="*/ 7 h 19"/>
                <a:gd name="T48" fmla="*/ 0 w 31"/>
                <a:gd name="T49" fmla="*/ 9 h 19"/>
                <a:gd name="T50" fmla="*/ 0 w 31"/>
                <a:gd name="T51" fmla="*/ 11 h 19"/>
                <a:gd name="T52" fmla="*/ 1 w 31"/>
                <a:gd name="T53" fmla="*/ 12 h 19"/>
                <a:gd name="T54" fmla="*/ 3 w 31"/>
                <a:gd name="T55" fmla="*/ 14 h 19"/>
                <a:gd name="T56" fmla="*/ 4 w 31"/>
                <a:gd name="T57" fmla="*/ 15 h 19"/>
                <a:gd name="T58" fmla="*/ 7 w 31"/>
                <a:gd name="T59" fmla="*/ 17 h 19"/>
                <a:gd name="T60" fmla="*/ 9 w 31"/>
                <a:gd name="T61" fmla="*/ 17 h 19"/>
                <a:gd name="T62" fmla="*/ 12 w 31"/>
                <a:gd name="T63" fmla="*/ 18 h 19"/>
                <a:gd name="T64" fmla="*/ 15 w 31"/>
                <a:gd name="T65" fmla="*/ 18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19"/>
                <a:gd name="T101" fmla="*/ 31 w 31"/>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19">
                  <a:moveTo>
                    <a:pt x="15" y="18"/>
                  </a:moveTo>
                  <a:lnTo>
                    <a:pt x="18" y="18"/>
                  </a:lnTo>
                  <a:lnTo>
                    <a:pt x="21" y="17"/>
                  </a:lnTo>
                  <a:lnTo>
                    <a:pt x="24" y="17"/>
                  </a:lnTo>
                  <a:lnTo>
                    <a:pt x="26" y="15"/>
                  </a:lnTo>
                  <a:lnTo>
                    <a:pt x="28" y="14"/>
                  </a:lnTo>
                  <a:lnTo>
                    <a:pt x="29" y="12"/>
                  </a:lnTo>
                  <a:lnTo>
                    <a:pt x="30" y="11"/>
                  </a:lnTo>
                  <a:lnTo>
                    <a:pt x="30" y="9"/>
                  </a:lnTo>
                  <a:lnTo>
                    <a:pt x="30" y="7"/>
                  </a:lnTo>
                  <a:lnTo>
                    <a:pt x="29" y="6"/>
                  </a:lnTo>
                  <a:lnTo>
                    <a:pt x="28" y="4"/>
                  </a:lnTo>
                  <a:lnTo>
                    <a:pt x="26" y="3"/>
                  </a:lnTo>
                  <a:lnTo>
                    <a:pt x="24" y="1"/>
                  </a:lnTo>
                  <a:lnTo>
                    <a:pt x="21" y="1"/>
                  </a:lnTo>
                  <a:lnTo>
                    <a:pt x="18" y="0"/>
                  </a:lnTo>
                  <a:lnTo>
                    <a:pt x="15" y="0"/>
                  </a:lnTo>
                  <a:lnTo>
                    <a:pt x="12" y="0"/>
                  </a:lnTo>
                  <a:lnTo>
                    <a:pt x="9" y="1"/>
                  </a:lnTo>
                  <a:lnTo>
                    <a:pt x="7" y="1"/>
                  </a:lnTo>
                  <a:lnTo>
                    <a:pt x="4" y="3"/>
                  </a:lnTo>
                  <a:lnTo>
                    <a:pt x="3" y="4"/>
                  </a:lnTo>
                  <a:lnTo>
                    <a:pt x="1" y="6"/>
                  </a:lnTo>
                  <a:lnTo>
                    <a:pt x="0" y="7"/>
                  </a:lnTo>
                  <a:lnTo>
                    <a:pt x="0" y="9"/>
                  </a:lnTo>
                  <a:lnTo>
                    <a:pt x="0" y="11"/>
                  </a:lnTo>
                  <a:lnTo>
                    <a:pt x="1" y="12"/>
                  </a:lnTo>
                  <a:lnTo>
                    <a:pt x="3" y="14"/>
                  </a:lnTo>
                  <a:lnTo>
                    <a:pt x="4" y="15"/>
                  </a:lnTo>
                  <a:lnTo>
                    <a:pt x="7" y="17"/>
                  </a:lnTo>
                  <a:lnTo>
                    <a:pt x="9" y="17"/>
                  </a:lnTo>
                  <a:lnTo>
                    <a:pt x="12" y="18"/>
                  </a:lnTo>
                  <a:lnTo>
                    <a:pt x="15" y="18"/>
                  </a:lnTo>
                </a:path>
              </a:pathLst>
            </a:custGeom>
            <a:solidFill>
              <a:srgbClr val="000000"/>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50" name="Freeform 39"/>
            <p:cNvSpPr>
              <a:spLocks/>
            </p:cNvSpPr>
            <p:nvPr/>
          </p:nvSpPr>
          <p:spPr bwMode="auto">
            <a:xfrm>
              <a:off x="5306" y="1197"/>
              <a:ext cx="37" cy="25"/>
            </a:xfrm>
            <a:custGeom>
              <a:avLst/>
              <a:gdLst>
                <a:gd name="T0" fmla="*/ 18 w 37"/>
                <a:gd name="T1" fmla="*/ 24 h 25"/>
                <a:gd name="T2" fmla="*/ 22 w 37"/>
                <a:gd name="T3" fmla="*/ 24 h 25"/>
                <a:gd name="T4" fmla="*/ 25 w 37"/>
                <a:gd name="T5" fmla="*/ 23 h 25"/>
                <a:gd name="T6" fmla="*/ 28 w 37"/>
                <a:gd name="T7" fmla="*/ 22 h 25"/>
                <a:gd name="T8" fmla="*/ 31 w 37"/>
                <a:gd name="T9" fmla="*/ 20 h 25"/>
                <a:gd name="T10" fmla="*/ 33 w 37"/>
                <a:gd name="T11" fmla="*/ 18 h 25"/>
                <a:gd name="T12" fmla="*/ 35 w 37"/>
                <a:gd name="T13" fmla="*/ 17 h 25"/>
                <a:gd name="T14" fmla="*/ 36 w 37"/>
                <a:gd name="T15" fmla="*/ 15 h 25"/>
                <a:gd name="T16" fmla="*/ 36 w 37"/>
                <a:gd name="T17" fmla="*/ 12 h 25"/>
                <a:gd name="T18" fmla="*/ 36 w 37"/>
                <a:gd name="T19" fmla="*/ 10 h 25"/>
                <a:gd name="T20" fmla="*/ 35 w 37"/>
                <a:gd name="T21" fmla="*/ 7 h 25"/>
                <a:gd name="T22" fmla="*/ 33 w 37"/>
                <a:gd name="T23" fmla="*/ 6 h 25"/>
                <a:gd name="T24" fmla="*/ 31 w 37"/>
                <a:gd name="T25" fmla="*/ 4 h 25"/>
                <a:gd name="T26" fmla="*/ 28 w 37"/>
                <a:gd name="T27" fmla="*/ 2 h 25"/>
                <a:gd name="T28" fmla="*/ 25 w 37"/>
                <a:gd name="T29" fmla="*/ 1 h 25"/>
                <a:gd name="T30" fmla="*/ 22 w 37"/>
                <a:gd name="T31" fmla="*/ 0 h 25"/>
                <a:gd name="T32" fmla="*/ 18 w 37"/>
                <a:gd name="T33" fmla="*/ 0 h 25"/>
                <a:gd name="T34" fmla="*/ 14 w 37"/>
                <a:gd name="T35" fmla="*/ 0 h 25"/>
                <a:gd name="T36" fmla="*/ 11 w 37"/>
                <a:gd name="T37" fmla="*/ 1 h 25"/>
                <a:gd name="T38" fmla="*/ 8 w 37"/>
                <a:gd name="T39" fmla="*/ 2 h 25"/>
                <a:gd name="T40" fmla="*/ 5 w 37"/>
                <a:gd name="T41" fmla="*/ 4 h 25"/>
                <a:gd name="T42" fmla="*/ 3 w 37"/>
                <a:gd name="T43" fmla="*/ 6 h 25"/>
                <a:gd name="T44" fmla="*/ 1 w 37"/>
                <a:gd name="T45" fmla="*/ 7 h 25"/>
                <a:gd name="T46" fmla="*/ 0 w 37"/>
                <a:gd name="T47" fmla="*/ 10 h 25"/>
                <a:gd name="T48" fmla="*/ 0 w 37"/>
                <a:gd name="T49" fmla="*/ 12 h 25"/>
                <a:gd name="T50" fmla="*/ 0 w 37"/>
                <a:gd name="T51" fmla="*/ 15 h 25"/>
                <a:gd name="T52" fmla="*/ 1 w 37"/>
                <a:gd name="T53" fmla="*/ 17 h 25"/>
                <a:gd name="T54" fmla="*/ 3 w 37"/>
                <a:gd name="T55" fmla="*/ 18 h 25"/>
                <a:gd name="T56" fmla="*/ 5 w 37"/>
                <a:gd name="T57" fmla="*/ 20 h 25"/>
                <a:gd name="T58" fmla="*/ 8 w 37"/>
                <a:gd name="T59" fmla="*/ 22 h 25"/>
                <a:gd name="T60" fmla="*/ 11 w 37"/>
                <a:gd name="T61" fmla="*/ 23 h 25"/>
                <a:gd name="T62" fmla="*/ 14 w 37"/>
                <a:gd name="T63" fmla="*/ 24 h 25"/>
                <a:gd name="T64" fmla="*/ 18 w 37"/>
                <a:gd name="T65" fmla="*/ 24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25"/>
                <a:gd name="T101" fmla="*/ 37 w 37"/>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25">
                  <a:moveTo>
                    <a:pt x="18" y="24"/>
                  </a:moveTo>
                  <a:lnTo>
                    <a:pt x="22" y="24"/>
                  </a:lnTo>
                  <a:lnTo>
                    <a:pt x="25" y="23"/>
                  </a:lnTo>
                  <a:lnTo>
                    <a:pt x="28" y="22"/>
                  </a:lnTo>
                  <a:lnTo>
                    <a:pt x="31" y="20"/>
                  </a:lnTo>
                  <a:lnTo>
                    <a:pt x="33" y="18"/>
                  </a:lnTo>
                  <a:lnTo>
                    <a:pt x="35" y="17"/>
                  </a:lnTo>
                  <a:lnTo>
                    <a:pt x="36" y="15"/>
                  </a:lnTo>
                  <a:lnTo>
                    <a:pt x="36" y="12"/>
                  </a:lnTo>
                  <a:lnTo>
                    <a:pt x="36" y="10"/>
                  </a:lnTo>
                  <a:lnTo>
                    <a:pt x="35" y="7"/>
                  </a:lnTo>
                  <a:lnTo>
                    <a:pt x="33" y="6"/>
                  </a:lnTo>
                  <a:lnTo>
                    <a:pt x="31" y="4"/>
                  </a:lnTo>
                  <a:lnTo>
                    <a:pt x="28" y="2"/>
                  </a:lnTo>
                  <a:lnTo>
                    <a:pt x="25" y="1"/>
                  </a:lnTo>
                  <a:lnTo>
                    <a:pt x="22" y="0"/>
                  </a:lnTo>
                  <a:lnTo>
                    <a:pt x="18" y="0"/>
                  </a:lnTo>
                  <a:lnTo>
                    <a:pt x="14" y="0"/>
                  </a:lnTo>
                  <a:lnTo>
                    <a:pt x="11" y="1"/>
                  </a:lnTo>
                  <a:lnTo>
                    <a:pt x="8" y="2"/>
                  </a:lnTo>
                  <a:lnTo>
                    <a:pt x="5" y="4"/>
                  </a:lnTo>
                  <a:lnTo>
                    <a:pt x="3" y="6"/>
                  </a:lnTo>
                  <a:lnTo>
                    <a:pt x="1" y="7"/>
                  </a:lnTo>
                  <a:lnTo>
                    <a:pt x="0" y="10"/>
                  </a:lnTo>
                  <a:lnTo>
                    <a:pt x="0" y="12"/>
                  </a:lnTo>
                  <a:lnTo>
                    <a:pt x="0" y="15"/>
                  </a:lnTo>
                  <a:lnTo>
                    <a:pt x="1" y="17"/>
                  </a:lnTo>
                  <a:lnTo>
                    <a:pt x="3" y="18"/>
                  </a:lnTo>
                  <a:lnTo>
                    <a:pt x="5" y="20"/>
                  </a:lnTo>
                  <a:lnTo>
                    <a:pt x="8" y="22"/>
                  </a:lnTo>
                  <a:lnTo>
                    <a:pt x="11" y="23"/>
                  </a:lnTo>
                  <a:lnTo>
                    <a:pt x="14" y="24"/>
                  </a:lnTo>
                  <a:lnTo>
                    <a:pt x="18" y="24"/>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51" name="Freeform 40"/>
            <p:cNvSpPr>
              <a:spLocks/>
            </p:cNvSpPr>
            <p:nvPr/>
          </p:nvSpPr>
          <p:spPr bwMode="auto">
            <a:xfrm>
              <a:off x="5474" y="1033"/>
              <a:ext cx="273" cy="488"/>
            </a:xfrm>
            <a:custGeom>
              <a:avLst/>
              <a:gdLst>
                <a:gd name="T0" fmla="*/ 248 w 273"/>
                <a:gd name="T1" fmla="*/ 128 h 488"/>
                <a:gd name="T2" fmla="*/ 220 w 273"/>
                <a:gd name="T3" fmla="*/ 78 h 488"/>
                <a:gd name="T4" fmla="*/ 182 w 273"/>
                <a:gd name="T5" fmla="*/ 35 h 488"/>
                <a:gd name="T6" fmla="*/ 131 w 273"/>
                <a:gd name="T7" fmla="*/ 7 h 488"/>
                <a:gd name="T8" fmla="*/ 94 w 273"/>
                <a:gd name="T9" fmla="*/ 4 h 488"/>
                <a:gd name="T10" fmla="*/ 79 w 273"/>
                <a:gd name="T11" fmla="*/ 11 h 488"/>
                <a:gd name="T12" fmla="*/ 64 w 273"/>
                <a:gd name="T13" fmla="*/ 17 h 488"/>
                <a:gd name="T14" fmla="*/ 49 w 273"/>
                <a:gd name="T15" fmla="*/ 22 h 488"/>
                <a:gd name="T16" fmla="*/ 39 w 273"/>
                <a:gd name="T17" fmla="*/ 28 h 488"/>
                <a:gd name="T18" fmla="*/ 34 w 273"/>
                <a:gd name="T19" fmla="*/ 33 h 488"/>
                <a:gd name="T20" fmla="*/ 29 w 273"/>
                <a:gd name="T21" fmla="*/ 36 h 488"/>
                <a:gd name="T22" fmla="*/ 25 w 273"/>
                <a:gd name="T23" fmla="*/ 40 h 488"/>
                <a:gd name="T24" fmla="*/ 21 w 273"/>
                <a:gd name="T25" fmla="*/ 45 h 488"/>
                <a:gd name="T26" fmla="*/ 15 w 273"/>
                <a:gd name="T27" fmla="*/ 53 h 488"/>
                <a:gd name="T28" fmla="*/ 9 w 273"/>
                <a:gd name="T29" fmla="*/ 60 h 488"/>
                <a:gd name="T30" fmla="*/ 5 w 273"/>
                <a:gd name="T31" fmla="*/ 67 h 488"/>
                <a:gd name="T32" fmla="*/ 3 w 273"/>
                <a:gd name="T33" fmla="*/ 73 h 488"/>
                <a:gd name="T34" fmla="*/ 2 w 273"/>
                <a:gd name="T35" fmla="*/ 77 h 488"/>
                <a:gd name="T36" fmla="*/ 1 w 273"/>
                <a:gd name="T37" fmla="*/ 80 h 488"/>
                <a:gd name="T38" fmla="*/ 0 w 273"/>
                <a:gd name="T39" fmla="*/ 85 h 488"/>
                <a:gd name="T40" fmla="*/ 3 w 273"/>
                <a:gd name="T41" fmla="*/ 96 h 488"/>
                <a:gd name="T42" fmla="*/ 6 w 273"/>
                <a:gd name="T43" fmla="*/ 114 h 488"/>
                <a:gd name="T44" fmla="*/ 9 w 273"/>
                <a:gd name="T45" fmla="*/ 132 h 488"/>
                <a:gd name="T46" fmla="*/ 10 w 273"/>
                <a:gd name="T47" fmla="*/ 150 h 488"/>
                <a:gd name="T48" fmla="*/ 11 w 273"/>
                <a:gd name="T49" fmla="*/ 167 h 488"/>
                <a:gd name="T50" fmla="*/ 21 w 273"/>
                <a:gd name="T51" fmla="*/ 181 h 488"/>
                <a:gd name="T52" fmla="*/ 38 w 273"/>
                <a:gd name="T53" fmla="*/ 192 h 488"/>
                <a:gd name="T54" fmla="*/ 55 w 273"/>
                <a:gd name="T55" fmla="*/ 201 h 488"/>
                <a:gd name="T56" fmla="*/ 65 w 273"/>
                <a:gd name="T57" fmla="*/ 211 h 488"/>
                <a:gd name="T58" fmla="*/ 65 w 273"/>
                <a:gd name="T59" fmla="*/ 222 h 488"/>
                <a:gd name="T60" fmla="*/ 61 w 273"/>
                <a:gd name="T61" fmla="*/ 236 h 488"/>
                <a:gd name="T62" fmla="*/ 59 w 273"/>
                <a:gd name="T63" fmla="*/ 250 h 488"/>
                <a:gd name="T64" fmla="*/ 61 w 273"/>
                <a:gd name="T65" fmla="*/ 262 h 488"/>
                <a:gd name="T66" fmla="*/ 65 w 273"/>
                <a:gd name="T67" fmla="*/ 275 h 488"/>
                <a:gd name="T68" fmla="*/ 70 w 273"/>
                <a:gd name="T69" fmla="*/ 286 h 488"/>
                <a:gd name="T70" fmla="*/ 72 w 273"/>
                <a:gd name="T71" fmla="*/ 297 h 488"/>
                <a:gd name="T72" fmla="*/ 68 w 273"/>
                <a:gd name="T73" fmla="*/ 308 h 488"/>
                <a:gd name="T74" fmla="*/ 59 w 273"/>
                <a:gd name="T75" fmla="*/ 317 h 488"/>
                <a:gd name="T76" fmla="*/ 48 w 273"/>
                <a:gd name="T77" fmla="*/ 325 h 488"/>
                <a:gd name="T78" fmla="*/ 38 w 273"/>
                <a:gd name="T79" fmla="*/ 336 h 488"/>
                <a:gd name="T80" fmla="*/ 28 w 273"/>
                <a:gd name="T81" fmla="*/ 351 h 488"/>
                <a:gd name="T82" fmla="*/ 21 w 273"/>
                <a:gd name="T83" fmla="*/ 371 h 488"/>
                <a:gd name="T84" fmla="*/ 19 w 273"/>
                <a:gd name="T85" fmla="*/ 391 h 488"/>
                <a:gd name="T86" fmla="*/ 20 w 273"/>
                <a:gd name="T87" fmla="*/ 411 h 488"/>
                <a:gd name="T88" fmla="*/ 26 w 273"/>
                <a:gd name="T89" fmla="*/ 436 h 488"/>
                <a:gd name="T90" fmla="*/ 42 w 273"/>
                <a:gd name="T91" fmla="*/ 459 h 488"/>
                <a:gd name="T92" fmla="*/ 66 w 273"/>
                <a:gd name="T93" fmla="*/ 476 h 488"/>
                <a:gd name="T94" fmla="*/ 93 w 273"/>
                <a:gd name="T95" fmla="*/ 485 h 488"/>
                <a:gd name="T96" fmla="*/ 124 w 273"/>
                <a:gd name="T97" fmla="*/ 486 h 488"/>
                <a:gd name="T98" fmla="*/ 154 w 273"/>
                <a:gd name="T99" fmla="*/ 480 h 488"/>
                <a:gd name="T100" fmla="*/ 181 w 273"/>
                <a:gd name="T101" fmla="*/ 467 h 488"/>
                <a:gd name="T102" fmla="*/ 205 w 273"/>
                <a:gd name="T103" fmla="*/ 447 h 488"/>
                <a:gd name="T104" fmla="*/ 236 w 273"/>
                <a:gd name="T105" fmla="*/ 402 h 488"/>
                <a:gd name="T106" fmla="*/ 263 w 273"/>
                <a:gd name="T107" fmla="*/ 334 h 488"/>
                <a:gd name="T108" fmla="*/ 272 w 273"/>
                <a:gd name="T109" fmla="*/ 263 h 488"/>
                <a:gd name="T110" fmla="*/ 266 w 273"/>
                <a:gd name="T111" fmla="*/ 191 h 4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
                <a:gd name="T169" fmla="*/ 0 h 488"/>
                <a:gd name="T170" fmla="*/ 273 w 273"/>
                <a:gd name="T171" fmla="*/ 488 h 4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 h="488">
                  <a:moveTo>
                    <a:pt x="257" y="154"/>
                  </a:moveTo>
                  <a:lnTo>
                    <a:pt x="248" y="128"/>
                  </a:lnTo>
                  <a:lnTo>
                    <a:pt x="236" y="102"/>
                  </a:lnTo>
                  <a:lnTo>
                    <a:pt x="220" y="78"/>
                  </a:lnTo>
                  <a:lnTo>
                    <a:pt x="203" y="55"/>
                  </a:lnTo>
                  <a:lnTo>
                    <a:pt x="182" y="35"/>
                  </a:lnTo>
                  <a:lnTo>
                    <a:pt x="157" y="19"/>
                  </a:lnTo>
                  <a:lnTo>
                    <a:pt x="131" y="7"/>
                  </a:lnTo>
                  <a:lnTo>
                    <a:pt x="101" y="0"/>
                  </a:lnTo>
                  <a:lnTo>
                    <a:pt x="94" y="4"/>
                  </a:lnTo>
                  <a:lnTo>
                    <a:pt x="87" y="8"/>
                  </a:lnTo>
                  <a:lnTo>
                    <a:pt x="79" y="11"/>
                  </a:lnTo>
                  <a:lnTo>
                    <a:pt x="72" y="14"/>
                  </a:lnTo>
                  <a:lnTo>
                    <a:pt x="64" y="17"/>
                  </a:lnTo>
                  <a:lnTo>
                    <a:pt x="56" y="19"/>
                  </a:lnTo>
                  <a:lnTo>
                    <a:pt x="49" y="22"/>
                  </a:lnTo>
                  <a:lnTo>
                    <a:pt x="42" y="26"/>
                  </a:lnTo>
                  <a:lnTo>
                    <a:pt x="39" y="28"/>
                  </a:lnTo>
                  <a:lnTo>
                    <a:pt x="36" y="31"/>
                  </a:lnTo>
                  <a:lnTo>
                    <a:pt x="34" y="33"/>
                  </a:lnTo>
                  <a:lnTo>
                    <a:pt x="32" y="34"/>
                  </a:lnTo>
                  <a:lnTo>
                    <a:pt x="29" y="36"/>
                  </a:lnTo>
                  <a:lnTo>
                    <a:pt x="28" y="38"/>
                  </a:lnTo>
                  <a:lnTo>
                    <a:pt x="25" y="40"/>
                  </a:lnTo>
                  <a:lnTo>
                    <a:pt x="23" y="41"/>
                  </a:lnTo>
                  <a:lnTo>
                    <a:pt x="21" y="45"/>
                  </a:lnTo>
                  <a:lnTo>
                    <a:pt x="18" y="49"/>
                  </a:lnTo>
                  <a:lnTo>
                    <a:pt x="15" y="53"/>
                  </a:lnTo>
                  <a:lnTo>
                    <a:pt x="12" y="56"/>
                  </a:lnTo>
                  <a:lnTo>
                    <a:pt x="9" y="60"/>
                  </a:lnTo>
                  <a:lnTo>
                    <a:pt x="7" y="64"/>
                  </a:lnTo>
                  <a:lnTo>
                    <a:pt x="5" y="67"/>
                  </a:lnTo>
                  <a:lnTo>
                    <a:pt x="3" y="72"/>
                  </a:lnTo>
                  <a:lnTo>
                    <a:pt x="3" y="73"/>
                  </a:lnTo>
                  <a:lnTo>
                    <a:pt x="2" y="75"/>
                  </a:lnTo>
                  <a:lnTo>
                    <a:pt x="2" y="77"/>
                  </a:lnTo>
                  <a:lnTo>
                    <a:pt x="1" y="79"/>
                  </a:lnTo>
                  <a:lnTo>
                    <a:pt x="1" y="80"/>
                  </a:lnTo>
                  <a:lnTo>
                    <a:pt x="0" y="82"/>
                  </a:lnTo>
                  <a:lnTo>
                    <a:pt x="0" y="85"/>
                  </a:lnTo>
                  <a:lnTo>
                    <a:pt x="1" y="87"/>
                  </a:lnTo>
                  <a:lnTo>
                    <a:pt x="3" y="96"/>
                  </a:lnTo>
                  <a:lnTo>
                    <a:pt x="5" y="105"/>
                  </a:lnTo>
                  <a:lnTo>
                    <a:pt x="6" y="114"/>
                  </a:lnTo>
                  <a:lnTo>
                    <a:pt x="8" y="123"/>
                  </a:lnTo>
                  <a:lnTo>
                    <a:pt x="9" y="132"/>
                  </a:lnTo>
                  <a:lnTo>
                    <a:pt x="9" y="141"/>
                  </a:lnTo>
                  <a:lnTo>
                    <a:pt x="10" y="150"/>
                  </a:lnTo>
                  <a:lnTo>
                    <a:pt x="10" y="159"/>
                  </a:lnTo>
                  <a:lnTo>
                    <a:pt x="11" y="167"/>
                  </a:lnTo>
                  <a:lnTo>
                    <a:pt x="15" y="175"/>
                  </a:lnTo>
                  <a:lnTo>
                    <a:pt x="21" y="181"/>
                  </a:lnTo>
                  <a:lnTo>
                    <a:pt x="29" y="187"/>
                  </a:lnTo>
                  <a:lnTo>
                    <a:pt x="38" y="192"/>
                  </a:lnTo>
                  <a:lnTo>
                    <a:pt x="47" y="196"/>
                  </a:lnTo>
                  <a:lnTo>
                    <a:pt x="55" y="201"/>
                  </a:lnTo>
                  <a:lnTo>
                    <a:pt x="62" y="207"/>
                  </a:lnTo>
                  <a:lnTo>
                    <a:pt x="65" y="211"/>
                  </a:lnTo>
                  <a:lnTo>
                    <a:pt x="66" y="217"/>
                  </a:lnTo>
                  <a:lnTo>
                    <a:pt x="65" y="222"/>
                  </a:lnTo>
                  <a:lnTo>
                    <a:pt x="63" y="229"/>
                  </a:lnTo>
                  <a:lnTo>
                    <a:pt x="61" y="236"/>
                  </a:lnTo>
                  <a:lnTo>
                    <a:pt x="59" y="243"/>
                  </a:lnTo>
                  <a:lnTo>
                    <a:pt x="59" y="250"/>
                  </a:lnTo>
                  <a:lnTo>
                    <a:pt x="59" y="257"/>
                  </a:lnTo>
                  <a:lnTo>
                    <a:pt x="61" y="262"/>
                  </a:lnTo>
                  <a:lnTo>
                    <a:pt x="63" y="268"/>
                  </a:lnTo>
                  <a:lnTo>
                    <a:pt x="65" y="275"/>
                  </a:lnTo>
                  <a:lnTo>
                    <a:pt x="68" y="280"/>
                  </a:lnTo>
                  <a:lnTo>
                    <a:pt x="70" y="286"/>
                  </a:lnTo>
                  <a:lnTo>
                    <a:pt x="72" y="292"/>
                  </a:lnTo>
                  <a:lnTo>
                    <a:pt x="72" y="297"/>
                  </a:lnTo>
                  <a:lnTo>
                    <a:pt x="72" y="302"/>
                  </a:lnTo>
                  <a:lnTo>
                    <a:pt x="68" y="308"/>
                  </a:lnTo>
                  <a:lnTo>
                    <a:pt x="64" y="312"/>
                  </a:lnTo>
                  <a:lnTo>
                    <a:pt x="59" y="317"/>
                  </a:lnTo>
                  <a:lnTo>
                    <a:pt x="54" y="321"/>
                  </a:lnTo>
                  <a:lnTo>
                    <a:pt x="48" y="325"/>
                  </a:lnTo>
                  <a:lnTo>
                    <a:pt x="43" y="330"/>
                  </a:lnTo>
                  <a:lnTo>
                    <a:pt x="38" y="336"/>
                  </a:lnTo>
                  <a:lnTo>
                    <a:pt x="33" y="341"/>
                  </a:lnTo>
                  <a:lnTo>
                    <a:pt x="28" y="351"/>
                  </a:lnTo>
                  <a:lnTo>
                    <a:pt x="23" y="361"/>
                  </a:lnTo>
                  <a:lnTo>
                    <a:pt x="21" y="371"/>
                  </a:lnTo>
                  <a:lnTo>
                    <a:pt x="19" y="381"/>
                  </a:lnTo>
                  <a:lnTo>
                    <a:pt x="19" y="391"/>
                  </a:lnTo>
                  <a:lnTo>
                    <a:pt x="19" y="401"/>
                  </a:lnTo>
                  <a:lnTo>
                    <a:pt x="20" y="411"/>
                  </a:lnTo>
                  <a:lnTo>
                    <a:pt x="21" y="422"/>
                  </a:lnTo>
                  <a:lnTo>
                    <a:pt x="26" y="436"/>
                  </a:lnTo>
                  <a:lnTo>
                    <a:pt x="33" y="448"/>
                  </a:lnTo>
                  <a:lnTo>
                    <a:pt x="42" y="459"/>
                  </a:lnTo>
                  <a:lnTo>
                    <a:pt x="53" y="469"/>
                  </a:lnTo>
                  <a:lnTo>
                    <a:pt x="66" y="476"/>
                  </a:lnTo>
                  <a:lnTo>
                    <a:pt x="79" y="482"/>
                  </a:lnTo>
                  <a:lnTo>
                    <a:pt x="93" y="485"/>
                  </a:lnTo>
                  <a:lnTo>
                    <a:pt x="108" y="487"/>
                  </a:lnTo>
                  <a:lnTo>
                    <a:pt x="124" y="486"/>
                  </a:lnTo>
                  <a:lnTo>
                    <a:pt x="139" y="484"/>
                  </a:lnTo>
                  <a:lnTo>
                    <a:pt x="154" y="480"/>
                  </a:lnTo>
                  <a:lnTo>
                    <a:pt x="168" y="474"/>
                  </a:lnTo>
                  <a:lnTo>
                    <a:pt x="181" y="467"/>
                  </a:lnTo>
                  <a:lnTo>
                    <a:pt x="193" y="458"/>
                  </a:lnTo>
                  <a:lnTo>
                    <a:pt x="205" y="447"/>
                  </a:lnTo>
                  <a:lnTo>
                    <a:pt x="216" y="435"/>
                  </a:lnTo>
                  <a:lnTo>
                    <a:pt x="236" y="402"/>
                  </a:lnTo>
                  <a:lnTo>
                    <a:pt x="252" y="369"/>
                  </a:lnTo>
                  <a:lnTo>
                    <a:pt x="263" y="334"/>
                  </a:lnTo>
                  <a:lnTo>
                    <a:pt x="270" y="299"/>
                  </a:lnTo>
                  <a:lnTo>
                    <a:pt x="272" y="263"/>
                  </a:lnTo>
                  <a:lnTo>
                    <a:pt x="271" y="227"/>
                  </a:lnTo>
                  <a:lnTo>
                    <a:pt x="266" y="191"/>
                  </a:lnTo>
                  <a:lnTo>
                    <a:pt x="257" y="154"/>
                  </a:lnTo>
                </a:path>
              </a:pathLst>
            </a:custGeom>
            <a:solidFill>
              <a:srgbClr val="C8FEC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52" name="Freeform 41"/>
            <p:cNvSpPr>
              <a:spLocks/>
            </p:cNvSpPr>
            <p:nvPr/>
          </p:nvSpPr>
          <p:spPr bwMode="auto">
            <a:xfrm>
              <a:off x="5474" y="1033"/>
              <a:ext cx="279" cy="494"/>
            </a:xfrm>
            <a:custGeom>
              <a:avLst/>
              <a:gdLst>
                <a:gd name="T0" fmla="*/ 253 w 279"/>
                <a:gd name="T1" fmla="*/ 130 h 494"/>
                <a:gd name="T2" fmla="*/ 225 w 279"/>
                <a:gd name="T3" fmla="*/ 78 h 494"/>
                <a:gd name="T4" fmla="*/ 186 w 279"/>
                <a:gd name="T5" fmla="*/ 35 h 494"/>
                <a:gd name="T6" fmla="*/ 134 w 279"/>
                <a:gd name="T7" fmla="*/ 7 h 494"/>
                <a:gd name="T8" fmla="*/ 96 w 279"/>
                <a:gd name="T9" fmla="*/ 4 h 494"/>
                <a:gd name="T10" fmla="*/ 81 w 279"/>
                <a:gd name="T11" fmla="*/ 11 h 494"/>
                <a:gd name="T12" fmla="*/ 65 w 279"/>
                <a:gd name="T13" fmla="*/ 17 h 494"/>
                <a:gd name="T14" fmla="*/ 50 w 279"/>
                <a:gd name="T15" fmla="*/ 23 h 494"/>
                <a:gd name="T16" fmla="*/ 40 w 279"/>
                <a:gd name="T17" fmla="*/ 29 h 494"/>
                <a:gd name="T18" fmla="*/ 35 w 279"/>
                <a:gd name="T19" fmla="*/ 33 h 494"/>
                <a:gd name="T20" fmla="*/ 30 w 279"/>
                <a:gd name="T21" fmla="*/ 37 h 494"/>
                <a:gd name="T22" fmla="*/ 26 w 279"/>
                <a:gd name="T23" fmla="*/ 40 h 494"/>
                <a:gd name="T24" fmla="*/ 21 w 279"/>
                <a:gd name="T25" fmla="*/ 46 h 494"/>
                <a:gd name="T26" fmla="*/ 16 w 279"/>
                <a:gd name="T27" fmla="*/ 53 h 494"/>
                <a:gd name="T28" fmla="*/ 10 w 279"/>
                <a:gd name="T29" fmla="*/ 61 h 494"/>
                <a:gd name="T30" fmla="*/ 5 w 279"/>
                <a:gd name="T31" fmla="*/ 68 h 494"/>
                <a:gd name="T32" fmla="*/ 3 w 279"/>
                <a:gd name="T33" fmla="*/ 74 h 494"/>
                <a:gd name="T34" fmla="*/ 2 w 279"/>
                <a:gd name="T35" fmla="*/ 78 h 494"/>
                <a:gd name="T36" fmla="*/ 1 w 279"/>
                <a:gd name="T37" fmla="*/ 81 h 494"/>
                <a:gd name="T38" fmla="*/ 0 w 279"/>
                <a:gd name="T39" fmla="*/ 86 h 494"/>
                <a:gd name="T40" fmla="*/ 3 w 279"/>
                <a:gd name="T41" fmla="*/ 97 h 494"/>
                <a:gd name="T42" fmla="*/ 7 w 279"/>
                <a:gd name="T43" fmla="*/ 115 h 494"/>
                <a:gd name="T44" fmla="*/ 9 w 279"/>
                <a:gd name="T45" fmla="*/ 134 h 494"/>
                <a:gd name="T46" fmla="*/ 10 w 279"/>
                <a:gd name="T47" fmla="*/ 152 h 494"/>
                <a:gd name="T48" fmla="*/ 11 w 279"/>
                <a:gd name="T49" fmla="*/ 170 h 494"/>
                <a:gd name="T50" fmla="*/ 22 w 279"/>
                <a:gd name="T51" fmla="*/ 183 h 494"/>
                <a:gd name="T52" fmla="*/ 39 w 279"/>
                <a:gd name="T53" fmla="*/ 194 h 494"/>
                <a:gd name="T54" fmla="*/ 56 w 279"/>
                <a:gd name="T55" fmla="*/ 204 h 494"/>
                <a:gd name="T56" fmla="*/ 67 w 279"/>
                <a:gd name="T57" fmla="*/ 214 h 494"/>
                <a:gd name="T58" fmla="*/ 67 w 279"/>
                <a:gd name="T59" fmla="*/ 225 h 494"/>
                <a:gd name="T60" fmla="*/ 62 w 279"/>
                <a:gd name="T61" fmla="*/ 239 h 494"/>
                <a:gd name="T62" fmla="*/ 60 w 279"/>
                <a:gd name="T63" fmla="*/ 253 h 494"/>
                <a:gd name="T64" fmla="*/ 62 w 279"/>
                <a:gd name="T65" fmla="*/ 265 h 494"/>
                <a:gd name="T66" fmla="*/ 67 w 279"/>
                <a:gd name="T67" fmla="*/ 278 h 494"/>
                <a:gd name="T68" fmla="*/ 72 w 279"/>
                <a:gd name="T69" fmla="*/ 289 h 494"/>
                <a:gd name="T70" fmla="*/ 74 w 279"/>
                <a:gd name="T71" fmla="*/ 301 h 494"/>
                <a:gd name="T72" fmla="*/ 70 w 279"/>
                <a:gd name="T73" fmla="*/ 311 h 494"/>
                <a:gd name="T74" fmla="*/ 61 w 279"/>
                <a:gd name="T75" fmla="*/ 320 h 494"/>
                <a:gd name="T76" fmla="*/ 49 w 279"/>
                <a:gd name="T77" fmla="*/ 329 h 494"/>
                <a:gd name="T78" fmla="*/ 38 w 279"/>
                <a:gd name="T79" fmla="*/ 340 h 494"/>
                <a:gd name="T80" fmla="*/ 28 w 279"/>
                <a:gd name="T81" fmla="*/ 355 h 494"/>
                <a:gd name="T82" fmla="*/ 21 w 279"/>
                <a:gd name="T83" fmla="*/ 376 h 494"/>
                <a:gd name="T84" fmla="*/ 19 w 279"/>
                <a:gd name="T85" fmla="*/ 395 h 494"/>
                <a:gd name="T86" fmla="*/ 20 w 279"/>
                <a:gd name="T87" fmla="*/ 416 h 494"/>
                <a:gd name="T88" fmla="*/ 26 w 279"/>
                <a:gd name="T89" fmla="*/ 441 h 494"/>
                <a:gd name="T90" fmla="*/ 43 w 279"/>
                <a:gd name="T91" fmla="*/ 465 h 494"/>
                <a:gd name="T92" fmla="*/ 67 w 279"/>
                <a:gd name="T93" fmla="*/ 482 h 494"/>
                <a:gd name="T94" fmla="*/ 95 w 279"/>
                <a:gd name="T95" fmla="*/ 491 h 494"/>
                <a:gd name="T96" fmla="*/ 127 w 279"/>
                <a:gd name="T97" fmla="*/ 492 h 494"/>
                <a:gd name="T98" fmla="*/ 157 w 279"/>
                <a:gd name="T99" fmla="*/ 486 h 494"/>
                <a:gd name="T100" fmla="*/ 185 w 279"/>
                <a:gd name="T101" fmla="*/ 473 h 494"/>
                <a:gd name="T102" fmla="*/ 210 w 279"/>
                <a:gd name="T103" fmla="*/ 453 h 494"/>
                <a:gd name="T104" fmla="*/ 241 w 279"/>
                <a:gd name="T105" fmla="*/ 407 h 494"/>
                <a:gd name="T106" fmla="*/ 269 w 279"/>
                <a:gd name="T107" fmla="*/ 338 h 494"/>
                <a:gd name="T108" fmla="*/ 278 w 279"/>
                <a:gd name="T109" fmla="*/ 266 h 494"/>
                <a:gd name="T110" fmla="*/ 271 w 279"/>
                <a:gd name="T111" fmla="*/ 193 h 4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
                <a:gd name="T169" fmla="*/ 0 h 494"/>
                <a:gd name="T170" fmla="*/ 279 w 279"/>
                <a:gd name="T171" fmla="*/ 494 h 4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9" h="494">
                  <a:moveTo>
                    <a:pt x="262" y="156"/>
                  </a:moveTo>
                  <a:lnTo>
                    <a:pt x="253" y="130"/>
                  </a:lnTo>
                  <a:lnTo>
                    <a:pt x="241" y="104"/>
                  </a:lnTo>
                  <a:lnTo>
                    <a:pt x="225" y="78"/>
                  </a:lnTo>
                  <a:lnTo>
                    <a:pt x="207" y="56"/>
                  </a:lnTo>
                  <a:lnTo>
                    <a:pt x="186" y="35"/>
                  </a:lnTo>
                  <a:lnTo>
                    <a:pt x="161" y="19"/>
                  </a:lnTo>
                  <a:lnTo>
                    <a:pt x="134" y="7"/>
                  </a:lnTo>
                  <a:lnTo>
                    <a:pt x="103" y="0"/>
                  </a:lnTo>
                  <a:lnTo>
                    <a:pt x="96" y="4"/>
                  </a:lnTo>
                  <a:lnTo>
                    <a:pt x="89" y="8"/>
                  </a:lnTo>
                  <a:lnTo>
                    <a:pt x="81" y="11"/>
                  </a:lnTo>
                  <a:lnTo>
                    <a:pt x="73" y="14"/>
                  </a:lnTo>
                  <a:lnTo>
                    <a:pt x="65" y="17"/>
                  </a:lnTo>
                  <a:lnTo>
                    <a:pt x="58" y="19"/>
                  </a:lnTo>
                  <a:lnTo>
                    <a:pt x="50" y="23"/>
                  </a:lnTo>
                  <a:lnTo>
                    <a:pt x="43" y="26"/>
                  </a:lnTo>
                  <a:lnTo>
                    <a:pt x="40" y="29"/>
                  </a:lnTo>
                  <a:lnTo>
                    <a:pt x="37" y="31"/>
                  </a:lnTo>
                  <a:lnTo>
                    <a:pt x="35" y="33"/>
                  </a:lnTo>
                  <a:lnTo>
                    <a:pt x="32" y="35"/>
                  </a:lnTo>
                  <a:lnTo>
                    <a:pt x="30" y="37"/>
                  </a:lnTo>
                  <a:lnTo>
                    <a:pt x="28" y="38"/>
                  </a:lnTo>
                  <a:lnTo>
                    <a:pt x="26" y="40"/>
                  </a:lnTo>
                  <a:lnTo>
                    <a:pt x="24" y="42"/>
                  </a:lnTo>
                  <a:lnTo>
                    <a:pt x="21" y="46"/>
                  </a:lnTo>
                  <a:lnTo>
                    <a:pt x="19" y="50"/>
                  </a:lnTo>
                  <a:lnTo>
                    <a:pt x="16" y="53"/>
                  </a:lnTo>
                  <a:lnTo>
                    <a:pt x="13" y="57"/>
                  </a:lnTo>
                  <a:lnTo>
                    <a:pt x="10" y="61"/>
                  </a:lnTo>
                  <a:lnTo>
                    <a:pt x="7" y="65"/>
                  </a:lnTo>
                  <a:lnTo>
                    <a:pt x="5" y="68"/>
                  </a:lnTo>
                  <a:lnTo>
                    <a:pt x="3" y="72"/>
                  </a:lnTo>
                  <a:lnTo>
                    <a:pt x="3" y="74"/>
                  </a:lnTo>
                  <a:lnTo>
                    <a:pt x="2" y="76"/>
                  </a:lnTo>
                  <a:lnTo>
                    <a:pt x="2" y="78"/>
                  </a:lnTo>
                  <a:lnTo>
                    <a:pt x="1" y="80"/>
                  </a:lnTo>
                  <a:lnTo>
                    <a:pt x="1" y="81"/>
                  </a:lnTo>
                  <a:lnTo>
                    <a:pt x="0" y="83"/>
                  </a:lnTo>
                  <a:lnTo>
                    <a:pt x="0" y="86"/>
                  </a:lnTo>
                  <a:lnTo>
                    <a:pt x="1" y="88"/>
                  </a:lnTo>
                  <a:lnTo>
                    <a:pt x="3" y="97"/>
                  </a:lnTo>
                  <a:lnTo>
                    <a:pt x="5" y="106"/>
                  </a:lnTo>
                  <a:lnTo>
                    <a:pt x="7" y="115"/>
                  </a:lnTo>
                  <a:lnTo>
                    <a:pt x="8" y="125"/>
                  </a:lnTo>
                  <a:lnTo>
                    <a:pt x="9" y="134"/>
                  </a:lnTo>
                  <a:lnTo>
                    <a:pt x="10" y="143"/>
                  </a:lnTo>
                  <a:lnTo>
                    <a:pt x="10" y="152"/>
                  </a:lnTo>
                  <a:lnTo>
                    <a:pt x="10" y="161"/>
                  </a:lnTo>
                  <a:lnTo>
                    <a:pt x="11" y="170"/>
                  </a:lnTo>
                  <a:lnTo>
                    <a:pt x="15" y="177"/>
                  </a:lnTo>
                  <a:lnTo>
                    <a:pt x="22" y="183"/>
                  </a:lnTo>
                  <a:lnTo>
                    <a:pt x="30" y="189"/>
                  </a:lnTo>
                  <a:lnTo>
                    <a:pt x="39" y="194"/>
                  </a:lnTo>
                  <a:lnTo>
                    <a:pt x="48" y="199"/>
                  </a:lnTo>
                  <a:lnTo>
                    <a:pt x="56" y="204"/>
                  </a:lnTo>
                  <a:lnTo>
                    <a:pt x="64" y="209"/>
                  </a:lnTo>
                  <a:lnTo>
                    <a:pt x="67" y="214"/>
                  </a:lnTo>
                  <a:lnTo>
                    <a:pt x="67" y="219"/>
                  </a:lnTo>
                  <a:lnTo>
                    <a:pt x="67" y="225"/>
                  </a:lnTo>
                  <a:lnTo>
                    <a:pt x="65" y="232"/>
                  </a:lnTo>
                  <a:lnTo>
                    <a:pt x="62" y="239"/>
                  </a:lnTo>
                  <a:lnTo>
                    <a:pt x="61" y="246"/>
                  </a:lnTo>
                  <a:lnTo>
                    <a:pt x="60" y="253"/>
                  </a:lnTo>
                  <a:lnTo>
                    <a:pt x="61" y="260"/>
                  </a:lnTo>
                  <a:lnTo>
                    <a:pt x="62" y="265"/>
                  </a:lnTo>
                  <a:lnTo>
                    <a:pt x="64" y="271"/>
                  </a:lnTo>
                  <a:lnTo>
                    <a:pt x="67" y="278"/>
                  </a:lnTo>
                  <a:lnTo>
                    <a:pt x="70" y="284"/>
                  </a:lnTo>
                  <a:lnTo>
                    <a:pt x="72" y="289"/>
                  </a:lnTo>
                  <a:lnTo>
                    <a:pt x="73" y="295"/>
                  </a:lnTo>
                  <a:lnTo>
                    <a:pt x="74" y="301"/>
                  </a:lnTo>
                  <a:lnTo>
                    <a:pt x="73" y="306"/>
                  </a:lnTo>
                  <a:lnTo>
                    <a:pt x="70" y="311"/>
                  </a:lnTo>
                  <a:lnTo>
                    <a:pt x="65" y="316"/>
                  </a:lnTo>
                  <a:lnTo>
                    <a:pt x="61" y="320"/>
                  </a:lnTo>
                  <a:lnTo>
                    <a:pt x="55" y="325"/>
                  </a:lnTo>
                  <a:lnTo>
                    <a:pt x="49" y="329"/>
                  </a:lnTo>
                  <a:lnTo>
                    <a:pt x="44" y="334"/>
                  </a:lnTo>
                  <a:lnTo>
                    <a:pt x="38" y="340"/>
                  </a:lnTo>
                  <a:lnTo>
                    <a:pt x="34" y="346"/>
                  </a:lnTo>
                  <a:lnTo>
                    <a:pt x="28" y="355"/>
                  </a:lnTo>
                  <a:lnTo>
                    <a:pt x="24" y="365"/>
                  </a:lnTo>
                  <a:lnTo>
                    <a:pt x="21" y="376"/>
                  </a:lnTo>
                  <a:lnTo>
                    <a:pt x="20" y="386"/>
                  </a:lnTo>
                  <a:lnTo>
                    <a:pt x="19" y="395"/>
                  </a:lnTo>
                  <a:lnTo>
                    <a:pt x="19" y="406"/>
                  </a:lnTo>
                  <a:lnTo>
                    <a:pt x="20" y="416"/>
                  </a:lnTo>
                  <a:lnTo>
                    <a:pt x="22" y="427"/>
                  </a:lnTo>
                  <a:lnTo>
                    <a:pt x="26" y="441"/>
                  </a:lnTo>
                  <a:lnTo>
                    <a:pt x="34" y="453"/>
                  </a:lnTo>
                  <a:lnTo>
                    <a:pt x="43" y="465"/>
                  </a:lnTo>
                  <a:lnTo>
                    <a:pt x="55" y="474"/>
                  </a:lnTo>
                  <a:lnTo>
                    <a:pt x="67" y="482"/>
                  </a:lnTo>
                  <a:lnTo>
                    <a:pt x="81" y="488"/>
                  </a:lnTo>
                  <a:lnTo>
                    <a:pt x="95" y="491"/>
                  </a:lnTo>
                  <a:lnTo>
                    <a:pt x="110" y="493"/>
                  </a:lnTo>
                  <a:lnTo>
                    <a:pt x="127" y="492"/>
                  </a:lnTo>
                  <a:lnTo>
                    <a:pt x="142" y="490"/>
                  </a:lnTo>
                  <a:lnTo>
                    <a:pt x="157" y="486"/>
                  </a:lnTo>
                  <a:lnTo>
                    <a:pt x="172" y="480"/>
                  </a:lnTo>
                  <a:lnTo>
                    <a:pt x="185" y="473"/>
                  </a:lnTo>
                  <a:lnTo>
                    <a:pt x="198" y="464"/>
                  </a:lnTo>
                  <a:lnTo>
                    <a:pt x="210" y="453"/>
                  </a:lnTo>
                  <a:lnTo>
                    <a:pt x="220" y="440"/>
                  </a:lnTo>
                  <a:lnTo>
                    <a:pt x="241" y="407"/>
                  </a:lnTo>
                  <a:lnTo>
                    <a:pt x="258" y="373"/>
                  </a:lnTo>
                  <a:lnTo>
                    <a:pt x="269" y="338"/>
                  </a:lnTo>
                  <a:lnTo>
                    <a:pt x="276" y="303"/>
                  </a:lnTo>
                  <a:lnTo>
                    <a:pt x="278" y="266"/>
                  </a:lnTo>
                  <a:lnTo>
                    <a:pt x="277" y="229"/>
                  </a:lnTo>
                  <a:lnTo>
                    <a:pt x="271" y="193"/>
                  </a:lnTo>
                  <a:lnTo>
                    <a:pt x="262" y="156"/>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53" name="Freeform 42"/>
            <p:cNvSpPr>
              <a:spLocks/>
            </p:cNvSpPr>
            <p:nvPr/>
          </p:nvSpPr>
          <p:spPr bwMode="auto">
            <a:xfrm>
              <a:off x="4746" y="1066"/>
              <a:ext cx="318" cy="494"/>
            </a:xfrm>
            <a:custGeom>
              <a:avLst/>
              <a:gdLst>
                <a:gd name="T0" fmla="*/ 41 w 318"/>
                <a:gd name="T1" fmla="*/ 134 h 494"/>
                <a:gd name="T2" fmla="*/ 13 w 318"/>
                <a:gd name="T3" fmla="*/ 205 h 494"/>
                <a:gd name="T4" fmla="*/ 1 w 318"/>
                <a:gd name="T5" fmla="*/ 278 h 494"/>
                <a:gd name="T6" fmla="*/ 4 w 318"/>
                <a:gd name="T7" fmla="*/ 352 h 494"/>
                <a:gd name="T8" fmla="*/ 15 w 318"/>
                <a:gd name="T9" fmla="*/ 402 h 494"/>
                <a:gd name="T10" fmla="*/ 25 w 318"/>
                <a:gd name="T11" fmla="*/ 427 h 494"/>
                <a:gd name="T12" fmla="*/ 41 w 318"/>
                <a:gd name="T13" fmla="*/ 449 h 494"/>
                <a:gd name="T14" fmla="*/ 61 w 318"/>
                <a:gd name="T15" fmla="*/ 467 h 494"/>
                <a:gd name="T16" fmla="*/ 93 w 318"/>
                <a:gd name="T17" fmla="*/ 484 h 494"/>
                <a:gd name="T18" fmla="*/ 134 w 318"/>
                <a:gd name="T19" fmla="*/ 493 h 494"/>
                <a:gd name="T20" fmla="*/ 174 w 318"/>
                <a:gd name="T21" fmla="*/ 487 h 494"/>
                <a:gd name="T22" fmla="*/ 209 w 318"/>
                <a:gd name="T23" fmla="*/ 467 h 494"/>
                <a:gd name="T24" fmla="*/ 228 w 318"/>
                <a:gd name="T25" fmla="*/ 441 h 494"/>
                <a:gd name="T26" fmla="*/ 237 w 318"/>
                <a:gd name="T27" fmla="*/ 421 h 494"/>
                <a:gd name="T28" fmla="*/ 244 w 318"/>
                <a:gd name="T29" fmla="*/ 401 h 494"/>
                <a:gd name="T30" fmla="*/ 246 w 318"/>
                <a:gd name="T31" fmla="*/ 380 h 494"/>
                <a:gd name="T32" fmla="*/ 243 w 318"/>
                <a:gd name="T33" fmla="*/ 358 h 494"/>
                <a:gd name="T34" fmla="*/ 235 w 318"/>
                <a:gd name="T35" fmla="*/ 337 h 494"/>
                <a:gd name="T36" fmla="*/ 223 w 318"/>
                <a:gd name="T37" fmla="*/ 318 h 494"/>
                <a:gd name="T38" fmla="*/ 207 w 318"/>
                <a:gd name="T39" fmla="*/ 302 h 494"/>
                <a:gd name="T40" fmla="*/ 200 w 318"/>
                <a:gd name="T41" fmla="*/ 288 h 494"/>
                <a:gd name="T42" fmla="*/ 206 w 318"/>
                <a:gd name="T43" fmla="*/ 272 h 494"/>
                <a:gd name="T44" fmla="*/ 213 w 318"/>
                <a:gd name="T45" fmla="*/ 258 h 494"/>
                <a:gd name="T46" fmla="*/ 219 w 318"/>
                <a:gd name="T47" fmla="*/ 243 h 494"/>
                <a:gd name="T48" fmla="*/ 220 w 318"/>
                <a:gd name="T49" fmla="*/ 231 h 494"/>
                <a:gd name="T50" fmla="*/ 222 w 318"/>
                <a:gd name="T51" fmla="*/ 222 h 494"/>
                <a:gd name="T52" fmla="*/ 223 w 318"/>
                <a:gd name="T53" fmla="*/ 213 h 494"/>
                <a:gd name="T54" fmla="*/ 223 w 318"/>
                <a:gd name="T55" fmla="*/ 204 h 494"/>
                <a:gd name="T56" fmla="*/ 241 w 318"/>
                <a:gd name="T57" fmla="*/ 196 h 494"/>
                <a:gd name="T58" fmla="*/ 276 w 318"/>
                <a:gd name="T59" fmla="*/ 179 h 494"/>
                <a:gd name="T60" fmla="*/ 303 w 318"/>
                <a:gd name="T61" fmla="*/ 152 h 494"/>
                <a:gd name="T62" fmla="*/ 317 w 318"/>
                <a:gd name="T63" fmla="*/ 119 h 494"/>
                <a:gd name="T64" fmla="*/ 313 w 318"/>
                <a:gd name="T65" fmla="*/ 93 h 494"/>
                <a:gd name="T66" fmla="*/ 308 w 318"/>
                <a:gd name="T67" fmla="*/ 81 h 494"/>
                <a:gd name="T68" fmla="*/ 302 w 318"/>
                <a:gd name="T69" fmla="*/ 71 h 494"/>
                <a:gd name="T70" fmla="*/ 296 w 318"/>
                <a:gd name="T71" fmla="*/ 61 h 494"/>
                <a:gd name="T72" fmla="*/ 290 w 318"/>
                <a:gd name="T73" fmla="*/ 52 h 494"/>
                <a:gd name="T74" fmla="*/ 283 w 318"/>
                <a:gd name="T75" fmla="*/ 44 h 494"/>
                <a:gd name="T76" fmla="*/ 276 w 318"/>
                <a:gd name="T77" fmla="*/ 37 h 494"/>
                <a:gd name="T78" fmla="*/ 270 w 318"/>
                <a:gd name="T79" fmla="*/ 30 h 494"/>
                <a:gd name="T80" fmla="*/ 263 w 318"/>
                <a:gd name="T81" fmla="*/ 26 h 494"/>
                <a:gd name="T82" fmla="*/ 254 w 318"/>
                <a:gd name="T83" fmla="*/ 20 h 494"/>
                <a:gd name="T84" fmla="*/ 244 w 318"/>
                <a:gd name="T85" fmla="*/ 14 h 494"/>
                <a:gd name="T86" fmla="*/ 233 w 318"/>
                <a:gd name="T87" fmla="*/ 9 h 494"/>
                <a:gd name="T88" fmla="*/ 221 w 318"/>
                <a:gd name="T89" fmla="*/ 6 h 494"/>
                <a:gd name="T90" fmla="*/ 210 w 318"/>
                <a:gd name="T91" fmla="*/ 3 h 494"/>
                <a:gd name="T92" fmla="*/ 199 w 318"/>
                <a:gd name="T93" fmla="*/ 1 h 494"/>
                <a:gd name="T94" fmla="*/ 187 w 318"/>
                <a:gd name="T95" fmla="*/ 0 h 494"/>
                <a:gd name="T96" fmla="*/ 178 w 318"/>
                <a:gd name="T97" fmla="*/ 1 h 494"/>
                <a:gd name="T98" fmla="*/ 174 w 318"/>
                <a:gd name="T99" fmla="*/ 2 h 494"/>
                <a:gd name="T100" fmla="*/ 170 w 318"/>
                <a:gd name="T101" fmla="*/ 3 h 494"/>
                <a:gd name="T102" fmla="*/ 166 w 318"/>
                <a:gd name="T103" fmla="*/ 4 h 494"/>
                <a:gd name="T104" fmla="*/ 159 w 318"/>
                <a:gd name="T105" fmla="*/ 4 h 494"/>
                <a:gd name="T106" fmla="*/ 148 w 318"/>
                <a:gd name="T107" fmla="*/ 8 h 494"/>
                <a:gd name="T108" fmla="*/ 139 w 318"/>
                <a:gd name="T109" fmla="*/ 15 h 494"/>
                <a:gd name="T110" fmla="*/ 131 w 318"/>
                <a:gd name="T111" fmla="*/ 23 h 494"/>
                <a:gd name="T112" fmla="*/ 118 w 318"/>
                <a:gd name="T113" fmla="*/ 36 h 494"/>
                <a:gd name="T114" fmla="*/ 101 w 318"/>
                <a:gd name="T115" fmla="*/ 52 h 494"/>
                <a:gd name="T116" fmla="*/ 84 w 318"/>
                <a:gd name="T117" fmla="*/ 70 h 494"/>
                <a:gd name="T118" fmla="*/ 68 w 318"/>
                <a:gd name="T119" fmla="*/ 89 h 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8"/>
                <a:gd name="T181" fmla="*/ 0 h 494"/>
                <a:gd name="T182" fmla="*/ 318 w 318"/>
                <a:gd name="T183" fmla="*/ 494 h 4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8" h="494">
                  <a:moveTo>
                    <a:pt x="61" y="100"/>
                  </a:moveTo>
                  <a:lnTo>
                    <a:pt x="41" y="134"/>
                  </a:lnTo>
                  <a:lnTo>
                    <a:pt x="25" y="168"/>
                  </a:lnTo>
                  <a:lnTo>
                    <a:pt x="13" y="205"/>
                  </a:lnTo>
                  <a:lnTo>
                    <a:pt x="5" y="241"/>
                  </a:lnTo>
                  <a:lnTo>
                    <a:pt x="1" y="278"/>
                  </a:lnTo>
                  <a:lnTo>
                    <a:pt x="0" y="314"/>
                  </a:lnTo>
                  <a:lnTo>
                    <a:pt x="4" y="352"/>
                  </a:lnTo>
                  <a:lnTo>
                    <a:pt x="11" y="389"/>
                  </a:lnTo>
                  <a:lnTo>
                    <a:pt x="15" y="402"/>
                  </a:lnTo>
                  <a:lnTo>
                    <a:pt x="19" y="415"/>
                  </a:lnTo>
                  <a:lnTo>
                    <a:pt x="25" y="427"/>
                  </a:lnTo>
                  <a:lnTo>
                    <a:pt x="32" y="438"/>
                  </a:lnTo>
                  <a:lnTo>
                    <a:pt x="41" y="449"/>
                  </a:lnTo>
                  <a:lnTo>
                    <a:pt x="50" y="458"/>
                  </a:lnTo>
                  <a:lnTo>
                    <a:pt x="61" y="467"/>
                  </a:lnTo>
                  <a:lnTo>
                    <a:pt x="73" y="475"/>
                  </a:lnTo>
                  <a:lnTo>
                    <a:pt x="93" y="484"/>
                  </a:lnTo>
                  <a:lnTo>
                    <a:pt x="113" y="491"/>
                  </a:lnTo>
                  <a:lnTo>
                    <a:pt x="134" y="493"/>
                  </a:lnTo>
                  <a:lnTo>
                    <a:pt x="154" y="492"/>
                  </a:lnTo>
                  <a:lnTo>
                    <a:pt x="174" y="487"/>
                  </a:lnTo>
                  <a:lnTo>
                    <a:pt x="192" y="479"/>
                  </a:lnTo>
                  <a:lnTo>
                    <a:pt x="209" y="467"/>
                  </a:lnTo>
                  <a:lnTo>
                    <a:pt x="222" y="451"/>
                  </a:lnTo>
                  <a:lnTo>
                    <a:pt x="228" y="441"/>
                  </a:lnTo>
                  <a:lnTo>
                    <a:pt x="233" y="431"/>
                  </a:lnTo>
                  <a:lnTo>
                    <a:pt x="237" y="421"/>
                  </a:lnTo>
                  <a:lnTo>
                    <a:pt x="241" y="411"/>
                  </a:lnTo>
                  <a:lnTo>
                    <a:pt x="244" y="401"/>
                  </a:lnTo>
                  <a:lnTo>
                    <a:pt x="246" y="391"/>
                  </a:lnTo>
                  <a:lnTo>
                    <a:pt x="246" y="380"/>
                  </a:lnTo>
                  <a:lnTo>
                    <a:pt x="245" y="370"/>
                  </a:lnTo>
                  <a:lnTo>
                    <a:pt x="243" y="358"/>
                  </a:lnTo>
                  <a:lnTo>
                    <a:pt x="239" y="348"/>
                  </a:lnTo>
                  <a:lnTo>
                    <a:pt x="235" y="337"/>
                  </a:lnTo>
                  <a:lnTo>
                    <a:pt x="229" y="327"/>
                  </a:lnTo>
                  <a:lnTo>
                    <a:pt x="223" y="318"/>
                  </a:lnTo>
                  <a:lnTo>
                    <a:pt x="215" y="310"/>
                  </a:lnTo>
                  <a:lnTo>
                    <a:pt x="207" y="302"/>
                  </a:lnTo>
                  <a:lnTo>
                    <a:pt x="197" y="295"/>
                  </a:lnTo>
                  <a:lnTo>
                    <a:pt x="200" y="288"/>
                  </a:lnTo>
                  <a:lnTo>
                    <a:pt x="203" y="280"/>
                  </a:lnTo>
                  <a:lnTo>
                    <a:pt x="206" y="272"/>
                  </a:lnTo>
                  <a:lnTo>
                    <a:pt x="210" y="265"/>
                  </a:lnTo>
                  <a:lnTo>
                    <a:pt x="213" y="258"/>
                  </a:lnTo>
                  <a:lnTo>
                    <a:pt x="216" y="250"/>
                  </a:lnTo>
                  <a:lnTo>
                    <a:pt x="219" y="243"/>
                  </a:lnTo>
                  <a:lnTo>
                    <a:pt x="220" y="235"/>
                  </a:lnTo>
                  <a:lnTo>
                    <a:pt x="220" y="231"/>
                  </a:lnTo>
                  <a:lnTo>
                    <a:pt x="222" y="226"/>
                  </a:lnTo>
                  <a:lnTo>
                    <a:pt x="222" y="222"/>
                  </a:lnTo>
                  <a:lnTo>
                    <a:pt x="223" y="217"/>
                  </a:lnTo>
                  <a:lnTo>
                    <a:pt x="223" y="213"/>
                  </a:lnTo>
                  <a:lnTo>
                    <a:pt x="223" y="208"/>
                  </a:lnTo>
                  <a:lnTo>
                    <a:pt x="223" y="204"/>
                  </a:lnTo>
                  <a:lnTo>
                    <a:pt x="222" y="200"/>
                  </a:lnTo>
                  <a:lnTo>
                    <a:pt x="241" y="196"/>
                  </a:lnTo>
                  <a:lnTo>
                    <a:pt x="259" y="189"/>
                  </a:lnTo>
                  <a:lnTo>
                    <a:pt x="276" y="179"/>
                  </a:lnTo>
                  <a:lnTo>
                    <a:pt x="292" y="167"/>
                  </a:lnTo>
                  <a:lnTo>
                    <a:pt x="303" y="152"/>
                  </a:lnTo>
                  <a:lnTo>
                    <a:pt x="312" y="136"/>
                  </a:lnTo>
                  <a:lnTo>
                    <a:pt x="317" y="119"/>
                  </a:lnTo>
                  <a:lnTo>
                    <a:pt x="316" y="100"/>
                  </a:lnTo>
                  <a:lnTo>
                    <a:pt x="313" y="93"/>
                  </a:lnTo>
                  <a:lnTo>
                    <a:pt x="311" y="87"/>
                  </a:lnTo>
                  <a:lnTo>
                    <a:pt x="308" y="81"/>
                  </a:lnTo>
                  <a:lnTo>
                    <a:pt x="305" y="76"/>
                  </a:lnTo>
                  <a:lnTo>
                    <a:pt x="302" y="71"/>
                  </a:lnTo>
                  <a:lnTo>
                    <a:pt x="299" y="66"/>
                  </a:lnTo>
                  <a:lnTo>
                    <a:pt x="296" y="61"/>
                  </a:lnTo>
                  <a:lnTo>
                    <a:pt x="292" y="55"/>
                  </a:lnTo>
                  <a:lnTo>
                    <a:pt x="290" y="52"/>
                  </a:lnTo>
                  <a:lnTo>
                    <a:pt x="287" y="49"/>
                  </a:lnTo>
                  <a:lnTo>
                    <a:pt x="283" y="44"/>
                  </a:lnTo>
                  <a:lnTo>
                    <a:pt x="280" y="40"/>
                  </a:lnTo>
                  <a:lnTo>
                    <a:pt x="276" y="37"/>
                  </a:lnTo>
                  <a:lnTo>
                    <a:pt x="273" y="33"/>
                  </a:lnTo>
                  <a:lnTo>
                    <a:pt x="270" y="30"/>
                  </a:lnTo>
                  <a:lnTo>
                    <a:pt x="269" y="29"/>
                  </a:lnTo>
                  <a:lnTo>
                    <a:pt x="263" y="26"/>
                  </a:lnTo>
                  <a:lnTo>
                    <a:pt x="259" y="23"/>
                  </a:lnTo>
                  <a:lnTo>
                    <a:pt x="254" y="20"/>
                  </a:lnTo>
                  <a:lnTo>
                    <a:pt x="249" y="17"/>
                  </a:lnTo>
                  <a:lnTo>
                    <a:pt x="244" y="14"/>
                  </a:lnTo>
                  <a:lnTo>
                    <a:pt x="239" y="11"/>
                  </a:lnTo>
                  <a:lnTo>
                    <a:pt x="233" y="9"/>
                  </a:lnTo>
                  <a:lnTo>
                    <a:pt x="227" y="8"/>
                  </a:lnTo>
                  <a:lnTo>
                    <a:pt x="221" y="6"/>
                  </a:lnTo>
                  <a:lnTo>
                    <a:pt x="215" y="4"/>
                  </a:lnTo>
                  <a:lnTo>
                    <a:pt x="210" y="3"/>
                  </a:lnTo>
                  <a:lnTo>
                    <a:pt x="204" y="1"/>
                  </a:lnTo>
                  <a:lnTo>
                    <a:pt x="199" y="1"/>
                  </a:lnTo>
                  <a:lnTo>
                    <a:pt x="193" y="0"/>
                  </a:lnTo>
                  <a:lnTo>
                    <a:pt x="187" y="0"/>
                  </a:lnTo>
                  <a:lnTo>
                    <a:pt x="179" y="1"/>
                  </a:lnTo>
                  <a:lnTo>
                    <a:pt x="178" y="1"/>
                  </a:lnTo>
                  <a:lnTo>
                    <a:pt x="176" y="1"/>
                  </a:lnTo>
                  <a:lnTo>
                    <a:pt x="174" y="2"/>
                  </a:lnTo>
                  <a:lnTo>
                    <a:pt x="171" y="2"/>
                  </a:lnTo>
                  <a:lnTo>
                    <a:pt x="170" y="3"/>
                  </a:lnTo>
                  <a:lnTo>
                    <a:pt x="167" y="3"/>
                  </a:lnTo>
                  <a:lnTo>
                    <a:pt x="166" y="4"/>
                  </a:lnTo>
                  <a:lnTo>
                    <a:pt x="165" y="4"/>
                  </a:lnTo>
                  <a:lnTo>
                    <a:pt x="159" y="4"/>
                  </a:lnTo>
                  <a:lnTo>
                    <a:pt x="153" y="6"/>
                  </a:lnTo>
                  <a:lnTo>
                    <a:pt x="148" y="8"/>
                  </a:lnTo>
                  <a:lnTo>
                    <a:pt x="144" y="11"/>
                  </a:lnTo>
                  <a:lnTo>
                    <a:pt x="139" y="15"/>
                  </a:lnTo>
                  <a:lnTo>
                    <a:pt x="136" y="19"/>
                  </a:lnTo>
                  <a:lnTo>
                    <a:pt x="131" y="23"/>
                  </a:lnTo>
                  <a:lnTo>
                    <a:pt x="128" y="27"/>
                  </a:lnTo>
                  <a:lnTo>
                    <a:pt x="118" y="36"/>
                  </a:lnTo>
                  <a:lnTo>
                    <a:pt x="110" y="44"/>
                  </a:lnTo>
                  <a:lnTo>
                    <a:pt x="101" y="52"/>
                  </a:lnTo>
                  <a:lnTo>
                    <a:pt x="92" y="61"/>
                  </a:lnTo>
                  <a:lnTo>
                    <a:pt x="84" y="70"/>
                  </a:lnTo>
                  <a:lnTo>
                    <a:pt x="76" y="79"/>
                  </a:lnTo>
                  <a:lnTo>
                    <a:pt x="68" y="89"/>
                  </a:lnTo>
                  <a:lnTo>
                    <a:pt x="61" y="100"/>
                  </a:lnTo>
                </a:path>
              </a:pathLst>
            </a:custGeom>
            <a:solidFill>
              <a:srgbClr val="C8FEC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54" name="Freeform 43"/>
            <p:cNvSpPr>
              <a:spLocks/>
            </p:cNvSpPr>
            <p:nvPr/>
          </p:nvSpPr>
          <p:spPr bwMode="auto">
            <a:xfrm>
              <a:off x="4746" y="1066"/>
              <a:ext cx="324" cy="500"/>
            </a:xfrm>
            <a:custGeom>
              <a:avLst/>
              <a:gdLst>
                <a:gd name="T0" fmla="*/ 42 w 324"/>
                <a:gd name="T1" fmla="*/ 136 h 500"/>
                <a:gd name="T2" fmla="*/ 13 w 324"/>
                <a:gd name="T3" fmla="*/ 207 h 500"/>
                <a:gd name="T4" fmla="*/ 1 w 324"/>
                <a:gd name="T5" fmla="*/ 281 h 500"/>
                <a:gd name="T6" fmla="*/ 4 w 324"/>
                <a:gd name="T7" fmla="*/ 356 h 500"/>
                <a:gd name="T8" fmla="*/ 15 w 324"/>
                <a:gd name="T9" fmla="*/ 407 h 500"/>
                <a:gd name="T10" fmla="*/ 26 w 324"/>
                <a:gd name="T11" fmla="*/ 432 h 500"/>
                <a:gd name="T12" fmla="*/ 41 w 324"/>
                <a:gd name="T13" fmla="*/ 454 h 500"/>
                <a:gd name="T14" fmla="*/ 62 w 324"/>
                <a:gd name="T15" fmla="*/ 473 h 500"/>
                <a:gd name="T16" fmla="*/ 94 w 324"/>
                <a:gd name="T17" fmla="*/ 490 h 500"/>
                <a:gd name="T18" fmla="*/ 136 w 324"/>
                <a:gd name="T19" fmla="*/ 499 h 500"/>
                <a:gd name="T20" fmla="*/ 177 w 324"/>
                <a:gd name="T21" fmla="*/ 493 h 500"/>
                <a:gd name="T22" fmla="*/ 213 w 324"/>
                <a:gd name="T23" fmla="*/ 473 h 500"/>
                <a:gd name="T24" fmla="*/ 232 w 324"/>
                <a:gd name="T25" fmla="*/ 446 h 500"/>
                <a:gd name="T26" fmla="*/ 242 w 324"/>
                <a:gd name="T27" fmla="*/ 426 h 500"/>
                <a:gd name="T28" fmla="*/ 249 w 324"/>
                <a:gd name="T29" fmla="*/ 406 h 500"/>
                <a:gd name="T30" fmla="*/ 251 w 324"/>
                <a:gd name="T31" fmla="*/ 385 h 500"/>
                <a:gd name="T32" fmla="*/ 247 w 324"/>
                <a:gd name="T33" fmla="*/ 363 h 500"/>
                <a:gd name="T34" fmla="*/ 240 w 324"/>
                <a:gd name="T35" fmla="*/ 341 h 500"/>
                <a:gd name="T36" fmla="*/ 227 w 324"/>
                <a:gd name="T37" fmla="*/ 322 h 500"/>
                <a:gd name="T38" fmla="*/ 211 w 324"/>
                <a:gd name="T39" fmla="*/ 306 h 500"/>
                <a:gd name="T40" fmla="*/ 204 w 324"/>
                <a:gd name="T41" fmla="*/ 291 h 500"/>
                <a:gd name="T42" fmla="*/ 210 w 324"/>
                <a:gd name="T43" fmla="*/ 276 h 500"/>
                <a:gd name="T44" fmla="*/ 217 w 324"/>
                <a:gd name="T45" fmla="*/ 261 h 500"/>
                <a:gd name="T46" fmla="*/ 223 w 324"/>
                <a:gd name="T47" fmla="*/ 246 h 500"/>
                <a:gd name="T48" fmla="*/ 225 w 324"/>
                <a:gd name="T49" fmla="*/ 234 h 500"/>
                <a:gd name="T50" fmla="*/ 226 w 324"/>
                <a:gd name="T51" fmla="*/ 225 h 500"/>
                <a:gd name="T52" fmla="*/ 227 w 324"/>
                <a:gd name="T53" fmla="*/ 216 h 500"/>
                <a:gd name="T54" fmla="*/ 227 w 324"/>
                <a:gd name="T55" fmla="*/ 207 h 500"/>
                <a:gd name="T56" fmla="*/ 246 w 324"/>
                <a:gd name="T57" fmla="*/ 198 h 500"/>
                <a:gd name="T58" fmla="*/ 282 w 324"/>
                <a:gd name="T59" fmla="*/ 181 h 500"/>
                <a:gd name="T60" fmla="*/ 309 w 324"/>
                <a:gd name="T61" fmla="*/ 154 h 500"/>
                <a:gd name="T62" fmla="*/ 323 w 324"/>
                <a:gd name="T63" fmla="*/ 120 h 500"/>
                <a:gd name="T64" fmla="*/ 319 w 324"/>
                <a:gd name="T65" fmla="*/ 94 h 500"/>
                <a:gd name="T66" fmla="*/ 313 w 324"/>
                <a:gd name="T67" fmla="*/ 82 h 500"/>
                <a:gd name="T68" fmla="*/ 308 w 324"/>
                <a:gd name="T69" fmla="*/ 71 h 500"/>
                <a:gd name="T70" fmla="*/ 301 w 324"/>
                <a:gd name="T71" fmla="*/ 61 h 500"/>
                <a:gd name="T72" fmla="*/ 295 w 324"/>
                <a:gd name="T73" fmla="*/ 53 h 500"/>
                <a:gd name="T74" fmla="*/ 289 w 324"/>
                <a:gd name="T75" fmla="*/ 45 h 500"/>
                <a:gd name="T76" fmla="*/ 282 w 324"/>
                <a:gd name="T77" fmla="*/ 37 h 500"/>
                <a:gd name="T78" fmla="*/ 276 w 324"/>
                <a:gd name="T79" fmla="*/ 31 h 500"/>
                <a:gd name="T80" fmla="*/ 268 w 324"/>
                <a:gd name="T81" fmla="*/ 26 h 500"/>
                <a:gd name="T82" fmla="*/ 259 w 324"/>
                <a:gd name="T83" fmla="*/ 20 h 500"/>
                <a:gd name="T84" fmla="*/ 249 w 324"/>
                <a:gd name="T85" fmla="*/ 14 h 500"/>
                <a:gd name="T86" fmla="*/ 238 w 324"/>
                <a:gd name="T87" fmla="*/ 9 h 500"/>
                <a:gd name="T88" fmla="*/ 225 w 324"/>
                <a:gd name="T89" fmla="*/ 6 h 500"/>
                <a:gd name="T90" fmla="*/ 214 w 324"/>
                <a:gd name="T91" fmla="*/ 3 h 500"/>
                <a:gd name="T92" fmla="*/ 203 w 324"/>
                <a:gd name="T93" fmla="*/ 1 h 500"/>
                <a:gd name="T94" fmla="*/ 190 w 324"/>
                <a:gd name="T95" fmla="*/ 0 h 500"/>
                <a:gd name="T96" fmla="*/ 181 w 324"/>
                <a:gd name="T97" fmla="*/ 1 h 500"/>
                <a:gd name="T98" fmla="*/ 177 w 324"/>
                <a:gd name="T99" fmla="*/ 2 h 500"/>
                <a:gd name="T100" fmla="*/ 173 w 324"/>
                <a:gd name="T101" fmla="*/ 3 h 500"/>
                <a:gd name="T102" fmla="*/ 169 w 324"/>
                <a:gd name="T103" fmla="*/ 4 h 500"/>
                <a:gd name="T104" fmla="*/ 162 w 324"/>
                <a:gd name="T105" fmla="*/ 4 h 500"/>
                <a:gd name="T106" fmla="*/ 151 w 324"/>
                <a:gd name="T107" fmla="*/ 8 h 500"/>
                <a:gd name="T108" fmla="*/ 142 w 324"/>
                <a:gd name="T109" fmla="*/ 16 h 500"/>
                <a:gd name="T110" fmla="*/ 134 w 324"/>
                <a:gd name="T111" fmla="*/ 23 h 500"/>
                <a:gd name="T112" fmla="*/ 121 w 324"/>
                <a:gd name="T113" fmla="*/ 36 h 500"/>
                <a:gd name="T114" fmla="*/ 103 w 324"/>
                <a:gd name="T115" fmla="*/ 53 h 500"/>
                <a:gd name="T116" fmla="*/ 85 w 324"/>
                <a:gd name="T117" fmla="*/ 71 h 500"/>
                <a:gd name="T118" fmla="*/ 70 w 324"/>
                <a:gd name="T119" fmla="*/ 90 h 5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4"/>
                <a:gd name="T181" fmla="*/ 0 h 500"/>
                <a:gd name="T182" fmla="*/ 324 w 324"/>
                <a:gd name="T183" fmla="*/ 500 h 5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4" h="500">
                  <a:moveTo>
                    <a:pt x="62" y="101"/>
                  </a:moveTo>
                  <a:lnTo>
                    <a:pt x="42" y="136"/>
                  </a:lnTo>
                  <a:lnTo>
                    <a:pt x="26" y="171"/>
                  </a:lnTo>
                  <a:lnTo>
                    <a:pt x="13" y="207"/>
                  </a:lnTo>
                  <a:lnTo>
                    <a:pt x="5" y="244"/>
                  </a:lnTo>
                  <a:lnTo>
                    <a:pt x="1" y="281"/>
                  </a:lnTo>
                  <a:lnTo>
                    <a:pt x="0" y="318"/>
                  </a:lnTo>
                  <a:lnTo>
                    <a:pt x="4" y="356"/>
                  </a:lnTo>
                  <a:lnTo>
                    <a:pt x="11" y="394"/>
                  </a:lnTo>
                  <a:lnTo>
                    <a:pt x="15" y="407"/>
                  </a:lnTo>
                  <a:lnTo>
                    <a:pt x="20" y="420"/>
                  </a:lnTo>
                  <a:lnTo>
                    <a:pt x="26" y="432"/>
                  </a:lnTo>
                  <a:lnTo>
                    <a:pt x="33" y="443"/>
                  </a:lnTo>
                  <a:lnTo>
                    <a:pt x="41" y="454"/>
                  </a:lnTo>
                  <a:lnTo>
                    <a:pt x="51" y="464"/>
                  </a:lnTo>
                  <a:lnTo>
                    <a:pt x="62" y="473"/>
                  </a:lnTo>
                  <a:lnTo>
                    <a:pt x="74" y="480"/>
                  </a:lnTo>
                  <a:lnTo>
                    <a:pt x="94" y="490"/>
                  </a:lnTo>
                  <a:lnTo>
                    <a:pt x="115" y="497"/>
                  </a:lnTo>
                  <a:lnTo>
                    <a:pt x="136" y="499"/>
                  </a:lnTo>
                  <a:lnTo>
                    <a:pt x="157" y="498"/>
                  </a:lnTo>
                  <a:lnTo>
                    <a:pt x="177" y="493"/>
                  </a:lnTo>
                  <a:lnTo>
                    <a:pt x="196" y="485"/>
                  </a:lnTo>
                  <a:lnTo>
                    <a:pt x="213" y="473"/>
                  </a:lnTo>
                  <a:lnTo>
                    <a:pt x="226" y="456"/>
                  </a:lnTo>
                  <a:lnTo>
                    <a:pt x="232" y="446"/>
                  </a:lnTo>
                  <a:lnTo>
                    <a:pt x="238" y="436"/>
                  </a:lnTo>
                  <a:lnTo>
                    <a:pt x="242" y="426"/>
                  </a:lnTo>
                  <a:lnTo>
                    <a:pt x="246" y="416"/>
                  </a:lnTo>
                  <a:lnTo>
                    <a:pt x="249" y="406"/>
                  </a:lnTo>
                  <a:lnTo>
                    <a:pt x="250" y="396"/>
                  </a:lnTo>
                  <a:lnTo>
                    <a:pt x="251" y="385"/>
                  </a:lnTo>
                  <a:lnTo>
                    <a:pt x="250" y="374"/>
                  </a:lnTo>
                  <a:lnTo>
                    <a:pt x="247" y="363"/>
                  </a:lnTo>
                  <a:lnTo>
                    <a:pt x="244" y="352"/>
                  </a:lnTo>
                  <a:lnTo>
                    <a:pt x="240" y="341"/>
                  </a:lnTo>
                  <a:lnTo>
                    <a:pt x="234" y="331"/>
                  </a:lnTo>
                  <a:lnTo>
                    <a:pt x="227" y="322"/>
                  </a:lnTo>
                  <a:lnTo>
                    <a:pt x="219" y="313"/>
                  </a:lnTo>
                  <a:lnTo>
                    <a:pt x="211" y="306"/>
                  </a:lnTo>
                  <a:lnTo>
                    <a:pt x="201" y="299"/>
                  </a:lnTo>
                  <a:lnTo>
                    <a:pt x="204" y="291"/>
                  </a:lnTo>
                  <a:lnTo>
                    <a:pt x="207" y="283"/>
                  </a:lnTo>
                  <a:lnTo>
                    <a:pt x="210" y="276"/>
                  </a:lnTo>
                  <a:lnTo>
                    <a:pt x="214" y="268"/>
                  </a:lnTo>
                  <a:lnTo>
                    <a:pt x="217" y="261"/>
                  </a:lnTo>
                  <a:lnTo>
                    <a:pt x="220" y="253"/>
                  </a:lnTo>
                  <a:lnTo>
                    <a:pt x="223" y="246"/>
                  </a:lnTo>
                  <a:lnTo>
                    <a:pt x="224" y="238"/>
                  </a:lnTo>
                  <a:lnTo>
                    <a:pt x="225" y="234"/>
                  </a:lnTo>
                  <a:lnTo>
                    <a:pt x="226" y="229"/>
                  </a:lnTo>
                  <a:lnTo>
                    <a:pt x="226" y="225"/>
                  </a:lnTo>
                  <a:lnTo>
                    <a:pt x="227" y="220"/>
                  </a:lnTo>
                  <a:lnTo>
                    <a:pt x="227" y="216"/>
                  </a:lnTo>
                  <a:lnTo>
                    <a:pt x="227" y="211"/>
                  </a:lnTo>
                  <a:lnTo>
                    <a:pt x="227" y="207"/>
                  </a:lnTo>
                  <a:lnTo>
                    <a:pt x="226" y="202"/>
                  </a:lnTo>
                  <a:lnTo>
                    <a:pt x="246" y="198"/>
                  </a:lnTo>
                  <a:lnTo>
                    <a:pt x="264" y="191"/>
                  </a:lnTo>
                  <a:lnTo>
                    <a:pt x="282" y="181"/>
                  </a:lnTo>
                  <a:lnTo>
                    <a:pt x="297" y="169"/>
                  </a:lnTo>
                  <a:lnTo>
                    <a:pt x="309" y="154"/>
                  </a:lnTo>
                  <a:lnTo>
                    <a:pt x="318" y="138"/>
                  </a:lnTo>
                  <a:lnTo>
                    <a:pt x="323" y="120"/>
                  </a:lnTo>
                  <a:lnTo>
                    <a:pt x="322" y="101"/>
                  </a:lnTo>
                  <a:lnTo>
                    <a:pt x="319" y="94"/>
                  </a:lnTo>
                  <a:lnTo>
                    <a:pt x="316" y="88"/>
                  </a:lnTo>
                  <a:lnTo>
                    <a:pt x="313" y="82"/>
                  </a:lnTo>
                  <a:lnTo>
                    <a:pt x="311" y="77"/>
                  </a:lnTo>
                  <a:lnTo>
                    <a:pt x="308" y="71"/>
                  </a:lnTo>
                  <a:lnTo>
                    <a:pt x="305" y="67"/>
                  </a:lnTo>
                  <a:lnTo>
                    <a:pt x="301" y="61"/>
                  </a:lnTo>
                  <a:lnTo>
                    <a:pt x="297" y="56"/>
                  </a:lnTo>
                  <a:lnTo>
                    <a:pt x="295" y="53"/>
                  </a:lnTo>
                  <a:lnTo>
                    <a:pt x="292" y="49"/>
                  </a:lnTo>
                  <a:lnTo>
                    <a:pt x="289" y="45"/>
                  </a:lnTo>
                  <a:lnTo>
                    <a:pt x="285" y="41"/>
                  </a:lnTo>
                  <a:lnTo>
                    <a:pt x="282" y="37"/>
                  </a:lnTo>
                  <a:lnTo>
                    <a:pt x="279" y="34"/>
                  </a:lnTo>
                  <a:lnTo>
                    <a:pt x="276" y="31"/>
                  </a:lnTo>
                  <a:lnTo>
                    <a:pt x="274" y="29"/>
                  </a:lnTo>
                  <a:lnTo>
                    <a:pt x="268" y="26"/>
                  </a:lnTo>
                  <a:lnTo>
                    <a:pt x="264" y="23"/>
                  </a:lnTo>
                  <a:lnTo>
                    <a:pt x="259" y="20"/>
                  </a:lnTo>
                  <a:lnTo>
                    <a:pt x="253" y="17"/>
                  </a:lnTo>
                  <a:lnTo>
                    <a:pt x="249" y="14"/>
                  </a:lnTo>
                  <a:lnTo>
                    <a:pt x="243" y="11"/>
                  </a:lnTo>
                  <a:lnTo>
                    <a:pt x="238" y="9"/>
                  </a:lnTo>
                  <a:lnTo>
                    <a:pt x="232" y="8"/>
                  </a:lnTo>
                  <a:lnTo>
                    <a:pt x="225" y="6"/>
                  </a:lnTo>
                  <a:lnTo>
                    <a:pt x="219" y="4"/>
                  </a:lnTo>
                  <a:lnTo>
                    <a:pt x="214" y="3"/>
                  </a:lnTo>
                  <a:lnTo>
                    <a:pt x="208" y="1"/>
                  </a:lnTo>
                  <a:lnTo>
                    <a:pt x="203" y="1"/>
                  </a:lnTo>
                  <a:lnTo>
                    <a:pt x="197" y="0"/>
                  </a:lnTo>
                  <a:lnTo>
                    <a:pt x="190" y="0"/>
                  </a:lnTo>
                  <a:lnTo>
                    <a:pt x="183" y="1"/>
                  </a:lnTo>
                  <a:lnTo>
                    <a:pt x="181" y="1"/>
                  </a:lnTo>
                  <a:lnTo>
                    <a:pt x="180" y="1"/>
                  </a:lnTo>
                  <a:lnTo>
                    <a:pt x="177" y="2"/>
                  </a:lnTo>
                  <a:lnTo>
                    <a:pt x="175" y="2"/>
                  </a:lnTo>
                  <a:lnTo>
                    <a:pt x="173" y="3"/>
                  </a:lnTo>
                  <a:lnTo>
                    <a:pt x="171" y="3"/>
                  </a:lnTo>
                  <a:lnTo>
                    <a:pt x="169" y="4"/>
                  </a:lnTo>
                  <a:lnTo>
                    <a:pt x="168" y="4"/>
                  </a:lnTo>
                  <a:lnTo>
                    <a:pt x="162" y="4"/>
                  </a:lnTo>
                  <a:lnTo>
                    <a:pt x="156" y="6"/>
                  </a:lnTo>
                  <a:lnTo>
                    <a:pt x="151" y="8"/>
                  </a:lnTo>
                  <a:lnTo>
                    <a:pt x="146" y="11"/>
                  </a:lnTo>
                  <a:lnTo>
                    <a:pt x="142" y="16"/>
                  </a:lnTo>
                  <a:lnTo>
                    <a:pt x="138" y="19"/>
                  </a:lnTo>
                  <a:lnTo>
                    <a:pt x="134" y="23"/>
                  </a:lnTo>
                  <a:lnTo>
                    <a:pt x="130" y="28"/>
                  </a:lnTo>
                  <a:lnTo>
                    <a:pt x="121" y="36"/>
                  </a:lnTo>
                  <a:lnTo>
                    <a:pt x="112" y="44"/>
                  </a:lnTo>
                  <a:lnTo>
                    <a:pt x="103" y="53"/>
                  </a:lnTo>
                  <a:lnTo>
                    <a:pt x="94" y="62"/>
                  </a:lnTo>
                  <a:lnTo>
                    <a:pt x="85" y="71"/>
                  </a:lnTo>
                  <a:lnTo>
                    <a:pt x="77" y="80"/>
                  </a:lnTo>
                  <a:lnTo>
                    <a:pt x="70" y="90"/>
                  </a:lnTo>
                  <a:lnTo>
                    <a:pt x="62" y="101"/>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55" name="Freeform 44"/>
            <p:cNvSpPr>
              <a:spLocks/>
            </p:cNvSpPr>
            <p:nvPr/>
          </p:nvSpPr>
          <p:spPr bwMode="auto">
            <a:xfrm>
              <a:off x="4914" y="939"/>
              <a:ext cx="188" cy="223"/>
            </a:xfrm>
            <a:custGeom>
              <a:avLst/>
              <a:gdLst>
                <a:gd name="T0" fmla="*/ 86 w 188"/>
                <a:gd name="T1" fmla="*/ 36 h 223"/>
                <a:gd name="T2" fmla="*/ 81 w 188"/>
                <a:gd name="T3" fmla="*/ 41 h 223"/>
                <a:gd name="T4" fmla="*/ 52 w 188"/>
                <a:gd name="T5" fmla="*/ 51 h 223"/>
                <a:gd name="T6" fmla="*/ 24 w 188"/>
                <a:gd name="T7" fmla="*/ 73 h 223"/>
                <a:gd name="T8" fmla="*/ 17 w 188"/>
                <a:gd name="T9" fmla="*/ 89 h 223"/>
                <a:gd name="T10" fmla="*/ 12 w 188"/>
                <a:gd name="T11" fmla="*/ 101 h 223"/>
                <a:gd name="T12" fmla="*/ 9 w 188"/>
                <a:gd name="T13" fmla="*/ 103 h 223"/>
                <a:gd name="T14" fmla="*/ 6 w 188"/>
                <a:gd name="T15" fmla="*/ 98 h 223"/>
                <a:gd name="T16" fmla="*/ 0 w 188"/>
                <a:gd name="T17" fmla="*/ 113 h 223"/>
                <a:gd name="T18" fmla="*/ 8 w 188"/>
                <a:gd name="T19" fmla="*/ 129 h 223"/>
                <a:gd name="T20" fmla="*/ 35 w 188"/>
                <a:gd name="T21" fmla="*/ 140 h 223"/>
                <a:gd name="T22" fmla="*/ 64 w 188"/>
                <a:gd name="T23" fmla="*/ 147 h 223"/>
                <a:gd name="T24" fmla="*/ 78 w 188"/>
                <a:gd name="T25" fmla="*/ 145 h 223"/>
                <a:gd name="T26" fmla="*/ 84 w 188"/>
                <a:gd name="T27" fmla="*/ 139 h 223"/>
                <a:gd name="T28" fmla="*/ 83 w 188"/>
                <a:gd name="T29" fmla="*/ 144 h 223"/>
                <a:gd name="T30" fmla="*/ 82 w 188"/>
                <a:gd name="T31" fmla="*/ 153 h 223"/>
                <a:gd name="T32" fmla="*/ 100 w 188"/>
                <a:gd name="T33" fmla="*/ 158 h 223"/>
                <a:gd name="T34" fmla="*/ 117 w 188"/>
                <a:gd name="T35" fmla="*/ 154 h 223"/>
                <a:gd name="T36" fmla="*/ 116 w 188"/>
                <a:gd name="T37" fmla="*/ 158 h 223"/>
                <a:gd name="T38" fmla="*/ 109 w 188"/>
                <a:gd name="T39" fmla="*/ 166 h 223"/>
                <a:gd name="T40" fmla="*/ 123 w 188"/>
                <a:gd name="T41" fmla="*/ 185 h 223"/>
                <a:gd name="T42" fmla="*/ 134 w 188"/>
                <a:gd name="T43" fmla="*/ 210 h 223"/>
                <a:gd name="T44" fmla="*/ 151 w 188"/>
                <a:gd name="T45" fmla="*/ 222 h 223"/>
                <a:gd name="T46" fmla="*/ 167 w 188"/>
                <a:gd name="T47" fmla="*/ 217 h 223"/>
                <a:gd name="T48" fmla="*/ 179 w 188"/>
                <a:gd name="T49" fmla="*/ 196 h 223"/>
                <a:gd name="T50" fmla="*/ 181 w 188"/>
                <a:gd name="T51" fmla="*/ 173 h 223"/>
                <a:gd name="T52" fmla="*/ 173 w 188"/>
                <a:gd name="T53" fmla="*/ 165 h 223"/>
                <a:gd name="T54" fmla="*/ 171 w 188"/>
                <a:gd name="T55" fmla="*/ 172 h 223"/>
                <a:gd name="T56" fmla="*/ 166 w 188"/>
                <a:gd name="T57" fmla="*/ 169 h 223"/>
                <a:gd name="T58" fmla="*/ 163 w 188"/>
                <a:gd name="T59" fmla="*/ 160 h 223"/>
                <a:gd name="T60" fmla="*/ 167 w 188"/>
                <a:gd name="T61" fmla="*/ 161 h 223"/>
                <a:gd name="T62" fmla="*/ 172 w 188"/>
                <a:gd name="T63" fmla="*/ 164 h 223"/>
                <a:gd name="T64" fmla="*/ 175 w 188"/>
                <a:gd name="T65" fmla="*/ 147 h 223"/>
                <a:gd name="T66" fmla="*/ 164 w 188"/>
                <a:gd name="T67" fmla="*/ 128 h 223"/>
                <a:gd name="T68" fmla="*/ 159 w 188"/>
                <a:gd name="T69" fmla="*/ 126 h 223"/>
                <a:gd name="T70" fmla="*/ 156 w 188"/>
                <a:gd name="T71" fmla="*/ 128 h 223"/>
                <a:gd name="T72" fmla="*/ 158 w 188"/>
                <a:gd name="T73" fmla="*/ 132 h 223"/>
                <a:gd name="T74" fmla="*/ 156 w 188"/>
                <a:gd name="T75" fmla="*/ 134 h 223"/>
                <a:gd name="T76" fmla="*/ 156 w 188"/>
                <a:gd name="T77" fmla="*/ 126 h 223"/>
                <a:gd name="T78" fmla="*/ 159 w 188"/>
                <a:gd name="T79" fmla="*/ 115 h 223"/>
                <a:gd name="T80" fmla="*/ 148 w 188"/>
                <a:gd name="T81" fmla="*/ 107 h 223"/>
                <a:gd name="T82" fmla="*/ 138 w 188"/>
                <a:gd name="T83" fmla="*/ 100 h 223"/>
                <a:gd name="T84" fmla="*/ 138 w 188"/>
                <a:gd name="T85" fmla="*/ 93 h 223"/>
                <a:gd name="T86" fmla="*/ 147 w 188"/>
                <a:gd name="T87" fmla="*/ 89 h 223"/>
                <a:gd name="T88" fmla="*/ 150 w 188"/>
                <a:gd name="T89" fmla="*/ 80 h 223"/>
                <a:gd name="T90" fmla="*/ 152 w 188"/>
                <a:gd name="T91" fmla="*/ 72 h 223"/>
                <a:gd name="T92" fmla="*/ 151 w 188"/>
                <a:gd name="T93" fmla="*/ 81 h 223"/>
                <a:gd name="T94" fmla="*/ 147 w 188"/>
                <a:gd name="T95" fmla="*/ 89 h 223"/>
                <a:gd name="T96" fmla="*/ 163 w 188"/>
                <a:gd name="T97" fmla="*/ 106 h 223"/>
                <a:gd name="T98" fmla="*/ 177 w 188"/>
                <a:gd name="T99" fmla="*/ 121 h 223"/>
                <a:gd name="T100" fmla="*/ 182 w 188"/>
                <a:gd name="T101" fmla="*/ 114 h 223"/>
                <a:gd name="T102" fmla="*/ 186 w 188"/>
                <a:gd name="T103" fmla="*/ 105 h 223"/>
                <a:gd name="T104" fmla="*/ 184 w 188"/>
                <a:gd name="T105" fmla="*/ 92 h 223"/>
                <a:gd name="T106" fmla="*/ 181 w 188"/>
                <a:gd name="T107" fmla="*/ 80 h 223"/>
                <a:gd name="T108" fmla="*/ 177 w 188"/>
                <a:gd name="T109" fmla="*/ 63 h 223"/>
                <a:gd name="T110" fmla="*/ 177 w 188"/>
                <a:gd name="T111" fmla="*/ 46 h 223"/>
                <a:gd name="T112" fmla="*/ 175 w 188"/>
                <a:gd name="T113" fmla="*/ 29 h 223"/>
                <a:gd name="T114" fmla="*/ 168 w 188"/>
                <a:gd name="T115" fmla="*/ 14 h 223"/>
                <a:gd name="T116" fmla="*/ 149 w 188"/>
                <a:gd name="T117" fmla="*/ 2 h 223"/>
                <a:gd name="T118" fmla="*/ 127 w 188"/>
                <a:gd name="T119" fmla="*/ 1 h 223"/>
                <a:gd name="T120" fmla="*/ 100 w 188"/>
                <a:gd name="T121" fmla="*/ 9 h 223"/>
                <a:gd name="T122" fmla="*/ 86 w 188"/>
                <a:gd name="T123" fmla="*/ 29 h 2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8"/>
                <a:gd name="T187" fmla="*/ 0 h 223"/>
                <a:gd name="T188" fmla="*/ 188 w 188"/>
                <a:gd name="T189" fmla="*/ 223 h 2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8" h="223">
                  <a:moveTo>
                    <a:pt x="86" y="29"/>
                  </a:moveTo>
                  <a:lnTo>
                    <a:pt x="86" y="31"/>
                  </a:lnTo>
                  <a:lnTo>
                    <a:pt x="86" y="33"/>
                  </a:lnTo>
                  <a:lnTo>
                    <a:pt x="86" y="36"/>
                  </a:lnTo>
                  <a:lnTo>
                    <a:pt x="85" y="37"/>
                  </a:lnTo>
                  <a:lnTo>
                    <a:pt x="84" y="38"/>
                  </a:lnTo>
                  <a:lnTo>
                    <a:pt x="83" y="40"/>
                  </a:lnTo>
                  <a:lnTo>
                    <a:pt x="81" y="41"/>
                  </a:lnTo>
                  <a:lnTo>
                    <a:pt x="80" y="42"/>
                  </a:lnTo>
                  <a:lnTo>
                    <a:pt x="70" y="44"/>
                  </a:lnTo>
                  <a:lnTo>
                    <a:pt x="61" y="47"/>
                  </a:lnTo>
                  <a:lnTo>
                    <a:pt x="52" y="51"/>
                  </a:lnTo>
                  <a:lnTo>
                    <a:pt x="44" y="55"/>
                  </a:lnTo>
                  <a:lnTo>
                    <a:pt x="37" y="61"/>
                  </a:lnTo>
                  <a:lnTo>
                    <a:pt x="30" y="67"/>
                  </a:lnTo>
                  <a:lnTo>
                    <a:pt x="24" y="73"/>
                  </a:lnTo>
                  <a:lnTo>
                    <a:pt x="20" y="80"/>
                  </a:lnTo>
                  <a:lnTo>
                    <a:pt x="20" y="83"/>
                  </a:lnTo>
                  <a:lnTo>
                    <a:pt x="19" y="86"/>
                  </a:lnTo>
                  <a:lnTo>
                    <a:pt x="17" y="89"/>
                  </a:lnTo>
                  <a:lnTo>
                    <a:pt x="16" y="92"/>
                  </a:lnTo>
                  <a:lnTo>
                    <a:pt x="15" y="96"/>
                  </a:lnTo>
                  <a:lnTo>
                    <a:pt x="13" y="98"/>
                  </a:lnTo>
                  <a:lnTo>
                    <a:pt x="12" y="101"/>
                  </a:lnTo>
                  <a:lnTo>
                    <a:pt x="12" y="104"/>
                  </a:lnTo>
                  <a:lnTo>
                    <a:pt x="10" y="104"/>
                  </a:lnTo>
                  <a:lnTo>
                    <a:pt x="9" y="103"/>
                  </a:lnTo>
                  <a:lnTo>
                    <a:pt x="9" y="101"/>
                  </a:lnTo>
                  <a:lnTo>
                    <a:pt x="8" y="100"/>
                  </a:lnTo>
                  <a:lnTo>
                    <a:pt x="8" y="98"/>
                  </a:lnTo>
                  <a:lnTo>
                    <a:pt x="6" y="98"/>
                  </a:lnTo>
                  <a:lnTo>
                    <a:pt x="5" y="100"/>
                  </a:lnTo>
                  <a:lnTo>
                    <a:pt x="2" y="104"/>
                  </a:lnTo>
                  <a:lnTo>
                    <a:pt x="1" y="108"/>
                  </a:lnTo>
                  <a:lnTo>
                    <a:pt x="0" y="113"/>
                  </a:lnTo>
                  <a:lnTo>
                    <a:pt x="1" y="117"/>
                  </a:lnTo>
                  <a:lnTo>
                    <a:pt x="2" y="122"/>
                  </a:lnTo>
                  <a:lnTo>
                    <a:pt x="5" y="125"/>
                  </a:lnTo>
                  <a:lnTo>
                    <a:pt x="8" y="129"/>
                  </a:lnTo>
                  <a:lnTo>
                    <a:pt x="12" y="132"/>
                  </a:lnTo>
                  <a:lnTo>
                    <a:pt x="19" y="135"/>
                  </a:lnTo>
                  <a:lnTo>
                    <a:pt x="27" y="138"/>
                  </a:lnTo>
                  <a:lnTo>
                    <a:pt x="35" y="140"/>
                  </a:lnTo>
                  <a:lnTo>
                    <a:pt x="42" y="142"/>
                  </a:lnTo>
                  <a:lnTo>
                    <a:pt x="49" y="144"/>
                  </a:lnTo>
                  <a:lnTo>
                    <a:pt x="57" y="146"/>
                  </a:lnTo>
                  <a:lnTo>
                    <a:pt x="64" y="147"/>
                  </a:lnTo>
                  <a:lnTo>
                    <a:pt x="73" y="147"/>
                  </a:lnTo>
                  <a:lnTo>
                    <a:pt x="74" y="147"/>
                  </a:lnTo>
                  <a:lnTo>
                    <a:pt x="76" y="146"/>
                  </a:lnTo>
                  <a:lnTo>
                    <a:pt x="78" y="145"/>
                  </a:lnTo>
                  <a:lnTo>
                    <a:pt x="80" y="143"/>
                  </a:lnTo>
                  <a:lnTo>
                    <a:pt x="81" y="142"/>
                  </a:lnTo>
                  <a:lnTo>
                    <a:pt x="82" y="140"/>
                  </a:lnTo>
                  <a:lnTo>
                    <a:pt x="84" y="139"/>
                  </a:lnTo>
                  <a:lnTo>
                    <a:pt x="86" y="138"/>
                  </a:lnTo>
                  <a:lnTo>
                    <a:pt x="85" y="140"/>
                  </a:lnTo>
                  <a:lnTo>
                    <a:pt x="84" y="142"/>
                  </a:lnTo>
                  <a:lnTo>
                    <a:pt x="83" y="144"/>
                  </a:lnTo>
                  <a:lnTo>
                    <a:pt x="82" y="146"/>
                  </a:lnTo>
                  <a:lnTo>
                    <a:pt x="81" y="149"/>
                  </a:lnTo>
                  <a:lnTo>
                    <a:pt x="82" y="151"/>
                  </a:lnTo>
                  <a:lnTo>
                    <a:pt x="82" y="153"/>
                  </a:lnTo>
                  <a:lnTo>
                    <a:pt x="85" y="154"/>
                  </a:lnTo>
                  <a:lnTo>
                    <a:pt x="89" y="157"/>
                  </a:lnTo>
                  <a:lnTo>
                    <a:pt x="95" y="158"/>
                  </a:lnTo>
                  <a:lnTo>
                    <a:pt x="100" y="158"/>
                  </a:lnTo>
                  <a:lnTo>
                    <a:pt x="105" y="158"/>
                  </a:lnTo>
                  <a:lnTo>
                    <a:pt x="109" y="157"/>
                  </a:lnTo>
                  <a:lnTo>
                    <a:pt x="113" y="156"/>
                  </a:lnTo>
                  <a:lnTo>
                    <a:pt x="117" y="154"/>
                  </a:lnTo>
                  <a:lnTo>
                    <a:pt x="120" y="153"/>
                  </a:lnTo>
                  <a:lnTo>
                    <a:pt x="120" y="155"/>
                  </a:lnTo>
                  <a:lnTo>
                    <a:pt x="118" y="157"/>
                  </a:lnTo>
                  <a:lnTo>
                    <a:pt x="116" y="158"/>
                  </a:lnTo>
                  <a:lnTo>
                    <a:pt x="114" y="160"/>
                  </a:lnTo>
                  <a:lnTo>
                    <a:pt x="112" y="162"/>
                  </a:lnTo>
                  <a:lnTo>
                    <a:pt x="110" y="164"/>
                  </a:lnTo>
                  <a:lnTo>
                    <a:pt x="109" y="166"/>
                  </a:lnTo>
                  <a:lnTo>
                    <a:pt x="110" y="167"/>
                  </a:lnTo>
                  <a:lnTo>
                    <a:pt x="116" y="173"/>
                  </a:lnTo>
                  <a:lnTo>
                    <a:pt x="120" y="179"/>
                  </a:lnTo>
                  <a:lnTo>
                    <a:pt x="123" y="185"/>
                  </a:lnTo>
                  <a:lnTo>
                    <a:pt x="126" y="191"/>
                  </a:lnTo>
                  <a:lnTo>
                    <a:pt x="128" y="197"/>
                  </a:lnTo>
                  <a:lnTo>
                    <a:pt x="131" y="203"/>
                  </a:lnTo>
                  <a:lnTo>
                    <a:pt x="134" y="210"/>
                  </a:lnTo>
                  <a:lnTo>
                    <a:pt x="139" y="216"/>
                  </a:lnTo>
                  <a:lnTo>
                    <a:pt x="142" y="219"/>
                  </a:lnTo>
                  <a:lnTo>
                    <a:pt x="146" y="221"/>
                  </a:lnTo>
                  <a:lnTo>
                    <a:pt x="151" y="222"/>
                  </a:lnTo>
                  <a:lnTo>
                    <a:pt x="155" y="222"/>
                  </a:lnTo>
                  <a:lnTo>
                    <a:pt x="159" y="221"/>
                  </a:lnTo>
                  <a:lnTo>
                    <a:pt x="163" y="219"/>
                  </a:lnTo>
                  <a:lnTo>
                    <a:pt x="167" y="217"/>
                  </a:lnTo>
                  <a:lnTo>
                    <a:pt x="170" y="213"/>
                  </a:lnTo>
                  <a:lnTo>
                    <a:pt x="173" y="207"/>
                  </a:lnTo>
                  <a:lnTo>
                    <a:pt x="177" y="202"/>
                  </a:lnTo>
                  <a:lnTo>
                    <a:pt x="179" y="196"/>
                  </a:lnTo>
                  <a:lnTo>
                    <a:pt x="182" y="190"/>
                  </a:lnTo>
                  <a:lnTo>
                    <a:pt x="183" y="184"/>
                  </a:lnTo>
                  <a:lnTo>
                    <a:pt x="182" y="178"/>
                  </a:lnTo>
                  <a:lnTo>
                    <a:pt x="181" y="173"/>
                  </a:lnTo>
                  <a:lnTo>
                    <a:pt x="177" y="168"/>
                  </a:lnTo>
                  <a:lnTo>
                    <a:pt x="175" y="166"/>
                  </a:lnTo>
                  <a:lnTo>
                    <a:pt x="174" y="165"/>
                  </a:lnTo>
                  <a:lnTo>
                    <a:pt x="173" y="165"/>
                  </a:lnTo>
                  <a:lnTo>
                    <a:pt x="172" y="167"/>
                  </a:lnTo>
                  <a:lnTo>
                    <a:pt x="172" y="168"/>
                  </a:lnTo>
                  <a:lnTo>
                    <a:pt x="171" y="170"/>
                  </a:lnTo>
                  <a:lnTo>
                    <a:pt x="171" y="172"/>
                  </a:lnTo>
                  <a:lnTo>
                    <a:pt x="170" y="175"/>
                  </a:lnTo>
                  <a:lnTo>
                    <a:pt x="168" y="173"/>
                  </a:lnTo>
                  <a:lnTo>
                    <a:pt x="167" y="171"/>
                  </a:lnTo>
                  <a:lnTo>
                    <a:pt x="166" y="169"/>
                  </a:lnTo>
                  <a:lnTo>
                    <a:pt x="165" y="167"/>
                  </a:lnTo>
                  <a:lnTo>
                    <a:pt x="164" y="164"/>
                  </a:lnTo>
                  <a:lnTo>
                    <a:pt x="163" y="162"/>
                  </a:lnTo>
                  <a:lnTo>
                    <a:pt x="163" y="160"/>
                  </a:lnTo>
                  <a:lnTo>
                    <a:pt x="163" y="157"/>
                  </a:lnTo>
                  <a:lnTo>
                    <a:pt x="164" y="158"/>
                  </a:lnTo>
                  <a:lnTo>
                    <a:pt x="166" y="160"/>
                  </a:lnTo>
                  <a:lnTo>
                    <a:pt x="167" y="161"/>
                  </a:lnTo>
                  <a:lnTo>
                    <a:pt x="168" y="162"/>
                  </a:lnTo>
                  <a:lnTo>
                    <a:pt x="170" y="163"/>
                  </a:lnTo>
                  <a:lnTo>
                    <a:pt x="171" y="164"/>
                  </a:lnTo>
                  <a:lnTo>
                    <a:pt x="172" y="164"/>
                  </a:lnTo>
                  <a:lnTo>
                    <a:pt x="175" y="158"/>
                  </a:lnTo>
                  <a:lnTo>
                    <a:pt x="175" y="153"/>
                  </a:lnTo>
                  <a:lnTo>
                    <a:pt x="175" y="147"/>
                  </a:lnTo>
                  <a:lnTo>
                    <a:pt x="174" y="142"/>
                  </a:lnTo>
                  <a:lnTo>
                    <a:pt x="171" y="137"/>
                  </a:lnTo>
                  <a:lnTo>
                    <a:pt x="168" y="132"/>
                  </a:lnTo>
                  <a:lnTo>
                    <a:pt x="164" y="128"/>
                  </a:lnTo>
                  <a:lnTo>
                    <a:pt x="161" y="125"/>
                  </a:lnTo>
                  <a:lnTo>
                    <a:pt x="160" y="126"/>
                  </a:lnTo>
                  <a:lnTo>
                    <a:pt x="159" y="126"/>
                  </a:lnTo>
                  <a:lnTo>
                    <a:pt x="159" y="127"/>
                  </a:lnTo>
                  <a:lnTo>
                    <a:pt x="158" y="127"/>
                  </a:lnTo>
                  <a:lnTo>
                    <a:pt x="157" y="128"/>
                  </a:lnTo>
                  <a:lnTo>
                    <a:pt x="156" y="128"/>
                  </a:lnTo>
                  <a:lnTo>
                    <a:pt x="156" y="130"/>
                  </a:lnTo>
                  <a:lnTo>
                    <a:pt x="157" y="131"/>
                  </a:lnTo>
                  <a:lnTo>
                    <a:pt x="158" y="132"/>
                  </a:lnTo>
                  <a:lnTo>
                    <a:pt x="159" y="133"/>
                  </a:lnTo>
                  <a:lnTo>
                    <a:pt x="159" y="134"/>
                  </a:lnTo>
                  <a:lnTo>
                    <a:pt x="158" y="135"/>
                  </a:lnTo>
                  <a:lnTo>
                    <a:pt x="156" y="134"/>
                  </a:lnTo>
                  <a:lnTo>
                    <a:pt x="154" y="133"/>
                  </a:lnTo>
                  <a:lnTo>
                    <a:pt x="154" y="131"/>
                  </a:lnTo>
                  <a:lnTo>
                    <a:pt x="154" y="129"/>
                  </a:lnTo>
                  <a:lnTo>
                    <a:pt x="156" y="126"/>
                  </a:lnTo>
                  <a:lnTo>
                    <a:pt x="157" y="124"/>
                  </a:lnTo>
                  <a:lnTo>
                    <a:pt x="158" y="121"/>
                  </a:lnTo>
                  <a:lnTo>
                    <a:pt x="159" y="118"/>
                  </a:lnTo>
                  <a:lnTo>
                    <a:pt x="159" y="115"/>
                  </a:lnTo>
                  <a:lnTo>
                    <a:pt x="157" y="112"/>
                  </a:lnTo>
                  <a:lnTo>
                    <a:pt x="154" y="110"/>
                  </a:lnTo>
                  <a:lnTo>
                    <a:pt x="152" y="108"/>
                  </a:lnTo>
                  <a:lnTo>
                    <a:pt x="148" y="107"/>
                  </a:lnTo>
                  <a:lnTo>
                    <a:pt x="145" y="105"/>
                  </a:lnTo>
                  <a:lnTo>
                    <a:pt x="143" y="104"/>
                  </a:lnTo>
                  <a:lnTo>
                    <a:pt x="140" y="102"/>
                  </a:lnTo>
                  <a:lnTo>
                    <a:pt x="138" y="100"/>
                  </a:lnTo>
                  <a:lnTo>
                    <a:pt x="137" y="97"/>
                  </a:lnTo>
                  <a:lnTo>
                    <a:pt x="136" y="96"/>
                  </a:lnTo>
                  <a:lnTo>
                    <a:pt x="137" y="94"/>
                  </a:lnTo>
                  <a:lnTo>
                    <a:pt x="138" y="93"/>
                  </a:lnTo>
                  <a:lnTo>
                    <a:pt x="140" y="91"/>
                  </a:lnTo>
                  <a:lnTo>
                    <a:pt x="142" y="90"/>
                  </a:lnTo>
                  <a:lnTo>
                    <a:pt x="145" y="90"/>
                  </a:lnTo>
                  <a:lnTo>
                    <a:pt x="147" y="89"/>
                  </a:lnTo>
                  <a:lnTo>
                    <a:pt x="149" y="87"/>
                  </a:lnTo>
                  <a:lnTo>
                    <a:pt x="150" y="85"/>
                  </a:lnTo>
                  <a:lnTo>
                    <a:pt x="150" y="83"/>
                  </a:lnTo>
                  <a:lnTo>
                    <a:pt x="150" y="80"/>
                  </a:lnTo>
                  <a:lnTo>
                    <a:pt x="150" y="78"/>
                  </a:lnTo>
                  <a:lnTo>
                    <a:pt x="150" y="76"/>
                  </a:lnTo>
                  <a:lnTo>
                    <a:pt x="150" y="73"/>
                  </a:lnTo>
                  <a:lnTo>
                    <a:pt x="152" y="72"/>
                  </a:lnTo>
                  <a:lnTo>
                    <a:pt x="152" y="74"/>
                  </a:lnTo>
                  <a:lnTo>
                    <a:pt x="152" y="76"/>
                  </a:lnTo>
                  <a:lnTo>
                    <a:pt x="152" y="79"/>
                  </a:lnTo>
                  <a:lnTo>
                    <a:pt x="151" y="81"/>
                  </a:lnTo>
                  <a:lnTo>
                    <a:pt x="150" y="83"/>
                  </a:lnTo>
                  <a:lnTo>
                    <a:pt x="150" y="85"/>
                  </a:lnTo>
                  <a:lnTo>
                    <a:pt x="149" y="87"/>
                  </a:lnTo>
                  <a:lnTo>
                    <a:pt x="147" y="89"/>
                  </a:lnTo>
                  <a:lnTo>
                    <a:pt x="151" y="91"/>
                  </a:lnTo>
                  <a:lnTo>
                    <a:pt x="154" y="95"/>
                  </a:lnTo>
                  <a:lnTo>
                    <a:pt x="159" y="100"/>
                  </a:lnTo>
                  <a:lnTo>
                    <a:pt x="163" y="106"/>
                  </a:lnTo>
                  <a:lnTo>
                    <a:pt x="167" y="112"/>
                  </a:lnTo>
                  <a:lnTo>
                    <a:pt x="171" y="117"/>
                  </a:lnTo>
                  <a:lnTo>
                    <a:pt x="174" y="119"/>
                  </a:lnTo>
                  <a:lnTo>
                    <a:pt x="177" y="121"/>
                  </a:lnTo>
                  <a:lnTo>
                    <a:pt x="179" y="120"/>
                  </a:lnTo>
                  <a:lnTo>
                    <a:pt x="180" y="118"/>
                  </a:lnTo>
                  <a:lnTo>
                    <a:pt x="181" y="116"/>
                  </a:lnTo>
                  <a:lnTo>
                    <a:pt x="182" y="114"/>
                  </a:lnTo>
                  <a:lnTo>
                    <a:pt x="184" y="111"/>
                  </a:lnTo>
                  <a:lnTo>
                    <a:pt x="184" y="108"/>
                  </a:lnTo>
                  <a:lnTo>
                    <a:pt x="185" y="107"/>
                  </a:lnTo>
                  <a:lnTo>
                    <a:pt x="186" y="105"/>
                  </a:lnTo>
                  <a:lnTo>
                    <a:pt x="187" y="104"/>
                  </a:lnTo>
                  <a:lnTo>
                    <a:pt x="187" y="100"/>
                  </a:lnTo>
                  <a:lnTo>
                    <a:pt x="185" y="97"/>
                  </a:lnTo>
                  <a:lnTo>
                    <a:pt x="184" y="92"/>
                  </a:lnTo>
                  <a:lnTo>
                    <a:pt x="181" y="87"/>
                  </a:lnTo>
                  <a:lnTo>
                    <a:pt x="180" y="84"/>
                  </a:lnTo>
                  <a:lnTo>
                    <a:pt x="179" y="82"/>
                  </a:lnTo>
                  <a:lnTo>
                    <a:pt x="181" y="80"/>
                  </a:lnTo>
                  <a:lnTo>
                    <a:pt x="179" y="76"/>
                  </a:lnTo>
                  <a:lnTo>
                    <a:pt x="178" y="72"/>
                  </a:lnTo>
                  <a:lnTo>
                    <a:pt x="178" y="68"/>
                  </a:lnTo>
                  <a:lnTo>
                    <a:pt x="177" y="63"/>
                  </a:lnTo>
                  <a:lnTo>
                    <a:pt x="177" y="59"/>
                  </a:lnTo>
                  <a:lnTo>
                    <a:pt x="177" y="54"/>
                  </a:lnTo>
                  <a:lnTo>
                    <a:pt x="177" y="50"/>
                  </a:lnTo>
                  <a:lnTo>
                    <a:pt x="177" y="46"/>
                  </a:lnTo>
                  <a:lnTo>
                    <a:pt x="177" y="42"/>
                  </a:lnTo>
                  <a:lnTo>
                    <a:pt x="177" y="38"/>
                  </a:lnTo>
                  <a:lnTo>
                    <a:pt x="176" y="33"/>
                  </a:lnTo>
                  <a:lnTo>
                    <a:pt x="175" y="29"/>
                  </a:lnTo>
                  <a:lnTo>
                    <a:pt x="174" y="25"/>
                  </a:lnTo>
                  <a:lnTo>
                    <a:pt x="172" y="21"/>
                  </a:lnTo>
                  <a:lnTo>
                    <a:pt x="171" y="17"/>
                  </a:lnTo>
                  <a:lnTo>
                    <a:pt x="168" y="14"/>
                  </a:lnTo>
                  <a:lnTo>
                    <a:pt x="163" y="10"/>
                  </a:lnTo>
                  <a:lnTo>
                    <a:pt x="159" y="7"/>
                  </a:lnTo>
                  <a:lnTo>
                    <a:pt x="154" y="4"/>
                  </a:lnTo>
                  <a:lnTo>
                    <a:pt x="149" y="2"/>
                  </a:lnTo>
                  <a:lnTo>
                    <a:pt x="143" y="1"/>
                  </a:lnTo>
                  <a:lnTo>
                    <a:pt x="138" y="0"/>
                  </a:lnTo>
                  <a:lnTo>
                    <a:pt x="132" y="0"/>
                  </a:lnTo>
                  <a:lnTo>
                    <a:pt x="127" y="1"/>
                  </a:lnTo>
                  <a:lnTo>
                    <a:pt x="120" y="2"/>
                  </a:lnTo>
                  <a:lnTo>
                    <a:pt x="114" y="4"/>
                  </a:lnTo>
                  <a:lnTo>
                    <a:pt x="107" y="6"/>
                  </a:lnTo>
                  <a:lnTo>
                    <a:pt x="100" y="9"/>
                  </a:lnTo>
                  <a:lnTo>
                    <a:pt x="95" y="13"/>
                  </a:lnTo>
                  <a:lnTo>
                    <a:pt x="90" y="17"/>
                  </a:lnTo>
                  <a:lnTo>
                    <a:pt x="87" y="23"/>
                  </a:lnTo>
                  <a:lnTo>
                    <a:pt x="86" y="29"/>
                  </a:lnTo>
                </a:path>
              </a:pathLst>
            </a:custGeom>
            <a:solidFill>
              <a:schemeClr val="bg2"/>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56" name="Freeform 45"/>
            <p:cNvSpPr>
              <a:spLocks/>
            </p:cNvSpPr>
            <p:nvPr/>
          </p:nvSpPr>
          <p:spPr bwMode="auto">
            <a:xfrm>
              <a:off x="4914" y="939"/>
              <a:ext cx="194" cy="229"/>
            </a:xfrm>
            <a:custGeom>
              <a:avLst/>
              <a:gdLst>
                <a:gd name="T0" fmla="*/ 89 w 194"/>
                <a:gd name="T1" fmla="*/ 37 h 229"/>
                <a:gd name="T2" fmla="*/ 84 w 194"/>
                <a:gd name="T3" fmla="*/ 42 h 229"/>
                <a:gd name="T4" fmla="*/ 54 w 194"/>
                <a:gd name="T5" fmla="*/ 52 h 229"/>
                <a:gd name="T6" fmla="*/ 25 w 194"/>
                <a:gd name="T7" fmla="*/ 75 h 229"/>
                <a:gd name="T8" fmla="*/ 18 w 194"/>
                <a:gd name="T9" fmla="*/ 92 h 229"/>
                <a:gd name="T10" fmla="*/ 13 w 194"/>
                <a:gd name="T11" fmla="*/ 104 h 229"/>
                <a:gd name="T12" fmla="*/ 10 w 194"/>
                <a:gd name="T13" fmla="*/ 105 h 229"/>
                <a:gd name="T14" fmla="*/ 7 w 194"/>
                <a:gd name="T15" fmla="*/ 101 h 229"/>
                <a:gd name="T16" fmla="*/ 0 w 194"/>
                <a:gd name="T17" fmla="*/ 116 h 229"/>
                <a:gd name="T18" fmla="*/ 8 w 194"/>
                <a:gd name="T19" fmla="*/ 132 h 229"/>
                <a:gd name="T20" fmla="*/ 36 w 194"/>
                <a:gd name="T21" fmla="*/ 144 h 229"/>
                <a:gd name="T22" fmla="*/ 67 w 194"/>
                <a:gd name="T23" fmla="*/ 151 h 229"/>
                <a:gd name="T24" fmla="*/ 80 w 194"/>
                <a:gd name="T25" fmla="*/ 149 h 229"/>
                <a:gd name="T26" fmla="*/ 87 w 194"/>
                <a:gd name="T27" fmla="*/ 143 h 229"/>
                <a:gd name="T28" fmla="*/ 86 w 194"/>
                <a:gd name="T29" fmla="*/ 148 h 229"/>
                <a:gd name="T30" fmla="*/ 85 w 194"/>
                <a:gd name="T31" fmla="*/ 157 h 229"/>
                <a:gd name="T32" fmla="*/ 103 w 194"/>
                <a:gd name="T33" fmla="*/ 163 h 229"/>
                <a:gd name="T34" fmla="*/ 120 w 194"/>
                <a:gd name="T35" fmla="*/ 159 h 229"/>
                <a:gd name="T36" fmla="*/ 120 w 194"/>
                <a:gd name="T37" fmla="*/ 163 h 229"/>
                <a:gd name="T38" fmla="*/ 113 w 194"/>
                <a:gd name="T39" fmla="*/ 171 h 229"/>
                <a:gd name="T40" fmla="*/ 127 w 194"/>
                <a:gd name="T41" fmla="*/ 190 h 229"/>
                <a:gd name="T42" fmla="*/ 138 w 194"/>
                <a:gd name="T43" fmla="*/ 215 h 229"/>
                <a:gd name="T44" fmla="*/ 156 w 194"/>
                <a:gd name="T45" fmla="*/ 228 h 229"/>
                <a:gd name="T46" fmla="*/ 172 w 194"/>
                <a:gd name="T47" fmla="*/ 223 h 229"/>
                <a:gd name="T48" fmla="*/ 185 w 194"/>
                <a:gd name="T49" fmla="*/ 201 h 229"/>
                <a:gd name="T50" fmla="*/ 186 w 194"/>
                <a:gd name="T51" fmla="*/ 178 h 229"/>
                <a:gd name="T52" fmla="*/ 179 w 194"/>
                <a:gd name="T53" fmla="*/ 170 h 229"/>
                <a:gd name="T54" fmla="*/ 176 w 194"/>
                <a:gd name="T55" fmla="*/ 177 h 229"/>
                <a:gd name="T56" fmla="*/ 171 w 194"/>
                <a:gd name="T57" fmla="*/ 174 h 229"/>
                <a:gd name="T58" fmla="*/ 168 w 194"/>
                <a:gd name="T59" fmla="*/ 164 h 229"/>
                <a:gd name="T60" fmla="*/ 172 w 194"/>
                <a:gd name="T61" fmla="*/ 165 h 229"/>
                <a:gd name="T62" fmla="*/ 177 w 194"/>
                <a:gd name="T63" fmla="*/ 169 h 229"/>
                <a:gd name="T64" fmla="*/ 180 w 194"/>
                <a:gd name="T65" fmla="*/ 151 h 229"/>
                <a:gd name="T66" fmla="*/ 170 w 194"/>
                <a:gd name="T67" fmla="*/ 132 h 229"/>
                <a:gd name="T68" fmla="*/ 164 w 194"/>
                <a:gd name="T69" fmla="*/ 130 h 229"/>
                <a:gd name="T70" fmla="*/ 161 w 194"/>
                <a:gd name="T71" fmla="*/ 131 h 229"/>
                <a:gd name="T72" fmla="*/ 163 w 194"/>
                <a:gd name="T73" fmla="*/ 136 h 229"/>
                <a:gd name="T74" fmla="*/ 161 w 194"/>
                <a:gd name="T75" fmla="*/ 138 h 229"/>
                <a:gd name="T76" fmla="*/ 161 w 194"/>
                <a:gd name="T77" fmla="*/ 130 h 229"/>
                <a:gd name="T78" fmla="*/ 164 w 194"/>
                <a:gd name="T79" fmla="*/ 118 h 229"/>
                <a:gd name="T80" fmla="*/ 153 w 194"/>
                <a:gd name="T81" fmla="*/ 110 h 229"/>
                <a:gd name="T82" fmla="*/ 143 w 194"/>
                <a:gd name="T83" fmla="*/ 102 h 229"/>
                <a:gd name="T84" fmla="*/ 143 w 194"/>
                <a:gd name="T85" fmla="*/ 95 h 229"/>
                <a:gd name="T86" fmla="*/ 152 w 194"/>
                <a:gd name="T87" fmla="*/ 92 h 229"/>
                <a:gd name="T88" fmla="*/ 155 w 194"/>
                <a:gd name="T89" fmla="*/ 83 h 229"/>
                <a:gd name="T90" fmla="*/ 156 w 194"/>
                <a:gd name="T91" fmla="*/ 74 h 229"/>
                <a:gd name="T92" fmla="*/ 156 w 194"/>
                <a:gd name="T93" fmla="*/ 83 h 229"/>
                <a:gd name="T94" fmla="*/ 152 w 194"/>
                <a:gd name="T95" fmla="*/ 92 h 229"/>
                <a:gd name="T96" fmla="*/ 168 w 194"/>
                <a:gd name="T97" fmla="*/ 109 h 229"/>
                <a:gd name="T98" fmla="*/ 183 w 194"/>
                <a:gd name="T99" fmla="*/ 124 h 229"/>
                <a:gd name="T100" fmla="*/ 188 w 194"/>
                <a:gd name="T101" fmla="*/ 117 h 229"/>
                <a:gd name="T102" fmla="*/ 192 w 194"/>
                <a:gd name="T103" fmla="*/ 108 h 229"/>
                <a:gd name="T104" fmla="*/ 189 w 194"/>
                <a:gd name="T105" fmla="*/ 95 h 229"/>
                <a:gd name="T106" fmla="*/ 187 w 194"/>
                <a:gd name="T107" fmla="*/ 83 h 229"/>
                <a:gd name="T108" fmla="*/ 183 w 194"/>
                <a:gd name="T109" fmla="*/ 65 h 229"/>
                <a:gd name="T110" fmla="*/ 182 w 194"/>
                <a:gd name="T111" fmla="*/ 47 h 229"/>
                <a:gd name="T112" fmla="*/ 181 w 194"/>
                <a:gd name="T113" fmla="*/ 30 h 229"/>
                <a:gd name="T114" fmla="*/ 173 w 194"/>
                <a:gd name="T115" fmla="*/ 14 h 229"/>
                <a:gd name="T116" fmla="*/ 153 w 194"/>
                <a:gd name="T117" fmla="*/ 2 h 229"/>
                <a:gd name="T118" fmla="*/ 131 w 194"/>
                <a:gd name="T119" fmla="*/ 1 h 229"/>
                <a:gd name="T120" fmla="*/ 104 w 194"/>
                <a:gd name="T121" fmla="*/ 10 h 229"/>
                <a:gd name="T122" fmla="*/ 89 w 194"/>
                <a:gd name="T123" fmla="*/ 30 h 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4"/>
                <a:gd name="T187" fmla="*/ 0 h 229"/>
                <a:gd name="T188" fmla="*/ 194 w 194"/>
                <a:gd name="T189" fmla="*/ 229 h 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4" h="229">
                  <a:moveTo>
                    <a:pt x="89" y="30"/>
                  </a:moveTo>
                  <a:lnTo>
                    <a:pt x="89" y="32"/>
                  </a:lnTo>
                  <a:lnTo>
                    <a:pt x="89" y="34"/>
                  </a:lnTo>
                  <a:lnTo>
                    <a:pt x="89" y="37"/>
                  </a:lnTo>
                  <a:lnTo>
                    <a:pt x="88" y="38"/>
                  </a:lnTo>
                  <a:lnTo>
                    <a:pt x="87" y="39"/>
                  </a:lnTo>
                  <a:lnTo>
                    <a:pt x="86" y="41"/>
                  </a:lnTo>
                  <a:lnTo>
                    <a:pt x="84" y="42"/>
                  </a:lnTo>
                  <a:lnTo>
                    <a:pt x="82" y="43"/>
                  </a:lnTo>
                  <a:lnTo>
                    <a:pt x="73" y="45"/>
                  </a:lnTo>
                  <a:lnTo>
                    <a:pt x="63" y="48"/>
                  </a:lnTo>
                  <a:lnTo>
                    <a:pt x="54" y="52"/>
                  </a:lnTo>
                  <a:lnTo>
                    <a:pt x="46" y="57"/>
                  </a:lnTo>
                  <a:lnTo>
                    <a:pt x="38" y="62"/>
                  </a:lnTo>
                  <a:lnTo>
                    <a:pt x="31" y="69"/>
                  </a:lnTo>
                  <a:lnTo>
                    <a:pt x="25" y="75"/>
                  </a:lnTo>
                  <a:lnTo>
                    <a:pt x="21" y="83"/>
                  </a:lnTo>
                  <a:lnTo>
                    <a:pt x="20" y="85"/>
                  </a:lnTo>
                  <a:lnTo>
                    <a:pt x="19" y="88"/>
                  </a:lnTo>
                  <a:lnTo>
                    <a:pt x="18" y="92"/>
                  </a:lnTo>
                  <a:lnTo>
                    <a:pt x="17" y="95"/>
                  </a:lnTo>
                  <a:lnTo>
                    <a:pt x="15" y="98"/>
                  </a:lnTo>
                  <a:lnTo>
                    <a:pt x="14" y="101"/>
                  </a:lnTo>
                  <a:lnTo>
                    <a:pt x="13" y="104"/>
                  </a:lnTo>
                  <a:lnTo>
                    <a:pt x="12" y="107"/>
                  </a:lnTo>
                  <a:lnTo>
                    <a:pt x="11" y="107"/>
                  </a:lnTo>
                  <a:lnTo>
                    <a:pt x="10" y="107"/>
                  </a:lnTo>
                  <a:lnTo>
                    <a:pt x="10" y="105"/>
                  </a:lnTo>
                  <a:lnTo>
                    <a:pt x="9" y="104"/>
                  </a:lnTo>
                  <a:lnTo>
                    <a:pt x="8" y="102"/>
                  </a:lnTo>
                  <a:lnTo>
                    <a:pt x="8" y="101"/>
                  </a:lnTo>
                  <a:lnTo>
                    <a:pt x="7" y="101"/>
                  </a:lnTo>
                  <a:lnTo>
                    <a:pt x="5" y="102"/>
                  </a:lnTo>
                  <a:lnTo>
                    <a:pt x="2" y="107"/>
                  </a:lnTo>
                  <a:lnTo>
                    <a:pt x="1" y="111"/>
                  </a:lnTo>
                  <a:lnTo>
                    <a:pt x="0" y="116"/>
                  </a:lnTo>
                  <a:lnTo>
                    <a:pt x="1" y="120"/>
                  </a:lnTo>
                  <a:lnTo>
                    <a:pt x="2" y="125"/>
                  </a:lnTo>
                  <a:lnTo>
                    <a:pt x="5" y="129"/>
                  </a:lnTo>
                  <a:lnTo>
                    <a:pt x="8" y="132"/>
                  </a:lnTo>
                  <a:lnTo>
                    <a:pt x="12" y="135"/>
                  </a:lnTo>
                  <a:lnTo>
                    <a:pt x="20" y="139"/>
                  </a:lnTo>
                  <a:lnTo>
                    <a:pt x="28" y="141"/>
                  </a:lnTo>
                  <a:lnTo>
                    <a:pt x="36" y="144"/>
                  </a:lnTo>
                  <a:lnTo>
                    <a:pt x="43" y="146"/>
                  </a:lnTo>
                  <a:lnTo>
                    <a:pt x="51" y="148"/>
                  </a:lnTo>
                  <a:lnTo>
                    <a:pt x="59" y="150"/>
                  </a:lnTo>
                  <a:lnTo>
                    <a:pt x="67" y="151"/>
                  </a:lnTo>
                  <a:lnTo>
                    <a:pt x="75" y="151"/>
                  </a:lnTo>
                  <a:lnTo>
                    <a:pt x="77" y="151"/>
                  </a:lnTo>
                  <a:lnTo>
                    <a:pt x="79" y="150"/>
                  </a:lnTo>
                  <a:lnTo>
                    <a:pt x="80" y="149"/>
                  </a:lnTo>
                  <a:lnTo>
                    <a:pt x="82" y="147"/>
                  </a:lnTo>
                  <a:lnTo>
                    <a:pt x="84" y="146"/>
                  </a:lnTo>
                  <a:lnTo>
                    <a:pt x="85" y="144"/>
                  </a:lnTo>
                  <a:lnTo>
                    <a:pt x="87" y="143"/>
                  </a:lnTo>
                  <a:lnTo>
                    <a:pt x="89" y="142"/>
                  </a:lnTo>
                  <a:lnTo>
                    <a:pt x="88" y="144"/>
                  </a:lnTo>
                  <a:lnTo>
                    <a:pt x="87" y="146"/>
                  </a:lnTo>
                  <a:lnTo>
                    <a:pt x="86" y="148"/>
                  </a:lnTo>
                  <a:lnTo>
                    <a:pt x="85" y="150"/>
                  </a:lnTo>
                  <a:lnTo>
                    <a:pt x="84" y="153"/>
                  </a:lnTo>
                  <a:lnTo>
                    <a:pt x="85" y="155"/>
                  </a:lnTo>
                  <a:lnTo>
                    <a:pt x="85" y="157"/>
                  </a:lnTo>
                  <a:lnTo>
                    <a:pt x="88" y="159"/>
                  </a:lnTo>
                  <a:lnTo>
                    <a:pt x="92" y="161"/>
                  </a:lnTo>
                  <a:lnTo>
                    <a:pt x="98" y="162"/>
                  </a:lnTo>
                  <a:lnTo>
                    <a:pt x="103" y="163"/>
                  </a:lnTo>
                  <a:lnTo>
                    <a:pt x="108" y="162"/>
                  </a:lnTo>
                  <a:lnTo>
                    <a:pt x="113" y="161"/>
                  </a:lnTo>
                  <a:lnTo>
                    <a:pt x="117" y="160"/>
                  </a:lnTo>
                  <a:lnTo>
                    <a:pt x="120" y="159"/>
                  </a:lnTo>
                  <a:lnTo>
                    <a:pt x="124" y="157"/>
                  </a:lnTo>
                  <a:lnTo>
                    <a:pt x="123" y="159"/>
                  </a:lnTo>
                  <a:lnTo>
                    <a:pt x="122" y="161"/>
                  </a:lnTo>
                  <a:lnTo>
                    <a:pt x="120" y="163"/>
                  </a:lnTo>
                  <a:lnTo>
                    <a:pt x="117" y="165"/>
                  </a:lnTo>
                  <a:lnTo>
                    <a:pt x="116" y="166"/>
                  </a:lnTo>
                  <a:lnTo>
                    <a:pt x="114" y="168"/>
                  </a:lnTo>
                  <a:lnTo>
                    <a:pt x="113" y="171"/>
                  </a:lnTo>
                  <a:lnTo>
                    <a:pt x="113" y="172"/>
                  </a:lnTo>
                  <a:lnTo>
                    <a:pt x="119" y="178"/>
                  </a:lnTo>
                  <a:lnTo>
                    <a:pt x="123" y="184"/>
                  </a:lnTo>
                  <a:lnTo>
                    <a:pt x="127" y="190"/>
                  </a:lnTo>
                  <a:lnTo>
                    <a:pt x="130" y="196"/>
                  </a:lnTo>
                  <a:lnTo>
                    <a:pt x="132" y="202"/>
                  </a:lnTo>
                  <a:lnTo>
                    <a:pt x="135" y="209"/>
                  </a:lnTo>
                  <a:lnTo>
                    <a:pt x="138" y="215"/>
                  </a:lnTo>
                  <a:lnTo>
                    <a:pt x="143" y="222"/>
                  </a:lnTo>
                  <a:lnTo>
                    <a:pt x="147" y="225"/>
                  </a:lnTo>
                  <a:lnTo>
                    <a:pt x="151" y="227"/>
                  </a:lnTo>
                  <a:lnTo>
                    <a:pt x="156" y="228"/>
                  </a:lnTo>
                  <a:lnTo>
                    <a:pt x="160" y="228"/>
                  </a:lnTo>
                  <a:lnTo>
                    <a:pt x="164" y="227"/>
                  </a:lnTo>
                  <a:lnTo>
                    <a:pt x="168" y="225"/>
                  </a:lnTo>
                  <a:lnTo>
                    <a:pt x="172" y="223"/>
                  </a:lnTo>
                  <a:lnTo>
                    <a:pt x="175" y="219"/>
                  </a:lnTo>
                  <a:lnTo>
                    <a:pt x="179" y="213"/>
                  </a:lnTo>
                  <a:lnTo>
                    <a:pt x="182" y="207"/>
                  </a:lnTo>
                  <a:lnTo>
                    <a:pt x="185" y="201"/>
                  </a:lnTo>
                  <a:lnTo>
                    <a:pt x="188" y="195"/>
                  </a:lnTo>
                  <a:lnTo>
                    <a:pt x="189" y="189"/>
                  </a:lnTo>
                  <a:lnTo>
                    <a:pt x="188" y="183"/>
                  </a:lnTo>
                  <a:lnTo>
                    <a:pt x="186" y="178"/>
                  </a:lnTo>
                  <a:lnTo>
                    <a:pt x="182" y="173"/>
                  </a:lnTo>
                  <a:lnTo>
                    <a:pt x="180" y="171"/>
                  </a:lnTo>
                  <a:lnTo>
                    <a:pt x="179" y="170"/>
                  </a:lnTo>
                  <a:lnTo>
                    <a:pt x="178" y="171"/>
                  </a:lnTo>
                  <a:lnTo>
                    <a:pt x="177" y="172"/>
                  </a:lnTo>
                  <a:lnTo>
                    <a:pt x="177" y="175"/>
                  </a:lnTo>
                  <a:lnTo>
                    <a:pt x="176" y="177"/>
                  </a:lnTo>
                  <a:lnTo>
                    <a:pt x="175" y="180"/>
                  </a:lnTo>
                  <a:lnTo>
                    <a:pt x="174" y="178"/>
                  </a:lnTo>
                  <a:lnTo>
                    <a:pt x="172" y="175"/>
                  </a:lnTo>
                  <a:lnTo>
                    <a:pt x="171" y="174"/>
                  </a:lnTo>
                  <a:lnTo>
                    <a:pt x="170" y="171"/>
                  </a:lnTo>
                  <a:lnTo>
                    <a:pt x="169" y="169"/>
                  </a:lnTo>
                  <a:lnTo>
                    <a:pt x="168" y="166"/>
                  </a:lnTo>
                  <a:lnTo>
                    <a:pt x="168" y="164"/>
                  </a:lnTo>
                  <a:lnTo>
                    <a:pt x="168" y="162"/>
                  </a:lnTo>
                  <a:lnTo>
                    <a:pt x="169" y="163"/>
                  </a:lnTo>
                  <a:lnTo>
                    <a:pt x="171" y="164"/>
                  </a:lnTo>
                  <a:lnTo>
                    <a:pt x="172" y="165"/>
                  </a:lnTo>
                  <a:lnTo>
                    <a:pt x="174" y="166"/>
                  </a:lnTo>
                  <a:lnTo>
                    <a:pt x="175" y="168"/>
                  </a:lnTo>
                  <a:lnTo>
                    <a:pt x="176" y="169"/>
                  </a:lnTo>
                  <a:lnTo>
                    <a:pt x="177" y="169"/>
                  </a:lnTo>
                  <a:lnTo>
                    <a:pt x="177" y="168"/>
                  </a:lnTo>
                  <a:lnTo>
                    <a:pt x="180" y="163"/>
                  </a:lnTo>
                  <a:lnTo>
                    <a:pt x="181" y="157"/>
                  </a:lnTo>
                  <a:lnTo>
                    <a:pt x="180" y="151"/>
                  </a:lnTo>
                  <a:lnTo>
                    <a:pt x="179" y="146"/>
                  </a:lnTo>
                  <a:lnTo>
                    <a:pt x="177" y="141"/>
                  </a:lnTo>
                  <a:lnTo>
                    <a:pt x="173" y="135"/>
                  </a:lnTo>
                  <a:lnTo>
                    <a:pt x="170" y="132"/>
                  </a:lnTo>
                  <a:lnTo>
                    <a:pt x="166" y="129"/>
                  </a:lnTo>
                  <a:lnTo>
                    <a:pt x="165" y="129"/>
                  </a:lnTo>
                  <a:lnTo>
                    <a:pt x="164" y="130"/>
                  </a:lnTo>
                  <a:lnTo>
                    <a:pt x="163" y="130"/>
                  </a:lnTo>
                  <a:lnTo>
                    <a:pt x="162" y="131"/>
                  </a:lnTo>
                  <a:lnTo>
                    <a:pt x="161" y="131"/>
                  </a:lnTo>
                  <a:lnTo>
                    <a:pt x="161" y="132"/>
                  </a:lnTo>
                  <a:lnTo>
                    <a:pt x="161" y="133"/>
                  </a:lnTo>
                  <a:lnTo>
                    <a:pt x="162" y="135"/>
                  </a:lnTo>
                  <a:lnTo>
                    <a:pt x="163" y="136"/>
                  </a:lnTo>
                  <a:lnTo>
                    <a:pt x="164" y="137"/>
                  </a:lnTo>
                  <a:lnTo>
                    <a:pt x="164" y="138"/>
                  </a:lnTo>
                  <a:lnTo>
                    <a:pt x="163" y="138"/>
                  </a:lnTo>
                  <a:lnTo>
                    <a:pt x="161" y="138"/>
                  </a:lnTo>
                  <a:lnTo>
                    <a:pt x="159" y="136"/>
                  </a:lnTo>
                  <a:lnTo>
                    <a:pt x="159" y="135"/>
                  </a:lnTo>
                  <a:lnTo>
                    <a:pt x="159" y="132"/>
                  </a:lnTo>
                  <a:lnTo>
                    <a:pt x="161" y="130"/>
                  </a:lnTo>
                  <a:lnTo>
                    <a:pt x="162" y="127"/>
                  </a:lnTo>
                  <a:lnTo>
                    <a:pt x="163" y="124"/>
                  </a:lnTo>
                  <a:lnTo>
                    <a:pt x="164" y="121"/>
                  </a:lnTo>
                  <a:lnTo>
                    <a:pt x="164" y="118"/>
                  </a:lnTo>
                  <a:lnTo>
                    <a:pt x="162" y="115"/>
                  </a:lnTo>
                  <a:lnTo>
                    <a:pt x="159" y="113"/>
                  </a:lnTo>
                  <a:lnTo>
                    <a:pt x="156" y="111"/>
                  </a:lnTo>
                  <a:lnTo>
                    <a:pt x="153" y="110"/>
                  </a:lnTo>
                  <a:lnTo>
                    <a:pt x="150" y="108"/>
                  </a:lnTo>
                  <a:lnTo>
                    <a:pt x="147" y="107"/>
                  </a:lnTo>
                  <a:lnTo>
                    <a:pt x="144" y="105"/>
                  </a:lnTo>
                  <a:lnTo>
                    <a:pt x="143" y="102"/>
                  </a:lnTo>
                  <a:lnTo>
                    <a:pt x="141" y="100"/>
                  </a:lnTo>
                  <a:lnTo>
                    <a:pt x="141" y="98"/>
                  </a:lnTo>
                  <a:lnTo>
                    <a:pt x="141" y="96"/>
                  </a:lnTo>
                  <a:lnTo>
                    <a:pt x="143" y="95"/>
                  </a:lnTo>
                  <a:lnTo>
                    <a:pt x="144" y="94"/>
                  </a:lnTo>
                  <a:lnTo>
                    <a:pt x="147" y="93"/>
                  </a:lnTo>
                  <a:lnTo>
                    <a:pt x="149" y="92"/>
                  </a:lnTo>
                  <a:lnTo>
                    <a:pt x="152" y="92"/>
                  </a:lnTo>
                  <a:lnTo>
                    <a:pt x="154" y="90"/>
                  </a:lnTo>
                  <a:lnTo>
                    <a:pt x="155" y="87"/>
                  </a:lnTo>
                  <a:lnTo>
                    <a:pt x="155" y="85"/>
                  </a:lnTo>
                  <a:lnTo>
                    <a:pt x="155" y="83"/>
                  </a:lnTo>
                  <a:lnTo>
                    <a:pt x="155" y="80"/>
                  </a:lnTo>
                  <a:lnTo>
                    <a:pt x="155" y="78"/>
                  </a:lnTo>
                  <a:lnTo>
                    <a:pt x="155" y="75"/>
                  </a:lnTo>
                  <a:lnTo>
                    <a:pt x="156" y="74"/>
                  </a:lnTo>
                  <a:lnTo>
                    <a:pt x="156" y="76"/>
                  </a:lnTo>
                  <a:lnTo>
                    <a:pt x="156" y="78"/>
                  </a:lnTo>
                  <a:lnTo>
                    <a:pt x="156" y="81"/>
                  </a:lnTo>
                  <a:lnTo>
                    <a:pt x="156" y="83"/>
                  </a:lnTo>
                  <a:lnTo>
                    <a:pt x="155" y="86"/>
                  </a:lnTo>
                  <a:lnTo>
                    <a:pt x="155" y="87"/>
                  </a:lnTo>
                  <a:lnTo>
                    <a:pt x="153" y="90"/>
                  </a:lnTo>
                  <a:lnTo>
                    <a:pt x="152" y="92"/>
                  </a:lnTo>
                  <a:lnTo>
                    <a:pt x="156" y="93"/>
                  </a:lnTo>
                  <a:lnTo>
                    <a:pt x="159" y="98"/>
                  </a:lnTo>
                  <a:lnTo>
                    <a:pt x="164" y="103"/>
                  </a:lnTo>
                  <a:lnTo>
                    <a:pt x="168" y="109"/>
                  </a:lnTo>
                  <a:lnTo>
                    <a:pt x="173" y="115"/>
                  </a:lnTo>
                  <a:lnTo>
                    <a:pt x="177" y="120"/>
                  </a:lnTo>
                  <a:lnTo>
                    <a:pt x="180" y="123"/>
                  </a:lnTo>
                  <a:lnTo>
                    <a:pt x="183" y="124"/>
                  </a:lnTo>
                  <a:lnTo>
                    <a:pt x="185" y="123"/>
                  </a:lnTo>
                  <a:lnTo>
                    <a:pt x="186" y="121"/>
                  </a:lnTo>
                  <a:lnTo>
                    <a:pt x="187" y="119"/>
                  </a:lnTo>
                  <a:lnTo>
                    <a:pt x="188" y="117"/>
                  </a:lnTo>
                  <a:lnTo>
                    <a:pt x="189" y="114"/>
                  </a:lnTo>
                  <a:lnTo>
                    <a:pt x="190" y="111"/>
                  </a:lnTo>
                  <a:lnTo>
                    <a:pt x="191" y="110"/>
                  </a:lnTo>
                  <a:lnTo>
                    <a:pt x="192" y="108"/>
                  </a:lnTo>
                  <a:lnTo>
                    <a:pt x="193" y="107"/>
                  </a:lnTo>
                  <a:lnTo>
                    <a:pt x="193" y="103"/>
                  </a:lnTo>
                  <a:lnTo>
                    <a:pt x="191" y="99"/>
                  </a:lnTo>
                  <a:lnTo>
                    <a:pt x="189" y="95"/>
                  </a:lnTo>
                  <a:lnTo>
                    <a:pt x="187" y="90"/>
                  </a:lnTo>
                  <a:lnTo>
                    <a:pt x="186" y="86"/>
                  </a:lnTo>
                  <a:lnTo>
                    <a:pt x="185" y="84"/>
                  </a:lnTo>
                  <a:lnTo>
                    <a:pt x="187" y="83"/>
                  </a:lnTo>
                  <a:lnTo>
                    <a:pt x="185" y="78"/>
                  </a:lnTo>
                  <a:lnTo>
                    <a:pt x="184" y="74"/>
                  </a:lnTo>
                  <a:lnTo>
                    <a:pt x="183" y="69"/>
                  </a:lnTo>
                  <a:lnTo>
                    <a:pt x="183" y="65"/>
                  </a:lnTo>
                  <a:lnTo>
                    <a:pt x="183" y="60"/>
                  </a:lnTo>
                  <a:lnTo>
                    <a:pt x="182" y="56"/>
                  </a:lnTo>
                  <a:lnTo>
                    <a:pt x="182" y="51"/>
                  </a:lnTo>
                  <a:lnTo>
                    <a:pt x="182" y="47"/>
                  </a:lnTo>
                  <a:lnTo>
                    <a:pt x="182" y="43"/>
                  </a:lnTo>
                  <a:lnTo>
                    <a:pt x="182" y="39"/>
                  </a:lnTo>
                  <a:lnTo>
                    <a:pt x="182" y="34"/>
                  </a:lnTo>
                  <a:lnTo>
                    <a:pt x="181" y="30"/>
                  </a:lnTo>
                  <a:lnTo>
                    <a:pt x="180" y="26"/>
                  </a:lnTo>
                  <a:lnTo>
                    <a:pt x="178" y="22"/>
                  </a:lnTo>
                  <a:lnTo>
                    <a:pt x="176" y="18"/>
                  </a:lnTo>
                  <a:lnTo>
                    <a:pt x="173" y="14"/>
                  </a:lnTo>
                  <a:lnTo>
                    <a:pt x="168" y="10"/>
                  </a:lnTo>
                  <a:lnTo>
                    <a:pt x="164" y="7"/>
                  </a:lnTo>
                  <a:lnTo>
                    <a:pt x="159" y="4"/>
                  </a:lnTo>
                  <a:lnTo>
                    <a:pt x="153" y="2"/>
                  </a:lnTo>
                  <a:lnTo>
                    <a:pt x="148" y="1"/>
                  </a:lnTo>
                  <a:lnTo>
                    <a:pt x="143" y="0"/>
                  </a:lnTo>
                  <a:lnTo>
                    <a:pt x="137" y="0"/>
                  </a:lnTo>
                  <a:lnTo>
                    <a:pt x="131" y="1"/>
                  </a:lnTo>
                  <a:lnTo>
                    <a:pt x="124" y="2"/>
                  </a:lnTo>
                  <a:lnTo>
                    <a:pt x="117" y="4"/>
                  </a:lnTo>
                  <a:lnTo>
                    <a:pt x="110" y="7"/>
                  </a:lnTo>
                  <a:lnTo>
                    <a:pt x="104" y="10"/>
                  </a:lnTo>
                  <a:lnTo>
                    <a:pt x="98" y="14"/>
                  </a:lnTo>
                  <a:lnTo>
                    <a:pt x="93" y="18"/>
                  </a:lnTo>
                  <a:lnTo>
                    <a:pt x="90" y="23"/>
                  </a:lnTo>
                  <a:lnTo>
                    <a:pt x="89" y="30"/>
                  </a:lnTo>
                </a:path>
              </a:pathLst>
            </a:custGeom>
            <a:noFill/>
            <a:ln w="12700" cap="rnd" cmpd="sng">
              <a:solidFill>
                <a:srgbClr val="000000"/>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grpSp>
      <p:sp>
        <p:nvSpPr>
          <p:cNvPr id="900142" name="Rectangle 46"/>
          <p:cNvSpPr>
            <a:spLocks noChangeArrowheads="1"/>
          </p:cNvSpPr>
          <p:nvPr/>
        </p:nvSpPr>
        <p:spPr bwMode="auto">
          <a:xfrm>
            <a:off x="6369050" y="2974975"/>
            <a:ext cx="2339975" cy="346075"/>
          </a:xfrm>
          <a:prstGeom prst="rect">
            <a:avLst/>
          </a:prstGeom>
          <a:solidFill>
            <a:srgbClr val="FFFF00"/>
          </a:solidFill>
          <a:ln w="12700">
            <a:solidFill>
              <a:srgbClr val="66FF33"/>
            </a:solidFill>
            <a:miter lim="800000"/>
            <a:headEnd/>
            <a:tailEnd/>
          </a:ln>
          <a:effectLst/>
        </p:spPr>
        <p:txBody>
          <a:bodyPr lIns="90488" tIns="44450" rIns="90488" bIns="44450">
            <a:spAutoFit/>
          </a:bodyPr>
          <a:lstStyle/>
          <a:p>
            <a:pPr eaLnBrk="0" hangingPunct="0"/>
            <a:r>
              <a:rPr lang="en-US" sz="1600" b="1" smtClean="0">
                <a:solidFill>
                  <a:srgbClr val="FFFFFF"/>
                </a:solidFill>
                <a:effectLst>
                  <a:outerShdw blurRad="38100" dist="38100" dir="2700000" algn="tl">
                    <a:srgbClr val="000000"/>
                  </a:outerShdw>
                </a:effectLst>
                <a:latin typeface="Arial" pitchFamily="34" charset="0"/>
                <a:ea typeface="ＭＳ Ｐゴシック" pitchFamily="34" charset="-128"/>
              </a:rPr>
              <a:t>Renin, Angiotensin II</a:t>
            </a:r>
          </a:p>
        </p:txBody>
      </p:sp>
      <p:sp>
        <p:nvSpPr>
          <p:cNvPr id="900143" name="Rectangle 47"/>
          <p:cNvSpPr>
            <a:spLocks noChangeArrowheads="1"/>
          </p:cNvSpPr>
          <p:nvPr/>
        </p:nvSpPr>
        <p:spPr bwMode="auto">
          <a:xfrm>
            <a:off x="3135313" y="2463800"/>
            <a:ext cx="1404937" cy="590550"/>
          </a:xfrm>
          <a:prstGeom prst="rect">
            <a:avLst/>
          </a:prstGeom>
          <a:solidFill>
            <a:srgbClr val="FFFF00"/>
          </a:solidFill>
          <a:ln w="12700">
            <a:solidFill>
              <a:srgbClr val="66FF33"/>
            </a:solidFill>
            <a:miter lim="800000"/>
            <a:headEnd/>
            <a:tailEnd/>
          </a:ln>
          <a:effectLst/>
        </p:spPr>
        <p:txBody>
          <a:bodyPr wrap="none" lIns="90488" tIns="44450" rIns="90488" bIns="44450">
            <a:spAutoFit/>
          </a:bodyPr>
          <a:lstStyle/>
          <a:p>
            <a:pPr algn="ctr" eaLnBrk="0" hangingPunct="0"/>
            <a:r>
              <a:rPr lang="en-US" sz="1600" b="1" smtClean="0">
                <a:solidFill>
                  <a:srgbClr val="FFFFFF"/>
                </a:solidFill>
                <a:effectLst>
                  <a:outerShdw blurRad="38100" dist="38100" dir="2700000" algn="tl">
                    <a:srgbClr val="000000"/>
                  </a:outerShdw>
                </a:effectLst>
                <a:latin typeface="Arial" pitchFamily="34" charset="0"/>
                <a:ea typeface="ＭＳ Ｐゴシック" pitchFamily="34" charset="-128"/>
              </a:rPr>
              <a:t>Neurohumoral</a:t>
            </a:r>
            <a:br>
              <a:rPr lang="en-US" sz="1600" b="1" smtClean="0">
                <a:solidFill>
                  <a:srgbClr val="FFFFFF"/>
                </a:solidFill>
                <a:effectLst>
                  <a:outerShdw blurRad="38100" dist="38100" dir="2700000" algn="tl">
                    <a:srgbClr val="000000"/>
                  </a:outerShdw>
                </a:effectLst>
                <a:latin typeface="Arial" pitchFamily="34" charset="0"/>
                <a:ea typeface="ＭＳ Ｐゴシック" pitchFamily="34" charset="-128"/>
              </a:rPr>
            </a:br>
            <a:r>
              <a:rPr lang="en-US" sz="1600" b="1" smtClean="0">
                <a:solidFill>
                  <a:srgbClr val="FFFFFF"/>
                </a:solidFill>
                <a:effectLst>
                  <a:outerShdw blurRad="38100" dist="38100" dir="2700000" algn="tl">
                    <a:srgbClr val="000000"/>
                  </a:outerShdw>
                </a:effectLst>
                <a:latin typeface="Arial" pitchFamily="34" charset="0"/>
                <a:ea typeface="ＭＳ Ｐゴシック" pitchFamily="34" charset="-128"/>
              </a:rPr>
              <a:t>activation</a:t>
            </a:r>
          </a:p>
        </p:txBody>
      </p:sp>
      <p:sp>
        <p:nvSpPr>
          <p:cNvPr id="180236" name="Line 48"/>
          <p:cNvSpPr>
            <a:spLocks noChangeShapeType="1"/>
          </p:cNvSpPr>
          <p:nvPr/>
        </p:nvSpPr>
        <p:spPr bwMode="auto">
          <a:xfrm flipV="1">
            <a:off x="8597900" y="2994025"/>
            <a:ext cx="0" cy="304800"/>
          </a:xfrm>
          <a:prstGeom prst="line">
            <a:avLst/>
          </a:prstGeom>
          <a:noFill/>
          <a:ln w="28575">
            <a:solidFill>
              <a:schemeClr val="bg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it-IT">
              <a:solidFill>
                <a:srgbClr val="FFFFFF"/>
              </a:solidFill>
              <a:latin typeface="Times New Roman" charset="0"/>
              <a:ea typeface="ＭＳ Ｐゴシック" charset="0"/>
            </a:endParaRPr>
          </a:p>
        </p:txBody>
      </p:sp>
      <p:sp>
        <p:nvSpPr>
          <p:cNvPr id="43020" name="Line 49"/>
          <p:cNvSpPr>
            <a:spLocks noChangeShapeType="1"/>
          </p:cNvSpPr>
          <p:nvPr/>
        </p:nvSpPr>
        <p:spPr bwMode="auto">
          <a:xfrm flipV="1">
            <a:off x="5756275" y="1873250"/>
            <a:ext cx="0" cy="304800"/>
          </a:xfrm>
          <a:prstGeom prst="line">
            <a:avLst/>
          </a:prstGeom>
          <a:noFill/>
          <a:ln w="28575">
            <a:solidFill>
              <a:srgbClr val="FFFFFF"/>
            </a:solidFill>
            <a:round/>
            <a:headEnd type="triangle" w="med" len="me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21" name="Line 50"/>
          <p:cNvSpPr>
            <a:spLocks noChangeShapeType="1"/>
          </p:cNvSpPr>
          <p:nvPr/>
        </p:nvSpPr>
        <p:spPr bwMode="auto">
          <a:xfrm flipV="1">
            <a:off x="8505825" y="4216400"/>
            <a:ext cx="0" cy="292100"/>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900147" name="Rectangle 51"/>
          <p:cNvSpPr>
            <a:spLocks noChangeArrowheads="1"/>
          </p:cNvSpPr>
          <p:nvPr/>
        </p:nvSpPr>
        <p:spPr bwMode="auto">
          <a:xfrm>
            <a:off x="1174750" y="5510213"/>
            <a:ext cx="1509713" cy="333375"/>
          </a:xfrm>
          <a:prstGeom prst="rect">
            <a:avLst/>
          </a:prstGeom>
          <a:solidFill>
            <a:srgbClr val="FFFF00"/>
          </a:solidFill>
          <a:ln w="12700">
            <a:noFill/>
            <a:miter lim="800000"/>
            <a:headEnd/>
            <a:tailEnd/>
          </a:ln>
          <a:effectLst/>
        </p:spPr>
        <p:txBody>
          <a:bodyPr lIns="90488" tIns="44450" rIns="90488" bIns="44450">
            <a:spAutoFit/>
          </a:bodyPr>
          <a:lstStyle/>
          <a:p>
            <a:pPr eaLnBrk="0" hangingPunct="0"/>
            <a:r>
              <a:rPr lang="en-US" sz="1600" b="1" smtClean="0">
                <a:solidFill>
                  <a:srgbClr val="000000"/>
                </a:solidFill>
                <a:effectLst>
                  <a:outerShdw blurRad="38100" dist="38100" dir="2700000" algn="tl">
                    <a:srgbClr val="FFFFFF"/>
                  </a:outerShdw>
                </a:effectLst>
                <a:latin typeface="Arial" pitchFamily="34" charset="0"/>
                <a:ea typeface="ＭＳ Ｐゴシック" pitchFamily="34" charset="-128"/>
              </a:rPr>
              <a:t>LV function</a:t>
            </a:r>
          </a:p>
        </p:txBody>
      </p:sp>
      <p:sp>
        <p:nvSpPr>
          <p:cNvPr id="43023" name="Line 52"/>
          <p:cNvSpPr>
            <a:spLocks noChangeShapeType="1"/>
          </p:cNvSpPr>
          <p:nvPr/>
        </p:nvSpPr>
        <p:spPr bwMode="auto">
          <a:xfrm flipV="1">
            <a:off x="2547938" y="5510213"/>
            <a:ext cx="0" cy="304800"/>
          </a:xfrm>
          <a:prstGeom prst="line">
            <a:avLst/>
          </a:prstGeom>
          <a:noFill/>
          <a:ln w="28575">
            <a:solidFill>
              <a:schemeClr val="tx2"/>
            </a:solidFill>
            <a:round/>
            <a:headEnd type="triangle" w="med" len="me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900149" name="Rectangle 53"/>
          <p:cNvSpPr>
            <a:spLocks noChangeArrowheads="1"/>
          </p:cNvSpPr>
          <p:nvPr/>
        </p:nvSpPr>
        <p:spPr bwMode="auto">
          <a:xfrm>
            <a:off x="2700338" y="3505200"/>
            <a:ext cx="2284412" cy="336550"/>
          </a:xfrm>
          <a:prstGeom prst="rect">
            <a:avLst/>
          </a:prstGeom>
          <a:solidFill>
            <a:srgbClr val="FFFF00"/>
          </a:solidFill>
          <a:ln w="12700">
            <a:solidFill>
              <a:srgbClr val="66FF33"/>
            </a:solidFill>
            <a:miter lim="800000"/>
            <a:headEnd/>
            <a:tailEnd/>
          </a:ln>
          <a:effectLst/>
        </p:spPr>
        <p:txBody>
          <a:bodyPr lIns="90488" tIns="44450" rIns="90488" bIns="44450">
            <a:spAutoFit/>
          </a:bodyPr>
          <a:lstStyle/>
          <a:p>
            <a:pPr eaLnBrk="0" hangingPunct="0"/>
            <a:r>
              <a:rPr lang="en-US" sz="1600" b="1" smtClean="0">
                <a:solidFill>
                  <a:srgbClr val="FFFFFF"/>
                </a:solidFill>
                <a:effectLst>
                  <a:outerShdw blurRad="38100" dist="38100" dir="2700000" algn="tl">
                    <a:srgbClr val="000000"/>
                  </a:outerShdw>
                </a:effectLst>
                <a:latin typeface="Arial" pitchFamily="34" charset="0"/>
                <a:ea typeface="ＭＳ Ｐゴシック" pitchFamily="34" charset="-128"/>
              </a:rPr>
              <a:t>Adrenergic activation</a:t>
            </a:r>
          </a:p>
        </p:txBody>
      </p:sp>
      <p:sp>
        <p:nvSpPr>
          <p:cNvPr id="43025" name="Line 54"/>
          <p:cNvSpPr>
            <a:spLocks noChangeShapeType="1"/>
          </p:cNvSpPr>
          <p:nvPr/>
        </p:nvSpPr>
        <p:spPr bwMode="auto">
          <a:xfrm flipV="1">
            <a:off x="2438400" y="3997325"/>
            <a:ext cx="766763" cy="1401763"/>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26" name="Line 55"/>
          <p:cNvSpPr>
            <a:spLocks noChangeShapeType="1"/>
          </p:cNvSpPr>
          <p:nvPr/>
        </p:nvSpPr>
        <p:spPr bwMode="auto">
          <a:xfrm flipV="1">
            <a:off x="5084763" y="3398838"/>
            <a:ext cx="1249362" cy="179387"/>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27" name="Line 56"/>
          <p:cNvSpPr>
            <a:spLocks noChangeShapeType="1"/>
          </p:cNvSpPr>
          <p:nvPr/>
        </p:nvSpPr>
        <p:spPr bwMode="auto">
          <a:xfrm>
            <a:off x="4984750" y="3986213"/>
            <a:ext cx="500063" cy="804862"/>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28" name="Line 57"/>
          <p:cNvSpPr>
            <a:spLocks noChangeShapeType="1"/>
          </p:cNvSpPr>
          <p:nvPr/>
        </p:nvSpPr>
        <p:spPr bwMode="auto">
          <a:xfrm flipH="1">
            <a:off x="6862763" y="5534025"/>
            <a:ext cx="646112" cy="434975"/>
          </a:xfrm>
          <a:prstGeom prst="line">
            <a:avLst/>
          </a:prstGeom>
          <a:noFill/>
          <a:ln w="38100">
            <a:solidFill>
              <a:srgbClr val="FFFFFF"/>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29" name="Arc 58"/>
          <p:cNvSpPr>
            <a:spLocks/>
          </p:cNvSpPr>
          <p:nvPr/>
        </p:nvSpPr>
        <p:spPr bwMode="auto">
          <a:xfrm>
            <a:off x="2770188" y="4062413"/>
            <a:ext cx="1298575" cy="1617662"/>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38100" cap="rnd">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30" name="Line 59"/>
          <p:cNvSpPr>
            <a:spLocks noChangeShapeType="1"/>
          </p:cNvSpPr>
          <p:nvPr/>
        </p:nvSpPr>
        <p:spPr bwMode="auto">
          <a:xfrm flipV="1">
            <a:off x="1287463" y="2273300"/>
            <a:ext cx="487362" cy="458788"/>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31" name="Line 60"/>
          <p:cNvSpPr>
            <a:spLocks noChangeShapeType="1"/>
          </p:cNvSpPr>
          <p:nvPr/>
        </p:nvSpPr>
        <p:spPr bwMode="auto">
          <a:xfrm>
            <a:off x="1852613" y="2714625"/>
            <a:ext cx="98425" cy="2741613"/>
          </a:xfrm>
          <a:prstGeom prst="line">
            <a:avLst/>
          </a:prstGeom>
          <a:noFill/>
          <a:ln w="38100">
            <a:solidFill>
              <a:schemeClr val="tx1"/>
            </a:solidFill>
            <a:round/>
            <a:headEnd type="triangle" w="med" len="me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grpSp>
        <p:nvGrpSpPr>
          <p:cNvPr id="3" name="Group 61"/>
          <p:cNvGrpSpPr>
            <a:grpSpLocks/>
          </p:cNvGrpSpPr>
          <p:nvPr/>
        </p:nvGrpSpPr>
        <p:grpSpPr bwMode="auto">
          <a:xfrm>
            <a:off x="225425" y="2622550"/>
            <a:ext cx="1531938" cy="2587625"/>
            <a:chOff x="137" y="1769"/>
            <a:chExt cx="1045" cy="1630"/>
          </a:xfrm>
        </p:grpSpPr>
        <p:sp>
          <p:nvSpPr>
            <p:cNvPr id="43041" name="Freeform 62"/>
            <p:cNvSpPr>
              <a:spLocks/>
            </p:cNvSpPr>
            <p:nvPr/>
          </p:nvSpPr>
          <p:spPr bwMode="auto">
            <a:xfrm>
              <a:off x="242" y="2022"/>
              <a:ext cx="205" cy="423"/>
            </a:xfrm>
            <a:custGeom>
              <a:avLst/>
              <a:gdLst>
                <a:gd name="T0" fmla="*/ 204 w 205"/>
                <a:gd name="T1" fmla="*/ 22 h 423"/>
                <a:gd name="T2" fmla="*/ 200 w 205"/>
                <a:gd name="T3" fmla="*/ 15 h 423"/>
                <a:gd name="T4" fmla="*/ 192 w 205"/>
                <a:gd name="T5" fmla="*/ 5 h 423"/>
                <a:gd name="T6" fmla="*/ 176 w 205"/>
                <a:gd name="T7" fmla="*/ 0 h 423"/>
                <a:gd name="T8" fmla="*/ 152 w 205"/>
                <a:gd name="T9" fmla="*/ 5 h 423"/>
                <a:gd name="T10" fmla="*/ 127 w 205"/>
                <a:gd name="T11" fmla="*/ 15 h 423"/>
                <a:gd name="T12" fmla="*/ 106 w 205"/>
                <a:gd name="T13" fmla="*/ 22 h 423"/>
                <a:gd name="T14" fmla="*/ 93 w 205"/>
                <a:gd name="T15" fmla="*/ 28 h 423"/>
                <a:gd name="T16" fmla="*/ 92 w 205"/>
                <a:gd name="T17" fmla="*/ 31 h 423"/>
                <a:gd name="T18" fmla="*/ 91 w 205"/>
                <a:gd name="T19" fmla="*/ 42 h 423"/>
                <a:gd name="T20" fmla="*/ 90 w 205"/>
                <a:gd name="T21" fmla="*/ 63 h 423"/>
                <a:gd name="T22" fmla="*/ 87 w 205"/>
                <a:gd name="T23" fmla="*/ 96 h 423"/>
                <a:gd name="T24" fmla="*/ 78 w 205"/>
                <a:gd name="T25" fmla="*/ 138 h 423"/>
                <a:gd name="T26" fmla="*/ 57 w 205"/>
                <a:gd name="T27" fmla="*/ 187 h 423"/>
                <a:gd name="T28" fmla="*/ 35 w 205"/>
                <a:gd name="T29" fmla="*/ 233 h 423"/>
                <a:gd name="T30" fmla="*/ 23 w 205"/>
                <a:gd name="T31" fmla="*/ 277 h 423"/>
                <a:gd name="T32" fmla="*/ 27 w 205"/>
                <a:gd name="T33" fmla="*/ 316 h 423"/>
                <a:gd name="T34" fmla="*/ 29 w 205"/>
                <a:gd name="T35" fmla="*/ 349 h 423"/>
                <a:gd name="T36" fmla="*/ 25 w 205"/>
                <a:gd name="T37" fmla="*/ 378 h 423"/>
                <a:gd name="T38" fmla="*/ 14 w 205"/>
                <a:gd name="T39" fmla="*/ 404 h 423"/>
                <a:gd name="T40" fmla="*/ 0 w 205"/>
                <a:gd name="T41" fmla="*/ 422 h 423"/>
                <a:gd name="T42" fmla="*/ 12 w 205"/>
                <a:gd name="T43" fmla="*/ 408 h 423"/>
                <a:gd name="T44" fmla="*/ 41 w 205"/>
                <a:gd name="T45" fmla="*/ 378 h 423"/>
                <a:gd name="T46" fmla="*/ 70 w 205"/>
                <a:gd name="T47" fmla="*/ 349 h 423"/>
                <a:gd name="T48" fmla="*/ 85 w 205"/>
                <a:gd name="T49" fmla="*/ 338 h 423"/>
                <a:gd name="T50" fmla="*/ 92 w 205"/>
                <a:gd name="T51" fmla="*/ 333 h 423"/>
                <a:gd name="T52" fmla="*/ 98 w 205"/>
                <a:gd name="T53" fmla="*/ 332 h 423"/>
                <a:gd name="T54" fmla="*/ 112 w 205"/>
                <a:gd name="T55" fmla="*/ 337 h 423"/>
                <a:gd name="T56" fmla="*/ 136 w 205"/>
                <a:gd name="T57" fmla="*/ 348 h 423"/>
                <a:gd name="T58" fmla="*/ 155 w 205"/>
                <a:gd name="T59" fmla="*/ 361 h 423"/>
                <a:gd name="T60" fmla="*/ 168 w 205"/>
                <a:gd name="T61" fmla="*/ 372 h 423"/>
                <a:gd name="T62" fmla="*/ 178 w 205"/>
                <a:gd name="T63" fmla="*/ 375 h 423"/>
                <a:gd name="T64" fmla="*/ 192 w 205"/>
                <a:gd name="T65" fmla="*/ 366 h 423"/>
                <a:gd name="T66" fmla="*/ 198 w 205"/>
                <a:gd name="T67" fmla="*/ 354 h 423"/>
                <a:gd name="T68" fmla="*/ 196 w 205"/>
                <a:gd name="T69" fmla="*/ 337 h 423"/>
                <a:gd name="T70" fmla="*/ 189 w 205"/>
                <a:gd name="T71" fmla="*/ 315 h 423"/>
                <a:gd name="T72" fmla="*/ 178 w 205"/>
                <a:gd name="T73" fmla="*/ 283 h 423"/>
                <a:gd name="T74" fmla="*/ 173 w 205"/>
                <a:gd name="T75" fmla="*/ 244 h 423"/>
                <a:gd name="T76" fmla="*/ 175 w 205"/>
                <a:gd name="T77" fmla="*/ 203 h 423"/>
                <a:gd name="T78" fmla="*/ 183 w 205"/>
                <a:gd name="T79" fmla="*/ 163 h 423"/>
                <a:gd name="T80" fmla="*/ 194 w 205"/>
                <a:gd name="T81" fmla="*/ 128 h 423"/>
                <a:gd name="T82" fmla="*/ 200 w 205"/>
                <a:gd name="T83" fmla="*/ 88 h 423"/>
                <a:gd name="T84" fmla="*/ 203 w 205"/>
                <a:gd name="T85" fmla="*/ 51 h 423"/>
                <a:gd name="T86" fmla="*/ 204 w 205"/>
                <a:gd name="T87" fmla="*/ 27 h 4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5"/>
                <a:gd name="T133" fmla="*/ 0 h 423"/>
                <a:gd name="T134" fmla="*/ 205 w 205"/>
                <a:gd name="T135" fmla="*/ 423 h 4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5" h="423">
                  <a:moveTo>
                    <a:pt x="204" y="23"/>
                  </a:moveTo>
                  <a:lnTo>
                    <a:pt x="204" y="22"/>
                  </a:lnTo>
                  <a:lnTo>
                    <a:pt x="202" y="20"/>
                  </a:lnTo>
                  <a:lnTo>
                    <a:pt x="200" y="15"/>
                  </a:lnTo>
                  <a:lnTo>
                    <a:pt x="197" y="10"/>
                  </a:lnTo>
                  <a:lnTo>
                    <a:pt x="192" y="5"/>
                  </a:lnTo>
                  <a:lnTo>
                    <a:pt x="185" y="2"/>
                  </a:lnTo>
                  <a:lnTo>
                    <a:pt x="176" y="0"/>
                  </a:lnTo>
                  <a:lnTo>
                    <a:pt x="165" y="2"/>
                  </a:lnTo>
                  <a:lnTo>
                    <a:pt x="152" y="5"/>
                  </a:lnTo>
                  <a:lnTo>
                    <a:pt x="139" y="10"/>
                  </a:lnTo>
                  <a:lnTo>
                    <a:pt x="127" y="15"/>
                  </a:lnTo>
                  <a:lnTo>
                    <a:pt x="115" y="19"/>
                  </a:lnTo>
                  <a:lnTo>
                    <a:pt x="106" y="22"/>
                  </a:lnTo>
                  <a:lnTo>
                    <a:pt x="98" y="26"/>
                  </a:lnTo>
                  <a:lnTo>
                    <a:pt x="93" y="28"/>
                  </a:lnTo>
                  <a:lnTo>
                    <a:pt x="92" y="29"/>
                  </a:lnTo>
                  <a:lnTo>
                    <a:pt x="92" y="31"/>
                  </a:lnTo>
                  <a:lnTo>
                    <a:pt x="92" y="35"/>
                  </a:lnTo>
                  <a:lnTo>
                    <a:pt x="91" y="42"/>
                  </a:lnTo>
                  <a:lnTo>
                    <a:pt x="91" y="52"/>
                  </a:lnTo>
                  <a:lnTo>
                    <a:pt x="90" y="63"/>
                  </a:lnTo>
                  <a:lnTo>
                    <a:pt x="89" y="78"/>
                  </a:lnTo>
                  <a:lnTo>
                    <a:pt x="87" y="96"/>
                  </a:lnTo>
                  <a:lnTo>
                    <a:pt x="84" y="115"/>
                  </a:lnTo>
                  <a:lnTo>
                    <a:pt x="78" y="138"/>
                  </a:lnTo>
                  <a:lnTo>
                    <a:pt x="69" y="162"/>
                  </a:lnTo>
                  <a:lnTo>
                    <a:pt x="57" y="187"/>
                  </a:lnTo>
                  <a:lnTo>
                    <a:pt x="46" y="210"/>
                  </a:lnTo>
                  <a:lnTo>
                    <a:pt x="35" y="233"/>
                  </a:lnTo>
                  <a:lnTo>
                    <a:pt x="27" y="256"/>
                  </a:lnTo>
                  <a:lnTo>
                    <a:pt x="23" y="277"/>
                  </a:lnTo>
                  <a:lnTo>
                    <a:pt x="24" y="297"/>
                  </a:lnTo>
                  <a:lnTo>
                    <a:pt x="27" y="316"/>
                  </a:lnTo>
                  <a:lnTo>
                    <a:pt x="29" y="333"/>
                  </a:lnTo>
                  <a:lnTo>
                    <a:pt x="29" y="349"/>
                  </a:lnTo>
                  <a:lnTo>
                    <a:pt x="28" y="364"/>
                  </a:lnTo>
                  <a:lnTo>
                    <a:pt x="25" y="378"/>
                  </a:lnTo>
                  <a:lnTo>
                    <a:pt x="20" y="392"/>
                  </a:lnTo>
                  <a:lnTo>
                    <a:pt x="14" y="404"/>
                  </a:lnTo>
                  <a:lnTo>
                    <a:pt x="5" y="416"/>
                  </a:lnTo>
                  <a:lnTo>
                    <a:pt x="0" y="422"/>
                  </a:lnTo>
                  <a:lnTo>
                    <a:pt x="3" y="419"/>
                  </a:lnTo>
                  <a:lnTo>
                    <a:pt x="12" y="408"/>
                  </a:lnTo>
                  <a:lnTo>
                    <a:pt x="26" y="395"/>
                  </a:lnTo>
                  <a:lnTo>
                    <a:pt x="41" y="378"/>
                  </a:lnTo>
                  <a:lnTo>
                    <a:pt x="56" y="362"/>
                  </a:lnTo>
                  <a:lnTo>
                    <a:pt x="70" y="349"/>
                  </a:lnTo>
                  <a:lnTo>
                    <a:pt x="79" y="342"/>
                  </a:lnTo>
                  <a:lnTo>
                    <a:pt x="85" y="338"/>
                  </a:lnTo>
                  <a:lnTo>
                    <a:pt x="89" y="335"/>
                  </a:lnTo>
                  <a:lnTo>
                    <a:pt x="92" y="333"/>
                  </a:lnTo>
                  <a:lnTo>
                    <a:pt x="94" y="332"/>
                  </a:lnTo>
                  <a:lnTo>
                    <a:pt x="98" y="332"/>
                  </a:lnTo>
                  <a:lnTo>
                    <a:pt x="103" y="334"/>
                  </a:lnTo>
                  <a:lnTo>
                    <a:pt x="112" y="337"/>
                  </a:lnTo>
                  <a:lnTo>
                    <a:pt x="123" y="342"/>
                  </a:lnTo>
                  <a:lnTo>
                    <a:pt x="136" y="348"/>
                  </a:lnTo>
                  <a:lnTo>
                    <a:pt x="148" y="355"/>
                  </a:lnTo>
                  <a:lnTo>
                    <a:pt x="155" y="361"/>
                  </a:lnTo>
                  <a:lnTo>
                    <a:pt x="162" y="368"/>
                  </a:lnTo>
                  <a:lnTo>
                    <a:pt x="168" y="372"/>
                  </a:lnTo>
                  <a:lnTo>
                    <a:pt x="173" y="375"/>
                  </a:lnTo>
                  <a:lnTo>
                    <a:pt x="178" y="375"/>
                  </a:lnTo>
                  <a:lnTo>
                    <a:pt x="186" y="372"/>
                  </a:lnTo>
                  <a:lnTo>
                    <a:pt x="192" y="366"/>
                  </a:lnTo>
                  <a:lnTo>
                    <a:pt x="196" y="360"/>
                  </a:lnTo>
                  <a:lnTo>
                    <a:pt x="198" y="354"/>
                  </a:lnTo>
                  <a:lnTo>
                    <a:pt x="198" y="346"/>
                  </a:lnTo>
                  <a:lnTo>
                    <a:pt x="196" y="337"/>
                  </a:lnTo>
                  <a:lnTo>
                    <a:pt x="193" y="327"/>
                  </a:lnTo>
                  <a:lnTo>
                    <a:pt x="189" y="315"/>
                  </a:lnTo>
                  <a:lnTo>
                    <a:pt x="183" y="300"/>
                  </a:lnTo>
                  <a:lnTo>
                    <a:pt x="178" y="283"/>
                  </a:lnTo>
                  <a:lnTo>
                    <a:pt x="174" y="265"/>
                  </a:lnTo>
                  <a:lnTo>
                    <a:pt x="173" y="244"/>
                  </a:lnTo>
                  <a:lnTo>
                    <a:pt x="173" y="224"/>
                  </a:lnTo>
                  <a:lnTo>
                    <a:pt x="175" y="203"/>
                  </a:lnTo>
                  <a:lnTo>
                    <a:pt x="178" y="183"/>
                  </a:lnTo>
                  <a:lnTo>
                    <a:pt x="183" y="163"/>
                  </a:lnTo>
                  <a:lnTo>
                    <a:pt x="189" y="146"/>
                  </a:lnTo>
                  <a:lnTo>
                    <a:pt x="194" y="128"/>
                  </a:lnTo>
                  <a:lnTo>
                    <a:pt x="197" y="107"/>
                  </a:lnTo>
                  <a:lnTo>
                    <a:pt x="200" y="88"/>
                  </a:lnTo>
                  <a:lnTo>
                    <a:pt x="202" y="68"/>
                  </a:lnTo>
                  <a:lnTo>
                    <a:pt x="203" y="51"/>
                  </a:lnTo>
                  <a:lnTo>
                    <a:pt x="204" y="37"/>
                  </a:lnTo>
                  <a:lnTo>
                    <a:pt x="204" y="27"/>
                  </a:lnTo>
                  <a:lnTo>
                    <a:pt x="204" y="23"/>
                  </a:lnTo>
                </a:path>
              </a:pathLst>
            </a:custGeom>
            <a:solidFill>
              <a:srgbClr val="4574B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2" name="Freeform 63"/>
            <p:cNvSpPr>
              <a:spLocks/>
            </p:cNvSpPr>
            <p:nvPr/>
          </p:nvSpPr>
          <p:spPr bwMode="auto">
            <a:xfrm>
              <a:off x="242" y="2022"/>
              <a:ext cx="215" cy="433"/>
            </a:xfrm>
            <a:custGeom>
              <a:avLst/>
              <a:gdLst>
                <a:gd name="T0" fmla="*/ 214 w 215"/>
                <a:gd name="T1" fmla="*/ 23 h 433"/>
                <a:gd name="T2" fmla="*/ 210 w 215"/>
                <a:gd name="T3" fmla="*/ 15 h 433"/>
                <a:gd name="T4" fmla="*/ 201 w 215"/>
                <a:gd name="T5" fmla="*/ 5 h 433"/>
                <a:gd name="T6" fmla="*/ 185 w 215"/>
                <a:gd name="T7" fmla="*/ 0 h 433"/>
                <a:gd name="T8" fmla="*/ 159 w 215"/>
                <a:gd name="T9" fmla="*/ 5 h 433"/>
                <a:gd name="T10" fmla="*/ 133 w 215"/>
                <a:gd name="T11" fmla="*/ 15 h 433"/>
                <a:gd name="T12" fmla="*/ 111 w 215"/>
                <a:gd name="T13" fmla="*/ 23 h 433"/>
                <a:gd name="T14" fmla="*/ 98 w 215"/>
                <a:gd name="T15" fmla="*/ 29 h 433"/>
                <a:gd name="T16" fmla="*/ 96 w 215"/>
                <a:gd name="T17" fmla="*/ 32 h 433"/>
                <a:gd name="T18" fmla="*/ 95 w 215"/>
                <a:gd name="T19" fmla="*/ 43 h 433"/>
                <a:gd name="T20" fmla="*/ 94 w 215"/>
                <a:gd name="T21" fmla="*/ 65 h 433"/>
                <a:gd name="T22" fmla="*/ 91 w 215"/>
                <a:gd name="T23" fmla="*/ 98 h 433"/>
                <a:gd name="T24" fmla="*/ 82 w 215"/>
                <a:gd name="T25" fmla="*/ 141 h 433"/>
                <a:gd name="T26" fmla="*/ 60 w 215"/>
                <a:gd name="T27" fmla="*/ 191 h 433"/>
                <a:gd name="T28" fmla="*/ 37 w 215"/>
                <a:gd name="T29" fmla="*/ 239 h 433"/>
                <a:gd name="T30" fmla="*/ 24 w 215"/>
                <a:gd name="T31" fmla="*/ 284 h 433"/>
                <a:gd name="T32" fmla="*/ 28 w 215"/>
                <a:gd name="T33" fmla="*/ 323 h 433"/>
                <a:gd name="T34" fmla="*/ 30 w 215"/>
                <a:gd name="T35" fmla="*/ 357 h 433"/>
                <a:gd name="T36" fmla="*/ 26 w 215"/>
                <a:gd name="T37" fmla="*/ 387 h 433"/>
                <a:gd name="T38" fmla="*/ 15 w 215"/>
                <a:gd name="T39" fmla="*/ 414 h 433"/>
                <a:gd name="T40" fmla="*/ 0 w 215"/>
                <a:gd name="T41" fmla="*/ 432 h 433"/>
                <a:gd name="T42" fmla="*/ 13 w 215"/>
                <a:gd name="T43" fmla="*/ 418 h 433"/>
                <a:gd name="T44" fmla="*/ 43 w 215"/>
                <a:gd name="T45" fmla="*/ 387 h 433"/>
                <a:gd name="T46" fmla="*/ 73 w 215"/>
                <a:gd name="T47" fmla="*/ 357 h 433"/>
                <a:gd name="T48" fmla="*/ 89 w 215"/>
                <a:gd name="T49" fmla="*/ 346 h 433"/>
                <a:gd name="T50" fmla="*/ 96 w 215"/>
                <a:gd name="T51" fmla="*/ 341 h 433"/>
                <a:gd name="T52" fmla="*/ 103 w 215"/>
                <a:gd name="T53" fmla="*/ 340 h 433"/>
                <a:gd name="T54" fmla="*/ 117 w 215"/>
                <a:gd name="T55" fmla="*/ 345 h 433"/>
                <a:gd name="T56" fmla="*/ 143 w 215"/>
                <a:gd name="T57" fmla="*/ 356 h 433"/>
                <a:gd name="T58" fmla="*/ 163 w 215"/>
                <a:gd name="T59" fmla="*/ 370 h 433"/>
                <a:gd name="T60" fmla="*/ 176 w 215"/>
                <a:gd name="T61" fmla="*/ 381 h 433"/>
                <a:gd name="T62" fmla="*/ 187 w 215"/>
                <a:gd name="T63" fmla="*/ 384 h 433"/>
                <a:gd name="T64" fmla="*/ 201 w 215"/>
                <a:gd name="T65" fmla="*/ 375 h 433"/>
                <a:gd name="T66" fmla="*/ 208 w 215"/>
                <a:gd name="T67" fmla="*/ 362 h 433"/>
                <a:gd name="T68" fmla="*/ 206 w 215"/>
                <a:gd name="T69" fmla="*/ 345 h 433"/>
                <a:gd name="T70" fmla="*/ 198 w 215"/>
                <a:gd name="T71" fmla="*/ 322 h 433"/>
                <a:gd name="T72" fmla="*/ 187 w 215"/>
                <a:gd name="T73" fmla="*/ 290 h 433"/>
                <a:gd name="T74" fmla="*/ 182 w 215"/>
                <a:gd name="T75" fmla="*/ 250 h 433"/>
                <a:gd name="T76" fmla="*/ 184 w 215"/>
                <a:gd name="T77" fmla="*/ 208 h 433"/>
                <a:gd name="T78" fmla="*/ 192 w 215"/>
                <a:gd name="T79" fmla="*/ 167 h 433"/>
                <a:gd name="T80" fmla="*/ 203 w 215"/>
                <a:gd name="T81" fmla="*/ 131 h 433"/>
                <a:gd name="T82" fmla="*/ 210 w 215"/>
                <a:gd name="T83" fmla="*/ 90 h 433"/>
                <a:gd name="T84" fmla="*/ 213 w 215"/>
                <a:gd name="T85" fmla="*/ 52 h 433"/>
                <a:gd name="T86" fmla="*/ 214 w 215"/>
                <a:gd name="T87" fmla="*/ 28 h 4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5"/>
                <a:gd name="T133" fmla="*/ 0 h 433"/>
                <a:gd name="T134" fmla="*/ 215 w 215"/>
                <a:gd name="T135" fmla="*/ 433 h 4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5" h="433">
                  <a:moveTo>
                    <a:pt x="214" y="24"/>
                  </a:moveTo>
                  <a:lnTo>
                    <a:pt x="214" y="23"/>
                  </a:lnTo>
                  <a:lnTo>
                    <a:pt x="212" y="20"/>
                  </a:lnTo>
                  <a:lnTo>
                    <a:pt x="210" y="15"/>
                  </a:lnTo>
                  <a:lnTo>
                    <a:pt x="207" y="10"/>
                  </a:lnTo>
                  <a:lnTo>
                    <a:pt x="201" y="5"/>
                  </a:lnTo>
                  <a:lnTo>
                    <a:pt x="194" y="2"/>
                  </a:lnTo>
                  <a:lnTo>
                    <a:pt x="185" y="0"/>
                  </a:lnTo>
                  <a:lnTo>
                    <a:pt x="173" y="2"/>
                  </a:lnTo>
                  <a:lnTo>
                    <a:pt x="159" y="5"/>
                  </a:lnTo>
                  <a:lnTo>
                    <a:pt x="146" y="10"/>
                  </a:lnTo>
                  <a:lnTo>
                    <a:pt x="133" y="15"/>
                  </a:lnTo>
                  <a:lnTo>
                    <a:pt x="121" y="19"/>
                  </a:lnTo>
                  <a:lnTo>
                    <a:pt x="111" y="23"/>
                  </a:lnTo>
                  <a:lnTo>
                    <a:pt x="103" y="27"/>
                  </a:lnTo>
                  <a:lnTo>
                    <a:pt x="98" y="29"/>
                  </a:lnTo>
                  <a:lnTo>
                    <a:pt x="96" y="30"/>
                  </a:lnTo>
                  <a:lnTo>
                    <a:pt x="96" y="32"/>
                  </a:lnTo>
                  <a:lnTo>
                    <a:pt x="96" y="36"/>
                  </a:lnTo>
                  <a:lnTo>
                    <a:pt x="95" y="43"/>
                  </a:lnTo>
                  <a:lnTo>
                    <a:pt x="95" y="53"/>
                  </a:lnTo>
                  <a:lnTo>
                    <a:pt x="94" y="65"/>
                  </a:lnTo>
                  <a:lnTo>
                    <a:pt x="93" y="80"/>
                  </a:lnTo>
                  <a:lnTo>
                    <a:pt x="91" y="98"/>
                  </a:lnTo>
                  <a:lnTo>
                    <a:pt x="88" y="118"/>
                  </a:lnTo>
                  <a:lnTo>
                    <a:pt x="82" y="141"/>
                  </a:lnTo>
                  <a:lnTo>
                    <a:pt x="72" y="166"/>
                  </a:lnTo>
                  <a:lnTo>
                    <a:pt x="60" y="191"/>
                  </a:lnTo>
                  <a:lnTo>
                    <a:pt x="48" y="215"/>
                  </a:lnTo>
                  <a:lnTo>
                    <a:pt x="37" y="239"/>
                  </a:lnTo>
                  <a:lnTo>
                    <a:pt x="28" y="262"/>
                  </a:lnTo>
                  <a:lnTo>
                    <a:pt x="24" y="284"/>
                  </a:lnTo>
                  <a:lnTo>
                    <a:pt x="25" y="304"/>
                  </a:lnTo>
                  <a:lnTo>
                    <a:pt x="28" y="323"/>
                  </a:lnTo>
                  <a:lnTo>
                    <a:pt x="30" y="341"/>
                  </a:lnTo>
                  <a:lnTo>
                    <a:pt x="30" y="357"/>
                  </a:lnTo>
                  <a:lnTo>
                    <a:pt x="29" y="373"/>
                  </a:lnTo>
                  <a:lnTo>
                    <a:pt x="26" y="387"/>
                  </a:lnTo>
                  <a:lnTo>
                    <a:pt x="21" y="401"/>
                  </a:lnTo>
                  <a:lnTo>
                    <a:pt x="15" y="414"/>
                  </a:lnTo>
                  <a:lnTo>
                    <a:pt x="5" y="426"/>
                  </a:lnTo>
                  <a:lnTo>
                    <a:pt x="0" y="432"/>
                  </a:lnTo>
                  <a:lnTo>
                    <a:pt x="3" y="429"/>
                  </a:lnTo>
                  <a:lnTo>
                    <a:pt x="13" y="418"/>
                  </a:lnTo>
                  <a:lnTo>
                    <a:pt x="27" y="404"/>
                  </a:lnTo>
                  <a:lnTo>
                    <a:pt x="43" y="387"/>
                  </a:lnTo>
                  <a:lnTo>
                    <a:pt x="59" y="371"/>
                  </a:lnTo>
                  <a:lnTo>
                    <a:pt x="73" y="357"/>
                  </a:lnTo>
                  <a:lnTo>
                    <a:pt x="83" y="350"/>
                  </a:lnTo>
                  <a:lnTo>
                    <a:pt x="89" y="346"/>
                  </a:lnTo>
                  <a:lnTo>
                    <a:pt x="93" y="343"/>
                  </a:lnTo>
                  <a:lnTo>
                    <a:pt x="96" y="341"/>
                  </a:lnTo>
                  <a:lnTo>
                    <a:pt x="99" y="340"/>
                  </a:lnTo>
                  <a:lnTo>
                    <a:pt x="103" y="340"/>
                  </a:lnTo>
                  <a:lnTo>
                    <a:pt x="108" y="342"/>
                  </a:lnTo>
                  <a:lnTo>
                    <a:pt x="117" y="345"/>
                  </a:lnTo>
                  <a:lnTo>
                    <a:pt x="129" y="350"/>
                  </a:lnTo>
                  <a:lnTo>
                    <a:pt x="143" y="356"/>
                  </a:lnTo>
                  <a:lnTo>
                    <a:pt x="155" y="363"/>
                  </a:lnTo>
                  <a:lnTo>
                    <a:pt x="163" y="370"/>
                  </a:lnTo>
                  <a:lnTo>
                    <a:pt x="170" y="377"/>
                  </a:lnTo>
                  <a:lnTo>
                    <a:pt x="176" y="381"/>
                  </a:lnTo>
                  <a:lnTo>
                    <a:pt x="181" y="384"/>
                  </a:lnTo>
                  <a:lnTo>
                    <a:pt x="187" y="384"/>
                  </a:lnTo>
                  <a:lnTo>
                    <a:pt x="195" y="381"/>
                  </a:lnTo>
                  <a:lnTo>
                    <a:pt x="201" y="375"/>
                  </a:lnTo>
                  <a:lnTo>
                    <a:pt x="206" y="369"/>
                  </a:lnTo>
                  <a:lnTo>
                    <a:pt x="208" y="362"/>
                  </a:lnTo>
                  <a:lnTo>
                    <a:pt x="208" y="354"/>
                  </a:lnTo>
                  <a:lnTo>
                    <a:pt x="206" y="345"/>
                  </a:lnTo>
                  <a:lnTo>
                    <a:pt x="202" y="335"/>
                  </a:lnTo>
                  <a:lnTo>
                    <a:pt x="198" y="322"/>
                  </a:lnTo>
                  <a:lnTo>
                    <a:pt x="192" y="307"/>
                  </a:lnTo>
                  <a:lnTo>
                    <a:pt x="187" y="290"/>
                  </a:lnTo>
                  <a:lnTo>
                    <a:pt x="183" y="271"/>
                  </a:lnTo>
                  <a:lnTo>
                    <a:pt x="182" y="250"/>
                  </a:lnTo>
                  <a:lnTo>
                    <a:pt x="182" y="229"/>
                  </a:lnTo>
                  <a:lnTo>
                    <a:pt x="184" y="208"/>
                  </a:lnTo>
                  <a:lnTo>
                    <a:pt x="187" y="187"/>
                  </a:lnTo>
                  <a:lnTo>
                    <a:pt x="192" y="167"/>
                  </a:lnTo>
                  <a:lnTo>
                    <a:pt x="198" y="149"/>
                  </a:lnTo>
                  <a:lnTo>
                    <a:pt x="203" y="131"/>
                  </a:lnTo>
                  <a:lnTo>
                    <a:pt x="207" y="110"/>
                  </a:lnTo>
                  <a:lnTo>
                    <a:pt x="210" y="90"/>
                  </a:lnTo>
                  <a:lnTo>
                    <a:pt x="212" y="70"/>
                  </a:lnTo>
                  <a:lnTo>
                    <a:pt x="213" y="52"/>
                  </a:lnTo>
                  <a:lnTo>
                    <a:pt x="214" y="38"/>
                  </a:lnTo>
                  <a:lnTo>
                    <a:pt x="214" y="28"/>
                  </a:lnTo>
                  <a:lnTo>
                    <a:pt x="214" y="24"/>
                  </a:lnTo>
                </a:path>
              </a:pathLst>
            </a:custGeom>
            <a:noFill/>
            <a:ln w="12700" cap="rnd" cmpd="sng">
              <a:solidFill>
                <a:srgbClr val="0B51A1"/>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3" name="Freeform 64"/>
            <p:cNvSpPr>
              <a:spLocks/>
            </p:cNvSpPr>
            <p:nvPr/>
          </p:nvSpPr>
          <p:spPr bwMode="auto">
            <a:xfrm>
              <a:off x="396" y="1769"/>
              <a:ext cx="436" cy="791"/>
            </a:xfrm>
            <a:custGeom>
              <a:avLst/>
              <a:gdLst>
                <a:gd name="T0" fmla="*/ 121 w 436"/>
                <a:gd name="T1" fmla="*/ 113 h 791"/>
                <a:gd name="T2" fmla="*/ 136 w 436"/>
                <a:gd name="T3" fmla="*/ 100 h 791"/>
                <a:gd name="T4" fmla="*/ 168 w 436"/>
                <a:gd name="T5" fmla="*/ 86 h 791"/>
                <a:gd name="T6" fmla="*/ 182 w 436"/>
                <a:gd name="T7" fmla="*/ 84 h 791"/>
                <a:gd name="T8" fmla="*/ 191 w 436"/>
                <a:gd name="T9" fmla="*/ 109 h 791"/>
                <a:gd name="T10" fmla="*/ 203 w 436"/>
                <a:gd name="T11" fmla="*/ 154 h 791"/>
                <a:gd name="T12" fmla="*/ 211 w 436"/>
                <a:gd name="T13" fmla="*/ 189 h 791"/>
                <a:gd name="T14" fmla="*/ 214 w 436"/>
                <a:gd name="T15" fmla="*/ 201 h 791"/>
                <a:gd name="T16" fmla="*/ 205 w 436"/>
                <a:gd name="T17" fmla="*/ 134 h 791"/>
                <a:gd name="T18" fmla="*/ 201 w 436"/>
                <a:gd name="T19" fmla="*/ 53 h 791"/>
                <a:gd name="T20" fmla="*/ 202 w 436"/>
                <a:gd name="T21" fmla="*/ 25 h 791"/>
                <a:gd name="T22" fmla="*/ 201 w 436"/>
                <a:gd name="T23" fmla="*/ 12 h 791"/>
                <a:gd name="T24" fmla="*/ 210 w 436"/>
                <a:gd name="T25" fmla="*/ 5 h 791"/>
                <a:gd name="T26" fmla="*/ 233 w 436"/>
                <a:gd name="T27" fmla="*/ 0 h 791"/>
                <a:gd name="T28" fmla="*/ 251 w 436"/>
                <a:gd name="T29" fmla="*/ 4 h 791"/>
                <a:gd name="T30" fmla="*/ 252 w 436"/>
                <a:gd name="T31" fmla="*/ 13 h 791"/>
                <a:gd name="T32" fmla="*/ 247 w 436"/>
                <a:gd name="T33" fmla="*/ 53 h 791"/>
                <a:gd name="T34" fmla="*/ 261 w 436"/>
                <a:gd name="T35" fmla="*/ 103 h 791"/>
                <a:gd name="T36" fmla="*/ 276 w 436"/>
                <a:gd name="T37" fmla="*/ 137 h 791"/>
                <a:gd name="T38" fmla="*/ 278 w 436"/>
                <a:gd name="T39" fmla="*/ 134 h 791"/>
                <a:gd name="T40" fmla="*/ 274 w 436"/>
                <a:gd name="T41" fmla="*/ 93 h 791"/>
                <a:gd name="T42" fmla="*/ 274 w 436"/>
                <a:gd name="T43" fmla="*/ 64 h 791"/>
                <a:gd name="T44" fmla="*/ 276 w 436"/>
                <a:gd name="T45" fmla="*/ 47 h 791"/>
                <a:gd name="T46" fmla="*/ 282 w 436"/>
                <a:gd name="T47" fmla="*/ 45 h 791"/>
                <a:gd name="T48" fmla="*/ 300 w 436"/>
                <a:gd name="T49" fmla="*/ 46 h 791"/>
                <a:gd name="T50" fmla="*/ 318 w 436"/>
                <a:gd name="T51" fmla="*/ 51 h 791"/>
                <a:gd name="T52" fmla="*/ 322 w 436"/>
                <a:gd name="T53" fmla="*/ 56 h 791"/>
                <a:gd name="T54" fmla="*/ 316 w 436"/>
                <a:gd name="T55" fmla="*/ 81 h 791"/>
                <a:gd name="T56" fmla="*/ 319 w 436"/>
                <a:gd name="T57" fmla="*/ 134 h 791"/>
                <a:gd name="T58" fmla="*/ 322 w 436"/>
                <a:gd name="T59" fmla="*/ 178 h 791"/>
                <a:gd name="T60" fmla="*/ 338 w 436"/>
                <a:gd name="T61" fmla="*/ 196 h 791"/>
                <a:gd name="T62" fmla="*/ 365 w 436"/>
                <a:gd name="T63" fmla="*/ 196 h 791"/>
                <a:gd name="T64" fmla="*/ 389 w 436"/>
                <a:gd name="T65" fmla="*/ 201 h 791"/>
                <a:gd name="T66" fmla="*/ 423 w 436"/>
                <a:gd name="T67" fmla="*/ 223 h 791"/>
                <a:gd name="T68" fmla="*/ 434 w 436"/>
                <a:gd name="T69" fmla="*/ 269 h 791"/>
                <a:gd name="T70" fmla="*/ 430 w 436"/>
                <a:gd name="T71" fmla="*/ 325 h 791"/>
                <a:gd name="T72" fmla="*/ 413 w 436"/>
                <a:gd name="T73" fmla="*/ 350 h 791"/>
                <a:gd name="T74" fmla="*/ 383 w 436"/>
                <a:gd name="T75" fmla="*/ 345 h 791"/>
                <a:gd name="T76" fmla="*/ 335 w 436"/>
                <a:gd name="T77" fmla="*/ 338 h 791"/>
                <a:gd name="T78" fmla="*/ 279 w 436"/>
                <a:gd name="T79" fmla="*/ 355 h 791"/>
                <a:gd name="T80" fmla="*/ 254 w 436"/>
                <a:gd name="T81" fmla="*/ 414 h 791"/>
                <a:gd name="T82" fmla="*/ 235 w 436"/>
                <a:gd name="T83" fmla="*/ 473 h 791"/>
                <a:gd name="T84" fmla="*/ 233 w 436"/>
                <a:gd name="T85" fmla="*/ 536 h 791"/>
                <a:gd name="T86" fmla="*/ 249 w 436"/>
                <a:gd name="T87" fmla="*/ 599 h 791"/>
                <a:gd name="T88" fmla="*/ 254 w 436"/>
                <a:gd name="T89" fmla="*/ 640 h 791"/>
                <a:gd name="T90" fmla="*/ 250 w 436"/>
                <a:gd name="T91" fmla="*/ 677 h 791"/>
                <a:gd name="T92" fmla="*/ 220 w 436"/>
                <a:gd name="T93" fmla="*/ 721 h 791"/>
                <a:gd name="T94" fmla="*/ 190 w 436"/>
                <a:gd name="T95" fmla="*/ 763 h 791"/>
                <a:gd name="T96" fmla="*/ 163 w 436"/>
                <a:gd name="T97" fmla="*/ 782 h 791"/>
                <a:gd name="T98" fmla="*/ 134 w 436"/>
                <a:gd name="T99" fmla="*/ 790 h 791"/>
                <a:gd name="T100" fmla="*/ 137 w 436"/>
                <a:gd name="T101" fmla="*/ 754 h 791"/>
                <a:gd name="T102" fmla="*/ 158 w 436"/>
                <a:gd name="T103" fmla="*/ 690 h 791"/>
                <a:gd name="T104" fmla="*/ 168 w 436"/>
                <a:gd name="T105" fmla="*/ 665 h 791"/>
                <a:gd name="T106" fmla="*/ 7 w 436"/>
                <a:gd name="T107" fmla="*/ 601 h 791"/>
                <a:gd name="T108" fmla="*/ 0 w 436"/>
                <a:gd name="T109" fmla="*/ 521 h 791"/>
                <a:gd name="T110" fmla="*/ 20 w 436"/>
                <a:gd name="T111" fmla="*/ 409 h 791"/>
                <a:gd name="T112" fmla="*/ 67 w 436"/>
                <a:gd name="T113" fmla="*/ 319 h 791"/>
                <a:gd name="T114" fmla="*/ 110 w 436"/>
                <a:gd name="T115" fmla="*/ 269 h 791"/>
                <a:gd name="T116" fmla="*/ 141 w 436"/>
                <a:gd name="T117" fmla="*/ 241 h 791"/>
                <a:gd name="T118" fmla="*/ 149 w 436"/>
                <a:gd name="T119" fmla="*/ 198 h 791"/>
                <a:gd name="T120" fmla="*/ 130 w 436"/>
                <a:gd name="T121" fmla="*/ 137 h 7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6"/>
                <a:gd name="T184" fmla="*/ 0 h 791"/>
                <a:gd name="T185" fmla="*/ 436 w 436"/>
                <a:gd name="T186" fmla="*/ 791 h 7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6" h="791">
                  <a:moveTo>
                    <a:pt x="120" y="115"/>
                  </a:moveTo>
                  <a:lnTo>
                    <a:pt x="120" y="115"/>
                  </a:lnTo>
                  <a:lnTo>
                    <a:pt x="120" y="114"/>
                  </a:lnTo>
                  <a:lnTo>
                    <a:pt x="121" y="113"/>
                  </a:lnTo>
                  <a:lnTo>
                    <a:pt x="122" y="111"/>
                  </a:lnTo>
                  <a:lnTo>
                    <a:pt x="125" y="108"/>
                  </a:lnTo>
                  <a:lnTo>
                    <a:pt x="129" y="105"/>
                  </a:lnTo>
                  <a:lnTo>
                    <a:pt x="136" y="100"/>
                  </a:lnTo>
                  <a:lnTo>
                    <a:pt x="145" y="95"/>
                  </a:lnTo>
                  <a:lnTo>
                    <a:pt x="153" y="91"/>
                  </a:lnTo>
                  <a:lnTo>
                    <a:pt x="161" y="88"/>
                  </a:lnTo>
                  <a:lnTo>
                    <a:pt x="168" y="86"/>
                  </a:lnTo>
                  <a:lnTo>
                    <a:pt x="173" y="84"/>
                  </a:lnTo>
                  <a:lnTo>
                    <a:pt x="177" y="84"/>
                  </a:lnTo>
                  <a:lnTo>
                    <a:pt x="180" y="84"/>
                  </a:lnTo>
                  <a:lnTo>
                    <a:pt x="182" y="84"/>
                  </a:lnTo>
                  <a:lnTo>
                    <a:pt x="183" y="86"/>
                  </a:lnTo>
                  <a:lnTo>
                    <a:pt x="185" y="91"/>
                  </a:lnTo>
                  <a:lnTo>
                    <a:pt x="188" y="99"/>
                  </a:lnTo>
                  <a:lnTo>
                    <a:pt x="191" y="109"/>
                  </a:lnTo>
                  <a:lnTo>
                    <a:pt x="195" y="119"/>
                  </a:lnTo>
                  <a:lnTo>
                    <a:pt x="197" y="131"/>
                  </a:lnTo>
                  <a:lnTo>
                    <a:pt x="201" y="143"/>
                  </a:lnTo>
                  <a:lnTo>
                    <a:pt x="203" y="154"/>
                  </a:lnTo>
                  <a:lnTo>
                    <a:pt x="205" y="164"/>
                  </a:lnTo>
                  <a:lnTo>
                    <a:pt x="207" y="173"/>
                  </a:lnTo>
                  <a:lnTo>
                    <a:pt x="209" y="182"/>
                  </a:lnTo>
                  <a:lnTo>
                    <a:pt x="211" y="189"/>
                  </a:lnTo>
                  <a:lnTo>
                    <a:pt x="212" y="194"/>
                  </a:lnTo>
                  <a:lnTo>
                    <a:pt x="213" y="198"/>
                  </a:lnTo>
                  <a:lnTo>
                    <a:pt x="214" y="200"/>
                  </a:lnTo>
                  <a:lnTo>
                    <a:pt x="214" y="201"/>
                  </a:lnTo>
                  <a:lnTo>
                    <a:pt x="213" y="196"/>
                  </a:lnTo>
                  <a:lnTo>
                    <a:pt x="211" y="181"/>
                  </a:lnTo>
                  <a:lnTo>
                    <a:pt x="208" y="160"/>
                  </a:lnTo>
                  <a:lnTo>
                    <a:pt x="205" y="134"/>
                  </a:lnTo>
                  <a:lnTo>
                    <a:pt x="202" y="109"/>
                  </a:lnTo>
                  <a:lnTo>
                    <a:pt x="200" y="85"/>
                  </a:lnTo>
                  <a:lnTo>
                    <a:pt x="199" y="65"/>
                  </a:lnTo>
                  <a:lnTo>
                    <a:pt x="201" y="53"/>
                  </a:lnTo>
                  <a:lnTo>
                    <a:pt x="202" y="45"/>
                  </a:lnTo>
                  <a:lnTo>
                    <a:pt x="203" y="39"/>
                  </a:lnTo>
                  <a:lnTo>
                    <a:pt x="203" y="32"/>
                  </a:lnTo>
                  <a:lnTo>
                    <a:pt x="202" y="25"/>
                  </a:lnTo>
                  <a:lnTo>
                    <a:pt x="202" y="20"/>
                  </a:lnTo>
                  <a:lnTo>
                    <a:pt x="201" y="15"/>
                  </a:lnTo>
                  <a:lnTo>
                    <a:pt x="201" y="13"/>
                  </a:lnTo>
                  <a:lnTo>
                    <a:pt x="201" y="12"/>
                  </a:lnTo>
                  <a:lnTo>
                    <a:pt x="201" y="11"/>
                  </a:lnTo>
                  <a:lnTo>
                    <a:pt x="203" y="10"/>
                  </a:lnTo>
                  <a:lnTo>
                    <a:pt x="206" y="7"/>
                  </a:lnTo>
                  <a:lnTo>
                    <a:pt x="210" y="5"/>
                  </a:lnTo>
                  <a:lnTo>
                    <a:pt x="214" y="3"/>
                  </a:lnTo>
                  <a:lnTo>
                    <a:pt x="220" y="1"/>
                  </a:lnTo>
                  <a:lnTo>
                    <a:pt x="226" y="0"/>
                  </a:lnTo>
                  <a:lnTo>
                    <a:pt x="233" y="0"/>
                  </a:lnTo>
                  <a:lnTo>
                    <a:pt x="239" y="1"/>
                  </a:lnTo>
                  <a:lnTo>
                    <a:pt x="244" y="3"/>
                  </a:lnTo>
                  <a:lnTo>
                    <a:pt x="248" y="3"/>
                  </a:lnTo>
                  <a:lnTo>
                    <a:pt x="251" y="4"/>
                  </a:lnTo>
                  <a:lnTo>
                    <a:pt x="253" y="5"/>
                  </a:lnTo>
                  <a:lnTo>
                    <a:pt x="254" y="6"/>
                  </a:lnTo>
                  <a:lnTo>
                    <a:pt x="254" y="8"/>
                  </a:lnTo>
                  <a:lnTo>
                    <a:pt x="252" y="13"/>
                  </a:lnTo>
                  <a:lnTo>
                    <a:pt x="251" y="20"/>
                  </a:lnTo>
                  <a:lnTo>
                    <a:pt x="249" y="30"/>
                  </a:lnTo>
                  <a:lnTo>
                    <a:pt x="248" y="40"/>
                  </a:lnTo>
                  <a:lnTo>
                    <a:pt x="247" y="53"/>
                  </a:lnTo>
                  <a:lnTo>
                    <a:pt x="249" y="66"/>
                  </a:lnTo>
                  <a:lnTo>
                    <a:pt x="252" y="79"/>
                  </a:lnTo>
                  <a:lnTo>
                    <a:pt x="256" y="91"/>
                  </a:lnTo>
                  <a:lnTo>
                    <a:pt x="261" y="103"/>
                  </a:lnTo>
                  <a:lnTo>
                    <a:pt x="265" y="114"/>
                  </a:lnTo>
                  <a:lnTo>
                    <a:pt x="269" y="123"/>
                  </a:lnTo>
                  <a:lnTo>
                    <a:pt x="273" y="131"/>
                  </a:lnTo>
                  <a:lnTo>
                    <a:pt x="276" y="137"/>
                  </a:lnTo>
                  <a:lnTo>
                    <a:pt x="278" y="141"/>
                  </a:lnTo>
                  <a:lnTo>
                    <a:pt x="279" y="143"/>
                  </a:lnTo>
                  <a:lnTo>
                    <a:pt x="279" y="140"/>
                  </a:lnTo>
                  <a:lnTo>
                    <a:pt x="278" y="134"/>
                  </a:lnTo>
                  <a:lnTo>
                    <a:pt x="277" y="126"/>
                  </a:lnTo>
                  <a:lnTo>
                    <a:pt x="276" y="116"/>
                  </a:lnTo>
                  <a:lnTo>
                    <a:pt x="275" y="105"/>
                  </a:lnTo>
                  <a:lnTo>
                    <a:pt x="274" y="93"/>
                  </a:lnTo>
                  <a:lnTo>
                    <a:pt x="274" y="83"/>
                  </a:lnTo>
                  <a:lnTo>
                    <a:pt x="274" y="76"/>
                  </a:lnTo>
                  <a:lnTo>
                    <a:pt x="274" y="69"/>
                  </a:lnTo>
                  <a:lnTo>
                    <a:pt x="274" y="64"/>
                  </a:lnTo>
                  <a:lnTo>
                    <a:pt x="274" y="58"/>
                  </a:lnTo>
                  <a:lnTo>
                    <a:pt x="275" y="54"/>
                  </a:lnTo>
                  <a:lnTo>
                    <a:pt x="275" y="50"/>
                  </a:lnTo>
                  <a:lnTo>
                    <a:pt x="276" y="47"/>
                  </a:lnTo>
                  <a:lnTo>
                    <a:pt x="276" y="45"/>
                  </a:lnTo>
                  <a:lnTo>
                    <a:pt x="277" y="45"/>
                  </a:lnTo>
                  <a:lnTo>
                    <a:pt x="279" y="45"/>
                  </a:lnTo>
                  <a:lnTo>
                    <a:pt x="282" y="45"/>
                  </a:lnTo>
                  <a:lnTo>
                    <a:pt x="284" y="45"/>
                  </a:lnTo>
                  <a:lnTo>
                    <a:pt x="289" y="45"/>
                  </a:lnTo>
                  <a:lnTo>
                    <a:pt x="294" y="46"/>
                  </a:lnTo>
                  <a:lnTo>
                    <a:pt x="300" y="46"/>
                  </a:lnTo>
                  <a:lnTo>
                    <a:pt x="306" y="47"/>
                  </a:lnTo>
                  <a:lnTo>
                    <a:pt x="311" y="49"/>
                  </a:lnTo>
                  <a:lnTo>
                    <a:pt x="315" y="50"/>
                  </a:lnTo>
                  <a:lnTo>
                    <a:pt x="318" y="51"/>
                  </a:lnTo>
                  <a:lnTo>
                    <a:pt x="320" y="53"/>
                  </a:lnTo>
                  <a:lnTo>
                    <a:pt x="321" y="54"/>
                  </a:lnTo>
                  <a:lnTo>
                    <a:pt x="322" y="55"/>
                  </a:lnTo>
                  <a:lnTo>
                    <a:pt x="322" y="56"/>
                  </a:lnTo>
                  <a:lnTo>
                    <a:pt x="321" y="58"/>
                  </a:lnTo>
                  <a:lnTo>
                    <a:pt x="320" y="63"/>
                  </a:lnTo>
                  <a:lnTo>
                    <a:pt x="318" y="71"/>
                  </a:lnTo>
                  <a:lnTo>
                    <a:pt x="316" y="81"/>
                  </a:lnTo>
                  <a:lnTo>
                    <a:pt x="315" y="93"/>
                  </a:lnTo>
                  <a:lnTo>
                    <a:pt x="315" y="106"/>
                  </a:lnTo>
                  <a:lnTo>
                    <a:pt x="316" y="119"/>
                  </a:lnTo>
                  <a:lnTo>
                    <a:pt x="319" y="134"/>
                  </a:lnTo>
                  <a:lnTo>
                    <a:pt x="322" y="148"/>
                  </a:lnTo>
                  <a:lnTo>
                    <a:pt x="323" y="160"/>
                  </a:lnTo>
                  <a:lnTo>
                    <a:pt x="322" y="170"/>
                  </a:lnTo>
                  <a:lnTo>
                    <a:pt x="322" y="178"/>
                  </a:lnTo>
                  <a:lnTo>
                    <a:pt x="322" y="185"/>
                  </a:lnTo>
                  <a:lnTo>
                    <a:pt x="324" y="190"/>
                  </a:lnTo>
                  <a:lnTo>
                    <a:pt x="328" y="194"/>
                  </a:lnTo>
                  <a:lnTo>
                    <a:pt x="338" y="196"/>
                  </a:lnTo>
                  <a:lnTo>
                    <a:pt x="347" y="198"/>
                  </a:lnTo>
                  <a:lnTo>
                    <a:pt x="354" y="198"/>
                  </a:lnTo>
                  <a:lnTo>
                    <a:pt x="360" y="197"/>
                  </a:lnTo>
                  <a:lnTo>
                    <a:pt x="365" y="196"/>
                  </a:lnTo>
                  <a:lnTo>
                    <a:pt x="369" y="195"/>
                  </a:lnTo>
                  <a:lnTo>
                    <a:pt x="373" y="196"/>
                  </a:lnTo>
                  <a:lnTo>
                    <a:pt x="380" y="198"/>
                  </a:lnTo>
                  <a:lnTo>
                    <a:pt x="389" y="201"/>
                  </a:lnTo>
                  <a:lnTo>
                    <a:pt x="399" y="206"/>
                  </a:lnTo>
                  <a:lnTo>
                    <a:pt x="408" y="211"/>
                  </a:lnTo>
                  <a:lnTo>
                    <a:pt x="416" y="217"/>
                  </a:lnTo>
                  <a:lnTo>
                    <a:pt x="423" y="223"/>
                  </a:lnTo>
                  <a:lnTo>
                    <a:pt x="429" y="231"/>
                  </a:lnTo>
                  <a:lnTo>
                    <a:pt x="433" y="241"/>
                  </a:lnTo>
                  <a:lnTo>
                    <a:pt x="435" y="253"/>
                  </a:lnTo>
                  <a:lnTo>
                    <a:pt x="434" y="269"/>
                  </a:lnTo>
                  <a:lnTo>
                    <a:pt x="433" y="284"/>
                  </a:lnTo>
                  <a:lnTo>
                    <a:pt x="432" y="299"/>
                  </a:lnTo>
                  <a:lnTo>
                    <a:pt x="431" y="313"/>
                  </a:lnTo>
                  <a:lnTo>
                    <a:pt x="430" y="325"/>
                  </a:lnTo>
                  <a:lnTo>
                    <a:pt x="429" y="334"/>
                  </a:lnTo>
                  <a:lnTo>
                    <a:pt x="425" y="342"/>
                  </a:lnTo>
                  <a:lnTo>
                    <a:pt x="420" y="347"/>
                  </a:lnTo>
                  <a:lnTo>
                    <a:pt x="413" y="350"/>
                  </a:lnTo>
                  <a:lnTo>
                    <a:pt x="405" y="350"/>
                  </a:lnTo>
                  <a:lnTo>
                    <a:pt x="397" y="349"/>
                  </a:lnTo>
                  <a:lnTo>
                    <a:pt x="390" y="347"/>
                  </a:lnTo>
                  <a:lnTo>
                    <a:pt x="383" y="345"/>
                  </a:lnTo>
                  <a:lnTo>
                    <a:pt x="374" y="343"/>
                  </a:lnTo>
                  <a:lnTo>
                    <a:pt x="365" y="341"/>
                  </a:lnTo>
                  <a:lnTo>
                    <a:pt x="351" y="339"/>
                  </a:lnTo>
                  <a:lnTo>
                    <a:pt x="335" y="338"/>
                  </a:lnTo>
                  <a:lnTo>
                    <a:pt x="318" y="339"/>
                  </a:lnTo>
                  <a:lnTo>
                    <a:pt x="303" y="342"/>
                  </a:lnTo>
                  <a:lnTo>
                    <a:pt x="289" y="348"/>
                  </a:lnTo>
                  <a:lnTo>
                    <a:pt x="279" y="355"/>
                  </a:lnTo>
                  <a:lnTo>
                    <a:pt x="270" y="365"/>
                  </a:lnTo>
                  <a:lnTo>
                    <a:pt x="263" y="378"/>
                  </a:lnTo>
                  <a:lnTo>
                    <a:pt x="257" y="394"/>
                  </a:lnTo>
                  <a:lnTo>
                    <a:pt x="254" y="414"/>
                  </a:lnTo>
                  <a:lnTo>
                    <a:pt x="251" y="433"/>
                  </a:lnTo>
                  <a:lnTo>
                    <a:pt x="246" y="447"/>
                  </a:lnTo>
                  <a:lnTo>
                    <a:pt x="240" y="461"/>
                  </a:lnTo>
                  <a:lnTo>
                    <a:pt x="235" y="473"/>
                  </a:lnTo>
                  <a:lnTo>
                    <a:pt x="230" y="485"/>
                  </a:lnTo>
                  <a:lnTo>
                    <a:pt x="228" y="499"/>
                  </a:lnTo>
                  <a:lnTo>
                    <a:pt x="229" y="515"/>
                  </a:lnTo>
                  <a:lnTo>
                    <a:pt x="233" y="536"/>
                  </a:lnTo>
                  <a:lnTo>
                    <a:pt x="239" y="557"/>
                  </a:lnTo>
                  <a:lnTo>
                    <a:pt x="243" y="574"/>
                  </a:lnTo>
                  <a:lnTo>
                    <a:pt x="247" y="588"/>
                  </a:lnTo>
                  <a:lnTo>
                    <a:pt x="249" y="599"/>
                  </a:lnTo>
                  <a:lnTo>
                    <a:pt x="251" y="610"/>
                  </a:lnTo>
                  <a:lnTo>
                    <a:pt x="252" y="619"/>
                  </a:lnTo>
                  <a:lnTo>
                    <a:pt x="253" y="629"/>
                  </a:lnTo>
                  <a:lnTo>
                    <a:pt x="254" y="640"/>
                  </a:lnTo>
                  <a:lnTo>
                    <a:pt x="255" y="651"/>
                  </a:lnTo>
                  <a:lnTo>
                    <a:pt x="255" y="660"/>
                  </a:lnTo>
                  <a:lnTo>
                    <a:pt x="253" y="669"/>
                  </a:lnTo>
                  <a:lnTo>
                    <a:pt x="250" y="677"/>
                  </a:lnTo>
                  <a:lnTo>
                    <a:pt x="245" y="686"/>
                  </a:lnTo>
                  <a:lnTo>
                    <a:pt x="239" y="696"/>
                  </a:lnTo>
                  <a:lnTo>
                    <a:pt x="231" y="707"/>
                  </a:lnTo>
                  <a:lnTo>
                    <a:pt x="220" y="721"/>
                  </a:lnTo>
                  <a:lnTo>
                    <a:pt x="209" y="735"/>
                  </a:lnTo>
                  <a:lnTo>
                    <a:pt x="201" y="746"/>
                  </a:lnTo>
                  <a:lnTo>
                    <a:pt x="195" y="755"/>
                  </a:lnTo>
                  <a:lnTo>
                    <a:pt x="190" y="763"/>
                  </a:lnTo>
                  <a:lnTo>
                    <a:pt x="185" y="769"/>
                  </a:lnTo>
                  <a:lnTo>
                    <a:pt x="179" y="774"/>
                  </a:lnTo>
                  <a:lnTo>
                    <a:pt x="172" y="778"/>
                  </a:lnTo>
                  <a:lnTo>
                    <a:pt x="163" y="782"/>
                  </a:lnTo>
                  <a:lnTo>
                    <a:pt x="153" y="785"/>
                  </a:lnTo>
                  <a:lnTo>
                    <a:pt x="146" y="788"/>
                  </a:lnTo>
                  <a:lnTo>
                    <a:pt x="139" y="790"/>
                  </a:lnTo>
                  <a:lnTo>
                    <a:pt x="134" y="790"/>
                  </a:lnTo>
                  <a:lnTo>
                    <a:pt x="131" y="787"/>
                  </a:lnTo>
                  <a:lnTo>
                    <a:pt x="130" y="781"/>
                  </a:lnTo>
                  <a:lnTo>
                    <a:pt x="132" y="770"/>
                  </a:lnTo>
                  <a:lnTo>
                    <a:pt x="137" y="754"/>
                  </a:lnTo>
                  <a:lnTo>
                    <a:pt x="143" y="736"/>
                  </a:lnTo>
                  <a:lnTo>
                    <a:pt x="149" y="719"/>
                  </a:lnTo>
                  <a:lnTo>
                    <a:pt x="153" y="704"/>
                  </a:lnTo>
                  <a:lnTo>
                    <a:pt x="158" y="690"/>
                  </a:lnTo>
                  <a:lnTo>
                    <a:pt x="162" y="679"/>
                  </a:lnTo>
                  <a:lnTo>
                    <a:pt x="166" y="672"/>
                  </a:lnTo>
                  <a:lnTo>
                    <a:pt x="168" y="667"/>
                  </a:lnTo>
                  <a:lnTo>
                    <a:pt x="168" y="665"/>
                  </a:lnTo>
                  <a:lnTo>
                    <a:pt x="137" y="617"/>
                  </a:lnTo>
                  <a:lnTo>
                    <a:pt x="66" y="620"/>
                  </a:lnTo>
                  <a:lnTo>
                    <a:pt x="8" y="606"/>
                  </a:lnTo>
                  <a:lnTo>
                    <a:pt x="7" y="601"/>
                  </a:lnTo>
                  <a:lnTo>
                    <a:pt x="5" y="590"/>
                  </a:lnTo>
                  <a:lnTo>
                    <a:pt x="3" y="572"/>
                  </a:lnTo>
                  <a:lnTo>
                    <a:pt x="1" y="548"/>
                  </a:lnTo>
                  <a:lnTo>
                    <a:pt x="0" y="521"/>
                  </a:lnTo>
                  <a:lnTo>
                    <a:pt x="1" y="493"/>
                  </a:lnTo>
                  <a:lnTo>
                    <a:pt x="4" y="464"/>
                  </a:lnTo>
                  <a:lnTo>
                    <a:pt x="10" y="435"/>
                  </a:lnTo>
                  <a:lnTo>
                    <a:pt x="20" y="409"/>
                  </a:lnTo>
                  <a:lnTo>
                    <a:pt x="30" y="384"/>
                  </a:lnTo>
                  <a:lnTo>
                    <a:pt x="42" y="360"/>
                  </a:lnTo>
                  <a:lnTo>
                    <a:pt x="55" y="339"/>
                  </a:lnTo>
                  <a:lnTo>
                    <a:pt x="67" y="319"/>
                  </a:lnTo>
                  <a:lnTo>
                    <a:pt x="80" y="302"/>
                  </a:lnTo>
                  <a:lnTo>
                    <a:pt x="92" y="287"/>
                  </a:lnTo>
                  <a:lnTo>
                    <a:pt x="102" y="277"/>
                  </a:lnTo>
                  <a:lnTo>
                    <a:pt x="110" y="269"/>
                  </a:lnTo>
                  <a:lnTo>
                    <a:pt x="119" y="261"/>
                  </a:lnTo>
                  <a:lnTo>
                    <a:pt x="127" y="254"/>
                  </a:lnTo>
                  <a:lnTo>
                    <a:pt x="135" y="248"/>
                  </a:lnTo>
                  <a:lnTo>
                    <a:pt x="141" y="241"/>
                  </a:lnTo>
                  <a:lnTo>
                    <a:pt x="146" y="233"/>
                  </a:lnTo>
                  <a:lnTo>
                    <a:pt x="149" y="224"/>
                  </a:lnTo>
                  <a:lnTo>
                    <a:pt x="150" y="212"/>
                  </a:lnTo>
                  <a:lnTo>
                    <a:pt x="149" y="198"/>
                  </a:lnTo>
                  <a:lnTo>
                    <a:pt x="145" y="183"/>
                  </a:lnTo>
                  <a:lnTo>
                    <a:pt x="141" y="167"/>
                  </a:lnTo>
                  <a:lnTo>
                    <a:pt x="135" y="151"/>
                  </a:lnTo>
                  <a:lnTo>
                    <a:pt x="130" y="137"/>
                  </a:lnTo>
                  <a:lnTo>
                    <a:pt x="125" y="125"/>
                  </a:lnTo>
                  <a:lnTo>
                    <a:pt x="121" y="118"/>
                  </a:lnTo>
                  <a:lnTo>
                    <a:pt x="120" y="115"/>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4" name="Freeform 65"/>
            <p:cNvSpPr>
              <a:spLocks/>
            </p:cNvSpPr>
            <p:nvPr/>
          </p:nvSpPr>
          <p:spPr bwMode="auto">
            <a:xfrm>
              <a:off x="396" y="1769"/>
              <a:ext cx="446" cy="801"/>
            </a:xfrm>
            <a:custGeom>
              <a:avLst/>
              <a:gdLst>
                <a:gd name="T0" fmla="*/ 124 w 446"/>
                <a:gd name="T1" fmla="*/ 114 h 801"/>
                <a:gd name="T2" fmla="*/ 139 w 446"/>
                <a:gd name="T3" fmla="*/ 101 h 801"/>
                <a:gd name="T4" fmla="*/ 172 w 446"/>
                <a:gd name="T5" fmla="*/ 87 h 801"/>
                <a:gd name="T6" fmla="*/ 186 w 446"/>
                <a:gd name="T7" fmla="*/ 85 h 801"/>
                <a:gd name="T8" fmla="*/ 195 w 446"/>
                <a:gd name="T9" fmla="*/ 110 h 801"/>
                <a:gd name="T10" fmla="*/ 208 w 446"/>
                <a:gd name="T11" fmla="*/ 156 h 801"/>
                <a:gd name="T12" fmla="*/ 216 w 446"/>
                <a:gd name="T13" fmla="*/ 191 h 801"/>
                <a:gd name="T14" fmla="*/ 219 w 446"/>
                <a:gd name="T15" fmla="*/ 204 h 801"/>
                <a:gd name="T16" fmla="*/ 210 w 446"/>
                <a:gd name="T17" fmla="*/ 136 h 801"/>
                <a:gd name="T18" fmla="*/ 206 w 446"/>
                <a:gd name="T19" fmla="*/ 54 h 801"/>
                <a:gd name="T20" fmla="*/ 207 w 446"/>
                <a:gd name="T21" fmla="*/ 25 h 801"/>
                <a:gd name="T22" fmla="*/ 206 w 446"/>
                <a:gd name="T23" fmla="*/ 12 h 801"/>
                <a:gd name="T24" fmla="*/ 215 w 446"/>
                <a:gd name="T25" fmla="*/ 5 h 801"/>
                <a:gd name="T26" fmla="*/ 238 w 446"/>
                <a:gd name="T27" fmla="*/ 0 h 801"/>
                <a:gd name="T28" fmla="*/ 257 w 446"/>
                <a:gd name="T29" fmla="*/ 4 h 801"/>
                <a:gd name="T30" fmla="*/ 258 w 446"/>
                <a:gd name="T31" fmla="*/ 13 h 801"/>
                <a:gd name="T32" fmla="*/ 253 w 446"/>
                <a:gd name="T33" fmla="*/ 54 h 801"/>
                <a:gd name="T34" fmla="*/ 267 w 446"/>
                <a:gd name="T35" fmla="*/ 104 h 801"/>
                <a:gd name="T36" fmla="*/ 282 w 446"/>
                <a:gd name="T37" fmla="*/ 139 h 801"/>
                <a:gd name="T38" fmla="*/ 284 w 446"/>
                <a:gd name="T39" fmla="*/ 136 h 801"/>
                <a:gd name="T40" fmla="*/ 280 w 446"/>
                <a:gd name="T41" fmla="*/ 94 h 801"/>
                <a:gd name="T42" fmla="*/ 280 w 446"/>
                <a:gd name="T43" fmla="*/ 65 h 801"/>
                <a:gd name="T44" fmla="*/ 282 w 446"/>
                <a:gd name="T45" fmla="*/ 48 h 801"/>
                <a:gd name="T46" fmla="*/ 288 w 446"/>
                <a:gd name="T47" fmla="*/ 46 h 801"/>
                <a:gd name="T48" fmla="*/ 307 w 446"/>
                <a:gd name="T49" fmla="*/ 47 h 801"/>
                <a:gd name="T50" fmla="*/ 325 w 446"/>
                <a:gd name="T51" fmla="*/ 52 h 801"/>
                <a:gd name="T52" fmla="*/ 329 w 446"/>
                <a:gd name="T53" fmla="*/ 57 h 801"/>
                <a:gd name="T54" fmla="*/ 323 w 446"/>
                <a:gd name="T55" fmla="*/ 82 h 801"/>
                <a:gd name="T56" fmla="*/ 326 w 446"/>
                <a:gd name="T57" fmla="*/ 136 h 801"/>
                <a:gd name="T58" fmla="*/ 329 w 446"/>
                <a:gd name="T59" fmla="*/ 180 h 801"/>
                <a:gd name="T60" fmla="*/ 346 w 446"/>
                <a:gd name="T61" fmla="*/ 198 h 801"/>
                <a:gd name="T62" fmla="*/ 373 w 446"/>
                <a:gd name="T63" fmla="*/ 198 h 801"/>
                <a:gd name="T64" fmla="*/ 398 w 446"/>
                <a:gd name="T65" fmla="*/ 204 h 801"/>
                <a:gd name="T66" fmla="*/ 433 w 446"/>
                <a:gd name="T67" fmla="*/ 226 h 801"/>
                <a:gd name="T68" fmla="*/ 444 w 446"/>
                <a:gd name="T69" fmla="*/ 272 h 801"/>
                <a:gd name="T70" fmla="*/ 440 w 446"/>
                <a:gd name="T71" fmla="*/ 329 h 801"/>
                <a:gd name="T72" fmla="*/ 422 w 446"/>
                <a:gd name="T73" fmla="*/ 354 h 801"/>
                <a:gd name="T74" fmla="*/ 392 w 446"/>
                <a:gd name="T75" fmla="*/ 349 h 801"/>
                <a:gd name="T76" fmla="*/ 343 w 446"/>
                <a:gd name="T77" fmla="*/ 342 h 801"/>
                <a:gd name="T78" fmla="*/ 285 w 446"/>
                <a:gd name="T79" fmla="*/ 359 h 801"/>
                <a:gd name="T80" fmla="*/ 260 w 446"/>
                <a:gd name="T81" fmla="*/ 419 h 801"/>
                <a:gd name="T82" fmla="*/ 240 w 446"/>
                <a:gd name="T83" fmla="*/ 479 h 801"/>
                <a:gd name="T84" fmla="*/ 238 w 446"/>
                <a:gd name="T85" fmla="*/ 543 h 801"/>
                <a:gd name="T86" fmla="*/ 255 w 446"/>
                <a:gd name="T87" fmla="*/ 607 h 801"/>
                <a:gd name="T88" fmla="*/ 260 w 446"/>
                <a:gd name="T89" fmla="*/ 648 h 801"/>
                <a:gd name="T90" fmla="*/ 256 w 446"/>
                <a:gd name="T91" fmla="*/ 686 h 801"/>
                <a:gd name="T92" fmla="*/ 225 w 446"/>
                <a:gd name="T93" fmla="*/ 730 h 801"/>
                <a:gd name="T94" fmla="*/ 194 w 446"/>
                <a:gd name="T95" fmla="*/ 773 h 801"/>
                <a:gd name="T96" fmla="*/ 167 w 446"/>
                <a:gd name="T97" fmla="*/ 792 h 801"/>
                <a:gd name="T98" fmla="*/ 137 w 446"/>
                <a:gd name="T99" fmla="*/ 800 h 801"/>
                <a:gd name="T100" fmla="*/ 140 w 446"/>
                <a:gd name="T101" fmla="*/ 764 h 801"/>
                <a:gd name="T102" fmla="*/ 162 w 446"/>
                <a:gd name="T103" fmla="*/ 699 h 801"/>
                <a:gd name="T104" fmla="*/ 172 w 446"/>
                <a:gd name="T105" fmla="*/ 673 h 801"/>
                <a:gd name="T106" fmla="*/ 7 w 446"/>
                <a:gd name="T107" fmla="*/ 609 h 801"/>
                <a:gd name="T108" fmla="*/ 0 w 446"/>
                <a:gd name="T109" fmla="*/ 528 h 801"/>
                <a:gd name="T110" fmla="*/ 20 w 446"/>
                <a:gd name="T111" fmla="*/ 414 h 801"/>
                <a:gd name="T112" fmla="*/ 69 w 446"/>
                <a:gd name="T113" fmla="*/ 323 h 801"/>
                <a:gd name="T114" fmla="*/ 113 w 446"/>
                <a:gd name="T115" fmla="*/ 272 h 801"/>
                <a:gd name="T116" fmla="*/ 144 w 446"/>
                <a:gd name="T117" fmla="*/ 244 h 801"/>
                <a:gd name="T118" fmla="*/ 152 w 446"/>
                <a:gd name="T119" fmla="*/ 201 h 801"/>
                <a:gd name="T120" fmla="*/ 133 w 446"/>
                <a:gd name="T121" fmla="*/ 139 h 8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6"/>
                <a:gd name="T184" fmla="*/ 0 h 801"/>
                <a:gd name="T185" fmla="*/ 446 w 446"/>
                <a:gd name="T186" fmla="*/ 801 h 8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6" h="801">
                  <a:moveTo>
                    <a:pt x="123" y="116"/>
                  </a:moveTo>
                  <a:lnTo>
                    <a:pt x="123" y="116"/>
                  </a:lnTo>
                  <a:lnTo>
                    <a:pt x="123" y="115"/>
                  </a:lnTo>
                  <a:lnTo>
                    <a:pt x="124" y="114"/>
                  </a:lnTo>
                  <a:lnTo>
                    <a:pt x="125" y="112"/>
                  </a:lnTo>
                  <a:lnTo>
                    <a:pt x="128" y="109"/>
                  </a:lnTo>
                  <a:lnTo>
                    <a:pt x="132" y="106"/>
                  </a:lnTo>
                  <a:lnTo>
                    <a:pt x="139" y="101"/>
                  </a:lnTo>
                  <a:lnTo>
                    <a:pt x="148" y="96"/>
                  </a:lnTo>
                  <a:lnTo>
                    <a:pt x="157" y="92"/>
                  </a:lnTo>
                  <a:lnTo>
                    <a:pt x="165" y="89"/>
                  </a:lnTo>
                  <a:lnTo>
                    <a:pt x="172" y="87"/>
                  </a:lnTo>
                  <a:lnTo>
                    <a:pt x="177" y="85"/>
                  </a:lnTo>
                  <a:lnTo>
                    <a:pt x="181" y="85"/>
                  </a:lnTo>
                  <a:lnTo>
                    <a:pt x="184" y="85"/>
                  </a:lnTo>
                  <a:lnTo>
                    <a:pt x="186" y="85"/>
                  </a:lnTo>
                  <a:lnTo>
                    <a:pt x="187" y="87"/>
                  </a:lnTo>
                  <a:lnTo>
                    <a:pt x="189" y="92"/>
                  </a:lnTo>
                  <a:lnTo>
                    <a:pt x="192" y="100"/>
                  </a:lnTo>
                  <a:lnTo>
                    <a:pt x="195" y="110"/>
                  </a:lnTo>
                  <a:lnTo>
                    <a:pt x="199" y="121"/>
                  </a:lnTo>
                  <a:lnTo>
                    <a:pt x="202" y="133"/>
                  </a:lnTo>
                  <a:lnTo>
                    <a:pt x="206" y="145"/>
                  </a:lnTo>
                  <a:lnTo>
                    <a:pt x="208" y="156"/>
                  </a:lnTo>
                  <a:lnTo>
                    <a:pt x="210" y="166"/>
                  </a:lnTo>
                  <a:lnTo>
                    <a:pt x="212" y="175"/>
                  </a:lnTo>
                  <a:lnTo>
                    <a:pt x="214" y="184"/>
                  </a:lnTo>
                  <a:lnTo>
                    <a:pt x="216" y="191"/>
                  </a:lnTo>
                  <a:lnTo>
                    <a:pt x="217" y="196"/>
                  </a:lnTo>
                  <a:lnTo>
                    <a:pt x="218" y="200"/>
                  </a:lnTo>
                  <a:lnTo>
                    <a:pt x="219" y="203"/>
                  </a:lnTo>
                  <a:lnTo>
                    <a:pt x="219" y="204"/>
                  </a:lnTo>
                  <a:lnTo>
                    <a:pt x="218" y="198"/>
                  </a:lnTo>
                  <a:lnTo>
                    <a:pt x="216" y="183"/>
                  </a:lnTo>
                  <a:lnTo>
                    <a:pt x="213" y="162"/>
                  </a:lnTo>
                  <a:lnTo>
                    <a:pt x="210" y="136"/>
                  </a:lnTo>
                  <a:lnTo>
                    <a:pt x="207" y="110"/>
                  </a:lnTo>
                  <a:lnTo>
                    <a:pt x="205" y="86"/>
                  </a:lnTo>
                  <a:lnTo>
                    <a:pt x="204" y="66"/>
                  </a:lnTo>
                  <a:lnTo>
                    <a:pt x="206" y="54"/>
                  </a:lnTo>
                  <a:lnTo>
                    <a:pt x="207" y="46"/>
                  </a:lnTo>
                  <a:lnTo>
                    <a:pt x="208" y="39"/>
                  </a:lnTo>
                  <a:lnTo>
                    <a:pt x="208" y="32"/>
                  </a:lnTo>
                  <a:lnTo>
                    <a:pt x="207" y="25"/>
                  </a:lnTo>
                  <a:lnTo>
                    <a:pt x="207" y="20"/>
                  </a:lnTo>
                  <a:lnTo>
                    <a:pt x="206" y="15"/>
                  </a:lnTo>
                  <a:lnTo>
                    <a:pt x="206" y="13"/>
                  </a:lnTo>
                  <a:lnTo>
                    <a:pt x="206" y="12"/>
                  </a:lnTo>
                  <a:lnTo>
                    <a:pt x="206" y="11"/>
                  </a:lnTo>
                  <a:lnTo>
                    <a:pt x="208" y="10"/>
                  </a:lnTo>
                  <a:lnTo>
                    <a:pt x="211" y="7"/>
                  </a:lnTo>
                  <a:lnTo>
                    <a:pt x="215" y="5"/>
                  </a:lnTo>
                  <a:lnTo>
                    <a:pt x="219" y="3"/>
                  </a:lnTo>
                  <a:lnTo>
                    <a:pt x="225" y="1"/>
                  </a:lnTo>
                  <a:lnTo>
                    <a:pt x="231" y="0"/>
                  </a:lnTo>
                  <a:lnTo>
                    <a:pt x="238" y="0"/>
                  </a:lnTo>
                  <a:lnTo>
                    <a:pt x="245" y="1"/>
                  </a:lnTo>
                  <a:lnTo>
                    <a:pt x="250" y="3"/>
                  </a:lnTo>
                  <a:lnTo>
                    <a:pt x="254" y="3"/>
                  </a:lnTo>
                  <a:lnTo>
                    <a:pt x="257" y="4"/>
                  </a:lnTo>
                  <a:lnTo>
                    <a:pt x="259" y="5"/>
                  </a:lnTo>
                  <a:lnTo>
                    <a:pt x="260" y="6"/>
                  </a:lnTo>
                  <a:lnTo>
                    <a:pt x="260" y="8"/>
                  </a:lnTo>
                  <a:lnTo>
                    <a:pt x="258" y="13"/>
                  </a:lnTo>
                  <a:lnTo>
                    <a:pt x="257" y="20"/>
                  </a:lnTo>
                  <a:lnTo>
                    <a:pt x="255" y="30"/>
                  </a:lnTo>
                  <a:lnTo>
                    <a:pt x="254" y="41"/>
                  </a:lnTo>
                  <a:lnTo>
                    <a:pt x="253" y="54"/>
                  </a:lnTo>
                  <a:lnTo>
                    <a:pt x="255" y="67"/>
                  </a:lnTo>
                  <a:lnTo>
                    <a:pt x="258" y="80"/>
                  </a:lnTo>
                  <a:lnTo>
                    <a:pt x="262" y="92"/>
                  </a:lnTo>
                  <a:lnTo>
                    <a:pt x="267" y="104"/>
                  </a:lnTo>
                  <a:lnTo>
                    <a:pt x="271" y="115"/>
                  </a:lnTo>
                  <a:lnTo>
                    <a:pt x="275" y="125"/>
                  </a:lnTo>
                  <a:lnTo>
                    <a:pt x="279" y="133"/>
                  </a:lnTo>
                  <a:lnTo>
                    <a:pt x="282" y="139"/>
                  </a:lnTo>
                  <a:lnTo>
                    <a:pt x="284" y="143"/>
                  </a:lnTo>
                  <a:lnTo>
                    <a:pt x="285" y="145"/>
                  </a:lnTo>
                  <a:lnTo>
                    <a:pt x="285" y="142"/>
                  </a:lnTo>
                  <a:lnTo>
                    <a:pt x="284" y="136"/>
                  </a:lnTo>
                  <a:lnTo>
                    <a:pt x="283" y="128"/>
                  </a:lnTo>
                  <a:lnTo>
                    <a:pt x="282" y="117"/>
                  </a:lnTo>
                  <a:lnTo>
                    <a:pt x="281" y="106"/>
                  </a:lnTo>
                  <a:lnTo>
                    <a:pt x="280" y="94"/>
                  </a:lnTo>
                  <a:lnTo>
                    <a:pt x="280" y="84"/>
                  </a:lnTo>
                  <a:lnTo>
                    <a:pt x="280" y="77"/>
                  </a:lnTo>
                  <a:lnTo>
                    <a:pt x="280" y="70"/>
                  </a:lnTo>
                  <a:lnTo>
                    <a:pt x="280" y="65"/>
                  </a:lnTo>
                  <a:lnTo>
                    <a:pt x="280" y="59"/>
                  </a:lnTo>
                  <a:lnTo>
                    <a:pt x="281" y="55"/>
                  </a:lnTo>
                  <a:lnTo>
                    <a:pt x="281" y="51"/>
                  </a:lnTo>
                  <a:lnTo>
                    <a:pt x="282" y="48"/>
                  </a:lnTo>
                  <a:lnTo>
                    <a:pt x="282" y="46"/>
                  </a:lnTo>
                  <a:lnTo>
                    <a:pt x="283" y="46"/>
                  </a:lnTo>
                  <a:lnTo>
                    <a:pt x="285" y="46"/>
                  </a:lnTo>
                  <a:lnTo>
                    <a:pt x="288" y="46"/>
                  </a:lnTo>
                  <a:lnTo>
                    <a:pt x="291" y="46"/>
                  </a:lnTo>
                  <a:lnTo>
                    <a:pt x="296" y="46"/>
                  </a:lnTo>
                  <a:lnTo>
                    <a:pt x="301" y="47"/>
                  </a:lnTo>
                  <a:lnTo>
                    <a:pt x="307" y="47"/>
                  </a:lnTo>
                  <a:lnTo>
                    <a:pt x="313" y="48"/>
                  </a:lnTo>
                  <a:lnTo>
                    <a:pt x="318" y="50"/>
                  </a:lnTo>
                  <a:lnTo>
                    <a:pt x="322" y="51"/>
                  </a:lnTo>
                  <a:lnTo>
                    <a:pt x="325" y="52"/>
                  </a:lnTo>
                  <a:lnTo>
                    <a:pt x="327" y="54"/>
                  </a:lnTo>
                  <a:lnTo>
                    <a:pt x="328" y="55"/>
                  </a:lnTo>
                  <a:lnTo>
                    <a:pt x="329" y="56"/>
                  </a:lnTo>
                  <a:lnTo>
                    <a:pt x="329" y="57"/>
                  </a:lnTo>
                  <a:lnTo>
                    <a:pt x="328" y="59"/>
                  </a:lnTo>
                  <a:lnTo>
                    <a:pt x="327" y="64"/>
                  </a:lnTo>
                  <a:lnTo>
                    <a:pt x="325" y="72"/>
                  </a:lnTo>
                  <a:lnTo>
                    <a:pt x="323" y="82"/>
                  </a:lnTo>
                  <a:lnTo>
                    <a:pt x="322" y="94"/>
                  </a:lnTo>
                  <a:lnTo>
                    <a:pt x="322" y="107"/>
                  </a:lnTo>
                  <a:lnTo>
                    <a:pt x="323" y="121"/>
                  </a:lnTo>
                  <a:lnTo>
                    <a:pt x="326" y="136"/>
                  </a:lnTo>
                  <a:lnTo>
                    <a:pt x="329" y="150"/>
                  </a:lnTo>
                  <a:lnTo>
                    <a:pt x="330" y="162"/>
                  </a:lnTo>
                  <a:lnTo>
                    <a:pt x="329" y="172"/>
                  </a:lnTo>
                  <a:lnTo>
                    <a:pt x="329" y="180"/>
                  </a:lnTo>
                  <a:lnTo>
                    <a:pt x="329" y="187"/>
                  </a:lnTo>
                  <a:lnTo>
                    <a:pt x="331" y="192"/>
                  </a:lnTo>
                  <a:lnTo>
                    <a:pt x="336" y="196"/>
                  </a:lnTo>
                  <a:lnTo>
                    <a:pt x="346" y="198"/>
                  </a:lnTo>
                  <a:lnTo>
                    <a:pt x="355" y="200"/>
                  </a:lnTo>
                  <a:lnTo>
                    <a:pt x="362" y="200"/>
                  </a:lnTo>
                  <a:lnTo>
                    <a:pt x="368" y="199"/>
                  </a:lnTo>
                  <a:lnTo>
                    <a:pt x="373" y="198"/>
                  </a:lnTo>
                  <a:lnTo>
                    <a:pt x="377" y="197"/>
                  </a:lnTo>
                  <a:lnTo>
                    <a:pt x="382" y="198"/>
                  </a:lnTo>
                  <a:lnTo>
                    <a:pt x="389" y="200"/>
                  </a:lnTo>
                  <a:lnTo>
                    <a:pt x="398" y="204"/>
                  </a:lnTo>
                  <a:lnTo>
                    <a:pt x="408" y="209"/>
                  </a:lnTo>
                  <a:lnTo>
                    <a:pt x="417" y="214"/>
                  </a:lnTo>
                  <a:lnTo>
                    <a:pt x="426" y="220"/>
                  </a:lnTo>
                  <a:lnTo>
                    <a:pt x="433" y="226"/>
                  </a:lnTo>
                  <a:lnTo>
                    <a:pt x="439" y="234"/>
                  </a:lnTo>
                  <a:lnTo>
                    <a:pt x="443" y="244"/>
                  </a:lnTo>
                  <a:lnTo>
                    <a:pt x="445" y="256"/>
                  </a:lnTo>
                  <a:lnTo>
                    <a:pt x="444" y="272"/>
                  </a:lnTo>
                  <a:lnTo>
                    <a:pt x="443" y="288"/>
                  </a:lnTo>
                  <a:lnTo>
                    <a:pt x="442" y="303"/>
                  </a:lnTo>
                  <a:lnTo>
                    <a:pt x="441" y="317"/>
                  </a:lnTo>
                  <a:lnTo>
                    <a:pt x="440" y="329"/>
                  </a:lnTo>
                  <a:lnTo>
                    <a:pt x="439" y="338"/>
                  </a:lnTo>
                  <a:lnTo>
                    <a:pt x="435" y="346"/>
                  </a:lnTo>
                  <a:lnTo>
                    <a:pt x="430" y="351"/>
                  </a:lnTo>
                  <a:lnTo>
                    <a:pt x="422" y="354"/>
                  </a:lnTo>
                  <a:lnTo>
                    <a:pt x="414" y="354"/>
                  </a:lnTo>
                  <a:lnTo>
                    <a:pt x="406" y="353"/>
                  </a:lnTo>
                  <a:lnTo>
                    <a:pt x="399" y="351"/>
                  </a:lnTo>
                  <a:lnTo>
                    <a:pt x="392" y="349"/>
                  </a:lnTo>
                  <a:lnTo>
                    <a:pt x="383" y="347"/>
                  </a:lnTo>
                  <a:lnTo>
                    <a:pt x="373" y="345"/>
                  </a:lnTo>
                  <a:lnTo>
                    <a:pt x="359" y="343"/>
                  </a:lnTo>
                  <a:lnTo>
                    <a:pt x="343" y="342"/>
                  </a:lnTo>
                  <a:lnTo>
                    <a:pt x="325" y="343"/>
                  </a:lnTo>
                  <a:lnTo>
                    <a:pt x="310" y="346"/>
                  </a:lnTo>
                  <a:lnTo>
                    <a:pt x="296" y="352"/>
                  </a:lnTo>
                  <a:lnTo>
                    <a:pt x="285" y="359"/>
                  </a:lnTo>
                  <a:lnTo>
                    <a:pt x="276" y="370"/>
                  </a:lnTo>
                  <a:lnTo>
                    <a:pt x="269" y="383"/>
                  </a:lnTo>
                  <a:lnTo>
                    <a:pt x="263" y="399"/>
                  </a:lnTo>
                  <a:lnTo>
                    <a:pt x="260" y="419"/>
                  </a:lnTo>
                  <a:lnTo>
                    <a:pt x="257" y="438"/>
                  </a:lnTo>
                  <a:lnTo>
                    <a:pt x="252" y="453"/>
                  </a:lnTo>
                  <a:lnTo>
                    <a:pt x="246" y="467"/>
                  </a:lnTo>
                  <a:lnTo>
                    <a:pt x="240" y="479"/>
                  </a:lnTo>
                  <a:lnTo>
                    <a:pt x="235" y="491"/>
                  </a:lnTo>
                  <a:lnTo>
                    <a:pt x="233" y="505"/>
                  </a:lnTo>
                  <a:lnTo>
                    <a:pt x="234" y="522"/>
                  </a:lnTo>
                  <a:lnTo>
                    <a:pt x="238" y="543"/>
                  </a:lnTo>
                  <a:lnTo>
                    <a:pt x="245" y="564"/>
                  </a:lnTo>
                  <a:lnTo>
                    <a:pt x="249" y="581"/>
                  </a:lnTo>
                  <a:lnTo>
                    <a:pt x="253" y="595"/>
                  </a:lnTo>
                  <a:lnTo>
                    <a:pt x="255" y="607"/>
                  </a:lnTo>
                  <a:lnTo>
                    <a:pt x="257" y="618"/>
                  </a:lnTo>
                  <a:lnTo>
                    <a:pt x="258" y="627"/>
                  </a:lnTo>
                  <a:lnTo>
                    <a:pt x="259" y="637"/>
                  </a:lnTo>
                  <a:lnTo>
                    <a:pt x="260" y="648"/>
                  </a:lnTo>
                  <a:lnTo>
                    <a:pt x="261" y="659"/>
                  </a:lnTo>
                  <a:lnTo>
                    <a:pt x="261" y="668"/>
                  </a:lnTo>
                  <a:lnTo>
                    <a:pt x="259" y="677"/>
                  </a:lnTo>
                  <a:lnTo>
                    <a:pt x="256" y="686"/>
                  </a:lnTo>
                  <a:lnTo>
                    <a:pt x="251" y="695"/>
                  </a:lnTo>
                  <a:lnTo>
                    <a:pt x="244" y="705"/>
                  </a:lnTo>
                  <a:lnTo>
                    <a:pt x="236" y="716"/>
                  </a:lnTo>
                  <a:lnTo>
                    <a:pt x="225" y="730"/>
                  </a:lnTo>
                  <a:lnTo>
                    <a:pt x="214" y="744"/>
                  </a:lnTo>
                  <a:lnTo>
                    <a:pt x="206" y="755"/>
                  </a:lnTo>
                  <a:lnTo>
                    <a:pt x="199" y="765"/>
                  </a:lnTo>
                  <a:lnTo>
                    <a:pt x="194" y="773"/>
                  </a:lnTo>
                  <a:lnTo>
                    <a:pt x="189" y="779"/>
                  </a:lnTo>
                  <a:lnTo>
                    <a:pt x="183" y="784"/>
                  </a:lnTo>
                  <a:lnTo>
                    <a:pt x="176" y="788"/>
                  </a:lnTo>
                  <a:lnTo>
                    <a:pt x="167" y="792"/>
                  </a:lnTo>
                  <a:lnTo>
                    <a:pt x="157" y="795"/>
                  </a:lnTo>
                  <a:lnTo>
                    <a:pt x="149" y="798"/>
                  </a:lnTo>
                  <a:lnTo>
                    <a:pt x="142" y="800"/>
                  </a:lnTo>
                  <a:lnTo>
                    <a:pt x="137" y="800"/>
                  </a:lnTo>
                  <a:lnTo>
                    <a:pt x="134" y="797"/>
                  </a:lnTo>
                  <a:lnTo>
                    <a:pt x="133" y="791"/>
                  </a:lnTo>
                  <a:lnTo>
                    <a:pt x="135" y="780"/>
                  </a:lnTo>
                  <a:lnTo>
                    <a:pt x="140" y="764"/>
                  </a:lnTo>
                  <a:lnTo>
                    <a:pt x="146" y="745"/>
                  </a:lnTo>
                  <a:lnTo>
                    <a:pt x="152" y="728"/>
                  </a:lnTo>
                  <a:lnTo>
                    <a:pt x="157" y="713"/>
                  </a:lnTo>
                  <a:lnTo>
                    <a:pt x="162" y="699"/>
                  </a:lnTo>
                  <a:lnTo>
                    <a:pt x="166" y="688"/>
                  </a:lnTo>
                  <a:lnTo>
                    <a:pt x="170" y="680"/>
                  </a:lnTo>
                  <a:lnTo>
                    <a:pt x="172" y="675"/>
                  </a:lnTo>
                  <a:lnTo>
                    <a:pt x="172" y="673"/>
                  </a:lnTo>
                  <a:lnTo>
                    <a:pt x="140" y="625"/>
                  </a:lnTo>
                  <a:lnTo>
                    <a:pt x="68" y="628"/>
                  </a:lnTo>
                  <a:lnTo>
                    <a:pt x="8" y="614"/>
                  </a:lnTo>
                  <a:lnTo>
                    <a:pt x="7" y="609"/>
                  </a:lnTo>
                  <a:lnTo>
                    <a:pt x="5" y="597"/>
                  </a:lnTo>
                  <a:lnTo>
                    <a:pt x="3" y="579"/>
                  </a:lnTo>
                  <a:lnTo>
                    <a:pt x="1" y="555"/>
                  </a:lnTo>
                  <a:lnTo>
                    <a:pt x="0" y="528"/>
                  </a:lnTo>
                  <a:lnTo>
                    <a:pt x="1" y="499"/>
                  </a:lnTo>
                  <a:lnTo>
                    <a:pt x="4" y="470"/>
                  </a:lnTo>
                  <a:lnTo>
                    <a:pt x="10" y="441"/>
                  </a:lnTo>
                  <a:lnTo>
                    <a:pt x="20" y="414"/>
                  </a:lnTo>
                  <a:lnTo>
                    <a:pt x="31" y="389"/>
                  </a:lnTo>
                  <a:lnTo>
                    <a:pt x="43" y="365"/>
                  </a:lnTo>
                  <a:lnTo>
                    <a:pt x="56" y="343"/>
                  </a:lnTo>
                  <a:lnTo>
                    <a:pt x="69" y="323"/>
                  </a:lnTo>
                  <a:lnTo>
                    <a:pt x="82" y="306"/>
                  </a:lnTo>
                  <a:lnTo>
                    <a:pt x="94" y="291"/>
                  </a:lnTo>
                  <a:lnTo>
                    <a:pt x="104" y="280"/>
                  </a:lnTo>
                  <a:lnTo>
                    <a:pt x="113" y="272"/>
                  </a:lnTo>
                  <a:lnTo>
                    <a:pt x="122" y="264"/>
                  </a:lnTo>
                  <a:lnTo>
                    <a:pt x="130" y="257"/>
                  </a:lnTo>
                  <a:lnTo>
                    <a:pt x="138" y="251"/>
                  </a:lnTo>
                  <a:lnTo>
                    <a:pt x="144" y="244"/>
                  </a:lnTo>
                  <a:lnTo>
                    <a:pt x="149" y="236"/>
                  </a:lnTo>
                  <a:lnTo>
                    <a:pt x="152" y="227"/>
                  </a:lnTo>
                  <a:lnTo>
                    <a:pt x="153" y="215"/>
                  </a:lnTo>
                  <a:lnTo>
                    <a:pt x="152" y="201"/>
                  </a:lnTo>
                  <a:lnTo>
                    <a:pt x="148" y="185"/>
                  </a:lnTo>
                  <a:lnTo>
                    <a:pt x="144" y="169"/>
                  </a:lnTo>
                  <a:lnTo>
                    <a:pt x="138" y="153"/>
                  </a:lnTo>
                  <a:lnTo>
                    <a:pt x="133" y="139"/>
                  </a:lnTo>
                  <a:lnTo>
                    <a:pt x="128" y="127"/>
                  </a:lnTo>
                  <a:lnTo>
                    <a:pt x="124" y="119"/>
                  </a:lnTo>
                  <a:lnTo>
                    <a:pt x="123" y="116"/>
                  </a:lnTo>
                </a:path>
              </a:pathLst>
            </a:custGeom>
            <a:noFill/>
            <a:ln w="12700" cap="rnd" cmpd="sng">
              <a:solidFill>
                <a:srgbClr val="00279F"/>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5" name="Freeform 66"/>
            <p:cNvSpPr>
              <a:spLocks/>
            </p:cNvSpPr>
            <p:nvPr/>
          </p:nvSpPr>
          <p:spPr bwMode="auto">
            <a:xfrm>
              <a:off x="288" y="2444"/>
              <a:ext cx="884" cy="945"/>
            </a:xfrm>
            <a:custGeom>
              <a:avLst/>
              <a:gdLst>
                <a:gd name="T0" fmla="*/ 38 w 884"/>
                <a:gd name="T1" fmla="*/ 368 h 945"/>
                <a:gd name="T2" fmla="*/ 75 w 884"/>
                <a:gd name="T3" fmla="*/ 329 h 945"/>
                <a:gd name="T4" fmla="*/ 114 w 884"/>
                <a:gd name="T5" fmla="*/ 286 h 945"/>
                <a:gd name="T6" fmla="*/ 157 w 884"/>
                <a:gd name="T7" fmla="*/ 234 h 945"/>
                <a:gd name="T8" fmla="*/ 205 w 884"/>
                <a:gd name="T9" fmla="*/ 171 h 945"/>
                <a:gd name="T10" fmla="*/ 232 w 884"/>
                <a:gd name="T11" fmla="*/ 109 h 945"/>
                <a:gd name="T12" fmla="*/ 258 w 884"/>
                <a:gd name="T13" fmla="*/ 57 h 945"/>
                <a:gd name="T14" fmla="*/ 307 w 884"/>
                <a:gd name="T15" fmla="*/ 21 h 945"/>
                <a:gd name="T16" fmla="*/ 396 w 884"/>
                <a:gd name="T17" fmla="*/ 4 h 945"/>
                <a:gd name="T18" fmla="*/ 483 w 884"/>
                <a:gd name="T19" fmla="*/ 0 h 945"/>
                <a:gd name="T20" fmla="*/ 551 w 884"/>
                <a:gd name="T21" fmla="*/ 1 h 945"/>
                <a:gd name="T22" fmla="*/ 589 w 884"/>
                <a:gd name="T23" fmla="*/ 4 h 945"/>
                <a:gd name="T24" fmla="*/ 603 w 884"/>
                <a:gd name="T25" fmla="*/ 14 h 945"/>
                <a:gd name="T26" fmla="*/ 660 w 884"/>
                <a:gd name="T27" fmla="*/ 79 h 945"/>
                <a:gd name="T28" fmla="*/ 741 w 884"/>
                <a:gd name="T29" fmla="*/ 185 h 945"/>
                <a:gd name="T30" fmla="*/ 817 w 884"/>
                <a:gd name="T31" fmla="*/ 309 h 945"/>
                <a:gd name="T32" fmla="*/ 859 w 884"/>
                <a:gd name="T33" fmla="*/ 431 h 945"/>
                <a:gd name="T34" fmla="*/ 881 w 884"/>
                <a:gd name="T35" fmla="*/ 578 h 945"/>
                <a:gd name="T36" fmla="*/ 879 w 884"/>
                <a:gd name="T37" fmla="*/ 723 h 945"/>
                <a:gd name="T38" fmla="*/ 848 w 884"/>
                <a:gd name="T39" fmla="*/ 837 h 945"/>
                <a:gd name="T40" fmla="*/ 789 w 884"/>
                <a:gd name="T41" fmla="*/ 893 h 945"/>
                <a:gd name="T42" fmla="*/ 739 w 884"/>
                <a:gd name="T43" fmla="*/ 913 h 945"/>
                <a:gd name="T44" fmla="*/ 705 w 884"/>
                <a:gd name="T45" fmla="*/ 914 h 945"/>
                <a:gd name="T46" fmla="*/ 687 w 884"/>
                <a:gd name="T47" fmla="*/ 909 h 945"/>
                <a:gd name="T48" fmla="*/ 644 w 884"/>
                <a:gd name="T49" fmla="*/ 942 h 945"/>
                <a:gd name="T50" fmla="*/ 618 w 884"/>
                <a:gd name="T51" fmla="*/ 943 h 945"/>
                <a:gd name="T52" fmla="*/ 558 w 884"/>
                <a:gd name="T53" fmla="*/ 943 h 945"/>
                <a:gd name="T54" fmla="*/ 485 w 884"/>
                <a:gd name="T55" fmla="*/ 935 h 945"/>
                <a:gd name="T56" fmla="*/ 421 w 884"/>
                <a:gd name="T57" fmla="*/ 911 h 945"/>
                <a:gd name="T58" fmla="*/ 378 w 884"/>
                <a:gd name="T59" fmla="*/ 878 h 945"/>
                <a:gd name="T60" fmla="*/ 344 w 884"/>
                <a:gd name="T61" fmla="*/ 847 h 945"/>
                <a:gd name="T62" fmla="*/ 316 w 884"/>
                <a:gd name="T63" fmla="*/ 824 h 945"/>
                <a:gd name="T64" fmla="*/ 291 w 884"/>
                <a:gd name="T65" fmla="*/ 813 h 945"/>
                <a:gd name="T66" fmla="*/ 257 w 884"/>
                <a:gd name="T67" fmla="*/ 804 h 945"/>
                <a:gd name="T68" fmla="*/ 216 w 884"/>
                <a:gd name="T69" fmla="*/ 788 h 945"/>
                <a:gd name="T70" fmla="*/ 171 w 884"/>
                <a:gd name="T71" fmla="*/ 768 h 945"/>
                <a:gd name="T72" fmla="*/ 133 w 884"/>
                <a:gd name="T73" fmla="*/ 746 h 945"/>
                <a:gd name="T74" fmla="*/ 104 w 884"/>
                <a:gd name="T75" fmla="*/ 733 h 945"/>
                <a:gd name="T76" fmla="*/ 80 w 884"/>
                <a:gd name="T77" fmla="*/ 727 h 945"/>
                <a:gd name="T78" fmla="*/ 61 w 884"/>
                <a:gd name="T79" fmla="*/ 711 h 945"/>
                <a:gd name="T80" fmla="*/ 44 w 884"/>
                <a:gd name="T81" fmla="*/ 670 h 945"/>
                <a:gd name="T82" fmla="*/ 27 w 884"/>
                <a:gd name="T83" fmla="*/ 609 h 945"/>
                <a:gd name="T84" fmla="*/ 10 w 884"/>
                <a:gd name="T85" fmla="*/ 546 h 945"/>
                <a:gd name="T86" fmla="*/ 1 w 884"/>
                <a:gd name="T87" fmla="*/ 488 h 945"/>
                <a:gd name="T88" fmla="*/ 3 w 884"/>
                <a:gd name="T89" fmla="*/ 440 h 945"/>
                <a:gd name="T90" fmla="*/ 11 w 884"/>
                <a:gd name="T91" fmla="*/ 409 h 945"/>
                <a:gd name="T92" fmla="*/ 17 w 884"/>
                <a:gd name="T93" fmla="*/ 389 h 945"/>
                <a:gd name="T94" fmla="*/ 19 w 884"/>
                <a:gd name="T95" fmla="*/ 379 h 945"/>
                <a:gd name="T96" fmla="*/ 20 w 884"/>
                <a:gd name="T97" fmla="*/ 377 h 9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4"/>
                <a:gd name="T148" fmla="*/ 0 h 945"/>
                <a:gd name="T149" fmla="*/ 884 w 884"/>
                <a:gd name="T150" fmla="*/ 945 h 9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4" h="945">
                  <a:moveTo>
                    <a:pt x="17" y="388"/>
                  </a:moveTo>
                  <a:lnTo>
                    <a:pt x="38" y="368"/>
                  </a:lnTo>
                  <a:lnTo>
                    <a:pt x="56" y="348"/>
                  </a:lnTo>
                  <a:lnTo>
                    <a:pt x="75" y="329"/>
                  </a:lnTo>
                  <a:lnTo>
                    <a:pt x="94" y="308"/>
                  </a:lnTo>
                  <a:lnTo>
                    <a:pt x="114" y="286"/>
                  </a:lnTo>
                  <a:lnTo>
                    <a:pt x="134" y="261"/>
                  </a:lnTo>
                  <a:lnTo>
                    <a:pt x="157" y="234"/>
                  </a:lnTo>
                  <a:lnTo>
                    <a:pt x="182" y="203"/>
                  </a:lnTo>
                  <a:lnTo>
                    <a:pt x="205" y="171"/>
                  </a:lnTo>
                  <a:lnTo>
                    <a:pt x="220" y="140"/>
                  </a:lnTo>
                  <a:lnTo>
                    <a:pt x="232" y="109"/>
                  </a:lnTo>
                  <a:lnTo>
                    <a:pt x="243" y="81"/>
                  </a:lnTo>
                  <a:lnTo>
                    <a:pt x="258" y="57"/>
                  </a:lnTo>
                  <a:lnTo>
                    <a:pt x="278" y="37"/>
                  </a:lnTo>
                  <a:lnTo>
                    <a:pt x="307" y="21"/>
                  </a:lnTo>
                  <a:lnTo>
                    <a:pt x="348" y="10"/>
                  </a:lnTo>
                  <a:lnTo>
                    <a:pt x="396" y="4"/>
                  </a:lnTo>
                  <a:lnTo>
                    <a:pt x="440" y="1"/>
                  </a:lnTo>
                  <a:lnTo>
                    <a:pt x="483" y="0"/>
                  </a:lnTo>
                  <a:lnTo>
                    <a:pt x="519" y="0"/>
                  </a:lnTo>
                  <a:lnTo>
                    <a:pt x="551" y="1"/>
                  </a:lnTo>
                  <a:lnTo>
                    <a:pt x="574" y="3"/>
                  </a:lnTo>
                  <a:lnTo>
                    <a:pt x="589" y="4"/>
                  </a:lnTo>
                  <a:lnTo>
                    <a:pt x="595" y="5"/>
                  </a:lnTo>
                  <a:lnTo>
                    <a:pt x="603" y="14"/>
                  </a:lnTo>
                  <a:lnTo>
                    <a:pt x="626" y="40"/>
                  </a:lnTo>
                  <a:lnTo>
                    <a:pt x="660" y="79"/>
                  </a:lnTo>
                  <a:lnTo>
                    <a:pt x="699" y="129"/>
                  </a:lnTo>
                  <a:lnTo>
                    <a:pt x="741" y="185"/>
                  </a:lnTo>
                  <a:lnTo>
                    <a:pt x="781" y="246"/>
                  </a:lnTo>
                  <a:lnTo>
                    <a:pt x="817" y="309"/>
                  </a:lnTo>
                  <a:lnTo>
                    <a:pt x="842" y="368"/>
                  </a:lnTo>
                  <a:lnTo>
                    <a:pt x="859" y="431"/>
                  </a:lnTo>
                  <a:lnTo>
                    <a:pt x="872" y="503"/>
                  </a:lnTo>
                  <a:lnTo>
                    <a:pt x="881" y="578"/>
                  </a:lnTo>
                  <a:lnTo>
                    <a:pt x="883" y="652"/>
                  </a:lnTo>
                  <a:lnTo>
                    <a:pt x="879" y="723"/>
                  </a:lnTo>
                  <a:lnTo>
                    <a:pt x="867" y="787"/>
                  </a:lnTo>
                  <a:lnTo>
                    <a:pt x="848" y="837"/>
                  </a:lnTo>
                  <a:lnTo>
                    <a:pt x="821" y="872"/>
                  </a:lnTo>
                  <a:lnTo>
                    <a:pt x="789" y="893"/>
                  </a:lnTo>
                  <a:lnTo>
                    <a:pt x="762" y="905"/>
                  </a:lnTo>
                  <a:lnTo>
                    <a:pt x="739" y="913"/>
                  </a:lnTo>
                  <a:lnTo>
                    <a:pt x="720" y="915"/>
                  </a:lnTo>
                  <a:lnTo>
                    <a:pt x="705" y="914"/>
                  </a:lnTo>
                  <a:lnTo>
                    <a:pt x="693" y="912"/>
                  </a:lnTo>
                  <a:lnTo>
                    <a:pt x="687" y="909"/>
                  </a:lnTo>
                  <a:lnTo>
                    <a:pt x="684" y="908"/>
                  </a:lnTo>
                  <a:lnTo>
                    <a:pt x="644" y="942"/>
                  </a:lnTo>
                  <a:lnTo>
                    <a:pt x="637" y="942"/>
                  </a:lnTo>
                  <a:lnTo>
                    <a:pt x="618" y="943"/>
                  </a:lnTo>
                  <a:lnTo>
                    <a:pt x="591" y="944"/>
                  </a:lnTo>
                  <a:lnTo>
                    <a:pt x="558" y="943"/>
                  </a:lnTo>
                  <a:lnTo>
                    <a:pt x="521" y="940"/>
                  </a:lnTo>
                  <a:lnTo>
                    <a:pt x="485" y="935"/>
                  </a:lnTo>
                  <a:lnTo>
                    <a:pt x="450" y="925"/>
                  </a:lnTo>
                  <a:lnTo>
                    <a:pt x="421" y="911"/>
                  </a:lnTo>
                  <a:lnTo>
                    <a:pt x="397" y="895"/>
                  </a:lnTo>
                  <a:lnTo>
                    <a:pt x="378" y="878"/>
                  </a:lnTo>
                  <a:lnTo>
                    <a:pt x="360" y="862"/>
                  </a:lnTo>
                  <a:lnTo>
                    <a:pt x="344" y="847"/>
                  </a:lnTo>
                  <a:lnTo>
                    <a:pt x="330" y="835"/>
                  </a:lnTo>
                  <a:lnTo>
                    <a:pt x="316" y="824"/>
                  </a:lnTo>
                  <a:lnTo>
                    <a:pt x="304" y="817"/>
                  </a:lnTo>
                  <a:lnTo>
                    <a:pt x="291" y="813"/>
                  </a:lnTo>
                  <a:lnTo>
                    <a:pt x="276" y="809"/>
                  </a:lnTo>
                  <a:lnTo>
                    <a:pt x="257" y="804"/>
                  </a:lnTo>
                  <a:lnTo>
                    <a:pt x="237" y="797"/>
                  </a:lnTo>
                  <a:lnTo>
                    <a:pt x="216" y="788"/>
                  </a:lnTo>
                  <a:lnTo>
                    <a:pt x="193" y="778"/>
                  </a:lnTo>
                  <a:lnTo>
                    <a:pt x="171" y="768"/>
                  </a:lnTo>
                  <a:lnTo>
                    <a:pt x="151" y="757"/>
                  </a:lnTo>
                  <a:lnTo>
                    <a:pt x="133" y="746"/>
                  </a:lnTo>
                  <a:lnTo>
                    <a:pt x="118" y="738"/>
                  </a:lnTo>
                  <a:lnTo>
                    <a:pt x="104" y="733"/>
                  </a:lnTo>
                  <a:lnTo>
                    <a:pt x="92" y="730"/>
                  </a:lnTo>
                  <a:lnTo>
                    <a:pt x="80" y="727"/>
                  </a:lnTo>
                  <a:lnTo>
                    <a:pt x="70" y="721"/>
                  </a:lnTo>
                  <a:lnTo>
                    <a:pt x="61" y="711"/>
                  </a:lnTo>
                  <a:lnTo>
                    <a:pt x="52" y="695"/>
                  </a:lnTo>
                  <a:lnTo>
                    <a:pt x="44" y="670"/>
                  </a:lnTo>
                  <a:lnTo>
                    <a:pt x="36" y="640"/>
                  </a:lnTo>
                  <a:lnTo>
                    <a:pt x="27" y="609"/>
                  </a:lnTo>
                  <a:lnTo>
                    <a:pt x="18" y="578"/>
                  </a:lnTo>
                  <a:lnTo>
                    <a:pt x="10" y="546"/>
                  </a:lnTo>
                  <a:lnTo>
                    <a:pt x="4" y="517"/>
                  </a:lnTo>
                  <a:lnTo>
                    <a:pt x="1" y="488"/>
                  </a:lnTo>
                  <a:lnTo>
                    <a:pt x="0" y="463"/>
                  </a:lnTo>
                  <a:lnTo>
                    <a:pt x="3" y="440"/>
                  </a:lnTo>
                  <a:lnTo>
                    <a:pt x="8" y="423"/>
                  </a:lnTo>
                  <a:lnTo>
                    <a:pt x="11" y="409"/>
                  </a:lnTo>
                  <a:lnTo>
                    <a:pt x="14" y="398"/>
                  </a:lnTo>
                  <a:lnTo>
                    <a:pt x="17" y="389"/>
                  </a:lnTo>
                  <a:lnTo>
                    <a:pt x="18" y="383"/>
                  </a:lnTo>
                  <a:lnTo>
                    <a:pt x="19" y="379"/>
                  </a:lnTo>
                  <a:lnTo>
                    <a:pt x="19" y="377"/>
                  </a:lnTo>
                  <a:lnTo>
                    <a:pt x="20" y="377"/>
                  </a:lnTo>
                  <a:lnTo>
                    <a:pt x="17" y="388"/>
                  </a:lnTo>
                </a:path>
              </a:pathLst>
            </a:custGeom>
            <a:solidFill>
              <a:srgbClr val="A2C1FE"/>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6" name="Freeform 67"/>
            <p:cNvSpPr>
              <a:spLocks/>
            </p:cNvSpPr>
            <p:nvPr/>
          </p:nvSpPr>
          <p:spPr bwMode="auto">
            <a:xfrm>
              <a:off x="288" y="2444"/>
              <a:ext cx="894" cy="955"/>
            </a:xfrm>
            <a:custGeom>
              <a:avLst/>
              <a:gdLst>
                <a:gd name="T0" fmla="*/ 38 w 894"/>
                <a:gd name="T1" fmla="*/ 372 h 955"/>
                <a:gd name="T2" fmla="*/ 76 w 894"/>
                <a:gd name="T3" fmla="*/ 332 h 955"/>
                <a:gd name="T4" fmla="*/ 115 w 894"/>
                <a:gd name="T5" fmla="*/ 289 h 955"/>
                <a:gd name="T6" fmla="*/ 159 w 894"/>
                <a:gd name="T7" fmla="*/ 236 h 955"/>
                <a:gd name="T8" fmla="*/ 207 w 894"/>
                <a:gd name="T9" fmla="*/ 173 h 955"/>
                <a:gd name="T10" fmla="*/ 235 w 894"/>
                <a:gd name="T11" fmla="*/ 110 h 955"/>
                <a:gd name="T12" fmla="*/ 261 w 894"/>
                <a:gd name="T13" fmla="*/ 58 h 955"/>
                <a:gd name="T14" fmla="*/ 310 w 894"/>
                <a:gd name="T15" fmla="*/ 21 h 955"/>
                <a:gd name="T16" fmla="*/ 400 w 894"/>
                <a:gd name="T17" fmla="*/ 4 h 955"/>
                <a:gd name="T18" fmla="*/ 488 w 894"/>
                <a:gd name="T19" fmla="*/ 0 h 955"/>
                <a:gd name="T20" fmla="*/ 557 w 894"/>
                <a:gd name="T21" fmla="*/ 1 h 955"/>
                <a:gd name="T22" fmla="*/ 596 w 894"/>
                <a:gd name="T23" fmla="*/ 4 h 955"/>
                <a:gd name="T24" fmla="*/ 610 w 894"/>
                <a:gd name="T25" fmla="*/ 14 h 955"/>
                <a:gd name="T26" fmla="*/ 667 w 894"/>
                <a:gd name="T27" fmla="*/ 80 h 955"/>
                <a:gd name="T28" fmla="*/ 749 w 894"/>
                <a:gd name="T29" fmla="*/ 187 h 955"/>
                <a:gd name="T30" fmla="*/ 826 w 894"/>
                <a:gd name="T31" fmla="*/ 312 h 955"/>
                <a:gd name="T32" fmla="*/ 869 w 894"/>
                <a:gd name="T33" fmla="*/ 436 h 955"/>
                <a:gd name="T34" fmla="*/ 891 w 894"/>
                <a:gd name="T35" fmla="*/ 584 h 955"/>
                <a:gd name="T36" fmla="*/ 889 w 894"/>
                <a:gd name="T37" fmla="*/ 731 h 955"/>
                <a:gd name="T38" fmla="*/ 858 w 894"/>
                <a:gd name="T39" fmla="*/ 846 h 955"/>
                <a:gd name="T40" fmla="*/ 798 w 894"/>
                <a:gd name="T41" fmla="*/ 902 h 955"/>
                <a:gd name="T42" fmla="*/ 747 w 894"/>
                <a:gd name="T43" fmla="*/ 923 h 955"/>
                <a:gd name="T44" fmla="*/ 713 w 894"/>
                <a:gd name="T45" fmla="*/ 924 h 955"/>
                <a:gd name="T46" fmla="*/ 695 w 894"/>
                <a:gd name="T47" fmla="*/ 919 h 955"/>
                <a:gd name="T48" fmla="*/ 651 w 894"/>
                <a:gd name="T49" fmla="*/ 952 h 955"/>
                <a:gd name="T50" fmla="*/ 625 w 894"/>
                <a:gd name="T51" fmla="*/ 953 h 955"/>
                <a:gd name="T52" fmla="*/ 564 w 894"/>
                <a:gd name="T53" fmla="*/ 953 h 955"/>
                <a:gd name="T54" fmla="*/ 490 w 894"/>
                <a:gd name="T55" fmla="*/ 945 h 955"/>
                <a:gd name="T56" fmla="*/ 426 w 894"/>
                <a:gd name="T57" fmla="*/ 921 h 955"/>
                <a:gd name="T58" fmla="*/ 382 w 894"/>
                <a:gd name="T59" fmla="*/ 887 h 955"/>
                <a:gd name="T60" fmla="*/ 348 w 894"/>
                <a:gd name="T61" fmla="*/ 856 h 955"/>
                <a:gd name="T62" fmla="*/ 320 w 894"/>
                <a:gd name="T63" fmla="*/ 833 h 955"/>
                <a:gd name="T64" fmla="*/ 294 w 894"/>
                <a:gd name="T65" fmla="*/ 822 h 955"/>
                <a:gd name="T66" fmla="*/ 260 w 894"/>
                <a:gd name="T67" fmla="*/ 813 h 955"/>
                <a:gd name="T68" fmla="*/ 218 w 894"/>
                <a:gd name="T69" fmla="*/ 796 h 955"/>
                <a:gd name="T70" fmla="*/ 173 w 894"/>
                <a:gd name="T71" fmla="*/ 776 h 955"/>
                <a:gd name="T72" fmla="*/ 135 w 894"/>
                <a:gd name="T73" fmla="*/ 754 h 955"/>
                <a:gd name="T74" fmla="*/ 105 w 894"/>
                <a:gd name="T75" fmla="*/ 741 h 955"/>
                <a:gd name="T76" fmla="*/ 81 w 894"/>
                <a:gd name="T77" fmla="*/ 735 h 955"/>
                <a:gd name="T78" fmla="*/ 62 w 894"/>
                <a:gd name="T79" fmla="*/ 719 h 955"/>
                <a:gd name="T80" fmla="*/ 44 w 894"/>
                <a:gd name="T81" fmla="*/ 677 h 955"/>
                <a:gd name="T82" fmla="*/ 27 w 894"/>
                <a:gd name="T83" fmla="*/ 615 h 955"/>
                <a:gd name="T84" fmla="*/ 10 w 894"/>
                <a:gd name="T85" fmla="*/ 552 h 955"/>
                <a:gd name="T86" fmla="*/ 1 w 894"/>
                <a:gd name="T87" fmla="*/ 493 h 955"/>
                <a:gd name="T88" fmla="*/ 3 w 894"/>
                <a:gd name="T89" fmla="*/ 445 h 955"/>
                <a:gd name="T90" fmla="*/ 11 w 894"/>
                <a:gd name="T91" fmla="*/ 413 h 955"/>
                <a:gd name="T92" fmla="*/ 17 w 894"/>
                <a:gd name="T93" fmla="*/ 393 h 955"/>
                <a:gd name="T94" fmla="*/ 19 w 894"/>
                <a:gd name="T95" fmla="*/ 383 h 955"/>
                <a:gd name="T96" fmla="*/ 20 w 894"/>
                <a:gd name="T97" fmla="*/ 381 h 9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4"/>
                <a:gd name="T148" fmla="*/ 0 h 955"/>
                <a:gd name="T149" fmla="*/ 894 w 894"/>
                <a:gd name="T150" fmla="*/ 955 h 9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4" h="955">
                  <a:moveTo>
                    <a:pt x="17" y="392"/>
                  </a:moveTo>
                  <a:lnTo>
                    <a:pt x="38" y="372"/>
                  </a:lnTo>
                  <a:lnTo>
                    <a:pt x="57" y="352"/>
                  </a:lnTo>
                  <a:lnTo>
                    <a:pt x="76" y="332"/>
                  </a:lnTo>
                  <a:lnTo>
                    <a:pt x="95" y="311"/>
                  </a:lnTo>
                  <a:lnTo>
                    <a:pt x="115" y="289"/>
                  </a:lnTo>
                  <a:lnTo>
                    <a:pt x="136" y="264"/>
                  </a:lnTo>
                  <a:lnTo>
                    <a:pt x="159" y="236"/>
                  </a:lnTo>
                  <a:lnTo>
                    <a:pt x="184" y="205"/>
                  </a:lnTo>
                  <a:lnTo>
                    <a:pt x="207" y="173"/>
                  </a:lnTo>
                  <a:lnTo>
                    <a:pt x="222" y="141"/>
                  </a:lnTo>
                  <a:lnTo>
                    <a:pt x="235" y="110"/>
                  </a:lnTo>
                  <a:lnTo>
                    <a:pt x="246" y="82"/>
                  </a:lnTo>
                  <a:lnTo>
                    <a:pt x="261" y="58"/>
                  </a:lnTo>
                  <a:lnTo>
                    <a:pt x="281" y="37"/>
                  </a:lnTo>
                  <a:lnTo>
                    <a:pt x="310" y="21"/>
                  </a:lnTo>
                  <a:lnTo>
                    <a:pt x="352" y="10"/>
                  </a:lnTo>
                  <a:lnTo>
                    <a:pt x="400" y="4"/>
                  </a:lnTo>
                  <a:lnTo>
                    <a:pt x="445" y="1"/>
                  </a:lnTo>
                  <a:lnTo>
                    <a:pt x="488" y="0"/>
                  </a:lnTo>
                  <a:lnTo>
                    <a:pt x="525" y="0"/>
                  </a:lnTo>
                  <a:lnTo>
                    <a:pt x="557" y="1"/>
                  </a:lnTo>
                  <a:lnTo>
                    <a:pt x="581" y="3"/>
                  </a:lnTo>
                  <a:lnTo>
                    <a:pt x="596" y="4"/>
                  </a:lnTo>
                  <a:lnTo>
                    <a:pt x="602" y="5"/>
                  </a:lnTo>
                  <a:lnTo>
                    <a:pt x="610" y="14"/>
                  </a:lnTo>
                  <a:lnTo>
                    <a:pt x="633" y="40"/>
                  </a:lnTo>
                  <a:lnTo>
                    <a:pt x="667" y="80"/>
                  </a:lnTo>
                  <a:lnTo>
                    <a:pt x="707" y="130"/>
                  </a:lnTo>
                  <a:lnTo>
                    <a:pt x="749" y="187"/>
                  </a:lnTo>
                  <a:lnTo>
                    <a:pt x="790" y="249"/>
                  </a:lnTo>
                  <a:lnTo>
                    <a:pt x="826" y="312"/>
                  </a:lnTo>
                  <a:lnTo>
                    <a:pt x="852" y="372"/>
                  </a:lnTo>
                  <a:lnTo>
                    <a:pt x="869" y="436"/>
                  </a:lnTo>
                  <a:lnTo>
                    <a:pt x="882" y="508"/>
                  </a:lnTo>
                  <a:lnTo>
                    <a:pt x="891" y="584"/>
                  </a:lnTo>
                  <a:lnTo>
                    <a:pt x="893" y="659"/>
                  </a:lnTo>
                  <a:lnTo>
                    <a:pt x="889" y="731"/>
                  </a:lnTo>
                  <a:lnTo>
                    <a:pt x="877" y="795"/>
                  </a:lnTo>
                  <a:lnTo>
                    <a:pt x="858" y="846"/>
                  </a:lnTo>
                  <a:lnTo>
                    <a:pt x="830" y="881"/>
                  </a:lnTo>
                  <a:lnTo>
                    <a:pt x="798" y="902"/>
                  </a:lnTo>
                  <a:lnTo>
                    <a:pt x="771" y="915"/>
                  </a:lnTo>
                  <a:lnTo>
                    <a:pt x="747" y="923"/>
                  </a:lnTo>
                  <a:lnTo>
                    <a:pt x="728" y="925"/>
                  </a:lnTo>
                  <a:lnTo>
                    <a:pt x="713" y="924"/>
                  </a:lnTo>
                  <a:lnTo>
                    <a:pt x="701" y="922"/>
                  </a:lnTo>
                  <a:lnTo>
                    <a:pt x="695" y="919"/>
                  </a:lnTo>
                  <a:lnTo>
                    <a:pt x="692" y="918"/>
                  </a:lnTo>
                  <a:lnTo>
                    <a:pt x="651" y="952"/>
                  </a:lnTo>
                  <a:lnTo>
                    <a:pt x="644" y="952"/>
                  </a:lnTo>
                  <a:lnTo>
                    <a:pt x="625" y="953"/>
                  </a:lnTo>
                  <a:lnTo>
                    <a:pt x="598" y="954"/>
                  </a:lnTo>
                  <a:lnTo>
                    <a:pt x="564" y="953"/>
                  </a:lnTo>
                  <a:lnTo>
                    <a:pt x="527" y="950"/>
                  </a:lnTo>
                  <a:lnTo>
                    <a:pt x="490" y="945"/>
                  </a:lnTo>
                  <a:lnTo>
                    <a:pt x="455" y="935"/>
                  </a:lnTo>
                  <a:lnTo>
                    <a:pt x="426" y="921"/>
                  </a:lnTo>
                  <a:lnTo>
                    <a:pt x="402" y="904"/>
                  </a:lnTo>
                  <a:lnTo>
                    <a:pt x="382" y="887"/>
                  </a:lnTo>
                  <a:lnTo>
                    <a:pt x="364" y="871"/>
                  </a:lnTo>
                  <a:lnTo>
                    <a:pt x="348" y="856"/>
                  </a:lnTo>
                  <a:lnTo>
                    <a:pt x="334" y="844"/>
                  </a:lnTo>
                  <a:lnTo>
                    <a:pt x="320" y="833"/>
                  </a:lnTo>
                  <a:lnTo>
                    <a:pt x="307" y="826"/>
                  </a:lnTo>
                  <a:lnTo>
                    <a:pt x="294" y="822"/>
                  </a:lnTo>
                  <a:lnTo>
                    <a:pt x="279" y="818"/>
                  </a:lnTo>
                  <a:lnTo>
                    <a:pt x="260" y="813"/>
                  </a:lnTo>
                  <a:lnTo>
                    <a:pt x="240" y="805"/>
                  </a:lnTo>
                  <a:lnTo>
                    <a:pt x="218" y="796"/>
                  </a:lnTo>
                  <a:lnTo>
                    <a:pt x="195" y="786"/>
                  </a:lnTo>
                  <a:lnTo>
                    <a:pt x="173" y="776"/>
                  </a:lnTo>
                  <a:lnTo>
                    <a:pt x="153" y="765"/>
                  </a:lnTo>
                  <a:lnTo>
                    <a:pt x="135" y="754"/>
                  </a:lnTo>
                  <a:lnTo>
                    <a:pt x="119" y="746"/>
                  </a:lnTo>
                  <a:lnTo>
                    <a:pt x="105" y="741"/>
                  </a:lnTo>
                  <a:lnTo>
                    <a:pt x="93" y="738"/>
                  </a:lnTo>
                  <a:lnTo>
                    <a:pt x="81" y="735"/>
                  </a:lnTo>
                  <a:lnTo>
                    <a:pt x="71" y="729"/>
                  </a:lnTo>
                  <a:lnTo>
                    <a:pt x="62" y="719"/>
                  </a:lnTo>
                  <a:lnTo>
                    <a:pt x="53" y="702"/>
                  </a:lnTo>
                  <a:lnTo>
                    <a:pt x="44" y="677"/>
                  </a:lnTo>
                  <a:lnTo>
                    <a:pt x="36" y="647"/>
                  </a:lnTo>
                  <a:lnTo>
                    <a:pt x="27" y="615"/>
                  </a:lnTo>
                  <a:lnTo>
                    <a:pt x="18" y="584"/>
                  </a:lnTo>
                  <a:lnTo>
                    <a:pt x="10" y="552"/>
                  </a:lnTo>
                  <a:lnTo>
                    <a:pt x="4" y="522"/>
                  </a:lnTo>
                  <a:lnTo>
                    <a:pt x="1" y="493"/>
                  </a:lnTo>
                  <a:lnTo>
                    <a:pt x="0" y="468"/>
                  </a:lnTo>
                  <a:lnTo>
                    <a:pt x="3" y="445"/>
                  </a:lnTo>
                  <a:lnTo>
                    <a:pt x="8" y="427"/>
                  </a:lnTo>
                  <a:lnTo>
                    <a:pt x="11" y="413"/>
                  </a:lnTo>
                  <a:lnTo>
                    <a:pt x="14" y="402"/>
                  </a:lnTo>
                  <a:lnTo>
                    <a:pt x="17" y="393"/>
                  </a:lnTo>
                  <a:lnTo>
                    <a:pt x="18" y="387"/>
                  </a:lnTo>
                  <a:lnTo>
                    <a:pt x="19" y="383"/>
                  </a:lnTo>
                  <a:lnTo>
                    <a:pt x="19" y="381"/>
                  </a:lnTo>
                  <a:lnTo>
                    <a:pt x="20" y="381"/>
                  </a:lnTo>
                  <a:lnTo>
                    <a:pt x="17" y="392"/>
                  </a:lnTo>
                </a:path>
              </a:pathLst>
            </a:custGeom>
            <a:noFill/>
            <a:ln w="12700" cap="rnd" cmpd="sng">
              <a:solidFill>
                <a:srgbClr val="081D5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7" name="Freeform 68"/>
            <p:cNvSpPr>
              <a:spLocks/>
            </p:cNvSpPr>
            <p:nvPr/>
          </p:nvSpPr>
          <p:spPr bwMode="auto">
            <a:xfrm>
              <a:off x="816" y="2151"/>
              <a:ext cx="103" cy="135"/>
            </a:xfrm>
            <a:custGeom>
              <a:avLst/>
              <a:gdLst>
                <a:gd name="T0" fmla="*/ 0 w 103"/>
                <a:gd name="T1" fmla="*/ 66 h 135"/>
                <a:gd name="T2" fmla="*/ 62 w 103"/>
                <a:gd name="T3" fmla="*/ 6 h 135"/>
                <a:gd name="T4" fmla="*/ 63 w 103"/>
                <a:gd name="T5" fmla="*/ 5 h 135"/>
                <a:gd name="T6" fmla="*/ 66 w 103"/>
                <a:gd name="T7" fmla="*/ 3 h 135"/>
                <a:gd name="T8" fmla="*/ 70 w 103"/>
                <a:gd name="T9" fmla="*/ 1 h 135"/>
                <a:gd name="T10" fmla="*/ 75 w 103"/>
                <a:gd name="T11" fmla="*/ 0 h 135"/>
                <a:gd name="T12" fmla="*/ 80 w 103"/>
                <a:gd name="T13" fmla="*/ 0 h 135"/>
                <a:gd name="T14" fmla="*/ 87 w 103"/>
                <a:gd name="T15" fmla="*/ 3 h 135"/>
                <a:gd name="T16" fmla="*/ 92 w 103"/>
                <a:gd name="T17" fmla="*/ 9 h 135"/>
                <a:gd name="T18" fmla="*/ 97 w 103"/>
                <a:gd name="T19" fmla="*/ 19 h 135"/>
                <a:gd name="T20" fmla="*/ 100 w 103"/>
                <a:gd name="T21" fmla="*/ 30 h 135"/>
                <a:gd name="T22" fmla="*/ 102 w 103"/>
                <a:gd name="T23" fmla="*/ 39 h 135"/>
                <a:gd name="T24" fmla="*/ 102 w 103"/>
                <a:gd name="T25" fmla="*/ 47 h 135"/>
                <a:gd name="T26" fmla="*/ 100 w 103"/>
                <a:gd name="T27" fmla="*/ 54 h 135"/>
                <a:gd name="T28" fmla="*/ 98 w 103"/>
                <a:gd name="T29" fmla="*/ 60 h 135"/>
                <a:gd name="T30" fmla="*/ 97 w 103"/>
                <a:gd name="T31" fmla="*/ 63 h 135"/>
                <a:gd name="T32" fmla="*/ 95 w 103"/>
                <a:gd name="T33" fmla="*/ 65 h 135"/>
                <a:gd name="T34" fmla="*/ 95 w 103"/>
                <a:gd name="T35" fmla="*/ 66 h 135"/>
                <a:gd name="T36" fmla="*/ 93 w 103"/>
                <a:gd name="T37" fmla="*/ 66 h 135"/>
                <a:gd name="T38" fmla="*/ 89 w 103"/>
                <a:gd name="T39" fmla="*/ 67 h 135"/>
                <a:gd name="T40" fmla="*/ 84 w 103"/>
                <a:gd name="T41" fmla="*/ 69 h 135"/>
                <a:gd name="T42" fmla="*/ 77 w 103"/>
                <a:gd name="T43" fmla="*/ 72 h 135"/>
                <a:gd name="T44" fmla="*/ 71 w 103"/>
                <a:gd name="T45" fmla="*/ 74 h 135"/>
                <a:gd name="T46" fmla="*/ 65 w 103"/>
                <a:gd name="T47" fmla="*/ 78 h 135"/>
                <a:gd name="T48" fmla="*/ 60 w 103"/>
                <a:gd name="T49" fmla="*/ 82 h 135"/>
                <a:gd name="T50" fmla="*/ 57 w 103"/>
                <a:gd name="T51" fmla="*/ 87 h 135"/>
                <a:gd name="T52" fmla="*/ 55 w 103"/>
                <a:gd name="T53" fmla="*/ 93 h 135"/>
                <a:gd name="T54" fmla="*/ 50 w 103"/>
                <a:gd name="T55" fmla="*/ 100 h 135"/>
                <a:gd name="T56" fmla="*/ 46 w 103"/>
                <a:gd name="T57" fmla="*/ 108 h 135"/>
                <a:gd name="T58" fmla="*/ 40 w 103"/>
                <a:gd name="T59" fmla="*/ 115 h 135"/>
                <a:gd name="T60" fmla="*/ 36 w 103"/>
                <a:gd name="T61" fmla="*/ 123 h 135"/>
                <a:gd name="T62" fmla="*/ 31 w 103"/>
                <a:gd name="T63" fmla="*/ 128 h 135"/>
                <a:gd name="T64" fmla="*/ 28 w 103"/>
                <a:gd name="T65" fmla="*/ 133 h 135"/>
                <a:gd name="T66" fmla="*/ 27 w 103"/>
                <a:gd name="T67" fmla="*/ 134 h 135"/>
                <a:gd name="T68" fmla="*/ 0 w 103"/>
                <a:gd name="T69" fmla="*/ 66 h 1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35"/>
                <a:gd name="T107" fmla="*/ 103 w 103"/>
                <a:gd name="T108" fmla="*/ 135 h 1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35">
                  <a:moveTo>
                    <a:pt x="0" y="66"/>
                  </a:moveTo>
                  <a:lnTo>
                    <a:pt x="62" y="6"/>
                  </a:lnTo>
                  <a:lnTo>
                    <a:pt x="63" y="5"/>
                  </a:lnTo>
                  <a:lnTo>
                    <a:pt x="66" y="3"/>
                  </a:lnTo>
                  <a:lnTo>
                    <a:pt x="70" y="1"/>
                  </a:lnTo>
                  <a:lnTo>
                    <a:pt x="75" y="0"/>
                  </a:lnTo>
                  <a:lnTo>
                    <a:pt x="80" y="0"/>
                  </a:lnTo>
                  <a:lnTo>
                    <a:pt x="87" y="3"/>
                  </a:lnTo>
                  <a:lnTo>
                    <a:pt x="92" y="9"/>
                  </a:lnTo>
                  <a:lnTo>
                    <a:pt x="97" y="19"/>
                  </a:lnTo>
                  <a:lnTo>
                    <a:pt x="100" y="30"/>
                  </a:lnTo>
                  <a:lnTo>
                    <a:pt x="102" y="39"/>
                  </a:lnTo>
                  <a:lnTo>
                    <a:pt x="102" y="47"/>
                  </a:lnTo>
                  <a:lnTo>
                    <a:pt x="100" y="54"/>
                  </a:lnTo>
                  <a:lnTo>
                    <a:pt x="98" y="60"/>
                  </a:lnTo>
                  <a:lnTo>
                    <a:pt x="97" y="63"/>
                  </a:lnTo>
                  <a:lnTo>
                    <a:pt x="95" y="65"/>
                  </a:lnTo>
                  <a:lnTo>
                    <a:pt x="95" y="66"/>
                  </a:lnTo>
                  <a:lnTo>
                    <a:pt x="93" y="66"/>
                  </a:lnTo>
                  <a:lnTo>
                    <a:pt x="89" y="67"/>
                  </a:lnTo>
                  <a:lnTo>
                    <a:pt x="84" y="69"/>
                  </a:lnTo>
                  <a:lnTo>
                    <a:pt x="77" y="72"/>
                  </a:lnTo>
                  <a:lnTo>
                    <a:pt x="71" y="74"/>
                  </a:lnTo>
                  <a:lnTo>
                    <a:pt x="65" y="78"/>
                  </a:lnTo>
                  <a:lnTo>
                    <a:pt x="60" y="82"/>
                  </a:lnTo>
                  <a:lnTo>
                    <a:pt x="57" y="87"/>
                  </a:lnTo>
                  <a:lnTo>
                    <a:pt x="55" y="93"/>
                  </a:lnTo>
                  <a:lnTo>
                    <a:pt x="50" y="100"/>
                  </a:lnTo>
                  <a:lnTo>
                    <a:pt x="46" y="108"/>
                  </a:lnTo>
                  <a:lnTo>
                    <a:pt x="40" y="115"/>
                  </a:lnTo>
                  <a:lnTo>
                    <a:pt x="36" y="123"/>
                  </a:lnTo>
                  <a:lnTo>
                    <a:pt x="31" y="128"/>
                  </a:lnTo>
                  <a:lnTo>
                    <a:pt x="28" y="133"/>
                  </a:lnTo>
                  <a:lnTo>
                    <a:pt x="27" y="134"/>
                  </a:lnTo>
                  <a:lnTo>
                    <a:pt x="0" y="66"/>
                  </a:lnTo>
                </a:path>
              </a:pathLst>
            </a:custGeom>
            <a:solidFill>
              <a:srgbClr val="063DE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8" name="Freeform 69"/>
            <p:cNvSpPr>
              <a:spLocks/>
            </p:cNvSpPr>
            <p:nvPr/>
          </p:nvSpPr>
          <p:spPr bwMode="auto">
            <a:xfrm>
              <a:off x="816" y="2151"/>
              <a:ext cx="113" cy="145"/>
            </a:xfrm>
            <a:custGeom>
              <a:avLst/>
              <a:gdLst>
                <a:gd name="T0" fmla="*/ 0 w 113"/>
                <a:gd name="T1" fmla="*/ 71 h 145"/>
                <a:gd name="T2" fmla="*/ 68 w 113"/>
                <a:gd name="T3" fmla="*/ 6 h 145"/>
                <a:gd name="T4" fmla="*/ 69 w 113"/>
                <a:gd name="T5" fmla="*/ 5 h 145"/>
                <a:gd name="T6" fmla="*/ 72 w 113"/>
                <a:gd name="T7" fmla="*/ 3 h 145"/>
                <a:gd name="T8" fmla="*/ 77 w 113"/>
                <a:gd name="T9" fmla="*/ 1 h 145"/>
                <a:gd name="T10" fmla="*/ 82 w 113"/>
                <a:gd name="T11" fmla="*/ 0 h 145"/>
                <a:gd name="T12" fmla="*/ 88 w 113"/>
                <a:gd name="T13" fmla="*/ 0 h 145"/>
                <a:gd name="T14" fmla="*/ 95 w 113"/>
                <a:gd name="T15" fmla="*/ 3 h 145"/>
                <a:gd name="T16" fmla="*/ 101 w 113"/>
                <a:gd name="T17" fmla="*/ 10 h 145"/>
                <a:gd name="T18" fmla="*/ 107 w 113"/>
                <a:gd name="T19" fmla="*/ 20 h 145"/>
                <a:gd name="T20" fmla="*/ 110 w 113"/>
                <a:gd name="T21" fmla="*/ 32 h 145"/>
                <a:gd name="T22" fmla="*/ 112 w 113"/>
                <a:gd name="T23" fmla="*/ 42 h 145"/>
                <a:gd name="T24" fmla="*/ 112 w 113"/>
                <a:gd name="T25" fmla="*/ 51 h 145"/>
                <a:gd name="T26" fmla="*/ 110 w 113"/>
                <a:gd name="T27" fmla="*/ 58 h 145"/>
                <a:gd name="T28" fmla="*/ 108 w 113"/>
                <a:gd name="T29" fmla="*/ 64 h 145"/>
                <a:gd name="T30" fmla="*/ 106 w 113"/>
                <a:gd name="T31" fmla="*/ 68 h 145"/>
                <a:gd name="T32" fmla="*/ 104 w 113"/>
                <a:gd name="T33" fmla="*/ 70 h 145"/>
                <a:gd name="T34" fmla="*/ 104 w 113"/>
                <a:gd name="T35" fmla="*/ 71 h 145"/>
                <a:gd name="T36" fmla="*/ 102 w 113"/>
                <a:gd name="T37" fmla="*/ 71 h 145"/>
                <a:gd name="T38" fmla="*/ 98 w 113"/>
                <a:gd name="T39" fmla="*/ 72 h 145"/>
                <a:gd name="T40" fmla="*/ 92 w 113"/>
                <a:gd name="T41" fmla="*/ 74 h 145"/>
                <a:gd name="T42" fmla="*/ 85 w 113"/>
                <a:gd name="T43" fmla="*/ 77 h 145"/>
                <a:gd name="T44" fmla="*/ 78 w 113"/>
                <a:gd name="T45" fmla="*/ 80 h 145"/>
                <a:gd name="T46" fmla="*/ 71 w 113"/>
                <a:gd name="T47" fmla="*/ 84 h 145"/>
                <a:gd name="T48" fmla="*/ 66 w 113"/>
                <a:gd name="T49" fmla="*/ 88 h 145"/>
                <a:gd name="T50" fmla="*/ 63 w 113"/>
                <a:gd name="T51" fmla="*/ 93 h 145"/>
                <a:gd name="T52" fmla="*/ 60 w 113"/>
                <a:gd name="T53" fmla="*/ 100 h 145"/>
                <a:gd name="T54" fmla="*/ 55 w 113"/>
                <a:gd name="T55" fmla="*/ 107 h 145"/>
                <a:gd name="T56" fmla="*/ 50 w 113"/>
                <a:gd name="T57" fmla="*/ 116 h 145"/>
                <a:gd name="T58" fmla="*/ 44 w 113"/>
                <a:gd name="T59" fmla="*/ 124 h 145"/>
                <a:gd name="T60" fmla="*/ 39 w 113"/>
                <a:gd name="T61" fmla="*/ 132 h 145"/>
                <a:gd name="T62" fmla="*/ 34 w 113"/>
                <a:gd name="T63" fmla="*/ 138 h 145"/>
                <a:gd name="T64" fmla="*/ 31 w 113"/>
                <a:gd name="T65" fmla="*/ 143 h 145"/>
                <a:gd name="T66" fmla="*/ 30 w 113"/>
                <a:gd name="T67" fmla="*/ 144 h 145"/>
                <a:gd name="T68" fmla="*/ 0 w 113"/>
                <a:gd name="T69" fmla="*/ 71 h 1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45"/>
                <a:gd name="T107" fmla="*/ 113 w 113"/>
                <a:gd name="T108" fmla="*/ 145 h 1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45">
                  <a:moveTo>
                    <a:pt x="0" y="71"/>
                  </a:moveTo>
                  <a:lnTo>
                    <a:pt x="68" y="6"/>
                  </a:lnTo>
                  <a:lnTo>
                    <a:pt x="69" y="5"/>
                  </a:lnTo>
                  <a:lnTo>
                    <a:pt x="72" y="3"/>
                  </a:lnTo>
                  <a:lnTo>
                    <a:pt x="77" y="1"/>
                  </a:lnTo>
                  <a:lnTo>
                    <a:pt x="82" y="0"/>
                  </a:lnTo>
                  <a:lnTo>
                    <a:pt x="88" y="0"/>
                  </a:lnTo>
                  <a:lnTo>
                    <a:pt x="95" y="3"/>
                  </a:lnTo>
                  <a:lnTo>
                    <a:pt x="101" y="10"/>
                  </a:lnTo>
                  <a:lnTo>
                    <a:pt x="107" y="20"/>
                  </a:lnTo>
                  <a:lnTo>
                    <a:pt x="110" y="32"/>
                  </a:lnTo>
                  <a:lnTo>
                    <a:pt x="112" y="42"/>
                  </a:lnTo>
                  <a:lnTo>
                    <a:pt x="112" y="51"/>
                  </a:lnTo>
                  <a:lnTo>
                    <a:pt x="110" y="58"/>
                  </a:lnTo>
                  <a:lnTo>
                    <a:pt x="108" y="64"/>
                  </a:lnTo>
                  <a:lnTo>
                    <a:pt x="106" y="68"/>
                  </a:lnTo>
                  <a:lnTo>
                    <a:pt x="104" y="70"/>
                  </a:lnTo>
                  <a:lnTo>
                    <a:pt x="104" y="71"/>
                  </a:lnTo>
                  <a:lnTo>
                    <a:pt x="102" y="71"/>
                  </a:lnTo>
                  <a:lnTo>
                    <a:pt x="98" y="72"/>
                  </a:lnTo>
                  <a:lnTo>
                    <a:pt x="92" y="74"/>
                  </a:lnTo>
                  <a:lnTo>
                    <a:pt x="85" y="77"/>
                  </a:lnTo>
                  <a:lnTo>
                    <a:pt x="78" y="80"/>
                  </a:lnTo>
                  <a:lnTo>
                    <a:pt x="71" y="84"/>
                  </a:lnTo>
                  <a:lnTo>
                    <a:pt x="66" y="88"/>
                  </a:lnTo>
                  <a:lnTo>
                    <a:pt x="63" y="93"/>
                  </a:lnTo>
                  <a:lnTo>
                    <a:pt x="60" y="100"/>
                  </a:lnTo>
                  <a:lnTo>
                    <a:pt x="55" y="107"/>
                  </a:lnTo>
                  <a:lnTo>
                    <a:pt x="50" y="116"/>
                  </a:lnTo>
                  <a:lnTo>
                    <a:pt x="44" y="124"/>
                  </a:lnTo>
                  <a:lnTo>
                    <a:pt x="39" y="132"/>
                  </a:lnTo>
                  <a:lnTo>
                    <a:pt x="34" y="138"/>
                  </a:lnTo>
                  <a:lnTo>
                    <a:pt x="31" y="143"/>
                  </a:lnTo>
                  <a:lnTo>
                    <a:pt x="30" y="144"/>
                  </a:lnTo>
                  <a:lnTo>
                    <a:pt x="0" y="71"/>
                  </a:lnTo>
                </a:path>
              </a:pathLst>
            </a:custGeom>
            <a:noFill/>
            <a:ln w="12700" cap="rnd" cmpd="sng">
              <a:solidFill>
                <a:srgbClr val="081D5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49" name="Freeform 70"/>
            <p:cNvSpPr>
              <a:spLocks/>
            </p:cNvSpPr>
            <p:nvPr/>
          </p:nvSpPr>
          <p:spPr bwMode="auto">
            <a:xfrm>
              <a:off x="851" y="2246"/>
              <a:ext cx="59" cy="77"/>
            </a:xfrm>
            <a:custGeom>
              <a:avLst/>
              <a:gdLst>
                <a:gd name="T0" fmla="*/ 5 w 59"/>
                <a:gd name="T1" fmla="*/ 46 h 77"/>
                <a:gd name="T2" fmla="*/ 36 w 59"/>
                <a:gd name="T3" fmla="*/ 13 h 77"/>
                <a:gd name="T4" fmla="*/ 36 w 59"/>
                <a:gd name="T5" fmla="*/ 12 h 77"/>
                <a:gd name="T6" fmla="*/ 37 w 59"/>
                <a:gd name="T7" fmla="*/ 10 h 77"/>
                <a:gd name="T8" fmla="*/ 38 w 59"/>
                <a:gd name="T9" fmla="*/ 5 h 77"/>
                <a:gd name="T10" fmla="*/ 39 w 59"/>
                <a:gd name="T11" fmla="*/ 2 h 77"/>
                <a:gd name="T12" fmla="*/ 42 w 59"/>
                <a:gd name="T13" fmla="*/ 0 h 77"/>
                <a:gd name="T14" fmla="*/ 44 w 59"/>
                <a:gd name="T15" fmla="*/ 0 h 77"/>
                <a:gd name="T16" fmla="*/ 48 w 59"/>
                <a:gd name="T17" fmla="*/ 4 h 77"/>
                <a:gd name="T18" fmla="*/ 52 w 59"/>
                <a:gd name="T19" fmla="*/ 11 h 77"/>
                <a:gd name="T20" fmla="*/ 55 w 59"/>
                <a:gd name="T21" fmla="*/ 20 h 77"/>
                <a:gd name="T22" fmla="*/ 57 w 59"/>
                <a:gd name="T23" fmla="*/ 29 h 77"/>
                <a:gd name="T24" fmla="*/ 58 w 59"/>
                <a:gd name="T25" fmla="*/ 36 h 77"/>
                <a:gd name="T26" fmla="*/ 57 w 59"/>
                <a:gd name="T27" fmla="*/ 42 h 77"/>
                <a:gd name="T28" fmla="*/ 56 w 59"/>
                <a:gd name="T29" fmla="*/ 47 h 77"/>
                <a:gd name="T30" fmla="*/ 55 w 59"/>
                <a:gd name="T31" fmla="*/ 50 h 77"/>
                <a:gd name="T32" fmla="*/ 55 w 59"/>
                <a:gd name="T33" fmla="*/ 53 h 77"/>
                <a:gd name="T34" fmla="*/ 54 w 59"/>
                <a:gd name="T35" fmla="*/ 54 h 77"/>
                <a:gd name="T36" fmla="*/ 0 w 59"/>
                <a:gd name="T37" fmla="*/ 76 h 77"/>
                <a:gd name="T38" fmla="*/ 5 w 59"/>
                <a:gd name="T39" fmla="*/ 46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77"/>
                <a:gd name="T62" fmla="*/ 59 w 59"/>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77">
                  <a:moveTo>
                    <a:pt x="5" y="46"/>
                  </a:moveTo>
                  <a:lnTo>
                    <a:pt x="36" y="13"/>
                  </a:lnTo>
                  <a:lnTo>
                    <a:pt x="36" y="12"/>
                  </a:lnTo>
                  <a:lnTo>
                    <a:pt x="37" y="10"/>
                  </a:lnTo>
                  <a:lnTo>
                    <a:pt x="38" y="5"/>
                  </a:lnTo>
                  <a:lnTo>
                    <a:pt x="39" y="2"/>
                  </a:lnTo>
                  <a:lnTo>
                    <a:pt x="42" y="0"/>
                  </a:lnTo>
                  <a:lnTo>
                    <a:pt x="44" y="0"/>
                  </a:lnTo>
                  <a:lnTo>
                    <a:pt x="48" y="4"/>
                  </a:lnTo>
                  <a:lnTo>
                    <a:pt x="52" y="11"/>
                  </a:lnTo>
                  <a:lnTo>
                    <a:pt x="55" y="20"/>
                  </a:lnTo>
                  <a:lnTo>
                    <a:pt x="57" y="29"/>
                  </a:lnTo>
                  <a:lnTo>
                    <a:pt x="58" y="36"/>
                  </a:lnTo>
                  <a:lnTo>
                    <a:pt x="57" y="42"/>
                  </a:lnTo>
                  <a:lnTo>
                    <a:pt x="56" y="47"/>
                  </a:lnTo>
                  <a:lnTo>
                    <a:pt x="55" y="50"/>
                  </a:lnTo>
                  <a:lnTo>
                    <a:pt x="55" y="53"/>
                  </a:lnTo>
                  <a:lnTo>
                    <a:pt x="54" y="54"/>
                  </a:lnTo>
                  <a:lnTo>
                    <a:pt x="0" y="76"/>
                  </a:lnTo>
                  <a:lnTo>
                    <a:pt x="5" y="46"/>
                  </a:lnTo>
                </a:path>
              </a:pathLst>
            </a:custGeom>
            <a:solidFill>
              <a:srgbClr val="063DE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0" name="Freeform 71"/>
            <p:cNvSpPr>
              <a:spLocks/>
            </p:cNvSpPr>
            <p:nvPr/>
          </p:nvSpPr>
          <p:spPr bwMode="auto">
            <a:xfrm>
              <a:off x="851" y="2246"/>
              <a:ext cx="69" cy="87"/>
            </a:xfrm>
            <a:custGeom>
              <a:avLst/>
              <a:gdLst>
                <a:gd name="T0" fmla="*/ 6 w 69"/>
                <a:gd name="T1" fmla="*/ 52 h 87"/>
                <a:gd name="T2" fmla="*/ 42 w 69"/>
                <a:gd name="T3" fmla="*/ 15 h 87"/>
                <a:gd name="T4" fmla="*/ 42 w 69"/>
                <a:gd name="T5" fmla="*/ 14 h 87"/>
                <a:gd name="T6" fmla="*/ 43 w 69"/>
                <a:gd name="T7" fmla="*/ 11 h 87"/>
                <a:gd name="T8" fmla="*/ 44 w 69"/>
                <a:gd name="T9" fmla="*/ 6 h 87"/>
                <a:gd name="T10" fmla="*/ 46 w 69"/>
                <a:gd name="T11" fmla="*/ 2 h 87"/>
                <a:gd name="T12" fmla="*/ 49 w 69"/>
                <a:gd name="T13" fmla="*/ 0 h 87"/>
                <a:gd name="T14" fmla="*/ 52 w 69"/>
                <a:gd name="T15" fmla="*/ 0 h 87"/>
                <a:gd name="T16" fmla="*/ 56 w 69"/>
                <a:gd name="T17" fmla="*/ 4 h 87"/>
                <a:gd name="T18" fmla="*/ 61 w 69"/>
                <a:gd name="T19" fmla="*/ 12 h 87"/>
                <a:gd name="T20" fmla="*/ 65 w 69"/>
                <a:gd name="T21" fmla="*/ 23 h 87"/>
                <a:gd name="T22" fmla="*/ 67 w 69"/>
                <a:gd name="T23" fmla="*/ 33 h 87"/>
                <a:gd name="T24" fmla="*/ 68 w 69"/>
                <a:gd name="T25" fmla="*/ 41 h 87"/>
                <a:gd name="T26" fmla="*/ 67 w 69"/>
                <a:gd name="T27" fmla="*/ 48 h 87"/>
                <a:gd name="T28" fmla="*/ 66 w 69"/>
                <a:gd name="T29" fmla="*/ 53 h 87"/>
                <a:gd name="T30" fmla="*/ 65 w 69"/>
                <a:gd name="T31" fmla="*/ 57 h 87"/>
                <a:gd name="T32" fmla="*/ 64 w 69"/>
                <a:gd name="T33" fmla="*/ 60 h 87"/>
                <a:gd name="T34" fmla="*/ 63 w 69"/>
                <a:gd name="T35" fmla="*/ 61 h 87"/>
                <a:gd name="T36" fmla="*/ 0 w 69"/>
                <a:gd name="T37" fmla="*/ 86 h 87"/>
                <a:gd name="T38" fmla="*/ 6 w 69"/>
                <a:gd name="T39" fmla="*/ 52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9"/>
                <a:gd name="T61" fmla="*/ 0 h 87"/>
                <a:gd name="T62" fmla="*/ 69 w 69"/>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9" h="87">
                  <a:moveTo>
                    <a:pt x="6" y="52"/>
                  </a:moveTo>
                  <a:lnTo>
                    <a:pt x="42" y="15"/>
                  </a:lnTo>
                  <a:lnTo>
                    <a:pt x="42" y="14"/>
                  </a:lnTo>
                  <a:lnTo>
                    <a:pt x="43" y="11"/>
                  </a:lnTo>
                  <a:lnTo>
                    <a:pt x="44" y="6"/>
                  </a:lnTo>
                  <a:lnTo>
                    <a:pt x="46" y="2"/>
                  </a:lnTo>
                  <a:lnTo>
                    <a:pt x="49" y="0"/>
                  </a:lnTo>
                  <a:lnTo>
                    <a:pt x="52" y="0"/>
                  </a:lnTo>
                  <a:lnTo>
                    <a:pt x="56" y="4"/>
                  </a:lnTo>
                  <a:lnTo>
                    <a:pt x="61" y="12"/>
                  </a:lnTo>
                  <a:lnTo>
                    <a:pt x="65" y="23"/>
                  </a:lnTo>
                  <a:lnTo>
                    <a:pt x="67" y="33"/>
                  </a:lnTo>
                  <a:lnTo>
                    <a:pt x="68" y="41"/>
                  </a:lnTo>
                  <a:lnTo>
                    <a:pt x="67" y="48"/>
                  </a:lnTo>
                  <a:lnTo>
                    <a:pt x="66" y="53"/>
                  </a:lnTo>
                  <a:lnTo>
                    <a:pt x="65" y="57"/>
                  </a:lnTo>
                  <a:lnTo>
                    <a:pt x="64" y="60"/>
                  </a:lnTo>
                  <a:lnTo>
                    <a:pt x="63" y="61"/>
                  </a:lnTo>
                  <a:lnTo>
                    <a:pt x="0" y="86"/>
                  </a:lnTo>
                  <a:lnTo>
                    <a:pt x="6" y="52"/>
                  </a:lnTo>
                </a:path>
              </a:pathLst>
            </a:custGeom>
            <a:noFill/>
            <a:ln w="12700" cap="rnd" cmpd="sng">
              <a:solidFill>
                <a:srgbClr val="081D5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1" name="Freeform 72"/>
            <p:cNvSpPr>
              <a:spLocks/>
            </p:cNvSpPr>
            <p:nvPr/>
          </p:nvSpPr>
          <p:spPr bwMode="auto">
            <a:xfrm>
              <a:off x="862" y="2346"/>
              <a:ext cx="155" cy="209"/>
            </a:xfrm>
            <a:custGeom>
              <a:avLst/>
              <a:gdLst>
                <a:gd name="T0" fmla="*/ 0 w 155"/>
                <a:gd name="T1" fmla="*/ 3 h 209"/>
                <a:gd name="T2" fmla="*/ 3 w 155"/>
                <a:gd name="T3" fmla="*/ 3 h 209"/>
                <a:gd name="T4" fmla="*/ 9 w 155"/>
                <a:gd name="T5" fmla="*/ 2 h 209"/>
                <a:gd name="T6" fmla="*/ 18 w 155"/>
                <a:gd name="T7" fmla="*/ 2 h 209"/>
                <a:gd name="T8" fmla="*/ 29 w 155"/>
                <a:gd name="T9" fmla="*/ 1 h 209"/>
                <a:gd name="T10" fmla="*/ 39 w 155"/>
                <a:gd name="T11" fmla="*/ 0 h 209"/>
                <a:gd name="T12" fmla="*/ 50 w 155"/>
                <a:gd name="T13" fmla="*/ 1 h 209"/>
                <a:gd name="T14" fmla="*/ 57 w 155"/>
                <a:gd name="T15" fmla="*/ 1 h 209"/>
                <a:gd name="T16" fmla="*/ 62 w 155"/>
                <a:gd name="T17" fmla="*/ 3 h 209"/>
                <a:gd name="T18" fmla="*/ 69 w 155"/>
                <a:gd name="T19" fmla="*/ 10 h 209"/>
                <a:gd name="T20" fmla="*/ 74 w 155"/>
                <a:gd name="T21" fmla="*/ 17 h 209"/>
                <a:gd name="T22" fmla="*/ 79 w 155"/>
                <a:gd name="T23" fmla="*/ 25 h 209"/>
                <a:gd name="T24" fmla="*/ 83 w 155"/>
                <a:gd name="T25" fmla="*/ 33 h 209"/>
                <a:gd name="T26" fmla="*/ 87 w 155"/>
                <a:gd name="T27" fmla="*/ 41 h 209"/>
                <a:gd name="T28" fmla="*/ 93 w 155"/>
                <a:gd name="T29" fmla="*/ 50 h 209"/>
                <a:gd name="T30" fmla="*/ 100 w 155"/>
                <a:gd name="T31" fmla="*/ 57 h 209"/>
                <a:gd name="T32" fmla="*/ 109 w 155"/>
                <a:gd name="T33" fmla="*/ 65 h 209"/>
                <a:gd name="T34" fmla="*/ 118 w 155"/>
                <a:gd name="T35" fmla="*/ 73 h 209"/>
                <a:gd name="T36" fmla="*/ 127 w 155"/>
                <a:gd name="T37" fmla="*/ 81 h 209"/>
                <a:gd name="T38" fmla="*/ 135 w 155"/>
                <a:gd name="T39" fmla="*/ 91 h 209"/>
                <a:gd name="T40" fmla="*/ 143 w 155"/>
                <a:gd name="T41" fmla="*/ 101 h 209"/>
                <a:gd name="T42" fmla="*/ 148 w 155"/>
                <a:gd name="T43" fmla="*/ 112 h 209"/>
                <a:gd name="T44" fmla="*/ 152 w 155"/>
                <a:gd name="T45" fmla="*/ 121 h 209"/>
                <a:gd name="T46" fmla="*/ 154 w 155"/>
                <a:gd name="T47" fmla="*/ 132 h 209"/>
                <a:gd name="T48" fmla="*/ 154 w 155"/>
                <a:gd name="T49" fmla="*/ 141 h 209"/>
                <a:gd name="T50" fmla="*/ 150 w 155"/>
                <a:gd name="T51" fmla="*/ 161 h 209"/>
                <a:gd name="T52" fmla="*/ 149 w 155"/>
                <a:gd name="T53" fmla="*/ 178 h 209"/>
                <a:gd name="T54" fmla="*/ 148 w 155"/>
                <a:gd name="T55" fmla="*/ 193 h 209"/>
                <a:gd name="T56" fmla="*/ 147 w 155"/>
                <a:gd name="T57" fmla="*/ 202 h 209"/>
                <a:gd name="T58" fmla="*/ 146 w 155"/>
                <a:gd name="T59" fmla="*/ 208 h 209"/>
                <a:gd name="T60" fmla="*/ 141 w 155"/>
                <a:gd name="T61" fmla="*/ 208 h 209"/>
                <a:gd name="T62" fmla="*/ 133 w 155"/>
                <a:gd name="T63" fmla="*/ 202 h 209"/>
                <a:gd name="T64" fmla="*/ 121 w 155"/>
                <a:gd name="T65" fmla="*/ 192 h 209"/>
                <a:gd name="T66" fmla="*/ 114 w 155"/>
                <a:gd name="T67" fmla="*/ 185 h 209"/>
                <a:gd name="T68" fmla="*/ 108 w 155"/>
                <a:gd name="T69" fmla="*/ 182 h 209"/>
                <a:gd name="T70" fmla="*/ 104 w 155"/>
                <a:gd name="T71" fmla="*/ 182 h 209"/>
                <a:gd name="T72" fmla="*/ 101 w 155"/>
                <a:gd name="T73" fmla="*/ 182 h 209"/>
                <a:gd name="T74" fmla="*/ 98 w 155"/>
                <a:gd name="T75" fmla="*/ 182 h 209"/>
                <a:gd name="T76" fmla="*/ 91 w 155"/>
                <a:gd name="T77" fmla="*/ 178 h 209"/>
                <a:gd name="T78" fmla="*/ 83 w 155"/>
                <a:gd name="T79" fmla="*/ 171 h 209"/>
                <a:gd name="T80" fmla="*/ 69 w 155"/>
                <a:gd name="T81" fmla="*/ 156 h 209"/>
                <a:gd name="T82" fmla="*/ 55 w 155"/>
                <a:gd name="T83" fmla="*/ 140 h 209"/>
                <a:gd name="T84" fmla="*/ 43 w 155"/>
                <a:gd name="T85" fmla="*/ 127 h 209"/>
                <a:gd name="T86" fmla="*/ 34 w 155"/>
                <a:gd name="T87" fmla="*/ 116 h 209"/>
                <a:gd name="T88" fmla="*/ 26 w 155"/>
                <a:gd name="T89" fmla="*/ 109 h 209"/>
                <a:gd name="T90" fmla="*/ 20 w 155"/>
                <a:gd name="T91" fmla="*/ 103 h 209"/>
                <a:gd name="T92" fmla="*/ 16 w 155"/>
                <a:gd name="T93" fmla="*/ 99 h 209"/>
                <a:gd name="T94" fmla="*/ 14 w 155"/>
                <a:gd name="T95" fmla="*/ 98 h 209"/>
                <a:gd name="T96" fmla="*/ 13 w 155"/>
                <a:gd name="T97" fmla="*/ 97 h 209"/>
                <a:gd name="T98" fmla="*/ 0 w 155"/>
                <a:gd name="T99" fmla="*/ 3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5"/>
                <a:gd name="T151" fmla="*/ 0 h 209"/>
                <a:gd name="T152" fmla="*/ 155 w 155"/>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5" h="209">
                  <a:moveTo>
                    <a:pt x="0" y="3"/>
                  </a:moveTo>
                  <a:lnTo>
                    <a:pt x="3" y="3"/>
                  </a:lnTo>
                  <a:lnTo>
                    <a:pt x="9" y="2"/>
                  </a:lnTo>
                  <a:lnTo>
                    <a:pt x="18" y="2"/>
                  </a:lnTo>
                  <a:lnTo>
                    <a:pt x="29" y="1"/>
                  </a:lnTo>
                  <a:lnTo>
                    <a:pt x="39" y="0"/>
                  </a:lnTo>
                  <a:lnTo>
                    <a:pt x="50" y="1"/>
                  </a:lnTo>
                  <a:lnTo>
                    <a:pt x="57" y="1"/>
                  </a:lnTo>
                  <a:lnTo>
                    <a:pt x="62" y="3"/>
                  </a:lnTo>
                  <a:lnTo>
                    <a:pt x="69" y="10"/>
                  </a:lnTo>
                  <a:lnTo>
                    <a:pt x="74" y="17"/>
                  </a:lnTo>
                  <a:lnTo>
                    <a:pt x="79" y="25"/>
                  </a:lnTo>
                  <a:lnTo>
                    <a:pt x="83" y="33"/>
                  </a:lnTo>
                  <a:lnTo>
                    <a:pt x="87" y="41"/>
                  </a:lnTo>
                  <a:lnTo>
                    <a:pt x="93" y="50"/>
                  </a:lnTo>
                  <a:lnTo>
                    <a:pt x="100" y="57"/>
                  </a:lnTo>
                  <a:lnTo>
                    <a:pt x="109" y="65"/>
                  </a:lnTo>
                  <a:lnTo>
                    <a:pt x="118" y="73"/>
                  </a:lnTo>
                  <a:lnTo>
                    <a:pt x="127" y="81"/>
                  </a:lnTo>
                  <a:lnTo>
                    <a:pt x="135" y="91"/>
                  </a:lnTo>
                  <a:lnTo>
                    <a:pt x="143" y="101"/>
                  </a:lnTo>
                  <a:lnTo>
                    <a:pt x="148" y="112"/>
                  </a:lnTo>
                  <a:lnTo>
                    <a:pt x="152" y="121"/>
                  </a:lnTo>
                  <a:lnTo>
                    <a:pt x="154" y="132"/>
                  </a:lnTo>
                  <a:lnTo>
                    <a:pt x="154" y="141"/>
                  </a:lnTo>
                  <a:lnTo>
                    <a:pt x="150" y="161"/>
                  </a:lnTo>
                  <a:lnTo>
                    <a:pt x="149" y="178"/>
                  </a:lnTo>
                  <a:lnTo>
                    <a:pt x="148" y="193"/>
                  </a:lnTo>
                  <a:lnTo>
                    <a:pt x="147" y="202"/>
                  </a:lnTo>
                  <a:lnTo>
                    <a:pt x="146" y="208"/>
                  </a:lnTo>
                  <a:lnTo>
                    <a:pt x="141" y="208"/>
                  </a:lnTo>
                  <a:lnTo>
                    <a:pt x="133" y="202"/>
                  </a:lnTo>
                  <a:lnTo>
                    <a:pt x="121" y="192"/>
                  </a:lnTo>
                  <a:lnTo>
                    <a:pt x="114" y="185"/>
                  </a:lnTo>
                  <a:lnTo>
                    <a:pt x="108" y="182"/>
                  </a:lnTo>
                  <a:lnTo>
                    <a:pt x="104" y="182"/>
                  </a:lnTo>
                  <a:lnTo>
                    <a:pt x="101" y="182"/>
                  </a:lnTo>
                  <a:lnTo>
                    <a:pt x="98" y="182"/>
                  </a:lnTo>
                  <a:lnTo>
                    <a:pt x="91" y="178"/>
                  </a:lnTo>
                  <a:lnTo>
                    <a:pt x="83" y="171"/>
                  </a:lnTo>
                  <a:lnTo>
                    <a:pt x="69" y="156"/>
                  </a:lnTo>
                  <a:lnTo>
                    <a:pt x="55" y="140"/>
                  </a:lnTo>
                  <a:lnTo>
                    <a:pt x="43" y="127"/>
                  </a:lnTo>
                  <a:lnTo>
                    <a:pt x="34" y="116"/>
                  </a:lnTo>
                  <a:lnTo>
                    <a:pt x="26" y="109"/>
                  </a:lnTo>
                  <a:lnTo>
                    <a:pt x="20" y="103"/>
                  </a:lnTo>
                  <a:lnTo>
                    <a:pt x="16" y="99"/>
                  </a:lnTo>
                  <a:lnTo>
                    <a:pt x="14" y="98"/>
                  </a:lnTo>
                  <a:lnTo>
                    <a:pt x="13" y="97"/>
                  </a:lnTo>
                  <a:lnTo>
                    <a:pt x="0" y="3"/>
                  </a:lnTo>
                </a:path>
              </a:pathLst>
            </a:custGeom>
            <a:solidFill>
              <a:srgbClr val="063DE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2" name="Freeform 73"/>
            <p:cNvSpPr>
              <a:spLocks/>
            </p:cNvSpPr>
            <p:nvPr/>
          </p:nvSpPr>
          <p:spPr bwMode="auto">
            <a:xfrm>
              <a:off x="137" y="2357"/>
              <a:ext cx="420" cy="698"/>
            </a:xfrm>
            <a:custGeom>
              <a:avLst/>
              <a:gdLst>
                <a:gd name="T0" fmla="*/ 236 w 420"/>
                <a:gd name="T1" fmla="*/ 16 h 698"/>
                <a:gd name="T2" fmla="*/ 216 w 420"/>
                <a:gd name="T3" fmla="*/ 4 h 698"/>
                <a:gd name="T4" fmla="*/ 191 w 420"/>
                <a:gd name="T5" fmla="*/ 1 h 698"/>
                <a:gd name="T6" fmla="*/ 159 w 420"/>
                <a:gd name="T7" fmla="*/ 18 h 698"/>
                <a:gd name="T8" fmla="*/ 118 w 420"/>
                <a:gd name="T9" fmla="*/ 57 h 698"/>
                <a:gd name="T10" fmla="*/ 94 w 420"/>
                <a:gd name="T11" fmla="*/ 86 h 698"/>
                <a:gd name="T12" fmla="*/ 79 w 420"/>
                <a:gd name="T13" fmla="*/ 105 h 698"/>
                <a:gd name="T14" fmla="*/ 63 w 420"/>
                <a:gd name="T15" fmla="*/ 118 h 698"/>
                <a:gd name="T16" fmla="*/ 42 w 420"/>
                <a:gd name="T17" fmla="*/ 134 h 698"/>
                <a:gd name="T18" fmla="*/ 29 w 420"/>
                <a:gd name="T19" fmla="*/ 153 h 698"/>
                <a:gd name="T20" fmla="*/ 23 w 420"/>
                <a:gd name="T21" fmla="*/ 186 h 698"/>
                <a:gd name="T22" fmla="*/ 19 w 420"/>
                <a:gd name="T23" fmla="*/ 246 h 698"/>
                <a:gd name="T24" fmla="*/ 11 w 420"/>
                <a:gd name="T25" fmla="*/ 315 h 698"/>
                <a:gd name="T26" fmla="*/ 4 w 420"/>
                <a:gd name="T27" fmla="*/ 348 h 698"/>
                <a:gd name="T28" fmla="*/ 0 w 420"/>
                <a:gd name="T29" fmla="*/ 379 h 698"/>
                <a:gd name="T30" fmla="*/ 2 w 420"/>
                <a:gd name="T31" fmla="*/ 432 h 698"/>
                <a:gd name="T32" fmla="*/ 9 w 420"/>
                <a:gd name="T33" fmla="*/ 489 h 698"/>
                <a:gd name="T34" fmla="*/ 15 w 420"/>
                <a:gd name="T35" fmla="*/ 518 h 698"/>
                <a:gd name="T36" fmla="*/ 25 w 420"/>
                <a:gd name="T37" fmla="*/ 548 h 698"/>
                <a:gd name="T38" fmla="*/ 43 w 420"/>
                <a:gd name="T39" fmla="*/ 586 h 698"/>
                <a:gd name="T40" fmla="*/ 67 w 420"/>
                <a:gd name="T41" fmla="*/ 632 h 698"/>
                <a:gd name="T42" fmla="*/ 89 w 420"/>
                <a:gd name="T43" fmla="*/ 665 h 698"/>
                <a:gd name="T44" fmla="*/ 112 w 420"/>
                <a:gd name="T45" fmla="*/ 686 h 698"/>
                <a:gd name="T46" fmla="*/ 147 w 420"/>
                <a:gd name="T47" fmla="*/ 695 h 698"/>
                <a:gd name="T48" fmla="*/ 189 w 420"/>
                <a:gd name="T49" fmla="*/ 697 h 698"/>
                <a:gd name="T50" fmla="*/ 205 w 420"/>
                <a:gd name="T51" fmla="*/ 689 h 698"/>
                <a:gd name="T52" fmla="*/ 205 w 420"/>
                <a:gd name="T53" fmla="*/ 665 h 698"/>
                <a:gd name="T54" fmla="*/ 196 w 420"/>
                <a:gd name="T55" fmla="*/ 622 h 698"/>
                <a:gd name="T56" fmla="*/ 188 w 420"/>
                <a:gd name="T57" fmla="*/ 561 h 698"/>
                <a:gd name="T58" fmla="*/ 184 w 420"/>
                <a:gd name="T59" fmla="*/ 520 h 698"/>
                <a:gd name="T60" fmla="*/ 189 w 420"/>
                <a:gd name="T61" fmla="*/ 492 h 698"/>
                <a:gd name="T62" fmla="*/ 209 w 420"/>
                <a:gd name="T63" fmla="*/ 461 h 698"/>
                <a:gd name="T64" fmla="*/ 244 w 420"/>
                <a:gd name="T65" fmla="*/ 420 h 698"/>
                <a:gd name="T66" fmla="*/ 272 w 420"/>
                <a:gd name="T67" fmla="*/ 389 h 698"/>
                <a:gd name="T68" fmla="*/ 296 w 420"/>
                <a:gd name="T69" fmla="*/ 361 h 698"/>
                <a:gd name="T70" fmla="*/ 322 w 420"/>
                <a:gd name="T71" fmla="*/ 320 h 698"/>
                <a:gd name="T72" fmla="*/ 356 w 420"/>
                <a:gd name="T73" fmla="*/ 259 h 698"/>
                <a:gd name="T74" fmla="*/ 386 w 420"/>
                <a:gd name="T75" fmla="*/ 214 h 698"/>
                <a:gd name="T76" fmla="*/ 406 w 420"/>
                <a:gd name="T77" fmla="*/ 179 h 698"/>
                <a:gd name="T78" fmla="*/ 418 w 420"/>
                <a:gd name="T79" fmla="*/ 140 h 698"/>
                <a:gd name="T80" fmla="*/ 419 w 420"/>
                <a:gd name="T81" fmla="*/ 89 h 698"/>
                <a:gd name="T82" fmla="*/ 414 w 420"/>
                <a:gd name="T83" fmla="*/ 49 h 698"/>
                <a:gd name="T84" fmla="*/ 403 w 420"/>
                <a:gd name="T85" fmla="*/ 27 h 698"/>
                <a:gd name="T86" fmla="*/ 383 w 420"/>
                <a:gd name="T87" fmla="*/ 19 h 698"/>
                <a:gd name="T88" fmla="*/ 354 w 420"/>
                <a:gd name="T89" fmla="*/ 23 h 698"/>
                <a:gd name="T90" fmla="*/ 331 w 420"/>
                <a:gd name="T91" fmla="*/ 27 h 698"/>
                <a:gd name="T92" fmla="*/ 313 w 420"/>
                <a:gd name="T93" fmla="*/ 26 h 698"/>
                <a:gd name="T94" fmla="*/ 291 w 420"/>
                <a:gd name="T95" fmla="*/ 20 h 698"/>
                <a:gd name="T96" fmla="*/ 265 w 420"/>
                <a:gd name="T97" fmla="*/ 10 h 698"/>
                <a:gd name="T98" fmla="*/ 250 w 420"/>
                <a:gd name="T99" fmla="*/ 10 h 698"/>
                <a:gd name="T100" fmla="*/ 246 w 420"/>
                <a:gd name="T101" fmla="*/ 16 h 698"/>
                <a:gd name="T102" fmla="*/ 247 w 420"/>
                <a:gd name="T103" fmla="*/ 22 h 6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0"/>
                <a:gd name="T157" fmla="*/ 0 h 698"/>
                <a:gd name="T158" fmla="*/ 420 w 420"/>
                <a:gd name="T159" fmla="*/ 698 h 6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0" h="698">
                  <a:moveTo>
                    <a:pt x="248" y="23"/>
                  </a:moveTo>
                  <a:lnTo>
                    <a:pt x="236" y="16"/>
                  </a:lnTo>
                  <a:lnTo>
                    <a:pt x="226" y="9"/>
                  </a:lnTo>
                  <a:lnTo>
                    <a:pt x="216" y="4"/>
                  </a:lnTo>
                  <a:lnTo>
                    <a:pt x="204" y="0"/>
                  </a:lnTo>
                  <a:lnTo>
                    <a:pt x="191" y="1"/>
                  </a:lnTo>
                  <a:lnTo>
                    <a:pt x="177" y="6"/>
                  </a:lnTo>
                  <a:lnTo>
                    <a:pt x="159" y="18"/>
                  </a:lnTo>
                  <a:lnTo>
                    <a:pt x="139" y="36"/>
                  </a:lnTo>
                  <a:lnTo>
                    <a:pt x="118" y="57"/>
                  </a:lnTo>
                  <a:lnTo>
                    <a:pt x="105" y="73"/>
                  </a:lnTo>
                  <a:lnTo>
                    <a:pt x="94" y="86"/>
                  </a:lnTo>
                  <a:lnTo>
                    <a:pt x="86" y="96"/>
                  </a:lnTo>
                  <a:lnTo>
                    <a:pt x="79" y="105"/>
                  </a:lnTo>
                  <a:lnTo>
                    <a:pt x="72" y="111"/>
                  </a:lnTo>
                  <a:lnTo>
                    <a:pt x="63" y="118"/>
                  </a:lnTo>
                  <a:lnTo>
                    <a:pt x="53" y="126"/>
                  </a:lnTo>
                  <a:lnTo>
                    <a:pt x="42" y="134"/>
                  </a:lnTo>
                  <a:lnTo>
                    <a:pt x="34" y="143"/>
                  </a:lnTo>
                  <a:lnTo>
                    <a:pt x="29" y="153"/>
                  </a:lnTo>
                  <a:lnTo>
                    <a:pt x="25" y="168"/>
                  </a:lnTo>
                  <a:lnTo>
                    <a:pt x="23" y="186"/>
                  </a:lnTo>
                  <a:lnTo>
                    <a:pt x="21" y="212"/>
                  </a:lnTo>
                  <a:lnTo>
                    <a:pt x="19" y="246"/>
                  </a:lnTo>
                  <a:lnTo>
                    <a:pt x="15" y="290"/>
                  </a:lnTo>
                  <a:lnTo>
                    <a:pt x="11" y="315"/>
                  </a:lnTo>
                  <a:lnTo>
                    <a:pt x="8" y="333"/>
                  </a:lnTo>
                  <a:lnTo>
                    <a:pt x="4" y="348"/>
                  </a:lnTo>
                  <a:lnTo>
                    <a:pt x="2" y="362"/>
                  </a:lnTo>
                  <a:lnTo>
                    <a:pt x="0" y="379"/>
                  </a:lnTo>
                  <a:lnTo>
                    <a:pt x="0" y="400"/>
                  </a:lnTo>
                  <a:lnTo>
                    <a:pt x="2" y="432"/>
                  </a:lnTo>
                  <a:lnTo>
                    <a:pt x="7" y="474"/>
                  </a:lnTo>
                  <a:lnTo>
                    <a:pt x="9" y="489"/>
                  </a:lnTo>
                  <a:lnTo>
                    <a:pt x="12" y="504"/>
                  </a:lnTo>
                  <a:lnTo>
                    <a:pt x="15" y="518"/>
                  </a:lnTo>
                  <a:lnTo>
                    <a:pt x="20" y="532"/>
                  </a:lnTo>
                  <a:lnTo>
                    <a:pt x="25" y="548"/>
                  </a:lnTo>
                  <a:lnTo>
                    <a:pt x="34" y="566"/>
                  </a:lnTo>
                  <a:lnTo>
                    <a:pt x="43" y="586"/>
                  </a:lnTo>
                  <a:lnTo>
                    <a:pt x="56" y="609"/>
                  </a:lnTo>
                  <a:lnTo>
                    <a:pt x="67" y="632"/>
                  </a:lnTo>
                  <a:lnTo>
                    <a:pt x="78" y="651"/>
                  </a:lnTo>
                  <a:lnTo>
                    <a:pt x="89" y="665"/>
                  </a:lnTo>
                  <a:lnTo>
                    <a:pt x="100" y="677"/>
                  </a:lnTo>
                  <a:lnTo>
                    <a:pt x="112" y="686"/>
                  </a:lnTo>
                  <a:lnTo>
                    <a:pt x="128" y="692"/>
                  </a:lnTo>
                  <a:lnTo>
                    <a:pt x="147" y="695"/>
                  </a:lnTo>
                  <a:lnTo>
                    <a:pt x="170" y="697"/>
                  </a:lnTo>
                  <a:lnTo>
                    <a:pt x="189" y="697"/>
                  </a:lnTo>
                  <a:lnTo>
                    <a:pt x="199" y="694"/>
                  </a:lnTo>
                  <a:lnTo>
                    <a:pt x="205" y="689"/>
                  </a:lnTo>
                  <a:lnTo>
                    <a:pt x="207" y="679"/>
                  </a:lnTo>
                  <a:lnTo>
                    <a:pt x="205" y="665"/>
                  </a:lnTo>
                  <a:lnTo>
                    <a:pt x="201" y="647"/>
                  </a:lnTo>
                  <a:lnTo>
                    <a:pt x="196" y="622"/>
                  </a:lnTo>
                  <a:lnTo>
                    <a:pt x="191" y="592"/>
                  </a:lnTo>
                  <a:lnTo>
                    <a:pt x="188" y="561"/>
                  </a:lnTo>
                  <a:lnTo>
                    <a:pt x="185" y="538"/>
                  </a:lnTo>
                  <a:lnTo>
                    <a:pt x="184" y="520"/>
                  </a:lnTo>
                  <a:lnTo>
                    <a:pt x="185" y="506"/>
                  </a:lnTo>
                  <a:lnTo>
                    <a:pt x="189" y="492"/>
                  </a:lnTo>
                  <a:lnTo>
                    <a:pt x="196" y="478"/>
                  </a:lnTo>
                  <a:lnTo>
                    <a:pt x="209" y="461"/>
                  </a:lnTo>
                  <a:lnTo>
                    <a:pt x="227" y="441"/>
                  </a:lnTo>
                  <a:lnTo>
                    <a:pt x="244" y="420"/>
                  </a:lnTo>
                  <a:lnTo>
                    <a:pt x="260" y="403"/>
                  </a:lnTo>
                  <a:lnTo>
                    <a:pt x="272" y="389"/>
                  </a:lnTo>
                  <a:lnTo>
                    <a:pt x="284" y="376"/>
                  </a:lnTo>
                  <a:lnTo>
                    <a:pt x="296" y="361"/>
                  </a:lnTo>
                  <a:lnTo>
                    <a:pt x="309" y="343"/>
                  </a:lnTo>
                  <a:lnTo>
                    <a:pt x="322" y="320"/>
                  </a:lnTo>
                  <a:lnTo>
                    <a:pt x="339" y="290"/>
                  </a:lnTo>
                  <a:lnTo>
                    <a:pt x="356" y="259"/>
                  </a:lnTo>
                  <a:lnTo>
                    <a:pt x="372" y="235"/>
                  </a:lnTo>
                  <a:lnTo>
                    <a:pt x="386" y="214"/>
                  </a:lnTo>
                  <a:lnTo>
                    <a:pt x="398" y="196"/>
                  </a:lnTo>
                  <a:lnTo>
                    <a:pt x="406" y="179"/>
                  </a:lnTo>
                  <a:lnTo>
                    <a:pt x="413" y="161"/>
                  </a:lnTo>
                  <a:lnTo>
                    <a:pt x="418" y="140"/>
                  </a:lnTo>
                  <a:lnTo>
                    <a:pt x="419" y="114"/>
                  </a:lnTo>
                  <a:lnTo>
                    <a:pt x="419" y="89"/>
                  </a:lnTo>
                  <a:lnTo>
                    <a:pt x="417" y="67"/>
                  </a:lnTo>
                  <a:lnTo>
                    <a:pt x="414" y="49"/>
                  </a:lnTo>
                  <a:lnTo>
                    <a:pt x="410" y="36"/>
                  </a:lnTo>
                  <a:lnTo>
                    <a:pt x="403" y="27"/>
                  </a:lnTo>
                  <a:lnTo>
                    <a:pt x="395" y="21"/>
                  </a:lnTo>
                  <a:lnTo>
                    <a:pt x="383" y="19"/>
                  </a:lnTo>
                  <a:lnTo>
                    <a:pt x="368" y="20"/>
                  </a:lnTo>
                  <a:lnTo>
                    <a:pt x="354" y="23"/>
                  </a:lnTo>
                  <a:lnTo>
                    <a:pt x="342" y="25"/>
                  </a:lnTo>
                  <a:lnTo>
                    <a:pt x="331" y="27"/>
                  </a:lnTo>
                  <a:lnTo>
                    <a:pt x="321" y="27"/>
                  </a:lnTo>
                  <a:lnTo>
                    <a:pt x="313" y="26"/>
                  </a:lnTo>
                  <a:lnTo>
                    <a:pt x="303" y="24"/>
                  </a:lnTo>
                  <a:lnTo>
                    <a:pt x="291" y="20"/>
                  </a:lnTo>
                  <a:lnTo>
                    <a:pt x="277" y="15"/>
                  </a:lnTo>
                  <a:lnTo>
                    <a:pt x="265" y="10"/>
                  </a:lnTo>
                  <a:lnTo>
                    <a:pt x="256" y="9"/>
                  </a:lnTo>
                  <a:lnTo>
                    <a:pt x="250" y="10"/>
                  </a:lnTo>
                  <a:lnTo>
                    <a:pt x="247" y="12"/>
                  </a:lnTo>
                  <a:lnTo>
                    <a:pt x="246" y="16"/>
                  </a:lnTo>
                  <a:lnTo>
                    <a:pt x="247" y="19"/>
                  </a:lnTo>
                  <a:lnTo>
                    <a:pt x="247" y="22"/>
                  </a:lnTo>
                  <a:lnTo>
                    <a:pt x="248" y="23"/>
                  </a:lnTo>
                </a:path>
              </a:pathLst>
            </a:custGeom>
            <a:solidFill>
              <a:srgbClr val="A2C1FE"/>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3" name="Freeform 74"/>
            <p:cNvSpPr>
              <a:spLocks/>
            </p:cNvSpPr>
            <p:nvPr/>
          </p:nvSpPr>
          <p:spPr bwMode="auto">
            <a:xfrm>
              <a:off x="137" y="2357"/>
              <a:ext cx="430" cy="708"/>
            </a:xfrm>
            <a:custGeom>
              <a:avLst/>
              <a:gdLst>
                <a:gd name="T0" fmla="*/ 242 w 430"/>
                <a:gd name="T1" fmla="*/ 16 h 708"/>
                <a:gd name="T2" fmla="*/ 221 w 430"/>
                <a:gd name="T3" fmla="*/ 4 h 708"/>
                <a:gd name="T4" fmla="*/ 196 w 430"/>
                <a:gd name="T5" fmla="*/ 1 h 708"/>
                <a:gd name="T6" fmla="*/ 163 w 430"/>
                <a:gd name="T7" fmla="*/ 18 h 708"/>
                <a:gd name="T8" fmla="*/ 121 w 430"/>
                <a:gd name="T9" fmla="*/ 58 h 708"/>
                <a:gd name="T10" fmla="*/ 96 w 430"/>
                <a:gd name="T11" fmla="*/ 87 h 708"/>
                <a:gd name="T12" fmla="*/ 81 w 430"/>
                <a:gd name="T13" fmla="*/ 106 h 708"/>
                <a:gd name="T14" fmla="*/ 65 w 430"/>
                <a:gd name="T15" fmla="*/ 120 h 708"/>
                <a:gd name="T16" fmla="*/ 43 w 430"/>
                <a:gd name="T17" fmla="*/ 136 h 708"/>
                <a:gd name="T18" fmla="*/ 30 w 430"/>
                <a:gd name="T19" fmla="*/ 155 h 708"/>
                <a:gd name="T20" fmla="*/ 24 w 430"/>
                <a:gd name="T21" fmla="*/ 189 h 708"/>
                <a:gd name="T22" fmla="*/ 19 w 430"/>
                <a:gd name="T23" fmla="*/ 250 h 708"/>
                <a:gd name="T24" fmla="*/ 11 w 430"/>
                <a:gd name="T25" fmla="*/ 320 h 708"/>
                <a:gd name="T26" fmla="*/ 4 w 430"/>
                <a:gd name="T27" fmla="*/ 353 h 708"/>
                <a:gd name="T28" fmla="*/ 0 w 430"/>
                <a:gd name="T29" fmla="*/ 384 h 708"/>
                <a:gd name="T30" fmla="*/ 2 w 430"/>
                <a:gd name="T31" fmla="*/ 438 h 708"/>
                <a:gd name="T32" fmla="*/ 9 w 430"/>
                <a:gd name="T33" fmla="*/ 496 h 708"/>
                <a:gd name="T34" fmla="*/ 15 w 430"/>
                <a:gd name="T35" fmla="*/ 525 h 708"/>
                <a:gd name="T36" fmla="*/ 26 w 430"/>
                <a:gd name="T37" fmla="*/ 556 h 708"/>
                <a:gd name="T38" fmla="*/ 44 w 430"/>
                <a:gd name="T39" fmla="*/ 594 h 708"/>
                <a:gd name="T40" fmla="*/ 69 w 430"/>
                <a:gd name="T41" fmla="*/ 641 h 708"/>
                <a:gd name="T42" fmla="*/ 91 w 430"/>
                <a:gd name="T43" fmla="*/ 675 h 708"/>
                <a:gd name="T44" fmla="*/ 115 w 430"/>
                <a:gd name="T45" fmla="*/ 696 h 708"/>
                <a:gd name="T46" fmla="*/ 150 w 430"/>
                <a:gd name="T47" fmla="*/ 705 h 708"/>
                <a:gd name="T48" fmla="*/ 193 w 430"/>
                <a:gd name="T49" fmla="*/ 707 h 708"/>
                <a:gd name="T50" fmla="*/ 210 w 430"/>
                <a:gd name="T51" fmla="*/ 699 h 708"/>
                <a:gd name="T52" fmla="*/ 210 w 430"/>
                <a:gd name="T53" fmla="*/ 675 h 708"/>
                <a:gd name="T54" fmla="*/ 201 w 430"/>
                <a:gd name="T55" fmla="*/ 631 h 708"/>
                <a:gd name="T56" fmla="*/ 192 w 430"/>
                <a:gd name="T57" fmla="*/ 569 h 708"/>
                <a:gd name="T58" fmla="*/ 188 w 430"/>
                <a:gd name="T59" fmla="*/ 527 h 708"/>
                <a:gd name="T60" fmla="*/ 193 w 430"/>
                <a:gd name="T61" fmla="*/ 499 h 708"/>
                <a:gd name="T62" fmla="*/ 214 w 430"/>
                <a:gd name="T63" fmla="*/ 468 h 708"/>
                <a:gd name="T64" fmla="*/ 250 w 430"/>
                <a:gd name="T65" fmla="*/ 426 h 708"/>
                <a:gd name="T66" fmla="*/ 279 w 430"/>
                <a:gd name="T67" fmla="*/ 395 h 708"/>
                <a:gd name="T68" fmla="*/ 303 w 430"/>
                <a:gd name="T69" fmla="*/ 366 h 708"/>
                <a:gd name="T70" fmla="*/ 330 w 430"/>
                <a:gd name="T71" fmla="*/ 325 h 708"/>
                <a:gd name="T72" fmla="*/ 365 w 430"/>
                <a:gd name="T73" fmla="*/ 263 h 708"/>
                <a:gd name="T74" fmla="*/ 395 w 430"/>
                <a:gd name="T75" fmla="*/ 217 h 708"/>
                <a:gd name="T76" fmla="*/ 416 w 430"/>
                <a:gd name="T77" fmla="*/ 182 h 708"/>
                <a:gd name="T78" fmla="*/ 428 w 430"/>
                <a:gd name="T79" fmla="*/ 142 h 708"/>
                <a:gd name="T80" fmla="*/ 429 w 430"/>
                <a:gd name="T81" fmla="*/ 90 h 708"/>
                <a:gd name="T82" fmla="*/ 424 w 430"/>
                <a:gd name="T83" fmla="*/ 50 h 708"/>
                <a:gd name="T84" fmla="*/ 413 w 430"/>
                <a:gd name="T85" fmla="*/ 27 h 708"/>
                <a:gd name="T86" fmla="*/ 392 w 430"/>
                <a:gd name="T87" fmla="*/ 19 h 708"/>
                <a:gd name="T88" fmla="*/ 362 w 430"/>
                <a:gd name="T89" fmla="*/ 23 h 708"/>
                <a:gd name="T90" fmla="*/ 339 w 430"/>
                <a:gd name="T91" fmla="*/ 27 h 708"/>
                <a:gd name="T92" fmla="*/ 320 w 430"/>
                <a:gd name="T93" fmla="*/ 26 h 708"/>
                <a:gd name="T94" fmla="*/ 298 w 430"/>
                <a:gd name="T95" fmla="*/ 20 h 708"/>
                <a:gd name="T96" fmla="*/ 271 w 430"/>
                <a:gd name="T97" fmla="*/ 10 h 708"/>
                <a:gd name="T98" fmla="*/ 256 w 430"/>
                <a:gd name="T99" fmla="*/ 10 h 708"/>
                <a:gd name="T100" fmla="*/ 252 w 430"/>
                <a:gd name="T101" fmla="*/ 16 h 708"/>
                <a:gd name="T102" fmla="*/ 253 w 430"/>
                <a:gd name="T103" fmla="*/ 22 h 7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0"/>
                <a:gd name="T157" fmla="*/ 0 h 708"/>
                <a:gd name="T158" fmla="*/ 430 w 430"/>
                <a:gd name="T159" fmla="*/ 708 h 7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0" h="708">
                  <a:moveTo>
                    <a:pt x="254" y="23"/>
                  </a:moveTo>
                  <a:lnTo>
                    <a:pt x="242" y="16"/>
                  </a:lnTo>
                  <a:lnTo>
                    <a:pt x="231" y="9"/>
                  </a:lnTo>
                  <a:lnTo>
                    <a:pt x="221" y="4"/>
                  </a:lnTo>
                  <a:lnTo>
                    <a:pt x="209" y="0"/>
                  </a:lnTo>
                  <a:lnTo>
                    <a:pt x="196" y="1"/>
                  </a:lnTo>
                  <a:lnTo>
                    <a:pt x="181" y="6"/>
                  </a:lnTo>
                  <a:lnTo>
                    <a:pt x="163" y="18"/>
                  </a:lnTo>
                  <a:lnTo>
                    <a:pt x="142" y="37"/>
                  </a:lnTo>
                  <a:lnTo>
                    <a:pt x="121" y="58"/>
                  </a:lnTo>
                  <a:lnTo>
                    <a:pt x="107" y="74"/>
                  </a:lnTo>
                  <a:lnTo>
                    <a:pt x="96" y="87"/>
                  </a:lnTo>
                  <a:lnTo>
                    <a:pt x="88" y="97"/>
                  </a:lnTo>
                  <a:lnTo>
                    <a:pt x="81" y="106"/>
                  </a:lnTo>
                  <a:lnTo>
                    <a:pt x="74" y="113"/>
                  </a:lnTo>
                  <a:lnTo>
                    <a:pt x="65" y="120"/>
                  </a:lnTo>
                  <a:lnTo>
                    <a:pt x="54" y="128"/>
                  </a:lnTo>
                  <a:lnTo>
                    <a:pt x="43" y="136"/>
                  </a:lnTo>
                  <a:lnTo>
                    <a:pt x="35" y="145"/>
                  </a:lnTo>
                  <a:lnTo>
                    <a:pt x="30" y="155"/>
                  </a:lnTo>
                  <a:lnTo>
                    <a:pt x="26" y="170"/>
                  </a:lnTo>
                  <a:lnTo>
                    <a:pt x="24" y="189"/>
                  </a:lnTo>
                  <a:lnTo>
                    <a:pt x="22" y="215"/>
                  </a:lnTo>
                  <a:lnTo>
                    <a:pt x="19" y="250"/>
                  </a:lnTo>
                  <a:lnTo>
                    <a:pt x="15" y="294"/>
                  </a:lnTo>
                  <a:lnTo>
                    <a:pt x="11" y="320"/>
                  </a:lnTo>
                  <a:lnTo>
                    <a:pt x="8" y="338"/>
                  </a:lnTo>
                  <a:lnTo>
                    <a:pt x="4" y="353"/>
                  </a:lnTo>
                  <a:lnTo>
                    <a:pt x="2" y="367"/>
                  </a:lnTo>
                  <a:lnTo>
                    <a:pt x="0" y="384"/>
                  </a:lnTo>
                  <a:lnTo>
                    <a:pt x="0" y="406"/>
                  </a:lnTo>
                  <a:lnTo>
                    <a:pt x="2" y="438"/>
                  </a:lnTo>
                  <a:lnTo>
                    <a:pt x="7" y="481"/>
                  </a:lnTo>
                  <a:lnTo>
                    <a:pt x="9" y="496"/>
                  </a:lnTo>
                  <a:lnTo>
                    <a:pt x="12" y="511"/>
                  </a:lnTo>
                  <a:lnTo>
                    <a:pt x="15" y="525"/>
                  </a:lnTo>
                  <a:lnTo>
                    <a:pt x="20" y="540"/>
                  </a:lnTo>
                  <a:lnTo>
                    <a:pt x="26" y="556"/>
                  </a:lnTo>
                  <a:lnTo>
                    <a:pt x="35" y="574"/>
                  </a:lnTo>
                  <a:lnTo>
                    <a:pt x="44" y="594"/>
                  </a:lnTo>
                  <a:lnTo>
                    <a:pt x="57" y="618"/>
                  </a:lnTo>
                  <a:lnTo>
                    <a:pt x="69" y="641"/>
                  </a:lnTo>
                  <a:lnTo>
                    <a:pt x="80" y="660"/>
                  </a:lnTo>
                  <a:lnTo>
                    <a:pt x="91" y="675"/>
                  </a:lnTo>
                  <a:lnTo>
                    <a:pt x="102" y="687"/>
                  </a:lnTo>
                  <a:lnTo>
                    <a:pt x="115" y="696"/>
                  </a:lnTo>
                  <a:lnTo>
                    <a:pt x="131" y="702"/>
                  </a:lnTo>
                  <a:lnTo>
                    <a:pt x="150" y="705"/>
                  </a:lnTo>
                  <a:lnTo>
                    <a:pt x="174" y="707"/>
                  </a:lnTo>
                  <a:lnTo>
                    <a:pt x="193" y="707"/>
                  </a:lnTo>
                  <a:lnTo>
                    <a:pt x="204" y="704"/>
                  </a:lnTo>
                  <a:lnTo>
                    <a:pt x="210" y="699"/>
                  </a:lnTo>
                  <a:lnTo>
                    <a:pt x="212" y="689"/>
                  </a:lnTo>
                  <a:lnTo>
                    <a:pt x="210" y="675"/>
                  </a:lnTo>
                  <a:lnTo>
                    <a:pt x="206" y="656"/>
                  </a:lnTo>
                  <a:lnTo>
                    <a:pt x="201" y="631"/>
                  </a:lnTo>
                  <a:lnTo>
                    <a:pt x="196" y="600"/>
                  </a:lnTo>
                  <a:lnTo>
                    <a:pt x="192" y="569"/>
                  </a:lnTo>
                  <a:lnTo>
                    <a:pt x="189" y="546"/>
                  </a:lnTo>
                  <a:lnTo>
                    <a:pt x="188" y="527"/>
                  </a:lnTo>
                  <a:lnTo>
                    <a:pt x="189" y="513"/>
                  </a:lnTo>
                  <a:lnTo>
                    <a:pt x="193" y="499"/>
                  </a:lnTo>
                  <a:lnTo>
                    <a:pt x="201" y="485"/>
                  </a:lnTo>
                  <a:lnTo>
                    <a:pt x="214" y="468"/>
                  </a:lnTo>
                  <a:lnTo>
                    <a:pt x="232" y="447"/>
                  </a:lnTo>
                  <a:lnTo>
                    <a:pt x="250" y="426"/>
                  </a:lnTo>
                  <a:lnTo>
                    <a:pt x="266" y="409"/>
                  </a:lnTo>
                  <a:lnTo>
                    <a:pt x="279" y="395"/>
                  </a:lnTo>
                  <a:lnTo>
                    <a:pt x="291" y="381"/>
                  </a:lnTo>
                  <a:lnTo>
                    <a:pt x="303" y="366"/>
                  </a:lnTo>
                  <a:lnTo>
                    <a:pt x="316" y="348"/>
                  </a:lnTo>
                  <a:lnTo>
                    <a:pt x="330" y="325"/>
                  </a:lnTo>
                  <a:lnTo>
                    <a:pt x="347" y="294"/>
                  </a:lnTo>
                  <a:lnTo>
                    <a:pt x="365" y="263"/>
                  </a:lnTo>
                  <a:lnTo>
                    <a:pt x="381" y="238"/>
                  </a:lnTo>
                  <a:lnTo>
                    <a:pt x="395" y="217"/>
                  </a:lnTo>
                  <a:lnTo>
                    <a:pt x="407" y="199"/>
                  </a:lnTo>
                  <a:lnTo>
                    <a:pt x="416" y="182"/>
                  </a:lnTo>
                  <a:lnTo>
                    <a:pt x="423" y="163"/>
                  </a:lnTo>
                  <a:lnTo>
                    <a:pt x="428" y="142"/>
                  </a:lnTo>
                  <a:lnTo>
                    <a:pt x="429" y="116"/>
                  </a:lnTo>
                  <a:lnTo>
                    <a:pt x="429" y="90"/>
                  </a:lnTo>
                  <a:lnTo>
                    <a:pt x="427" y="68"/>
                  </a:lnTo>
                  <a:lnTo>
                    <a:pt x="424" y="50"/>
                  </a:lnTo>
                  <a:lnTo>
                    <a:pt x="420" y="37"/>
                  </a:lnTo>
                  <a:lnTo>
                    <a:pt x="413" y="27"/>
                  </a:lnTo>
                  <a:lnTo>
                    <a:pt x="404" y="21"/>
                  </a:lnTo>
                  <a:lnTo>
                    <a:pt x="392" y="19"/>
                  </a:lnTo>
                  <a:lnTo>
                    <a:pt x="377" y="20"/>
                  </a:lnTo>
                  <a:lnTo>
                    <a:pt x="362" y="23"/>
                  </a:lnTo>
                  <a:lnTo>
                    <a:pt x="350" y="25"/>
                  </a:lnTo>
                  <a:lnTo>
                    <a:pt x="339" y="27"/>
                  </a:lnTo>
                  <a:lnTo>
                    <a:pt x="329" y="27"/>
                  </a:lnTo>
                  <a:lnTo>
                    <a:pt x="320" y="26"/>
                  </a:lnTo>
                  <a:lnTo>
                    <a:pt x="310" y="24"/>
                  </a:lnTo>
                  <a:lnTo>
                    <a:pt x="298" y="20"/>
                  </a:lnTo>
                  <a:lnTo>
                    <a:pt x="284" y="15"/>
                  </a:lnTo>
                  <a:lnTo>
                    <a:pt x="271" y="10"/>
                  </a:lnTo>
                  <a:lnTo>
                    <a:pt x="262" y="9"/>
                  </a:lnTo>
                  <a:lnTo>
                    <a:pt x="256" y="10"/>
                  </a:lnTo>
                  <a:lnTo>
                    <a:pt x="253" y="12"/>
                  </a:lnTo>
                  <a:lnTo>
                    <a:pt x="252" y="16"/>
                  </a:lnTo>
                  <a:lnTo>
                    <a:pt x="253" y="19"/>
                  </a:lnTo>
                  <a:lnTo>
                    <a:pt x="253" y="22"/>
                  </a:lnTo>
                  <a:lnTo>
                    <a:pt x="254" y="23"/>
                  </a:lnTo>
                </a:path>
              </a:pathLst>
            </a:custGeom>
            <a:noFill/>
            <a:ln w="12700" cap="rnd" cmpd="sng">
              <a:solidFill>
                <a:srgbClr val="081D5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4" name="Freeform 75"/>
            <p:cNvSpPr>
              <a:spLocks/>
            </p:cNvSpPr>
            <p:nvPr/>
          </p:nvSpPr>
          <p:spPr bwMode="auto">
            <a:xfrm>
              <a:off x="260" y="2357"/>
              <a:ext cx="299" cy="353"/>
            </a:xfrm>
            <a:custGeom>
              <a:avLst/>
              <a:gdLst>
                <a:gd name="T0" fmla="*/ 107 w 299"/>
                <a:gd name="T1" fmla="*/ 15 h 353"/>
                <a:gd name="T2" fmla="*/ 103 w 299"/>
                <a:gd name="T3" fmla="*/ 17 h 353"/>
                <a:gd name="T4" fmla="*/ 92 w 299"/>
                <a:gd name="T5" fmla="*/ 24 h 353"/>
                <a:gd name="T6" fmla="*/ 75 w 299"/>
                <a:gd name="T7" fmla="*/ 36 h 353"/>
                <a:gd name="T8" fmla="*/ 57 w 299"/>
                <a:gd name="T9" fmla="*/ 52 h 353"/>
                <a:gd name="T10" fmla="*/ 38 w 299"/>
                <a:gd name="T11" fmla="*/ 71 h 353"/>
                <a:gd name="T12" fmla="*/ 21 w 299"/>
                <a:gd name="T13" fmla="*/ 93 h 353"/>
                <a:gd name="T14" fmla="*/ 8 w 299"/>
                <a:gd name="T15" fmla="*/ 119 h 353"/>
                <a:gd name="T16" fmla="*/ 1 w 299"/>
                <a:gd name="T17" fmla="*/ 146 h 353"/>
                <a:gd name="T18" fmla="*/ 0 w 299"/>
                <a:gd name="T19" fmla="*/ 178 h 353"/>
                <a:gd name="T20" fmla="*/ 4 w 299"/>
                <a:gd name="T21" fmla="*/ 212 h 353"/>
                <a:gd name="T22" fmla="*/ 12 w 299"/>
                <a:gd name="T23" fmla="*/ 248 h 353"/>
                <a:gd name="T24" fmla="*/ 23 w 299"/>
                <a:gd name="T25" fmla="*/ 282 h 353"/>
                <a:gd name="T26" fmla="*/ 39 w 299"/>
                <a:gd name="T27" fmla="*/ 312 h 353"/>
                <a:gd name="T28" fmla="*/ 57 w 299"/>
                <a:gd name="T29" fmla="*/ 335 h 353"/>
                <a:gd name="T30" fmla="*/ 78 w 299"/>
                <a:gd name="T31" fmla="*/ 350 h 353"/>
                <a:gd name="T32" fmla="*/ 102 w 299"/>
                <a:gd name="T33" fmla="*/ 352 h 353"/>
                <a:gd name="T34" fmla="*/ 126 w 299"/>
                <a:gd name="T35" fmla="*/ 346 h 353"/>
                <a:gd name="T36" fmla="*/ 149 w 299"/>
                <a:gd name="T37" fmla="*/ 335 h 353"/>
                <a:gd name="T38" fmla="*/ 171 w 299"/>
                <a:gd name="T39" fmla="*/ 321 h 353"/>
                <a:gd name="T40" fmla="*/ 192 w 299"/>
                <a:gd name="T41" fmla="*/ 304 h 353"/>
                <a:gd name="T42" fmla="*/ 209 w 299"/>
                <a:gd name="T43" fmla="*/ 285 h 353"/>
                <a:gd name="T44" fmla="*/ 225 w 299"/>
                <a:gd name="T45" fmla="*/ 264 h 353"/>
                <a:gd name="T46" fmla="*/ 239 w 299"/>
                <a:gd name="T47" fmla="*/ 244 h 353"/>
                <a:gd name="T48" fmla="*/ 251 w 299"/>
                <a:gd name="T49" fmla="*/ 223 h 353"/>
                <a:gd name="T50" fmla="*/ 260 w 299"/>
                <a:gd name="T51" fmla="*/ 203 h 353"/>
                <a:gd name="T52" fmla="*/ 268 w 299"/>
                <a:gd name="T53" fmla="*/ 186 h 353"/>
                <a:gd name="T54" fmla="*/ 275 w 299"/>
                <a:gd name="T55" fmla="*/ 169 h 353"/>
                <a:gd name="T56" fmla="*/ 280 w 299"/>
                <a:gd name="T57" fmla="*/ 154 h 353"/>
                <a:gd name="T58" fmla="*/ 285 w 299"/>
                <a:gd name="T59" fmla="*/ 139 h 353"/>
                <a:gd name="T60" fmla="*/ 289 w 299"/>
                <a:gd name="T61" fmla="*/ 125 h 353"/>
                <a:gd name="T62" fmla="*/ 292 w 299"/>
                <a:gd name="T63" fmla="*/ 113 h 353"/>
                <a:gd name="T64" fmla="*/ 296 w 299"/>
                <a:gd name="T65" fmla="*/ 99 h 353"/>
                <a:gd name="T66" fmla="*/ 298 w 299"/>
                <a:gd name="T67" fmla="*/ 80 h 353"/>
                <a:gd name="T68" fmla="*/ 295 w 299"/>
                <a:gd name="T69" fmla="*/ 60 h 353"/>
                <a:gd name="T70" fmla="*/ 289 w 299"/>
                <a:gd name="T71" fmla="*/ 44 h 353"/>
                <a:gd name="T72" fmla="*/ 281 w 299"/>
                <a:gd name="T73" fmla="*/ 29 h 353"/>
                <a:gd name="T74" fmla="*/ 272 w 299"/>
                <a:gd name="T75" fmla="*/ 18 h 353"/>
                <a:gd name="T76" fmla="*/ 264 w 299"/>
                <a:gd name="T77" fmla="*/ 8 h 353"/>
                <a:gd name="T78" fmla="*/ 258 w 299"/>
                <a:gd name="T79" fmla="*/ 3 h 353"/>
                <a:gd name="T80" fmla="*/ 256 w 299"/>
                <a:gd name="T81" fmla="*/ 0 h 353"/>
                <a:gd name="T82" fmla="*/ 107 w 299"/>
                <a:gd name="T83" fmla="*/ 15 h 35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9"/>
                <a:gd name="T127" fmla="*/ 0 h 353"/>
                <a:gd name="T128" fmla="*/ 299 w 299"/>
                <a:gd name="T129" fmla="*/ 353 h 35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9" h="353">
                  <a:moveTo>
                    <a:pt x="107" y="15"/>
                  </a:moveTo>
                  <a:lnTo>
                    <a:pt x="103" y="17"/>
                  </a:lnTo>
                  <a:lnTo>
                    <a:pt x="92" y="24"/>
                  </a:lnTo>
                  <a:lnTo>
                    <a:pt x="75" y="36"/>
                  </a:lnTo>
                  <a:lnTo>
                    <a:pt x="57" y="52"/>
                  </a:lnTo>
                  <a:lnTo>
                    <a:pt x="38" y="71"/>
                  </a:lnTo>
                  <a:lnTo>
                    <a:pt x="21" y="93"/>
                  </a:lnTo>
                  <a:lnTo>
                    <a:pt x="8" y="119"/>
                  </a:lnTo>
                  <a:lnTo>
                    <a:pt x="1" y="146"/>
                  </a:lnTo>
                  <a:lnTo>
                    <a:pt x="0" y="178"/>
                  </a:lnTo>
                  <a:lnTo>
                    <a:pt x="4" y="212"/>
                  </a:lnTo>
                  <a:lnTo>
                    <a:pt x="12" y="248"/>
                  </a:lnTo>
                  <a:lnTo>
                    <a:pt x="23" y="282"/>
                  </a:lnTo>
                  <a:lnTo>
                    <a:pt x="39" y="312"/>
                  </a:lnTo>
                  <a:lnTo>
                    <a:pt x="57" y="335"/>
                  </a:lnTo>
                  <a:lnTo>
                    <a:pt x="78" y="350"/>
                  </a:lnTo>
                  <a:lnTo>
                    <a:pt x="102" y="352"/>
                  </a:lnTo>
                  <a:lnTo>
                    <a:pt x="126" y="346"/>
                  </a:lnTo>
                  <a:lnTo>
                    <a:pt x="149" y="335"/>
                  </a:lnTo>
                  <a:lnTo>
                    <a:pt x="171" y="321"/>
                  </a:lnTo>
                  <a:lnTo>
                    <a:pt x="192" y="304"/>
                  </a:lnTo>
                  <a:lnTo>
                    <a:pt x="209" y="285"/>
                  </a:lnTo>
                  <a:lnTo>
                    <a:pt x="225" y="264"/>
                  </a:lnTo>
                  <a:lnTo>
                    <a:pt x="239" y="244"/>
                  </a:lnTo>
                  <a:lnTo>
                    <a:pt x="251" y="223"/>
                  </a:lnTo>
                  <a:lnTo>
                    <a:pt x="260" y="203"/>
                  </a:lnTo>
                  <a:lnTo>
                    <a:pt x="268" y="186"/>
                  </a:lnTo>
                  <a:lnTo>
                    <a:pt x="275" y="169"/>
                  </a:lnTo>
                  <a:lnTo>
                    <a:pt x="280" y="154"/>
                  </a:lnTo>
                  <a:lnTo>
                    <a:pt x="285" y="139"/>
                  </a:lnTo>
                  <a:lnTo>
                    <a:pt x="289" y="125"/>
                  </a:lnTo>
                  <a:lnTo>
                    <a:pt x="292" y="113"/>
                  </a:lnTo>
                  <a:lnTo>
                    <a:pt x="296" y="99"/>
                  </a:lnTo>
                  <a:lnTo>
                    <a:pt x="298" y="80"/>
                  </a:lnTo>
                  <a:lnTo>
                    <a:pt x="295" y="60"/>
                  </a:lnTo>
                  <a:lnTo>
                    <a:pt x="289" y="44"/>
                  </a:lnTo>
                  <a:lnTo>
                    <a:pt x="281" y="29"/>
                  </a:lnTo>
                  <a:lnTo>
                    <a:pt x="272" y="18"/>
                  </a:lnTo>
                  <a:lnTo>
                    <a:pt x="264" y="8"/>
                  </a:lnTo>
                  <a:lnTo>
                    <a:pt x="258" y="3"/>
                  </a:lnTo>
                  <a:lnTo>
                    <a:pt x="256" y="0"/>
                  </a:lnTo>
                  <a:lnTo>
                    <a:pt x="107" y="15"/>
                  </a:lnTo>
                </a:path>
              </a:pathLst>
            </a:custGeom>
            <a:solidFill>
              <a:srgbClr val="A2C1FE"/>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5" name="Freeform 76"/>
            <p:cNvSpPr>
              <a:spLocks/>
            </p:cNvSpPr>
            <p:nvPr/>
          </p:nvSpPr>
          <p:spPr bwMode="auto">
            <a:xfrm>
              <a:off x="618" y="2114"/>
              <a:ext cx="285" cy="345"/>
            </a:xfrm>
            <a:custGeom>
              <a:avLst/>
              <a:gdLst>
                <a:gd name="T0" fmla="*/ 40 w 285"/>
                <a:gd name="T1" fmla="*/ 48 h 345"/>
                <a:gd name="T2" fmla="*/ 49 w 285"/>
                <a:gd name="T3" fmla="*/ 36 h 345"/>
                <a:gd name="T4" fmla="*/ 65 w 285"/>
                <a:gd name="T5" fmla="*/ 20 h 345"/>
                <a:gd name="T6" fmla="*/ 84 w 285"/>
                <a:gd name="T7" fmla="*/ 7 h 345"/>
                <a:gd name="T8" fmla="*/ 102 w 285"/>
                <a:gd name="T9" fmla="*/ 1 h 345"/>
                <a:gd name="T10" fmla="*/ 127 w 285"/>
                <a:gd name="T11" fmla="*/ 0 h 345"/>
                <a:gd name="T12" fmla="*/ 154 w 285"/>
                <a:gd name="T13" fmla="*/ 2 h 345"/>
                <a:gd name="T14" fmla="*/ 180 w 285"/>
                <a:gd name="T15" fmla="*/ 11 h 345"/>
                <a:gd name="T16" fmla="*/ 201 w 285"/>
                <a:gd name="T17" fmla="*/ 23 h 345"/>
                <a:gd name="T18" fmla="*/ 214 w 285"/>
                <a:gd name="T19" fmla="*/ 35 h 345"/>
                <a:gd name="T20" fmla="*/ 221 w 285"/>
                <a:gd name="T21" fmla="*/ 47 h 345"/>
                <a:gd name="T22" fmla="*/ 218 w 285"/>
                <a:gd name="T23" fmla="*/ 60 h 345"/>
                <a:gd name="T24" fmla="*/ 211 w 285"/>
                <a:gd name="T25" fmla="*/ 77 h 345"/>
                <a:gd name="T26" fmla="*/ 206 w 285"/>
                <a:gd name="T27" fmla="*/ 87 h 345"/>
                <a:gd name="T28" fmla="*/ 205 w 285"/>
                <a:gd name="T29" fmla="*/ 96 h 345"/>
                <a:gd name="T30" fmla="*/ 209 w 285"/>
                <a:gd name="T31" fmla="*/ 106 h 345"/>
                <a:gd name="T32" fmla="*/ 221 w 285"/>
                <a:gd name="T33" fmla="*/ 132 h 345"/>
                <a:gd name="T34" fmla="*/ 244 w 285"/>
                <a:gd name="T35" fmla="*/ 173 h 345"/>
                <a:gd name="T36" fmla="*/ 267 w 285"/>
                <a:gd name="T37" fmla="*/ 212 h 345"/>
                <a:gd name="T38" fmla="*/ 281 w 285"/>
                <a:gd name="T39" fmla="*/ 248 h 345"/>
                <a:gd name="T40" fmla="*/ 284 w 285"/>
                <a:gd name="T41" fmla="*/ 279 h 345"/>
                <a:gd name="T42" fmla="*/ 284 w 285"/>
                <a:gd name="T43" fmla="*/ 307 h 345"/>
                <a:gd name="T44" fmla="*/ 284 w 285"/>
                <a:gd name="T45" fmla="*/ 329 h 345"/>
                <a:gd name="T46" fmla="*/ 284 w 285"/>
                <a:gd name="T47" fmla="*/ 342 h 345"/>
                <a:gd name="T48" fmla="*/ 239 w 285"/>
                <a:gd name="T49" fmla="*/ 344 h 345"/>
                <a:gd name="T50" fmla="*/ 128 w 285"/>
                <a:gd name="T51" fmla="*/ 314 h 345"/>
                <a:gd name="T52" fmla="*/ 0 w 285"/>
                <a:gd name="T53" fmla="*/ 332 h 345"/>
                <a:gd name="T54" fmla="*/ 6 w 285"/>
                <a:gd name="T55" fmla="*/ 315 h 345"/>
                <a:gd name="T56" fmla="*/ 18 w 285"/>
                <a:gd name="T57" fmla="*/ 269 h 345"/>
                <a:gd name="T58" fmla="*/ 30 w 285"/>
                <a:gd name="T59" fmla="*/ 211 h 345"/>
                <a:gd name="T60" fmla="*/ 33 w 285"/>
                <a:gd name="T61" fmla="*/ 155 h 345"/>
                <a:gd name="T62" fmla="*/ 32 w 285"/>
                <a:gd name="T63" fmla="*/ 116 h 345"/>
                <a:gd name="T64" fmla="*/ 34 w 285"/>
                <a:gd name="T65" fmla="*/ 83 h 345"/>
                <a:gd name="T66" fmla="*/ 37 w 285"/>
                <a:gd name="T67" fmla="*/ 58 h 345"/>
                <a:gd name="T68" fmla="*/ 39 w 285"/>
                <a:gd name="T69" fmla="*/ 50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5"/>
                <a:gd name="T106" fmla="*/ 0 h 345"/>
                <a:gd name="T107" fmla="*/ 285 w 28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5" h="345">
                  <a:moveTo>
                    <a:pt x="39" y="50"/>
                  </a:moveTo>
                  <a:lnTo>
                    <a:pt x="40" y="48"/>
                  </a:lnTo>
                  <a:lnTo>
                    <a:pt x="43" y="43"/>
                  </a:lnTo>
                  <a:lnTo>
                    <a:pt x="49" y="36"/>
                  </a:lnTo>
                  <a:lnTo>
                    <a:pt x="57" y="28"/>
                  </a:lnTo>
                  <a:lnTo>
                    <a:pt x="65" y="20"/>
                  </a:lnTo>
                  <a:lnTo>
                    <a:pt x="74" y="13"/>
                  </a:lnTo>
                  <a:lnTo>
                    <a:pt x="84" y="7"/>
                  </a:lnTo>
                  <a:lnTo>
                    <a:pt x="93" y="3"/>
                  </a:lnTo>
                  <a:lnTo>
                    <a:pt x="102" y="1"/>
                  </a:lnTo>
                  <a:lnTo>
                    <a:pt x="114" y="0"/>
                  </a:lnTo>
                  <a:lnTo>
                    <a:pt x="127" y="0"/>
                  </a:lnTo>
                  <a:lnTo>
                    <a:pt x="140" y="1"/>
                  </a:lnTo>
                  <a:lnTo>
                    <a:pt x="154" y="2"/>
                  </a:lnTo>
                  <a:lnTo>
                    <a:pt x="166" y="6"/>
                  </a:lnTo>
                  <a:lnTo>
                    <a:pt x="180" y="11"/>
                  </a:lnTo>
                  <a:lnTo>
                    <a:pt x="191" y="17"/>
                  </a:lnTo>
                  <a:lnTo>
                    <a:pt x="201" y="23"/>
                  </a:lnTo>
                  <a:lnTo>
                    <a:pt x="209" y="29"/>
                  </a:lnTo>
                  <a:lnTo>
                    <a:pt x="214" y="35"/>
                  </a:lnTo>
                  <a:lnTo>
                    <a:pt x="218" y="41"/>
                  </a:lnTo>
                  <a:lnTo>
                    <a:pt x="221" y="47"/>
                  </a:lnTo>
                  <a:lnTo>
                    <a:pt x="221" y="53"/>
                  </a:lnTo>
                  <a:lnTo>
                    <a:pt x="218" y="60"/>
                  </a:lnTo>
                  <a:lnTo>
                    <a:pt x="214" y="69"/>
                  </a:lnTo>
                  <a:lnTo>
                    <a:pt x="211" y="77"/>
                  </a:lnTo>
                  <a:lnTo>
                    <a:pt x="208" y="84"/>
                  </a:lnTo>
                  <a:lnTo>
                    <a:pt x="206" y="87"/>
                  </a:lnTo>
                  <a:lnTo>
                    <a:pt x="205" y="92"/>
                  </a:lnTo>
                  <a:lnTo>
                    <a:pt x="205" y="96"/>
                  </a:lnTo>
                  <a:lnTo>
                    <a:pt x="207" y="100"/>
                  </a:lnTo>
                  <a:lnTo>
                    <a:pt x="209" y="106"/>
                  </a:lnTo>
                  <a:lnTo>
                    <a:pt x="213" y="113"/>
                  </a:lnTo>
                  <a:lnTo>
                    <a:pt x="221" y="132"/>
                  </a:lnTo>
                  <a:lnTo>
                    <a:pt x="233" y="153"/>
                  </a:lnTo>
                  <a:lnTo>
                    <a:pt x="244" y="173"/>
                  </a:lnTo>
                  <a:lnTo>
                    <a:pt x="256" y="192"/>
                  </a:lnTo>
                  <a:lnTo>
                    <a:pt x="267" y="212"/>
                  </a:lnTo>
                  <a:lnTo>
                    <a:pt x="275" y="230"/>
                  </a:lnTo>
                  <a:lnTo>
                    <a:pt x="281" y="248"/>
                  </a:lnTo>
                  <a:lnTo>
                    <a:pt x="284" y="264"/>
                  </a:lnTo>
                  <a:lnTo>
                    <a:pt x="284" y="279"/>
                  </a:lnTo>
                  <a:lnTo>
                    <a:pt x="284" y="294"/>
                  </a:lnTo>
                  <a:lnTo>
                    <a:pt x="284" y="307"/>
                  </a:lnTo>
                  <a:lnTo>
                    <a:pt x="284" y="320"/>
                  </a:lnTo>
                  <a:lnTo>
                    <a:pt x="284" y="329"/>
                  </a:lnTo>
                  <a:lnTo>
                    <a:pt x="284" y="337"/>
                  </a:lnTo>
                  <a:lnTo>
                    <a:pt x="284" y="342"/>
                  </a:lnTo>
                  <a:lnTo>
                    <a:pt x="284" y="344"/>
                  </a:lnTo>
                  <a:lnTo>
                    <a:pt x="239" y="344"/>
                  </a:lnTo>
                  <a:lnTo>
                    <a:pt x="202" y="327"/>
                  </a:lnTo>
                  <a:lnTo>
                    <a:pt x="128" y="314"/>
                  </a:lnTo>
                  <a:lnTo>
                    <a:pt x="72" y="322"/>
                  </a:lnTo>
                  <a:lnTo>
                    <a:pt x="0" y="332"/>
                  </a:lnTo>
                  <a:lnTo>
                    <a:pt x="2" y="327"/>
                  </a:lnTo>
                  <a:lnTo>
                    <a:pt x="6" y="315"/>
                  </a:lnTo>
                  <a:lnTo>
                    <a:pt x="12" y="294"/>
                  </a:lnTo>
                  <a:lnTo>
                    <a:pt x="18" y="269"/>
                  </a:lnTo>
                  <a:lnTo>
                    <a:pt x="25" y="241"/>
                  </a:lnTo>
                  <a:lnTo>
                    <a:pt x="30" y="211"/>
                  </a:lnTo>
                  <a:lnTo>
                    <a:pt x="33" y="182"/>
                  </a:lnTo>
                  <a:lnTo>
                    <a:pt x="33" y="155"/>
                  </a:lnTo>
                  <a:lnTo>
                    <a:pt x="32" y="135"/>
                  </a:lnTo>
                  <a:lnTo>
                    <a:pt x="32" y="116"/>
                  </a:lnTo>
                  <a:lnTo>
                    <a:pt x="33" y="98"/>
                  </a:lnTo>
                  <a:lnTo>
                    <a:pt x="34" y="83"/>
                  </a:lnTo>
                  <a:lnTo>
                    <a:pt x="36" y="69"/>
                  </a:lnTo>
                  <a:lnTo>
                    <a:pt x="37" y="58"/>
                  </a:lnTo>
                  <a:lnTo>
                    <a:pt x="38" y="52"/>
                  </a:lnTo>
                  <a:lnTo>
                    <a:pt x="39" y="50"/>
                  </a:lnTo>
                </a:path>
              </a:pathLst>
            </a:custGeom>
            <a:solidFill>
              <a:srgbClr val="063DE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6" name="Freeform 77"/>
            <p:cNvSpPr>
              <a:spLocks/>
            </p:cNvSpPr>
            <p:nvPr/>
          </p:nvSpPr>
          <p:spPr bwMode="auto">
            <a:xfrm>
              <a:off x="618" y="2114"/>
              <a:ext cx="295" cy="355"/>
            </a:xfrm>
            <a:custGeom>
              <a:avLst/>
              <a:gdLst>
                <a:gd name="T0" fmla="*/ 41 w 295"/>
                <a:gd name="T1" fmla="*/ 49 h 355"/>
                <a:gd name="T2" fmla="*/ 51 w 295"/>
                <a:gd name="T3" fmla="*/ 37 h 355"/>
                <a:gd name="T4" fmla="*/ 67 w 295"/>
                <a:gd name="T5" fmla="*/ 21 h 355"/>
                <a:gd name="T6" fmla="*/ 87 w 295"/>
                <a:gd name="T7" fmla="*/ 7 h 355"/>
                <a:gd name="T8" fmla="*/ 106 w 295"/>
                <a:gd name="T9" fmla="*/ 1 h 355"/>
                <a:gd name="T10" fmla="*/ 131 w 295"/>
                <a:gd name="T11" fmla="*/ 0 h 355"/>
                <a:gd name="T12" fmla="*/ 159 w 295"/>
                <a:gd name="T13" fmla="*/ 2 h 355"/>
                <a:gd name="T14" fmla="*/ 186 w 295"/>
                <a:gd name="T15" fmla="*/ 11 h 355"/>
                <a:gd name="T16" fmla="*/ 208 w 295"/>
                <a:gd name="T17" fmla="*/ 24 h 355"/>
                <a:gd name="T18" fmla="*/ 222 w 295"/>
                <a:gd name="T19" fmla="*/ 36 h 355"/>
                <a:gd name="T20" fmla="*/ 229 w 295"/>
                <a:gd name="T21" fmla="*/ 48 h 355"/>
                <a:gd name="T22" fmla="*/ 226 w 295"/>
                <a:gd name="T23" fmla="*/ 62 h 355"/>
                <a:gd name="T24" fmla="*/ 218 w 295"/>
                <a:gd name="T25" fmla="*/ 79 h 355"/>
                <a:gd name="T26" fmla="*/ 213 w 295"/>
                <a:gd name="T27" fmla="*/ 90 h 355"/>
                <a:gd name="T28" fmla="*/ 212 w 295"/>
                <a:gd name="T29" fmla="*/ 99 h 355"/>
                <a:gd name="T30" fmla="*/ 216 w 295"/>
                <a:gd name="T31" fmla="*/ 109 h 355"/>
                <a:gd name="T32" fmla="*/ 229 w 295"/>
                <a:gd name="T33" fmla="*/ 136 h 355"/>
                <a:gd name="T34" fmla="*/ 253 w 295"/>
                <a:gd name="T35" fmla="*/ 178 h 355"/>
                <a:gd name="T36" fmla="*/ 276 w 295"/>
                <a:gd name="T37" fmla="*/ 218 h 355"/>
                <a:gd name="T38" fmla="*/ 291 w 295"/>
                <a:gd name="T39" fmla="*/ 255 h 355"/>
                <a:gd name="T40" fmla="*/ 294 w 295"/>
                <a:gd name="T41" fmla="*/ 287 h 355"/>
                <a:gd name="T42" fmla="*/ 294 w 295"/>
                <a:gd name="T43" fmla="*/ 316 h 355"/>
                <a:gd name="T44" fmla="*/ 294 w 295"/>
                <a:gd name="T45" fmla="*/ 339 h 355"/>
                <a:gd name="T46" fmla="*/ 294 w 295"/>
                <a:gd name="T47" fmla="*/ 352 h 355"/>
                <a:gd name="T48" fmla="*/ 247 w 295"/>
                <a:gd name="T49" fmla="*/ 354 h 355"/>
                <a:gd name="T50" fmla="*/ 133 w 295"/>
                <a:gd name="T51" fmla="*/ 323 h 355"/>
                <a:gd name="T52" fmla="*/ 0 w 295"/>
                <a:gd name="T53" fmla="*/ 342 h 355"/>
                <a:gd name="T54" fmla="*/ 6 w 295"/>
                <a:gd name="T55" fmla="*/ 324 h 355"/>
                <a:gd name="T56" fmla="*/ 19 w 295"/>
                <a:gd name="T57" fmla="*/ 277 h 355"/>
                <a:gd name="T58" fmla="*/ 31 w 295"/>
                <a:gd name="T59" fmla="*/ 217 h 355"/>
                <a:gd name="T60" fmla="*/ 34 w 295"/>
                <a:gd name="T61" fmla="*/ 159 h 355"/>
                <a:gd name="T62" fmla="*/ 33 w 295"/>
                <a:gd name="T63" fmla="*/ 119 h 355"/>
                <a:gd name="T64" fmla="*/ 35 w 295"/>
                <a:gd name="T65" fmla="*/ 85 h 355"/>
                <a:gd name="T66" fmla="*/ 38 w 295"/>
                <a:gd name="T67" fmla="*/ 60 h 355"/>
                <a:gd name="T68" fmla="*/ 40 w 295"/>
                <a:gd name="T69" fmla="*/ 51 h 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5"/>
                <a:gd name="T106" fmla="*/ 0 h 355"/>
                <a:gd name="T107" fmla="*/ 295 w 295"/>
                <a:gd name="T108" fmla="*/ 355 h 3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5" h="355">
                  <a:moveTo>
                    <a:pt x="40" y="51"/>
                  </a:moveTo>
                  <a:lnTo>
                    <a:pt x="41" y="49"/>
                  </a:lnTo>
                  <a:lnTo>
                    <a:pt x="45" y="44"/>
                  </a:lnTo>
                  <a:lnTo>
                    <a:pt x="51" y="37"/>
                  </a:lnTo>
                  <a:lnTo>
                    <a:pt x="59" y="29"/>
                  </a:lnTo>
                  <a:lnTo>
                    <a:pt x="67" y="21"/>
                  </a:lnTo>
                  <a:lnTo>
                    <a:pt x="77" y="13"/>
                  </a:lnTo>
                  <a:lnTo>
                    <a:pt x="87" y="7"/>
                  </a:lnTo>
                  <a:lnTo>
                    <a:pt x="96" y="3"/>
                  </a:lnTo>
                  <a:lnTo>
                    <a:pt x="106" y="1"/>
                  </a:lnTo>
                  <a:lnTo>
                    <a:pt x="118" y="0"/>
                  </a:lnTo>
                  <a:lnTo>
                    <a:pt x="131" y="0"/>
                  </a:lnTo>
                  <a:lnTo>
                    <a:pt x="145" y="1"/>
                  </a:lnTo>
                  <a:lnTo>
                    <a:pt x="159" y="2"/>
                  </a:lnTo>
                  <a:lnTo>
                    <a:pt x="172" y="6"/>
                  </a:lnTo>
                  <a:lnTo>
                    <a:pt x="186" y="11"/>
                  </a:lnTo>
                  <a:lnTo>
                    <a:pt x="198" y="17"/>
                  </a:lnTo>
                  <a:lnTo>
                    <a:pt x="208" y="24"/>
                  </a:lnTo>
                  <a:lnTo>
                    <a:pt x="216" y="30"/>
                  </a:lnTo>
                  <a:lnTo>
                    <a:pt x="222" y="36"/>
                  </a:lnTo>
                  <a:lnTo>
                    <a:pt x="226" y="42"/>
                  </a:lnTo>
                  <a:lnTo>
                    <a:pt x="229" y="48"/>
                  </a:lnTo>
                  <a:lnTo>
                    <a:pt x="229" y="55"/>
                  </a:lnTo>
                  <a:lnTo>
                    <a:pt x="226" y="62"/>
                  </a:lnTo>
                  <a:lnTo>
                    <a:pt x="222" y="71"/>
                  </a:lnTo>
                  <a:lnTo>
                    <a:pt x="218" y="79"/>
                  </a:lnTo>
                  <a:lnTo>
                    <a:pt x="215" y="86"/>
                  </a:lnTo>
                  <a:lnTo>
                    <a:pt x="213" y="90"/>
                  </a:lnTo>
                  <a:lnTo>
                    <a:pt x="212" y="95"/>
                  </a:lnTo>
                  <a:lnTo>
                    <a:pt x="212" y="99"/>
                  </a:lnTo>
                  <a:lnTo>
                    <a:pt x="214" y="103"/>
                  </a:lnTo>
                  <a:lnTo>
                    <a:pt x="216" y="109"/>
                  </a:lnTo>
                  <a:lnTo>
                    <a:pt x="220" y="116"/>
                  </a:lnTo>
                  <a:lnTo>
                    <a:pt x="229" y="136"/>
                  </a:lnTo>
                  <a:lnTo>
                    <a:pt x="241" y="157"/>
                  </a:lnTo>
                  <a:lnTo>
                    <a:pt x="253" y="178"/>
                  </a:lnTo>
                  <a:lnTo>
                    <a:pt x="265" y="198"/>
                  </a:lnTo>
                  <a:lnTo>
                    <a:pt x="276" y="218"/>
                  </a:lnTo>
                  <a:lnTo>
                    <a:pt x="285" y="237"/>
                  </a:lnTo>
                  <a:lnTo>
                    <a:pt x="291" y="255"/>
                  </a:lnTo>
                  <a:lnTo>
                    <a:pt x="294" y="272"/>
                  </a:lnTo>
                  <a:lnTo>
                    <a:pt x="294" y="287"/>
                  </a:lnTo>
                  <a:lnTo>
                    <a:pt x="294" y="303"/>
                  </a:lnTo>
                  <a:lnTo>
                    <a:pt x="294" y="316"/>
                  </a:lnTo>
                  <a:lnTo>
                    <a:pt x="294" y="329"/>
                  </a:lnTo>
                  <a:lnTo>
                    <a:pt x="294" y="339"/>
                  </a:lnTo>
                  <a:lnTo>
                    <a:pt x="294" y="347"/>
                  </a:lnTo>
                  <a:lnTo>
                    <a:pt x="294" y="352"/>
                  </a:lnTo>
                  <a:lnTo>
                    <a:pt x="294" y="354"/>
                  </a:lnTo>
                  <a:lnTo>
                    <a:pt x="247" y="354"/>
                  </a:lnTo>
                  <a:lnTo>
                    <a:pt x="209" y="337"/>
                  </a:lnTo>
                  <a:lnTo>
                    <a:pt x="133" y="323"/>
                  </a:lnTo>
                  <a:lnTo>
                    <a:pt x="75" y="331"/>
                  </a:lnTo>
                  <a:lnTo>
                    <a:pt x="0" y="342"/>
                  </a:lnTo>
                  <a:lnTo>
                    <a:pt x="2" y="337"/>
                  </a:lnTo>
                  <a:lnTo>
                    <a:pt x="6" y="324"/>
                  </a:lnTo>
                  <a:lnTo>
                    <a:pt x="12" y="303"/>
                  </a:lnTo>
                  <a:lnTo>
                    <a:pt x="19" y="277"/>
                  </a:lnTo>
                  <a:lnTo>
                    <a:pt x="26" y="248"/>
                  </a:lnTo>
                  <a:lnTo>
                    <a:pt x="31" y="217"/>
                  </a:lnTo>
                  <a:lnTo>
                    <a:pt x="34" y="187"/>
                  </a:lnTo>
                  <a:lnTo>
                    <a:pt x="34" y="159"/>
                  </a:lnTo>
                  <a:lnTo>
                    <a:pt x="33" y="139"/>
                  </a:lnTo>
                  <a:lnTo>
                    <a:pt x="33" y="119"/>
                  </a:lnTo>
                  <a:lnTo>
                    <a:pt x="34" y="101"/>
                  </a:lnTo>
                  <a:lnTo>
                    <a:pt x="35" y="85"/>
                  </a:lnTo>
                  <a:lnTo>
                    <a:pt x="37" y="71"/>
                  </a:lnTo>
                  <a:lnTo>
                    <a:pt x="38" y="60"/>
                  </a:lnTo>
                  <a:lnTo>
                    <a:pt x="39" y="54"/>
                  </a:lnTo>
                  <a:lnTo>
                    <a:pt x="40" y="51"/>
                  </a:lnTo>
                </a:path>
              </a:pathLst>
            </a:custGeom>
            <a:noFill/>
            <a:ln w="12700" cap="rnd" cmpd="sng">
              <a:solidFill>
                <a:srgbClr val="081D5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7" name="Freeform 78"/>
            <p:cNvSpPr>
              <a:spLocks/>
            </p:cNvSpPr>
            <p:nvPr/>
          </p:nvSpPr>
          <p:spPr bwMode="auto">
            <a:xfrm>
              <a:off x="547" y="3035"/>
              <a:ext cx="78" cy="46"/>
            </a:xfrm>
            <a:custGeom>
              <a:avLst/>
              <a:gdLst>
                <a:gd name="T0" fmla="*/ 4 w 78"/>
                <a:gd name="T1" fmla="*/ 45 h 46"/>
                <a:gd name="T2" fmla="*/ 9 w 78"/>
                <a:gd name="T3" fmla="*/ 45 h 46"/>
                <a:gd name="T4" fmla="*/ 14 w 78"/>
                <a:gd name="T5" fmla="*/ 44 h 46"/>
                <a:gd name="T6" fmla="*/ 19 w 78"/>
                <a:gd name="T7" fmla="*/ 44 h 46"/>
                <a:gd name="T8" fmla="*/ 25 w 78"/>
                <a:gd name="T9" fmla="*/ 43 h 46"/>
                <a:gd name="T10" fmla="*/ 27 w 78"/>
                <a:gd name="T11" fmla="*/ 43 h 46"/>
                <a:gd name="T12" fmla="*/ 27 w 78"/>
                <a:gd name="T13" fmla="*/ 41 h 46"/>
                <a:gd name="T14" fmla="*/ 27 w 78"/>
                <a:gd name="T15" fmla="*/ 39 h 46"/>
                <a:gd name="T16" fmla="*/ 28 w 78"/>
                <a:gd name="T17" fmla="*/ 38 h 46"/>
                <a:gd name="T18" fmla="*/ 29 w 78"/>
                <a:gd name="T19" fmla="*/ 36 h 46"/>
                <a:gd name="T20" fmla="*/ 29 w 78"/>
                <a:gd name="T21" fmla="*/ 35 h 46"/>
                <a:gd name="T22" fmla="*/ 29 w 78"/>
                <a:gd name="T23" fmla="*/ 34 h 46"/>
                <a:gd name="T24" fmla="*/ 34 w 78"/>
                <a:gd name="T25" fmla="*/ 31 h 46"/>
                <a:gd name="T26" fmla="*/ 38 w 78"/>
                <a:gd name="T27" fmla="*/ 28 h 46"/>
                <a:gd name="T28" fmla="*/ 42 w 78"/>
                <a:gd name="T29" fmla="*/ 25 h 46"/>
                <a:gd name="T30" fmla="*/ 47 w 78"/>
                <a:gd name="T31" fmla="*/ 22 h 46"/>
                <a:gd name="T32" fmla="*/ 54 w 78"/>
                <a:gd name="T33" fmla="*/ 21 h 46"/>
                <a:gd name="T34" fmla="*/ 61 w 78"/>
                <a:gd name="T35" fmla="*/ 17 h 46"/>
                <a:gd name="T36" fmla="*/ 68 w 78"/>
                <a:gd name="T37" fmla="*/ 12 h 46"/>
                <a:gd name="T38" fmla="*/ 73 w 78"/>
                <a:gd name="T39" fmla="*/ 6 h 46"/>
                <a:gd name="T40" fmla="*/ 77 w 78"/>
                <a:gd name="T41" fmla="*/ 2 h 46"/>
                <a:gd name="T42" fmla="*/ 76 w 78"/>
                <a:gd name="T43" fmla="*/ 1 h 46"/>
                <a:gd name="T44" fmla="*/ 75 w 78"/>
                <a:gd name="T45" fmla="*/ 0 h 46"/>
                <a:gd name="T46" fmla="*/ 74 w 78"/>
                <a:gd name="T47" fmla="*/ 1 h 46"/>
                <a:gd name="T48" fmla="*/ 70 w 78"/>
                <a:gd name="T49" fmla="*/ 5 h 46"/>
                <a:gd name="T50" fmla="*/ 66 w 78"/>
                <a:gd name="T51" fmla="*/ 10 h 46"/>
                <a:gd name="T52" fmla="*/ 62 w 78"/>
                <a:gd name="T53" fmla="*/ 14 h 46"/>
                <a:gd name="T54" fmla="*/ 56 w 78"/>
                <a:gd name="T55" fmla="*/ 16 h 46"/>
                <a:gd name="T56" fmla="*/ 50 w 78"/>
                <a:gd name="T57" fmla="*/ 18 h 46"/>
                <a:gd name="T58" fmla="*/ 44 w 78"/>
                <a:gd name="T59" fmla="*/ 20 h 46"/>
                <a:gd name="T60" fmla="*/ 40 w 78"/>
                <a:gd name="T61" fmla="*/ 23 h 46"/>
                <a:gd name="T62" fmla="*/ 35 w 78"/>
                <a:gd name="T63" fmla="*/ 26 h 46"/>
                <a:gd name="T64" fmla="*/ 27 w 78"/>
                <a:gd name="T65" fmla="*/ 30 h 46"/>
                <a:gd name="T66" fmla="*/ 26 w 78"/>
                <a:gd name="T67" fmla="*/ 33 h 46"/>
                <a:gd name="T68" fmla="*/ 24 w 78"/>
                <a:gd name="T69" fmla="*/ 39 h 46"/>
                <a:gd name="T70" fmla="*/ 25 w 78"/>
                <a:gd name="T71" fmla="*/ 40 h 46"/>
                <a:gd name="T72" fmla="*/ 19 w 78"/>
                <a:gd name="T73" fmla="*/ 40 h 46"/>
                <a:gd name="T74" fmla="*/ 13 w 78"/>
                <a:gd name="T75" fmla="*/ 39 h 46"/>
                <a:gd name="T76" fmla="*/ 8 w 78"/>
                <a:gd name="T77" fmla="*/ 38 h 46"/>
                <a:gd name="T78" fmla="*/ 3 w 78"/>
                <a:gd name="T79" fmla="*/ 38 h 46"/>
                <a:gd name="T80" fmla="*/ 0 w 78"/>
                <a:gd name="T81" fmla="*/ 37 h 46"/>
                <a:gd name="T82" fmla="*/ 0 w 78"/>
                <a:gd name="T83" fmla="*/ 38 h 46"/>
                <a:gd name="T84" fmla="*/ 1 w 78"/>
                <a:gd name="T85" fmla="*/ 39 h 46"/>
                <a:gd name="T86" fmla="*/ 4 w 78"/>
                <a:gd name="T87" fmla="*/ 40 h 46"/>
                <a:gd name="T88" fmla="*/ 5 w 78"/>
                <a:gd name="T89" fmla="*/ 42 h 46"/>
                <a:gd name="T90" fmla="*/ 7 w 78"/>
                <a:gd name="T91" fmla="*/ 42 h 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
                <a:gd name="T139" fmla="*/ 0 h 46"/>
                <a:gd name="T140" fmla="*/ 78 w 78"/>
                <a:gd name="T141" fmla="*/ 46 h 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 h="46">
                  <a:moveTo>
                    <a:pt x="2" y="45"/>
                  </a:moveTo>
                  <a:lnTo>
                    <a:pt x="4" y="45"/>
                  </a:lnTo>
                  <a:lnTo>
                    <a:pt x="6" y="45"/>
                  </a:lnTo>
                  <a:lnTo>
                    <a:pt x="9" y="45"/>
                  </a:lnTo>
                  <a:lnTo>
                    <a:pt x="12" y="45"/>
                  </a:lnTo>
                  <a:lnTo>
                    <a:pt x="14" y="44"/>
                  </a:lnTo>
                  <a:lnTo>
                    <a:pt x="17" y="44"/>
                  </a:lnTo>
                  <a:lnTo>
                    <a:pt x="19" y="44"/>
                  </a:lnTo>
                  <a:lnTo>
                    <a:pt x="21" y="43"/>
                  </a:lnTo>
                  <a:lnTo>
                    <a:pt x="25" y="43"/>
                  </a:lnTo>
                  <a:lnTo>
                    <a:pt x="26" y="43"/>
                  </a:lnTo>
                  <a:lnTo>
                    <a:pt x="27" y="43"/>
                  </a:lnTo>
                  <a:lnTo>
                    <a:pt x="27" y="41"/>
                  </a:lnTo>
                  <a:lnTo>
                    <a:pt x="27" y="40"/>
                  </a:lnTo>
                  <a:lnTo>
                    <a:pt x="27" y="39"/>
                  </a:lnTo>
                  <a:lnTo>
                    <a:pt x="28" y="38"/>
                  </a:lnTo>
                  <a:lnTo>
                    <a:pt x="28" y="37"/>
                  </a:lnTo>
                  <a:lnTo>
                    <a:pt x="29" y="36"/>
                  </a:lnTo>
                  <a:lnTo>
                    <a:pt x="29" y="34"/>
                  </a:lnTo>
                  <a:lnTo>
                    <a:pt x="29" y="35"/>
                  </a:lnTo>
                  <a:lnTo>
                    <a:pt x="30" y="33"/>
                  </a:lnTo>
                  <a:lnTo>
                    <a:pt x="29" y="34"/>
                  </a:lnTo>
                  <a:lnTo>
                    <a:pt x="32" y="33"/>
                  </a:lnTo>
                  <a:lnTo>
                    <a:pt x="34" y="31"/>
                  </a:lnTo>
                  <a:lnTo>
                    <a:pt x="36" y="29"/>
                  </a:lnTo>
                  <a:lnTo>
                    <a:pt x="38" y="28"/>
                  </a:lnTo>
                  <a:lnTo>
                    <a:pt x="40" y="26"/>
                  </a:lnTo>
                  <a:lnTo>
                    <a:pt x="42" y="25"/>
                  </a:lnTo>
                  <a:lnTo>
                    <a:pt x="44" y="24"/>
                  </a:lnTo>
                  <a:lnTo>
                    <a:pt x="47" y="22"/>
                  </a:lnTo>
                  <a:lnTo>
                    <a:pt x="50" y="22"/>
                  </a:lnTo>
                  <a:lnTo>
                    <a:pt x="54" y="21"/>
                  </a:lnTo>
                  <a:lnTo>
                    <a:pt x="58" y="20"/>
                  </a:lnTo>
                  <a:lnTo>
                    <a:pt x="61" y="17"/>
                  </a:lnTo>
                  <a:lnTo>
                    <a:pt x="65" y="15"/>
                  </a:lnTo>
                  <a:lnTo>
                    <a:pt x="68" y="12"/>
                  </a:lnTo>
                  <a:lnTo>
                    <a:pt x="71" y="9"/>
                  </a:lnTo>
                  <a:lnTo>
                    <a:pt x="73" y="6"/>
                  </a:lnTo>
                  <a:lnTo>
                    <a:pt x="77" y="2"/>
                  </a:lnTo>
                  <a:lnTo>
                    <a:pt x="77" y="1"/>
                  </a:lnTo>
                  <a:lnTo>
                    <a:pt x="76" y="1"/>
                  </a:lnTo>
                  <a:lnTo>
                    <a:pt x="76" y="0"/>
                  </a:lnTo>
                  <a:lnTo>
                    <a:pt x="75" y="0"/>
                  </a:lnTo>
                  <a:lnTo>
                    <a:pt x="74" y="0"/>
                  </a:lnTo>
                  <a:lnTo>
                    <a:pt x="74" y="1"/>
                  </a:lnTo>
                  <a:lnTo>
                    <a:pt x="72" y="3"/>
                  </a:lnTo>
                  <a:lnTo>
                    <a:pt x="70" y="5"/>
                  </a:lnTo>
                  <a:lnTo>
                    <a:pt x="68" y="8"/>
                  </a:lnTo>
                  <a:lnTo>
                    <a:pt x="66" y="10"/>
                  </a:lnTo>
                  <a:lnTo>
                    <a:pt x="64" y="12"/>
                  </a:lnTo>
                  <a:lnTo>
                    <a:pt x="62" y="14"/>
                  </a:lnTo>
                  <a:lnTo>
                    <a:pt x="59" y="16"/>
                  </a:lnTo>
                  <a:lnTo>
                    <a:pt x="56" y="16"/>
                  </a:lnTo>
                  <a:lnTo>
                    <a:pt x="53" y="17"/>
                  </a:lnTo>
                  <a:lnTo>
                    <a:pt x="50" y="18"/>
                  </a:lnTo>
                  <a:lnTo>
                    <a:pt x="47" y="19"/>
                  </a:lnTo>
                  <a:lnTo>
                    <a:pt x="44" y="20"/>
                  </a:lnTo>
                  <a:lnTo>
                    <a:pt x="42" y="21"/>
                  </a:lnTo>
                  <a:lnTo>
                    <a:pt x="40" y="23"/>
                  </a:lnTo>
                  <a:lnTo>
                    <a:pt x="37" y="25"/>
                  </a:lnTo>
                  <a:lnTo>
                    <a:pt x="35" y="26"/>
                  </a:lnTo>
                  <a:lnTo>
                    <a:pt x="28" y="30"/>
                  </a:lnTo>
                  <a:lnTo>
                    <a:pt x="27" y="30"/>
                  </a:lnTo>
                  <a:lnTo>
                    <a:pt x="27" y="31"/>
                  </a:lnTo>
                  <a:lnTo>
                    <a:pt x="26" y="33"/>
                  </a:lnTo>
                  <a:lnTo>
                    <a:pt x="26" y="34"/>
                  </a:lnTo>
                  <a:lnTo>
                    <a:pt x="24" y="39"/>
                  </a:lnTo>
                  <a:lnTo>
                    <a:pt x="23" y="42"/>
                  </a:lnTo>
                  <a:lnTo>
                    <a:pt x="25" y="40"/>
                  </a:lnTo>
                  <a:lnTo>
                    <a:pt x="21" y="40"/>
                  </a:lnTo>
                  <a:lnTo>
                    <a:pt x="19" y="40"/>
                  </a:lnTo>
                  <a:lnTo>
                    <a:pt x="17" y="40"/>
                  </a:lnTo>
                  <a:lnTo>
                    <a:pt x="13" y="39"/>
                  </a:lnTo>
                  <a:lnTo>
                    <a:pt x="11" y="39"/>
                  </a:lnTo>
                  <a:lnTo>
                    <a:pt x="8" y="38"/>
                  </a:lnTo>
                  <a:lnTo>
                    <a:pt x="5" y="38"/>
                  </a:lnTo>
                  <a:lnTo>
                    <a:pt x="3" y="38"/>
                  </a:lnTo>
                  <a:lnTo>
                    <a:pt x="1" y="37"/>
                  </a:lnTo>
                  <a:lnTo>
                    <a:pt x="0" y="37"/>
                  </a:lnTo>
                  <a:lnTo>
                    <a:pt x="0" y="38"/>
                  </a:lnTo>
                  <a:lnTo>
                    <a:pt x="1" y="38"/>
                  </a:lnTo>
                  <a:lnTo>
                    <a:pt x="1" y="39"/>
                  </a:lnTo>
                  <a:lnTo>
                    <a:pt x="2" y="40"/>
                  </a:lnTo>
                  <a:lnTo>
                    <a:pt x="4" y="40"/>
                  </a:lnTo>
                  <a:lnTo>
                    <a:pt x="4" y="41"/>
                  </a:lnTo>
                  <a:lnTo>
                    <a:pt x="5" y="42"/>
                  </a:lnTo>
                  <a:lnTo>
                    <a:pt x="6" y="42"/>
                  </a:lnTo>
                  <a:lnTo>
                    <a:pt x="7" y="42"/>
                  </a:lnTo>
                  <a:lnTo>
                    <a:pt x="2" y="4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8" name="Freeform 79"/>
            <p:cNvSpPr>
              <a:spLocks/>
            </p:cNvSpPr>
            <p:nvPr/>
          </p:nvSpPr>
          <p:spPr bwMode="auto">
            <a:xfrm>
              <a:off x="432" y="3133"/>
              <a:ext cx="46" cy="31"/>
            </a:xfrm>
            <a:custGeom>
              <a:avLst/>
              <a:gdLst>
                <a:gd name="T0" fmla="*/ 2 w 46"/>
                <a:gd name="T1" fmla="*/ 30 h 31"/>
                <a:gd name="T2" fmla="*/ 7 w 46"/>
                <a:gd name="T3" fmla="*/ 30 h 31"/>
                <a:gd name="T4" fmla="*/ 11 w 46"/>
                <a:gd name="T5" fmla="*/ 29 h 31"/>
                <a:gd name="T6" fmla="*/ 16 w 46"/>
                <a:gd name="T7" fmla="*/ 27 h 31"/>
                <a:gd name="T8" fmla="*/ 20 w 46"/>
                <a:gd name="T9" fmla="*/ 26 h 31"/>
                <a:gd name="T10" fmla="*/ 24 w 46"/>
                <a:gd name="T11" fmla="*/ 23 h 31"/>
                <a:gd name="T12" fmla="*/ 27 w 46"/>
                <a:gd name="T13" fmla="*/ 20 h 31"/>
                <a:gd name="T14" fmla="*/ 29 w 46"/>
                <a:gd name="T15" fmla="*/ 17 h 31"/>
                <a:gd name="T16" fmla="*/ 32 w 46"/>
                <a:gd name="T17" fmla="*/ 12 h 31"/>
                <a:gd name="T18" fmla="*/ 33 w 46"/>
                <a:gd name="T19" fmla="*/ 9 h 31"/>
                <a:gd name="T20" fmla="*/ 34 w 46"/>
                <a:gd name="T21" fmla="*/ 8 h 31"/>
                <a:gd name="T22" fmla="*/ 34 w 46"/>
                <a:gd name="T23" fmla="*/ 8 h 31"/>
                <a:gd name="T24" fmla="*/ 36 w 46"/>
                <a:gd name="T25" fmla="*/ 8 h 31"/>
                <a:gd name="T26" fmla="*/ 37 w 46"/>
                <a:gd name="T27" fmla="*/ 8 h 31"/>
                <a:gd name="T28" fmla="*/ 38 w 46"/>
                <a:gd name="T29" fmla="*/ 8 h 31"/>
                <a:gd name="T30" fmla="*/ 39 w 46"/>
                <a:gd name="T31" fmla="*/ 7 h 31"/>
                <a:gd name="T32" fmla="*/ 41 w 46"/>
                <a:gd name="T33" fmla="*/ 7 h 31"/>
                <a:gd name="T34" fmla="*/ 42 w 46"/>
                <a:gd name="T35" fmla="*/ 6 h 31"/>
                <a:gd name="T36" fmla="*/ 43 w 46"/>
                <a:gd name="T37" fmla="*/ 5 h 31"/>
                <a:gd name="T38" fmla="*/ 43 w 46"/>
                <a:gd name="T39" fmla="*/ 4 h 31"/>
                <a:gd name="T40" fmla="*/ 45 w 46"/>
                <a:gd name="T41" fmla="*/ 3 h 31"/>
                <a:gd name="T42" fmla="*/ 45 w 46"/>
                <a:gd name="T43" fmla="*/ 2 h 31"/>
                <a:gd name="T44" fmla="*/ 45 w 46"/>
                <a:gd name="T45" fmla="*/ 2 h 31"/>
                <a:gd name="T46" fmla="*/ 45 w 46"/>
                <a:gd name="T47" fmla="*/ 1 h 31"/>
                <a:gd name="T48" fmla="*/ 44 w 46"/>
                <a:gd name="T49" fmla="*/ 1 h 31"/>
                <a:gd name="T50" fmla="*/ 44 w 46"/>
                <a:gd name="T51" fmla="*/ 0 h 31"/>
                <a:gd name="T52" fmla="*/ 43 w 46"/>
                <a:gd name="T53" fmla="*/ 0 h 31"/>
                <a:gd name="T54" fmla="*/ 43 w 46"/>
                <a:gd name="T55" fmla="*/ 0 h 31"/>
                <a:gd name="T56" fmla="*/ 43 w 46"/>
                <a:gd name="T57" fmla="*/ 1 h 31"/>
                <a:gd name="T58" fmla="*/ 42 w 46"/>
                <a:gd name="T59" fmla="*/ 1 h 31"/>
                <a:gd name="T60" fmla="*/ 42 w 46"/>
                <a:gd name="T61" fmla="*/ 2 h 31"/>
                <a:gd name="T62" fmla="*/ 41 w 46"/>
                <a:gd name="T63" fmla="*/ 2 h 31"/>
                <a:gd name="T64" fmla="*/ 41 w 46"/>
                <a:gd name="T65" fmla="*/ 3 h 31"/>
                <a:gd name="T66" fmla="*/ 40 w 46"/>
                <a:gd name="T67" fmla="*/ 3 h 31"/>
                <a:gd name="T68" fmla="*/ 40 w 46"/>
                <a:gd name="T69" fmla="*/ 4 h 31"/>
                <a:gd name="T70" fmla="*/ 34 w 46"/>
                <a:gd name="T71" fmla="*/ 5 h 31"/>
                <a:gd name="T72" fmla="*/ 33 w 46"/>
                <a:gd name="T73" fmla="*/ 5 h 31"/>
                <a:gd name="T74" fmla="*/ 33 w 46"/>
                <a:gd name="T75" fmla="*/ 5 h 31"/>
                <a:gd name="T76" fmla="*/ 32 w 46"/>
                <a:gd name="T77" fmla="*/ 5 h 31"/>
                <a:gd name="T78" fmla="*/ 30 w 46"/>
                <a:gd name="T79" fmla="*/ 7 h 31"/>
                <a:gd name="T80" fmla="*/ 30 w 46"/>
                <a:gd name="T81" fmla="*/ 8 h 31"/>
                <a:gd name="T82" fmla="*/ 29 w 46"/>
                <a:gd name="T83" fmla="*/ 11 h 31"/>
                <a:gd name="T84" fmla="*/ 29 w 46"/>
                <a:gd name="T85" fmla="*/ 11 h 31"/>
                <a:gd name="T86" fmla="*/ 27 w 46"/>
                <a:gd name="T87" fmla="*/ 15 h 31"/>
                <a:gd name="T88" fmla="*/ 25 w 46"/>
                <a:gd name="T89" fmla="*/ 18 h 31"/>
                <a:gd name="T90" fmla="*/ 21 w 46"/>
                <a:gd name="T91" fmla="*/ 21 h 31"/>
                <a:gd name="T92" fmla="*/ 18 w 46"/>
                <a:gd name="T93" fmla="*/ 23 h 31"/>
                <a:gd name="T94" fmla="*/ 14 w 46"/>
                <a:gd name="T95" fmla="*/ 24 h 31"/>
                <a:gd name="T96" fmla="*/ 10 w 46"/>
                <a:gd name="T97" fmla="*/ 26 h 31"/>
                <a:gd name="T98" fmla="*/ 5 w 46"/>
                <a:gd name="T99" fmla="*/ 26 h 31"/>
                <a:gd name="T100" fmla="*/ 1 w 46"/>
                <a:gd name="T101" fmla="*/ 27 h 31"/>
                <a:gd name="T102" fmla="*/ 0 w 46"/>
                <a:gd name="T103" fmla="*/ 27 h 31"/>
                <a:gd name="T104" fmla="*/ 0 w 46"/>
                <a:gd name="T105" fmla="*/ 28 h 31"/>
                <a:gd name="T106" fmla="*/ 0 w 46"/>
                <a:gd name="T107" fmla="*/ 29 h 31"/>
                <a:gd name="T108" fmla="*/ 0 w 46"/>
                <a:gd name="T109" fmla="*/ 29 h 31"/>
                <a:gd name="T110" fmla="*/ 0 w 46"/>
                <a:gd name="T111" fmla="*/ 30 h 31"/>
                <a:gd name="T112" fmla="*/ 1 w 46"/>
                <a:gd name="T113" fmla="*/ 30 h 31"/>
                <a:gd name="T114" fmla="*/ 2 w 46"/>
                <a:gd name="T115" fmla="*/ 30 h 31"/>
                <a:gd name="T116" fmla="*/ 2 w 46"/>
                <a:gd name="T117" fmla="*/ 30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31"/>
                <a:gd name="T179" fmla="*/ 46 w 46"/>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31">
                  <a:moveTo>
                    <a:pt x="2" y="30"/>
                  </a:moveTo>
                  <a:lnTo>
                    <a:pt x="7" y="30"/>
                  </a:lnTo>
                  <a:lnTo>
                    <a:pt x="11" y="29"/>
                  </a:lnTo>
                  <a:lnTo>
                    <a:pt x="16" y="27"/>
                  </a:lnTo>
                  <a:lnTo>
                    <a:pt x="20" y="26"/>
                  </a:lnTo>
                  <a:lnTo>
                    <a:pt x="24" y="23"/>
                  </a:lnTo>
                  <a:lnTo>
                    <a:pt x="27" y="20"/>
                  </a:lnTo>
                  <a:lnTo>
                    <a:pt x="29" y="17"/>
                  </a:lnTo>
                  <a:lnTo>
                    <a:pt x="32" y="12"/>
                  </a:lnTo>
                  <a:lnTo>
                    <a:pt x="33" y="9"/>
                  </a:lnTo>
                  <a:lnTo>
                    <a:pt x="34" y="8"/>
                  </a:lnTo>
                  <a:lnTo>
                    <a:pt x="36" y="8"/>
                  </a:lnTo>
                  <a:lnTo>
                    <a:pt x="37" y="8"/>
                  </a:lnTo>
                  <a:lnTo>
                    <a:pt x="38" y="8"/>
                  </a:lnTo>
                  <a:lnTo>
                    <a:pt x="39" y="7"/>
                  </a:lnTo>
                  <a:lnTo>
                    <a:pt x="41" y="7"/>
                  </a:lnTo>
                  <a:lnTo>
                    <a:pt x="42" y="6"/>
                  </a:lnTo>
                  <a:lnTo>
                    <a:pt x="43" y="5"/>
                  </a:lnTo>
                  <a:lnTo>
                    <a:pt x="43" y="4"/>
                  </a:lnTo>
                  <a:lnTo>
                    <a:pt x="45" y="3"/>
                  </a:lnTo>
                  <a:lnTo>
                    <a:pt x="45" y="2"/>
                  </a:lnTo>
                  <a:lnTo>
                    <a:pt x="45" y="1"/>
                  </a:lnTo>
                  <a:lnTo>
                    <a:pt x="44" y="1"/>
                  </a:lnTo>
                  <a:lnTo>
                    <a:pt x="44" y="0"/>
                  </a:lnTo>
                  <a:lnTo>
                    <a:pt x="43" y="0"/>
                  </a:lnTo>
                  <a:lnTo>
                    <a:pt x="43" y="1"/>
                  </a:lnTo>
                  <a:lnTo>
                    <a:pt x="42" y="1"/>
                  </a:lnTo>
                  <a:lnTo>
                    <a:pt x="42" y="2"/>
                  </a:lnTo>
                  <a:lnTo>
                    <a:pt x="41" y="2"/>
                  </a:lnTo>
                  <a:lnTo>
                    <a:pt x="41" y="3"/>
                  </a:lnTo>
                  <a:lnTo>
                    <a:pt x="40" y="3"/>
                  </a:lnTo>
                  <a:lnTo>
                    <a:pt x="40" y="4"/>
                  </a:lnTo>
                  <a:lnTo>
                    <a:pt x="34" y="5"/>
                  </a:lnTo>
                  <a:lnTo>
                    <a:pt x="33" y="5"/>
                  </a:lnTo>
                  <a:lnTo>
                    <a:pt x="32" y="5"/>
                  </a:lnTo>
                  <a:lnTo>
                    <a:pt x="30" y="7"/>
                  </a:lnTo>
                  <a:lnTo>
                    <a:pt x="30" y="8"/>
                  </a:lnTo>
                  <a:lnTo>
                    <a:pt x="29" y="11"/>
                  </a:lnTo>
                  <a:lnTo>
                    <a:pt x="27" y="15"/>
                  </a:lnTo>
                  <a:lnTo>
                    <a:pt x="25" y="18"/>
                  </a:lnTo>
                  <a:lnTo>
                    <a:pt x="21" y="21"/>
                  </a:lnTo>
                  <a:lnTo>
                    <a:pt x="18" y="23"/>
                  </a:lnTo>
                  <a:lnTo>
                    <a:pt x="14" y="24"/>
                  </a:lnTo>
                  <a:lnTo>
                    <a:pt x="10" y="26"/>
                  </a:lnTo>
                  <a:lnTo>
                    <a:pt x="5" y="26"/>
                  </a:lnTo>
                  <a:lnTo>
                    <a:pt x="1" y="27"/>
                  </a:lnTo>
                  <a:lnTo>
                    <a:pt x="0" y="27"/>
                  </a:lnTo>
                  <a:lnTo>
                    <a:pt x="0" y="28"/>
                  </a:lnTo>
                  <a:lnTo>
                    <a:pt x="0" y="29"/>
                  </a:lnTo>
                  <a:lnTo>
                    <a:pt x="0" y="30"/>
                  </a:lnTo>
                  <a:lnTo>
                    <a:pt x="1" y="30"/>
                  </a:lnTo>
                  <a:lnTo>
                    <a:pt x="2" y="3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59" name="Freeform 80"/>
            <p:cNvSpPr>
              <a:spLocks/>
            </p:cNvSpPr>
            <p:nvPr/>
          </p:nvSpPr>
          <p:spPr bwMode="auto">
            <a:xfrm>
              <a:off x="442" y="2767"/>
              <a:ext cx="67" cy="18"/>
            </a:xfrm>
            <a:custGeom>
              <a:avLst/>
              <a:gdLst>
                <a:gd name="T0" fmla="*/ 2 w 67"/>
                <a:gd name="T1" fmla="*/ 8 h 18"/>
                <a:gd name="T2" fmla="*/ 5 w 67"/>
                <a:gd name="T3" fmla="*/ 8 h 18"/>
                <a:gd name="T4" fmla="*/ 9 w 67"/>
                <a:gd name="T5" fmla="*/ 8 h 18"/>
                <a:gd name="T6" fmla="*/ 12 w 67"/>
                <a:gd name="T7" fmla="*/ 8 h 18"/>
                <a:gd name="T8" fmla="*/ 16 w 67"/>
                <a:gd name="T9" fmla="*/ 8 h 18"/>
                <a:gd name="T10" fmla="*/ 18 w 67"/>
                <a:gd name="T11" fmla="*/ 7 h 18"/>
                <a:gd name="T12" fmla="*/ 22 w 67"/>
                <a:gd name="T13" fmla="*/ 6 h 18"/>
                <a:gd name="T14" fmla="*/ 25 w 67"/>
                <a:gd name="T15" fmla="*/ 6 h 18"/>
                <a:gd name="T16" fmla="*/ 28 w 67"/>
                <a:gd name="T17" fmla="*/ 4 h 18"/>
                <a:gd name="T18" fmla="*/ 33 w 67"/>
                <a:gd name="T19" fmla="*/ 3 h 18"/>
                <a:gd name="T20" fmla="*/ 35 w 67"/>
                <a:gd name="T21" fmla="*/ 3 h 18"/>
                <a:gd name="T22" fmla="*/ 33 w 67"/>
                <a:gd name="T23" fmla="*/ 2 h 18"/>
                <a:gd name="T24" fmla="*/ 36 w 67"/>
                <a:gd name="T25" fmla="*/ 5 h 18"/>
                <a:gd name="T26" fmla="*/ 39 w 67"/>
                <a:gd name="T27" fmla="*/ 7 h 18"/>
                <a:gd name="T28" fmla="*/ 42 w 67"/>
                <a:gd name="T29" fmla="*/ 8 h 18"/>
                <a:gd name="T30" fmla="*/ 45 w 67"/>
                <a:gd name="T31" fmla="*/ 10 h 18"/>
                <a:gd name="T32" fmla="*/ 49 w 67"/>
                <a:gd name="T33" fmla="*/ 12 h 18"/>
                <a:gd name="T34" fmla="*/ 52 w 67"/>
                <a:gd name="T35" fmla="*/ 13 h 18"/>
                <a:gd name="T36" fmla="*/ 56 w 67"/>
                <a:gd name="T37" fmla="*/ 15 h 18"/>
                <a:gd name="T38" fmla="*/ 60 w 67"/>
                <a:gd name="T39" fmla="*/ 16 h 18"/>
                <a:gd name="T40" fmla="*/ 63 w 67"/>
                <a:gd name="T41" fmla="*/ 17 h 18"/>
                <a:gd name="T42" fmla="*/ 64 w 67"/>
                <a:gd name="T43" fmla="*/ 17 h 18"/>
                <a:gd name="T44" fmla="*/ 65 w 67"/>
                <a:gd name="T45" fmla="*/ 16 h 18"/>
                <a:gd name="T46" fmla="*/ 66 w 67"/>
                <a:gd name="T47" fmla="*/ 16 h 18"/>
                <a:gd name="T48" fmla="*/ 66 w 67"/>
                <a:gd name="T49" fmla="*/ 15 h 18"/>
                <a:gd name="T50" fmla="*/ 65 w 67"/>
                <a:gd name="T51" fmla="*/ 15 h 18"/>
                <a:gd name="T52" fmla="*/ 65 w 67"/>
                <a:gd name="T53" fmla="*/ 14 h 18"/>
                <a:gd name="T54" fmla="*/ 64 w 67"/>
                <a:gd name="T55" fmla="*/ 14 h 18"/>
                <a:gd name="T56" fmla="*/ 61 w 67"/>
                <a:gd name="T57" fmla="*/ 13 h 18"/>
                <a:gd name="T58" fmla="*/ 58 w 67"/>
                <a:gd name="T59" fmla="*/ 13 h 18"/>
                <a:gd name="T60" fmla="*/ 55 w 67"/>
                <a:gd name="T61" fmla="*/ 11 h 18"/>
                <a:gd name="T62" fmla="*/ 52 w 67"/>
                <a:gd name="T63" fmla="*/ 10 h 18"/>
                <a:gd name="T64" fmla="*/ 50 w 67"/>
                <a:gd name="T65" fmla="*/ 9 h 18"/>
                <a:gd name="T66" fmla="*/ 47 w 67"/>
                <a:gd name="T67" fmla="*/ 8 h 18"/>
                <a:gd name="T68" fmla="*/ 44 w 67"/>
                <a:gd name="T69" fmla="*/ 6 h 18"/>
                <a:gd name="T70" fmla="*/ 42 w 67"/>
                <a:gd name="T71" fmla="*/ 4 h 18"/>
                <a:gd name="T72" fmla="*/ 36 w 67"/>
                <a:gd name="T73" fmla="*/ 1 h 18"/>
                <a:gd name="T74" fmla="*/ 36 w 67"/>
                <a:gd name="T75" fmla="*/ 1 h 18"/>
                <a:gd name="T76" fmla="*/ 36 w 67"/>
                <a:gd name="T77" fmla="*/ 0 h 18"/>
                <a:gd name="T78" fmla="*/ 35 w 67"/>
                <a:gd name="T79" fmla="*/ 0 h 18"/>
                <a:gd name="T80" fmla="*/ 33 w 67"/>
                <a:gd name="T81" fmla="*/ 0 h 18"/>
                <a:gd name="T82" fmla="*/ 32 w 67"/>
                <a:gd name="T83" fmla="*/ 0 h 18"/>
                <a:gd name="T84" fmla="*/ 26 w 67"/>
                <a:gd name="T85" fmla="*/ 2 h 18"/>
                <a:gd name="T86" fmla="*/ 23 w 67"/>
                <a:gd name="T87" fmla="*/ 3 h 18"/>
                <a:gd name="T88" fmla="*/ 21 w 67"/>
                <a:gd name="T89" fmla="*/ 4 h 18"/>
                <a:gd name="T90" fmla="*/ 17 w 67"/>
                <a:gd name="T91" fmla="*/ 4 h 18"/>
                <a:gd name="T92" fmla="*/ 15 w 67"/>
                <a:gd name="T93" fmla="*/ 4 h 18"/>
                <a:gd name="T94" fmla="*/ 11 w 67"/>
                <a:gd name="T95" fmla="*/ 5 h 18"/>
                <a:gd name="T96" fmla="*/ 8 w 67"/>
                <a:gd name="T97" fmla="*/ 5 h 18"/>
                <a:gd name="T98" fmla="*/ 5 w 67"/>
                <a:gd name="T99" fmla="*/ 5 h 18"/>
                <a:gd name="T100" fmla="*/ 2 w 67"/>
                <a:gd name="T101" fmla="*/ 5 h 18"/>
                <a:gd name="T102" fmla="*/ 1 w 67"/>
                <a:gd name="T103" fmla="*/ 5 h 18"/>
                <a:gd name="T104" fmla="*/ 0 w 67"/>
                <a:gd name="T105" fmla="*/ 6 h 18"/>
                <a:gd name="T106" fmla="*/ 0 w 67"/>
                <a:gd name="T107" fmla="*/ 6 h 18"/>
                <a:gd name="T108" fmla="*/ 0 w 67"/>
                <a:gd name="T109" fmla="*/ 7 h 18"/>
                <a:gd name="T110" fmla="*/ 1 w 67"/>
                <a:gd name="T111" fmla="*/ 7 h 18"/>
                <a:gd name="T112" fmla="*/ 1 w 67"/>
                <a:gd name="T113" fmla="*/ 8 h 18"/>
                <a:gd name="T114" fmla="*/ 2 w 67"/>
                <a:gd name="T115" fmla="*/ 8 h 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7"/>
                <a:gd name="T175" fmla="*/ 0 h 18"/>
                <a:gd name="T176" fmla="*/ 67 w 67"/>
                <a:gd name="T177" fmla="*/ 18 h 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7" h="18">
                  <a:moveTo>
                    <a:pt x="2" y="8"/>
                  </a:moveTo>
                  <a:lnTo>
                    <a:pt x="5" y="8"/>
                  </a:lnTo>
                  <a:lnTo>
                    <a:pt x="9" y="8"/>
                  </a:lnTo>
                  <a:lnTo>
                    <a:pt x="12" y="8"/>
                  </a:lnTo>
                  <a:lnTo>
                    <a:pt x="16" y="8"/>
                  </a:lnTo>
                  <a:lnTo>
                    <a:pt x="18" y="7"/>
                  </a:lnTo>
                  <a:lnTo>
                    <a:pt x="22" y="6"/>
                  </a:lnTo>
                  <a:lnTo>
                    <a:pt x="25" y="6"/>
                  </a:lnTo>
                  <a:lnTo>
                    <a:pt x="28" y="4"/>
                  </a:lnTo>
                  <a:lnTo>
                    <a:pt x="33" y="3"/>
                  </a:lnTo>
                  <a:lnTo>
                    <a:pt x="35" y="3"/>
                  </a:lnTo>
                  <a:lnTo>
                    <a:pt x="33" y="2"/>
                  </a:lnTo>
                  <a:lnTo>
                    <a:pt x="36" y="5"/>
                  </a:lnTo>
                  <a:lnTo>
                    <a:pt x="39" y="7"/>
                  </a:lnTo>
                  <a:lnTo>
                    <a:pt x="42" y="8"/>
                  </a:lnTo>
                  <a:lnTo>
                    <a:pt x="45" y="10"/>
                  </a:lnTo>
                  <a:lnTo>
                    <a:pt x="49" y="12"/>
                  </a:lnTo>
                  <a:lnTo>
                    <a:pt x="52" y="13"/>
                  </a:lnTo>
                  <a:lnTo>
                    <a:pt x="56" y="15"/>
                  </a:lnTo>
                  <a:lnTo>
                    <a:pt x="60" y="16"/>
                  </a:lnTo>
                  <a:lnTo>
                    <a:pt x="63" y="17"/>
                  </a:lnTo>
                  <a:lnTo>
                    <a:pt x="64" y="17"/>
                  </a:lnTo>
                  <a:lnTo>
                    <a:pt x="65" y="16"/>
                  </a:lnTo>
                  <a:lnTo>
                    <a:pt x="66" y="16"/>
                  </a:lnTo>
                  <a:lnTo>
                    <a:pt x="66" y="15"/>
                  </a:lnTo>
                  <a:lnTo>
                    <a:pt x="65" y="15"/>
                  </a:lnTo>
                  <a:lnTo>
                    <a:pt x="65" y="14"/>
                  </a:lnTo>
                  <a:lnTo>
                    <a:pt x="64" y="14"/>
                  </a:lnTo>
                  <a:lnTo>
                    <a:pt x="61" y="13"/>
                  </a:lnTo>
                  <a:lnTo>
                    <a:pt x="58" y="13"/>
                  </a:lnTo>
                  <a:lnTo>
                    <a:pt x="55" y="11"/>
                  </a:lnTo>
                  <a:lnTo>
                    <a:pt x="52" y="10"/>
                  </a:lnTo>
                  <a:lnTo>
                    <a:pt x="50" y="9"/>
                  </a:lnTo>
                  <a:lnTo>
                    <a:pt x="47" y="8"/>
                  </a:lnTo>
                  <a:lnTo>
                    <a:pt x="44" y="6"/>
                  </a:lnTo>
                  <a:lnTo>
                    <a:pt x="42" y="4"/>
                  </a:lnTo>
                  <a:lnTo>
                    <a:pt x="36" y="1"/>
                  </a:lnTo>
                  <a:lnTo>
                    <a:pt x="36" y="0"/>
                  </a:lnTo>
                  <a:lnTo>
                    <a:pt x="35" y="0"/>
                  </a:lnTo>
                  <a:lnTo>
                    <a:pt x="33" y="0"/>
                  </a:lnTo>
                  <a:lnTo>
                    <a:pt x="32" y="0"/>
                  </a:lnTo>
                  <a:lnTo>
                    <a:pt x="26" y="2"/>
                  </a:lnTo>
                  <a:lnTo>
                    <a:pt x="23" y="3"/>
                  </a:lnTo>
                  <a:lnTo>
                    <a:pt x="21" y="4"/>
                  </a:lnTo>
                  <a:lnTo>
                    <a:pt x="17" y="4"/>
                  </a:lnTo>
                  <a:lnTo>
                    <a:pt x="15" y="4"/>
                  </a:lnTo>
                  <a:lnTo>
                    <a:pt x="11" y="5"/>
                  </a:lnTo>
                  <a:lnTo>
                    <a:pt x="8" y="5"/>
                  </a:lnTo>
                  <a:lnTo>
                    <a:pt x="5" y="5"/>
                  </a:lnTo>
                  <a:lnTo>
                    <a:pt x="2" y="5"/>
                  </a:lnTo>
                  <a:lnTo>
                    <a:pt x="1" y="5"/>
                  </a:lnTo>
                  <a:lnTo>
                    <a:pt x="0" y="6"/>
                  </a:lnTo>
                  <a:lnTo>
                    <a:pt x="0" y="7"/>
                  </a:lnTo>
                  <a:lnTo>
                    <a:pt x="1" y="7"/>
                  </a:lnTo>
                  <a:lnTo>
                    <a:pt x="1" y="8"/>
                  </a:lnTo>
                  <a:lnTo>
                    <a:pt x="2" y="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0" name="Freeform 81"/>
            <p:cNvSpPr>
              <a:spLocks/>
            </p:cNvSpPr>
            <p:nvPr/>
          </p:nvSpPr>
          <p:spPr bwMode="auto">
            <a:xfrm>
              <a:off x="467" y="2772"/>
              <a:ext cx="65" cy="59"/>
            </a:xfrm>
            <a:custGeom>
              <a:avLst/>
              <a:gdLst>
                <a:gd name="T0" fmla="*/ 2 w 65"/>
                <a:gd name="T1" fmla="*/ 4 h 59"/>
                <a:gd name="T2" fmla="*/ 3 w 65"/>
                <a:gd name="T3" fmla="*/ 3 h 59"/>
                <a:gd name="T4" fmla="*/ 6 w 65"/>
                <a:gd name="T5" fmla="*/ 3 h 59"/>
                <a:gd name="T6" fmla="*/ 8 w 65"/>
                <a:gd name="T7" fmla="*/ 4 h 59"/>
                <a:gd name="T8" fmla="*/ 10 w 65"/>
                <a:gd name="T9" fmla="*/ 5 h 59"/>
                <a:gd name="T10" fmla="*/ 11 w 65"/>
                <a:gd name="T11" fmla="*/ 7 h 59"/>
                <a:gd name="T12" fmla="*/ 12 w 65"/>
                <a:gd name="T13" fmla="*/ 8 h 59"/>
                <a:gd name="T14" fmla="*/ 14 w 65"/>
                <a:gd name="T15" fmla="*/ 9 h 59"/>
                <a:gd name="T16" fmla="*/ 15 w 65"/>
                <a:gd name="T17" fmla="*/ 11 h 59"/>
                <a:gd name="T18" fmla="*/ 20 w 65"/>
                <a:gd name="T19" fmla="*/ 18 h 59"/>
                <a:gd name="T20" fmla="*/ 25 w 65"/>
                <a:gd name="T21" fmla="*/ 25 h 59"/>
                <a:gd name="T22" fmla="*/ 30 w 65"/>
                <a:gd name="T23" fmla="*/ 32 h 59"/>
                <a:gd name="T24" fmla="*/ 35 w 65"/>
                <a:gd name="T25" fmla="*/ 39 h 59"/>
                <a:gd name="T26" fmla="*/ 41 w 65"/>
                <a:gd name="T27" fmla="*/ 45 h 59"/>
                <a:gd name="T28" fmla="*/ 48 w 65"/>
                <a:gd name="T29" fmla="*/ 51 h 59"/>
                <a:gd name="T30" fmla="*/ 54 w 65"/>
                <a:gd name="T31" fmla="*/ 55 h 59"/>
                <a:gd name="T32" fmla="*/ 62 w 65"/>
                <a:gd name="T33" fmla="*/ 58 h 59"/>
                <a:gd name="T34" fmla="*/ 63 w 65"/>
                <a:gd name="T35" fmla="*/ 57 h 59"/>
                <a:gd name="T36" fmla="*/ 64 w 65"/>
                <a:gd name="T37" fmla="*/ 56 h 59"/>
                <a:gd name="T38" fmla="*/ 64 w 65"/>
                <a:gd name="T39" fmla="*/ 55 h 59"/>
                <a:gd name="T40" fmla="*/ 64 w 65"/>
                <a:gd name="T41" fmla="*/ 55 h 59"/>
                <a:gd name="T42" fmla="*/ 63 w 65"/>
                <a:gd name="T43" fmla="*/ 55 h 59"/>
                <a:gd name="T44" fmla="*/ 63 w 65"/>
                <a:gd name="T45" fmla="*/ 54 h 59"/>
                <a:gd name="T46" fmla="*/ 62 w 65"/>
                <a:gd name="T47" fmla="*/ 54 h 59"/>
                <a:gd name="T48" fmla="*/ 54 w 65"/>
                <a:gd name="T49" fmla="*/ 51 h 59"/>
                <a:gd name="T50" fmla="*/ 48 w 65"/>
                <a:gd name="T51" fmla="*/ 47 h 59"/>
                <a:gd name="T52" fmla="*/ 42 w 65"/>
                <a:gd name="T53" fmla="*/ 42 h 59"/>
                <a:gd name="T54" fmla="*/ 36 w 65"/>
                <a:gd name="T55" fmla="*/ 35 h 59"/>
                <a:gd name="T56" fmla="*/ 32 w 65"/>
                <a:gd name="T57" fmla="*/ 28 h 59"/>
                <a:gd name="T58" fmla="*/ 27 w 65"/>
                <a:gd name="T59" fmla="*/ 21 h 59"/>
                <a:gd name="T60" fmla="*/ 22 w 65"/>
                <a:gd name="T61" fmla="*/ 15 h 59"/>
                <a:gd name="T62" fmla="*/ 17 w 65"/>
                <a:gd name="T63" fmla="*/ 9 h 59"/>
                <a:gd name="T64" fmla="*/ 16 w 65"/>
                <a:gd name="T65" fmla="*/ 7 h 59"/>
                <a:gd name="T66" fmla="*/ 15 w 65"/>
                <a:gd name="T67" fmla="*/ 5 h 59"/>
                <a:gd name="T68" fmla="*/ 13 w 65"/>
                <a:gd name="T69" fmla="*/ 3 h 59"/>
                <a:gd name="T70" fmla="*/ 11 w 65"/>
                <a:gd name="T71" fmla="*/ 2 h 59"/>
                <a:gd name="T72" fmla="*/ 10 w 65"/>
                <a:gd name="T73" fmla="*/ 1 h 59"/>
                <a:gd name="T74" fmla="*/ 7 w 65"/>
                <a:gd name="T75" fmla="*/ 0 h 59"/>
                <a:gd name="T76" fmla="*/ 4 w 65"/>
                <a:gd name="T77" fmla="*/ 0 h 59"/>
                <a:gd name="T78" fmla="*/ 2 w 65"/>
                <a:gd name="T79" fmla="*/ 0 h 59"/>
                <a:gd name="T80" fmla="*/ 1 w 65"/>
                <a:gd name="T81" fmla="*/ 1 h 59"/>
                <a:gd name="T82" fmla="*/ 0 w 65"/>
                <a:gd name="T83" fmla="*/ 1 h 59"/>
                <a:gd name="T84" fmla="*/ 0 w 65"/>
                <a:gd name="T85" fmla="*/ 2 h 59"/>
                <a:gd name="T86" fmla="*/ 0 w 65"/>
                <a:gd name="T87" fmla="*/ 3 h 59"/>
                <a:gd name="T88" fmla="*/ 0 w 65"/>
                <a:gd name="T89" fmla="*/ 3 h 59"/>
                <a:gd name="T90" fmla="*/ 1 w 65"/>
                <a:gd name="T91" fmla="*/ 3 h 59"/>
                <a:gd name="T92" fmla="*/ 1 w 65"/>
                <a:gd name="T93" fmla="*/ 4 h 59"/>
                <a:gd name="T94" fmla="*/ 2 w 65"/>
                <a:gd name="T95" fmla="*/ 4 h 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5"/>
                <a:gd name="T145" fmla="*/ 0 h 59"/>
                <a:gd name="T146" fmla="*/ 65 w 65"/>
                <a:gd name="T147" fmla="*/ 59 h 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5" h="59">
                  <a:moveTo>
                    <a:pt x="2" y="4"/>
                  </a:moveTo>
                  <a:lnTo>
                    <a:pt x="3" y="3"/>
                  </a:lnTo>
                  <a:lnTo>
                    <a:pt x="6" y="3"/>
                  </a:lnTo>
                  <a:lnTo>
                    <a:pt x="8" y="4"/>
                  </a:lnTo>
                  <a:lnTo>
                    <a:pt x="10" y="5"/>
                  </a:lnTo>
                  <a:lnTo>
                    <a:pt x="11" y="7"/>
                  </a:lnTo>
                  <a:lnTo>
                    <a:pt x="12" y="8"/>
                  </a:lnTo>
                  <a:lnTo>
                    <a:pt x="14" y="9"/>
                  </a:lnTo>
                  <a:lnTo>
                    <a:pt x="15" y="11"/>
                  </a:lnTo>
                  <a:lnTo>
                    <a:pt x="20" y="18"/>
                  </a:lnTo>
                  <a:lnTo>
                    <a:pt x="25" y="25"/>
                  </a:lnTo>
                  <a:lnTo>
                    <a:pt x="30" y="32"/>
                  </a:lnTo>
                  <a:lnTo>
                    <a:pt x="35" y="39"/>
                  </a:lnTo>
                  <a:lnTo>
                    <a:pt x="41" y="45"/>
                  </a:lnTo>
                  <a:lnTo>
                    <a:pt x="48" y="51"/>
                  </a:lnTo>
                  <a:lnTo>
                    <a:pt x="54" y="55"/>
                  </a:lnTo>
                  <a:lnTo>
                    <a:pt x="62" y="58"/>
                  </a:lnTo>
                  <a:lnTo>
                    <a:pt x="63" y="57"/>
                  </a:lnTo>
                  <a:lnTo>
                    <a:pt x="64" y="56"/>
                  </a:lnTo>
                  <a:lnTo>
                    <a:pt x="64" y="55"/>
                  </a:lnTo>
                  <a:lnTo>
                    <a:pt x="63" y="55"/>
                  </a:lnTo>
                  <a:lnTo>
                    <a:pt x="63" y="54"/>
                  </a:lnTo>
                  <a:lnTo>
                    <a:pt x="62" y="54"/>
                  </a:lnTo>
                  <a:lnTo>
                    <a:pt x="54" y="51"/>
                  </a:lnTo>
                  <a:lnTo>
                    <a:pt x="48" y="47"/>
                  </a:lnTo>
                  <a:lnTo>
                    <a:pt x="42" y="42"/>
                  </a:lnTo>
                  <a:lnTo>
                    <a:pt x="36" y="35"/>
                  </a:lnTo>
                  <a:lnTo>
                    <a:pt x="32" y="28"/>
                  </a:lnTo>
                  <a:lnTo>
                    <a:pt x="27" y="21"/>
                  </a:lnTo>
                  <a:lnTo>
                    <a:pt x="22" y="15"/>
                  </a:lnTo>
                  <a:lnTo>
                    <a:pt x="17" y="9"/>
                  </a:lnTo>
                  <a:lnTo>
                    <a:pt x="16" y="7"/>
                  </a:lnTo>
                  <a:lnTo>
                    <a:pt x="15" y="5"/>
                  </a:lnTo>
                  <a:lnTo>
                    <a:pt x="13" y="3"/>
                  </a:lnTo>
                  <a:lnTo>
                    <a:pt x="11" y="2"/>
                  </a:lnTo>
                  <a:lnTo>
                    <a:pt x="10" y="1"/>
                  </a:lnTo>
                  <a:lnTo>
                    <a:pt x="7" y="0"/>
                  </a:lnTo>
                  <a:lnTo>
                    <a:pt x="4" y="0"/>
                  </a:lnTo>
                  <a:lnTo>
                    <a:pt x="2" y="0"/>
                  </a:lnTo>
                  <a:lnTo>
                    <a:pt x="1" y="1"/>
                  </a:lnTo>
                  <a:lnTo>
                    <a:pt x="0" y="1"/>
                  </a:lnTo>
                  <a:lnTo>
                    <a:pt x="0" y="2"/>
                  </a:lnTo>
                  <a:lnTo>
                    <a:pt x="0" y="3"/>
                  </a:lnTo>
                  <a:lnTo>
                    <a:pt x="1" y="3"/>
                  </a:lnTo>
                  <a:lnTo>
                    <a:pt x="1" y="4"/>
                  </a:lnTo>
                  <a:lnTo>
                    <a:pt x="2"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1" name="Freeform 82"/>
            <p:cNvSpPr>
              <a:spLocks/>
            </p:cNvSpPr>
            <p:nvPr/>
          </p:nvSpPr>
          <p:spPr bwMode="auto">
            <a:xfrm>
              <a:off x="664" y="2538"/>
              <a:ext cx="98" cy="52"/>
            </a:xfrm>
            <a:custGeom>
              <a:avLst/>
              <a:gdLst>
                <a:gd name="T0" fmla="*/ 5 w 98"/>
                <a:gd name="T1" fmla="*/ 20 h 52"/>
                <a:gd name="T2" fmla="*/ 10 w 98"/>
                <a:gd name="T3" fmla="*/ 17 h 52"/>
                <a:gd name="T4" fmla="*/ 14 w 98"/>
                <a:gd name="T5" fmla="*/ 13 h 52"/>
                <a:gd name="T6" fmla="*/ 18 w 98"/>
                <a:gd name="T7" fmla="*/ 10 h 52"/>
                <a:gd name="T8" fmla="*/ 22 w 98"/>
                <a:gd name="T9" fmla="*/ 3 h 52"/>
                <a:gd name="T10" fmla="*/ 23 w 98"/>
                <a:gd name="T11" fmla="*/ 4 h 52"/>
                <a:gd name="T12" fmla="*/ 37 w 98"/>
                <a:gd name="T13" fmla="*/ 14 h 52"/>
                <a:gd name="T14" fmla="*/ 52 w 98"/>
                <a:gd name="T15" fmla="*/ 25 h 52"/>
                <a:gd name="T16" fmla="*/ 66 w 98"/>
                <a:gd name="T17" fmla="*/ 35 h 52"/>
                <a:gd name="T18" fmla="*/ 80 w 98"/>
                <a:gd name="T19" fmla="*/ 46 h 52"/>
                <a:gd name="T20" fmla="*/ 87 w 98"/>
                <a:gd name="T21" fmla="*/ 51 h 52"/>
                <a:gd name="T22" fmla="*/ 91 w 98"/>
                <a:gd name="T23" fmla="*/ 51 h 52"/>
                <a:gd name="T24" fmla="*/ 92 w 98"/>
                <a:gd name="T25" fmla="*/ 50 h 52"/>
                <a:gd name="T26" fmla="*/ 94 w 98"/>
                <a:gd name="T27" fmla="*/ 48 h 52"/>
                <a:gd name="T28" fmla="*/ 95 w 98"/>
                <a:gd name="T29" fmla="*/ 46 h 52"/>
                <a:gd name="T30" fmla="*/ 96 w 98"/>
                <a:gd name="T31" fmla="*/ 45 h 52"/>
                <a:gd name="T32" fmla="*/ 97 w 98"/>
                <a:gd name="T33" fmla="*/ 43 h 52"/>
                <a:gd name="T34" fmla="*/ 96 w 98"/>
                <a:gd name="T35" fmla="*/ 43 h 52"/>
                <a:gd name="T36" fmla="*/ 95 w 98"/>
                <a:gd name="T37" fmla="*/ 42 h 52"/>
                <a:gd name="T38" fmla="*/ 93 w 98"/>
                <a:gd name="T39" fmla="*/ 42 h 52"/>
                <a:gd name="T40" fmla="*/ 92 w 98"/>
                <a:gd name="T41" fmla="*/ 43 h 52"/>
                <a:gd name="T42" fmla="*/ 91 w 98"/>
                <a:gd name="T43" fmla="*/ 47 h 52"/>
                <a:gd name="T44" fmla="*/ 90 w 98"/>
                <a:gd name="T45" fmla="*/ 48 h 52"/>
                <a:gd name="T46" fmla="*/ 91 w 98"/>
                <a:gd name="T47" fmla="*/ 48 h 52"/>
                <a:gd name="T48" fmla="*/ 89 w 98"/>
                <a:gd name="T49" fmla="*/ 48 h 52"/>
                <a:gd name="T50" fmla="*/ 89 w 98"/>
                <a:gd name="T51" fmla="*/ 48 h 52"/>
                <a:gd name="T52" fmla="*/ 87 w 98"/>
                <a:gd name="T53" fmla="*/ 47 h 52"/>
                <a:gd name="T54" fmla="*/ 85 w 98"/>
                <a:gd name="T55" fmla="*/ 46 h 52"/>
                <a:gd name="T56" fmla="*/ 82 w 98"/>
                <a:gd name="T57" fmla="*/ 43 h 52"/>
                <a:gd name="T58" fmla="*/ 73 w 98"/>
                <a:gd name="T59" fmla="*/ 36 h 52"/>
                <a:gd name="T60" fmla="*/ 61 w 98"/>
                <a:gd name="T61" fmla="*/ 28 h 52"/>
                <a:gd name="T62" fmla="*/ 45 w 98"/>
                <a:gd name="T63" fmla="*/ 18 h 52"/>
                <a:gd name="T64" fmla="*/ 35 w 98"/>
                <a:gd name="T65" fmla="*/ 8 h 52"/>
                <a:gd name="T66" fmla="*/ 29 w 98"/>
                <a:gd name="T67" fmla="*/ 3 h 52"/>
                <a:gd name="T68" fmla="*/ 25 w 98"/>
                <a:gd name="T69" fmla="*/ 2 h 52"/>
                <a:gd name="T70" fmla="*/ 21 w 98"/>
                <a:gd name="T71" fmla="*/ 0 h 52"/>
                <a:gd name="T72" fmla="*/ 20 w 98"/>
                <a:gd name="T73" fmla="*/ 1 h 52"/>
                <a:gd name="T74" fmla="*/ 19 w 98"/>
                <a:gd name="T75" fmla="*/ 2 h 52"/>
                <a:gd name="T76" fmla="*/ 18 w 98"/>
                <a:gd name="T77" fmla="*/ 3 h 52"/>
                <a:gd name="T78" fmla="*/ 16 w 98"/>
                <a:gd name="T79" fmla="*/ 6 h 52"/>
                <a:gd name="T80" fmla="*/ 15 w 98"/>
                <a:gd name="T81" fmla="*/ 8 h 52"/>
                <a:gd name="T82" fmla="*/ 12 w 98"/>
                <a:gd name="T83" fmla="*/ 11 h 52"/>
                <a:gd name="T84" fmla="*/ 8 w 98"/>
                <a:gd name="T85" fmla="*/ 13 h 52"/>
                <a:gd name="T86" fmla="*/ 4 w 98"/>
                <a:gd name="T87" fmla="*/ 16 h 52"/>
                <a:gd name="T88" fmla="*/ 2 w 98"/>
                <a:gd name="T89" fmla="*/ 18 h 52"/>
                <a:gd name="T90" fmla="*/ 1 w 98"/>
                <a:gd name="T91" fmla="*/ 20 h 52"/>
                <a:gd name="T92" fmla="*/ 0 w 98"/>
                <a:gd name="T93" fmla="*/ 21 h 52"/>
                <a:gd name="T94" fmla="*/ 1 w 98"/>
                <a:gd name="T95" fmla="*/ 22 h 52"/>
                <a:gd name="T96" fmla="*/ 3 w 98"/>
                <a:gd name="T97" fmla="*/ 23 h 52"/>
                <a:gd name="T98" fmla="*/ 4 w 98"/>
                <a:gd name="T99" fmla="*/ 22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52"/>
                <a:gd name="T152" fmla="*/ 98 w 98"/>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52">
                  <a:moveTo>
                    <a:pt x="4" y="22"/>
                  </a:moveTo>
                  <a:lnTo>
                    <a:pt x="5" y="20"/>
                  </a:lnTo>
                  <a:lnTo>
                    <a:pt x="7" y="18"/>
                  </a:lnTo>
                  <a:lnTo>
                    <a:pt x="10" y="17"/>
                  </a:lnTo>
                  <a:lnTo>
                    <a:pt x="12" y="15"/>
                  </a:lnTo>
                  <a:lnTo>
                    <a:pt x="14" y="13"/>
                  </a:lnTo>
                  <a:lnTo>
                    <a:pt x="16" y="12"/>
                  </a:lnTo>
                  <a:lnTo>
                    <a:pt x="18" y="10"/>
                  </a:lnTo>
                  <a:lnTo>
                    <a:pt x="19" y="8"/>
                  </a:lnTo>
                  <a:lnTo>
                    <a:pt x="22" y="3"/>
                  </a:lnTo>
                  <a:lnTo>
                    <a:pt x="20" y="3"/>
                  </a:lnTo>
                  <a:lnTo>
                    <a:pt x="23" y="4"/>
                  </a:lnTo>
                  <a:lnTo>
                    <a:pt x="30" y="9"/>
                  </a:lnTo>
                  <a:lnTo>
                    <a:pt x="37" y="14"/>
                  </a:lnTo>
                  <a:lnTo>
                    <a:pt x="44" y="19"/>
                  </a:lnTo>
                  <a:lnTo>
                    <a:pt x="52" y="25"/>
                  </a:lnTo>
                  <a:lnTo>
                    <a:pt x="59" y="30"/>
                  </a:lnTo>
                  <a:lnTo>
                    <a:pt x="66" y="35"/>
                  </a:lnTo>
                  <a:lnTo>
                    <a:pt x="73" y="41"/>
                  </a:lnTo>
                  <a:lnTo>
                    <a:pt x="80" y="46"/>
                  </a:lnTo>
                  <a:lnTo>
                    <a:pt x="86" y="51"/>
                  </a:lnTo>
                  <a:lnTo>
                    <a:pt x="87" y="51"/>
                  </a:lnTo>
                  <a:lnTo>
                    <a:pt x="90" y="51"/>
                  </a:lnTo>
                  <a:lnTo>
                    <a:pt x="91" y="51"/>
                  </a:lnTo>
                  <a:lnTo>
                    <a:pt x="92" y="51"/>
                  </a:lnTo>
                  <a:lnTo>
                    <a:pt x="92" y="50"/>
                  </a:lnTo>
                  <a:lnTo>
                    <a:pt x="93" y="48"/>
                  </a:lnTo>
                  <a:lnTo>
                    <a:pt x="94" y="48"/>
                  </a:lnTo>
                  <a:lnTo>
                    <a:pt x="95" y="47"/>
                  </a:lnTo>
                  <a:lnTo>
                    <a:pt x="95" y="46"/>
                  </a:lnTo>
                  <a:lnTo>
                    <a:pt x="96" y="46"/>
                  </a:lnTo>
                  <a:lnTo>
                    <a:pt x="96" y="45"/>
                  </a:lnTo>
                  <a:lnTo>
                    <a:pt x="96" y="44"/>
                  </a:lnTo>
                  <a:lnTo>
                    <a:pt x="97" y="43"/>
                  </a:lnTo>
                  <a:lnTo>
                    <a:pt x="96" y="43"/>
                  </a:lnTo>
                  <a:lnTo>
                    <a:pt x="96" y="42"/>
                  </a:lnTo>
                  <a:lnTo>
                    <a:pt x="95" y="42"/>
                  </a:lnTo>
                  <a:lnTo>
                    <a:pt x="94" y="42"/>
                  </a:lnTo>
                  <a:lnTo>
                    <a:pt x="93" y="42"/>
                  </a:lnTo>
                  <a:lnTo>
                    <a:pt x="93" y="43"/>
                  </a:lnTo>
                  <a:lnTo>
                    <a:pt x="92" y="43"/>
                  </a:lnTo>
                  <a:lnTo>
                    <a:pt x="92" y="45"/>
                  </a:lnTo>
                  <a:lnTo>
                    <a:pt x="91" y="47"/>
                  </a:lnTo>
                  <a:lnTo>
                    <a:pt x="89" y="48"/>
                  </a:lnTo>
                  <a:lnTo>
                    <a:pt x="90" y="48"/>
                  </a:lnTo>
                  <a:lnTo>
                    <a:pt x="91" y="48"/>
                  </a:lnTo>
                  <a:lnTo>
                    <a:pt x="90" y="48"/>
                  </a:lnTo>
                  <a:lnTo>
                    <a:pt x="89" y="48"/>
                  </a:lnTo>
                  <a:lnTo>
                    <a:pt x="88" y="48"/>
                  </a:lnTo>
                  <a:lnTo>
                    <a:pt x="89" y="48"/>
                  </a:lnTo>
                  <a:lnTo>
                    <a:pt x="88" y="48"/>
                  </a:lnTo>
                  <a:lnTo>
                    <a:pt x="87" y="47"/>
                  </a:lnTo>
                  <a:lnTo>
                    <a:pt x="86" y="47"/>
                  </a:lnTo>
                  <a:lnTo>
                    <a:pt x="85" y="46"/>
                  </a:lnTo>
                  <a:lnTo>
                    <a:pt x="84" y="45"/>
                  </a:lnTo>
                  <a:lnTo>
                    <a:pt x="82" y="43"/>
                  </a:lnTo>
                  <a:lnTo>
                    <a:pt x="78" y="40"/>
                  </a:lnTo>
                  <a:lnTo>
                    <a:pt x="73" y="36"/>
                  </a:lnTo>
                  <a:lnTo>
                    <a:pt x="67" y="32"/>
                  </a:lnTo>
                  <a:lnTo>
                    <a:pt x="61" y="28"/>
                  </a:lnTo>
                  <a:lnTo>
                    <a:pt x="53" y="23"/>
                  </a:lnTo>
                  <a:lnTo>
                    <a:pt x="45" y="18"/>
                  </a:lnTo>
                  <a:lnTo>
                    <a:pt x="40" y="13"/>
                  </a:lnTo>
                  <a:lnTo>
                    <a:pt x="35" y="8"/>
                  </a:lnTo>
                  <a:lnTo>
                    <a:pt x="32" y="6"/>
                  </a:lnTo>
                  <a:lnTo>
                    <a:pt x="29" y="3"/>
                  </a:lnTo>
                  <a:lnTo>
                    <a:pt x="26" y="3"/>
                  </a:lnTo>
                  <a:lnTo>
                    <a:pt x="25" y="2"/>
                  </a:lnTo>
                  <a:lnTo>
                    <a:pt x="24" y="1"/>
                  </a:lnTo>
                  <a:lnTo>
                    <a:pt x="21" y="0"/>
                  </a:lnTo>
                  <a:lnTo>
                    <a:pt x="20" y="0"/>
                  </a:lnTo>
                  <a:lnTo>
                    <a:pt x="20" y="1"/>
                  </a:lnTo>
                  <a:lnTo>
                    <a:pt x="19" y="1"/>
                  </a:lnTo>
                  <a:lnTo>
                    <a:pt x="19" y="2"/>
                  </a:lnTo>
                  <a:lnTo>
                    <a:pt x="18" y="3"/>
                  </a:lnTo>
                  <a:lnTo>
                    <a:pt x="17" y="4"/>
                  </a:lnTo>
                  <a:lnTo>
                    <a:pt x="16" y="6"/>
                  </a:lnTo>
                  <a:lnTo>
                    <a:pt x="15" y="7"/>
                  </a:lnTo>
                  <a:lnTo>
                    <a:pt x="15" y="8"/>
                  </a:lnTo>
                  <a:lnTo>
                    <a:pt x="14" y="9"/>
                  </a:lnTo>
                  <a:lnTo>
                    <a:pt x="12" y="11"/>
                  </a:lnTo>
                  <a:lnTo>
                    <a:pt x="10" y="12"/>
                  </a:lnTo>
                  <a:lnTo>
                    <a:pt x="8" y="13"/>
                  </a:lnTo>
                  <a:lnTo>
                    <a:pt x="5" y="14"/>
                  </a:lnTo>
                  <a:lnTo>
                    <a:pt x="4" y="16"/>
                  </a:lnTo>
                  <a:lnTo>
                    <a:pt x="3" y="18"/>
                  </a:lnTo>
                  <a:lnTo>
                    <a:pt x="2" y="18"/>
                  </a:lnTo>
                  <a:lnTo>
                    <a:pt x="1" y="19"/>
                  </a:lnTo>
                  <a:lnTo>
                    <a:pt x="1" y="20"/>
                  </a:lnTo>
                  <a:lnTo>
                    <a:pt x="0" y="20"/>
                  </a:lnTo>
                  <a:lnTo>
                    <a:pt x="0" y="21"/>
                  </a:lnTo>
                  <a:lnTo>
                    <a:pt x="0" y="22"/>
                  </a:lnTo>
                  <a:lnTo>
                    <a:pt x="1" y="22"/>
                  </a:lnTo>
                  <a:lnTo>
                    <a:pt x="2" y="23"/>
                  </a:lnTo>
                  <a:lnTo>
                    <a:pt x="3" y="23"/>
                  </a:lnTo>
                  <a:lnTo>
                    <a:pt x="4" y="23"/>
                  </a:lnTo>
                  <a:lnTo>
                    <a:pt x="4" y="2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2" name="Freeform 83"/>
            <p:cNvSpPr>
              <a:spLocks/>
            </p:cNvSpPr>
            <p:nvPr/>
          </p:nvSpPr>
          <p:spPr bwMode="auto">
            <a:xfrm>
              <a:off x="383" y="2759"/>
              <a:ext cx="29" cy="17"/>
            </a:xfrm>
            <a:custGeom>
              <a:avLst/>
              <a:gdLst>
                <a:gd name="T0" fmla="*/ 4 w 29"/>
                <a:gd name="T1" fmla="*/ 8 h 17"/>
                <a:gd name="T2" fmla="*/ 6 w 29"/>
                <a:gd name="T3" fmla="*/ 10 h 17"/>
                <a:gd name="T4" fmla="*/ 9 w 29"/>
                <a:gd name="T5" fmla="*/ 10 h 17"/>
                <a:gd name="T6" fmla="*/ 12 w 29"/>
                <a:gd name="T7" fmla="*/ 12 h 17"/>
                <a:gd name="T8" fmla="*/ 15 w 29"/>
                <a:gd name="T9" fmla="*/ 12 h 17"/>
                <a:gd name="T10" fmla="*/ 18 w 29"/>
                <a:gd name="T11" fmla="*/ 12 h 17"/>
                <a:gd name="T12" fmla="*/ 21 w 29"/>
                <a:gd name="T13" fmla="*/ 14 h 17"/>
                <a:gd name="T14" fmla="*/ 23 w 29"/>
                <a:gd name="T15" fmla="*/ 14 h 17"/>
                <a:gd name="T16" fmla="*/ 26 w 29"/>
                <a:gd name="T17" fmla="*/ 15 h 17"/>
                <a:gd name="T18" fmla="*/ 26 w 29"/>
                <a:gd name="T19" fmla="*/ 16 h 17"/>
                <a:gd name="T20" fmla="*/ 27 w 29"/>
                <a:gd name="T21" fmla="*/ 16 h 17"/>
                <a:gd name="T22" fmla="*/ 27 w 29"/>
                <a:gd name="T23" fmla="*/ 16 h 17"/>
                <a:gd name="T24" fmla="*/ 27 w 29"/>
                <a:gd name="T25" fmla="*/ 15 h 17"/>
                <a:gd name="T26" fmla="*/ 28 w 29"/>
                <a:gd name="T27" fmla="*/ 15 h 17"/>
                <a:gd name="T28" fmla="*/ 28 w 29"/>
                <a:gd name="T29" fmla="*/ 15 h 17"/>
                <a:gd name="T30" fmla="*/ 28 w 29"/>
                <a:gd name="T31" fmla="*/ 14 h 17"/>
                <a:gd name="T32" fmla="*/ 28 w 29"/>
                <a:gd name="T33" fmla="*/ 14 h 17"/>
                <a:gd name="T34" fmla="*/ 27 w 29"/>
                <a:gd name="T35" fmla="*/ 14 h 17"/>
                <a:gd name="T36" fmla="*/ 27 w 29"/>
                <a:gd name="T37" fmla="*/ 13 h 17"/>
                <a:gd name="T38" fmla="*/ 26 w 29"/>
                <a:gd name="T39" fmla="*/ 13 h 17"/>
                <a:gd name="T40" fmla="*/ 26 w 29"/>
                <a:gd name="T41" fmla="*/ 12 h 17"/>
                <a:gd name="T42" fmla="*/ 25 w 29"/>
                <a:gd name="T43" fmla="*/ 12 h 17"/>
                <a:gd name="T44" fmla="*/ 25 w 29"/>
                <a:gd name="T45" fmla="*/ 12 h 17"/>
                <a:gd name="T46" fmla="*/ 24 w 29"/>
                <a:gd name="T47" fmla="*/ 12 h 17"/>
                <a:gd name="T48" fmla="*/ 24 w 29"/>
                <a:gd name="T49" fmla="*/ 12 h 17"/>
                <a:gd name="T50" fmla="*/ 21 w 29"/>
                <a:gd name="T51" fmla="*/ 10 h 17"/>
                <a:gd name="T52" fmla="*/ 19 w 29"/>
                <a:gd name="T53" fmla="*/ 9 h 17"/>
                <a:gd name="T54" fmla="*/ 16 w 29"/>
                <a:gd name="T55" fmla="*/ 8 h 17"/>
                <a:gd name="T56" fmla="*/ 13 w 29"/>
                <a:gd name="T57" fmla="*/ 7 h 17"/>
                <a:gd name="T58" fmla="*/ 10 w 29"/>
                <a:gd name="T59" fmla="*/ 5 h 17"/>
                <a:gd name="T60" fmla="*/ 7 w 29"/>
                <a:gd name="T61" fmla="*/ 3 h 17"/>
                <a:gd name="T62" fmla="*/ 5 w 29"/>
                <a:gd name="T63" fmla="*/ 1 h 17"/>
                <a:gd name="T64" fmla="*/ 2 w 29"/>
                <a:gd name="T65" fmla="*/ 0 h 17"/>
                <a:gd name="T66" fmla="*/ 1 w 29"/>
                <a:gd name="T67" fmla="*/ 0 h 17"/>
                <a:gd name="T68" fmla="*/ 1 w 29"/>
                <a:gd name="T69" fmla="*/ 1 h 17"/>
                <a:gd name="T70" fmla="*/ 1 w 29"/>
                <a:gd name="T71" fmla="*/ 1 h 17"/>
                <a:gd name="T72" fmla="*/ 0 w 29"/>
                <a:gd name="T73" fmla="*/ 2 h 17"/>
                <a:gd name="T74" fmla="*/ 0 w 29"/>
                <a:gd name="T75" fmla="*/ 2 h 17"/>
                <a:gd name="T76" fmla="*/ 0 w 29"/>
                <a:gd name="T77" fmla="*/ 4 h 17"/>
                <a:gd name="T78" fmla="*/ 1 w 29"/>
                <a:gd name="T79" fmla="*/ 4 h 17"/>
                <a:gd name="T80" fmla="*/ 1 w 29"/>
                <a:gd name="T81" fmla="*/ 6 h 17"/>
                <a:gd name="T82" fmla="*/ 1 w 29"/>
                <a:gd name="T83" fmla="*/ 6 h 17"/>
                <a:gd name="T84" fmla="*/ 2 w 29"/>
                <a:gd name="T85" fmla="*/ 7 h 17"/>
                <a:gd name="T86" fmla="*/ 3 w 29"/>
                <a:gd name="T87" fmla="*/ 8 h 17"/>
                <a:gd name="T88" fmla="*/ 4 w 29"/>
                <a:gd name="T89" fmla="*/ 8 h 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
                <a:gd name="T136" fmla="*/ 0 h 17"/>
                <a:gd name="T137" fmla="*/ 29 w 29"/>
                <a:gd name="T138" fmla="*/ 17 h 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 h="17">
                  <a:moveTo>
                    <a:pt x="4" y="8"/>
                  </a:moveTo>
                  <a:lnTo>
                    <a:pt x="6" y="10"/>
                  </a:lnTo>
                  <a:lnTo>
                    <a:pt x="9" y="10"/>
                  </a:lnTo>
                  <a:lnTo>
                    <a:pt x="12" y="12"/>
                  </a:lnTo>
                  <a:lnTo>
                    <a:pt x="15" y="12"/>
                  </a:lnTo>
                  <a:lnTo>
                    <a:pt x="18" y="12"/>
                  </a:lnTo>
                  <a:lnTo>
                    <a:pt x="21" y="14"/>
                  </a:lnTo>
                  <a:lnTo>
                    <a:pt x="23" y="14"/>
                  </a:lnTo>
                  <a:lnTo>
                    <a:pt x="26" y="15"/>
                  </a:lnTo>
                  <a:lnTo>
                    <a:pt x="26" y="16"/>
                  </a:lnTo>
                  <a:lnTo>
                    <a:pt x="27" y="16"/>
                  </a:lnTo>
                  <a:lnTo>
                    <a:pt x="27" y="15"/>
                  </a:lnTo>
                  <a:lnTo>
                    <a:pt x="28" y="15"/>
                  </a:lnTo>
                  <a:lnTo>
                    <a:pt x="28" y="14"/>
                  </a:lnTo>
                  <a:lnTo>
                    <a:pt x="27" y="14"/>
                  </a:lnTo>
                  <a:lnTo>
                    <a:pt x="27" y="13"/>
                  </a:lnTo>
                  <a:lnTo>
                    <a:pt x="26" y="13"/>
                  </a:lnTo>
                  <a:lnTo>
                    <a:pt x="26" y="12"/>
                  </a:lnTo>
                  <a:lnTo>
                    <a:pt x="25" y="12"/>
                  </a:lnTo>
                  <a:lnTo>
                    <a:pt x="24" y="12"/>
                  </a:lnTo>
                  <a:lnTo>
                    <a:pt x="21" y="10"/>
                  </a:lnTo>
                  <a:lnTo>
                    <a:pt x="19" y="9"/>
                  </a:lnTo>
                  <a:lnTo>
                    <a:pt x="16" y="8"/>
                  </a:lnTo>
                  <a:lnTo>
                    <a:pt x="13" y="7"/>
                  </a:lnTo>
                  <a:lnTo>
                    <a:pt x="10" y="5"/>
                  </a:lnTo>
                  <a:lnTo>
                    <a:pt x="7" y="3"/>
                  </a:lnTo>
                  <a:lnTo>
                    <a:pt x="5" y="1"/>
                  </a:lnTo>
                  <a:lnTo>
                    <a:pt x="2" y="0"/>
                  </a:lnTo>
                  <a:lnTo>
                    <a:pt x="1" y="0"/>
                  </a:lnTo>
                  <a:lnTo>
                    <a:pt x="1" y="1"/>
                  </a:lnTo>
                  <a:lnTo>
                    <a:pt x="0" y="2"/>
                  </a:lnTo>
                  <a:lnTo>
                    <a:pt x="0" y="4"/>
                  </a:lnTo>
                  <a:lnTo>
                    <a:pt x="1" y="4"/>
                  </a:lnTo>
                  <a:lnTo>
                    <a:pt x="1" y="6"/>
                  </a:lnTo>
                  <a:lnTo>
                    <a:pt x="2" y="7"/>
                  </a:lnTo>
                  <a:lnTo>
                    <a:pt x="3" y="8"/>
                  </a:lnTo>
                  <a:lnTo>
                    <a:pt x="4" y="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3" name="Freeform 84"/>
            <p:cNvSpPr>
              <a:spLocks/>
            </p:cNvSpPr>
            <p:nvPr/>
          </p:nvSpPr>
          <p:spPr bwMode="auto">
            <a:xfrm>
              <a:off x="386" y="2760"/>
              <a:ext cx="122" cy="48"/>
            </a:xfrm>
            <a:custGeom>
              <a:avLst/>
              <a:gdLst>
                <a:gd name="T0" fmla="*/ 3 w 122"/>
                <a:gd name="T1" fmla="*/ 3 h 48"/>
                <a:gd name="T2" fmla="*/ 5 w 122"/>
                <a:gd name="T3" fmla="*/ 4 h 48"/>
                <a:gd name="T4" fmla="*/ 7 w 122"/>
                <a:gd name="T5" fmla="*/ 4 h 48"/>
                <a:gd name="T6" fmla="*/ 9 w 122"/>
                <a:gd name="T7" fmla="*/ 4 h 48"/>
                <a:gd name="T8" fmla="*/ 18 w 122"/>
                <a:gd name="T9" fmla="*/ 3 h 48"/>
                <a:gd name="T10" fmla="*/ 18 w 122"/>
                <a:gd name="T11" fmla="*/ 4 h 48"/>
                <a:gd name="T12" fmla="*/ 23 w 122"/>
                <a:gd name="T13" fmla="*/ 8 h 48"/>
                <a:gd name="T14" fmla="*/ 30 w 122"/>
                <a:gd name="T15" fmla="*/ 12 h 48"/>
                <a:gd name="T16" fmla="*/ 36 w 122"/>
                <a:gd name="T17" fmla="*/ 13 h 48"/>
                <a:gd name="T18" fmla="*/ 42 w 122"/>
                <a:gd name="T19" fmla="*/ 15 h 48"/>
                <a:gd name="T20" fmla="*/ 49 w 122"/>
                <a:gd name="T21" fmla="*/ 14 h 48"/>
                <a:gd name="T22" fmla="*/ 60 w 122"/>
                <a:gd name="T23" fmla="*/ 16 h 48"/>
                <a:gd name="T24" fmla="*/ 71 w 122"/>
                <a:gd name="T25" fmla="*/ 18 h 48"/>
                <a:gd name="T26" fmla="*/ 81 w 122"/>
                <a:gd name="T27" fmla="*/ 21 h 48"/>
                <a:gd name="T28" fmla="*/ 91 w 122"/>
                <a:gd name="T29" fmla="*/ 26 h 48"/>
                <a:gd name="T30" fmla="*/ 94 w 122"/>
                <a:gd name="T31" fmla="*/ 30 h 48"/>
                <a:gd name="T32" fmla="*/ 98 w 122"/>
                <a:gd name="T33" fmla="*/ 34 h 48"/>
                <a:gd name="T34" fmla="*/ 101 w 122"/>
                <a:gd name="T35" fmla="*/ 38 h 48"/>
                <a:gd name="T36" fmla="*/ 103 w 122"/>
                <a:gd name="T37" fmla="*/ 43 h 48"/>
                <a:gd name="T38" fmla="*/ 104 w 122"/>
                <a:gd name="T39" fmla="*/ 45 h 48"/>
                <a:gd name="T40" fmla="*/ 109 w 122"/>
                <a:gd name="T41" fmla="*/ 47 h 48"/>
                <a:gd name="T42" fmla="*/ 112 w 122"/>
                <a:gd name="T43" fmla="*/ 47 h 48"/>
                <a:gd name="T44" fmla="*/ 114 w 122"/>
                <a:gd name="T45" fmla="*/ 47 h 48"/>
                <a:gd name="T46" fmla="*/ 116 w 122"/>
                <a:gd name="T47" fmla="*/ 47 h 48"/>
                <a:gd name="T48" fmla="*/ 119 w 122"/>
                <a:gd name="T49" fmla="*/ 47 h 48"/>
                <a:gd name="T50" fmla="*/ 120 w 122"/>
                <a:gd name="T51" fmla="*/ 46 h 48"/>
                <a:gd name="T52" fmla="*/ 121 w 122"/>
                <a:gd name="T53" fmla="*/ 45 h 48"/>
                <a:gd name="T54" fmla="*/ 120 w 122"/>
                <a:gd name="T55" fmla="*/ 44 h 48"/>
                <a:gd name="T56" fmla="*/ 118 w 122"/>
                <a:gd name="T57" fmla="*/ 44 h 48"/>
                <a:gd name="T58" fmla="*/ 116 w 122"/>
                <a:gd name="T59" fmla="*/ 44 h 48"/>
                <a:gd name="T60" fmla="*/ 115 w 122"/>
                <a:gd name="T61" fmla="*/ 44 h 48"/>
                <a:gd name="T62" fmla="*/ 108 w 122"/>
                <a:gd name="T63" fmla="*/ 43 h 48"/>
                <a:gd name="T64" fmla="*/ 101 w 122"/>
                <a:gd name="T65" fmla="*/ 32 h 48"/>
                <a:gd name="T66" fmla="*/ 91 w 122"/>
                <a:gd name="T67" fmla="*/ 22 h 48"/>
                <a:gd name="T68" fmla="*/ 78 w 122"/>
                <a:gd name="T69" fmla="*/ 16 h 48"/>
                <a:gd name="T70" fmla="*/ 63 w 122"/>
                <a:gd name="T71" fmla="*/ 13 h 48"/>
                <a:gd name="T72" fmla="*/ 47 w 122"/>
                <a:gd name="T73" fmla="*/ 11 h 48"/>
                <a:gd name="T74" fmla="*/ 41 w 122"/>
                <a:gd name="T75" fmla="*/ 12 h 48"/>
                <a:gd name="T76" fmla="*/ 36 w 122"/>
                <a:gd name="T77" fmla="*/ 11 h 48"/>
                <a:gd name="T78" fmla="*/ 31 w 122"/>
                <a:gd name="T79" fmla="*/ 8 h 48"/>
                <a:gd name="T80" fmla="*/ 28 w 122"/>
                <a:gd name="T81" fmla="*/ 7 h 48"/>
                <a:gd name="T82" fmla="*/ 25 w 122"/>
                <a:gd name="T83" fmla="*/ 6 h 48"/>
                <a:gd name="T84" fmla="*/ 17 w 122"/>
                <a:gd name="T85" fmla="*/ 0 h 48"/>
                <a:gd name="T86" fmla="*/ 11 w 122"/>
                <a:gd name="T87" fmla="*/ 0 h 48"/>
                <a:gd name="T88" fmla="*/ 9 w 122"/>
                <a:gd name="T89" fmla="*/ 1 h 48"/>
                <a:gd name="T90" fmla="*/ 6 w 122"/>
                <a:gd name="T91" fmla="*/ 1 h 48"/>
                <a:gd name="T92" fmla="*/ 5 w 122"/>
                <a:gd name="T93" fmla="*/ 1 h 48"/>
                <a:gd name="T94" fmla="*/ 2 w 122"/>
                <a:gd name="T95" fmla="*/ 0 h 48"/>
                <a:gd name="T96" fmla="*/ 1 w 122"/>
                <a:gd name="T97" fmla="*/ 1 h 48"/>
                <a:gd name="T98" fmla="*/ 1 w 122"/>
                <a:gd name="T99" fmla="*/ 2 h 48"/>
                <a:gd name="T100" fmla="*/ 1 w 122"/>
                <a:gd name="T101" fmla="*/ 3 h 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2"/>
                <a:gd name="T154" fmla="*/ 0 h 48"/>
                <a:gd name="T155" fmla="*/ 122 w 122"/>
                <a:gd name="T156" fmla="*/ 48 h 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2" h="48">
                  <a:moveTo>
                    <a:pt x="2" y="3"/>
                  </a:moveTo>
                  <a:lnTo>
                    <a:pt x="3" y="3"/>
                  </a:lnTo>
                  <a:lnTo>
                    <a:pt x="4" y="4"/>
                  </a:lnTo>
                  <a:lnTo>
                    <a:pt x="5" y="4"/>
                  </a:lnTo>
                  <a:lnTo>
                    <a:pt x="6" y="4"/>
                  </a:lnTo>
                  <a:lnTo>
                    <a:pt x="7" y="4"/>
                  </a:lnTo>
                  <a:lnTo>
                    <a:pt x="8" y="4"/>
                  </a:lnTo>
                  <a:lnTo>
                    <a:pt x="9" y="4"/>
                  </a:lnTo>
                  <a:lnTo>
                    <a:pt x="10" y="4"/>
                  </a:lnTo>
                  <a:lnTo>
                    <a:pt x="18" y="3"/>
                  </a:lnTo>
                  <a:lnTo>
                    <a:pt x="16" y="3"/>
                  </a:lnTo>
                  <a:lnTo>
                    <a:pt x="18" y="4"/>
                  </a:lnTo>
                  <a:lnTo>
                    <a:pt x="20" y="7"/>
                  </a:lnTo>
                  <a:lnTo>
                    <a:pt x="23" y="8"/>
                  </a:lnTo>
                  <a:lnTo>
                    <a:pt x="26" y="10"/>
                  </a:lnTo>
                  <a:lnTo>
                    <a:pt x="30" y="12"/>
                  </a:lnTo>
                  <a:lnTo>
                    <a:pt x="32" y="12"/>
                  </a:lnTo>
                  <a:lnTo>
                    <a:pt x="36" y="13"/>
                  </a:lnTo>
                  <a:lnTo>
                    <a:pt x="39" y="14"/>
                  </a:lnTo>
                  <a:lnTo>
                    <a:pt x="42" y="15"/>
                  </a:lnTo>
                  <a:lnTo>
                    <a:pt x="47" y="14"/>
                  </a:lnTo>
                  <a:lnTo>
                    <a:pt x="49" y="14"/>
                  </a:lnTo>
                  <a:lnTo>
                    <a:pt x="54" y="16"/>
                  </a:lnTo>
                  <a:lnTo>
                    <a:pt x="60" y="16"/>
                  </a:lnTo>
                  <a:lnTo>
                    <a:pt x="66" y="17"/>
                  </a:lnTo>
                  <a:lnTo>
                    <a:pt x="71" y="18"/>
                  </a:lnTo>
                  <a:lnTo>
                    <a:pt x="76" y="19"/>
                  </a:lnTo>
                  <a:lnTo>
                    <a:pt x="81" y="21"/>
                  </a:lnTo>
                  <a:lnTo>
                    <a:pt x="86" y="23"/>
                  </a:lnTo>
                  <a:lnTo>
                    <a:pt x="91" y="26"/>
                  </a:lnTo>
                  <a:lnTo>
                    <a:pt x="92" y="28"/>
                  </a:lnTo>
                  <a:lnTo>
                    <a:pt x="94" y="30"/>
                  </a:lnTo>
                  <a:lnTo>
                    <a:pt x="96" y="31"/>
                  </a:lnTo>
                  <a:lnTo>
                    <a:pt x="98" y="34"/>
                  </a:lnTo>
                  <a:lnTo>
                    <a:pt x="99" y="36"/>
                  </a:lnTo>
                  <a:lnTo>
                    <a:pt x="101" y="38"/>
                  </a:lnTo>
                  <a:lnTo>
                    <a:pt x="102" y="40"/>
                  </a:lnTo>
                  <a:lnTo>
                    <a:pt x="103" y="43"/>
                  </a:lnTo>
                  <a:lnTo>
                    <a:pt x="104" y="45"/>
                  </a:lnTo>
                  <a:lnTo>
                    <a:pt x="105" y="45"/>
                  </a:lnTo>
                  <a:lnTo>
                    <a:pt x="109" y="47"/>
                  </a:lnTo>
                  <a:lnTo>
                    <a:pt x="110" y="47"/>
                  </a:lnTo>
                  <a:lnTo>
                    <a:pt x="112" y="47"/>
                  </a:lnTo>
                  <a:lnTo>
                    <a:pt x="113" y="47"/>
                  </a:lnTo>
                  <a:lnTo>
                    <a:pt x="114" y="47"/>
                  </a:lnTo>
                  <a:lnTo>
                    <a:pt x="115" y="47"/>
                  </a:lnTo>
                  <a:lnTo>
                    <a:pt x="116" y="47"/>
                  </a:lnTo>
                  <a:lnTo>
                    <a:pt x="118" y="47"/>
                  </a:lnTo>
                  <a:lnTo>
                    <a:pt x="119" y="47"/>
                  </a:lnTo>
                  <a:lnTo>
                    <a:pt x="120" y="47"/>
                  </a:lnTo>
                  <a:lnTo>
                    <a:pt x="120" y="46"/>
                  </a:lnTo>
                  <a:lnTo>
                    <a:pt x="121" y="46"/>
                  </a:lnTo>
                  <a:lnTo>
                    <a:pt x="121" y="45"/>
                  </a:lnTo>
                  <a:lnTo>
                    <a:pt x="120" y="44"/>
                  </a:lnTo>
                  <a:lnTo>
                    <a:pt x="119" y="44"/>
                  </a:lnTo>
                  <a:lnTo>
                    <a:pt x="118" y="44"/>
                  </a:lnTo>
                  <a:lnTo>
                    <a:pt x="117" y="44"/>
                  </a:lnTo>
                  <a:lnTo>
                    <a:pt x="116" y="44"/>
                  </a:lnTo>
                  <a:lnTo>
                    <a:pt x="115" y="44"/>
                  </a:lnTo>
                  <a:lnTo>
                    <a:pt x="107" y="42"/>
                  </a:lnTo>
                  <a:lnTo>
                    <a:pt x="108" y="43"/>
                  </a:lnTo>
                  <a:lnTo>
                    <a:pt x="104" y="38"/>
                  </a:lnTo>
                  <a:lnTo>
                    <a:pt x="101" y="32"/>
                  </a:lnTo>
                  <a:lnTo>
                    <a:pt x="96" y="26"/>
                  </a:lnTo>
                  <a:lnTo>
                    <a:pt x="91" y="22"/>
                  </a:lnTo>
                  <a:lnTo>
                    <a:pt x="85" y="19"/>
                  </a:lnTo>
                  <a:lnTo>
                    <a:pt x="78" y="16"/>
                  </a:lnTo>
                  <a:lnTo>
                    <a:pt x="70" y="15"/>
                  </a:lnTo>
                  <a:lnTo>
                    <a:pt x="63" y="13"/>
                  </a:lnTo>
                  <a:lnTo>
                    <a:pt x="55" y="13"/>
                  </a:lnTo>
                  <a:lnTo>
                    <a:pt x="47" y="11"/>
                  </a:lnTo>
                  <a:lnTo>
                    <a:pt x="46" y="11"/>
                  </a:lnTo>
                  <a:lnTo>
                    <a:pt x="41" y="12"/>
                  </a:lnTo>
                  <a:lnTo>
                    <a:pt x="38" y="11"/>
                  </a:lnTo>
                  <a:lnTo>
                    <a:pt x="36" y="11"/>
                  </a:lnTo>
                  <a:lnTo>
                    <a:pt x="33" y="10"/>
                  </a:lnTo>
                  <a:lnTo>
                    <a:pt x="31" y="8"/>
                  </a:lnTo>
                  <a:lnTo>
                    <a:pt x="30" y="7"/>
                  </a:lnTo>
                  <a:lnTo>
                    <a:pt x="28" y="7"/>
                  </a:lnTo>
                  <a:lnTo>
                    <a:pt x="26" y="6"/>
                  </a:lnTo>
                  <a:lnTo>
                    <a:pt x="25" y="6"/>
                  </a:lnTo>
                  <a:lnTo>
                    <a:pt x="18" y="0"/>
                  </a:lnTo>
                  <a:lnTo>
                    <a:pt x="17" y="0"/>
                  </a:lnTo>
                  <a:lnTo>
                    <a:pt x="12" y="0"/>
                  </a:lnTo>
                  <a:lnTo>
                    <a:pt x="11" y="0"/>
                  </a:lnTo>
                  <a:lnTo>
                    <a:pt x="10" y="1"/>
                  </a:lnTo>
                  <a:lnTo>
                    <a:pt x="9" y="1"/>
                  </a:lnTo>
                  <a:lnTo>
                    <a:pt x="8" y="1"/>
                  </a:lnTo>
                  <a:lnTo>
                    <a:pt x="6" y="1"/>
                  </a:lnTo>
                  <a:lnTo>
                    <a:pt x="5" y="1"/>
                  </a:lnTo>
                  <a:lnTo>
                    <a:pt x="3" y="0"/>
                  </a:lnTo>
                  <a:lnTo>
                    <a:pt x="2" y="0"/>
                  </a:lnTo>
                  <a:lnTo>
                    <a:pt x="1" y="0"/>
                  </a:lnTo>
                  <a:lnTo>
                    <a:pt x="1" y="1"/>
                  </a:lnTo>
                  <a:lnTo>
                    <a:pt x="0" y="2"/>
                  </a:lnTo>
                  <a:lnTo>
                    <a:pt x="1" y="2"/>
                  </a:lnTo>
                  <a:lnTo>
                    <a:pt x="1" y="3"/>
                  </a:lnTo>
                  <a:lnTo>
                    <a:pt x="2"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4" name="Freeform 85"/>
            <p:cNvSpPr>
              <a:spLocks/>
            </p:cNvSpPr>
            <p:nvPr/>
          </p:nvSpPr>
          <p:spPr bwMode="auto">
            <a:xfrm>
              <a:off x="500" y="2903"/>
              <a:ext cx="85" cy="51"/>
            </a:xfrm>
            <a:custGeom>
              <a:avLst/>
              <a:gdLst>
                <a:gd name="T0" fmla="*/ 8 w 85"/>
                <a:gd name="T1" fmla="*/ 48 h 51"/>
                <a:gd name="T2" fmla="*/ 19 w 85"/>
                <a:gd name="T3" fmla="*/ 41 h 51"/>
                <a:gd name="T4" fmla="*/ 29 w 85"/>
                <a:gd name="T5" fmla="*/ 34 h 51"/>
                <a:gd name="T6" fmla="*/ 40 w 85"/>
                <a:gd name="T7" fmla="*/ 28 h 51"/>
                <a:gd name="T8" fmla="*/ 49 w 85"/>
                <a:gd name="T9" fmla="*/ 24 h 51"/>
                <a:gd name="T10" fmla="*/ 57 w 85"/>
                <a:gd name="T11" fmla="*/ 23 h 51"/>
                <a:gd name="T12" fmla="*/ 65 w 85"/>
                <a:gd name="T13" fmla="*/ 21 h 51"/>
                <a:gd name="T14" fmla="*/ 72 w 85"/>
                <a:gd name="T15" fmla="*/ 18 h 51"/>
                <a:gd name="T16" fmla="*/ 81 w 85"/>
                <a:gd name="T17" fmla="*/ 14 h 51"/>
                <a:gd name="T18" fmla="*/ 82 w 85"/>
                <a:gd name="T19" fmla="*/ 13 h 51"/>
                <a:gd name="T20" fmla="*/ 84 w 85"/>
                <a:gd name="T21" fmla="*/ 9 h 51"/>
                <a:gd name="T22" fmla="*/ 84 w 85"/>
                <a:gd name="T23" fmla="*/ 8 h 51"/>
                <a:gd name="T24" fmla="*/ 84 w 85"/>
                <a:gd name="T25" fmla="*/ 5 h 51"/>
                <a:gd name="T26" fmla="*/ 84 w 85"/>
                <a:gd name="T27" fmla="*/ 3 h 51"/>
                <a:gd name="T28" fmla="*/ 84 w 85"/>
                <a:gd name="T29" fmla="*/ 1 h 51"/>
                <a:gd name="T30" fmla="*/ 82 w 85"/>
                <a:gd name="T31" fmla="*/ 0 h 51"/>
                <a:gd name="T32" fmla="*/ 81 w 85"/>
                <a:gd name="T33" fmla="*/ 1 h 51"/>
                <a:gd name="T34" fmla="*/ 80 w 85"/>
                <a:gd name="T35" fmla="*/ 2 h 51"/>
                <a:gd name="T36" fmla="*/ 80 w 85"/>
                <a:gd name="T37" fmla="*/ 3 h 51"/>
                <a:gd name="T38" fmla="*/ 80 w 85"/>
                <a:gd name="T39" fmla="*/ 5 h 51"/>
                <a:gd name="T40" fmla="*/ 80 w 85"/>
                <a:gd name="T41" fmla="*/ 12 h 51"/>
                <a:gd name="T42" fmla="*/ 74 w 85"/>
                <a:gd name="T43" fmla="*/ 14 h 51"/>
                <a:gd name="T44" fmla="*/ 67 w 85"/>
                <a:gd name="T45" fmla="*/ 18 h 51"/>
                <a:gd name="T46" fmla="*/ 59 w 85"/>
                <a:gd name="T47" fmla="*/ 18 h 51"/>
                <a:gd name="T48" fmla="*/ 51 w 85"/>
                <a:gd name="T49" fmla="*/ 20 h 51"/>
                <a:gd name="T50" fmla="*/ 44 w 85"/>
                <a:gd name="T51" fmla="*/ 22 h 51"/>
                <a:gd name="T52" fmla="*/ 33 w 85"/>
                <a:gd name="T53" fmla="*/ 28 h 51"/>
                <a:gd name="T54" fmla="*/ 22 w 85"/>
                <a:gd name="T55" fmla="*/ 34 h 51"/>
                <a:gd name="T56" fmla="*/ 13 w 85"/>
                <a:gd name="T57" fmla="*/ 42 h 51"/>
                <a:gd name="T58" fmla="*/ 1 w 85"/>
                <a:gd name="T59" fmla="*/ 47 h 51"/>
                <a:gd name="T60" fmla="*/ 0 w 85"/>
                <a:gd name="T61" fmla="*/ 48 h 51"/>
                <a:gd name="T62" fmla="*/ 0 w 85"/>
                <a:gd name="T63" fmla="*/ 49 h 51"/>
                <a:gd name="T64" fmla="*/ 1 w 85"/>
                <a:gd name="T65" fmla="*/ 50 h 51"/>
                <a:gd name="T66" fmla="*/ 3 w 85"/>
                <a:gd name="T67" fmla="*/ 50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51"/>
                <a:gd name="T104" fmla="*/ 85 w 85"/>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51">
                  <a:moveTo>
                    <a:pt x="3" y="50"/>
                  </a:moveTo>
                  <a:lnTo>
                    <a:pt x="8" y="48"/>
                  </a:lnTo>
                  <a:lnTo>
                    <a:pt x="13" y="44"/>
                  </a:lnTo>
                  <a:lnTo>
                    <a:pt x="19" y="41"/>
                  </a:lnTo>
                  <a:lnTo>
                    <a:pt x="24" y="38"/>
                  </a:lnTo>
                  <a:lnTo>
                    <a:pt x="29" y="34"/>
                  </a:lnTo>
                  <a:lnTo>
                    <a:pt x="35" y="30"/>
                  </a:lnTo>
                  <a:lnTo>
                    <a:pt x="40" y="28"/>
                  </a:lnTo>
                  <a:lnTo>
                    <a:pt x="46" y="25"/>
                  </a:lnTo>
                  <a:lnTo>
                    <a:pt x="49" y="24"/>
                  </a:lnTo>
                  <a:lnTo>
                    <a:pt x="54" y="23"/>
                  </a:lnTo>
                  <a:lnTo>
                    <a:pt x="57" y="23"/>
                  </a:lnTo>
                  <a:lnTo>
                    <a:pt x="61" y="22"/>
                  </a:lnTo>
                  <a:lnTo>
                    <a:pt x="65" y="21"/>
                  </a:lnTo>
                  <a:lnTo>
                    <a:pt x="69" y="20"/>
                  </a:lnTo>
                  <a:lnTo>
                    <a:pt x="72" y="18"/>
                  </a:lnTo>
                  <a:lnTo>
                    <a:pt x="76" y="17"/>
                  </a:lnTo>
                  <a:lnTo>
                    <a:pt x="81" y="14"/>
                  </a:lnTo>
                  <a:lnTo>
                    <a:pt x="82" y="14"/>
                  </a:lnTo>
                  <a:lnTo>
                    <a:pt x="82" y="13"/>
                  </a:lnTo>
                  <a:lnTo>
                    <a:pt x="84" y="10"/>
                  </a:lnTo>
                  <a:lnTo>
                    <a:pt x="84" y="9"/>
                  </a:lnTo>
                  <a:lnTo>
                    <a:pt x="84" y="8"/>
                  </a:lnTo>
                  <a:lnTo>
                    <a:pt x="84" y="6"/>
                  </a:lnTo>
                  <a:lnTo>
                    <a:pt x="84" y="5"/>
                  </a:lnTo>
                  <a:lnTo>
                    <a:pt x="84" y="4"/>
                  </a:lnTo>
                  <a:lnTo>
                    <a:pt x="84" y="3"/>
                  </a:lnTo>
                  <a:lnTo>
                    <a:pt x="84" y="2"/>
                  </a:lnTo>
                  <a:lnTo>
                    <a:pt x="84" y="1"/>
                  </a:lnTo>
                  <a:lnTo>
                    <a:pt x="83" y="0"/>
                  </a:lnTo>
                  <a:lnTo>
                    <a:pt x="82" y="0"/>
                  </a:lnTo>
                  <a:lnTo>
                    <a:pt x="81" y="0"/>
                  </a:lnTo>
                  <a:lnTo>
                    <a:pt x="81" y="1"/>
                  </a:lnTo>
                  <a:lnTo>
                    <a:pt x="80" y="1"/>
                  </a:lnTo>
                  <a:lnTo>
                    <a:pt x="80" y="2"/>
                  </a:lnTo>
                  <a:lnTo>
                    <a:pt x="80" y="3"/>
                  </a:lnTo>
                  <a:lnTo>
                    <a:pt x="80" y="4"/>
                  </a:lnTo>
                  <a:lnTo>
                    <a:pt x="80" y="5"/>
                  </a:lnTo>
                  <a:lnTo>
                    <a:pt x="80" y="6"/>
                  </a:lnTo>
                  <a:lnTo>
                    <a:pt x="80" y="12"/>
                  </a:lnTo>
                  <a:lnTo>
                    <a:pt x="80" y="11"/>
                  </a:lnTo>
                  <a:lnTo>
                    <a:pt x="74" y="14"/>
                  </a:lnTo>
                  <a:lnTo>
                    <a:pt x="71" y="16"/>
                  </a:lnTo>
                  <a:lnTo>
                    <a:pt x="67" y="18"/>
                  </a:lnTo>
                  <a:lnTo>
                    <a:pt x="63" y="18"/>
                  </a:lnTo>
                  <a:lnTo>
                    <a:pt x="59" y="18"/>
                  </a:lnTo>
                  <a:lnTo>
                    <a:pt x="55" y="19"/>
                  </a:lnTo>
                  <a:lnTo>
                    <a:pt x="51" y="20"/>
                  </a:lnTo>
                  <a:lnTo>
                    <a:pt x="47" y="21"/>
                  </a:lnTo>
                  <a:lnTo>
                    <a:pt x="44" y="22"/>
                  </a:lnTo>
                  <a:lnTo>
                    <a:pt x="38" y="24"/>
                  </a:lnTo>
                  <a:lnTo>
                    <a:pt x="33" y="28"/>
                  </a:lnTo>
                  <a:lnTo>
                    <a:pt x="28" y="31"/>
                  </a:lnTo>
                  <a:lnTo>
                    <a:pt x="22" y="34"/>
                  </a:lnTo>
                  <a:lnTo>
                    <a:pt x="17" y="38"/>
                  </a:lnTo>
                  <a:lnTo>
                    <a:pt x="13" y="42"/>
                  </a:lnTo>
                  <a:lnTo>
                    <a:pt x="6" y="44"/>
                  </a:lnTo>
                  <a:lnTo>
                    <a:pt x="1" y="47"/>
                  </a:lnTo>
                  <a:lnTo>
                    <a:pt x="0" y="47"/>
                  </a:lnTo>
                  <a:lnTo>
                    <a:pt x="0" y="48"/>
                  </a:lnTo>
                  <a:lnTo>
                    <a:pt x="0" y="49"/>
                  </a:lnTo>
                  <a:lnTo>
                    <a:pt x="0" y="50"/>
                  </a:lnTo>
                  <a:lnTo>
                    <a:pt x="1" y="50"/>
                  </a:lnTo>
                  <a:lnTo>
                    <a:pt x="2" y="50"/>
                  </a:lnTo>
                  <a:lnTo>
                    <a:pt x="3" y="5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5" name="Freeform 86"/>
            <p:cNvSpPr>
              <a:spLocks/>
            </p:cNvSpPr>
            <p:nvPr/>
          </p:nvSpPr>
          <p:spPr bwMode="auto">
            <a:xfrm>
              <a:off x="560" y="2669"/>
              <a:ext cx="74" cy="85"/>
            </a:xfrm>
            <a:custGeom>
              <a:avLst/>
              <a:gdLst>
                <a:gd name="T0" fmla="*/ 2 w 74"/>
                <a:gd name="T1" fmla="*/ 11 h 85"/>
                <a:gd name="T2" fmla="*/ 4 w 74"/>
                <a:gd name="T3" fmla="*/ 19 h 85"/>
                <a:gd name="T4" fmla="*/ 7 w 74"/>
                <a:gd name="T5" fmla="*/ 27 h 85"/>
                <a:gd name="T6" fmla="*/ 8 w 74"/>
                <a:gd name="T7" fmla="*/ 34 h 85"/>
                <a:gd name="T8" fmla="*/ 10 w 74"/>
                <a:gd name="T9" fmla="*/ 42 h 85"/>
                <a:gd name="T10" fmla="*/ 11 w 74"/>
                <a:gd name="T11" fmla="*/ 44 h 85"/>
                <a:gd name="T12" fmla="*/ 16 w 74"/>
                <a:gd name="T13" fmla="*/ 48 h 85"/>
                <a:gd name="T14" fmla="*/ 19 w 74"/>
                <a:gd name="T15" fmla="*/ 50 h 85"/>
                <a:gd name="T16" fmla="*/ 23 w 74"/>
                <a:gd name="T17" fmla="*/ 51 h 85"/>
                <a:gd name="T18" fmla="*/ 27 w 74"/>
                <a:gd name="T19" fmla="*/ 51 h 85"/>
                <a:gd name="T20" fmla="*/ 34 w 74"/>
                <a:gd name="T21" fmla="*/ 53 h 85"/>
                <a:gd name="T22" fmla="*/ 34 w 74"/>
                <a:gd name="T23" fmla="*/ 54 h 85"/>
                <a:gd name="T24" fmla="*/ 37 w 74"/>
                <a:gd name="T25" fmla="*/ 56 h 85"/>
                <a:gd name="T26" fmla="*/ 39 w 74"/>
                <a:gd name="T27" fmla="*/ 58 h 85"/>
                <a:gd name="T28" fmla="*/ 41 w 74"/>
                <a:gd name="T29" fmla="*/ 60 h 85"/>
                <a:gd name="T30" fmla="*/ 43 w 74"/>
                <a:gd name="T31" fmla="*/ 63 h 85"/>
                <a:gd name="T32" fmla="*/ 48 w 74"/>
                <a:gd name="T33" fmla="*/ 71 h 85"/>
                <a:gd name="T34" fmla="*/ 54 w 74"/>
                <a:gd name="T35" fmla="*/ 77 h 85"/>
                <a:gd name="T36" fmla="*/ 61 w 74"/>
                <a:gd name="T37" fmla="*/ 81 h 85"/>
                <a:gd name="T38" fmla="*/ 69 w 74"/>
                <a:gd name="T39" fmla="*/ 83 h 85"/>
                <a:gd name="T40" fmla="*/ 70 w 74"/>
                <a:gd name="T41" fmla="*/ 83 h 85"/>
                <a:gd name="T42" fmla="*/ 72 w 74"/>
                <a:gd name="T43" fmla="*/ 82 h 85"/>
                <a:gd name="T44" fmla="*/ 73 w 74"/>
                <a:gd name="T45" fmla="*/ 80 h 85"/>
                <a:gd name="T46" fmla="*/ 73 w 74"/>
                <a:gd name="T47" fmla="*/ 79 h 85"/>
                <a:gd name="T48" fmla="*/ 72 w 74"/>
                <a:gd name="T49" fmla="*/ 77 h 85"/>
                <a:gd name="T50" fmla="*/ 70 w 74"/>
                <a:gd name="T51" fmla="*/ 76 h 85"/>
                <a:gd name="T52" fmla="*/ 62 w 74"/>
                <a:gd name="T53" fmla="*/ 73 h 85"/>
                <a:gd name="T54" fmla="*/ 55 w 74"/>
                <a:gd name="T55" fmla="*/ 66 h 85"/>
                <a:gd name="T56" fmla="*/ 48 w 74"/>
                <a:gd name="T57" fmla="*/ 58 h 85"/>
                <a:gd name="T58" fmla="*/ 42 w 74"/>
                <a:gd name="T59" fmla="*/ 51 h 85"/>
                <a:gd name="T60" fmla="*/ 38 w 74"/>
                <a:gd name="T61" fmla="*/ 46 h 85"/>
                <a:gd name="T62" fmla="*/ 37 w 74"/>
                <a:gd name="T63" fmla="*/ 46 h 85"/>
                <a:gd name="T64" fmla="*/ 36 w 74"/>
                <a:gd name="T65" fmla="*/ 45 h 85"/>
                <a:gd name="T66" fmla="*/ 31 w 74"/>
                <a:gd name="T67" fmla="*/ 44 h 85"/>
                <a:gd name="T68" fmla="*/ 28 w 74"/>
                <a:gd name="T69" fmla="*/ 44 h 85"/>
                <a:gd name="T70" fmla="*/ 26 w 74"/>
                <a:gd name="T71" fmla="*/ 44 h 85"/>
                <a:gd name="T72" fmla="*/ 23 w 74"/>
                <a:gd name="T73" fmla="*/ 44 h 85"/>
                <a:gd name="T74" fmla="*/ 15 w 74"/>
                <a:gd name="T75" fmla="*/ 38 h 85"/>
                <a:gd name="T76" fmla="*/ 16 w 74"/>
                <a:gd name="T77" fmla="*/ 33 h 85"/>
                <a:gd name="T78" fmla="*/ 14 w 74"/>
                <a:gd name="T79" fmla="*/ 27 h 85"/>
                <a:gd name="T80" fmla="*/ 13 w 74"/>
                <a:gd name="T81" fmla="*/ 20 h 85"/>
                <a:gd name="T82" fmla="*/ 11 w 74"/>
                <a:gd name="T83" fmla="*/ 13 h 85"/>
                <a:gd name="T84" fmla="*/ 9 w 74"/>
                <a:gd name="T85" fmla="*/ 7 h 85"/>
                <a:gd name="T86" fmla="*/ 8 w 74"/>
                <a:gd name="T87" fmla="*/ 5 h 85"/>
                <a:gd name="T88" fmla="*/ 5 w 74"/>
                <a:gd name="T89" fmla="*/ 3 h 85"/>
                <a:gd name="T90" fmla="*/ 4 w 74"/>
                <a:gd name="T91" fmla="*/ 0 h 85"/>
                <a:gd name="T92" fmla="*/ 2 w 74"/>
                <a:gd name="T93" fmla="*/ 0 h 85"/>
                <a:gd name="T94" fmla="*/ 1 w 74"/>
                <a:gd name="T95" fmla="*/ 2 h 85"/>
                <a:gd name="T96" fmla="*/ 1 w 74"/>
                <a:gd name="T97" fmla="*/ 5 h 85"/>
                <a:gd name="T98" fmla="*/ 2 w 74"/>
                <a:gd name="T99" fmla="*/ 9 h 85"/>
                <a:gd name="T100" fmla="*/ 3 w 74"/>
                <a:gd name="T101" fmla="*/ 11 h 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85"/>
                <a:gd name="T155" fmla="*/ 74 w 74"/>
                <a:gd name="T156" fmla="*/ 85 h 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85">
                  <a:moveTo>
                    <a:pt x="0" y="8"/>
                  </a:moveTo>
                  <a:lnTo>
                    <a:pt x="2" y="11"/>
                  </a:lnTo>
                  <a:lnTo>
                    <a:pt x="4" y="14"/>
                  </a:lnTo>
                  <a:lnTo>
                    <a:pt x="4" y="19"/>
                  </a:lnTo>
                  <a:lnTo>
                    <a:pt x="6" y="22"/>
                  </a:lnTo>
                  <a:lnTo>
                    <a:pt x="7" y="27"/>
                  </a:lnTo>
                  <a:lnTo>
                    <a:pt x="7" y="30"/>
                  </a:lnTo>
                  <a:lnTo>
                    <a:pt x="8" y="34"/>
                  </a:lnTo>
                  <a:lnTo>
                    <a:pt x="9" y="38"/>
                  </a:lnTo>
                  <a:lnTo>
                    <a:pt x="10" y="42"/>
                  </a:lnTo>
                  <a:lnTo>
                    <a:pt x="10" y="43"/>
                  </a:lnTo>
                  <a:lnTo>
                    <a:pt x="11" y="44"/>
                  </a:lnTo>
                  <a:lnTo>
                    <a:pt x="14" y="46"/>
                  </a:lnTo>
                  <a:lnTo>
                    <a:pt x="16" y="48"/>
                  </a:lnTo>
                  <a:lnTo>
                    <a:pt x="17" y="49"/>
                  </a:lnTo>
                  <a:lnTo>
                    <a:pt x="19" y="50"/>
                  </a:lnTo>
                  <a:lnTo>
                    <a:pt x="21" y="51"/>
                  </a:lnTo>
                  <a:lnTo>
                    <a:pt x="23" y="51"/>
                  </a:lnTo>
                  <a:lnTo>
                    <a:pt x="26" y="52"/>
                  </a:lnTo>
                  <a:lnTo>
                    <a:pt x="27" y="51"/>
                  </a:lnTo>
                  <a:lnTo>
                    <a:pt x="30" y="51"/>
                  </a:lnTo>
                  <a:lnTo>
                    <a:pt x="34" y="53"/>
                  </a:lnTo>
                  <a:lnTo>
                    <a:pt x="33" y="51"/>
                  </a:lnTo>
                  <a:lnTo>
                    <a:pt x="34" y="54"/>
                  </a:lnTo>
                  <a:lnTo>
                    <a:pt x="35" y="55"/>
                  </a:lnTo>
                  <a:lnTo>
                    <a:pt x="37" y="56"/>
                  </a:lnTo>
                  <a:lnTo>
                    <a:pt x="38" y="57"/>
                  </a:lnTo>
                  <a:lnTo>
                    <a:pt x="39" y="58"/>
                  </a:lnTo>
                  <a:lnTo>
                    <a:pt x="40" y="59"/>
                  </a:lnTo>
                  <a:lnTo>
                    <a:pt x="41" y="60"/>
                  </a:lnTo>
                  <a:lnTo>
                    <a:pt x="42" y="62"/>
                  </a:lnTo>
                  <a:lnTo>
                    <a:pt x="43" y="63"/>
                  </a:lnTo>
                  <a:lnTo>
                    <a:pt x="46" y="67"/>
                  </a:lnTo>
                  <a:lnTo>
                    <a:pt x="48" y="71"/>
                  </a:lnTo>
                  <a:lnTo>
                    <a:pt x="51" y="73"/>
                  </a:lnTo>
                  <a:lnTo>
                    <a:pt x="54" y="77"/>
                  </a:lnTo>
                  <a:lnTo>
                    <a:pt x="57" y="80"/>
                  </a:lnTo>
                  <a:lnTo>
                    <a:pt x="61" y="81"/>
                  </a:lnTo>
                  <a:lnTo>
                    <a:pt x="64" y="83"/>
                  </a:lnTo>
                  <a:lnTo>
                    <a:pt x="69" y="83"/>
                  </a:lnTo>
                  <a:lnTo>
                    <a:pt x="69" y="84"/>
                  </a:lnTo>
                  <a:lnTo>
                    <a:pt x="70" y="83"/>
                  </a:lnTo>
                  <a:lnTo>
                    <a:pt x="71" y="83"/>
                  </a:lnTo>
                  <a:lnTo>
                    <a:pt x="72" y="82"/>
                  </a:lnTo>
                  <a:lnTo>
                    <a:pt x="73" y="81"/>
                  </a:lnTo>
                  <a:lnTo>
                    <a:pt x="73" y="80"/>
                  </a:lnTo>
                  <a:lnTo>
                    <a:pt x="73" y="79"/>
                  </a:lnTo>
                  <a:lnTo>
                    <a:pt x="72" y="78"/>
                  </a:lnTo>
                  <a:lnTo>
                    <a:pt x="72" y="77"/>
                  </a:lnTo>
                  <a:lnTo>
                    <a:pt x="71" y="77"/>
                  </a:lnTo>
                  <a:lnTo>
                    <a:pt x="70" y="76"/>
                  </a:lnTo>
                  <a:lnTo>
                    <a:pt x="65" y="75"/>
                  </a:lnTo>
                  <a:lnTo>
                    <a:pt x="62" y="73"/>
                  </a:lnTo>
                  <a:lnTo>
                    <a:pt x="58" y="70"/>
                  </a:lnTo>
                  <a:lnTo>
                    <a:pt x="55" y="66"/>
                  </a:lnTo>
                  <a:lnTo>
                    <a:pt x="52" y="63"/>
                  </a:lnTo>
                  <a:lnTo>
                    <a:pt x="48" y="58"/>
                  </a:lnTo>
                  <a:lnTo>
                    <a:pt x="46" y="55"/>
                  </a:lnTo>
                  <a:lnTo>
                    <a:pt x="42" y="51"/>
                  </a:lnTo>
                  <a:lnTo>
                    <a:pt x="39" y="46"/>
                  </a:lnTo>
                  <a:lnTo>
                    <a:pt x="38" y="46"/>
                  </a:lnTo>
                  <a:lnTo>
                    <a:pt x="37" y="46"/>
                  </a:lnTo>
                  <a:lnTo>
                    <a:pt x="36" y="46"/>
                  </a:lnTo>
                  <a:lnTo>
                    <a:pt x="36" y="45"/>
                  </a:lnTo>
                  <a:lnTo>
                    <a:pt x="33" y="45"/>
                  </a:lnTo>
                  <a:lnTo>
                    <a:pt x="31" y="44"/>
                  </a:lnTo>
                  <a:lnTo>
                    <a:pt x="30" y="44"/>
                  </a:lnTo>
                  <a:lnTo>
                    <a:pt x="28" y="44"/>
                  </a:lnTo>
                  <a:lnTo>
                    <a:pt x="27" y="44"/>
                  </a:lnTo>
                  <a:lnTo>
                    <a:pt x="26" y="44"/>
                  </a:lnTo>
                  <a:lnTo>
                    <a:pt x="25" y="44"/>
                  </a:lnTo>
                  <a:lnTo>
                    <a:pt x="23" y="44"/>
                  </a:lnTo>
                  <a:lnTo>
                    <a:pt x="22" y="43"/>
                  </a:lnTo>
                  <a:lnTo>
                    <a:pt x="15" y="38"/>
                  </a:lnTo>
                  <a:lnTo>
                    <a:pt x="17" y="40"/>
                  </a:lnTo>
                  <a:lnTo>
                    <a:pt x="16" y="33"/>
                  </a:lnTo>
                  <a:lnTo>
                    <a:pt x="15" y="29"/>
                  </a:lnTo>
                  <a:lnTo>
                    <a:pt x="14" y="27"/>
                  </a:lnTo>
                  <a:lnTo>
                    <a:pt x="14" y="23"/>
                  </a:lnTo>
                  <a:lnTo>
                    <a:pt x="13" y="20"/>
                  </a:lnTo>
                  <a:lnTo>
                    <a:pt x="12" y="17"/>
                  </a:lnTo>
                  <a:lnTo>
                    <a:pt x="11" y="13"/>
                  </a:lnTo>
                  <a:lnTo>
                    <a:pt x="11" y="11"/>
                  </a:lnTo>
                  <a:lnTo>
                    <a:pt x="9" y="7"/>
                  </a:lnTo>
                  <a:lnTo>
                    <a:pt x="9" y="6"/>
                  </a:lnTo>
                  <a:lnTo>
                    <a:pt x="8" y="5"/>
                  </a:lnTo>
                  <a:lnTo>
                    <a:pt x="7" y="4"/>
                  </a:lnTo>
                  <a:lnTo>
                    <a:pt x="5" y="3"/>
                  </a:lnTo>
                  <a:lnTo>
                    <a:pt x="4" y="1"/>
                  </a:lnTo>
                  <a:lnTo>
                    <a:pt x="4" y="0"/>
                  </a:lnTo>
                  <a:lnTo>
                    <a:pt x="3" y="0"/>
                  </a:lnTo>
                  <a:lnTo>
                    <a:pt x="2" y="0"/>
                  </a:lnTo>
                  <a:lnTo>
                    <a:pt x="1" y="1"/>
                  </a:lnTo>
                  <a:lnTo>
                    <a:pt x="1" y="2"/>
                  </a:lnTo>
                  <a:lnTo>
                    <a:pt x="1" y="4"/>
                  </a:lnTo>
                  <a:lnTo>
                    <a:pt x="1" y="5"/>
                  </a:lnTo>
                  <a:lnTo>
                    <a:pt x="1" y="7"/>
                  </a:lnTo>
                  <a:lnTo>
                    <a:pt x="2" y="9"/>
                  </a:lnTo>
                  <a:lnTo>
                    <a:pt x="2" y="10"/>
                  </a:lnTo>
                  <a:lnTo>
                    <a:pt x="3" y="11"/>
                  </a:lnTo>
                  <a:lnTo>
                    <a:pt x="0" y="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6" name="Freeform 87"/>
            <p:cNvSpPr>
              <a:spLocks/>
            </p:cNvSpPr>
            <p:nvPr/>
          </p:nvSpPr>
          <p:spPr bwMode="auto">
            <a:xfrm>
              <a:off x="552" y="2652"/>
              <a:ext cx="199" cy="67"/>
            </a:xfrm>
            <a:custGeom>
              <a:avLst/>
              <a:gdLst>
                <a:gd name="T0" fmla="*/ 8 w 199"/>
                <a:gd name="T1" fmla="*/ 13 h 67"/>
                <a:gd name="T2" fmla="*/ 23 w 199"/>
                <a:gd name="T3" fmla="*/ 24 h 67"/>
                <a:gd name="T4" fmla="*/ 41 w 199"/>
                <a:gd name="T5" fmla="*/ 33 h 67"/>
                <a:gd name="T6" fmla="*/ 59 w 199"/>
                <a:gd name="T7" fmla="*/ 41 h 67"/>
                <a:gd name="T8" fmla="*/ 75 w 199"/>
                <a:gd name="T9" fmla="*/ 47 h 67"/>
                <a:gd name="T10" fmla="*/ 77 w 199"/>
                <a:gd name="T11" fmla="*/ 47 h 67"/>
                <a:gd name="T12" fmla="*/ 81 w 199"/>
                <a:gd name="T13" fmla="*/ 46 h 67"/>
                <a:gd name="T14" fmla="*/ 82 w 199"/>
                <a:gd name="T15" fmla="*/ 45 h 67"/>
                <a:gd name="T16" fmla="*/ 84 w 199"/>
                <a:gd name="T17" fmla="*/ 45 h 67"/>
                <a:gd name="T18" fmla="*/ 84 w 199"/>
                <a:gd name="T19" fmla="*/ 43 h 67"/>
                <a:gd name="T20" fmla="*/ 90 w 199"/>
                <a:gd name="T21" fmla="*/ 47 h 67"/>
                <a:gd name="T22" fmla="*/ 99 w 199"/>
                <a:gd name="T23" fmla="*/ 52 h 67"/>
                <a:gd name="T24" fmla="*/ 107 w 199"/>
                <a:gd name="T25" fmla="*/ 57 h 67"/>
                <a:gd name="T26" fmla="*/ 116 w 199"/>
                <a:gd name="T27" fmla="*/ 62 h 67"/>
                <a:gd name="T28" fmla="*/ 127 w 199"/>
                <a:gd name="T29" fmla="*/ 66 h 67"/>
                <a:gd name="T30" fmla="*/ 140 w 199"/>
                <a:gd name="T31" fmla="*/ 64 h 67"/>
                <a:gd name="T32" fmla="*/ 151 w 199"/>
                <a:gd name="T33" fmla="*/ 58 h 67"/>
                <a:gd name="T34" fmla="*/ 159 w 199"/>
                <a:gd name="T35" fmla="*/ 48 h 67"/>
                <a:gd name="T36" fmla="*/ 163 w 199"/>
                <a:gd name="T37" fmla="*/ 39 h 67"/>
                <a:gd name="T38" fmla="*/ 161 w 199"/>
                <a:gd name="T39" fmla="*/ 42 h 67"/>
                <a:gd name="T40" fmla="*/ 168 w 199"/>
                <a:gd name="T41" fmla="*/ 46 h 67"/>
                <a:gd name="T42" fmla="*/ 176 w 199"/>
                <a:gd name="T43" fmla="*/ 49 h 67"/>
                <a:gd name="T44" fmla="*/ 185 w 199"/>
                <a:gd name="T45" fmla="*/ 52 h 67"/>
                <a:gd name="T46" fmla="*/ 191 w 199"/>
                <a:gd name="T47" fmla="*/ 56 h 67"/>
                <a:gd name="T48" fmla="*/ 193 w 199"/>
                <a:gd name="T49" fmla="*/ 56 h 67"/>
                <a:gd name="T50" fmla="*/ 195 w 199"/>
                <a:gd name="T51" fmla="*/ 56 h 67"/>
                <a:gd name="T52" fmla="*/ 197 w 199"/>
                <a:gd name="T53" fmla="*/ 55 h 67"/>
                <a:gd name="T54" fmla="*/ 198 w 199"/>
                <a:gd name="T55" fmla="*/ 53 h 67"/>
                <a:gd name="T56" fmla="*/ 198 w 199"/>
                <a:gd name="T57" fmla="*/ 51 h 67"/>
                <a:gd name="T58" fmla="*/ 196 w 199"/>
                <a:gd name="T59" fmla="*/ 50 h 67"/>
                <a:gd name="T60" fmla="*/ 192 w 199"/>
                <a:gd name="T61" fmla="*/ 47 h 67"/>
                <a:gd name="T62" fmla="*/ 185 w 199"/>
                <a:gd name="T63" fmla="*/ 44 h 67"/>
                <a:gd name="T64" fmla="*/ 177 w 199"/>
                <a:gd name="T65" fmla="*/ 42 h 67"/>
                <a:gd name="T66" fmla="*/ 169 w 199"/>
                <a:gd name="T67" fmla="*/ 38 h 67"/>
                <a:gd name="T68" fmla="*/ 161 w 199"/>
                <a:gd name="T69" fmla="*/ 34 h 67"/>
                <a:gd name="T70" fmla="*/ 159 w 199"/>
                <a:gd name="T71" fmla="*/ 34 h 67"/>
                <a:gd name="T72" fmla="*/ 157 w 199"/>
                <a:gd name="T73" fmla="*/ 35 h 67"/>
                <a:gd name="T74" fmla="*/ 156 w 199"/>
                <a:gd name="T75" fmla="*/ 36 h 67"/>
                <a:gd name="T76" fmla="*/ 150 w 199"/>
                <a:gd name="T77" fmla="*/ 47 h 67"/>
                <a:gd name="T78" fmla="*/ 144 w 199"/>
                <a:gd name="T79" fmla="*/ 55 h 67"/>
                <a:gd name="T80" fmla="*/ 134 w 199"/>
                <a:gd name="T81" fmla="*/ 58 h 67"/>
                <a:gd name="T82" fmla="*/ 124 w 199"/>
                <a:gd name="T83" fmla="*/ 58 h 67"/>
                <a:gd name="T84" fmla="*/ 116 w 199"/>
                <a:gd name="T85" fmla="*/ 54 h 67"/>
                <a:gd name="T86" fmla="*/ 110 w 199"/>
                <a:gd name="T87" fmla="*/ 50 h 67"/>
                <a:gd name="T88" fmla="*/ 105 w 199"/>
                <a:gd name="T89" fmla="*/ 47 h 67"/>
                <a:gd name="T90" fmla="*/ 99 w 199"/>
                <a:gd name="T91" fmla="*/ 43 h 67"/>
                <a:gd name="T92" fmla="*/ 88 w 199"/>
                <a:gd name="T93" fmla="*/ 37 h 67"/>
                <a:gd name="T94" fmla="*/ 87 w 199"/>
                <a:gd name="T95" fmla="*/ 36 h 67"/>
                <a:gd name="T96" fmla="*/ 85 w 199"/>
                <a:gd name="T97" fmla="*/ 36 h 67"/>
                <a:gd name="T98" fmla="*/ 78 w 199"/>
                <a:gd name="T99" fmla="*/ 39 h 67"/>
                <a:gd name="T100" fmla="*/ 78 w 199"/>
                <a:gd name="T101" fmla="*/ 40 h 67"/>
                <a:gd name="T102" fmla="*/ 63 w 199"/>
                <a:gd name="T103" fmla="*/ 34 h 67"/>
                <a:gd name="T104" fmla="*/ 45 w 199"/>
                <a:gd name="T105" fmla="*/ 27 h 67"/>
                <a:gd name="T106" fmla="*/ 28 w 199"/>
                <a:gd name="T107" fmla="*/ 18 h 67"/>
                <a:gd name="T108" fmla="*/ 13 w 199"/>
                <a:gd name="T109" fmla="*/ 8 h 67"/>
                <a:gd name="T110" fmla="*/ 7 w 199"/>
                <a:gd name="T111" fmla="*/ 1 h 67"/>
                <a:gd name="T112" fmla="*/ 5 w 199"/>
                <a:gd name="T113" fmla="*/ 0 h 67"/>
                <a:gd name="T114" fmla="*/ 3 w 199"/>
                <a:gd name="T115" fmla="*/ 0 h 67"/>
                <a:gd name="T116" fmla="*/ 1 w 199"/>
                <a:gd name="T117" fmla="*/ 1 h 67"/>
                <a:gd name="T118" fmla="*/ 0 w 199"/>
                <a:gd name="T119" fmla="*/ 3 h 67"/>
                <a:gd name="T120" fmla="*/ 0 w 199"/>
                <a:gd name="T121" fmla="*/ 4 h 67"/>
                <a:gd name="T122" fmla="*/ 1 w 199"/>
                <a:gd name="T123" fmla="*/ 5 h 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
                <a:gd name="T187" fmla="*/ 0 h 67"/>
                <a:gd name="T188" fmla="*/ 199 w 199"/>
                <a:gd name="T189" fmla="*/ 67 h 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 h="67">
                  <a:moveTo>
                    <a:pt x="1" y="5"/>
                  </a:moveTo>
                  <a:lnTo>
                    <a:pt x="8" y="13"/>
                  </a:lnTo>
                  <a:lnTo>
                    <a:pt x="14" y="19"/>
                  </a:lnTo>
                  <a:lnTo>
                    <a:pt x="23" y="24"/>
                  </a:lnTo>
                  <a:lnTo>
                    <a:pt x="31" y="29"/>
                  </a:lnTo>
                  <a:lnTo>
                    <a:pt x="41" y="33"/>
                  </a:lnTo>
                  <a:lnTo>
                    <a:pt x="50" y="36"/>
                  </a:lnTo>
                  <a:lnTo>
                    <a:pt x="59" y="41"/>
                  </a:lnTo>
                  <a:lnTo>
                    <a:pt x="68" y="44"/>
                  </a:lnTo>
                  <a:lnTo>
                    <a:pt x="75" y="47"/>
                  </a:lnTo>
                  <a:lnTo>
                    <a:pt x="76" y="47"/>
                  </a:lnTo>
                  <a:lnTo>
                    <a:pt x="77" y="47"/>
                  </a:lnTo>
                  <a:lnTo>
                    <a:pt x="78" y="47"/>
                  </a:lnTo>
                  <a:lnTo>
                    <a:pt x="81" y="46"/>
                  </a:lnTo>
                  <a:lnTo>
                    <a:pt x="82" y="46"/>
                  </a:lnTo>
                  <a:lnTo>
                    <a:pt x="82" y="45"/>
                  </a:lnTo>
                  <a:lnTo>
                    <a:pt x="83" y="45"/>
                  </a:lnTo>
                  <a:lnTo>
                    <a:pt x="84" y="45"/>
                  </a:lnTo>
                  <a:lnTo>
                    <a:pt x="87" y="44"/>
                  </a:lnTo>
                  <a:lnTo>
                    <a:pt x="84" y="43"/>
                  </a:lnTo>
                  <a:lnTo>
                    <a:pt x="86" y="44"/>
                  </a:lnTo>
                  <a:lnTo>
                    <a:pt x="90" y="47"/>
                  </a:lnTo>
                  <a:lnTo>
                    <a:pt x="94" y="50"/>
                  </a:lnTo>
                  <a:lnTo>
                    <a:pt x="99" y="52"/>
                  </a:lnTo>
                  <a:lnTo>
                    <a:pt x="103" y="55"/>
                  </a:lnTo>
                  <a:lnTo>
                    <a:pt x="107" y="57"/>
                  </a:lnTo>
                  <a:lnTo>
                    <a:pt x="111" y="60"/>
                  </a:lnTo>
                  <a:lnTo>
                    <a:pt x="116" y="62"/>
                  </a:lnTo>
                  <a:lnTo>
                    <a:pt x="120" y="64"/>
                  </a:lnTo>
                  <a:lnTo>
                    <a:pt x="127" y="66"/>
                  </a:lnTo>
                  <a:lnTo>
                    <a:pt x="133" y="66"/>
                  </a:lnTo>
                  <a:lnTo>
                    <a:pt x="140" y="64"/>
                  </a:lnTo>
                  <a:lnTo>
                    <a:pt x="146" y="62"/>
                  </a:lnTo>
                  <a:lnTo>
                    <a:pt x="151" y="58"/>
                  </a:lnTo>
                  <a:lnTo>
                    <a:pt x="156" y="54"/>
                  </a:lnTo>
                  <a:lnTo>
                    <a:pt x="159" y="48"/>
                  </a:lnTo>
                  <a:lnTo>
                    <a:pt x="162" y="42"/>
                  </a:lnTo>
                  <a:lnTo>
                    <a:pt x="163" y="39"/>
                  </a:lnTo>
                  <a:lnTo>
                    <a:pt x="158" y="42"/>
                  </a:lnTo>
                  <a:lnTo>
                    <a:pt x="161" y="42"/>
                  </a:lnTo>
                  <a:lnTo>
                    <a:pt x="165" y="44"/>
                  </a:lnTo>
                  <a:lnTo>
                    <a:pt x="168" y="46"/>
                  </a:lnTo>
                  <a:lnTo>
                    <a:pt x="172" y="48"/>
                  </a:lnTo>
                  <a:lnTo>
                    <a:pt x="176" y="49"/>
                  </a:lnTo>
                  <a:lnTo>
                    <a:pt x="180" y="50"/>
                  </a:lnTo>
                  <a:lnTo>
                    <a:pt x="185" y="52"/>
                  </a:lnTo>
                  <a:lnTo>
                    <a:pt x="188" y="54"/>
                  </a:lnTo>
                  <a:lnTo>
                    <a:pt x="191" y="56"/>
                  </a:lnTo>
                  <a:lnTo>
                    <a:pt x="192" y="56"/>
                  </a:lnTo>
                  <a:lnTo>
                    <a:pt x="193" y="56"/>
                  </a:lnTo>
                  <a:lnTo>
                    <a:pt x="194" y="56"/>
                  </a:lnTo>
                  <a:lnTo>
                    <a:pt x="195" y="56"/>
                  </a:lnTo>
                  <a:lnTo>
                    <a:pt x="196" y="56"/>
                  </a:lnTo>
                  <a:lnTo>
                    <a:pt x="197" y="55"/>
                  </a:lnTo>
                  <a:lnTo>
                    <a:pt x="197" y="54"/>
                  </a:lnTo>
                  <a:lnTo>
                    <a:pt x="198" y="53"/>
                  </a:lnTo>
                  <a:lnTo>
                    <a:pt x="198" y="52"/>
                  </a:lnTo>
                  <a:lnTo>
                    <a:pt x="198" y="51"/>
                  </a:lnTo>
                  <a:lnTo>
                    <a:pt x="197" y="50"/>
                  </a:lnTo>
                  <a:lnTo>
                    <a:pt x="196" y="50"/>
                  </a:lnTo>
                  <a:lnTo>
                    <a:pt x="196" y="49"/>
                  </a:lnTo>
                  <a:lnTo>
                    <a:pt x="192" y="47"/>
                  </a:lnTo>
                  <a:lnTo>
                    <a:pt x="188" y="45"/>
                  </a:lnTo>
                  <a:lnTo>
                    <a:pt x="185" y="44"/>
                  </a:lnTo>
                  <a:lnTo>
                    <a:pt x="181" y="43"/>
                  </a:lnTo>
                  <a:lnTo>
                    <a:pt x="177" y="42"/>
                  </a:lnTo>
                  <a:lnTo>
                    <a:pt x="173" y="40"/>
                  </a:lnTo>
                  <a:lnTo>
                    <a:pt x="169" y="38"/>
                  </a:lnTo>
                  <a:lnTo>
                    <a:pt x="166" y="36"/>
                  </a:lnTo>
                  <a:lnTo>
                    <a:pt x="161" y="34"/>
                  </a:lnTo>
                  <a:lnTo>
                    <a:pt x="160" y="34"/>
                  </a:lnTo>
                  <a:lnTo>
                    <a:pt x="159" y="34"/>
                  </a:lnTo>
                  <a:lnTo>
                    <a:pt x="158" y="35"/>
                  </a:lnTo>
                  <a:lnTo>
                    <a:pt x="157" y="35"/>
                  </a:lnTo>
                  <a:lnTo>
                    <a:pt x="156" y="36"/>
                  </a:lnTo>
                  <a:lnTo>
                    <a:pt x="153" y="43"/>
                  </a:lnTo>
                  <a:lnTo>
                    <a:pt x="150" y="47"/>
                  </a:lnTo>
                  <a:lnTo>
                    <a:pt x="148" y="51"/>
                  </a:lnTo>
                  <a:lnTo>
                    <a:pt x="144" y="55"/>
                  </a:lnTo>
                  <a:lnTo>
                    <a:pt x="139" y="57"/>
                  </a:lnTo>
                  <a:lnTo>
                    <a:pt x="134" y="58"/>
                  </a:lnTo>
                  <a:lnTo>
                    <a:pt x="129" y="59"/>
                  </a:lnTo>
                  <a:lnTo>
                    <a:pt x="124" y="58"/>
                  </a:lnTo>
                  <a:lnTo>
                    <a:pt x="118" y="56"/>
                  </a:lnTo>
                  <a:lnTo>
                    <a:pt x="116" y="54"/>
                  </a:lnTo>
                  <a:lnTo>
                    <a:pt x="113" y="52"/>
                  </a:lnTo>
                  <a:lnTo>
                    <a:pt x="110" y="50"/>
                  </a:lnTo>
                  <a:lnTo>
                    <a:pt x="108" y="49"/>
                  </a:lnTo>
                  <a:lnTo>
                    <a:pt x="105" y="47"/>
                  </a:lnTo>
                  <a:lnTo>
                    <a:pt x="102" y="45"/>
                  </a:lnTo>
                  <a:lnTo>
                    <a:pt x="99" y="43"/>
                  </a:lnTo>
                  <a:lnTo>
                    <a:pt x="96" y="42"/>
                  </a:lnTo>
                  <a:lnTo>
                    <a:pt x="88" y="37"/>
                  </a:lnTo>
                  <a:lnTo>
                    <a:pt x="87" y="37"/>
                  </a:lnTo>
                  <a:lnTo>
                    <a:pt x="87" y="36"/>
                  </a:lnTo>
                  <a:lnTo>
                    <a:pt x="86" y="36"/>
                  </a:lnTo>
                  <a:lnTo>
                    <a:pt x="85" y="36"/>
                  </a:lnTo>
                  <a:lnTo>
                    <a:pt x="85" y="37"/>
                  </a:lnTo>
                  <a:lnTo>
                    <a:pt x="78" y="39"/>
                  </a:lnTo>
                  <a:lnTo>
                    <a:pt x="75" y="40"/>
                  </a:lnTo>
                  <a:lnTo>
                    <a:pt x="78" y="40"/>
                  </a:lnTo>
                  <a:lnTo>
                    <a:pt x="71" y="38"/>
                  </a:lnTo>
                  <a:lnTo>
                    <a:pt x="63" y="34"/>
                  </a:lnTo>
                  <a:lnTo>
                    <a:pt x="54" y="30"/>
                  </a:lnTo>
                  <a:lnTo>
                    <a:pt x="45" y="27"/>
                  </a:lnTo>
                  <a:lnTo>
                    <a:pt x="36" y="23"/>
                  </a:lnTo>
                  <a:lnTo>
                    <a:pt x="28" y="18"/>
                  </a:lnTo>
                  <a:lnTo>
                    <a:pt x="20" y="14"/>
                  </a:lnTo>
                  <a:lnTo>
                    <a:pt x="13" y="8"/>
                  </a:lnTo>
                  <a:lnTo>
                    <a:pt x="8" y="1"/>
                  </a:lnTo>
                  <a:lnTo>
                    <a:pt x="7" y="1"/>
                  </a:lnTo>
                  <a:lnTo>
                    <a:pt x="6" y="0"/>
                  </a:lnTo>
                  <a:lnTo>
                    <a:pt x="5" y="0"/>
                  </a:lnTo>
                  <a:lnTo>
                    <a:pt x="4" y="0"/>
                  </a:lnTo>
                  <a:lnTo>
                    <a:pt x="3" y="0"/>
                  </a:lnTo>
                  <a:lnTo>
                    <a:pt x="2" y="0"/>
                  </a:lnTo>
                  <a:lnTo>
                    <a:pt x="1" y="1"/>
                  </a:lnTo>
                  <a:lnTo>
                    <a:pt x="0" y="2"/>
                  </a:lnTo>
                  <a:lnTo>
                    <a:pt x="0" y="3"/>
                  </a:lnTo>
                  <a:lnTo>
                    <a:pt x="0" y="4"/>
                  </a:lnTo>
                  <a:lnTo>
                    <a:pt x="0" y="5"/>
                  </a:lnTo>
                  <a:lnTo>
                    <a:pt x="1" y="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7" name="Freeform 88"/>
            <p:cNvSpPr>
              <a:spLocks/>
            </p:cNvSpPr>
            <p:nvPr/>
          </p:nvSpPr>
          <p:spPr bwMode="auto">
            <a:xfrm>
              <a:off x="435" y="2882"/>
              <a:ext cx="135" cy="130"/>
            </a:xfrm>
            <a:custGeom>
              <a:avLst/>
              <a:gdLst>
                <a:gd name="T0" fmla="*/ 19 w 135"/>
                <a:gd name="T1" fmla="*/ 120 h 130"/>
                <a:gd name="T2" fmla="*/ 43 w 135"/>
                <a:gd name="T3" fmla="*/ 100 h 130"/>
                <a:gd name="T4" fmla="*/ 64 w 135"/>
                <a:gd name="T5" fmla="*/ 78 h 130"/>
                <a:gd name="T6" fmla="*/ 86 w 135"/>
                <a:gd name="T7" fmla="*/ 54 h 130"/>
                <a:gd name="T8" fmla="*/ 99 w 135"/>
                <a:gd name="T9" fmla="*/ 37 h 130"/>
                <a:gd name="T10" fmla="*/ 107 w 135"/>
                <a:gd name="T11" fmla="*/ 31 h 130"/>
                <a:gd name="T12" fmla="*/ 116 w 135"/>
                <a:gd name="T13" fmla="*/ 25 h 130"/>
                <a:gd name="T14" fmla="*/ 125 w 135"/>
                <a:gd name="T15" fmla="*/ 19 h 130"/>
                <a:gd name="T16" fmla="*/ 130 w 135"/>
                <a:gd name="T17" fmla="*/ 15 h 130"/>
                <a:gd name="T18" fmla="*/ 131 w 135"/>
                <a:gd name="T19" fmla="*/ 14 h 130"/>
                <a:gd name="T20" fmla="*/ 132 w 135"/>
                <a:gd name="T21" fmla="*/ 13 h 130"/>
                <a:gd name="T22" fmla="*/ 134 w 135"/>
                <a:gd name="T23" fmla="*/ 8 h 130"/>
                <a:gd name="T24" fmla="*/ 134 w 135"/>
                <a:gd name="T25" fmla="*/ 6 h 130"/>
                <a:gd name="T26" fmla="*/ 134 w 135"/>
                <a:gd name="T27" fmla="*/ 5 h 130"/>
                <a:gd name="T28" fmla="*/ 134 w 135"/>
                <a:gd name="T29" fmla="*/ 3 h 130"/>
                <a:gd name="T30" fmla="*/ 133 w 135"/>
                <a:gd name="T31" fmla="*/ 1 h 130"/>
                <a:gd name="T32" fmla="*/ 131 w 135"/>
                <a:gd name="T33" fmla="*/ 0 h 130"/>
                <a:gd name="T34" fmla="*/ 129 w 135"/>
                <a:gd name="T35" fmla="*/ 0 h 130"/>
                <a:gd name="T36" fmla="*/ 127 w 135"/>
                <a:gd name="T37" fmla="*/ 1 h 130"/>
                <a:gd name="T38" fmla="*/ 127 w 135"/>
                <a:gd name="T39" fmla="*/ 3 h 130"/>
                <a:gd name="T40" fmla="*/ 127 w 135"/>
                <a:gd name="T41" fmla="*/ 5 h 130"/>
                <a:gd name="T42" fmla="*/ 126 w 135"/>
                <a:gd name="T43" fmla="*/ 6 h 130"/>
                <a:gd name="T44" fmla="*/ 126 w 135"/>
                <a:gd name="T45" fmla="*/ 10 h 130"/>
                <a:gd name="T46" fmla="*/ 127 w 135"/>
                <a:gd name="T47" fmla="*/ 8 h 130"/>
                <a:gd name="T48" fmla="*/ 127 w 135"/>
                <a:gd name="T49" fmla="*/ 8 h 130"/>
                <a:gd name="T50" fmla="*/ 125 w 135"/>
                <a:gd name="T51" fmla="*/ 9 h 130"/>
                <a:gd name="T52" fmla="*/ 122 w 135"/>
                <a:gd name="T53" fmla="*/ 12 h 130"/>
                <a:gd name="T54" fmla="*/ 120 w 135"/>
                <a:gd name="T55" fmla="*/ 13 h 130"/>
                <a:gd name="T56" fmla="*/ 115 w 135"/>
                <a:gd name="T57" fmla="*/ 17 h 130"/>
                <a:gd name="T58" fmla="*/ 108 w 135"/>
                <a:gd name="T59" fmla="*/ 20 h 130"/>
                <a:gd name="T60" fmla="*/ 100 w 135"/>
                <a:gd name="T61" fmla="*/ 24 h 130"/>
                <a:gd name="T62" fmla="*/ 92 w 135"/>
                <a:gd name="T63" fmla="*/ 32 h 130"/>
                <a:gd name="T64" fmla="*/ 86 w 135"/>
                <a:gd name="T65" fmla="*/ 41 h 130"/>
                <a:gd name="T66" fmla="*/ 78 w 135"/>
                <a:gd name="T67" fmla="*/ 50 h 130"/>
                <a:gd name="T68" fmla="*/ 71 w 135"/>
                <a:gd name="T69" fmla="*/ 59 h 130"/>
                <a:gd name="T70" fmla="*/ 62 w 135"/>
                <a:gd name="T71" fmla="*/ 70 h 130"/>
                <a:gd name="T72" fmla="*/ 51 w 135"/>
                <a:gd name="T73" fmla="*/ 83 h 130"/>
                <a:gd name="T74" fmla="*/ 38 w 135"/>
                <a:gd name="T75" fmla="*/ 95 h 130"/>
                <a:gd name="T76" fmla="*/ 23 w 135"/>
                <a:gd name="T77" fmla="*/ 107 h 130"/>
                <a:gd name="T78" fmla="*/ 11 w 135"/>
                <a:gd name="T79" fmla="*/ 115 h 130"/>
                <a:gd name="T80" fmla="*/ 5 w 135"/>
                <a:gd name="T81" fmla="*/ 120 h 130"/>
                <a:gd name="T82" fmla="*/ 1 w 135"/>
                <a:gd name="T83" fmla="*/ 123 h 130"/>
                <a:gd name="T84" fmla="*/ 0 w 135"/>
                <a:gd name="T85" fmla="*/ 124 h 130"/>
                <a:gd name="T86" fmla="*/ 1 w 135"/>
                <a:gd name="T87" fmla="*/ 126 h 130"/>
                <a:gd name="T88" fmla="*/ 2 w 135"/>
                <a:gd name="T89" fmla="*/ 127 h 130"/>
                <a:gd name="T90" fmla="*/ 3 w 135"/>
                <a:gd name="T91" fmla="*/ 129 h 130"/>
                <a:gd name="T92" fmla="*/ 5 w 135"/>
                <a:gd name="T93" fmla="*/ 129 h 130"/>
                <a:gd name="T94" fmla="*/ 6 w 135"/>
                <a:gd name="T95" fmla="*/ 128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0"/>
                <a:gd name="T146" fmla="*/ 135 w 135"/>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0">
                  <a:moveTo>
                    <a:pt x="6" y="128"/>
                  </a:moveTo>
                  <a:lnTo>
                    <a:pt x="19" y="120"/>
                  </a:lnTo>
                  <a:lnTo>
                    <a:pt x="31" y="110"/>
                  </a:lnTo>
                  <a:lnTo>
                    <a:pt x="43" y="100"/>
                  </a:lnTo>
                  <a:lnTo>
                    <a:pt x="54" y="89"/>
                  </a:lnTo>
                  <a:lnTo>
                    <a:pt x="64" y="78"/>
                  </a:lnTo>
                  <a:lnTo>
                    <a:pt x="75" y="66"/>
                  </a:lnTo>
                  <a:lnTo>
                    <a:pt x="86" y="54"/>
                  </a:lnTo>
                  <a:lnTo>
                    <a:pt x="95" y="41"/>
                  </a:lnTo>
                  <a:lnTo>
                    <a:pt x="99" y="37"/>
                  </a:lnTo>
                  <a:lnTo>
                    <a:pt x="102" y="33"/>
                  </a:lnTo>
                  <a:lnTo>
                    <a:pt x="107" y="31"/>
                  </a:lnTo>
                  <a:lnTo>
                    <a:pt x="112" y="28"/>
                  </a:lnTo>
                  <a:lnTo>
                    <a:pt x="116" y="25"/>
                  </a:lnTo>
                  <a:lnTo>
                    <a:pt x="121" y="22"/>
                  </a:lnTo>
                  <a:lnTo>
                    <a:pt x="125" y="19"/>
                  </a:lnTo>
                  <a:lnTo>
                    <a:pt x="129" y="16"/>
                  </a:lnTo>
                  <a:lnTo>
                    <a:pt x="130" y="15"/>
                  </a:lnTo>
                  <a:lnTo>
                    <a:pt x="131" y="15"/>
                  </a:lnTo>
                  <a:lnTo>
                    <a:pt x="131" y="14"/>
                  </a:lnTo>
                  <a:lnTo>
                    <a:pt x="132" y="14"/>
                  </a:lnTo>
                  <a:lnTo>
                    <a:pt x="132" y="13"/>
                  </a:lnTo>
                  <a:lnTo>
                    <a:pt x="134" y="9"/>
                  </a:lnTo>
                  <a:lnTo>
                    <a:pt x="134" y="8"/>
                  </a:lnTo>
                  <a:lnTo>
                    <a:pt x="134" y="7"/>
                  </a:lnTo>
                  <a:lnTo>
                    <a:pt x="134" y="6"/>
                  </a:lnTo>
                  <a:lnTo>
                    <a:pt x="134" y="5"/>
                  </a:lnTo>
                  <a:lnTo>
                    <a:pt x="134" y="4"/>
                  </a:lnTo>
                  <a:lnTo>
                    <a:pt x="134" y="3"/>
                  </a:lnTo>
                  <a:lnTo>
                    <a:pt x="133" y="2"/>
                  </a:lnTo>
                  <a:lnTo>
                    <a:pt x="133" y="1"/>
                  </a:lnTo>
                  <a:lnTo>
                    <a:pt x="132" y="1"/>
                  </a:lnTo>
                  <a:lnTo>
                    <a:pt x="131" y="0"/>
                  </a:lnTo>
                  <a:lnTo>
                    <a:pt x="130" y="0"/>
                  </a:lnTo>
                  <a:lnTo>
                    <a:pt x="129" y="0"/>
                  </a:lnTo>
                  <a:lnTo>
                    <a:pt x="128" y="0"/>
                  </a:lnTo>
                  <a:lnTo>
                    <a:pt x="127" y="1"/>
                  </a:lnTo>
                  <a:lnTo>
                    <a:pt x="127" y="2"/>
                  </a:lnTo>
                  <a:lnTo>
                    <a:pt x="127" y="3"/>
                  </a:lnTo>
                  <a:lnTo>
                    <a:pt x="127" y="4"/>
                  </a:lnTo>
                  <a:lnTo>
                    <a:pt x="127" y="5"/>
                  </a:lnTo>
                  <a:lnTo>
                    <a:pt x="126" y="6"/>
                  </a:lnTo>
                  <a:lnTo>
                    <a:pt x="126" y="8"/>
                  </a:lnTo>
                  <a:lnTo>
                    <a:pt x="126" y="10"/>
                  </a:lnTo>
                  <a:lnTo>
                    <a:pt x="126" y="9"/>
                  </a:lnTo>
                  <a:lnTo>
                    <a:pt x="127" y="8"/>
                  </a:lnTo>
                  <a:lnTo>
                    <a:pt x="126" y="9"/>
                  </a:lnTo>
                  <a:lnTo>
                    <a:pt x="125" y="9"/>
                  </a:lnTo>
                  <a:lnTo>
                    <a:pt x="123" y="11"/>
                  </a:lnTo>
                  <a:lnTo>
                    <a:pt x="122" y="12"/>
                  </a:lnTo>
                  <a:lnTo>
                    <a:pt x="121" y="12"/>
                  </a:lnTo>
                  <a:lnTo>
                    <a:pt x="120" y="13"/>
                  </a:lnTo>
                  <a:lnTo>
                    <a:pt x="118" y="15"/>
                  </a:lnTo>
                  <a:lnTo>
                    <a:pt x="115" y="17"/>
                  </a:lnTo>
                  <a:lnTo>
                    <a:pt x="112" y="19"/>
                  </a:lnTo>
                  <a:lnTo>
                    <a:pt x="108" y="20"/>
                  </a:lnTo>
                  <a:lnTo>
                    <a:pt x="104" y="22"/>
                  </a:lnTo>
                  <a:lnTo>
                    <a:pt x="100" y="24"/>
                  </a:lnTo>
                  <a:lnTo>
                    <a:pt x="96" y="28"/>
                  </a:lnTo>
                  <a:lnTo>
                    <a:pt x="92" y="32"/>
                  </a:lnTo>
                  <a:lnTo>
                    <a:pt x="89" y="36"/>
                  </a:lnTo>
                  <a:lnTo>
                    <a:pt x="86" y="41"/>
                  </a:lnTo>
                  <a:lnTo>
                    <a:pt x="82" y="45"/>
                  </a:lnTo>
                  <a:lnTo>
                    <a:pt x="78" y="50"/>
                  </a:lnTo>
                  <a:lnTo>
                    <a:pt x="74" y="55"/>
                  </a:lnTo>
                  <a:lnTo>
                    <a:pt x="71" y="59"/>
                  </a:lnTo>
                  <a:lnTo>
                    <a:pt x="67" y="64"/>
                  </a:lnTo>
                  <a:lnTo>
                    <a:pt x="62" y="70"/>
                  </a:lnTo>
                  <a:lnTo>
                    <a:pt x="57" y="76"/>
                  </a:lnTo>
                  <a:lnTo>
                    <a:pt x="51" y="83"/>
                  </a:lnTo>
                  <a:lnTo>
                    <a:pt x="45" y="89"/>
                  </a:lnTo>
                  <a:lnTo>
                    <a:pt x="38" y="95"/>
                  </a:lnTo>
                  <a:lnTo>
                    <a:pt x="31" y="101"/>
                  </a:lnTo>
                  <a:lnTo>
                    <a:pt x="23" y="107"/>
                  </a:lnTo>
                  <a:lnTo>
                    <a:pt x="17" y="111"/>
                  </a:lnTo>
                  <a:lnTo>
                    <a:pt x="11" y="115"/>
                  </a:lnTo>
                  <a:lnTo>
                    <a:pt x="7" y="118"/>
                  </a:lnTo>
                  <a:lnTo>
                    <a:pt x="5" y="120"/>
                  </a:lnTo>
                  <a:lnTo>
                    <a:pt x="2" y="122"/>
                  </a:lnTo>
                  <a:lnTo>
                    <a:pt x="1" y="123"/>
                  </a:lnTo>
                  <a:lnTo>
                    <a:pt x="0" y="123"/>
                  </a:lnTo>
                  <a:lnTo>
                    <a:pt x="0" y="124"/>
                  </a:lnTo>
                  <a:lnTo>
                    <a:pt x="0" y="125"/>
                  </a:lnTo>
                  <a:lnTo>
                    <a:pt x="1" y="126"/>
                  </a:lnTo>
                  <a:lnTo>
                    <a:pt x="1" y="127"/>
                  </a:lnTo>
                  <a:lnTo>
                    <a:pt x="2" y="127"/>
                  </a:lnTo>
                  <a:lnTo>
                    <a:pt x="2" y="128"/>
                  </a:lnTo>
                  <a:lnTo>
                    <a:pt x="3" y="129"/>
                  </a:lnTo>
                  <a:lnTo>
                    <a:pt x="4" y="129"/>
                  </a:lnTo>
                  <a:lnTo>
                    <a:pt x="5" y="129"/>
                  </a:lnTo>
                  <a:lnTo>
                    <a:pt x="6" y="129"/>
                  </a:lnTo>
                  <a:lnTo>
                    <a:pt x="6" y="12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8" name="Freeform 89"/>
            <p:cNvSpPr>
              <a:spLocks/>
            </p:cNvSpPr>
            <p:nvPr/>
          </p:nvSpPr>
          <p:spPr bwMode="auto">
            <a:xfrm>
              <a:off x="433" y="3160"/>
              <a:ext cx="241" cy="56"/>
            </a:xfrm>
            <a:custGeom>
              <a:avLst/>
              <a:gdLst>
                <a:gd name="T0" fmla="*/ 9 w 241"/>
                <a:gd name="T1" fmla="*/ 22 h 56"/>
                <a:gd name="T2" fmla="*/ 25 w 241"/>
                <a:gd name="T3" fmla="*/ 30 h 56"/>
                <a:gd name="T4" fmla="*/ 42 w 241"/>
                <a:gd name="T5" fmla="*/ 36 h 56"/>
                <a:gd name="T6" fmla="*/ 60 w 241"/>
                <a:gd name="T7" fmla="*/ 36 h 56"/>
                <a:gd name="T8" fmla="*/ 77 w 241"/>
                <a:gd name="T9" fmla="*/ 30 h 56"/>
                <a:gd name="T10" fmla="*/ 91 w 241"/>
                <a:gd name="T11" fmla="*/ 23 h 56"/>
                <a:gd name="T12" fmla="*/ 106 w 241"/>
                <a:gd name="T13" fmla="*/ 16 h 56"/>
                <a:gd name="T14" fmla="*/ 121 w 241"/>
                <a:gd name="T15" fmla="*/ 10 h 56"/>
                <a:gd name="T16" fmla="*/ 135 w 241"/>
                <a:gd name="T17" fmla="*/ 6 h 56"/>
                <a:gd name="T18" fmla="*/ 149 w 241"/>
                <a:gd name="T19" fmla="*/ 8 h 56"/>
                <a:gd name="T20" fmla="*/ 160 w 241"/>
                <a:gd name="T21" fmla="*/ 13 h 56"/>
                <a:gd name="T22" fmla="*/ 173 w 241"/>
                <a:gd name="T23" fmla="*/ 18 h 56"/>
                <a:gd name="T24" fmla="*/ 185 w 241"/>
                <a:gd name="T25" fmla="*/ 23 h 56"/>
                <a:gd name="T26" fmla="*/ 185 w 241"/>
                <a:gd name="T27" fmla="*/ 24 h 56"/>
                <a:gd name="T28" fmla="*/ 188 w 241"/>
                <a:gd name="T29" fmla="*/ 36 h 56"/>
                <a:gd name="T30" fmla="*/ 197 w 241"/>
                <a:gd name="T31" fmla="*/ 46 h 56"/>
                <a:gd name="T32" fmla="*/ 209 w 241"/>
                <a:gd name="T33" fmla="*/ 50 h 56"/>
                <a:gd name="T34" fmla="*/ 224 w 241"/>
                <a:gd name="T35" fmla="*/ 50 h 56"/>
                <a:gd name="T36" fmla="*/ 227 w 241"/>
                <a:gd name="T37" fmla="*/ 50 h 56"/>
                <a:gd name="T38" fmla="*/ 229 w 241"/>
                <a:gd name="T39" fmla="*/ 51 h 56"/>
                <a:gd name="T40" fmla="*/ 231 w 241"/>
                <a:gd name="T41" fmla="*/ 52 h 56"/>
                <a:gd name="T42" fmla="*/ 234 w 241"/>
                <a:gd name="T43" fmla="*/ 54 h 56"/>
                <a:gd name="T44" fmla="*/ 235 w 241"/>
                <a:gd name="T45" fmla="*/ 55 h 56"/>
                <a:gd name="T46" fmla="*/ 237 w 241"/>
                <a:gd name="T47" fmla="*/ 55 h 56"/>
                <a:gd name="T48" fmla="*/ 239 w 241"/>
                <a:gd name="T49" fmla="*/ 53 h 56"/>
                <a:gd name="T50" fmla="*/ 240 w 241"/>
                <a:gd name="T51" fmla="*/ 52 h 56"/>
                <a:gd name="T52" fmla="*/ 240 w 241"/>
                <a:gd name="T53" fmla="*/ 50 h 56"/>
                <a:gd name="T54" fmla="*/ 239 w 241"/>
                <a:gd name="T55" fmla="*/ 48 h 56"/>
                <a:gd name="T56" fmla="*/ 234 w 241"/>
                <a:gd name="T57" fmla="*/ 46 h 56"/>
                <a:gd name="T58" fmla="*/ 225 w 241"/>
                <a:gd name="T59" fmla="*/ 43 h 56"/>
                <a:gd name="T60" fmla="*/ 215 w 241"/>
                <a:gd name="T61" fmla="*/ 43 h 56"/>
                <a:gd name="T62" fmla="*/ 205 w 241"/>
                <a:gd name="T63" fmla="*/ 42 h 56"/>
                <a:gd name="T64" fmla="*/ 199 w 241"/>
                <a:gd name="T65" fmla="*/ 40 h 56"/>
                <a:gd name="T66" fmla="*/ 197 w 241"/>
                <a:gd name="T67" fmla="*/ 36 h 56"/>
                <a:gd name="T68" fmla="*/ 195 w 241"/>
                <a:gd name="T69" fmla="*/ 33 h 56"/>
                <a:gd name="T70" fmla="*/ 194 w 241"/>
                <a:gd name="T71" fmla="*/ 29 h 56"/>
                <a:gd name="T72" fmla="*/ 190 w 241"/>
                <a:gd name="T73" fmla="*/ 18 h 56"/>
                <a:gd name="T74" fmla="*/ 189 w 241"/>
                <a:gd name="T75" fmla="*/ 17 h 56"/>
                <a:gd name="T76" fmla="*/ 188 w 241"/>
                <a:gd name="T77" fmla="*/ 16 h 56"/>
                <a:gd name="T78" fmla="*/ 178 w 241"/>
                <a:gd name="T79" fmla="*/ 13 h 56"/>
                <a:gd name="T80" fmla="*/ 170 w 241"/>
                <a:gd name="T81" fmla="*/ 8 h 56"/>
                <a:gd name="T82" fmla="*/ 162 w 241"/>
                <a:gd name="T83" fmla="*/ 4 h 56"/>
                <a:gd name="T84" fmla="*/ 154 w 241"/>
                <a:gd name="T85" fmla="*/ 1 h 56"/>
                <a:gd name="T86" fmla="*/ 138 w 241"/>
                <a:gd name="T87" fmla="*/ 0 h 56"/>
                <a:gd name="T88" fmla="*/ 116 w 241"/>
                <a:gd name="T89" fmla="*/ 3 h 56"/>
                <a:gd name="T90" fmla="*/ 96 w 241"/>
                <a:gd name="T91" fmla="*/ 12 h 56"/>
                <a:gd name="T92" fmla="*/ 76 w 241"/>
                <a:gd name="T93" fmla="*/ 22 h 56"/>
                <a:gd name="T94" fmla="*/ 59 w 241"/>
                <a:gd name="T95" fmla="*/ 30 h 56"/>
                <a:gd name="T96" fmla="*/ 43 w 241"/>
                <a:gd name="T97" fmla="*/ 29 h 56"/>
                <a:gd name="T98" fmla="*/ 27 w 241"/>
                <a:gd name="T99" fmla="*/ 24 h 56"/>
                <a:gd name="T100" fmla="*/ 12 w 241"/>
                <a:gd name="T101" fmla="*/ 15 h 56"/>
                <a:gd name="T102" fmla="*/ 5 w 241"/>
                <a:gd name="T103" fmla="*/ 10 h 56"/>
                <a:gd name="T104" fmla="*/ 3 w 241"/>
                <a:gd name="T105" fmla="*/ 10 h 56"/>
                <a:gd name="T106" fmla="*/ 1 w 241"/>
                <a:gd name="T107" fmla="*/ 11 h 56"/>
                <a:gd name="T108" fmla="*/ 0 w 241"/>
                <a:gd name="T109" fmla="*/ 12 h 56"/>
                <a:gd name="T110" fmla="*/ 0 w 241"/>
                <a:gd name="T111" fmla="*/ 14 h 56"/>
                <a:gd name="T112" fmla="*/ 0 w 241"/>
                <a:gd name="T113" fmla="*/ 15 h 56"/>
                <a:gd name="T114" fmla="*/ 1 w 241"/>
                <a:gd name="T115" fmla="*/ 16 h 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1"/>
                <a:gd name="T175" fmla="*/ 0 h 56"/>
                <a:gd name="T176" fmla="*/ 241 w 241"/>
                <a:gd name="T177" fmla="*/ 56 h 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1" h="56">
                  <a:moveTo>
                    <a:pt x="1" y="16"/>
                  </a:moveTo>
                  <a:lnTo>
                    <a:pt x="9" y="22"/>
                  </a:lnTo>
                  <a:lnTo>
                    <a:pt x="16" y="26"/>
                  </a:lnTo>
                  <a:lnTo>
                    <a:pt x="25" y="30"/>
                  </a:lnTo>
                  <a:lnTo>
                    <a:pt x="34" y="34"/>
                  </a:lnTo>
                  <a:lnTo>
                    <a:pt x="42" y="36"/>
                  </a:lnTo>
                  <a:lnTo>
                    <a:pt x="51" y="37"/>
                  </a:lnTo>
                  <a:lnTo>
                    <a:pt x="60" y="36"/>
                  </a:lnTo>
                  <a:lnTo>
                    <a:pt x="69" y="34"/>
                  </a:lnTo>
                  <a:lnTo>
                    <a:pt x="77" y="30"/>
                  </a:lnTo>
                  <a:lnTo>
                    <a:pt x="84" y="26"/>
                  </a:lnTo>
                  <a:lnTo>
                    <a:pt x="91" y="23"/>
                  </a:lnTo>
                  <a:lnTo>
                    <a:pt x="98" y="19"/>
                  </a:lnTo>
                  <a:lnTo>
                    <a:pt x="106" y="16"/>
                  </a:lnTo>
                  <a:lnTo>
                    <a:pt x="113" y="14"/>
                  </a:lnTo>
                  <a:lnTo>
                    <a:pt x="121" y="10"/>
                  </a:lnTo>
                  <a:lnTo>
                    <a:pt x="129" y="8"/>
                  </a:lnTo>
                  <a:lnTo>
                    <a:pt x="135" y="6"/>
                  </a:lnTo>
                  <a:lnTo>
                    <a:pt x="142" y="6"/>
                  </a:lnTo>
                  <a:lnTo>
                    <a:pt x="149" y="8"/>
                  </a:lnTo>
                  <a:lnTo>
                    <a:pt x="155" y="9"/>
                  </a:lnTo>
                  <a:lnTo>
                    <a:pt x="160" y="13"/>
                  </a:lnTo>
                  <a:lnTo>
                    <a:pt x="167" y="15"/>
                  </a:lnTo>
                  <a:lnTo>
                    <a:pt x="173" y="18"/>
                  </a:lnTo>
                  <a:lnTo>
                    <a:pt x="179" y="20"/>
                  </a:lnTo>
                  <a:lnTo>
                    <a:pt x="185" y="23"/>
                  </a:lnTo>
                  <a:lnTo>
                    <a:pt x="183" y="21"/>
                  </a:lnTo>
                  <a:lnTo>
                    <a:pt x="185" y="24"/>
                  </a:lnTo>
                  <a:lnTo>
                    <a:pt x="186" y="30"/>
                  </a:lnTo>
                  <a:lnTo>
                    <a:pt x="188" y="36"/>
                  </a:lnTo>
                  <a:lnTo>
                    <a:pt x="192" y="41"/>
                  </a:lnTo>
                  <a:lnTo>
                    <a:pt x="197" y="46"/>
                  </a:lnTo>
                  <a:lnTo>
                    <a:pt x="203" y="48"/>
                  </a:lnTo>
                  <a:lnTo>
                    <a:pt x="209" y="50"/>
                  </a:lnTo>
                  <a:lnTo>
                    <a:pt x="216" y="51"/>
                  </a:lnTo>
                  <a:lnTo>
                    <a:pt x="224" y="50"/>
                  </a:lnTo>
                  <a:lnTo>
                    <a:pt x="226" y="50"/>
                  </a:lnTo>
                  <a:lnTo>
                    <a:pt x="227" y="50"/>
                  </a:lnTo>
                  <a:lnTo>
                    <a:pt x="228" y="50"/>
                  </a:lnTo>
                  <a:lnTo>
                    <a:pt x="229" y="51"/>
                  </a:lnTo>
                  <a:lnTo>
                    <a:pt x="230" y="52"/>
                  </a:lnTo>
                  <a:lnTo>
                    <a:pt x="231" y="52"/>
                  </a:lnTo>
                  <a:lnTo>
                    <a:pt x="232" y="53"/>
                  </a:lnTo>
                  <a:lnTo>
                    <a:pt x="234" y="54"/>
                  </a:lnTo>
                  <a:lnTo>
                    <a:pt x="234" y="55"/>
                  </a:lnTo>
                  <a:lnTo>
                    <a:pt x="235" y="55"/>
                  </a:lnTo>
                  <a:lnTo>
                    <a:pt x="236" y="55"/>
                  </a:lnTo>
                  <a:lnTo>
                    <a:pt x="237" y="55"/>
                  </a:lnTo>
                  <a:lnTo>
                    <a:pt x="238" y="54"/>
                  </a:lnTo>
                  <a:lnTo>
                    <a:pt x="239" y="53"/>
                  </a:lnTo>
                  <a:lnTo>
                    <a:pt x="240" y="52"/>
                  </a:lnTo>
                  <a:lnTo>
                    <a:pt x="240" y="51"/>
                  </a:lnTo>
                  <a:lnTo>
                    <a:pt x="240" y="50"/>
                  </a:lnTo>
                  <a:lnTo>
                    <a:pt x="239" y="49"/>
                  </a:lnTo>
                  <a:lnTo>
                    <a:pt x="239" y="48"/>
                  </a:lnTo>
                  <a:lnTo>
                    <a:pt x="238" y="48"/>
                  </a:lnTo>
                  <a:lnTo>
                    <a:pt x="234" y="46"/>
                  </a:lnTo>
                  <a:lnTo>
                    <a:pt x="229" y="44"/>
                  </a:lnTo>
                  <a:lnTo>
                    <a:pt x="225" y="43"/>
                  </a:lnTo>
                  <a:lnTo>
                    <a:pt x="220" y="43"/>
                  </a:lnTo>
                  <a:lnTo>
                    <a:pt x="215" y="43"/>
                  </a:lnTo>
                  <a:lnTo>
                    <a:pt x="210" y="43"/>
                  </a:lnTo>
                  <a:lnTo>
                    <a:pt x="205" y="42"/>
                  </a:lnTo>
                  <a:lnTo>
                    <a:pt x="201" y="41"/>
                  </a:lnTo>
                  <a:lnTo>
                    <a:pt x="199" y="40"/>
                  </a:lnTo>
                  <a:lnTo>
                    <a:pt x="198" y="38"/>
                  </a:lnTo>
                  <a:lnTo>
                    <a:pt x="197" y="36"/>
                  </a:lnTo>
                  <a:lnTo>
                    <a:pt x="196" y="35"/>
                  </a:lnTo>
                  <a:lnTo>
                    <a:pt x="195" y="33"/>
                  </a:lnTo>
                  <a:lnTo>
                    <a:pt x="195" y="30"/>
                  </a:lnTo>
                  <a:lnTo>
                    <a:pt x="194" y="29"/>
                  </a:lnTo>
                  <a:lnTo>
                    <a:pt x="194" y="26"/>
                  </a:lnTo>
                  <a:lnTo>
                    <a:pt x="190" y="18"/>
                  </a:lnTo>
                  <a:lnTo>
                    <a:pt x="190" y="17"/>
                  </a:lnTo>
                  <a:lnTo>
                    <a:pt x="189" y="17"/>
                  </a:lnTo>
                  <a:lnTo>
                    <a:pt x="189" y="16"/>
                  </a:lnTo>
                  <a:lnTo>
                    <a:pt x="188" y="16"/>
                  </a:lnTo>
                  <a:lnTo>
                    <a:pt x="182" y="14"/>
                  </a:lnTo>
                  <a:lnTo>
                    <a:pt x="178" y="13"/>
                  </a:lnTo>
                  <a:lnTo>
                    <a:pt x="174" y="10"/>
                  </a:lnTo>
                  <a:lnTo>
                    <a:pt x="170" y="8"/>
                  </a:lnTo>
                  <a:lnTo>
                    <a:pt x="166" y="7"/>
                  </a:lnTo>
                  <a:lnTo>
                    <a:pt x="162" y="4"/>
                  </a:lnTo>
                  <a:lnTo>
                    <a:pt x="157" y="3"/>
                  </a:lnTo>
                  <a:lnTo>
                    <a:pt x="154" y="1"/>
                  </a:lnTo>
                  <a:lnTo>
                    <a:pt x="150" y="0"/>
                  </a:lnTo>
                  <a:lnTo>
                    <a:pt x="138" y="0"/>
                  </a:lnTo>
                  <a:lnTo>
                    <a:pt x="127" y="1"/>
                  </a:lnTo>
                  <a:lnTo>
                    <a:pt x="116" y="3"/>
                  </a:lnTo>
                  <a:lnTo>
                    <a:pt x="107" y="8"/>
                  </a:lnTo>
                  <a:lnTo>
                    <a:pt x="96" y="12"/>
                  </a:lnTo>
                  <a:lnTo>
                    <a:pt x="86" y="17"/>
                  </a:lnTo>
                  <a:lnTo>
                    <a:pt x="76" y="22"/>
                  </a:lnTo>
                  <a:lnTo>
                    <a:pt x="66" y="27"/>
                  </a:lnTo>
                  <a:lnTo>
                    <a:pt x="59" y="30"/>
                  </a:lnTo>
                  <a:lnTo>
                    <a:pt x="51" y="30"/>
                  </a:lnTo>
                  <a:lnTo>
                    <a:pt x="43" y="29"/>
                  </a:lnTo>
                  <a:lnTo>
                    <a:pt x="35" y="27"/>
                  </a:lnTo>
                  <a:lnTo>
                    <a:pt x="27" y="24"/>
                  </a:lnTo>
                  <a:lnTo>
                    <a:pt x="20" y="19"/>
                  </a:lnTo>
                  <a:lnTo>
                    <a:pt x="12" y="15"/>
                  </a:lnTo>
                  <a:lnTo>
                    <a:pt x="6" y="11"/>
                  </a:lnTo>
                  <a:lnTo>
                    <a:pt x="5" y="10"/>
                  </a:lnTo>
                  <a:lnTo>
                    <a:pt x="4" y="10"/>
                  </a:lnTo>
                  <a:lnTo>
                    <a:pt x="3" y="10"/>
                  </a:lnTo>
                  <a:lnTo>
                    <a:pt x="2" y="10"/>
                  </a:lnTo>
                  <a:lnTo>
                    <a:pt x="1" y="11"/>
                  </a:lnTo>
                  <a:lnTo>
                    <a:pt x="1" y="12"/>
                  </a:lnTo>
                  <a:lnTo>
                    <a:pt x="0" y="12"/>
                  </a:lnTo>
                  <a:lnTo>
                    <a:pt x="0" y="13"/>
                  </a:lnTo>
                  <a:lnTo>
                    <a:pt x="0" y="14"/>
                  </a:lnTo>
                  <a:lnTo>
                    <a:pt x="0" y="15"/>
                  </a:lnTo>
                  <a:lnTo>
                    <a:pt x="0" y="16"/>
                  </a:lnTo>
                  <a:lnTo>
                    <a:pt x="1" y="1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69" name="Freeform 90"/>
            <p:cNvSpPr>
              <a:spLocks/>
            </p:cNvSpPr>
            <p:nvPr/>
          </p:nvSpPr>
          <p:spPr bwMode="auto">
            <a:xfrm>
              <a:off x="514" y="3052"/>
              <a:ext cx="128" cy="204"/>
            </a:xfrm>
            <a:custGeom>
              <a:avLst/>
              <a:gdLst>
                <a:gd name="T0" fmla="*/ 12 w 128"/>
                <a:gd name="T1" fmla="*/ 19 h 204"/>
                <a:gd name="T2" fmla="*/ 27 w 128"/>
                <a:gd name="T3" fmla="*/ 47 h 204"/>
                <a:gd name="T4" fmla="*/ 34 w 128"/>
                <a:gd name="T5" fmla="*/ 78 h 204"/>
                <a:gd name="T6" fmla="*/ 36 w 128"/>
                <a:gd name="T7" fmla="*/ 111 h 204"/>
                <a:gd name="T8" fmla="*/ 36 w 128"/>
                <a:gd name="T9" fmla="*/ 130 h 204"/>
                <a:gd name="T10" fmla="*/ 38 w 128"/>
                <a:gd name="T11" fmla="*/ 137 h 204"/>
                <a:gd name="T12" fmla="*/ 40 w 128"/>
                <a:gd name="T13" fmla="*/ 143 h 204"/>
                <a:gd name="T14" fmla="*/ 44 w 128"/>
                <a:gd name="T15" fmla="*/ 149 h 204"/>
                <a:gd name="T16" fmla="*/ 52 w 128"/>
                <a:gd name="T17" fmla="*/ 154 h 204"/>
                <a:gd name="T18" fmla="*/ 62 w 128"/>
                <a:gd name="T19" fmla="*/ 160 h 204"/>
                <a:gd name="T20" fmla="*/ 72 w 128"/>
                <a:gd name="T21" fmla="*/ 166 h 204"/>
                <a:gd name="T22" fmla="*/ 82 w 128"/>
                <a:gd name="T23" fmla="*/ 173 h 204"/>
                <a:gd name="T24" fmla="*/ 90 w 128"/>
                <a:gd name="T25" fmla="*/ 180 h 204"/>
                <a:gd name="T26" fmla="*/ 97 w 128"/>
                <a:gd name="T27" fmla="*/ 188 h 204"/>
                <a:gd name="T28" fmla="*/ 106 w 128"/>
                <a:gd name="T29" fmla="*/ 194 h 204"/>
                <a:gd name="T30" fmla="*/ 114 w 128"/>
                <a:gd name="T31" fmla="*/ 200 h 204"/>
                <a:gd name="T32" fmla="*/ 120 w 128"/>
                <a:gd name="T33" fmla="*/ 203 h 204"/>
                <a:gd name="T34" fmla="*/ 121 w 128"/>
                <a:gd name="T35" fmla="*/ 203 h 204"/>
                <a:gd name="T36" fmla="*/ 123 w 128"/>
                <a:gd name="T37" fmla="*/ 203 h 204"/>
                <a:gd name="T38" fmla="*/ 125 w 128"/>
                <a:gd name="T39" fmla="*/ 202 h 204"/>
                <a:gd name="T40" fmla="*/ 127 w 128"/>
                <a:gd name="T41" fmla="*/ 200 h 204"/>
                <a:gd name="T42" fmla="*/ 127 w 128"/>
                <a:gd name="T43" fmla="*/ 198 h 204"/>
                <a:gd name="T44" fmla="*/ 126 w 128"/>
                <a:gd name="T45" fmla="*/ 197 h 204"/>
                <a:gd name="T46" fmla="*/ 126 w 128"/>
                <a:gd name="T47" fmla="*/ 195 h 204"/>
                <a:gd name="T48" fmla="*/ 124 w 128"/>
                <a:gd name="T49" fmla="*/ 194 h 204"/>
                <a:gd name="T50" fmla="*/ 119 w 128"/>
                <a:gd name="T51" fmla="*/ 193 h 204"/>
                <a:gd name="T52" fmla="*/ 109 w 128"/>
                <a:gd name="T53" fmla="*/ 188 h 204"/>
                <a:gd name="T54" fmla="*/ 101 w 128"/>
                <a:gd name="T55" fmla="*/ 180 h 204"/>
                <a:gd name="T56" fmla="*/ 94 w 128"/>
                <a:gd name="T57" fmla="*/ 173 h 204"/>
                <a:gd name="T58" fmla="*/ 86 w 128"/>
                <a:gd name="T59" fmla="*/ 166 h 204"/>
                <a:gd name="T60" fmla="*/ 79 w 128"/>
                <a:gd name="T61" fmla="*/ 160 h 204"/>
                <a:gd name="T62" fmla="*/ 70 w 128"/>
                <a:gd name="T63" fmla="*/ 155 h 204"/>
                <a:gd name="T64" fmla="*/ 62 w 128"/>
                <a:gd name="T65" fmla="*/ 152 h 204"/>
                <a:gd name="T66" fmla="*/ 55 w 128"/>
                <a:gd name="T67" fmla="*/ 148 h 204"/>
                <a:gd name="T68" fmla="*/ 50 w 128"/>
                <a:gd name="T69" fmla="*/ 144 h 204"/>
                <a:gd name="T70" fmla="*/ 46 w 128"/>
                <a:gd name="T71" fmla="*/ 138 h 204"/>
                <a:gd name="T72" fmla="*/ 44 w 128"/>
                <a:gd name="T73" fmla="*/ 132 h 204"/>
                <a:gd name="T74" fmla="*/ 44 w 128"/>
                <a:gd name="T75" fmla="*/ 112 h 204"/>
                <a:gd name="T76" fmla="*/ 41 w 128"/>
                <a:gd name="T77" fmla="*/ 76 h 204"/>
                <a:gd name="T78" fmla="*/ 33 w 128"/>
                <a:gd name="T79" fmla="*/ 43 h 204"/>
                <a:gd name="T80" fmla="*/ 18 w 128"/>
                <a:gd name="T81" fmla="*/ 13 h 204"/>
                <a:gd name="T82" fmla="*/ 6 w 128"/>
                <a:gd name="T83" fmla="*/ 1 h 204"/>
                <a:gd name="T84" fmla="*/ 5 w 128"/>
                <a:gd name="T85" fmla="*/ 0 h 204"/>
                <a:gd name="T86" fmla="*/ 3 w 128"/>
                <a:gd name="T87" fmla="*/ 1 h 204"/>
                <a:gd name="T88" fmla="*/ 1 w 128"/>
                <a:gd name="T89" fmla="*/ 1 h 204"/>
                <a:gd name="T90" fmla="*/ 0 w 128"/>
                <a:gd name="T91" fmla="*/ 3 h 204"/>
                <a:gd name="T92" fmla="*/ 0 w 128"/>
                <a:gd name="T93" fmla="*/ 5 h 204"/>
                <a:gd name="T94" fmla="*/ 0 w 128"/>
                <a:gd name="T95" fmla="*/ 7 h 204"/>
                <a:gd name="T96" fmla="*/ 2 w 128"/>
                <a:gd name="T97" fmla="*/ 8 h 2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04"/>
                <a:gd name="T149" fmla="*/ 128 w 128"/>
                <a:gd name="T150" fmla="*/ 204 h 2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04">
                  <a:moveTo>
                    <a:pt x="2" y="8"/>
                  </a:moveTo>
                  <a:lnTo>
                    <a:pt x="12" y="19"/>
                  </a:lnTo>
                  <a:lnTo>
                    <a:pt x="20" y="32"/>
                  </a:lnTo>
                  <a:lnTo>
                    <a:pt x="27" y="47"/>
                  </a:lnTo>
                  <a:lnTo>
                    <a:pt x="32" y="62"/>
                  </a:lnTo>
                  <a:lnTo>
                    <a:pt x="34" y="78"/>
                  </a:lnTo>
                  <a:lnTo>
                    <a:pt x="36" y="94"/>
                  </a:lnTo>
                  <a:lnTo>
                    <a:pt x="36" y="111"/>
                  </a:lnTo>
                  <a:lnTo>
                    <a:pt x="36" y="127"/>
                  </a:lnTo>
                  <a:lnTo>
                    <a:pt x="36" y="130"/>
                  </a:lnTo>
                  <a:lnTo>
                    <a:pt x="37" y="133"/>
                  </a:lnTo>
                  <a:lnTo>
                    <a:pt x="38" y="137"/>
                  </a:lnTo>
                  <a:lnTo>
                    <a:pt x="39" y="140"/>
                  </a:lnTo>
                  <a:lnTo>
                    <a:pt x="40" y="143"/>
                  </a:lnTo>
                  <a:lnTo>
                    <a:pt x="42" y="146"/>
                  </a:lnTo>
                  <a:lnTo>
                    <a:pt x="44" y="149"/>
                  </a:lnTo>
                  <a:lnTo>
                    <a:pt x="46" y="151"/>
                  </a:lnTo>
                  <a:lnTo>
                    <a:pt x="52" y="154"/>
                  </a:lnTo>
                  <a:lnTo>
                    <a:pt x="57" y="157"/>
                  </a:lnTo>
                  <a:lnTo>
                    <a:pt x="62" y="160"/>
                  </a:lnTo>
                  <a:lnTo>
                    <a:pt x="67" y="163"/>
                  </a:lnTo>
                  <a:lnTo>
                    <a:pt x="72" y="166"/>
                  </a:lnTo>
                  <a:lnTo>
                    <a:pt x="77" y="169"/>
                  </a:lnTo>
                  <a:lnTo>
                    <a:pt x="82" y="173"/>
                  </a:lnTo>
                  <a:lnTo>
                    <a:pt x="86" y="176"/>
                  </a:lnTo>
                  <a:lnTo>
                    <a:pt x="90" y="180"/>
                  </a:lnTo>
                  <a:lnTo>
                    <a:pt x="94" y="184"/>
                  </a:lnTo>
                  <a:lnTo>
                    <a:pt x="97" y="188"/>
                  </a:lnTo>
                  <a:lnTo>
                    <a:pt x="102" y="191"/>
                  </a:lnTo>
                  <a:lnTo>
                    <a:pt x="106" y="194"/>
                  </a:lnTo>
                  <a:lnTo>
                    <a:pt x="110" y="197"/>
                  </a:lnTo>
                  <a:lnTo>
                    <a:pt x="114" y="200"/>
                  </a:lnTo>
                  <a:lnTo>
                    <a:pt x="119" y="203"/>
                  </a:lnTo>
                  <a:lnTo>
                    <a:pt x="120" y="203"/>
                  </a:lnTo>
                  <a:lnTo>
                    <a:pt x="121" y="203"/>
                  </a:lnTo>
                  <a:lnTo>
                    <a:pt x="122" y="202"/>
                  </a:lnTo>
                  <a:lnTo>
                    <a:pt x="123" y="203"/>
                  </a:lnTo>
                  <a:lnTo>
                    <a:pt x="124" y="202"/>
                  </a:lnTo>
                  <a:lnTo>
                    <a:pt x="125" y="202"/>
                  </a:lnTo>
                  <a:lnTo>
                    <a:pt x="126" y="201"/>
                  </a:lnTo>
                  <a:lnTo>
                    <a:pt x="127" y="200"/>
                  </a:lnTo>
                  <a:lnTo>
                    <a:pt x="127" y="199"/>
                  </a:lnTo>
                  <a:lnTo>
                    <a:pt x="127" y="198"/>
                  </a:lnTo>
                  <a:lnTo>
                    <a:pt x="127" y="197"/>
                  </a:lnTo>
                  <a:lnTo>
                    <a:pt x="126" y="197"/>
                  </a:lnTo>
                  <a:lnTo>
                    <a:pt x="126" y="196"/>
                  </a:lnTo>
                  <a:lnTo>
                    <a:pt x="126" y="195"/>
                  </a:lnTo>
                  <a:lnTo>
                    <a:pt x="125" y="195"/>
                  </a:lnTo>
                  <a:lnTo>
                    <a:pt x="124" y="194"/>
                  </a:lnTo>
                  <a:lnTo>
                    <a:pt x="123" y="194"/>
                  </a:lnTo>
                  <a:lnTo>
                    <a:pt x="119" y="193"/>
                  </a:lnTo>
                  <a:lnTo>
                    <a:pt x="114" y="191"/>
                  </a:lnTo>
                  <a:lnTo>
                    <a:pt x="109" y="188"/>
                  </a:lnTo>
                  <a:lnTo>
                    <a:pt x="105" y="184"/>
                  </a:lnTo>
                  <a:lnTo>
                    <a:pt x="101" y="180"/>
                  </a:lnTo>
                  <a:lnTo>
                    <a:pt x="97" y="176"/>
                  </a:lnTo>
                  <a:lnTo>
                    <a:pt x="94" y="173"/>
                  </a:lnTo>
                  <a:lnTo>
                    <a:pt x="90" y="169"/>
                  </a:lnTo>
                  <a:lnTo>
                    <a:pt x="86" y="166"/>
                  </a:lnTo>
                  <a:lnTo>
                    <a:pt x="83" y="163"/>
                  </a:lnTo>
                  <a:lnTo>
                    <a:pt x="79" y="160"/>
                  </a:lnTo>
                  <a:lnTo>
                    <a:pt x="75" y="157"/>
                  </a:lnTo>
                  <a:lnTo>
                    <a:pt x="70" y="155"/>
                  </a:lnTo>
                  <a:lnTo>
                    <a:pt x="67" y="153"/>
                  </a:lnTo>
                  <a:lnTo>
                    <a:pt x="62" y="152"/>
                  </a:lnTo>
                  <a:lnTo>
                    <a:pt x="57" y="150"/>
                  </a:lnTo>
                  <a:lnTo>
                    <a:pt x="55" y="148"/>
                  </a:lnTo>
                  <a:lnTo>
                    <a:pt x="52" y="146"/>
                  </a:lnTo>
                  <a:lnTo>
                    <a:pt x="50" y="144"/>
                  </a:lnTo>
                  <a:lnTo>
                    <a:pt x="48" y="141"/>
                  </a:lnTo>
                  <a:lnTo>
                    <a:pt x="46" y="138"/>
                  </a:lnTo>
                  <a:lnTo>
                    <a:pt x="45" y="135"/>
                  </a:lnTo>
                  <a:lnTo>
                    <a:pt x="44" y="132"/>
                  </a:lnTo>
                  <a:lnTo>
                    <a:pt x="44" y="129"/>
                  </a:lnTo>
                  <a:lnTo>
                    <a:pt x="44" y="112"/>
                  </a:lnTo>
                  <a:lnTo>
                    <a:pt x="44" y="94"/>
                  </a:lnTo>
                  <a:lnTo>
                    <a:pt x="41" y="76"/>
                  </a:lnTo>
                  <a:lnTo>
                    <a:pt x="38" y="60"/>
                  </a:lnTo>
                  <a:lnTo>
                    <a:pt x="33" y="43"/>
                  </a:lnTo>
                  <a:lnTo>
                    <a:pt x="27" y="28"/>
                  </a:lnTo>
                  <a:lnTo>
                    <a:pt x="18" y="13"/>
                  </a:lnTo>
                  <a:lnTo>
                    <a:pt x="6" y="1"/>
                  </a:lnTo>
                  <a:lnTo>
                    <a:pt x="5" y="1"/>
                  </a:lnTo>
                  <a:lnTo>
                    <a:pt x="5" y="0"/>
                  </a:lnTo>
                  <a:lnTo>
                    <a:pt x="4" y="0"/>
                  </a:lnTo>
                  <a:lnTo>
                    <a:pt x="3" y="1"/>
                  </a:lnTo>
                  <a:lnTo>
                    <a:pt x="2" y="1"/>
                  </a:lnTo>
                  <a:lnTo>
                    <a:pt x="1" y="1"/>
                  </a:lnTo>
                  <a:lnTo>
                    <a:pt x="1" y="2"/>
                  </a:lnTo>
                  <a:lnTo>
                    <a:pt x="0" y="3"/>
                  </a:lnTo>
                  <a:lnTo>
                    <a:pt x="0" y="4"/>
                  </a:lnTo>
                  <a:lnTo>
                    <a:pt x="0" y="5"/>
                  </a:lnTo>
                  <a:lnTo>
                    <a:pt x="0" y="6"/>
                  </a:lnTo>
                  <a:lnTo>
                    <a:pt x="0" y="7"/>
                  </a:lnTo>
                  <a:lnTo>
                    <a:pt x="1" y="7"/>
                  </a:lnTo>
                  <a:lnTo>
                    <a:pt x="2" y="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0" name="Freeform 91"/>
            <p:cNvSpPr>
              <a:spLocks/>
            </p:cNvSpPr>
            <p:nvPr/>
          </p:nvSpPr>
          <p:spPr bwMode="auto">
            <a:xfrm>
              <a:off x="362" y="2766"/>
              <a:ext cx="282" cy="305"/>
            </a:xfrm>
            <a:custGeom>
              <a:avLst/>
              <a:gdLst>
                <a:gd name="T0" fmla="*/ 7 w 282"/>
                <a:gd name="T1" fmla="*/ 15 h 305"/>
                <a:gd name="T2" fmla="*/ 14 w 282"/>
                <a:gd name="T3" fmla="*/ 32 h 305"/>
                <a:gd name="T4" fmla="*/ 14 w 282"/>
                <a:gd name="T5" fmla="*/ 49 h 305"/>
                <a:gd name="T6" fmla="*/ 8 w 282"/>
                <a:gd name="T7" fmla="*/ 87 h 305"/>
                <a:gd name="T8" fmla="*/ 11 w 282"/>
                <a:gd name="T9" fmla="*/ 124 h 305"/>
                <a:gd name="T10" fmla="*/ 19 w 282"/>
                <a:gd name="T11" fmla="*/ 153 h 305"/>
                <a:gd name="T12" fmla="*/ 17 w 282"/>
                <a:gd name="T13" fmla="*/ 168 h 305"/>
                <a:gd name="T14" fmla="*/ 16 w 282"/>
                <a:gd name="T15" fmla="*/ 184 h 305"/>
                <a:gd name="T16" fmla="*/ 34 w 282"/>
                <a:gd name="T17" fmla="*/ 221 h 305"/>
                <a:gd name="T18" fmla="*/ 76 w 282"/>
                <a:gd name="T19" fmla="*/ 253 h 305"/>
                <a:gd name="T20" fmla="*/ 127 w 282"/>
                <a:gd name="T21" fmla="*/ 267 h 305"/>
                <a:gd name="T22" fmla="*/ 141 w 282"/>
                <a:gd name="T23" fmla="*/ 278 h 305"/>
                <a:gd name="T24" fmla="*/ 155 w 282"/>
                <a:gd name="T25" fmla="*/ 289 h 305"/>
                <a:gd name="T26" fmla="*/ 162 w 282"/>
                <a:gd name="T27" fmla="*/ 300 h 305"/>
                <a:gd name="T28" fmla="*/ 164 w 282"/>
                <a:gd name="T29" fmla="*/ 302 h 305"/>
                <a:gd name="T30" fmla="*/ 188 w 282"/>
                <a:gd name="T31" fmla="*/ 297 h 305"/>
                <a:gd name="T32" fmla="*/ 213 w 282"/>
                <a:gd name="T33" fmla="*/ 278 h 305"/>
                <a:gd name="T34" fmla="*/ 238 w 282"/>
                <a:gd name="T35" fmla="*/ 256 h 305"/>
                <a:gd name="T36" fmla="*/ 241 w 282"/>
                <a:gd name="T37" fmla="*/ 250 h 305"/>
                <a:gd name="T38" fmla="*/ 243 w 282"/>
                <a:gd name="T39" fmla="*/ 242 h 305"/>
                <a:gd name="T40" fmla="*/ 246 w 282"/>
                <a:gd name="T41" fmla="*/ 232 h 305"/>
                <a:gd name="T42" fmla="*/ 242 w 282"/>
                <a:gd name="T43" fmla="*/ 233 h 305"/>
                <a:gd name="T44" fmla="*/ 253 w 282"/>
                <a:gd name="T45" fmla="*/ 241 h 305"/>
                <a:gd name="T46" fmla="*/ 264 w 282"/>
                <a:gd name="T47" fmla="*/ 249 h 305"/>
                <a:gd name="T48" fmla="*/ 275 w 282"/>
                <a:gd name="T49" fmla="*/ 256 h 305"/>
                <a:gd name="T50" fmla="*/ 278 w 282"/>
                <a:gd name="T51" fmla="*/ 257 h 305"/>
                <a:gd name="T52" fmla="*/ 280 w 282"/>
                <a:gd name="T53" fmla="*/ 255 h 305"/>
                <a:gd name="T54" fmla="*/ 281 w 282"/>
                <a:gd name="T55" fmla="*/ 252 h 305"/>
                <a:gd name="T56" fmla="*/ 279 w 282"/>
                <a:gd name="T57" fmla="*/ 249 h 305"/>
                <a:gd name="T58" fmla="*/ 270 w 282"/>
                <a:gd name="T59" fmla="*/ 244 h 305"/>
                <a:gd name="T60" fmla="*/ 263 w 282"/>
                <a:gd name="T61" fmla="*/ 238 h 305"/>
                <a:gd name="T62" fmla="*/ 247 w 282"/>
                <a:gd name="T63" fmla="*/ 227 h 305"/>
                <a:gd name="T64" fmla="*/ 244 w 282"/>
                <a:gd name="T65" fmla="*/ 226 h 305"/>
                <a:gd name="T66" fmla="*/ 239 w 282"/>
                <a:gd name="T67" fmla="*/ 228 h 305"/>
                <a:gd name="T68" fmla="*/ 239 w 282"/>
                <a:gd name="T69" fmla="*/ 229 h 305"/>
                <a:gd name="T70" fmla="*/ 237 w 282"/>
                <a:gd name="T71" fmla="*/ 237 h 305"/>
                <a:gd name="T72" fmla="*/ 235 w 282"/>
                <a:gd name="T73" fmla="*/ 244 h 305"/>
                <a:gd name="T74" fmla="*/ 232 w 282"/>
                <a:gd name="T75" fmla="*/ 251 h 305"/>
                <a:gd name="T76" fmla="*/ 216 w 282"/>
                <a:gd name="T77" fmla="*/ 264 h 305"/>
                <a:gd name="T78" fmla="*/ 196 w 282"/>
                <a:gd name="T79" fmla="*/ 282 h 305"/>
                <a:gd name="T80" fmla="*/ 173 w 282"/>
                <a:gd name="T81" fmla="*/ 295 h 305"/>
                <a:gd name="T82" fmla="*/ 165 w 282"/>
                <a:gd name="T83" fmla="*/ 289 h 305"/>
                <a:gd name="T84" fmla="*/ 154 w 282"/>
                <a:gd name="T85" fmla="*/ 277 h 305"/>
                <a:gd name="T86" fmla="*/ 140 w 282"/>
                <a:gd name="T87" fmla="*/ 267 h 305"/>
                <a:gd name="T88" fmla="*/ 114 w 282"/>
                <a:gd name="T89" fmla="*/ 257 h 305"/>
                <a:gd name="T90" fmla="*/ 65 w 282"/>
                <a:gd name="T91" fmla="*/ 238 h 305"/>
                <a:gd name="T92" fmla="*/ 30 w 282"/>
                <a:gd name="T93" fmla="*/ 200 h 305"/>
                <a:gd name="T94" fmla="*/ 25 w 282"/>
                <a:gd name="T95" fmla="*/ 173 h 305"/>
                <a:gd name="T96" fmla="*/ 27 w 282"/>
                <a:gd name="T97" fmla="*/ 159 h 305"/>
                <a:gd name="T98" fmla="*/ 25 w 282"/>
                <a:gd name="T99" fmla="*/ 144 h 305"/>
                <a:gd name="T100" fmla="*/ 16 w 282"/>
                <a:gd name="T101" fmla="*/ 109 h 305"/>
                <a:gd name="T102" fmla="*/ 17 w 282"/>
                <a:gd name="T103" fmla="*/ 74 h 305"/>
                <a:gd name="T104" fmla="*/ 22 w 282"/>
                <a:gd name="T105" fmla="*/ 43 h 305"/>
                <a:gd name="T106" fmla="*/ 20 w 282"/>
                <a:gd name="T107" fmla="*/ 24 h 305"/>
                <a:gd name="T108" fmla="*/ 12 w 282"/>
                <a:gd name="T109" fmla="*/ 7 h 305"/>
                <a:gd name="T110" fmla="*/ 5 w 282"/>
                <a:gd name="T111" fmla="*/ 0 h 305"/>
                <a:gd name="T112" fmla="*/ 2 w 282"/>
                <a:gd name="T113" fmla="*/ 0 h 305"/>
                <a:gd name="T114" fmla="*/ 0 w 282"/>
                <a:gd name="T115" fmla="*/ 2 h 305"/>
                <a:gd name="T116" fmla="*/ 0 w 282"/>
                <a:gd name="T117" fmla="*/ 5 h 3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2"/>
                <a:gd name="T178" fmla="*/ 0 h 305"/>
                <a:gd name="T179" fmla="*/ 282 w 282"/>
                <a:gd name="T180" fmla="*/ 305 h 30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2" h="305">
                  <a:moveTo>
                    <a:pt x="0" y="7"/>
                  </a:moveTo>
                  <a:lnTo>
                    <a:pt x="4" y="11"/>
                  </a:lnTo>
                  <a:lnTo>
                    <a:pt x="7" y="15"/>
                  </a:lnTo>
                  <a:lnTo>
                    <a:pt x="10" y="21"/>
                  </a:lnTo>
                  <a:lnTo>
                    <a:pt x="12" y="26"/>
                  </a:lnTo>
                  <a:lnTo>
                    <a:pt x="14" y="32"/>
                  </a:lnTo>
                  <a:lnTo>
                    <a:pt x="14" y="38"/>
                  </a:lnTo>
                  <a:lnTo>
                    <a:pt x="14" y="44"/>
                  </a:lnTo>
                  <a:lnTo>
                    <a:pt x="14" y="49"/>
                  </a:lnTo>
                  <a:lnTo>
                    <a:pt x="12" y="62"/>
                  </a:lnTo>
                  <a:lnTo>
                    <a:pt x="10" y="75"/>
                  </a:lnTo>
                  <a:lnTo>
                    <a:pt x="8" y="87"/>
                  </a:lnTo>
                  <a:lnTo>
                    <a:pt x="8" y="100"/>
                  </a:lnTo>
                  <a:lnTo>
                    <a:pt x="9" y="112"/>
                  </a:lnTo>
                  <a:lnTo>
                    <a:pt x="11" y="124"/>
                  </a:lnTo>
                  <a:lnTo>
                    <a:pt x="14" y="136"/>
                  </a:lnTo>
                  <a:lnTo>
                    <a:pt x="19" y="147"/>
                  </a:lnTo>
                  <a:lnTo>
                    <a:pt x="19" y="153"/>
                  </a:lnTo>
                  <a:lnTo>
                    <a:pt x="19" y="158"/>
                  </a:lnTo>
                  <a:lnTo>
                    <a:pt x="18" y="163"/>
                  </a:lnTo>
                  <a:lnTo>
                    <a:pt x="17" y="168"/>
                  </a:lnTo>
                  <a:lnTo>
                    <a:pt x="16" y="173"/>
                  </a:lnTo>
                  <a:lnTo>
                    <a:pt x="16" y="178"/>
                  </a:lnTo>
                  <a:lnTo>
                    <a:pt x="16" y="184"/>
                  </a:lnTo>
                  <a:lnTo>
                    <a:pt x="17" y="189"/>
                  </a:lnTo>
                  <a:lnTo>
                    <a:pt x="24" y="206"/>
                  </a:lnTo>
                  <a:lnTo>
                    <a:pt x="34" y="221"/>
                  </a:lnTo>
                  <a:lnTo>
                    <a:pt x="46" y="233"/>
                  </a:lnTo>
                  <a:lnTo>
                    <a:pt x="61" y="244"/>
                  </a:lnTo>
                  <a:lnTo>
                    <a:pt x="76" y="253"/>
                  </a:lnTo>
                  <a:lnTo>
                    <a:pt x="94" y="259"/>
                  </a:lnTo>
                  <a:lnTo>
                    <a:pt x="111" y="264"/>
                  </a:lnTo>
                  <a:lnTo>
                    <a:pt x="127" y="267"/>
                  </a:lnTo>
                  <a:lnTo>
                    <a:pt x="132" y="271"/>
                  </a:lnTo>
                  <a:lnTo>
                    <a:pt x="136" y="275"/>
                  </a:lnTo>
                  <a:lnTo>
                    <a:pt x="141" y="278"/>
                  </a:lnTo>
                  <a:lnTo>
                    <a:pt x="146" y="281"/>
                  </a:lnTo>
                  <a:lnTo>
                    <a:pt x="151" y="285"/>
                  </a:lnTo>
                  <a:lnTo>
                    <a:pt x="155" y="289"/>
                  </a:lnTo>
                  <a:lnTo>
                    <a:pt x="158" y="293"/>
                  </a:lnTo>
                  <a:lnTo>
                    <a:pt x="161" y="298"/>
                  </a:lnTo>
                  <a:lnTo>
                    <a:pt x="162" y="300"/>
                  </a:lnTo>
                  <a:lnTo>
                    <a:pt x="163" y="301"/>
                  </a:lnTo>
                  <a:lnTo>
                    <a:pt x="163" y="302"/>
                  </a:lnTo>
                  <a:lnTo>
                    <a:pt x="164" y="302"/>
                  </a:lnTo>
                  <a:lnTo>
                    <a:pt x="169" y="304"/>
                  </a:lnTo>
                  <a:lnTo>
                    <a:pt x="179" y="301"/>
                  </a:lnTo>
                  <a:lnTo>
                    <a:pt x="188" y="297"/>
                  </a:lnTo>
                  <a:lnTo>
                    <a:pt x="197" y="291"/>
                  </a:lnTo>
                  <a:lnTo>
                    <a:pt x="206" y="285"/>
                  </a:lnTo>
                  <a:lnTo>
                    <a:pt x="213" y="278"/>
                  </a:lnTo>
                  <a:lnTo>
                    <a:pt x="221" y="270"/>
                  </a:lnTo>
                  <a:lnTo>
                    <a:pt x="229" y="262"/>
                  </a:lnTo>
                  <a:lnTo>
                    <a:pt x="238" y="256"/>
                  </a:lnTo>
                  <a:lnTo>
                    <a:pt x="239" y="254"/>
                  </a:lnTo>
                  <a:lnTo>
                    <a:pt x="240" y="252"/>
                  </a:lnTo>
                  <a:lnTo>
                    <a:pt x="241" y="250"/>
                  </a:lnTo>
                  <a:lnTo>
                    <a:pt x="242" y="247"/>
                  </a:lnTo>
                  <a:lnTo>
                    <a:pt x="242" y="245"/>
                  </a:lnTo>
                  <a:lnTo>
                    <a:pt x="243" y="242"/>
                  </a:lnTo>
                  <a:lnTo>
                    <a:pt x="244" y="240"/>
                  </a:lnTo>
                  <a:lnTo>
                    <a:pt x="244" y="237"/>
                  </a:lnTo>
                  <a:lnTo>
                    <a:pt x="246" y="232"/>
                  </a:lnTo>
                  <a:lnTo>
                    <a:pt x="243" y="235"/>
                  </a:lnTo>
                  <a:lnTo>
                    <a:pt x="246" y="233"/>
                  </a:lnTo>
                  <a:lnTo>
                    <a:pt x="242" y="233"/>
                  </a:lnTo>
                  <a:lnTo>
                    <a:pt x="245" y="236"/>
                  </a:lnTo>
                  <a:lnTo>
                    <a:pt x="250" y="238"/>
                  </a:lnTo>
                  <a:lnTo>
                    <a:pt x="253" y="241"/>
                  </a:lnTo>
                  <a:lnTo>
                    <a:pt x="257" y="243"/>
                  </a:lnTo>
                  <a:lnTo>
                    <a:pt x="261" y="246"/>
                  </a:lnTo>
                  <a:lnTo>
                    <a:pt x="264" y="249"/>
                  </a:lnTo>
                  <a:lnTo>
                    <a:pt x="267" y="252"/>
                  </a:lnTo>
                  <a:lnTo>
                    <a:pt x="271" y="254"/>
                  </a:lnTo>
                  <a:lnTo>
                    <a:pt x="275" y="256"/>
                  </a:lnTo>
                  <a:lnTo>
                    <a:pt x="276" y="257"/>
                  </a:lnTo>
                  <a:lnTo>
                    <a:pt x="277" y="257"/>
                  </a:lnTo>
                  <a:lnTo>
                    <a:pt x="278" y="257"/>
                  </a:lnTo>
                  <a:lnTo>
                    <a:pt x="279" y="256"/>
                  </a:lnTo>
                  <a:lnTo>
                    <a:pt x="280" y="256"/>
                  </a:lnTo>
                  <a:lnTo>
                    <a:pt x="280" y="255"/>
                  </a:lnTo>
                  <a:lnTo>
                    <a:pt x="281" y="254"/>
                  </a:lnTo>
                  <a:lnTo>
                    <a:pt x="281" y="253"/>
                  </a:lnTo>
                  <a:lnTo>
                    <a:pt x="281" y="252"/>
                  </a:lnTo>
                  <a:lnTo>
                    <a:pt x="281" y="251"/>
                  </a:lnTo>
                  <a:lnTo>
                    <a:pt x="280" y="250"/>
                  </a:lnTo>
                  <a:lnTo>
                    <a:pt x="279" y="249"/>
                  </a:lnTo>
                  <a:lnTo>
                    <a:pt x="275" y="247"/>
                  </a:lnTo>
                  <a:lnTo>
                    <a:pt x="273" y="246"/>
                  </a:lnTo>
                  <a:lnTo>
                    <a:pt x="270" y="244"/>
                  </a:lnTo>
                  <a:lnTo>
                    <a:pt x="267" y="242"/>
                  </a:lnTo>
                  <a:lnTo>
                    <a:pt x="266" y="240"/>
                  </a:lnTo>
                  <a:lnTo>
                    <a:pt x="263" y="238"/>
                  </a:lnTo>
                  <a:lnTo>
                    <a:pt x="261" y="236"/>
                  </a:lnTo>
                  <a:lnTo>
                    <a:pt x="258" y="234"/>
                  </a:lnTo>
                  <a:lnTo>
                    <a:pt x="247" y="227"/>
                  </a:lnTo>
                  <a:lnTo>
                    <a:pt x="246" y="227"/>
                  </a:lnTo>
                  <a:lnTo>
                    <a:pt x="245" y="226"/>
                  </a:lnTo>
                  <a:lnTo>
                    <a:pt x="244" y="226"/>
                  </a:lnTo>
                  <a:lnTo>
                    <a:pt x="243" y="227"/>
                  </a:lnTo>
                  <a:lnTo>
                    <a:pt x="240" y="228"/>
                  </a:lnTo>
                  <a:lnTo>
                    <a:pt x="239" y="228"/>
                  </a:lnTo>
                  <a:lnTo>
                    <a:pt x="239" y="229"/>
                  </a:lnTo>
                  <a:lnTo>
                    <a:pt x="239" y="230"/>
                  </a:lnTo>
                  <a:lnTo>
                    <a:pt x="238" y="235"/>
                  </a:lnTo>
                  <a:lnTo>
                    <a:pt x="237" y="237"/>
                  </a:lnTo>
                  <a:lnTo>
                    <a:pt x="236" y="239"/>
                  </a:lnTo>
                  <a:lnTo>
                    <a:pt x="236" y="242"/>
                  </a:lnTo>
                  <a:lnTo>
                    <a:pt x="235" y="244"/>
                  </a:lnTo>
                  <a:lnTo>
                    <a:pt x="234" y="247"/>
                  </a:lnTo>
                  <a:lnTo>
                    <a:pt x="233" y="249"/>
                  </a:lnTo>
                  <a:lnTo>
                    <a:pt x="232" y="251"/>
                  </a:lnTo>
                  <a:lnTo>
                    <a:pt x="230" y="252"/>
                  </a:lnTo>
                  <a:lnTo>
                    <a:pt x="223" y="258"/>
                  </a:lnTo>
                  <a:lnTo>
                    <a:pt x="216" y="264"/>
                  </a:lnTo>
                  <a:lnTo>
                    <a:pt x="210" y="270"/>
                  </a:lnTo>
                  <a:lnTo>
                    <a:pt x="203" y="276"/>
                  </a:lnTo>
                  <a:lnTo>
                    <a:pt x="196" y="282"/>
                  </a:lnTo>
                  <a:lnTo>
                    <a:pt x="188" y="288"/>
                  </a:lnTo>
                  <a:lnTo>
                    <a:pt x="181" y="291"/>
                  </a:lnTo>
                  <a:lnTo>
                    <a:pt x="173" y="295"/>
                  </a:lnTo>
                  <a:lnTo>
                    <a:pt x="168" y="294"/>
                  </a:lnTo>
                  <a:lnTo>
                    <a:pt x="170" y="296"/>
                  </a:lnTo>
                  <a:lnTo>
                    <a:pt x="165" y="289"/>
                  </a:lnTo>
                  <a:lnTo>
                    <a:pt x="162" y="285"/>
                  </a:lnTo>
                  <a:lnTo>
                    <a:pt x="158" y="281"/>
                  </a:lnTo>
                  <a:lnTo>
                    <a:pt x="154" y="277"/>
                  </a:lnTo>
                  <a:lnTo>
                    <a:pt x="150" y="273"/>
                  </a:lnTo>
                  <a:lnTo>
                    <a:pt x="145" y="270"/>
                  </a:lnTo>
                  <a:lnTo>
                    <a:pt x="140" y="267"/>
                  </a:lnTo>
                  <a:lnTo>
                    <a:pt x="135" y="263"/>
                  </a:lnTo>
                  <a:lnTo>
                    <a:pt x="131" y="259"/>
                  </a:lnTo>
                  <a:lnTo>
                    <a:pt x="114" y="257"/>
                  </a:lnTo>
                  <a:lnTo>
                    <a:pt x="98" y="253"/>
                  </a:lnTo>
                  <a:lnTo>
                    <a:pt x="80" y="246"/>
                  </a:lnTo>
                  <a:lnTo>
                    <a:pt x="65" y="238"/>
                  </a:lnTo>
                  <a:lnTo>
                    <a:pt x="51" y="228"/>
                  </a:lnTo>
                  <a:lnTo>
                    <a:pt x="40" y="215"/>
                  </a:lnTo>
                  <a:lnTo>
                    <a:pt x="30" y="200"/>
                  </a:lnTo>
                  <a:lnTo>
                    <a:pt x="25" y="183"/>
                  </a:lnTo>
                  <a:lnTo>
                    <a:pt x="25" y="178"/>
                  </a:lnTo>
                  <a:lnTo>
                    <a:pt x="25" y="173"/>
                  </a:lnTo>
                  <a:lnTo>
                    <a:pt x="26" y="168"/>
                  </a:lnTo>
                  <a:lnTo>
                    <a:pt x="26" y="164"/>
                  </a:lnTo>
                  <a:lnTo>
                    <a:pt x="27" y="159"/>
                  </a:lnTo>
                  <a:lnTo>
                    <a:pt x="27" y="154"/>
                  </a:lnTo>
                  <a:lnTo>
                    <a:pt x="27" y="149"/>
                  </a:lnTo>
                  <a:lnTo>
                    <a:pt x="25" y="144"/>
                  </a:lnTo>
                  <a:lnTo>
                    <a:pt x="21" y="133"/>
                  </a:lnTo>
                  <a:lnTo>
                    <a:pt x="18" y="121"/>
                  </a:lnTo>
                  <a:lnTo>
                    <a:pt x="16" y="109"/>
                  </a:lnTo>
                  <a:lnTo>
                    <a:pt x="16" y="98"/>
                  </a:lnTo>
                  <a:lnTo>
                    <a:pt x="16" y="86"/>
                  </a:lnTo>
                  <a:lnTo>
                    <a:pt x="17" y="74"/>
                  </a:lnTo>
                  <a:lnTo>
                    <a:pt x="19" y="62"/>
                  </a:lnTo>
                  <a:lnTo>
                    <a:pt x="21" y="49"/>
                  </a:lnTo>
                  <a:lnTo>
                    <a:pt x="22" y="43"/>
                  </a:lnTo>
                  <a:lnTo>
                    <a:pt x="22" y="37"/>
                  </a:lnTo>
                  <a:lnTo>
                    <a:pt x="21" y="30"/>
                  </a:lnTo>
                  <a:lnTo>
                    <a:pt x="20" y="24"/>
                  </a:lnTo>
                  <a:lnTo>
                    <a:pt x="17" y="18"/>
                  </a:lnTo>
                  <a:lnTo>
                    <a:pt x="14" y="13"/>
                  </a:lnTo>
                  <a:lnTo>
                    <a:pt x="12" y="7"/>
                  </a:lnTo>
                  <a:lnTo>
                    <a:pt x="7" y="2"/>
                  </a:lnTo>
                  <a:lnTo>
                    <a:pt x="6" y="1"/>
                  </a:lnTo>
                  <a:lnTo>
                    <a:pt x="5" y="0"/>
                  </a:lnTo>
                  <a:lnTo>
                    <a:pt x="4" y="0"/>
                  </a:lnTo>
                  <a:lnTo>
                    <a:pt x="3" y="0"/>
                  </a:lnTo>
                  <a:lnTo>
                    <a:pt x="2" y="0"/>
                  </a:lnTo>
                  <a:lnTo>
                    <a:pt x="2" y="1"/>
                  </a:lnTo>
                  <a:lnTo>
                    <a:pt x="1" y="1"/>
                  </a:lnTo>
                  <a:lnTo>
                    <a:pt x="0" y="2"/>
                  </a:lnTo>
                  <a:lnTo>
                    <a:pt x="0" y="3"/>
                  </a:lnTo>
                  <a:lnTo>
                    <a:pt x="0" y="4"/>
                  </a:lnTo>
                  <a:lnTo>
                    <a:pt x="0" y="5"/>
                  </a:lnTo>
                  <a:lnTo>
                    <a:pt x="0" y="6"/>
                  </a:lnTo>
                  <a:lnTo>
                    <a:pt x="0" y="7"/>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1" name="Freeform 92"/>
            <p:cNvSpPr>
              <a:spLocks/>
            </p:cNvSpPr>
            <p:nvPr/>
          </p:nvSpPr>
          <p:spPr bwMode="auto">
            <a:xfrm>
              <a:off x="373" y="2736"/>
              <a:ext cx="310" cy="252"/>
            </a:xfrm>
            <a:custGeom>
              <a:avLst/>
              <a:gdLst>
                <a:gd name="T0" fmla="*/ 15 w 310"/>
                <a:gd name="T1" fmla="*/ 27 h 252"/>
                <a:gd name="T2" fmla="*/ 32 w 310"/>
                <a:gd name="T3" fmla="*/ 30 h 252"/>
                <a:gd name="T4" fmla="*/ 51 w 310"/>
                <a:gd name="T5" fmla="*/ 24 h 252"/>
                <a:gd name="T6" fmla="*/ 70 w 310"/>
                <a:gd name="T7" fmla="*/ 18 h 252"/>
                <a:gd name="T8" fmla="*/ 82 w 310"/>
                <a:gd name="T9" fmla="*/ 14 h 252"/>
                <a:gd name="T10" fmla="*/ 92 w 310"/>
                <a:gd name="T11" fmla="*/ 11 h 252"/>
                <a:gd name="T12" fmla="*/ 106 w 310"/>
                <a:gd name="T13" fmla="*/ 9 h 252"/>
                <a:gd name="T14" fmla="*/ 117 w 310"/>
                <a:gd name="T15" fmla="*/ 18 h 252"/>
                <a:gd name="T16" fmla="*/ 121 w 310"/>
                <a:gd name="T17" fmla="*/ 30 h 252"/>
                <a:gd name="T18" fmla="*/ 126 w 310"/>
                <a:gd name="T19" fmla="*/ 32 h 252"/>
                <a:gd name="T20" fmla="*/ 139 w 310"/>
                <a:gd name="T21" fmla="*/ 37 h 252"/>
                <a:gd name="T22" fmla="*/ 151 w 310"/>
                <a:gd name="T23" fmla="*/ 37 h 252"/>
                <a:gd name="T24" fmla="*/ 159 w 310"/>
                <a:gd name="T25" fmla="*/ 38 h 252"/>
                <a:gd name="T26" fmla="*/ 162 w 310"/>
                <a:gd name="T27" fmla="*/ 41 h 252"/>
                <a:gd name="T28" fmla="*/ 172 w 310"/>
                <a:gd name="T29" fmla="*/ 66 h 252"/>
                <a:gd name="T30" fmla="*/ 200 w 310"/>
                <a:gd name="T31" fmla="*/ 83 h 252"/>
                <a:gd name="T32" fmla="*/ 208 w 310"/>
                <a:gd name="T33" fmla="*/ 82 h 252"/>
                <a:gd name="T34" fmla="*/ 224 w 310"/>
                <a:gd name="T35" fmla="*/ 130 h 252"/>
                <a:gd name="T36" fmla="*/ 255 w 310"/>
                <a:gd name="T37" fmla="*/ 170 h 252"/>
                <a:gd name="T38" fmla="*/ 267 w 310"/>
                <a:gd name="T39" fmla="*/ 190 h 252"/>
                <a:gd name="T40" fmla="*/ 270 w 310"/>
                <a:gd name="T41" fmla="*/ 215 h 252"/>
                <a:gd name="T42" fmla="*/ 273 w 310"/>
                <a:gd name="T43" fmla="*/ 230 h 252"/>
                <a:gd name="T44" fmla="*/ 281 w 310"/>
                <a:gd name="T45" fmla="*/ 244 h 252"/>
                <a:gd name="T46" fmla="*/ 286 w 310"/>
                <a:gd name="T47" fmla="*/ 248 h 252"/>
                <a:gd name="T48" fmla="*/ 294 w 310"/>
                <a:gd name="T49" fmla="*/ 250 h 252"/>
                <a:gd name="T50" fmla="*/ 302 w 310"/>
                <a:gd name="T51" fmla="*/ 250 h 252"/>
                <a:gd name="T52" fmla="*/ 308 w 310"/>
                <a:gd name="T53" fmla="*/ 248 h 252"/>
                <a:gd name="T54" fmla="*/ 309 w 310"/>
                <a:gd name="T55" fmla="*/ 244 h 252"/>
                <a:gd name="T56" fmla="*/ 306 w 310"/>
                <a:gd name="T57" fmla="*/ 241 h 252"/>
                <a:gd name="T58" fmla="*/ 301 w 310"/>
                <a:gd name="T59" fmla="*/ 242 h 252"/>
                <a:gd name="T60" fmla="*/ 295 w 310"/>
                <a:gd name="T61" fmla="*/ 241 h 252"/>
                <a:gd name="T62" fmla="*/ 290 w 310"/>
                <a:gd name="T63" fmla="*/ 241 h 252"/>
                <a:gd name="T64" fmla="*/ 280 w 310"/>
                <a:gd name="T65" fmla="*/ 223 h 252"/>
                <a:gd name="T66" fmla="*/ 278 w 310"/>
                <a:gd name="T67" fmla="*/ 203 h 252"/>
                <a:gd name="T68" fmla="*/ 269 w 310"/>
                <a:gd name="T69" fmla="*/ 176 h 252"/>
                <a:gd name="T70" fmla="*/ 248 w 310"/>
                <a:gd name="T71" fmla="*/ 152 h 252"/>
                <a:gd name="T72" fmla="*/ 229 w 310"/>
                <a:gd name="T73" fmla="*/ 123 h 252"/>
                <a:gd name="T74" fmla="*/ 218 w 310"/>
                <a:gd name="T75" fmla="*/ 89 h 252"/>
                <a:gd name="T76" fmla="*/ 213 w 310"/>
                <a:gd name="T77" fmla="*/ 75 h 252"/>
                <a:gd name="T78" fmla="*/ 210 w 310"/>
                <a:gd name="T79" fmla="*/ 73 h 252"/>
                <a:gd name="T80" fmla="*/ 196 w 310"/>
                <a:gd name="T81" fmla="*/ 73 h 252"/>
                <a:gd name="T82" fmla="*/ 182 w 310"/>
                <a:gd name="T83" fmla="*/ 66 h 252"/>
                <a:gd name="T84" fmla="*/ 174 w 310"/>
                <a:gd name="T85" fmla="*/ 51 h 252"/>
                <a:gd name="T86" fmla="*/ 168 w 310"/>
                <a:gd name="T87" fmla="*/ 36 h 252"/>
                <a:gd name="T88" fmla="*/ 157 w 310"/>
                <a:gd name="T89" fmla="*/ 28 h 252"/>
                <a:gd name="T90" fmla="*/ 149 w 310"/>
                <a:gd name="T91" fmla="*/ 29 h 252"/>
                <a:gd name="T92" fmla="*/ 142 w 310"/>
                <a:gd name="T93" fmla="*/ 29 h 252"/>
                <a:gd name="T94" fmla="*/ 137 w 310"/>
                <a:gd name="T95" fmla="*/ 28 h 252"/>
                <a:gd name="T96" fmla="*/ 126 w 310"/>
                <a:gd name="T97" fmla="*/ 17 h 252"/>
                <a:gd name="T98" fmla="*/ 120 w 310"/>
                <a:gd name="T99" fmla="*/ 9 h 252"/>
                <a:gd name="T100" fmla="*/ 111 w 310"/>
                <a:gd name="T101" fmla="*/ 2 h 252"/>
                <a:gd name="T102" fmla="*/ 100 w 310"/>
                <a:gd name="T103" fmla="*/ 0 h 252"/>
                <a:gd name="T104" fmla="*/ 83 w 310"/>
                <a:gd name="T105" fmla="*/ 5 h 252"/>
                <a:gd name="T106" fmla="*/ 52 w 310"/>
                <a:gd name="T107" fmla="*/ 16 h 252"/>
                <a:gd name="T108" fmla="*/ 24 w 310"/>
                <a:gd name="T109" fmla="*/ 21 h 252"/>
                <a:gd name="T110" fmla="*/ 14 w 310"/>
                <a:gd name="T111" fmla="*/ 18 h 252"/>
                <a:gd name="T112" fmla="*/ 5 w 310"/>
                <a:gd name="T113" fmla="*/ 13 h 252"/>
                <a:gd name="T114" fmla="*/ 1 w 310"/>
                <a:gd name="T115" fmla="*/ 14 h 252"/>
                <a:gd name="T116" fmla="*/ 0 w 310"/>
                <a:gd name="T117" fmla="*/ 17 h 252"/>
                <a:gd name="T118" fmla="*/ 2 w 310"/>
                <a:gd name="T119" fmla="*/ 20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0"/>
                <a:gd name="T181" fmla="*/ 0 h 252"/>
                <a:gd name="T182" fmla="*/ 310 w 310"/>
                <a:gd name="T183" fmla="*/ 252 h 2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0" h="252">
                  <a:moveTo>
                    <a:pt x="2" y="21"/>
                  </a:moveTo>
                  <a:lnTo>
                    <a:pt x="6" y="23"/>
                  </a:lnTo>
                  <a:lnTo>
                    <a:pt x="11" y="25"/>
                  </a:lnTo>
                  <a:lnTo>
                    <a:pt x="15" y="27"/>
                  </a:lnTo>
                  <a:lnTo>
                    <a:pt x="19" y="29"/>
                  </a:lnTo>
                  <a:lnTo>
                    <a:pt x="23" y="30"/>
                  </a:lnTo>
                  <a:lnTo>
                    <a:pt x="28" y="30"/>
                  </a:lnTo>
                  <a:lnTo>
                    <a:pt x="32" y="30"/>
                  </a:lnTo>
                  <a:lnTo>
                    <a:pt x="37" y="29"/>
                  </a:lnTo>
                  <a:lnTo>
                    <a:pt x="42" y="28"/>
                  </a:lnTo>
                  <a:lnTo>
                    <a:pt x="46" y="26"/>
                  </a:lnTo>
                  <a:lnTo>
                    <a:pt x="51" y="24"/>
                  </a:lnTo>
                  <a:lnTo>
                    <a:pt x="56" y="22"/>
                  </a:lnTo>
                  <a:lnTo>
                    <a:pt x="60" y="21"/>
                  </a:lnTo>
                  <a:lnTo>
                    <a:pt x="65" y="19"/>
                  </a:lnTo>
                  <a:lnTo>
                    <a:pt x="70" y="18"/>
                  </a:lnTo>
                  <a:lnTo>
                    <a:pt x="76" y="16"/>
                  </a:lnTo>
                  <a:lnTo>
                    <a:pt x="77" y="16"/>
                  </a:lnTo>
                  <a:lnTo>
                    <a:pt x="80" y="15"/>
                  </a:lnTo>
                  <a:lnTo>
                    <a:pt x="82" y="14"/>
                  </a:lnTo>
                  <a:lnTo>
                    <a:pt x="85" y="13"/>
                  </a:lnTo>
                  <a:lnTo>
                    <a:pt x="87" y="13"/>
                  </a:lnTo>
                  <a:lnTo>
                    <a:pt x="89" y="12"/>
                  </a:lnTo>
                  <a:lnTo>
                    <a:pt x="92" y="11"/>
                  </a:lnTo>
                  <a:lnTo>
                    <a:pt x="94" y="10"/>
                  </a:lnTo>
                  <a:lnTo>
                    <a:pt x="98" y="9"/>
                  </a:lnTo>
                  <a:lnTo>
                    <a:pt x="102" y="9"/>
                  </a:lnTo>
                  <a:lnTo>
                    <a:pt x="106" y="9"/>
                  </a:lnTo>
                  <a:lnTo>
                    <a:pt x="109" y="11"/>
                  </a:lnTo>
                  <a:lnTo>
                    <a:pt x="112" y="13"/>
                  </a:lnTo>
                  <a:lnTo>
                    <a:pt x="115" y="15"/>
                  </a:lnTo>
                  <a:lnTo>
                    <a:pt x="117" y="18"/>
                  </a:lnTo>
                  <a:lnTo>
                    <a:pt x="119" y="21"/>
                  </a:lnTo>
                  <a:lnTo>
                    <a:pt x="121" y="28"/>
                  </a:lnTo>
                  <a:lnTo>
                    <a:pt x="121" y="29"/>
                  </a:lnTo>
                  <a:lnTo>
                    <a:pt x="121" y="30"/>
                  </a:lnTo>
                  <a:lnTo>
                    <a:pt x="122" y="30"/>
                  </a:lnTo>
                  <a:lnTo>
                    <a:pt x="122" y="31"/>
                  </a:lnTo>
                  <a:lnTo>
                    <a:pt x="123" y="31"/>
                  </a:lnTo>
                  <a:lnTo>
                    <a:pt x="126" y="32"/>
                  </a:lnTo>
                  <a:lnTo>
                    <a:pt x="129" y="34"/>
                  </a:lnTo>
                  <a:lnTo>
                    <a:pt x="132" y="35"/>
                  </a:lnTo>
                  <a:lnTo>
                    <a:pt x="135" y="36"/>
                  </a:lnTo>
                  <a:lnTo>
                    <a:pt x="139" y="37"/>
                  </a:lnTo>
                  <a:lnTo>
                    <a:pt x="141" y="37"/>
                  </a:lnTo>
                  <a:lnTo>
                    <a:pt x="145" y="37"/>
                  </a:lnTo>
                  <a:lnTo>
                    <a:pt x="148" y="37"/>
                  </a:lnTo>
                  <a:lnTo>
                    <a:pt x="151" y="37"/>
                  </a:lnTo>
                  <a:lnTo>
                    <a:pt x="156" y="36"/>
                  </a:lnTo>
                  <a:lnTo>
                    <a:pt x="154" y="35"/>
                  </a:lnTo>
                  <a:lnTo>
                    <a:pt x="158" y="38"/>
                  </a:lnTo>
                  <a:lnTo>
                    <a:pt x="159" y="38"/>
                  </a:lnTo>
                  <a:lnTo>
                    <a:pt x="160" y="39"/>
                  </a:lnTo>
                  <a:lnTo>
                    <a:pt x="161" y="40"/>
                  </a:lnTo>
                  <a:lnTo>
                    <a:pt x="162" y="40"/>
                  </a:lnTo>
                  <a:lnTo>
                    <a:pt x="162" y="41"/>
                  </a:lnTo>
                  <a:lnTo>
                    <a:pt x="163" y="42"/>
                  </a:lnTo>
                  <a:lnTo>
                    <a:pt x="165" y="51"/>
                  </a:lnTo>
                  <a:lnTo>
                    <a:pt x="169" y="59"/>
                  </a:lnTo>
                  <a:lnTo>
                    <a:pt x="172" y="66"/>
                  </a:lnTo>
                  <a:lnTo>
                    <a:pt x="178" y="72"/>
                  </a:lnTo>
                  <a:lnTo>
                    <a:pt x="184" y="78"/>
                  </a:lnTo>
                  <a:lnTo>
                    <a:pt x="192" y="81"/>
                  </a:lnTo>
                  <a:lnTo>
                    <a:pt x="200" y="83"/>
                  </a:lnTo>
                  <a:lnTo>
                    <a:pt x="208" y="82"/>
                  </a:lnTo>
                  <a:lnTo>
                    <a:pt x="210" y="82"/>
                  </a:lnTo>
                  <a:lnTo>
                    <a:pt x="207" y="80"/>
                  </a:lnTo>
                  <a:lnTo>
                    <a:pt x="208" y="82"/>
                  </a:lnTo>
                  <a:lnTo>
                    <a:pt x="211" y="94"/>
                  </a:lnTo>
                  <a:lnTo>
                    <a:pt x="215" y="107"/>
                  </a:lnTo>
                  <a:lnTo>
                    <a:pt x="219" y="118"/>
                  </a:lnTo>
                  <a:lnTo>
                    <a:pt x="224" y="130"/>
                  </a:lnTo>
                  <a:lnTo>
                    <a:pt x="231" y="140"/>
                  </a:lnTo>
                  <a:lnTo>
                    <a:pt x="237" y="151"/>
                  </a:lnTo>
                  <a:lnTo>
                    <a:pt x="245" y="162"/>
                  </a:lnTo>
                  <a:lnTo>
                    <a:pt x="255" y="170"/>
                  </a:lnTo>
                  <a:lnTo>
                    <a:pt x="259" y="175"/>
                  </a:lnTo>
                  <a:lnTo>
                    <a:pt x="263" y="180"/>
                  </a:lnTo>
                  <a:lnTo>
                    <a:pt x="265" y="185"/>
                  </a:lnTo>
                  <a:lnTo>
                    <a:pt x="267" y="190"/>
                  </a:lnTo>
                  <a:lnTo>
                    <a:pt x="269" y="196"/>
                  </a:lnTo>
                  <a:lnTo>
                    <a:pt x="270" y="202"/>
                  </a:lnTo>
                  <a:lnTo>
                    <a:pt x="271" y="209"/>
                  </a:lnTo>
                  <a:lnTo>
                    <a:pt x="270" y="215"/>
                  </a:lnTo>
                  <a:lnTo>
                    <a:pt x="270" y="219"/>
                  </a:lnTo>
                  <a:lnTo>
                    <a:pt x="271" y="223"/>
                  </a:lnTo>
                  <a:lnTo>
                    <a:pt x="272" y="227"/>
                  </a:lnTo>
                  <a:lnTo>
                    <a:pt x="273" y="230"/>
                  </a:lnTo>
                  <a:lnTo>
                    <a:pt x="275" y="234"/>
                  </a:lnTo>
                  <a:lnTo>
                    <a:pt x="277" y="238"/>
                  </a:lnTo>
                  <a:lnTo>
                    <a:pt x="279" y="241"/>
                  </a:lnTo>
                  <a:lnTo>
                    <a:pt x="281" y="244"/>
                  </a:lnTo>
                  <a:lnTo>
                    <a:pt x="284" y="247"/>
                  </a:lnTo>
                  <a:lnTo>
                    <a:pt x="284" y="248"/>
                  </a:lnTo>
                  <a:lnTo>
                    <a:pt x="285" y="248"/>
                  </a:lnTo>
                  <a:lnTo>
                    <a:pt x="286" y="248"/>
                  </a:lnTo>
                  <a:lnTo>
                    <a:pt x="287" y="248"/>
                  </a:lnTo>
                  <a:lnTo>
                    <a:pt x="290" y="249"/>
                  </a:lnTo>
                  <a:lnTo>
                    <a:pt x="292" y="249"/>
                  </a:lnTo>
                  <a:lnTo>
                    <a:pt x="294" y="250"/>
                  </a:lnTo>
                  <a:lnTo>
                    <a:pt x="295" y="250"/>
                  </a:lnTo>
                  <a:lnTo>
                    <a:pt x="297" y="251"/>
                  </a:lnTo>
                  <a:lnTo>
                    <a:pt x="299" y="251"/>
                  </a:lnTo>
                  <a:lnTo>
                    <a:pt x="302" y="250"/>
                  </a:lnTo>
                  <a:lnTo>
                    <a:pt x="304" y="250"/>
                  </a:lnTo>
                  <a:lnTo>
                    <a:pt x="306" y="249"/>
                  </a:lnTo>
                  <a:lnTo>
                    <a:pt x="307" y="249"/>
                  </a:lnTo>
                  <a:lnTo>
                    <a:pt x="308" y="248"/>
                  </a:lnTo>
                  <a:lnTo>
                    <a:pt x="309" y="247"/>
                  </a:lnTo>
                  <a:lnTo>
                    <a:pt x="309" y="246"/>
                  </a:lnTo>
                  <a:lnTo>
                    <a:pt x="309" y="245"/>
                  </a:lnTo>
                  <a:lnTo>
                    <a:pt x="309" y="244"/>
                  </a:lnTo>
                  <a:lnTo>
                    <a:pt x="309" y="243"/>
                  </a:lnTo>
                  <a:lnTo>
                    <a:pt x="308" y="242"/>
                  </a:lnTo>
                  <a:lnTo>
                    <a:pt x="307" y="241"/>
                  </a:lnTo>
                  <a:lnTo>
                    <a:pt x="306" y="241"/>
                  </a:lnTo>
                  <a:lnTo>
                    <a:pt x="305" y="241"/>
                  </a:lnTo>
                  <a:lnTo>
                    <a:pt x="304" y="241"/>
                  </a:lnTo>
                  <a:lnTo>
                    <a:pt x="303" y="241"/>
                  </a:lnTo>
                  <a:lnTo>
                    <a:pt x="301" y="242"/>
                  </a:lnTo>
                  <a:lnTo>
                    <a:pt x="300" y="242"/>
                  </a:lnTo>
                  <a:lnTo>
                    <a:pt x="298" y="242"/>
                  </a:lnTo>
                  <a:lnTo>
                    <a:pt x="297" y="242"/>
                  </a:lnTo>
                  <a:lnTo>
                    <a:pt x="295" y="241"/>
                  </a:lnTo>
                  <a:lnTo>
                    <a:pt x="294" y="241"/>
                  </a:lnTo>
                  <a:lnTo>
                    <a:pt x="293" y="240"/>
                  </a:lnTo>
                  <a:lnTo>
                    <a:pt x="287" y="240"/>
                  </a:lnTo>
                  <a:lnTo>
                    <a:pt x="290" y="241"/>
                  </a:lnTo>
                  <a:lnTo>
                    <a:pt x="286" y="237"/>
                  </a:lnTo>
                  <a:lnTo>
                    <a:pt x="284" y="233"/>
                  </a:lnTo>
                  <a:lnTo>
                    <a:pt x="281" y="228"/>
                  </a:lnTo>
                  <a:lnTo>
                    <a:pt x="280" y="223"/>
                  </a:lnTo>
                  <a:lnTo>
                    <a:pt x="279" y="218"/>
                  </a:lnTo>
                  <a:lnTo>
                    <a:pt x="278" y="213"/>
                  </a:lnTo>
                  <a:lnTo>
                    <a:pt x="278" y="208"/>
                  </a:lnTo>
                  <a:lnTo>
                    <a:pt x="278" y="203"/>
                  </a:lnTo>
                  <a:lnTo>
                    <a:pt x="277" y="197"/>
                  </a:lnTo>
                  <a:lnTo>
                    <a:pt x="276" y="189"/>
                  </a:lnTo>
                  <a:lnTo>
                    <a:pt x="273" y="183"/>
                  </a:lnTo>
                  <a:lnTo>
                    <a:pt x="269" y="176"/>
                  </a:lnTo>
                  <a:lnTo>
                    <a:pt x="264" y="169"/>
                  </a:lnTo>
                  <a:lnTo>
                    <a:pt x="260" y="163"/>
                  </a:lnTo>
                  <a:lnTo>
                    <a:pt x="254" y="158"/>
                  </a:lnTo>
                  <a:lnTo>
                    <a:pt x="248" y="152"/>
                  </a:lnTo>
                  <a:lnTo>
                    <a:pt x="243" y="145"/>
                  </a:lnTo>
                  <a:lnTo>
                    <a:pt x="237" y="138"/>
                  </a:lnTo>
                  <a:lnTo>
                    <a:pt x="232" y="131"/>
                  </a:lnTo>
                  <a:lnTo>
                    <a:pt x="229" y="123"/>
                  </a:lnTo>
                  <a:lnTo>
                    <a:pt x="226" y="115"/>
                  </a:lnTo>
                  <a:lnTo>
                    <a:pt x="223" y="107"/>
                  </a:lnTo>
                  <a:lnTo>
                    <a:pt x="220" y="98"/>
                  </a:lnTo>
                  <a:lnTo>
                    <a:pt x="218" y="89"/>
                  </a:lnTo>
                  <a:lnTo>
                    <a:pt x="216" y="81"/>
                  </a:lnTo>
                  <a:lnTo>
                    <a:pt x="214" y="76"/>
                  </a:lnTo>
                  <a:lnTo>
                    <a:pt x="214" y="75"/>
                  </a:lnTo>
                  <a:lnTo>
                    <a:pt x="213" y="75"/>
                  </a:lnTo>
                  <a:lnTo>
                    <a:pt x="213" y="74"/>
                  </a:lnTo>
                  <a:lnTo>
                    <a:pt x="212" y="74"/>
                  </a:lnTo>
                  <a:lnTo>
                    <a:pt x="211" y="74"/>
                  </a:lnTo>
                  <a:lnTo>
                    <a:pt x="210" y="73"/>
                  </a:lnTo>
                  <a:lnTo>
                    <a:pt x="206" y="73"/>
                  </a:lnTo>
                  <a:lnTo>
                    <a:pt x="202" y="74"/>
                  </a:lnTo>
                  <a:lnTo>
                    <a:pt x="199" y="74"/>
                  </a:lnTo>
                  <a:lnTo>
                    <a:pt x="196" y="73"/>
                  </a:lnTo>
                  <a:lnTo>
                    <a:pt x="192" y="72"/>
                  </a:lnTo>
                  <a:lnTo>
                    <a:pt x="188" y="71"/>
                  </a:lnTo>
                  <a:lnTo>
                    <a:pt x="185" y="69"/>
                  </a:lnTo>
                  <a:lnTo>
                    <a:pt x="182" y="66"/>
                  </a:lnTo>
                  <a:lnTo>
                    <a:pt x="179" y="63"/>
                  </a:lnTo>
                  <a:lnTo>
                    <a:pt x="177" y="60"/>
                  </a:lnTo>
                  <a:lnTo>
                    <a:pt x="176" y="56"/>
                  </a:lnTo>
                  <a:lnTo>
                    <a:pt x="174" y="51"/>
                  </a:lnTo>
                  <a:lnTo>
                    <a:pt x="173" y="47"/>
                  </a:lnTo>
                  <a:lnTo>
                    <a:pt x="172" y="43"/>
                  </a:lnTo>
                  <a:lnTo>
                    <a:pt x="170" y="39"/>
                  </a:lnTo>
                  <a:lnTo>
                    <a:pt x="168" y="36"/>
                  </a:lnTo>
                  <a:lnTo>
                    <a:pt x="165" y="32"/>
                  </a:lnTo>
                  <a:lnTo>
                    <a:pt x="159" y="28"/>
                  </a:lnTo>
                  <a:lnTo>
                    <a:pt x="158" y="28"/>
                  </a:lnTo>
                  <a:lnTo>
                    <a:pt x="157" y="28"/>
                  </a:lnTo>
                  <a:lnTo>
                    <a:pt x="156" y="28"/>
                  </a:lnTo>
                  <a:lnTo>
                    <a:pt x="155" y="28"/>
                  </a:lnTo>
                  <a:lnTo>
                    <a:pt x="154" y="28"/>
                  </a:lnTo>
                  <a:lnTo>
                    <a:pt x="149" y="29"/>
                  </a:lnTo>
                  <a:lnTo>
                    <a:pt x="148" y="29"/>
                  </a:lnTo>
                  <a:lnTo>
                    <a:pt x="146" y="29"/>
                  </a:lnTo>
                  <a:lnTo>
                    <a:pt x="144" y="29"/>
                  </a:lnTo>
                  <a:lnTo>
                    <a:pt x="142" y="29"/>
                  </a:lnTo>
                  <a:lnTo>
                    <a:pt x="141" y="28"/>
                  </a:lnTo>
                  <a:lnTo>
                    <a:pt x="139" y="28"/>
                  </a:lnTo>
                  <a:lnTo>
                    <a:pt x="138" y="28"/>
                  </a:lnTo>
                  <a:lnTo>
                    <a:pt x="137" y="28"/>
                  </a:lnTo>
                  <a:lnTo>
                    <a:pt x="126" y="23"/>
                  </a:lnTo>
                  <a:lnTo>
                    <a:pt x="129" y="26"/>
                  </a:lnTo>
                  <a:lnTo>
                    <a:pt x="127" y="20"/>
                  </a:lnTo>
                  <a:lnTo>
                    <a:pt x="126" y="17"/>
                  </a:lnTo>
                  <a:lnTo>
                    <a:pt x="125" y="15"/>
                  </a:lnTo>
                  <a:lnTo>
                    <a:pt x="123" y="13"/>
                  </a:lnTo>
                  <a:lnTo>
                    <a:pt x="122" y="11"/>
                  </a:lnTo>
                  <a:lnTo>
                    <a:pt x="120" y="9"/>
                  </a:lnTo>
                  <a:lnTo>
                    <a:pt x="118" y="7"/>
                  </a:lnTo>
                  <a:lnTo>
                    <a:pt x="116" y="5"/>
                  </a:lnTo>
                  <a:lnTo>
                    <a:pt x="113" y="3"/>
                  </a:lnTo>
                  <a:lnTo>
                    <a:pt x="111" y="2"/>
                  </a:lnTo>
                  <a:lnTo>
                    <a:pt x="108" y="1"/>
                  </a:lnTo>
                  <a:lnTo>
                    <a:pt x="106" y="0"/>
                  </a:lnTo>
                  <a:lnTo>
                    <a:pt x="103" y="0"/>
                  </a:lnTo>
                  <a:lnTo>
                    <a:pt x="100" y="0"/>
                  </a:lnTo>
                  <a:lnTo>
                    <a:pt x="97" y="1"/>
                  </a:lnTo>
                  <a:lnTo>
                    <a:pt x="94" y="2"/>
                  </a:lnTo>
                  <a:lnTo>
                    <a:pt x="92" y="2"/>
                  </a:lnTo>
                  <a:lnTo>
                    <a:pt x="83" y="5"/>
                  </a:lnTo>
                  <a:lnTo>
                    <a:pt x="76" y="8"/>
                  </a:lnTo>
                  <a:lnTo>
                    <a:pt x="68" y="11"/>
                  </a:lnTo>
                  <a:lnTo>
                    <a:pt x="60" y="13"/>
                  </a:lnTo>
                  <a:lnTo>
                    <a:pt x="52" y="16"/>
                  </a:lnTo>
                  <a:lnTo>
                    <a:pt x="44" y="18"/>
                  </a:lnTo>
                  <a:lnTo>
                    <a:pt x="36" y="20"/>
                  </a:lnTo>
                  <a:lnTo>
                    <a:pt x="27" y="21"/>
                  </a:lnTo>
                  <a:lnTo>
                    <a:pt x="24" y="21"/>
                  </a:lnTo>
                  <a:lnTo>
                    <a:pt x="22" y="21"/>
                  </a:lnTo>
                  <a:lnTo>
                    <a:pt x="19" y="20"/>
                  </a:lnTo>
                  <a:lnTo>
                    <a:pt x="16" y="19"/>
                  </a:lnTo>
                  <a:lnTo>
                    <a:pt x="14" y="18"/>
                  </a:lnTo>
                  <a:lnTo>
                    <a:pt x="12" y="16"/>
                  </a:lnTo>
                  <a:lnTo>
                    <a:pt x="9" y="15"/>
                  </a:lnTo>
                  <a:lnTo>
                    <a:pt x="6" y="13"/>
                  </a:lnTo>
                  <a:lnTo>
                    <a:pt x="5" y="13"/>
                  </a:lnTo>
                  <a:lnTo>
                    <a:pt x="4" y="13"/>
                  </a:lnTo>
                  <a:lnTo>
                    <a:pt x="3" y="13"/>
                  </a:lnTo>
                  <a:lnTo>
                    <a:pt x="2" y="14"/>
                  </a:lnTo>
                  <a:lnTo>
                    <a:pt x="1" y="14"/>
                  </a:lnTo>
                  <a:lnTo>
                    <a:pt x="1" y="15"/>
                  </a:lnTo>
                  <a:lnTo>
                    <a:pt x="1" y="16"/>
                  </a:lnTo>
                  <a:lnTo>
                    <a:pt x="0" y="16"/>
                  </a:lnTo>
                  <a:lnTo>
                    <a:pt x="0" y="17"/>
                  </a:lnTo>
                  <a:lnTo>
                    <a:pt x="0" y="18"/>
                  </a:lnTo>
                  <a:lnTo>
                    <a:pt x="1" y="19"/>
                  </a:lnTo>
                  <a:lnTo>
                    <a:pt x="1" y="20"/>
                  </a:lnTo>
                  <a:lnTo>
                    <a:pt x="2" y="20"/>
                  </a:lnTo>
                  <a:lnTo>
                    <a:pt x="2" y="2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2" name="Freeform 93"/>
            <p:cNvSpPr>
              <a:spLocks/>
            </p:cNvSpPr>
            <p:nvPr/>
          </p:nvSpPr>
          <p:spPr bwMode="auto">
            <a:xfrm>
              <a:off x="590" y="2439"/>
              <a:ext cx="86" cy="180"/>
            </a:xfrm>
            <a:custGeom>
              <a:avLst/>
              <a:gdLst>
                <a:gd name="T0" fmla="*/ 16 w 86"/>
                <a:gd name="T1" fmla="*/ 171 h 180"/>
                <a:gd name="T2" fmla="*/ 37 w 86"/>
                <a:gd name="T3" fmla="*/ 153 h 180"/>
                <a:gd name="T4" fmla="*/ 51 w 86"/>
                <a:gd name="T5" fmla="*/ 132 h 180"/>
                <a:gd name="T6" fmla="*/ 55 w 86"/>
                <a:gd name="T7" fmla="*/ 106 h 180"/>
                <a:gd name="T8" fmla="*/ 49 w 86"/>
                <a:gd name="T9" fmla="*/ 88 h 180"/>
                <a:gd name="T10" fmla="*/ 49 w 86"/>
                <a:gd name="T11" fmla="*/ 87 h 180"/>
                <a:gd name="T12" fmla="*/ 49 w 86"/>
                <a:gd name="T13" fmla="*/ 85 h 180"/>
                <a:gd name="T14" fmla="*/ 50 w 86"/>
                <a:gd name="T15" fmla="*/ 82 h 180"/>
                <a:gd name="T16" fmla="*/ 51 w 86"/>
                <a:gd name="T17" fmla="*/ 81 h 180"/>
                <a:gd name="T18" fmla="*/ 51 w 86"/>
                <a:gd name="T19" fmla="*/ 78 h 180"/>
                <a:gd name="T20" fmla="*/ 61 w 86"/>
                <a:gd name="T21" fmla="*/ 60 h 180"/>
                <a:gd name="T22" fmla="*/ 73 w 86"/>
                <a:gd name="T23" fmla="*/ 43 h 180"/>
                <a:gd name="T24" fmla="*/ 82 w 86"/>
                <a:gd name="T25" fmla="*/ 25 h 180"/>
                <a:gd name="T26" fmla="*/ 85 w 86"/>
                <a:gd name="T27" fmla="*/ 4 h 180"/>
                <a:gd name="T28" fmla="*/ 85 w 86"/>
                <a:gd name="T29" fmla="*/ 2 h 180"/>
                <a:gd name="T30" fmla="*/ 84 w 86"/>
                <a:gd name="T31" fmla="*/ 1 h 180"/>
                <a:gd name="T32" fmla="*/ 82 w 86"/>
                <a:gd name="T33" fmla="*/ 0 h 180"/>
                <a:gd name="T34" fmla="*/ 81 w 86"/>
                <a:gd name="T35" fmla="*/ 0 h 180"/>
                <a:gd name="T36" fmla="*/ 80 w 86"/>
                <a:gd name="T37" fmla="*/ 1 h 180"/>
                <a:gd name="T38" fmla="*/ 78 w 86"/>
                <a:gd name="T39" fmla="*/ 2 h 180"/>
                <a:gd name="T40" fmla="*/ 78 w 86"/>
                <a:gd name="T41" fmla="*/ 4 h 180"/>
                <a:gd name="T42" fmla="*/ 78 w 86"/>
                <a:gd name="T43" fmla="*/ 9 h 180"/>
                <a:gd name="T44" fmla="*/ 78 w 86"/>
                <a:gd name="T45" fmla="*/ 13 h 180"/>
                <a:gd name="T46" fmla="*/ 77 w 86"/>
                <a:gd name="T47" fmla="*/ 17 h 180"/>
                <a:gd name="T48" fmla="*/ 76 w 86"/>
                <a:gd name="T49" fmla="*/ 22 h 180"/>
                <a:gd name="T50" fmla="*/ 68 w 86"/>
                <a:gd name="T51" fmla="*/ 37 h 180"/>
                <a:gd name="T52" fmla="*/ 59 w 86"/>
                <a:gd name="T53" fmla="*/ 50 h 180"/>
                <a:gd name="T54" fmla="*/ 49 w 86"/>
                <a:gd name="T55" fmla="*/ 64 h 180"/>
                <a:gd name="T56" fmla="*/ 43 w 86"/>
                <a:gd name="T57" fmla="*/ 81 h 180"/>
                <a:gd name="T58" fmla="*/ 41 w 86"/>
                <a:gd name="T59" fmla="*/ 88 h 180"/>
                <a:gd name="T60" fmla="*/ 42 w 86"/>
                <a:gd name="T61" fmla="*/ 89 h 180"/>
                <a:gd name="T62" fmla="*/ 43 w 86"/>
                <a:gd name="T63" fmla="*/ 95 h 180"/>
                <a:gd name="T64" fmla="*/ 47 w 86"/>
                <a:gd name="T65" fmla="*/ 119 h 180"/>
                <a:gd name="T66" fmla="*/ 38 w 86"/>
                <a:gd name="T67" fmla="*/ 140 h 180"/>
                <a:gd name="T68" fmla="*/ 21 w 86"/>
                <a:gd name="T69" fmla="*/ 158 h 180"/>
                <a:gd name="T70" fmla="*/ 2 w 86"/>
                <a:gd name="T71" fmla="*/ 171 h 180"/>
                <a:gd name="T72" fmla="*/ 1 w 86"/>
                <a:gd name="T73" fmla="*/ 173 h 180"/>
                <a:gd name="T74" fmla="*/ 0 w 86"/>
                <a:gd name="T75" fmla="*/ 175 h 180"/>
                <a:gd name="T76" fmla="*/ 1 w 86"/>
                <a:gd name="T77" fmla="*/ 177 h 180"/>
                <a:gd name="T78" fmla="*/ 2 w 86"/>
                <a:gd name="T79" fmla="*/ 179 h 180"/>
                <a:gd name="T80" fmla="*/ 4 w 86"/>
                <a:gd name="T81" fmla="*/ 179 h 180"/>
                <a:gd name="T82" fmla="*/ 5 w 86"/>
                <a:gd name="T83" fmla="*/ 179 h 1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6"/>
                <a:gd name="T127" fmla="*/ 0 h 180"/>
                <a:gd name="T128" fmla="*/ 86 w 86"/>
                <a:gd name="T129" fmla="*/ 180 h 1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6" h="180">
                  <a:moveTo>
                    <a:pt x="6" y="179"/>
                  </a:moveTo>
                  <a:lnTo>
                    <a:pt x="16" y="171"/>
                  </a:lnTo>
                  <a:lnTo>
                    <a:pt x="27" y="163"/>
                  </a:lnTo>
                  <a:lnTo>
                    <a:pt x="37" y="153"/>
                  </a:lnTo>
                  <a:lnTo>
                    <a:pt x="45" y="143"/>
                  </a:lnTo>
                  <a:lnTo>
                    <a:pt x="51" y="132"/>
                  </a:lnTo>
                  <a:lnTo>
                    <a:pt x="55" y="119"/>
                  </a:lnTo>
                  <a:lnTo>
                    <a:pt x="55" y="106"/>
                  </a:lnTo>
                  <a:lnTo>
                    <a:pt x="50" y="92"/>
                  </a:lnTo>
                  <a:lnTo>
                    <a:pt x="49" y="88"/>
                  </a:lnTo>
                  <a:lnTo>
                    <a:pt x="49" y="89"/>
                  </a:lnTo>
                  <a:lnTo>
                    <a:pt x="49" y="87"/>
                  </a:lnTo>
                  <a:lnTo>
                    <a:pt x="49" y="86"/>
                  </a:lnTo>
                  <a:lnTo>
                    <a:pt x="49" y="85"/>
                  </a:lnTo>
                  <a:lnTo>
                    <a:pt x="50" y="83"/>
                  </a:lnTo>
                  <a:lnTo>
                    <a:pt x="50" y="82"/>
                  </a:lnTo>
                  <a:lnTo>
                    <a:pt x="50" y="81"/>
                  </a:lnTo>
                  <a:lnTo>
                    <a:pt x="51" y="81"/>
                  </a:lnTo>
                  <a:lnTo>
                    <a:pt x="51" y="79"/>
                  </a:lnTo>
                  <a:lnTo>
                    <a:pt x="51" y="78"/>
                  </a:lnTo>
                  <a:lnTo>
                    <a:pt x="55" y="68"/>
                  </a:lnTo>
                  <a:lnTo>
                    <a:pt x="61" y="60"/>
                  </a:lnTo>
                  <a:lnTo>
                    <a:pt x="67" y="51"/>
                  </a:lnTo>
                  <a:lnTo>
                    <a:pt x="73" y="43"/>
                  </a:lnTo>
                  <a:lnTo>
                    <a:pt x="79" y="34"/>
                  </a:lnTo>
                  <a:lnTo>
                    <a:pt x="82" y="25"/>
                  </a:lnTo>
                  <a:lnTo>
                    <a:pt x="85" y="15"/>
                  </a:lnTo>
                  <a:lnTo>
                    <a:pt x="85" y="4"/>
                  </a:lnTo>
                  <a:lnTo>
                    <a:pt x="85" y="3"/>
                  </a:lnTo>
                  <a:lnTo>
                    <a:pt x="85" y="2"/>
                  </a:lnTo>
                  <a:lnTo>
                    <a:pt x="84" y="2"/>
                  </a:lnTo>
                  <a:lnTo>
                    <a:pt x="84" y="1"/>
                  </a:lnTo>
                  <a:lnTo>
                    <a:pt x="83" y="1"/>
                  </a:lnTo>
                  <a:lnTo>
                    <a:pt x="82" y="0"/>
                  </a:lnTo>
                  <a:lnTo>
                    <a:pt x="81" y="0"/>
                  </a:lnTo>
                  <a:lnTo>
                    <a:pt x="80" y="0"/>
                  </a:lnTo>
                  <a:lnTo>
                    <a:pt x="80" y="1"/>
                  </a:lnTo>
                  <a:lnTo>
                    <a:pt x="79" y="1"/>
                  </a:lnTo>
                  <a:lnTo>
                    <a:pt x="78" y="2"/>
                  </a:lnTo>
                  <a:lnTo>
                    <a:pt x="78" y="3"/>
                  </a:lnTo>
                  <a:lnTo>
                    <a:pt x="78" y="4"/>
                  </a:lnTo>
                  <a:lnTo>
                    <a:pt x="78" y="6"/>
                  </a:lnTo>
                  <a:lnTo>
                    <a:pt x="78" y="9"/>
                  </a:lnTo>
                  <a:lnTo>
                    <a:pt x="78" y="10"/>
                  </a:lnTo>
                  <a:lnTo>
                    <a:pt x="78" y="13"/>
                  </a:lnTo>
                  <a:lnTo>
                    <a:pt x="78" y="15"/>
                  </a:lnTo>
                  <a:lnTo>
                    <a:pt x="77" y="17"/>
                  </a:lnTo>
                  <a:lnTo>
                    <a:pt x="77" y="20"/>
                  </a:lnTo>
                  <a:lnTo>
                    <a:pt x="76" y="22"/>
                  </a:lnTo>
                  <a:lnTo>
                    <a:pt x="72" y="29"/>
                  </a:lnTo>
                  <a:lnTo>
                    <a:pt x="68" y="37"/>
                  </a:lnTo>
                  <a:lnTo>
                    <a:pt x="64" y="44"/>
                  </a:lnTo>
                  <a:lnTo>
                    <a:pt x="59" y="50"/>
                  </a:lnTo>
                  <a:lnTo>
                    <a:pt x="54" y="58"/>
                  </a:lnTo>
                  <a:lnTo>
                    <a:pt x="49" y="64"/>
                  </a:lnTo>
                  <a:lnTo>
                    <a:pt x="46" y="72"/>
                  </a:lnTo>
                  <a:lnTo>
                    <a:pt x="43" y="81"/>
                  </a:lnTo>
                  <a:lnTo>
                    <a:pt x="42" y="88"/>
                  </a:lnTo>
                  <a:lnTo>
                    <a:pt x="41" y="88"/>
                  </a:lnTo>
                  <a:lnTo>
                    <a:pt x="41" y="89"/>
                  </a:lnTo>
                  <a:lnTo>
                    <a:pt x="42" y="89"/>
                  </a:lnTo>
                  <a:lnTo>
                    <a:pt x="42" y="90"/>
                  </a:lnTo>
                  <a:lnTo>
                    <a:pt x="43" y="95"/>
                  </a:lnTo>
                  <a:lnTo>
                    <a:pt x="47" y="107"/>
                  </a:lnTo>
                  <a:lnTo>
                    <a:pt x="47" y="119"/>
                  </a:lnTo>
                  <a:lnTo>
                    <a:pt x="43" y="130"/>
                  </a:lnTo>
                  <a:lnTo>
                    <a:pt x="38" y="140"/>
                  </a:lnTo>
                  <a:lnTo>
                    <a:pt x="30" y="150"/>
                  </a:lnTo>
                  <a:lnTo>
                    <a:pt x="21" y="158"/>
                  </a:lnTo>
                  <a:lnTo>
                    <a:pt x="12" y="166"/>
                  </a:lnTo>
                  <a:lnTo>
                    <a:pt x="2" y="171"/>
                  </a:lnTo>
                  <a:lnTo>
                    <a:pt x="1" y="172"/>
                  </a:lnTo>
                  <a:lnTo>
                    <a:pt x="1" y="173"/>
                  </a:lnTo>
                  <a:lnTo>
                    <a:pt x="0" y="174"/>
                  </a:lnTo>
                  <a:lnTo>
                    <a:pt x="0" y="175"/>
                  </a:lnTo>
                  <a:lnTo>
                    <a:pt x="0" y="176"/>
                  </a:lnTo>
                  <a:lnTo>
                    <a:pt x="1" y="177"/>
                  </a:lnTo>
                  <a:lnTo>
                    <a:pt x="1" y="178"/>
                  </a:lnTo>
                  <a:lnTo>
                    <a:pt x="2" y="179"/>
                  </a:lnTo>
                  <a:lnTo>
                    <a:pt x="3" y="179"/>
                  </a:lnTo>
                  <a:lnTo>
                    <a:pt x="4" y="179"/>
                  </a:lnTo>
                  <a:lnTo>
                    <a:pt x="5" y="179"/>
                  </a:lnTo>
                  <a:lnTo>
                    <a:pt x="6" y="179"/>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3" name="Freeform 94"/>
            <p:cNvSpPr>
              <a:spLocks/>
            </p:cNvSpPr>
            <p:nvPr/>
          </p:nvSpPr>
          <p:spPr bwMode="auto">
            <a:xfrm>
              <a:off x="452" y="2588"/>
              <a:ext cx="252" cy="106"/>
            </a:xfrm>
            <a:custGeom>
              <a:avLst/>
              <a:gdLst>
                <a:gd name="T0" fmla="*/ 10 w 252"/>
                <a:gd name="T1" fmla="*/ 104 h 106"/>
                <a:gd name="T2" fmla="*/ 22 w 252"/>
                <a:gd name="T3" fmla="*/ 105 h 106"/>
                <a:gd name="T4" fmla="*/ 35 w 252"/>
                <a:gd name="T5" fmla="*/ 104 h 106"/>
                <a:gd name="T6" fmla="*/ 47 w 252"/>
                <a:gd name="T7" fmla="*/ 102 h 106"/>
                <a:gd name="T8" fmla="*/ 63 w 252"/>
                <a:gd name="T9" fmla="*/ 98 h 106"/>
                <a:gd name="T10" fmla="*/ 81 w 252"/>
                <a:gd name="T11" fmla="*/ 87 h 106"/>
                <a:gd name="T12" fmla="*/ 94 w 252"/>
                <a:gd name="T13" fmla="*/ 71 h 106"/>
                <a:gd name="T14" fmla="*/ 105 w 252"/>
                <a:gd name="T15" fmla="*/ 53 h 106"/>
                <a:gd name="T16" fmla="*/ 118 w 252"/>
                <a:gd name="T17" fmla="*/ 40 h 106"/>
                <a:gd name="T18" fmla="*/ 137 w 252"/>
                <a:gd name="T19" fmla="*/ 33 h 106"/>
                <a:gd name="T20" fmla="*/ 155 w 252"/>
                <a:gd name="T21" fmla="*/ 25 h 106"/>
                <a:gd name="T22" fmla="*/ 171 w 252"/>
                <a:gd name="T23" fmla="*/ 15 h 106"/>
                <a:gd name="T24" fmla="*/ 183 w 252"/>
                <a:gd name="T25" fmla="*/ 7 h 106"/>
                <a:gd name="T26" fmla="*/ 181 w 252"/>
                <a:gd name="T27" fmla="*/ 7 h 106"/>
                <a:gd name="T28" fmla="*/ 184 w 252"/>
                <a:gd name="T29" fmla="*/ 10 h 106"/>
                <a:gd name="T30" fmla="*/ 187 w 252"/>
                <a:gd name="T31" fmla="*/ 12 h 106"/>
                <a:gd name="T32" fmla="*/ 190 w 252"/>
                <a:gd name="T33" fmla="*/ 15 h 106"/>
                <a:gd name="T34" fmla="*/ 192 w 252"/>
                <a:gd name="T35" fmla="*/ 16 h 106"/>
                <a:gd name="T36" fmla="*/ 204 w 252"/>
                <a:gd name="T37" fmla="*/ 28 h 106"/>
                <a:gd name="T38" fmla="*/ 217 w 252"/>
                <a:gd name="T39" fmla="*/ 36 h 106"/>
                <a:gd name="T40" fmla="*/ 232 w 252"/>
                <a:gd name="T41" fmla="*/ 39 h 106"/>
                <a:gd name="T42" fmla="*/ 247 w 252"/>
                <a:gd name="T43" fmla="*/ 38 h 106"/>
                <a:gd name="T44" fmla="*/ 249 w 252"/>
                <a:gd name="T45" fmla="*/ 38 h 106"/>
                <a:gd name="T46" fmla="*/ 251 w 252"/>
                <a:gd name="T47" fmla="*/ 37 h 106"/>
                <a:gd name="T48" fmla="*/ 251 w 252"/>
                <a:gd name="T49" fmla="*/ 35 h 106"/>
                <a:gd name="T50" fmla="*/ 251 w 252"/>
                <a:gd name="T51" fmla="*/ 33 h 106"/>
                <a:gd name="T52" fmla="*/ 250 w 252"/>
                <a:gd name="T53" fmla="*/ 32 h 106"/>
                <a:gd name="T54" fmla="*/ 248 w 252"/>
                <a:gd name="T55" fmla="*/ 31 h 106"/>
                <a:gd name="T56" fmla="*/ 243 w 252"/>
                <a:gd name="T57" fmla="*/ 31 h 106"/>
                <a:gd name="T58" fmla="*/ 236 w 252"/>
                <a:gd name="T59" fmla="*/ 32 h 106"/>
                <a:gd name="T60" fmla="*/ 229 w 252"/>
                <a:gd name="T61" fmla="*/ 32 h 106"/>
                <a:gd name="T62" fmla="*/ 221 w 252"/>
                <a:gd name="T63" fmla="*/ 30 h 106"/>
                <a:gd name="T64" fmla="*/ 213 w 252"/>
                <a:gd name="T65" fmla="*/ 26 h 106"/>
                <a:gd name="T66" fmla="*/ 206 w 252"/>
                <a:gd name="T67" fmla="*/ 19 h 106"/>
                <a:gd name="T68" fmla="*/ 200 w 252"/>
                <a:gd name="T69" fmla="*/ 13 h 106"/>
                <a:gd name="T70" fmla="*/ 192 w 252"/>
                <a:gd name="T71" fmla="*/ 6 h 106"/>
                <a:gd name="T72" fmla="*/ 183 w 252"/>
                <a:gd name="T73" fmla="*/ 0 h 106"/>
                <a:gd name="T74" fmla="*/ 181 w 252"/>
                <a:gd name="T75" fmla="*/ 0 h 106"/>
                <a:gd name="T76" fmla="*/ 174 w 252"/>
                <a:gd name="T77" fmla="*/ 3 h 106"/>
                <a:gd name="T78" fmla="*/ 166 w 252"/>
                <a:gd name="T79" fmla="*/ 8 h 106"/>
                <a:gd name="T80" fmla="*/ 150 w 252"/>
                <a:gd name="T81" fmla="*/ 17 h 106"/>
                <a:gd name="T82" fmla="*/ 133 w 252"/>
                <a:gd name="T83" fmla="*/ 26 h 106"/>
                <a:gd name="T84" fmla="*/ 114 w 252"/>
                <a:gd name="T85" fmla="*/ 34 h 106"/>
                <a:gd name="T86" fmla="*/ 105 w 252"/>
                <a:gd name="T87" fmla="*/ 37 h 106"/>
                <a:gd name="T88" fmla="*/ 103 w 252"/>
                <a:gd name="T89" fmla="*/ 39 h 106"/>
                <a:gd name="T90" fmla="*/ 101 w 252"/>
                <a:gd name="T91" fmla="*/ 41 h 106"/>
                <a:gd name="T92" fmla="*/ 96 w 252"/>
                <a:gd name="T93" fmla="*/ 51 h 106"/>
                <a:gd name="T94" fmla="*/ 87 w 252"/>
                <a:gd name="T95" fmla="*/ 67 h 106"/>
                <a:gd name="T96" fmla="*/ 74 w 252"/>
                <a:gd name="T97" fmla="*/ 81 h 106"/>
                <a:gd name="T98" fmla="*/ 59 w 252"/>
                <a:gd name="T99" fmla="*/ 91 h 106"/>
                <a:gd name="T100" fmla="*/ 44 w 252"/>
                <a:gd name="T101" fmla="*/ 95 h 106"/>
                <a:gd name="T102" fmla="*/ 33 w 252"/>
                <a:gd name="T103" fmla="*/ 95 h 106"/>
                <a:gd name="T104" fmla="*/ 22 w 252"/>
                <a:gd name="T105" fmla="*/ 97 h 106"/>
                <a:gd name="T106" fmla="*/ 11 w 252"/>
                <a:gd name="T107" fmla="*/ 97 h 106"/>
                <a:gd name="T108" fmla="*/ 4 w 252"/>
                <a:gd name="T109" fmla="*/ 96 h 106"/>
                <a:gd name="T110" fmla="*/ 2 w 252"/>
                <a:gd name="T111" fmla="*/ 96 h 106"/>
                <a:gd name="T112" fmla="*/ 1 w 252"/>
                <a:gd name="T113" fmla="*/ 98 h 106"/>
                <a:gd name="T114" fmla="*/ 0 w 252"/>
                <a:gd name="T115" fmla="*/ 100 h 106"/>
                <a:gd name="T116" fmla="*/ 1 w 252"/>
                <a:gd name="T117" fmla="*/ 101 h 106"/>
                <a:gd name="T118" fmla="*/ 3 w 252"/>
                <a:gd name="T119" fmla="*/ 103 h 1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2"/>
                <a:gd name="T181" fmla="*/ 0 h 106"/>
                <a:gd name="T182" fmla="*/ 252 w 252"/>
                <a:gd name="T183" fmla="*/ 106 h 1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2" h="106">
                  <a:moveTo>
                    <a:pt x="4" y="103"/>
                  </a:moveTo>
                  <a:lnTo>
                    <a:pt x="10" y="104"/>
                  </a:lnTo>
                  <a:lnTo>
                    <a:pt x="16" y="105"/>
                  </a:lnTo>
                  <a:lnTo>
                    <a:pt x="22" y="105"/>
                  </a:lnTo>
                  <a:lnTo>
                    <a:pt x="28" y="104"/>
                  </a:lnTo>
                  <a:lnTo>
                    <a:pt x="35" y="104"/>
                  </a:lnTo>
                  <a:lnTo>
                    <a:pt x="40" y="103"/>
                  </a:lnTo>
                  <a:lnTo>
                    <a:pt x="47" y="102"/>
                  </a:lnTo>
                  <a:lnTo>
                    <a:pt x="53" y="100"/>
                  </a:lnTo>
                  <a:lnTo>
                    <a:pt x="63" y="98"/>
                  </a:lnTo>
                  <a:lnTo>
                    <a:pt x="73" y="93"/>
                  </a:lnTo>
                  <a:lnTo>
                    <a:pt x="81" y="87"/>
                  </a:lnTo>
                  <a:lnTo>
                    <a:pt x="88" y="79"/>
                  </a:lnTo>
                  <a:lnTo>
                    <a:pt x="94" y="71"/>
                  </a:lnTo>
                  <a:lnTo>
                    <a:pt x="100" y="62"/>
                  </a:lnTo>
                  <a:lnTo>
                    <a:pt x="105" y="53"/>
                  </a:lnTo>
                  <a:lnTo>
                    <a:pt x="110" y="44"/>
                  </a:lnTo>
                  <a:lnTo>
                    <a:pt x="118" y="40"/>
                  </a:lnTo>
                  <a:lnTo>
                    <a:pt x="128" y="37"/>
                  </a:lnTo>
                  <a:lnTo>
                    <a:pt x="137" y="33"/>
                  </a:lnTo>
                  <a:lnTo>
                    <a:pt x="146" y="28"/>
                  </a:lnTo>
                  <a:lnTo>
                    <a:pt x="155" y="25"/>
                  </a:lnTo>
                  <a:lnTo>
                    <a:pt x="163" y="19"/>
                  </a:lnTo>
                  <a:lnTo>
                    <a:pt x="171" y="15"/>
                  </a:lnTo>
                  <a:lnTo>
                    <a:pt x="180" y="8"/>
                  </a:lnTo>
                  <a:lnTo>
                    <a:pt x="183" y="7"/>
                  </a:lnTo>
                  <a:lnTo>
                    <a:pt x="180" y="7"/>
                  </a:lnTo>
                  <a:lnTo>
                    <a:pt x="181" y="7"/>
                  </a:lnTo>
                  <a:lnTo>
                    <a:pt x="183" y="9"/>
                  </a:lnTo>
                  <a:lnTo>
                    <a:pt x="184" y="10"/>
                  </a:lnTo>
                  <a:lnTo>
                    <a:pt x="186" y="11"/>
                  </a:lnTo>
                  <a:lnTo>
                    <a:pt x="187" y="12"/>
                  </a:lnTo>
                  <a:lnTo>
                    <a:pt x="188" y="13"/>
                  </a:lnTo>
                  <a:lnTo>
                    <a:pt x="190" y="15"/>
                  </a:lnTo>
                  <a:lnTo>
                    <a:pt x="191" y="16"/>
                  </a:lnTo>
                  <a:lnTo>
                    <a:pt x="192" y="16"/>
                  </a:lnTo>
                  <a:lnTo>
                    <a:pt x="198" y="23"/>
                  </a:lnTo>
                  <a:lnTo>
                    <a:pt x="204" y="28"/>
                  </a:lnTo>
                  <a:lnTo>
                    <a:pt x="211" y="32"/>
                  </a:lnTo>
                  <a:lnTo>
                    <a:pt x="217" y="36"/>
                  </a:lnTo>
                  <a:lnTo>
                    <a:pt x="224" y="38"/>
                  </a:lnTo>
                  <a:lnTo>
                    <a:pt x="232" y="39"/>
                  </a:lnTo>
                  <a:lnTo>
                    <a:pt x="239" y="40"/>
                  </a:lnTo>
                  <a:lnTo>
                    <a:pt x="247" y="38"/>
                  </a:lnTo>
                  <a:lnTo>
                    <a:pt x="248" y="38"/>
                  </a:lnTo>
                  <a:lnTo>
                    <a:pt x="249" y="38"/>
                  </a:lnTo>
                  <a:lnTo>
                    <a:pt x="250" y="37"/>
                  </a:lnTo>
                  <a:lnTo>
                    <a:pt x="251" y="37"/>
                  </a:lnTo>
                  <a:lnTo>
                    <a:pt x="251" y="36"/>
                  </a:lnTo>
                  <a:lnTo>
                    <a:pt x="251" y="35"/>
                  </a:lnTo>
                  <a:lnTo>
                    <a:pt x="251" y="34"/>
                  </a:lnTo>
                  <a:lnTo>
                    <a:pt x="251" y="33"/>
                  </a:lnTo>
                  <a:lnTo>
                    <a:pt x="250" y="33"/>
                  </a:lnTo>
                  <a:lnTo>
                    <a:pt x="250" y="32"/>
                  </a:lnTo>
                  <a:lnTo>
                    <a:pt x="249" y="32"/>
                  </a:lnTo>
                  <a:lnTo>
                    <a:pt x="248" y="31"/>
                  </a:lnTo>
                  <a:lnTo>
                    <a:pt x="247" y="31"/>
                  </a:lnTo>
                  <a:lnTo>
                    <a:pt x="243" y="31"/>
                  </a:lnTo>
                  <a:lnTo>
                    <a:pt x="239" y="32"/>
                  </a:lnTo>
                  <a:lnTo>
                    <a:pt x="236" y="32"/>
                  </a:lnTo>
                  <a:lnTo>
                    <a:pt x="232" y="32"/>
                  </a:lnTo>
                  <a:lnTo>
                    <a:pt x="229" y="32"/>
                  </a:lnTo>
                  <a:lnTo>
                    <a:pt x="225" y="31"/>
                  </a:lnTo>
                  <a:lnTo>
                    <a:pt x="221" y="30"/>
                  </a:lnTo>
                  <a:lnTo>
                    <a:pt x="217" y="28"/>
                  </a:lnTo>
                  <a:lnTo>
                    <a:pt x="213" y="26"/>
                  </a:lnTo>
                  <a:lnTo>
                    <a:pt x="210" y="23"/>
                  </a:lnTo>
                  <a:lnTo>
                    <a:pt x="206" y="19"/>
                  </a:lnTo>
                  <a:lnTo>
                    <a:pt x="203" y="16"/>
                  </a:lnTo>
                  <a:lnTo>
                    <a:pt x="200" y="13"/>
                  </a:lnTo>
                  <a:lnTo>
                    <a:pt x="196" y="9"/>
                  </a:lnTo>
                  <a:lnTo>
                    <a:pt x="192" y="6"/>
                  </a:lnTo>
                  <a:lnTo>
                    <a:pt x="188" y="4"/>
                  </a:lnTo>
                  <a:lnTo>
                    <a:pt x="183" y="0"/>
                  </a:lnTo>
                  <a:lnTo>
                    <a:pt x="182" y="0"/>
                  </a:lnTo>
                  <a:lnTo>
                    <a:pt x="181" y="0"/>
                  </a:lnTo>
                  <a:lnTo>
                    <a:pt x="180" y="0"/>
                  </a:lnTo>
                  <a:lnTo>
                    <a:pt x="174" y="3"/>
                  </a:lnTo>
                  <a:lnTo>
                    <a:pt x="175" y="3"/>
                  </a:lnTo>
                  <a:lnTo>
                    <a:pt x="166" y="8"/>
                  </a:lnTo>
                  <a:lnTo>
                    <a:pt x="159" y="13"/>
                  </a:lnTo>
                  <a:lnTo>
                    <a:pt x="150" y="17"/>
                  </a:lnTo>
                  <a:lnTo>
                    <a:pt x="141" y="22"/>
                  </a:lnTo>
                  <a:lnTo>
                    <a:pt x="133" y="26"/>
                  </a:lnTo>
                  <a:lnTo>
                    <a:pt x="124" y="30"/>
                  </a:lnTo>
                  <a:lnTo>
                    <a:pt x="114" y="34"/>
                  </a:lnTo>
                  <a:lnTo>
                    <a:pt x="106" y="37"/>
                  </a:lnTo>
                  <a:lnTo>
                    <a:pt x="105" y="37"/>
                  </a:lnTo>
                  <a:lnTo>
                    <a:pt x="104" y="38"/>
                  </a:lnTo>
                  <a:lnTo>
                    <a:pt x="103" y="39"/>
                  </a:lnTo>
                  <a:lnTo>
                    <a:pt x="102" y="40"/>
                  </a:lnTo>
                  <a:lnTo>
                    <a:pt x="101" y="41"/>
                  </a:lnTo>
                  <a:lnTo>
                    <a:pt x="101" y="42"/>
                  </a:lnTo>
                  <a:lnTo>
                    <a:pt x="96" y="51"/>
                  </a:lnTo>
                  <a:lnTo>
                    <a:pt x="92" y="59"/>
                  </a:lnTo>
                  <a:lnTo>
                    <a:pt x="87" y="67"/>
                  </a:lnTo>
                  <a:lnTo>
                    <a:pt x="81" y="74"/>
                  </a:lnTo>
                  <a:lnTo>
                    <a:pt x="74" y="81"/>
                  </a:lnTo>
                  <a:lnTo>
                    <a:pt x="66" y="87"/>
                  </a:lnTo>
                  <a:lnTo>
                    <a:pt x="59" y="91"/>
                  </a:lnTo>
                  <a:lnTo>
                    <a:pt x="49" y="95"/>
                  </a:lnTo>
                  <a:lnTo>
                    <a:pt x="44" y="95"/>
                  </a:lnTo>
                  <a:lnTo>
                    <a:pt x="38" y="95"/>
                  </a:lnTo>
                  <a:lnTo>
                    <a:pt x="33" y="95"/>
                  </a:lnTo>
                  <a:lnTo>
                    <a:pt x="27" y="96"/>
                  </a:lnTo>
                  <a:lnTo>
                    <a:pt x="22" y="97"/>
                  </a:lnTo>
                  <a:lnTo>
                    <a:pt x="16" y="97"/>
                  </a:lnTo>
                  <a:lnTo>
                    <a:pt x="11" y="97"/>
                  </a:lnTo>
                  <a:lnTo>
                    <a:pt x="5" y="96"/>
                  </a:lnTo>
                  <a:lnTo>
                    <a:pt x="4" y="96"/>
                  </a:lnTo>
                  <a:lnTo>
                    <a:pt x="3" y="96"/>
                  </a:lnTo>
                  <a:lnTo>
                    <a:pt x="2" y="96"/>
                  </a:lnTo>
                  <a:lnTo>
                    <a:pt x="2" y="97"/>
                  </a:lnTo>
                  <a:lnTo>
                    <a:pt x="1" y="98"/>
                  </a:lnTo>
                  <a:lnTo>
                    <a:pt x="0" y="99"/>
                  </a:lnTo>
                  <a:lnTo>
                    <a:pt x="0" y="100"/>
                  </a:lnTo>
                  <a:lnTo>
                    <a:pt x="1" y="101"/>
                  </a:lnTo>
                  <a:lnTo>
                    <a:pt x="2" y="102"/>
                  </a:lnTo>
                  <a:lnTo>
                    <a:pt x="3" y="103"/>
                  </a:lnTo>
                  <a:lnTo>
                    <a:pt x="4" y="10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4" name="Freeform 95"/>
            <p:cNvSpPr>
              <a:spLocks/>
            </p:cNvSpPr>
            <p:nvPr/>
          </p:nvSpPr>
          <p:spPr bwMode="auto">
            <a:xfrm>
              <a:off x="258" y="2558"/>
              <a:ext cx="255" cy="390"/>
            </a:xfrm>
            <a:custGeom>
              <a:avLst/>
              <a:gdLst>
                <a:gd name="T0" fmla="*/ 239 w 255"/>
                <a:gd name="T1" fmla="*/ 14 h 390"/>
                <a:gd name="T2" fmla="*/ 231 w 255"/>
                <a:gd name="T3" fmla="*/ 35 h 390"/>
                <a:gd name="T4" fmla="*/ 224 w 255"/>
                <a:gd name="T5" fmla="*/ 58 h 390"/>
                <a:gd name="T6" fmla="*/ 207 w 255"/>
                <a:gd name="T7" fmla="*/ 90 h 390"/>
                <a:gd name="T8" fmla="*/ 182 w 255"/>
                <a:gd name="T9" fmla="*/ 116 h 390"/>
                <a:gd name="T10" fmla="*/ 157 w 255"/>
                <a:gd name="T11" fmla="*/ 139 h 390"/>
                <a:gd name="T12" fmla="*/ 135 w 255"/>
                <a:gd name="T13" fmla="*/ 157 h 390"/>
                <a:gd name="T14" fmla="*/ 111 w 255"/>
                <a:gd name="T15" fmla="*/ 175 h 390"/>
                <a:gd name="T16" fmla="*/ 90 w 255"/>
                <a:gd name="T17" fmla="*/ 192 h 390"/>
                <a:gd name="T18" fmla="*/ 75 w 255"/>
                <a:gd name="T19" fmla="*/ 212 h 390"/>
                <a:gd name="T20" fmla="*/ 68 w 255"/>
                <a:gd name="T21" fmla="*/ 235 h 390"/>
                <a:gd name="T22" fmla="*/ 65 w 255"/>
                <a:gd name="T23" fmla="*/ 269 h 390"/>
                <a:gd name="T24" fmla="*/ 61 w 255"/>
                <a:gd name="T25" fmla="*/ 302 h 390"/>
                <a:gd name="T26" fmla="*/ 52 w 255"/>
                <a:gd name="T27" fmla="*/ 330 h 390"/>
                <a:gd name="T28" fmla="*/ 53 w 255"/>
                <a:gd name="T29" fmla="*/ 329 h 390"/>
                <a:gd name="T30" fmla="*/ 37 w 255"/>
                <a:gd name="T31" fmla="*/ 333 h 390"/>
                <a:gd name="T32" fmla="*/ 18 w 255"/>
                <a:gd name="T33" fmla="*/ 347 h 390"/>
                <a:gd name="T34" fmla="*/ 5 w 255"/>
                <a:gd name="T35" fmla="*/ 366 h 390"/>
                <a:gd name="T36" fmla="*/ 2 w 255"/>
                <a:gd name="T37" fmla="*/ 373 h 390"/>
                <a:gd name="T38" fmla="*/ 0 w 255"/>
                <a:gd name="T39" fmla="*/ 381 h 390"/>
                <a:gd name="T40" fmla="*/ 2 w 255"/>
                <a:gd name="T41" fmla="*/ 387 h 390"/>
                <a:gd name="T42" fmla="*/ 4 w 255"/>
                <a:gd name="T43" fmla="*/ 388 h 390"/>
                <a:gd name="T44" fmla="*/ 7 w 255"/>
                <a:gd name="T45" fmla="*/ 389 h 390"/>
                <a:gd name="T46" fmla="*/ 10 w 255"/>
                <a:gd name="T47" fmla="*/ 388 h 390"/>
                <a:gd name="T48" fmla="*/ 11 w 255"/>
                <a:gd name="T49" fmla="*/ 386 h 390"/>
                <a:gd name="T50" fmla="*/ 11 w 255"/>
                <a:gd name="T51" fmla="*/ 383 h 390"/>
                <a:gd name="T52" fmla="*/ 9 w 255"/>
                <a:gd name="T53" fmla="*/ 377 h 390"/>
                <a:gd name="T54" fmla="*/ 11 w 255"/>
                <a:gd name="T55" fmla="*/ 370 h 390"/>
                <a:gd name="T56" fmla="*/ 16 w 255"/>
                <a:gd name="T57" fmla="*/ 362 h 390"/>
                <a:gd name="T58" fmla="*/ 29 w 255"/>
                <a:gd name="T59" fmla="*/ 348 h 390"/>
                <a:gd name="T60" fmla="*/ 44 w 255"/>
                <a:gd name="T61" fmla="*/ 339 h 390"/>
                <a:gd name="T62" fmla="*/ 57 w 255"/>
                <a:gd name="T63" fmla="*/ 336 h 390"/>
                <a:gd name="T64" fmla="*/ 60 w 255"/>
                <a:gd name="T65" fmla="*/ 332 h 390"/>
                <a:gd name="T66" fmla="*/ 61 w 255"/>
                <a:gd name="T67" fmla="*/ 331 h 390"/>
                <a:gd name="T68" fmla="*/ 69 w 255"/>
                <a:gd name="T69" fmla="*/ 302 h 390"/>
                <a:gd name="T70" fmla="*/ 73 w 255"/>
                <a:gd name="T71" fmla="*/ 265 h 390"/>
                <a:gd name="T72" fmla="*/ 78 w 255"/>
                <a:gd name="T73" fmla="*/ 228 h 390"/>
                <a:gd name="T74" fmla="*/ 85 w 255"/>
                <a:gd name="T75" fmla="*/ 211 h 390"/>
                <a:gd name="T76" fmla="*/ 97 w 255"/>
                <a:gd name="T77" fmla="*/ 196 h 390"/>
                <a:gd name="T78" fmla="*/ 124 w 255"/>
                <a:gd name="T79" fmla="*/ 175 h 390"/>
                <a:gd name="T80" fmla="*/ 172 w 255"/>
                <a:gd name="T81" fmla="*/ 137 h 390"/>
                <a:gd name="T82" fmla="*/ 214 w 255"/>
                <a:gd name="T83" fmla="*/ 93 h 390"/>
                <a:gd name="T84" fmla="*/ 232 w 255"/>
                <a:gd name="T85" fmla="*/ 61 h 390"/>
                <a:gd name="T86" fmla="*/ 238 w 255"/>
                <a:gd name="T87" fmla="*/ 39 h 390"/>
                <a:gd name="T88" fmla="*/ 245 w 255"/>
                <a:gd name="T89" fmla="*/ 18 h 390"/>
                <a:gd name="T90" fmla="*/ 248 w 255"/>
                <a:gd name="T91" fmla="*/ 14 h 390"/>
                <a:gd name="T92" fmla="*/ 251 w 255"/>
                <a:gd name="T93" fmla="*/ 10 h 390"/>
                <a:gd name="T94" fmla="*/ 254 w 255"/>
                <a:gd name="T95" fmla="*/ 7 h 390"/>
                <a:gd name="T96" fmla="*/ 254 w 255"/>
                <a:gd name="T97" fmla="*/ 4 h 390"/>
                <a:gd name="T98" fmla="*/ 253 w 255"/>
                <a:gd name="T99" fmla="*/ 1 h 390"/>
                <a:gd name="T100" fmla="*/ 251 w 255"/>
                <a:gd name="T101" fmla="*/ 0 h 390"/>
                <a:gd name="T102" fmla="*/ 248 w 255"/>
                <a:gd name="T103" fmla="*/ 1 h 3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5"/>
                <a:gd name="T157" fmla="*/ 0 h 390"/>
                <a:gd name="T158" fmla="*/ 255 w 255"/>
                <a:gd name="T159" fmla="*/ 390 h 3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5" h="390">
                  <a:moveTo>
                    <a:pt x="247" y="2"/>
                  </a:moveTo>
                  <a:lnTo>
                    <a:pt x="242" y="8"/>
                  </a:lnTo>
                  <a:lnTo>
                    <a:pt x="239" y="14"/>
                  </a:lnTo>
                  <a:lnTo>
                    <a:pt x="235" y="20"/>
                  </a:lnTo>
                  <a:lnTo>
                    <a:pt x="233" y="28"/>
                  </a:lnTo>
                  <a:lnTo>
                    <a:pt x="231" y="35"/>
                  </a:lnTo>
                  <a:lnTo>
                    <a:pt x="229" y="43"/>
                  </a:lnTo>
                  <a:lnTo>
                    <a:pt x="227" y="51"/>
                  </a:lnTo>
                  <a:lnTo>
                    <a:pt x="224" y="58"/>
                  </a:lnTo>
                  <a:lnTo>
                    <a:pt x="220" y="69"/>
                  </a:lnTo>
                  <a:lnTo>
                    <a:pt x="214" y="80"/>
                  </a:lnTo>
                  <a:lnTo>
                    <a:pt x="207" y="90"/>
                  </a:lnTo>
                  <a:lnTo>
                    <a:pt x="199" y="98"/>
                  </a:lnTo>
                  <a:lnTo>
                    <a:pt x="191" y="107"/>
                  </a:lnTo>
                  <a:lnTo>
                    <a:pt x="182" y="116"/>
                  </a:lnTo>
                  <a:lnTo>
                    <a:pt x="173" y="124"/>
                  </a:lnTo>
                  <a:lnTo>
                    <a:pt x="165" y="133"/>
                  </a:lnTo>
                  <a:lnTo>
                    <a:pt x="157" y="139"/>
                  </a:lnTo>
                  <a:lnTo>
                    <a:pt x="149" y="145"/>
                  </a:lnTo>
                  <a:lnTo>
                    <a:pt x="142" y="151"/>
                  </a:lnTo>
                  <a:lnTo>
                    <a:pt x="135" y="157"/>
                  </a:lnTo>
                  <a:lnTo>
                    <a:pt x="126" y="163"/>
                  </a:lnTo>
                  <a:lnTo>
                    <a:pt x="118" y="169"/>
                  </a:lnTo>
                  <a:lnTo>
                    <a:pt x="111" y="175"/>
                  </a:lnTo>
                  <a:lnTo>
                    <a:pt x="103" y="180"/>
                  </a:lnTo>
                  <a:lnTo>
                    <a:pt x="96" y="186"/>
                  </a:lnTo>
                  <a:lnTo>
                    <a:pt x="90" y="192"/>
                  </a:lnTo>
                  <a:lnTo>
                    <a:pt x="85" y="198"/>
                  </a:lnTo>
                  <a:lnTo>
                    <a:pt x="80" y="205"/>
                  </a:lnTo>
                  <a:lnTo>
                    <a:pt x="75" y="212"/>
                  </a:lnTo>
                  <a:lnTo>
                    <a:pt x="72" y="218"/>
                  </a:lnTo>
                  <a:lnTo>
                    <a:pt x="69" y="226"/>
                  </a:lnTo>
                  <a:lnTo>
                    <a:pt x="68" y="235"/>
                  </a:lnTo>
                  <a:lnTo>
                    <a:pt x="66" y="247"/>
                  </a:lnTo>
                  <a:lnTo>
                    <a:pt x="66" y="257"/>
                  </a:lnTo>
                  <a:lnTo>
                    <a:pt x="65" y="269"/>
                  </a:lnTo>
                  <a:lnTo>
                    <a:pt x="64" y="281"/>
                  </a:lnTo>
                  <a:lnTo>
                    <a:pt x="63" y="292"/>
                  </a:lnTo>
                  <a:lnTo>
                    <a:pt x="61" y="302"/>
                  </a:lnTo>
                  <a:lnTo>
                    <a:pt x="58" y="313"/>
                  </a:lnTo>
                  <a:lnTo>
                    <a:pt x="53" y="324"/>
                  </a:lnTo>
                  <a:lnTo>
                    <a:pt x="52" y="330"/>
                  </a:lnTo>
                  <a:lnTo>
                    <a:pt x="53" y="328"/>
                  </a:lnTo>
                  <a:lnTo>
                    <a:pt x="51" y="330"/>
                  </a:lnTo>
                  <a:lnTo>
                    <a:pt x="53" y="329"/>
                  </a:lnTo>
                  <a:lnTo>
                    <a:pt x="51" y="329"/>
                  </a:lnTo>
                  <a:lnTo>
                    <a:pt x="43" y="331"/>
                  </a:lnTo>
                  <a:lnTo>
                    <a:pt x="37" y="333"/>
                  </a:lnTo>
                  <a:lnTo>
                    <a:pt x="30" y="337"/>
                  </a:lnTo>
                  <a:lnTo>
                    <a:pt x="24" y="342"/>
                  </a:lnTo>
                  <a:lnTo>
                    <a:pt x="18" y="347"/>
                  </a:lnTo>
                  <a:lnTo>
                    <a:pt x="13" y="353"/>
                  </a:lnTo>
                  <a:lnTo>
                    <a:pt x="9" y="359"/>
                  </a:lnTo>
                  <a:lnTo>
                    <a:pt x="5" y="366"/>
                  </a:lnTo>
                  <a:lnTo>
                    <a:pt x="4" y="368"/>
                  </a:lnTo>
                  <a:lnTo>
                    <a:pt x="3" y="370"/>
                  </a:lnTo>
                  <a:lnTo>
                    <a:pt x="2" y="373"/>
                  </a:lnTo>
                  <a:lnTo>
                    <a:pt x="1" y="375"/>
                  </a:lnTo>
                  <a:lnTo>
                    <a:pt x="1" y="378"/>
                  </a:lnTo>
                  <a:lnTo>
                    <a:pt x="0" y="381"/>
                  </a:lnTo>
                  <a:lnTo>
                    <a:pt x="0" y="384"/>
                  </a:lnTo>
                  <a:lnTo>
                    <a:pt x="1" y="387"/>
                  </a:lnTo>
                  <a:lnTo>
                    <a:pt x="2" y="387"/>
                  </a:lnTo>
                  <a:lnTo>
                    <a:pt x="3" y="387"/>
                  </a:lnTo>
                  <a:lnTo>
                    <a:pt x="4" y="387"/>
                  </a:lnTo>
                  <a:lnTo>
                    <a:pt x="4" y="388"/>
                  </a:lnTo>
                  <a:lnTo>
                    <a:pt x="5" y="389"/>
                  </a:lnTo>
                  <a:lnTo>
                    <a:pt x="6" y="389"/>
                  </a:lnTo>
                  <a:lnTo>
                    <a:pt x="7" y="389"/>
                  </a:lnTo>
                  <a:lnTo>
                    <a:pt x="8" y="389"/>
                  </a:lnTo>
                  <a:lnTo>
                    <a:pt x="9" y="389"/>
                  </a:lnTo>
                  <a:lnTo>
                    <a:pt x="10" y="388"/>
                  </a:lnTo>
                  <a:lnTo>
                    <a:pt x="11" y="388"/>
                  </a:lnTo>
                  <a:lnTo>
                    <a:pt x="11" y="387"/>
                  </a:lnTo>
                  <a:lnTo>
                    <a:pt x="11" y="386"/>
                  </a:lnTo>
                  <a:lnTo>
                    <a:pt x="11" y="385"/>
                  </a:lnTo>
                  <a:lnTo>
                    <a:pt x="11" y="384"/>
                  </a:lnTo>
                  <a:lnTo>
                    <a:pt x="11" y="383"/>
                  </a:lnTo>
                  <a:lnTo>
                    <a:pt x="10" y="381"/>
                  </a:lnTo>
                  <a:lnTo>
                    <a:pt x="9" y="379"/>
                  </a:lnTo>
                  <a:lnTo>
                    <a:pt x="9" y="377"/>
                  </a:lnTo>
                  <a:lnTo>
                    <a:pt x="10" y="375"/>
                  </a:lnTo>
                  <a:lnTo>
                    <a:pt x="10" y="372"/>
                  </a:lnTo>
                  <a:lnTo>
                    <a:pt x="11" y="370"/>
                  </a:lnTo>
                  <a:lnTo>
                    <a:pt x="12" y="369"/>
                  </a:lnTo>
                  <a:lnTo>
                    <a:pt x="13" y="367"/>
                  </a:lnTo>
                  <a:lnTo>
                    <a:pt x="16" y="362"/>
                  </a:lnTo>
                  <a:lnTo>
                    <a:pt x="20" y="357"/>
                  </a:lnTo>
                  <a:lnTo>
                    <a:pt x="24" y="352"/>
                  </a:lnTo>
                  <a:lnTo>
                    <a:pt x="29" y="348"/>
                  </a:lnTo>
                  <a:lnTo>
                    <a:pt x="34" y="344"/>
                  </a:lnTo>
                  <a:lnTo>
                    <a:pt x="38" y="341"/>
                  </a:lnTo>
                  <a:lnTo>
                    <a:pt x="44" y="339"/>
                  </a:lnTo>
                  <a:lnTo>
                    <a:pt x="51" y="337"/>
                  </a:lnTo>
                  <a:lnTo>
                    <a:pt x="56" y="336"/>
                  </a:lnTo>
                  <a:lnTo>
                    <a:pt x="57" y="336"/>
                  </a:lnTo>
                  <a:lnTo>
                    <a:pt x="57" y="335"/>
                  </a:lnTo>
                  <a:lnTo>
                    <a:pt x="58" y="335"/>
                  </a:lnTo>
                  <a:lnTo>
                    <a:pt x="60" y="332"/>
                  </a:lnTo>
                  <a:lnTo>
                    <a:pt x="60" y="331"/>
                  </a:lnTo>
                  <a:lnTo>
                    <a:pt x="61" y="331"/>
                  </a:lnTo>
                  <a:lnTo>
                    <a:pt x="61" y="326"/>
                  </a:lnTo>
                  <a:lnTo>
                    <a:pt x="65" y="314"/>
                  </a:lnTo>
                  <a:lnTo>
                    <a:pt x="69" y="302"/>
                  </a:lnTo>
                  <a:lnTo>
                    <a:pt x="71" y="291"/>
                  </a:lnTo>
                  <a:lnTo>
                    <a:pt x="72" y="278"/>
                  </a:lnTo>
                  <a:lnTo>
                    <a:pt x="73" y="265"/>
                  </a:lnTo>
                  <a:lnTo>
                    <a:pt x="74" y="253"/>
                  </a:lnTo>
                  <a:lnTo>
                    <a:pt x="75" y="241"/>
                  </a:lnTo>
                  <a:lnTo>
                    <a:pt x="78" y="228"/>
                  </a:lnTo>
                  <a:lnTo>
                    <a:pt x="80" y="222"/>
                  </a:lnTo>
                  <a:lnTo>
                    <a:pt x="82" y="216"/>
                  </a:lnTo>
                  <a:lnTo>
                    <a:pt x="85" y="211"/>
                  </a:lnTo>
                  <a:lnTo>
                    <a:pt x="89" y="206"/>
                  </a:lnTo>
                  <a:lnTo>
                    <a:pt x="92" y="201"/>
                  </a:lnTo>
                  <a:lnTo>
                    <a:pt x="97" y="196"/>
                  </a:lnTo>
                  <a:lnTo>
                    <a:pt x="102" y="191"/>
                  </a:lnTo>
                  <a:lnTo>
                    <a:pt x="108" y="187"/>
                  </a:lnTo>
                  <a:lnTo>
                    <a:pt x="124" y="175"/>
                  </a:lnTo>
                  <a:lnTo>
                    <a:pt x="140" y="163"/>
                  </a:lnTo>
                  <a:lnTo>
                    <a:pt x="157" y="150"/>
                  </a:lnTo>
                  <a:lnTo>
                    <a:pt x="172" y="137"/>
                  </a:lnTo>
                  <a:lnTo>
                    <a:pt x="187" y="124"/>
                  </a:lnTo>
                  <a:lnTo>
                    <a:pt x="200" y="109"/>
                  </a:lnTo>
                  <a:lnTo>
                    <a:pt x="214" y="93"/>
                  </a:lnTo>
                  <a:lnTo>
                    <a:pt x="225" y="75"/>
                  </a:lnTo>
                  <a:lnTo>
                    <a:pt x="229" y="68"/>
                  </a:lnTo>
                  <a:lnTo>
                    <a:pt x="232" y="61"/>
                  </a:lnTo>
                  <a:lnTo>
                    <a:pt x="235" y="54"/>
                  </a:lnTo>
                  <a:lnTo>
                    <a:pt x="237" y="47"/>
                  </a:lnTo>
                  <a:lnTo>
                    <a:pt x="238" y="39"/>
                  </a:lnTo>
                  <a:lnTo>
                    <a:pt x="240" y="32"/>
                  </a:lnTo>
                  <a:lnTo>
                    <a:pt x="242" y="24"/>
                  </a:lnTo>
                  <a:lnTo>
                    <a:pt x="245" y="18"/>
                  </a:lnTo>
                  <a:lnTo>
                    <a:pt x="246" y="16"/>
                  </a:lnTo>
                  <a:lnTo>
                    <a:pt x="246" y="15"/>
                  </a:lnTo>
                  <a:lnTo>
                    <a:pt x="248" y="14"/>
                  </a:lnTo>
                  <a:lnTo>
                    <a:pt x="249" y="13"/>
                  </a:lnTo>
                  <a:lnTo>
                    <a:pt x="250" y="11"/>
                  </a:lnTo>
                  <a:lnTo>
                    <a:pt x="251" y="10"/>
                  </a:lnTo>
                  <a:lnTo>
                    <a:pt x="252" y="9"/>
                  </a:lnTo>
                  <a:lnTo>
                    <a:pt x="253" y="7"/>
                  </a:lnTo>
                  <a:lnTo>
                    <a:pt x="254" y="7"/>
                  </a:lnTo>
                  <a:lnTo>
                    <a:pt x="254" y="6"/>
                  </a:lnTo>
                  <a:lnTo>
                    <a:pt x="254" y="5"/>
                  </a:lnTo>
                  <a:lnTo>
                    <a:pt x="254" y="4"/>
                  </a:lnTo>
                  <a:lnTo>
                    <a:pt x="254" y="3"/>
                  </a:lnTo>
                  <a:lnTo>
                    <a:pt x="253" y="2"/>
                  </a:lnTo>
                  <a:lnTo>
                    <a:pt x="253" y="1"/>
                  </a:lnTo>
                  <a:lnTo>
                    <a:pt x="252" y="1"/>
                  </a:lnTo>
                  <a:lnTo>
                    <a:pt x="251" y="1"/>
                  </a:lnTo>
                  <a:lnTo>
                    <a:pt x="251" y="0"/>
                  </a:lnTo>
                  <a:lnTo>
                    <a:pt x="250" y="0"/>
                  </a:lnTo>
                  <a:lnTo>
                    <a:pt x="249" y="0"/>
                  </a:lnTo>
                  <a:lnTo>
                    <a:pt x="248" y="1"/>
                  </a:lnTo>
                  <a:lnTo>
                    <a:pt x="247" y="1"/>
                  </a:lnTo>
                  <a:lnTo>
                    <a:pt x="247"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5" name="Freeform 96"/>
            <p:cNvSpPr>
              <a:spLocks/>
            </p:cNvSpPr>
            <p:nvPr/>
          </p:nvSpPr>
          <p:spPr bwMode="auto">
            <a:xfrm>
              <a:off x="1049" y="3072"/>
              <a:ext cx="56" cy="85"/>
            </a:xfrm>
            <a:custGeom>
              <a:avLst/>
              <a:gdLst>
                <a:gd name="T0" fmla="*/ 1 w 56"/>
                <a:gd name="T1" fmla="*/ 3 h 85"/>
                <a:gd name="T2" fmla="*/ 4 w 56"/>
                <a:gd name="T3" fmla="*/ 11 h 85"/>
                <a:gd name="T4" fmla="*/ 8 w 56"/>
                <a:gd name="T5" fmla="*/ 18 h 85"/>
                <a:gd name="T6" fmla="*/ 11 w 56"/>
                <a:gd name="T7" fmla="*/ 24 h 85"/>
                <a:gd name="T8" fmla="*/ 15 w 56"/>
                <a:gd name="T9" fmla="*/ 30 h 85"/>
                <a:gd name="T10" fmla="*/ 20 w 56"/>
                <a:gd name="T11" fmla="*/ 38 h 85"/>
                <a:gd name="T12" fmla="*/ 25 w 56"/>
                <a:gd name="T13" fmla="*/ 43 h 85"/>
                <a:gd name="T14" fmla="*/ 30 w 56"/>
                <a:gd name="T15" fmla="*/ 49 h 85"/>
                <a:gd name="T16" fmla="*/ 36 w 56"/>
                <a:gd name="T17" fmla="*/ 55 h 85"/>
                <a:gd name="T18" fmla="*/ 39 w 56"/>
                <a:gd name="T19" fmla="*/ 58 h 85"/>
                <a:gd name="T20" fmla="*/ 41 w 56"/>
                <a:gd name="T21" fmla="*/ 61 h 85"/>
                <a:gd name="T22" fmla="*/ 43 w 56"/>
                <a:gd name="T23" fmla="*/ 64 h 85"/>
                <a:gd name="T24" fmla="*/ 45 w 56"/>
                <a:gd name="T25" fmla="*/ 69 h 85"/>
                <a:gd name="T26" fmla="*/ 47 w 56"/>
                <a:gd name="T27" fmla="*/ 72 h 85"/>
                <a:gd name="T28" fmla="*/ 48 w 56"/>
                <a:gd name="T29" fmla="*/ 76 h 85"/>
                <a:gd name="T30" fmla="*/ 50 w 56"/>
                <a:gd name="T31" fmla="*/ 80 h 85"/>
                <a:gd name="T32" fmla="*/ 52 w 56"/>
                <a:gd name="T33" fmla="*/ 83 h 85"/>
                <a:gd name="T34" fmla="*/ 53 w 56"/>
                <a:gd name="T35" fmla="*/ 84 h 85"/>
                <a:gd name="T36" fmla="*/ 54 w 56"/>
                <a:gd name="T37" fmla="*/ 84 h 85"/>
                <a:gd name="T38" fmla="*/ 54 w 56"/>
                <a:gd name="T39" fmla="*/ 83 h 85"/>
                <a:gd name="T40" fmla="*/ 55 w 56"/>
                <a:gd name="T41" fmla="*/ 83 h 85"/>
                <a:gd name="T42" fmla="*/ 55 w 56"/>
                <a:gd name="T43" fmla="*/ 82 h 85"/>
                <a:gd name="T44" fmla="*/ 55 w 56"/>
                <a:gd name="T45" fmla="*/ 81 h 85"/>
                <a:gd name="T46" fmla="*/ 55 w 56"/>
                <a:gd name="T47" fmla="*/ 80 h 85"/>
                <a:gd name="T48" fmla="*/ 52 w 56"/>
                <a:gd name="T49" fmla="*/ 75 h 85"/>
                <a:gd name="T50" fmla="*/ 48 w 56"/>
                <a:gd name="T51" fmla="*/ 69 h 85"/>
                <a:gd name="T52" fmla="*/ 45 w 56"/>
                <a:gd name="T53" fmla="*/ 63 h 85"/>
                <a:gd name="T54" fmla="*/ 41 w 56"/>
                <a:gd name="T55" fmla="*/ 57 h 85"/>
                <a:gd name="T56" fmla="*/ 38 w 56"/>
                <a:gd name="T57" fmla="*/ 52 h 85"/>
                <a:gd name="T58" fmla="*/ 34 w 56"/>
                <a:gd name="T59" fmla="*/ 46 h 85"/>
                <a:gd name="T60" fmla="*/ 30 w 56"/>
                <a:gd name="T61" fmla="*/ 42 h 85"/>
                <a:gd name="T62" fmla="*/ 25 w 56"/>
                <a:gd name="T63" fmla="*/ 38 h 85"/>
                <a:gd name="T64" fmla="*/ 21 w 56"/>
                <a:gd name="T65" fmla="*/ 34 h 85"/>
                <a:gd name="T66" fmla="*/ 18 w 56"/>
                <a:gd name="T67" fmla="*/ 29 h 85"/>
                <a:gd name="T68" fmla="*/ 15 w 56"/>
                <a:gd name="T69" fmla="*/ 25 h 85"/>
                <a:gd name="T70" fmla="*/ 13 w 56"/>
                <a:gd name="T71" fmla="*/ 21 h 85"/>
                <a:gd name="T72" fmla="*/ 10 w 56"/>
                <a:gd name="T73" fmla="*/ 16 h 85"/>
                <a:gd name="T74" fmla="*/ 8 w 56"/>
                <a:gd name="T75" fmla="*/ 11 h 85"/>
                <a:gd name="T76" fmla="*/ 6 w 56"/>
                <a:gd name="T77" fmla="*/ 6 h 85"/>
                <a:gd name="T78" fmla="*/ 3 w 56"/>
                <a:gd name="T79" fmla="*/ 2 h 85"/>
                <a:gd name="T80" fmla="*/ 3 w 56"/>
                <a:gd name="T81" fmla="*/ 1 h 85"/>
                <a:gd name="T82" fmla="*/ 3 w 56"/>
                <a:gd name="T83" fmla="*/ 1 h 85"/>
                <a:gd name="T84" fmla="*/ 3 w 56"/>
                <a:gd name="T85" fmla="*/ 0 h 85"/>
                <a:gd name="T86" fmla="*/ 2 w 56"/>
                <a:gd name="T87" fmla="*/ 0 h 85"/>
                <a:gd name="T88" fmla="*/ 2 w 56"/>
                <a:gd name="T89" fmla="*/ 1 h 85"/>
                <a:gd name="T90" fmla="*/ 1 w 56"/>
                <a:gd name="T91" fmla="*/ 1 h 85"/>
                <a:gd name="T92" fmla="*/ 1 w 56"/>
                <a:gd name="T93" fmla="*/ 2 h 85"/>
                <a:gd name="T94" fmla="*/ 0 w 56"/>
                <a:gd name="T95" fmla="*/ 2 h 85"/>
                <a:gd name="T96" fmla="*/ 0 w 56"/>
                <a:gd name="T97" fmla="*/ 3 h 85"/>
                <a:gd name="T98" fmla="*/ 1 w 56"/>
                <a:gd name="T99" fmla="*/ 3 h 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
                <a:gd name="T151" fmla="*/ 0 h 85"/>
                <a:gd name="T152" fmla="*/ 56 w 56"/>
                <a:gd name="T153" fmla="*/ 85 h 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 h="85">
                  <a:moveTo>
                    <a:pt x="1" y="3"/>
                  </a:moveTo>
                  <a:lnTo>
                    <a:pt x="4" y="11"/>
                  </a:lnTo>
                  <a:lnTo>
                    <a:pt x="8" y="18"/>
                  </a:lnTo>
                  <a:lnTo>
                    <a:pt x="11" y="24"/>
                  </a:lnTo>
                  <a:lnTo>
                    <a:pt x="15" y="30"/>
                  </a:lnTo>
                  <a:lnTo>
                    <a:pt x="20" y="38"/>
                  </a:lnTo>
                  <a:lnTo>
                    <a:pt x="25" y="43"/>
                  </a:lnTo>
                  <a:lnTo>
                    <a:pt x="30" y="49"/>
                  </a:lnTo>
                  <a:lnTo>
                    <a:pt x="36" y="55"/>
                  </a:lnTo>
                  <a:lnTo>
                    <a:pt x="39" y="58"/>
                  </a:lnTo>
                  <a:lnTo>
                    <a:pt x="41" y="61"/>
                  </a:lnTo>
                  <a:lnTo>
                    <a:pt x="43" y="64"/>
                  </a:lnTo>
                  <a:lnTo>
                    <a:pt x="45" y="69"/>
                  </a:lnTo>
                  <a:lnTo>
                    <a:pt x="47" y="72"/>
                  </a:lnTo>
                  <a:lnTo>
                    <a:pt x="48" y="76"/>
                  </a:lnTo>
                  <a:lnTo>
                    <a:pt x="50" y="80"/>
                  </a:lnTo>
                  <a:lnTo>
                    <a:pt x="52" y="83"/>
                  </a:lnTo>
                  <a:lnTo>
                    <a:pt x="53" y="84"/>
                  </a:lnTo>
                  <a:lnTo>
                    <a:pt x="54" y="84"/>
                  </a:lnTo>
                  <a:lnTo>
                    <a:pt x="54" y="83"/>
                  </a:lnTo>
                  <a:lnTo>
                    <a:pt x="55" y="83"/>
                  </a:lnTo>
                  <a:lnTo>
                    <a:pt x="55" y="82"/>
                  </a:lnTo>
                  <a:lnTo>
                    <a:pt x="55" y="81"/>
                  </a:lnTo>
                  <a:lnTo>
                    <a:pt x="55" y="80"/>
                  </a:lnTo>
                  <a:lnTo>
                    <a:pt x="52" y="75"/>
                  </a:lnTo>
                  <a:lnTo>
                    <a:pt x="48" y="69"/>
                  </a:lnTo>
                  <a:lnTo>
                    <a:pt x="45" y="63"/>
                  </a:lnTo>
                  <a:lnTo>
                    <a:pt x="41" y="57"/>
                  </a:lnTo>
                  <a:lnTo>
                    <a:pt x="38" y="52"/>
                  </a:lnTo>
                  <a:lnTo>
                    <a:pt x="34" y="46"/>
                  </a:lnTo>
                  <a:lnTo>
                    <a:pt x="30" y="42"/>
                  </a:lnTo>
                  <a:lnTo>
                    <a:pt x="25" y="38"/>
                  </a:lnTo>
                  <a:lnTo>
                    <a:pt x="21" y="34"/>
                  </a:lnTo>
                  <a:lnTo>
                    <a:pt x="18" y="29"/>
                  </a:lnTo>
                  <a:lnTo>
                    <a:pt x="15" y="25"/>
                  </a:lnTo>
                  <a:lnTo>
                    <a:pt x="13" y="21"/>
                  </a:lnTo>
                  <a:lnTo>
                    <a:pt x="10" y="16"/>
                  </a:lnTo>
                  <a:lnTo>
                    <a:pt x="8" y="11"/>
                  </a:lnTo>
                  <a:lnTo>
                    <a:pt x="6" y="6"/>
                  </a:lnTo>
                  <a:lnTo>
                    <a:pt x="3" y="2"/>
                  </a:lnTo>
                  <a:lnTo>
                    <a:pt x="3" y="1"/>
                  </a:lnTo>
                  <a:lnTo>
                    <a:pt x="3" y="0"/>
                  </a:lnTo>
                  <a:lnTo>
                    <a:pt x="2" y="0"/>
                  </a:lnTo>
                  <a:lnTo>
                    <a:pt x="2" y="1"/>
                  </a:lnTo>
                  <a:lnTo>
                    <a:pt x="1" y="1"/>
                  </a:lnTo>
                  <a:lnTo>
                    <a:pt x="1" y="2"/>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6" name="Freeform 97"/>
            <p:cNvSpPr>
              <a:spLocks/>
            </p:cNvSpPr>
            <p:nvPr/>
          </p:nvSpPr>
          <p:spPr bwMode="auto">
            <a:xfrm>
              <a:off x="1045" y="3167"/>
              <a:ext cx="21" cy="68"/>
            </a:xfrm>
            <a:custGeom>
              <a:avLst/>
              <a:gdLst>
                <a:gd name="T0" fmla="*/ 1 w 21"/>
                <a:gd name="T1" fmla="*/ 3 h 68"/>
                <a:gd name="T2" fmla="*/ 3 w 21"/>
                <a:gd name="T3" fmla="*/ 7 h 68"/>
                <a:gd name="T4" fmla="*/ 5 w 21"/>
                <a:gd name="T5" fmla="*/ 10 h 68"/>
                <a:gd name="T6" fmla="*/ 7 w 21"/>
                <a:gd name="T7" fmla="*/ 14 h 68"/>
                <a:gd name="T8" fmla="*/ 8 w 21"/>
                <a:gd name="T9" fmla="*/ 18 h 68"/>
                <a:gd name="T10" fmla="*/ 9 w 21"/>
                <a:gd name="T11" fmla="*/ 23 h 68"/>
                <a:gd name="T12" fmla="*/ 9 w 21"/>
                <a:gd name="T13" fmla="*/ 28 h 68"/>
                <a:gd name="T14" fmla="*/ 9 w 21"/>
                <a:gd name="T15" fmla="*/ 33 h 68"/>
                <a:gd name="T16" fmla="*/ 9 w 21"/>
                <a:gd name="T17" fmla="*/ 37 h 68"/>
                <a:gd name="T18" fmla="*/ 9 w 21"/>
                <a:gd name="T19" fmla="*/ 41 h 68"/>
                <a:gd name="T20" fmla="*/ 9 w 21"/>
                <a:gd name="T21" fmla="*/ 45 h 68"/>
                <a:gd name="T22" fmla="*/ 11 w 21"/>
                <a:gd name="T23" fmla="*/ 49 h 68"/>
                <a:gd name="T24" fmla="*/ 11 w 21"/>
                <a:gd name="T25" fmla="*/ 52 h 68"/>
                <a:gd name="T26" fmla="*/ 13 w 21"/>
                <a:gd name="T27" fmla="*/ 57 h 68"/>
                <a:gd name="T28" fmla="*/ 15 w 21"/>
                <a:gd name="T29" fmla="*/ 60 h 68"/>
                <a:gd name="T30" fmla="*/ 16 w 21"/>
                <a:gd name="T31" fmla="*/ 63 h 68"/>
                <a:gd name="T32" fmla="*/ 18 w 21"/>
                <a:gd name="T33" fmla="*/ 66 h 68"/>
                <a:gd name="T34" fmla="*/ 18 w 21"/>
                <a:gd name="T35" fmla="*/ 67 h 68"/>
                <a:gd name="T36" fmla="*/ 19 w 21"/>
                <a:gd name="T37" fmla="*/ 67 h 68"/>
                <a:gd name="T38" fmla="*/ 19 w 21"/>
                <a:gd name="T39" fmla="*/ 67 h 68"/>
                <a:gd name="T40" fmla="*/ 20 w 21"/>
                <a:gd name="T41" fmla="*/ 67 h 68"/>
                <a:gd name="T42" fmla="*/ 20 w 21"/>
                <a:gd name="T43" fmla="*/ 66 h 68"/>
                <a:gd name="T44" fmla="*/ 20 w 21"/>
                <a:gd name="T45" fmla="*/ 65 h 68"/>
                <a:gd name="T46" fmla="*/ 20 w 21"/>
                <a:gd name="T47" fmla="*/ 64 h 68"/>
                <a:gd name="T48" fmla="*/ 18 w 21"/>
                <a:gd name="T49" fmla="*/ 60 h 68"/>
                <a:gd name="T50" fmla="*/ 16 w 21"/>
                <a:gd name="T51" fmla="*/ 56 h 68"/>
                <a:gd name="T52" fmla="*/ 15 w 21"/>
                <a:gd name="T53" fmla="*/ 51 h 68"/>
                <a:gd name="T54" fmla="*/ 13 w 21"/>
                <a:gd name="T55" fmla="*/ 46 h 68"/>
                <a:gd name="T56" fmla="*/ 12 w 21"/>
                <a:gd name="T57" fmla="*/ 42 h 68"/>
                <a:gd name="T58" fmla="*/ 11 w 21"/>
                <a:gd name="T59" fmla="*/ 37 h 68"/>
                <a:gd name="T60" fmla="*/ 11 w 21"/>
                <a:gd name="T61" fmla="*/ 31 h 68"/>
                <a:gd name="T62" fmla="*/ 12 w 21"/>
                <a:gd name="T63" fmla="*/ 26 h 68"/>
                <a:gd name="T64" fmla="*/ 12 w 21"/>
                <a:gd name="T65" fmla="*/ 23 h 68"/>
                <a:gd name="T66" fmla="*/ 11 w 21"/>
                <a:gd name="T67" fmla="*/ 19 h 68"/>
                <a:gd name="T68" fmla="*/ 11 w 21"/>
                <a:gd name="T69" fmla="*/ 16 h 68"/>
                <a:gd name="T70" fmla="*/ 10 w 21"/>
                <a:gd name="T71" fmla="*/ 12 h 68"/>
                <a:gd name="T72" fmla="*/ 8 w 21"/>
                <a:gd name="T73" fmla="*/ 9 h 68"/>
                <a:gd name="T74" fmla="*/ 7 w 21"/>
                <a:gd name="T75" fmla="*/ 6 h 68"/>
                <a:gd name="T76" fmla="*/ 5 w 21"/>
                <a:gd name="T77" fmla="*/ 3 h 68"/>
                <a:gd name="T78" fmla="*/ 3 w 21"/>
                <a:gd name="T79" fmla="*/ 0 h 68"/>
                <a:gd name="T80" fmla="*/ 2 w 21"/>
                <a:gd name="T81" fmla="*/ 0 h 68"/>
                <a:gd name="T82" fmla="*/ 1 w 21"/>
                <a:gd name="T83" fmla="*/ 0 h 68"/>
                <a:gd name="T84" fmla="*/ 1 w 21"/>
                <a:gd name="T85" fmla="*/ 0 h 68"/>
                <a:gd name="T86" fmla="*/ 0 w 21"/>
                <a:gd name="T87" fmla="*/ 1 h 68"/>
                <a:gd name="T88" fmla="*/ 0 w 21"/>
                <a:gd name="T89" fmla="*/ 2 h 68"/>
                <a:gd name="T90" fmla="*/ 0 w 21"/>
                <a:gd name="T91" fmla="*/ 3 h 68"/>
                <a:gd name="T92" fmla="*/ 1 w 21"/>
                <a:gd name="T93" fmla="*/ 3 h 68"/>
                <a:gd name="T94" fmla="*/ 1 w 21"/>
                <a:gd name="T95" fmla="*/ 3 h 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68"/>
                <a:gd name="T146" fmla="*/ 21 w 21"/>
                <a:gd name="T147" fmla="*/ 68 h 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68">
                  <a:moveTo>
                    <a:pt x="1" y="3"/>
                  </a:moveTo>
                  <a:lnTo>
                    <a:pt x="3" y="7"/>
                  </a:lnTo>
                  <a:lnTo>
                    <a:pt x="5" y="10"/>
                  </a:lnTo>
                  <a:lnTo>
                    <a:pt x="7" y="14"/>
                  </a:lnTo>
                  <a:lnTo>
                    <a:pt x="8" y="18"/>
                  </a:lnTo>
                  <a:lnTo>
                    <a:pt x="9" y="23"/>
                  </a:lnTo>
                  <a:lnTo>
                    <a:pt x="9" y="28"/>
                  </a:lnTo>
                  <a:lnTo>
                    <a:pt x="9" y="33"/>
                  </a:lnTo>
                  <a:lnTo>
                    <a:pt x="9" y="37"/>
                  </a:lnTo>
                  <a:lnTo>
                    <a:pt x="9" y="41"/>
                  </a:lnTo>
                  <a:lnTo>
                    <a:pt x="9" y="45"/>
                  </a:lnTo>
                  <a:lnTo>
                    <a:pt x="11" y="49"/>
                  </a:lnTo>
                  <a:lnTo>
                    <a:pt x="11" y="52"/>
                  </a:lnTo>
                  <a:lnTo>
                    <a:pt x="13" y="57"/>
                  </a:lnTo>
                  <a:lnTo>
                    <a:pt x="15" y="60"/>
                  </a:lnTo>
                  <a:lnTo>
                    <a:pt x="16" y="63"/>
                  </a:lnTo>
                  <a:lnTo>
                    <a:pt x="18" y="66"/>
                  </a:lnTo>
                  <a:lnTo>
                    <a:pt x="18" y="67"/>
                  </a:lnTo>
                  <a:lnTo>
                    <a:pt x="19" y="67"/>
                  </a:lnTo>
                  <a:lnTo>
                    <a:pt x="20" y="67"/>
                  </a:lnTo>
                  <a:lnTo>
                    <a:pt x="20" y="66"/>
                  </a:lnTo>
                  <a:lnTo>
                    <a:pt x="20" y="65"/>
                  </a:lnTo>
                  <a:lnTo>
                    <a:pt x="20" y="64"/>
                  </a:lnTo>
                  <a:lnTo>
                    <a:pt x="18" y="60"/>
                  </a:lnTo>
                  <a:lnTo>
                    <a:pt x="16" y="56"/>
                  </a:lnTo>
                  <a:lnTo>
                    <a:pt x="15" y="51"/>
                  </a:lnTo>
                  <a:lnTo>
                    <a:pt x="13" y="46"/>
                  </a:lnTo>
                  <a:lnTo>
                    <a:pt x="12" y="42"/>
                  </a:lnTo>
                  <a:lnTo>
                    <a:pt x="11" y="37"/>
                  </a:lnTo>
                  <a:lnTo>
                    <a:pt x="11" y="31"/>
                  </a:lnTo>
                  <a:lnTo>
                    <a:pt x="12" y="26"/>
                  </a:lnTo>
                  <a:lnTo>
                    <a:pt x="12" y="23"/>
                  </a:lnTo>
                  <a:lnTo>
                    <a:pt x="11" y="19"/>
                  </a:lnTo>
                  <a:lnTo>
                    <a:pt x="11" y="16"/>
                  </a:lnTo>
                  <a:lnTo>
                    <a:pt x="10" y="12"/>
                  </a:lnTo>
                  <a:lnTo>
                    <a:pt x="8" y="9"/>
                  </a:lnTo>
                  <a:lnTo>
                    <a:pt x="7" y="6"/>
                  </a:lnTo>
                  <a:lnTo>
                    <a:pt x="5" y="3"/>
                  </a:lnTo>
                  <a:lnTo>
                    <a:pt x="3" y="0"/>
                  </a:lnTo>
                  <a:lnTo>
                    <a:pt x="2" y="0"/>
                  </a:lnTo>
                  <a:lnTo>
                    <a:pt x="1" y="0"/>
                  </a:lnTo>
                  <a:lnTo>
                    <a:pt x="0" y="1"/>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7" name="Freeform 98"/>
            <p:cNvSpPr>
              <a:spLocks/>
            </p:cNvSpPr>
            <p:nvPr/>
          </p:nvSpPr>
          <p:spPr bwMode="auto">
            <a:xfrm>
              <a:off x="857" y="2745"/>
              <a:ext cx="64" cy="154"/>
            </a:xfrm>
            <a:custGeom>
              <a:avLst/>
              <a:gdLst>
                <a:gd name="T0" fmla="*/ 51 w 64"/>
                <a:gd name="T1" fmla="*/ 8 h 154"/>
                <a:gd name="T2" fmla="*/ 47 w 64"/>
                <a:gd name="T3" fmla="*/ 15 h 154"/>
                <a:gd name="T4" fmla="*/ 44 w 64"/>
                <a:gd name="T5" fmla="*/ 22 h 154"/>
                <a:gd name="T6" fmla="*/ 41 w 64"/>
                <a:gd name="T7" fmla="*/ 30 h 154"/>
                <a:gd name="T8" fmla="*/ 39 w 64"/>
                <a:gd name="T9" fmla="*/ 38 h 154"/>
                <a:gd name="T10" fmla="*/ 38 w 64"/>
                <a:gd name="T11" fmla="*/ 47 h 154"/>
                <a:gd name="T12" fmla="*/ 36 w 64"/>
                <a:gd name="T13" fmla="*/ 55 h 154"/>
                <a:gd name="T14" fmla="*/ 35 w 64"/>
                <a:gd name="T15" fmla="*/ 64 h 154"/>
                <a:gd name="T16" fmla="*/ 29 w 64"/>
                <a:gd name="T17" fmla="*/ 78 h 154"/>
                <a:gd name="T18" fmla="*/ 22 w 64"/>
                <a:gd name="T19" fmla="*/ 98 h 154"/>
                <a:gd name="T20" fmla="*/ 13 w 64"/>
                <a:gd name="T21" fmla="*/ 116 h 154"/>
                <a:gd name="T22" fmla="*/ 4 w 64"/>
                <a:gd name="T23" fmla="*/ 135 h 154"/>
                <a:gd name="T24" fmla="*/ 0 w 64"/>
                <a:gd name="T25" fmla="*/ 145 h 154"/>
                <a:gd name="T26" fmla="*/ 0 w 64"/>
                <a:gd name="T27" fmla="*/ 148 h 154"/>
                <a:gd name="T28" fmla="*/ 1 w 64"/>
                <a:gd name="T29" fmla="*/ 150 h 154"/>
                <a:gd name="T30" fmla="*/ 2 w 64"/>
                <a:gd name="T31" fmla="*/ 152 h 154"/>
                <a:gd name="T32" fmla="*/ 3 w 64"/>
                <a:gd name="T33" fmla="*/ 153 h 154"/>
                <a:gd name="T34" fmla="*/ 6 w 64"/>
                <a:gd name="T35" fmla="*/ 153 h 154"/>
                <a:gd name="T36" fmla="*/ 8 w 64"/>
                <a:gd name="T37" fmla="*/ 153 h 154"/>
                <a:gd name="T38" fmla="*/ 9 w 64"/>
                <a:gd name="T39" fmla="*/ 151 h 154"/>
                <a:gd name="T40" fmla="*/ 16 w 64"/>
                <a:gd name="T41" fmla="*/ 137 h 154"/>
                <a:gd name="T42" fmla="*/ 28 w 64"/>
                <a:gd name="T43" fmla="*/ 110 h 154"/>
                <a:gd name="T44" fmla="*/ 39 w 64"/>
                <a:gd name="T45" fmla="*/ 83 h 154"/>
                <a:gd name="T46" fmla="*/ 47 w 64"/>
                <a:gd name="T47" fmla="*/ 54 h 154"/>
                <a:gd name="T48" fmla="*/ 51 w 64"/>
                <a:gd name="T49" fmla="*/ 34 h 154"/>
                <a:gd name="T50" fmla="*/ 54 w 64"/>
                <a:gd name="T51" fmla="*/ 26 h 154"/>
                <a:gd name="T52" fmla="*/ 57 w 64"/>
                <a:gd name="T53" fmla="*/ 20 h 154"/>
                <a:gd name="T54" fmla="*/ 61 w 64"/>
                <a:gd name="T55" fmla="*/ 12 h 154"/>
                <a:gd name="T56" fmla="*/ 63 w 64"/>
                <a:gd name="T57" fmla="*/ 8 h 154"/>
                <a:gd name="T58" fmla="*/ 63 w 64"/>
                <a:gd name="T59" fmla="*/ 5 h 154"/>
                <a:gd name="T60" fmla="*/ 62 w 64"/>
                <a:gd name="T61" fmla="*/ 3 h 154"/>
                <a:gd name="T62" fmla="*/ 60 w 64"/>
                <a:gd name="T63" fmla="*/ 1 h 154"/>
                <a:gd name="T64" fmla="*/ 59 w 64"/>
                <a:gd name="T65" fmla="*/ 0 h 154"/>
                <a:gd name="T66" fmla="*/ 57 w 64"/>
                <a:gd name="T67" fmla="*/ 0 h 154"/>
                <a:gd name="T68" fmla="*/ 54 w 64"/>
                <a:gd name="T69" fmla="*/ 1 h 154"/>
                <a:gd name="T70" fmla="*/ 54 w 64"/>
                <a:gd name="T71" fmla="*/ 3 h 1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154"/>
                <a:gd name="T110" fmla="*/ 64 w 64"/>
                <a:gd name="T111" fmla="*/ 154 h 1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154">
                  <a:moveTo>
                    <a:pt x="53" y="4"/>
                  </a:moveTo>
                  <a:lnTo>
                    <a:pt x="51" y="8"/>
                  </a:lnTo>
                  <a:lnTo>
                    <a:pt x="49" y="11"/>
                  </a:lnTo>
                  <a:lnTo>
                    <a:pt x="47" y="15"/>
                  </a:lnTo>
                  <a:lnTo>
                    <a:pt x="46" y="19"/>
                  </a:lnTo>
                  <a:lnTo>
                    <a:pt x="44" y="22"/>
                  </a:lnTo>
                  <a:lnTo>
                    <a:pt x="42" y="25"/>
                  </a:lnTo>
                  <a:lnTo>
                    <a:pt x="41" y="30"/>
                  </a:lnTo>
                  <a:lnTo>
                    <a:pt x="40" y="34"/>
                  </a:lnTo>
                  <a:lnTo>
                    <a:pt x="39" y="38"/>
                  </a:lnTo>
                  <a:lnTo>
                    <a:pt x="38" y="42"/>
                  </a:lnTo>
                  <a:lnTo>
                    <a:pt x="38" y="47"/>
                  </a:lnTo>
                  <a:lnTo>
                    <a:pt x="37" y="52"/>
                  </a:lnTo>
                  <a:lnTo>
                    <a:pt x="36" y="55"/>
                  </a:lnTo>
                  <a:lnTo>
                    <a:pt x="35" y="60"/>
                  </a:lnTo>
                  <a:lnTo>
                    <a:pt x="35" y="64"/>
                  </a:lnTo>
                  <a:lnTo>
                    <a:pt x="33" y="69"/>
                  </a:lnTo>
                  <a:lnTo>
                    <a:pt x="29" y="78"/>
                  </a:lnTo>
                  <a:lnTo>
                    <a:pt x="26" y="88"/>
                  </a:lnTo>
                  <a:lnTo>
                    <a:pt x="22" y="98"/>
                  </a:lnTo>
                  <a:lnTo>
                    <a:pt x="17" y="107"/>
                  </a:lnTo>
                  <a:lnTo>
                    <a:pt x="13" y="116"/>
                  </a:lnTo>
                  <a:lnTo>
                    <a:pt x="9" y="126"/>
                  </a:lnTo>
                  <a:lnTo>
                    <a:pt x="4" y="135"/>
                  </a:lnTo>
                  <a:lnTo>
                    <a:pt x="1" y="145"/>
                  </a:lnTo>
                  <a:lnTo>
                    <a:pt x="0" y="145"/>
                  </a:lnTo>
                  <a:lnTo>
                    <a:pt x="0" y="147"/>
                  </a:lnTo>
                  <a:lnTo>
                    <a:pt x="0" y="148"/>
                  </a:lnTo>
                  <a:lnTo>
                    <a:pt x="0" y="149"/>
                  </a:lnTo>
                  <a:lnTo>
                    <a:pt x="1" y="150"/>
                  </a:lnTo>
                  <a:lnTo>
                    <a:pt x="1" y="151"/>
                  </a:lnTo>
                  <a:lnTo>
                    <a:pt x="2" y="152"/>
                  </a:lnTo>
                  <a:lnTo>
                    <a:pt x="3" y="153"/>
                  </a:lnTo>
                  <a:lnTo>
                    <a:pt x="5" y="153"/>
                  </a:lnTo>
                  <a:lnTo>
                    <a:pt x="6" y="153"/>
                  </a:lnTo>
                  <a:lnTo>
                    <a:pt x="7" y="153"/>
                  </a:lnTo>
                  <a:lnTo>
                    <a:pt x="8" y="153"/>
                  </a:lnTo>
                  <a:lnTo>
                    <a:pt x="9" y="152"/>
                  </a:lnTo>
                  <a:lnTo>
                    <a:pt x="9" y="151"/>
                  </a:lnTo>
                  <a:lnTo>
                    <a:pt x="10" y="150"/>
                  </a:lnTo>
                  <a:lnTo>
                    <a:pt x="16" y="137"/>
                  </a:lnTo>
                  <a:lnTo>
                    <a:pt x="22" y="123"/>
                  </a:lnTo>
                  <a:lnTo>
                    <a:pt x="28" y="110"/>
                  </a:lnTo>
                  <a:lnTo>
                    <a:pt x="34" y="96"/>
                  </a:lnTo>
                  <a:lnTo>
                    <a:pt x="39" y="83"/>
                  </a:lnTo>
                  <a:lnTo>
                    <a:pt x="44" y="69"/>
                  </a:lnTo>
                  <a:lnTo>
                    <a:pt x="47" y="54"/>
                  </a:lnTo>
                  <a:lnTo>
                    <a:pt x="50" y="38"/>
                  </a:lnTo>
                  <a:lnTo>
                    <a:pt x="51" y="34"/>
                  </a:lnTo>
                  <a:lnTo>
                    <a:pt x="52" y="30"/>
                  </a:lnTo>
                  <a:lnTo>
                    <a:pt x="54" y="26"/>
                  </a:lnTo>
                  <a:lnTo>
                    <a:pt x="55" y="23"/>
                  </a:lnTo>
                  <a:lnTo>
                    <a:pt x="57" y="20"/>
                  </a:lnTo>
                  <a:lnTo>
                    <a:pt x="59" y="16"/>
                  </a:lnTo>
                  <a:lnTo>
                    <a:pt x="61" y="12"/>
                  </a:lnTo>
                  <a:lnTo>
                    <a:pt x="63" y="8"/>
                  </a:lnTo>
                  <a:lnTo>
                    <a:pt x="63" y="7"/>
                  </a:lnTo>
                  <a:lnTo>
                    <a:pt x="63" y="5"/>
                  </a:lnTo>
                  <a:lnTo>
                    <a:pt x="63" y="4"/>
                  </a:lnTo>
                  <a:lnTo>
                    <a:pt x="62" y="3"/>
                  </a:lnTo>
                  <a:lnTo>
                    <a:pt x="61" y="2"/>
                  </a:lnTo>
                  <a:lnTo>
                    <a:pt x="60" y="1"/>
                  </a:lnTo>
                  <a:lnTo>
                    <a:pt x="60" y="0"/>
                  </a:lnTo>
                  <a:lnTo>
                    <a:pt x="59" y="0"/>
                  </a:lnTo>
                  <a:lnTo>
                    <a:pt x="58" y="0"/>
                  </a:lnTo>
                  <a:lnTo>
                    <a:pt x="57" y="0"/>
                  </a:lnTo>
                  <a:lnTo>
                    <a:pt x="56" y="0"/>
                  </a:lnTo>
                  <a:lnTo>
                    <a:pt x="54" y="1"/>
                  </a:lnTo>
                  <a:lnTo>
                    <a:pt x="54" y="2"/>
                  </a:lnTo>
                  <a:lnTo>
                    <a:pt x="54" y="3"/>
                  </a:lnTo>
                  <a:lnTo>
                    <a:pt x="53"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8" name="Freeform 99"/>
            <p:cNvSpPr>
              <a:spLocks/>
            </p:cNvSpPr>
            <p:nvPr/>
          </p:nvSpPr>
          <p:spPr bwMode="auto">
            <a:xfrm>
              <a:off x="851" y="2734"/>
              <a:ext cx="62" cy="44"/>
            </a:xfrm>
            <a:custGeom>
              <a:avLst/>
              <a:gdLst>
                <a:gd name="T0" fmla="*/ 52 w 62"/>
                <a:gd name="T1" fmla="*/ 2 h 44"/>
                <a:gd name="T2" fmla="*/ 46 w 62"/>
                <a:gd name="T3" fmla="*/ 6 h 44"/>
                <a:gd name="T4" fmla="*/ 40 w 62"/>
                <a:gd name="T5" fmla="*/ 10 h 44"/>
                <a:gd name="T6" fmla="*/ 34 w 62"/>
                <a:gd name="T7" fmla="*/ 14 h 44"/>
                <a:gd name="T8" fmla="*/ 27 w 62"/>
                <a:gd name="T9" fmla="*/ 17 h 44"/>
                <a:gd name="T10" fmla="*/ 21 w 62"/>
                <a:gd name="T11" fmla="*/ 21 h 44"/>
                <a:gd name="T12" fmla="*/ 14 w 62"/>
                <a:gd name="T13" fmla="*/ 25 h 44"/>
                <a:gd name="T14" fmla="*/ 8 w 62"/>
                <a:gd name="T15" fmla="*/ 29 h 44"/>
                <a:gd name="T16" fmla="*/ 3 w 62"/>
                <a:gd name="T17" fmla="*/ 33 h 44"/>
                <a:gd name="T18" fmla="*/ 2 w 62"/>
                <a:gd name="T19" fmla="*/ 34 h 44"/>
                <a:gd name="T20" fmla="*/ 1 w 62"/>
                <a:gd name="T21" fmla="*/ 35 h 44"/>
                <a:gd name="T22" fmla="*/ 1 w 62"/>
                <a:gd name="T23" fmla="*/ 36 h 44"/>
                <a:gd name="T24" fmla="*/ 0 w 62"/>
                <a:gd name="T25" fmla="*/ 37 h 44"/>
                <a:gd name="T26" fmla="*/ 0 w 62"/>
                <a:gd name="T27" fmla="*/ 38 h 44"/>
                <a:gd name="T28" fmla="*/ 1 w 62"/>
                <a:gd name="T29" fmla="*/ 39 h 44"/>
                <a:gd name="T30" fmla="*/ 1 w 62"/>
                <a:gd name="T31" fmla="*/ 40 h 44"/>
                <a:gd name="T32" fmla="*/ 2 w 62"/>
                <a:gd name="T33" fmla="*/ 41 h 44"/>
                <a:gd name="T34" fmla="*/ 2 w 62"/>
                <a:gd name="T35" fmla="*/ 41 h 44"/>
                <a:gd name="T36" fmla="*/ 3 w 62"/>
                <a:gd name="T37" fmla="*/ 42 h 44"/>
                <a:gd name="T38" fmla="*/ 3 w 62"/>
                <a:gd name="T39" fmla="*/ 42 h 44"/>
                <a:gd name="T40" fmla="*/ 5 w 62"/>
                <a:gd name="T41" fmla="*/ 43 h 44"/>
                <a:gd name="T42" fmla="*/ 6 w 62"/>
                <a:gd name="T43" fmla="*/ 43 h 44"/>
                <a:gd name="T44" fmla="*/ 7 w 62"/>
                <a:gd name="T45" fmla="*/ 42 h 44"/>
                <a:gd name="T46" fmla="*/ 8 w 62"/>
                <a:gd name="T47" fmla="*/ 42 h 44"/>
                <a:gd name="T48" fmla="*/ 9 w 62"/>
                <a:gd name="T49" fmla="*/ 41 h 44"/>
                <a:gd name="T50" fmla="*/ 15 w 62"/>
                <a:gd name="T51" fmla="*/ 37 h 44"/>
                <a:gd name="T52" fmla="*/ 21 w 62"/>
                <a:gd name="T53" fmla="*/ 32 h 44"/>
                <a:gd name="T54" fmla="*/ 27 w 62"/>
                <a:gd name="T55" fmla="*/ 29 h 44"/>
                <a:gd name="T56" fmla="*/ 34 w 62"/>
                <a:gd name="T57" fmla="*/ 25 h 44"/>
                <a:gd name="T58" fmla="*/ 40 w 62"/>
                <a:gd name="T59" fmla="*/ 22 h 44"/>
                <a:gd name="T60" fmla="*/ 47 w 62"/>
                <a:gd name="T61" fmla="*/ 18 h 44"/>
                <a:gd name="T62" fmla="*/ 53 w 62"/>
                <a:gd name="T63" fmla="*/ 14 h 44"/>
                <a:gd name="T64" fmla="*/ 59 w 62"/>
                <a:gd name="T65" fmla="*/ 9 h 44"/>
                <a:gd name="T66" fmla="*/ 60 w 62"/>
                <a:gd name="T67" fmla="*/ 8 h 44"/>
                <a:gd name="T68" fmla="*/ 60 w 62"/>
                <a:gd name="T69" fmla="*/ 7 h 44"/>
                <a:gd name="T70" fmla="*/ 60 w 62"/>
                <a:gd name="T71" fmla="*/ 6 h 44"/>
                <a:gd name="T72" fmla="*/ 61 w 62"/>
                <a:gd name="T73" fmla="*/ 6 h 44"/>
                <a:gd name="T74" fmla="*/ 61 w 62"/>
                <a:gd name="T75" fmla="*/ 5 h 44"/>
                <a:gd name="T76" fmla="*/ 60 w 62"/>
                <a:gd name="T77" fmla="*/ 4 h 44"/>
                <a:gd name="T78" fmla="*/ 60 w 62"/>
                <a:gd name="T79" fmla="*/ 2 h 44"/>
                <a:gd name="T80" fmla="*/ 59 w 62"/>
                <a:gd name="T81" fmla="*/ 2 h 44"/>
                <a:gd name="T82" fmla="*/ 58 w 62"/>
                <a:gd name="T83" fmla="*/ 1 h 44"/>
                <a:gd name="T84" fmla="*/ 58 w 62"/>
                <a:gd name="T85" fmla="*/ 1 h 44"/>
                <a:gd name="T86" fmla="*/ 57 w 62"/>
                <a:gd name="T87" fmla="*/ 0 h 44"/>
                <a:gd name="T88" fmla="*/ 56 w 62"/>
                <a:gd name="T89" fmla="*/ 0 h 44"/>
                <a:gd name="T90" fmla="*/ 55 w 62"/>
                <a:gd name="T91" fmla="*/ 0 h 44"/>
                <a:gd name="T92" fmla="*/ 53 w 62"/>
                <a:gd name="T93" fmla="*/ 1 h 44"/>
                <a:gd name="T94" fmla="*/ 52 w 62"/>
                <a:gd name="T95" fmla="*/ 1 h 44"/>
                <a:gd name="T96" fmla="*/ 52 w 62"/>
                <a:gd name="T97" fmla="*/ 2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44"/>
                <a:gd name="T149" fmla="*/ 62 w 62"/>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44">
                  <a:moveTo>
                    <a:pt x="52" y="2"/>
                  </a:moveTo>
                  <a:lnTo>
                    <a:pt x="46" y="6"/>
                  </a:lnTo>
                  <a:lnTo>
                    <a:pt x="40" y="10"/>
                  </a:lnTo>
                  <a:lnTo>
                    <a:pt x="34" y="14"/>
                  </a:lnTo>
                  <a:lnTo>
                    <a:pt x="27" y="17"/>
                  </a:lnTo>
                  <a:lnTo>
                    <a:pt x="21" y="21"/>
                  </a:lnTo>
                  <a:lnTo>
                    <a:pt x="14" y="25"/>
                  </a:lnTo>
                  <a:lnTo>
                    <a:pt x="8" y="29"/>
                  </a:lnTo>
                  <a:lnTo>
                    <a:pt x="3" y="33"/>
                  </a:lnTo>
                  <a:lnTo>
                    <a:pt x="2" y="34"/>
                  </a:lnTo>
                  <a:lnTo>
                    <a:pt x="1" y="35"/>
                  </a:lnTo>
                  <a:lnTo>
                    <a:pt x="1" y="36"/>
                  </a:lnTo>
                  <a:lnTo>
                    <a:pt x="0" y="37"/>
                  </a:lnTo>
                  <a:lnTo>
                    <a:pt x="0" y="38"/>
                  </a:lnTo>
                  <a:lnTo>
                    <a:pt x="1" y="39"/>
                  </a:lnTo>
                  <a:lnTo>
                    <a:pt x="1" y="40"/>
                  </a:lnTo>
                  <a:lnTo>
                    <a:pt x="2" y="41"/>
                  </a:lnTo>
                  <a:lnTo>
                    <a:pt x="3" y="42"/>
                  </a:lnTo>
                  <a:lnTo>
                    <a:pt x="5" y="43"/>
                  </a:lnTo>
                  <a:lnTo>
                    <a:pt x="6" y="43"/>
                  </a:lnTo>
                  <a:lnTo>
                    <a:pt x="7" y="42"/>
                  </a:lnTo>
                  <a:lnTo>
                    <a:pt x="8" y="42"/>
                  </a:lnTo>
                  <a:lnTo>
                    <a:pt x="9" y="41"/>
                  </a:lnTo>
                  <a:lnTo>
                    <a:pt x="15" y="37"/>
                  </a:lnTo>
                  <a:lnTo>
                    <a:pt x="21" y="32"/>
                  </a:lnTo>
                  <a:lnTo>
                    <a:pt x="27" y="29"/>
                  </a:lnTo>
                  <a:lnTo>
                    <a:pt x="34" y="25"/>
                  </a:lnTo>
                  <a:lnTo>
                    <a:pt x="40" y="22"/>
                  </a:lnTo>
                  <a:lnTo>
                    <a:pt x="47" y="18"/>
                  </a:lnTo>
                  <a:lnTo>
                    <a:pt x="53" y="14"/>
                  </a:lnTo>
                  <a:lnTo>
                    <a:pt x="59" y="9"/>
                  </a:lnTo>
                  <a:lnTo>
                    <a:pt x="60" y="8"/>
                  </a:lnTo>
                  <a:lnTo>
                    <a:pt x="60" y="7"/>
                  </a:lnTo>
                  <a:lnTo>
                    <a:pt x="60" y="6"/>
                  </a:lnTo>
                  <a:lnTo>
                    <a:pt x="61" y="6"/>
                  </a:lnTo>
                  <a:lnTo>
                    <a:pt x="61" y="5"/>
                  </a:lnTo>
                  <a:lnTo>
                    <a:pt x="60" y="4"/>
                  </a:lnTo>
                  <a:lnTo>
                    <a:pt x="60" y="2"/>
                  </a:lnTo>
                  <a:lnTo>
                    <a:pt x="59" y="2"/>
                  </a:lnTo>
                  <a:lnTo>
                    <a:pt x="58" y="1"/>
                  </a:lnTo>
                  <a:lnTo>
                    <a:pt x="57" y="0"/>
                  </a:lnTo>
                  <a:lnTo>
                    <a:pt x="56" y="0"/>
                  </a:lnTo>
                  <a:lnTo>
                    <a:pt x="55" y="0"/>
                  </a:lnTo>
                  <a:lnTo>
                    <a:pt x="53" y="1"/>
                  </a:lnTo>
                  <a:lnTo>
                    <a:pt x="52" y="1"/>
                  </a:lnTo>
                  <a:lnTo>
                    <a:pt x="52"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79" name="Freeform 100"/>
            <p:cNvSpPr>
              <a:spLocks/>
            </p:cNvSpPr>
            <p:nvPr/>
          </p:nvSpPr>
          <p:spPr bwMode="auto">
            <a:xfrm>
              <a:off x="900" y="3169"/>
              <a:ext cx="89" cy="52"/>
            </a:xfrm>
            <a:custGeom>
              <a:avLst/>
              <a:gdLst>
                <a:gd name="T0" fmla="*/ 78 w 89"/>
                <a:gd name="T1" fmla="*/ 3 h 52"/>
                <a:gd name="T2" fmla="*/ 76 w 89"/>
                <a:gd name="T3" fmla="*/ 3 h 52"/>
                <a:gd name="T4" fmla="*/ 75 w 89"/>
                <a:gd name="T5" fmla="*/ 5 h 52"/>
                <a:gd name="T6" fmla="*/ 73 w 89"/>
                <a:gd name="T7" fmla="*/ 6 h 52"/>
                <a:gd name="T8" fmla="*/ 67 w 89"/>
                <a:gd name="T9" fmla="*/ 7 h 52"/>
                <a:gd name="T10" fmla="*/ 57 w 89"/>
                <a:gd name="T11" fmla="*/ 9 h 52"/>
                <a:gd name="T12" fmla="*/ 48 w 89"/>
                <a:gd name="T13" fmla="*/ 13 h 52"/>
                <a:gd name="T14" fmla="*/ 41 w 89"/>
                <a:gd name="T15" fmla="*/ 19 h 52"/>
                <a:gd name="T16" fmla="*/ 35 w 89"/>
                <a:gd name="T17" fmla="*/ 28 h 52"/>
                <a:gd name="T18" fmla="*/ 35 w 89"/>
                <a:gd name="T19" fmla="*/ 27 h 52"/>
                <a:gd name="T20" fmla="*/ 27 w 89"/>
                <a:gd name="T21" fmla="*/ 29 h 52"/>
                <a:gd name="T22" fmla="*/ 19 w 89"/>
                <a:gd name="T23" fmla="*/ 33 h 52"/>
                <a:gd name="T24" fmla="*/ 11 w 89"/>
                <a:gd name="T25" fmla="*/ 37 h 52"/>
                <a:gd name="T26" fmla="*/ 3 w 89"/>
                <a:gd name="T27" fmla="*/ 41 h 52"/>
                <a:gd name="T28" fmla="*/ 2 w 89"/>
                <a:gd name="T29" fmla="*/ 43 h 52"/>
                <a:gd name="T30" fmla="*/ 1 w 89"/>
                <a:gd name="T31" fmla="*/ 44 h 52"/>
                <a:gd name="T32" fmla="*/ 0 w 89"/>
                <a:gd name="T33" fmla="*/ 46 h 52"/>
                <a:gd name="T34" fmla="*/ 1 w 89"/>
                <a:gd name="T35" fmla="*/ 48 h 52"/>
                <a:gd name="T36" fmla="*/ 3 w 89"/>
                <a:gd name="T37" fmla="*/ 50 h 52"/>
                <a:gd name="T38" fmla="*/ 4 w 89"/>
                <a:gd name="T39" fmla="*/ 51 h 52"/>
                <a:gd name="T40" fmla="*/ 6 w 89"/>
                <a:gd name="T41" fmla="*/ 51 h 52"/>
                <a:gd name="T42" fmla="*/ 9 w 89"/>
                <a:gd name="T43" fmla="*/ 50 h 52"/>
                <a:gd name="T44" fmla="*/ 15 w 89"/>
                <a:gd name="T45" fmla="*/ 47 h 52"/>
                <a:gd name="T46" fmla="*/ 22 w 89"/>
                <a:gd name="T47" fmla="*/ 43 h 52"/>
                <a:gd name="T48" fmla="*/ 28 w 89"/>
                <a:gd name="T49" fmla="*/ 40 h 52"/>
                <a:gd name="T50" fmla="*/ 35 w 89"/>
                <a:gd name="T51" fmla="*/ 38 h 52"/>
                <a:gd name="T52" fmla="*/ 42 w 89"/>
                <a:gd name="T53" fmla="*/ 35 h 52"/>
                <a:gd name="T54" fmla="*/ 46 w 89"/>
                <a:gd name="T55" fmla="*/ 31 h 52"/>
                <a:gd name="T56" fmla="*/ 48 w 89"/>
                <a:gd name="T57" fmla="*/ 27 h 52"/>
                <a:gd name="T58" fmla="*/ 52 w 89"/>
                <a:gd name="T59" fmla="*/ 23 h 52"/>
                <a:gd name="T60" fmla="*/ 57 w 89"/>
                <a:gd name="T61" fmla="*/ 21 h 52"/>
                <a:gd name="T62" fmla="*/ 61 w 89"/>
                <a:gd name="T63" fmla="*/ 19 h 52"/>
                <a:gd name="T64" fmla="*/ 67 w 89"/>
                <a:gd name="T65" fmla="*/ 18 h 52"/>
                <a:gd name="T66" fmla="*/ 75 w 89"/>
                <a:gd name="T67" fmla="*/ 16 h 52"/>
                <a:gd name="T68" fmla="*/ 81 w 89"/>
                <a:gd name="T69" fmla="*/ 13 h 52"/>
                <a:gd name="T70" fmla="*/ 86 w 89"/>
                <a:gd name="T71" fmla="*/ 9 h 52"/>
                <a:gd name="T72" fmla="*/ 87 w 89"/>
                <a:gd name="T73" fmla="*/ 8 h 52"/>
                <a:gd name="T74" fmla="*/ 88 w 89"/>
                <a:gd name="T75" fmla="*/ 6 h 52"/>
                <a:gd name="T76" fmla="*/ 88 w 89"/>
                <a:gd name="T77" fmla="*/ 4 h 52"/>
                <a:gd name="T78" fmla="*/ 86 w 89"/>
                <a:gd name="T79" fmla="*/ 2 h 52"/>
                <a:gd name="T80" fmla="*/ 84 w 89"/>
                <a:gd name="T81" fmla="*/ 0 h 52"/>
                <a:gd name="T82" fmla="*/ 82 w 89"/>
                <a:gd name="T83" fmla="*/ 0 h 52"/>
                <a:gd name="T84" fmla="*/ 80 w 89"/>
                <a:gd name="T85" fmla="*/ 1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9"/>
                <a:gd name="T130" fmla="*/ 0 h 52"/>
                <a:gd name="T131" fmla="*/ 89 w 89"/>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9" h="52">
                  <a:moveTo>
                    <a:pt x="79" y="2"/>
                  </a:moveTo>
                  <a:lnTo>
                    <a:pt x="78" y="3"/>
                  </a:lnTo>
                  <a:lnTo>
                    <a:pt x="77" y="3"/>
                  </a:lnTo>
                  <a:lnTo>
                    <a:pt x="76" y="3"/>
                  </a:lnTo>
                  <a:lnTo>
                    <a:pt x="75" y="4"/>
                  </a:lnTo>
                  <a:lnTo>
                    <a:pt x="75" y="5"/>
                  </a:lnTo>
                  <a:lnTo>
                    <a:pt x="74" y="6"/>
                  </a:lnTo>
                  <a:lnTo>
                    <a:pt x="73" y="6"/>
                  </a:lnTo>
                  <a:lnTo>
                    <a:pt x="72" y="6"/>
                  </a:lnTo>
                  <a:lnTo>
                    <a:pt x="67" y="7"/>
                  </a:lnTo>
                  <a:lnTo>
                    <a:pt x="62" y="8"/>
                  </a:lnTo>
                  <a:lnTo>
                    <a:pt x="57" y="9"/>
                  </a:lnTo>
                  <a:lnTo>
                    <a:pt x="53" y="11"/>
                  </a:lnTo>
                  <a:lnTo>
                    <a:pt x="48" y="13"/>
                  </a:lnTo>
                  <a:lnTo>
                    <a:pt x="45" y="16"/>
                  </a:lnTo>
                  <a:lnTo>
                    <a:pt x="41" y="19"/>
                  </a:lnTo>
                  <a:lnTo>
                    <a:pt x="39" y="23"/>
                  </a:lnTo>
                  <a:lnTo>
                    <a:pt x="35" y="28"/>
                  </a:lnTo>
                  <a:lnTo>
                    <a:pt x="38" y="25"/>
                  </a:lnTo>
                  <a:lnTo>
                    <a:pt x="35" y="27"/>
                  </a:lnTo>
                  <a:lnTo>
                    <a:pt x="31" y="28"/>
                  </a:lnTo>
                  <a:lnTo>
                    <a:pt x="27" y="29"/>
                  </a:lnTo>
                  <a:lnTo>
                    <a:pt x="22" y="31"/>
                  </a:lnTo>
                  <a:lnTo>
                    <a:pt x="19" y="33"/>
                  </a:lnTo>
                  <a:lnTo>
                    <a:pt x="14" y="34"/>
                  </a:lnTo>
                  <a:lnTo>
                    <a:pt x="11" y="37"/>
                  </a:lnTo>
                  <a:lnTo>
                    <a:pt x="7" y="38"/>
                  </a:lnTo>
                  <a:lnTo>
                    <a:pt x="3" y="41"/>
                  </a:lnTo>
                  <a:lnTo>
                    <a:pt x="2" y="42"/>
                  </a:lnTo>
                  <a:lnTo>
                    <a:pt x="2" y="43"/>
                  </a:lnTo>
                  <a:lnTo>
                    <a:pt x="1" y="43"/>
                  </a:lnTo>
                  <a:lnTo>
                    <a:pt x="1" y="44"/>
                  </a:lnTo>
                  <a:lnTo>
                    <a:pt x="0" y="45"/>
                  </a:lnTo>
                  <a:lnTo>
                    <a:pt x="0" y="46"/>
                  </a:lnTo>
                  <a:lnTo>
                    <a:pt x="1" y="48"/>
                  </a:lnTo>
                  <a:lnTo>
                    <a:pt x="2" y="49"/>
                  </a:lnTo>
                  <a:lnTo>
                    <a:pt x="3" y="50"/>
                  </a:lnTo>
                  <a:lnTo>
                    <a:pt x="4" y="50"/>
                  </a:lnTo>
                  <a:lnTo>
                    <a:pt x="4" y="51"/>
                  </a:lnTo>
                  <a:lnTo>
                    <a:pt x="5" y="51"/>
                  </a:lnTo>
                  <a:lnTo>
                    <a:pt x="6" y="51"/>
                  </a:lnTo>
                  <a:lnTo>
                    <a:pt x="7" y="50"/>
                  </a:lnTo>
                  <a:lnTo>
                    <a:pt x="9" y="50"/>
                  </a:lnTo>
                  <a:lnTo>
                    <a:pt x="12" y="48"/>
                  </a:lnTo>
                  <a:lnTo>
                    <a:pt x="15" y="47"/>
                  </a:lnTo>
                  <a:lnTo>
                    <a:pt x="18" y="45"/>
                  </a:lnTo>
                  <a:lnTo>
                    <a:pt x="22" y="43"/>
                  </a:lnTo>
                  <a:lnTo>
                    <a:pt x="25" y="42"/>
                  </a:lnTo>
                  <a:lnTo>
                    <a:pt x="28" y="40"/>
                  </a:lnTo>
                  <a:lnTo>
                    <a:pt x="31" y="38"/>
                  </a:lnTo>
                  <a:lnTo>
                    <a:pt x="35" y="38"/>
                  </a:lnTo>
                  <a:lnTo>
                    <a:pt x="41" y="35"/>
                  </a:lnTo>
                  <a:lnTo>
                    <a:pt x="42" y="35"/>
                  </a:lnTo>
                  <a:lnTo>
                    <a:pt x="43" y="34"/>
                  </a:lnTo>
                  <a:lnTo>
                    <a:pt x="46" y="31"/>
                  </a:lnTo>
                  <a:lnTo>
                    <a:pt x="48" y="29"/>
                  </a:lnTo>
                  <a:lnTo>
                    <a:pt x="48" y="27"/>
                  </a:lnTo>
                  <a:lnTo>
                    <a:pt x="50" y="25"/>
                  </a:lnTo>
                  <a:lnTo>
                    <a:pt x="52" y="23"/>
                  </a:lnTo>
                  <a:lnTo>
                    <a:pt x="54" y="23"/>
                  </a:lnTo>
                  <a:lnTo>
                    <a:pt x="57" y="21"/>
                  </a:lnTo>
                  <a:lnTo>
                    <a:pt x="58" y="20"/>
                  </a:lnTo>
                  <a:lnTo>
                    <a:pt x="61" y="19"/>
                  </a:lnTo>
                  <a:lnTo>
                    <a:pt x="65" y="18"/>
                  </a:lnTo>
                  <a:lnTo>
                    <a:pt x="67" y="18"/>
                  </a:lnTo>
                  <a:lnTo>
                    <a:pt x="71" y="17"/>
                  </a:lnTo>
                  <a:lnTo>
                    <a:pt x="75" y="16"/>
                  </a:lnTo>
                  <a:lnTo>
                    <a:pt x="77" y="15"/>
                  </a:lnTo>
                  <a:lnTo>
                    <a:pt x="81" y="13"/>
                  </a:lnTo>
                  <a:lnTo>
                    <a:pt x="84" y="12"/>
                  </a:lnTo>
                  <a:lnTo>
                    <a:pt x="86" y="9"/>
                  </a:lnTo>
                  <a:lnTo>
                    <a:pt x="87" y="8"/>
                  </a:lnTo>
                  <a:lnTo>
                    <a:pt x="88" y="7"/>
                  </a:lnTo>
                  <a:lnTo>
                    <a:pt x="88" y="6"/>
                  </a:lnTo>
                  <a:lnTo>
                    <a:pt x="88" y="5"/>
                  </a:lnTo>
                  <a:lnTo>
                    <a:pt x="88" y="4"/>
                  </a:lnTo>
                  <a:lnTo>
                    <a:pt x="87" y="3"/>
                  </a:lnTo>
                  <a:lnTo>
                    <a:pt x="86" y="2"/>
                  </a:lnTo>
                  <a:lnTo>
                    <a:pt x="84" y="1"/>
                  </a:lnTo>
                  <a:lnTo>
                    <a:pt x="84" y="0"/>
                  </a:lnTo>
                  <a:lnTo>
                    <a:pt x="83" y="0"/>
                  </a:lnTo>
                  <a:lnTo>
                    <a:pt x="82" y="0"/>
                  </a:lnTo>
                  <a:lnTo>
                    <a:pt x="81" y="0"/>
                  </a:lnTo>
                  <a:lnTo>
                    <a:pt x="80" y="1"/>
                  </a:lnTo>
                  <a:lnTo>
                    <a:pt x="79"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0" name="Freeform 101"/>
            <p:cNvSpPr>
              <a:spLocks/>
            </p:cNvSpPr>
            <p:nvPr/>
          </p:nvSpPr>
          <p:spPr bwMode="auto">
            <a:xfrm>
              <a:off x="843" y="2993"/>
              <a:ext cx="142" cy="91"/>
            </a:xfrm>
            <a:custGeom>
              <a:avLst/>
              <a:gdLst>
                <a:gd name="T0" fmla="*/ 121 w 142"/>
                <a:gd name="T1" fmla="*/ 4 h 91"/>
                <a:gd name="T2" fmla="*/ 99 w 142"/>
                <a:gd name="T3" fmla="*/ 9 h 91"/>
                <a:gd name="T4" fmla="*/ 77 w 142"/>
                <a:gd name="T5" fmla="*/ 14 h 91"/>
                <a:gd name="T6" fmla="*/ 53 w 142"/>
                <a:gd name="T7" fmla="*/ 20 h 91"/>
                <a:gd name="T8" fmla="*/ 39 w 142"/>
                <a:gd name="T9" fmla="*/ 26 h 91"/>
                <a:gd name="T10" fmla="*/ 34 w 142"/>
                <a:gd name="T11" fmla="*/ 30 h 91"/>
                <a:gd name="T12" fmla="*/ 28 w 142"/>
                <a:gd name="T13" fmla="*/ 35 h 91"/>
                <a:gd name="T14" fmla="*/ 24 w 142"/>
                <a:gd name="T15" fmla="*/ 41 h 91"/>
                <a:gd name="T16" fmla="*/ 21 w 142"/>
                <a:gd name="T17" fmla="*/ 50 h 91"/>
                <a:gd name="T18" fmla="*/ 17 w 142"/>
                <a:gd name="T19" fmla="*/ 59 h 91"/>
                <a:gd name="T20" fmla="*/ 12 w 142"/>
                <a:gd name="T21" fmla="*/ 69 h 91"/>
                <a:gd name="T22" fmla="*/ 7 w 142"/>
                <a:gd name="T23" fmla="*/ 77 h 91"/>
                <a:gd name="T24" fmla="*/ 1 w 142"/>
                <a:gd name="T25" fmla="*/ 81 h 91"/>
                <a:gd name="T26" fmla="*/ 0 w 142"/>
                <a:gd name="T27" fmla="*/ 84 h 91"/>
                <a:gd name="T28" fmla="*/ 0 w 142"/>
                <a:gd name="T29" fmla="*/ 86 h 91"/>
                <a:gd name="T30" fmla="*/ 1 w 142"/>
                <a:gd name="T31" fmla="*/ 87 h 91"/>
                <a:gd name="T32" fmla="*/ 3 w 142"/>
                <a:gd name="T33" fmla="*/ 89 h 91"/>
                <a:gd name="T34" fmla="*/ 5 w 142"/>
                <a:gd name="T35" fmla="*/ 90 h 91"/>
                <a:gd name="T36" fmla="*/ 7 w 142"/>
                <a:gd name="T37" fmla="*/ 90 h 91"/>
                <a:gd name="T38" fmla="*/ 9 w 142"/>
                <a:gd name="T39" fmla="*/ 89 h 91"/>
                <a:gd name="T40" fmla="*/ 14 w 142"/>
                <a:gd name="T41" fmla="*/ 85 h 91"/>
                <a:gd name="T42" fmla="*/ 21 w 142"/>
                <a:gd name="T43" fmla="*/ 77 h 91"/>
                <a:gd name="T44" fmla="*/ 26 w 142"/>
                <a:gd name="T45" fmla="*/ 68 h 91"/>
                <a:gd name="T46" fmla="*/ 30 w 142"/>
                <a:gd name="T47" fmla="*/ 59 h 91"/>
                <a:gd name="T48" fmla="*/ 33 w 142"/>
                <a:gd name="T49" fmla="*/ 50 h 91"/>
                <a:gd name="T50" fmla="*/ 37 w 142"/>
                <a:gd name="T51" fmla="*/ 42 h 91"/>
                <a:gd name="T52" fmla="*/ 44 w 142"/>
                <a:gd name="T53" fmla="*/ 36 h 91"/>
                <a:gd name="T54" fmla="*/ 52 w 142"/>
                <a:gd name="T55" fmla="*/ 32 h 91"/>
                <a:gd name="T56" fmla="*/ 66 w 142"/>
                <a:gd name="T57" fmla="*/ 28 h 91"/>
                <a:gd name="T58" fmla="*/ 87 w 142"/>
                <a:gd name="T59" fmla="*/ 23 h 91"/>
                <a:gd name="T60" fmla="*/ 107 w 142"/>
                <a:gd name="T61" fmla="*/ 19 h 91"/>
                <a:gd name="T62" fmla="*/ 127 w 142"/>
                <a:gd name="T63" fmla="*/ 14 h 91"/>
                <a:gd name="T64" fmla="*/ 138 w 142"/>
                <a:gd name="T65" fmla="*/ 11 h 91"/>
                <a:gd name="T66" fmla="*/ 140 w 142"/>
                <a:gd name="T67" fmla="*/ 9 h 91"/>
                <a:gd name="T68" fmla="*/ 141 w 142"/>
                <a:gd name="T69" fmla="*/ 7 h 91"/>
                <a:gd name="T70" fmla="*/ 141 w 142"/>
                <a:gd name="T71" fmla="*/ 5 h 91"/>
                <a:gd name="T72" fmla="*/ 140 w 142"/>
                <a:gd name="T73" fmla="*/ 3 h 91"/>
                <a:gd name="T74" fmla="*/ 138 w 142"/>
                <a:gd name="T75" fmla="*/ 1 h 91"/>
                <a:gd name="T76" fmla="*/ 136 w 142"/>
                <a:gd name="T77" fmla="*/ 0 h 91"/>
                <a:gd name="T78" fmla="*/ 134 w 142"/>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2"/>
                <a:gd name="T121" fmla="*/ 0 h 91"/>
                <a:gd name="T122" fmla="*/ 142 w 142"/>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2" h="91">
                  <a:moveTo>
                    <a:pt x="133" y="0"/>
                  </a:moveTo>
                  <a:lnTo>
                    <a:pt x="121" y="4"/>
                  </a:lnTo>
                  <a:lnTo>
                    <a:pt x="110" y="6"/>
                  </a:lnTo>
                  <a:lnTo>
                    <a:pt x="99" y="9"/>
                  </a:lnTo>
                  <a:lnTo>
                    <a:pt x="88" y="11"/>
                  </a:lnTo>
                  <a:lnTo>
                    <a:pt x="77" y="14"/>
                  </a:lnTo>
                  <a:lnTo>
                    <a:pt x="64" y="16"/>
                  </a:lnTo>
                  <a:lnTo>
                    <a:pt x="53" y="20"/>
                  </a:lnTo>
                  <a:lnTo>
                    <a:pt x="43" y="24"/>
                  </a:lnTo>
                  <a:lnTo>
                    <a:pt x="39" y="26"/>
                  </a:lnTo>
                  <a:lnTo>
                    <a:pt x="36" y="28"/>
                  </a:lnTo>
                  <a:lnTo>
                    <a:pt x="34" y="30"/>
                  </a:lnTo>
                  <a:lnTo>
                    <a:pt x="31" y="32"/>
                  </a:lnTo>
                  <a:lnTo>
                    <a:pt x="28" y="35"/>
                  </a:lnTo>
                  <a:lnTo>
                    <a:pt x="26" y="38"/>
                  </a:lnTo>
                  <a:lnTo>
                    <a:pt x="24" y="41"/>
                  </a:lnTo>
                  <a:lnTo>
                    <a:pt x="22" y="44"/>
                  </a:lnTo>
                  <a:lnTo>
                    <a:pt x="21" y="50"/>
                  </a:lnTo>
                  <a:lnTo>
                    <a:pt x="19" y="54"/>
                  </a:lnTo>
                  <a:lnTo>
                    <a:pt x="17" y="59"/>
                  </a:lnTo>
                  <a:lnTo>
                    <a:pt x="15" y="64"/>
                  </a:lnTo>
                  <a:lnTo>
                    <a:pt x="12" y="69"/>
                  </a:lnTo>
                  <a:lnTo>
                    <a:pt x="9" y="73"/>
                  </a:lnTo>
                  <a:lnTo>
                    <a:pt x="7" y="77"/>
                  </a:lnTo>
                  <a:lnTo>
                    <a:pt x="2" y="80"/>
                  </a:lnTo>
                  <a:lnTo>
                    <a:pt x="1" y="81"/>
                  </a:lnTo>
                  <a:lnTo>
                    <a:pt x="1" y="82"/>
                  </a:lnTo>
                  <a:lnTo>
                    <a:pt x="0" y="84"/>
                  </a:lnTo>
                  <a:lnTo>
                    <a:pt x="0" y="85"/>
                  </a:lnTo>
                  <a:lnTo>
                    <a:pt x="0" y="86"/>
                  </a:lnTo>
                  <a:lnTo>
                    <a:pt x="1" y="86"/>
                  </a:lnTo>
                  <a:lnTo>
                    <a:pt x="1" y="87"/>
                  </a:lnTo>
                  <a:lnTo>
                    <a:pt x="2" y="88"/>
                  </a:lnTo>
                  <a:lnTo>
                    <a:pt x="3" y="89"/>
                  </a:lnTo>
                  <a:lnTo>
                    <a:pt x="4" y="89"/>
                  </a:lnTo>
                  <a:lnTo>
                    <a:pt x="5" y="90"/>
                  </a:lnTo>
                  <a:lnTo>
                    <a:pt x="6" y="90"/>
                  </a:lnTo>
                  <a:lnTo>
                    <a:pt x="7" y="90"/>
                  </a:lnTo>
                  <a:lnTo>
                    <a:pt x="8" y="89"/>
                  </a:lnTo>
                  <a:lnTo>
                    <a:pt x="9" y="89"/>
                  </a:lnTo>
                  <a:lnTo>
                    <a:pt x="10" y="88"/>
                  </a:lnTo>
                  <a:lnTo>
                    <a:pt x="14" y="85"/>
                  </a:lnTo>
                  <a:lnTo>
                    <a:pt x="18" y="81"/>
                  </a:lnTo>
                  <a:lnTo>
                    <a:pt x="21" y="77"/>
                  </a:lnTo>
                  <a:lnTo>
                    <a:pt x="23" y="73"/>
                  </a:lnTo>
                  <a:lnTo>
                    <a:pt x="26" y="68"/>
                  </a:lnTo>
                  <a:lnTo>
                    <a:pt x="28" y="64"/>
                  </a:lnTo>
                  <a:lnTo>
                    <a:pt x="30" y="59"/>
                  </a:lnTo>
                  <a:lnTo>
                    <a:pt x="32" y="54"/>
                  </a:lnTo>
                  <a:lnTo>
                    <a:pt x="33" y="50"/>
                  </a:lnTo>
                  <a:lnTo>
                    <a:pt x="35" y="46"/>
                  </a:lnTo>
                  <a:lnTo>
                    <a:pt x="37" y="42"/>
                  </a:lnTo>
                  <a:lnTo>
                    <a:pt x="41" y="39"/>
                  </a:lnTo>
                  <a:lnTo>
                    <a:pt x="44" y="36"/>
                  </a:lnTo>
                  <a:lnTo>
                    <a:pt x="48" y="33"/>
                  </a:lnTo>
                  <a:lnTo>
                    <a:pt x="52" y="32"/>
                  </a:lnTo>
                  <a:lnTo>
                    <a:pt x="57" y="30"/>
                  </a:lnTo>
                  <a:lnTo>
                    <a:pt x="66" y="28"/>
                  </a:lnTo>
                  <a:lnTo>
                    <a:pt x="77" y="25"/>
                  </a:lnTo>
                  <a:lnTo>
                    <a:pt x="87" y="23"/>
                  </a:lnTo>
                  <a:lnTo>
                    <a:pt x="97" y="22"/>
                  </a:lnTo>
                  <a:lnTo>
                    <a:pt x="107" y="19"/>
                  </a:lnTo>
                  <a:lnTo>
                    <a:pt x="118" y="17"/>
                  </a:lnTo>
                  <a:lnTo>
                    <a:pt x="127" y="14"/>
                  </a:lnTo>
                  <a:lnTo>
                    <a:pt x="137" y="11"/>
                  </a:lnTo>
                  <a:lnTo>
                    <a:pt x="138" y="11"/>
                  </a:lnTo>
                  <a:lnTo>
                    <a:pt x="139" y="10"/>
                  </a:lnTo>
                  <a:lnTo>
                    <a:pt x="140" y="9"/>
                  </a:lnTo>
                  <a:lnTo>
                    <a:pt x="140" y="8"/>
                  </a:lnTo>
                  <a:lnTo>
                    <a:pt x="141" y="7"/>
                  </a:lnTo>
                  <a:lnTo>
                    <a:pt x="141" y="6"/>
                  </a:lnTo>
                  <a:lnTo>
                    <a:pt x="141" y="5"/>
                  </a:lnTo>
                  <a:lnTo>
                    <a:pt x="140" y="4"/>
                  </a:lnTo>
                  <a:lnTo>
                    <a:pt x="140" y="3"/>
                  </a:lnTo>
                  <a:lnTo>
                    <a:pt x="139" y="2"/>
                  </a:lnTo>
                  <a:lnTo>
                    <a:pt x="138" y="1"/>
                  </a:lnTo>
                  <a:lnTo>
                    <a:pt x="137" y="1"/>
                  </a:lnTo>
                  <a:lnTo>
                    <a:pt x="136" y="0"/>
                  </a:lnTo>
                  <a:lnTo>
                    <a:pt x="135" y="0"/>
                  </a:lnTo>
                  <a:lnTo>
                    <a:pt x="134" y="0"/>
                  </a:lnTo>
                  <a:lnTo>
                    <a:pt x="133"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1" name="Freeform 102"/>
            <p:cNvSpPr>
              <a:spLocks/>
            </p:cNvSpPr>
            <p:nvPr/>
          </p:nvSpPr>
          <p:spPr bwMode="auto">
            <a:xfrm>
              <a:off x="896" y="2447"/>
              <a:ext cx="218" cy="913"/>
            </a:xfrm>
            <a:custGeom>
              <a:avLst/>
              <a:gdLst>
                <a:gd name="T0" fmla="*/ 33 w 218"/>
                <a:gd name="T1" fmla="*/ 86 h 913"/>
                <a:gd name="T2" fmla="*/ 37 w 218"/>
                <a:gd name="T3" fmla="*/ 161 h 913"/>
                <a:gd name="T4" fmla="*/ 39 w 218"/>
                <a:gd name="T5" fmla="*/ 171 h 913"/>
                <a:gd name="T6" fmla="*/ 60 w 218"/>
                <a:gd name="T7" fmla="*/ 212 h 913"/>
                <a:gd name="T8" fmla="*/ 94 w 218"/>
                <a:gd name="T9" fmla="*/ 273 h 913"/>
                <a:gd name="T10" fmla="*/ 96 w 218"/>
                <a:gd name="T11" fmla="*/ 305 h 913"/>
                <a:gd name="T12" fmla="*/ 98 w 218"/>
                <a:gd name="T13" fmla="*/ 349 h 913"/>
                <a:gd name="T14" fmla="*/ 123 w 218"/>
                <a:gd name="T15" fmla="*/ 402 h 913"/>
                <a:gd name="T16" fmla="*/ 143 w 218"/>
                <a:gd name="T17" fmla="*/ 419 h 913"/>
                <a:gd name="T18" fmla="*/ 166 w 218"/>
                <a:gd name="T19" fmla="*/ 424 h 913"/>
                <a:gd name="T20" fmla="*/ 170 w 218"/>
                <a:gd name="T21" fmla="*/ 432 h 913"/>
                <a:gd name="T22" fmla="*/ 169 w 218"/>
                <a:gd name="T23" fmla="*/ 450 h 913"/>
                <a:gd name="T24" fmla="*/ 153 w 218"/>
                <a:gd name="T25" fmla="*/ 490 h 913"/>
                <a:gd name="T26" fmla="*/ 148 w 218"/>
                <a:gd name="T27" fmla="*/ 530 h 913"/>
                <a:gd name="T28" fmla="*/ 165 w 218"/>
                <a:gd name="T29" fmla="*/ 563 h 913"/>
                <a:gd name="T30" fmla="*/ 165 w 218"/>
                <a:gd name="T31" fmla="*/ 571 h 913"/>
                <a:gd name="T32" fmla="*/ 153 w 218"/>
                <a:gd name="T33" fmla="*/ 616 h 913"/>
                <a:gd name="T34" fmla="*/ 168 w 218"/>
                <a:gd name="T35" fmla="*/ 640 h 913"/>
                <a:gd name="T36" fmla="*/ 181 w 218"/>
                <a:gd name="T37" fmla="*/ 649 h 913"/>
                <a:gd name="T38" fmla="*/ 174 w 218"/>
                <a:gd name="T39" fmla="*/ 653 h 913"/>
                <a:gd name="T40" fmla="*/ 152 w 218"/>
                <a:gd name="T41" fmla="*/ 650 h 913"/>
                <a:gd name="T42" fmla="*/ 133 w 218"/>
                <a:gd name="T43" fmla="*/ 683 h 913"/>
                <a:gd name="T44" fmla="*/ 124 w 218"/>
                <a:gd name="T45" fmla="*/ 721 h 913"/>
                <a:gd name="T46" fmla="*/ 92 w 218"/>
                <a:gd name="T47" fmla="*/ 820 h 913"/>
                <a:gd name="T48" fmla="*/ 75 w 218"/>
                <a:gd name="T49" fmla="*/ 910 h 913"/>
                <a:gd name="T50" fmla="*/ 125 w 218"/>
                <a:gd name="T51" fmla="*/ 801 h 913"/>
                <a:gd name="T52" fmla="*/ 146 w 218"/>
                <a:gd name="T53" fmla="*/ 701 h 913"/>
                <a:gd name="T54" fmla="*/ 211 w 218"/>
                <a:gd name="T55" fmla="*/ 674 h 913"/>
                <a:gd name="T56" fmla="*/ 217 w 218"/>
                <a:gd name="T57" fmla="*/ 660 h 913"/>
                <a:gd name="T58" fmla="*/ 216 w 218"/>
                <a:gd name="T59" fmla="*/ 652 h 913"/>
                <a:gd name="T60" fmla="*/ 214 w 218"/>
                <a:gd name="T61" fmla="*/ 647 h 913"/>
                <a:gd name="T62" fmla="*/ 201 w 218"/>
                <a:gd name="T63" fmla="*/ 634 h 913"/>
                <a:gd name="T64" fmla="*/ 179 w 218"/>
                <a:gd name="T65" fmla="*/ 615 h 913"/>
                <a:gd name="T66" fmla="*/ 179 w 218"/>
                <a:gd name="T67" fmla="*/ 594 h 913"/>
                <a:gd name="T68" fmla="*/ 188 w 218"/>
                <a:gd name="T69" fmla="*/ 581 h 913"/>
                <a:gd name="T70" fmla="*/ 193 w 218"/>
                <a:gd name="T71" fmla="*/ 569 h 913"/>
                <a:gd name="T72" fmla="*/ 192 w 218"/>
                <a:gd name="T73" fmla="*/ 557 h 913"/>
                <a:gd name="T74" fmla="*/ 175 w 218"/>
                <a:gd name="T75" fmla="*/ 534 h 913"/>
                <a:gd name="T76" fmla="*/ 172 w 218"/>
                <a:gd name="T77" fmla="*/ 507 h 913"/>
                <a:gd name="T78" fmla="*/ 182 w 218"/>
                <a:gd name="T79" fmla="*/ 486 h 913"/>
                <a:gd name="T80" fmla="*/ 194 w 218"/>
                <a:gd name="T81" fmla="*/ 446 h 913"/>
                <a:gd name="T82" fmla="*/ 174 w 218"/>
                <a:gd name="T83" fmla="*/ 402 h 913"/>
                <a:gd name="T84" fmla="*/ 169 w 218"/>
                <a:gd name="T85" fmla="*/ 400 h 913"/>
                <a:gd name="T86" fmla="*/ 148 w 218"/>
                <a:gd name="T87" fmla="*/ 393 h 913"/>
                <a:gd name="T88" fmla="*/ 126 w 218"/>
                <a:gd name="T89" fmla="*/ 360 h 913"/>
                <a:gd name="T90" fmla="*/ 119 w 218"/>
                <a:gd name="T91" fmla="*/ 329 h 913"/>
                <a:gd name="T92" fmla="*/ 120 w 218"/>
                <a:gd name="T93" fmla="*/ 299 h 913"/>
                <a:gd name="T94" fmla="*/ 119 w 218"/>
                <a:gd name="T95" fmla="*/ 273 h 913"/>
                <a:gd name="T96" fmla="*/ 96 w 218"/>
                <a:gd name="T97" fmla="*/ 226 h 913"/>
                <a:gd name="T98" fmla="*/ 63 w 218"/>
                <a:gd name="T99" fmla="*/ 164 h 913"/>
                <a:gd name="T100" fmla="*/ 59 w 218"/>
                <a:gd name="T101" fmla="*/ 124 h 913"/>
                <a:gd name="T102" fmla="*/ 54 w 218"/>
                <a:gd name="T103" fmla="*/ 73 h 913"/>
                <a:gd name="T104" fmla="*/ 28 w 218"/>
                <a:gd name="T105" fmla="*/ 15 h 913"/>
                <a:gd name="T106" fmla="*/ 12 w 218"/>
                <a:gd name="T107" fmla="*/ 0 h 913"/>
                <a:gd name="T108" fmla="*/ 2 w 218"/>
                <a:gd name="T109" fmla="*/ 5 h 913"/>
                <a:gd name="T110" fmla="*/ 0 w 218"/>
                <a:gd name="T111" fmla="*/ 16 h 9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8"/>
                <a:gd name="T169" fmla="*/ 0 h 913"/>
                <a:gd name="T170" fmla="*/ 218 w 218"/>
                <a:gd name="T171" fmla="*/ 913 h 9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8" h="913">
                  <a:moveTo>
                    <a:pt x="3" y="21"/>
                  </a:moveTo>
                  <a:lnTo>
                    <a:pt x="13" y="36"/>
                  </a:lnTo>
                  <a:lnTo>
                    <a:pt x="21" y="51"/>
                  </a:lnTo>
                  <a:lnTo>
                    <a:pt x="28" y="68"/>
                  </a:lnTo>
                  <a:lnTo>
                    <a:pt x="33" y="86"/>
                  </a:lnTo>
                  <a:lnTo>
                    <a:pt x="35" y="104"/>
                  </a:lnTo>
                  <a:lnTo>
                    <a:pt x="36" y="123"/>
                  </a:lnTo>
                  <a:lnTo>
                    <a:pt x="37" y="141"/>
                  </a:lnTo>
                  <a:lnTo>
                    <a:pt x="37" y="159"/>
                  </a:lnTo>
                  <a:lnTo>
                    <a:pt x="37" y="161"/>
                  </a:lnTo>
                  <a:lnTo>
                    <a:pt x="37" y="163"/>
                  </a:lnTo>
                  <a:lnTo>
                    <a:pt x="37" y="165"/>
                  </a:lnTo>
                  <a:lnTo>
                    <a:pt x="38" y="167"/>
                  </a:lnTo>
                  <a:lnTo>
                    <a:pt x="38" y="169"/>
                  </a:lnTo>
                  <a:lnTo>
                    <a:pt x="39" y="171"/>
                  </a:lnTo>
                  <a:lnTo>
                    <a:pt x="40" y="173"/>
                  </a:lnTo>
                  <a:lnTo>
                    <a:pt x="40" y="174"/>
                  </a:lnTo>
                  <a:lnTo>
                    <a:pt x="47" y="187"/>
                  </a:lnTo>
                  <a:lnTo>
                    <a:pt x="53" y="200"/>
                  </a:lnTo>
                  <a:lnTo>
                    <a:pt x="60" y="212"/>
                  </a:lnTo>
                  <a:lnTo>
                    <a:pt x="67" y="224"/>
                  </a:lnTo>
                  <a:lnTo>
                    <a:pt x="75" y="235"/>
                  </a:lnTo>
                  <a:lnTo>
                    <a:pt x="81" y="247"/>
                  </a:lnTo>
                  <a:lnTo>
                    <a:pt x="88" y="260"/>
                  </a:lnTo>
                  <a:lnTo>
                    <a:pt x="94" y="273"/>
                  </a:lnTo>
                  <a:lnTo>
                    <a:pt x="96" y="279"/>
                  </a:lnTo>
                  <a:lnTo>
                    <a:pt x="97" y="285"/>
                  </a:lnTo>
                  <a:lnTo>
                    <a:pt x="97" y="292"/>
                  </a:lnTo>
                  <a:lnTo>
                    <a:pt x="97" y="299"/>
                  </a:lnTo>
                  <a:lnTo>
                    <a:pt x="96" y="305"/>
                  </a:lnTo>
                  <a:lnTo>
                    <a:pt x="96" y="312"/>
                  </a:lnTo>
                  <a:lnTo>
                    <a:pt x="95" y="319"/>
                  </a:lnTo>
                  <a:lnTo>
                    <a:pt x="95" y="324"/>
                  </a:lnTo>
                  <a:lnTo>
                    <a:pt x="96" y="337"/>
                  </a:lnTo>
                  <a:lnTo>
                    <a:pt x="98" y="349"/>
                  </a:lnTo>
                  <a:lnTo>
                    <a:pt x="100" y="360"/>
                  </a:lnTo>
                  <a:lnTo>
                    <a:pt x="104" y="371"/>
                  </a:lnTo>
                  <a:lnTo>
                    <a:pt x="110" y="382"/>
                  </a:lnTo>
                  <a:lnTo>
                    <a:pt x="116" y="392"/>
                  </a:lnTo>
                  <a:lnTo>
                    <a:pt x="123" y="402"/>
                  </a:lnTo>
                  <a:lnTo>
                    <a:pt x="131" y="410"/>
                  </a:lnTo>
                  <a:lnTo>
                    <a:pt x="134" y="413"/>
                  </a:lnTo>
                  <a:lnTo>
                    <a:pt x="137" y="415"/>
                  </a:lnTo>
                  <a:lnTo>
                    <a:pt x="141" y="417"/>
                  </a:lnTo>
                  <a:lnTo>
                    <a:pt x="143" y="419"/>
                  </a:lnTo>
                  <a:lnTo>
                    <a:pt x="147" y="421"/>
                  </a:lnTo>
                  <a:lnTo>
                    <a:pt x="152" y="422"/>
                  </a:lnTo>
                  <a:lnTo>
                    <a:pt x="156" y="423"/>
                  </a:lnTo>
                  <a:lnTo>
                    <a:pt x="160" y="424"/>
                  </a:lnTo>
                  <a:lnTo>
                    <a:pt x="166" y="424"/>
                  </a:lnTo>
                  <a:lnTo>
                    <a:pt x="161" y="422"/>
                  </a:lnTo>
                  <a:lnTo>
                    <a:pt x="163" y="425"/>
                  </a:lnTo>
                  <a:lnTo>
                    <a:pt x="167" y="427"/>
                  </a:lnTo>
                  <a:lnTo>
                    <a:pt x="169" y="429"/>
                  </a:lnTo>
                  <a:lnTo>
                    <a:pt x="170" y="432"/>
                  </a:lnTo>
                  <a:lnTo>
                    <a:pt x="171" y="435"/>
                  </a:lnTo>
                  <a:lnTo>
                    <a:pt x="171" y="439"/>
                  </a:lnTo>
                  <a:lnTo>
                    <a:pt x="170" y="443"/>
                  </a:lnTo>
                  <a:lnTo>
                    <a:pt x="170" y="446"/>
                  </a:lnTo>
                  <a:lnTo>
                    <a:pt x="169" y="450"/>
                  </a:lnTo>
                  <a:lnTo>
                    <a:pt x="167" y="458"/>
                  </a:lnTo>
                  <a:lnTo>
                    <a:pt x="164" y="466"/>
                  </a:lnTo>
                  <a:lnTo>
                    <a:pt x="161" y="474"/>
                  </a:lnTo>
                  <a:lnTo>
                    <a:pt x="157" y="482"/>
                  </a:lnTo>
                  <a:lnTo>
                    <a:pt x="153" y="490"/>
                  </a:lnTo>
                  <a:lnTo>
                    <a:pt x="150" y="498"/>
                  </a:lnTo>
                  <a:lnTo>
                    <a:pt x="148" y="506"/>
                  </a:lnTo>
                  <a:lnTo>
                    <a:pt x="147" y="515"/>
                  </a:lnTo>
                  <a:lnTo>
                    <a:pt x="147" y="522"/>
                  </a:lnTo>
                  <a:lnTo>
                    <a:pt x="148" y="530"/>
                  </a:lnTo>
                  <a:lnTo>
                    <a:pt x="150" y="537"/>
                  </a:lnTo>
                  <a:lnTo>
                    <a:pt x="153" y="544"/>
                  </a:lnTo>
                  <a:lnTo>
                    <a:pt x="157" y="550"/>
                  </a:lnTo>
                  <a:lnTo>
                    <a:pt x="161" y="557"/>
                  </a:lnTo>
                  <a:lnTo>
                    <a:pt x="165" y="563"/>
                  </a:lnTo>
                  <a:lnTo>
                    <a:pt x="170" y="568"/>
                  </a:lnTo>
                  <a:lnTo>
                    <a:pt x="172" y="574"/>
                  </a:lnTo>
                  <a:lnTo>
                    <a:pt x="171" y="562"/>
                  </a:lnTo>
                  <a:lnTo>
                    <a:pt x="171" y="564"/>
                  </a:lnTo>
                  <a:lnTo>
                    <a:pt x="165" y="571"/>
                  </a:lnTo>
                  <a:lnTo>
                    <a:pt x="160" y="580"/>
                  </a:lnTo>
                  <a:lnTo>
                    <a:pt x="156" y="588"/>
                  </a:lnTo>
                  <a:lnTo>
                    <a:pt x="153" y="597"/>
                  </a:lnTo>
                  <a:lnTo>
                    <a:pt x="152" y="606"/>
                  </a:lnTo>
                  <a:lnTo>
                    <a:pt x="153" y="616"/>
                  </a:lnTo>
                  <a:lnTo>
                    <a:pt x="156" y="625"/>
                  </a:lnTo>
                  <a:lnTo>
                    <a:pt x="162" y="633"/>
                  </a:lnTo>
                  <a:lnTo>
                    <a:pt x="163" y="636"/>
                  </a:lnTo>
                  <a:lnTo>
                    <a:pt x="166" y="638"/>
                  </a:lnTo>
                  <a:lnTo>
                    <a:pt x="168" y="640"/>
                  </a:lnTo>
                  <a:lnTo>
                    <a:pt x="170" y="642"/>
                  </a:lnTo>
                  <a:lnTo>
                    <a:pt x="173" y="643"/>
                  </a:lnTo>
                  <a:lnTo>
                    <a:pt x="176" y="645"/>
                  </a:lnTo>
                  <a:lnTo>
                    <a:pt x="178" y="647"/>
                  </a:lnTo>
                  <a:lnTo>
                    <a:pt x="181" y="649"/>
                  </a:lnTo>
                  <a:lnTo>
                    <a:pt x="182" y="650"/>
                  </a:lnTo>
                  <a:lnTo>
                    <a:pt x="181" y="651"/>
                  </a:lnTo>
                  <a:lnTo>
                    <a:pt x="179" y="652"/>
                  </a:lnTo>
                  <a:lnTo>
                    <a:pt x="176" y="653"/>
                  </a:lnTo>
                  <a:lnTo>
                    <a:pt x="174" y="653"/>
                  </a:lnTo>
                  <a:lnTo>
                    <a:pt x="172" y="654"/>
                  </a:lnTo>
                  <a:lnTo>
                    <a:pt x="171" y="655"/>
                  </a:lnTo>
                  <a:lnTo>
                    <a:pt x="172" y="657"/>
                  </a:lnTo>
                  <a:lnTo>
                    <a:pt x="160" y="655"/>
                  </a:lnTo>
                  <a:lnTo>
                    <a:pt x="152" y="650"/>
                  </a:lnTo>
                  <a:lnTo>
                    <a:pt x="142" y="652"/>
                  </a:lnTo>
                  <a:lnTo>
                    <a:pt x="139" y="662"/>
                  </a:lnTo>
                  <a:lnTo>
                    <a:pt x="140" y="670"/>
                  </a:lnTo>
                  <a:lnTo>
                    <a:pt x="136" y="676"/>
                  </a:lnTo>
                  <a:lnTo>
                    <a:pt x="133" y="683"/>
                  </a:lnTo>
                  <a:lnTo>
                    <a:pt x="130" y="689"/>
                  </a:lnTo>
                  <a:lnTo>
                    <a:pt x="129" y="697"/>
                  </a:lnTo>
                  <a:lnTo>
                    <a:pt x="128" y="706"/>
                  </a:lnTo>
                  <a:lnTo>
                    <a:pt x="126" y="714"/>
                  </a:lnTo>
                  <a:lnTo>
                    <a:pt x="124" y="721"/>
                  </a:lnTo>
                  <a:lnTo>
                    <a:pt x="120" y="729"/>
                  </a:lnTo>
                  <a:lnTo>
                    <a:pt x="119" y="736"/>
                  </a:lnTo>
                  <a:lnTo>
                    <a:pt x="112" y="757"/>
                  </a:lnTo>
                  <a:lnTo>
                    <a:pt x="102" y="786"/>
                  </a:lnTo>
                  <a:lnTo>
                    <a:pt x="92" y="820"/>
                  </a:lnTo>
                  <a:lnTo>
                    <a:pt x="80" y="854"/>
                  </a:lnTo>
                  <a:lnTo>
                    <a:pt x="70" y="883"/>
                  </a:lnTo>
                  <a:lnTo>
                    <a:pt x="61" y="905"/>
                  </a:lnTo>
                  <a:lnTo>
                    <a:pt x="56" y="912"/>
                  </a:lnTo>
                  <a:lnTo>
                    <a:pt x="75" y="910"/>
                  </a:lnTo>
                  <a:lnTo>
                    <a:pt x="89" y="900"/>
                  </a:lnTo>
                  <a:lnTo>
                    <a:pt x="100" y="883"/>
                  </a:lnTo>
                  <a:lnTo>
                    <a:pt x="110" y="861"/>
                  </a:lnTo>
                  <a:lnTo>
                    <a:pt x="118" y="833"/>
                  </a:lnTo>
                  <a:lnTo>
                    <a:pt x="125" y="801"/>
                  </a:lnTo>
                  <a:lnTo>
                    <a:pt x="133" y="766"/>
                  </a:lnTo>
                  <a:lnTo>
                    <a:pt x="142" y="728"/>
                  </a:lnTo>
                  <a:lnTo>
                    <a:pt x="143" y="720"/>
                  </a:lnTo>
                  <a:lnTo>
                    <a:pt x="144" y="711"/>
                  </a:lnTo>
                  <a:lnTo>
                    <a:pt x="146" y="701"/>
                  </a:lnTo>
                  <a:lnTo>
                    <a:pt x="151" y="692"/>
                  </a:lnTo>
                  <a:lnTo>
                    <a:pt x="159" y="684"/>
                  </a:lnTo>
                  <a:lnTo>
                    <a:pt x="170" y="679"/>
                  </a:lnTo>
                  <a:lnTo>
                    <a:pt x="187" y="675"/>
                  </a:lnTo>
                  <a:lnTo>
                    <a:pt x="211" y="674"/>
                  </a:lnTo>
                  <a:lnTo>
                    <a:pt x="216" y="665"/>
                  </a:lnTo>
                  <a:lnTo>
                    <a:pt x="216" y="664"/>
                  </a:lnTo>
                  <a:lnTo>
                    <a:pt x="217" y="663"/>
                  </a:lnTo>
                  <a:lnTo>
                    <a:pt x="217" y="661"/>
                  </a:lnTo>
                  <a:lnTo>
                    <a:pt x="217" y="660"/>
                  </a:lnTo>
                  <a:lnTo>
                    <a:pt x="217" y="659"/>
                  </a:lnTo>
                  <a:lnTo>
                    <a:pt x="217" y="658"/>
                  </a:lnTo>
                  <a:lnTo>
                    <a:pt x="217" y="657"/>
                  </a:lnTo>
                  <a:lnTo>
                    <a:pt x="217" y="655"/>
                  </a:lnTo>
                  <a:lnTo>
                    <a:pt x="216" y="652"/>
                  </a:lnTo>
                  <a:lnTo>
                    <a:pt x="216" y="651"/>
                  </a:lnTo>
                  <a:lnTo>
                    <a:pt x="215" y="650"/>
                  </a:lnTo>
                  <a:lnTo>
                    <a:pt x="215" y="649"/>
                  </a:lnTo>
                  <a:lnTo>
                    <a:pt x="214" y="648"/>
                  </a:lnTo>
                  <a:lnTo>
                    <a:pt x="214" y="647"/>
                  </a:lnTo>
                  <a:lnTo>
                    <a:pt x="213" y="647"/>
                  </a:lnTo>
                  <a:lnTo>
                    <a:pt x="213" y="646"/>
                  </a:lnTo>
                  <a:lnTo>
                    <a:pt x="212" y="645"/>
                  </a:lnTo>
                  <a:lnTo>
                    <a:pt x="205" y="638"/>
                  </a:lnTo>
                  <a:lnTo>
                    <a:pt x="201" y="634"/>
                  </a:lnTo>
                  <a:lnTo>
                    <a:pt x="197" y="630"/>
                  </a:lnTo>
                  <a:lnTo>
                    <a:pt x="192" y="626"/>
                  </a:lnTo>
                  <a:lnTo>
                    <a:pt x="187" y="623"/>
                  </a:lnTo>
                  <a:lnTo>
                    <a:pt x="183" y="620"/>
                  </a:lnTo>
                  <a:lnTo>
                    <a:pt x="179" y="615"/>
                  </a:lnTo>
                  <a:lnTo>
                    <a:pt x="176" y="610"/>
                  </a:lnTo>
                  <a:lnTo>
                    <a:pt x="176" y="604"/>
                  </a:lnTo>
                  <a:lnTo>
                    <a:pt x="176" y="600"/>
                  </a:lnTo>
                  <a:lnTo>
                    <a:pt x="177" y="597"/>
                  </a:lnTo>
                  <a:lnTo>
                    <a:pt x="179" y="594"/>
                  </a:lnTo>
                  <a:lnTo>
                    <a:pt x="181" y="592"/>
                  </a:lnTo>
                  <a:lnTo>
                    <a:pt x="183" y="590"/>
                  </a:lnTo>
                  <a:lnTo>
                    <a:pt x="184" y="587"/>
                  </a:lnTo>
                  <a:lnTo>
                    <a:pt x="186" y="584"/>
                  </a:lnTo>
                  <a:lnTo>
                    <a:pt x="188" y="581"/>
                  </a:lnTo>
                  <a:lnTo>
                    <a:pt x="193" y="573"/>
                  </a:lnTo>
                  <a:lnTo>
                    <a:pt x="193" y="572"/>
                  </a:lnTo>
                  <a:lnTo>
                    <a:pt x="193" y="571"/>
                  </a:lnTo>
                  <a:lnTo>
                    <a:pt x="193" y="570"/>
                  </a:lnTo>
                  <a:lnTo>
                    <a:pt x="193" y="569"/>
                  </a:lnTo>
                  <a:lnTo>
                    <a:pt x="194" y="569"/>
                  </a:lnTo>
                  <a:lnTo>
                    <a:pt x="194" y="568"/>
                  </a:lnTo>
                  <a:lnTo>
                    <a:pt x="194" y="567"/>
                  </a:lnTo>
                  <a:lnTo>
                    <a:pt x="194" y="566"/>
                  </a:lnTo>
                  <a:lnTo>
                    <a:pt x="192" y="557"/>
                  </a:lnTo>
                  <a:lnTo>
                    <a:pt x="188" y="553"/>
                  </a:lnTo>
                  <a:lnTo>
                    <a:pt x="184" y="548"/>
                  </a:lnTo>
                  <a:lnTo>
                    <a:pt x="181" y="544"/>
                  </a:lnTo>
                  <a:lnTo>
                    <a:pt x="178" y="539"/>
                  </a:lnTo>
                  <a:lnTo>
                    <a:pt x="175" y="534"/>
                  </a:lnTo>
                  <a:lnTo>
                    <a:pt x="172" y="529"/>
                  </a:lnTo>
                  <a:lnTo>
                    <a:pt x="171" y="523"/>
                  </a:lnTo>
                  <a:lnTo>
                    <a:pt x="171" y="517"/>
                  </a:lnTo>
                  <a:lnTo>
                    <a:pt x="171" y="512"/>
                  </a:lnTo>
                  <a:lnTo>
                    <a:pt x="172" y="507"/>
                  </a:lnTo>
                  <a:lnTo>
                    <a:pt x="174" y="502"/>
                  </a:lnTo>
                  <a:lnTo>
                    <a:pt x="176" y="499"/>
                  </a:lnTo>
                  <a:lnTo>
                    <a:pt x="178" y="495"/>
                  </a:lnTo>
                  <a:lnTo>
                    <a:pt x="180" y="490"/>
                  </a:lnTo>
                  <a:lnTo>
                    <a:pt x="182" y="486"/>
                  </a:lnTo>
                  <a:lnTo>
                    <a:pt x="184" y="481"/>
                  </a:lnTo>
                  <a:lnTo>
                    <a:pt x="187" y="473"/>
                  </a:lnTo>
                  <a:lnTo>
                    <a:pt x="190" y="464"/>
                  </a:lnTo>
                  <a:lnTo>
                    <a:pt x="193" y="455"/>
                  </a:lnTo>
                  <a:lnTo>
                    <a:pt x="194" y="446"/>
                  </a:lnTo>
                  <a:lnTo>
                    <a:pt x="194" y="436"/>
                  </a:lnTo>
                  <a:lnTo>
                    <a:pt x="193" y="427"/>
                  </a:lnTo>
                  <a:lnTo>
                    <a:pt x="190" y="419"/>
                  </a:lnTo>
                  <a:lnTo>
                    <a:pt x="185" y="410"/>
                  </a:lnTo>
                  <a:lnTo>
                    <a:pt x="174" y="402"/>
                  </a:lnTo>
                  <a:lnTo>
                    <a:pt x="173" y="402"/>
                  </a:lnTo>
                  <a:lnTo>
                    <a:pt x="172" y="401"/>
                  </a:lnTo>
                  <a:lnTo>
                    <a:pt x="171" y="401"/>
                  </a:lnTo>
                  <a:lnTo>
                    <a:pt x="170" y="400"/>
                  </a:lnTo>
                  <a:lnTo>
                    <a:pt x="169" y="400"/>
                  </a:lnTo>
                  <a:lnTo>
                    <a:pt x="168" y="400"/>
                  </a:lnTo>
                  <a:lnTo>
                    <a:pt x="167" y="400"/>
                  </a:lnTo>
                  <a:lnTo>
                    <a:pt x="163" y="400"/>
                  </a:lnTo>
                  <a:lnTo>
                    <a:pt x="155" y="397"/>
                  </a:lnTo>
                  <a:lnTo>
                    <a:pt x="148" y="393"/>
                  </a:lnTo>
                  <a:lnTo>
                    <a:pt x="142" y="388"/>
                  </a:lnTo>
                  <a:lnTo>
                    <a:pt x="138" y="382"/>
                  </a:lnTo>
                  <a:lnTo>
                    <a:pt x="133" y="375"/>
                  </a:lnTo>
                  <a:lnTo>
                    <a:pt x="129" y="368"/>
                  </a:lnTo>
                  <a:lnTo>
                    <a:pt x="126" y="360"/>
                  </a:lnTo>
                  <a:lnTo>
                    <a:pt x="123" y="353"/>
                  </a:lnTo>
                  <a:lnTo>
                    <a:pt x="121" y="347"/>
                  </a:lnTo>
                  <a:lnTo>
                    <a:pt x="120" y="341"/>
                  </a:lnTo>
                  <a:lnTo>
                    <a:pt x="119" y="335"/>
                  </a:lnTo>
                  <a:lnTo>
                    <a:pt x="119" y="329"/>
                  </a:lnTo>
                  <a:lnTo>
                    <a:pt x="118" y="322"/>
                  </a:lnTo>
                  <a:lnTo>
                    <a:pt x="118" y="317"/>
                  </a:lnTo>
                  <a:lnTo>
                    <a:pt x="119" y="310"/>
                  </a:lnTo>
                  <a:lnTo>
                    <a:pt x="119" y="304"/>
                  </a:lnTo>
                  <a:lnTo>
                    <a:pt x="120" y="299"/>
                  </a:lnTo>
                  <a:lnTo>
                    <a:pt x="120" y="293"/>
                  </a:lnTo>
                  <a:lnTo>
                    <a:pt x="120" y="288"/>
                  </a:lnTo>
                  <a:lnTo>
                    <a:pt x="120" y="283"/>
                  </a:lnTo>
                  <a:lnTo>
                    <a:pt x="119" y="278"/>
                  </a:lnTo>
                  <a:lnTo>
                    <a:pt x="119" y="273"/>
                  </a:lnTo>
                  <a:lnTo>
                    <a:pt x="117" y="268"/>
                  </a:lnTo>
                  <a:lnTo>
                    <a:pt x="115" y="263"/>
                  </a:lnTo>
                  <a:lnTo>
                    <a:pt x="109" y="250"/>
                  </a:lnTo>
                  <a:lnTo>
                    <a:pt x="102" y="237"/>
                  </a:lnTo>
                  <a:lnTo>
                    <a:pt x="96" y="226"/>
                  </a:lnTo>
                  <a:lnTo>
                    <a:pt x="89" y="214"/>
                  </a:lnTo>
                  <a:lnTo>
                    <a:pt x="81" y="202"/>
                  </a:lnTo>
                  <a:lnTo>
                    <a:pt x="75" y="190"/>
                  </a:lnTo>
                  <a:lnTo>
                    <a:pt x="68" y="177"/>
                  </a:lnTo>
                  <a:lnTo>
                    <a:pt x="63" y="164"/>
                  </a:lnTo>
                  <a:lnTo>
                    <a:pt x="61" y="156"/>
                  </a:lnTo>
                  <a:lnTo>
                    <a:pt x="59" y="148"/>
                  </a:lnTo>
                  <a:lnTo>
                    <a:pt x="59" y="140"/>
                  </a:lnTo>
                  <a:lnTo>
                    <a:pt x="59" y="133"/>
                  </a:lnTo>
                  <a:lnTo>
                    <a:pt x="59" y="124"/>
                  </a:lnTo>
                  <a:lnTo>
                    <a:pt x="60" y="116"/>
                  </a:lnTo>
                  <a:lnTo>
                    <a:pt x="60" y="107"/>
                  </a:lnTo>
                  <a:lnTo>
                    <a:pt x="59" y="99"/>
                  </a:lnTo>
                  <a:lnTo>
                    <a:pt x="57" y="86"/>
                  </a:lnTo>
                  <a:lnTo>
                    <a:pt x="54" y="73"/>
                  </a:lnTo>
                  <a:lnTo>
                    <a:pt x="51" y="60"/>
                  </a:lnTo>
                  <a:lnTo>
                    <a:pt x="46" y="48"/>
                  </a:lnTo>
                  <a:lnTo>
                    <a:pt x="41" y="37"/>
                  </a:lnTo>
                  <a:lnTo>
                    <a:pt x="34" y="25"/>
                  </a:lnTo>
                  <a:lnTo>
                    <a:pt x="28" y="15"/>
                  </a:lnTo>
                  <a:lnTo>
                    <a:pt x="20" y="4"/>
                  </a:lnTo>
                  <a:lnTo>
                    <a:pt x="18" y="2"/>
                  </a:lnTo>
                  <a:lnTo>
                    <a:pt x="16" y="1"/>
                  </a:lnTo>
                  <a:lnTo>
                    <a:pt x="14" y="0"/>
                  </a:lnTo>
                  <a:lnTo>
                    <a:pt x="12" y="0"/>
                  </a:lnTo>
                  <a:lnTo>
                    <a:pt x="11" y="0"/>
                  </a:lnTo>
                  <a:lnTo>
                    <a:pt x="8" y="1"/>
                  </a:lnTo>
                  <a:lnTo>
                    <a:pt x="6" y="2"/>
                  </a:lnTo>
                  <a:lnTo>
                    <a:pt x="4" y="3"/>
                  </a:lnTo>
                  <a:lnTo>
                    <a:pt x="2" y="5"/>
                  </a:lnTo>
                  <a:lnTo>
                    <a:pt x="1" y="7"/>
                  </a:lnTo>
                  <a:lnTo>
                    <a:pt x="0" y="9"/>
                  </a:lnTo>
                  <a:lnTo>
                    <a:pt x="0" y="12"/>
                  </a:lnTo>
                  <a:lnTo>
                    <a:pt x="0" y="14"/>
                  </a:lnTo>
                  <a:lnTo>
                    <a:pt x="0" y="16"/>
                  </a:lnTo>
                  <a:lnTo>
                    <a:pt x="1" y="19"/>
                  </a:lnTo>
                  <a:lnTo>
                    <a:pt x="3" y="2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2" name="Freeform 103"/>
            <p:cNvSpPr>
              <a:spLocks/>
            </p:cNvSpPr>
            <p:nvPr/>
          </p:nvSpPr>
          <p:spPr bwMode="auto">
            <a:xfrm>
              <a:off x="852" y="2438"/>
              <a:ext cx="169" cy="906"/>
            </a:xfrm>
            <a:custGeom>
              <a:avLst/>
              <a:gdLst>
                <a:gd name="T0" fmla="*/ 15 w 169"/>
                <a:gd name="T1" fmla="*/ 48 h 906"/>
                <a:gd name="T2" fmla="*/ 24 w 169"/>
                <a:gd name="T3" fmla="*/ 96 h 906"/>
                <a:gd name="T4" fmla="*/ 35 w 169"/>
                <a:gd name="T5" fmla="*/ 143 h 906"/>
                <a:gd name="T6" fmla="*/ 44 w 169"/>
                <a:gd name="T7" fmla="*/ 162 h 906"/>
                <a:gd name="T8" fmla="*/ 57 w 169"/>
                <a:gd name="T9" fmla="*/ 180 h 906"/>
                <a:gd name="T10" fmla="*/ 64 w 169"/>
                <a:gd name="T11" fmla="*/ 204 h 906"/>
                <a:gd name="T12" fmla="*/ 64 w 169"/>
                <a:gd name="T13" fmla="*/ 240 h 906"/>
                <a:gd name="T14" fmla="*/ 64 w 169"/>
                <a:gd name="T15" fmla="*/ 277 h 906"/>
                <a:gd name="T16" fmla="*/ 65 w 169"/>
                <a:gd name="T17" fmla="*/ 297 h 906"/>
                <a:gd name="T18" fmla="*/ 67 w 169"/>
                <a:gd name="T19" fmla="*/ 309 h 906"/>
                <a:gd name="T20" fmla="*/ 71 w 169"/>
                <a:gd name="T21" fmla="*/ 319 h 906"/>
                <a:gd name="T22" fmla="*/ 95 w 169"/>
                <a:gd name="T23" fmla="*/ 359 h 906"/>
                <a:gd name="T24" fmla="*/ 118 w 169"/>
                <a:gd name="T25" fmla="*/ 399 h 906"/>
                <a:gd name="T26" fmla="*/ 123 w 169"/>
                <a:gd name="T27" fmla="*/ 460 h 906"/>
                <a:gd name="T28" fmla="*/ 133 w 169"/>
                <a:gd name="T29" fmla="*/ 550 h 906"/>
                <a:gd name="T30" fmla="*/ 143 w 169"/>
                <a:gd name="T31" fmla="*/ 639 h 906"/>
                <a:gd name="T32" fmla="*/ 138 w 169"/>
                <a:gd name="T33" fmla="*/ 714 h 906"/>
                <a:gd name="T34" fmla="*/ 124 w 169"/>
                <a:gd name="T35" fmla="*/ 780 h 906"/>
                <a:gd name="T36" fmla="*/ 111 w 169"/>
                <a:gd name="T37" fmla="*/ 847 h 906"/>
                <a:gd name="T38" fmla="*/ 109 w 169"/>
                <a:gd name="T39" fmla="*/ 860 h 906"/>
                <a:gd name="T40" fmla="*/ 107 w 169"/>
                <a:gd name="T41" fmla="*/ 868 h 906"/>
                <a:gd name="T42" fmla="*/ 100 w 169"/>
                <a:gd name="T43" fmla="*/ 880 h 906"/>
                <a:gd name="T44" fmla="*/ 100 w 169"/>
                <a:gd name="T45" fmla="*/ 892 h 906"/>
                <a:gd name="T46" fmla="*/ 104 w 169"/>
                <a:gd name="T47" fmla="*/ 904 h 906"/>
                <a:gd name="T48" fmla="*/ 109 w 169"/>
                <a:gd name="T49" fmla="*/ 895 h 906"/>
                <a:gd name="T50" fmla="*/ 122 w 169"/>
                <a:gd name="T51" fmla="*/ 863 h 906"/>
                <a:gd name="T52" fmla="*/ 129 w 169"/>
                <a:gd name="T53" fmla="*/ 848 h 906"/>
                <a:gd name="T54" fmla="*/ 143 w 169"/>
                <a:gd name="T55" fmla="*/ 808 h 906"/>
                <a:gd name="T56" fmla="*/ 148 w 169"/>
                <a:gd name="T57" fmla="*/ 776 h 906"/>
                <a:gd name="T58" fmla="*/ 156 w 169"/>
                <a:gd name="T59" fmla="*/ 728 h 906"/>
                <a:gd name="T60" fmla="*/ 166 w 169"/>
                <a:gd name="T61" fmla="*/ 676 h 906"/>
                <a:gd name="T62" fmla="*/ 166 w 169"/>
                <a:gd name="T63" fmla="*/ 620 h 906"/>
                <a:gd name="T64" fmla="*/ 154 w 169"/>
                <a:gd name="T65" fmla="*/ 547 h 906"/>
                <a:gd name="T66" fmla="*/ 149 w 169"/>
                <a:gd name="T67" fmla="*/ 470 h 906"/>
                <a:gd name="T68" fmla="*/ 140 w 169"/>
                <a:gd name="T69" fmla="*/ 393 h 906"/>
                <a:gd name="T70" fmla="*/ 125 w 169"/>
                <a:gd name="T71" fmla="*/ 360 h 906"/>
                <a:gd name="T72" fmla="*/ 104 w 169"/>
                <a:gd name="T73" fmla="*/ 330 h 906"/>
                <a:gd name="T74" fmla="*/ 92 w 169"/>
                <a:gd name="T75" fmla="*/ 307 h 906"/>
                <a:gd name="T76" fmla="*/ 89 w 169"/>
                <a:gd name="T77" fmla="*/ 300 h 906"/>
                <a:gd name="T78" fmla="*/ 88 w 169"/>
                <a:gd name="T79" fmla="*/ 292 h 906"/>
                <a:gd name="T80" fmla="*/ 88 w 169"/>
                <a:gd name="T81" fmla="*/ 262 h 906"/>
                <a:gd name="T82" fmla="*/ 89 w 169"/>
                <a:gd name="T83" fmla="*/ 223 h 906"/>
                <a:gd name="T84" fmla="*/ 84 w 169"/>
                <a:gd name="T85" fmla="*/ 183 h 906"/>
                <a:gd name="T86" fmla="*/ 74 w 169"/>
                <a:gd name="T87" fmla="*/ 162 h 906"/>
                <a:gd name="T88" fmla="*/ 60 w 169"/>
                <a:gd name="T89" fmla="*/ 142 h 906"/>
                <a:gd name="T90" fmla="*/ 51 w 169"/>
                <a:gd name="T91" fmla="*/ 113 h 906"/>
                <a:gd name="T92" fmla="*/ 42 w 169"/>
                <a:gd name="T93" fmla="*/ 65 h 906"/>
                <a:gd name="T94" fmla="*/ 29 w 169"/>
                <a:gd name="T95" fmla="*/ 21 h 906"/>
                <a:gd name="T96" fmla="*/ 18 w 169"/>
                <a:gd name="T97" fmla="*/ 3 h 906"/>
                <a:gd name="T98" fmla="*/ 12 w 169"/>
                <a:gd name="T99" fmla="*/ 0 h 906"/>
                <a:gd name="T100" fmla="*/ 6 w 169"/>
                <a:gd name="T101" fmla="*/ 2 h 906"/>
                <a:gd name="T102" fmla="*/ 1 w 169"/>
                <a:gd name="T103" fmla="*/ 8 h 906"/>
                <a:gd name="T104" fmla="*/ 0 w 169"/>
                <a:gd name="T105" fmla="*/ 15 h 9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
                <a:gd name="T160" fmla="*/ 0 h 906"/>
                <a:gd name="T161" fmla="*/ 169 w 169"/>
                <a:gd name="T162" fmla="*/ 906 h 9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 h="906">
                  <a:moveTo>
                    <a:pt x="2" y="19"/>
                  </a:moveTo>
                  <a:lnTo>
                    <a:pt x="9" y="34"/>
                  </a:lnTo>
                  <a:lnTo>
                    <a:pt x="15" y="48"/>
                  </a:lnTo>
                  <a:lnTo>
                    <a:pt x="19" y="64"/>
                  </a:lnTo>
                  <a:lnTo>
                    <a:pt x="22" y="80"/>
                  </a:lnTo>
                  <a:lnTo>
                    <a:pt x="24" y="96"/>
                  </a:lnTo>
                  <a:lnTo>
                    <a:pt x="26" y="113"/>
                  </a:lnTo>
                  <a:lnTo>
                    <a:pt x="30" y="129"/>
                  </a:lnTo>
                  <a:lnTo>
                    <a:pt x="35" y="143"/>
                  </a:lnTo>
                  <a:lnTo>
                    <a:pt x="38" y="150"/>
                  </a:lnTo>
                  <a:lnTo>
                    <a:pt x="42" y="156"/>
                  </a:lnTo>
                  <a:lnTo>
                    <a:pt x="44" y="162"/>
                  </a:lnTo>
                  <a:lnTo>
                    <a:pt x="48" y="168"/>
                  </a:lnTo>
                  <a:lnTo>
                    <a:pt x="52" y="174"/>
                  </a:lnTo>
                  <a:lnTo>
                    <a:pt x="57" y="180"/>
                  </a:lnTo>
                  <a:lnTo>
                    <a:pt x="60" y="186"/>
                  </a:lnTo>
                  <a:lnTo>
                    <a:pt x="64" y="192"/>
                  </a:lnTo>
                  <a:lnTo>
                    <a:pt x="64" y="204"/>
                  </a:lnTo>
                  <a:lnTo>
                    <a:pt x="64" y="217"/>
                  </a:lnTo>
                  <a:lnTo>
                    <a:pt x="64" y="228"/>
                  </a:lnTo>
                  <a:lnTo>
                    <a:pt x="64" y="240"/>
                  </a:lnTo>
                  <a:lnTo>
                    <a:pt x="64" y="252"/>
                  </a:lnTo>
                  <a:lnTo>
                    <a:pt x="64" y="265"/>
                  </a:lnTo>
                  <a:lnTo>
                    <a:pt x="64" y="277"/>
                  </a:lnTo>
                  <a:lnTo>
                    <a:pt x="65" y="289"/>
                  </a:lnTo>
                  <a:lnTo>
                    <a:pt x="65" y="293"/>
                  </a:lnTo>
                  <a:lnTo>
                    <a:pt x="65" y="297"/>
                  </a:lnTo>
                  <a:lnTo>
                    <a:pt x="65" y="301"/>
                  </a:lnTo>
                  <a:lnTo>
                    <a:pt x="66" y="305"/>
                  </a:lnTo>
                  <a:lnTo>
                    <a:pt x="67" y="309"/>
                  </a:lnTo>
                  <a:lnTo>
                    <a:pt x="68" y="313"/>
                  </a:lnTo>
                  <a:lnTo>
                    <a:pt x="69" y="316"/>
                  </a:lnTo>
                  <a:lnTo>
                    <a:pt x="71" y="319"/>
                  </a:lnTo>
                  <a:lnTo>
                    <a:pt x="77" y="333"/>
                  </a:lnTo>
                  <a:lnTo>
                    <a:pt x="86" y="346"/>
                  </a:lnTo>
                  <a:lnTo>
                    <a:pt x="95" y="359"/>
                  </a:lnTo>
                  <a:lnTo>
                    <a:pt x="104" y="372"/>
                  </a:lnTo>
                  <a:lnTo>
                    <a:pt x="111" y="385"/>
                  </a:lnTo>
                  <a:lnTo>
                    <a:pt x="118" y="399"/>
                  </a:lnTo>
                  <a:lnTo>
                    <a:pt x="122" y="413"/>
                  </a:lnTo>
                  <a:lnTo>
                    <a:pt x="123" y="429"/>
                  </a:lnTo>
                  <a:lnTo>
                    <a:pt x="123" y="460"/>
                  </a:lnTo>
                  <a:lnTo>
                    <a:pt x="125" y="490"/>
                  </a:lnTo>
                  <a:lnTo>
                    <a:pt x="128" y="520"/>
                  </a:lnTo>
                  <a:lnTo>
                    <a:pt x="133" y="550"/>
                  </a:lnTo>
                  <a:lnTo>
                    <a:pt x="137" y="580"/>
                  </a:lnTo>
                  <a:lnTo>
                    <a:pt x="141" y="608"/>
                  </a:lnTo>
                  <a:lnTo>
                    <a:pt x="143" y="639"/>
                  </a:lnTo>
                  <a:lnTo>
                    <a:pt x="143" y="669"/>
                  </a:lnTo>
                  <a:lnTo>
                    <a:pt x="142" y="691"/>
                  </a:lnTo>
                  <a:lnTo>
                    <a:pt x="138" y="714"/>
                  </a:lnTo>
                  <a:lnTo>
                    <a:pt x="134" y="736"/>
                  </a:lnTo>
                  <a:lnTo>
                    <a:pt x="129" y="759"/>
                  </a:lnTo>
                  <a:lnTo>
                    <a:pt x="124" y="780"/>
                  </a:lnTo>
                  <a:lnTo>
                    <a:pt x="119" y="802"/>
                  </a:lnTo>
                  <a:lnTo>
                    <a:pt x="114" y="825"/>
                  </a:lnTo>
                  <a:lnTo>
                    <a:pt x="111" y="847"/>
                  </a:lnTo>
                  <a:lnTo>
                    <a:pt x="110" y="853"/>
                  </a:lnTo>
                  <a:lnTo>
                    <a:pt x="110" y="857"/>
                  </a:lnTo>
                  <a:lnTo>
                    <a:pt x="109" y="860"/>
                  </a:lnTo>
                  <a:lnTo>
                    <a:pt x="109" y="862"/>
                  </a:lnTo>
                  <a:lnTo>
                    <a:pt x="109" y="865"/>
                  </a:lnTo>
                  <a:lnTo>
                    <a:pt x="107" y="868"/>
                  </a:lnTo>
                  <a:lnTo>
                    <a:pt x="104" y="871"/>
                  </a:lnTo>
                  <a:lnTo>
                    <a:pt x="101" y="877"/>
                  </a:lnTo>
                  <a:lnTo>
                    <a:pt x="100" y="880"/>
                  </a:lnTo>
                  <a:lnTo>
                    <a:pt x="100" y="884"/>
                  </a:lnTo>
                  <a:lnTo>
                    <a:pt x="100" y="888"/>
                  </a:lnTo>
                  <a:lnTo>
                    <a:pt x="100" y="892"/>
                  </a:lnTo>
                  <a:lnTo>
                    <a:pt x="101" y="897"/>
                  </a:lnTo>
                  <a:lnTo>
                    <a:pt x="102" y="901"/>
                  </a:lnTo>
                  <a:lnTo>
                    <a:pt x="104" y="904"/>
                  </a:lnTo>
                  <a:lnTo>
                    <a:pt x="106" y="905"/>
                  </a:lnTo>
                  <a:lnTo>
                    <a:pt x="106" y="902"/>
                  </a:lnTo>
                  <a:lnTo>
                    <a:pt x="109" y="895"/>
                  </a:lnTo>
                  <a:lnTo>
                    <a:pt x="112" y="885"/>
                  </a:lnTo>
                  <a:lnTo>
                    <a:pt x="117" y="874"/>
                  </a:lnTo>
                  <a:lnTo>
                    <a:pt x="122" y="863"/>
                  </a:lnTo>
                  <a:lnTo>
                    <a:pt x="126" y="855"/>
                  </a:lnTo>
                  <a:lnTo>
                    <a:pt x="128" y="849"/>
                  </a:lnTo>
                  <a:lnTo>
                    <a:pt x="129" y="848"/>
                  </a:lnTo>
                  <a:lnTo>
                    <a:pt x="136" y="832"/>
                  </a:lnTo>
                  <a:lnTo>
                    <a:pt x="140" y="819"/>
                  </a:lnTo>
                  <a:lnTo>
                    <a:pt x="143" y="808"/>
                  </a:lnTo>
                  <a:lnTo>
                    <a:pt x="145" y="797"/>
                  </a:lnTo>
                  <a:lnTo>
                    <a:pt x="147" y="787"/>
                  </a:lnTo>
                  <a:lnTo>
                    <a:pt x="148" y="776"/>
                  </a:lnTo>
                  <a:lnTo>
                    <a:pt x="150" y="764"/>
                  </a:lnTo>
                  <a:lnTo>
                    <a:pt x="152" y="747"/>
                  </a:lnTo>
                  <a:lnTo>
                    <a:pt x="156" y="728"/>
                  </a:lnTo>
                  <a:lnTo>
                    <a:pt x="160" y="710"/>
                  </a:lnTo>
                  <a:lnTo>
                    <a:pt x="163" y="692"/>
                  </a:lnTo>
                  <a:lnTo>
                    <a:pt x="166" y="676"/>
                  </a:lnTo>
                  <a:lnTo>
                    <a:pt x="167" y="658"/>
                  </a:lnTo>
                  <a:lnTo>
                    <a:pt x="168" y="639"/>
                  </a:lnTo>
                  <a:lnTo>
                    <a:pt x="166" y="620"/>
                  </a:lnTo>
                  <a:lnTo>
                    <a:pt x="161" y="599"/>
                  </a:lnTo>
                  <a:lnTo>
                    <a:pt x="157" y="573"/>
                  </a:lnTo>
                  <a:lnTo>
                    <a:pt x="154" y="547"/>
                  </a:lnTo>
                  <a:lnTo>
                    <a:pt x="152" y="521"/>
                  </a:lnTo>
                  <a:lnTo>
                    <a:pt x="150" y="496"/>
                  </a:lnTo>
                  <a:lnTo>
                    <a:pt x="149" y="470"/>
                  </a:lnTo>
                  <a:lnTo>
                    <a:pt x="148" y="444"/>
                  </a:lnTo>
                  <a:lnTo>
                    <a:pt x="144" y="419"/>
                  </a:lnTo>
                  <a:lnTo>
                    <a:pt x="140" y="393"/>
                  </a:lnTo>
                  <a:lnTo>
                    <a:pt x="136" y="381"/>
                  </a:lnTo>
                  <a:lnTo>
                    <a:pt x="131" y="370"/>
                  </a:lnTo>
                  <a:lnTo>
                    <a:pt x="125" y="360"/>
                  </a:lnTo>
                  <a:lnTo>
                    <a:pt x="118" y="350"/>
                  </a:lnTo>
                  <a:lnTo>
                    <a:pt x="111" y="340"/>
                  </a:lnTo>
                  <a:lnTo>
                    <a:pt x="104" y="330"/>
                  </a:lnTo>
                  <a:lnTo>
                    <a:pt x="97" y="319"/>
                  </a:lnTo>
                  <a:lnTo>
                    <a:pt x="92" y="309"/>
                  </a:lnTo>
                  <a:lnTo>
                    <a:pt x="92" y="307"/>
                  </a:lnTo>
                  <a:lnTo>
                    <a:pt x="91" y="305"/>
                  </a:lnTo>
                  <a:lnTo>
                    <a:pt x="90" y="302"/>
                  </a:lnTo>
                  <a:lnTo>
                    <a:pt x="89" y="300"/>
                  </a:lnTo>
                  <a:lnTo>
                    <a:pt x="89" y="297"/>
                  </a:lnTo>
                  <a:lnTo>
                    <a:pt x="88" y="294"/>
                  </a:lnTo>
                  <a:lnTo>
                    <a:pt x="88" y="292"/>
                  </a:lnTo>
                  <a:lnTo>
                    <a:pt x="88" y="289"/>
                  </a:lnTo>
                  <a:lnTo>
                    <a:pt x="88" y="276"/>
                  </a:lnTo>
                  <a:lnTo>
                    <a:pt x="88" y="262"/>
                  </a:lnTo>
                  <a:lnTo>
                    <a:pt x="89" y="249"/>
                  </a:lnTo>
                  <a:lnTo>
                    <a:pt x="89" y="235"/>
                  </a:lnTo>
                  <a:lnTo>
                    <a:pt x="89" y="223"/>
                  </a:lnTo>
                  <a:lnTo>
                    <a:pt x="89" y="209"/>
                  </a:lnTo>
                  <a:lnTo>
                    <a:pt x="87" y="196"/>
                  </a:lnTo>
                  <a:lnTo>
                    <a:pt x="84" y="183"/>
                  </a:lnTo>
                  <a:lnTo>
                    <a:pt x="81" y="175"/>
                  </a:lnTo>
                  <a:lnTo>
                    <a:pt x="77" y="168"/>
                  </a:lnTo>
                  <a:lnTo>
                    <a:pt x="74" y="162"/>
                  </a:lnTo>
                  <a:lnTo>
                    <a:pt x="69" y="155"/>
                  </a:lnTo>
                  <a:lnTo>
                    <a:pt x="65" y="149"/>
                  </a:lnTo>
                  <a:lnTo>
                    <a:pt x="60" y="142"/>
                  </a:lnTo>
                  <a:lnTo>
                    <a:pt x="58" y="136"/>
                  </a:lnTo>
                  <a:lnTo>
                    <a:pt x="55" y="129"/>
                  </a:lnTo>
                  <a:lnTo>
                    <a:pt x="51" y="113"/>
                  </a:lnTo>
                  <a:lnTo>
                    <a:pt x="47" y="97"/>
                  </a:lnTo>
                  <a:lnTo>
                    <a:pt x="45" y="81"/>
                  </a:lnTo>
                  <a:lnTo>
                    <a:pt x="42" y="65"/>
                  </a:lnTo>
                  <a:lnTo>
                    <a:pt x="40" y="50"/>
                  </a:lnTo>
                  <a:lnTo>
                    <a:pt x="35" y="35"/>
                  </a:lnTo>
                  <a:lnTo>
                    <a:pt x="29" y="21"/>
                  </a:lnTo>
                  <a:lnTo>
                    <a:pt x="22" y="6"/>
                  </a:lnTo>
                  <a:lnTo>
                    <a:pt x="20" y="4"/>
                  </a:lnTo>
                  <a:lnTo>
                    <a:pt x="18" y="3"/>
                  </a:lnTo>
                  <a:lnTo>
                    <a:pt x="16" y="2"/>
                  </a:lnTo>
                  <a:lnTo>
                    <a:pt x="14" y="1"/>
                  </a:lnTo>
                  <a:lnTo>
                    <a:pt x="12" y="0"/>
                  </a:lnTo>
                  <a:lnTo>
                    <a:pt x="9" y="0"/>
                  </a:lnTo>
                  <a:lnTo>
                    <a:pt x="8" y="1"/>
                  </a:lnTo>
                  <a:lnTo>
                    <a:pt x="6" y="2"/>
                  </a:lnTo>
                  <a:lnTo>
                    <a:pt x="4" y="4"/>
                  </a:lnTo>
                  <a:lnTo>
                    <a:pt x="2" y="6"/>
                  </a:lnTo>
                  <a:lnTo>
                    <a:pt x="1" y="8"/>
                  </a:lnTo>
                  <a:lnTo>
                    <a:pt x="0" y="10"/>
                  </a:lnTo>
                  <a:lnTo>
                    <a:pt x="0" y="12"/>
                  </a:lnTo>
                  <a:lnTo>
                    <a:pt x="0" y="15"/>
                  </a:lnTo>
                  <a:lnTo>
                    <a:pt x="1" y="17"/>
                  </a:lnTo>
                  <a:lnTo>
                    <a:pt x="2" y="19"/>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3" name="Freeform 104"/>
            <p:cNvSpPr>
              <a:spLocks/>
            </p:cNvSpPr>
            <p:nvPr/>
          </p:nvSpPr>
          <p:spPr bwMode="auto">
            <a:xfrm>
              <a:off x="278" y="2519"/>
              <a:ext cx="258" cy="625"/>
            </a:xfrm>
            <a:custGeom>
              <a:avLst/>
              <a:gdLst>
                <a:gd name="T0" fmla="*/ 233 w 258"/>
                <a:gd name="T1" fmla="*/ 60 h 625"/>
                <a:gd name="T2" fmla="*/ 211 w 258"/>
                <a:gd name="T3" fmla="*/ 105 h 625"/>
                <a:gd name="T4" fmla="*/ 179 w 258"/>
                <a:gd name="T5" fmla="*/ 145 h 625"/>
                <a:gd name="T6" fmla="*/ 140 w 258"/>
                <a:gd name="T7" fmla="*/ 173 h 625"/>
                <a:gd name="T8" fmla="*/ 92 w 258"/>
                <a:gd name="T9" fmla="*/ 206 h 625"/>
                <a:gd name="T10" fmla="*/ 47 w 258"/>
                <a:gd name="T11" fmla="*/ 256 h 625"/>
                <a:gd name="T12" fmla="*/ 14 w 258"/>
                <a:gd name="T13" fmla="*/ 315 h 625"/>
                <a:gd name="T14" fmla="*/ 0 w 258"/>
                <a:gd name="T15" fmla="*/ 381 h 625"/>
                <a:gd name="T16" fmla="*/ 3 w 258"/>
                <a:gd name="T17" fmla="*/ 431 h 625"/>
                <a:gd name="T18" fmla="*/ 10 w 258"/>
                <a:gd name="T19" fmla="*/ 460 h 625"/>
                <a:gd name="T20" fmla="*/ 19 w 258"/>
                <a:gd name="T21" fmla="*/ 488 h 625"/>
                <a:gd name="T22" fmla="*/ 31 w 258"/>
                <a:gd name="T23" fmla="*/ 516 h 625"/>
                <a:gd name="T24" fmla="*/ 41 w 258"/>
                <a:gd name="T25" fmla="*/ 539 h 625"/>
                <a:gd name="T26" fmla="*/ 47 w 258"/>
                <a:gd name="T27" fmla="*/ 560 h 625"/>
                <a:gd name="T28" fmla="*/ 54 w 258"/>
                <a:gd name="T29" fmla="*/ 581 h 625"/>
                <a:gd name="T30" fmla="*/ 63 w 258"/>
                <a:gd name="T31" fmla="*/ 600 h 625"/>
                <a:gd name="T32" fmla="*/ 70 w 258"/>
                <a:gd name="T33" fmla="*/ 611 h 625"/>
                <a:gd name="T34" fmla="*/ 75 w 258"/>
                <a:gd name="T35" fmla="*/ 615 h 625"/>
                <a:gd name="T36" fmla="*/ 80 w 258"/>
                <a:gd name="T37" fmla="*/ 617 h 625"/>
                <a:gd name="T38" fmla="*/ 85 w 258"/>
                <a:gd name="T39" fmla="*/ 619 h 625"/>
                <a:gd name="T40" fmla="*/ 88 w 258"/>
                <a:gd name="T41" fmla="*/ 621 h 625"/>
                <a:gd name="T42" fmla="*/ 89 w 258"/>
                <a:gd name="T43" fmla="*/ 623 h 625"/>
                <a:gd name="T44" fmla="*/ 93 w 258"/>
                <a:gd name="T45" fmla="*/ 624 h 625"/>
                <a:gd name="T46" fmla="*/ 98 w 258"/>
                <a:gd name="T47" fmla="*/ 623 h 625"/>
                <a:gd name="T48" fmla="*/ 102 w 258"/>
                <a:gd name="T49" fmla="*/ 621 h 625"/>
                <a:gd name="T50" fmla="*/ 105 w 258"/>
                <a:gd name="T51" fmla="*/ 617 h 625"/>
                <a:gd name="T52" fmla="*/ 106 w 258"/>
                <a:gd name="T53" fmla="*/ 612 h 625"/>
                <a:gd name="T54" fmla="*/ 105 w 258"/>
                <a:gd name="T55" fmla="*/ 607 h 625"/>
                <a:gd name="T56" fmla="*/ 102 w 258"/>
                <a:gd name="T57" fmla="*/ 603 h 625"/>
                <a:gd name="T58" fmla="*/ 99 w 258"/>
                <a:gd name="T59" fmla="*/ 599 h 625"/>
                <a:gd name="T60" fmla="*/ 95 w 258"/>
                <a:gd name="T61" fmla="*/ 597 h 625"/>
                <a:gd name="T62" fmla="*/ 90 w 258"/>
                <a:gd name="T63" fmla="*/ 595 h 625"/>
                <a:gd name="T64" fmla="*/ 88 w 258"/>
                <a:gd name="T65" fmla="*/ 593 h 625"/>
                <a:gd name="T66" fmla="*/ 78 w 258"/>
                <a:gd name="T67" fmla="*/ 574 h 625"/>
                <a:gd name="T68" fmla="*/ 64 w 258"/>
                <a:gd name="T69" fmla="*/ 537 h 625"/>
                <a:gd name="T70" fmla="*/ 50 w 258"/>
                <a:gd name="T71" fmla="*/ 501 h 625"/>
                <a:gd name="T72" fmla="*/ 38 w 258"/>
                <a:gd name="T73" fmla="*/ 465 h 625"/>
                <a:gd name="T74" fmla="*/ 31 w 258"/>
                <a:gd name="T75" fmla="*/ 442 h 625"/>
                <a:gd name="T76" fmla="*/ 29 w 258"/>
                <a:gd name="T77" fmla="*/ 436 h 625"/>
                <a:gd name="T78" fmla="*/ 27 w 258"/>
                <a:gd name="T79" fmla="*/ 429 h 625"/>
                <a:gd name="T80" fmla="*/ 26 w 258"/>
                <a:gd name="T81" fmla="*/ 423 h 625"/>
                <a:gd name="T82" fmla="*/ 23 w 258"/>
                <a:gd name="T83" fmla="*/ 388 h 625"/>
                <a:gd name="T84" fmla="*/ 37 w 258"/>
                <a:gd name="T85" fmla="*/ 327 h 625"/>
                <a:gd name="T86" fmla="*/ 65 w 258"/>
                <a:gd name="T87" fmla="*/ 273 h 625"/>
                <a:gd name="T88" fmla="*/ 106 w 258"/>
                <a:gd name="T89" fmla="*/ 226 h 625"/>
                <a:gd name="T90" fmla="*/ 141 w 258"/>
                <a:gd name="T91" fmla="*/ 201 h 625"/>
                <a:gd name="T92" fmla="*/ 164 w 258"/>
                <a:gd name="T93" fmla="*/ 189 h 625"/>
                <a:gd name="T94" fmla="*/ 185 w 258"/>
                <a:gd name="T95" fmla="*/ 174 h 625"/>
                <a:gd name="T96" fmla="*/ 204 w 258"/>
                <a:gd name="T97" fmla="*/ 156 h 625"/>
                <a:gd name="T98" fmla="*/ 220 w 258"/>
                <a:gd name="T99" fmla="*/ 131 h 625"/>
                <a:gd name="T100" fmla="*/ 235 w 258"/>
                <a:gd name="T101" fmla="*/ 103 h 625"/>
                <a:gd name="T102" fmla="*/ 246 w 258"/>
                <a:gd name="T103" fmla="*/ 74 h 625"/>
                <a:gd name="T104" fmla="*/ 253 w 258"/>
                <a:gd name="T105" fmla="*/ 43 h 625"/>
                <a:gd name="T106" fmla="*/ 254 w 258"/>
                <a:gd name="T107" fmla="*/ 25 h 625"/>
                <a:gd name="T108" fmla="*/ 256 w 258"/>
                <a:gd name="T109" fmla="*/ 16 h 625"/>
                <a:gd name="T110" fmla="*/ 257 w 258"/>
                <a:gd name="T111" fmla="*/ 7 h 625"/>
                <a:gd name="T112" fmla="*/ 256 w 258"/>
                <a:gd name="T113" fmla="*/ 1 h 625"/>
                <a:gd name="T114" fmla="*/ 251 w 258"/>
                <a:gd name="T115" fmla="*/ 2 h 625"/>
                <a:gd name="T116" fmla="*/ 246 w 258"/>
                <a:gd name="T117" fmla="*/ 10 h 625"/>
                <a:gd name="T118" fmla="*/ 243 w 258"/>
                <a:gd name="T119" fmla="*/ 22 h 625"/>
                <a:gd name="T120" fmla="*/ 241 w 258"/>
                <a:gd name="T121" fmla="*/ 32 h 6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8"/>
                <a:gd name="T184" fmla="*/ 0 h 625"/>
                <a:gd name="T185" fmla="*/ 258 w 258"/>
                <a:gd name="T186" fmla="*/ 625 h 6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8" h="625">
                  <a:moveTo>
                    <a:pt x="241" y="36"/>
                  </a:moveTo>
                  <a:lnTo>
                    <a:pt x="233" y="60"/>
                  </a:lnTo>
                  <a:lnTo>
                    <a:pt x="223" y="84"/>
                  </a:lnTo>
                  <a:lnTo>
                    <a:pt x="211" y="105"/>
                  </a:lnTo>
                  <a:lnTo>
                    <a:pt x="196" y="126"/>
                  </a:lnTo>
                  <a:lnTo>
                    <a:pt x="179" y="145"/>
                  </a:lnTo>
                  <a:lnTo>
                    <a:pt x="160" y="160"/>
                  </a:lnTo>
                  <a:lnTo>
                    <a:pt x="140" y="173"/>
                  </a:lnTo>
                  <a:lnTo>
                    <a:pt x="117" y="184"/>
                  </a:lnTo>
                  <a:lnTo>
                    <a:pt x="92" y="206"/>
                  </a:lnTo>
                  <a:lnTo>
                    <a:pt x="68" y="229"/>
                  </a:lnTo>
                  <a:lnTo>
                    <a:pt x="47" y="256"/>
                  </a:lnTo>
                  <a:lnTo>
                    <a:pt x="29" y="284"/>
                  </a:lnTo>
                  <a:lnTo>
                    <a:pt x="14" y="315"/>
                  </a:lnTo>
                  <a:lnTo>
                    <a:pt x="5" y="347"/>
                  </a:lnTo>
                  <a:lnTo>
                    <a:pt x="0" y="381"/>
                  </a:lnTo>
                  <a:lnTo>
                    <a:pt x="1" y="416"/>
                  </a:lnTo>
                  <a:lnTo>
                    <a:pt x="3" y="431"/>
                  </a:lnTo>
                  <a:lnTo>
                    <a:pt x="6" y="446"/>
                  </a:lnTo>
                  <a:lnTo>
                    <a:pt x="10" y="460"/>
                  </a:lnTo>
                  <a:lnTo>
                    <a:pt x="14" y="474"/>
                  </a:lnTo>
                  <a:lnTo>
                    <a:pt x="19" y="488"/>
                  </a:lnTo>
                  <a:lnTo>
                    <a:pt x="25" y="502"/>
                  </a:lnTo>
                  <a:lnTo>
                    <a:pt x="31" y="516"/>
                  </a:lnTo>
                  <a:lnTo>
                    <a:pt x="37" y="530"/>
                  </a:lnTo>
                  <a:lnTo>
                    <a:pt x="41" y="539"/>
                  </a:lnTo>
                  <a:lnTo>
                    <a:pt x="44" y="550"/>
                  </a:lnTo>
                  <a:lnTo>
                    <a:pt x="47" y="560"/>
                  </a:lnTo>
                  <a:lnTo>
                    <a:pt x="50" y="571"/>
                  </a:lnTo>
                  <a:lnTo>
                    <a:pt x="54" y="581"/>
                  </a:lnTo>
                  <a:lnTo>
                    <a:pt x="58" y="591"/>
                  </a:lnTo>
                  <a:lnTo>
                    <a:pt x="63" y="600"/>
                  </a:lnTo>
                  <a:lnTo>
                    <a:pt x="68" y="609"/>
                  </a:lnTo>
                  <a:lnTo>
                    <a:pt x="70" y="611"/>
                  </a:lnTo>
                  <a:lnTo>
                    <a:pt x="72" y="613"/>
                  </a:lnTo>
                  <a:lnTo>
                    <a:pt x="75" y="615"/>
                  </a:lnTo>
                  <a:lnTo>
                    <a:pt x="77" y="616"/>
                  </a:lnTo>
                  <a:lnTo>
                    <a:pt x="80" y="617"/>
                  </a:lnTo>
                  <a:lnTo>
                    <a:pt x="83" y="618"/>
                  </a:lnTo>
                  <a:lnTo>
                    <a:pt x="85" y="619"/>
                  </a:lnTo>
                  <a:lnTo>
                    <a:pt x="88" y="620"/>
                  </a:lnTo>
                  <a:lnTo>
                    <a:pt x="88" y="621"/>
                  </a:lnTo>
                  <a:lnTo>
                    <a:pt x="87" y="622"/>
                  </a:lnTo>
                  <a:lnTo>
                    <a:pt x="89" y="623"/>
                  </a:lnTo>
                  <a:lnTo>
                    <a:pt x="91" y="624"/>
                  </a:lnTo>
                  <a:lnTo>
                    <a:pt x="93" y="624"/>
                  </a:lnTo>
                  <a:lnTo>
                    <a:pt x="95" y="624"/>
                  </a:lnTo>
                  <a:lnTo>
                    <a:pt x="98" y="623"/>
                  </a:lnTo>
                  <a:lnTo>
                    <a:pt x="100" y="622"/>
                  </a:lnTo>
                  <a:lnTo>
                    <a:pt x="102" y="621"/>
                  </a:lnTo>
                  <a:lnTo>
                    <a:pt x="103" y="619"/>
                  </a:lnTo>
                  <a:lnTo>
                    <a:pt x="105" y="617"/>
                  </a:lnTo>
                  <a:lnTo>
                    <a:pt x="106" y="614"/>
                  </a:lnTo>
                  <a:lnTo>
                    <a:pt x="106" y="612"/>
                  </a:lnTo>
                  <a:lnTo>
                    <a:pt x="106" y="609"/>
                  </a:lnTo>
                  <a:lnTo>
                    <a:pt x="105" y="607"/>
                  </a:lnTo>
                  <a:lnTo>
                    <a:pt x="104" y="605"/>
                  </a:lnTo>
                  <a:lnTo>
                    <a:pt x="102" y="603"/>
                  </a:lnTo>
                  <a:lnTo>
                    <a:pt x="101" y="601"/>
                  </a:lnTo>
                  <a:lnTo>
                    <a:pt x="99" y="599"/>
                  </a:lnTo>
                  <a:lnTo>
                    <a:pt x="97" y="598"/>
                  </a:lnTo>
                  <a:lnTo>
                    <a:pt x="95" y="597"/>
                  </a:lnTo>
                  <a:lnTo>
                    <a:pt x="92" y="596"/>
                  </a:lnTo>
                  <a:lnTo>
                    <a:pt x="90" y="595"/>
                  </a:lnTo>
                  <a:lnTo>
                    <a:pt x="89" y="594"/>
                  </a:lnTo>
                  <a:lnTo>
                    <a:pt x="88" y="593"/>
                  </a:lnTo>
                  <a:lnTo>
                    <a:pt x="86" y="592"/>
                  </a:lnTo>
                  <a:lnTo>
                    <a:pt x="78" y="574"/>
                  </a:lnTo>
                  <a:lnTo>
                    <a:pt x="70" y="555"/>
                  </a:lnTo>
                  <a:lnTo>
                    <a:pt x="64" y="537"/>
                  </a:lnTo>
                  <a:lnTo>
                    <a:pt x="57" y="520"/>
                  </a:lnTo>
                  <a:lnTo>
                    <a:pt x="50" y="501"/>
                  </a:lnTo>
                  <a:lnTo>
                    <a:pt x="43" y="483"/>
                  </a:lnTo>
                  <a:lnTo>
                    <a:pt x="38" y="465"/>
                  </a:lnTo>
                  <a:lnTo>
                    <a:pt x="32" y="446"/>
                  </a:lnTo>
                  <a:lnTo>
                    <a:pt x="31" y="442"/>
                  </a:lnTo>
                  <a:lnTo>
                    <a:pt x="30" y="439"/>
                  </a:lnTo>
                  <a:lnTo>
                    <a:pt x="29" y="436"/>
                  </a:lnTo>
                  <a:lnTo>
                    <a:pt x="28" y="433"/>
                  </a:lnTo>
                  <a:lnTo>
                    <a:pt x="27" y="429"/>
                  </a:lnTo>
                  <a:lnTo>
                    <a:pt x="26" y="426"/>
                  </a:lnTo>
                  <a:lnTo>
                    <a:pt x="26" y="423"/>
                  </a:lnTo>
                  <a:lnTo>
                    <a:pt x="25" y="419"/>
                  </a:lnTo>
                  <a:lnTo>
                    <a:pt x="23" y="388"/>
                  </a:lnTo>
                  <a:lnTo>
                    <a:pt x="28" y="356"/>
                  </a:lnTo>
                  <a:lnTo>
                    <a:pt x="37" y="327"/>
                  </a:lnTo>
                  <a:lnTo>
                    <a:pt x="49" y="298"/>
                  </a:lnTo>
                  <a:lnTo>
                    <a:pt x="65" y="273"/>
                  </a:lnTo>
                  <a:lnTo>
                    <a:pt x="85" y="248"/>
                  </a:lnTo>
                  <a:lnTo>
                    <a:pt x="106" y="226"/>
                  </a:lnTo>
                  <a:lnTo>
                    <a:pt x="129" y="207"/>
                  </a:lnTo>
                  <a:lnTo>
                    <a:pt x="141" y="201"/>
                  </a:lnTo>
                  <a:lnTo>
                    <a:pt x="152" y="195"/>
                  </a:lnTo>
                  <a:lnTo>
                    <a:pt x="164" y="189"/>
                  </a:lnTo>
                  <a:lnTo>
                    <a:pt x="175" y="182"/>
                  </a:lnTo>
                  <a:lnTo>
                    <a:pt x="185" y="174"/>
                  </a:lnTo>
                  <a:lnTo>
                    <a:pt x="194" y="165"/>
                  </a:lnTo>
                  <a:lnTo>
                    <a:pt x="204" y="156"/>
                  </a:lnTo>
                  <a:lnTo>
                    <a:pt x="213" y="144"/>
                  </a:lnTo>
                  <a:lnTo>
                    <a:pt x="220" y="131"/>
                  </a:lnTo>
                  <a:lnTo>
                    <a:pt x="228" y="117"/>
                  </a:lnTo>
                  <a:lnTo>
                    <a:pt x="235" y="103"/>
                  </a:lnTo>
                  <a:lnTo>
                    <a:pt x="242" y="89"/>
                  </a:lnTo>
                  <a:lnTo>
                    <a:pt x="246" y="74"/>
                  </a:lnTo>
                  <a:lnTo>
                    <a:pt x="250" y="59"/>
                  </a:lnTo>
                  <a:lnTo>
                    <a:pt x="253" y="43"/>
                  </a:lnTo>
                  <a:lnTo>
                    <a:pt x="254" y="28"/>
                  </a:lnTo>
                  <a:lnTo>
                    <a:pt x="254" y="25"/>
                  </a:lnTo>
                  <a:lnTo>
                    <a:pt x="255" y="21"/>
                  </a:lnTo>
                  <a:lnTo>
                    <a:pt x="256" y="16"/>
                  </a:lnTo>
                  <a:lnTo>
                    <a:pt x="256" y="11"/>
                  </a:lnTo>
                  <a:lnTo>
                    <a:pt x="257" y="7"/>
                  </a:lnTo>
                  <a:lnTo>
                    <a:pt x="256" y="4"/>
                  </a:lnTo>
                  <a:lnTo>
                    <a:pt x="256" y="1"/>
                  </a:lnTo>
                  <a:lnTo>
                    <a:pt x="254" y="0"/>
                  </a:lnTo>
                  <a:lnTo>
                    <a:pt x="251" y="2"/>
                  </a:lnTo>
                  <a:lnTo>
                    <a:pt x="249" y="5"/>
                  </a:lnTo>
                  <a:lnTo>
                    <a:pt x="246" y="10"/>
                  </a:lnTo>
                  <a:lnTo>
                    <a:pt x="244" y="16"/>
                  </a:lnTo>
                  <a:lnTo>
                    <a:pt x="243" y="22"/>
                  </a:lnTo>
                  <a:lnTo>
                    <a:pt x="242" y="28"/>
                  </a:lnTo>
                  <a:lnTo>
                    <a:pt x="241" y="32"/>
                  </a:lnTo>
                  <a:lnTo>
                    <a:pt x="241" y="36"/>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4" name="Freeform 105"/>
            <p:cNvSpPr>
              <a:spLocks/>
            </p:cNvSpPr>
            <p:nvPr/>
          </p:nvSpPr>
          <p:spPr bwMode="auto">
            <a:xfrm>
              <a:off x="498" y="2575"/>
              <a:ext cx="127" cy="276"/>
            </a:xfrm>
            <a:custGeom>
              <a:avLst/>
              <a:gdLst>
                <a:gd name="T0" fmla="*/ 23 w 127"/>
                <a:gd name="T1" fmla="*/ 49 h 276"/>
                <a:gd name="T2" fmla="*/ 42 w 127"/>
                <a:gd name="T3" fmla="*/ 34 h 276"/>
                <a:gd name="T4" fmla="*/ 55 w 127"/>
                <a:gd name="T5" fmla="*/ 12 h 276"/>
                <a:gd name="T6" fmla="*/ 56 w 127"/>
                <a:gd name="T7" fmla="*/ 12 h 276"/>
                <a:gd name="T8" fmla="*/ 57 w 127"/>
                <a:gd name="T9" fmla="*/ 14 h 276"/>
                <a:gd name="T10" fmla="*/ 64 w 127"/>
                <a:gd name="T11" fmla="*/ 21 h 276"/>
                <a:gd name="T12" fmla="*/ 71 w 127"/>
                <a:gd name="T13" fmla="*/ 28 h 276"/>
                <a:gd name="T14" fmla="*/ 74 w 127"/>
                <a:gd name="T15" fmla="*/ 32 h 276"/>
                <a:gd name="T16" fmla="*/ 73 w 127"/>
                <a:gd name="T17" fmla="*/ 35 h 276"/>
                <a:gd name="T18" fmla="*/ 68 w 127"/>
                <a:gd name="T19" fmla="*/ 39 h 276"/>
                <a:gd name="T20" fmla="*/ 58 w 127"/>
                <a:gd name="T21" fmla="*/ 50 h 276"/>
                <a:gd name="T22" fmla="*/ 57 w 127"/>
                <a:gd name="T23" fmla="*/ 66 h 276"/>
                <a:gd name="T24" fmla="*/ 68 w 127"/>
                <a:gd name="T25" fmla="*/ 80 h 276"/>
                <a:gd name="T26" fmla="*/ 82 w 127"/>
                <a:gd name="T27" fmla="*/ 90 h 276"/>
                <a:gd name="T28" fmla="*/ 96 w 127"/>
                <a:gd name="T29" fmla="*/ 99 h 276"/>
                <a:gd name="T30" fmla="*/ 90 w 127"/>
                <a:gd name="T31" fmla="*/ 136 h 276"/>
                <a:gd name="T32" fmla="*/ 78 w 127"/>
                <a:gd name="T33" fmla="*/ 172 h 276"/>
                <a:gd name="T34" fmla="*/ 71 w 127"/>
                <a:gd name="T35" fmla="*/ 206 h 276"/>
                <a:gd name="T36" fmla="*/ 84 w 127"/>
                <a:gd name="T37" fmla="*/ 230 h 276"/>
                <a:gd name="T38" fmla="*/ 107 w 127"/>
                <a:gd name="T39" fmla="*/ 247 h 276"/>
                <a:gd name="T40" fmla="*/ 114 w 127"/>
                <a:gd name="T41" fmla="*/ 253 h 276"/>
                <a:gd name="T42" fmla="*/ 114 w 127"/>
                <a:gd name="T43" fmla="*/ 259 h 276"/>
                <a:gd name="T44" fmla="*/ 114 w 127"/>
                <a:gd name="T45" fmla="*/ 262 h 276"/>
                <a:gd name="T46" fmla="*/ 113 w 127"/>
                <a:gd name="T47" fmla="*/ 266 h 276"/>
                <a:gd name="T48" fmla="*/ 113 w 127"/>
                <a:gd name="T49" fmla="*/ 270 h 276"/>
                <a:gd name="T50" fmla="*/ 114 w 127"/>
                <a:gd name="T51" fmla="*/ 273 h 276"/>
                <a:gd name="T52" fmla="*/ 117 w 127"/>
                <a:gd name="T53" fmla="*/ 275 h 276"/>
                <a:gd name="T54" fmla="*/ 120 w 127"/>
                <a:gd name="T55" fmla="*/ 274 h 276"/>
                <a:gd name="T56" fmla="*/ 123 w 127"/>
                <a:gd name="T57" fmla="*/ 272 h 276"/>
                <a:gd name="T58" fmla="*/ 124 w 127"/>
                <a:gd name="T59" fmla="*/ 269 h 276"/>
                <a:gd name="T60" fmla="*/ 125 w 127"/>
                <a:gd name="T61" fmla="*/ 266 h 276"/>
                <a:gd name="T62" fmla="*/ 126 w 127"/>
                <a:gd name="T63" fmla="*/ 263 h 276"/>
                <a:gd name="T64" fmla="*/ 125 w 127"/>
                <a:gd name="T65" fmla="*/ 250 h 276"/>
                <a:gd name="T66" fmla="*/ 118 w 127"/>
                <a:gd name="T67" fmla="*/ 240 h 276"/>
                <a:gd name="T68" fmla="*/ 103 w 127"/>
                <a:gd name="T69" fmla="*/ 229 h 276"/>
                <a:gd name="T70" fmla="*/ 88 w 127"/>
                <a:gd name="T71" fmla="*/ 215 h 276"/>
                <a:gd name="T72" fmla="*/ 84 w 127"/>
                <a:gd name="T73" fmla="*/ 190 h 276"/>
                <a:gd name="T74" fmla="*/ 100 w 127"/>
                <a:gd name="T75" fmla="*/ 147 h 276"/>
                <a:gd name="T76" fmla="*/ 107 w 127"/>
                <a:gd name="T77" fmla="*/ 104 h 276"/>
                <a:gd name="T78" fmla="*/ 95 w 127"/>
                <a:gd name="T79" fmla="*/ 82 h 276"/>
                <a:gd name="T80" fmla="*/ 79 w 127"/>
                <a:gd name="T81" fmla="*/ 73 h 276"/>
                <a:gd name="T82" fmla="*/ 69 w 127"/>
                <a:gd name="T83" fmla="*/ 58 h 276"/>
                <a:gd name="T84" fmla="*/ 74 w 127"/>
                <a:gd name="T85" fmla="*/ 48 h 276"/>
                <a:gd name="T86" fmla="*/ 82 w 127"/>
                <a:gd name="T87" fmla="*/ 40 h 276"/>
                <a:gd name="T88" fmla="*/ 84 w 127"/>
                <a:gd name="T89" fmla="*/ 28 h 276"/>
                <a:gd name="T90" fmla="*/ 80 w 127"/>
                <a:gd name="T91" fmla="*/ 19 h 276"/>
                <a:gd name="T92" fmla="*/ 72 w 127"/>
                <a:gd name="T93" fmla="*/ 13 h 276"/>
                <a:gd name="T94" fmla="*/ 58 w 127"/>
                <a:gd name="T95" fmla="*/ 1 h 276"/>
                <a:gd name="T96" fmla="*/ 57 w 127"/>
                <a:gd name="T97" fmla="*/ 0 h 276"/>
                <a:gd name="T98" fmla="*/ 52 w 127"/>
                <a:gd name="T99" fmla="*/ 0 h 276"/>
                <a:gd name="T100" fmla="*/ 50 w 127"/>
                <a:gd name="T101" fmla="*/ 1 h 276"/>
                <a:gd name="T102" fmla="*/ 42 w 127"/>
                <a:gd name="T103" fmla="*/ 12 h 276"/>
                <a:gd name="T104" fmla="*/ 30 w 127"/>
                <a:gd name="T105" fmla="*/ 30 h 276"/>
                <a:gd name="T106" fmla="*/ 11 w 127"/>
                <a:gd name="T107" fmla="*/ 41 h 276"/>
                <a:gd name="T108" fmla="*/ 2 w 127"/>
                <a:gd name="T109" fmla="*/ 44 h 276"/>
                <a:gd name="T110" fmla="*/ 1 w 127"/>
                <a:gd name="T111" fmla="*/ 47 h 276"/>
                <a:gd name="T112" fmla="*/ 1 w 127"/>
                <a:gd name="T113" fmla="*/ 51 h 276"/>
                <a:gd name="T114" fmla="*/ 3 w 127"/>
                <a:gd name="T115" fmla="*/ 54 h 276"/>
                <a:gd name="T116" fmla="*/ 6 w 127"/>
                <a:gd name="T117" fmla="*/ 55 h 2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7"/>
                <a:gd name="T178" fmla="*/ 0 h 276"/>
                <a:gd name="T179" fmla="*/ 127 w 127"/>
                <a:gd name="T180" fmla="*/ 276 h 2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7" h="276">
                  <a:moveTo>
                    <a:pt x="7" y="55"/>
                  </a:moveTo>
                  <a:lnTo>
                    <a:pt x="16" y="53"/>
                  </a:lnTo>
                  <a:lnTo>
                    <a:pt x="23" y="49"/>
                  </a:lnTo>
                  <a:lnTo>
                    <a:pt x="30" y="45"/>
                  </a:lnTo>
                  <a:lnTo>
                    <a:pt x="36" y="40"/>
                  </a:lnTo>
                  <a:lnTo>
                    <a:pt x="42" y="34"/>
                  </a:lnTo>
                  <a:lnTo>
                    <a:pt x="46" y="27"/>
                  </a:lnTo>
                  <a:lnTo>
                    <a:pt x="51" y="19"/>
                  </a:lnTo>
                  <a:lnTo>
                    <a:pt x="55" y="12"/>
                  </a:lnTo>
                  <a:lnTo>
                    <a:pt x="57" y="11"/>
                  </a:lnTo>
                  <a:lnTo>
                    <a:pt x="53" y="13"/>
                  </a:lnTo>
                  <a:lnTo>
                    <a:pt x="56" y="12"/>
                  </a:lnTo>
                  <a:lnTo>
                    <a:pt x="52" y="11"/>
                  </a:lnTo>
                  <a:lnTo>
                    <a:pt x="55" y="13"/>
                  </a:lnTo>
                  <a:lnTo>
                    <a:pt x="57" y="14"/>
                  </a:lnTo>
                  <a:lnTo>
                    <a:pt x="59" y="16"/>
                  </a:lnTo>
                  <a:lnTo>
                    <a:pt x="62" y="19"/>
                  </a:lnTo>
                  <a:lnTo>
                    <a:pt x="64" y="21"/>
                  </a:lnTo>
                  <a:lnTo>
                    <a:pt x="67" y="23"/>
                  </a:lnTo>
                  <a:lnTo>
                    <a:pt x="69" y="25"/>
                  </a:lnTo>
                  <a:lnTo>
                    <a:pt x="71" y="28"/>
                  </a:lnTo>
                  <a:lnTo>
                    <a:pt x="73" y="31"/>
                  </a:lnTo>
                  <a:lnTo>
                    <a:pt x="74" y="31"/>
                  </a:lnTo>
                  <a:lnTo>
                    <a:pt x="74" y="32"/>
                  </a:lnTo>
                  <a:lnTo>
                    <a:pt x="73" y="33"/>
                  </a:lnTo>
                  <a:lnTo>
                    <a:pt x="73" y="34"/>
                  </a:lnTo>
                  <a:lnTo>
                    <a:pt x="73" y="35"/>
                  </a:lnTo>
                  <a:lnTo>
                    <a:pt x="72" y="35"/>
                  </a:lnTo>
                  <a:lnTo>
                    <a:pt x="72" y="36"/>
                  </a:lnTo>
                  <a:lnTo>
                    <a:pt x="68" y="39"/>
                  </a:lnTo>
                  <a:lnTo>
                    <a:pt x="64" y="42"/>
                  </a:lnTo>
                  <a:lnTo>
                    <a:pt x="60" y="46"/>
                  </a:lnTo>
                  <a:lnTo>
                    <a:pt x="58" y="50"/>
                  </a:lnTo>
                  <a:lnTo>
                    <a:pt x="57" y="55"/>
                  </a:lnTo>
                  <a:lnTo>
                    <a:pt x="56" y="60"/>
                  </a:lnTo>
                  <a:lnTo>
                    <a:pt x="57" y="66"/>
                  </a:lnTo>
                  <a:lnTo>
                    <a:pt x="60" y="71"/>
                  </a:lnTo>
                  <a:lnTo>
                    <a:pt x="64" y="76"/>
                  </a:lnTo>
                  <a:lnTo>
                    <a:pt x="68" y="80"/>
                  </a:lnTo>
                  <a:lnTo>
                    <a:pt x="72" y="84"/>
                  </a:lnTo>
                  <a:lnTo>
                    <a:pt x="78" y="87"/>
                  </a:lnTo>
                  <a:lnTo>
                    <a:pt x="82" y="90"/>
                  </a:lnTo>
                  <a:lnTo>
                    <a:pt x="87" y="93"/>
                  </a:lnTo>
                  <a:lnTo>
                    <a:pt x="92" y="96"/>
                  </a:lnTo>
                  <a:lnTo>
                    <a:pt x="96" y="99"/>
                  </a:lnTo>
                  <a:lnTo>
                    <a:pt x="95" y="112"/>
                  </a:lnTo>
                  <a:lnTo>
                    <a:pt x="93" y="124"/>
                  </a:lnTo>
                  <a:lnTo>
                    <a:pt x="90" y="136"/>
                  </a:lnTo>
                  <a:lnTo>
                    <a:pt x="86" y="149"/>
                  </a:lnTo>
                  <a:lnTo>
                    <a:pt x="82" y="160"/>
                  </a:lnTo>
                  <a:lnTo>
                    <a:pt x="78" y="172"/>
                  </a:lnTo>
                  <a:lnTo>
                    <a:pt x="74" y="184"/>
                  </a:lnTo>
                  <a:lnTo>
                    <a:pt x="72" y="197"/>
                  </a:lnTo>
                  <a:lnTo>
                    <a:pt x="71" y="206"/>
                  </a:lnTo>
                  <a:lnTo>
                    <a:pt x="74" y="215"/>
                  </a:lnTo>
                  <a:lnTo>
                    <a:pt x="79" y="223"/>
                  </a:lnTo>
                  <a:lnTo>
                    <a:pt x="84" y="230"/>
                  </a:lnTo>
                  <a:lnTo>
                    <a:pt x="92" y="235"/>
                  </a:lnTo>
                  <a:lnTo>
                    <a:pt x="99" y="242"/>
                  </a:lnTo>
                  <a:lnTo>
                    <a:pt x="107" y="247"/>
                  </a:lnTo>
                  <a:lnTo>
                    <a:pt x="114" y="254"/>
                  </a:lnTo>
                  <a:lnTo>
                    <a:pt x="116" y="256"/>
                  </a:lnTo>
                  <a:lnTo>
                    <a:pt x="114" y="253"/>
                  </a:lnTo>
                  <a:lnTo>
                    <a:pt x="115" y="256"/>
                  </a:lnTo>
                  <a:lnTo>
                    <a:pt x="115" y="257"/>
                  </a:lnTo>
                  <a:lnTo>
                    <a:pt x="114" y="259"/>
                  </a:lnTo>
                  <a:lnTo>
                    <a:pt x="114" y="260"/>
                  </a:lnTo>
                  <a:lnTo>
                    <a:pt x="114" y="261"/>
                  </a:lnTo>
                  <a:lnTo>
                    <a:pt x="114" y="262"/>
                  </a:lnTo>
                  <a:lnTo>
                    <a:pt x="113" y="263"/>
                  </a:lnTo>
                  <a:lnTo>
                    <a:pt x="113" y="265"/>
                  </a:lnTo>
                  <a:lnTo>
                    <a:pt x="113" y="266"/>
                  </a:lnTo>
                  <a:lnTo>
                    <a:pt x="113" y="267"/>
                  </a:lnTo>
                  <a:lnTo>
                    <a:pt x="112" y="269"/>
                  </a:lnTo>
                  <a:lnTo>
                    <a:pt x="113" y="270"/>
                  </a:lnTo>
                  <a:lnTo>
                    <a:pt x="113" y="271"/>
                  </a:lnTo>
                  <a:lnTo>
                    <a:pt x="114" y="272"/>
                  </a:lnTo>
                  <a:lnTo>
                    <a:pt x="114" y="273"/>
                  </a:lnTo>
                  <a:lnTo>
                    <a:pt x="115" y="274"/>
                  </a:lnTo>
                  <a:lnTo>
                    <a:pt x="116" y="274"/>
                  </a:lnTo>
                  <a:lnTo>
                    <a:pt x="117" y="275"/>
                  </a:lnTo>
                  <a:lnTo>
                    <a:pt x="119" y="275"/>
                  </a:lnTo>
                  <a:lnTo>
                    <a:pt x="120" y="275"/>
                  </a:lnTo>
                  <a:lnTo>
                    <a:pt x="120" y="274"/>
                  </a:lnTo>
                  <a:lnTo>
                    <a:pt x="121" y="274"/>
                  </a:lnTo>
                  <a:lnTo>
                    <a:pt x="122" y="273"/>
                  </a:lnTo>
                  <a:lnTo>
                    <a:pt x="123" y="272"/>
                  </a:lnTo>
                  <a:lnTo>
                    <a:pt x="123" y="271"/>
                  </a:lnTo>
                  <a:lnTo>
                    <a:pt x="124" y="270"/>
                  </a:lnTo>
                  <a:lnTo>
                    <a:pt x="124" y="269"/>
                  </a:lnTo>
                  <a:lnTo>
                    <a:pt x="124" y="268"/>
                  </a:lnTo>
                  <a:lnTo>
                    <a:pt x="125" y="267"/>
                  </a:lnTo>
                  <a:lnTo>
                    <a:pt x="125" y="266"/>
                  </a:lnTo>
                  <a:lnTo>
                    <a:pt x="125" y="265"/>
                  </a:lnTo>
                  <a:lnTo>
                    <a:pt x="126" y="264"/>
                  </a:lnTo>
                  <a:lnTo>
                    <a:pt x="126" y="263"/>
                  </a:lnTo>
                  <a:lnTo>
                    <a:pt x="126" y="251"/>
                  </a:lnTo>
                  <a:lnTo>
                    <a:pt x="125" y="251"/>
                  </a:lnTo>
                  <a:lnTo>
                    <a:pt x="125" y="250"/>
                  </a:lnTo>
                  <a:lnTo>
                    <a:pt x="125" y="249"/>
                  </a:lnTo>
                  <a:lnTo>
                    <a:pt x="124" y="248"/>
                  </a:lnTo>
                  <a:lnTo>
                    <a:pt x="118" y="240"/>
                  </a:lnTo>
                  <a:lnTo>
                    <a:pt x="113" y="236"/>
                  </a:lnTo>
                  <a:lnTo>
                    <a:pt x="107" y="233"/>
                  </a:lnTo>
                  <a:lnTo>
                    <a:pt x="103" y="229"/>
                  </a:lnTo>
                  <a:lnTo>
                    <a:pt x="97" y="225"/>
                  </a:lnTo>
                  <a:lnTo>
                    <a:pt x="93" y="220"/>
                  </a:lnTo>
                  <a:lnTo>
                    <a:pt x="88" y="215"/>
                  </a:lnTo>
                  <a:lnTo>
                    <a:pt x="84" y="210"/>
                  </a:lnTo>
                  <a:lnTo>
                    <a:pt x="82" y="204"/>
                  </a:lnTo>
                  <a:lnTo>
                    <a:pt x="84" y="190"/>
                  </a:lnTo>
                  <a:lnTo>
                    <a:pt x="90" y="176"/>
                  </a:lnTo>
                  <a:lnTo>
                    <a:pt x="95" y="161"/>
                  </a:lnTo>
                  <a:lnTo>
                    <a:pt x="100" y="147"/>
                  </a:lnTo>
                  <a:lnTo>
                    <a:pt x="105" y="133"/>
                  </a:lnTo>
                  <a:lnTo>
                    <a:pt x="107" y="119"/>
                  </a:lnTo>
                  <a:lnTo>
                    <a:pt x="107" y="104"/>
                  </a:lnTo>
                  <a:lnTo>
                    <a:pt x="103" y="91"/>
                  </a:lnTo>
                  <a:lnTo>
                    <a:pt x="99" y="86"/>
                  </a:lnTo>
                  <a:lnTo>
                    <a:pt x="95" y="82"/>
                  </a:lnTo>
                  <a:lnTo>
                    <a:pt x="89" y="79"/>
                  </a:lnTo>
                  <a:lnTo>
                    <a:pt x="83" y="76"/>
                  </a:lnTo>
                  <a:lnTo>
                    <a:pt x="79" y="73"/>
                  </a:lnTo>
                  <a:lnTo>
                    <a:pt x="74" y="69"/>
                  </a:lnTo>
                  <a:lnTo>
                    <a:pt x="70" y="65"/>
                  </a:lnTo>
                  <a:lnTo>
                    <a:pt x="69" y="58"/>
                  </a:lnTo>
                  <a:lnTo>
                    <a:pt x="69" y="54"/>
                  </a:lnTo>
                  <a:lnTo>
                    <a:pt x="71" y="51"/>
                  </a:lnTo>
                  <a:lnTo>
                    <a:pt x="74" y="48"/>
                  </a:lnTo>
                  <a:lnTo>
                    <a:pt x="77" y="45"/>
                  </a:lnTo>
                  <a:lnTo>
                    <a:pt x="80" y="42"/>
                  </a:lnTo>
                  <a:lnTo>
                    <a:pt x="82" y="40"/>
                  </a:lnTo>
                  <a:lnTo>
                    <a:pt x="84" y="37"/>
                  </a:lnTo>
                  <a:lnTo>
                    <a:pt x="85" y="32"/>
                  </a:lnTo>
                  <a:lnTo>
                    <a:pt x="84" y="28"/>
                  </a:lnTo>
                  <a:lnTo>
                    <a:pt x="83" y="25"/>
                  </a:lnTo>
                  <a:lnTo>
                    <a:pt x="82" y="22"/>
                  </a:lnTo>
                  <a:lnTo>
                    <a:pt x="80" y="19"/>
                  </a:lnTo>
                  <a:lnTo>
                    <a:pt x="78" y="17"/>
                  </a:lnTo>
                  <a:lnTo>
                    <a:pt x="75" y="15"/>
                  </a:lnTo>
                  <a:lnTo>
                    <a:pt x="72" y="13"/>
                  </a:lnTo>
                  <a:lnTo>
                    <a:pt x="70" y="11"/>
                  </a:lnTo>
                  <a:lnTo>
                    <a:pt x="59" y="1"/>
                  </a:lnTo>
                  <a:lnTo>
                    <a:pt x="58" y="1"/>
                  </a:lnTo>
                  <a:lnTo>
                    <a:pt x="58" y="0"/>
                  </a:lnTo>
                  <a:lnTo>
                    <a:pt x="57" y="0"/>
                  </a:lnTo>
                  <a:lnTo>
                    <a:pt x="56" y="0"/>
                  </a:lnTo>
                  <a:lnTo>
                    <a:pt x="53" y="0"/>
                  </a:lnTo>
                  <a:lnTo>
                    <a:pt x="52" y="0"/>
                  </a:lnTo>
                  <a:lnTo>
                    <a:pt x="51" y="0"/>
                  </a:lnTo>
                  <a:lnTo>
                    <a:pt x="50" y="0"/>
                  </a:lnTo>
                  <a:lnTo>
                    <a:pt x="50" y="1"/>
                  </a:lnTo>
                  <a:lnTo>
                    <a:pt x="49" y="1"/>
                  </a:lnTo>
                  <a:lnTo>
                    <a:pt x="45" y="5"/>
                  </a:lnTo>
                  <a:lnTo>
                    <a:pt x="42" y="12"/>
                  </a:lnTo>
                  <a:lnTo>
                    <a:pt x="38" y="18"/>
                  </a:lnTo>
                  <a:lnTo>
                    <a:pt x="34" y="24"/>
                  </a:lnTo>
                  <a:lnTo>
                    <a:pt x="30" y="30"/>
                  </a:lnTo>
                  <a:lnTo>
                    <a:pt x="24" y="35"/>
                  </a:lnTo>
                  <a:lnTo>
                    <a:pt x="19" y="39"/>
                  </a:lnTo>
                  <a:lnTo>
                    <a:pt x="11" y="41"/>
                  </a:lnTo>
                  <a:lnTo>
                    <a:pt x="5" y="43"/>
                  </a:lnTo>
                  <a:lnTo>
                    <a:pt x="4" y="44"/>
                  </a:lnTo>
                  <a:lnTo>
                    <a:pt x="2" y="44"/>
                  </a:lnTo>
                  <a:lnTo>
                    <a:pt x="2" y="45"/>
                  </a:lnTo>
                  <a:lnTo>
                    <a:pt x="1" y="46"/>
                  </a:lnTo>
                  <a:lnTo>
                    <a:pt x="1" y="47"/>
                  </a:lnTo>
                  <a:lnTo>
                    <a:pt x="0" y="49"/>
                  </a:lnTo>
                  <a:lnTo>
                    <a:pt x="0" y="50"/>
                  </a:lnTo>
                  <a:lnTo>
                    <a:pt x="1" y="51"/>
                  </a:lnTo>
                  <a:lnTo>
                    <a:pt x="1" y="52"/>
                  </a:lnTo>
                  <a:lnTo>
                    <a:pt x="2" y="53"/>
                  </a:lnTo>
                  <a:lnTo>
                    <a:pt x="3" y="54"/>
                  </a:lnTo>
                  <a:lnTo>
                    <a:pt x="4" y="55"/>
                  </a:lnTo>
                  <a:lnTo>
                    <a:pt x="5" y="55"/>
                  </a:lnTo>
                  <a:lnTo>
                    <a:pt x="6" y="55"/>
                  </a:lnTo>
                  <a:lnTo>
                    <a:pt x="7" y="55"/>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5" name="Freeform 106"/>
            <p:cNvSpPr>
              <a:spLocks/>
            </p:cNvSpPr>
            <p:nvPr/>
          </p:nvSpPr>
          <p:spPr bwMode="auto">
            <a:xfrm>
              <a:off x="363" y="2750"/>
              <a:ext cx="199" cy="388"/>
            </a:xfrm>
            <a:custGeom>
              <a:avLst/>
              <a:gdLst>
                <a:gd name="T0" fmla="*/ 3 w 199"/>
                <a:gd name="T1" fmla="*/ 9 h 388"/>
                <a:gd name="T2" fmla="*/ 1 w 199"/>
                <a:gd name="T3" fmla="*/ 17 h 388"/>
                <a:gd name="T4" fmla="*/ 0 w 199"/>
                <a:gd name="T5" fmla="*/ 25 h 388"/>
                <a:gd name="T6" fmla="*/ 1 w 199"/>
                <a:gd name="T7" fmla="*/ 32 h 388"/>
                <a:gd name="T8" fmla="*/ 7 w 199"/>
                <a:gd name="T9" fmla="*/ 48 h 388"/>
                <a:gd name="T10" fmla="*/ 14 w 199"/>
                <a:gd name="T11" fmla="*/ 70 h 388"/>
                <a:gd name="T12" fmla="*/ 18 w 199"/>
                <a:gd name="T13" fmla="*/ 95 h 388"/>
                <a:gd name="T14" fmla="*/ 17 w 199"/>
                <a:gd name="T15" fmla="*/ 118 h 388"/>
                <a:gd name="T16" fmla="*/ 13 w 199"/>
                <a:gd name="T17" fmla="*/ 144 h 388"/>
                <a:gd name="T18" fmla="*/ 8 w 199"/>
                <a:gd name="T19" fmla="*/ 171 h 388"/>
                <a:gd name="T20" fmla="*/ 6 w 199"/>
                <a:gd name="T21" fmla="*/ 197 h 388"/>
                <a:gd name="T22" fmla="*/ 10 w 199"/>
                <a:gd name="T23" fmla="*/ 222 h 388"/>
                <a:gd name="T24" fmla="*/ 30 w 199"/>
                <a:gd name="T25" fmla="*/ 252 h 388"/>
                <a:gd name="T26" fmla="*/ 62 w 199"/>
                <a:gd name="T27" fmla="*/ 275 h 388"/>
                <a:gd name="T28" fmla="*/ 97 w 199"/>
                <a:gd name="T29" fmla="*/ 290 h 388"/>
                <a:gd name="T30" fmla="*/ 133 w 199"/>
                <a:gd name="T31" fmla="*/ 306 h 388"/>
                <a:gd name="T32" fmla="*/ 158 w 199"/>
                <a:gd name="T33" fmla="*/ 323 h 388"/>
                <a:gd name="T34" fmla="*/ 171 w 199"/>
                <a:gd name="T35" fmla="*/ 336 h 388"/>
                <a:gd name="T36" fmla="*/ 180 w 199"/>
                <a:gd name="T37" fmla="*/ 353 h 388"/>
                <a:gd name="T38" fmla="*/ 186 w 199"/>
                <a:gd name="T39" fmla="*/ 371 h 388"/>
                <a:gd name="T40" fmla="*/ 187 w 199"/>
                <a:gd name="T41" fmla="*/ 382 h 388"/>
                <a:gd name="T42" fmla="*/ 188 w 199"/>
                <a:gd name="T43" fmla="*/ 385 h 388"/>
                <a:gd name="T44" fmla="*/ 190 w 199"/>
                <a:gd name="T45" fmla="*/ 387 h 388"/>
                <a:gd name="T46" fmla="*/ 192 w 199"/>
                <a:gd name="T47" fmla="*/ 387 h 388"/>
                <a:gd name="T48" fmla="*/ 194 w 199"/>
                <a:gd name="T49" fmla="*/ 387 h 388"/>
                <a:gd name="T50" fmla="*/ 196 w 199"/>
                <a:gd name="T51" fmla="*/ 385 h 388"/>
                <a:gd name="T52" fmla="*/ 198 w 199"/>
                <a:gd name="T53" fmla="*/ 383 h 388"/>
                <a:gd name="T54" fmla="*/ 198 w 199"/>
                <a:gd name="T55" fmla="*/ 381 h 388"/>
                <a:gd name="T56" fmla="*/ 194 w 199"/>
                <a:gd name="T57" fmla="*/ 359 h 388"/>
                <a:gd name="T58" fmla="*/ 185 w 199"/>
                <a:gd name="T59" fmla="*/ 338 h 388"/>
                <a:gd name="T60" fmla="*/ 172 w 199"/>
                <a:gd name="T61" fmla="*/ 321 h 388"/>
                <a:gd name="T62" fmla="*/ 161 w 199"/>
                <a:gd name="T63" fmla="*/ 308 h 388"/>
                <a:gd name="T64" fmla="*/ 136 w 199"/>
                <a:gd name="T65" fmla="*/ 293 h 388"/>
                <a:gd name="T66" fmla="*/ 111 w 199"/>
                <a:gd name="T67" fmla="*/ 282 h 388"/>
                <a:gd name="T68" fmla="*/ 86 w 199"/>
                <a:gd name="T69" fmla="*/ 271 h 388"/>
                <a:gd name="T70" fmla="*/ 60 w 199"/>
                <a:gd name="T71" fmla="*/ 259 h 388"/>
                <a:gd name="T72" fmla="*/ 40 w 199"/>
                <a:gd name="T73" fmla="*/ 245 h 388"/>
                <a:gd name="T74" fmla="*/ 25 w 199"/>
                <a:gd name="T75" fmla="*/ 225 h 388"/>
                <a:gd name="T76" fmla="*/ 18 w 199"/>
                <a:gd name="T77" fmla="*/ 202 h 388"/>
                <a:gd name="T78" fmla="*/ 19 w 199"/>
                <a:gd name="T79" fmla="*/ 176 h 388"/>
                <a:gd name="T80" fmla="*/ 26 w 199"/>
                <a:gd name="T81" fmla="*/ 139 h 388"/>
                <a:gd name="T82" fmla="*/ 29 w 199"/>
                <a:gd name="T83" fmla="*/ 103 h 388"/>
                <a:gd name="T84" fmla="*/ 26 w 199"/>
                <a:gd name="T85" fmla="*/ 67 h 388"/>
                <a:gd name="T86" fmla="*/ 13 w 199"/>
                <a:gd name="T87" fmla="*/ 32 h 388"/>
                <a:gd name="T88" fmla="*/ 12 w 199"/>
                <a:gd name="T89" fmla="*/ 26 h 388"/>
                <a:gd name="T90" fmla="*/ 12 w 199"/>
                <a:gd name="T91" fmla="*/ 19 h 388"/>
                <a:gd name="T92" fmla="*/ 13 w 199"/>
                <a:gd name="T93" fmla="*/ 14 h 388"/>
                <a:gd name="T94" fmla="*/ 15 w 199"/>
                <a:gd name="T95" fmla="*/ 7 h 388"/>
                <a:gd name="T96" fmla="*/ 15 w 199"/>
                <a:gd name="T97" fmla="*/ 5 h 388"/>
                <a:gd name="T98" fmla="*/ 14 w 199"/>
                <a:gd name="T99" fmla="*/ 3 h 388"/>
                <a:gd name="T100" fmla="*/ 12 w 199"/>
                <a:gd name="T101" fmla="*/ 1 h 388"/>
                <a:gd name="T102" fmla="*/ 10 w 199"/>
                <a:gd name="T103" fmla="*/ 0 h 388"/>
                <a:gd name="T104" fmla="*/ 8 w 199"/>
                <a:gd name="T105" fmla="*/ 0 h 388"/>
                <a:gd name="T106" fmla="*/ 6 w 199"/>
                <a:gd name="T107" fmla="*/ 1 h 388"/>
                <a:gd name="T108" fmla="*/ 4 w 199"/>
                <a:gd name="T109" fmla="*/ 3 h 388"/>
                <a:gd name="T110" fmla="*/ 3 w 199"/>
                <a:gd name="T111" fmla="*/ 5 h 3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9"/>
                <a:gd name="T169" fmla="*/ 0 h 388"/>
                <a:gd name="T170" fmla="*/ 199 w 199"/>
                <a:gd name="T171" fmla="*/ 388 h 3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9" h="388">
                  <a:moveTo>
                    <a:pt x="3" y="5"/>
                  </a:moveTo>
                  <a:lnTo>
                    <a:pt x="3" y="9"/>
                  </a:lnTo>
                  <a:lnTo>
                    <a:pt x="2" y="13"/>
                  </a:lnTo>
                  <a:lnTo>
                    <a:pt x="1" y="17"/>
                  </a:lnTo>
                  <a:lnTo>
                    <a:pt x="1" y="21"/>
                  </a:lnTo>
                  <a:lnTo>
                    <a:pt x="0" y="25"/>
                  </a:lnTo>
                  <a:lnTo>
                    <a:pt x="1" y="29"/>
                  </a:lnTo>
                  <a:lnTo>
                    <a:pt x="1" y="32"/>
                  </a:lnTo>
                  <a:lnTo>
                    <a:pt x="3" y="36"/>
                  </a:lnTo>
                  <a:lnTo>
                    <a:pt x="7" y="48"/>
                  </a:lnTo>
                  <a:lnTo>
                    <a:pt x="10" y="59"/>
                  </a:lnTo>
                  <a:lnTo>
                    <a:pt x="14" y="70"/>
                  </a:lnTo>
                  <a:lnTo>
                    <a:pt x="16" y="82"/>
                  </a:lnTo>
                  <a:lnTo>
                    <a:pt x="18" y="95"/>
                  </a:lnTo>
                  <a:lnTo>
                    <a:pt x="18" y="106"/>
                  </a:lnTo>
                  <a:lnTo>
                    <a:pt x="17" y="118"/>
                  </a:lnTo>
                  <a:lnTo>
                    <a:pt x="16" y="131"/>
                  </a:lnTo>
                  <a:lnTo>
                    <a:pt x="13" y="144"/>
                  </a:lnTo>
                  <a:lnTo>
                    <a:pt x="10" y="157"/>
                  </a:lnTo>
                  <a:lnTo>
                    <a:pt x="8" y="171"/>
                  </a:lnTo>
                  <a:lnTo>
                    <a:pt x="6" y="184"/>
                  </a:lnTo>
                  <a:lnTo>
                    <a:pt x="6" y="197"/>
                  </a:lnTo>
                  <a:lnTo>
                    <a:pt x="7" y="210"/>
                  </a:lnTo>
                  <a:lnTo>
                    <a:pt x="10" y="222"/>
                  </a:lnTo>
                  <a:lnTo>
                    <a:pt x="17" y="235"/>
                  </a:lnTo>
                  <a:lnTo>
                    <a:pt x="30" y="252"/>
                  </a:lnTo>
                  <a:lnTo>
                    <a:pt x="45" y="264"/>
                  </a:lnTo>
                  <a:lnTo>
                    <a:pt x="62" y="275"/>
                  </a:lnTo>
                  <a:lnTo>
                    <a:pt x="79" y="283"/>
                  </a:lnTo>
                  <a:lnTo>
                    <a:pt x="97" y="290"/>
                  </a:lnTo>
                  <a:lnTo>
                    <a:pt x="115" y="298"/>
                  </a:lnTo>
                  <a:lnTo>
                    <a:pt x="133" y="306"/>
                  </a:lnTo>
                  <a:lnTo>
                    <a:pt x="151" y="317"/>
                  </a:lnTo>
                  <a:lnTo>
                    <a:pt x="158" y="323"/>
                  </a:lnTo>
                  <a:lnTo>
                    <a:pt x="166" y="329"/>
                  </a:lnTo>
                  <a:lnTo>
                    <a:pt x="171" y="336"/>
                  </a:lnTo>
                  <a:lnTo>
                    <a:pt x="176" y="344"/>
                  </a:lnTo>
                  <a:lnTo>
                    <a:pt x="180" y="353"/>
                  </a:lnTo>
                  <a:lnTo>
                    <a:pt x="183" y="363"/>
                  </a:lnTo>
                  <a:lnTo>
                    <a:pt x="186" y="371"/>
                  </a:lnTo>
                  <a:lnTo>
                    <a:pt x="187" y="381"/>
                  </a:lnTo>
                  <a:lnTo>
                    <a:pt x="187" y="382"/>
                  </a:lnTo>
                  <a:lnTo>
                    <a:pt x="187" y="384"/>
                  </a:lnTo>
                  <a:lnTo>
                    <a:pt x="188" y="385"/>
                  </a:lnTo>
                  <a:lnTo>
                    <a:pt x="188" y="386"/>
                  </a:lnTo>
                  <a:lnTo>
                    <a:pt x="190" y="387"/>
                  </a:lnTo>
                  <a:lnTo>
                    <a:pt x="191" y="387"/>
                  </a:lnTo>
                  <a:lnTo>
                    <a:pt x="192" y="387"/>
                  </a:lnTo>
                  <a:lnTo>
                    <a:pt x="193" y="387"/>
                  </a:lnTo>
                  <a:lnTo>
                    <a:pt x="194" y="387"/>
                  </a:lnTo>
                  <a:lnTo>
                    <a:pt x="195" y="386"/>
                  </a:lnTo>
                  <a:lnTo>
                    <a:pt x="196" y="385"/>
                  </a:lnTo>
                  <a:lnTo>
                    <a:pt x="197" y="384"/>
                  </a:lnTo>
                  <a:lnTo>
                    <a:pt x="198" y="383"/>
                  </a:lnTo>
                  <a:lnTo>
                    <a:pt x="198" y="382"/>
                  </a:lnTo>
                  <a:lnTo>
                    <a:pt x="198" y="381"/>
                  </a:lnTo>
                  <a:lnTo>
                    <a:pt x="197" y="370"/>
                  </a:lnTo>
                  <a:lnTo>
                    <a:pt x="194" y="359"/>
                  </a:lnTo>
                  <a:lnTo>
                    <a:pt x="189" y="348"/>
                  </a:lnTo>
                  <a:lnTo>
                    <a:pt x="185" y="338"/>
                  </a:lnTo>
                  <a:lnTo>
                    <a:pt x="179" y="329"/>
                  </a:lnTo>
                  <a:lnTo>
                    <a:pt x="172" y="321"/>
                  </a:lnTo>
                  <a:lnTo>
                    <a:pt x="167" y="314"/>
                  </a:lnTo>
                  <a:lnTo>
                    <a:pt x="161" y="308"/>
                  </a:lnTo>
                  <a:lnTo>
                    <a:pt x="149" y="300"/>
                  </a:lnTo>
                  <a:lnTo>
                    <a:pt x="136" y="293"/>
                  </a:lnTo>
                  <a:lnTo>
                    <a:pt x="124" y="288"/>
                  </a:lnTo>
                  <a:lnTo>
                    <a:pt x="111" y="282"/>
                  </a:lnTo>
                  <a:lnTo>
                    <a:pt x="98" y="276"/>
                  </a:lnTo>
                  <a:lnTo>
                    <a:pt x="86" y="271"/>
                  </a:lnTo>
                  <a:lnTo>
                    <a:pt x="72" y="265"/>
                  </a:lnTo>
                  <a:lnTo>
                    <a:pt x="60" y="259"/>
                  </a:lnTo>
                  <a:lnTo>
                    <a:pt x="50" y="252"/>
                  </a:lnTo>
                  <a:lnTo>
                    <a:pt x="40" y="245"/>
                  </a:lnTo>
                  <a:lnTo>
                    <a:pt x="31" y="236"/>
                  </a:lnTo>
                  <a:lnTo>
                    <a:pt x="25" y="225"/>
                  </a:lnTo>
                  <a:lnTo>
                    <a:pt x="20" y="214"/>
                  </a:lnTo>
                  <a:lnTo>
                    <a:pt x="18" y="202"/>
                  </a:lnTo>
                  <a:lnTo>
                    <a:pt x="17" y="189"/>
                  </a:lnTo>
                  <a:lnTo>
                    <a:pt x="19" y="176"/>
                  </a:lnTo>
                  <a:lnTo>
                    <a:pt x="23" y="158"/>
                  </a:lnTo>
                  <a:lnTo>
                    <a:pt x="26" y="139"/>
                  </a:lnTo>
                  <a:lnTo>
                    <a:pt x="29" y="121"/>
                  </a:lnTo>
                  <a:lnTo>
                    <a:pt x="29" y="103"/>
                  </a:lnTo>
                  <a:lnTo>
                    <a:pt x="28" y="85"/>
                  </a:lnTo>
                  <a:lnTo>
                    <a:pt x="26" y="67"/>
                  </a:lnTo>
                  <a:lnTo>
                    <a:pt x="21" y="50"/>
                  </a:lnTo>
                  <a:lnTo>
                    <a:pt x="13" y="32"/>
                  </a:lnTo>
                  <a:lnTo>
                    <a:pt x="12" y="29"/>
                  </a:lnTo>
                  <a:lnTo>
                    <a:pt x="12" y="26"/>
                  </a:lnTo>
                  <a:lnTo>
                    <a:pt x="12" y="23"/>
                  </a:lnTo>
                  <a:lnTo>
                    <a:pt x="12" y="19"/>
                  </a:lnTo>
                  <a:lnTo>
                    <a:pt x="13" y="17"/>
                  </a:lnTo>
                  <a:lnTo>
                    <a:pt x="13" y="14"/>
                  </a:lnTo>
                  <a:lnTo>
                    <a:pt x="14" y="11"/>
                  </a:lnTo>
                  <a:lnTo>
                    <a:pt x="15" y="7"/>
                  </a:lnTo>
                  <a:lnTo>
                    <a:pt x="15" y="6"/>
                  </a:lnTo>
                  <a:lnTo>
                    <a:pt x="15" y="5"/>
                  </a:lnTo>
                  <a:lnTo>
                    <a:pt x="14" y="4"/>
                  </a:lnTo>
                  <a:lnTo>
                    <a:pt x="14" y="3"/>
                  </a:lnTo>
                  <a:lnTo>
                    <a:pt x="13" y="2"/>
                  </a:lnTo>
                  <a:lnTo>
                    <a:pt x="12" y="1"/>
                  </a:lnTo>
                  <a:lnTo>
                    <a:pt x="11" y="0"/>
                  </a:lnTo>
                  <a:lnTo>
                    <a:pt x="10" y="0"/>
                  </a:lnTo>
                  <a:lnTo>
                    <a:pt x="9" y="0"/>
                  </a:lnTo>
                  <a:lnTo>
                    <a:pt x="8" y="0"/>
                  </a:lnTo>
                  <a:lnTo>
                    <a:pt x="7" y="0"/>
                  </a:lnTo>
                  <a:lnTo>
                    <a:pt x="6" y="1"/>
                  </a:lnTo>
                  <a:lnTo>
                    <a:pt x="5" y="2"/>
                  </a:lnTo>
                  <a:lnTo>
                    <a:pt x="4" y="3"/>
                  </a:lnTo>
                  <a:lnTo>
                    <a:pt x="4" y="4"/>
                  </a:lnTo>
                  <a:lnTo>
                    <a:pt x="3" y="5"/>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6" name="Freeform 107"/>
            <p:cNvSpPr>
              <a:spLocks/>
            </p:cNvSpPr>
            <p:nvPr/>
          </p:nvSpPr>
          <p:spPr bwMode="auto">
            <a:xfrm>
              <a:off x="301" y="2835"/>
              <a:ext cx="241" cy="407"/>
            </a:xfrm>
            <a:custGeom>
              <a:avLst/>
              <a:gdLst>
                <a:gd name="T0" fmla="*/ 2 w 241"/>
                <a:gd name="T1" fmla="*/ 23 h 407"/>
                <a:gd name="T2" fmla="*/ 1 w 241"/>
                <a:gd name="T3" fmla="*/ 50 h 407"/>
                <a:gd name="T4" fmla="*/ 0 w 241"/>
                <a:gd name="T5" fmla="*/ 77 h 407"/>
                <a:gd name="T6" fmla="*/ 1 w 241"/>
                <a:gd name="T7" fmla="*/ 86 h 407"/>
                <a:gd name="T8" fmla="*/ 4 w 241"/>
                <a:gd name="T9" fmla="*/ 94 h 407"/>
                <a:gd name="T10" fmla="*/ 9 w 241"/>
                <a:gd name="T11" fmla="*/ 104 h 407"/>
                <a:gd name="T12" fmla="*/ 17 w 241"/>
                <a:gd name="T13" fmla="*/ 116 h 407"/>
                <a:gd name="T14" fmla="*/ 26 w 241"/>
                <a:gd name="T15" fmla="*/ 128 h 407"/>
                <a:gd name="T16" fmla="*/ 46 w 241"/>
                <a:gd name="T17" fmla="*/ 169 h 407"/>
                <a:gd name="T18" fmla="*/ 71 w 241"/>
                <a:gd name="T19" fmla="*/ 224 h 407"/>
                <a:gd name="T20" fmla="*/ 99 w 241"/>
                <a:gd name="T21" fmla="*/ 278 h 407"/>
                <a:gd name="T22" fmla="*/ 124 w 241"/>
                <a:gd name="T23" fmla="*/ 303 h 407"/>
                <a:gd name="T24" fmla="*/ 146 w 241"/>
                <a:gd name="T25" fmla="*/ 330 h 407"/>
                <a:gd name="T26" fmla="*/ 162 w 241"/>
                <a:gd name="T27" fmla="*/ 352 h 407"/>
                <a:gd name="T28" fmla="*/ 171 w 241"/>
                <a:gd name="T29" fmla="*/ 359 h 407"/>
                <a:gd name="T30" fmla="*/ 180 w 241"/>
                <a:gd name="T31" fmla="*/ 364 h 407"/>
                <a:gd name="T32" fmla="*/ 197 w 241"/>
                <a:gd name="T33" fmla="*/ 374 h 407"/>
                <a:gd name="T34" fmla="*/ 213 w 241"/>
                <a:gd name="T35" fmla="*/ 391 h 407"/>
                <a:gd name="T36" fmla="*/ 232 w 241"/>
                <a:gd name="T37" fmla="*/ 406 h 407"/>
                <a:gd name="T38" fmla="*/ 236 w 241"/>
                <a:gd name="T39" fmla="*/ 406 h 407"/>
                <a:gd name="T40" fmla="*/ 238 w 241"/>
                <a:gd name="T41" fmla="*/ 404 h 407"/>
                <a:gd name="T42" fmla="*/ 240 w 241"/>
                <a:gd name="T43" fmla="*/ 401 h 407"/>
                <a:gd name="T44" fmla="*/ 240 w 241"/>
                <a:gd name="T45" fmla="*/ 397 h 407"/>
                <a:gd name="T46" fmla="*/ 237 w 241"/>
                <a:gd name="T47" fmla="*/ 395 h 407"/>
                <a:gd name="T48" fmla="*/ 221 w 241"/>
                <a:gd name="T49" fmla="*/ 383 h 407"/>
                <a:gd name="T50" fmla="*/ 201 w 241"/>
                <a:gd name="T51" fmla="*/ 361 h 407"/>
                <a:gd name="T52" fmla="*/ 175 w 241"/>
                <a:gd name="T53" fmla="*/ 348 h 407"/>
                <a:gd name="T54" fmla="*/ 152 w 241"/>
                <a:gd name="T55" fmla="*/ 318 h 407"/>
                <a:gd name="T56" fmla="*/ 127 w 241"/>
                <a:gd name="T57" fmla="*/ 288 h 407"/>
                <a:gd name="T58" fmla="*/ 96 w 241"/>
                <a:gd name="T59" fmla="*/ 250 h 407"/>
                <a:gd name="T60" fmla="*/ 66 w 241"/>
                <a:gd name="T61" fmla="*/ 185 h 407"/>
                <a:gd name="T62" fmla="*/ 35 w 241"/>
                <a:gd name="T63" fmla="*/ 120 h 407"/>
                <a:gd name="T64" fmla="*/ 17 w 241"/>
                <a:gd name="T65" fmla="*/ 95 h 407"/>
                <a:gd name="T66" fmla="*/ 13 w 241"/>
                <a:gd name="T67" fmla="*/ 86 h 407"/>
                <a:gd name="T68" fmla="*/ 12 w 241"/>
                <a:gd name="T69" fmla="*/ 77 h 407"/>
                <a:gd name="T70" fmla="*/ 12 w 241"/>
                <a:gd name="T71" fmla="*/ 50 h 407"/>
                <a:gd name="T72" fmla="*/ 13 w 241"/>
                <a:gd name="T73" fmla="*/ 23 h 407"/>
                <a:gd name="T74" fmla="*/ 12 w 241"/>
                <a:gd name="T75" fmla="*/ 5 h 407"/>
                <a:gd name="T76" fmla="*/ 10 w 241"/>
                <a:gd name="T77" fmla="*/ 2 h 407"/>
                <a:gd name="T78" fmla="*/ 7 w 241"/>
                <a:gd name="T79" fmla="*/ 0 h 407"/>
                <a:gd name="T80" fmla="*/ 3 w 241"/>
                <a:gd name="T81" fmla="*/ 0 h 407"/>
                <a:gd name="T82" fmla="*/ 0 w 241"/>
                <a:gd name="T83" fmla="*/ 4 h 4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407"/>
                <a:gd name="T128" fmla="*/ 241 w 241"/>
                <a:gd name="T129" fmla="*/ 407 h 4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407">
                  <a:moveTo>
                    <a:pt x="0" y="6"/>
                  </a:moveTo>
                  <a:lnTo>
                    <a:pt x="1" y="15"/>
                  </a:lnTo>
                  <a:lnTo>
                    <a:pt x="2" y="23"/>
                  </a:lnTo>
                  <a:lnTo>
                    <a:pt x="2" y="32"/>
                  </a:lnTo>
                  <a:lnTo>
                    <a:pt x="1" y="41"/>
                  </a:lnTo>
                  <a:lnTo>
                    <a:pt x="1" y="50"/>
                  </a:lnTo>
                  <a:lnTo>
                    <a:pt x="0" y="59"/>
                  </a:lnTo>
                  <a:lnTo>
                    <a:pt x="0" y="67"/>
                  </a:lnTo>
                  <a:lnTo>
                    <a:pt x="0" y="77"/>
                  </a:lnTo>
                  <a:lnTo>
                    <a:pt x="0" y="80"/>
                  </a:lnTo>
                  <a:lnTo>
                    <a:pt x="1" y="83"/>
                  </a:lnTo>
                  <a:lnTo>
                    <a:pt x="1" y="86"/>
                  </a:lnTo>
                  <a:lnTo>
                    <a:pt x="2" y="89"/>
                  </a:lnTo>
                  <a:lnTo>
                    <a:pt x="3" y="92"/>
                  </a:lnTo>
                  <a:lnTo>
                    <a:pt x="4" y="94"/>
                  </a:lnTo>
                  <a:lnTo>
                    <a:pt x="5" y="97"/>
                  </a:lnTo>
                  <a:lnTo>
                    <a:pt x="6" y="100"/>
                  </a:lnTo>
                  <a:lnTo>
                    <a:pt x="9" y="104"/>
                  </a:lnTo>
                  <a:lnTo>
                    <a:pt x="11" y="108"/>
                  </a:lnTo>
                  <a:lnTo>
                    <a:pt x="14" y="112"/>
                  </a:lnTo>
                  <a:lnTo>
                    <a:pt x="17" y="116"/>
                  </a:lnTo>
                  <a:lnTo>
                    <a:pt x="20" y="120"/>
                  </a:lnTo>
                  <a:lnTo>
                    <a:pt x="23" y="124"/>
                  </a:lnTo>
                  <a:lnTo>
                    <a:pt x="26" y="128"/>
                  </a:lnTo>
                  <a:lnTo>
                    <a:pt x="29" y="133"/>
                  </a:lnTo>
                  <a:lnTo>
                    <a:pt x="37" y="150"/>
                  </a:lnTo>
                  <a:lnTo>
                    <a:pt x="46" y="169"/>
                  </a:lnTo>
                  <a:lnTo>
                    <a:pt x="55" y="188"/>
                  </a:lnTo>
                  <a:lnTo>
                    <a:pt x="62" y="207"/>
                  </a:lnTo>
                  <a:lnTo>
                    <a:pt x="71" y="224"/>
                  </a:lnTo>
                  <a:lnTo>
                    <a:pt x="80" y="243"/>
                  </a:lnTo>
                  <a:lnTo>
                    <a:pt x="88" y="261"/>
                  </a:lnTo>
                  <a:lnTo>
                    <a:pt x="99" y="278"/>
                  </a:lnTo>
                  <a:lnTo>
                    <a:pt x="108" y="286"/>
                  </a:lnTo>
                  <a:lnTo>
                    <a:pt x="116" y="294"/>
                  </a:lnTo>
                  <a:lnTo>
                    <a:pt x="124" y="303"/>
                  </a:lnTo>
                  <a:lnTo>
                    <a:pt x="132" y="311"/>
                  </a:lnTo>
                  <a:lnTo>
                    <a:pt x="139" y="321"/>
                  </a:lnTo>
                  <a:lnTo>
                    <a:pt x="146" y="330"/>
                  </a:lnTo>
                  <a:lnTo>
                    <a:pt x="154" y="340"/>
                  </a:lnTo>
                  <a:lnTo>
                    <a:pt x="160" y="349"/>
                  </a:lnTo>
                  <a:lnTo>
                    <a:pt x="162" y="352"/>
                  </a:lnTo>
                  <a:lnTo>
                    <a:pt x="165" y="355"/>
                  </a:lnTo>
                  <a:lnTo>
                    <a:pt x="168" y="357"/>
                  </a:lnTo>
                  <a:lnTo>
                    <a:pt x="171" y="359"/>
                  </a:lnTo>
                  <a:lnTo>
                    <a:pt x="174" y="361"/>
                  </a:lnTo>
                  <a:lnTo>
                    <a:pt x="177" y="362"/>
                  </a:lnTo>
                  <a:lnTo>
                    <a:pt x="180" y="364"/>
                  </a:lnTo>
                  <a:lnTo>
                    <a:pt x="184" y="365"/>
                  </a:lnTo>
                  <a:lnTo>
                    <a:pt x="191" y="369"/>
                  </a:lnTo>
                  <a:lnTo>
                    <a:pt x="197" y="374"/>
                  </a:lnTo>
                  <a:lnTo>
                    <a:pt x="203" y="380"/>
                  </a:lnTo>
                  <a:lnTo>
                    <a:pt x="208" y="386"/>
                  </a:lnTo>
                  <a:lnTo>
                    <a:pt x="213" y="391"/>
                  </a:lnTo>
                  <a:lnTo>
                    <a:pt x="219" y="397"/>
                  </a:lnTo>
                  <a:lnTo>
                    <a:pt x="226" y="402"/>
                  </a:lnTo>
                  <a:lnTo>
                    <a:pt x="232" y="406"/>
                  </a:lnTo>
                  <a:lnTo>
                    <a:pt x="233" y="406"/>
                  </a:lnTo>
                  <a:lnTo>
                    <a:pt x="234" y="406"/>
                  </a:lnTo>
                  <a:lnTo>
                    <a:pt x="236" y="406"/>
                  </a:lnTo>
                  <a:lnTo>
                    <a:pt x="237" y="406"/>
                  </a:lnTo>
                  <a:lnTo>
                    <a:pt x="238" y="405"/>
                  </a:lnTo>
                  <a:lnTo>
                    <a:pt x="238" y="404"/>
                  </a:lnTo>
                  <a:lnTo>
                    <a:pt x="239" y="403"/>
                  </a:lnTo>
                  <a:lnTo>
                    <a:pt x="240" y="402"/>
                  </a:lnTo>
                  <a:lnTo>
                    <a:pt x="240" y="401"/>
                  </a:lnTo>
                  <a:lnTo>
                    <a:pt x="240" y="400"/>
                  </a:lnTo>
                  <a:lnTo>
                    <a:pt x="240" y="399"/>
                  </a:lnTo>
                  <a:lnTo>
                    <a:pt x="240" y="397"/>
                  </a:lnTo>
                  <a:lnTo>
                    <a:pt x="239" y="396"/>
                  </a:lnTo>
                  <a:lnTo>
                    <a:pt x="238" y="395"/>
                  </a:lnTo>
                  <a:lnTo>
                    <a:pt x="237" y="395"/>
                  </a:lnTo>
                  <a:lnTo>
                    <a:pt x="236" y="394"/>
                  </a:lnTo>
                  <a:lnTo>
                    <a:pt x="228" y="388"/>
                  </a:lnTo>
                  <a:lnTo>
                    <a:pt x="221" y="383"/>
                  </a:lnTo>
                  <a:lnTo>
                    <a:pt x="214" y="375"/>
                  </a:lnTo>
                  <a:lnTo>
                    <a:pt x="207" y="368"/>
                  </a:lnTo>
                  <a:lnTo>
                    <a:pt x="201" y="361"/>
                  </a:lnTo>
                  <a:lnTo>
                    <a:pt x="193" y="355"/>
                  </a:lnTo>
                  <a:lnTo>
                    <a:pt x="184" y="351"/>
                  </a:lnTo>
                  <a:lnTo>
                    <a:pt x="175" y="348"/>
                  </a:lnTo>
                  <a:lnTo>
                    <a:pt x="167" y="339"/>
                  </a:lnTo>
                  <a:lnTo>
                    <a:pt x="159" y="328"/>
                  </a:lnTo>
                  <a:lnTo>
                    <a:pt x="152" y="318"/>
                  </a:lnTo>
                  <a:lnTo>
                    <a:pt x="144" y="307"/>
                  </a:lnTo>
                  <a:lnTo>
                    <a:pt x="135" y="298"/>
                  </a:lnTo>
                  <a:lnTo>
                    <a:pt x="127" y="288"/>
                  </a:lnTo>
                  <a:lnTo>
                    <a:pt x="118" y="279"/>
                  </a:lnTo>
                  <a:lnTo>
                    <a:pt x="108" y="270"/>
                  </a:lnTo>
                  <a:lnTo>
                    <a:pt x="96" y="250"/>
                  </a:lnTo>
                  <a:lnTo>
                    <a:pt x="85" y="229"/>
                  </a:lnTo>
                  <a:lnTo>
                    <a:pt x="76" y="207"/>
                  </a:lnTo>
                  <a:lnTo>
                    <a:pt x="66" y="185"/>
                  </a:lnTo>
                  <a:lnTo>
                    <a:pt x="57" y="163"/>
                  </a:lnTo>
                  <a:lnTo>
                    <a:pt x="46" y="142"/>
                  </a:lnTo>
                  <a:lnTo>
                    <a:pt x="35" y="120"/>
                  </a:lnTo>
                  <a:lnTo>
                    <a:pt x="20" y="100"/>
                  </a:lnTo>
                  <a:lnTo>
                    <a:pt x="18" y="98"/>
                  </a:lnTo>
                  <a:lnTo>
                    <a:pt x="17" y="95"/>
                  </a:lnTo>
                  <a:lnTo>
                    <a:pt x="15" y="92"/>
                  </a:lnTo>
                  <a:lnTo>
                    <a:pt x="14" y="89"/>
                  </a:lnTo>
                  <a:lnTo>
                    <a:pt x="13" y="86"/>
                  </a:lnTo>
                  <a:lnTo>
                    <a:pt x="12" y="83"/>
                  </a:lnTo>
                  <a:lnTo>
                    <a:pt x="12" y="80"/>
                  </a:lnTo>
                  <a:lnTo>
                    <a:pt x="12" y="77"/>
                  </a:lnTo>
                  <a:lnTo>
                    <a:pt x="12" y="68"/>
                  </a:lnTo>
                  <a:lnTo>
                    <a:pt x="12" y="60"/>
                  </a:lnTo>
                  <a:lnTo>
                    <a:pt x="12" y="50"/>
                  </a:lnTo>
                  <a:lnTo>
                    <a:pt x="13" y="41"/>
                  </a:lnTo>
                  <a:lnTo>
                    <a:pt x="13" y="32"/>
                  </a:lnTo>
                  <a:lnTo>
                    <a:pt x="13" y="23"/>
                  </a:lnTo>
                  <a:lnTo>
                    <a:pt x="13" y="15"/>
                  </a:lnTo>
                  <a:lnTo>
                    <a:pt x="12" y="6"/>
                  </a:lnTo>
                  <a:lnTo>
                    <a:pt x="12" y="5"/>
                  </a:lnTo>
                  <a:lnTo>
                    <a:pt x="11" y="4"/>
                  </a:lnTo>
                  <a:lnTo>
                    <a:pt x="11" y="2"/>
                  </a:lnTo>
                  <a:lnTo>
                    <a:pt x="10" y="2"/>
                  </a:lnTo>
                  <a:lnTo>
                    <a:pt x="9" y="1"/>
                  </a:lnTo>
                  <a:lnTo>
                    <a:pt x="8" y="0"/>
                  </a:lnTo>
                  <a:lnTo>
                    <a:pt x="7" y="0"/>
                  </a:lnTo>
                  <a:lnTo>
                    <a:pt x="6" y="0"/>
                  </a:lnTo>
                  <a:lnTo>
                    <a:pt x="5" y="0"/>
                  </a:lnTo>
                  <a:lnTo>
                    <a:pt x="3" y="0"/>
                  </a:lnTo>
                  <a:lnTo>
                    <a:pt x="2" y="1"/>
                  </a:lnTo>
                  <a:lnTo>
                    <a:pt x="1" y="2"/>
                  </a:lnTo>
                  <a:lnTo>
                    <a:pt x="0" y="4"/>
                  </a:lnTo>
                  <a:lnTo>
                    <a:pt x="0" y="5"/>
                  </a:lnTo>
                  <a:lnTo>
                    <a:pt x="0" y="6"/>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7" name="Freeform 108"/>
            <p:cNvSpPr>
              <a:spLocks/>
            </p:cNvSpPr>
            <p:nvPr/>
          </p:nvSpPr>
          <p:spPr bwMode="auto">
            <a:xfrm>
              <a:off x="918" y="3184"/>
              <a:ext cx="83" cy="168"/>
            </a:xfrm>
            <a:custGeom>
              <a:avLst/>
              <a:gdLst>
                <a:gd name="T0" fmla="*/ 70 w 83"/>
                <a:gd name="T1" fmla="*/ 13 h 168"/>
                <a:gd name="T2" fmla="*/ 66 w 83"/>
                <a:gd name="T3" fmla="*/ 27 h 168"/>
                <a:gd name="T4" fmla="*/ 59 w 83"/>
                <a:gd name="T5" fmla="*/ 42 h 168"/>
                <a:gd name="T6" fmla="*/ 49 w 83"/>
                <a:gd name="T7" fmla="*/ 53 h 168"/>
                <a:gd name="T8" fmla="*/ 33 w 83"/>
                <a:gd name="T9" fmla="*/ 69 h 168"/>
                <a:gd name="T10" fmla="*/ 13 w 83"/>
                <a:gd name="T11" fmla="*/ 93 h 168"/>
                <a:gd name="T12" fmla="*/ 2 w 83"/>
                <a:gd name="T13" fmla="*/ 120 h 168"/>
                <a:gd name="T14" fmla="*/ 2 w 83"/>
                <a:gd name="T15" fmla="*/ 149 h 168"/>
                <a:gd name="T16" fmla="*/ 9 w 83"/>
                <a:gd name="T17" fmla="*/ 165 h 168"/>
                <a:gd name="T18" fmla="*/ 11 w 83"/>
                <a:gd name="T19" fmla="*/ 166 h 168"/>
                <a:gd name="T20" fmla="*/ 12 w 83"/>
                <a:gd name="T21" fmla="*/ 167 h 168"/>
                <a:gd name="T22" fmla="*/ 15 w 83"/>
                <a:gd name="T23" fmla="*/ 167 h 168"/>
                <a:gd name="T24" fmla="*/ 17 w 83"/>
                <a:gd name="T25" fmla="*/ 165 h 168"/>
                <a:gd name="T26" fmla="*/ 18 w 83"/>
                <a:gd name="T27" fmla="*/ 163 h 168"/>
                <a:gd name="T28" fmla="*/ 19 w 83"/>
                <a:gd name="T29" fmla="*/ 161 h 168"/>
                <a:gd name="T30" fmla="*/ 18 w 83"/>
                <a:gd name="T31" fmla="*/ 159 h 168"/>
                <a:gd name="T32" fmla="*/ 13 w 83"/>
                <a:gd name="T33" fmla="*/ 149 h 168"/>
                <a:gd name="T34" fmla="*/ 11 w 83"/>
                <a:gd name="T35" fmla="*/ 130 h 168"/>
                <a:gd name="T36" fmla="*/ 15 w 83"/>
                <a:gd name="T37" fmla="*/ 112 h 168"/>
                <a:gd name="T38" fmla="*/ 24 w 83"/>
                <a:gd name="T39" fmla="*/ 96 h 168"/>
                <a:gd name="T40" fmla="*/ 39 w 83"/>
                <a:gd name="T41" fmla="*/ 80 h 168"/>
                <a:gd name="T42" fmla="*/ 56 w 83"/>
                <a:gd name="T43" fmla="*/ 62 h 168"/>
                <a:gd name="T44" fmla="*/ 70 w 83"/>
                <a:gd name="T45" fmla="*/ 42 h 168"/>
                <a:gd name="T46" fmla="*/ 80 w 83"/>
                <a:gd name="T47" fmla="*/ 19 h 168"/>
                <a:gd name="T48" fmla="*/ 82 w 83"/>
                <a:gd name="T49" fmla="*/ 5 h 168"/>
                <a:gd name="T50" fmla="*/ 81 w 83"/>
                <a:gd name="T51" fmla="*/ 3 h 168"/>
                <a:gd name="T52" fmla="*/ 80 w 83"/>
                <a:gd name="T53" fmla="*/ 1 h 168"/>
                <a:gd name="T54" fmla="*/ 78 w 83"/>
                <a:gd name="T55" fmla="*/ 0 h 168"/>
                <a:gd name="T56" fmla="*/ 77 w 83"/>
                <a:gd name="T57" fmla="*/ 0 h 168"/>
                <a:gd name="T58" fmla="*/ 74 w 83"/>
                <a:gd name="T59" fmla="*/ 0 h 168"/>
                <a:gd name="T60" fmla="*/ 72 w 83"/>
                <a:gd name="T61" fmla="*/ 2 h 168"/>
                <a:gd name="T62" fmla="*/ 71 w 83"/>
                <a:gd name="T63" fmla="*/ 4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
                <a:gd name="T97" fmla="*/ 0 h 168"/>
                <a:gd name="T98" fmla="*/ 83 w 8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 h="168">
                  <a:moveTo>
                    <a:pt x="71" y="5"/>
                  </a:moveTo>
                  <a:lnTo>
                    <a:pt x="70" y="13"/>
                  </a:lnTo>
                  <a:lnTo>
                    <a:pt x="69" y="21"/>
                  </a:lnTo>
                  <a:lnTo>
                    <a:pt x="66" y="27"/>
                  </a:lnTo>
                  <a:lnTo>
                    <a:pt x="62" y="35"/>
                  </a:lnTo>
                  <a:lnTo>
                    <a:pt x="59" y="42"/>
                  </a:lnTo>
                  <a:lnTo>
                    <a:pt x="54" y="47"/>
                  </a:lnTo>
                  <a:lnTo>
                    <a:pt x="49" y="53"/>
                  </a:lnTo>
                  <a:lnTo>
                    <a:pt x="44" y="58"/>
                  </a:lnTo>
                  <a:lnTo>
                    <a:pt x="33" y="69"/>
                  </a:lnTo>
                  <a:lnTo>
                    <a:pt x="22" y="80"/>
                  </a:lnTo>
                  <a:lnTo>
                    <a:pt x="13" y="93"/>
                  </a:lnTo>
                  <a:lnTo>
                    <a:pt x="6" y="107"/>
                  </a:lnTo>
                  <a:lnTo>
                    <a:pt x="2" y="120"/>
                  </a:lnTo>
                  <a:lnTo>
                    <a:pt x="0" y="135"/>
                  </a:lnTo>
                  <a:lnTo>
                    <a:pt x="2" y="149"/>
                  </a:lnTo>
                  <a:lnTo>
                    <a:pt x="8" y="164"/>
                  </a:lnTo>
                  <a:lnTo>
                    <a:pt x="9" y="165"/>
                  </a:lnTo>
                  <a:lnTo>
                    <a:pt x="10" y="166"/>
                  </a:lnTo>
                  <a:lnTo>
                    <a:pt x="11" y="166"/>
                  </a:lnTo>
                  <a:lnTo>
                    <a:pt x="12" y="167"/>
                  </a:lnTo>
                  <a:lnTo>
                    <a:pt x="14" y="167"/>
                  </a:lnTo>
                  <a:lnTo>
                    <a:pt x="15" y="167"/>
                  </a:lnTo>
                  <a:lnTo>
                    <a:pt x="16" y="166"/>
                  </a:lnTo>
                  <a:lnTo>
                    <a:pt x="17" y="165"/>
                  </a:lnTo>
                  <a:lnTo>
                    <a:pt x="18" y="164"/>
                  </a:lnTo>
                  <a:lnTo>
                    <a:pt x="18" y="163"/>
                  </a:lnTo>
                  <a:lnTo>
                    <a:pt x="19" y="162"/>
                  </a:lnTo>
                  <a:lnTo>
                    <a:pt x="19" y="161"/>
                  </a:lnTo>
                  <a:lnTo>
                    <a:pt x="19" y="160"/>
                  </a:lnTo>
                  <a:lnTo>
                    <a:pt x="18" y="159"/>
                  </a:lnTo>
                  <a:lnTo>
                    <a:pt x="18" y="158"/>
                  </a:lnTo>
                  <a:lnTo>
                    <a:pt x="13" y="149"/>
                  </a:lnTo>
                  <a:lnTo>
                    <a:pt x="11" y="140"/>
                  </a:lnTo>
                  <a:lnTo>
                    <a:pt x="11" y="130"/>
                  </a:lnTo>
                  <a:lnTo>
                    <a:pt x="12" y="122"/>
                  </a:lnTo>
                  <a:lnTo>
                    <a:pt x="15" y="112"/>
                  </a:lnTo>
                  <a:lnTo>
                    <a:pt x="19" y="104"/>
                  </a:lnTo>
                  <a:lnTo>
                    <a:pt x="24" y="96"/>
                  </a:lnTo>
                  <a:lnTo>
                    <a:pt x="30" y="89"/>
                  </a:lnTo>
                  <a:lnTo>
                    <a:pt x="39" y="80"/>
                  </a:lnTo>
                  <a:lnTo>
                    <a:pt x="48" y="72"/>
                  </a:lnTo>
                  <a:lnTo>
                    <a:pt x="56" y="62"/>
                  </a:lnTo>
                  <a:lnTo>
                    <a:pt x="64" y="52"/>
                  </a:lnTo>
                  <a:lnTo>
                    <a:pt x="70" y="42"/>
                  </a:lnTo>
                  <a:lnTo>
                    <a:pt x="76" y="31"/>
                  </a:lnTo>
                  <a:lnTo>
                    <a:pt x="80" y="19"/>
                  </a:lnTo>
                  <a:lnTo>
                    <a:pt x="82" y="7"/>
                  </a:lnTo>
                  <a:lnTo>
                    <a:pt x="82" y="5"/>
                  </a:lnTo>
                  <a:lnTo>
                    <a:pt x="82" y="4"/>
                  </a:lnTo>
                  <a:lnTo>
                    <a:pt x="81" y="3"/>
                  </a:lnTo>
                  <a:lnTo>
                    <a:pt x="81" y="2"/>
                  </a:lnTo>
                  <a:lnTo>
                    <a:pt x="80" y="1"/>
                  </a:lnTo>
                  <a:lnTo>
                    <a:pt x="79" y="0"/>
                  </a:lnTo>
                  <a:lnTo>
                    <a:pt x="78" y="0"/>
                  </a:lnTo>
                  <a:lnTo>
                    <a:pt x="77" y="0"/>
                  </a:lnTo>
                  <a:lnTo>
                    <a:pt x="76" y="0"/>
                  </a:lnTo>
                  <a:lnTo>
                    <a:pt x="74" y="0"/>
                  </a:lnTo>
                  <a:lnTo>
                    <a:pt x="73" y="1"/>
                  </a:lnTo>
                  <a:lnTo>
                    <a:pt x="72" y="2"/>
                  </a:lnTo>
                  <a:lnTo>
                    <a:pt x="72" y="3"/>
                  </a:lnTo>
                  <a:lnTo>
                    <a:pt x="71" y="4"/>
                  </a:lnTo>
                  <a:lnTo>
                    <a:pt x="71" y="5"/>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8" name="Freeform 109"/>
            <p:cNvSpPr>
              <a:spLocks/>
            </p:cNvSpPr>
            <p:nvPr/>
          </p:nvSpPr>
          <p:spPr bwMode="auto">
            <a:xfrm>
              <a:off x="1031" y="2885"/>
              <a:ext cx="122" cy="140"/>
            </a:xfrm>
            <a:custGeom>
              <a:avLst/>
              <a:gdLst>
                <a:gd name="T0" fmla="*/ 7 w 122"/>
                <a:gd name="T1" fmla="*/ 16 h 140"/>
                <a:gd name="T2" fmla="*/ 18 w 122"/>
                <a:gd name="T3" fmla="*/ 23 h 140"/>
                <a:gd name="T4" fmla="*/ 30 w 122"/>
                <a:gd name="T5" fmla="*/ 30 h 140"/>
                <a:gd name="T6" fmla="*/ 43 w 122"/>
                <a:gd name="T7" fmla="*/ 35 h 140"/>
                <a:gd name="T8" fmla="*/ 53 w 122"/>
                <a:gd name="T9" fmla="*/ 39 h 140"/>
                <a:gd name="T10" fmla="*/ 56 w 122"/>
                <a:gd name="T11" fmla="*/ 43 h 140"/>
                <a:gd name="T12" fmla="*/ 61 w 122"/>
                <a:gd name="T13" fmla="*/ 47 h 140"/>
                <a:gd name="T14" fmla="*/ 65 w 122"/>
                <a:gd name="T15" fmla="*/ 51 h 140"/>
                <a:gd name="T16" fmla="*/ 75 w 122"/>
                <a:gd name="T17" fmla="*/ 58 h 140"/>
                <a:gd name="T18" fmla="*/ 74 w 122"/>
                <a:gd name="T19" fmla="*/ 58 h 140"/>
                <a:gd name="T20" fmla="*/ 76 w 122"/>
                <a:gd name="T21" fmla="*/ 69 h 140"/>
                <a:gd name="T22" fmla="*/ 77 w 122"/>
                <a:gd name="T23" fmla="*/ 81 h 140"/>
                <a:gd name="T24" fmla="*/ 79 w 122"/>
                <a:gd name="T25" fmla="*/ 91 h 140"/>
                <a:gd name="T26" fmla="*/ 83 w 122"/>
                <a:gd name="T27" fmla="*/ 102 h 140"/>
                <a:gd name="T28" fmla="*/ 90 w 122"/>
                <a:gd name="T29" fmla="*/ 112 h 140"/>
                <a:gd name="T30" fmla="*/ 96 w 122"/>
                <a:gd name="T31" fmla="*/ 121 h 140"/>
                <a:gd name="T32" fmla="*/ 103 w 122"/>
                <a:gd name="T33" fmla="*/ 131 h 140"/>
                <a:gd name="T34" fmla="*/ 113 w 122"/>
                <a:gd name="T35" fmla="*/ 138 h 140"/>
                <a:gd name="T36" fmla="*/ 115 w 122"/>
                <a:gd name="T37" fmla="*/ 139 h 140"/>
                <a:gd name="T38" fmla="*/ 116 w 122"/>
                <a:gd name="T39" fmla="*/ 139 h 140"/>
                <a:gd name="T40" fmla="*/ 119 w 122"/>
                <a:gd name="T41" fmla="*/ 138 h 140"/>
                <a:gd name="T42" fmla="*/ 120 w 122"/>
                <a:gd name="T43" fmla="*/ 136 h 140"/>
                <a:gd name="T44" fmla="*/ 121 w 122"/>
                <a:gd name="T45" fmla="*/ 134 h 140"/>
                <a:gd name="T46" fmla="*/ 121 w 122"/>
                <a:gd name="T47" fmla="*/ 132 h 140"/>
                <a:gd name="T48" fmla="*/ 120 w 122"/>
                <a:gd name="T49" fmla="*/ 130 h 140"/>
                <a:gd name="T50" fmla="*/ 119 w 122"/>
                <a:gd name="T51" fmla="*/ 128 h 140"/>
                <a:gd name="T52" fmla="*/ 110 w 122"/>
                <a:gd name="T53" fmla="*/ 121 h 140"/>
                <a:gd name="T54" fmla="*/ 103 w 122"/>
                <a:gd name="T55" fmla="*/ 113 h 140"/>
                <a:gd name="T56" fmla="*/ 98 w 122"/>
                <a:gd name="T57" fmla="*/ 104 h 140"/>
                <a:gd name="T58" fmla="*/ 92 w 122"/>
                <a:gd name="T59" fmla="*/ 93 h 140"/>
                <a:gd name="T60" fmla="*/ 90 w 122"/>
                <a:gd name="T61" fmla="*/ 87 h 140"/>
                <a:gd name="T62" fmla="*/ 88 w 122"/>
                <a:gd name="T63" fmla="*/ 79 h 140"/>
                <a:gd name="T64" fmla="*/ 87 w 122"/>
                <a:gd name="T65" fmla="*/ 71 h 140"/>
                <a:gd name="T66" fmla="*/ 87 w 122"/>
                <a:gd name="T67" fmla="*/ 63 h 140"/>
                <a:gd name="T68" fmla="*/ 82 w 122"/>
                <a:gd name="T69" fmla="*/ 49 h 140"/>
                <a:gd name="T70" fmla="*/ 81 w 122"/>
                <a:gd name="T71" fmla="*/ 49 h 140"/>
                <a:gd name="T72" fmla="*/ 75 w 122"/>
                <a:gd name="T73" fmla="*/ 44 h 140"/>
                <a:gd name="T74" fmla="*/ 65 w 122"/>
                <a:gd name="T75" fmla="*/ 35 h 140"/>
                <a:gd name="T76" fmla="*/ 53 w 122"/>
                <a:gd name="T77" fmla="*/ 27 h 140"/>
                <a:gd name="T78" fmla="*/ 41 w 122"/>
                <a:gd name="T79" fmla="*/ 21 h 140"/>
                <a:gd name="T80" fmla="*/ 29 w 122"/>
                <a:gd name="T81" fmla="*/ 15 h 140"/>
                <a:gd name="T82" fmla="*/ 23 w 122"/>
                <a:gd name="T83" fmla="*/ 13 h 140"/>
                <a:gd name="T84" fmla="*/ 18 w 122"/>
                <a:gd name="T85" fmla="*/ 10 h 140"/>
                <a:gd name="T86" fmla="*/ 14 w 122"/>
                <a:gd name="T87" fmla="*/ 7 h 140"/>
                <a:gd name="T88" fmla="*/ 9 w 122"/>
                <a:gd name="T89" fmla="*/ 2 h 140"/>
                <a:gd name="T90" fmla="*/ 7 w 122"/>
                <a:gd name="T91" fmla="*/ 1 h 140"/>
                <a:gd name="T92" fmla="*/ 6 w 122"/>
                <a:gd name="T93" fmla="*/ 0 h 140"/>
                <a:gd name="T94" fmla="*/ 3 w 122"/>
                <a:gd name="T95" fmla="*/ 1 h 140"/>
                <a:gd name="T96" fmla="*/ 1 w 122"/>
                <a:gd name="T97" fmla="*/ 3 h 140"/>
                <a:gd name="T98" fmla="*/ 0 w 122"/>
                <a:gd name="T99" fmla="*/ 5 h 140"/>
                <a:gd name="T100" fmla="*/ 0 w 122"/>
                <a:gd name="T101" fmla="*/ 7 h 140"/>
                <a:gd name="T102" fmla="*/ 0 w 122"/>
                <a:gd name="T103" fmla="*/ 9 h 140"/>
                <a:gd name="T104" fmla="*/ 2 w 122"/>
                <a:gd name="T105" fmla="*/ 11 h 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2"/>
                <a:gd name="T160" fmla="*/ 0 h 140"/>
                <a:gd name="T161" fmla="*/ 122 w 122"/>
                <a:gd name="T162" fmla="*/ 140 h 1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2" h="140">
                  <a:moveTo>
                    <a:pt x="2" y="11"/>
                  </a:moveTo>
                  <a:lnTo>
                    <a:pt x="7" y="16"/>
                  </a:lnTo>
                  <a:lnTo>
                    <a:pt x="13" y="20"/>
                  </a:lnTo>
                  <a:lnTo>
                    <a:pt x="18" y="23"/>
                  </a:lnTo>
                  <a:lnTo>
                    <a:pt x="25" y="26"/>
                  </a:lnTo>
                  <a:lnTo>
                    <a:pt x="30" y="30"/>
                  </a:lnTo>
                  <a:lnTo>
                    <a:pt x="37" y="33"/>
                  </a:lnTo>
                  <a:lnTo>
                    <a:pt x="43" y="35"/>
                  </a:lnTo>
                  <a:lnTo>
                    <a:pt x="50" y="38"/>
                  </a:lnTo>
                  <a:lnTo>
                    <a:pt x="53" y="39"/>
                  </a:lnTo>
                  <a:lnTo>
                    <a:pt x="54" y="41"/>
                  </a:lnTo>
                  <a:lnTo>
                    <a:pt x="56" y="43"/>
                  </a:lnTo>
                  <a:lnTo>
                    <a:pt x="58" y="45"/>
                  </a:lnTo>
                  <a:lnTo>
                    <a:pt x="61" y="47"/>
                  </a:lnTo>
                  <a:lnTo>
                    <a:pt x="63" y="49"/>
                  </a:lnTo>
                  <a:lnTo>
                    <a:pt x="65" y="51"/>
                  </a:lnTo>
                  <a:lnTo>
                    <a:pt x="67" y="53"/>
                  </a:lnTo>
                  <a:lnTo>
                    <a:pt x="75" y="58"/>
                  </a:lnTo>
                  <a:lnTo>
                    <a:pt x="72" y="55"/>
                  </a:lnTo>
                  <a:lnTo>
                    <a:pt x="74" y="58"/>
                  </a:lnTo>
                  <a:lnTo>
                    <a:pt x="75" y="63"/>
                  </a:lnTo>
                  <a:lnTo>
                    <a:pt x="76" y="69"/>
                  </a:lnTo>
                  <a:lnTo>
                    <a:pt x="77" y="75"/>
                  </a:lnTo>
                  <a:lnTo>
                    <a:pt x="77" y="81"/>
                  </a:lnTo>
                  <a:lnTo>
                    <a:pt x="78" y="87"/>
                  </a:lnTo>
                  <a:lnTo>
                    <a:pt x="79" y="91"/>
                  </a:lnTo>
                  <a:lnTo>
                    <a:pt x="80" y="97"/>
                  </a:lnTo>
                  <a:lnTo>
                    <a:pt x="83" y="102"/>
                  </a:lnTo>
                  <a:lnTo>
                    <a:pt x="86" y="106"/>
                  </a:lnTo>
                  <a:lnTo>
                    <a:pt x="90" y="112"/>
                  </a:lnTo>
                  <a:lnTo>
                    <a:pt x="92" y="117"/>
                  </a:lnTo>
                  <a:lnTo>
                    <a:pt x="96" y="121"/>
                  </a:lnTo>
                  <a:lnTo>
                    <a:pt x="100" y="126"/>
                  </a:lnTo>
                  <a:lnTo>
                    <a:pt x="103" y="131"/>
                  </a:lnTo>
                  <a:lnTo>
                    <a:pt x="107" y="134"/>
                  </a:lnTo>
                  <a:lnTo>
                    <a:pt x="113" y="138"/>
                  </a:lnTo>
                  <a:lnTo>
                    <a:pt x="114" y="138"/>
                  </a:lnTo>
                  <a:lnTo>
                    <a:pt x="115" y="139"/>
                  </a:lnTo>
                  <a:lnTo>
                    <a:pt x="116" y="139"/>
                  </a:lnTo>
                  <a:lnTo>
                    <a:pt x="117" y="138"/>
                  </a:lnTo>
                  <a:lnTo>
                    <a:pt x="119" y="138"/>
                  </a:lnTo>
                  <a:lnTo>
                    <a:pt x="119" y="137"/>
                  </a:lnTo>
                  <a:lnTo>
                    <a:pt x="120" y="136"/>
                  </a:lnTo>
                  <a:lnTo>
                    <a:pt x="121" y="135"/>
                  </a:lnTo>
                  <a:lnTo>
                    <a:pt x="121" y="134"/>
                  </a:lnTo>
                  <a:lnTo>
                    <a:pt x="121" y="132"/>
                  </a:lnTo>
                  <a:lnTo>
                    <a:pt x="121" y="131"/>
                  </a:lnTo>
                  <a:lnTo>
                    <a:pt x="120" y="130"/>
                  </a:lnTo>
                  <a:lnTo>
                    <a:pt x="120" y="129"/>
                  </a:lnTo>
                  <a:lnTo>
                    <a:pt x="119" y="128"/>
                  </a:lnTo>
                  <a:lnTo>
                    <a:pt x="115" y="125"/>
                  </a:lnTo>
                  <a:lnTo>
                    <a:pt x="110" y="121"/>
                  </a:lnTo>
                  <a:lnTo>
                    <a:pt x="107" y="118"/>
                  </a:lnTo>
                  <a:lnTo>
                    <a:pt x="103" y="113"/>
                  </a:lnTo>
                  <a:lnTo>
                    <a:pt x="101" y="108"/>
                  </a:lnTo>
                  <a:lnTo>
                    <a:pt x="98" y="104"/>
                  </a:lnTo>
                  <a:lnTo>
                    <a:pt x="95" y="99"/>
                  </a:lnTo>
                  <a:lnTo>
                    <a:pt x="92" y="93"/>
                  </a:lnTo>
                  <a:lnTo>
                    <a:pt x="91" y="90"/>
                  </a:lnTo>
                  <a:lnTo>
                    <a:pt x="90" y="87"/>
                  </a:lnTo>
                  <a:lnTo>
                    <a:pt x="89" y="83"/>
                  </a:lnTo>
                  <a:lnTo>
                    <a:pt x="88" y="79"/>
                  </a:lnTo>
                  <a:lnTo>
                    <a:pt x="88" y="75"/>
                  </a:lnTo>
                  <a:lnTo>
                    <a:pt x="87" y="71"/>
                  </a:lnTo>
                  <a:lnTo>
                    <a:pt x="87" y="66"/>
                  </a:lnTo>
                  <a:lnTo>
                    <a:pt x="87" y="63"/>
                  </a:lnTo>
                  <a:lnTo>
                    <a:pt x="82" y="50"/>
                  </a:lnTo>
                  <a:lnTo>
                    <a:pt x="82" y="49"/>
                  </a:lnTo>
                  <a:lnTo>
                    <a:pt x="81" y="49"/>
                  </a:lnTo>
                  <a:lnTo>
                    <a:pt x="80" y="48"/>
                  </a:lnTo>
                  <a:lnTo>
                    <a:pt x="75" y="44"/>
                  </a:lnTo>
                  <a:lnTo>
                    <a:pt x="69" y="39"/>
                  </a:lnTo>
                  <a:lnTo>
                    <a:pt x="65" y="35"/>
                  </a:lnTo>
                  <a:lnTo>
                    <a:pt x="59" y="31"/>
                  </a:lnTo>
                  <a:lnTo>
                    <a:pt x="53" y="27"/>
                  </a:lnTo>
                  <a:lnTo>
                    <a:pt x="47" y="24"/>
                  </a:lnTo>
                  <a:lnTo>
                    <a:pt x="41" y="21"/>
                  </a:lnTo>
                  <a:lnTo>
                    <a:pt x="35" y="18"/>
                  </a:lnTo>
                  <a:lnTo>
                    <a:pt x="29" y="15"/>
                  </a:lnTo>
                  <a:lnTo>
                    <a:pt x="26" y="14"/>
                  </a:lnTo>
                  <a:lnTo>
                    <a:pt x="23" y="13"/>
                  </a:lnTo>
                  <a:lnTo>
                    <a:pt x="21" y="11"/>
                  </a:lnTo>
                  <a:lnTo>
                    <a:pt x="18" y="10"/>
                  </a:lnTo>
                  <a:lnTo>
                    <a:pt x="16" y="8"/>
                  </a:lnTo>
                  <a:lnTo>
                    <a:pt x="14" y="7"/>
                  </a:lnTo>
                  <a:lnTo>
                    <a:pt x="11" y="5"/>
                  </a:lnTo>
                  <a:lnTo>
                    <a:pt x="9" y="2"/>
                  </a:lnTo>
                  <a:lnTo>
                    <a:pt x="8" y="1"/>
                  </a:lnTo>
                  <a:lnTo>
                    <a:pt x="7" y="1"/>
                  </a:lnTo>
                  <a:lnTo>
                    <a:pt x="6" y="1"/>
                  </a:lnTo>
                  <a:lnTo>
                    <a:pt x="6" y="0"/>
                  </a:lnTo>
                  <a:lnTo>
                    <a:pt x="4" y="1"/>
                  </a:lnTo>
                  <a:lnTo>
                    <a:pt x="3" y="1"/>
                  </a:lnTo>
                  <a:lnTo>
                    <a:pt x="2" y="2"/>
                  </a:lnTo>
                  <a:lnTo>
                    <a:pt x="1" y="3"/>
                  </a:lnTo>
                  <a:lnTo>
                    <a:pt x="1" y="4"/>
                  </a:lnTo>
                  <a:lnTo>
                    <a:pt x="0" y="5"/>
                  </a:lnTo>
                  <a:lnTo>
                    <a:pt x="0" y="6"/>
                  </a:lnTo>
                  <a:lnTo>
                    <a:pt x="0" y="7"/>
                  </a:lnTo>
                  <a:lnTo>
                    <a:pt x="0" y="8"/>
                  </a:lnTo>
                  <a:lnTo>
                    <a:pt x="0" y="9"/>
                  </a:lnTo>
                  <a:lnTo>
                    <a:pt x="1" y="10"/>
                  </a:lnTo>
                  <a:lnTo>
                    <a:pt x="2" y="11"/>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89" name="Freeform 110"/>
            <p:cNvSpPr>
              <a:spLocks/>
            </p:cNvSpPr>
            <p:nvPr/>
          </p:nvSpPr>
          <p:spPr bwMode="auto">
            <a:xfrm>
              <a:off x="889" y="2707"/>
              <a:ext cx="71" cy="195"/>
            </a:xfrm>
            <a:custGeom>
              <a:avLst/>
              <a:gdLst>
                <a:gd name="T0" fmla="*/ 57 w 71"/>
                <a:gd name="T1" fmla="*/ 8 h 195"/>
                <a:gd name="T2" fmla="*/ 57 w 71"/>
                <a:gd name="T3" fmla="*/ 10 h 195"/>
                <a:gd name="T4" fmla="*/ 57 w 71"/>
                <a:gd name="T5" fmla="*/ 11 h 195"/>
                <a:gd name="T6" fmla="*/ 57 w 71"/>
                <a:gd name="T7" fmla="*/ 14 h 195"/>
                <a:gd name="T8" fmla="*/ 60 w 71"/>
                <a:gd name="T9" fmla="*/ 22 h 195"/>
                <a:gd name="T10" fmla="*/ 58 w 71"/>
                <a:gd name="T11" fmla="*/ 20 h 195"/>
                <a:gd name="T12" fmla="*/ 43 w 71"/>
                <a:gd name="T13" fmla="*/ 45 h 195"/>
                <a:gd name="T14" fmla="*/ 31 w 71"/>
                <a:gd name="T15" fmla="*/ 72 h 195"/>
                <a:gd name="T16" fmla="*/ 23 w 71"/>
                <a:gd name="T17" fmla="*/ 102 h 195"/>
                <a:gd name="T18" fmla="*/ 21 w 71"/>
                <a:gd name="T19" fmla="*/ 134 h 195"/>
                <a:gd name="T20" fmla="*/ 19 w 71"/>
                <a:gd name="T21" fmla="*/ 147 h 195"/>
                <a:gd name="T22" fmla="*/ 14 w 71"/>
                <a:gd name="T23" fmla="*/ 160 h 195"/>
                <a:gd name="T24" fmla="*/ 6 w 71"/>
                <a:gd name="T25" fmla="*/ 172 h 195"/>
                <a:gd name="T26" fmla="*/ 0 w 71"/>
                <a:gd name="T27" fmla="*/ 184 h 195"/>
                <a:gd name="T28" fmla="*/ 0 w 71"/>
                <a:gd name="T29" fmla="*/ 187 h 195"/>
                <a:gd name="T30" fmla="*/ 0 w 71"/>
                <a:gd name="T31" fmla="*/ 189 h 195"/>
                <a:gd name="T32" fmla="*/ 1 w 71"/>
                <a:gd name="T33" fmla="*/ 191 h 195"/>
                <a:gd name="T34" fmla="*/ 3 w 71"/>
                <a:gd name="T35" fmla="*/ 193 h 195"/>
                <a:gd name="T36" fmla="*/ 4 w 71"/>
                <a:gd name="T37" fmla="*/ 194 h 195"/>
                <a:gd name="T38" fmla="*/ 7 w 71"/>
                <a:gd name="T39" fmla="*/ 193 h 195"/>
                <a:gd name="T40" fmla="*/ 9 w 71"/>
                <a:gd name="T41" fmla="*/ 192 h 195"/>
                <a:gd name="T42" fmla="*/ 10 w 71"/>
                <a:gd name="T43" fmla="*/ 190 h 195"/>
                <a:gd name="T44" fmla="*/ 18 w 71"/>
                <a:gd name="T45" fmla="*/ 174 h 195"/>
                <a:gd name="T46" fmla="*/ 27 w 71"/>
                <a:gd name="T47" fmla="*/ 157 h 195"/>
                <a:gd name="T48" fmla="*/ 32 w 71"/>
                <a:gd name="T49" fmla="*/ 139 h 195"/>
                <a:gd name="T50" fmla="*/ 32 w 71"/>
                <a:gd name="T51" fmla="*/ 120 h 195"/>
                <a:gd name="T52" fmla="*/ 35 w 71"/>
                <a:gd name="T53" fmla="*/ 95 h 195"/>
                <a:gd name="T54" fmla="*/ 41 w 71"/>
                <a:gd name="T55" fmla="*/ 72 h 195"/>
                <a:gd name="T56" fmla="*/ 52 w 71"/>
                <a:gd name="T57" fmla="*/ 50 h 195"/>
                <a:gd name="T58" fmla="*/ 66 w 71"/>
                <a:gd name="T59" fmla="*/ 30 h 195"/>
                <a:gd name="T60" fmla="*/ 70 w 71"/>
                <a:gd name="T61" fmla="*/ 21 h 195"/>
                <a:gd name="T62" fmla="*/ 70 w 71"/>
                <a:gd name="T63" fmla="*/ 19 h 195"/>
                <a:gd name="T64" fmla="*/ 70 w 71"/>
                <a:gd name="T65" fmla="*/ 17 h 195"/>
                <a:gd name="T66" fmla="*/ 67 w 71"/>
                <a:gd name="T67" fmla="*/ 11 h 195"/>
                <a:gd name="T68" fmla="*/ 67 w 71"/>
                <a:gd name="T69" fmla="*/ 10 h 195"/>
                <a:gd name="T70" fmla="*/ 67 w 71"/>
                <a:gd name="T71" fmla="*/ 8 h 195"/>
                <a:gd name="T72" fmla="*/ 67 w 71"/>
                <a:gd name="T73" fmla="*/ 6 h 195"/>
                <a:gd name="T74" fmla="*/ 67 w 71"/>
                <a:gd name="T75" fmla="*/ 3 h 195"/>
                <a:gd name="T76" fmla="*/ 66 w 71"/>
                <a:gd name="T77" fmla="*/ 1 h 195"/>
                <a:gd name="T78" fmla="*/ 63 w 71"/>
                <a:gd name="T79" fmla="*/ 1 h 195"/>
                <a:gd name="T80" fmla="*/ 61 w 71"/>
                <a:gd name="T81" fmla="*/ 1 h 195"/>
                <a:gd name="T82" fmla="*/ 60 w 71"/>
                <a:gd name="T83" fmla="*/ 1 h 195"/>
                <a:gd name="T84" fmla="*/ 58 w 71"/>
                <a:gd name="T85" fmla="*/ 3 h 195"/>
                <a:gd name="T86" fmla="*/ 57 w 71"/>
                <a:gd name="T87" fmla="*/ 6 h 1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195"/>
                <a:gd name="T134" fmla="*/ 71 w 71"/>
                <a:gd name="T135" fmla="*/ 195 h 1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195">
                  <a:moveTo>
                    <a:pt x="57" y="7"/>
                  </a:moveTo>
                  <a:lnTo>
                    <a:pt x="57" y="8"/>
                  </a:lnTo>
                  <a:lnTo>
                    <a:pt x="57" y="9"/>
                  </a:lnTo>
                  <a:lnTo>
                    <a:pt x="57" y="10"/>
                  </a:lnTo>
                  <a:lnTo>
                    <a:pt x="57" y="11"/>
                  </a:lnTo>
                  <a:lnTo>
                    <a:pt x="57" y="12"/>
                  </a:lnTo>
                  <a:lnTo>
                    <a:pt x="57" y="14"/>
                  </a:lnTo>
                  <a:lnTo>
                    <a:pt x="57" y="15"/>
                  </a:lnTo>
                  <a:lnTo>
                    <a:pt x="60" y="22"/>
                  </a:lnTo>
                  <a:lnTo>
                    <a:pt x="60" y="16"/>
                  </a:lnTo>
                  <a:lnTo>
                    <a:pt x="58" y="20"/>
                  </a:lnTo>
                  <a:lnTo>
                    <a:pt x="50" y="32"/>
                  </a:lnTo>
                  <a:lnTo>
                    <a:pt x="43" y="45"/>
                  </a:lnTo>
                  <a:lnTo>
                    <a:pt x="36" y="59"/>
                  </a:lnTo>
                  <a:lnTo>
                    <a:pt x="31" y="72"/>
                  </a:lnTo>
                  <a:lnTo>
                    <a:pt x="26" y="87"/>
                  </a:lnTo>
                  <a:lnTo>
                    <a:pt x="23" y="102"/>
                  </a:lnTo>
                  <a:lnTo>
                    <a:pt x="21" y="118"/>
                  </a:lnTo>
                  <a:lnTo>
                    <a:pt x="21" y="134"/>
                  </a:lnTo>
                  <a:lnTo>
                    <a:pt x="21" y="141"/>
                  </a:lnTo>
                  <a:lnTo>
                    <a:pt x="19" y="147"/>
                  </a:lnTo>
                  <a:lnTo>
                    <a:pt x="17" y="154"/>
                  </a:lnTo>
                  <a:lnTo>
                    <a:pt x="14" y="160"/>
                  </a:lnTo>
                  <a:lnTo>
                    <a:pt x="11" y="166"/>
                  </a:lnTo>
                  <a:lnTo>
                    <a:pt x="6" y="172"/>
                  </a:lnTo>
                  <a:lnTo>
                    <a:pt x="3" y="179"/>
                  </a:lnTo>
                  <a:lnTo>
                    <a:pt x="0" y="184"/>
                  </a:lnTo>
                  <a:lnTo>
                    <a:pt x="0" y="186"/>
                  </a:lnTo>
                  <a:lnTo>
                    <a:pt x="0" y="187"/>
                  </a:lnTo>
                  <a:lnTo>
                    <a:pt x="0" y="188"/>
                  </a:lnTo>
                  <a:lnTo>
                    <a:pt x="0" y="189"/>
                  </a:lnTo>
                  <a:lnTo>
                    <a:pt x="0" y="190"/>
                  </a:lnTo>
                  <a:lnTo>
                    <a:pt x="1" y="191"/>
                  </a:lnTo>
                  <a:lnTo>
                    <a:pt x="2" y="192"/>
                  </a:lnTo>
                  <a:lnTo>
                    <a:pt x="3" y="193"/>
                  </a:lnTo>
                  <a:lnTo>
                    <a:pt x="4" y="193"/>
                  </a:lnTo>
                  <a:lnTo>
                    <a:pt x="4" y="194"/>
                  </a:lnTo>
                  <a:lnTo>
                    <a:pt x="6" y="194"/>
                  </a:lnTo>
                  <a:lnTo>
                    <a:pt x="7" y="193"/>
                  </a:lnTo>
                  <a:lnTo>
                    <a:pt x="8" y="193"/>
                  </a:lnTo>
                  <a:lnTo>
                    <a:pt x="9" y="192"/>
                  </a:lnTo>
                  <a:lnTo>
                    <a:pt x="10" y="191"/>
                  </a:lnTo>
                  <a:lnTo>
                    <a:pt x="10" y="190"/>
                  </a:lnTo>
                  <a:lnTo>
                    <a:pt x="14" y="183"/>
                  </a:lnTo>
                  <a:lnTo>
                    <a:pt x="18" y="174"/>
                  </a:lnTo>
                  <a:lnTo>
                    <a:pt x="23" y="165"/>
                  </a:lnTo>
                  <a:lnTo>
                    <a:pt x="27" y="157"/>
                  </a:lnTo>
                  <a:lnTo>
                    <a:pt x="31" y="148"/>
                  </a:lnTo>
                  <a:lnTo>
                    <a:pt x="32" y="139"/>
                  </a:lnTo>
                  <a:lnTo>
                    <a:pt x="33" y="130"/>
                  </a:lnTo>
                  <a:lnTo>
                    <a:pt x="32" y="120"/>
                  </a:lnTo>
                  <a:lnTo>
                    <a:pt x="32" y="107"/>
                  </a:lnTo>
                  <a:lnTo>
                    <a:pt x="35" y="95"/>
                  </a:lnTo>
                  <a:lnTo>
                    <a:pt x="38" y="84"/>
                  </a:lnTo>
                  <a:lnTo>
                    <a:pt x="41" y="72"/>
                  </a:lnTo>
                  <a:lnTo>
                    <a:pt x="46" y="61"/>
                  </a:lnTo>
                  <a:lnTo>
                    <a:pt x="52" y="50"/>
                  </a:lnTo>
                  <a:lnTo>
                    <a:pt x="58" y="40"/>
                  </a:lnTo>
                  <a:lnTo>
                    <a:pt x="66" y="30"/>
                  </a:lnTo>
                  <a:lnTo>
                    <a:pt x="69" y="22"/>
                  </a:lnTo>
                  <a:lnTo>
                    <a:pt x="70" y="21"/>
                  </a:lnTo>
                  <a:lnTo>
                    <a:pt x="70" y="20"/>
                  </a:lnTo>
                  <a:lnTo>
                    <a:pt x="70" y="19"/>
                  </a:lnTo>
                  <a:lnTo>
                    <a:pt x="70" y="18"/>
                  </a:lnTo>
                  <a:lnTo>
                    <a:pt x="70" y="17"/>
                  </a:lnTo>
                  <a:lnTo>
                    <a:pt x="67" y="12"/>
                  </a:lnTo>
                  <a:lnTo>
                    <a:pt x="67" y="11"/>
                  </a:lnTo>
                  <a:lnTo>
                    <a:pt x="67" y="10"/>
                  </a:lnTo>
                  <a:lnTo>
                    <a:pt x="67" y="9"/>
                  </a:lnTo>
                  <a:lnTo>
                    <a:pt x="67" y="8"/>
                  </a:lnTo>
                  <a:lnTo>
                    <a:pt x="67" y="7"/>
                  </a:lnTo>
                  <a:lnTo>
                    <a:pt x="67" y="6"/>
                  </a:lnTo>
                  <a:lnTo>
                    <a:pt x="67" y="4"/>
                  </a:lnTo>
                  <a:lnTo>
                    <a:pt x="67" y="3"/>
                  </a:lnTo>
                  <a:lnTo>
                    <a:pt x="67" y="2"/>
                  </a:lnTo>
                  <a:lnTo>
                    <a:pt x="66" y="1"/>
                  </a:lnTo>
                  <a:lnTo>
                    <a:pt x="65" y="1"/>
                  </a:lnTo>
                  <a:lnTo>
                    <a:pt x="63" y="1"/>
                  </a:lnTo>
                  <a:lnTo>
                    <a:pt x="62" y="0"/>
                  </a:lnTo>
                  <a:lnTo>
                    <a:pt x="61" y="1"/>
                  </a:lnTo>
                  <a:lnTo>
                    <a:pt x="60" y="1"/>
                  </a:lnTo>
                  <a:lnTo>
                    <a:pt x="59" y="2"/>
                  </a:lnTo>
                  <a:lnTo>
                    <a:pt x="58" y="3"/>
                  </a:lnTo>
                  <a:lnTo>
                    <a:pt x="58" y="4"/>
                  </a:lnTo>
                  <a:lnTo>
                    <a:pt x="57" y="6"/>
                  </a:lnTo>
                  <a:lnTo>
                    <a:pt x="57" y="7"/>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0" name="Freeform 111"/>
            <p:cNvSpPr>
              <a:spLocks/>
            </p:cNvSpPr>
            <p:nvPr/>
          </p:nvSpPr>
          <p:spPr bwMode="auto">
            <a:xfrm>
              <a:off x="822" y="2611"/>
              <a:ext cx="89" cy="74"/>
            </a:xfrm>
            <a:custGeom>
              <a:avLst/>
              <a:gdLst>
                <a:gd name="T0" fmla="*/ 72 w 89"/>
                <a:gd name="T1" fmla="*/ 12 h 74"/>
                <a:gd name="T2" fmla="*/ 58 w 89"/>
                <a:gd name="T3" fmla="*/ 26 h 74"/>
                <a:gd name="T4" fmla="*/ 43 w 89"/>
                <a:gd name="T5" fmla="*/ 37 h 74"/>
                <a:gd name="T6" fmla="*/ 28 w 89"/>
                <a:gd name="T7" fmla="*/ 48 h 74"/>
                <a:gd name="T8" fmla="*/ 18 w 89"/>
                <a:gd name="T9" fmla="*/ 60 h 74"/>
                <a:gd name="T10" fmla="*/ 19 w 89"/>
                <a:gd name="T11" fmla="*/ 57 h 74"/>
                <a:gd name="T12" fmla="*/ 15 w 89"/>
                <a:gd name="T13" fmla="*/ 59 h 74"/>
                <a:gd name="T14" fmla="*/ 12 w 89"/>
                <a:gd name="T15" fmla="*/ 60 h 74"/>
                <a:gd name="T16" fmla="*/ 8 w 89"/>
                <a:gd name="T17" fmla="*/ 62 h 74"/>
                <a:gd name="T18" fmla="*/ 4 w 89"/>
                <a:gd name="T19" fmla="*/ 62 h 74"/>
                <a:gd name="T20" fmla="*/ 2 w 89"/>
                <a:gd name="T21" fmla="*/ 62 h 74"/>
                <a:gd name="T22" fmla="*/ 1 w 89"/>
                <a:gd name="T23" fmla="*/ 64 h 74"/>
                <a:gd name="T24" fmla="*/ 0 w 89"/>
                <a:gd name="T25" fmla="*/ 66 h 74"/>
                <a:gd name="T26" fmla="*/ 0 w 89"/>
                <a:gd name="T27" fmla="*/ 69 h 74"/>
                <a:gd name="T28" fmla="*/ 1 w 89"/>
                <a:gd name="T29" fmla="*/ 70 h 74"/>
                <a:gd name="T30" fmla="*/ 3 w 89"/>
                <a:gd name="T31" fmla="*/ 72 h 74"/>
                <a:gd name="T32" fmla="*/ 4 w 89"/>
                <a:gd name="T33" fmla="*/ 73 h 74"/>
                <a:gd name="T34" fmla="*/ 6 w 89"/>
                <a:gd name="T35" fmla="*/ 73 h 74"/>
                <a:gd name="T36" fmla="*/ 8 w 89"/>
                <a:gd name="T37" fmla="*/ 73 h 74"/>
                <a:gd name="T38" fmla="*/ 10 w 89"/>
                <a:gd name="T39" fmla="*/ 72 h 74"/>
                <a:gd name="T40" fmla="*/ 12 w 89"/>
                <a:gd name="T41" fmla="*/ 71 h 74"/>
                <a:gd name="T42" fmla="*/ 13 w 89"/>
                <a:gd name="T43" fmla="*/ 71 h 74"/>
                <a:gd name="T44" fmla="*/ 25 w 89"/>
                <a:gd name="T45" fmla="*/ 67 h 74"/>
                <a:gd name="T46" fmla="*/ 27 w 89"/>
                <a:gd name="T47" fmla="*/ 66 h 74"/>
                <a:gd name="T48" fmla="*/ 28 w 89"/>
                <a:gd name="T49" fmla="*/ 64 h 74"/>
                <a:gd name="T50" fmla="*/ 31 w 89"/>
                <a:gd name="T51" fmla="*/ 61 h 74"/>
                <a:gd name="T52" fmla="*/ 46 w 89"/>
                <a:gd name="T53" fmla="*/ 48 h 74"/>
                <a:gd name="T54" fmla="*/ 62 w 89"/>
                <a:gd name="T55" fmla="*/ 37 h 74"/>
                <a:gd name="T56" fmla="*/ 76 w 89"/>
                <a:gd name="T57" fmla="*/ 25 h 74"/>
                <a:gd name="T58" fmla="*/ 87 w 89"/>
                <a:gd name="T59" fmla="*/ 8 h 74"/>
                <a:gd name="T60" fmla="*/ 88 w 89"/>
                <a:gd name="T61" fmla="*/ 6 h 74"/>
                <a:gd name="T62" fmla="*/ 87 w 89"/>
                <a:gd name="T63" fmla="*/ 4 h 74"/>
                <a:gd name="T64" fmla="*/ 86 w 89"/>
                <a:gd name="T65" fmla="*/ 2 h 74"/>
                <a:gd name="T66" fmla="*/ 84 w 89"/>
                <a:gd name="T67" fmla="*/ 1 h 74"/>
                <a:gd name="T68" fmla="*/ 82 w 89"/>
                <a:gd name="T69" fmla="*/ 0 h 74"/>
                <a:gd name="T70" fmla="*/ 80 w 89"/>
                <a:gd name="T71" fmla="*/ 1 h 74"/>
                <a:gd name="T72" fmla="*/ 78 w 89"/>
                <a:gd name="T73" fmla="*/ 2 h 74"/>
                <a:gd name="T74" fmla="*/ 77 w 89"/>
                <a:gd name="T75" fmla="*/ 4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74"/>
                <a:gd name="T116" fmla="*/ 89 w 89"/>
                <a:gd name="T117" fmla="*/ 74 h 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74">
                  <a:moveTo>
                    <a:pt x="77" y="4"/>
                  </a:moveTo>
                  <a:lnTo>
                    <a:pt x="72" y="12"/>
                  </a:lnTo>
                  <a:lnTo>
                    <a:pt x="66" y="19"/>
                  </a:lnTo>
                  <a:lnTo>
                    <a:pt x="58" y="26"/>
                  </a:lnTo>
                  <a:lnTo>
                    <a:pt x="51" y="31"/>
                  </a:lnTo>
                  <a:lnTo>
                    <a:pt x="43" y="37"/>
                  </a:lnTo>
                  <a:lnTo>
                    <a:pt x="35" y="42"/>
                  </a:lnTo>
                  <a:lnTo>
                    <a:pt x="28" y="48"/>
                  </a:lnTo>
                  <a:lnTo>
                    <a:pt x="21" y="55"/>
                  </a:lnTo>
                  <a:lnTo>
                    <a:pt x="18" y="60"/>
                  </a:lnTo>
                  <a:lnTo>
                    <a:pt x="22" y="56"/>
                  </a:lnTo>
                  <a:lnTo>
                    <a:pt x="19" y="57"/>
                  </a:lnTo>
                  <a:lnTo>
                    <a:pt x="17" y="58"/>
                  </a:lnTo>
                  <a:lnTo>
                    <a:pt x="15" y="59"/>
                  </a:lnTo>
                  <a:lnTo>
                    <a:pt x="13" y="60"/>
                  </a:lnTo>
                  <a:lnTo>
                    <a:pt x="12" y="60"/>
                  </a:lnTo>
                  <a:lnTo>
                    <a:pt x="10" y="61"/>
                  </a:lnTo>
                  <a:lnTo>
                    <a:pt x="8" y="62"/>
                  </a:lnTo>
                  <a:lnTo>
                    <a:pt x="6" y="62"/>
                  </a:lnTo>
                  <a:lnTo>
                    <a:pt x="4" y="62"/>
                  </a:lnTo>
                  <a:lnTo>
                    <a:pt x="2" y="62"/>
                  </a:lnTo>
                  <a:lnTo>
                    <a:pt x="2" y="63"/>
                  </a:lnTo>
                  <a:lnTo>
                    <a:pt x="1" y="64"/>
                  </a:lnTo>
                  <a:lnTo>
                    <a:pt x="0" y="65"/>
                  </a:lnTo>
                  <a:lnTo>
                    <a:pt x="0" y="66"/>
                  </a:lnTo>
                  <a:lnTo>
                    <a:pt x="0" y="68"/>
                  </a:lnTo>
                  <a:lnTo>
                    <a:pt x="0" y="69"/>
                  </a:lnTo>
                  <a:lnTo>
                    <a:pt x="1" y="70"/>
                  </a:lnTo>
                  <a:lnTo>
                    <a:pt x="2" y="71"/>
                  </a:lnTo>
                  <a:lnTo>
                    <a:pt x="3" y="72"/>
                  </a:lnTo>
                  <a:lnTo>
                    <a:pt x="4" y="73"/>
                  </a:lnTo>
                  <a:lnTo>
                    <a:pt x="5" y="73"/>
                  </a:lnTo>
                  <a:lnTo>
                    <a:pt x="6" y="73"/>
                  </a:lnTo>
                  <a:lnTo>
                    <a:pt x="7" y="73"/>
                  </a:lnTo>
                  <a:lnTo>
                    <a:pt x="8" y="73"/>
                  </a:lnTo>
                  <a:lnTo>
                    <a:pt x="9" y="72"/>
                  </a:lnTo>
                  <a:lnTo>
                    <a:pt x="10" y="72"/>
                  </a:lnTo>
                  <a:lnTo>
                    <a:pt x="11" y="72"/>
                  </a:lnTo>
                  <a:lnTo>
                    <a:pt x="12" y="71"/>
                  </a:lnTo>
                  <a:lnTo>
                    <a:pt x="13" y="71"/>
                  </a:lnTo>
                  <a:lnTo>
                    <a:pt x="25" y="68"/>
                  </a:lnTo>
                  <a:lnTo>
                    <a:pt x="25" y="67"/>
                  </a:lnTo>
                  <a:lnTo>
                    <a:pt x="26" y="67"/>
                  </a:lnTo>
                  <a:lnTo>
                    <a:pt x="27" y="66"/>
                  </a:lnTo>
                  <a:lnTo>
                    <a:pt x="28" y="65"/>
                  </a:lnTo>
                  <a:lnTo>
                    <a:pt x="28" y="64"/>
                  </a:lnTo>
                  <a:lnTo>
                    <a:pt x="32" y="61"/>
                  </a:lnTo>
                  <a:lnTo>
                    <a:pt x="31" y="61"/>
                  </a:lnTo>
                  <a:lnTo>
                    <a:pt x="39" y="55"/>
                  </a:lnTo>
                  <a:lnTo>
                    <a:pt x="46" y="48"/>
                  </a:lnTo>
                  <a:lnTo>
                    <a:pt x="54" y="42"/>
                  </a:lnTo>
                  <a:lnTo>
                    <a:pt x="62" y="37"/>
                  </a:lnTo>
                  <a:lnTo>
                    <a:pt x="69" y="31"/>
                  </a:lnTo>
                  <a:lnTo>
                    <a:pt x="76" y="25"/>
                  </a:lnTo>
                  <a:lnTo>
                    <a:pt x="83" y="17"/>
                  </a:lnTo>
                  <a:lnTo>
                    <a:pt x="87" y="8"/>
                  </a:lnTo>
                  <a:lnTo>
                    <a:pt x="88" y="7"/>
                  </a:lnTo>
                  <a:lnTo>
                    <a:pt x="88" y="6"/>
                  </a:lnTo>
                  <a:lnTo>
                    <a:pt x="88" y="5"/>
                  </a:lnTo>
                  <a:lnTo>
                    <a:pt x="87" y="4"/>
                  </a:lnTo>
                  <a:lnTo>
                    <a:pt x="87" y="3"/>
                  </a:lnTo>
                  <a:lnTo>
                    <a:pt x="86" y="2"/>
                  </a:lnTo>
                  <a:lnTo>
                    <a:pt x="85" y="2"/>
                  </a:lnTo>
                  <a:lnTo>
                    <a:pt x="84" y="1"/>
                  </a:lnTo>
                  <a:lnTo>
                    <a:pt x="84" y="0"/>
                  </a:lnTo>
                  <a:lnTo>
                    <a:pt x="82" y="0"/>
                  </a:lnTo>
                  <a:lnTo>
                    <a:pt x="81" y="0"/>
                  </a:lnTo>
                  <a:lnTo>
                    <a:pt x="80" y="1"/>
                  </a:lnTo>
                  <a:lnTo>
                    <a:pt x="79" y="2"/>
                  </a:lnTo>
                  <a:lnTo>
                    <a:pt x="78" y="2"/>
                  </a:lnTo>
                  <a:lnTo>
                    <a:pt x="77" y="3"/>
                  </a:lnTo>
                  <a:lnTo>
                    <a:pt x="77" y="4"/>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1" name="Freeform 112"/>
            <p:cNvSpPr>
              <a:spLocks/>
            </p:cNvSpPr>
            <p:nvPr/>
          </p:nvSpPr>
          <p:spPr bwMode="auto">
            <a:xfrm>
              <a:off x="855" y="2531"/>
              <a:ext cx="75" cy="82"/>
            </a:xfrm>
            <a:custGeom>
              <a:avLst/>
              <a:gdLst>
                <a:gd name="T0" fmla="*/ 65 w 75"/>
                <a:gd name="T1" fmla="*/ 69 h 82"/>
                <a:gd name="T2" fmla="*/ 60 w 75"/>
                <a:gd name="T3" fmla="*/ 69 h 82"/>
                <a:gd name="T4" fmla="*/ 55 w 75"/>
                <a:gd name="T5" fmla="*/ 65 h 82"/>
                <a:gd name="T6" fmla="*/ 51 w 75"/>
                <a:gd name="T7" fmla="*/ 61 h 82"/>
                <a:gd name="T8" fmla="*/ 44 w 75"/>
                <a:gd name="T9" fmla="*/ 56 h 82"/>
                <a:gd name="T10" fmla="*/ 45 w 75"/>
                <a:gd name="T11" fmla="*/ 56 h 82"/>
                <a:gd name="T12" fmla="*/ 39 w 75"/>
                <a:gd name="T13" fmla="*/ 40 h 82"/>
                <a:gd name="T14" fmla="*/ 32 w 75"/>
                <a:gd name="T15" fmla="*/ 24 h 82"/>
                <a:gd name="T16" fmla="*/ 22 w 75"/>
                <a:gd name="T17" fmla="*/ 11 h 82"/>
                <a:gd name="T18" fmla="*/ 8 w 75"/>
                <a:gd name="T19" fmla="*/ 1 h 82"/>
                <a:gd name="T20" fmla="*/ 6 w 75"/>
                <a:gd name="T21" fmla="*/ 0 h 82"/>
                <a:gd name="T22" fmla="*/ 4 w 75"/>
                <a:gd name="T23" fmla="*/ 0 h 82"/>
                <a:gd name="T24" fmla="*/ 2 w 75"/>
                <a:gd name="T25" fmla="*/ 2 h 82"/>
                <a:gd name="T26" fmla="*/ 0 w 75"/>
                <a:gd name="T27" fmla="*/ 4 h 82"/>
                <a:gd name="T28" fmla="*/ 0 w 75"/>
                <a:gd name="T29" fmla="*/ 6 h 82"/>
                <a:gd name="T30" fmla="*/ 0 w 75"/>
                <a:gd name="T31" fmla="*/ 8 h 82"/>
                <a:gd name="T32" fmla="*/ 2 w 75"/>
                <a:gd name="T33" fmla="*/ 10 h 82"/>
                <a:gd name="T34" fmla="*/ 9 w 75"/>
                <a:gd name="T35" fmla="*/ 14 h 82"/>
                <a:gd name="T36" fmla="*/ 19 w 75"/>
                <a:gd name="T37" fmla="*/ 24 h 82"/>
                <a:gd name="T38" fmla="*/ 25 w 75"/>
                <a:gd name="T39" fmla="*/ 36 h 82"/>
                <a:gd name="T40" fmla="*/ 30 w 75"/>
                <a:gd name="T41" fmla="*/ 49 h 82"/>
                <a:gd name="T42" fmla="*/ 36 w 75"/>
                <a:gd name="T43" fmla="*/ 62 h 82"/>
                <a:gd name="T44" fmla="*/ 36 w 75"/>
                <a:gd name="T45" fmla="*/ 64 h 82"/>
                <a:gd name="T46" fmla="*/ 37 w 75"/>
                <a:gd name="T47" fmla="*/ 65 h 82"/>
                <a:gd name="T48" fmla="*/ 42 w 75"/>
                <a:gd name="T49" fmla="*/ 68 h 82"/>
                <a:gd name="T50" fmla="*/ 48 w 75"/>
                <a:gd name="T51" fmla="*/ 74 h 82"/>
                <a:gd name="T52" fmla="*/ 54 w 75"/>
                <a:gd name="T53" fmla="*/ 78 h 82"/>
                <a:gd name="T54" fmla="*/ 61 w 75"/>
                <a:gd name="T55" fmla="*/ 80 h 82"/>
                <a:gd name="T56" fmla="*/ 69 w 75"/>
                <a:gd name="T57" fmla="*/ 80 h 82"/>
                <a:gd name="T58" fmla="*/ 70 w 75"/>
                <a:gd name="T59" fmla="*/ 80 h 82"/>
                <a:gd name="T60" fmla="*/ 72 w 75"/>
                <a:gd name="T61" fmla="*/ 78 h 82"/>
                <a:gd name="T62" fmla="*/ 73 w 75"/>
                <a:gd name="T63" fmla="*/ 77 h 82"/>
                <a:gd name="T64" fmla="*/ 74 w 75"/>
                <a:gd name="T65" fmla="*/ 75 h 82"/>
                <a:gd name="T66" fmla="*/ 73 w 75"/>
                <a:gd name="T67" fmla="*/ 72 h 82"/>
                <a:gd name="T68" fmla="*/ 72 w 75"/>
                <a:gd name="T69" fmla="*/ 70 h 82"/>
                <a:gd name="T70" fmla="*/ 70 w 75"/>
                <a:gd name="T71" fmla="*/ 69 h 82"/>
                <a:gd name="T72" fmla="*/ 68 w 75"/>
                <a:gd name="T73" fmla="*/ 69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82"/>
                <a:gd name="T113" fmla="*/ 75 w 7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82">
                  <a:moveTo>
                    <a:pt x="68" y="69"/>
                  </a:moveTo>
                  <a:lnTo>
                    <a:pt x="65" y="69"/>
                  </a:lnTo>
                  <a:lnTo>
                    <a:pt x="63" y="69"/>
                  </a:lnTo>
                  <a:lnTo>
                    <a:pt x="60" y="69"/>
                  </a:lnTo>
                  <a:lnTo>
                    <a:pt x="57" y="68"/>
                  </a:lnTo>
                  <a:lnTo>
                    <a:pt x="55" y="65"/>
                  </a:lnTo>
                  <a:lnTo>
                    <a:pt x="53" y="63"/>
                  </a:lnTo>
                  <a:lnTo>
                    <a:pt x="51" y="61"/>
                  </a:lnTo>
                  <a:lnTo>
                    <a:pt x="48" y="59"/>
                  </a:lnTo>
                  <a:lnTo>
                    <a:pt x="44" y="56"/>
                  </a:lnTo>
                  <a:lnTo>
                    <a:pt x="46" y="59"/>
                  </a:lnTo>
                  <a:lnTo>
                    <a:pt x="45" y="56"/>
                  </a:lnTo>
                  <a:lnTo>
                    <a:pt x="41" y="48"/>
                  </a:lnTo>
                  <a:lnTo>
                    <a:pt x="39" y="40"/>
                  </a:lnTo>
                  <a:lnTo>
                    <a:pt x="35" y="32"/>
                  </a:lnTo>
                  <a:lnTo>
                    <a:pt x="32" y="24"/>
                  </a:lnTo>
                  <a:lnTo>
                    <a:pt x="27" y="17"/>
                  </a:lnTo>
                  <a:lnTo>
                    <a:pt x="22" y="11"/>
                  </a:lnTo>
                  <a:lnTo>
                    <a:pt x="16" y="5"/>
                  </a:lnTo>
                  <a:lnTo>
                    <a:pt x="8" y="1"/>
                  </a:lnTo>
                  <a:lnTo>
                    <a:pt x="7" y="1"/>
                  </a:lnTo>
                  <a:lnTo>
                    <a:pt x="6" y="0"/>
                  </a:lnTo>
                  <a:lnTo>
                    <a:pt x="5" y="0"/>
                  </a:lnTo>
                  <a:lnTo>
                    <a:pt x="4" y="0"/>
                  </a:lnTo>
                  <a:lnTo>
                    <a:pt x="3" y="1"/>
                  </a:lnTo>
                  <a:lnTo>
                    <a:pt x="2" y="2"/>
                  </a:lnTo>
                  <a:lnTo>
                    <a:pt x="1" y="3"/>
                  </a:lnTo>
                  <a:lnTo>
                    <a:pt x="0" y="4"/>
                  </a:lnTo>
                  <a:lnTo>
                    <a:pt x="0" y="5"/>
                  </a:lnTo>
                  <a:lnTo>
                    <a:pt x="0" y="6"/>
                  </a:lnTo>
                  <a:lnTo>
                    <a:pt x="0" y="7"/>
                  </a:lnTo>
                  <a:lnTo>
                    <a:pt x="0" y="8"/>
                  </a:lnTo>
                  <a:lnTo>
                    <a:pt x="1" y="9"/>
                  </a:lnTo>
                  <a:lnTo>
                    <a:pt x="2" y="10"/>
                  </a:lnTo>
                  <a:lnTo>
                    <a:pt x="3" y="11"/>
                  </a:lnTo>
                  <a:lnTo>
                    <a:pt x="9" y="14"/>
                  </a:lnTo>
                  <a:lnTo>
                    <a:pt x="14" y="19"/>
                  </a:lnTo>
                  <a:lnTo>
                    <a:pt x="19" y="24"/>
                  </a:lnTo>
                  <a:lnTo>
                    <a:pt x="22" y="29"/>
                  </a:lnTo>
                  <a:lnTo>
                    <a:pt x="25" y="36"/>
                  </a:lnTo>
                  <a:lnTo>
                    <a:pt x="27" y="42"/>
                  </a:lnTo>
                  <a:lnTo>
                    <a:pt x="30" y="49"/>
                  </a:lnTo>
                  <a:lnTo>
                    <a:pt x="33" y="55"/>
                  </a:lnTo>
                  <a:lnTo>
                    <a:pt x="36" y="62"/>
                  </a:lnTo>
                  <a:lnTo>
                    <a:pt x="36" y="63"/>
                  </a:lnTo>
                  <a:lnTo>
                    <a:pt x="36" y="64"/>
                  </a:lnTo>
                  <a:lnTo>
                    <a:pt x="37" y="64"/>
                  </a:lnTo>
                  <a:lnTo>
                    <a:pt x="37" y="65"/>
                  </a:lnTo>
                  <a:lnTo>
                    <a:pt x="38" y="65"/>
                  </a:lnTo>
                  <a:lnTo>
                    <a:pt x="42" y="68"/>
                  </a:lnTo>
                  <a:lnTo>
                    <a:pt x="45" y="71"/>
                  </a:lnTo>
                  <a:lnTo>
                    <a:pt x="48" y="74"/>
                  </a:lnTo>
                  <a:lnTo>
                    <a:pt x="50" y="76"/>
                  </a:lnTo>
                  <a:lnTo>
                    <a:pt x="54" y="78"/>
                  </a:lnTo>
                  <a:lnTo>
                    <a:pt x="57" y="79"/>
                  </a:lnTo>
                  <a:lnTo>
                    <a:pt x="61" y="80"/>
                  </a:lnTo>
                  <a:lnTo>
                    <a:pt x="65" y="81"/>
                  </a:lnTo>
                  <a:lnTo>
                    <a:pt x="69" y="80"/>
                  </a:lnTo>
                  <a:lnTo>
                    <a:pt x="70" y="80"/>
                  </a:lnTo>
                  <a:lnTo>
                    <a:pt x="71" y="79"/>
                  </a:lnTo>
                  <a:lnTo>
                    <a:pt x="72" y="78"/>
                  </a:lnTo>
                  <a:lnTo>
                    <a:pt x="73" y="77"/>
                  </a:lnTo>
                  <a:lnTo>
                    <a:pt x="74" y="76"/>
                  </a:lnTo>
                  <a:lnTo>
                    <a:pt x="74" y="75"/>
                  </a:lnTo>
                  <a:lnTo>
                    <a:pt x="74" y="74"/>
                  </a:lnTo>
                  <a:lnTo>
                    <a:pt x="73" y="72"/>
                  </a:lnTo>
                  <a:lnTo>
                    <a:pt x="73" y="71"/>
                  </a:lnTo>
                  <a:lnTo>
                    <a:pt x="72" y="70"/>
                  </a:lnTo>
                  <a:lnTo>
                    <a:pt x="71" y="70"/>
                  </a:lnTo>
                  <a:lnTo>
                    <a:pt x="70" y="69"/>
                  </a:lnTo>
                  <a:lnTo>
                    <a:pt x="68" y="69"/>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2" name="Freeform 113"/>
            <p:cNvSpPr>
              <a:spLocks/>
            </p:cNvSpPr>
            <p:nvPr/>
          </p:nvSpPr>
          <p:spPr bwMode="auto">
            <a:xfrm>
              <a:off x="596" y="2680"/>
              <a:ext cx="81" cy="43"/>
            </a:xfrm>
            <a:custGeom>
              <a:avLst/>
              <a:gdLst>
                <a:gd name="T0" fmla="*/ 0 w 81"/>
                <a:gd name="T1" fmla="*/ 3 h 43"/>
                <a:gd name="T2" fmla="*/ 4 w 81"/>
                <a:gd name="T3" fmla="*/ 7 h 43"/>
                <a:gd name="T4" fmla="*/ 7 w 81"/>
                <a:gd name="T5" fmla="*/ 11 h 43"/>
                <a:gd name="T6" fmla="*/ 11 w 81"/>
                <a:gd name="T7" fmla="*/ 13 h 43"/>
                <a:gd name="T8" fmla="*/ 15 w 81"/>
                <a:gd name="T9" fmla="*/ 15 h 43"/>
                <a:gd name="T10" fmla="*/ 20 w 81"/>
                <a:gd name="T11" fmla="*/ 17 h 43"/>
                <a:gd name="T12" fmla="*/ 24 w 81"/>
                <a:gd name="T13" fmla="*/ 18 h 43"/>
                <a:gd name="T14" fmla="*/ 29 w 81"/>
                <a:gd name="T15" fmla="*/ 19 h 43"/>
                <a:gd name="T16" fmla="*/ 34 w 81"/>
                <a:gd name="T17" fmla="*/ 19 h 43"/>
                <a:gd name="T18" fmla="*/ 40 w 81"/>
                <a:gd name="T19" fmla="*/ 20 h 43"/>
                <a:gd name="T20" fmla="*/ 39 w 81"/>
                <a:gd name="T21" fmla="*/ 19 h 43"/>
                <a:gd name="T22" fmla="*/ 44 w 81"/>
                <a:gd name="T23" fmla="*/ 22 h 43"/>
                <a:gd name="T24" fmla="*/ 47 w 81"/>
                <a:gd name="T25" fmla="*/ 26 h 43"/>
                <a:gd name="T26" fmla="*/ 51 w 81"/>
                <a:gd name="T27" fmla="*/ 29 h 43"/>
                <a:gd name="T28" fmla="*/ 54 w 81"/>
                <a:gd name="T29" fmla="*/ 32 h 43"/>
                <a:gd name="T30" fmla="*/ 59 w 81"/>
                <a:gd name="T31" fmla="*/ 34 h 43"/>
                <a:gd name="T32" fmla="*/ 63 w 81"/>
                <a:gd name="T33" fmla="*/ 36 h 43"/>
                <a:gd name="T34" fmla="*/ 68 w 81"/>
                <a:gd name="T35" fmla="*/ 38 h 43"/>
                <a:gd name="T36" fmla="*/ 73 w 81"/>
                <a:gd name="T37" fmla="*/ 40 h 43"/>
                <a:gd name="T38" fmla="*/ 77 w 81"/>
                <a:gd name="T39" fmla="*/ 42 h 43"/>
                <a:gd name="T40" fmla="*/ 78 w 81"/>
                <a:gd name="T41" fmla="*/ 42 h 43"/>
                <a:gd name="T42" fmla="*/ 79 w 81"/>
                <a:gd name="T43" fmla="*/ 42 h 43"/>
                <a:gd name="T44" fmla="*/ 79 w 81"/>
                <a:gd name="T45" fmla="*/ 41 h 43"/>
                <a:gd name="T46" fmla="*/ 80 w 81"/>
                <a:gd name="T47" fmla="*/ 41 h 43"/>
                <a:gd name="T48" fmla="*/ 80 w 81"/>
                <a:gd name="T49" fmla="*/ 40 h 43"/>
                <a:gd name="T50" fmla="*/ 80 w 81"/>
                <a:gd name="T51" fmla="*/ 40 h 43"/>
                <a:gd name="T52" fmla="*/ 79 w 81"/>
                <a:gd name="T53" fmla="*/ 40 h 43"/>
                <a:gd name="T54" fmla="*/ 79 w 81"/>
                <a:gd name="T55" fmla="*/ 39 h 43"/>
                <a:gd name="T56" fmla="*/ 76 w 81"/>
                <a:gd name="T57" fmla="*/ 37 h 43"/>
                <a:gd name="T58" fmla="*/ 72 w 81"/>
                <a:gd name="T59" fmla="*/ 36 h 43"/>
                <a:gd name="T60" fmla="*/ 69 w 81"/>
                <a:gd name="T61" fmla="*/ 35 h 43"/>
                <a:gd name="T62" fmla="*/ 66 w 81"/>
                <a:gd name="T63" fmla="*/ 34 h 43"/>
                <a:gd name="T64" fmla="*/ 62 w 81"/>
                <a:gd name="T65" fmla="*/ 32 h 43"/>
                <a:gd name="T66" fmla="*/ 60 w 81"/>
                <a:gd name="T67" fmla="*/ 31 h 43"/>
                <a:gd name="T68" fmla="*/ 57 w 81"/>
                <a:gd name="T69" fmla="*/ 29 h 43"/>
                <a:gd name="T70" fmla="*/ 54 w 81"/>
                <a:gd name="T71" fmla="*/ 27 h 43"/>
                <a:gd name="T72" fmla="*/ 42 w 81"/>
                <a:gd name="T73" fmla="*/ 17 h 43"/>
                <a:gd name="T74" fmla="*/ 41 w 81"/>
                <a:gd name="T75" fmla="*/ 17 h 43"/>
                <a:gd name="T76" fmla="*/ 41 w 81"/>
                <a:gd name="T77" fmla="*/ 16 h 43"/>
                <a:gd name="T78" fmla="*/ 40 w 81"/>
                <a:gd name="T79" fmla="*/ 16 h 43"/>
                <a:gd name="T80" fmla="*/ 35 w 81"/>
                <a:gd name="T81" fmla="*/ 16 h 43"/>
                <a:gd name="T82" fmla="*/ 29 w 81"/>
                <a:gd name="T83" fmla="*/ 15 h 43"/>
                <a:gd name="T84" fmla="*/ 25 w 81"/>
                <a:gd name="T85" fmla="*/ 15 h 43"/>
                <a:gd name="T86" fmla="*/ 20 w 81"/>
                <a:gd name="T87" fmla="*/ 14 h 43"/>
                <a:gd name="T88" fmla="*/ 17 w 81"/>
                <a:gd name="T89" fmla="*/ 12 h 43"/>
                <a:gd name="T90" fmla="*/ 12 w 81"/>
                <a:gd name="T91" fmla="*/ 10 h 43"/>
                <a:gd name="T92" fmla="*/ 9 w 81"/>
                <a:gd name="T93" fmla="*/ 7 h 43"/>
                <a:gd name="T94" fmla="*/ 6 w 81"/>
                <a:gd name="T95" fmla="*/ 5 h 43"/>
                <a:gd name="T96" fmla="*/ 3 w 81"/>
                <a:gd name="T97" fmla="*/ 1 h 43"/>
                <a:gd name="T98" fmla="*/ 2 w 81"/>
                <a:gd name="T99" fmla="*/ 1 h 43"/>
                <a:gd name="T100" fmla="*/ 2 w 81"/>
                <a:gd name="T101" fmla="*/ 0 h 43"/>
                <a:gd name="T102" fmla="*/ 2 w 81"/>
                <a:gd name="T103" fmla="*/ 1 h 43"/>
                <a:gd name="T104" fmla="*/ 1 w 81"/>
                <a:gd name="T105" fmla="*/ 1 h 43"/>
                <a:gd name="T106" fmla="*/ 0 w 81"/>
                <a:gd name="T107" fmla="*/ 1 h 43"/>
                <a:gd name="T108" fmla="*/ 0 w 81"/>
                <a:gd name="T109" fmla="*/ 2 h 43"/>
                <a:gd name="T110" fmla="*/ 0 w 81"/>
                <a:gd name="T111" fmla="*/ 2 h 43"/>
                <a:gd name="T112" fmla="*/ 0 w 81"/>
                <a:gd name="T113" fmla="*/ 3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43"/>
                <a:gd name="T173" fmla="*/ 81 w 81"/>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43">
                  <a:moveTo>
                    <a:pt x="0" y="3"/>
                  </a:moveTo>
                  <a:lnTo>
                    <a:pt x="4" y="7"/>
                  </a:lnTo>
                  <a:lnTo>
                    <a:pt x="7" y="11"/>
                  </a:lnTo>
                  <a:lnTo>
                    <a:pt x="11" y="13"/>
                  </a:lnTo>
                  <a:lnTo>
                    <a:pt x="15" y="15"/>
                  </a:lnTo>
                  <a:lnTo>
                    <a:pt x="20" y="17"/>
                  </a:lnTo>
                  <a:lnTo>
                    <a:pt x="24" y="18"/>
                  </a:lnTo>
                  <a:lnTo>
                    <a:pt x="29" y="19"/>
                  </a:lnTo>
                  <a:lnTo>
                    <a:pt x="34" y="19"/>
                  </a:lnTo>
                  <a:lnTo>
                    <a:pt x="40" y="20"/>
                  </a:lnTo>
                  <a:lnTo>
                    <a:pt x="39" y="19"/>
                  </a:lnTo>
                  <a:lnTo>
                    <a:pt x="44" y="22"/>
                  </a:lnTo>
                  <a:lnTo>
                    <a:pt x="47" y="26"/>
                  </a:lnTo>
                  <a:lnTo>
                    <a:pt x="51" y="29"/>
                  </a:lnTo>
                  <a:lnTo>
                    <a:pt x="54" y="32"/>
                  </a:lnTo>
                  <a:lnTo>
                    <a:pt x="59" y="34"/>
                  </a:lnTo>
                  <a:lnTo>
                    <a:pt x="63" y="36"/>
                  </a:lnTo>
                  <a:lnTo>
                    <a:pt x="68" y="38"/>
                  </a:lnTo>
                  <a:lnTo>
                    <a:pt x="73" y="40"/>
                  </a:lnTo>
                  <a:lnTo>
                    <a:pt x="77" y="42"/>
                  </a:lnTo>
                  <a:lnTo>
                    <a:pt x="78" y="42"/>
                  </a:lnTo>
                  <a:lnTo>
                    <a:pt x="79" y="42"/>
                  </a:lnTo>
                  <a:lnTo>
                    <a:pt x="79" y="41"/>
                  </a:lnTo>
                  <a:lnTo>
                    <a:pt x="80" y="41"/>
                  </a:lnTo>
                  <a:lnTo>
                    <a:pt x="80" y="40"/>
                  </a:lnTo>
                  <a:lnTo>
                    <a:pt x="79" y="40"/>
                  </a:lnTo>
                  <a:lnTo>
                    <a:pt x="79" y="39"/>
                  </a:lnTo>
                  <a:lnTo>
                    <a:pt x="76" y="37"/>
                  </a:lnTo>
                  <a:lnTo>
                    <a:pt x="72" y="36"/>
                  </a:lnTo>
                  <a:lnTo>
                    <a:pt x="69" y="35"/>
                  </a:lnTo>
                  <a:lnTo>
                    <a:pt x="66" y="34"/>
                  </a:lnTo>
                  <a:lnTo>
                    <a:pt x="62" y="32"/>
                  </a:lnTo>
                  <a:lnTo>
                    <a:pt x="60" y="31"/>
                  </a:lnTo>
                  <a:lnTo>
                    <a:pt x="57" y="29"/>
                  </a:lnTo>
                  <a:lnTo>
                    <a:pt x="54" y="27"/>
                  </a:lnTo>
                  <a:lnTo>
                    <a:pt x="42" y="17"/>
                  </a:lnTo>
                  <a:lnTo>
                    <a:pt x="41" y="17"/>
                  </a:lnTo>
                  <a:lnTo>
                    <a:pt x="41" y="16"/>
                  </a:lnTo>
                  <a:lnTo>
                    <a:pt x="40" y="16"/>
                  </a:lnTo>
                  <a:lnTo>
                    <a:pt x="35" y="16"/>
                  </a:lnTo>
                  <a:lnTo>
                    <a:pt x="29" y="15"/>
                  </a:lnTo>
                  <a:lnTo>
                    <a:pt x="25" y="15"/>
                  </a:lnTo>
                  <a:lnTo>
                    <a:pt x="20" y="14"/>
                  </a:lnTo>
                  <a:lnTo>
                    <a:pt x="17" y="12"/>
                  </a:lnTo>
                  <a:lnTo>
                    <a:pt x="12" y="10"/>
                  </a:lnTo>
                  <a:lnTo>
                    <a:pt x="9" y="7"/>
                  </a:lnTo>
                  <a:lnTo>
                    <a:pt x="6" y="5"/>
                  </a:lnTo>
                  <a:lnTo>
                    <a:pt x="3" y="1"/>
                  </a:lnTo>
                  <a:lnTo>
                    <a:pt x="2" y="1"/>
                  </a:lnTo>
                  <a:lnTo>
                    <a:pt x="2" y="0"/>
                  </a:lnTo>
                  <a:lnTo>
                    <a:pt x="2" y="1"/>
                  </a:lnTo>
                  <a:lnTo>
                    <a:pt x="1" y="1"/>
                  </a:lnTo>
                  <a:lnTo>
                    <a:pt x="0" y="1"/>
                  </a:lnTo>
                  <a:lnTo>
                    <a:pt x="0" y="2"/>
                  </a:lnTo>
                  <a:lnTo>
                    <a:pt x="0" y="3"/>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3" name="Freeform 114"/>
            <p:cNvSpPr>
              <a:spLocks/>
            </p:cNvSpPr>
            <p:nvPr/>
          </p:nvSpPr>
          <p:spPr bwMode="auto">
            <a:xfrm>
              <a:off x="601" y="2733"/>
              <a:ext cx="71" cy="37"/>
            </a:xfrm>
            <a:custGeom>
              <a:avLst/>
              <a:gdLst>
                <a:gd name="T0" fmla="*/ 0 w 71"/>
                <a:gd name="T1" fmla="*/ 3 h 37"/>
                <a:gd name="T2" fmla="*/ 0 w 71"/>
                <a:gd name="T3" fmla="*/ 5 h 37"/>
                <a:gd name="T4" fmla="*/ 0 w 71"/>
                <a:gd name="T5" fmla="*/ 9 h 37"/>
                <a:gd name="T6" fmla="*/ 0 w 71"/>
                <a:gd name="T7" fmla="*/ 12 h 37"/>
                <a:gd name="T8" fmla="*/ 3 w 71"/>
                <a:gd name="T9" fmla="*/ 19 h 37"/>
                <a:gd name="T10" fmla="*/ 4 w 71"/>
                <a:gd name="T11" fmla="*/ 20 h 37"/>
                <a:gd name="T12" fmla="*/ 10 w 71"/>
                <a:gd name="T13" fmla="*/ 23 h 37"/>
                <a:gd name="T14" fmla="*/ 12 w 71"/>
                <a:gd name="T15" fmla="*/ 24 h 37"/>
                <a:gd name="T16" fmla="*/ 16 w 71"/>
                <a:gd name="T17" fmla="*/ 26 h 37"/>
                <a:gd name="T18" fmla="*/ 18 w 71"/>
                <a:gd name="T19" fmla="*/ 27 h 37"/>
                <a:gd name="T20" fmla="*/ 26 w 71"/>
                <a:gd name="T21" fmla="*/ 29 h 37"/>
                <a:gd name="T22" fmla="*/ 39 w 71"/>
                <a:gd name="T23" fmla="*/ 31 h 37"/>
                <a:gd name="T24" fmla="*/ 50 w 71"/>
                <a:gd name="T25" fmla="*/ 31 h 37"/>
                <a:gd name="T26" fmla="*/ 61 w 71"/>
                <a:gd name="T27" fmla="*/ 34 h 37"/>
                <a:gd name="T28" fmla="*/ 68 w 71"/>
                <a:gd name="T29" fmla="*/ 36 h 37"/>
                <a:gd name="T30" fmla="*/ 69 w 71"/>
                <a:gd name="T31" fmla="*/ 35 h 37"/>
                <a:gd name="T32" fmla="*/ 70 w 71"/>
                <a:gd name="T33" fmla="*/ 34 h 37"/>
                <a:gd name="T34" fmla="*/ 69 w 71"/>
                <a:gd name="T35" fmla="*/ 34 h 37"/>
                <a:gd name="T36" fmla="*/ 67 w 71"/>
                <a:gd name="T37" fmla="*/ 32 h 37"/>
                <a:gd name="T38" fmla="*/ 64 w 71"/>
                <a:gd name="T39" fmla="*/ 31 h 37"/>
                <a:gd name="T40" fmla="*/ 60 w 71"/>
                <a:gd name="T41" fmla="*/ 29 h 37"/>
                <a:gd name="T42" fmla="*/ 56 w 71"/>
                <a:gd name="T43" fmla="*/ 28 h 37"/>
                <a:gd name="T44" fmla="*/ 50 w 71"/>
                <a:gd name="T45" fmla="*/ 27 h 37"/>
                <a:gd name="T46" fmla="*/ 40 w 71"/>
                <a:gd name="T47" fmla="*/ 27 h 37"/>
                <a:gd name="T48" fmla="*/ 31 w 71"/>
                <a:gd name="T49" fmla="*/ 27 h 37"/>
                <a:gd name="T50" fmla="*/ 22 w 71"/>
                <a:gd name="T51" fmla="*/ 24 h 37"/>
                <a:gd name="T52" fmla="*/ 5 w 71"/>
                <a:gd name="T53" fmla="*/ 16 h 37"/>
                <a:gd name="T54" fmla="*/ 4 w 71"/>
                <a:gd name="T55" fmla="*/ 13 h 37"/>
                <a:gd name="T56" fmla="*/ 4 w 71"/>
                <a:gd name="T57" fmla="*/ 9 h 37"/>
                <a:gd name="T58" fmla="*/ 4 w 71"/>
                <a:gd name="T59" fmla="*/ 7 h 37"/>
                <a:gd name="T60" fmla="*/ 4 w 71"/>
                <a:gd name="T61" fmla="*/ 4 h 37"/>
                <a:gd name="T62" fmla="*/ 4 w 71"/>
                <a:gd name="T63" fmla="*/ 2 h 37"/>
                <a:gd name="T64" fmla="*/ 4 w 71"/>
                <a:gd name="T65" fmla="*/ 0 h 37"/>
                <a:gd name="T66" fmla="*/ 2 w 71"/>
                <a:gd name="T67" fmla="*/ 0 h 37"/>
                <a:gd name="T68" fmla="*/ 1 w 71"/>
                <a:gd name="T69" fmla="*/ 1 h 37"/>
                <a:gd name="T70" fmla="*/ 0 w 71"/>
                <a:gd name="T71" fmla="*/ 2 h 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
                <a:gd name="T109" fmla="*/ 0 h 37"/>
                <a:gd name="T110" fmla="*/ 71 w 71"/>
                <a:gd name="T111" fmla="*/ 37 h 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 h="37">
                  <a:moveTo>
                    <a:pt x="0" y="2"/>
                  </a:moveTo>
                  <a:lnTo>
                    <a:pt x="0" y="3"/>
                  </a:lnTo>
                  <a:lnTo>
                    <a:pt x="0" y="4"/>
                  </a:lnTo>
                  <a:lnTo>
                    <a:pt x="0" y="5"/>
                  </a:lnTo>
                  <a:lnTo>
                    <a:pt x="0" y="7"/>
                  </a:lnTo>
                  <a:lnTo>
                    <a:pt x="0" y="9"/>
                  </a:lnTo>
                  <a:lnTo>
                    <a:pt x="0" y="10"/>
                  </a:lnTo>
                  <a:lnTo>
                    <a:pt x="0" y="12"/>
                  </a:lnTo>
                  <a:lnTo>
                    <a:pt x="1" y="13"/>
                  </a:lnTo>
                  <a:lnTo>
                    <a:pt x="3" y="19"/>
                  </a:lnTo>
                  <a:lnTo>
                    <a:pt x="3" y="20"/>
                  </a:lnTo>
                  <a:lnTo>
                    <a:pt x="4" y="20"/>
                  </a:lnTo>
                  <a:lnTo>
                    <a:pt x="8" y="22"/>
                  </a:lnTo>
                  <a:lnTo>
                    <a:pt x="10" y="23"/>
                  </a:lnTo>
                  <a:lnTo>
                    <a:pt x="11" y="23"/>
                  </a:lnTo>
                  <a:lnTo>
                    <a:pt x="12" y="24"/>
                  </a:lnTo>
                  <a:lnTo>
                    <a:pt x="14" y="25"/>
                  </a:lnTo>
                  <a:lnTo>
                    <a:pt x="16" y="26"/>
                  </a:lnTo>
                  <a:lnTo>
                    <a:pt x="18" y="27"/>
                  </a:lnTo>
                  <a:lnTo>
                    <a:pt x="20" y="27"/>
                  </a:lnTo>
                  <a:lnTo>
                    <a:pt x="26" y="29"/>
                  </a:lnTo>
                  <a:lnTo>
                    <a:pt x="32" y="30"/>
                  </a:lnTo>
                  <a:lnTo>
                    <a:pt x="39" y="31"/>
                  </a:lnTo>
                  <a:lnTo>
                    <a:pt x="45" y="31"/>
                  </a:lnTo>
                  <a:lnTo>
                    <a:pt x="50" y="31"/>
                  </a:lnTo>
                  <a:lnTo>
                    <a:pt x="56" y="32"/>
                  </a:lnTo>
                  <a:lnTo>
                    <a:pt x="61" y="34"/>
                  </a:lnTo>
                  <a:lnTo>
                    <a:pt x="67" y="36"/>
                  </a:lnTo>
                  <a:lnTo>
                    <a:pt x="68" y="36"/>
                  </a:lnTo>
                  <a:lnTo>
                    <a:pt x="69" y="36"/>
                  </a:lnTo>
                  <a:lnTo>
                    <a:pt x="69" y="35"/>
                  </a:lnTo>
                  <a:lnTo>
                    <a:pt x="70" y="35"/>
                  </a:lnTo>
                  <a:lnTo>
                    <a:pt x="70" y="34"/>
                  </a:lnTo>
                  <a:lnTo>
                    <a:pt x="69" y="34"/>
                  </a:lnTo>
                  <a:lnTo>
                    <a:pt x="69" y="33"/>
                  </a:lnTo>
                  <a:lnTo>
                    <a:pt x="67" y="32"/>
                  </a:lnTo>
                  <a:lnTo>
                    <a:pt x="66" y="31"/>
                  </a:lnTo>
                  <a:lnTo>
                    <a:pt x="64" y="31"/>
                  </a:lnTo>
                  <a:lnTo>
                    <a:pt x="62" y="30"/>
                  </a:lnTo>
                  <a:lnTo>
                    <a:pt x="60" y="29"/>
                  </a:lnTo>
                  <a:lnTo>
                    <a:pt x="58" y="28"/>
                  </a:lnTo>
                  <a:lnTo>
                    <a:pt x="56" y="28"/>
                  </a:lnTo>
                  <a:lnTo>
                    <a:pt x="54" y="28"/>
                  </a:lnTo>
                  <a:lnTo>
                    <a:pt x="50" y="27"/>
                  </a:lnTo>
                  <a:lnTo>
                    <a:pt x="45" y="27"/>
                  </a:lnTo>
                  <a:lnTo>
                    <a:pt x="40" y="27"/>
                  </a:lnTo>
                  <a:lnTo>
                    <a:pt x="35" y="27"/>
                  </a:lnTo>
                  <a:lnTo>
                    <a:pt x="31" y="27"/>
                  </a:lnTo>
                  <a:lnTo>
                    <a:pt x="26" y="26"/>
                  </a:lnTo>
                  <a:lnTo>
                    <a:pt x="22" y="24"/>
                  </a:lnTo>
                  <a:lnTo>
                    <a:pt x="18" y="23"/>
                  </a:lnTo>
                  <a:lnTo>
                    <a:pt x="5" y="16"/>
                  </a:lnTo>
                  <a:lnTo>
                    <a:pt x="6" y="17"/>
                  </a:lnTo>
                  <a:lnTo>
                    <a:pt x="4" y="13"/>
                  </a:lnTo>
                  <a:lnTo>
                    <a:pt x="4" y="11"/>
                  </a:lnTo>
                  <a:lnTo>
                    <a:pt x="4" y="9"/>
                  </a:lnTo>
                  <a:lnTo>
                    <a:pt x="4" y="7"/>
                  </a:lnTo>
                  <a:lnTo>
                    <a:pt x="4" y="5"/>
                  </a:lnTo>
                  <a:lnTo>
                    <a:pt x="4" y="4"/>
                  </a:lnTo>
                  <a:lnTo>
                    <a:pt x="4" y="2"/>
                  </a:lnTo>
                  <a:lnTo>
                    <a:pt x="4" y="1"/>
                  </a:lnTo>
                  <a:lnTo>
                    <a:pt x="4" y="0"/>
                  </a:lnTo>
                  <a:lnTo>
                    <a:pt x="3" y="0"/>
                  </a:lnTo>
                  <a:lnTo>
                    <a:pt x="2" y="0"/>
                  </a:lnTo>
                  <a:lnTo>
                    <a:pt x="1" y="0"/>
                  </a:lnTo>
                  <a:lnTo>
                    <a:pt x="1" y="1"/>
                  </a:lnTo>
                  <a:lnTo>
                    <a:pt x="0" y="1"/>
                  </a:lnTo>
                  <a:lnTo>
                    <a:pt x="0" y="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4" name="Freeform 115"/>
            <p:cNvSpPr>
              <a:spLocks/>
            </p:cNvSpPr>
            <p:nvPr/>
          </p:nvSpPr>
          <p:spPr bwMode="auto">
            <a:xfrm>
              <a:off x="451" y="2695"/>
              <a:ext cx="24" cy="158"/>
            </a:xfrm>
            <a:custGeom>
              <a:avLst/>
              <a:gdLst>
                <a:gd name="T0" fmla="*/ 6 w 24"/>
                <a:gd name="T1" fmla="*/ 10 h 158"/>
                <a:gd name="T2" fmla="*/ 5 w 24"/>
                <a:gd name="T3" fmla="*/ 28 h 158"/>
                <a:gd name="T4" fmla="*/ 3 w 24"/>
                <a:gd name="T5" fmla="*/ 46 h 158"/>
                <a:gd name="T6" fmla="*/ 1 w 24"/>
                <a:gd name="T7" fmla="*/ 64 h 158"/>
                <a:gd name="T8" fmla="*/ 0 w 24"/>
                <a:gd name="T9" fmla="*/ 82 h 158"/>
                <a:gd name="T10" fmla="*/ 3 w 24"/>
                <a:gd name="T11" fmla="*/ 97 h 158"/>
                <a:gd name="T12" fmla="*/ 9 w 24"/>
                <a:gd name="T13" fmla="*/ 110 h 158"/>
                <a:gd name="T14" fmla="*/ 16 w 24"/>
                <a:gd name="T15" fmla="*/ 123 h 158"/>
                <a:gd name="T16" fmla="*/ 20 w 24"/>
                <a:gd name="T17" fmla="*/ 137 h 158"/>
                <a:gd name="T18" fmla="*/ 18 w 24"/>
                <a:gd name="T19" fmla="*/ 139 h 158"/>
                <a:gd name="T20" fmla="*/ 15 w 24"/>
                <a:gd name="T21" fmla="*/ 143 h 158"/>
                <a:gd name="T22" fmla="*/ 12 w 24"/>
                <a:gd name="T23" fmla="*/ 147 h 158"/>
                <a:gd name="T24" fmla="*/ 9 w 24"/>
                <a:gd name="T25" fmla="*/ 149 h 158"/>
                <a:gd name="T26" fmla="*/ 6 w 24"/>
                <a:gd name="T27" fmla="*/ 153 h 158"/>
                <a:gd name="T28" fmla="*/ 6 w 24"/>
                <a:gd name="T29" fmla="*/ 155 h 158"/>
                <a:gd name="T30" fmla="*/ 6 w 24"/>
                <a:gd name="T31" fmla="*/ 156 h 158"/>
                <a:gd name="T32" fmla="*/ 7 w 24"/>
                <a:gd name="T33" fmla="*/ 157 h 158"/>
                <a:gd name="T34" fmla="*/ 8 w 24"/>
                <a:gd name="T35" fmla="*/ 156 h 158"/>
                <a:gd name="T36" fmla="*/ 10 w 24"/>
                <a:gd name="T37" fmla="*/ 153 h 158"/>
                <a:gd name="T38" fmla="*/ 13 w 24"/>
                <a:gd name="T39" fmla="*/ 150 h 158"/>
                <a:gd name="T40" fmla="*/ 15 w 24"/>
                <a:gd name="T41" fmla="*/ 148 h 158"/>
                <a:gd name="T42" fmla="*/ 17 w 24"/>
                <a:gd name="T43" fmla="*/ 145 h 158"/>
                <a:gd name="T44" fmla="*/ 23 w 24"/>
                <a:gd name="T45" fmla="*/ 137 h 158"/>
                <a:gd name="T46" fmla="*/ 22 w 24"/>
                <a:gd name="T47" fmla="*/ 128 h 158"/>
                <a:gd name="T48" fmla="*/ 15 w 24"/>
                <a:gd name="T49" fmla="*/ 116 h 158"/>
                <a:gd name="T50" fmla="*/ 9 w 24"/>
                <a:gd name="T51" fmla="*/ 102 h 158"/>
                <a:gd name="T52" fmla="*/ 4 w 24"/>
                <a:gd name="T53" fmla="*/ 89 h 158"/>
                <a:gd name="T54" fmla="*/ 3 w 24"/>
                <a:gd name="T55" fmla="*/ 73 h 158"/>
                <a:gd name="T56" fmla="*/ 5 w 24"/>
                <a:gd name="T57" fmla="*/ 55 h 158"/>
                <a:gd name="T58" fmla="*/ 7 w 24"/>
                <a:gd name="T59" fmla="*/ 38 h 158"/>
                <a:gd name="T60" fmla="*/ 8 w 24"/>
                <a:gd name="T61" fmla="*/ 20 h 158"/>
                <a:gd name="T62" fmla="*/ 8 w 24"/>
                <a:gd name="T63" fmla="*/ 2 h 158"/>
                <a:gd name="T64" fmla="*/ 8 w 24"/>
                <a:gd name="T65" fmla="*/ 0 h 158"/>
                <a:gd name="T66" fmla="*/ 6 w 24"/>
                <a:gd name="T67" fmla="*/ 0 h 158"/>
                <a:gd name="T68" fmla="*/ 6 w 24"/>
                <a:gd name="T69" fmla="*/ 1 h 1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
                <a:gd name="T106" fmla="*/ 0 h 158"/>
                <a:gd name="T107" fmla="*/ 24 w 24"/>
                <a:gd name="T108" fmla="*/ 158 h 1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 h="158">
                  <a:moveTo>
                    <a:pt x="6" y="2"/>
                  </a:moveTo>
                  <a:lnTo>
                    <a:pt x="6" y="10"/>
                  </a:lnTo>
                  <a:lnTo>
                    <a:pt x="6" y="20"/>
                  </a:lnTo>
                  <a:lnTo>
                    <a:pt x="5" y="28"/>
                  </a:lnTo>
                  <a:lnTo>
                    <a:pt x="4" y="38"/>
                  </a:lnTo>
                  <a:lnTo>
                    <a:pt x="3" y="46"/>
                  </a:lnTo>
                  <a:lnTo>
                    <a:pt x="2" y="55"/>
                  </a:lnTo>
                  <a:lnTo>
                    <a:pt x="1" y="64"/>
                  </a:lnTo>
                  <a:lnTo>
                    <a:pt x="0" y="73"/>
                  </a:lnTo>
                  <a:lnTo>
                    <a:pt x="0" y="82"/>
                  </a:lnTo>
                  <a:lnTo>
                    <a:pt x="1" y="89"/>
                  </a:lnTo>
                  <a:lnTo>
                    <a:pt x="3" y="97"/>
                  </a:lnTo>
                  <a:lnTo>
                    <a:pt x="6" y="103"/>
                  </a:lnTo>
                  <a:lnTo>
                    <a:pt x="9" y="110"/>
                  </a:lnTo>
                  <a:lnTo>
                    <a:pt x="13" y="117"/>
                  </a:lnTo>
                  <a:lnTo>
                    <a:pt x="16" y="123"/>
                  </a:lnTo>
                  <a:lnTo>
                    <a:pt x="20" y="130"/>
                  </a:lnTo>
                  <a:lnTo>
                    <a:pt x="20" y="137"/>
                  </a:lnTo>
                  <a:lnTo>
                    <a:pt x="21" y="135"/>
                  </a:lnTo>
                  <a:lnTo>
                    <a:pt x="18" y="139"/>
                  </a:lnTo>
                  <a:lnTo>
                    <a:pt x="16" y="141"/>
                  </a:lnTo>
                  <a:lnTo>
                    <a:pt x="15" y="143"/>
                  </a:lnTo>
                  <a:lnTo>
                    <a:pt x="13" y="145"/>
                  </a:lnTo>
                  <a:lnTo>
                    <a:pt x="12" y="147"/>
                  </a:lnTo>
                  <a:lnTo>
                    <a:pt x="10" y="149"/>
                  </a:lnTo>
                  <a:lnTo>
                    <a:pt x="9" y="149"/>
                  </a:lnTo>
                  <a:lnTo>
                    <a:pt x="8" y="151"/>
                  </a:lnTo>
                  <a:lnTo>
                    <a:pt x="6" y="153"/>
                  </a:lnTo>
                  <a:lnTo>
                    <a:pt x="6" y="154"/>
                  </a:lnTo>
                  <a:lnTo>
                    <a:pt x="6" y="155"/>
                  </a:lnTo>
                  <a:lnTo>
                    <a:pt x="6" y="156"/>
                  </a:lnTo>
                  <a:lnTo>
                    <a:pt x="6" y="157"/>
                  </a:lnTo>
                  <a:lnTo>
                    <a:pt x="7" y="157"/>
                  </a:lnTo>
                  <a:lnTo>
                    <a:pt x="8" y="157"/>
                  </a:lnTo>
                  <a:lnTo>
                    <a:pt x="8" y="156"/>
                  </a:lnTo>
                  <a:lnTo>
                    <a:pt x="9" y="155"/>
                  </a:lnTo>
                  <a:lnTo>
                    <a:pt x="10" y="153"/>
                  </a:lnTo>
                  <a:lnTo>
                    <a:pt x="11" y="152"/>
                  </a:lnTo>
                  <a:lnTo>
                    <a:pt x="13" y="150"/>
                  </a:lnTo>
                  <a:lnTo>
                    <a:pt x="14" y="149"/>
                  </a:lnTo>
                  <a:lnTo>
                    <a:pt x="15" y="148"/>
                  </a:lnTo>
                  <a:lnTo>
                    <a:pt x="16" y="147"/>
                  </a:lnTo>
                  <a:lnTo>
                    <a:pt x="17" y="145"/>
                  </a:lnTo>
                  <a:lnTo>
                    <a:pt x="23" y="138"/>
                  </a:lnTo>
                  <a:lnTo>
                    <a:pt x="23" y="137"/>
                  </a:lnTo>
                  <a:lnTo>
                    <a:pt x="23" y="136"/>
                  </a:lnTo>
                  <a:lnTo>
                    <a:pt x="22" y="128"/>
                  </a:lnTo>
                  <a:lnTo>
                    <a:pt x="19" y="121"/>
                  </a:lnTo>
                  <a:lnTo>
                    <a:pt x="15" y="116"/>
                  </a:lnTo>
                  <a:lnTo>
                    <a:pt x="13" y="109"/>
                  </a:lnTo>
                  <a:lnTo>
                    <a:pt x="9" y="102"/>
                  </a:lnTo>
                  <a:lnTo>
                    <a:pt x="6" y="96"/>
                  </a:lnTo>
                  <a:lnTo>
                    <a:pt x="4" y="89"/>
                  </a:lnTo>
                  <a:lnTo>
                    <a:pt x="3" y="82"/>
                  </a:lnTo>
                  <a:lnTo>
                    <a:pt x="3" y="73"/>
                  </a:lnTo>
                  <a:lnTo>
                    <a:pt x="4" y="65"/>
                  </a:lnTo>
                  <a:lnTo>
                    <a:pt x="5" y="55"/>
                  </a:lnTo>
                  <a:lnTo>
                    <a:pt x="6" y="47"/>
                  </a:lnTo>
                  <a:lnTo>
                    <a:pt x="7" y="38"/>
                  </a:lnTo>
                  <a:lnTo>
                    <a:pt x="8" y="29"/>
                  </a:lnTo>
                  <a:lnTo>
                    <a:pt x="8" y="20"/>
                  </a:lnTo>
                  <a:lnTo>
                    <a:pt x="8" y="11"/>
                  </a:lnTo>
                  <a:lnTo>
                    <a:pt x="8" y="2"/>
                  </a:lnTo>
                  <a:lnTo>
                    <a:pt x="8" y="1"/>
                  </a:lnTo>
                  <a:lnTo>
                    <a:pt x="8" y="0"/>
                  </a:lnTo>
                  <a:lnTo>
                    <a:pt x="7" y="0"/>
                  </a:lnTo>
                  <a:lnTo>
                    <a:pt x="6" y="0"/>
                  </a:lnTo>
                  <a:lnTo>
                    <a:pt x="6" y="1"/>
                  </a:lnTo>
                  <a:lnTo>
                    <a:pt x="6" y="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5" name="Freeform 116"/>
            <p:cNvSpPr>
              <a:spLocks/>
            </p:cNvSpPr>
            <p:nvPr/>
          </p:nvSpPr>
          <p:spPr bwMode="auto">
            <a:xfrm>
              <a:off x="382" y="2771"/>
              <a:ext cx="134" cy="50"/>
            </a:xfrm>
            <a:custGeom>
              <a:avLst/>
              <a:gdLst>
                <a:gd name="T0" fmla="*/ 4 w 134"/>
                <a:gd name="T1" fmla="*/ 7 h 50"/>
                <a:gd name="T2" fmla="*/ 14 w 134"/>
                <a:gd name="T3" fmla="*/ 16 h 50"/>
                <a:gd name="T4" fmla="*/ 25 w 134"/>
                <a:gd name="T5" fmla="*/ 21 h 50"/>
                <a:gd name="T6" fmla="*/ 38 w 134"/>
                <a:gd name="T7" fmla="*/ 26 h 50"/>
                <a:gd name="T8" fmla="*/ 49 w 134"/>
                <a:gd name="T9" fmla="*/ 29 h 50"/>
                <a:gd name="T10" fmla="*/ 60 w 134"/>
                <a:gd name="T11" fmla="*/ 28 h 50"/>
                <a:gd name="T12" fmla="*/ 68 w 134"/>
                <a:gd name="T13" fmla="*/ 23 h 50"/>
                <a:gd name="T14" fmla="*/ 76 w 134"/>
                <a:gd name="T15" fmla="*/ 17 h 50"/>
                <a:gd name="T16" fmla="*/ 84 w 134"/>
                <a:gd name="T17" fmla="*/ 12 h 50"/>
                <a:gd name="T18" fmla="*/ 84 w 134"/>
                <a:gd name="T19" fmla="*/ 12 h 50"/>
                <a:gd name="T20" fmla="*/ 95 w 134"/>
                <a:gd name="T21" fmla="*/ 22 h 50"/>
                <a:gd name="T22" fmla="*/ 108 w 134"/>
                <a:gd name="T23" fmla="*/ 30 h 50"/>
                <a:gd name="T24" fmla="*/ 120 w 134"/>
                <a:gd name="T25" fmla="*/ 38 h 50"/>
                <a:gd name="T26" fmla="*/ 129 w 134"/>
                <a:gd name="T27" fmla="*/ 48 h 50"/>
                <a:gd name="T28" fmla="*/ 130 w 134"/>
                <a:gd name="T29" fmla="*/ 49 h 50"/>
                <a:gd name="T30" fmla="*/ 132 w 134"/>
                <a:gd name="T31" fmla="*/ 49 h 50"/>
                <a:gd name="T32" fmla="*/ 133 w 134"/>
                <a:gd name="T33" fmla="*/ 48 h 50"/>
                <a:gd name="T34" fmla="*/ 133 w 134"/>
                <a:gd name="T35" fmla="*/ 47 h 50"/>
                <a:gd name="T36" fmla="*/ 124 w 134"/>
                <a:gd name="T37" fmla="*/ 37 h 50"/>
                <a:gd name="T38" fmla="*/ 113 w 134"/>
                <a:gd name="T39" fmla="*/ 28 h 50"/>
                <a:gd name="T40" fmla="*/ 101 w 134"/>
                <a:gd name="T41" fmla="*/ 22 h 50"/>
                <a:gd name="T42" fmla="*/ 90 w 134"/>
                <a:gd name="T43" fmla="*/ 14 h 50"/>
                <a:gd name="T44" fmla="*/ 82 w 134"/>
                <a:gd name="T45" fmla="*/ 8 h 50"/>
                <a:gd name="T46" fmla="*/ 81 w 134"/>
                <a:gd name="T47" fmla="*/ 9 h 50"/>
                <a:gd name="T48" fmla="*/ 73 w 134"/>
                <a:gd name="T49" fmla="*/ 14 h 50"/>
                <a:gd name="T50" fmla="*/ 68 w 134"/>
                <a:gd name="T51" fmla="*/ 18 h 50"/>
                <a:gd name="T52" fmla="*/ 63 w 134"/>
                <a:gd name="T53" fmla="*/ 23 h 50"/>
                <a:gd name="T54" fmla="*/ 57 w 134"/>
                <a:gd name="T55" fmla="*/ 26 h 50"/>
                <a:gd name="T56" fmla="*/ 46 w 134"/>
                <a:gd name="T57" fmla="*/ 24 h 50"/>
                <a:gd name="T58" fmla="*/ 32 w 134"/>
                <a:gd name="T59" fmla="*/ 20 h 50"/>
                <a:gd name="T60" fmla="*/ 19 w 134"/>
                <a:gd name="T61" fmla="*/ 14 h 50"/>
                <a:gd name="T62" fmla="*/ 7 w 134"/>
                <a:gd name="T63" fmla="*/ 6 h 50"/>
                <a:gd name="T64" fmla="*/ 3 w 134"/>
                <a:gd name="T65" fmla="*/ 0 h 50"/>
                <a:gd name="T66" fmla="*/ 1 w 134"/>
                <a:gd name="T67" fmla="*/ 0 h 50"/>
                <a:gd name="T68" fmla="*/ 0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4"/>
                <a:gd name="T106" fmla="*/ 0 h 50"/>
                <a:gd name="T107" fmla="*/ 134 w 134"/>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4" h="50">
                  <a:moveTo>
                    <a:pt x="0" y="2"/>
                  </a:moveTo>
                  <a:lnTo>
                    <a:pt x="4" y="7"/>
                  </a:lnTo>
                  <a:lnTo>
                    <a:pt x="8" y="12"/>
                  </a:lnTo>
                  <a:lnTo>
                    <a:pt x="14" y="16"/>
                  </a:lnTo>
                  <a:lnTo>
                    <a:pt x="20" y="18"/>
                  </a:lnTo>
                  <a:lnTo>
                    <a:pt x="25" y="21"/>
                  </a:lnTo>
                  <a:lnTo>
                    <a:pt x="32" y="23"/>
                  </a:lnTo>
                  <a:lnTo>
                    <a:pt x="38" y="26"/>
                  </a:lnTo>
                  <a:lnTo>
                    <a:pt x="44" y="27"/>
                  </a:lnTo>
                  <a:lnTo>
                    <a:pt x="49" y="29"/>
                  </a:lnTo>
                  <a:lnTo>
                    <a:pt x="55" y="29"/>
                  </a:lnTo>
                  <a:lnTo>
                    <a:pt x="60" y="28"/>
                  </a:lnTo>
                  <a:lnTo>
                    <a:pt x="63" y="26"/>
                  </a:lnTo>
                  <a:lnTo>
                    <a:pt x="68" y="23"/>
                  </a:lnTo>
                  <a:lnTo>
                    <a:pt x="72" y="20"/>
                  </a:lnTo>
                  <a:lnTo>
                    <a:pt x="76" y="17"/>
                  </a:lnTo>
                  <a:lnTo>
                    <a:pt x="81" y="14"/>
                  </a:lnTo>
                  <a:lnTo>
                    <a:pt x="84" y="12"/>
                  </a:lnTo>
                  <a:lnTo>
                    <a:pt x="81" y="12"/>
                  </a:lnTo>
                  <a:lnTo>
                    <a:pt x="84" y="12"/>
                  </a:lnTo>
                  <a:lnTo>
                    <a:pt x="89" y="17"/>
                  </a:lnTo>
                  <a:lnTo>
                    <a:pt x="95" y="22"/>
                  </a:lnTo>
                  <a:lnTo>
                    <a:pt x="101" y="26"/>
                  </a:lnTo>
                  <a:lnTo>
                    <a:pt x="108" y="30"/>
                  </a:lnTo>
                  <a:lnTo>
                    <a:pt x="113" y="33"/>
                  </a:lnTo>
                  <a:lnTo>
                    <a:pt x="120" y="38"/>
                  </a:lnTo>
                  <a:lnTo>
                    <a:pt x="125" y="43"/>
                  </a:lnTo>
                  <a:lnTo>
                    <a:pt x="129" y="48"/>
                  </a:lnTo>
                  <a:lnTo>
                    <a:pt x="129" y="49"/>
                  </a:lnTo>
                  <a:lnTo>
                    <a:pt x="130" y="49"/>
                  </a:lnTo>
                  <a:lnTo>
                    <a:pt x="131" y="49"/>
                  </a:lnTo>
                  <a:lnTo>
                    <a:pt x="132" y="49"/>
                  </a:lnTo>
                  <a:lnTo>
                    <a:pt x="132" y="48"/>
                  </a:lnTo>
                  <a:lnTo>
                    <a:pt x="133" y="48"/>
                  </a:lnTo>
                  <a:lnTo>
                    <a:pt x="133" y="47"/>
                  </a:lnTo>
                  <a:lnTo>
                    <a:pt x="128" y="42"/>
                  </a:lnTo>
                  <a:lnTo>
                    <a:pt x="124" y="37"/>
                  </a:lnTo>
                  <a:lnTo>
                    <a:pt x="118" y="32"/>
                  </a:lnTo>
                  <a:lnTo>
                    <a:pt x="113" y="28"/>
                  </a:lnTo>
                  <a:lnTo>
                    <a:pt x="107" y="25"/>
                  </a:lnTo>
                  <a:lnTo>
                    <a:pt x="101" y="22"/>
                  </a:lnTo>
                  <a:lnTo>
                    <a:pt x="95" y="17"/>
                  </a:lnTo>
                  <a:lnTo>
                    <a:pt x="90" y="14"/>
                  </a:lnTo>
                  <a:lnTo>
                    <a:pt x="83" y="8"/>
                  </a:lnTo>
                  <a:lnTo>
                    <a:pt x="82" y="8"/>
                  </a:lnTo>
                  <a:lnTo>
                    <a:pt x="81" y="8"/>
                  </a:lnTo>
                  <a:lnTo>
                    <a:pt x="81" y="9"/>
                  </a:lnTo>
                  <a:lnTo>
                    <a:pt x="76" y="12"/>
                  </a:lnTo>
                  <a:lnTo>
                    <a:pt x="73" y="14"/>
                  </a:lnTo>
                  <a:lnTo>
                    <a:pt x="70" y="16"/>
                  </a:lnTo>
                  <a:lnTo>
                    <a:pt x="68" y="18"/>
                  </a:lnTo>
                  <a:lnTo>
                    <a:pt x="65" y="21"/>
                  </a:lnTo>
                  <a:lnTo>
                    <a:pt x="63" y="23"/>
                  </a:lnTo>
                  <a:lnTo>
                    <a:pt x="60" y="25"/>
                  </a:lnTo>
                  <a:lnTo>
                    <a:pt x="57" y="26"/>
                  </a:lnTo>
                  <a:lnTo>
                    <a:pt x="53" y="25"/>
                  </a:lnTo>
                  <a:lnTo>
                    <a:pt x="46" y="24"/>
                  </a:lnTo>
                  <a:lnTo>
                    <a:pt x="39" y="22"/>
                  </a:lnTo>
                  <a:lnTo>
                    <a:pt x="32" y="20"/>
                  </a:lnTo>
                  <a:lnTo>
                    <a:pt x="25" y="17"/>
                  </a:lnTo>
                  <a:lnTo>
                    <a:pt x="19" y="14"/>
                  </a:lnTo>
                  <a:lnTo>
                    <a:pt x="12" y="11"/>
                  </a:lnTo>
                  <a:lnTo>
                    <a:pt x="7" y="6"/>
                  </a:lnTo>
                  <a:lnTo>
                    <a:pt x="3" y="1"/>
                  </a:lnTo>
                  <a:lnTo>
                    <a:pt x="3" y="0"/>
                  </a:lnTo>
                  <a:lnTo>
                    <a:pt x="2" y="0"/>
                  </a:lnTo>
                  <a:lnTo>
                    <a:pt x="1" y="0"/>
                  </a:lnTo>
                  <a:lnTo>
                    <a:pt x="0" y="1"/>
                  </a:lnTo>
                  <a:lnTo>
                    <a:pt x="0" y="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6" name="Freeform 117"/>
            <p:cNvSpPr>
              <a:spLocks/>
            </p:cNvSpPr>
            <p:nvPr/>
          </p:nvSpPr>
          <p:spPr bwMode="auto">
            <a:xfrm>
              <a:off x="390" y="2881"/>
              <a:ext cx="48" cy="11"/>
            </a:xfrm>
            <a:custGeom>
              <a:avLst/>
              <a:gdLst>
                <a:gd name="T0" fmla="*/ 1 w 48"/>
                <a:gd name="T1" fmla="*/ 2 h 11"/>
                <a:gd name="T2" fmla="*/ 7 w 48"/>
                <a:gd name="T3" fmla="*/ 4 h 11"/>
                <a:gd name="T4" fmla="*/ 12 w 48"/>
                <a:gd name="T5" fmla="*/ 5 h 11"/>
                <a:gd name="T6" fmla="*/ 18 w 48"/>
                <a:gd name="T7" fmla="*/ 7 h 11"/>
                <a:gd name="T8" fmla="*/ 23 w 48"/>
                <a:gd name="T9" fmla="*/ 8 h 11"/>
                <a:gd name="T10" fmla="*/ 29 w 48"/>
                <a:gd name="T11" fmla="*/ 9 h 11"/>
                <a:gd name="T12" fmla="*/ 35 w 48"/>
                <a:gd name="T13" fmla="*/ 10 h 11"/>
                <a:gd name="T14" fmla="*/ 40 w 48"/>
                <a:gd name="T15" fmla="*/ 10 h 11"/>
                <a:gd name="T16" fmla="*/ 46 w 48"/>
                <a:gd name="T17" fmla="*/ 10 h 11"/>
                <a:gd name="T18" fmla="*/ 47 w 48"/>
                <a:gd name="T19" fmla="*/ 9 h 11"/>
                <a:gd name="T20" fmla="*/ 47 w 48"/>
                <a:gd name="T21" fmla="*/ 9 h 11"/>
                <a:gd name="T22" fmla="*/ 47 w 48"/>
                <a:gd name="T23" fmla="*/ 8 h 11"/>
                <a:gd name="T24" fmla="*/ 47 w 48"/>
                <a:gd name="T25" fmla="*/ 8 h 11"/>
                <a:gd name="T26" fmla="*/ 46 w 48"/>
                <a:gd name="T27" fmla="*/ 8 h 11"/>
                <a:gd name="T28" fmla="*/ 45 w 48"/>
                <a:gd name="T29" fmla="*/ 8 h 11"/>
                <a:gd name="T30" fmla="*/ 40 w 48"/>
                <a:gd name="T31" fmla="*/ 8 h 11"/>
                <a:gd name="T32" fmla="*/ 35 w 48"/>
                <a:gd name="T33" fmla="*/ 8 h 11"/>
                <a:gd name="T34" fmla="*/ 29 w 48"/>
                <a:gd name="T35" fmla="*/ 7 h 11"/>
                <a:gd name="T36" fmla="*/ 23 w 48"/>
                <a:gd name="T37" fmla="*/ 6 h 11"/>
                <a:gd name="T38" fmla="*/ 18 w 48"/>
                <a:gd name="T39" fmla="*/ 4 h 11"/>
                <a:gd name="T40" fmla="*/ 13 w 48"/>
                <a:gd name="T41" fmla="*/ 3 h 11"/>
                <a:gd name="T42" fmla="*/ 7 w 48"/>
                <a:gd name="T43" fmla="*/ 2 h 11"/>
                <a:gd name="T44" fmla="*/ 2 w 48"/>
                <a:gd name="T45" fmla="*/ 0 h 11"/>
                <a:gd name="T46" fmla="*/ 2 w 48"/>
                <a:gd name="T47" fmla="*/ 0 h 11"/>
                <a:gd name="T48" fmla="*/ 1 w 48"/>
                <a:gd name="T49" fmla="*/ 0 h 11"/>
                <a:gd name="T50" fmla="*/ 1 w 48"/>
                <a:gd name="T51" fmla="*/ 1 h 11"/>
                <a:gd name="T52" fmla="*/ 0 w 48"/>
                <a:gd name="T53" fmla="*/ 1 h 11"/>
                <a:gd name="T54" fmla="*/ 0 w 48"/>
                <a:gd name="T55" fmla="*/ 1 h 11"/>
                <a:gd name="T56" fmla="*/ 0 w 48"/>
                <a:gd name="T57" fmla="*/ 2 h 11"/>
                <a:gd name="T58" fmla="*/ 0 w 48"/>
                <a:gd name="T59" fmla="*/ 2 h 11"/>
                <a:gd name="T60" fmla="*/ 1 w 48"/>
                <a:gd name="T61" fmla="*/ 2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11"/>
                <a:gd name="T95" fmla="*/ 48 w 48"/>
                <a:gd name="T96" fmla="*/ 11 h 1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11">
                  <a:moveTo>
                    <a:pt x="1" y="2"/>
                  </a:moveTo>
                  <a:lnTo>
                    <a:pt x="7" y="4"/>
                  </a:lnTo>
                  <a:lnTo>
                    <a:pt x="12" y="5"/>
                  </a:lnTo>
                  <a:lnTo>
                    <a:pt x="18" y="7"/>
                  </a:lnTo>
                  <a:lnTo>
                    <a:pt x="23" y="8"/>
                  </a:lnTo>
                  <a:lnTo>
                    <a:pt x="29" y="9"/>
                  </a:lnTo>
                  <a:lnTo>
                    <a:pt x="35" y="10"/>
                  </a:lnTo>
                  <a:lnTo>
                    <a:pt x="40" y="10"/>
                  </a:lnTo>
                  <a:lnTo>
                    <a:pt x="46" y="10"/>
                  </a:lnTo>
                  <a:lnTo>
                    <a:pt x="47" y="9"/>
                  </a:lnTo>
                  <a:lnTo>
                    <a:pt x="47" y="8"/>
                  </a:lnTo>
                  <a:lnTo>
                    <a:pt x="46" y="8"/>
                  </a:lnTo>
                  <a:lnTo>
                    <a:pt x="45" y="8"/>
                  </a:lnTo>
                  <a:lnTo>
                    <a:pt x="40" y="8"/>
                  </a:lnTo>
                  <a:lnTo>
                    <a:pt x="35" y="8"/>
                  </a:lnTo>
                  <a:lnTo>
                    <a:pt x="29" y="7"/>
                  </a:lnTo>
                  <a:lnTo>
                    <a:pt x="23" y="6"/>
                  </a:lnTo>
                  <a:lnTo>
                    <a:pt x="18" y="4"/>
                  </a:lnTo>
                  <a:lnTo>
                    <a:pt x="13" y="3"/>
                  </a:lnTo>
                  <a:lnTo>
                    <a:pt x="7" y="2"/>
                  </a:lnTo>
                  <a:lnTo>
                    <a:pt x="2" y="0"/>
                  </a:lnTo>
                  <a:lnTo>
                    <a:pt x="1" y="0"/>
                  </a:lnTo>
                  <a:lnTo>
                    <a:pt x="1" y="1"/>
                  </a:lnTo>
                  <a:lnTo>
                    <a:pt x="0" y="1"/>
                  </a:lnTo>
                  <a:lnTo>
                    <a:pt x="0" y="2"/>
                  </a:lnTo>
                  <a:lnTo>
                    <a:pt x="1" y="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7" name="Freeform 118"/>
            <p:cNvSpPr>
              <a:spLocks/>
            </p:cNvSpPr>
            <p:nvPr/>
          </p:nvSpPr>
          <p:spPr bwMode="auto">
            <a:xfrm>
              <a:off x="371" y="2920"/>
              <a:ext cx="86" cy="38"/>
            </a:xfrm>
            <a:custGeom>
              <a:avLst/>
              <a:gdLst>
                <a:gd name="T0" fmla="*/ 0 w 86"/>
                <a:gd name="T1" fmla="*/ 8 h 38"/>
                <a:gd name="T2" fmla="*/ 3 w 86"/>
                <a:gd name="T3" fmla="*/ 13 h 38"/>
                <a:gd name="T4" fmla="*/ 6 w 86"/>
                <a:gd name="T5" fmla="*/ 17 h 38"/>
                <a:gd name="T6" fmla="*/ 11 w 86"/>
                <a:gd name="T7" fmla="*/ 20 h 38"/>
                <a:gd name="T8" fmla="*/ 15 w 86"/>
                <a:gd name="T9" fmla="*/ 24 h 38"/>
                <a:gd name="T10" fmla="*/ 20 w 86"/>
                <a:gd name="T11" fmla="*/ 27 h 38"/>
                <a:gd name="T12" fmla="*/ 24 w 86"/>
                <a:gd name="T13" fmla="*/ 29 h 38"/>
                <a:gd name="T14" fmla="*/ 30 w 86"/>
                <a:gd name="T15" fmla="*/ 31 h 38"/>
                <a:gd name="T16" fmla="*/ 35 w 86"/>
                <a:gd name="T17" fmla="*/ 34 h 38"/>
                <a:gd name="T18" fmla="*/ 42 w 86"/>
                <a:gd name="T19" fmla="*/ 37 h 38"/>
                <a:gd name="T20" fmla="*/ 43 w 86"/>
                <a:gd name="T21" fmla="*/ 37 h 38"/>
                <a:gd name="T22" fmla="*/ 47 w 86"/>
                <a:gd name="T23" fmla="*/ 35 h 38"/>
                <a:gd name="T24" fmla="*/ 53 w 86"/>
                <a:gd name="T25" fmla="*/ 32 h 38"/>
                <a:gd name="T26" fmla="*/ 58 w 86"/>
                <a:gd name="T27" fmla="*/ 29 h 38"/>
                <a:gd name="T28" fmla="*/ 64 w 86"/>
                <a:gd name="T29" fmla="*/ 25 h 38"/>
                <a:gd name="T30" fmla="*/ 68 w 86"/>
                <a:gd name="T31" fmla="*/ 21 h 38"/>
                <a:gd name="T32" fmla="*/ 72 w 86"/>
                <a:gd name="T33" fmla="*/ 17 h 38"/>
                <a:gd name="T34" fmla="*/ 77 w 86"/>
                <a:gd name="T35" fmla="*/ 13 h 38"/>
                <a:gd name="T36" fmla="*/ 81 w 86"/>
                <a:gd name="T37" fmla="*/ 8 h 38"/>
                <a:gd name="T38" fmla="*/ 85 w 86"/>
                <a:gd name="T39" fmla="*/ 3 h 38"/>
                <a:gd name="T40" fmla="*/ 85 w 86"/>
                <a:gd name="T41" fmla="*/ 2 h 38"/>
                <a:gd name="T42" fmla="*/ 85 w 86"/>
                <a:gd name="T43" fmla="*/ 2 h 38"/>
                <a:gd name="T44" fmla="*/ 85 w 86"/>
                <a:gd name="T45" fmla="*/ 1 h 38"/>
                <a:gd name="T46" fmla="*/ 84 w 86"/>
                <a:gd name="T47" fmla="*/ 1 h 38"/>
                <a:gd name="T48" fmla="*/ 84 w 86"/>
                <a:gd name="T49" fmla="*/ 0 h 38"/>
                <a:gd name="T50" fmla="*/ 83 w 86"/>
                <a:gd name="T51" fmla="*/ 0 h 38"/>
                <a:gd name="T52" fmla="*/ 82 w 86"/>
                <a:gd name="T53" fmla="*/ 1 h 38"/>
                <a:gd name="T54" fmla="*/ 79 w 86"/>
                <a:gd name="T55" fmla="*/ 5 h 38"/>
                <a:gd name="T56" fmla="*/ 75 w 86"/>
                <a:gd name="T57" fmla="*/ 9 h 38"/>
                <a:gd name="T58" fmla="*/ 71 w 86"/>
                <a:gd name="T59" fmla="*/ 13 h 38"/>
                <a:gd name="T60" fmla="*/ 67 w 86"/>
                <a:gd name="T61" fmla="*/ 17 h 38"/>
                <a:gd name="T62" fmla="*/ 64 w 86"/>
                <a:gd name="T63" fmla="*/ 21 h 38"/>
                <a:gd name="T64" fmla="*/ 59 w 86"/>
                <a:gd name="T65" fmla="*/ 25 h 38"/>
                <a:gd name="T66" fmla="*/ 55 w 86"/>
                <a:gd name="T67" fmla="*/ 28 h 38"/>
                <a:gd name="T68" fmla="*/ 49 w 86"/>
                <a:gd name="T69" fmla="*/ 31 h 38"/>
                <a:gd name="T70" fmla="*/ 42 w 86"/>
                <a:gd name="T71" fmla="*/ 33 h 38"/>
                <a:gd name="T72" fmla="*/ 43 w 86"/>
                <a:gd name="T73" fmla="*/ 34 h 38"/>
                <a:gd name="T74" fmla="*/ 37 w 86"/>
                <a:gd name="T75" fmla="*/ 31 h 38"/>
                <a:gd name="T76" fmla="*/ 31 w 86"/>
                <a:gd name="T77" fmla="*/ 29 h 38"/>
                <a:gd name="T78" fmla="*/ 26 w 86"/>
                <a:gd name="T79" fmla="*/ 27 h 38"/>
                <a:gd name="T80" fmla="*/ 21 w 86"/>
                <a:gd name="T81" fmla="*/ 24 h 38"/>
                <a:gd name="T82" fmla="*/ 17 w 86"/>
                <a:gd name="T83" fmla="*/ 21 h 38"/>
                <a:gd name="T84" fmla="*/ 13 w 86"/>
                <a:gd name="T85" fmla="*/ 18 h 38"/>
                <a:gd name="T86" fmla="*/ 9 w 86"/>
                <a:gd name="T87" fmla="*/ 14 h 38"/>
                <a:gd name="T88" fmla="*/ 6 w 86"/>
                <a:gd name="T89" fmla="*/ 10 h 38"/>
                <a:gd name="T90" fmla="*/ 3 w 86"/>
                <a:gd name="T91" fmla="*/ 6 h 38"/>
                <a:gd name="T92" fmla="*/ 2 w 86"/>
                <a:gd name="T93" fmla="*/ 6 h 38"/>
                <a:gd name="T94" fmla="*/ 1 w 86"/>
                <a:gd name="T95" fmla="*/ 6 h 38"/>
                <a:gd name="T96" fmla="*/ 0 w 86"/>
                <a:gd name="T97" fmla="*/ 6 h 38"/>
                <a:gd name="T98" fmla="*/ 0 w 86"/>
                <a:gd name="T99" fmla="*/ 6 h 38"/>
                <a:gd name="T100" fmla="*/ 0 w 86"/>
                <a:gd name="T101" fmla="*/ 7 h 38"/>
                <a:gd name="T102" fmla="*/ 0 w 86"/>
                <a:gd name="T103" fmla="*/ 8 h 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
                <a:gd name="T157" fmla="*/ 0 h 38"/>
                <a:gd name="T158" fmla="*/ 86 w 86"/>
                <a:gd name="T159" fmla="*/ 38 h 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 h="38">
                  <a:moveTo>
                    <a:pt x="0" y="8"/>
                  </a:moveTo>
                  <a:lnTo>
                    <a:pt x="3" y="13"/>
                  </a:lnTo>
                  <a:lnTo>
                    <a:pt x="6" y="17"/>
                  </a:lnTo>
                  <a:lnTo>
                    <a:pt x="11" y="20"/>
                  </a:lnTo>
                  <a:lnTo>
                    <a:pt x="15" y="24"/>
                  </a:lnTo>
                  <a:lnTo>
                    <a:pt x="20" y="27"/>
                  </a:lnTo>
                  <a:lnTo>
                    <a:pt x="24" y="29"/>
                  </a:lnTo>
                  <a:lnTo>
                    <a:pt x="30" y="31"/>
                  </a:lnTo>
                  <a:lnTo>
                    <a:pt x="35" y="34"/>
                  </a:lnTo>
                  <a:lnTo>
                    <a:pt x="42" y="37"/>
                  </a:lnTo>
                  <a:lnTo>
                    <a:pt x="43" y="37"/>
                  </a:lnTo>
                  <a:lnTo>
                    <a:pt x="47" y="35"/>
                  </a:lnTo>
                  <a:lnTo>
                    <a:pt x="53" y="32"/>
                  </a:lnTo>
                  <a:lnTo>
                    <a:pt x="58" y="29"/>
                  </a:lnTo>
                  <a:lnTo>
                    <a:pt x="64" y="25"/>
                  </a:lnTo>
                  <a:lnTo>
                    <a:pt x="68" y="21"/>
                  </a:lnTo>
                  <a:lnTo>
                    <a:pt x="72" y="17"/>
                  </a:lnTo>
                  <a:lnTo>
                    <a:pt x="77" y="13"/>
                  </a:lnTo>
                  <a:lnTo>
                    <a:pt x="81" y="8"/>
                  </a:lnTo>
                  <a:lnTo>
                    <a:pt x="85" y="3"/>
                  </a:lnTo>
                  <a:lnTo>
                    <a:pt x="85" y="2"/>
                  </a:lnTo>
                  <a:lnTo>
                    <a:pt x="85" y="1"/>
                  </a:lnTo>
                  <a:lnTo>
                    <a:pt x="84" y="1"/>
                  </a:lnTo>
                  <a:lnTo>
                    <a:pt x="84" y="0"/>
                  </a:lnTo>
                  <a:lnTo>
                    <a:pt x="83" y="0"/>
                  </a:lnTo>
                  <a:lnTo>
                    <a:pt x="82" y="1"/>
                  </a:lnTo>
                  <a:lnTo>
                    <a:pt x="79" y="5"/>
                  </a:lnTo>
                  <a:lnTo>
                    <a:pt x="75" y="9"/>
                  </a:lnTo>
                  <a:lnTo>
                    <a:pt x="71" y="13"/>
                  </a:lnTo>
                  <a:lnTo>
                    <a:pt x="67" y="17"/>
                  </a:lnTo>
                  <a:lnTo>
                    <a:pt x="64" y="21"/>
                  </a:lnTo>
                  <a:lnTo>
                    <a:pt x="59" y="25"/>
                  </a:lnTo>
                  <a:lnTo>
                    <a:pt x="55" y="28"/>
                  </a:lnTo>
                  <a:lnTo>
                    <a:pt x="49" y="31"/>
                  </a:lnTo>
                  <a:lnTo>
                    <a:pt x="42" y="33"/>
                  </a:lnTo>
                  <a:lnTo>
                    <a:pt x="43" y="34"/>
                  </a:lnTo>
                  <a:lnTo>
                    <a:pt x="37" y="31"/>
                  </a:lnTo>
                  <a:lnTo>
                    <a:pt x="31" y="29"/>
                  </a:lnTo>
                  <a:lnTo>
                    <a:pt x="26" y="27"/>
                  </a:lnTo>
                  <a:lnTo>
                    <a:pt x="21" y="24"/>
                  </a:lnTo>
                  <a:lnTo>
                    <a:pt x="17" y="21"/>
                  </a:lnTo>
                  <a:lnTo>
                    <a:pt x="13" y="18"/>
                  </a:lnTo>
                  <a:lnTo>
                    <a:pt x="9" y="14"/>
                  </a:lnTo>
                  <a:lnTo>
                    <a:pt x="6" y="10"/>
                  </a:lnTo>
                  <a:lnTo>
                    <a:pt x="3" y="6"/>
                  </a:lnTo>
                  <a:lnTo>
                    <a:pt x="2" y="6"/>
                  </a:lnTo>
                  <a:lnTo>
                    <a:pt x="1" y="6"/>
                  </a:lnTo>
                  <a:lnTo>
                    <a:pt x="0" y="6"/>
                  </a:lnTo>
                  <a:lnTo>
                    <a:pt x="0" y="7"/>
                  </a:lnTo>
                  <a:lnTo>
                    <a:pt x="0" y="8"/>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8" name="Freeform 119"/>
            <p:cNvSpPr>
              <a:spLocks/>
            </p:cNvSpPr>
            <p:nvPr/>
          </p:nvSpPr>
          <p:spPr bwMode="auto">
            <a:xfrm>
              <a:off x="391" y="2921"/>
              <a:ext cx="94" cy="80"/>
            </a:xfrm>
            <a:custGeom>
              <a:avLst/>
              <a:gdLst>
                <a:gd name="T0" fmla="*/ 2 w 94"/>
                <a:gd name="T1" fmla="*/ 76 h 80"/>
                <a:gd name="T2" fmla="*/ 5 w 94"/>
                <a:gd name="T3" fmla="*/ 78 h 80"/>
                <a:gd name="T4" fmla="*/ 9 w 94"/>
                <a:gd name="T5" fmla="*/ 78 h 80"/>
                <a:gd name="T6" fmla="*/ 14 w 94"/>
                <a:gd name="T7" fmla="*/ 79 h 80"/>
                <a:gd name="T8" fmla="*/ 17 w 94"/>
                <a:gd name="T9" fmla="*/ 79 h 80"/>
                <a:gd name="T10" fmla="*/ 22 w 94"/>
                <a:gd name="T11" fmla="*/ 78 h 80"/>
                <a:gd name="T12" fmla="*/ 25 w 94"/>
                <a:gd name="T13" fmla="*/ 76 h 80"/>
                <a:gd name="T14" fmla="*/ 29 w 94"/>
                <a:gd name="T15" fmla="*/ 75 h 80"/>
                <a:gd name="T16" fmla="*/ 33 w 94"/>
                <a:gd name="T17" fmla="*/ 72 h 80"/>
                <a:gd name="T18" fmla="*/ 41 w 94"/>
                <a:gd name="T19" fmla="*/ 64 h 80"/>
                <a:gd name="T20" fmla="*/ 48 w 94"/>
                <a:gd name="T21" fmla="*/ 55 h 80"/>
                <a:gd name="T22" fmla="*/ 56 w 94"/>
                <a:gd name="T23" fmla="*/ 47 h 80"/>
                <a:gd name="T24" fmla="*/ 63 w 94"/>
                <a:gd name="T25" fmla="*/ 38 h 80"/>
                <a:gd name="T26" fmla="*/ 70 w 94"/>
                <a:gd name="T27" fmla="*/ 29 h 80"/>
                <a:gd name="T28" fmla="*/ 78 w 94"/>
                <a:gd name="T29" fmla="*/ 20 h 80"/>
                <a:gd name="T30" fmla="*/ 85 w 94"/>
                <a:gd name="T31" fmla="*/ 12 h 80"/>
                <a:gd name="T32" fmla="*/ 92 w 94"/>
                <a:gd name="T33" fmla="*/ 4 h 80"/>
                <a:gd name="T34" fmla="*/ 93 w 94"/>
                <a:gd name="T35" fmla="*/ 3 h 80"/>
                <a:gd name="T36" fmla="*/ 93 w 94"/>
                <a:gd name="T37" fmla="*/ 2 h 80"/>
                <a:gd name="T38" fmla="*/ 93 w 94"/>
                <a:gd name="T39" fmla="*/ 1 h 80"/>
                <a:gd name="T40" fmla="*/ 92 w 94"/>
                <a:gd name="T41" fmla="*/ 1 h 80"/>
                <a:gd name="T42" fmla="*/ 92 w 94"/>
                <a:gd name="T43" fmla="*/ 0 h 80"/>
                <a:gd name="T44" fmla="*/ 91 w 94"/>
                <a:gd name="T45" fmla="*/ 0 h 80"/>
                <a:gd name="T46" fmla="*/ 90 w 94"/>
                <a:gd name="T47" fmla="*/ 0 h 80"/>
                <a:gd name="T48" fmla="*/ 89 w 94"/>
                <a:gd name="T49" fmla="*/ 1 h 80"/>
                <a:gd name="T50" fmla="*/ 82 w 94"/>
                <a:gd name="T51" fmla="*/ 10 h 80"/>
                <a:gd name="T52" fmla="*/ 75 w 94"/>
                <a:gd name="T53" fmla="*/ 19 h 80"/>
                <a:gd name="T54" fmla="*/ 68 w 94"/>
                <a:gd name="T55" fmla="*/ 28 h 80"/>
                <a:gd name="T56" fmla="*/ 60 w 94"/>
                <a:gd name="T57" fmla="*/ 36 h 80"/>
                <a:gd name="T58" fmla="*/ 52 w 94"/>
                <a:gd name="T59" fmla="*/ 45 h 80"/>
                <a:gd name="T60" fmla="*/ 44 w 94"/>
                <a:gd name="T61" fmla="*/ 54 h 80"/>
                <a:gd name="T62" fmla="*/ 36 w 94"/>
                <a:gd name="T63" fmla="*/ 62 h 80"/>
                <a:gd name="T64" fmla="*/ 28 w 94"/>
                <a:gd name="T65" fmla="*/ 71 h 80"/>
                <a:gd name="T66" fmla="*/ 25 w 94"/>
                <a:gd name="T67" fmla="*/ 73 h 80"/>
                <a:gd name="T68" fmla="*/ 22 w 94"/>
                <a:gd name="T69" fmla="*/ 74 h 80"/>
                <a:gd name="T70" fmla="*/ 19 w 94"/>
                <a:gd name="T71" fmla="*/ 75 h 80"/>
                <a:gd name="T72" fmla="*/ 15 w 94"/>
                <a:gd name="T73" fmla="*/ 75 h 80"/>
                <a:gd name="T74" fmla="*/ 13 w 94"/>
                <a:gd name="T75" fmla="*/ 75 h 80"/>
                <a:gd name="T76" fmla="*/ 9 w 94"/>
                <a:gd name="T77" fmla="*/ 75 h 80"/>
                <a:gd name="T78" fmla="*/ 5 w 94"/>
                <a:gd name="T79" fmla="*/ 74 h 80"/>
                <a:gd name="T80" fmla="*/ 3 w 94"/>
                <a:gd name="T81" fmla="*/ 73 h 80"/>
                <a:gd name="T82" fmla="*/ 2 w 94"/>
                <a:gd name="T83" fmla="*/ 73 h 80"/>
                <a:gd name="T84" fmla="*/ 1 w 94"/>
                <a:gd name="T85" fmla="*/ 73 h 80"/>
                <a:gd name="T86" fmla="*/ 0 w 94"/>
                <a:gd name="T87" fmla="*/ 74 h 80"/>
                <a:gd name="T88" fmla="*/ 0 w 94"/>
                <a:gd name="T89" fmla="*/ 75 h 80"/>
                <a:gd name="T90" fmla="*/ 0 w 94"/>
                <a:gd name="T91" fmla="*/ 75 h 80"/>
                <a:gd name="T92" fmla="*/ 1 w 94"/>
                <a:gd name="T93" fmla="*/ 76 h 80"/>
                <a:gd name="T94" fmla="*/ 2 w 94"/>
                <a:gd name="T95" fmla="*/ 76 h 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4"/>
                <a:gd name="T145" fmla="*/ 0 h 80"/>
                <a:gd name="T146" fmla="*/ 94 w 94"/>
                <a:gd name="T147" fmla="*/ 80 h 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4" h="80">
                  <a:moveTo>
                    <a:pt x="2" y="76"/>
                  </a:moveTo>
                  <a:lnTo>
                    <a:pt x="5" y="78"/>
                  </a:lnTo>
                  <a:lnTo>
                    <a:pt x="9" y="78"/>
                  </a:lnTo>
                  <a:lnTo>
                    <a:pt x="14" y="79"/>
                  </a:lnTo>
                  <a:lnTo>
                    <a:pt x="17" y="79"/>
                  </a:lnTo>
                  <a:lnTo>
                    <a:pt x="22" y="78"/>
                  </a:lnTo>
                  <a:lnTo>
                    <a:pt x="25" y="76"/>
                  </a:lnTo>
                  <a:lnTo>
                    <a:pt x="29" y="75"/>
                  </a:lnTo>
                  <a:lnTo>
                    <a:pt x="33" y="72"/>
                  </a:lnTo>
                  <a:lnTo>
                    <a:pt x="41" y="64"/>
                  </a:lnTo>
                  <a:lnTo>
                    <a:pt x="48" y="55"/>
                  </a:lnTo>
                  <a:lnTo>
                    <a:pt x="56" y="47"/>
                  </a:lnTo>
                  <a:lnTo>
                    <a:pt x="63" y="38"/>
                  </a:lnTo>
                  <a:lnTo>
                    <a:pt x="70" y="29"/>
                  </a:lnTo>
                  <a:lnTo>
                    <a:pt x="78" y="20"/>
                  </a:lnTo>
                  <a:lnTo>
                    <a:pt x="85" y="12"/>
                  </a:lnTo>
                  <a:lnTo>
                    <a:pt x="92" y="4"/>
                  </a:lnTo>
                  <a:lnTo>
                    <a:pt x="93" y="3"/>
                  </a:lnTo>
                  <a:lnTo>
                    <a:pt x="93" y="2"/>
                  </a:lnTo>
                  <a:lnTo>
                    <a:pt x="93" y="1"/>
                  </a:lnTo>
                  <a:lnTo>
                    <a:pt x="92" y="1"/>
                  </a:lnTo>
                  <a:lnTo>
                    <a:pt x="92" y="0"/>
                  </a:lnTo>
                  <a:lnTo>
                    <a:pt x="91" y="0"/>
                  </a:lnTo>
                  <a:lnTo>
                    <a:pt x="90" y="0"/>
                  </a:lnTo>
                  <a:lnTo>
                    <a:pt x="89" y="1"/>
                  </a:lnTo>
                  <a:lnTo>
                    <a:pt x="82" y="10"/>
                  </a:lnTo>
                  <a:lnTo>
                    <a:pt x="75" y="19"/>
                  </a:lnTo>
                  <a:lnTo>
                    <a:pt x="68" y="28"/>
                  </a:lnTo>
                  <a:lnTo>
                    <a:pt x="60" y="36"/>
                  </a:lnTo>
                  <a:lnTo>
                    <a:pt x="52" y="45"/>
                  </a:lnTo>
                  <a:lnTo>
                    <a:pt x="44" y="54"/>
                  </a:lnTo>
                  <a:lnTo>
                    <a:pt x="36" y="62"/>
                  </a:lnTo>
                  <a:lnTo>
                    <a:pt x="28" y="71"/>
                  </a:lnTo>
                  <a:lnTo>
                    <a:pt x="25" y="73"/>
                  </a:lnTo>
                  <a:lnTo>
                    <a:pt x="22" y="74"/>
                  </a:lnTo>
                  <a:lnTo>
                    <a:pt x="19" y="75"/>
                  </a:lnTo>
                  <a:lnTo>
                    <a:pt x="15" y="75"/>
                  </a:lnTo>
                  <a:lnTo>
                    <a:pt x="13" y="75"/>
                  </a:lnTo>
                  <a:lnTo>
                    <a:pt x="9" y="75"/>
                  </a:lnTo>
                  <a:lnTo>
                    <a:pt x="5" y="74"/>
                  </a:lnTo>
                  <a:lnTo>
                    <a:pt x="3" y="73"/>
                  </a:lnTo>
                  <a:lnTo>
                    <a:pt x="2" y="73"/>
                  </a:lnTo>
                  <a:lnTo>
                    <a:pt x="1" y="73"/>
                  </a:lnTo>
                  <a:lnTo>
                    <a:pt x="0" y="74"/>
                  </a:lnTo>
                  <a:lnTo>
                    <a:pt x="0" y="75"/>
                  </a:lnTo>
                  <a:lnTo>
                    <a:pt x="1" y="76"/>
                  </a:lnTo>
                  <a:lnTo>
                    <a:pt x="2" y="76"/>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099" name="Freeform 120"/>
            <p:cNvSpPr>
              <a:spLocks/>
            </p:cNvSpPr>
            <p:nvPr/>
          </p:nvSpPr>
          <p:spPr bwMode="auto">
            <a:xfrm>
              <a:off x="442" y="2913"/>
              <a:ext cx="105" cy="108"/>
            </a:xfrm>
            <a:custGeom>
              <a:avLst/>
              <a:gdLst>
                <a:gd name="T0" fmla="*/ 3 w 105"/>
                <a:gd name="T1" fmla="*/ 107 h 108"/>
                <a:gd name="T2" fmla="*/ 11 w 105"/>
                <a:gd name="T3" fmla="*/ 103 h 108"/>
                <a:gd name="T4" fmla="*/ 19 w 105"/>
                <a:gd name="T5" fmla="*/ 99 h 108"/>
                <a:gd name="T6" fmla="*/ 27 w 105"/>
                <a:gd name="T7" fmla="*/ 95 h 108"/>
                <a:gd name="T8" fmla="*/ 36 w 105"/>
                <a:gd name="T9" fmla="*/ 90 h 108"/>
                <a:gd name="T10" fmla="*/ 44 w 105"/>
                <a:gd name="T11" fmla="*/ 85 h 108"/>
                <a:gd name="T12" fmla="*/ 51 w 105"/>
                <a:gd name="T13" fmla="*/ 80 h 108"/>
                <a:gd name="T14" fmla="*/ 58 w 105"/>
                <a:gd name="T15" fmla="*/ 74 h 108"/>
                <a:gd name="T16" fmla="*/ 66 w 105"/>
                <a:gd name="T17" fmla="*/ 68 h 108"/>
                <a:gd name="T18" fmla="*/ 72 w 105"/>
                <a:gd name="T19" fmla="*/ 60 h 108"/>
                <a:gd name="T20" fmla="*/ 78 w 105"/>
                <a:gd name="T21" fmla="*/ 53 h 108"/>
                <a:gd name="T22" fmla="*/ 81 w 105"/>
                <a:gd name="T23" fmla="*/ 45 h 108"/>
                <a:gd name="T24" fmla="*/ 86 w 105"/>
                <a:gd name="T25" fmla="*/ 37 h 108"/>
                <a:gd name="T26" fmla="*/ 89 w 105"/>
                <a:gd name="T27" fmla="*/ 27 h 108"/>
                <a:gd name="T28" fmla="*/ 93 w 105"/>
                <a:gd name="T29" fmla="*/ 19 h 108"/>
                <a:gd name="T30" fmla="*/ 98 w 105"/>
                <a:gd name="T31" fmla="*/ 11 h 108"/>
                <a:gd name="T32" fmla="*/ 103 w 105"/>
                <a:gd name="T33" fmla="*/ 4 h 108"/>
                <a:gd name="T34" fmla="*/ 103 w 105"/>
                <a:gd name="T35" fmla="*/ 3 h 108"/>
                <a:gd name="T36" fmla="*/ 103 w 105"/>
                <a:gd name="T37" fmla="*/ 2 h 108"/>
                <a:gd name="T38" fmla="*/ 104 w 105"/>
                <a:gd name="T39" fmla="*/ 2 h 108"/>
                <a:gd name="T40" fmla="*/ 103 w 105"/>
                <a:gd name="T41" fmla="*/ 1 h 108"/>
                <a:gd name="T42" fmla="*/ 103 w 105"/>
                <a:gd name="T43" fmla="*/ 0 h 108"/>
                <a:gd name="T44" fmla="*/ 102 w 105"/>
                <a:gd name="T45" fmla="*/ 0 h 108"/>
                <a:gd name="T46" fmla="*/ 101 w 105"/>
                <a:gd name="T47" fmla="*/ 0 h 108"/>
                <a:gd name="T48" fmla="*/ 100 w 105"/>
                <a:gd name="T49" fmla="*/ 0 h 108"/>
                <a:gd name="T50" fmla="*/ 99 w 105"/>
                <a:gd name="T51" fmla="*/ 1 h 108"/>
                <a:gd name="T52" fmla="*/ 99 w 105"/>
                <a:gd name="T53" fmla="*/ 2 h 108"/>
                <a:gd name="T54" fmla="*/ 98 w 105"/>
                <a:gd name="T55" fmla="*/ 3 h 108"/>
                <a:gd name="T56" fmla="*/ 98 w 105"/>
                <a:gd name="T57" fmla="*/ 4 h 108"/>
                <a:gd name="T58" fmla="*/ 97 w 105"/>
                <a:gd name="T59" fmla="*/ 5 h 108"/>
                <a:gd name="T60" fmla="*/ 96 w 105"/>
                <a:gd name="T61" fmla="*/ 5 h 108"/>
                <a:gd name="T62" fmla="*/ 95 w 105"/>
                <a:gd name="T63" fmla="*/ 5 h 108"/>
                <a:gd name="T64" fmla="*/ 95 w 105"/>
                <a:gd name="T65" fmla="*/ 6 h 108"/>
                <a:gd name="T66" fmla="*/ 91 w 105"/>
                <a:gd name="T67" fmla="*/ 15 h 108"/>
                <a:gd name="T68" fmla="*/ 88 w 105"/>
                <a:gd name="T69" fmla="*/ 22 h 108"/>
                <a:gd name="T70" fmla="*/ 85 w 105"/>
                <a:gd name="T71" fmla="*/ 29 h 108"/>
                <a:gd name="T72" fmla="*/ 81 w 105"/>
                <a:gd name="T73" fmla="*/ 37 h 108"/>
                <a:gd name="T74" fmla="*/ 78 w 105"/>
                <a:gd name="T75" fmla="*/ 45 h 108"/>
                <a:gd name="T76" fmla="*/ 73 w 105"/>
                <a:gd name="T77" fmla="*/ 52 h 108"/>
                <a:gd name="T78" fmla="*/ 68 w 105"/>
                <a:gd name="T79" fmla="*/ 59 h 108"/>
                <a:gd name="T80" fmla="*/ 63 w 105"/>
                <a:gd name="T81" fmla="*/ 64 h 108"/>
                <a:gd name="T82" fmla="*/ 56 w 105"/>
                <a:gd name="T83" fmla="*/ 70 h 108"/>
                <a:gd name="T84" fmla="*/ 48 w 105"/>
                <a:gd name="T85" fmla="*/ 77 h 108"/>
                <a:gd name="T86" fmla="*/ 41 w 105"/>
                <a:gd name="T87" fmla="*/ 82 h 108"/>
                <a:gd name="T88" fmla="*/ 34 w 105"/>
                <a:gd name="T89" fmla="*/ 87 h 108"/>
                <a:gd name="T90" fmla="*/ 26 w 105"/>
                <a:gd name="T91" fmla="*/ 91 h 108"/>
                <a:gd name="T92" fmla="*/ 18 w 105"/>
                <a:gd name="T93" fmla="*/ 96 h 108"/>
                <a:gd name="T94" fmla="*/ 10 w 105"/>
                <a:gd name="T95" fmla="*/ 100 h 108"/>
                <a:gd name="T96" fmla="*/ 1 w 105"/>
                <a:gd name="T97" fmla="*/ 103 h 108"/>
                <a:gd name="T98" fmla="*/ 0 w 105"/>
                <a:gd name="T99" fmla="*/ 103 h 108"/>
                <a:gd name="T100" fmla="*/ 0 w 105"/>
                <a:gd name="T101" fmla="*/ 104 h 108"/>
                <a:gd name="T102" fmla="*/ 0 w 105"/>
                <a:gd name="T103" fmla="*/ 105 h 108"/>
                <a:gd name="T104" fmla="*/ 0 w 105"/>
                <a:gd name="T105" fmla="*/ 106 h 108"/>
                <a:gd name="T106" fmla="*/ 1 w 105"/>
                <a:gd name="T107" fmla="*/ 106 h 108"/>
                <a:gd name="T108" fmla="*/ 1 w 105"/>
                <a:gd name="T109" fmla="*/ 107 h 108"/>
                <a:gd name="T110" fmla="*/ 2 w 105"/>
                <a:gd name="T111" fmla="*/ 107 h 108"/>
                <a:gd name="T112" fmla="*/ 3 w 105"/>
                <a:gd name="T113" fmla="*/ 107 h 1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
                <a:gd name="T172" fmla="*/ 0 h 108"/>
                <a:gd name="T173" fmla="*/ 105 w 105"/>
                <a:gd name="T174" fmla="*/ 108 h 1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 h="108">
                  <a:moveTo>
                    <a:pt x="3" y="107"/>
                  </a:moveTo>
                  <a:lnTo>
                    <a:pt x="11" y="103"/>
                  </a:lnTo>
                  <a:lnTo>
                    <a:pt x="19" y="99"/>
                  </a:lnTo>
                  <a:lnTo>
                    <a:pt x="27" y="95"/>
                  </a:lnTo>
                  <a:lnTo>
                    <a:pt x="36" y="90"/>
                  </a:lnTo>
                  <a:lnTo>
                    <a:pt x="44" y="85"/>
                  </a:lnTo>
                  <a:lnTo>
                    <a:pt x="51" y="80"/>
                  </a:lnTo>
                  <a:lnTo>
                    <a:pt x="58" y="74"/>
                  </a:lnTo>
                  <a:lnTo>
                    <a:pt x="66" y="68"/>
                  </a:lnTo>
                  <a:lnTo>
                    <a:pt x="72" y="60"/>
                  </a:lnTo>
                  <a:lnTo>
                    <a:pt x="78" y="53"/>
                  </a:lnTo>
                  <a:lnTo>
                    <a:pt x="81" y="45"/>
                  </a:lnTo>
                  <a:lnTo>
                    <a:pt x="86" y="37"/>
                  </a:lnTo>
                  <a:lnTo>
                    <a:pt x="89" y="27"/>
                  </a:lnTo>
                  <a:lnTo>
                    <a:pt x="93" y="19"/>
                  </a:lnTo>
                  <a:lnTo>
                    <a:pt x="98" y="11"/>
                  </a:lnTo>
                  <a:lnTo>
                    <a:pt x="103" y="4"/>
                  </a:lnTo>
                  <a:lnTo>
                    <a:pt x="103" y="3"/>
                  </a:lnTo>
                  <a:lnTo>
                    <a:pt x="103" y="2"/>
                  </a:lnTo>
                  <a:lnTo>
                    <a:pt x="104" y="2"/>
                  </a:lnTo>
                  <a:lnTo>
                    <a:pt x="103" y="1"/>
                  </a:lnTo>
                  <a:lnTo>
                    <a:pt x="103" y="0"/>
                  </a:lnTo>
                  <a:lnTo>
                    <a:pt x="102" y="0"/>
                  </a:lnTo>
                  <a:lnTo>
                    <a:pt x="101" y="0"/>
                  </a:lnTo>
                  <a:lnTo>
                    <a:pt x="100" y="0"/>
                  </a:lnTo>
                  <a:lnTo>
                    <a:pt x="99" y="1"/>
                  </a:lnTo>
                  <a:lnTo>
                    <a:pt x="99" y="2"/>
                  </a:lnTo>
                  <a:lnTo>
                    <a:pt x="98" y="3"/>
                  </a:lnTo>
                  <a:lnTo>
                    <a:pt x="98" y="4"/>
                  </a:lnTo>
                  <a:lnTo>
                    <a:pt x="97" y="5"/>
                  </a:lnTo>
                  <a:lnTo>
                    <a:pt x="96" y="5"/>
                  </a:lnTo>
                  <a:lnTo>
                    <a:pt x="95" y="5"/>
                  </a:lnTo>
                  <a:lnTo>
                    <a:pt x="95" y="6"/>
                  </a:lnTo>
                  <a:lnTo>
                    <a:pt x="91" y="15"/>
                  </a:lnTo>
                  <a:lnTo>
                    <a:pt x="88" y="22"/>
                  </a:lnTo>
                  <a:lnTo>
                    <a:pt x="85" y="29"/>
                  </a:lnTo>
                  <a:lnTo>
                    <a:pt x="81" y="37"/>
                  </a:lnTo>
                  <a:lnTo>
                    <a:pt x="78" y="45"/>
                  </a:lnTo>
                  <a:lnTo>
                    <a:pt x="73" y="52"/>
                  </a:lnTo>
                  <a:lnTo>
                    <a:pt x="68" y="59"/>
                  </a:lnTo>
                  <a:lnTo>
                    <a:pt x="63" y="64"/>
                  </a:lnTo>
                  <a:lnTo>
                    <a:pt x="56" y="70"/>
                  </a:lnTo>
                  <a:lnTo>
                    <a:pt x="48" y="77"/>
                  </a:lnTo>
                  <a:lnTo>
                    <a:pt x="41" y="82"/>
                  </a:lnTo>
                  <a:lnTo>
                    <a:pt x="34" y="87"/>
                  </a:lnTo>
                  <a:lnTo>
                    <a:pt x="26" y="91"/>
                  </a:lnTo>
                  <a:lnTo>
                    <a:pt x="18" y="96"/>
                  </a:lnTo>
                  <a:lnTo>
                    <a:pt x="10" y="100"/>
                  </a:lnTo>
                  <a:lnTo>
                    <a:pt x="1" y="103"/>
                  </a:lnTo>
                  <a:lnTo>
                    <a:pt x="0" y="103"/>
                  </a:lnTo>
                  <a:lnTo>
                    <a:pt x="0" y="104"/>
                  </a:lnTo>
                  <a:lnTo>
                    <a:pt x="0" y="105"/>
                  </a:lnTo>
                  <a:lnTo>
                    <a:pt x="0" y="106"/>
                  </a:lnTo>
                  <a:lnTo>
                    <a:pt x="1" y="106"/>
                  </a:lnTo>
                  <a:lnTo>
                    <a:pt x="1" y="107"/>
                  </a:lnTo>
                  <a:lnTo>
                    <a:pt x="2" y="107"/>
                  </a:lnTo>
                  <a:lnTo>
                    <a:pt x="3" y="107"/>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0" name="Freeform 121"/>
            <p:cNvSpPr>
              <a:spLocks/>
            </p:cNvSpPr>
            <p:nvPr/>
          </p:nvSpPr>
          <p:spPr bwMode="auto">
            <a:xfrm>
              <a:off x="533" y="2880"/>
              <a:ext cx="5" cy="39"/>
            </a:xfrm>
            <a:custGeom>
              <a:avLst/>
              <a:gdLst>
                <a:gd name="T0" fmla="*/ 1 w 5"/>
                <a:gd name="T1" fmla="*/ 36 h 39"/>
                <a:gd name="T2" fmla="*/ 1 w 5"/>
                <a:gd name="T3" fmla="*/ 32 h 39"/>
                <a:gd name="T4" fmla="*/ 1 w 5"/>
                <a:gd name="T5" fmla="*/ 28 h 39"/>
                <a:gd name="T6" fmla="*/ 0 w 5"/>
                <a:gd name="T7" fmla="*/ 24 h 39"/>
                <a:gd name="T8" fmla="*/ 0 w 5"/>
                <a:gd name="T9" fmla="*/ 19 h 39"/>
                <a:gd name="T10" fmla="*/ 0 w 5"/>
                <a:gd name="T11" fmla="*/ 15 h 39"/>
                <a:gd name="T12" fmla="*/ 0 w 5"/>
                <a:gd name="T13" fmla="*/ 10 h 39"/>
                <a:gd name="T14" fmla="*/ 0 w 5"/>
                <a:gd name="T15" fmla="*/ 6 h 39"/>
                <a:gd name="T16" fmla="*/ 1 w 5"/>
                <a:gd name="T17" fmla="*/ 2 h 39"/>
                <a:gd name="T18" fmla="*/ 1 w 5"/>
                <a:gd name="T19" fmla="*/ 1 h 39"/>
                <a:gd name="T20" fmla="*/ 1 w 5"/>
                <a:gd name="T21" fmla="*/ 0 h 39"/>
                <a:gd name="T22" fmla="*/ 1 w 5"/>
                <a:gd name="T23" fmla="*/ 0 h 39"/>
                <a:gd name="T24" fmla="*/ 2 w 5"/>
                <a:gd name="T25" fmla="*/ 0 h 39"/>
                <a:gd name="T26" fmla="*/ 3 w 5"/>
                <a:gd name="T27" fmla="*/ 0 h 39"/>
                <a:gd name="T28" fmla="*/ 3 w 5"/>
                <a:gd name="T29" fmla="*/ 1 h 39"/>
                <a:gd name="T30" fmla="*/ 3 w 5"/>
                <a:gd name="T31" fmla="*/ 2 h 39"/>
                <a:gd name="T32" fmla="*/ 3 w 5"/>
                <a:gd name="T33" fmla="*/ 6 h 39"/>
                <a:gd name="T34" fmla="*/ 3 w 5"/>
                <a:gd name="T35" fmla="*/ 10 h 39"/>
                <a:gd name="T36" fmla="*/ 3 w 5"/>
                <a:gd name="T37" fmla="*/ 14 h 39"/>
                <a:gd name="T38" fmla="*/ 3 w 5"/>
                <a:gd name="T39" fmla="*/ 19 h 39"/>
                <a:gd name="T40" fmla="*/ 3 w 5"/>
                <a:gd name="T41" fmla="*/ 23 h 39"/>
                <a:gd name="T42" fmla="*/ 3 w 5"/>
                <a:gd name="T43" fmla="*/ 28 h 39"/>
                <a:gd name="T44" fmla="*/ 4 w 5"/>
                <a:gd name="T45" fmla="*/ 32 h 39"/>
                <a:gd name="T46" fmla="*/ 4 w 5"/>
                <a:gd name="T47" fmla="*/ 36 h 39"/>
                <a:gd name="T48" fmla="*/ 4 w 5"/>
                <a:gd name="T49" fmla="*/ 36 h 39"/>
                <a:gd name="T50" fmla="*/ 4 w 5"/>
                <a:gd name="T51" fmla="*/ 37 h 39"/>
                <a:gd name="T52" fmla="*/ 4 w 5"/>
                <a:gd name="T53" fmla="*/ 38 h 39"/>
                <a:gd name="T54" fmla="*/ 3 w 5"/>
                <a:gd name="T55" fmla="*/ 38 h 39"/>
                <a:gd name="T56" fmla="*/ 3 w 5"/>
                <a:gd name="T57" fmla="*/ 38 h 39"/>
                <a:gd name="T58" fmla="*/ 2 w 5"/>
                <a:gd name="T59" fmla="*/ 38 h 39"/>
                <a:gd name="T60" fmla="*/ 2 w 5"/>
                <a:gd name="T61" fmla="*/ 37 h 39"/>
                <a:gd name="T62" fmla="*/ 1 w 5"/>
                <a:gd name="T63" fmla="*/ 36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
                <a:gd name="T97" fmla="*/ 0 h 39"/>
                <a:gd name="T98" fmla="*/ 5 w 5"/>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 h="39">
                  <a:moveTo>
                    <a:pt x="1" y="36"/>
                  </a:moveTo>
                  <a:lnTo>
                    <a:pt x="1" y="32"/>
                  </a:lnTo>
                  <a:lnTo>
                    <a:pt x="1" y="28"/>
                  </a:lnTo>
                  <a:lnTo>
                    <a:pt x="0" y="24"/>
                  </a:lnTo>
                  <a:lnTo>
                    <a:pt x="0" y="19"/>
                  </a:lnTo>
                  <a:lnTo>
                    <a:pt x="0" y="15"/>
                  </a:lnTo>
                  <a:lnTo>
                    <a:pt x="0" y="10"/>
                  </a:lnTo>
                  <a:lnTo>
                    <a:pt x="0" y="6"/>
                  </a:lnTo>
                  <a:lnTo>
                    <a:pt x="1" y="2"/>
                  </a:lnTo>
                  <a:lnTo>
                    <a:pt x="1" y="1"/>
                  </a:lnTo>
                  <a:lnTo>
                    <a:pt x="1" y="0"/>
                  </a:lnTo>
                  <a:lnTo>
                    <a:pt x="2" y="0"/>
                  </a:lnTo>
                  <a:lnTo>
                    <a:pt x="3" y="0"/>
                  </a:lnTo>
                  <a:lnTo>
                    <a:pt x="3" y="1"/>
                  </a:lnTo>
                  <a:lnTo>
                    <a:pt x="3" y="2"/>
                  </a:lnTo>
                  <a:lnTo>
                    <a:pt x="3" y="6"/>
                  </a:lnTo>
                  <a:lnTo>
                    <a:pt x="3" y="10"/>
                  </a:lnTo>
                  <a:lnTo>
                    <a:pt x="3" y="14"/>
                  </a:lnTo>
                  <a:lnTo>
                    <a:pt x="3" y="19"/>
                  </a:lnTo>
                  <a:lnTo>
                    <a:pt x="3" y="23"/>
                  </a:lnTo>
                  <a:lnTo>
                    <a:pt x="3" y="28"/>
                  </a:lnTo>
                  <a:lnTo>
                    <a:pt x="4" y="32"/>
                  </a:lnTo>
                  <a:lnTo>
                    <a:pt x="4" y="36"/>
                  </a:lnTo>
                  <a:lnTo>
                    <a:pt x="4" y="37"/>
                  </a:lnTo>
                  <a:lnTo>
                    <a:pt x="4" y="38"/>
                  </a:lnTo>
                  <a:lnTo>
                    <a:pt x="3" y="38"/>
                  </a:lnTo>
                  <a:lnTo>
                    <a:pt x="2" y="38"/>
                  </a:lnTo>
                  <a:lnTo>
                    <a:pt x="2" y="37"/>
                  </a:lnTo>
                  <a:lnTo>
                    <a:pt x="1" y="36"/>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1" name="Freeform 122"/>
            <p:cNvSpPr>
              <a:spLocks/>
            </p:cNvSpPr>
            <p:nvPr/>
          </p:nvSpPr>
          <p:spPr bwMode="auto">
            <a:xfrm>
              <a:off x="481" y="2981"/>
              <a:ext cx="95" cy="62"/>
            </a:xfrm>
            <a:custGeom>
              <a:avLst/>
              <a:gdLst>
                <a:gd name="T0" fmla="*/ 2 w 95"/>
                <a:gd name="T1" fmla="*/ 61 h 62"/>
                <a:gd name="T2" fmla="*/ 13 w 95"/>
                <a:gd name="T3" fmla="*/ 58 h 62"/>
                <a:gd name="T4" fmla="*/ 24 w 95"/>
                <a:gd name="T5" fmla="*/ 54 h 62"/>
                <a:gd name="T6" fmla="*/ 33 w 95"/>
                <a:gd name="T7" fmla="*/ 48 h 62"/>
                <a:gd name="T8" fmla="*/ 42 w 95"/>
                <a:gd name="T9" fmla="*/ 41 h 62"/>
                <a:gd name="T10" fmla="*/ 50 w 95"/>
                <a:gd name="T11" fmla="*/ 34 h 62"/>
                <a:gd name="T12" fmla="*/ 57 w 95"/>
                <a:gd name="T13" fmla="*/ 24 h 62"/>
                <a:gd name="T14" fmla="*/ 63 w 95"/>
                <a:gd name="T15" fmla="*/ 15 h 62"/>
                <a:gd name="T16" fmla="*/ 69 w 95"/>
                <a:gd name="T17" fmla="*/ 5 h 62"/>
                <a:gd name="T18" fmla="*/ 70 w 95"/>
                <a:gd name="T19" fmla="*/ 3 h 62"/>
                <a:gd name="T20" fmla="*/ 67 w 95"/>
                <a:gd name="T21" fmla="*/ 3 h 62"/>
                <a:gd name="T22" fmla="*/ 71 w 95"/>
                <a:gd name="T23" fmla="*/ 6 h 62"/>
                <a:gd name="T24" fmla="*/ 73 w 95"/>
                <a:gd name="T25" fmla="*/ 8 h 62"/>
                <a:gd name="T26" fmla="*/ 75 w 95"/>
                <a:gd name="T27" fmla="*/ 9 h 62"/>
                <a:gd name="T28" fmla="*/ 78 w 95"/>
                <a:gd name="T29" fmla="*/ 11 h 62"/>
                <a:gd name="T30" fmla="*/ 80 w 95"/>
                <a:gd name="T31" fmla="*/ 12 h 62"/>
                <a:gd name="T32" fmla="*/ 83 w 95"/>
                <a:gd name="T33" fmla="*/ 13 h 62"/>
                <a:gd name="T34" fmla="*/ 86 w 95"/>
                <a:gd name="T35" fmla="*/ 13 h 62"/>
                <a:gd name="T36" fmla="*/ 89 w 95"/>
                <a:gd name="T37" fmla="*/ 13 h 62"/>
                <a:gd name="T38" fmla="*/ 92 w 95"/>
                <a:gd name="T39" fmla="*/ 13 h 62"/>
                <a:gd name="T40" fmla="*/ 93 w 95"/>
                <a:gd name="T41" fmla="*/ 13 h 62"/>
                <a:gd name="T42" fmla="*/ 93 w 95"/>
                <a:gd name="T43" fmla="*/ 12 h 62"/>
                <a:gd name="T44" fmla="*/ 94 w 95"/>
                <a:gd name="T45" fmla="*/ 12 h 62"/>
                <a:gd name="T46" fmla="*/ 94 w 95"/>
                <a:gd name="T47" fmla="*/ 11 h 62"/>
                <a:gd name="T48" fmla="*/ 94 w 95"/>
                <a:gd name="T49" fmla="*/ 10 h 62"/>
                <a:gd name="T50" fmla="*/ 93 w 95"/>
                <a:gd name="T51" fmla="*/ 10 h 62"/>
                <a:gd name="T52" fmla="*/ 93 w 95"/>
                <a:gd name="T53" fmla="*/ 9 h 62"/>
                <a:gd name="T54" fmla="*/ 92 w 95"/>
                <a:gd name="T55" fmla="*/ 9 h 62"/>
                <a:gd name="T56" fmla="*/ 92 w 95"/>
                <a:gd name="T57" fmla="*/ 9 h 62"/>
                <a:gd name="T58" fmla="*/ 90 w 95"/>
                <a:gd name="T59" fmla="*/ 9 h 62"/>
                <a:gd name="T60" fmla="*/ 89 w 95"/>
                <a:gd name="T61" fmla="*/ 9 h 62"/>
                <a:gd name="T62" fmla="*/ 88 w 95"/>
                <a:gd name="T63" fmla="*/ 9 h 62"/>
                <a:gd name="T64" fmla="*/ 87 w 95"/>
                <a:gd name="T65" fmla="*/ 9 h 62"/>
                <a:gd name="T66" fmla="*/ 85 w 95"/>
                <a:gd name="T67" fmla="*/ 9 h 62"/>
                <a:gd name="T68" fmla="*/ 84 w 95"/>
                <a:gd name="T69" fmla="*/ 9 h 62"/>
                <a:gd name="T70" fmla="*/ 82 w 95"/>
                <a:gd name="T71" fmla="*/ 9 h 62"/>
                <a:gd name="T72" fmla="*/ 81 w 95"/>
                <a:gd name="T73" fmla="*/ 9 h 62"/>
                <a:gd name="T74" fmla="*/ 70 w 95"/>
                <a:gd name="T75" fmla="*/ 1 h 62"/>
                <a:gd name="T76" fmla="*/ 69 w 95"/>
                <a:gd name="T77" fmla="*/ 1 h 62"/>
                <a:gd name="T78" fmla="*/ 69 w 95"/>
                <a:gd name="T79" fmla="*/ 0 h 62"/>
                <a:gd name="T80" fmla="*/ 68 w 95"/>
                <a:gd name="T81" fmla="*/ 0 h 62"/>
                <a:gd name="T82" fmla="*/ 67 w 95"/>
                <a:gd name="T83" fmla="*/ 1 h 62"/>
                <a:gd name="T84" fmla="*/ 62 w 95"/>
                <a:gd name="T85" fmla="*/ 8 h 62"/>
                <a:gd name="T86" fmla="*/ 58 w 95"/>
                <a:gd name="T87" fmla="*/ 17 h 62"/>
                <a:gd name="T88" fmla="*/ 52 w 95"/>
                <a:gd name="T89" fmla="*/ 25 h 62"/>
                <a:gd name="T90" fmla="*/ 45 w 95"/>
                <a:gd name="T91" fmla="*/ 34 h 62"/>
                <a:gd name="T92" fmla="*/ 38 w 95"/>
                <a:gd name="T93" fmla="*/ 40 h 62"/>
                <a:gd name="T94" fmla="*/ 29 w 95"/>
                <a:gd name="T95" fmla="*/ 46 h 62"/>
                <a:gd name="T96" fmla="*/ 21 w 95"/>
                <a:gd name="T97" fmla="*/ 51 h 62"/>
                <a:gd name="T98" fmla="*/ 11 w 95"/>
                <a:gd name="T99" fmla="*/ 55 h 62"/>
                <a:gd name="T100" fmla="*/ 1 w 95"/>
                <a:gd name="T101" fmla="*/ 58 h 62"/>
                <a:gd name="T102" fmla="*/ 0 w 95"/>
                <a:gd name="T103" fmla="*/ 58 h 62"/>
                <a:gd name="T104" fmla="*/ 0 w 95"/>
                <a:gd name="T105" fmla="*/ 59 h 62"/>
                <a:gd name="T106" fmla="*/ 0 w 95"/>
                <a:gd name="T107" fmla="*/ 60 h 62"/>
                <a:gd name="T108" fmla="*/ 0 w 95"/>
                <a:gd name="T109" fmla="*/ 61 h 62"/>
                <a:gd name="T110" fmla="*/ 1 w 95"/>
                <a:gd name="T111" fmla="*/ 61 h 62"/>
                <a:gd name="T112" fmla="*/ 2 w 95"/>
                <a:gd name="T113" fmla="*/ 61 h 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
                <a:gd name="T172" fmla="*/ 0 h 62"/>
                <a:gd name="T173" fmla="*/ 95 w 95"/>
                <a:gd name="T174" fmla="*/ 62 h 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 h="62">
                  <a:moveTo>
                    <a:pt x="2" y="61"/>
                  </a:moveTo>
                  <a:lnTo>
                    <a:pt x="13" y="58"/>
                  </a:lnTo>
                  <a:lnTo>
                    <a:pt x="24" y="54"/>
                  </a:lnTo>
                  <a:lnTo>
                    <a:pt x="33" y="48"/>
                  </a:lnTo>
                  <a:lnTo>
                    <a:pt x="42" y="41"/>
                  </a:lnTo>
                  <a:lnTo>
                    <a:pt x="50" y="34"/>
                  </a:lnTo>
                  <a:lnTo>
                    <a:pt x="57" y="24"/>
                  </a:lnTo>
                  <a:lnTo>
                    <a:pt x="63" y="15"/>
                  </a:lnTo>
                  <a:lnTo>
                    <a:pt x="69" y="5"/>
                  </a:lnTo>
                  <a:lnTo>
                    <a:pt x="70" y="3"/>
                  </a:lnTo>
                  <a:lnTo>
                    <a:pt x="67" y="3"/>
                  </a:lnTo>
                  <a:lnTo>
                    <a:pt x="71" y="6"/>
                  </a:lnTo>
                  <a:lnTo>
                    <a:pt x="73" y="8"/>
                  </a:lnTo>
                  <a:lnTo>
                    <a:pt x="75" y="9"/>
                  </a:lnTo>
                  <a:lnTo>
                    <a:pt x="78" y="11"/>
                  </a:lnTo>
                  <a:lnTo>
                    <a:pt x="80" y="12"/>
                  </a:lnTo>
                  <a:lnTo>
                    <a:pt x="83" y="13"/>
                  </a:lnTo>
                  <a:lnTo>
                    <a:pt x="86" y="13"/>
                  </a:lnTo>
                  <a:lnTo>
                    <a:pt x="89" y="13"/>
                  </a:lnTo>
                  <a:lnTo>
                    <a:pt x="92" y="13"/>
                  </a:lnTo>
                  <a:lnTo>
                    <a:pt x="93" y="13"/>
                  </a:lnTo>
                  <a:lnTo>
                    <a:pt x="93" y="12"/>
                  </a:lnTo>
                  <a:lnTo>
                    <a:pt x="94" y="12"/>
                  </a:lnTo>
                  <a:lnTo>
                    <a:pt x="94" y="11"/>
                  </a:lnTo>
                  <a:lnTo>
                    <a:pt x="94" y="10"/>
                  </a:lnTo>
                  <a:lnTo>
                    <a:pt x="93" y="10"/>
                  </a:lnTo>
                  <a:lnTo>
                    <a:pt x="93" y="9"/>
                  </a:lnTo>
                  <a:lnTo>
                    <a:pt x="92" y="9"/>
                  </a:lnTo>
                  <a:lnTo>
                    <a:pt x="90" y="9"/>
                  </a:lnTo>
                  <a:lnTo>
                    <a:pt x="89" y="9"/>
                  </a:lnTo>
                  <a:lnTo>
                    <a:pt x="88" y="9"/>
                  </a:lnTo>
                  <a:lnTo>
                    <a:pt x="87" y="9"/>
                  </a:lnTo>
                  <a:lnTo>
                    <a:pt x="85" y="9"/>
                  </a:lnTo>
                  <a:lnTo>
                    <a:pt x="84" y="9"/>
                  </a:lnTo>
                  <a:lnTo>
                    <a:pt x="82" y="9"/>
                  </a:lnTo>
                  <a:lnTo>
                    <a:pt x="81" y="9"/>
                  </a:lnTo>
                  <a:lnTo>
                    <a:pt x="70" y="1"/>
                  </a:lnTo>
                  <a:lnTo>
                    <a:pt x="69" y="1"/>
                  </a:lnTo>
                  <a:lnTo>
                    <a:pt x="69" y="0"/>
                  </a:lnTo>
                  <a:lnTo>
                    <a:pt x="68" y="0"/>
                  </a:lnTo>
                  <a:lnTo>
                    <a:pt x="67" y="1"/>
                  </a:lnTo>
                  <a:lnTo>
                    <a:pt x="62" y="8"/>
                  </a:lnTo>
                  <a:lnTo>
                    <a:pt x="58" y="17"/>
                  </a:lnTo>
                  <a:lnTo>
                    <a:pt x="52" y="25"/>
                  </a:lnTo>
                  <a:lnTo>
                    <a:pt x="45" y="34"/>
                  </a:lnTo>
                  <a:lnTo>
                    <a:pt x="38" y="40"/>
                  </a:lnTo>
                  <a:lnTo>
                    <a:pt x="29" y="46"/>
                  </a:lnTo>
                  <a:lnTo>
                    <a:pt x="21" y="51"/>
                  </a:lnTo>
                  <a:lnTo>
                    <a:pt x="11" y="55"/>
                  </a:lnTo>
                  <a:lnTo>
                    <a:pt x="1" y="58"/>
                  </a:lnTo>
                  <a:lnTo>
                    <a:pt x="0" y="58"/>
                  </a:lnTo>
                  <a:lnTo>
                    <a:pt x="0" y="59"/>
                  </a:lnTo>
                  <a:lnTo>
                    <a:pt x="0" y="60"/>
                  </a:lnTo>
                  <a:lnTo>
                    <a:pt x="0" y="61"/>
                  </a:lnTo>
                  <a:lnTo>
                    <a:pt x="1" y="61"/>
                  </a:lnTo>
                  <a:lnTo>
                    <a:pt x="2" y="61"/>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2" name="Freeform 123"/>
            <p:cNvSpPr>
              <a:spLocks/>
            </p:cNvSpPr>
            <p:nvPr/>
          </p:nvSpPr>
          <p:spPr bwMode="auto">
            <a:xfrm>
              <a:off x="549" y="2940"/>
              <a:ext cx="16" cy="34"/>
            </a:xfrm>
            <a:custGeom>
              <a:avLst/>
              <a:gdLst>
                <a:gd name="T0" fmla="*/ 2 w 16"/>
                <a:gd name="T1" fmla="*/ 32 h 34"/>
                <a:gd name="T2" fmla="*/ 4 w 16"/>
                <a:gd name="T3" fmla="*/ 29 h 34"/>
                <a:gd name="T4" fmla="*/ 6 w 16"/>
                <a:gd name="T5" fmla="*/ 25 h 34"/>
                <a:gd name="T6" fmla="*/ 8 w 16"/>
                <a:gd name="T7" fmla="*/ 21 h 34"/>
                <a:gd name="T8" fmla="*/ 9 w 16"/>
                <a:gd name="T9" fmla="*/ 18 h 34"/>
                <a:gd name="T10" fmla="*/ 11 w 16"/>
                <a:gd name="T11" fmla="*/ 14 h 34"/>
                <a:gd name="T12" fmla="*/ 12 w 16"/>
                <a:gd name="T13" fmla="*/ 10 h 34"/>
                <a:gd name="T14" fmla="*/ 14 w 16"/>
                <a:gd name="T15" fmla="*/ 6 h 34"/>
                <a:gd name="T16" fmla="*/ 15 w 16"/>
                <a:gd name="T17" fmla="*/ 2 h 34"/>
                <a:gd name="T18" fmla="*/ 15 w 16"/>
                <a:gd name="T19" fmla="*/ 2 h 34"/>
                <a:gd name="T20" fmla="*/ 15 w 16"/>
                <a:gd name="T21" fmla="*/ 1 h 34"/>
                <a:gd name="T22" fmla="*/ 14 w 16"/>
                <a:gd name="T23" fmla="*/ 0 h 34"/>
                <a:gd name="T24" fmla="*/ 14 w 16"/>
                <a:gd name="T25" fmla="*/ 0 h 34"/>
                <a:gd name="T26" fmla="*/ 13 w 16"/>
                <a:gd name="T27" fmla="*/ 0 h 34"/>
                <a:gd name="T28" fmla="*/ 13 w 16"/>
                <a:gd name="T29" fmla="*/ 1 h 34"/>
                <a:gd name="T30" fmla="*/ 13 w 16"/>
                <a:gd name="T31" fmla="*/ 1 h 34"/>
                <a:gd name="T32" fmla="*/ 11 w 16"/>
                <a:gd name="T33" fmla="*/ 5 h 34"/>
                <a:gd name="T34" fmla="*/ 10 w 16"/>
                <a:gd name="T35" fmla="*/ 8 h 34"/>
                <a:gd name="T36" fmla="*/ 8 w 16"/>
                <a:gd name="T37" fmla="*/ 12 h 34"/>
                <a:gd name="T38" fmla="*/ 7 w 16"/>
                <a:gd name="T39" fmla="*/ 16 h 34"/>
                <a:gd name="T40" fmla="*/ 5 w 16"/>
                <a:gd name="T41" fmla="*/ 20 h 34"/>
                <a:gd name="T42" fmla="*/ 4 w 16"/>
                <a:gd name="T43" fmla="*/ 24 h 34"/>
                <a:gd name="T44" fmla="*/ 2 w 16"/>
                <a:gd name="T45" fmla="*/ 27 h 34"/>
                <a:gd name="T46" fmla="*/ 0 w 16"/>
                <a:gd name="T47" fmla="*/ 31 h 34"/>
                <a:gd name="T48" fmla="*/ 0 w 16"/>
                <a:gd name="T49" fmla="*/ 31 h 34"/>
                <a:gd name="T50" fmla="*/ 0 w 16"/>
                <a:gd name="T51" fmla="*/ 32 h 34"/>
                <a:gd name="T52" fmla="*/ 0 w 16"/>
                <a:gd name="T53" fmla="*/ 33 h 34"/>
                <a:gd name="T54" fmla="*/ 1 w 16"/>
                <a:gd name="T55" fmla="*/ 33 h 34"/>
                <a:gd name="T56" fmla="*/ 1 w 16"/>
                <a:gd name="T57" fmla="*/ 33 h 34"/>
                <a:gd name="T58" fmla="*/ 2 w 16"/>
                <a:gd name="T59" fmla="*/ 33 h 34"/>
                <a:gd name="T60" fmla="*/ 2 w 16"/>
                <a:gd name="T61" fmla="*/ 33 h 34"/>
                <a:gd name="T62" fmla="*/ 2 w 16"/>
                <a:gd name="T63" fmla="*/ 32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34"/>
                <a:gd name="T98" fmla="*/ 16 w 16"/>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34">
                  <a:moveTo>
                    <a:pt x="2" y="32"/>
                  </a:moveTo>
                  <a:lnTo>
                    <a:pt x="4" y="29"/>
                  </a:lnTo>
                  <a:lnTo>
                    <a:pt x="6" y="25"/>
                  </a:lnTo>
                  <a:lnTo>
                    <a:pt x="8" y="21"/>
                  </a:lnTo>
                  <a:lnTo>
                    <a:pt x="9" y="18"/>
                  </a:lnTo>
                  <a:lnTo>
                    <a:pt x="11" y="14"/>
                  </a:lnTo>
                  <a:lnTo>
                    <a:pt x="12" y="10"/>
                  </a:lnTo>
                  <a:lnTo>
                    <a:pt x="14" y="6"/>
                  </a:lnTo>
                  <a:lnTo>
                    <a:pt x="15" y="2"/>
                  </a:lnTo>
                  <a:lnTo>
                    <a:pt x="15" y="1"/>
                  </a:lnTo>
                  <a:lnTo>
                    <a:pt x="14" y="0"/>
                  </a:lnTo>
                  <a:lnTo>
                    <a:pt x="13" y="0"/>
                  </a:lnTo>
                  <a:lnTo>
                    <a:pt x="13" y="1"/>
                  </a:lnTo>
                  <a:lnTo>
                    <a:pt x="11" y="5"/>
                  </a:lnTo>
                  <a:lnTo>
                    <a:pt x="10" y="8"/>
                  </a:lnTo>
                  <a:lnTo>
                    <a:pt x="8" y="12"/>
                  </a:lnTo>
                  <a:lnTo>
                    <a:pt x="7" y="16"/>
                  </a:lnTo>
                  <a:lnTo>
                    <a:pt x="5" y="20"/>
                  </a:lnTo>
                  <a:lnTo>
                    <a:pt x="4" y="24"/>
                  </a:lnTo>
                  <a:lnTo>
                    <a:pt x="2" y="27"/>
                  </a:lnTo>
                  <a:lnTo>
                    <a:pt x="0" y="31"/>
                  </a:lnTo>
                  <a:lnTo>
                    <a:pt x="0" y="32"/>
                  </a:lnTo>
                  <a:lnTo>
                    <a:pt x="0" y="33"/>
                  </a:lnTo>
                  <a:lnTo>
                    <a:pt x="1" y="33"/>
                  </a:lnTo>
                  <a:lnTo>
                    <a:pt x="2" y="33"/>
                  </a:lnTo>
                  <a:lnTo>
                    <a:pt x="2" y="3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3" name="Freeform 124"/>
            <p:cNvSpPr>
              <a:spLocks/>
            </p:cNvSpPr>
            <p:nvPr/>
          </p:nvSpPr>
          <p:spPr bwMode="auto">
            <a:xfrm>
              <a:off x="502" y="3059"/>
              <a:ext cx="154" cy="60"/>
            </a:xfrm>
            <a:custGeom>
              <a:avLst/>
              <a:gdLst>
                <a:gd name="T0" fmla="*/ 8 w 154"/>
                <a:gd name="T1" fmla="*/ 9 h 60"/>
                <a:gd name="T2" fmla="*/ 24 w 154"/>
                <a:gd name="T3" fmla="*/ 16 h 60"/>
                <a:gd name="T4" fmla="*/ 41 w 154"/>
                <a:gd name="T5" fmla="*/ 18 h 60"/>
                <a:gd name="T6" fmla="*/ 57 w 154"/>
                <a:gd name="T7" fmla="*/ 14 h 60"/>
                <a:gd name="T8" fmla="*/ 72 w 154"/>
                <a:gd name="T9" fmla="*/ 12 h 60"/>
                <a:gd name="T10" fmla="*/ 84 w 154"/>
                <a:gd name="T11" fmla="*/ 21 h 60"/>
                <a:gd name="T12" fmla="*/ 94 w 154"/>
                <a:gd name="T13" fmla="*/ 33 h 60"/>
                <a:gd name="T14" fmla="*/ 100 w 154"/>
                <a:gd name="T15" fmla="*/ 47 h 60"/>
                <a:gd name="T16" fmla="*/ 105 w 154"/>
                <a:gd name="T17" fmla="*/ 56 h 60"/>
                <a:gd name="T18" fmla="*/ 108 w 154"/>
                <a:gd name="T19" fmla="*/ 58 h 60"/>
                <a:gd name="T20" fmla="*/ 112 w 154"/>
                <a:gd name="T21" fmla="*/ 59 h 60"/>
                <a:gd name="T22" fmla="*/ 115 w 154"/>
                <a:gd name="T23" fmla="*/ 59 h 60"/>
                <a:gd name="T24" fmla="*/ 123 w 154"/>
                <a:gd name="T25" fmla="*/ 56 h 60"/>
                <a:gd name="T26" fmla="*/ 134 w 154"/>
                <a:gd name="T27" fmla="*/ 49 h 60"/>
                <a:gd name="T28" fmla="*/ 143 w 154"/>
                <a:gd name="T29" fmla="*/ 41 h 60"/>
                <a:gd name="T30" fmla="*/ 150 w 154"/>
                <a:gd name="T31" fmla="*/ 32 h 60"/>
                <a:gd name="T32" fmla="*/ 153 w 154"/>
                <a:gd name="T33" fmla="*/ 26 h 60"/>
                <a:gd name="T34" fmla="*/ 152 w 154"/>
                <a:gd name="T35" fmla="*/ 25 h 60"/>
                <a:gd name="T36" fmla="*/ 151 w 154"/>
                <a:gd name="T37" fmla="*/ 24 h 60"/>
                <a:gd name="T38" fmla="*/ 149 w 154"/>
                <a:gd name="T39" fmla="*/ 25 h 60"/>
                <a:gd name="T40" fmla="*/ 143 w 154"/>
                <a:gd name="T41" fmla="*/ 36 h 60"/>
                <a:gd name="T42" fmla="*/ 134 w 154"/>
                <a:gd name="T43" fmla="*/ 44 h 60"/>
                <a:gd name="T44" fmla="*/ 123 w 154"/>
                <a:gd name="T45" fmla="*/ 52 h 60"/>
                <a:gd name="T46" fmla="*/ 110 w 154"/>
                <a:gd name="T47" fmla="*/ 56 h 60"/>
                <a:gd name="T48" fmla="*/ 101 w 154"/>
                <a:gd name="T49" fmla="*/ 40 h 60"/>
                <a:gd name="T50" fmla="*/ 92 w 154"/>
                <a:gd name="T51" fmla="*/ 25 h 60"/>
                <a:gd name="T52" fmla="*/ 80 w 154"/>
                <a:gd name="T53" fmla="*/ 12 h 60"/>
                <a:gd name="T54" fmla="*/ 63 w 154"/>
                <a:gd name="T55" fmla="*/ 5 h 60"/>
                <a:gd name="T56" fmla="*/ 48 w 154"/>
                <a:gd name="T57" fmla="*/ 13 h 60"/>
                <a:gd name="T58" fmla="*/ 33 w 154"/>
                <a:gd name="T59" fmla="*/ 14 h 60"/>
                <a:gd name="T60" fmla="*/ 17 w 154"/>
                <a:gd name="T61" fmla="*/ 9 h 60"/>
                <a:gd name="T62" fmla="*/ 4 w 154"/>
                <a:gd name="T63" fmla="*/ 1 h 60"/>
                <a:gd name="T64" fmla="*/ 2 w 154"/>
                <a:gd name="T65" fmla="*/ 0 h 60"/>
                <a:gd name="T66" fmla="*/ 1 w 154"/>
                <a:gd name="T67" fmla="*/ 1 h 60"/>
                <a:gd name="T68" fmla="*/ 0 w 154"/>
                <a:gd name="T69" fmla="*/ 2 h 60"/>
                <a:gd name="T70" fmla="*/ 1 w 154"/>
                <a:gd name="T71" fmla="*/ 3 h 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4"/>
                <a:gd name="T109" fmla="*/ 0 h 60"/>
                <a:gd name="T110" fmla="*/ 154 w 154"/>
                <a:gd name="T111" fmla="*/ 60 h 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4" h="60">
                  <a:moveTo>
                    <a:pt x="1" y="3"/>
                  </a:moveTo>
                  <a:lnTo>
                    <a:pt x="8" y="9"/>
                  </a:lnTo>
                  <a:lnTo>
                    <a:pt x="16" y="13"/>
                  </a:lnTo>
                  <a:lnTo>
                    <a:pt x="24" y="16"/>
                  </a:lnTo>
                  <a:lnTo>
                    <a:pt x="33" y="18"/>
                  </a:lnTo>
                  <a:lnTo>
                    <a:pt x="41" y="18"/>
                  </a:lnTo>
                  <a:lnTo>
                    <a:pt x="49" y="17"/>
                  </a:lnTo>
                  <a:lnTo>
                    <a:pt x="57" y="14"/>
                  </a:lnTo>
                  <a:lnTo>
                    <a:pt x="65" y="9"/>
                  </a:lnTo>
                  <a:lnTo>
                    <a:pt x="72" y="12"/>
                  </a:lnTo>
                  <a:lnTo>
                    <a:pt x="79" y="16"/>
                  </a:lnTo>
                  <a:lnTo>
                    <a:pt x="84" y="21"/>
                  </a:lnTo>
                  <a:lnTo>
                    <a:pt x="89" y="27"/>
                  </a:lnTo>
                  <a:lnTo>
                    <a:pt x="94" y="33"/>
                  </a:lnTo>
                  <a:lnTo>
                    <a:pt x="98" y="40"/>
                  </a:lnTo>
                  <a:lnTo>
                    <a:pt x="100" y="47"/>
                  </a:lnTo>
                  <a:lnTo>
                    <a:pt x="104" y="55"/>
                  </a:lnTo>
                  <a:lnTo>
                    <a:pt x="105" y="56"/>
                  </a:lnTo>
                  <a:lnTo>
                    <a:pt x="106" y="57"/>
                  </a:lnTo>
                  <a:lnTo>
                    <a:pt x="108" y="58"/>
                  </a:lnTo>
                  <a:lnTo>
                    <a:pt x="109" y="59"/>
                  </a:lnTo>
                  <a:lnTo>
                    <a:pt x="112" y="59"/>
                  </a:lnTo>
                  <a:lnTo>
                    <a:pt x="114" y="59"/>
                  </a:lnTo>
                  <a:lnTo>
                    <a:pt x="115" y="59"/>
                  </a:lnTo>
                  <a:lnTo>
                    <a:pt x="118" y="58"/>
                  </a:lnTo>
                  <a:lnTo>
                    <a:pt x="123" y="56"/>
                  </a:lnTo>
                  <a:lnTo>
                    <a:pt x="129" y="52"/>
                  </a:lnTo>
                  <a:lnTo>
                    <a:pt x="134" y="49"/>
                  </a:lnTo>
                  <a:lnTo>
                    <a:pt x="139" y="45"/>
                  </a:lnTo>
                  <a:lnTo>
                    <a:pt x="143" y="41"/>
                  </a:lnTo>
                  <a:lnTo>
                    <a:pt x="146" y="37"/>
                  </a:lnTo>
                  <a:lnTo>
                    <a:pt x="150" y="32"/>
                  </a:lnTo>
                  <a:lnTo>
                    <a:pt x="153" y="27"/>
                  </a:lnTo>
                  <a:lnTo>
                    <a:pt x="153" y="26"/>
                  </a:lnTo>
                  <a:lnTo>
                    <a:pt x="153" y="25"/>
                  </a:lnTo>
                  <a:lnTo>
                    <a:pt x="152" y="25"/>
                  </a:lnTo>
                  <a:lnTo>
                    <a:pt x="152" y="24"/>
                  </a:lnTo>
                  <a:lnTo>
                    <a:pt x="151" y="24"/>
                  </a:lnTo>
                  <a:lnTo>
                    <a:pt x="150" y="24"/>
                  </a:lnTo>
                  <a:lnTo>
                    <a:pt x="149" y="25"/>
                  </a:lnTo>
                  <a:lnTo>
                    <a:pt x="146" y="31"/>
                  </a:lnTo>
                  <a:lnTo>
                    <a:pt x="143" y="36"/>
                  </a:lnTo>
                  <a:lnTo>
                    <a:pt x="139" y="40"/>
                  </a:lnTo>
                  <a:lnTo>
                    <a:pt x="134" y="44"/>
                  </a:lnTo>
                  <a:lnTo>
                    <a:pt x="129" y="49"/>
                  </a:lnTo>
                  <a:lnTo>
                    <a:pt x="123" y="52"/>
                  </a:lnTo>
                  <a:lnTo>
                    <a:pt x="116" y="54"/>
                  </a:lnTo>
                  <a:lnTo>
                    <a:pt x="110" y="56"/>
                  </a:lnTo>
                  <a:lnTo>
                    <a:pt x="105" y="48"/>
                  </a:lnTo>
                  <a:lnTo>
                    <a:pt x="101" y="40"/>
                  </a:lnTo>
                  <a:lnTo>
                    <a:pt x="97" y="32"/>
                  </a:lnTo>
                  <a:lnTo>
                    <a:pt x="92" y="25"/>
                  </a:lnTo>
                  <a:lnTo>
                    <a:pt x="86" y="18"/>
                  </a:lnTo>
                  <a:lnTo>
                    <a:pt x="80" y="12"/>
                  </a:lnTo>
                  <a:lnTo>
                    <a:pt x="72" y="8"/>
                  </a:lnTo>
                  <a:lnTo>
                    <a:pt x="63" y="5"/>
                  </a:lnTo>
                  <a:lnTo>
                    <a:pt x="55" y="10"/>
                  </a:lnTo>
                  <a:lnTo>
                    <a:pt x="48" y="13"/>
                  </a:lnTo>
                  <a:lnTo>
                    <a:pt x="40" y="14"/>
                  </a:lnTo>
                  <a:lnTo>
                    <a:pt x="33" y="14"/>
                  </a:lnTo>
                  <a:lnTo>
                    <a:pt x="24" y="12"/>
                  </a:lnTo>
                  <a:lnTo>
                    <a:pt x="17" y="9"/>
                  </a:lnTo>
                  <a:lnTo>
                    <a:pt x="10" y="5"/>
                  </a:lnTo>
                  <a:lnTo>
                    <a:pt x="4" y="1"/>
                  </a:lnTo>
                  <a:lnTo>
                    <a:pt x="3" y="1"/>
                  </a:lnTo>
                  <a:lnTo>
                    <a:pt x="2" y="0"/>
                  </a:lnTo>
                  <a:lnTo>
                    <a:pt x="2" y="1"/>
                  </a:lnTo>
                  <a:lnTo>
                    <a:pt x="1" y="1"/>
                  </a:lnTo>
                  <a:lnTo>
                    <a:pt x="1" y="2"/>
                  </a:lnTo>
                  <a:lnTo>
                    <a:pt x="0" y="2"/>
                  </a:lnTo>
                  <a:lnTo>
                    <a:pt x="0" y="3"/>
                  </a:lnTo>
                  <a:lnTo>
                    <a:pt x="1" y="3"/>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4" name="Freeform 125"/>
            <p:cNvSpPr>
              <a:spLocks/>
            </p:cNvSpPr>
            <p:nvPr/>
          </p:nvSpPr>
          <p:spPr bwMode="auto">
            <a:xfrm>
              <a:off x="585" y="3037"/>
              <a:ext cx="35" cy="49"/>
            </a:xfrm>
            <a:custGeom>
              <a:avLst/>
              <a:gdLst>
                <a:gd name="T0" fmla="*/ 2 w 35"/>
                <a:gd name="T1" fmla="*/ 47 h 49"/>
                <a:gd name="T2" fmla="*/ 9 w 35"/>
                <a:gd name="T3" fmla="*/ 43 h 49"/>
                <a:gd name="T4" fmla="*/ 13 w 35"/>
                <a:gd name="T5" fmla="*/ 39 h 49"/>
                <a:gd name="T6" fmla="*/ 18 w 35"/>
                <a:gd name="T7" fmla="*/ 34 h 49"/>
                <a:gd name="T8" fmla="*/ 22 w 35"/>
                <a:gd name="T9" fmla="*/ 28 h 49"/>
                <a:gd name="T10" fmla="*/ 25 w 35"/>
                <a:gd name="T11" fmla="*/ 22 h 49"/>
                <a:gd name="T12" fmla="*/ 28 w 35"/>
                <a:gd name="T13" fmla="*/ 16 h 49"/>
                <a:gd name="T14" fmla="*/ 31 w 35"/>
                <a:gd name="T15" fmla="*/ 9 h 49"/>
                <a:gd name="T16" fmla="*/ 34 w 35"/>
                <a:gd name="T17" fmla="*/ 2 h 49"/>
                <a:gd name="T18" fmla="*/ 34 w 35"/>
                <a:gd name="T19" fmla="*/ 2 h 49"/>
                <a:gd name="T20" fmla="*/ 34 w 35"/>
                <a:gd name="T21" fmla="*/ 1 h 49"/>
                <a:gd name="T22" fmla="*/ 34 w 35"/>
                <a:gd name="T23" fmla="*/ 0 h 49"/>
                <a:gd name="T24" fmla="*/ 33 w 35"/>
                <a:gd name="T25" fmla="*/ 0 h 49"/>
                <a:gd name="T26" fmla="*/ 32 w 35"/>
                <a:gd name="T27" fmla="*/ 0 h 49"/>
                <a:gd name="T28" fmla="*/ 32 w 35"/>
                <a:gd name="T29" fmla="*/ 0 h 49"/>
                <a:gd name="T30" fmla="*/ 32 w 35"/>
                <a:gd name="T31" fmla="*/ 1 h 49"/>
                <a:gd name="T32" fmla="*/ 29 w 35"/>
                <a:gd name="T33" fmla="*/ 7 h 49"/>
                <a:gd name="T34" fmla="*/ 26 w 35"/>
                <a:gd name="T35" fmla="*/ 13 h 49"/>
                <a:gd name="T36" fmla="*/ 22 w 35"/>
                <a:gd name="T37" fmla="*/ 20 h 49"/>
                <a:gd name="T38" fmla="*/ 19 w 35"/>
                <a:gd name="T39" fmla="*/ 26 h 49"/>
                <a:gd name="T40" fmla="*/ 15 w 35"/>
                <a:gd name="T41" fmla="*/ 31 h 49"/>
                <a:gd name="T42" fmla="*/ 11 w 35"/>
                <a:gd name="T43" fmla="*/ 36 h 49"/>
                <a:gd name="T44" fmla="*/ 6 w 35"/>
                <a:gd name="T45" fmla="*/ 41 h 49"/>
                <a:gd name="T46" fmla="*/ 0 w 35"/>
                <a:gd name="T47" fmla="*/ 45 h 49"/>
                <a:gd name="T48" fmla="*/ 0 w 35"/>
                <a:gd name="T49" fmla="*/ 46 h 49"/>
                <a:gd name="T50" fmla="*/ 0 w 35"/>
                <a:gd name="T51" fmla="*/ 46 h 49"/>
                <a:gd name="T52" fmla="*/ 0 w 35"/>
                <a:gd name="T53" fmla="*/ 47 h 49"/>
                <a:gd name="T54" fmla="*/ 1 w 35"/>
                <a:gd name="T55" fmla="*/ 47 h 49"/>
                <a:gd name="T56" fmla="*/ 1 w 35"/>
                <a:gd name="T57" fmla="*/ 48 h 49"/>
                <a:gd name="T58" fmla="*/ 2 w 35"/>
                <a:gd name="T59" fmla="*/ 48 h 49"/>
                <a:gd name="T60" fmla="*/ 2 w 35"/>
                <a:gd name="T61" fmla="*/ 48 h 49"/>
                <a:gd name="T62" fmla="*/ 2 w 35"/>
                <a:gd name="T63" fmla="*/ 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
                <a:gd name="T97" fmla="*/ 0 h 49"/>
                <a:gd name="T98" fmla="*/ 35 w 35"/>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 h="49">
                  <a:moveTo>
                    <a:pt x="2" y="47"/>
                  </a:moveTo>
                  <a:lnTo>
                    <a:pt x="9" y="43"/>
                  </a:lnTo>
                  <a:lnTo>
                    <a:pt x="13" y="39"/>
                  </a:lnTo>
                  <a:lnTo>
                    <a:pt x="18" y="34"/>
                  </a:lnTo>
                  <a:lnTo>
                    <a:pt x="22" y="28"/>
                  </a:lnTo>
                  <a:lnTo>
                    <a:pt x="25" y="22"/>
                  </a:lnTo>
                  <a:lnTo>
                    <a:pt x="28" y="16"/>
                  </a:lnTo>
                  <a:lnTo>
                    <a:pt x="31" y="9"/>
                  </a:lnTo>
                  <a:lnTo>
                    <a:pt x="34" y="2"/>
                  </a:lnTo>
                  <a:lnTo>
                    <a:pt x="34" y="1"/>
                  </a:lnTo>
                  <a:lnTo>
                    <a:pt x="34" y="0"/>
                  </a:lnTo>
                  <a:lnTo>
                    <a:pt x="33" y="0"/>
                  </a:lnTo>
                  <a:lnTo>
                    <a:pt x="32" y="0"/>
                  </a:lnTo>
                  <a:lnTo>
                    <a:pt x="32" y="1"/>
                  </a:lnTo>
                  <a:lnTo>
                    <a:pt x="29" y="7"/>
                  </a:lnTo>
                  <a:lnTo>
                    <a:pt x="26" y="13"/>
                  </a:lnTo>
                  <a:lnTo>
                    <a:pt x="22" y="20"/>
                  </a:lnTo>
                  <a:lnTo>
                    <a:pt x="19" y="26"/>
                  </a:lnTo>
                  <a:lnTo>
                    <a:pt x="15" y="31"/>
                  </a:lnTo>
                  <a:lnTo>
                    <a:pt x="11" y="36"/>
                  </a:lnTo>
                  <a:lnTo>
                    <a:pt x="6" y="41"/>
                  </a:lnTo>
                  <a:lnTo>
                    <a:pt x="0" y="45"/>
                  </a:lnTo>
                  <a:lnTo>
                    <a:pt x="0" y="46"/>
                  </a:lnTo>
                  <a:lnTo>
                    <a:pt x="0" y="47"/>
                  </a:lnTo>
                  <a:lnTo>
                    <a:pt x="1" y="47"/>
                  </a:lnTo>
                  <a:lnTo>
                    <a:pt x="1" y="48"/>
                  </a:lnTo>
                  <a:lnTo>
                    <a:pt x="2" y="48"/>
                  </a:lnTo>
                  <a:lnTo>
                    <a:pt x="2" y="47"/>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5" name="Freeform 126"/>
            <p:cNvSpPr>
              <a:spLocks/>
            </p:cNvSpPr>
            <p:nvPr/>
          </p:nvSpPr>
          <p:spPr bwMode="auto">
            <a:xfrm>
              <a:off x="457" y="3109"/>
              <a:ext cx="134" cy="36"/>
            </a:xfrm>
            <a:custGeom>
              <a:avLst/>
              <a:gdLst>
                <a:gd name="T0" fmla="*/ 7 w 134"/>
                <a:gd name="T1" fmla="*/ 31 h 36"/>
                <a:gd name="T2" fmla="*/ 11 w 134"/>
                <a:gd name="T3" fmla="*/ 24 h 36"/>
                <a:gd name="T4" fmla="*/ 17 w 134"/>
                <a:gd name="T5" fmla="*/ 18 h 36"/>
                <a:gd name="T6" fmla="*/ 22 w 134"/>
                <a:gd name="T7" fmla="*/ 11 h 36"/>
                <a:gd name="T8" fmla="*/ 29 w 134"/>
                <a:gd name="T9" fmla="*/ 3 h 36"/>
                <a:gd name="T10" fmla="*/ 30 w 134"/>
                <a:gd name="T11" fmla="*/ 5 h 36"/>
                <a:gd name="T12" fmla="*/ 43 w 134"/>
                <a:gd name="T13" fmla="*/ 9 h 36"/>
                <a:gd name="T14" fmla="*/ 56 w 134"/>
                <a:gd name="T15" fmla="*/ 14 h 36"/>
                <a:gd name="T16" fmla="*/ 70 w 134"/>
                <a:gd name="T17" fmla="*/ 19 h 36"/>
                <a:gd name="T18" fmla="*/ 83 w 134"/>
                <a:gd name="T19" fmla="*/ 21 h 36"/>
                <a:gd name="T20" fmla="*/ 89 w 134"/>
                <a:gd name="T21" fmla="*/ 20 h 36"/>
                <a:gd name="T22" fmla="*/ 96 w 134"/>
                <a:gd name="T23" fmla="*/ 18 h 36"/>
                <a:gd name="T24" fmla="*/ 102 w 134"/>
                <a:gd name="T25" fmla="*/ 16 h 36"/>
                <a:gd name="T26" fmla="*/ 110 w 134"/>
                <a:gd name="T27" fmla="*/ 14 h 36"/>
                <a:gd name="T28" fmla="*/ 114 w 134"/>
                <a:gd name="T29" fmla="*/ 13 h 36"/>
                <a:gd name="T30" fmla="*/ 120 w 134"/>
                <a:gd name="T31" fmla="*/ 13 h 36"/>
                <a:gd name="T32" fmla="*/ 125 w 134"/>
                <a:gd name="T33" fmla="*/ 15 h 36"/>
                <a:gd name="T34" fmla="*/ 130 w 134"/>
                <a:gd name="T35" fmla="*/ 18 h 36"/>
                <a:gd name="T36" fmla="*/ 131 w 134"/>
                <a:gd name="T37" fmla="*/ 18 h 36"/>
                <a:gd name="T38" fmla="*/ 133 w 134"/>
                <a:gd name="T39" fmla="*/ 17 h 36"/>
                <a:gd name="T40" fmla="*/ 132 w 134"/>
                <a:gd name="T41" fmla="*/ 16 h 36"/>
                <a:gd name="T42" fmla="*/ 120 w 134"/>
                <a:gd name="T43" fmla="*/ 11 h 36"/>
                <a:gd name="T44" fmla="*/ 107 w 134"/>
                <a:gd name="T45" fmla="*/ 12 h 36"/>
                <a:gd name="T46" fmla="*/ 94 w 134"/>
                <a:gd name="T47" fmla="*/ 16 h 36"/>
                <a:gd name="T48" fmla="*/ 81 w 134"/>
                <a:gd name="T49" fmla="*/ 17 h 36"/>
                <a:gd name="T50" fmla="*/ 70 w 134"/>
                <a:gd name="T51" fmla="*/ 16 h 36"/>
                <a:gd name="T52" fmla="*/ 58 w 134"/>
                <a:gd name="T53" fmla="*/ 12 h 36"/>
                <a:gd name="T54" fmla="*/ 47 w 134"/>
                <a:gd name="T55" fmla="*/ 7 h 36"/>
                <a:gd name="T56" fmla="*/ 35 w 134"/>
                <a:gd name="T57" fmla="*/ 2 h 36"/>
                <a:gd name="T58" fmla="*/ 28 w 134"/>
                <a:gd name="T59" fmla="*/ 0 h 36"/>
                <a:gd name="T60" fmla="*/ 27 w 134"/>
                <a:gd name="T61" fmla="*/ 1 h 36"/>
                <a:gd name="T62" fmla="*/ 21 w 134"/>
                <a:gd name="T63" fmla="*/ 6 h 36"/>
                <a:gd name="T64" fmla="*/ 17 w 134"/>
                <a:gd name="T65" fmla="*/ 12 h 36"/>
                <a:gd name="T66" fmla="*/ 11 w 134"/>
                <a:gd name="T67" fmla="*/ 19 h 36"/>
                <a:gd name="T68" fmla="*/ 6 w 134"/>
                <a:gd name="T69" fmla="*/ 26 h 36"/>
                <a:gd name="T70" fmla="*/ 0 w 134"/>
                <a:gd name="T71" fmla="*/ 33 h 36"/>
                <a:gd name="T72" fmla="*/ 0 w 134"/>
                <a:gd name="T73" fmla="*/ 34 h 36"/>
                <a:gd name="T74" fmla="*/ 2 w 134"/>
                <a:gd name="T75" fmla="*/ 35 h 36"/>
                <a:gd name="T76" fmla="*/ 4 w 134"/>
                <a:gd name="T77" fmla="*/ 34 h 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4"/>
                <a:gd name="T118" fmla="*/ 0 h 36"/>
                <a:gd name="T119" fmla="*/ 134 w 134"/>
                <a:gd name="T120" fmla="*/ 36 h 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4" h="36">
                  <a:moveTo>
                    <a:pt x="4" y="34"/>
                  </a:moveTo>
                  <a:lnTo>
                    <a:pt x="7" y="31"/>
                  </a:lnTo>
                  <a:lnTo>
                    <a:pt x="8" y="28"/>
                  </a:lnTo>
                  <a:lnTo>
                    <a:pt x="11" y="24"/>
                  </a:lnTo>
                  <a:lnTo>
                    <a:pt x="14" y="21"/>
                  </a:lnTo>
                  <a:lnTo>
                    <a:pt x="17" y="18"/>
                  </a:lnTo>
                  <a:lnTo>
                    <a:pt x="20" y="14"/>
                  </a:lnTo>
                  <a:lnTo>
                    <a:pt x="22" y="11"/>
                  </a:lnTo>
                  <a:lnTo>
                    <a:pt x="25" y="8"/>
                  </a:lnTo>
                  <a:lnTo>
                    <a:pt x="29" y="3"/>
                  </a:lnTo>
                  <a:lnTo>
                    <a:pt x="27" y="3"/>
                  </a:lnTo>
                  <a:lnTo>
                    <a:pt x="30" y="5"/>
                  </a:lnTo>
                  <a:lnTo>
                    <a:pt x="36" y="6"/>
                  </a:lnTo>
                  <a:lnTo>
                    <a:pt x="43" y="9"/>
                  </a:lnTo>
                  <a:lnTo>
                    <a:pt x="49" y="12"/>
                  </a:lnTo>
                  <a:lnTo>
                    <a:pt x="56" y="14"/>
                  </a:lnTo>
                  <a:lnTo>
                    <a:pt x="62" y="17"/>
                  </a:lnTo>
                  <a:lnTo>
                    <a:pt x="70" y="19"/>
                  </a:lnTo>
                  <a:lnTo>
                    <a:pt x="76" y="20"/>
                  </a:lnTo>
                  <a:lnTo>
                    <a:pt x="83" y="21"/>
                  </a:lnTo>
                  <a:lnTo>
                    <a:pt x="86" y="21"/>
                  </a:lnTo>
                  <a:lnTo>
                    <a:pt x="89" y="20"/>
                  </a:lnTo>
                  <a:lnTo>
                    <a:pt x="93" y="19"/>
                  </a:lnTo>
                  <a:lnTo>
                    <a:pt x="96" y="18"/>
                  </a:lnTo>
                  <a:lnTo>
                    <a:pt x="100" y="17"/>
                  </a:lnTo>
                  <a:lnTo>
                    <a:pt x="102" y="16"/>
                  </a:lnTo>
                  <a:lnTo>
                    <a:pt x="106" y="15"/>
                  </a:lnTo>
                  <a:lnTo>
                    <a:pt x="110" y="14"/>
                  </a:lnTo>
                  <a:lnTo>
                    <a:pt x="113" y="13"/>
                  </a:lnTo>
                  <a:lnTo>
                    <a:pt x="114" y="13"/>
                  </a:lnTo>
                  <a:lnTo>
                    <a:pt x="117" y="13"/>
                  </a:lnTo>
                  <a:lnTo>
                    <a:pt x="120" y="13"/>
                  </a:lnTo>
                  <a:lnTo>
                    <a:pt x="123" y="14"/>
                  </a:lnTo>
                  <a:lnTo>
                    <a:pt x="125" y="15"/>
                  </a:lnTo>
                  <a:lnTo>
                    <a:pt x="127" y="16"/>
                  </a:lnTo>
                  <a:lnTo>
                    <a:pt x="130" y="18"/>
                  </a:lnTo>
                  <a:lnTo>
                    <a:pt x="131" y="19"/>
                  </a:lnTo>
                  <a:lnTo>
                    <a:pt x="131" y="18"/>
                  </a:lnTo>
                  <a:lnTo>
                    <a:pt x="132" y="18"/>
                  </a:lnTo>
                  <a:lnTo>
                    <a:pt x="133" y="17"/>
                  </a:lnTo>
                  <a:lnTo>
                    <a:pt x="133" y="16"/>
                  </a:lnTo>
                  <a:lnTo>
                    <a:pt x="132" y="16"/>
                  </a:lnTo>
                  <a:lnTo>
                    <a:pt x="126" y="12"/>
                  </a:lnTo>
                  <a:lnTo>
                    <a:pt x="120" y="11"/>
                  </a:lnTo>
                  <a:lnTo>
                    <a:pt x="113" y="11"/>
                  </a:lnTo>
                  <a:lnTo>
                    <a:pt x="107" y="12"/>
                  </a:lnTo>
                  <a:lnTo>
                    <a:pt x="100" y="13"/>
                  </a:lnTo>
                  <a:lnTo>
                    <a:pt x="94" y="16"/>
                  </a:lnTo>
                  <a:lnTo>
                    <a:pt x="87" y="16"/>
                  </a:lnTo>
                  <a:lnTo>
                    <a:pt x="81" y="17"/>
                  </a:lnTo>
                  <a:lnTo>
                    <a:pt x="75" y="17"/>
                  </a:lnTo>
                  <a:lnTo>
                    <a:pt x="70" y="16"/>
                  </a:lnTo>
                  <a:lnTo>
                    <a:pt x="64" y="14"/>
                  </a:lnTo>
                  <a:lnTo>
                    <a:pt x="58" y="12"/>
                  </a:lnTo>
                  <a:lnTo>
                    <a:pt x="52" y="9"/>
                  </a:lnTo>
                  <a:lnTo>
                    <a:pt x="47" y="7"/>
                  </a:lnTo>
                  <a:lnTo>
                    <a:pt x="41" y="5"/>
                  </a:lnTo>
                  <a:lnTo>
                    <a:pt x="35" y="2"/>
                  </a:lnTo>
                  <a:lnTo>
                    <a:pt x="29" y="0"/>
                  </a:lnTo>
                  <a:lnTo>
                    <a:pt x="28" y="0"/>
                  </a:lnTo>
                  <a:lnTo>
                    <a:pt x="27" y="0"/>
                  </a:lnTo>
                  <a:lnTo>
                    <a:pt x="27" y="1"/>
                  </a:lnTo>
                  <a:lnTo>
                    <a:pt x="26" y="1"/>
                  </a:lnTo>
                  <a:lnTo>
                    <a:pt x="21" y="6"/>
                  </a:lnTo>
                  <a:lnTo>
                    <a:pt x="20" y="9"/>
                  </a:lnTo>
                  <a:lnTo>
                    <a:pt x="17" y="12"/>
                  </a:lnTo>
                  <a:lnTo>
                    <a:pt x="14" y="16"/>
                  </a:lnTo>
                  <a:lnTo>
                    <a:pt x="11" y="19"/>
                  </a:lnTo>
                  <a:lnTo>
                    <a:pt x="8" y="23"/>
                  </a:lnTo>
                  <a:lnTo>
                    <a:pt x="6" y="26"/>
                  </a:lnTo>
                  <a:lnTo>
                    <a:pt x="3" y="30"/>
                  </a:lnTo>
                  <a:lnTo>
                    <a:pt x="0" y="33"/>
                  </a:lnTo>
                  <a:lnTo>
                    <a:pt x="0" y="34"/>
                  </a:lnTo>
                  <a:lnTo>
                    <a:pt x="1" y="35"/>
                  </a:lnTo>
                  <a:lnTo>
                    <a:pt x="2" y="35"/>
                  </a:lnTo>
                  <a:lnTo>
                    <a:pt x="3" y="35"/>
                  </a:lnTo>
                  <a:lnTo>
                    <a:pt x="4" y="34"/>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6" name="Freeform 127"/>
            <p:cNvSpPr>
              <a:spLocks/>
            </p:cNvSpPr>
            <p:nvPr/>
          </p:nvSpPr>
          <p:spPr bwMode="auto">
            <a:xfrm>
              <a:off x="557" y="3127"/>
              <a:ext cx="46" cy="26"/>
            </a:xfrm>
            <a:custGeom>
              <a:avLst/>
              <a:gdLst>
                <a:gd name="T0" fmla="*/ 1 w 46"/>
                <a:gd name="T1" fmla="*/ 3 h 26"/>
                <a:gd name="T2" fmla="*/ 7 w 46"/>
                <a:gd name="T3" fmla="*/ 6 h 26"/>
                <a:gd name="T4" fmla="*/ 11 w 46"/>
                <a:gd name="T5" fmla="*/ 9 h 26"/>
                <a:gd name="T6" fmla="*/ 16 w 46"/>
                <a:gd name="T7" fmla="*/ 11 h 26"/>
                <a:gd name="T8" fmla="*/ 21 w 46"/>
                <a:gd name="T9" fmla="*/ 14 h 26"/>
                <a:gd name="T10" fmla="*/ 26 w 46"/>
                <a:gd name="T11" fmla="*/ 17 h 26"/>
                <a:gd name="T12" fmla="*/ 32 w 46"/>
                <a:gd name="T13" fmla="*/ 20 h 26"/>
                <a:gd name="T14" fmla="*/ 37 w 46"/>
                <a:gd name="T15" fmla="*/ 23 h 26"/>
                <a:gd name="T16" fmla="*/ 43 w 46"/>
                <a:gd name="T17" fmla="*/ 24 h 26"/>
                <a:gd name="T18" fmla="*/ 43 w 46"/>
                <a:gd name="T19" fmla="*/ 25 h 26"/>
                <a:gd name="T20" fmla="*/ 43 w 46"/>
                <a:gd name="T21" fmla="*/ 25 h 26"/>
                <a:gd name="T22" fmla="*/ 44 w 46"/>
                <a:gd name="T23" fmla="*/ 24 h 26"/>
                <a:gd name="T24" fmla="*/ 45 w 46"/>
                <a:gd name="T25" fmla="*/ 24 h 26"/>
                <a:gd name="T26" fmla="*/ 45 w 46"/>
                <a:gd name="T27" fmla="*/ 23 h 26"/>
                <a:gd name="T28" fmla="*/ 44 w 46"/>
                <a:gd name="T29" fmla="*/ 22 h 26"/>
                <a:gd name="T30" fmla="*/ 38 w 46"/>
                <a:gd name="T31" fmla="*/ 20 h 26"/>
                <a:gd name="T32" fmla="*/ 33 w 46"/>
                <a:gd name="T33" fmla="*/ 17 h 26"/>
                <a:gd name="T34" fmla="*/ 28 w 46"/>
                <a:gd name="T35" fmla="*/ 14 h 26"/>
                <a:gd name="T36" fmla="*/ 23 w 46"/>
                <a:gd name="T37" fmla="*/ 11 h 26"/>
                <a:gd name="T38" fmla="*/ 18 w 46"/>
                <a:gd name="T39" fmla="*/ 9 h 26"/>
                <a:gd name="T40" fmla="*/ 13 w 46"/>
                <a:gd name="T41" fmla="*/ 6 h 26"/>
                <a:gd name="T42" fmla="*/ 8 w 46"/>
                <a:gd name="T43" fmla="*/ 3 h 26"/>
                <a:gd name="T44" fmla="*/ 3 w 46"/>
                <a:gd name="T45" fmla="*/ 1 h 26"/>
                <a:gd name="T46" fmla="*/ 2 w 46"/>
                <a:gd name="T47" fmla="*/ 1 h 26"/>
                <a:gd name="T48" fmla="*/ 2 w 46"/>
                <a:gd name="T49" fmla="*/ 0 h 26"/>
                <a:gd name="T50" fmla="*/ 2 w 46"/>
                <a:gd name="T51" fmla="*/ 0 h 26"/>
                <a:gd name="T52" fmla="*/ 1 w 46"/>
                <a:gd name="T53" fmla="*/ 1 h 26"/>
                <a:gd name="T54" fmla="*/ 0 w 46"/>
                <a:gd name="T55" fmla="*/ 1 h 26"/>
                <a:gd name="T56" fmla="*/ 0 w 46"/>
                <a:gd name="T57" fmla="*/ 2 h 26"/>
                <a:gd name="T58" fmla="*/ 1 w 46"/>
                <a:gd name="T59" fmla="*/ 3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26"/>
                <a:gd name="T92" fmla="*/ 46 w 46"/>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26">
                  <a:moveTo>
                    <a:pt x="1" y="3"/>
                  </a:moveTo>
                  <a:lnTo>
                    <a:pt x="7" y="6"/>
                  </a:lnTo>
                  <a:lnTo>
                    <a:pt x="11" y="9"/>
                  </a:lnTo>
                  <a:lnTo>
                    <a:pt x="16" y="11"/>
                  </a:lnTo>
                  <a:lnTo>
                    <a:pt x="21" y="14"/>
                  </a:lnTo>
                  <a:lnTo>
                    <a:pt x="26" y="17"/>
                  </a:lnTo>
                  <a:lnTo>
                    <a:pt x="32" y="20"/>
                  </a:lnTo>
                  <a:lnTo>
                    <a:pt x="37" y="23"/>
                  </a:lnTo>
                  <a:lnTo>
                    <a:pt x="43" y="24"/>
                  </a:lnTo>
                  <a:lnTo>
                    <a:pt x="43" y="25"/>
                  </a:lnTo>
                  <a:lnTo>
                    <a:pt x="44" y="24"/>
                  </a:lnTo>
                  <a:lnTo>
                    <a:pt x="45" y="24"/>
                  </a:lnTo>
                  <a:lnTo>
                    <a:pt x="45" y="23"/>
                  </a:lnTo>
                  <a:lnTo>
                    <a:pt x="44" y="22"/>
                  </a:lnTo>
                  <a:lnTo>
                    <a:pt x="38" y="20"/>
                  </a:lnTo>
                  <a:lnTo>
                    <a:pt x="33" y="17"/>
                  </a:lnTo>
                  <a:lnTo>
                    <a:pt x="28" y="14"/>
                  </a:lnTo>
                  <a:lnTo>
                    <a:pt x="23" y="11"/>
                  </a:lnTo>
                  <a:lnTo>
                    <a:pt x="18" y="9"/>
                  </a:lnTo>
                  <a:lnTo>
                    <a:pt x="13" y="6"/>
                  </a:lnTo>
                  <a:lnTo>
                    <a:pt x="8" y="3"/>
                  </a:lnTo>
                  <a:lnTo>
                    <a:pt x="3" y="1"/>
                  </a:lnTo>
                  <a:lnTo>
                    <a:pt x="2" y="1"/>
                  </a:lnTo>
                  <a:lnTo>
                    <a:pt x="2" y="0"/>
                  </a:lnTo>
                  <a:lnTo>
                    <a:pt x="1" y="1"/>
                  </a:lnTo>
                  <a:lnTo>
                    <a:pt x="0" y="1"/>
                  </a:lnTo>
                  <a:lnTo>
                    <a:pt x="0" y="2"/>
                  </a:lnTo>
                  <a:lnTo>
                    <a:pt x="1" y="3"/>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7" name="Freeform 128"/>
            <p:cNvSpPr>
              <a:spLocks/>
            </p:cNvSpPr>
            <p:nvPr/>
          </p:nvSpPr>
          <p:spPr bwMode="auto">
            <a:xfrm>
              <a:off x="349" y="3113"/>
              <a:ext cx="84" cy="57"/>
            </a:xfrm>
            <a:custGeom>
              <a:avLst/>
              <a:gdLst>
                <a:gd name="T0" fmla="*/ 1 w 84"/>
                <a:gd name="T1" fmla="*/ 3 h 57"/>
                <a:gd name="T2" fmla="*/ 8 w 84"/>
                <a:gd name="T3" fmla="*/ 7 h 57"/>
                <a:gd name="T4" fmla="*/ 15 w 84"/>
                <a:gd name="T5" fmla="*/ 9 h 57"/>
                <a:gd name="T6" fmla="*/ 22 w 84"/>
                <a:gd name="T7" fmla="*/ 13 h 57"/>
                <a:gd name="T8" fmla="*/ 29 w 84"/>
                <a:gd name="T9" fmla="*/ 15 h 57"/>
                <a:gd name="T10" fmla="*/ 37 w 84"/>
                <a:gd name="T11" fmla="*/ 18 h 57"/>
                <a:gd name="T12" fmla="*/ 44 w 84"/>
                <a:gd name="T13" fmla="*/ 20 h 57"/>
                <a:gd name="T14" fmla="*/ 51 w 84"/>
                <a:gd name="T15" fmla="*/ 24 h 57"/>
                <a:gd name="T16" fmla="*/ 59 w 84"/>
                <a:gd name="T17" fmla="*/ 26 h 57"/>
                <a:gd name="T18" fmla="*/ 62 w 84"/>
                <a:gd name="T19" fmla="*/ 27 h 57"/>
                <a:gd name="T20" fmla="*/ 61 w 84"/>
                <a:gd name="T21" fmla="*/ 26 h 57"/>
                <a:gd name="T22" fmla="*/ 63 w 84"/>
                <a:gd name="T23" fmla="*/ 30 h 57"/>
                <a:gd name="T24" fmla="*/ 64 w 84"/>
                <a:gd name="T25" fmla="*/ 34 h 57"/>
                <a:gd name="T26" fmla="*/ 67 w 84"/>
                <a:gd name="T27" fmla="*/ 36 h 57"/>
                <a:gd name="T28" fmla="*/ 70 w 84"/>
                <a:gd name="T29" fmla="*/ 39 h 57"/>
                <a:gd name="T30" fmla="*/ 72 w 84"/>
                <a:gd name="T31" fmla="*/ 42 h 57"/>
                <a:gd name="T32" fmla="*/ 75 w 84"/>
                <a:gd name="T33" fmla="*/ 44 h 57"/>
                <a:gd name="T34" fmla="*/ 78 w 84"/>
                <a:gd name="T35" fmla="*/ 47 h 57"/>
                <a:gd name="T36" fmla="*/ 79 w 84"/>
                <a:gd name="T37" fmla="*/ 50 h 57"/>
                <a:gd name="T38" fmla="*/ 79 w 84"/>
                <a:gd name="T39" fmla="*/ 54 h 57"/>
                <a:gd name="T40" fmla="*/ 80 w 84"/>
                <a:gd name="T41" fmla="*/ 55 h 57"/>
                <a:gd name="T42" fmla="*/ 81 w 84"/>
                <a:gd name="T43" fmla="*/ 55 h 57"/>
                <a:gd name="T44" fmla="*/ 81 w 84"/>
                <a:gd name="T45" fmla="*/ 56 h 57"/>
                <a:gd name="T46" fmla="*/ 82 w 84"/>
                <a:gd name="T47" fmla="*/ 56 h 57"/>
                <a:gd name="T48" fmla="*/ 82 w 84"/>
                <a:gd name="T49" fmla="*/ 55 h 57"/>
                <a:gd name="T50" fmla="*/ 83 w 84"/>
                <a:gd name="T51" fmla="*/ 55 h 57"/>
                <a:gd name="T52" fmla="*/ 83 w 84"/>
                <a:gd name="T53" fmla="*/ 54 h 57"/>
                <a:gd name="T54" fmla="*/ 83 w 84"/>
                <a:gd name="T55" fmla="*/ 53 h 57"/>
                <a:gd name="T56" fmla="*/ 83 w 84"/>
                <a:gd name="T57" fmla="*/ 53 h 57"/>
                <a:gd name="T58" fmla="*/ 83 w 84"/>
                <a:gd name="T59" fmla="*/ 52 h 57"/>
                <a:gd name="T60" fmla="*/ 83 w 84"/>
                <a:gd name="T61" fmla="*/ 51 h 57"/>
                <a:gd name="T62" fmla="*/ 83 w 84"/>
                <a:gd name="T63" fmla="*/ 50 h 57"/>
                <a:gd name="T64" fmla="*/ 83 w 84"/>
                <a:gd name="T65" fmla="*/ 49 h 57"/>
                <a:gd name="T66" fmla="*/ 83 w 84"/>
                <a:gd name="T67" fmla="*/ 48 h 57"/>
                <a:gd name="T68" fmla="*/ 82 w 84"/>
                <a:gd name="T69" fmla="*/ 48 h 57"/>
                <a:gd name="T70" fmla="*/ 82 w 84"/>
                <a:gd name="T71" fmla="*/ 47 h 57"/>
                <a:gd name="T72" fmla="*/ 80 w 84"/>
                <a:gd name="T73" fmla="*/ 45 h 57"/>
                <a:gd name="T74" fmla="*/ 79 w 84"/>
                <a:gd name="T75" fmla="*/ 42 h 57"/>
                <a:gd name="T76" fmla="*/ 77 w 84"/>
                <a:gd name="T77" fmla="*/ 42 h 57"/>
                <a:gd name="T78" fmla="*/ 74 w 84"/>
                <a:gd name="T79" fmla="*/ 40 h 57"/>
                <a:gd name="T80" fmla="*/ 72 w 84"/>
                <a:gd name="T81" fmla="*/ 38 h 57"/>
                <a:gd name="T82" fmla="*/ 71 w 84"/>
                <a:gd name="T83" fmla="*/ 36 h 57"/>
                <a:gd name="T84" fmla="*/ 69 w 84"/>
                <a:gd name="T85" fmla="*/ 34 h 57"/>
                <a:gd name="T86" fmla="*/ 69 w 84"/>
                <a:gd name="T87" fmla="*/ 31 h 57"/>
                <a:gd name="T88" fmla="*/ 64 w 84"/>
                <a:gd name="T89" fmla="*/ 25 h 57"/>
                <a:gd name="T90" fmla="*/ 63 w 84"/>
                <a:gd name="T91" fmla="*/ 24 h 57"/>
                <a:gd name="T92" fmla="*/ 57 w 84"/>
                <a:gd name="T93" fmla="*/ 22 h 57"/>
                <a:gd name="T94" fmla="*/ 51 w 84"/>
                <a:gd name="T95" fmla="*/ 20 h 57"/>
                <a:gd name="T96" fmla="*/ 44 w 84"/>
                <a:gd name="T97" fmla="*/ 17 h 57"/>
                <a:gd name="T98" fmla="*/ 37 w 84"/>
                <a:gd name="T99" fmla="*/ 14 h 57"/>
                <a:gd name="T100" fmla="*/ 29 w 84"/>
                <a:gd name="T101" fmla="*/ 11 h 57"/>
                <a:gd name="T102" fmla="*/ 23 w 84"/>
                <a:gd name="T103" fmla="*/ 8 h 57"/>
                <a:gd name="T104" fmla="*/ 16 w 84"/>
                <a:gd name="T105" fmla="*/ 6 h 57"/>
                <a:gd name="T106" fmla="*/ 9 w 84"/>
                <a:gd name="T107" fmla="*/ 3 h 57"/>
                <a:gd name="T108" fmla="*/ 3 w 84"/>
                <a:gd name="T109" fmla="*/ 0 h 57"/>
                <a:gd name="T110" fmla="*/ 2 w 84"/>
                <a:gd name="T111" fmla="*/ 0 h 57"/>
                <a:gd name="T112" fmla="*/ 1 w 84"/>
                <a:gd name="T113" fmla="*/ 0 h 57"/>
                <a:gd name="T114" fmla="*/ 0 w 84"/>
                <a:gd name="T115" fmla="*/ 1 h 57"/>
                <a:gd name="T116" fmla="*/ 0 w 84"/>
                <a:gd name="T117" fmla="*/ 2 h 57"/>
                <a:gd name="T118" fmla="*/ 0 w 84"/>
                <a:gd name="T119" fmla="*/ 3 h 57"/>
                <a:gd name="T120" fmla="*/ 0 w 84"/>
                <a:gd name="T121" fmla="*/ 3 h 57"/>
                <a:gd name="T122" fmla="*/ 1 w 84"/>
                <a:gd name="T123" fmla="*/ 3 h 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57"/>
                <a:gd name="T188" fmla="*/ 84 w 84"/>
                <a:gd name="T189" fmla="*/ 57 h 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57">
                  <a:moveTo>
                    <a:pt x="1" y="3"/>
                  </a:moveTo>
                  <a:lnTo>
                    <a:pt x="8" y="7"/>
                  </a:lnTo>
                  <a:lnTo>
                    <a:pt x="15" y="9"/>
                  </a:lnTo>
                  <a:lnTo>
                    <a:pt x="22" y="13"/>
                  </a:lnTo>
                  <a:lnTo>
                    <a:pt x="29" y="15"/>
                  </a:lnTo>
                  <a:lnTo>
                    <a:pt x="37" y="18"/>
                  </a:lnTo>
                  <a:lnTo>
                    <a:pt x="44" y="20"/>
                  </a:lnTo>
                  <a:lnTo>
                    <a:pt x="51" y="24"/>
                  </a:lnTo>
                  <a:lnTo>
                    <a:pt x="59" y="26"/>
                  </a:lnTo>
                  <a:lnTo>
                    <a:pt x="62" y="27"/>
                  </a:lnTo>
                  <a:lnTo>
                    <a:pt x="61" y="26"/>
                  </a:lnTo>
                  <a:lnTo>
                    <a:pt x="63" y="30"/>
                  </a:lnTo>
                  <a:lnTo>
                    <a:pt x="64" y="34"/>
                  </a:lnTo>
                  <a:lnTo>
                    <a:pt x="67" y="36"/>
                  </a:lnTo>
                  <a:lnTo>
                    <a:pt x="70" y="39"/>
                  </a:lnTo>
                  <a:lnTo>
                    <a:pt x="72" y="42"/>
                  </a:lnTo>
                  <a:lnTo>
                    <a:pt x="75" y="44"/>
                  </a:lnTo>
                  <a:lnTo>
                    <a:pt x="78" y="47"/>
                  </a:lnTo>
                  <a:lnTo>
                    <a:pt x="79" y="50"/>
                  </a:lnTo>
                  <a:lnTo>
                    <a:pt x="79" y="54"/>
                  </a:lnTo>
                  <a:lnTo>
                    <a:pt x="80" y="55"/>
                  </a:lnTo>
                  <a:lnTo>
                    <a:pt x="81" y="55"/>
                  </a:lnTo>
                  <a:lnTo>
                    <a:pt x="81" y="56"/>
                  </a:lnTo>
                  <a:lnTo>
                    <a:pt x="82" y="56"/>
                  </a:lnTo>
                  <a:lnTo>
                    <a:pt x="82" y="55"/>
                  </a:lnTo>
                  <a:lnTo>
                    <a:pt x="83" y="55"/>
                  </a:lnTo>
                  <a:lnTo>
                    <a:pt x="83" y="54"/>
                  </a:lnTo>
                  <a:lnTo>
                    <a:pt x="83" y="53"/>
                  </a:lnTo>
                  <a:lnTo>
                    <a:pt x="83" y="52"/>
                  </a:lnTo>
                  <a:lnTo>
                    <a:pt x="83" y="51"/>
                  </a:lnTo>
                  <a:lnTo>
                    <a:pt x="83" y="50"/>
                  </a:lnTo>
                  <a:lnTo>
                    <a:pt x="83" y="49"/>
                  </a:lnTo>
                  <a:lnTo>
                    <a:pt x="83" y="48"/>
                  </a:lnTo>
                  <a:lnTo>
                    <a:pt x="82" y="48"/>
                  </a:lnTo>
                  <a:lnTo>
                    <a:pt x="82" y="47"/>
                  </a:lnTo>
                  <a:lnTo>
                    <a:pt x="80" y="45"/>
                  </a:lnTo>
                  <a:lnTo>
                    <a:pt x="79" y="42"/>
                  </a:lnTo>
                  <a:lnTo>
                    <a:pt x="77" y="42"/>
                  </a:lnTo>
                  <a:lnTo>
                    <a:pt x="74" y="40"/>
                  </a:lnTo>
                  <a:lnTo>
                    <a:pt x="72" y="38"/>
                  </a:lnTo>
                  <a:lnTo>
                    <a:pt x="71" y="36"/>
                  </a:lnTo>
                  <a:lnTo>
                    <a:pt x="69" y="34"/>
                  </a:lnTo>
                  <a:lnTo>
                    <a:pt x="69" y="31"/>
                  </a:lnTo>
                  <a:lnTo>
                    <a:pt x="64" y="25"/>
                  </a:lnTo>
                  <a:lnTo>
                    <a:pt x="63" y="24"/>
                  </a:lnTo>
                  <a:lnTo>
                    <a:pt x="57" y="22"/>
                  </a:lnTo>
                  <a:lnTo>
                    <a:pt x="51" y="20"/>
                  </a:lnTo>
                  <a:lnTo>
                    <a:pt x="44" y="17"/>
                  </a:lnTo>
                  <a:lnTo>
                    <a:pt x="37" y="14"/>
                  </a:lnTo>
                  <a:lnTo>
                    <a:pt x="29" y="11"/>
                  </a:lnTo>
                  <a:lnTo>
                    <a:pt x="23" y="8"/>
                  </a:lnTo>
                  <a:lnTo>
                    <a:pt x="16" y="6"/>
                  </a:lnTo>
                  <a:lnTo>
                    <a:pt x="9" y="3"/>
                  </a:lnTo>
                  <a:lnTo>
                    <a:pt x="3" y="0"/>
                  </a:lnTo>
                  <a:lnTo>
                    <a:pt x="2" y="0"/>
                  </a:lnTo>
                  <a:lnTo>
                    <a:pt x="1" y="0"/>
                  </a:lnTo>
                  <a:lnTo>
                    <a:pt x="0" y="1"/>
                  </a:lnTo>
                  <a:lnTo>
                    <a:pt x="0" y="2"/>
                  </a:lnTo>
                  <a:lnTo>
                    <a:pt x="0" y="3"/>
                  </a:lnTo>
                  <a:lnTo>
                    <a:pt x="1" y="3"/>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8" name="Freeform 129"/>
            <p:cNvSpPr>
              <a:spLocks/>
            </p:cNvSpPr>
            <p:nvPr/>
          </p:nvSpPr>
          <p:spPr bwMode="auto">
            <a:xfrm>
              <a:off x="376" y="3147"/>
              <a:ext cx="31" cy="20"/>
            </a:xfrm>
            <a:custGeom>
              <a:avLst/>
              <a:gdLst>
                <a:gd name="T0" fmla="*/ 1 w 31"/>
                <a:gd name="T1" fmla="*/ 3 h 20"/>
                <a:gd name="T2" fmla="*/ 4 w 31"/>
                <a:gd name="T3" fmla="*/ 5 h 20"/>
                <a:gd name="T4" fmla="*/ 7 w 31"/>
                <a:gd name="T5" fmla="*/ 7 h 20"/>
                <a:gd name="T6" fmla="*/ 11 w 31"/>
                <a:gd name="T7" fmla="*/ 9 h 20"/>
                <a:gd name="T8" fmla="*/ 14 w 31"/>
                <a:gd name="T9" fmla="*/ 10 h 20"/>
                <a:gd name="T10" fmla="*/ 17 w 31"/>
                <a:gd name="T11" fmla="*/ 12 h 20"/>
                <a:gd name="T12" fmla="*/ 21 w 31"/>
                <a:gd name="T13" fmla="*/ 14 h 20"/>
                <a:gd name="T14" fmla="*/ 24 w 31"/>
                <a:gd name="T15" fmla="*/ 16 h 20"/>
                <a:gd name="T16" fmla="*/ 27 w 31"/>
                <a:gd name="T17" fmla="*/ 19 h 20"/>
                <a:gd name="T18" fmla="*/ 28 w 31"/>
                <a:gd name="T19" fmla="*/ 19 h 20"/>
                <a:gd name="T20" fmla="*/ 29 w 31"/>
                <a:gd name="T21" fmla="*/ 19 h 20"/>
                <a:gd name="T22" fmla="*/ 29 w 31"/>
                <a:gd name="T23" fmla="*/ 19 h 20"/>
                <a:gd name="T24" fmla="*/ 29 w 31"/>
                <a:gd name="T25" fmla="*/ 18 h 20"/>
                <a:gd name="T26" fmla="*/ 30 w 31"/>
                <a:gd name="T27" fmla="*/ 18 h 20"/>
                <a:gd name="T28" fmla="*/ 30 w 31"/>
                <a:gd name="T29" fmla="*/ 18 h 20"/>
                <a:gd name="T30" fmla="*/ 29 w 31"/>
                <a:gd name="T31" fmla="*/ 17 h 20"/>
                <a:gd name="T32" fmla="*/ 29 w 31"/>
                <a:gd name="T33" fmla="*/ 16 h 20"/>
                <a:gd name="T34" fmla="*/ 26 w 31"/>
                <a:gd name="T35" fmla="*/ 14 h 20"/>
                <a:gd name="T36" fmla="*/ 23 w 31"/>
                <a:gd name="T37" fmla="*/ 12 h 20"/>
                <a:gd name="T38" fmla="*/ 20 w 31"/>
                <a:gd name="T39" fmla="*/ 10 h 20"/>
                <a:gd name="T40" fmla="*/ 16 w 31"/>
                <a:gd name="T41" fmla="*/ 9 h 20"/>
                <a:gd name="T42" fmla="*/ 12 w 31"/>
                <a:gd name="T43" fmla="*/ 7 h 20"/>
                <a:gd name="T44" fmla="*/ 9 w 31"/>
                <a:gd name="T45" fmla="*/ 5 h 20"/>
                <a:gd name="T46" fmla="*/ 5 w 31"/>
                <a:gd name="T47" fmla="*/ 3 h 20"/>
                <a:gd name="T48" fmla="*/ 3 w 31"/>
                <a:gd name="T49" fmla="*/ 1 h 20"/>
                <a:gd name="T50" fmla="*/ 2 w 31"/>
                <a:gd name="T51" fmla="*/ 1 h 20"/>
                <a:gd name="T52" fmla="*/ 2 w 31"/>
                <a:gd name="T53" fmla="*/ 0 h 20"/>
                <a:gd name="T54" fmla="*/ 2 w 31"/>
                <a:gd name="T55" fmla="*/ 0 h 20"/>
                <a:gd name="T56" fmla="*/ 1 w 31"/>
                <a:gd name="T57" fmla="*/ 0 h 20"/>
                <a:gd name="T58" fmla="*/ 1 w 31"/>
                <a:gd name="T59" fmla="*/ 1 h 20"/>
                <a:gd name="T60" fmla="*/ 0 w 31"/>
                <a:gd name="T61" fmla="*/ 1 h 20"/>
                <a:gd name="T62" fmla="*/ 0 w 31"/>
                <a:gd name="T63" fmla="*/ 2 h 20"/>
                <a:gd name="T64" fmla="*/ 1 w 31"/>
                <a:gd name="T65" fmla="*/ 3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0"/>
                <a:gd name="T101" fmla="*/ 31 w 31"/>
                <a:gd name="T102" fmla="*/ 20 h 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0">
                  <a:moveTo>
                    <a:pt x="1" y="3"/>
                  </a:moveTo>
                  <a:lnTo>
                    <a:pt x="4" y="5"/>
                  </a:lnTo>
                  <a:lnTo>
                    <a:pt x="7" y="7"/>
                  </a:lnTo>
                  <a:lnTo>
                    <a:pt x="11" y="9"/>
                  </a:lnTo>
                  <a:lnTo>
                    <a:pt x="14" y="10"/>
                  </a:lnTo>
                  <a:lnTo>
                    <a:pt x="17" y="12"/>
                  </a:lnTo>
                  <a:lnTo>
                    <a:pt x="21" y="14"/>
                  </a:lnTo>
                  <a:lnTo>
                    <a:pt x="24" y="16"/>
                  </a:lnTo>
                  <a:lnTo>
                    <a:pt x="27" y="19"/>
                  </a:lnTo>
                  <a:lnTo>
                    <a:pt x="28" y="19"/>
                  </a:lnTo>
                  <a:lnTo>
                    <a:pt x="29" y="19"/>
                  </a:lnTo>
                  <a:lnTo>
                    <a:pt x="29" y="18"/>
                  </a:lnTo>
                  <a:lnTo>
                    <a:pt x="30" y="18"/>
                  </a:lnTo>
                  <a:lnTo>
                    <a:pt x="29" y="17"/>
                  </a:lnTo>
                  <a:lnTo>
                    <a:pt x="29" y="16"/>
                  </a:lnTo>
                  <a:lnTo>
                    <a:pt x="26" y="14"/>
                  </a:lnTo>
                  <a:lnTo>
                    <a:pt x="23" y="12"/>
                  </a:lnTo>
                  <a:lnTo>
                    <a:pt x="20" y="10"/>
                  </a:lnTo>
                  <a:lnTo>
                    <a:pt x="16" y="9"/>
                  </a:lnTo>
                  <a:lnTo>
                    <a:pt x="12" y="7"/>
                  </a:lnTo>
                  <a:lnTo>
                    <a:pt x="9" y="5"/>
                  </a:lnTo>
                  <a:lnTo>
                    <a:pt x="5" y="3"/>
                  </a:lnTo>
                  <a:lnTo>
                    <a:pt x="3" y="1"/>
                  </a:lnTo>
                  <a:lnTo>
                    <a:pt x="2" y="1"/>
                  </a:lnTo>
                  <a:lnTo>
                    <a:pt x="2" y="0"/>
                  </a:lnTo>
                  <a:lnTo>
                    <a:pt x="1" y="0"/>
                  </a:lnTo>
                  <a:lnTo>
                    <a:pt x="1" y="1"/>
                  </a:lnTo>
                  <a:lnTo>
                    <a:pt x="0" y="1"/>
                  </a:lnTo>
                  <a:lnTo>
                    <a:pt x="0" y="2"/>
                  </a:lnTo>
                  <a:lnTo>
                    <a:pt x="1" y="3"/>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09" name="Freeform 130"/>
            <p:cNvSpPr>
              <a:spLocks/>
            </p:cNvSpPr>
            <p:nvPr/>
          </p:nvSpPr>
          <p:spPr bwMode="auto">
            <a:xfrm>
              <a:off x="725" y="2764"/>
              <a:ext cx="195" cy="120"/>
            </a:xfrm>
            <a:custGeom>
              <a:avLst/>
              <a:gdLst>
                <a:gd name="T0" fmla="*/ 176 w 195"/>
                <a:gd name="T1" fmla="*/ 1 h 120"/>
                <a:gd name="T2" fmla="*/ 167 w 195"/>
                <a:gd name="T3" fmla="*/ 5 h 120"/>
                <a:gd name="T4" fmla="*/ 158 w 195"/>
                <a:gd name="T5" fmla="*/ 7 h 120"/>
                <a:gd name="T6" fmla="*/ 149 w 195"/>
                <a:gd name="T7" fmla="*/ 11 h 120"/>
                <a:gd name="T8" fmla="*/ 139 w 195"/>
                <a:gd name="T9" fmla="*/ 15 h 120"/>
                <a:gd name="T10" fmla="*/ 128 w 195"/>
                <a:gd name="T11" fmla="*/ 23 h 120"/>
                <a:gd name="T12" fmla="*/ 119 w 195"/>
                <a:gd name="T13" fmla="*/ 31 h 120"/>
                <a:gd name="T14" fmla="*/ 108 w 195"/>
                <a:gd name="T15" fmla="*/ 39 h 120"/>
                <a:gd name="T16" fmla="*/ 93 w 195"/>
                <a:gd name="T17" fmla="*/ 45 h 120"/>
                <a:gd name="T18" fmla="*/ 75 w 195"/>
                <a:gd name="T19" fmla="*/ 50 h 120"/>
                <a:gd name="T20" fmla="*/ 56 w 195"/>
                <a:gd name="T21" fmla="*/ 54 h 120"/>
                <a:gd name="T22" fmla="*/ 38 w 195"/>
                <a:gd name="T23" fmla="*/ 60 h 120"/>
                <a:gd name="T24" fmla="*/ 23 w 195"/>
                <a:gd name="T25" fmla="*/ 66 h 120"/>
                <a:gd name="T26" fmla="*/ 14 w 195"/>
                <a:gd name="T27" fmla="*/ 76 h 120"/>
                <a:gd name="T28" fmla="*/ 9 w 195"/>
                <a:gd name="T29" fmla="*/ 89 h 120"/>
                <a:gd name="T30" fmla="*/ 7 w 195"/>
                <a:gd name="T31" fmla="*/ 101 h 120"/>
                <a:gd name="T32" fmla="*/ 5 w 195"/>
                <a:gd name="T33" fmla="*/ 110 h 120"/>
                <a:gd name="T34" fmla="*/ 5 w 195"/>
                <a:gd name="T35" fmla="*/ 112 h 120"/>
                <a:gd name="T36" fmla="*/ 3 w 195"/>
                <a:gd name="T37" fmla="*/ 113 h 120"/>
                <a:gd name="T38" fmla="*/ 1 w 195"/>
                <a:gd name="T39" fmla="*/ 114 h 120"/>
                <a:gd name="T40" fmla="*/ 0 w 195"/>
                <a:gd name="T41" fmla="*/ 116 h 120"/>
                <a:gd name="T42" fmla="*/ 0 w 195"/>
                <a:gd name="T43" fmla="*/ 118 h 120"/>
                <a:gd name="T44" fmla="*/ 1 w 195"/>
                <a:gd name="T45" fmla="*/ 119 h 120"/>
                <a:gd name="T46" fmla="*/ 3 w 195"/>
                <a:gd name="T47" fmla="*/ 119 h 120"/>
                <a:gd name="T48" fmla="*/ 4 w 195"/>
                <a:gd name="T49" fmla="*/ 118 h 120"/>
                <a:gd name="T50" fmla="*/ 10 w 195"/>
                <a:gd name="T51" fmla="*/ 106 h 120"/>
                <a:gd name="T52" fmla="*/ 12 w 195"/>
                <a:gd name="T53" fmla="*/ 92 h 120"/>
                <a:gd name="T54" fmla="*/ 16 w 195"/>
                <a:gd name="T55" fmla="*/ 79 h 120"/>
                <a:gd name="T56" fmla="*/ 27 w 195"/>
                <a:gd name="T57" fmla="*/ 69 h 120"/>
                <a:gd name="T58" fmla="*/ 46 w 195"/>
                <a:gd name="T59" fmla="*/ 62 h 120"/>
                <a:gd name="T60" fmla="*/ 66 w 195"/>
                <a:gd name="T61" fmla="*/ 56 h 120"/>
                <a:gd name="T62" fmla="*/ 86 w 195"/>
                <a:gd name="T63" fmla="*/ 52 h 120"/>
                <a:gd name="T64" fmla="*/ 105 w 195"/>
                <a:gd name="T65" fmla="*/ 45 h 120"/>
                <a:gd name="T66" fmla="*/ 116 w 195"/>
                <a:gd name="T67" fmla="*/ 39 h 120"/>
                <a:gd name="T68" fmla="*/ 126 w 195"/>
                <a:gd name="T69" fmla="*/ 30 h 120"/>
                <a:gd name="T70" fmla="*/ 135 w 195"/>
                <a:gd name="T71" fmla="*/ 23 h 120"/>
                <a:gd name="T72" fmla="*/ 146 w 195"/>
                <a:gd name="T73" fmla="*/ 17 h 120"/>
                <a:gd name="T74" fmla="*/ 157 w 195"/>
                <a:gd name="T75" fmla="*/ 14 h 120"/>
                <a:gd name="T76" fmla="*/ 169 w 195"/>
                <a:gd name="T77" fmla="*/ 13 h 120"/>
                <a:gd name="T78" fmla="*/ 183 w 195"/>
                <a:gd name="T79" fmla="*/ 11 h 120"/>
                <a:gd name="T80" fmla="*/ 194 w 195"/>
                <a:gd name="T81" fmla="*/ 9 h 120"/>
                <a:gd name="T82" fmla="*/ 191 w 195"/>
                <a:gd name="T83" fmla="*/ 7 h 120"/>
                <a:gd name="T84" fmla="*/ 186 w 195"/>
                <a:gd name="T85" fmla="*/ 5 h 120"/>
                <a:gd name="T86" fmla="*/ 184 w 195"/>
                <a:gd name="T87" fmla="*/ 2 h 120"/>
                <a:gd name="T88" fmla="*/ 182 w 195"/>
                <a:gd name="T89" fmla="*/ 0 h 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5"/>
                <a:gd name="T136" fmla="*/ 0 h 120"/>
                <a:gd name="T137" fmla="*/ 195 w 195"/>
                <a:gd name="T138" fmla="*/ 120 h 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5" h="120">
                  <a:moveTo>
                    <a:pt x="181" y="0"/>
                  </a:moveTo>
                  <a:lnTo>
                    <a:pt x="176" y="1"/>
                  </a:lnTo>
                  <a:lnTo>
                    <a:pt x="171" y="3"/>
                  </a:lnTo>
                  <a:lnTo>
                    <a:pt x="167" y="5"/>
                  </a:lnTo>
                  <a:lnTo>
                    <a:pt x="163" y="6"/>
                  </a:lnTo>
                  <a:lnTo>
                    <a:pt x="158" y="7"/>
                  </a:lnTo>
                  <a:lnTo>
                    <a:pt x="154" y="9"/>
                  </a:lnTo>
                  <a:lnTo>
                    <a:pt x="149" y="11"/>
                  </a:lnTo>
                  <a:lnTo>
                    <a:pt x="146" y="13"/>
                  </a:lnTo>
                  <a:lnTo>
                    <a:pt x="139" y="15"/>
                  </a:lnTo>
                  <a:lnTo>
                    <a:pt x="134" y="18"/>
                  </a:lnTo>
                  <a:lnTo>
                    <a:pt x="128" y="23"/>
                  </a:lnTo>
                  <a:lnTo>
                    <a:pt x="124" y="27"/>
                  </a:lnTo>
                  <a:lnTo>
                    <a:pt x="119" y="31"/>
                  </a:lnTo>
                  <a:lnTo>
                    <a:pt x="113" y="35"/>
                  </a:lnTo>
                  <a:lnTo>
                    <a:pt x="108" y="39"/>
                  </a:lnTo>
                  <a:lnTo>
                    <a:pt x="103" y="42"/>
                  </a:lnTo>
                  <a:lnTo>
                    <a:pt x="93" y="45"/>
                  </a:lnTo>
                  <a:lnTo>
                    <a:pt x="85" y="48"/>
                  </a:lnTo>
                  <a:lnTo>
                    <a:pt x="75" y="50"/>
                  </a:lnTo>
                  <a:lnTo>
                    <a:pt x="66" y="53"/>
                  </a:lnTo>
                  <a:lnTo>
                    <a:pt x="56" y="54"/>
                  </a:lnTo>
                  <a:lnTo>
                    <a:pt x="47" y="57"/>
                  </a:lnTo>
                  <a:lnTo>
                    <a:pt x="38" y="60"/>
                  </a:lnTo>
                  <a:lnTo>
                    <a:pt x="29" y="64"/>
                  </a:lnTo>
                  <a:lnTo>
                    <a:pt x="23" y="66"/>
                  </a:lnTo>
                  <a:lnTo>
                    <a:pt x="18" y="71"/>
                  </a:lnTo>
                  <a:lnTo>
                    <a:pt x="14" y="76"/>
                  </a:lnTo>
                  <a:lnTo>
                    <a:pt x="11" y="82"/>
                  </a:lnTo>
                  <a:lnTo>
                    <a:pt x="9" y="89"/>
                  </a:lnTo>
                  <a:lnTo>
                    <a:pt x="8" y="95"/>
                  </a:lnTo>
                  <a:lnTo>
                    <a:pt x="7" y="101"/>
                  </a:lnTo>
                  <a:lnTo>
                    <a:pt x="6" y="108"/>
                  </a:lnTo>
                  <a:lnTo>
                    <a:pt x="5" y="110"/>
                  </a:lnTo>
                  <a:lnTo>
                    <a:pt x="5" y="111"/>
                  </a:lnTo>
                  <a:lnTo>
                    <a:pt x="5" y="112"/>
                  </a:lnTo>
                  <a:lnTo>
                    <a:pt x="4" y="113"/>
                  </a:lnTo>
                  <a:lnTo>
                    <a:pt x="3" y="113"/>
                  </a:lnTo>
                  <a:lnTo>
                    <a:pt x="2" y="114"/>
                  </a:lnTo>
                  <a:lnTo>
                    <a:pt x="1" y="114"/>
                  </a:lnTo>
                  <a:lnTo>
                    <a:pt x="0" y="115"/>
                  </a:lnTo>
                  <a:lnTo>
                    <a:pt x="0" y="116"/>
                  </a:lnTo>
                  <a:lnTo>
                    <a:pt x="0" y="117"/>
                  </a:lnTo>
                  <a:lnTo>
                    <a:pt x="0" y="118"/>
                  </a:lnTo>
                  <a:lnTo>
                    <a:pt x="1" y="118"/>
                  </a:lnTo>
                  <a:lnTo>
                    <a:pt x="1" y="119"/>
                  </a:lnTo>
                  <a:lnTo>
                    <a:pt x="2" y="119"/>
                  </a:lnTo>
                  <a:lnTo>
                    <a:pt x="3" y="119"/>
                  </a:lnTo>
                  <a:lnTo>
                    <a:pt x="3" y="118"/>
                  </a:lnTo>
                  <a:lnTo>
                    <a:pt x="4" y="118"/>
                  </a:lnTo>
                  <a:lnTo>
                    <a:pt x="8" y="112"/>
                  </a:lnTo>
                  <a:lnTo>
                    <a:pt x="10" y="106"/>
                  </a:lnTo>
                  <a:lnTo>
                    <a:pt x="10" y="99"/>
                  </a:lnTo>
                  <a:lnTo>
                    <a:pt x="12" y="92"/>
                  </a:lnTo>
                  <a:lnTo>
                    <a:pt x="13" y="86"/>
                  </a:lnTo>
                  <a:lnTo>
                    <a:pt x="16" y="79"/>
                  </a:lnTo>
                  <a:lnTo>
                    <a:pt x="20" y="74"/>
                  </a:lnTo>
                  <a:lnTo>
                    <a:pt x="27" y="69"/>
                  </a:lnTo>
                  <a:lnTo>
                    <a:pt x="36" y="65"/>
                  </a:lnTo>
                  <a:lnTo>
                    <a:pt x="46" y="62"/>
                  </a:lnTo>
                  <a:lnTo>
                    <a:pt x="55" y="59"/>
                  </a:lnTo>
                  <a:lnTo>
                    <a:pt x="66" y="56"/>
                  </a:lnTo>
                  <a:lnTo>
                    <a:pt x="75" y="54"/>
                  </a:lnTo>
                  <a:lnTo>
                    <a:pt x="86" y="52"/>
                  </a:lnTo>
                  <a:lnTo>
                    <a:pt x="95" y="49"/>
                  </a:lnTo>
                  <a:lnTo>
                    <a:pt x="105" y="45"/>
                  </a:lnTo>
                  <a:lnTo>
                    <a:pt x="110" y="42"/>
                  </a:lnTo>
                  <a:lnTo>
                    <a:pt x="116" y="39"/>
                  </a:lnTo>
                  <a:lnTo>
                    <a:pt x="121" y="35"/>
                  </a:lnTo>
                  <a:lnTo>
                    <a:pt x="126" y="30"/>
                  </a:lnTo>
                  <a:lnTo>
                    <a:pt x="130" y="27"/>
                  </a:lnTo>
                  <a:lnTo>
                    <a:pt x="135" y="23"/>
                  </a:lnTo>
                  <a:lnTo>
                    <a:pt x="140" y="19"/>
                  </a:lnTo>
                  <a:lnTo>
                    <a:pt x="146" y="17"/>
                  </a:lnTo>
                  <a:lnTo>
                    <a:pt x="150" y="15"/>
                  </a:lnTo>
                  <a:lnTo>
                    <a:pt x="157" y="14"/>
                  </a:lnTo>
                  <a:lnTo>
                    <a:pt x="163" y="14"/>
                  </a:lnTo>
                  <a:lnTo>
                    <a:pt x="169" y="13"/>
                  </a:lnTo>
                  <a:lnTo>
                    <a:pt x="177" y="12"/>
                  </a:lnTo>
                  <a:lnTo>
                    <a:pt x="183" y="11"/>
                  </a:lnTo>
                  <a:lnTo>
                    <a:pt x="189" y="11"/>
                  </a:lnTo>
                  <a:lnTo>
                    <a:pt x="194" y="9"/>
                  </a:lnTo>
                  <a:lnTo>
                    <a:pt x="193" y="8"/>
                  </a:lnTo>
                  <a:lnTo>
                    <a:pt x="191" y="7"/>
                  </a:lnTo>
                  <a:lnTo>
                    <a:pt x="189" y="6"/>
                  </a:lnTo>
                  <a:lnTo>
                    <a:pt x="186" y="5"/>
                  </a:lnTo>
                  <a:lnTo>
                    <a:pt x="184" y="3"/>
                  </a:lnTo>
                  <a:lnTo>
                    <a:pt x="184" y="2"/>
                  </a:lnTo>
                  <a:lnTo>
                    <a:pt x="183" y="1"/>
                  </a:lnTo>
                  <a:lnTo>
                    <a:pt x="182" y="0"/>
                  </a:lnTo>
                  <a:lnTo>
                    <a:pt x="181" y="0"/>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0" name="Freeform 131"/>
            <p:cNvSpPr>
              <a:spLocks/>
            </p:cNvSpPr>
            <p:nvPr/>
          </p:nvSpPr>
          <p:spPr bwMode="auto">
            <a:xfrm>
              <a:off x="752" y="2834"/>
              <a:ext cx="28" cy="75"/>
            </a:xfrm>
            <a:custGeom>
              <a:avLst/>
              <a:gdLst>
                <a:gd name="T0" fmla="*/ 24 w 28"/>
                <a:gd name="T1" fmla="*/ 2 h 75"/>
                <a:gd name="T2" fmla="*/ 22 w 28"/>
                <a:gd name="T3" fmla="*/ 11 h 75"/>
                <a:gd name="T4" fmla="*/ 20 w 28"/>
                <a:gd name="T5" fmla="*/ 19 h 75"/>
                <a:gd name="T6" fmla="*/ 18 w 28"/>
                <a:gd name="T7" fmla="*/ 29 h 75"/>
                <a:gd name="T8" fmla="*/ 15 w 28"/>
                <a:gd name="T9" fmla="*/ 37 h 75"/>
                <a:gd name="T10" fmla="*/ 12 w 28"/>
                <a:gd name="T11" fmla="*/ 46 h 75"/>
                <a:gd name="T12" fmla="*/ 9 w 28"/>
                <a:gd name="T13" fmla="*/ 55 h 75"/>
                <a:gd name="T14" fmla="*/ 5 w 28"/>
                <a:gd name="T15" fmla="*/ 63 h 75"/>
                <a:gd name="T16" fmla="*/ 1 w 28"/>
                <a:gd name="T17" fmla="*/ 70 h 75"/>
                <a:gd name="T18" fmla="*/ 0 w 28"/>
                <a:gd name="T19" fmla="*/ 71 h 75"/>
                <a:gd name="T20" fmla="*/ 0 w 28"/>
                <a:gd name="T21" fmla="*/ 72 h 75"/>
                <a:gd name="T22" fmla="*/ 1 w 28"/>
                <a:gd name="T23" fmla="*/ 72 h 75"/>
                <a:gd name="T24" fmla="*/ 1 w 28"/>
                <a:gd name="T25" fmla="*/ 73 h 75"/>
                <a:gd name="T26" fmla="*/ 1 w 28"/>
                <a:gd name="T27" fmla="*/ 74 h 75"/>
                <a:gd name="T28" fmla="*/ 2 w 28"/>
                <a:gd name="T29" fmla="*/ 74 h 75"/>
                <a:gd name="T30" fmla="*/ 2 w 28"/>
                <a:gd name="T31" fmla="*/ 73 h 75"/>
                <a:gd name="T32" fmla="*/ 3 w 28"/>
                <a:gd name="T33" fmla="*/ 73 h 75"/>
                <a:gd name="T34" fmla="*/ 7 w 28"/>
                <a:gd name="T35" fmla="*/ 65 h 75"/>
                <a:gd name="T36" fmla="*/ 12 w 28"/>
                <a:gd name="T37" fmla="*/ 56 h 75"/>
                <a:gd name="T38" fmla="*/ 15 w 28"/>
                <a:gd name="T39" fmla="*/ 48 h 75"/>
                <a:gd name="T40" fmla="*/ 18 w 28"/>
                <a:gd name="T41" fmla="*/ 40 h 75"/>
                <a:gd name="T42" fmla="*/ 20 w 28"/>
                <a:gd name="T43" fmla="*/ 30 h 75"/>
                <a:gd name="T44" fmla="*/ 23 w 28"/>
                <a:gd name="T45" fmla="*/ 21 h 75"/>
                <a:gd name="T46" fmla="*/ 25 w 28"/>
                <a:gd name="T47" fmla="*/ 12 h 75"/>
                <a:gd name="T48" fmla="*/ 27 w 28"/>
                <a:gd name="T49" fmla="*/ 3 h 75"/>
                <a:gd name="T50" fmla="*/ 27 w 28"/>
                <a:gd name="T51" fmla="*/ 2 h 75"/>
                <a:gd name="T52" fmla="*/ 27 w 28"/>
                <a:gd name="T53" fmla="*/ 1 h 75"/>
                <a:gd name="T54" fmla="*/ 26 w 28"/>
                <a:gd name="T55" fmla="*/ 1 h 75"/>
                <a:gd name="T56" fmla="*/ 26 w 28"/>
                <a:gd name="T57" fmla="*/ 0 h 75"/>
                <a:gd name="T58" fmla="*/ 26 w 28"/>
                <a:gd name="T59" fmla="*/ 0 h 75"/>
                <a:gd name="T60" fmla="*/ 25 w 28"/>
                <a:gd name="T61" fmla="*/ 1 h 75"/>
                <a:gd name="T62" fmla="*/ 24 w 28"/>
                <a:gd name="T63" fmla="*/ 2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
                <a:gd name="T97" fmla="*/ 0 h 75"/>
                <a:gd name="T98" fmla="*/ 28 w 28"/>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 h="75">
                  <a:moveTo>
                    <a:pt x="24" y="2"/>
                  </a:moveTo>
                  <a:lnTo>
                    <a:pt x="22" y="11"/>
                  </a:lnTo>
                  <a:lnTo>
                    <a:pt x="20" y="19"/>
                  </a:lnTo>
                  <a:lnTo>
                    <a:pt x="18" y="29"/>
                  </a:lnTo>
                  <a:lnTo>
                    <a:pt x="15" y="37"/>
                  </a:lnTo>
                  <a:lnTo>
                    <a:pt x="12" y="46"/>
                  </a:lnTo>
                  <a:lnTo>
                    <a:pt x="9" y="55"/>
                  </a:lnTo>
                  <a:lnTo>
                    <a:pt x="5" y="63"/>
                  </a:lnTo>
                  <a:lnTo>
                    <a:pt x="1" y="70"/>
                  </a:lnTo>
                  <a:lnTo>
                    <a:pt x="0" y="71"/>
                  </a:lnTo>
                  <a:lnTo>
                    <a:pt x="0" y="72"/>
                  </a:lnTo>
                  <a:lnTo>
                    <a:pt x="1" y="72"/>
                  </a:lnTo>
                  <a:lnTo>
                    <a:pt x="1" y="73"/>
                  </a:lnTo>
                  <a:lnTo>
                    <a:pt x="1" y="74"/>
                  </a:lnTo>
                  <a:lnTo>
                    <a:pt x="2" y="74"/>
                  </a:lnTo>
                  <a:lnTo>
                    <a:pt x="2" y="73"/>
                  </a:lnTo>
                  <a:lnTo>
                    <a:pt x="3" y="73"/>
                  </a:lnTo>
                  <a:lnTo>
                    <a:pt x="7" y="65"/>
                  </a:lnTo>
                  <a:lnTo>
                    <a:pt x="12" y="56"/>
                  </a:lnTo>
                  <a:lnTo>
                    <a:pt x="15" y="48"/>
                  </a:lnTo>
                  <a:lnTo>
                    <a:pt x="18" y="40"/>
                  </a:lnTo>
                  <a:lnTo>
                    <a:pt x="20" y="30"/>
                  </a:lnTo>
                  <a:lnTo>
                    <a:pt x="23" y="21"/>
                  </a:lnTo>
                  <a:lnTo>
                    <a:pt x="25" y="12"/>
                  </a:lnTo>
                  <a:lnTo>
                    <a:pt x="27" y="3"/>
                  </a:lnTo>
                  <a:lnTo>
                    <a:pt x="27" y="2"/>
                  </a:lnTo>
                  <a:lnTo>
                    <a:pt x="27" y="1"/>
                  </a:lnTo>
                  <a:lnTo>
                    <a:pt x="26" y="1"/>
                  </a:lnTo>
                  <a:lnTo>
                    <a:pt x="26" y="0"/>
                  </a:lnTo>
                  <a:lnTo>
                    <a:pt x="25" y="1"/>
                  </a:lnTo>
                  <a:lnTo>
                    <a:pt x="24" y="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1" name="Freeform 132"/>
            <p:cNvSpPr>
              <a:spLocks/>
            </p:cNvSpPr>
            <p:nvPr/>
          </p:nvSpPr>
          <p:spPr bwMode="auto">
            <a:xfrm>
              <a:off x="810" y="2802"/>
              <a:ext cx="36" cy="92"/>
            </a:xfrm>
            <a:custGeom>
              <a:avLst/>
              <a:gdLst>
                <a:gd name="T0" fmla="*/ 32 w 36"/>
                <a:gd name="T1" fmla="*/ 1 h 92"/>
                <a:gd name="T2" fmla="*/ 30 w 36"/>
                <a:gd name="T3" fmla="*/ 10 h 92"/>
                <a:gd name="T4" fmla="*/ 26 w 36"/>
                <a:gd name="T5" fmla="*/ 19 h 92"/>
                <a:gd name="T6" fmla="*/ 24 w 36"/>
                <a:gd name="T7" fmla="*/ 28 h 92"/>
                <a:gd name="T8" fmla="*/ 22 w 36"/>
                <a:gd name="T9" fmla="*/ 37 h 92"/>
                <a:gd name="T10" fmla="*/ 20 w 36"/>
                <a:gd name="T11" fmla="*/ 46 h 92"/>
                <a:gd name="T12" fmla="*/ 18 w 36"/>
                <a:gd name="T13" fmla="*/ 56 h 92"/>
                <a:gd name="T14" fmla="*/ 16 w 36"/>
                <a:gd name="T15" fmla="*/ 65 h 92"/>
                <a:gd name="T16" fmla="*/ 14 w 36"/>
                <a:gd name="T17" fmla="*/ 74 h 92"/>
                <a:gd name="T18" fmla="*/ 13 w 36"/>
                <a:gd name="T19" fmla="*/ 77 h 92"/>
                <a:gd name="T20" fmla="*/ 12 w 36"/>
                <a:gd name="T21" fmla="*/ 78 h 92"/>
                <a:gd name="T22" fmla="*/ 10 w 36"/>
                <a:gd name="T23" fmla="*/ 80 h 92"/>
                <a:gd name="T24" fmla="*/ 9 w 36"/>
                <a:gd name="T25" fmla="*/ 82 h 92"/>
                <a:gd name="T26" fmla="*/ 6 w 36"/>
                <a:gd name="T27" fmla="*/ 84 h 92"/>
                <a:gd name="T28" fmla="*/ 5 w 36"/>
                <a:gd name="T29" fmla="*/ 85 h 92"/>
                <a:gd name="T30" fmla="*/ 2 w 36"/>
                <a:gd name="T31" fmla="*/ 86 h 92"/>
                <a:gd name="T32" fmla="*/ 1 w 36"/>
                <a:gd name="T33" fmla="*/ 87 h 92"/>
                <a:gd name="T34" fmla="*/ 0 w 36"/>
                <a:gd name="T35" fmla="*/ 88 h 92"/>
                <a:gd name="T36" fmla="*/ 0 w 36"/>
                <a:gd name="T37" fmla="*/ 89 h 92"/>
                <a:gd name="T38" fmla="*/ 0 w 36"/>
                <a:gd name="T39" fmla="*/ 90 h 92"/>
                <a:gd name="T40" fmla="*/ 0 w 36"/>
                <a:gd name="T41" fmla="*/ 91 h 92"/>
                <a:gd name="T42" fmla="*/ 1 w 36"/>
                <a:gd name="T43" fmla="*/ 91 h 92"/>
                <a:gd name="T44" fmla="*/ 2 w 36"/>
                <a:gd name="T45" fmla="*/ 91 h 92"/>
                <a:gd name="T46" fmla="*/ 2 w 36"/>
                <a:gd name="T47" fmla="*/ 91 h 92"/>
                <a:gd name="T48" fmla="*/ 5 w 36"/>
                <a:gd name="T49" fmla="*/ 90 h 92"/>
                <a:gd name="T50" fmla="*/ 7 w 36"/>
                <a:gd name="T51" fmla="*/ 88 h 92"/>
                <a:gd name="T52" fmla="*/ 9 w 36"/>
                <a:gd name="T53" fmla="*/ 86 h 92"/>
                <a:gd name="T54" fmla="*/ 11 w 36"/>
                <a:gd name="T55" fmla="*/ 85 h 92"/>
                <a:gd name="T56" fmla="*/ 13 w 36"/>
                <a:gd name="T57" fmla="*/ 83 h 92"/>
                <a:gd name="T58" fmla="*/ 15 w 36"/>
                <a:gd name="T59" fmla="*/ 81 h 92"/>
                <a:gd name="T60" fmla="*/ 16 w 36"/>
                <a:gd name="T61" fmla="*/ 78 h 92"/>
                <a:gd name="T62" fmla="*/ 17 w 36"/>
                <a:gd name="T63" fmla="*/ 75 h 92"/>
                <a:gd name="T64" fmla="*/ 19 w 36"/>
                <a:gd name="T65" fmla="*/ 66 h 92"/>
                <a:gd name="T66" fmla="*/ 21 w 36"/>
                <a:gd name="T67" fmla="*/ 57 h 92"/>
                <a:gd name="T68" fmla="*/ 23 w 36"/>
                <a:gd name="T69" fmla="*/ 48 h 92"/>
                <a:gd name="T70" fmla="*/ 25 w 36"/>
                <a:gd name="T71" fmla="*/ 39 h 92"/>
                <a:gd name="T72" fmla="*/ 27 w 36"/>
                <a:gd name="T73" fmla="*/ 30 h 92"/>
                <a:gd name="T74" fmla="*/ 30 w 36"/>
                <a:gd name="T75" fmla="*/ 21 h 92"/>
                <a:gd name="T76" fmla="*/ 33 w 36"/>
                <a:gd name="T77" fmla="*/ 12 h 92"/>
                <a:gd name="T78" fmla="*/ 35 w 36"/>
                <a:gd name="T79" fmla="*/ 3 h 92"/>
                <a:gd name="T80" fmla="*/ 35 w 36"/>
                <a:gd name="T81" fmla="*/ 2 h 92"/>
                <a:gd name="T82" fmla="*/ 35 w 36"/>
                <a:gd name="T83" fmla="*/ 1 h 92"/>
                <a:gd name="T84" fmla="*/ 34 w 36"/>
                <a:gd name="T85" fmla="*/ 1 h 92"/>
                <a:gd name="T86" fmla="*/ 34 w 36"/>
                <a:gd name="T87" fmla="*/ 0 h 92"/>
                <a:gd name="T88" fmla="*/ 33 w 36"/>
                <a:gd name="T89" fmla="*/ 0 h 92"/>
                <a:gd name="T90" fmla="*/ 33 w 36"/>
                <a:gd name="T91" fmla="*/ 0 h 92"/>
                <a:gd name="T92" fmla="*/ 33 w 36"/>
                <a:gd name="T93" fmla="*/ 1 h 92"/>
                <a:gd name="T94" fmla="*/ 32 w 36"/>
                <a:gd name="T95" fmla="*/ 1 h 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
                <a:gd name="T145" fmla="*/ 0 h 92"/>
                <a:gd name="T146" fmla="*/ 36 w 36"/>
                <a:gd name="T147" fmla="*/ 92 h 9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 h="92">
                  <a:moveTo>
                    <a:pt x="32" y="1"/>
                  </a:moveTo>
                  <a:lnTo>
                    <a:pt x="30" y="10"/>
                  </a:lnTo>
                  <a:lnTo>
                    <a:pt x="26" y="19"/>
                  </a:lnTo>
                  <a:lnTo>
                    <a:pt x="24" y="28"/>
                  </a:lnTo>
                  <a:lnTo>
                    <a:pt x="22" y="37"/>
                  </a:lnTo>
                  <a:lnTo>
                    <a:pt x="20" y="46"/>
                  </a:lnTo>
                  <a:lnTo>
                    <a:pt x="18" y="56"/>
                  </a:lnTo>
                  <a:lnTo>
                    <a:pt x="16" y="65"/>
                  </a:lnTo>
                  <a:lnTo>
                    <a:pt x="14" y="74"/>
                  </a:lnTo>
                  <a:lnTo>
                    <a:pt x="13" y="77"/>
                  </a:lnTo>
                  <a:lnTo>
                    <a:pt x="12" y="78"/>
                  </a:lnTo>
                  <a:lnTo>
                    <a:pt x="10" y="80"/>
                  </a:lnTo>
                  <a:lnTo>
                    <a:pt x="9" y="82"/>
                  </a:lnTo>
                  <a:lnTo>
                    <a:pt x="6" y="84"/>
                  </a:lnTo>
                  <a:lnTo>
                    <a:pt x="5" y="85"/>
                  </a:lnTo>
                  <a:lnTo>
                    <a:pt x="2" y="86"/>
                  </a:lnTo>
                  <a:lnTo>
                    <a:pt x="1" y="87"/>
                  </a:lnTo>
                  <a:lnTo>
                    <a:pt x="0" y="88"/>
                  </a:lnTo>
                  <a:lnTo>
                    <a:pt x="0" y="89"/>
                  </a:lnTo>
                  <a:lnTo>
                    <a:pt x="0" y="90"/>
                  </a:lnTo>
                  <a:lnTo>
                    <a:pt x="0" y="91"/>
                  </a:lnTo>
                  <a:lnTo>
                    <a:pt x="1" y="91"/>
                  </a:lnTo>
                  <a:lnTo>
                    <a:pt x="2" y="91"/>
                  </a:lnTo>
                  <a:lnTo>
                    <a:pt x="5" y="90"/>
                  </a:lnTo>
                  <a:lnTo>
                    <a:pt x="7" y="88"/>
                  </a:lnTo>
                  <a:lnTo>
                    <a:pt x="9" y="86"/>
                  </a:lnTo>
                  <a:lnTo>
                    <a:pt x="11" y="85"/>
                  </a:lnTo>
                  <a:lnTo>
                    <a:pt x="13" y="83"/>
                  </a:lnTo>
                  <a:lnTo>
                    <a:pt x="15" y="81"/>
                  </a:lnTo>
                  <a:lnTo>
                    <a:pt x="16" y="78"/>
                  </a:lnTo>
                  <a:lnTo>
                    <a:pt x="17" y="75"/>
                  </a:lnTo>
                  <a:lnTo>
                    <a:pt x="19" y="66"/>
                  </a:lnTo>
                  <a:lnTo>
                    <a:pt x="21" y="57"/>
                  </a:lnTo>
                  <a:lnTo>
                    <a:pt x="23" y="48"/>
                  </a:lnTo>
                  <a:lnTo>
                    <a:pt x="25" y="39"/>
                  </a:lnTo>
                  <a:lnTo>
                    <a:pt x="27" y="30"/>
                  </a:lnTo>
                  <a:lnTo>
                    <a:pt x="30" y="21"/>
                  </a:lnTo>
                  <a:lnTo>
                    <a:pt x="33" y="12"/>
                  </a:lnTo>
                  <a:lnTo>
                    <a:pt x="35" y="3"/>
                  </a:lnTo>
                  <a:lnTo>
                    <a:pt x="35" y="2"/>
                  </a:lnTo>
                  <a:lnTo>
                    <a:pt x="35" y="1"/>
                  </a:lnTo>
                  <a:lnTo>
                    <a:pt x="34" y="1"/>
                  </a:lnTo>
                  <a:lnTo>
                    <a:pt x="34" y="0"/>
                  </a:lnTo>
                  <a:lnTo>
                    <a:pt x="33" y="0"/>
                  </a:lnTo>
                  <a:lnTo>
                    <a:pt x="33" y="1"/>
                  </a:lnTo>
                  <a:lnTo>
                    <a:pt x="32" y="1"/>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2" name="Freeform 133"/>
            <p:cNvSpPr>
              <a:spLocks/>
            </p:cNvSpPr>
            <p:nvPr/>
          </p:nvSpPr>
          <p:spPr bwMode="auto">
            <a:xfrm>
              <a:off x="826" y="2870"/>
              <a:ext cx="83" cy="103"/>
            </a:xfrm>
            <a:custGeom>
              <a:avLst/>
              <a:gdLst>
                <a:gd name="T0" fmla="*/ 78 w 83"/>
                <a:gd name="T1" fmla="*/ 2 h 103"/>
                <a:gd name="T2" fmla="*/ 78 w 83"/>
                <a:gd name="T3" fmla="*/ 7 h 103"/>
                <a:gd name="T4" fmla="*/ 76 w 83"/>
                <a:gd name="T5" fmla="*/ 12 h 103"/>
                <a:gd name="T6" fmla="*/ 73 w 83"/>
                <a:gd name="T7" fmla="*/ 17 h 103"/>
                <a:gd name="T8" fmla="*/ 70 w 83"/>
                <a:gd name="T9" fmla="*/ 22 h 103"/>
                <a:gd name="T10" fmla="*/ 67 w 83"/>
                <a:gd name="T11" fmla="*/ 26 h 103"/>
                <a:gd name="T12" fmla="*/ 63 w 83"/>
                <a:gd name="T13" fmla="*/ 30 h 103"/>
                <a:gd name="T14" fmla="*/ 60 w 83"/>
                <a:gd name="T15" fmla="*/ 34 h 103"/>
                <a:gd name="T16" fmla="*/ 56 w 83"/>
                <a:gd name="T17" fmla="*/ 37 h 103"/>
                <a:gd name="T18" fmla="*/ 50 w 83"/>
                <a:gd name="T19" fmla="*/ 44 h 103"/>
                <a:gd name="T20" fmla="*/ 44 w 83"/>
                <a:gd name="T21" fmla="*/ 49 h 103"/>
                <a:gd name="T22" fmla="*/ 37 w 83"/>
                <a:gd name="T23" fmla="*/ 55 h 103"/>
                <a:gd name="T24" fmla="*/ 30 w 83"/>
                <a:gd name="T25" fmla="*/ 59 h 103"/>
                <a:gd name="T26" fmla="*/ 24 w 83"/>
                <a:gd name="T27" fmla="*/ 65 h 103"/>
                <a:gd name="T28" fmla="*/ 18 w 83"/>
                <a:gd name="T29" fmla="*/ 71 h 103"/>
                <a:gd name="T30" fmla="*/ 12 w 83"/>
                <a:gd name="T31" fmla="*/ 77 h 103"/>
                <a:gd name="T32" fmla="*/ 7 w 83"/>
                <a:gd name="T33" fmla="*/ 83 h 103"/>
                <a:gd name="T34" fmla="*/ 5 w 83"/>
                <a:gd name="T35" fmla="*/ 86 h 103"/>
                <a:gd name="T36" fmla="*/ 4 w 83"/>
                <a:gd name="T37" fmla="*/ 87 h 103"/>
                <a:gd name="T38" fmla="*/ 4 w 83"/>
                <a:gd name="T39" fmla="*/ 89 h 103"/>
                <a:gd name="T40" fmla="*/ 3 w 83"/>
                <a:gd name="T41" fmla="*/ 91 h 103"/>
                <a:gd name="T42" fmla="*/ 2 w 83"/>
                <a:gd name="T43" fmla="*/ 93 h 103"/>
                <a:gd name="T44" fmla="*/ 1 w 83"/>
                <a:gd name="T45" fmla="*/ 96 h 103"/>
                <a:gd name="T46" fmla="*/ 0 w 83"/>
                <a:gd name="T47" fmla="*/ 97 h 103"/>
                <a:gd name="T48" fmla="*/ 0 w 83"/>
                <a:gd name="T49" fmla="*/ 100 h 103"/>
                <a:gd name="T50" fmla="*/ 0 w 83"/>
                <a:gd name="T51" fmla="*/ 101 h 103"/>
                <a:gd name="T52" fmla="*/ 1 w 83"/>
                <a:gd name="T53" fmla="*/ 102 h 103"/>
                <a:gd name="T54" fmla="*/ 2 w 83"/>
                <a:gd name="T55" fmla="*/ 102 h 103"/>
                <a:gd name="T56" fmla="*/ 3 w 83"/>
                <a:gd name="T57" fmla="*/ 102 h 103"/>
                <a:gd name="T58" fmla="*/ 4 w 83"/>
                <a:gd name="T59" fmla="*/ 102 h 103"/>
                <a:gd name="T60" fmla="*/ 4 w 83"/>
                <a:gd name="T61" fmla="*/ 101 h 103"/>
                <a:gd name="T62" fmla="*/ 7 w 83"/>
                <a:gd name="T63" fmla="*/ 92 h 103"/>
                <a:gd name="T64" fmla="*/ 12 w 83"/>
                <a:gd name="T65" fmla="*/ 83 h 103"/>
                <a:gd name="T66" fmla="*/ 19 w 83"/>
                <a:gd name="T67" fmla="*/ 76 h 103"/>
                <a:gd name="T68" fmla="*/ 26 w 83"/>
                <a:gd name="T69" fmla="*/ 68 h 103"/>
                <a:gd name="T70" fmla="*/ 33 w 83"/>
                <a:gd name="T71" fmla="*/ 62 h 103"/>
                <a:gd name="T72" fmla="*/ 41 w 83"/>
                <a:gd name="T73" fmla="*/ 56 h 103"/>
                <a:gd name="T74" fmla="*/ 49 w 83"/>
                <a:gd name="T75" fmla="*/ 49 h 103"/>
                <a:gd name="T76" fmla="*/ 56 w 83"/>
                <a:gd name="T77" fmla="*/ 43 h 103"/>
                <a:gd name="T78" fmla="*/ 61 w 83"/>
                <a:gd name="T79" fmla="*/ 39 h 103"/>
                <a:gd name="T80" fmla="*/ 65 w 83"/>
                <a:gd name="T81" fmla="*/ 35 h 103"/>
                <a:gd name="T82" fmla="*/ 69 w 83"/>
                <a:gd name="T83" fmla="*/ 30 h 103"/>
                <a:gd name="T84" fmla="*/ 73 w 83"/>
                <a:gd name="T85" fmla="*/ 25 h 103"/>
                <a:gd name="T86" fmla="*/ 76 w 83"/>
                <a:gd name="T87" fmla="*/ 20 h 103"/>
                <a:gd name="T88" fmla="*/ 78 w 83"/>
                <a:gd name="T89" fmla="*/ 15 h 103"/>
                <a:gd name="T90" fmla="*/ 81 w 83"/>
                <a:gd name="T91" fmla="*/ 8 h 103"/>
                <a:gd name="T92" fmla="*/ 82 w 83"/>
                <a:gd name="T93" fmla="*/ 2 h 103"/>
                <a:gd name="T94" fmla="*/ 82 w 83"/>
                <a:gd name="T95" fmla="*/ 1 h 103"/>
                <a:gd name="T96" fmla="*/ 81 w 83"/>
                <a:gd name="T97" fmla="*/ 0 h 103"/>
                <a:gd name="T98" fmla="*/ 80 w 83"/>
                <a:gd name="T99" fmla="*/ 0 h 103"/>
                <a:gd name="T100" fmla="*/ 79 w 83"/>
                <a:gd name="T101" fmla="*/ 0 h 103"/>
                <a:gd name="T102" fmla="*/ 79 w 83"/>
                <a:gd name="T103" fmla="*/ 1 h 103"/>
                <a:gd name="T104" fmla="*/ 78 w 83"/>
                <a:gd name="T105" fmla="*/ 1 h 103"/>
                <a:gd name="T106" fmla="*/ 78 w 83"/>
                <a:gd name="T107" fmla="*/ 2 h 1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
                <a:gd name="T163" fmla="*/ 0 h 103"/>
                <a:gd name="T164" fmla="*/ 83 w 83"/>
                <a:gd name="T165" fmla="*/ 103 h 1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 h="103">
                  <a:moveTo>
                    <a:pt x="78" y="2"/>
                  </a:moveTo>
                  <a:lnTo>
                    <a:pt x="78" y="7"/>
                  </a:lnTo>
                  <a:lnTo>
                    <a:pt x="76" y="12"/>
                  </a:lnTo>
                  <a:lnTo>
                    <a:pt x="73" y="17"/>
                  </a:lnTo>
                  <a:lnTo>
                    <a:pt x="70" y="22"/>
                  </a:lnTo>
                  <a:lnTo>
                    <a:pt x="67" y="26"/>
                  </a:lnTo>
                  <a:lnTo>
                    <a:pt x="63" y="30"/>
                  </a:lnTo>
                  <a:lnTo>
                    <a:pt x="60" y="34"/>
                  </a:lnTo>
                  <a:lnTo>
                    <a:pt x="56" y="37"/>
                  </a:lnTo>
                  <a:lnTo>
                    <a:pt x="50" y="44"/>
                  </a:lnTo>
                  <a:lnTo>
                    <a:pt x="44" y="49"/>
                  </a:lnTo>
                  <a:lnTo>
                    <a:pt x="37" y="55"/>
                  </a:lnTo>
                  <a:lnTo>
                    <a:pt x="30" y="59"/>
                  </a:lnTo>
                  <a:lnTo>
                    <a:pt x="24" y="65"/>
                  </a:lnTo>
                  <a:lnTo>
                    <a:pt x="18" y="71"/>
                  </a:lnTo>
                  <a:lnTo>
                    <a:pt x="12" y="77"/>
                  </a:lnTo>
                  <a:lnTo>
                    <a:pt x="7" y="83"/>
                  </a:lnTo>
                  <a:lnTo>
                    <a:pt x="5" y="86"/>
                  </a:lnTo>
                  <a:lnTo>
                    <a:pt x="4" y="87"/>
                  </a:lnTo>
                  <a:lnTo>
                    <a:pt x="4" y="89"/>
                  </a:lnTo>
                  <a:lnTo>
                    <a:pt x="3" y="91"/>
                  </a:lnTo>
                  <a:lnTo>
                    <a:pt x="2" y="93"/>
                  </a:lnTo>
                  <a:lnTo>
                    <a:pt x="1" y="96"/>
                  </a:lnTo>
                  <a:lnTo>
                    <a:pt x="0" y="97"/>
                  </a:lnTo>
                  <a:lnTo>
                    <a:pt x="0" y="100"/>
                  </a:lnTo>
                  <a:lnTo>
                    <a:pt x="0" y="101"/>
                  </a:lnTo>
                  <a:lnTo>
                    <a:pt x="1" y="102"/>
                  </a:lnTo>
                  <a:lnTo>
                    <a:pt x="2" y="102"/>
                  </a:lnTo>
                  <a:lnTo>
                    <a:pt x="3" y="102"/>
                  </a:lnTo>
                  <a:lnTo>
                    <a:pt x="4" y="102"/>
                  </a:lnTo>
                  <a:lnTo>
                    <a:pt x="4" y="101"/>
                  </a:lnTo>
                  <a:lnTo>
                    <a:pt x="7" y="92"/>
                  </a:lnTo>
                  <a:lnTo>
                    <a:pt x="12" y="83"/>
                  </a:lnTo>
                  <a:lnTo>
                    <a:pt x="19" y="76"/>
                  </a:lnTo>
                  <a:lnTo>
                    <a:pt x="26" y="68"/>
                  </a:lnTo>
                  <a:lnTo>
                    <a:pt x="33" y="62"/>
                  </a:lnTo>
                  <a:lnTo>
                    <a:pt x="41" y="56"/>
                  </a:lnTo>
                  <a:lnTo>
                    <a:pt x="49" y="49"/>
                  </a:lnTo>
                  <a:lnTo>
                    <a:pt x="56" y="43"/>
                  </a:lnTo>
                  <a:lnTo>
                    <a:pt x="61" y="39"/>
                  </a:lnTo>
                  <a:lnTo>
                    <a:pt x="65" y="35"/>
                  </a:lnTo>
                  <a:lnTo>
                    <a:pt x="69" y="30"/>
                  </a:lnTo>
                  <a:lnTo>
                    <a:pt x="73" y="25"/>
                  </a:lnTo>
                  <a:lnTo>
                    <a:pt x="76" y="20"/>
                  </a:lnTo>
                  <a:lnTo>
                    <a:pt x="78" y="15"/>
                  </a:lnTo>
                  <a:lnTo>
                    <a:pt x="81" y="8"/>
                  </a:lnTo>
                  <a:lnTo>
                    <a:pt x="82" y="2"/>
                  </a:lnTo>
                  <a:lnTo>
                    <a:pt x="82" y="1"/>
                  </a:lnTo>
                  <a:lnTo>
                    <a:pt x="81" y="0"/>
                  </a:lnTo>
                  <a:lnTo>
                    <a:pt x="80" y="0"/>
                  </a:lnTo>
                  <a:lnTo>
                    <a:pt x="79" y="0"/>
                  </a:lnTo>
                  <a:lnTo>
                    <a:pt x="79" y="1"/>
                  </a:lnTo>
                  <a:lnTo>
                    <a:pt x="78" y="1"/>
                  </a:lnTo>
                  <a:lnTo>
                    <a:pt x="78" y="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3" name="Freeform 134"/>
            <p:cNvSpPr>
              <a:spLocks/>
            </p:cNvSpPr>
            <p:nvPr/>
          </p:nvSpPr>
          <p:spPr bwMode="auto">
            <a:xfrm>
              <a:off x="892" y="2904"/>
              <a:ext cx="1" cy="36"/>
            </a:xfrm>
            <a:custGeom>
              <a:avLst/>
              <a:gdLst>
                <a:gd name="T0" fmla="*/ 0 w 1"/>
                <a:gd name="T1" fmla="*/ 1 h 36"/>
                <a:gd name="T2" fmla="*/ 0 w 1"/>
                <a:gd name="T3" fmla="*/ 5 h 36"/>
                <a:gd name="T4" fmla="*/ 0 w 1"/>
                <a:gd name="T5" fmla="*/ 9 h 36"/>
                <a:gd name="T6" fmla="*/ 0 w 1"/>
                <a:gd name="T7" fmla="*/ 13 h 36"/>
                <a:gd name="T8" fmla="*/ 0 w 1"/>
                <a:gd name="T9" fmla="*/ 17 h 36"/>
                <a:gd name="T10" fmla="*/ 0 w 1"/>
                <a:gd name="T11" fmla="*/ 21 h 36"/>
                <a:gd name="T12" fmla="*/ 0 w 1"/>
                <a:gd name="T13" fmla="*/ 25 h 36"/>
                <a:gd name="T14" fmla="*/ 0 w 1"/>
                <a:gd name="T15" fmla="*/ 29 h 36"/>
                <a:gd name="T16" fmla="*/ 0 w 1"/>
                <a:gd name="T17" fmla="*/ 33 h 36"/>
                <a:gd name="T18" fmla="*/ 0 w 1"/>
                <a:gd name="T19" fmla="*/ 33 h 36"/>
                <a:gd name="T20" fmla="*/ 0 w 1"/>
                <a:gd name="T21" fmla="*/ 34 h 36"/>
                <a:gd name="T22" fmla="*/ 0 w 1"/>
                <a:gd name="T23" fmla="*/ 34 h 36"/>
                <a:gd name="T24" fmla="*/ 0 w 1"/>
                <a:gd name="T25" fmla="*/ 34 h 36"/>
                <a:gd name="T26" fmla="*/ 0 w 1"/>
                <a:gd name="T27" fmla="*/ 35 h 36"/>
                <a:gd name="T28" fmla="*/ 0 w 1"/>
                <a:gd name="T29" fmla="*/ 34 h 36"/>
                <a:gd name="T30" fmla="*/ 0 w 1"/>
                <a:gd name="T31" fmla="*/ 34 h 36"/>
                <a:gd name="T32" fmla="*/ 0 w 1"/>
                <a:gd name="T33" fmla="*/ 33 h 36"/>
                <a:gd name="T34" fmla="*/ 0 w 1"/>
                <a:gd name="T35" fmla="*/ 30 h 36"/>
                <a:gd name="T36" fmla="*/ 0 w 1"/>
                <a:gd name="T37" fmla="*/ 25 h 36"/>
                <a:gd name="T38" fmla="*/ 0 w 1"/>
                <a:gd name="T39" fmla="*/ 21 h 36"/>
                <a:gd name="T40" fmla="*/ 0 w 1"/>
                <a:gd name="T41" fmla="*/ 17 h 36"/>
                <a:gd name="T42" fmla="*/ 0 w 1"/>
                <a:gd name="T43" fmla="*/ 13 h 36"/>
                <a:gd name="T44" fmla="*/ 0 w 1"/>
                <a:gd name="T45" fmla="*/ 10 h 36"/>
                <a:gd name="T46" fmla="*/ 0 w 1"/>
                <a:gd name="T47" fmla="*/ 5 h 36"/>
                <a:gd name="T48" fmla="*/ 0 w 1"/>
                <a:gd name="T49" fmla="*/ 2 h 36"/>
                <a:gd name="T50" fmla="*/ 0 w 1"/>
                <a:gd name="T51" fmla="*/ 2 h 36"/>
                <a:gd name="T52" fmla="*/ 0 w 1"/>
                <a:gd name="T53" fmla="*/ 1 h 36"/>
                <a:gd name="T54" fmla="*/ 0 w 1"/>
                <a:gd name="T55" fmla="*/ 1 h 36"/>
                <a:gd name="T56" fmla="*/ 0 w 1"/>
                <a:gd name="T57" fmla="*/ 0 h 36"/>
                <a:gd name="T58" fmla="*/ 0 w 1"/>
                <a:gd name="T59" fmla="*/ 0 h 36"/>
                <a:gd name="T60" fmla="*/ 0 w 1"/>
                <a:gd name="T61" fmla="*/ 0 h 36"/>
                <a:gd name="T62" fmla="*/ 0 w 1"/>
                <a:gd name="T63" fmla="*/ 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
                <a:gd name="T97" fmla="*/ 0 h 36"/>
                <a:gd name="T98" fmla="*/ 1 w 1"/>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 h="36">
                  <a:moveTo>
                    <a:pt x="0" y="1"/>
                  </a:moveTo>
                  <a:lnTo>
                    <a:pt x="0" y="5"/>
                  </a:lnTo>
                  <a:lnTo>
                    <a:pt x="0" y="9"/>
                  </a:lnTo>
                  <a:lnTo>
                    <a:pt x="0" y="13"/>
                  </a:lnTo>
                  <a:lnTo>
                    <a:pt x="0" y="17"/>
                  </a:lnTo>
                  <a:lnTo>
                    <a:pt x="0" y="21"/>
                  </a:lnTo>
                  <a:lnTo>
                    <a:pt x="0" y="25"/>
                  </a:lnTo>
                  <a:lnTo>
                    <a:pt x="0" y="29"/>
                  </a:lnTo>
                  <a:lnTo>
                    <a:pt x="0" y="33"/>
                  </a:lnTo>
                  <a:lnTo>
                    <a:pt x="0" y="34"/>
                  </a:lnTo>
                  <a:lnTo>
                    <a:pt x="0" y="35"/>
                  </a:lnTo>
                  <a:lnTo>
                    <a:pt x="0" y="34"/>
                  </a:lnTo>
                  <a:lnTo>
                    <a:pt x="0" y="33"/>
                  </a:lnTo>
                  <a:lnTo>
                    <a:pt x="0" y="30"/>
                  </a:lnTo>
                  <a:lnTo>
                    <a:pt x="0" y="25"/>
                  </a:lnTo>
                  <a:lnTo>
                    <a:pt x="0" y="21"/>
                  </a:lnTo>
                  <a:lnTo>
                    <a:pt x="0" y="17"/>
                  </a:lnTo>
                  <a:lnTo>
                    <a:pt x="0" y="13"/>
                  </a:lnTo>
                  <a:lnTo>
                    <a:pt x="0" y="10"/>
                  </a:lnTo>
                  <a:lnTo>
                    <a:pt x="0" y="5"/>
                  </a:lnTo>
                  <a:lnTo>
                    <a:pt x="0" y="2"/>
                  </a:lnTo>
                  <a:lnTo>
                    <a:pt x="0" y="1"/>
                  </a:lnTo>
                  <a:lnTo>
                    <a:pt x="0" y="0"/>
                  </a:lnTo>
                  <a:lnTo>
                    <a:pt x="0" y="1"/>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4" name="Freeform 135"/>
            <p:cNvSpPr>
              <a:spLocks/>
            </p:cNvSpPr>
            <p:nvPr/>
          </p:nvSpPr>
          <p:spPr bwMode="auto">
            <a:xfrm>
              <a:off x="1028" y="2983"/>
              <a:ext cx="87" cy="81"/>
            </a:xfrm>
            <a:custGeom>
              <a:avLst/>
              <a:gdLst>
                <a:gd name="T0" fmla="*/ 0 w 87"/>
                <a:gd name="T1" fmla="*/ 6 h 81"/>
                <a:gd name="T2" fmla="*/ 5 w 87"/>
                <a:gd name="T3" fmla="*/ 9 h 81"/>
                <a:gd name="T4" fmla="*/ 13 w 87"/>
                <a:gd name="T5" fmla="*/ 12 h 81"/>
                <a:gd name="T6" fmla="*/ 21 w 87"/>
                <a:gd name="T7" fmla="*/ 17 h 81"/>
                <a:gd name="T8" fmla="*/ 30 w 87"/>
                <a:gd name="T9" fmla="*/ 21 h 81"/>
                <a:gd name="T10" fmla="*/ 39 w 87"/>
                <a:gd name="T11" fmla="*/ 27 h 81"/>
                <a:gd name="T12" fmla="*/ 47 w 87"/>
                <a:gd name="T13" fmla="*/ 32 h 81"/>
                <a:gd name="T14" fmla="*/ 56 w 87"/>
                <a:gd name="T15" fmla="*/ 37 h 81"/>
                <a:gd name="T16" fmla="*/ 65 w 87"/>
                <a:gd name="T17" fmla="*/ 43 h 81"/>
                <a:gd name="T18" fmla="*/ 68 w 87"/>
                <a:gd name="T19" fmla="*/ 44 h 81"/>
                <a:gd name="T20" fmla="*/ 67 w 87"/>
                <a:gd name="T21" fmla="*/ 43 h 81"/>
                <a:gd name="T22" fmla="*/ 70 w 87"/>
                <a:gd name="T23" fmla="*/ 46 h 81"/>
                <a:gd name="T24" fmla="*/ 71 w 87"/>
                <a:gd name="T25" fmla="*/ 51 h 81"/>
                <a:gd name="T26" fmla="*/ 73 w 87"/>
                <a:gd name="T27" fmla="*/ 55 h 81"/>
                <a:gd name="T28" fmla="*/ 73 w 87"/>
                <a:gd name="T29" fmla="*/ 59 h 81"/>
                <a:gd name="T30" fmla="*/ 75 w 87"/>
                <a:gd name="T31" fmla="*/ 63 h 81"/>
                <a:gd name="T32" fmla="*/ 76 w 87"/>
                <a:gd name="T33" fmla="*/ 68 h 81"/>
                <a:gd name="T34" fmla="*/ 78 w 87"/>
                <a:gd name="T35" fmla="*/ 72 h 81"/>
                <a:gd name="T36" fmla="*/ 81 w 87"/>
                <a:gd name="T37" fmla="*/ 76 h 81"/>
                <a:gd name="T38" fmla="*/ 83 w 87"/>
                <a:gd name="T39" fmla="*/ 79 h 81"/>
                <a:gd name="T40" fmla="*/ 83 w 87"/>
                <a:gd name="T41" fmla="*/ 80 h 81"/>
                <a:gd name="T42" fmla="*/ 84 w 87"/>
                <a:gd name="T43" fmla="*/ 80 h 81"/>
                <a:gd name="T44" fmla="*/ 85 w 87"/>
                <a:gd name="T45" fmla="*/ 80 h 81"/>
                <a:gd name="T46" fmla="*/ 86 w 87"/>
                <a:gd name="T47" fmla="*/ 80 h 81"/>
                <a:gd name="T48" fmla="*/ 86 w 87"/>
                <a:gd name="T49" fmla="*/ 79 h 81"/>
                <a:gd name="T50" fmla="*/ 86 w 87"/>
                <a:gd name="T51" fmla="*/ 78 h 81"/>
                <a:gd name="T52" fmla="*/ 86 w 87"/>
                <a:gd name="T53" fmla="*/ 77 h 81"/>
                <a:gd name="T54" fmla="*/ 84 w 87"/>
                <a:gd name="T55" fmla="*/ 74 h 81"/>
                <a:gd name="T56" fmla="*/ 82 w 87"/>
                <a:gd name="T57" fmla="*/ 70 h 81"/>
                <a:gd name="T58" fmla="*/ 80 w 87"/>
                <a:gd name="T59" fmla="*/ 67 h 81"/>
                <a:gd name="T60" fmla="*/ 79 w 87"/>
                <a:gd name="T61" fmla="*/ 63 h 81"/>
                <a:gd name="T62" fmla="*/ 78 w 87"/>
                <a:gd name="T63" fmla="*/ 60 h 81"/>
                <a:gd name="T64" fmla="*/ 76 w 87"/>
                <a:gd name="T65" fmla="*/ 56 h 81"/>
                <a:gd name="T66" fmla="*/ 75 w 87"/>
                <a:gd name="T67" fmla="*/ 52 h 81"/>
                <a:gd name="T68" fmla="*/ 74 w 87"/>
                <a:gd name="T69" fmla="*/ 48 h 81"/>
                <a:gd name="T70" fmla="*/ 70 w 87"/>
                <a:gd name="T71" fmla="*/ 41 h 81"/>
                <a:gd name="T72" fmla="*/ 69 w 87"/>
                <a:gd name="T73" fmla="*/ 41 h 81"/>
                <a:gd name="T74" fmla="*/ 69 w 87"/>
                <a:gd name="T75" fmla="*/ 40 h 81"/>
                <a:gd name="T76" fmla="*/ 64 w 87"/>
                <a:gd name="T77" fmla="*/ 37 h 81"/>
                <a:gd name="T78" fmla="*/ 57 w 87"/>
                <a:gd name="T79" fmla="*/ 33 h 81"/>
                <a:gd name="T80" fmla="*/ 50 w 87"/>
                <a:gd name="T81" fmla="*/ 28 h 81"/>
                <a:gd name="T82" fmla="*/ 43 w 87"/>
                <a:gd name="T83" fmla="*/ 23 h 81"/>
                <a:gd name="T84" fmla="*/ 34 w 87"/>
                <a:gd name="T85" fmla="*/ 18 h 81"/>
                <a:gd name="T86" fmla="*/ 26 w 87"/>
                <a:gd name="T87" fmla="*/ 12 h 81"/>
                <a:gd name="T88" fmla="*/ 18 w 87"/>
                <a:gd name="T89" fmla="*/ 7 h 81"/>
                <a:gd name="T90" fmla="*/ 11 w 87"/>
                <a:gd name="T91" fmla="*/ 4 h 81"/>
                <a:gd name="T92" fmla="*/ 4 w 87"/>
                <a:gd name="T93" fmla="*/ 0 h 81"/>
                <a:gd name="T94" fmla="*/ 4 w 87"/>
                <a:gd name="T95" fmla="*/ 0 h 81"/>
                <a:gd name="T96" fmla="*/ 4 w 87"/>
                <a:gd name="T97" fmla="*/ 1 h 81"/>
                <a:gd name="T98" fmla="*/ 4 w 87"/>
                <a:gd name="T99" fmla="*/ 2 h 81"/>
                <a:gd name="T100" fmla="*/ 4 w 87"/>
                <a:gd name="T101" fmla="*/ 3 h 81"/>
                <a:gd name="T102" fmla="*/ 4 w 87"/>
                <a:gd name="T103" fmla="*/ 4 h 81"/>
                <a:gd name="T104" fmla="*/ 3 w 87"/>
                <a:gd name="T105" fmla="*/ 4 h 81"/>
                <a:gd name="T106" fmla="*/ 3 w 87"/>
                <a:gd name="T107" fmla="*/ 5 h 81"/>
                <a:gd name="T108" fmla="*/ 4 w 87"/>
                <a:gd name="T109" fmla="*/ 6 h 81"/>
                <a:gd name="T110" fmla="*/ 4 w 87"/>
                <a:gd name="T111" fmla="*/ 7 h 81"/>
                <a:gd name="T112" fmla="*/ 7 w 87"/>
                <a:gd name="T113" fmla="*/ 8 h 81"/>
                <a:gd name="T114" fmla="*/ 9 w 87"/>
                <a:gd name="T115" fmla="*/ 10 h 81"/>
                <a:gd name="T116" fmla="*/ 12 w 87"/>
                <a:gd name="T117" fmla="*/ 11 h 81"/>
                <a:gd name="T118" fmla="*/ 14 w 87"/>
                <a:gd name="T119" fmla="*/ 12 h 81"/>
                <a:gd name="T120" fmla="*/ 16 w 87"/>
                <a:gd name="T121" fmla="*/ 13 h 81"/>
                <a:gd name="T122" fmla="*/ 17 w 87"/>
                <a:gd name="T123" fmla="*/ 13 h 81"/>
                <a:gd name="T124" fmla="*/ 0 w 87"/>
                <a:gd name="T125" fmla="*/ 6 h 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
                <a:gd name="T190" fmla="*/ 0 h 81"/>
                <a:gd name="T191" fmla="*/ 87 w 87"/>
                <a:gd name="T192" fmla="*/ 81 h 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 h="81">
                  <a:moveTo>
                    <a:pt x="0" y="6"/>
                  </a:moveTo>
                  <a:lnTo>
                    <a:pt x="5" y="9"/>
                  </a:lnTo>
                  <a:lnTo>
                    <a:pt x="13" y="12"/>
                  </a:lnTo>
                  <a:lnTo>
                    <a:pt x="21" y="17"/>
                  </a:lnTo>
                  <a:lnTo>
                    <a:pt x="30" y="21"/>
                  </a:lnTo>
                  <a:lnTo>
                    <a:pt x="39" y="27"/>
                  </a:lnTo>
                  <a:lnTo>
                    <a:pt x="47" y="32"/>
                  </a:lnTo>
                  <a:lnTo>
                    <a:pt x="56" y="37"/>
                  </a:lnTo>
                  <a:lnTo>
                    <a:pt x="65" y="43"/>
                  </a:lnTo>
                  <a:lnTo>
                    <a:pt x="68" y="44"/>
                  </a:lnTo>
                  <a:lnTo>
                    <a:pt x="67" y="43"/>
                  </a:lnTo>
                  <a:lnTo>
                    <a:pt x="70" y="46"/>
                  </a:lnTo>
                  <a:lnTo>
                    <a:pt x="71" y="51"/>
                  </a:lnTo>
                  <a:lnTo>
                    <a:pt x="73" y="55"/>
                  </a:lnTo>
                  <a:lnTo>
                    <a:pt x="73" y="59"/>
                  </a:lnTo>
                  <a:lnTo>
                    <a:pt x="75" y="63"/>
                  </a:lnTo>
                  <a:lnTo>
                    <a:pt x="76" y="68"/>
                  </a:lnTo>
                  <a:lnTo>
                    <a:pt x="78" y="72"/>
                  </a:lnTo>
                  <a:lnTo>
                    <a:pt x="81" y="76"/>
                  </a:lnTo>
                  <a:lnTo>
                    <a:pt x="83" y="79"/>
                  </a:lnTo>
                  <a:lnTo>
                    <a:pt x="83" y="80"/>
                  </a:lnTo>
                  <a:lnTo>
                    <a:pt x="84" y="80"/>
                  </a:lnTo>
                  <a:lnTo>
                    <a:pt x="85" y="80"/>
                  </a:lnTo>
                  <a:lnTo>
                    <a:pt x="86" y="80"/>
                  </a:lnTo>
                  <a:lnTo>
                    <a:pt x="86" y="79"/>
                  </a:lnTo>
                  <a:lnTo>
                    <a:pt x="86" y="78"/>
                  </a:lnTo>
                  <a:lnTo>
                    <a:pt x="86" y="77"/>
                  </a:lnTo>
                  <a:lnTo>
                    <a:pt x="84" y="74"/>
                  </a:lnTo>
                  <a:lnTo>
                    <a:pt x="82" y="70"/>
                  </a:lnTo>
                  <a:lnTo>
                    <a:pt x="80" y="67"/>
                  </a:lnTo>
                  <a:lnTo>
                    <a:pt x="79" y="63"/>
                  </a:lnTo>
                  <a:lnTo>
                    <a:pt x="78" y="60"/>
                  </a:lnTo>
                  <a:lnTo>
                    <a:pt x="76" y="56"/>
                  </a:lnTo>
                  <a:lnTo>
                    <a:pt x="75" y="52"/>
                  </a:lnTo>
                  <a:lnTo>
                    <a:pt x="74" y="48"/>
                  </a:lnTo>
                  <a:lnTo>
                    <a:pt x="70" y="41"/>
                  </a:lnTo>
                  <a:lnTo>
                    <a:pt x="69" y="41"/>
                  </a:lnTo>
                  <a:lnTo>
                    <a:pt x="69" y="40"/>
                  </a:lnTo>
                  <a:lnTo>
                    <a:pt x="64" y="37"/>
                  </a:lnTo>
                  <a:lnTo>
                    <a:pt x="57" y="33"/>
                  </a:lnTo>
                  <a:lnTo>
                    <a:pt x="50" y="28"/>
                  </a:lnTo>
                  <a:lnTo>
                    <a:pt x="43" y="23"/>
                  </a:lnTo>
                  <a:lnTo>
                    <a:pt x="34" y="18"/>
                  </a:lnTo>
                  <a:lnTo>
                    <a:pt x="26" y="12"/>
                  </a:lnTo>
                  <a:lnTo>
                    <a:pt x="18" y="7"/>
                  </a:lnTo>
                  <a:lnTo>
                    <a:pt x="11" y="4"/>
                  </a:lnTo>
                  <a:lnTo>
                    <a:pt x="4" y="0"/>
                  </a:lnTo>
                  <a:lnTo>
                    <a:pt x="4" y="1"/>
                  </a:lnTo>
                  <a:lnTo>
                    <a:pt x="4" y="2"/>
                  </a:lnTo>
                  <a:lnTo>
                    <a:pt x="4" y="3"/>
                  </a:lnTo>
                  <a:lnTo>
                    <a:pt x="4" y="4"/>
                  </a:lnTo>
                  <a:lnTo>
                    <a:pt x="3" y="4"/>
                  </a:lnTo>
                  <a:lnTo>
                    <a:pt x="3" y="5"/>
                  </a:lnTo>
                  <a:lnTo>
                    <a:pt x="4" y="6"/>
                  </a:lnTo>
                  <a:lnTo>
                    <a:pt x="4" y="7"/>
                  </a:lnTo>
                  <a:lnTo>
                    <a:pt x="7" y="8"/>
                  </a:lnTo>
                  <a:lnTo>
                    <a:pt x="9" y="10"/>
                  </a:lnTo>
                  <a:lnTo>
                    <a:pt x="12" y="11"/>
                  </a:lnTo>
                  <a:lnTo>
                    <a:pt x="14" y="12"/>
                  </a:lnTo>
                  <a:lnTo>
                    <a:pt x="16" y="13"/>
                  </a:lnTo>
                  <a:lnTo>
                    <a:pt x="17" y="13"/>
                  </a:lnTo>
                  <a:lnTo>
                    <a:pt x="0" y="6"/>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5" name="Freeform 136"/>
            <p:cNvSpPr>
              <a:spLocks/>
            </p:cNvSpPr>
            <p:nvPr/>
          </p:nvSpPr>
          <p:spPr bwMode="auto">
            <a:xfrm>
              <a:off x="1056" y="3000"/>
              <a:ext cx="53" cy="74"/>
            </a:xfrm>
            <a:custGeom>
              <a:avLst/>
              <a:gdLst>
                <a:gd name="T0" fmla="*/ 0 w 53"/>
                <a:gd name="T1" fmla="*/ 3 h 74"/>
                <a:gd name="T2" fmla="*/ 5 w 53"/>
                <a:gd name="T3" fmla="*/ 11 h 74"/>
                <a:gd name="T4" fmla="*/ 11 w 53"/>
                <a:gd name="T5" fmla="*/ 19 h 74"/>
                <a:gd name="T6" fmla="*/ 18 w 53"/>
                <a:gd name="T7" fmla="*/ 28 h 74"/>
                <a:gd name="T8" fmla="*/ 24 w 53"/>
                <a:gd name="T9" fmla="*/ 38 h 74"/>
                <a:gd name="T10" fmla="*/ 31 w 53"/>
                <a:gd name="T11" fmla="*/ 47 h 74"/>
                <a:gd name="T12" fmla="*/ 37 w 53"/>
                <a:gd name="T13" fmla="*/ 56 h 74"/>
                <a:gd name="T14" fmla="*/ 44 w 53"/>
                <a:gd name="T15" fmla="*/ 65 h 74"/>
                <a:gd name="T16" fmla="*/ 49 w 53"/>
                <a:gd name="T17" fmla="*/ 73 h 74"/>
                <a:gd name="T18" fmla="*/ 49 w 53"/>
                <a:gd name="T19" fmla="*/ 73 h 74"/>
                <a:gd name="T20" fmla="*/ 50 w 53"/>
                <a:gd name="T21" fmla="*/ 73 h 74"/>
                <a:gd name="T22" fmla="*/ 51 w 53"/>
                <a:gd name="T23" fmla="*/ 73 h 74"/>
                <a:gd name="T24" fmla="*/ 52 w 53"/>
                <a:gd name="T25" fmla="*/ 72 h 74"/>
                <a:gd name="T26" fmla="*/ 52 w 53"/>
                <a:gd name="T27" fmla="*/ 71 h 74"/>
                <a:gd name="T28" fmla="*/ 52 w 53"/>
                <a:gd name="T29" fmla="*/ 70 h 74"/>
                <a:gd name="T30" fmla="*/ 51 w 53"/>
                <a:gd name="T31" fmla="*/ 70 h 74"/>
                <a:gd name="T32" fmla="*/ 45 w 53"/>
                <a:gd name="T33" fmla="*/ 62 h 74"/>
                <a:gd name="T34" fmla="*/ 39 w 53"/>
                <a:gd name="T35" fmla="*/ 54 h 74"/>
                <a:gd name="T36" fmla="*/ 34 w 53"/>
                <a:gd name="T37" fmla="*/ 45 h 74"/>
                <a:gd name="T38" fmla="*/ 27 w 53"/>
                <a:gd name="T39" fmla="*/ 35 h 74"/>
                <a:gd name="T40" fmla="*/ 20 w 53"/>
                <a:gd name="T41" fmla="*/ 26 h 74"/>
                <a:gd name="T42" fmla="*/ 14 w 53"/>
                <a:gd name="T43" fmla="*/ 17 h 74"/>
                <a:gd name="T44" fmla="*/ 8 w 53"/>
                <a:gd name="T45" fmla="*/ 8 h 74"/>
                <a:gd name="T46" fmla="*/ 3 w 53"/>
                <a:gd name="T47" fmla="*/ 0 h 74"/>
                <a:gd name="T48" fmla="*/ 3 w 53"/>
                <a:gd name="T49" fmla="*/ 1 h 74"/>
                <a:gd name="T50" fmla="*/ 3 w 53"/>
                <a:gd name="T51" fmla="*/ 2 h 74"/>
                <a:gd name="T52" fmla="*/ 3 w 53"/>
                <a:gd name="T53" fmla="*/ 4 h 74"/>
                <a:gd name="T54" fmla="*/ 4 w 53"/>
                <a:gd name="T55" fmla="*/ 6 h 74"/>
                <a:gd name="T56" fmla="*/ 5 w 53"/>
                <a:gd name="T57" fmla="*/ 9 h 74"/>
                <a:gd name="T58" fmla="*/ 6 w 53"/>
                <a:gd name="T59" fmla="*/ 11 h 74"/>
                <a:gd name="T60" fmla="*/ 6 w 53"/>
                <a:gd name="T61" fmla="*/ 12 h 74"/>
                <a:gd name="T62" fmla="*/ 6 w 53"/>
                <a:gd name="T63" fmla="*/ 13 h 74"/>
                <a:gd name="T64" fmla="*/ 5 w 53"/>
                <a:gd name="T65" fmla="*/ 14 h 74"/>
                <a:gd name="T66" fmla="*/ 5 w 53"/>
                <a:gd name="T67" fmla="*/ 15 h 74"/>
                <a:gd name="T68" fmla="*/ 6 w 53"/>
                <a:gd name="T69" fmla="*/ 15 h 74"/>
                <a:gd name="T70" fmla="*/ 6 w 53"/>
                <a:gd name="T71" fmla="*/ 16 h 74"/>
                <a:gd name="T72" fmla="*/ 0 w 53"/>
                <a:gd name="T73" fmla="*/ 3 h 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
                <a:gd name="T112" fmla="*/ 0 h 74"/>
                <a:gd name="T113" fmla="*/ 53 w 53"/>
                <a:gd name="T114" fmla="*/ 74 h 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 h="74">
                  <a:moveTo>
                    <a:pt x="0" y="3"/>
                  </a:moveTo>
                  <a:lnTo>
                    <a:pt x="5" y="11"/>
                  </a:lnTo>
                  <a:lnTo>
                    <a:pt x="11" y="19"/>
                  </a:lnTo>
                  <a:lnTo>
                    <a:pt x="18" y="28"/>
                  </a:lnTo>
                  <a:lnTo>
                    <a:pt x="24" y="38"/>
                  </a:lnTo>
                  <a:lnTo>
                    <a:pt x="31" y="47"/>
                  </a:lnTo>
                  <a:lnTo>
                    <a:pt x="37" y="56"/>
                  </a:lnTo>
                  <a:lnTo>
                    <a:pt x="44" y="65"/>
                  </a:lnTo>
                  <a:lnTo>
                    <a:pt x="49" y="73"/>
                  </a:lnTo>
                  <a:lnTo>
                    <a:pt x="50" y="73"/>
                  </a:lnTo>
                  <a:lnTo>
                    <a:pt x="51" y="73"/>
                  </a:lnTo>
                  <a:lnTo>
                    <a:pt x="52" y="72"/>
                  </a:lnTo>
                  <a:lnTo>
                    <a:pt x="52" y="71"/>
                  </a:lnTo>
                  <a:lnTo>
                    <a:pt x="52" y="70"/>
                  </a:lnTo>
                  <a:lnTo>
                    <a:pt x="51" y="70"/>
                  </a:lnTo>
                  <a:lnTo>
                    <a:pt x="45" y="62"/>
                  </a:lnTo>
                  <a:lnTo>
                    <a:pt x="39" y="54"/>
                  </a:lnTo>
                  <a:lnTo>
                    <a:pt x="34" y="45"/>
                  </a:lnTo>
                  <a:lnTo>
                    <a:pt x="27" y="35"/>
                  </a:lnTo>
                  <a:lnTo>
                    <a:pt x="20" y="26"/>
                  </a:lnTo>
                  <a:lnTo>
                    <a:pt x="14" y="17"/>
                  </a:lnTo>
                  <a:lnTo>
                    <a:pt x="8" y="8"/>
                  </a:lnTo>
                  <a:lnTo>
                    <a:pt x="3" y="0"/>
                  </a:lnTo>
                  <a:lnTo>
                    <a:pt x="3" y="1"/>
                  </a:lnTo>
                  <a:lnTo>
                    <a:pt x="3" y="2"/>
                  </a:lnTo>
                  <a:lnTo>
                    <a:pt x="3" y="4"/>
                  </a:lnTo>
                  <a:lnTo>
                    <a:pt x="4" y="6"/>
                  </a:lnTo>
                  <a:lnTo>
                    <a:pt x="5" y="9"/>
                  </a:lnTo>
                  <a:lnTo>
                    <a:pt x="6" y="11"/>
                  </a:lnTo>
                  <a:lnTo>
                    <a:pt x="6" y="12"/>
                  </a:lnTo>
                  <a:lnTo>
                    <a:pt x="6" y="13"/>
                  </a:lnTo>
                  <a:lnTo>
                    <a:pt x="5" y="14"/>
                  </a:lnTo>
                  <a:lnTo>
                    <a:pt x="5" y="15"/>
                  </a:lnTo>
                  <a:lnTo>
                    <a:pt x="6" y="15"/>
                  </a:lnTo>
                  <a:lnTo>
                    <a:pt x="6" y="16"/>
                  </a:lnTo>
                  <a:lnTo>
                    <a:pt x="0" y="3"/>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6" name="Freeform 137"/>
            <p:cNvSpPr>
              <a:spLocks/>
            </p:cNvSpPr>
            <p:nvPr/>
          </p:nvSpPr>
          <p:spPr bwMode="auto">
            <a:xfrm>
              <a:off x="1027" y="3054"/>
              <a:ext cx="76" cy="75"/>
            </a:xfrm>
            <a:custGeom>
              <a:avLst/>
              <a:gdLst>
                <a:gd name="T0" fmla="*/ 1 w 76"/>
                <a:gd name="T1" fmla="*/ 4 h 75"/>
                <a:gd name="T2" fmla="*/ 12 w 76"/>
                <a:gd name="T3" fmla="*/ 9 h 75"/>
                <a:gd name="T4" fmla="*/ 22 w 76"/>
                <a:gd name="T5" fmla="*/ 16 h 75"/>
                <a:gd name="T6" fmla="*/ 32 w 76"/>
                <a:gd name="T7" fmla="*/ 25 h 75"/>
                <a:gd name="T8" fmla="*/ 41 w 76"/>
                <a:gd name="T9" fmla="*/ 33 h 75"/>
                <a:gd name="T10" fmla="*/ 49 w 76"/>
                <a:gd name="T11" fmla="*/ 43 h 75"/>
                <a:gd name="T12" fmla="*/ 56 w 76"/>
                <a:gd name="T13" fmla="*/ 54 h 75"/>
                <a:gd name="T14" fmla="*/ 64 w 76"/>
                <a:gd name="T15" fmla="*/ 63 h 75"/>
                <a:gd name="T16" fmla="*/ 72 w 76"/>
                <a:gd name="T17" fmla="*/ 73 h 75"/>
                <a:gd name="T18" fmla="*/ 72 w 76"/>
                <a:gd name="T19" fmla="*/ 74 h 75"/>
                <a:gd name="T20" fmla="*/ 73 w 76"/>
                <a:gd name="T21" fmla="*/ 74 h 75"/>
                <a:gd name="T22" fmla="*/ 74 w 76"/>
                <a:gd name="T23" fmla="*/ 74 h 75"/>
                <a:gd name="T24" fmla="*/ 75 w 76"/>
                <a:gd name="T25" fmla="*/ 74 h 75"/>
                <a:gd name="T26" fmla="*/ 75 w 76"/>
                <a:gd name="T27" fmla="*/ 73 h 75"/>
                <a:gd name="T28" fmla="*/ 75 w 76"/>
                <a:gd name="T29" fmla="*/ 72 h 75"/>
                <a:gd name="T30" fmla="*/ 75 w 76"/>
                <a:gd name="T31" fmla="*/ 71 h 75"/>
                <a:gd name="T32" fmla="*/ 68 w 76"/>
                <a:gd name="T33" fmla="*/ 63 h 75"/>
                <a:gd name="T34" fmla="*/ 60 w 76"/>
                <a:gd name="T35" fmla="*/ 54 h 75"/>
                <a:gd name="T36" fmla="*/ 51 w 76"/>
                <a:gd name="T37" fmla="*/ 42 h 75"/>
                <a:gd name="T38" fmla="*/ 41 w 76"/>
                <a:gd name="T39" fmla="*/ 32 h 75"/>
                <a:gd name="T40" fmla="*/ 31 w 76"/>
                <a:gd name="T41" fmla="*/ 21 h 75"/>
                <a:gd name="T42" fmla="*/ 21 w 76"/>
                <a:gd name="T43" fmla="*/ 12 h 75"/>
                <a:gd name="T44" fmla="*/ 11 w 76"/>
                <a:gd name="T45" fmla="*/ 4 h 75"/>
                <a:gd name="T46" fmla="*/ 3 w 76"/>
                <a:gd name="T47" fmla="*/ 0 h 75"/>
                <a:gd name="T48" fmla="*/ 2 w 76"/>
                <a:gd name="T49" fmla="*/ 0 h 75"/>
                <a:gd name="T50" fmla="*/ 1 w 76"/>
                <a:gd name="T51" fmla="*/ 0 h 75"/>
                <a:gd name="T52" fmla="*/ 0 w 76"/>
                <a:gd name="T53" fmla="*/ 1 h 75"/>
                <a:gd name="T54" fmla="*/ 0 w 76"/>
                <a:gd name="T55" fmla="*/ 2 h 75"/>
                <a:gd name="T56" fmla="*/ 0 w 76"/>
                <a:gd name="T57" fmla="*/ 3 h 75"/>
                <a:gd name="T58" fmla="*/ 1 w 76"/>
                <a:gd name="T59" fmla="*/ 4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
                <a:gd name="T91" fmla="*/ 0 h 75"/>
                <a:gd name="T92" fmla="*/ 76 w 76"/>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 h="75">
                  <a:moveTo>
                    <a:pt x="1" y="4"/>
                  </a:moveTo>
                  <a:lnTo>
                    <a:pt x="12" y="9"/>
                  </a:lnTo>
                  <a:lnTo>
                    <a:pt x="22" y="16"/>
                  </a:lnTo>
                  <a:lnTo>
                    <a:pt x="32" y="25"/>
                  </a:lnTo>
                  <a:lnTo>
                    <a:pt x="41" y="33"/>
                  </a:lnTo>
                  <a:lnTo>
                    <a:pt x="49" y="43"/>
                  </a:lnTo>
                  <a:lnTo>
                    <a:pt x="56" y="54"/>
                  </a:lnTo>
                  <a:lnTo>
                    <a:pt x="64" y="63"/>
                  </a:lnTo>
                  <a:lnTo>
                    <a:pt x="72" y="73"/>
                  </a:lnTo>
                  <a:lnTo>
                    <a:pt x="72" y="74"/>
                  </a:lnTo>
                  <a:lnTo>
                    <a:pt x="73" y="74"/>
                  </a:lnTo>
                  <a:lnTo>
                    <a:pt x="74" y="74"/>
                  </a:lnTo>
                  <a:lnTo>
                    <a:pt x="75" y="74"/>
                  </a:lnTo>
                  <a:lnTo>
                    <a:pt x="75" y="73"/>
                  </a:lnTo>
                  <a:lnTo>
                    <a:pt x="75" y="72"/>
                  </a:lnTo>
                  <a:lnTo>
                    <a:pt x="75" y="71"/>
                  </a:lnTo>
                  <a:lnTo>
                    <a:pt x="68" y="63"/>
                  </a:lnTo>
                  <a:lnTo>
                    <a:pt x="60" y="54"/>
                  </a:lnTo>
                  <a:lnTo>
                    <a:pt x="51" y="42"/>
                  </a:lnTo>
                  <a:lnTo>
                    <a:pt x="41" y="32"/>
                  </a:lnTo>
                  <a:lnTo>
                    <a:pt x="31" y="21"/>
                  </a:lnTo>
                  <a:lnTo>
                    <a:pt x="21" y="12"/>
                  </a:lnTo>
                  <a:lnTo>
                    <a:pt x="11" y="4"/>
                  </a:lnTo>
                  <a:lnTo>
                    <a:pt x="3" y="0"/>
                  </a:lnTo>
                  <a:lnTo>
                    <a:pt x="2" y="0"/>
                  </a:lnTo>
                  <a:lnTo>
                    <a:pt x="1" y="0"/>
                  </a:lnTo>
                  <a:lnTo>
                    <a:pt x="0" y="1"/>
                  </a:lnTo>
                  <a:lnTo>
                    <a:pt x="0" y="2"/>
                  </a:lnTo>
                  <a:lnTo>
                    <a:pt x="0" y="3"/>
                  </a:lnTo>
                  <a:lnTo>
                    <a:pt x="1" y="4"/>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7" name="Freeform 138"/>
            <p:cNvSpPr>
              <a:spLocks/>
            </p:cNvSpPr>
            <p:nvPr/>
          </p:nvSpPr>
          <p:spPr bwMode="auto">
            <a:xfrm>
              <a:off x="1027" y="3134"/>
              <a:ext cx="68" cy="82"/>
            </a:xfrm>
            <a:custGeom>
              <a:avLst/>
              <a:gdLst>
                <a:gd name="T0" fmla="*/ 6 w 68"/>
                <a:gd name="T1" fmla="*/ 12 h 82"/>
                <a:gd name="T2" fmla="*/ 11 w 68"/>
                <a:gd name="T3" fmla="*/ 14 h 82"/>
                <a:gd name="T4" fmla="*/ 16 w 68"/>
                <a:gd name="T5" fmla="*/ 16 h 82"/>
                <a:gd name="T6" fmla="*/ 19 w 68"/>
                <a:gd name="T7" fmla="*/ 19 h 82"/>
                <a:gd name="T8" fmla="*/ 23 w 68"/>
                <a:gd name="T9" fmla="*/ 21 h 82"/>
                <a:gd name="T10" fmla="*/ 27 w 68"/>
                <a:gd name="T11" fmla="*/ 25 h 82"/>
                <a:gd name="T12" fmla="*/ 30 w 68"/>
                <a:gd name="T13" fmla="*/ 28 h 82"/>
                <a:gd name="T14" fmla="*/ 33 w 68"/>
                <a:gd name="T15" fmla="*/ 33 h 82"/>
                <a:gd name="T16" fmla="*/ 35 w 68"/>
                <a:gd name="T17" fmla="*/ 36 h 82"/>
                <a:gd name="T18" fmla="*/ 37 w 68"/>
                <a:gd name="T19" fmla="*/ 44 h 82"/>
                <a:gd name="T20" fmla="*/ 41 w 68"/>
                <a:gd name="T21" fmla="*/ 50 h 82"/>
                <a:gd name="T22" fmla="*/ 43 w 68"/>
                <a:gd name="T23" fmla="*/ 56 h 82"/>
                <a:gd name="T24" fmla="*/ 46 w 68"/>
                <a:gd name="T25" fmla="*/ 62 h 82"/>
                <a:gd name="T26" fmla="*/ 49 w 68"/>
                <a:gd name="T27" fmla="*/ 68 h 82"/>
                <a:gd name="T28" fmla="*/ 53 w 68"/>
                <a:gd name="T29" fmla="*/ 73 h 82"/>
                <a:gd name="T30" fmla="*/ 58 w 68"/>
                <a:gd name="T31" fmla="*/ 77 h 82"/>
                <a:gd name="T32" fmla="*/ 64 w 68"/>
                <a:gd name="T33" fmla="*/ 81 h 82"/>
                <a:gd name="T34" fmla="*/ 65 w 68"/>
                <a:gd name="T35" fmla="*/ 81 h 82"/>
                <a:gd name="T36" fmla="*/ 66 w 68"/>
                <a:gd name="T37" fmla="*/ 81 h 82"/>
                <a:gd name="T38" fmla="*/ 67 w 68"/>
                <a:gd name="T39" fmla="*/ 80 h 82"/>
                <a:gd name="T40" fmla="*/ 67 w 68"/>
                <a:gd name="T41" fmla="*/ 79 h 82"/>
                <a:gd name="T42" fmla="*/ 67 w 68"/>
                <a:gd name="T43" fmla="*/ 78 h 82"/>
                <a:gd name="T44" fmla="*/ 66 w 68"/>
                <a:gd name="T45" fmla="*/ 77 h 82"/>
                <a:gd name="T46" fmla="*/ 61 w 68"/>
                <a:gd name="T47" fmla="*/ 74 h 82"/>
                <a:gd name="T48" fmla="*/ 56 w 68"/>
                <a:gd name="T49" fmla="*/ 70 h 82"/>
                <a:gd name="T50" fmla="*/ 51 w 68"/>
                <a:gd name="T51" fmla="*/ 65 h 82"/>
                <a:gd name="T52" fmla="*/ 49 w 68"/>
                <a:gd name="T53" fmla="*/ 60 h 82"/>
                <a:gd name="T54" fmla="*/ 46 w 68"/>
                <a:gd name="T55" fmla="*/ 53 h 82"/>
                <a:gd name="T56" fmla="*/ 44 w 68"/>
                <a:gd name="T57" fmla="*/ 47 h 82"/>
                <a:gd name="T58" fmla="*/ 41 w 68"/>
                <a:gd name="T59" fmla="*/ 41 h 82"/>
                <a:gd name="T60" fmla="*/ 38 w 68"/>
                <a:gd name="T61" fmla="*/ 35 h 82"/>
                <a:gd name="T62" fmla="*/ 35 w 68"/>
                <a:gd name="T63" fmla="*/ 29 h 82"/>
                <a:gd name="T64" fmla="*/ 31 w 68"/>
                <a:gd name="T65" fmla="*/ 25 h 82"/>
                <a:gd name="T66" fmla="*/ 27 w 68"/>
                <a:gd name="T67" fmla="*/ 20 h 82"/>
                <a:gd name="T68" fmla="*/ 22 w 68"/>
                <a:gd name="T69" fmla="*/ 14 h 82"/>
                <a:gd name="T70" fmla="*/ 17 w 68"/>
                <a:gd name="T71" fmla="*/ 9 h 82"/>
                <a:gd name="T72" fmla="*/ 11 w 68"/>
                <a:gd name="T73" fmla="*/ 5 h 82"/>
                <a:gd name="T74" fmla="*/ 5 w 68"/>
                <a:gd name="T75" fmla="*/ 2 h 82"/>
                <a:gd name="T76" fmla="*/ 0 w 68"/>
                <a:gd name="T77" fmla="*/ 0 h 82"/>
                <a:gd name="T78" fmla="*/ 0 w 68"/>
                <a:gd name="T79" fmla="*/ 1 h 82"/>
                <a:gd name="T80" fmla="*/ 1 w 68"/>
                <a:gd name="T81" fmla="*/ 2 h 82"/>
                <a:gd name="T82" fmla="*/ 2 w 68"/>
                <a:gd name="T83" fmla="*/ 3 h 82"/>
                <a:gd name="T84" fmla="*/ 3 w 68"/>
                <a:gd name="T85" fmla="*/ 4 h 82"/>
                <a:gd name="T86" fmla="*/ 3 w 68"/>
                <a:gd name="T87" fmla="*/ 6 h 82"/>
                <a:gd name="T88" fmla="*/ 4 w 68"/>
                <a:gd name="T89" fmla="*/ 8 h 82"/>
                <a:gd name="T90" fmla="*/ 5 w 68"/>
                <a:gd name="T91" fmla="*/ 10 h 82"/>
                <a:gd name="T92" fmla="*/ 5 w 68"/>
                <a:gd name="T93" fmla="*/ 11 h 82"/>
                <a:gd name="T94" fmla="*/ 5 w 68"/>
                <a:gd name="T95" fmla="*/ 12 h 82"/>
                <a:gd name="T96" fmla="*/ 5 w 68"/>
                <a:gd name="T97" fmla="*/ 12 h 82"/>
                <a:gd name="T98" fmla="*/ 6 w 68"/>
                <a:gd name="T99" fmla="*/ 12 h 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
                <a:gd name="T151" fmla="*/ 0 h 82"/>
                <a:gd name="T152" fmla="*/ 68 w 68"/>
                <a:gd name="T153" fmla="*/ 82 h 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 h="82">
                  <a:moveTo>
                    <a:pt x="6" y="12"/>
                  </a:moveTo>
                  <a:lnTo>
                    <a:pt x="11" y="14"/>
                  </a:lnTo>
                  <a:lnTo>
                    <a:pt x="16" y="16"/>
                  </a:lnTo>
                  <a:lnTo>
                    <a:pt x="19" y="19"/>
                  </a:lnTo>
                  <a:lnTo>
                    <a:pt x="23" y="21"/>
                  </a:lnTo>
                  <a:lnTo>
                    <a:pt x="27" y="25"/>
                  </a:lnTo>
                  <a:lnTo>
                    <a:pt x="30" y="28"/>
                  </a:lnTo>
                  <a:lnTo>
                    <a:pt x="33" y="33"/>
                  </a:lnTo>
                  <a:lnTo>
                    <a:pt x="35" y="36"/>
                  </a:lnTo>
                  <a:lnTo>
                    <a:pt x="37" y="44"/>
                  </a:lnTo>
                  <a:lnTo>
                    <a:pt x="41" y="50"/>
                  </a:lnTo>
                  <a:lnTo>
                    <a:pt x="43" y="56"/>
                  </a:lnTo>
                  <a:lnTo>
                    <a:pt x="46" y="62"/>
                  </a:lnTo>
                  <a:lnTo>
                    <a:pt x="49" y="68"/>
                  </a:lnTo>
                  <a:lnTo>
                    <a:pt x="53" y="73"/>
                  </a:lnTo>
                  <a:lnTo>
                    <a:pt x="58" y="77"/>
                  </a:lnTo>
                  <a:lnTo>
                    <a:pt x="64" y="81"/>
                  </a:lnTo>
                  <a:lnTo>
                    <a:pt x="65" y="81"/>
                  </a:lnTo>
                  <a:lnTo>
                    <a:pt x="66" y="81"/>
                  </a:lnTo>
                  <a:lnTo>
                    <a:pt x="67" y="80"/>
                  </a:lnTo>
                  <a:lnTo>
                    <a:pt x="67" y="79"/>
                  </a:lnTo>
                  <a:lnTo>
                    <a:pt x="67" y="78"/>
                  </a:lnTo>
                  <a:lnTo>
                    <a:pt x="66" y="77"/>
                  </a:lnTo>
                  <a:lnTo>
                    <a:pt x="61" y="74"/>
                  </a:lnTo>
                  <a:lnTo>
                    <a:pt x="56" y="70"/>
                  </a:lnTo>
                  <a:lnTo>
                    <a:pt x="51" y="65"/>
                  </a:lnTo>
                  <a:lnTo>
                    <a:pt x="49" y="60"/>
                  </a:lnTo>
                  <a:lnTo>
                    <a:pt x="46" y="53"/>
                  </a:lnTo>
                  <a:lnTo>
                    <a:pt x="44" y="47"/>
                  </a:lnTo>
                  <a:lnTo>
                    <a:pt x="41" y="41"/>
                  </a:lnTo>
                  <a:lnTo>
                    <a:pt x="38" y="35"/>
                  </a:lnTo>
                  <a:lnTo>
                    <a:pt x="35" y="29"/>
                  </a:lnTo>
                  <a:lnTo>
                    <a:pt x="31" y="25"/>
                  </a:lnTo>
                  <a:lnTo>
                    <a:pt x="27" y="20"/>
                  </a:lnTo>
                  <a:lnTo>
                    <a:pt x="22" y="14"/>
                  </a:lnTo>
                  <a:lnTo>
                    <a:pt x="17" y="9"/>
                  </a:lnTo>
                  <a:lnTo>
                    <a:pt x="11" y="5"/>
                  </a:lnTo>
                  <a:lnTo>
                    <a:pt x="5" y="2"/>
                  </a:lnTo>
                  <a:lnTo>
                    <a:pt x="0" y="0"/>
                  </a:lnTo>
                  <a:lnTo>
                    <a:pt x="0" y="1"/>
                  </a:lnTo>
                  <a:lnTo>
                    <a:pt x="1" y="2"/>
                  </a:lnTo>
                  <a:lnTo>
                    <a:pt x="2" y="3"/>
                  </a:lnTo>
                  <a:lnTo>
                    <a:pt x="3" y="4"/>
                  </a:lnTo>
                  <a:lnTo>
                    <a:pt x="3" y="6"/>
                  </a:lnTo>
                  <a:lnTo>
                    <a:pt x="4" y="8"/>
                  </a:lnTo>
                  <a:lnTo>
                    <a:pt x="5" y="10"/>
                  </a:lnTo>
                  <a:lnTo>
                    <a:pt x="5" y="11"/>
                  </a:lnTo>
                  <a:lnTo>
                    <a:pt x="5" y="12"/>
                  </a:lnTo>
                  <a:lnTo>
                    <a:pt x="6" y="1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8" name="Freeform 139"/>
            <p:cNvSpPr>
              <a:spLocks/>
            </p:cNvSpPr>
            <p:nvPr/>
          </p:nvSpPr>
          <p:spPr bwMode="auto">
            <a:xfrm>
              <a:off x="980" y="2723"/>
              <a:ext cx="109" cy="95"/>
            </a:xfrm>
            <a:custGeom>
              <a:avLst/>
              <a:gdLst>
                <a:gd name="T0" fmla="*/ 1 w 109"/>
                <a:gd name="T1" fmla="*/ 4 h 95"/>
                <a:gd name="T2" fmla="*/ 6 w 109"/>
                <a:gd name="T3" fmla="*/ 8 h 95"/>
                <a:gd name="T4" fmla="*/ 13 w 109"/>
                <a:gd name="T5" fmla="*/ 14 h 95"/>
                <a:gd name="T6" fmla="*/ 18 w 109"/>
                <a:gd name="T7" fmla="*/ 18 h 95"/>
                <a:gd name="T8" fmla="*/ 25 w 109"/>
                <a:gd name="T9" fmla="*/ 23 h 95"/>
                <a:gd name="T10" fmla="*/ 32 w 109"/>
                <a:gd name="T11" fmla="*/ 26 h 95"/>
                <a:gd name="T12" fmla="*/ 38 w 109"/>
                <a:gd name="T13" fmla="*/ 30 h 95"/>
                <a:gd name="T14" fmla="*/ 45 w 109"/>
                <a:gd name="T15" fmla="*/ 33 h 95"/>
                <a:gd name="T16" fmla="*/ 52 w 109"/>
                <a:gd name="T17" fmla="*/ 36 h 95"/>
                <a:gd name="T18" fmla="*/ 59 w 109"/>
                <a:gd name="T19" fmla="*/ 43 h 95"/>
                <a:gd name="T20" fmla="*/ 66 w 109"/>
                <a:gd name="T21" fmla="*/ 51 h 95"/>
                <a:gd name="T22" fmla="*/ 72 w 109"/>
                <a:gd name="T23" fmla="*/ 58 h 95"/>
                <a:gd name="T24" fmla="*/ 79 w 109"/>
                <a:gd name="T25" fmla="*/ 65 h 95"/>
                <a:gd name="T26" fmla="*/ 85 w 109"/>
                <a:gd name="T27" fmla="*/ 72 h 95"/>
                <a:gd name="T28" fmla="*/ 92 w 109"/>
                <a:gd name="T29" fmla="*/ 80 h 95"/>
                <a:gd name="T30" fmla="*/ 98 w 109"/>
                <a:gd name="T31" fmla="*/ 87 h 95"/>
                <a:gd name="T32" fmla="*/ 104 w 109"/>
                <a:gd name="T33" fmla="*/ 93 h 95"/>
                <a:gd name="T34" fmla="*/ 105 w 109"/>
                <a:gd name="T35" fmla="*/ 94 h 95"/>
                <a:gd name="T36" fmla="*/ 106 w 109"/>
                <a:gd name="T37" fmla="*/ 94 h 95"/>
                <a:gd name="T38" fmla="*/ 107 w 109"/>
                <a:gd name="T39" fmla="*/ 94 h 95"/>
                <a:gd name="T40" fmla="*/ 108 w 109"/>
                <a:gd name="T41" fmla="*/ 93 h 95"/>
                <a:gd name="T42" fmla="*/ 108 w 109"/>
                <a:gd name="T43" fmla="*/ 92 h 95"/>
                <a:gd name="T44" fmla="*/ 108 w 109"/>
                <a:gd name="T45" fmla="*/ 91 h 95"/>
                <a:gd name="T46" fmla="*/ 101 w 109"/>
                <a:gd name="T47" fmla="*/ 84 h 95"/>
                <a:gd name="T48" fmla="*/ 94 w 109"/>
                <a:gd name="T49" fmla="*/ 76 h 95"/>
                <a:gd name="T50" fmla="*/ 88 w 109"/>
                <a:gd name="T51" fmla="*/ 69 h 95"/>
                <a:gd name="T52" fmla="*/ 81 w 109"/>
                <a:gd name="T53" fmla="*/ 61 h 95"/>
                <a:gd name="T54" fmla="*/ 75 w 109"/>
                <a:gd name="T55" fmla="*/ 54 h 95"/>
                <a:gd name="T56" fmla="*/ 69 w 109"/>
                <a:gd name="T57" fmla="*/ 47 h 95"/>
                <a:gd name="T58" fmla="*/ 61 w 109"/>
                <a:gd name="T59" fmla="*/ 41 h 95"/>
                <a:gd name="T60" fmla="*/ 53 w 109"/>
                <a:gd name="T61" fmla="*/ 34 h 95"/>
                <a:gd name="T62" fmla="*/ 47 w 109"/>
                <a:gd name="T63" fmla="*/ 30 h 95"/>
                <a:gd name="T64" fmla="*/ 40 w 109"/>
                <a:gd name="T65" fmla="*/ 26 h 95"/>
                <a:gd name="T66" fmla="*/ 34 w 109"/>
                <a:gd name="T67" fmla="*/ 22 h 95"/>
                <a:gd name="T68" fmla="*/ 27 w 109"/>
                <a:gd name="T69" fmla="*/ 18 h 95"/>
                <a:gd name="T70" fmla="*/ 21 w 109"/>
                <a:gd name="T71" fmla="*/ 14 h 95"/>
                <a:gd name="T72" fmla="*/ 15 w 109"/>
                <a:gd name="T73" fmla="*/ 10 h 95"/>
                <a:gd name="T74" fmla="*/ 9 w 109"/>
                <a:gd name="T75" fmla="*/ 5 h 95"/>
                <a:gd name="T76" fmla="*/ 4 w 109"/>
                <a:gd name="T77" fmla="*/ 0 h 95"/>
                <a:gd name="T78" fmla="*/ 3 w 109"/>
                <a:gd name="T79" fmla="*/ 0 h 95"/>
                <a:gd name="T80" fmla="*/ 2 w 109"/>
                <a:gd name="T81" fmla="*/ 0 h 95"/>
                <a:gd name="T82" fmla="*/ 1 w 109"/>
                <a:gd name="T83" fmla="*/ 0 h 95"/>
                <a:gd name="T84" fmla="*/ 1 w 109"/>
                <a:gd name="T85" fmla="*/ 1 h 95"/>
                <a:gd name="T86" fmla="*/ 0 w 109"/>
                <a:gd name="T87" fmla="*/ 1 h 95"/>
                <a:gd name="T88" fmla="*/ 0 w 109"/>
                <a:gd name="T89" fmla="*/ 2 h 95"/>
                <a:gd name="T90" fmla="*/ 0 w 109"/>
                <a:gd name="T91" fmla="*/ 3 h 95"/>
                <a:gd name="T92" fmla="*/ 1 w 109"/>
                <a:gd name="T93" fmla="*/ 4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9"/>
                <a:gd name="T142" fmla="*/ 0 h 95"/>
                <a:gd name="T143" fmla="*/ 109 w 109"/>
                <a:gd name="T144" fmla="*/ 95 h 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9" h="95">
                  <a:moveTo>
                    <a:pt x="1" y="4"/>
                  </a:moveTo>
                  <a:lnTo>
                    <a:pt x="6" y="8"/>
                  </a:lnTo>
                  <a:lnTo>
                    <a:pt x="13" y="14"/>
                  </a:lnTo>
                  <a:lnTo>
                    <a:pt x="18" y="18"/>
                  </a:lnTo>
                  <a:lnTo>
                    <a:pt x="25" y="23"/>
                  </a:lnTo>
                  <a:lnTo>
                    <a:pt x="32" y="26"/>
                  </a:lnTo>
                  <a:lnTo>
                    <a:pt x="38" y="30"/>
                  </a:lnTo>
                  <a:lnTo>
                    <a:pt x="45" y="33"/>
                  </a:lnTo>
                  <a:lnTo>
                    <a:pt x="52" y="36"/>
                  </a:lnTo>
                  <a:lnTo>
                    <a:pt x="59" y="43"/>
                  </a:lnTo>
                  <a:lnTo>
                    <a:pt x="66" y="51"/>
                  </a:lnTo>
                  <a:lnTo>
                    <a:pt x="72" y="58"/>
                  </a:lnTo>
                  <a:lnTo>
                    <a:pt x="79" y="65"/>
                  </a:lnTo>
                  <a:lnTo>
                    <a:pt x="85" y="72"/>
                  </a:lnTo>
                  <a:lnTo>
                    <a:pt x="92" y="80"/>
                  </a:lnTo>
                  <a:lnTo>
                    <a:pt x="98" y="87"/>
                  </a:lnTo>
                  <a:lnTo>
                    <a:pt x="104" y="93"/>
                  </a:lnTo>
                  <a:lnTo>
                    <a:pt x="105" y="94"/>
                  </a:lnTo>
                  <a:lnTo>
                    <a:pt x="106" y="94"/>
                  </a:lnTo>
                  <a:lnTo>
                    <a:pt x="107" y="94"/>
                  </a:lnTo>
                  <a:lnTo>
                    <a:pt x="108" y="93"/>
                  </a:lnTo>
                  <a:lnTo>
                    <a:pt x="108" y="92"/>
                  </a:lnTo>
                  <a:lnTo>
                    <a:pt x="108" y="91"/>
                  </a:lnTo>
                  <a:lnTo>
                    <a:pt x="101" y="84"/>
                  </a:lnTo>
                  <a:lnTo>
                    <a:pt x="94" y="76"/>
                  </a:lnTo>
                  <a:lnTo>
                    <a:pt x="88" y="69"/>
                  </a:lnTo>
                  <a:lnTo>
                    <a:pt x="81" y="61"/>
                  </a:lnTo>
                  <a:lnTo>
                    <a:pt x="75" y="54"/>
                  </a:lnTo>
                  <a:lnTo>
                    <a:pt x="69" y="47"/>
                  </a:lnTo>
                  <a:lnTo>
                    <a:pt x="61" y="41"/>
                  </a:lnTo>
                  <a:lnTo>
                    <a:pt x="53" y="34"/>
                  </a:lnTo>
                  <a:lnTo>
                    <a:pt x="47" y="30"/>
                  </a:lnTo>
                  <a:lnTo>
                    <a:pt x="40" y="26"/>
                  </a:lnTo>
                  <a:lnTo>
                    <a:pt x="34" y="22"/>
                  </a:lnTo>
                  <a:lnTo>
                    <a:pt x="27" y="18"/>
                  </a:lnTo>
                  <a:lnTo>
                    <a:pt x="21" y="14"/>
                  </a:lnTo>
                  <a:lnTo>
                    <a:pt x="15" y="10"/>
                  </a:lnTo>
                  <a:lnTo>
                    <a:pt x="9" y="5"/>
                  </a:lnTo>
                  <a:lnTo>
                    <a:pt x="4" y="0"/>
                  </a:lnTo>
                  <a:lnTo>
                    <a:pt x="3" y="0"/>
                  </a:lnTo>
                  <a:lnTo>
                    <a:pt x="2" y="0"/>
                  </a:lnTo>
                  <a:lnTo>
                    <a:pt x="1" y="0"/>
                  </a:lnTo>
                  <a:lnTo>
                    <a:pt x="1" y="1"/>
                  </a:lnTo>
                  <a:lnTo>
                    <a:pt x="0" y="1"/>
                  </a:lnTo>
                  <a:lnTo>
                    <a:pt x="0" y="2"/>
                  </a:lnTo>
                  <a:lnTo>
                    <a:pt x="0" y="3"/>
                  </a:lnTo>
                  <a:lnTo>
                    <a:pt x="1" y="4"/>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19" name="Freeform 140"/>
            <p:cNvSpPr>
              <a:spLocks/>
            </p:cNvSpPr>
            <p:nvPr/>
          </p:nvSpPr>
          <p:spPr bwMode="auto">
            <a:xfrm>
              <a:off x="1026" y="2738"/>
              <a:ext cx="88" cy="91"/>
            </a:xfrm>
            <a:custGeom>
              <a:avLst/>
              <a:gdLst>
                <a:gd name="T0" fmla="*/ 4 w 88"/>
                <a:gd name="T1" fmla="*/ 22 h 91"/>
                <a:gd name="T2" fmla="*/ 5 w 88"/>
                <a:gd name="T3" fmla="*/ 22 h 91"/>
                <a:gd name="T4" fmla="*/ 7 w 88"/>
                <a:gd name="T5" fmla="*/ 22 h 91"/>
                <a:gd name="T6" fmla="*/ 9 w 88"/>
                <a:gd name="T7" fmla="*/ 22 h 91"/>
                <a:gd name="T8" fmla="*/ 14 w 88"/>
                <a:gd name="T9" fmla="*/ 14 h 91"/>
                <a:gd name="T10" fmla="*/ 18 w 88"/>
                <a:gd name="T11" fmla="*/ 12 h 91"/>
                <a:gd name="T12" fmla="*/ 22 w 88"/>
                <a:gd name="T13" fmla="*/ 10 h 91"/>
                <a:gd name="T14" fmla="*/ 25 w 88"/>
                <a:gd name="T15" fmla="*/ 8 h 91"/>
                <a:gd name="T16" fmla="*/ 29 w 88"/>
                <a:gd name="T17" fmla="*/ 6 h 91"/>
                <a:gd name="T18" fmla="*/ 32 w 88"/>
                <a:gd name="T19" fmla="*/ 2 h 91"/>
                <a:gd name="T20" fmla="*/ 33 w 88"/>
                <a:gd name="T21" fmla="*/ 18 h 91"/>
                <a:gd name="T22" fmla="*/ 44 w 88"/>
                <a:gd name="T23" fmla="*/ 41 h 91"/>
                <a:gd name="T24" fmla="*/ 61 w 88"/>
                <a:gd name="T25" fmla="*/ 59 h 91"/>
                <a:gd name="T26" fmla="*/ 77 w 88"/>
                <a:gd name="T27" fmla="*/ 78 h 91"/>
                <a:gd name="T28" fmla="*/ 83 w 88"/>
                <a:gd name="T29" fmla="*/ 90 h 91"/>
                <a:gd name="T30" fmla="*/ 85 w 88"/>
                <a:gd name="T31" fmla="*/ 90 h 91"/>
                <a:gd name="T32" fmla="*/ 87 w 88"/>
                <a:gd name="T33" fmla="*/ 89 h 91"/>
                <a:gd name="T34" fmla="*/ 87 w 88"/>
                <a:gd name="T35" fmla="*/ 87 h 91"/>
                <a:gd name="T36" fmla="*/ 74 w 88"/>
                <a:gd name="T37" fmla="*/ 68 h 91"/>
                <a:gd name="T38" fmla="*/ 58 w 88"/>
                <a:gd name="T39" fmla="*/ 51 h 91"/>
                <a:gd name="T40" fmla="*/ 44 w 88"/>
                <a:gd name="T41" fmla="*/ 33 h 91"/>
                <a:gd name="T42" fmla="*/ 37 w 88"/>
                <a:gd name="T43" fmla="*/ 12 h 91"/>
                <a:gd name="T44" fmla="*/ 35 w 88"/>
                <a:gd name="T45" fmla="*/ 1 h 91"/>
                <a:gd name="T46" fmla="*/ 34 w 88"/>
                <a:gd name="T47" fmla="*/ 0 h 91"/>
                <a:gd name="T48" fmla="*/ 27 w 88"/>
                <a:gd name="T49" fmla="*/ 3 h 91"/>
                <a:gd name="T50" fmla="*/ 25 w 88"/>
                <a:gd name="T51" fmla="*/ 4 h 91"/>
                <a:gd name="T52" fmla="*/ 23 w 88"/>
                <a:gd name="T53" fmla="*/ 5 h 91"/>
                <a:gd name="T54" fmla="*/ 22 w 88"/>
                <a:gd name="T55" fmla="*/ 5 h 91"/>
                <a:gd name="T56" fmla="*/ 20 w 88"/>
                <a:gd name="T57" fmla="*/ 7 h 91"/>
                <a:gd name="T58" fmla="*/ 8 w 88"/>
                <a:gd name="T59" fmla="*/ 14 h 91"/>
                <a:gd name="T60" fmla="*/ 6 w 88"/>
                <a:gd name="T61" fmla="*/ 19 h 91"/>
                <a:gd name="T62" fmla="*/ 4 w 88"/>
                <a:gd name="T63" fmla="*/ 20 h 91"/>
                <a:gd name="T64" fmla="*/ 3 w 88"/>
                <a:gd name="T65" fmla="*/ 19 h 91"/>
                <a:gd name="T66" fmla="*/ 1 w 88"/>
                <a:gd name="T67" fmla="*/ 18 h 91"/>
                <a:gd name="T68" fmla="*/ 0 w 88"/>
                <a:gd name="T69" fmla="*/ 19 h 91"/>
                <a:gd name="T70" fmla="*/ 0 w 88"/>
                <a:gd name="T71" fmla="*/ 21 h 91"/>
                <a:gd name="T72" fmla="*/ 2 w 88"/>
                <a:gd name="T73" fmla="*/ 22 h 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
                <a:gd name="T112" fmla="*/ 0 h 91"/>
                <a:gd name="T113" fmla="*/ 88 w 88"/>
                <a:gd name="T114" fmla="*/ 91 h 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 h="91">
                  <a:moveTo>
                    <a:pt x="3" y="22"/>
                  </a:moveTo>
                  <a:lnTo>
                    <a:pt x="4" y="22"/>
                  </a:lnTo>
                  <a:lnTo>
                    <a:pt x="5" y="22"/>
                  </a:lnTo>
                  <a:lnTo>
                    <a:pt x="6" y="22"/>
                  </a:lnTo>
                  <a:lnTo>
                    <a:pt x="7" y="22"/>
                  </a:lnTo>
                  <a:lnTo>
                    <a:pt x="8" y="22"/>
                  </a:lnTo>
                  <a:lnTo>
                    <a:pt x="9" y="22"/>
                  </a:lnTo>
                  <a:lnTo>
                    <a:pt x="11" y="16"/>
                  </a:lnTo>
                  <a:lnTo>
                    <a:pt x="14" y="14"/>
                  </a:lnTo>
                  <a:lnTo>
                    <a:pt x="16" y="13"/>
                  </a:lnTo>
                  <a:lnTo>
                    <a:pt x="18" y="12"/>
                  </a:lnTo>
                  <a:lnTo>
                    <a:pt x="20" y="11"/>
                  </a:lnTo>
                  <a:lnTo>
                    <a:pt x="22" y="10"/>
                  </a:lnTo>
                  <a:lnTo>
                    <a:pt x="23" y="9"/>
                  </a:lnTo>
                  <a:lnTo>
                    <a:pt x="25" y="8"/>
                  </a:lnTo>
                  <a:lnTo>
                    <a:pt x="27" y="7"/>
                  </a:lnTo>
                  <a:lnTo>
                    <a:pt x="29" y="6"/>
                  </a:lnTo>
                  <a:lnTo>
                    <a:pt x="35" y="4"/>
                  </a:lnTo>
                  <a:lnTo>
                    <a:pt x="32" y="2"/>
                  </a:lnTo>
                  <a:lnTo>
                    <a:pt x="32" y="5"/>
                  </a:lnTo>
                  <a:lnTo>
                    <a:pt x="33" y="18"/>
                  </a:lnTo>
                  <a:lnTo>
                    <a:pt x="38" y="30"/>
                  </a:lnTo>
                  <a:lnTo>
                    <a:pt x="44" y="41"/>
                  </a:lnTo>
                  <a:lnTo>
                    <a:pt x="52" y="50"/>
                  </a:lnTo>
                  <a:lnTo>
                    <a:pt x="61" y="59"/>
                  </a:lnTo>
                  <a:lnTo>
                    <a:pt x="69" y="68"/>
                  </a:lnTo>
                  <a:lnTo>
                    <a:pt x="77" y="78"/>
                  </a:lnTo>
                  <a:lnTo>
                    <a:pt x="83" y="89"/>
                  </a:lnTo>
                  <a:lnTo>
                    <a:pt x="83" y="90"/>
                  </a:lnTo>
                  <a:lnTo>
                    <a:pt x="84" y="90"/>
                  </a:lnTo>
                  <a:lnTo>
                    <a:pt x="85" y="90"/>
                  </a:lnTo>
                  <a:lnTo>
                    <a:pt x="86" y="90"/>
                  </a:lnTo>
                  <a:lnTo>
                    <a:pt x="87" y="89"/>
                  </a:lnTo>
                  <a:lnTo>
                    <a:pt x="87" y="88"/>
                  </a:lnTo>
                  <a:lnTo>
                    <a:pt x="87" y="87"/>
                  </a:lnTo>
                  <a:lnTo>
                    <a:pt x="81" y="77"/>
                  </a:lnTo>
                  <a:lnTo>
                    <a:pt x="74" y="68"/>
                  </a:lnTo>
                  <a:lnTo>
                    <a:pt x="66" y="59"/>
                  </a:lnTo>
                  <a:lnTo>
                    <a:pt x="58" y="51"/>
                  </a:lnTo>
                  <a:lnTo>
                    <a:pt x="50" y="42"/>
                  </a:lnTo>
                  <a:lnTo>
                    <a:pt x="44" y="33"/>
                  </a:lnTo>
                  <a:lnTo>
                    <a:pt x="39" y="23"/>
                  </a:lnTo>
                  <a:lnTo>
                    <a:pt x="37" y="12"/>
                  </a:lnTo>
                  <a:lnTo>
                    <a:pt x="36" y="1"/>
                  </a:lnTo>
                  <a:lnTo>
                    <a:pt x="35" y="1"/>
                  </a:lnTo>
                  <a:lnTo>
                    <a:pt x="35" y="0"/>
                  </a:lnTo>
                  <a:lnTo>
                    <a:pt x="34" y="0"/>
                  </a:lnTo>
                  <a:lnTo>
                    <a:pt x="33" y="0"/>
                  </a:lnTo>
                  <a:lnTo>
                    <a:pt x="27" y="3"/>
                  </a:lnTo>
                  <a:lnTo>
                    <a:pt x="26" y="4"/>
                  </a:lnTo>
                  <a:lnTo>
                    <a:pt x="25" y="4"/>
                  </a:lnTo>
                  <a:lnTo>
                    <a:pt x="24" y="5"/>
                  </a:lnTo>
                  <a:lnTo>
                    <a:pt x="23" y="5"/>
                  </a:lnTo>
                  <a:lnTo>
                    <a:pt x="22" y="5"/>
                  </a:lnTo>
                  <a:lnTo>
                    <a:pt x="21" y="6"/>
                  </a:lnTo>
                  <a:lnTo>
                    <a:pt x="20" y="7"/>
                  </a:lnTo>
                  <a:lnTo>
                    <a:pt x="9" y="14"/>
                  </a:lnTo>
                  <a:lnTo>
                    <a:pt x="8" y="14"/>
                  </a:lnTo>
                  <a:lnTo>
                    <a:pt x="6" y="19"/>
                  </a:lnTo>
                  <a:lnTo>
                    <a:pt x="5" y="20"/>
                  </a:lnTo>
                  <a:lnTo>
                    <a:pt x="4" y="20"/>
                  </a:lnTo>
                  <a:lnTo>
                    <a:pt x="3" y="19"/>
                  </a:lnTo>
                  <a:lnTo>
                    <a:pt x="2" y="18"/>
                  </a:lnTo>
                  <a:lnTo>
                    <a:pt x="1" y="18"/>
                  </a:lnTo>
                  <a:lnTo>
                    <a:pt x="1" y="19"/>
                  </a:lnTo>
                  <a:lnTo>
                    <a:pt x="0" y="19"/>
                  </a:lnTo>
                  <a:lnTo>
                    <a:pt x="0" y="20"/>
                  </a:lnTo>
                  <a:lnTo>
                    <a:pt x="0" y="21"/>
                  </a:lnTo>
                  <a:lnTo>
                    <a:pt x="1" y="22"/>
                  </a:lnTo>
                  <a:lnTo>
                    <a:pt x="2" y="22"/>
                  </a:lnTo>
                  <a:lnTo>
                    <a:pt x="3" y="2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0" name="Freeform 141"/>
            <p:cNvSpPr>
              <a:spLocks/>
            </p:cNvSpPr>
            <p:nvPr/>
          </p:nvSpPr>
          <p:spPr bwMode="auto">
            <a:xfrm>
              <a:off x="958" y="2675"/>
              <a:ext cx="56" cy="31"/>
            </a:xfrm>
            <a:custGeom>
              <a:avLst/>
              <a:gdLst>
                <a:gd name="T0" fmla="*/ 0 w 56"/>
                <a:gd name="T1" fmla="*/ 2 h 31"/>
                <a:gd name="T2" fmla="*/ 4 w 56"/>
                <a:gd name="T3" fmla="*/ 8 h 31"/>
                <a:gd name="T4" fmla="*/ 10 w 56"/>
                <a:gd name="T5" fmla="*/ 13 h 31"/>
                <a:gd name="T6" fmla="*/ 16 w 56"/>
                <a:gd name="T7" fmla="*/ 17 h 31"/>
                <a:gd name="T8" fmla="*/ 23 w 56"/>
                <a:gd name="T9" fmla="*/ 20 h 31"/>
                <a:gd name="T10" fmla="*/ 30 w 56"/>
                <a:gd name="T11" fmla="*/ 23 h 31"/>
                <a:gd name="T12" fmla="*/ 38 w 56"/>
                <a:gd name="T13" fmla="*/ 26 h 31"/>
                <a:gd name="T14" fmla="*/ 46 w 56"/>
                <a:gd name="T15" fmla="*/ 29 h 31"/>
                <a:gd name="T16" fmla="*/ 53 w 56"/>
                <a:gd name="T17" fmla="*/ 30 h 31"/>
                <a:gd name="T18" fmla="*/ 54 w 56"/>
                <a:gd name="T19" fmla="*/ 30 h 31"/>
                <a:gd name="T20" fmla="*/ 55 w 56"/>
                <a:gd name="T21" fmla="*/ 30 h 31"/>
                <a:gd name="T22" fmla="*/ 55 w 56"/>
                <a:gd name="T23" fmla="*/ 29 h 31"/>
                <a:gd name="T24" fmla="*/ 55 w 56"/>
                <a:gd name="T25" fmla="*/ 29 h 31"/>
                <a:gd name="T26" fmla="*/ 55 w 56"/>
                <a:gd name="T27" fmla="*/ 28 h 31"/>
                <a:gd name="T28" fmla="*/ 54 w 56"/>
                <a:gd name="T29" fmla="*/ 28 h 31"/>
                <a:gd name="T30" fmla="*/ 54 w 56"/>
                <a:gd name="T31" fmla="*/ 27 h 31"/>
                <a:gd name="T32" fmla="*/ 47 w 56"/>
                <a:gd name="T33" fmla="*/ 25 h 31"/>
                <a:gd name="T34" fmla="*/ 40 w 56"/>
                <a:gd name="T35" fmla="*/ 23 h 31"/>
                <a:gd name="T36" fmla="*/ 33 w 56"/>
                <a:gd name="T37" fmla="*/ 21 h 31"/>
                <a:gd name="T38" fmla="*/ 26 w 56"/>
                <a:gd name="T39" fmla="*/ 18 h 31"/>
                <a:gd name="T40" fmla="*/ 19 w 56"/>
                <a:gd name="T41" fmla="*/ 15 h 31"/>
                <a:gd name="T42" fmla="*/ 14 w 56"/>
                <a:gd name="T43" fmla="*/ 11 h 31"/>
                <a:gd name="T44" fmla="*/ 8 w 56"/>
                <a:gd name="T45" fmla="*/ 7 h 31"/>
                <a:gd name="T46" fmla="*/ 3 w 56"/>
                <a:gd name="T47" fmla="*/ 1 h 31"/>
                <a:gd name="T48" fmla="*/ 3 w 56"/>
                <a:gd name="T49" fmla="*/ 0 h 31"/>
                <a:gd name="T50" fmla="*/ 2 w 56"/>
                <a:gd name="T51" fmla="*/ 0 h 31"/>
                <a:gd name="T52" fmla="*/ 1 w 56"/>
                <a:gd name="T53" fmla="*/ 0 h 31"/>
                <a:gd name="T54" fmla="*/ 1 w 56"/>
                <a:gd name="T55" fmla="*/ 1 h 31"/>
                <a:gd name="T56" fmla="*/ 0 w 56"/>
                <a:gd name="T57" fmla="*/ 1 h 31"/>
                <a:gd name="T58" fmla="*/ 0 w 56"/>
                <a:gd name="T59" fmla="*/ 2 h 31"/>
                <a:gd name="T60" fmla="*/ 0 w 56"/>
                <a:gd name="T61" fmla="*/ 2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31"/>
                <a:gd name="T95" fmla="*/ 56 w 56"/>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31">
                  <a:moveTo>
                    <a:pt x="0" y="2"/>
                  </a:moveTo>
                  <a:lnTo>
                    <a:pt x="4" y="8"/>
                  </a:lnTo>
                  <a:lnTo>
                    <a:pt x="10" y="13"/>
                  </a:lnTo>
                  <a:lnTo>
                    <a:pt x="16" y="17"/>
                  </a:lnTo>
                  <a:lnTo>
                    <a:pt x="23" y="20"/>
                  </a:lnTo>
                  <a:lnTo>
                    <a:pt x="30" y="23"/>
                  </a:lnTo>
                  <a:lnTo>
                    <a:pt x="38" y="26"/>
                  </a:lnTo>
                  <a:lnTo>
                    <a:pt x="46" y="29"/>
                  </a:lnTo>
                  <a:lnTo>
                    <a:pt x="53" y="30"/>
                  </a:lnTo>
                  <a:lnTo>
                    <a:pt x="54" y="30"/>
                  </a:lnTo>
                  <a:lnTo>
                    <a:pt x="55" y="30"/>
                  </a:lnTo>
                  <a:lnTo>
                    <a:pt x="55" y="29"/>
                  </a:lnTo>
                  <a:lnTo>
                    <a:pt x="55" y="28"/>
                  </a:lnTo>
                  <a:lnTo>
                    <a:pt x="54" y="28"/>
                  </a:lnTo>
                  <a:lnTo>
                    <a:pt x="54" y="27"/>
                  </a:lnTo>
                  <a:lnTo>
                    <a:pt x="47" y="25"/>
                  </a:lnTo>
                  <a:lnTo>
                    <a:pt x="40" y="23"/>
                  </a:lnTo>
                  <a:lnTo>
                    <a:pt x="33" y="21"/>
                  </a:lnTo>
                  <a:lnTo>
                    <a:pt x="26" y="18"/>
                  </a:lnTo>
                  <a:lnTo>
                    <a:pt x="19" y="15"/>
                  </a:lnTo>
                  <a:lnTo>
                    <a:pt x="14" y="11"/>
                  </a:lnTo>
                  <a:lnTo>
                    <a:pt x="8" y="7"/>
                  </a:lnTo>
                  <a:lnTo>
                    <a:pt x="3" y="1"/>
                  </a:lnTo>
                  <a:lnTo>
                    <a:pt x="3" y="0"/>
                  </a:lnTo>
                  <a:lnTo>
                    <a:pt x="2" y="0"/>
                  </a:lnTo>
                  <a:lnTo>
                    <a:pt x="1" y="0"/>
                  </a:lnTo>
                  <a:lnTo>
                    <a:pt x="1" y="1"/>
                  </a:lnTo>
                  <a:lnTo>
                    <a:pt x="0" y="1"/>
                  </a:lnTo>
                  <a:lnTo>
                    <a:pt x="0" y="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1" name="Freeform 142"/>
            <p:cNvSpPr>
              <a:spLocks/>
            </p:cNvSpPr>
            <p:nvPr/>
          </p:nvSpPr>
          <p:spPr bwMode="auto">
            <a:xfrm>
              <a:off x="1042" y="2834"/>
              <a:ext cx="70" cy="34"/>
            </a:xfrm>
            <a:custGeom>
              <a:avLst/>
              <a:gdLst>
                <a:gd name="T0" fmla="*/ 3 w 70"/>
                <a:gd name="T1" fmla="*/ 17 h 34"/>
                <a:gd name="T2" fmla="*/ 4 w 70"/>
                <a:gd name="T3" fmla="*/ 14 h 34"/>
                <a:gd name="T4" fmla="*/ 6 w 70"/>
                <a:gd name="T5" fmla="*/ 12 h 34"/>
                <a:gd name="T6" fmla="*/ 7 w 70"/>
                <a:gd name="T7" fmla="*/ 8 h 34"/>
                <a:gd name="T8" fmla="*/ 10 w 70"/>
                <a:gd name="T9" fmla="*/ 2 h 34"/>
                <a:gd name="T10" fmla="*/ 10 w 70"/>
                <a:gd name="T11" fmla="*/ 3 h 34"/>
                <a:gd name="T12" fmla="*/ 18 w 70"/>
                <a:gd name="T13" fmla="*/ 8 h 34"/>
                <a:gd name="T14" fmla="*/ 27 w 70"/>
                <a:gd name="T15" fmla="*/ 12 h 34"/>
                <a:gd name="T16" fmla="*/ 36 w 70"/>
                <a:gd name="T17" fmla="*/ 15 h 34"/>
                <a:gd name="T18" fmla="*/ 45 w 70"/>
                <a:gd name="T19" fmla="*/ 18 h 34"/>
                <a:gd name="T20" fmla="*/ 51 w 70"/>
                <a:gd name="T21" fmla="*/ 21 h 34"/>
                <a:gd name="T22" fmla="*/ 55 w 70"/>
                <a:gd name="T23" fmla="*/ 25 h 34"/>
                <a:gd name="T24" fmla="*/ 59 w 70"/>
                <a:gd name="T25" fmla="*/ 30 h 34"/>
                <a:gd name="T26" fmla="*/ 66 w 70"/>
                <a:gd name="T27" fmla="*/ 33 h 34"/>
                <a:gd name="T28" fmla="*/ 68 w 70"/>
                <a:gd name="T29" fmla="*/ 32 h 34"/>
                <a:gd name="T30" fmla="*/ 69 w 70"/>
                <a:gd name="T31" fmla="*/ 31 h 34"/>
                <a:gd name="T32" fmla="*/ 68 w 70"/>
                <a:gd name="T33" fmla="*/ 30 h 34"/>
                <a:gd name="T34" fmla="*/ 62 w 70"/>
                <a:gd name="T35" fmla="*/ 27 h 34"/>
                <a:gd name="T36" fmla="*/ 58 w 70"/>
                <a:gd name="T37" fmla="*/ 23 h 34"/>
                <a:gd name="T38" fmla="*/ 53 w 70"/>
                <a:gd name="T39" fmla="*/ 19 h 34"/>
                <a:gd name="T40" fmla="*/ 49 w 70"/>
                <a:gd name="T41" fmla="*/ 16 h 34"/>
                <a:gd name="T42" fmla="*/ 40 w 70"/>
                <a:gd name="T43" fmla="*/ 12 h 34"/>
                <a:gd name="T44" fmla="*/ 31 w 70"/>
                <a:gd name="T45" fmla="*/ 9 h 34"/>
                <a:gd name="T46" fmla="*/ 23 w 70"/>
                <a:gd name="T47" fmla="*/ 6 h 34"/>
                <a:gd name="T48" fmla="*/ 14 w 70"/>
                <a:gd name="T49" fmla="*/ 2 h 34"/>
                <a:gd name="T50" fmla="*/ 8 w 70"/>
                <a:gd name="T51" fmla="*/ 0 h 34"/>
                <a:gd name="T52" fmla="*/ 4 w 70"/>
                <a:gd name="T53" fmla="*/ 6 h 34"/>
                <a:gd name="T54" fmla="*/ 3 w 70"/>
                <a:gd name="T55" fmla="*/ 8 h 34"/>
                <a:gd name="T56" fmla="*/ 2 w 70"/>
                <a:gd name="T57" fmla="*/ 12 h 34"/>
                <a:gd name="T58" fmla="*/ 1 w 70"/>
                <a:gd name="T59" fmla="*/ 15 h 34"/>
                <a:gd name="T60" fmla="*/ 0 w 70"/>
                <a:gd name="T61" fmla="*/ 17 h 34"/>
                <a:gd name="T62" fmla="*/ 0 w 70"/>
                <a:gd name="T63" fmla="*/ 18 h 34"/>
                <a:gd name="T64" fmla="*/ 2 w 70"/>
                <a:gd name="T65" fmla="*/ 19 h 34"/>
                <a:gd name="T66" fmla="*/ 3 w 70"/>
                <a:gd name="T67" fmla="*/ 18 h 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0"/>
                <a:gd name="T103" fmla="*/ 0 h 34"/>
                <a:gd name="T104" fmla="*/ 70 w 70"/>
                <a:gd name="T105" fmla="*/ 34 h 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0" h="34">
                  <a:moveTo>
                    <a:pt x="3" y="18"/>
                  </a:moveTo>
                  <a:lnTo>
                    <a:pt x="3" y="17"/>
                  </a:lnTo>
                  <a:lnTo>
                    <a:pt x="4" y="15"/>
                  </a:lnTo>
                  <a:lnTo>
                    <a:pt x="4" y="14"/>
                  </a:lnTo>
                  <a:lnTo>
                    <a:pt x="5" y="12"/>
                  </a:lnTo>
                  <a:lnTo>
                    <a:pt x="6" y="12"/>
                  </a:lnTo>
                  <a:lnTo>
                    <a:pt x="6" y="10"/>
                  </a:lnTo>
                  <a:lnTo>
                    <a:pt x="7" y="8"/>
                  </a:lnTo>
                  <a:lnTo>
                    <a:pt x="10" y="2"/>
                  </a:lnTo>
                  <a:lnTo>
                    <a:pt x="8" y="3"/>
                  </a:lnTo>
                  <a:lnTo>
                    <a:pt x="10" y="3"/>
                  </a:lnTo>
                  <a:lnTo>
                    <a:pt x="14" y="5"/>
                  </a:lnTo>
                  <a:lnTo>
                    <a:pt x="18" y="8"/>
                  </a:lnTo>
                  <a:lnTo>
                    <a:pt x="23" y="9"/>
                  </a:lnTo>
                  <a:lnTo>
                    <a:pt x="27" y="12"/>
                  </a:lnTo>
                  <a:lnTo>
                    <a:pt x="31" y="13"/>
                  </a:lnTo>
                  <a:lnTo>
                    <a:pt x="36" y="15"/>
                  </a:lnTo>
                  <a:lnTo>
                    <a:pt x="40" y="16"/>
                  </a:lnTo>
                  <a:lnTo>
                    <a:pt x="45" y="18"/>
                  </a:lnTo>
                  <a:lnTo>
                    <a:pt x="48" y="19"/>
                  </a:lnTo>
                  <a:lnTo>
                    <a:pt x="51" y="21"/>
                  </a:lnTo>
                  <a:lnTo>
                    <a:pt x="53" y="23"/>
                  </a:lnTo>
                  <a:lnTo>
                    <a:pt x="55" y="25"/>
                  </a:lnTo>
                  <a:lnTo>
                    <a:pt x="58" y="28"/>
                  </a:lnTo>
                  <a:lnTo>
                    <a:pt x="59" y="30"/>
                  </a:lnTo>
                  <a:lnTo>
                    <a:pt x="63" y="31"/>
                  </a:lnTo>
                  <a:lnTo>
                    <a:pt x="66" y="33"/>
                  </a:lnTo>
                  <a:lnTo>
                    <a:pt x="67" y="33"/>
                  </a:lnTo>
                  <a:lnTo>
                    <a:pt x="68" y="32"/>
                  </a:lnTo>
                  <a:lnTo>
                    <a:pt x="69" y="31"/>
                  </a:lnTo>
                  <a:lnTo>
                    <a:pt x="68" y="31"/>
                  </a:lnTo>
                  <a:lnTo>
                    <a:pt x="68" y="30"/>
                  </a:lnTo>
                  <a:lnTo>
                    <a:pt x="65" y="28"/>
                  </a:lnTo>
                  <a:lnTo>
                    <a:pt x="62" y="27"/>
                  </a:lnTo>
                  <a:lnTo>
                    <a:pt x="59" y="25"/>
                  </a:lnTo>
                  <a:lnTo>
                    <a:pt x="58" y="23"/>
                  </a:lnTo>
                  <a:lnTo>
                    <a:pt x="56" y="21"/>
                  </a:lnTo>
                  <a:lnTo>
                    <a:pt x="53" y="19"/>
                  </a:lnTo>
                  <a:lnTo>
                    <a:pt x="52" y="18"/>
                  </a:lnTo>
                  <a:lnTo>
                    <a:pt x="49" y="16"/>
                  </a:lnTo>
                  <a:lnTo>
                    <a:pt x="45" y="14"/>
                  </a:lnTo>
                  <a:lnTo>
                    <a:pt x="40" y="12"/>
                  </a:lnTo>
                  <a:lnTo>
                    <a:pt x="36" y="11"/>
                  </a:lnTo>
                  <a:lnTo>
                    <a:pt x="31" y="9"/>
                  </a:lnTo>
                  <a:lnTo>
                    <a:pt x="27" y="8"/>
                  </a:lnTo>
                  <a:lnTo>
                    <a:pt x="23" y="6"/>
                  </a:lnTo>
                  <a:lnTo>
                    <a:pt x="18" y="4"/>
                  </a:lnTo>
                  <a:lnTo>
                    <a:pt x="14" y="2"/>
                  </a:lnTo>
                  <a:lnTo>
                    <a:pt x="9" y="0"/>
                  </a:lnTo>
                  <a:lnTo>
                    <a:pt x="8" y="0"/>
                  </a:lnTo>
                  <a:lnTo>
                    <a:pt x="7" y="1"/>
                  </a:lnTo>
                  <a:lnTo>
                    <a:pt x="4" y="6"/>
                  </a:lnTo>
                  <a:lnTo>
                    <a:pt x="3" y="8"/>
                  </a:lnTo>
                  <a:lnTo>
                    <a:pt x="3" y="10"/>
                  </a:lnTo>
                  <a:lnTo>
                    <a:pt x="2" y="12"/>
                  </a:lnTo>
                  <a:lnTo>
                    <a:pt x="2" y="13"/>
                  </a:lnTo>
                  <a:lnTo>
                    <a:pt x="1" y="15"/>
                  </a:lnTo>
                  <a:lnTo>
                    <a:pt x="0" y="15"/>
                  </a:lnTo>
                  <a:lnTo>
                    <a:pt x="0" y="17"/>
                  </a:lnTo>
                  <a:lnTo>
                    <a:pt x="0" y="18"/>
                  </a:lnTo>
                  <a:lnTo>
                    <a:pt x="1" y="19"/>
                  </a:lnTo>
                  <a:lnTo>
                    <a:pt x="2" y="19"/>
                  </a:lnTo>
                  <a:lnTo>
                    <a:pt x="3" y="19"/>
                  </a:lnTo>
                  <a:lnTo>
                    <a:pt x="3" y="18"/>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2" name="Freeform 143"/>
            <p:cNvSpPr>
              <a:spLocks/>
            </p:cNvSpPr>
            <p:nvPr/>
          </p:nvSpPr>
          <p:spPr bwMode="auto">
            <a:xfrm>
              <a:off x="1073" y="2849"/>
              <a:ext cx="36" cy="63"/>
            </a:xfrm>
            <a:custGeom>
              <a:avLst/>
              <a:gdLst>
                <a:gd name="T0" fmla="*/ 1 w 36"/>
                <a:gd name="T1" fmla="*/ 3 h 63"/>
                <a:gd name="T2" fmla="*/ 4 w 36"/>
                <a:gd name="T3" fmla="*/ 6 h 63"/>
                <a:gd name="T4" fmla="*/ 7 w 36"/>
                <a:gd name="T5" fmla="*/ 9 h 63"/>
                <a:gd name="T6" fmla="*/ 10 w 36"/>
                <a:gd name="T7" fmla="*/ 12 h 63"/>
                <a:gd name="T8" fmla="*/ 13 w 36"/>
                <a:gd name="T9" fmla="*/ 15 h 63"/>
                <a:gd name="T10" fmla="*/ 16 w 36"/>
                <a:gd name="T11" fmla="*/ 18 h 63"/>
                <a:gd name="T12" fmla="*/ 19 w 36"/>
                <a:gd name="T13" fmla="*/ 21 h 63"/>
                <a:gd name="T14" fmla="*/ 23 w 36"/>
                <a:gd name="T15" fmla="*/ 24 h 63"/>
                <a:gd name="T16" fmla="*/ 25 w 36"/>
                <a:gd name="T17" fmla="*/ 28 h 63"/>
                <a:gd name="T18" fmla="*/ 26 w 36"/>
                <a:gd name="T19" fmla="*/ 32 h 63"/>
                <a:gd name="T20" fmla="*/ 27 w 36"/>
                <a:gd name="T21" fmla="*/ 35 h 63"/>
                <a:gd name="T22" fmla="*/ 28 w 36"/>
                <a:gd name="T23" fmla="*/ 40 h 63"/>
                <a:gd name="T24" fmla="*/ 29 w 36"/>
                <a:gd name="T25" fmla="*/ 44 h 63"/>
                <a:gd name="T26" fmla="*/ 30 w 36"/>
                <a:gd name="T27" fmla="*/ 48 h 63"/>
                <a:gd name="T28" fmla="*/ 30 w 36"/>
                <a:gd name="T29" fmla="*/ 53 h 63"/>
                <a:gd name="T30" fmla="*/ 30 w 36"/>
                <a:gd name="T31" fmla="*/ 57 h 63"/>
                <a:gd name="T32" fmla="*/ 32 w 36"/>
                <a:gd name="T33" fmla="*/ 61 h 63"/>
                <a:gd name="T34" fmla="*/ 33 w 36"/>
                <a:gd name="T35" fmla="*/ 62 h 63"/>
                <a:gd name="T36" fmla="*/ 33 w 36"/>
                <a:gd name="T37" fmla="*/ 62 h 63"/>
                <a:gd name="T38" fmla="*/ 34 w 36"/>
                <a:gd name="T39" fmla="*/ 62 h 63"/>
                <a:gd name="T40" fmla="*/ 35 w 36"/>
                <a:gd name="T41" fmla="*/ 62 h 63"/>
                <a:gd name="T42" fmla="*/ 35 w 36"/>
                <a:gd name="T43" fmla="*/ 61 h 63"/>
                <a:gd name="T44" fmla="*/ 35 w 36"/>
                <a:gd name="T45" fmla="*/ 60 h 63"/>
                <a:gd name="T46" fmla="*/ 35 w 36"/>
                <a:gd name="T47" fmla="*/ 59 h 63"/>
                <a:gd name="T48" fmla="*/ 34 w 36"/>
                <a:gd name="T49" fmla="*/ 57 h 63"/>
                <a:gd name="T50" fmla="*/ 33 w 36"/>
                <a:gd name="T51" fmla="*/ 53 h 63"/>
                <a:gd name="T52" fmla="*/ 33 w 36"/>
                <a:gd name="T53" fmla="*/ 50 h 63"/>
                <a:gd name="T54" fmla="*/ 32 w 36"/>
                <a:gd name="T55" fmla="*/ 47 h 63"/>
                <a:gd name="T56" fmla="*/ 32 w 36"/>
                <a:gd name="T57" fmla="*/ 43 h 63"/>
                <a:gd name="T58" fmla="*/ 31 w 36"/>
                <a:gd name="T59" fmla="*/ 40 h 63"/>
                <a:gd name="T60" fmla="*/ 30 w 36"/>
                <a:gd name="T61" fmla="*/ 37 h 63"/>
                <a:gd name="T62" fmla="*/ 30 w 36"/>
                <a:gd name="T63" fmla="*/ 33 h 63"/>
                <a:gd name="T64" fmla="*/ 28 w 36"/>
                <a:gd name="T65" fmla="*/ 28 h 63"/>
                <a:gd name="T66" fmla="*/ 26 w 36"/>
                <a:gd name="T67" fmla="*/ 22 h 63"/>
                <a:gd name="T68" fmla="*/ 23 w 36"/>
                <a:gd name="T69" fmla="*/ 19 h 63"/>
                <a:gd name="T70" fmla="*/ 19 w 36"/>
                <a:gd name="T71" fmla="*/ 15 h 63"/>
                <a:gd name="T72" fmla="*/ 15 w 36"/>
                <a:gd name="T73" fmla="*/ 11 h 63"/>
                <a:gd name="T74" fmla="*/ 10 w 36"/>
                <a:gd name="T75" fmla="*/ 8 h 63"/>
                <a:gd name="T76" fmla="*/ 6 w 36"/>
                <a:gd name="T77" fmla="*/ 4 h 63"/>
                <a:gd name="T78" fmla="*/ 3 w 36"/>
                <a:gd name="T79" fmla="*/ 0 h 63"/>
                <a:gd name="T80" fmla="*/ 2 w 36"/>
                <a:gd name="T81" fmla="*/ 0 h 63"/>
                <a:gd name="T82" fmla="*/ 2 w 36"/>
                <a:gd name="T83" fmla="*/ 0 h 63"/>
                <a:gd name="T84" fmla="*/ 1 w 36"/>
                <a:gd name="T85" fmla="*/ 0 h 63"/>
                <a:gd name="T86" fmla="*/ 1 w 36"/>
                <a:gd name="T87" fmla="*/ 1 h 63"/>
                <a:gd name="T88" fmla="*/ 0 w 36"/>
                <a:gd name="T89" fmla="*/ 1 h 63"/>
                <a:gd name="T90" fmla="*/ 0 w 36"/>
                <a:gd name="T91" fmla="*/ 2 h 63"/>
                <a:gd name="T92" fmla="*/ 1 w 36"/>
                <a:gd name="T93" fmla="*/ 2 h 63"/>
                <a:gd name="T94" fmla="*/ 1 w 36"/>
                <a:gd name="T95" fmla="*/ 3 h 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
                <a:gd name="T145" fmla="*/ 0 h 63"/>
                <a:gd name="T146" fmla="*/ 36 w 36"/>
                <a:gd name="T147" fmla="*/ 63 h 6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 h="63">
                  <a:moveTo>
                    <a:pt x="1" y="3"/>
                  </a:moveTo>
                  <a:lnTo>
                    <a:pt x="4" y="6"/>
                  </a:lnTo>
                  <a:lnTo>
                    <a:pt x="7" y="9"/>
                  </a:lnTo>
                  <a:lnTo>
                    <a:pt x="10" y="12"/>
                  </a:lnTo>
                  <a:lnTo>
                    <a:pt x="13" y="15"/>
                  </a:lnTo>
                  <a:lnTo>
                    <a:pt x="16" y="18"/>
                  </a:lnTo>
                  <a:lnTo>
                    <a:pt x="19" y="21"/>
                  </a:lnTo>
                  <a:lnTo>
                    <a:pt x="23" y="24"/>
                  </a:lnTo>
                  <a:lnTo>
                    <a:pt x="25" y="28"/>
                  </a:lnTo>
                  <a:lnTo>
                    <a:pt x="26" y="32"/>
                  </a:lnTo>
                  <a:lnTo>
                    <a:pt x="27" y="35"/>
                  </a:lnTo>
                  <a:lnTo>
                    <a:pt x="28" y="40"/>
                  </a:lnTo>
                  <a:lnTo>
                    <a:pt x="29" y="44"/>
                  </a:lnTo>
                  <a:lnTo>
                    <a:pt x="30" y="48"/>
                  </a:lnTo>
                  <a:lnTo>
                    <a:pt x="30" y="53"/>
                  </a:lnTo>
                  <a:lnTo>
                    <a:pt x="30" y="57"/>
                  </a:lnTo>
                  <a:lnTo>
                    <a:pt x="32" y="61"/>
                  </a:lnTo>
                  <a:lnTo>
                    <a:pt x="33" y="62"/>
                  </a:lnTo>
                  <a:lnTo>
                    <a:pt x="34" y="62"/>
                  </a:lnTo>
                  <a:lnTo>
                    <a:pt x="35" y="62"/>
                  </a:lnTo>
                  <a:lnTo>
                    <a:pt x="35" y="61"/>
                  </a:lnTo>
                  <a:lnTo>
                    <a:pt x="35" y="60"/>
                  </a:lnTo>
                  <a:lnTo>
                    <a:pt x="35" y="59"/>
                  </a:lnTo>
                  <a:lnTo>
                    <a:pt x="34" y="57"/>
                  </a:lnTo>
                  <a:lnTo>
                    <a:pt x="33" y="53"/>
                  </a:lnTo>
                  <a:lnTo>
                    <a:pt x="33" y="50"/>
                  </a:lnTo>
                  <a:lnTo>
                    <a:pt x="32" y="47"/>
                  </a:lnTo>
                  <a:lnTo>
                    <a:pt x="32" y="43"/>
                  </a:lnTo>
                  <a:lnTo>
                    <a:pt x="31" y="40"/>
                  </a:lnTo>
                  <a:lnTo>
                    <a:pt x="30" y="37"/>
                  </a:lnTo>
                  <a:lnTo>
                    <a:pt x="30" y="33"/>
                  </a:lnTo>
                  <a:lnTo>
                    <a:pt x="28" y="28"/>
                  </a:lnTo>
                  <a:lnTo>
                    <a:pt x="26" y="22"/>
                  </a:lnTo>
                  <a:lnTo>
                    <a:pt x="23" y="19"/>
                  </a:lnTo>
                  <a:lnTo>
                    <a:pt x="19" y="15"/>
                  </a:lnTo>
                  <a:lnTo>
                    <a:pt x="15" y="11"/>
                  </a:lnTo>
                  <a:lnTo>
                    <a:pt x="10" y="8"/>
                  </a:lnTo>
                  <a:lnTo>
                    <a:pt x="6" y="4"/>
                  </a:lnTo>
                  <a:lnTo>
                    <a:pt x="3" y="0"/>
                  </a:lnTo>
                  <a:lnTo>
                    <a:pt x="2" y="0"/>
                  </a:lnTo>
                  <a:lnTo>
                    <a:pt x="1" y="0"/>
                  </a:lnTo>
                  <a:lnTo>
                    <a:pt x="1" y="1"/>
                  </a:lnTo>
                  <a:lnTo>
                    <a:pt x="0" y="1"/>
                  </a:lnTo>
                  <a:lnTo>
                    <a:pt x="0" y="2"/>
                  </a:lnTo>
                  <a:lnTo>
                    <a:pt x="1" y="2"/>
                  </a:lnTo>
                  <a:lnTo>
                    <a:pt x="1" y="3"/>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3" name="Freeform 144"/>
            <p:cNvSpPr>
              <a:spLocks/>
            </p:cNvSpPr>
            <p:nvPr/>
          </p:nvSpPr>
          <p:spPr bwMode="auto">
            <a:xfrm>
              <a:off x="579" y="2539"/>
              <a:ext cx="148" cy="63"/>
            </a:xfrm>
            <a:custGeom>
              <a:avLst/>
              <a:gdLst>
                <a:gd name="T0" fmla="*/ 15 w 148"/>
                <a:gd name="T1" fmla="*/ 58 h 63"/>
                <a:gd name="T2" fmla="*/ 36 w 148"/>
                <a:gd name="T3" fmla="*/ 45 h 63"/>
                <a:gd name="T4" fmla="*/ 55 w 148"/>
                <a:gd name="T5" fmla="*/ 29 h 63"/>
                <a:gd name="T6" fmla="*/ 74 w 148"/>
                <a:gd name="T7" fmla="*/ 14 h 63"/>
                <a:gd name="T8" fmla="*/ 91 w 148"/>
                <a:gd name="T9" fmla="*/ 3 h 63"/>
                <a:gd name="T10" fmla="*/ 91 w 148"/>
                <a:gd name="T11" fmla="*/ 8 h 63"/>
                <a:gd name="T12" fmla="*/ 95 w 148"/>
                <a:gd name="T13" fmla="*/ 11 h 63"/>
                <a:gd name="T14" fmla="*/ 97 w 148"/>
                <a:gd name="T15" fmla="*/ 15 h 63"/>
                <a:gd name="T16" fmla="*/ 100 w 148"/>
                <a:gd name="T17" fmla="*/ 19 h 63"/>
                <a:gd name="T18" fmla="*/ 103 w 148"/>
                <a:gd name="T19" fmla="*/ 22 h 63"/>
                <a:gd name="T20" fmla="*/ 110 w 148"/>
                <a:gd name="T21" fmla="*/ 28 h 63"/>
                <a:gd name="T22" fmla="*/ 115 w 148"/>
                <a:gd name="T23" fmla="*/ 34 h 63"/>
                <a:gd name="T24" fmla="*/ 122 w 148"/>
                <a:gd name="T25" fmla="*/ 40 h 63"/>
                <a:gd name="T26" fmla="*/ 127 w 148"/>
                <a:gd name="T27" fmla="*/ 46 h 63"/>
                <a:gd name="T28" fmla="*/ 131 w 148"/>
                <a:gd name="T29" fmla="*/ 49 h 63"/>
                <a:gd name="T30" fmla="*/ 135 w 148"/>
                <a:gd name="T31" fmla="*/ 52 h 63"/>
                <a:gd name="T32" fmla="*/ 140 w 148"/>
                <a:gd name="T33" fmla="*/ 53 h 63"/>
                <a:gd name="T34" fmla="*/ 144 w 148"/>
                <a:gd name="T35" fmla="*/ 56 h 63"/>
                <a:gd name="T36" fmla="*/ 146 w 148"/>
                <a:gd name="T37" fmla="*/ 56 h 63"/>
                <a:gd name="T38" fmla="*/ 147 w 148"/>
                <a:gd name="T39" fmla="*/ 55 h 63"/>
                <a:gd name="T40" fmla="*/ 147 w 148"/>
                <a:gd name="T41" fmla="*/ 53 h 63"/>
                <a:gd name="T42" fmla="*/ 146 w 148"/>
                <a:gd name="T43" fmla="*/ 53 h 63"/>
                <a:gd name="T44" fmla="*/ 141 w 148"/>
                <a:gd name="T45" fmla="*/ 51 h 63"/>
                <a:gd name="T46" fmla="*/ 138 w 148"/>
                <a:gd name="T47" fmla="*/ 49 h 63"/>
                <a:gd name="T48" fmla="*/ 134 w 148"/>
                <a:gd name="T49" fmla="*/ 47 h 63"/>
                <a:gd name="T50" fmla="*/ 130 w 148"/>
                <a:gd name="T51" fmla="*/ 43 h 63"/>
                <a:gd name="T52" fmla="*/ 125 w 148"/>
                <a:gd name="T53" fmla="*/ 37 h 63"/>
                <a:gd name="T54" fmla="*/ 118 w 148"/>
                <a:gd name="T55" fmla="*/ 32 h 63"/>
                <a:gd name="T56" fmla="*/ 112 w 148"/>
                <a:gd name="T57" fmla="*/ 26 h 63"/>
                <a:gd name="T58" fmla="*/ 107 w 148"/>
                <a:gd name="T59" fmla="*/ 20 h 63"/>
                <a:gd name="T60" fmla="*/ 104 w 148"/>
                <a:gd name="T61" fmla="*/ 17 h 63"/>
                <a:gd name="T62" fmla="*/ 102 w 148"/>
                <a:gd name="T63" fmla="*/ 15 h 63"/>
                <a:gd name="T64" fmla="*/ 100 w 148"/>
                <a:gd name="T65" fmla="*/ 12 h 63"/>
                <a:gd name="T66" fmla="*/ 98 w 148"/>
                <a:gd name="T67" fmla="*/ 9 h 63"/>
                <a:gd name="T68" fmla="*/ 90 w 148"/>
                <a:gd name="T69" fmla="*/ 1 h 63"/>
                <a:gd name="T70" fmla="*/ 89 w 148"/>
                <a:gd name="T71" fmla="*/ 0 h 63"/>
                <a:gd name="T72" fmla="*/ 72 w 148"/>
                <a:gd name="T73" fmla="*/ 11 h 63"/>
                <a:gd name="T74" fmla="*/ 53 w 148"/>
                <a:gd name="T75" fmla="*/ 27 h 63"/>
                <a:gd name="T76" fmla="*/ 34 w 148"/>
                <a:gd name="T77" fmla="*/ 41 h 63"/>
                <a:gd name="T78" fmla="*/ 13 w 148"/>
                <a:gd name="T79" fmla="*/ 54 h 63"/>
                <a:gd name="T80" fmla="*/ 1 w 148"/>
                <a:gd name="T81" fmla="*/ 59 h 63"/>
                <a:gd name="T82" fmla="*/ 0 w 148"/>
                <a:gd name="T83" fmla="*/ 60 h 63"/>
                <a:gd name="T84" fmla="*/ 1 w 148"/>
                <a:gd name="T85" fmla="*/ 61 h 63"/>
                <a:gd name="T86" fmla="*/ 2 w 148"/>
                <a:gd name="T87" fmla="*/ 62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8"/>
                <a:gd name="T133" fmla="*/ 0 h 63"/>
                <a:gd name="T134" fmla="*/ 148 w 148"/>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8" h="63">
                  <a:moveTo>
                    <a:pt x="3" y="62"/>
                  </a:moveTo>
                  <a:lnTo>
                    <a:pt x="15" y="58"/>
                  </a:lnTo>
                  <a:lnTo>
                    <a:pt x="25" y="52"/>
                  </a:lnTo>
                  <a:lnTo>
                    <a:pt x="36" y="45"/>
                  </a:lnTo>
                  <a:lnTo>
                    <a:pt x="46" y="37"/>
                  </a:lnTo>
                  <a:lnTo>
                    <a:pt x="55" y="29"/>
                  </a:lnTo>
                  <a:lnTo>
                    <a:pt x="65" y="22"/>
                  </a:lnTo>
                  <a:lnTo>
                    <a:pt x="74" y="14"/>
                  </a:lnTo>
                  <a:lnTo>
                    <a:pt x="84" y="7"/>
                  </a:lnTo>
                  <a:lnTo>
                    <a:pt x="91" y="3"/>
                  </a:lnTo>
                  <a:lnTo>
                    <a:pt x="88" y="3"/>
                  </a:lnTo>
                  <a:lnTo>
                    <a:pt x="91" y="8"/>
                  </a:lnTo>
                  <a:lnTo>
                    <a:pt x="93" y="9"/>
                  </a:lnTo>
                  <a:lnTo>
                    <a:pt x="95" y="11"/>
                  </a:lnTo>
                  <a:lnTo>
                    <a:pt x="96" y="13"/>
                  </a:lnTo>
                  <a:lnTo>
                    <a:pt x="97" y="15"/>
                  </a:lnTo>
                  <a:lnTo>
                    <a:pt x="98" y="16"/>
                  </a:lnTo>
                  <a:lnTo>
                    <a:pt x="100" y="19"/>
                  </a:lnTo>
                  <a:lnTo>
                    <a:pt x="101" y="21"/>
                  </a:lnTo>
                  <a:lnTo>
                    <a:pt x="103" y="22"/>
                  </a:lnTo>
                  <a:lnTo>
                    <a:pt x="107" y="25"/>
                  </a:lnTo>
                  <a:lnTo>
                    <a:pt x="110" y="28"/>
                  </a:lnTo>
                  <a:lnTo>
                    <a:pt x="112" y="31"/>
                  </a:lnTo>
                  <a:lnTo>
                    <a:pt x="115" y="34"/>
                  </a:lnTo>
                  <a:lnTo>
                    <a:pt x="118" y="36"/>
                  </a:lnTo>
                  <a:lnTo>
                    <a:pt x="122" y="40"/>
                  </a:lnTo>
                  <a:lnTo>
                    <a:pt x="125" y="42"/>
                  </a:lnTo>
                  <a:lnTo>
                    <a:pt x="127" y="46"/>
                  </a:lnTo>
                  <a:lnTo>
                    <a:pt x="129" y="47"/>
                  </a:lnTo>
                  <a:lnTo>
                    <a:pt x="131" y="49"/>
                  </a:lnTo>
                  <a:lnTo>
                    <a:pt x="133" y="50"/>
                  </a:lnTo>
                  <a:lnTo>
                    <a:pt x="135" y="52"/>
                  </a:lnTo>
                  <a:lnTo>
                    <a:pt x="138" y="53"/>
                  </a:lnTo>
                  <a:lnTo>
                    <a:pt x="140" y="53"/>
                  </a:lnTo>
                  <a:lnTo>
                    <a:pt x="141" y="55"/>
                  </a:lnTo>
                  <a:lnTo>
                    <a:pt x="144" y="56"/>
                  </a:lnTo>
                  <a:lnTo>
                    <a:pt x="145" y="56"/>
                  </a:lnTo>
                  <a:lnTo>
                    <a:pt x="146" y="56"/>
                  </a:lnTo>
                  <a:lnTo>
                    <a:pt x="146" y="55"/>
                  </a:lnTo>
                  <a:lnTo>
                    <a:pt x="147" y="55"/>
                  </a:lnTo>
                  <a:lnTo>
                    <a:pt x="147" y="54"/>
                  </a:lnTo>
                  <a:lnTo>
                    <a:pt x="147" y="53"/>
                  </a:lnTo>
                  <a:lnTo>
                    <a:pt x="146" y="53"/>
                  </a:lnTo>
                  <a:lnTo>
                    <a:pt x="144" y="52"/>
                  </a:lnTo>
                  <a:lnTo>
                    <a:pt x="141" y="51"/>
                  </a:lnTo>
                  <a:lnTo>
                    <a:pt x="140" y="50"/>
                  </a:lnTo>
                  <a:lnTo>
                    <a:pt x="138" y="49"/>
                  </a:lnTo>
                  <a:lnTo>
                    <a:pt x="136" y="47"/>
                  </a:lnTo>
                  <a:lnTo>
                    <a:pt x="134" y="47"/>
                  </a:lnTo>
                  <a:lnTo>
                    <a:pt x="132" y="45"/>
                  </a:lnTo>
                  <a:lnTo>
                    <a:pt x="130" y="43"/>
                  </a:lnTo>
                  <a:lnTo>
                    <a:pt x="127" y="40"/>
                  </a:lnTo>
                  <a:lnTo>
                    <a:pt x="125" y="37"/>
                  </a:lnTo>
                  <a:lnTo>
                    <a:pt x="122" y="34"/>
                  </a:lnTo>
                  <a:lnTo>
                    <a:pt x="118" y="32"/>
                  </a:lnTo>
                  <a:lnTo>
                    <a:pt x="116" y="28"/>
                  </a:lnTo>
                  <a:lnTo>
                    <a:pt x="112" y="26"/>
                  </a:lnTo>
                  <a:lnTo>
                    <a:pt x="110" y="22"/>
                  </a:lnTo>
                  <a:lnTo>
                    <a:pt x="107" y="20"/>
                  </a:lnTo>
                  <a:lnTo>
                    <a:pt x="105" y="19"/>
                  </a:lnTo>
                  <a:lnTo>
                    <a:pt x="104" y="17"/>
                  </a:lnTo>
                  <a:lnTo>
                    <a:pt x="103" y="16"/>
                  </a:lnTo>
                  <a:lnTo>
                    <a:pt x="102" y="15"/>
                  </a:lnTo>
                  <a:lnTo>
                    <a:pt x="101" y="14"/>
                  </a:lnTo>
                  <a:lnTo>
                    <a:pt x="100" y="12"/>
                  </a:lnTo>
                  <a:lnTo>
                    <a:pt x="99" y="11"/>
                  </a:lnTo>
                  <a:lnTo>
                    <a:pt x="98" y="9"/>
                  </a:lnTo>
                  <a:lnTo>
                    <a:pt x="91" y="1"/>
                  </a:lnTo>
                  <a:lnTo>
                    <a:pt x="90" y="1"/>
                  </a:lnTo>
                  <a:lnTo>
                    <a:pt x="90" y="0"/>
                  </a:lnTo>
                  <a:lnTo>
                    <a:pt x="89" y="0"/>
                  </a:lnTo>
                  <a:lnTo>
                    <a:pt x="81" y="3"/>
                  </a:lnTo>
                  <a:lnTo>
                    <a:pt x="72" y="11"/>
                  </a:lnTo>
                  <a:lnTo>
                    <a:pt x="63" y="19"/>
                  </a:lnTo>
                  <a:lnTo>
                    <a:pt x="53" y="27"/>
                  </a:lnTo>
                  <a:lnTo>
                    <a:pt x="44" y="34"/>
                  </a:lnTo>
                  <a:lnTo>
                    <a:pt x="34" y="41"/>
                  </a:lnTo>
                  <a:lnTo>
                    <a:pt x="23" y="48"/>
                  </a:lnTo>
                  <a:lnTo>
                    <a:pt x="13" y="54"/>
                  </a:lnTo>
                  <a:lnTo>
                    <a:pt x="2" y="59"/>
                  </a:lnTo>
                  <a:lnTo>
                    <a:pt x="1" y="59"/>
                  </a:lnTo>
                  <a:lnTo>
                    <a:pt x="0" y="60"/>
                  </a:lnTo>
                  <a:lnTo>
                    <a:pt x="0" y="61"/>
                  </a:lnTo>
                  <a:lnTo>
                    <a:pt x="1" y="61"/>
                  </a:lnTo>
                  <a:lnTo>
                    <a:pt x="1" y="62"/>
                  </a:lnTo>
                  <a:lnTo>
                    <a:pt x="2" y="62"/>
                  </a:lnTo>
                  <a:lnTo>
                    <a:pt x="3" y="6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4" name="Freeform 145"/>
            <p:cNvSpPr>
              <a:spLocks/>
            </p:cNvSpPr>
            <p:nvPr/>
          </p:nvSpPr>
          <p:spPr bwMode="auto">
            <a:xfrm>
              <a:off x="692" y="2561"/>
              <a:ext cx="49" cy="8"/>
            </a:xfrm>
            <a:custGeom>
              <a:avLst/>
              <a:gdLst>
                <a:gd name="T0" fmla="*/ 2 w 49"/>
                <a:gd name="T1" fmla="*/ 7 h 8"/>
                <a:gd name="T2" fmla="*/ 3 w 49"/>
                <a:gd name="T3" fmla="*/ 7 h 8"/>
                <a:gd name="T4" fmla="*/ 4 w 49"/>
                <a:gd name="T5" fmla="*/ 6 h 8"/>
                <a:gd name="T6" fmla="*/ 5 w 49"/>
                <a:gd name="T7" fmla="*/ 6 h 8"/>
                <a:gd name="T8" fmla="*/ 6 w 49"/>
                <a:gd name="T9" fmla="*/ 6 h 8"/>
                <a:gd name="T10" fmla="*/ 6 w 49"/>
                <a:gd name="T11" fmla="*/ 5 h 8"/>
                <a:gd name="T12" fmla="*/ 7 w 49"/>
                <a:gd name="T13" fmla="*/ 5 h 8"/>
                <a:gd name="T14" fmla="*/ 7 w 49"/>
                <a:gd name="T15" fmla="*/ 5 h 8"/>
                <a:gd name="T16" fmla="*/ 8 w 49"/>
                <a:gd name="T17" fmla="*/ 5 h 8"/>
                <a:gd name="T18" fmla="*/ 13 w 49"/>
                <a:gd name="T19" fmla="*/ 5 h 8"/>
                <a:gd name="T20" fmla="*/ 18 w 49"/>
                <a:gd name="T21" fmla="*/ 5 h 8"/>
                <a:gd name="T22" fmla="*/ 23 w 49"/>
                <a:gd name="T23" fmla="*/ 5 h 8"/>
                <a:gd name="T24" fmla="*/ 28 w 49"/>
                <a:gd name="T25" fmla="*/ 4 h 8"/>
                <a:gd name="T26" fmla="*/ 33 w 49"/>
                <a:gd name="T27" fmla="*/ 4 h 8"/>
                <a:gd name="T28" fmla="*/ 38 w 49"/>
                <a:gd name="T29" fmla="*/ 3 h 8"/>
                <a:gd name="T30" fmla="*/ 42 w 49"/>
                <a:gd name="T31" fmla="*/ 3 h 8"/>
                <a:gd name="T32" fmla="*/ 47 w 49"/>
                <a:gd name="T33" fmla="*/ 2 h 8"/>
                <a:gd name="T34" fmla="*/ 48 w 49"/>
                <a:gd name="T35" fmla="*/ 2 h 8"/>
                <a:gd name="T36" fmla="*/ 48 w 49"/>
                <a:gd name="T37" fmla="*/ 1 h 8"/>
                <a:gd name="T38" fmla="*/ 48 w 49"/>
                <a:gd name="T39" fmla="*/ 1 h 8"/>
                <a:gd name="T40" fmla="*/ 48 w 49"/>
                <a:gd name="T41" fmla="*/ 0 h 8"/>
                <a:gd name="T42" fmla="*/ 47 w 49"/>
                <a:gd name="T43" fmla="*/ 0 h 8"/>
                <a:gd name="T44" fmla="*/ 47 w 49"/>
                <a:gd name="T45" fmla="*/ 0 h 8"/>
                <a:gd name="T46" fmla="*/ 46 w 49"/>
                <a:gd name="T47" fmla="*/ 0 h 8"/>
                <a:gd name="T48" fmla="*/ 41 w 49"/>
                <a:gd name="T49" fmla="*/ 1 h 8"/>
                <a:gd name="T50" fmla="*/ 37 w 49"/>
                <a:gd name="T51" fmla="*/ 2 h 8"/>
                <a:gd name="T52" fmla="*/ 33 w 49"/>
                <a:gd name="T53" fmla="*/ 2 h 8"/>
                <a:gd name="T54" fmla="*/ 29 w 49"/>
                <a:gd name="T55" fmla="*/ 2 h 8"/>
                <a:gd name="T56" fmla="*/ 25 w 49"/>
                <a:gd name="T57" fmla="*/ 3 h 8"/>
                <a:gd name="T58" fmla="*/ 20 w 49"/>
                <a:gd name="T59" fmla="*/ 3 h 8"/>
                <a:gd name="T60" fmla="*/ 16 w 49"/>
                <a:gd name="T61" fmla="*/ 3 h 8"/>
                <a:gd name="T62" fmla="*/ 11 w 49"/>
                <a:gd name="T63" fmla="*/ 3 h 8"/>
                <a:gd name="T64" fmla="*/ 10 w 49"/>
                <a:gd name="T65" fmla="*/ 3 h 8"/>
                <a:gd name="T66" fmla="*/ 8 w 49"/>
                <a:gd name="T67" fmla="*/ 3 h 8"/>
                <a:gd name="T68" fmla="*/ 7 w 49"/>
                <a:gd name="T69" fmla="*/ 3 h 8"/>
                <a:gd name="T70" fmla="*/ 6 w 49"/>
                <a:gd name="T71" fmla="*/ 3 h 8"/>
                <a:gd name="T72" fmla="*/ 4 w 49"/>
                <a:gd name="T73" fmla="*/ 4 h 8"/>
                <a:gd name="T74" fmla="*/ 2 w 49"/>
                <a:gd name="T75" fmla="*/ 4 h 8"/>
                <a:gd name="T76" fmla="*/ 2 w 49"/>
                <a:gd name="T77" fmla="*/ 5 h 8"/>
                <a:gd name="T78" fmla="*/ 1 w 49"/>
                <a:gd name="T79" fmla="*/ 5 h 8"/>
                <a:gd name="T80" fmla="*/ 1 w 49"/>
                <a:gd name="T81" fmla="*/ 5 h 8"/>
                <a:gd name="T82" fmla="*/ 0 w 49"/>
                <a:gd name="T83" fmla="*/ 5 h 8"/>
                <a:gd name="T84" fmla="*/ 0 w 49"/>
                <a:gd name="T85" fmla="*/ 6 h 8"/>
                <a:gd name="T86" fmla="*/ 0 w 49"/>
                <a:gd name="T87" fmla="*/ 6 h 8"/>
                <a:gd name="T88" fmla="*/ 0 w 49"/>
                <a:gd name="T89" fmla="*/ 7 h 8"/>
                <a:gd name="T90" fmla="*/ 1 w 49"/>
                <a:gd name="T91" fmla="*/ 7 h 8"/>
                <a:gd name="T92" fmla="*/ 2 w 49"/>
                <a:gd name="T93" fmla="*/ 7 h 8"/>
                <a:gd name="T94" fmla="*/ 2 w 49"/>
                <a:gd name="T95" fmla="*/ 7 h 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8"/>
                <a:gd name="T146" fmla="*/ 49 w 49"/>
                <a:gd name="T147" fmla="*/ 8 h 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8">
                  <a:moveTo>
                    <a:pt x="2" y="7"/>
                  </a:moveTo>
                  <a:lnTo>
                    <a:pt x="3" y="7"/>
                  </a:lnTo>
                  <a:lnTo>
                    <a:pt x="4" y="6"/>
                  </a:lnTo>
                  <a:lnTo>
                    <a:pt x="5" y="6"/>
                  </a:lnTo>
                  <a:lnTo>
                    <a:pt x="6" y="6"/>
                  </a:lnTo>
                  <a:lnTo>
                    <a:pt x="6" y="5"/>
                  </a:lnTo>
                  <a:lnTo>
                    <a:pt x="7" y="5"/>
                  </a:lnTo>
                  <a:lnTo>
                    <a:pt x="8" y="5"/>
                  </a:lnTo>
                  <a:lnTo>
                    <a:pt x="13" y="5"/>
                  </a:lnTo>
                  <a:lnTo>
                    <a:pt x="18" y="5"/>
                  </a:lnTo>
                  <a:lnTo>
                    <a:pt x="23" y="5"/>
                  </a:lnTo>
                  <a:lnTo>
                    <a:pt x="28" y="4"/>
                  </a:lnTo>
                  <a:lnTo>
                    <a:pt x="33" y="4"/>
                  </a:lnTo>
                  <a:lnTo>
                    <a:pt x="38" y="3"/>
                  </a:lnTo>
                  <a:lnTo>
                    <a:pt x="42" y="3"/>
                  </a:lnTo>
                  <a:lnTo>
                    <a:pt x="47" y="2"/>
                  </a:lnTo>
                  <a:lnTo>
                    <a:pt x="48" y="2"/>
                  </a:lnTo>
                  <a:lnTo>
                    <a:pt x="48" y="1"/>
                  </a:lnTo>
                  <a:lnTo>
                    <a:pt x="48" y="0"/>
                  </a:lnTo>
                  <a:lnTo>
                    <a:pt x="47" y="0"/>
                  </a:lnTo>
                  <a:lnTo>
                    <a:pt x="46" y="0"/>
                  </a:lnTo>
                  <a:lnTo>
                    <a:pt x="41" y="1"/>
                  </a:lnTo>
                  <a:lnTo>
                    <a:pt x="37" y="2"/>
                  </a:lnTo>
                  <a:lnTo>
                    <a:pt x="33" y="2"/>
                  </a:lnTo>
                  <a:lnTo>
                    <a:pt x="29" y="2"/>
                  </a:lnTo>
                  <a:lnTo>
                    <a:pt x="25" y="3"/>
                  </a:lnTo>
                  <a:lnTo>
                    <a:pt x="20" y="3"/>
                  </a:lnTo>
                  <a:lnTo>
                    <a:pt x="16" y="3"/>
                  </a:lnTo>
                  <a:lnTo>
                    <a:pt x="11" y="3"/>
                  </a:lnTo>
                  <a:lnTo>
                    <a:pt x="10" y="3"/>
                  </a:lnTo>
                  <a:lnTo>
                    <a:pt x="8" y="3"/>
                  </a:lnTo>
                  <a:lnTo>
                    <a:pt x="7" y="3"/>
                  </a:lnTo>
                  <a:lnTo>
                    <a:pt x="6" y="3"/>
                  </a:lnTo>
                  <a:lnTo>
                    <a:pt x="4" y="4"/>
                  </a:lnTo>
                  <a:lnTo>
                    <a:pt x="2" y="4"/>
                  </a:lnTo>
                  <a:lnTo>
                    <a:pt x="2" y="5"/>
                  </a:lnTo>
                  <a:lnTo>
                    <a:pt x="1" y="5"/>
                  </a:lnTo>
                  <a:lnTo>
                    <a:pt x="0" y="5"/>
                  </a:lnTo>
                  <a:lnTo>
                    <a:pt x="0" y="6"/>
                  </a:lnTo>
                  <a:lnTo>
                    <a:pt x="0" y="7"/>
                  </a:lnTo>
                  <a:lnTo>
                    <a:pt x="1" y="7"/>
                  </a:lnTo>
                  <a:lnTo>
                    <a:pt x="2" y="7"/>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5" name="Freeform 146"/>
            <p:cNvSpPr>
              <a:spLocks/>
            </p:cNvSpPr>
            <p:nvPr/>
          </p:nvSpPr>
          <p:spPr bwMode="auto">
            <a:xfrm>
              <a:off x="838" y="2588"/>
              <a:ext cx="67" cy="38"/>
            </a:xfrm>
            <a:custGeom>
              <a:avLst/>
              <a:gdLst>
                <a:gd name="T0" fmla="*/ 56 w 67"/>
                <a:gd name="T1" fmla="*/ 11 h 38"/>
                <a:gd name="T2" fmla="*/ 55 w 67"/>
                <a:gd name="T3" fmla="*/ 16 h 38"/>
                <a:gd name="T4" fmla="*/ 51 w 67"/>
                <a:gd name="T5" fmla="*/ 20 h 38"/>
                <a:gd name="T6" fmla="*/ 47 w 67"/>
                <a:gd name="T7" fmla="*/ 24 h 38"/>
                <a:gd name="T8" fmla="*/ 40 w 67"/>
                <a:gd name="T9" fmla="*/ 28 h 38"/>
                <a:gd name="T10" fmla="*/ 43 w 67"/>
                <a:gd name="T11" fmla="*/ 25 h 38"/>
                <a:gd name="T12" fmla="*/ 37 w 67"/>
                <a:gd name="T13" fmla="*/ 22 h 38"/>
                <a:gd name="T14" fmla="*/ 34 w 67"/>
                <a:gd name="T15" fmla="*/ 17 h 38"/>
                <a:gd name="T16" fmla="*/ 30 w 67"/>
                <a:gd name="T17" fmla="*/ 10 h 38"/>
                <a:gd name="T18" fmla="*/ 27 w 67"/>
                <a:gd name="T19" fmla="*/ 5 h 38"/>
                <a:gd name="T20" fmla="*/ 24 w 67"/>
                <a:gd name="T21" fmla="*/ 2 h 38"/>
                <a:gd name="T22" fmla="*/ 23 w 67"/>
                <a:gd name="T23" fmla="*/ 1 h 38"/>
                <a:gd name="T24" fmla="*/ 22 w 67"/>
                <a:gd name="T25" fmla="*/ 1 h 38"/>
                <a:gd name="T26" fmla="*/ 21 w 67"/>
                <a:gd name="T27" fmla="*/ 0 h 38"/>
                <a:gd name="T28" fmla="*/ 17 w 67"/>
                <a:gd name="T29" fmla="*/ 0 h 38"/>
                <a:gd name="T30" fmla="*/ 14 w 67"/>
                <a:gd name="T31" fmla="*/ 0 h 38"/>
                <a:gd name="T32" fmla="*/ 10 w 67"/>
                <a:gd name="T33" fmla="*/ 0 h 38"/>
                <a:gd name="T34" fmla="*/ 7 w 67"/>
                <a:gd name="T35" fmla="*/ 0 h 38"/>
                <a:gd name="T36" fmla="*/ 4 w 67"/>
                <a:gd name="T37" fmla="*/ 0 h 38"/>
                <a:gd name="T38" fmla="*/ 3 w 67"/>
                <a:gd name="T39" fmla="*/ 1 h 38"/>
                <a:gd name="T40" fmla="*/ 1 w 67"/>
                <a:gd name="T41" fmla="*/ 2 h 38"/>
                <a:gd name="T42" fmla="*/ 0 w 67"/>
                <a:gd name="T43" fmla="*/ 4 h 38"/>
                <a:gd name="T44" fmla="*/ 0 w 67"/>
                <a:gd name="T45" fmla="*/ 6 h 38"/>
                <a:gd name="T46" fmla="*/ 1 w 67"/>
                <a:gd name="T47" fmla="*/ 8 h 38"/>
                <a:gd name="T48" fmla="*/ 3 w 67"/>
                <a:gd name="T49" fmla="*/ 9 h 38"/>
                <a:gd name="T50" fmla="*/ 4 w 67"/>
                <a:gd name="T51" fmla="*/ 10 h 38"/>
                <a:gd name="T52" fmla="*/ 6 w 67"/>
                <a:gd name="T53" fmla="*/ 10 h 38"/>
                <a:gd name="T54" fmla="*/ 8 w 67"/>
                <a:gd name="T55" fmla="*/ 10 h 38"/>
                <a:gd name="T56" fmla="*/ 10 w 67"/>
                <a:gd name="T57" fmla="*/ 10 h 38"/>
                <a:gd name="T58" fmla="*/ 12 w 67"/>
                <a:gd name="T59" fmla="*/ 10 h 38"/>
                <a:gd name="T60" fmla="*/ 20 w 67"/>
                <a:gd name="T61" fmla="*/ 10 h 38"/>
                <a:gd name="T62" fmla="*/ 19 w 67"/>
                <a:gd name="T63" fmla="*/ 12 h 38"/>
                <a:gd name="T64" fmla="*/ 23 w 67"/>
                <a:gd name="T65" fmla="*/ 18 h 38"/>
                <a:gd name="T66" fmla="*/ 26 w 67"/>
                <a:gd name="T67" fmla="*/ 24 h 38"/>
                <a:gd name="T68" fmla="*/ 30 w 67"/>
                <a:gd name="T69" fmla="*/ 28 h 38"/>
                <a:gd name="T70" fmla="*/ 36 w 67"/>
                <a:gd name="T71" fmla="*/ 32 h 38"/>
                <a:gd name="T72" fmla="*/ 41 w 67"/>
                <a:gd name="T73" fmla="*/ 36 h 38"/>
                <a:gd name="T74" fmla="*/ 43 w 67"/>
                <a:gd name="T75" fmla="*/ 36 h 38"/>
                <a:gd name="T76" fmla="*/ 44 w 67"/>
                <a:gd name="T77" fmla="*/ 36 h 38"/>
                <a:gd name="T78" fmla="*/ 53 w 67"/>
                <a:gd name="T79" fmla="*/ 32 h 38"/>
                <a:gd name="T80" fmla="*/ 52 w 67"/>
                <a:gd name="T81" fmla="*/ 33 h 38"/>
                <a:gd name="T82" fmla="*/ 58 w 67"/>
                <a:gd name="T83" fmla="*/ 28 h 38"/>
                <a:gd name="T84" fmla="*/ 63 w 67"/>
                <a:gd name="T85" fmla="*/ 23 h 38"/>
                <a:gd name="T86" fmla="*/ 65 w 67"/>
                <a:gd name="T87" fmla="*/ 16 h 38"/>
                <a:gd name="T88" fmla="*/ 65 w 67"/>
                <a:gd name="T89" fmla="*/ 9 h 38"/>
                <a:gd name="T90" fmla="*/ 65 w 67"/>
                <a:gd name="T91" fmla="*/ 6 h 38"/>
                <a:gd name="T92" fmla="*/ 64 w 67"/>
                <a:gd name="T93" fmla="*/ 5 h 38"/>
                <a:gd name="T94" fmla="*/ 63 w 67"/>
                <a:gd name="T95" fmla="*/ 4 h 38"/>
                <a:gd name="T96" fmla="*/ 60 w 67"/>
                <a:gd name="T97" fmla="*/ 3 h 38"/>
                <a:gd name="T98" fmla="*/ 58 w 67"/>
                <a:gd name="T99" fmla="*/ 4 h 38"/>
                <a:gd name="T100" fmla="*/ 56 w 67"/>
                <a:gd name="T101" fmla="*/ 5 h 38"/>
                <a:gd name="T102" fmla="*/ 56 w 67"/>
                <a:gd name="T103" fmla="*/ 6 h 38"/>
                <a:gd name="T104" fmla="*/ 55 w 67"/>
                <a:gd name="T105" fmla="*/ 9 h 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
                <a:gd name="T160" fmla="*/ 0 h 38"/>
                <a:gd name="T161" fmla="*/ 67 w 67"/>
                <a:gd name="T162" fmla="*/ 38 h 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 h="38">
                  <a:moveTo>
                    <a:pt x="55" y="9"/>
                  </a:moveTo>
                  <a:lnTo>
                    <a:pt x="56" y="11"/>
                  </a:lnTo>
                  <a:lnTo>
                    <a:pt x="55" y="14"/>
                  </a:lnTo>
                  <a:lnTo>
                    <a:pt x="55" y="16"/>
                  </a:lnTo>
                  <a:lnTo>
                    <a:pt x="53" y="18"/>
                  </a:lnTo>
                  <a:lnTo>
                    <a:pt x="51" y="20"/>
                  </a:lnTo>
                  <a:lnTo>
                    <a:pt x="50" y="22"/>
                  </a:lnTo>
                  <a:lnTo>
                    <a:pt x="47" y="24"/>
                  </a:lnTo>
                  <a:lnTo>
                    <a:pt x="44" y="25"/>
                  </a:lnTo>
                  <a:lnTo>
                    <a:pt x="40" y="28"/>
                  </a:lnTo>
                  <a:lnTo>
                    <a:pt x="47" y="28"/>
                  </a:lnTo>
                  <a:lnTo>
                    <a:pt x="43" y="25"/>
                  </a:lnTo>
                  <a:lnTo>
                    <a:pt x="40" y="24"/>
                  </a:lnTo>
                  <a:lnTo>
                    <a:pt x="37" y="22"/>
                  </a:lnTo>
                  <a:lnTo>
                    <a:pt x="36" y="19"/>
                  </a:lnTo>
                  <a:lnTo>
                    <a:pt x="34" y="17"/>
                  </a:lnTo>
                  <a:lnTo>
                    <a:pt x="32" y="13"/>
                  </a:lnTo>
                  <a:lnTo>
                    <a:pt x="30" y="10"/>
                  </a:lnTo>
                  <a:lnTo>
                    <a:pt x="29" y="7"/>
                  </a:lnTo>
                  <a:lnTo>
                    <a:pt x="27" y="5"/>
                  </a:lnTo>
                  <a:lnTo>
                    <a:pt x="24" y="2"/>
                  </a:lnTo>
                  <a:lnTo>
                    <a:pt x="23" y="2"/>
                  </a:lnTo>
                  <a:lnTo>
                    <a:pt x="23" y="1"/>
                  </a:lnTo>
                  <a:lnTo>
                    <a:pt x="22" y="1"/>
                  </a:lnTo>
                  <a:lnTo>
                    <a:pt x="21" y="1"/>
                  </a:lnTo>
                  <a:lnTo>
                    <a:pt x="21" y="0"/>
                  </a:lnTo>
                  <a:lnTo>
                    <a:pt x="18" y="0"/>
                  </a:lnTo>
                  <a:lnTo>
                    <a:pt x="17" y="0"/>
                  </a:lnTo>
                  <a:lnTo>
                    <a:pt x="16" y="0"/>
                  </a:lnTo>
                  <a:lnTo>
                    <a:pt x="14" y="0"/>
                  </a:lnTo>
                  <a:lnTo>
                    <a:pt x="12" y="0"/>
                  </a:lnTo>
                  <a:lnTo>
                    <a:pt x="10" y="0"/>
                  </a:lnTo>
                  <a:lnTo>
                    <a:pt x="9" y="0"/>
                  </a:lnTo>
                  <a:lnTo>
                    <a:pt x="7" y="0"/>
                  </a:lnTo>
                  <a:lnTo>
                    <a:pt x="5" y="0"/>
                  </a:lnTo>
                  <a:lnTo>
                    <a:pt x="4" y="0"/>
                  </a:lnTo>
                  <a:lnTo>
                    <a:pt x="3" y="1"/>
                  </a:lnTo>
                  <a:lnTo>
                    <a:pt x="2" y="2"/>
                  </a:lnTo>
                  <a:lnTo>
                    <a:pt x="1" y="2"/>
                  </a:lnTo>
                  <a:lnTo>
                    <a:pt x="1" y="3"/>
                  </a:lnTo>
                  <a:lnTo>
                    <a:pt x="0" y="4"/>
                  </a:lnTo>
                  <a:lnTo>
                    <a:pt x="0" y="5"/>
                  </a:lnTo>
                  <a:lnTo>
                    <a:pt x="0" y="6"/>
                  </a:lnTo>
                  <a:lnTo>
                    <a:pt x="1" y="7"/>
                  </a:lnTo>
                  <a:lnTo>
                    <a:pt x="1" y="8"/>
                  </a:lnTo>
                  <a:lnTo>
                    <a:pt x="2" y="9"/>
                  </a:lnTo>
                  <a:lnTo>
                    <a:pt x="3" y="9"/>
                  </a:lnTo>
                  <a:lnTo>
                    <a:pt x="4" y="10"/>
                  </a:lnTo>
                  <a:lnTo>
                    <a:pt x="5" y="10"/>
                  </a:lnTo>
                  <a:lnTo>
                    <a:pt x="6" y="10"/>
                  </a:lnTo>
                  <a:lnTo>
                    <a:pt x="7" y="10"/>
                  </a:lnTo>
                  <a:lnTo>
                    <a:pt x="8" y="10"/>
                  </a:lnTo>
                  <a:lnTo>
                    <a:pt x="9" y="10"/>
                  </a:lnTo>
                  <a:lnTo>
                    <a:pt x="10" y="10"/>
                  </a:lnTo>
                  <a:lnTo>
                    <a:pt x="11" y="10"/>
                  </a:lnTo>
                  <a:lnTo>
                    <a:pt x="12" y="10"/>
                  </a:lnTo>
                  <a:lnTo>
                    <a:pt x="13" y="10"/>
                  </a:lnTo>
                  <a:lnTo>
                    <a:pt x="20" y="10"/>
                  </a:lnTo>
                  <a:lnTo>
                    <a:pt x="17" y="9"/>
                  </a:lnTo>
                  <a:lnTo>
                    <a:pt x="19" y="12"/>
                  </a:lnTo>
                  <a:lnTo>
                    <a:pt x="21" y="15"/>
                  </a:lnTo>
                  <a:lnTo>
                    <a:pt x="23" y="18"/>
                  </a:lnTo>
                  <a:lnTo>
                    <a:pt x="23" y="20"/>
                  </a:lnTo>
                  <a:lnTo>
                    <a:pt x="26" y="24"/>
                  </a:lnTo>
                  <a:lnTo>
                    <a:pt x="28" y="26"/>
                  </a:lnTo>
                  <a:lnTo>
                    <a:pt x="30" y="28"/>
                  </a:lnTo>
                  <a:lnTo>
                    <a:pt x="32" y="31"/>
                  </a:lnTo>
                  <a:lnTo>
                    <a:pt x="36" y="32"/>
                  </a:lnTo>
                  <a:lnTo>
                    <a:pt x="40" y="35"/>
                  </a:lnTo>
                  <a:lnTo>
                    <a:pt x="41" y="36"/>
                  </a:lnTo>
                  <a:lnTo>
                    <a:pt x="42" y="36"/>
                  </a:lnTo>
                  <a:lnTo>
                    <a:pt x="43" y="36"/>
                  </a:lnTo>
                  <a:lnTo>
                    <a:pt x="43" y="37"/>
                  </a:lnTo>
                  <a:lnTo>
                    <a:pt x="44" y="36"/>
                  </a:lnTo>
                  <a:lnTo>
                    <a:pt x="45" y="36"/>
                  </a:lnTo>
                  <a:lnTo>
                    <a:pt x="53" y="32"/>
                  </a:lnTo>
                  <a:lnTo>
                    <a:pt x="52" y="32"/>
                  </a:lnTo>
                  <a:lnTo>
                    <a:pt x="52" y="33"/>
                  </a:lnTo>
                  <a:lnTo>
                    <a:pt x="55" y="31"/>
                  </a:lnTo>
                  <a:lnTo>
                    <a:pt x="58" y="28"/>
                  </a:lnTo>
                  <a:lnTo>
                    <a:pt x="60" y="25"/>
                  </a:lnTo>
                  <a:lnTo>
                    <a:pt x="63" y="23"/>
                  </a:lnTo>
                  <a:lnTo>
                    <a:pt x="64" y="20"/>
                  </a:lnTo>
                  <a:lnTo>
                    <a:pt x="65" y="16"/>
                  </a:lnTo>
                  <a:lnTo>
                    <a:pt x="66" y="12"/>
                  </a:lnTo>
                  <a:lnTo>
                    <a:pt x="65" y="9"/>
                  </a:lnTo>
                  <a:lnTo>
                    <a:pt x="65" y="7"/>
                  </a:lnTo>
                  <a:lnTo>
                    <a:pt x="65" y="6"/>
                  </a:lnTo>
                  <a:lnTo>
                    <a:pt x="64" y="6"/>
                  </a:lnTo>
                  <a:lnTo>
                    <a:pt x="64" y="5"/>
                  </a:lnTo>
                  <a:lnTo>
                    <a:pt x="63" y="5"/>
                  </a:lnTo>
                  <a:lnTo>
                    <a:pt x="63" y="4"/>
                  </a:lnTo>
                  <a:lnTo>
                    <a:pt x="61" y="4"/>
                  </a:lnTo>
                  <a:lnTo>
                    <a:pt x="60" y="3"/>
                  </a:lnTo>
                  <a:lnTo>
                    <a:pt x="59" y="4"/>
                  </a:lnTo>
                  <a:lnTo>
                    <a:pt x="58" y="4"/>
                  </a:lnTo>
                  <a:lnTo>
                    <a:pt x="57" y="5"/>
                  </a:lnTo>
                  <a:lnTo>
                    <a:pt x="56" y="5"/>
                  </a:lnTo>
                  <a:lnTo>
                    <a:pt x="56" y="6"/>
                  </a:lnTo>
                  <a:lnTo>
                    <a:pt x="55" y="7"/>
                  </a:lnTo>
                  <a:lnTo>
                    <a:pt x="55" y="9"/>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6" name="Freeform 147"/>
            <p:cNvSpPr>
              <a:spLocks/>
            </p:cNvSpPr>
            <p:nvPr/>
          </p:nvSpPr>
          <p:spPr bwMode="auto">
            <a:xfrm>
              <a:off x="1088" y="2906"/>
              <a:ext cx="64" cy="79"/>
            </a:xfrm>
            <a:custGeom>
              <a:avLst/>
              <a:gdLst>
                <a:gd name="T0" fmla="*/ 6 w 64"/>
                <a:gd name="T1" fmla="*/ 13 h 79"/>
                <a:gd name="T2" fmla="*/ 15 w 64"/>
                <a:gd name="T3" fmla="*/ 20 h 79"/>
                <a:gd name="T4" fmla="*/ 23 w 64"/>
                <a:gd name="T5" fmla="*/ 26 h 79"/>
                <a:gd name="T6" fmla="*/ 32 w 64"/>
                <a:gd name="T7" fmla="*/ 32 h 79"/>
                <a:gd name="T8" fmla="*/ 39 w 64"/>
                <a:gd name="T9" fmla="*/ 40 h 79"/>
                <a:gd name="T10" fmla="*/ 43 w 64"/>
                <a:gd name="T11" fmla="*/ 50 h 79"/>
                <a:gd name="T12" fmla="*/ 47 w 64"/>
                <a:gd name="T13" fmla="*/ 60 h 79"/>
                <a:gd name="T14" fmla="*/ 50 w 64"/>
                <a:gd name="T15" fmla="*/ 70 h 79"/>
                <a:gd name="T16" fmla="*/ 54 w 64"/>
                <a:gd name="T17" fmla="*/ 75 h 79"/>
                <a:gd name="T18" fmla="*/ 55 w 64"/>
                <a:gd name="T19" fmla="*/ 77 h 79"/>
                <a:gd name="T20" fmla="*/ 57 w 64"/>
                <a:gd name="T21" fmla="*/ 78 h 79"/>
                <a:gd name="T22" fmla="*/ 59 w 64"/>
                <a:gd name="T23" fmla="*/ 78 h 79"/>
                <a:gd name="T24" fmla="*/ 61 w 64"/>
                <a:gd name="T25" fmla="*/ 76 h 79"/>
                <a:gd name="T26" fmla="*/ 62 w 64"/>
                <a:gd name="T27" fmla="*/ 74 h 79"/>
                <a:gd name="T28" fmla="*/ 63 w 64"/>
                <a:gd name="T29" fmla="*/ 73 h 79"/>
                <a:gd name="T30" fmla="*/ 62 w 64"/>
                <a:gd name="T31" fmla="*/ 70 h 79"/>
                <a:gd name="T32" fmla="*/ 60 w 64"/>
                <a:gd name="T33" fmla="*/ 66 h 79"/>
                <a:gd name="T34" fmla="*/ 56 w 64"/>
                <a:gd name="T35" fmla="*/ 57 h 79"/>
                <a:gd name="T36" fmla="*/ 54 w 64"/>
                <a:gd name="T37" fmla="*/ 49 h 79"/>
                <a:gd name="T38" fmla="*/ 51 w 64"/>
                <a:gd name="T39" fmla="*/ 40 h 79"/>
                <a:gd name="T40" fmla="*/ 48 w 64"/>
                <a:gd name="T41" fmla="*/ 34 h 79"/>
                <a:gd name="T42" fmla="*/ 47 w 64"/>
                <a:gd name="T43" fmla="*/ 31 h 79"/>
                <a:gd name="T44" fmla="*/ 45 w 64"/>
                <a:gd name="T45" fmla="*/ 28 h 79"/>
                <a:gd name="T46" fmla="*/ 43 w 64"/>
                <a:gd name="T47" fmla="*/ 27 h 79"/>
                <a:gd name="T48" fmla="*/ 38 w 64"/>
                <a:gd name="T49" fmla="*/ 22 h 79"/>
                <a:gd name="T50" fmla="*/ 29 w 64"/>
                <a:gd name="T51" fmla="*/ 17 h 79"/>
                <a:gd name="T52" fmla="*/ 21 w 64"/>
                <a:gd name="T53" fmla="*/ 12 h 79"/>
                <a:gd name="T54" fmla="*/ 13 w 64"/>
                <a:gd name="T55" fmla="*/ 5 h 79"/>
                <a:gd name="T56" fmla="*/ 9 w 64"/>
                <a:gd name="T57" fmla="*/ 1 h 79"/>
                <a:gd name="T58" fmla="*/ 7 w 64"/>
                <a:gd name="T59" fmla="*/ 0 h 79"/>
                <a:gd name="T60" fmla="*/ 4 w 64"/>
                <a:gd name="T61" fmla="*/ 0 h 79"/>
                <a:gd name="T62" fmla="*/ 3 w 64"/>
                <a:gd name="T63" fmla="*/ 1 h 79"/>
                <a:gd name="T64" fmla="*/ 1 w 64"/>
                <a:gd name="T65" fmla="*/ 3 h 79"/>
                <a:gd name="T66" fmla="*/ 1 w 64"/>
                <a:gd name="T67" fmla="*/ 4 h 79"/>
                <a:gd name="T68" fmla="*/ 1 w 64"/>
                <a:gd name="T69" fmla="*/ 7 h 79"/>
                <a:gd name="T70" fmla="*/ 2 w 64"/>
                <a:gd name="T71" fmla="*/ 9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79"/>
                <a:gd name="T110" fmla="*/ 64 w 64"/>
                <a:gd name="T111" fmla="*/ 79 h 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79">
                  <a:moveTo>
                    <a:pt x="2" y="10"/>
                  </a:moveTo>
                  <a:lnTo>
                    <a:pt x="6" y="13"/>
                  </a:lnTo>
                  <a:lnTo>
                    <a:pt x="10" y="17"/>
                  </a:lnTo>
                  <a:lnTo>
                    <a:pt x="15" y="20"/>
                  </a:lnTo>
                  <a:lnTo>
                    <a:pt x="19" y="23"/>
                  </a:lnTo>
                  <a:lnTo>
                    <a:pt x="23" y="26"/>
                  </a:lnTo>
                  <a:lnTo>
                    <a:pt x="28" y="28"/>
                  </a:lnTo>
                  <a:lnTo>
                    <a:pt x="32" y="32"/>
                  </a:lnTo>
                  <a:lnTo>
                    <a:pt x="35" y="35"/>
                  </a:lnTo>
                  <a:lnTo>
                    <a:pt x="39" y="40"/>
                  </a:lnTo>
                  <a:lnTo>
                    <a:pt x="41" y="44"/>
                  </a:lnTo>
                  <a:lnTo>
                    <a:pt x="43" y="50"/>
                  </a:lnTo>
                  <a:lnTo>
                    <a:pt x="45" y="55"/>
                  </a:lnTo>
                  <a:lnTo>
                    <a:pt x="47" y="60"/>
                  </a:lnTo>
                  <a:lnTo>
                    <a:pt x="47" y="66"/>
                  </a:lnTo>
                  <a:lnTo>
                    <a:pt x="50" y="70"/>
                  </a:lnTo>
                  <a:lnTo>
                    <a:pt x="53" y="74"/>
                  </a:lnTo>
                  <a:lnTo>
                    <a:pt x="54" y="75"/>
                  </a:lnTo>
                  <a:lnTo>
                    <a:pt x="54" y="77"/>
                  </a:lnTo>
                  <a:lnTo>
                    <a:pt x="55" y="77"/>
                  </a:lnTo>
                  <a:lnTo>
                    <a:pt x="56" y="78"/>
                  </a:lnTo>
                  <a:lnTo>
                    <a:pt x="57" y="78"/>
                  </a:lnTo>
                  <a:lnTo>
                    <a:pt x="58" y="78"/>
                  </a:lnTo>
                  <a:lnTo>
                    <a:pt x="59" y="78"/>
                  </a:lnTo>
                  <a:lnTo>
                    <a:pt x="60" y="77"/>
                  </a:lnTo>
                  <a:lnTo>
                    <a:pt x="61" y="76"/>
                  </a:lnTo>
                  <a:lnTo>
                    <a:pt x="61" y="75"/>
                  </a:lnTo>
                  <a:lnTo>
                    <a:pt x="62" y="74"/>
                  </a:lnTo>
                  <a:lnTo>
                    <a:pt x="63" y="73"/>
                  </a:lnTo>
                  <a:lnTo>
                    <a:pt x="63" y="72"/>
                  </a:lnTo>
                  <a:lnTo>
                    <a:pt x="62" y="70"/>
                  </a:lnTo>
                  <a:lnTo>
                    <a:pt x="62" y="69"/>
                  </a:lnTo>
                  <a:lnTo>
                    <a:pt x="60" y="66"/>
                  </a:lnTo>
                  <a:lnTo>
                    <a:pt x="58" y="61"/>
                  </a:lnTo>
                  <a:lnTo>
                    <a:pt x="56" y="57"/>
                  </a:lnTo>
                  <a:lnTo>
                    <a:pt x="54" y="52"/>
                  </a:lnTo>
                  <a:lnTo>
                    <a:pt x="54" y="49"/>
                  </a:lnTo>
                  <a:lnTo>
                    <a:pt x="52" y="44"/>
                  </a:lnTo>
                  <a:lnTo>
                    <a:pt x="51" y="40"/>
                  </a:lnTo>
                  <a:lnTo>
                    <a:pt x="49" y="35"/>
                  </a:lnTo>
                  <a:lnTo>
                    <a:pt x="48" y="34"/>
                  </a:lnTo>
                  <a:lnTo>
                    <a:pt x="47" y="33"/>
                  </a:lnTo>
                  <a:lnTo>
                    <a:pt x="47" y="31"/>
                  </a:lnTo>
                  <a:lnTo>
                    <a:pt x="46" y="30"/>
                  </a:lnTo>
                  <a:lnTo>
                    <a:pt x="45" y="28"/>
                  </a:lnTo>
                  <a:lnTo>
                    <a:pt x="44" y="27"/>
                  </a:lnTo>
                  <a:lnTo>
                    <a:pt x="43" y="27"/>
                  </a:lnTo>
                  <a:lnTo>
                    <a:pt x="42" y="26"/>
                  </a:lnTo>
                  <a:lnTo>
                    <a:pt x="38" y="22"/>
                  </a:lnTo>
                  <a:lnTo>
                    <a:pt x="34" y="20"/>
                  </a:lnTo>
                  <a:lnTo>
                    <a:pt x="29" y="17"/>
                  </a:lnTo>
                  <a:lnTo>
                    <a:pt x="25" y="14"/>
                  </a:lnTo>
                  <a:lnTo>
                    <a:pt x="21" y="12"/>
                  </a:lnTo>
                  <a:lnTo>
                    <a:pt x="16" y="9"/>
                  </a:lnTo>
                  <a:lnTo>
                    <a:pt x="13" y="5"/>
                  </a:lnTo>
                  <a:lnTo>
                    <a:pt x="9" y="2"/>
                  </a:lnTo>
                  <a:lnTo>
                    <a:pt x="9" y="1"/>
                  </a:lnTo>
                  <a:lnTo>
                    <a:pt x="8" y="0"/>
                  </a:lnTo>
                  <a:lnTo>
                    <a:pt x="7" y="0"/>
                  </a:lnTo>
                  <a:lnTo>
                    <a:pt x="5" y="0"/>
                  </a:lnTo>
                  <a:lnTo>
                    <a:pt x="4" y="0"/>
                  </a:lnTo>
                  <a:lnTo>
                    <a:pt x="3" y="1"/>
                  </a:lnTo>
                  <a:lnTo>
                    <a:pt x="2" y="2"/>
                  </a:lnTo>
                  <a:lnTo>
                    <a:pt x="1" y="3"/>
                  </a:lnTo>
                  <a:lnTo>
                    <a:pt x="1" y="4"/>
                  </a:lnTo>
                  <a:lnTo>
                    <a:pt x="0" y="6"/>
                  </a:lnTo>
                  <a:lnTo>
                    <a:pt x="1" y="7"/>
                  </a:lnTo>
                  <a:lnTo>
                    <a:pt x="1" y="8"/>
                  </a:lnTo>
                  <a:lnTo>
                    <a:pt x="2" y="9"/>
                  </a:lnTo>
                  <a:lnTo>
                    <a:pt x="2" y="1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7" name="Freeform 148"/>
            <p:cNvSpPr>
              <a:spLocks/>
            </p:cNvSpPr>
            <p:nvPr/>
          </p:nvSpPr>
          <p:spPr bwMode="auto">
            <a:xfrm>
              <a:off x="785" y="3033"/>
              <a:ext cx="78" cy="23"/>
            </a:xfrm>
            <a:custGeom>
              <a:avLst/>
              <a:gdLst>
                <a:gd name="T0" fmla="*/ 74 w 78"/>
                <a:gd name="T1" fmla="*/ 3 h 23"/>
                <a:gd name="T2" fmla="*/ 70 w 78"/>
                <a:gd name="T3" fmla="*/ 1 h 23"/>
                <a:gd name="T4" fmla="*/ 66 w 78"/>
                <a:gd name="T5" fmla="*/ 1 h 23"/>
                <a:gd name="T6" fmla="*/ 63 w 78"/>
                <a:gd name="T7" fmla="*/ 0 h 23"/>
                <a:gd name="T8" fmla="*/ 56 w 78"/>
                <a:gd name="T9" fmla="*/ 3 h 23"/>
                <a:gd name="T10" fmla="*/ 44 w 78"/>
                <a:gd name="T11" fmla="*/ 6 h 23"/>
                <a:gd name="T12" fmla="*/ 33 w 78"/>
                <a:gd name="T13" fmla="*/ 9 h 23"/>
                <a:gd name="T14" fmla="*/ 23 w 78"/>
                <a:gd name="T15" fmla="*/ 14 h 23"/>
                <a:gd name="T16" fmla="*/ 16 w 78"/>
                <a:gd name="T17" fmla="*/ 19 h 23"/>
                <a:gd name="T18" fmla="*/ 15 w 78"/>
                <a:gd name="T19" fmla="*/ 19 h 23"/>
                <a:gd name="T20" fmla="*/ 12 w 78"/>
                <a:gd name="T21" fmla="*/ 19 h 23"/>
                <a:gd name="T22" fmla="*/ 9 w 78"/>
                <a:gd name="T23" fmla="*/ 19 h 23"/>
                <a:gd name="T24" fmla="*/ 5 w 78"/>
                <a:gd name="T25" fmla="*/ 18 h 23"/>
                <a:gd name="T26" fmla="*/ 3 w 78"/>
                <a:gd name="T27" fmla="*/ 18 h 23"/>
                <a:gd name="T28" fmla="*/ 1 w 78"/>
                <a:gd name="T29" fmla="*/ 18 h 23"/>
                <a:gd name="T30" fmla="*/ 0 w 78"/>
                <a:gd name="T31" fmla="*/ 19 h 23"/>
                <a:gd name="T32" fmla="*/ 0 w 78"/>
                <a:gd name="T33" fmla="*/ 20 h 23"/>
                <a:gd name="T34" fmla="*/ 1 w 78"/>
                <a:gd name="T35" fmla="*/ 21 h 23"/>
                <a:gd name="T36" fmla="*/ 3 w 78"/>
                <a:gd name="T37" fmla="*/ 21 h 23"/>
                <a:gd name="T38" fmla="*/ 5 w 78"/>
                <a:gd name="T39" fmla="*/ 21 h 23"/>
                <a:gd name="T40" fmla="*/ 8 w 78"/>
                <a:gd name="T41" fmla="*/ 21 h 23"/>
                <a:gd name="T42" fmla="*/ 10 w 78"/>
                <a:gd name="T43" fmla="*/ 22 h 23"/>
                <a:gd name="T44" fmla="*/ 19 w 78"/>
                <a:gd name="T45" fmla="*/ 21 h 23"/>
                <a:gd name="T46" fmla="*/ 19 w 78"/>
                <a:gd name="T47" fmla="*/ 21 h 23"/>
                <a:gd name="T48" fmla="*/ 27 w 78"/>
                <a:gd name="T49" fmla="*/ 15 h 23"/>
                <a:gd name="T50" fmla="*/ 37 w 78"/>
                <a:gd name="T51" fmla="*/ 11 h 23"/>
                <a:gd name="T52" fmla="*/ 47 w 78"/>
                <a:gd name="T53" fmla="*/ 8 h 23"/>
                <a:gd name="T54" fmla="*/ 58 w 78"/>
                <a:gd name="T55" fmla="*/ 5 h 23"/>
                <a:gd name="T56" fmla="*/ 64 w 78"/>
                <a:gd name="T57" fmla="*/ 3 h 23"/>
                <a:gd name="T58" fmla="*/ 67 w 78"/>
                <a:gd name="T59" fmla="*/ 4 h 23"/>
                <a:gd name="T60" fmla="*/ 70 w 78"/>
                <a:gd name="T61" fmla="*/ 5 h 23"/>
                <a:gd name="T62" fmla="*/ 73 w 78"/>
                <a:gd name="T63" fmla="*/ 6 h 23"/>
                <a:gd name="T64" fmla="*/ 76 w 78"/>
                <a:gd name="T65" fmla="*/ 6 h 23"/>
                <a:gd name="T66" fmla="*/ 77 w 78"/>
                <a:gd name="T67" fmla="*/ 6 h 23"/>
                <a:gd name="T68" fmla="*/ 77 w 78"/>
                <a:gd name="T69" fmla="*/ 4 h 23"/>
                <a:gd name="T70" fmla="*/ 76 w 78"/>
                <a:gd name="T71" fmla="*/ 3 h 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23"/>
                <a:gd name="T110" fmla="*/ 78 w 78"/>
                <a:gd name="T111" fmla="*/ 23 h 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23">
                  <a:moveTo>
                    <a:pt x="76" y="3"/>
                  </a:moveTo>
                  <a:lnTo>
                    <a:pt x="74" y="3"/>
                  </a:lnTo>
                  <a:lnTo>
                    <a:pt x="73" y="2"/>
                  </a:lnTo>
                  <a:lnTo>
                    <a:pt x="70" y="1"/>
                  </a:lnTo>
                  <a:lnTo>
                    <a:pt x="68" y="1"/>
                  </a:lnTo>
                  <a:lnTo>
                    <a:pt x="66" y="1"/>
                  </a:lnTo>
                  <a:lnTo>
                    <a:pt x="65" y="0"/>
                  </a:lnTo>
                  <a:lnTo>
                    <a:pt x="63" y="0"/>
                  </a:lnTo>
                  <a:lnTo>
                    <a:pt x="61" y="1"/>
                  </a:lnTo>
                  <a:lnTo>
                    <a:pt x="56" y="3"/>
                  </a:lnTo>
                  <a:lnTo>
                    <a:pt x="50" y="4"/>
                  </a:lnTo>
                  <a:lnTo>
                    <a:pt x="44" y="6"/>
                  </a:lnTo>
                  <a:lnTo>
                    <a:pt x="39" y="8"/>
                  </a:lnTo>
                  <a:lnTo>
                    <a:pt x="33" y="9"/>
                  </a:lnTo>
                  <a:lnTo>
                    <a:pt x="27" y="11"/>
                  </a:lnTo>
                  <a:lnTo>
                    <a:pt x="23" y="14"/>
                  </a:lnTo>
                  <a:lnTo>
                    <a:pt x="19" y="17"/>
                  </a:lnTo>
                  <a:lnTo>
                    <a:pt x="16" y="19"/>
                  </a:lnTo>
                  <a:lnTo>
                    <a:pt x="18" y="19"/>
                  </a:lnTo>
                  <a:lnTo>
                    <a:pt x="15" y="19"/>
                  </a:lnTo>
                  <a:lnTo>
                    <a:pt x="13" y="19"/>
                  </a:lnTo>
                  <a:lnTo>
                    <a:pt x="12" y="19"/>
                  </a:lnTo>
                  <a:lnTo>
                    <a:pt x="11" y="19"/>
                  </a:lnTo>
                  <a:lnTo>
                    <a:pt x="9" y="19"/>
                  </a:lnTo>
                  <a:lnTo>
                    <a:pt x="7" y="19"/>
                  </a:lnTo>
                  <a:lnTo>
                    <a:pt x="5" y="18"/>
                  </a:lnTo>
                  <a:lnTo>
                    <a:pt x="4" y="18"/>
                  </a:lnTo>
                  <a:lnTo>
                    <a:pt x="3" y="18"/>
                  </a:lnTo>
                  <a:lnTo>
                    <a:pt x="2" y="18"/>
                  </a:lnTo>
                  <a:lnTo>
                    <a:pt x="1" y="18"/>
                  </a:lnTo>
                  <a:lnTo>
                    <a:pt x="1" y="19"/>
                  </a:lnTo>
                  <a:lnTo>
                    <a:pt x="0" y="19"/>
                  </a:lnTo>
                  <a:lnTo>
                    <a:pt x="0" y="20"/>
                  </a:lnTo>
                  <a:lnTo>
                    <a:pt x="1" y="20"/>
                  </a:lnTo>
                  <a:lnTo>
                    <a:pt x="1" y="21"/>
                  </a:lnTo>
                  <a:lnTo>
                    <a:pt x="2" y="21"/>
                  </a:lnTo>
                  <a:lnTo>
                    <a:pt x="3" y="21"/>
                  </a:lnTo>
                  <a:lnTo>
                    <a:pt x="4" y="21"/>
                  </a:lnTo>
                  <a:lnTo>
                    <a:pt x="5" y="21"/>
                  </a:lnTo>
                  <a:lnTo>
                    <a:pt x="6" y="21"/>
                  </a:lnTo>
                  <a:lnTo>
                    <a:pt x="8" y="21"/>
                  </a:lnTo>
                  <a:lnTo>
                    <a:pt x="9" y="21"/>
                  </a:lnTo>
                  <a:lnTo>
                    <a:pt x="10" y="22"/>
                  </a:lnTo>
                  <a:lnTo>
                    <a:pt x="12" y="22"/>
                  </a:lnTo>
                  <a:lnTo>
                    <a:pt x="19" y="21"/>
                  </a:lnTo>
                  <a:lnTo>
                    <a:pt x="23" y="18"/>
                  </a:lnTo>
                  <a:lnTo>
                    <a:pt x="27" y="15"/>
                  </a:lnTo>
                  <a:lnTo>
                    <a:pt x="32" y="13"/>
                  </a:lnTo>
                  <a:lnTo>
                    <a:pt x="37" y="11"/>
                  </a:lnTo>
                  <a:lnTo>
                    <a:pt x="42" y="10"/>
                  </a:lnTo>
                  <a:lnTo>
                    <a:pt x="47" y="8"/>
                  </a:lnTo>
                  <a:lnTo>
                    <a:pt x="52" y="7"/>
                  </a:lnTo>
                  <a:lnTo>
                    <a:pt x="58" y="5"/>
                  </a:lnTo>
                  <a:lnTo>
                    <a:pt x="62" y="3"/>
                  </a:lnTo>
                  <a:lnTo>
                    <a:pt x="64" y="3"/>
                  </a:lnTo>
                  <a:lnTo>
                    <a:pt x="65" y="4"/>
                  </a:lnTo>
                  <a:lnTo>
                    <a:pt x="67" y="4"/>
                  </a:lnTo>
                  <a:lnTo>
                    <a:pt x="68" y="5"/>
                  </a:lnTo>
                  <a:lnTo>
                    <a:pt x="70" y="5"/>
                  </a:lnTo>
                  <a:lnTo>
                    <a:pt x="72" y="5"/>
                  </a:lnTo>
                  <a:lnTo>
                    <a:pt x="73" y="6"/>
                  </a:lnTo>
                  <a:lnTo>
                    <a:pt x="75" y="6"/>
                  </a:lnTo>
                  <a:lnTo>
                    <a:pt x="76" y="6"/>
                  </a:lnTo>
                  <a:lnTo>
                    <a:pt x="77" y="6"/>
                  </a:lnTo>
                  <a:lnTo>
                    <a:pt x="77" y="5"/>
                  </a:lnTo>
                  <a:lnTo>
                    <a:pt x="77" y="4"/>
                  </a:lnTo>
                  <a:lnTo>
                    <a:pt x="77" y="3"/>
                  </a:lnTo>
                  <a:lnTo>
                    <a:pt x="76"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8" name="Freeform 149"/>
            <p:cNvSpPr>
              <a:spLocks/>
            </p:cNvSpPr>
            <p:nvPr/>
          </p:nvSpPr>
          <p:spPr bwMode="auto">
            <a:xfrm>
              <a:off x="750" y="3019"/>
              <a:ext cx="79" cy="18"/>
            </a:xfrm>
            <a:custGeom>
              <a:avLst/>
              <a:gdLst>
                <a:gd name="T0" fmla="*/ 76 w 79"/>
                <a:gd name="T1" fmla="*/ 16 h 18"/>
                <a:gd name="T2" fmla="*/ 77 w 79"/>
                <a:gd name="T3" fmla="*/ 14 h 18"/>
                <a:gd name="T4" fmla="*/ 75 w 79"/>
                <a:gd name="T5" fmla="*/ 9 h 18"/>
                <a:gd name="T6" fmla="*/ 74 w 79"/>
                <a:gd name="T7" fmla="*/ 9 h 18"/>
                <a:gd name="T8" fmla="*/ 65 w 79"/>
                <a:gd name="T9" fmla="*/ 4 h 18"/>
                <a:gd name="T10" fmla="*/ 50 w 79"/>
                <a:gd name="T11" fmla="*/ 3 h 18"/>
                <a:gd name="T12" fmla="*/ 33 w 79"/>
                <a:gd name="T13" fmla="*/ 5 h 18"/>
                <a:gd name="T14" fmla="*/ 17 w 79"/>
                <a:gd name="T15" fmla="*/ 9 h 18"/>
                <a:gd name="T16" fmla="*/ 7 w 79"/>
                <a:gd name="T17" fmla="*/ 10 h 18"/>
                <a:gd name="T18" fmla="*/ 7 w 79"/>
                <a:gd name="T19" fmla="*/ 9 h 18"/>
                <a:gd name="T20" fmla="*/ 2 w 79"/>
                <a:gd name="T21" fmla="*/ 8 h 18"/>
                <a:gd name="T22" fmla="*/ 3 w 79"/>
                <a:gd name="T23" fmla="*/ 6 h 18"/>
                <a:gd name="T24" fmla="*/ 3 w 79"/>
                <a:gd name="T25" fmla="*/ 5 h 18"/>
                <a:gd name="T26" fmla="*/ 1 w 79"/>
                <a:gd name="T27" fmla="*/ 4 h 18"/>
                <a:gd name="T28" fmla="*/ 0 w 79"/>
                <a:gd name="T29" fmla="*/ 6 h 18"/>
                <a:gd name="T30" fmla="*/ 0 w 79"/>
                <a:gd name="T31" fmla="*/ 7 h 18"/>
                <a:gd name="T32" fmla="*/ 1 w 79"/>
                <a:gd name="T33" fmla="*/ 8 h 18"/>
                <a:gd name="T34" fmla="*/ 3 w 79"/>
                <a:gd name="T35" fmla="*/ 9 h 18"/>
                <a:gd name="T36" fmla="*/ 5 w 79"/>
                <a:gd name="T37" fmla="*/ 11 h 18"/>
                <a:gd name="T38" fmla="*/ 6 w 79"/>
                <a:gd name="T39" fmla="*/ 13 h 18"/>
                <a:gd name="T40" fmla="*/ 8 w 79"/>
                <a:gd name="T41" fmla="*/ 13 h 18"/>
                <a:gd name="T42" fmla="*/ 10 w 79"/>
                <a:gd name="T43" fmla="*/ 13 h 18"/>
                <a:gd name="T44" fmla="*/ 12 w 79"/>
                <a:gd name="T45" fmla="*/ 12 h 18"/>
                <a:gd name="T46" fmla="*/ 19 w 79"/>
                <a:gd name="T47" fmla="*/ 11 h 18"/>
                <a:gd name="T48" fmla="*/ 29 w 79"/>
                <a:gd name="T49" fmla="*/ 8 h 18"/>
                <a:gd name="T50" fmla="*/ 42 w 79"/>
                <a:gd name="T51" fmla="*/ 4 h 18"/>
                <a:gd name="T52" fmla="*/ 55 w 79"/>
                <a:gd name="T53" fmla="*/ 3 h 18"/>
                <a:gd name="T54" fmla="*/ 62 w 79"/>
                <a:gd name="T55" fmla="*/ 7 h 18"/>
                <a:gd name="T56" fmla="*/ 67 w 79"/>
                <a:gd name="T57" fmla="*/ 9 h 18"/>
                <a:gd name="T58" fmla="*/ 71 w 79"/>
                <a:gd name="T59" fmla="*/ 11 h 18"/>
                <a:gd name="T60" fmla="*/ 72 w 79"/>
                <a:gd name="T61" fmla="*/ 11 h 18"/>
                <a:gd name="T62" fmla="*/ 73 w 79"/>
                <a:gd name="T63" fmla="*/ 12 h 18"/>
                <a:gd name="T64" fmla="*/ 74 w 79"/>
                <a:gd name="T65" fmla="*/ 15 h 18"/>
                <a:gd name="T66" fmla="*/ 75 w 79"/>
                <a:gd name="T67" fmla="*/ 16 h 18"/>
                <a:gd name="T68" fmla="*/ 74 w 79"/>
                <a:gd name="T69" fmla="*/ 15 h 18"/>
                <a:gd name="T70" fmla="*/ 75 w 79"/>
                <a:gd name="T71" fmla="*/ 16 h 18"/>
                <a:gd name="T72" fmla="*/ 77 w 79"/>
                <a:gd name="T73" fmla="*/ 15 h 18"/>
                <a:gd name="T74" fmla="*/ 77 w 79"/>
                <a:gd name="T75" fmla="*/ 14 h 18"/>
                <a:gd name="T76" fmla="*/ 76 w 79"/>
                <a:gd name="T77" fmla="*/ 16 h 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9"/>
                <a:gd name="T118" fmla="*/ 0 h 18"/>
                <a:gd name="T119" fmla="*/ 79 w 79"/>
                <a:gd name="T120" fmla="*/ 18 h 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9" h="18">
                  <a:moveTo>
                    <a:pt x="75" y="16"/>
                  </a:moveTo>
                  <a:lnTo>
                    <a:pt x="76" y="16"/>
                  </a:lnTo>
                  <a:lnTo>
                    <a:pt x="77" y="15"/>
                  </a:lnTo>
                  <a:lnTo>
                    <a:pt x="77" y="14"/>
                  </a:lnTo>
                  <a:lnTo>
                    <a:pt x="75" y="9"/>
                  </a:lnTo>
                  <a:lnTo>
                    <a:pt x="74" y="9"/>
                  </a:lnTo>
                  <a:lnTo>
                    <a:pt x="72" y="8"/>
                  </a:lnTo>
                  <a:lnTo>
                    <a:pt x="65" y="4"/>
                  </a:lnTo>
                  <a:lnTo>
                    <a:pt x="57" y="3"/>
                  </a:lnTo>
                  <a:lnTo>
                    <a:pt x="50" y="3"/>
                  </a:lnTo>
                  <a:lnTo>
                    <a:pt x="41" y="4"/>
                  </a:lnTo>
                  <a:lnTo>
                    <a:pt x="33" y="5"/>
                  </a:lnTo>
                  <a:lnTo>
                    <a:pt x="25" y="7"/>
                  </a:lnTo>
                  <a:lnTo>
                    <a:pt x="17" y="9"/>
                  </a:lnTo>
                  <a:lnTo>
                    <a:pt x="9" y="9"/>
                  </a:lnTo>
                  <a:lnTo>
                    <a:pt x="7" y="10"/>
                  </a:lnTo>
                  <a:lnTo>
                    <a:pt x="9" y="11"/>
                  </a:lnTo>
                  <a:lnTo>
                    <a:pt x="7" y="9"/>
                  </a:lnTo>
                  <a:lnTo>
                    <a:pt x="2" y="9"/>
                  </a:lnTo>
                  <a:lnTo>
                    <a:pt x="2" y="8"/>
                  </a:lnTo>
                  <a:lnTo>
                    <a:pt x="3" y="6"/>
                  </a:lnTo>
                  <a:lnTo>
                    <a:pt x="3" y="5"/>
                  </a:lnTo>
                  <a:lnTo>
                    <a:pt x="2" y="5"/>
                  </a:lnTo>
                  <a:lnTo>
                    <a:pt x="1" y="4"/>
                  </a:lnTo>
                  <a:lnTo>
                    <a:pt x="1" y="5"/>
                  </a:lnTo>
                  <a:lnTo>
                    <a:pt x="0" y="6"/>
                  </a:lnTo>
                  <a:lnTo>
                    <a:pt x="0" y="7"/>
                  </a:lnTo>
                  <a:lnTo>
                    <a:pt x="1" y="8"/>
                  </a:lnTo>
                  <a:lnTo>
                    <a:pt x="2" y="9"/>
                  </a:lnTo>
                  <a:lnTo>
                    <a:pt x="3" y="9"/>
                  </a:lnTo>
                  <a:lnTo>
                    <a:pt x="4" y="11"/>
                  </a:lnTo>
                  <a:lnTo>
                    <a:pt x="5" y="11"/>
                  </a:lnTo>
                  <a:lnTo>
                    <a:pt x="6" y="12"/>
                  </a:lnTo>
                  <a:lnTo>
                    <a:pt x="6" y="13"/>
                  </a:lnTo>
                  <a:lnTo>
                    <a:pt x="7" y="13"/>
                  </a:lnTo>
                  <a:lnTo>
                    <a:pt x="8" y="13"/>
                  </a:lnTo>
                  <a:lnTo>
                    <a:pt x="9" y="13"/>
                  </a:lnTo>
                  <a:lnTo>
                    <a:pt x="10" y="13"/>
                  </a:lnTo>
                  <a:lnTo>
                    <a:pt x="11" y="12"/>
                  </a:lnTo>
                  <a:lnTo>
                    <a:pt x="12" y="12"/>
                  </a:lnTo>
                  <a:lnTo>
                    <a:pt x="15" y="11"/>
                  </a:lnTo>
                  <a:lnTo>
                    <a:pt x="19" y="11"/>
                  </a:lnTo>
                  <a:lnTo>
                    <a:pt x="23" y="10"/>
                  </a:lnTo>
                  <a:lnTo>
                    <a:pt x="29" y="8"/>
                  </a:lnTo>
                  <a:lnTo>
                    <a:pt x="35" y="6"/>
                  </a:lnTo>
                  <a:lnTo>
                    <a:pt x="42" y="4"/>
                  </a:lnTo>
                  <a:lnTo>
                    <a:pt x="49" y="0"/>
                  </a:lnTo>
                  <a:lnTo>
                    <a:pt x="55" y="3"/>
                  </a:lnTo>
                  <a:lnTo>
                    <a:pt x="59" y="5"/>
                  </a:lnTo>
                  <a:lnTo>
                    <a:pt x="62" y="7"/>
                  </a:lnTo>
                  <a:lnTo>
                    <a:pt x="65" y="8"/>
                  </a:lnTo>
                  <a:lnTo>
                    <a:pt x="67" y="9"/>
                  </a:lnTo>
                  <a:lnTo>
                    <a:pt x="69" y="9"/>
                  </a:lnTo>
                  <a:lnTo>
                    <a:pt x="71" y="11"/>
                  </a:lnTo>
                  <a:lnTo>
                    <a:pt x="73" y="11"/>
                  </a:lnTo>
                  <a:lnTo>
                    <a:pt x="72" y="11"/>
                  </a:lnTo>
                  <a:lnTo>
                    <a:pt x="73" y="12"/>
                  </a:lnTo>
                  <a:lnTo>
                    <a:pt x="74" y="13"/>
                  </a:lnTo>
                  <a:lnTo>
                    <a:pt x="74" y="15"/>
                  </a:lnTo>
                  <a:lnTo>
                    <a:pt x="75" y="17"/>
                  </a:lnTo>
                  <a:lnTo>
                    <a:pt x="75" y="16"/>
                  </a:lnTo>
                  <a:lnTo>
                    <a:pt x="74" y="16"/>
                  </a:lnTo>
                  <a:lnTo>
                    <a:pt x="74" y="15"/>
                  </a:lnTo>
                  <a:lnTo>
                    <a:pt x="74" y="16"/>
                  </a:lnTo>
                  <a:lnTo>
                    <a:pt x="75" y="16"/>
                  </a:lnTo>
                  <a:lnTo>
                    <a:pt x="76" y="16"/>
                  </a:lnTo>
                  <a:lnTo>
                    <a:pt x="77" y="15"/>
                  </a:lnTo>
                  <a:lnTo>
                    <a:pt x="78" y="14"/>
                  </a:lnTo>
                  <a:lnTo>
                    <a:pt x="77" y="14"/>
                  </a:lnTo>
                  <a:lnTo>
                    <a:pt x="76" y="15"/>
                  </a:lnTo>
                  <a:lnTo>
                    <a:pt x="76" y="16"/>
                  </a:lnTo>
                  <a:lnTo>
                    <a:pt x="75" y="1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29" name="Freeform 150"/>
            <p:cNvSpPr>
              <a:spLocks/>
            </p:cNvSpPr>
            <p:nvPr/>
          </p:nvSpPr>
          <p:spPr bwMode="auto">
            <a:xfrm>
              <a:off x="820" y="2985"/>
              <a:ext cx="21" cy="44"/>
            </a:xfrm>
            <a:custGeom>
              <a:avLst/>
              <a:gdLst>
                <a:gd name="T0" fmla="*/ 20 w 21"/>
                <a:gd name="T1" fmla="*/ 41 h 44"/>
                <a:gd name="T2" fmla="*/ 20 w 21"/>
                <a:gd name="T3" fmla="*/ 37 h 44"/>
                <a:gd name="T4" fmla="*/ 20 w 21"/>
                <a:gd name="T5" fmla="*/ 33 h 44"/>
                <a:gd name="T6" fmla="*/ 19 w 21"/>
                <a:gd name="T7" fmla="*/ 30 h 44"/>
                <a:gd name="T8" fmla="*/ 18 w 21"/>
                <a:gd name="T9" fmla="*/ 27 h 44"/>
                <a:gd name="T10" fmla="*/ 17 w 21"/>
                <a:gd name="T11" fmla="*/ 23 h 44"/>
                <a:gd name="T12" fmla="*/ 15 w 21"/>
                <a:gd name="T13" fmla="*/ 20 h 44"/>
                <a:gd name="T14" fmla="*/ 12 w 21"/>
                <a:gd name="T15" fmla="*/ 17 h 44"/>
                <a:gd name="T16" fmla="*/ 9 w 21"/>
                <a:gd name="T17" fmla="*/ 15 h 44"/>
                <a:gd name="T18" fmla="*/ 8 w 21"/>
                <a:gd name="T19" fmla="*/ 13 h 44"/>
                <a:gd name="T20" fmla="*/ 7 w 21"/>
                <a:gd name="T21" fmla="*/ 11 h 44"/>
                <a:gd name="T22" fmla="*/ 7 w 21"/>
                <a:gd name="T23" fmla="*/ 10 h 44"/>
                <a:gd name="T24" fmla="*/ 6 w 21"/>
                <a:gd name="T25" fmla="*/ 8 h 44"/>
                <a:gd name="T26" fmla="*/ 5 w 21"/>
                <a:gd name="T27" fmla="*/ 6 h 44"/>
                <a:gd name="T28" fmla="*/ 5 w 21"/>
                <a:gd name="T29" fmla="*/ 4 h 44"/>
                <a:gd name="T30" fmla="*/ 4 w 21"/>
                <a:gd name="T31" fmla="*/ 2 h 44"/>
                <a:gd name="T32" fmla="*/ 3 w 21"/>
                <a:gd name="T33" fmla="*/ 1 h 44"/>
                <a:gd name="T34" fmla="*/ 2 w 21"/>
                <a:gd name="T35" fmla="*/ 1 h 44"/>
                <a:gd name="T36" fmla="*/ 2 w 21"/>
                <a:gd name="T37" fmla="*/ 0 h 44"/>
                <a:gd name="T38" fmla="*/ 1 w 21"/>
                <a:gd name="T39" fmla="*/ 0 h 44"/>
                <a:gd name="T40" fmla="*/ 1 w 21"/>
                <a:gd name="T41" fmla="*/ 1 h 44"/>
                <a:gd name="T42" fmla="*/ 0 w 21"/>
                <a:gd name="T43" fmla="*/ 1 h 44"/>
                <a:gd name="T44" fmla="*/ 0 w 21"/>
                <a:gd name="T45" fmla="*/ 2 h 44"/>
                <a:gd name="T46" fmla="*/ 0 w 21"/>
                <a:gd name="T47" fmla="*/ 2 h 44"/>
                <a:gd name="T48" fmla="*/ 1 w 21"/>
                <a:gd name="T49" fmla="*/ 3 h 44"/>
                <a:gd name="T50" fmla="*/ 2 w 21"/>
                <a:gd name="T51" fmla="*/ 6 h 44"/>
                <a:gd name="T52" fmla="*/ 3 w 21"/>
                <a:gd name="T53" fmla="*/ 8 h 44"/>
                <a:gd name="T54" fmla="*/ 5 w 21"/>
                <a:gd name="T55" fmla="*/ 11 h 44"/>
                <a:gd name="T56" fmla="*/ 6 w 21"/>
                <a:gd name="T57" fmla="*/ 14 h 44"/>
                <a:gd name="T58" fmla="*/ 8 w 21"/>
                <a:gd name="T59" fmla="*/ 16 h 44"/>
                <a:gd name="T60" fmla="*/ 9 w 21"/>
                <a:gd name="T61" fmla="*/ 19 h 44"/>
                <a:gd name="T62" fmla="*/ 11 w 21"/>
                <a:gd name="T63" fmla="*/ 21 h 44"/>
                <a:gd name="T64" fmla="*/ 13 w 21"/>
                <a:gd name="T65" fmla="*/ 24 h 44"/>
                <a:gd name="T66" fmla="*/ 15 w 21"/>
                <a:gd name="T67" fmla="*/ 25 h 44"/>
                <a:gd name="T68" fmla="*/ 15 w 21"/>
                <a:gd name="T69" fmla="*/ 27 h 44"/>
                <a:gd name="T70" fmla="*/ 16 w 21"/>
                <a:gd name="T71" fmla="*/ 29 h 44"/>
                <a:gd name="T72" fmla="*/ 17 w 21"/>
                <a:gd name="T73" fmla="*/ 31 h 44"/>
                <a:gd name="T74" fmla="*/ 17 w 21"/>
                <a:gd name="T75" fmla="*/ 33 h 44"/>
                <a:gd name="T76" fmla="*/ 17 w 21"/>
                <a:gd name="T77" fmla="*/ 36 h 44"/>
                <a:gd name="T78" fmla="*/ 17 w 21"/>
                <a:gd name="T79" fmla="*/ 38 h 44"/>
                <a:gd name="T80" fmla="*/ 17 w 21"/>
                <a:gd name="T81" fmla="*/ 41 h 44"/>
                <a:gd name="T82" fmla="*/ 17 w 21"/>
                <a:gd name="T83" fmla="*/ 41 h 44"/>
                <a:gd name="T84" fmla="*/ 17 w 21"/>
                <a:gd name="T85" fmla="*/ 42 h 44"/>
                <a:gd name="T86" fmla="*/ 18 w 21"/>
                <a:gd name="T87" fmla="*/ 42 h 44"/>
                <a:gd name="T88" fmla="*/ 19 w 21"/>
                <a:gd name="T89" fmla="*/ 42 h 44"/>
                <a:gd name="T90" fmla="*/ 19 w 21"/>
                <a:gd name="T91" fmla="*/ 43 h 44"/>
                <a:gd name="T92" fmla="*/ 19 w 21"/>
                <a:gd name="T93" fmla="*/ 42 h 44"/>
                <a:gd name="T94" fmla="*/ 19 w 21"/>
                <a:gd name="T95" fmla="*/ 42 h 44"/>
                <a:gd name="T96" fmla="*/ 19 w 21"/>
                <a:gd name="T97" fmla="*/ 41 h 44"/>
                <a:gd name="T98" fmla="*/ 20 w 21"/>
                <a:gd name="T99" fmla="*/ 41 h 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
                <a:gd name="T151" fmla="*/ 0 h 44"/>
                <a:gd name="T152" fmla="*/ 21 w 21"/>
                <a:gd name="T153" fmla="*/ 44 h 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 h="44">
                  <a:moveTo>
                    <a:pt x="20" y="41"/>
                  </a:moveTo>
                  <a:lnTo>
                    <a:pt x="20" y="37"/>
                  </a:lnTo>
                  <a:lnTo>
                    <a:pt x="20" y="33"/>
                  </a:lnTo>
                  <a:lnTo>
                    <a:pt x="19" y="30"/>
                  </a:lnTo>
                  <a:lnTo>
                    <a:pt x="18" y="27"/>
                  </a:lnTo>
                  <a:lnTo>
                    <a:pt x="17" y="23"/>
                  </a:lnTo>
                  <a:lnTo>
                    <a:pt x="15" y="20"/>
                  </a:lnTo>
                  <a:lnTo>
                    <a:pt x="12" y="17"/>
                  </a:lnTo>
                  <a:lnTo>
                    <a:pt x="9" y="15"/>
                  </a:lnTo>
                  <a:lnTo>
                    <a:pt x="8" y="13"/>
                  </a:lnTo>
                  <a:lnTo>
                    <a:pt x="7" y="11"/>
                  </a:lnTo>
                  <a:lnTo>
                    <a:pt x="7" y="10"/>
                  </a:lnTo>
                  <a:lnTo>
                    <a:pt x="6" y="8"/>
                  </a:lnTo>
                  <a:lnTo>
                    <a:pt x="5" y="6"/>
                  </a:lnTo>
                  <a:lnTo>
                    <a:pt x="5" y="4"/>
                  </a:lnTo>
                  <a:lnTo>
                    <a:pt x="4" y="2"/>
                  </a:lnTo>
                  <a:lnTo>
                    <a:pt x="3" y="1"/>
                  </a:lnTo>
                  <a:lnTo>
                    <a:pt x="2" y="1"/>
                  </a:lnTo>
                  <a:lnTo>
                    <a:pt x="2" y="0"/>
                  </a:lnTo>
                  <a:lnTo>
                    <a:pt x="1" y="0"/>
                  </a:lnTo>
                  <a:lnTo>
                    <a:pt x="1" y="1"/>
                  </a:lnTo>
                  <a:lnTo>
                    <a:pt x="0" y="1"/>
                  </a:lnTo>
                  <a:lnTo>
                    <a:pt x="0" y="2"/>
                  </a:lnTo>
                  <a:lnTo>
                    <a:pt x="1" y="3"/>
                  </a:lnTo>
                  <a:lnTo>
                    <a:pt x="2" y="6"/>
                  </a:lnTo>
                  <a:lnTo>
                    <a:pt x="3" y="8"/>
                  </a:lnTo>
                  <a:lnTo>
                    <a:pt x="5" y="11"/>
                  </a:lnTo>
                  <a:lnTo>
                    <a:pt x="6" y="14"/>
                  </a:lnTo>
                  <a:lnTo>
                    <a:pt x="8" y="16"/>
                  </a:lnTo>
                  <a:lnTo>
                    <a:pt x="9" y="19"/>
                  </a:lnTo>
                  <a:lnTo>
                    <a:pt x="11" y="21"/>
                  </a:lnTo>
                  <a:lnTo>
                    <a:pt x="13" y="24"/>
                  </a:lnTo>
                  <a:lnTo>
                    <a:pt x="15" y="25"/>
                  </a:lnTo>
                  <a:lnTo>
                    <a:pt x="15" y="27"/>
                  </a:lnTo>
                  <a:lnTo>
                    <a:pt x="16" y="29"/>
                  </a:lnTo>
                  <a:lnTo>
                    <a:pt x="17" y="31"/>
                  </a:lnTo>
                  <a:lnTo>
                    <a:pt x="17" y="33"/>
                  </a:lnTo>
                  <a:lnTo>
                    <a:pt x="17" y="36"/>
                  </a:lnTo>
                  <a:lnTo>
                    <a:pt x="17" y="38"/>
                  </a:lnTo>
                  <a:lnTo>
                    <a:pt x="17" y="41"/>
                  </a:lnTo>
                  <a:lnTo>
                    <a:pt x="17" y="42"/>
                  </a:lnTo>
                  <a:lnTo>
                    <a:pt x="18" y="42"/>
                  </a:lnTo>
                  <a:lnTo>
                    <a:pt x="19" y="42"/>
                  </a:lnTo>
                  <a:lnTo>
                    <a:pt x="19" y="43"/>
                  </a:lnTo>
                  <a:lnTo>
                    <a:pt x="19" y="42"/>
                  </a:lnTo>
                  <a:lnTo>
                    <a:pt x="19" y="41"/>
                  </a:lnTo>
                  <a:lnTo>
                    <a:pt x="20" y="4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0" name="Freeform 151"/>
            <p:cNvSpPr>
              <a:spLocks/>
            </p:cNvSpPr>
            <p:nvPr/>
          </p:nvSpPr>
          <p:spPr bwMode="auto">
            <a:xfrm>
              <a:off x="874" y="2963"/>
              <a:ext cx="50" cy="35"/>
            </a:xfrm>
            <a:custGeom>
              <a:avLst/>
              <a:gdLst>
                <a:gd name="T0" fmla="*/ 47 w 50"/>
                <a:gd name="T1" fmla="*/ 31 h 35"/>
                <a:gd name="T2" fmla="*/ 43 w 50"/>
                <a:gd name="T3" fmla="*/ 24 h 35"/>
                <a:gd name="T4" fmla="*/ 38 w 50"/>
                <a:gd name="T5" fmla="*/ 16 h 35"/>
                <a:gd name="T6" fmla="*/ 33 w 50"/>
                <a:gd name="T7" fmla="*/ 10 h 35"/>
                <a:gd name="T8" fmla="*/ 28 w 50"/>
                <a:gd name="T9" fmla="*/ 7 h 35"/>
                <a:gd name="T10" fmla="*/ 22 w 50"/>
                <a:gd name="T11" fmla="*/ 6 h 35"/>
                <a:gd name="T12" fmla="*/ 16 w 50"/>
                <a:gd name="T13" fmla="*/ 6 h 35"/>
                <a:gd name="T14" fmla="*/ 10 w 50"/>
                <a:gd name="T15" fmla="*/ 7 h 35"/>
                <a:gd name="T16" fmla="*/ 4 w 50"/>
                <a:gd name="T17" fmla="*/ 7 h 35"/>
                <a:gd name="T18" fmla="*/ 4 w 50"/>
                <a:gd name="T19" fmla="*/ 6 h 35"/>
                <a:gd name="T20" fmla="*/ 4 w 50"/>
                <a:gd name="T21" fmla="*/ 5 h 35"/>
                <a:gd name="T22" fmla="*/ 3 w 50"/>
                <a:gd name="T23" fmla="*/ 3 h 35"/>
                <a:gd name="T24" fmla="*/ 3 w 50"/>
                <a:gd name="T25" fmla="*/ 2 h 35"/>
                <a:gd name="T26" fmla="*/ 2 w 50"/>
                <a:gd name="T27" fmla="*/ 1 h 35"/>
                <a:gd name="T28" fmla="*/ 2 w 50"/>
                <a:gd name="T29" fmla="*/ 0 h 35"/>
                <a:gd name="T30" fmla="*/ 0 w 50"/>
                <a:gd name="T31" fmla="*/ 1 h 35"/>
                <a:gd name="T32" fmla="*/ 0 w 50"/>
                <a:gd name="T33" fmla="*/ 2 h 35"/>
                <a:gd name="T34" fmla="*/ 1 w 50"/>
                <a:gd name="T35" fmla="*/ 4 h 35"/>
                <a:gd name="T36" fmla="*/ 2 w 50"/>
                <a:gd name="T37" fmla="*/ 7 h 35"/>
                <a:gd name="T38" fmla="*/ 3 w 50"/>
                <a:gd name="T39" fmla="*/ 10 h 35"/>
                <a:gd name="T40" fmla="*/ 5 w 50"/>
                <a:gd name="T41" fmla="*/ 10 h 35"/>
                <a:gd name="T42" fmla="*/ 7 w 50"/>
                <a:gd name="T43" fmla="*/ 10 h 35"/>
                <a:gd name="T44" fmla="*/ 9 w 50"/>
                <a:gd name="T45" fmla="*/ 10 h 35"/>
                <a:gd name="T46" fmla="*/ 12 w 50"/>
                <a:gd name="T47" fmla="*/ 10 h 35"/>
                <a:gd name="T48" fmla="*/ 17 w 50"/>
                <a:gd name="T49" fmla="*/ 9 h 35"/>
                <a:gd name="T50" fmla="*/ 23 w 50"/>
                <a:gd name="T51" fmla="*/ 9 h 35"/>
                <a:gd name="T52" fmla="*/ 27 w 50"/>
                <a:gd name="T53" fmla="*/ 11 h 35"/>
                <a:gd name="T54" fmla="*/ 32 w 50"/>
                <a:gd name="T55" fmla="*/ 14 h 35"/>
                <a:gd name="T56" fmla="*/ 37 w 50"/>
                <a:gd name="T57" fmla="*/ 18 h 35"/>
                <a:gd name="T58" fmla="*/ 42 w 50"/>
                <a:gd name="T59" fmla="*/ 24 h 35"/>
                <a:gd name="T60" fmla="*/ 43 w 50"/>
                <a:gd name="T61" fmla="*/ 29 h 35"/>
                <a:gd name="T62" fmla="*/ 45 w 50"/>
                <a:gd name="T63" fmla="*/ 32 h 35"/>
                <a:gd name="T64" fmla="*/ 46 w 50"/>
                <a:gd name="T65" fmla="*/ 32 h 35"/>
                <a:gd name="T66" fmla="*/ 47 w 50"/>
                <a:gd name="T67" fmla="*/ 33 h 35"/>
                <a:gd name="T68" fmla="*/ 47 w 50"/>
                <a:gd name="T69" fmla="*/ 32 h 35"/>
                <a:gd name="T70" fmla="*/ 48 w 50"/>
                <a:gd name="T71" fmla="*/ 32 h 35"/>
                <a:gd name="T72" fmla="*/ 48 w 50"/>
                <a:gd name="T73" fmla="*/ 33 h 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
                <a:gd name="T112" fmla="*/ 0 h 35"/>
                <a:gd name="T113" fmla="*/ 50 w 50"/>
                <a:gd name="T114" fmla="*/ 35 h 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 h="35">
                  <a:moveTo>
                    <a:pt x="49" y="34"/>
                  </a:moveTo>
                  <a:lnTo>
                    <a:pt x="47" y="31"/>
                  </a:lnTo>
                  <a:lnTo>
                    <a:pt x="45" y="27"/>
                  </a:lnTo>
                  <a:lnTo>
                    <a:pt x="43" y="24"/>
                  </a:lnTo>
                  <a:lnTo>
                    <a:pt x="41" y="19"/>
                  </a:lnTo>
                  <a:lnTo>
                    <a:pt x="38" y="16"/>
                  </a:lnTo>
                  <a:lnTo>
                    <a:pt x="36" y="12"/>
                  </a:lnTo>
                  <a:lnTo>
                    <a:pt x="33" y="10"/>
                  </a:lnTo>
                  <a:lnTo>
                    <a:pt x="31" y="9"/>
                  </a:lnTo>
                  <a:lnTo>
                    <a:pt x="28" y="7"/>
                  </a:lnTo>
                  <a:lnTo>
                    <a:pt x="25" y="7"/>
                  </a:lnTo>
                  <a:lnTo>
                    <a:pt x="22" y="6"/>
                  </a:lnTo>
                  <a:lnTo>
                    <a:pt x="19" y="6"/>
                  </a:lnTo>
                  <a:lnTo>
                    <a:pt x="16" y="6"/>
                  </a:lnTo>
                  <a:lnTo>
                    <a:pt x="12" y="7"/>
                  </a:lnTo>
                  <a:lnTo>
                    <a:pt x="10" y="7"/>
                  </a:lnTo>
                  <a:lnTo>
                    <a:pt x="7" y="7"/>
                  </a:lnTo>
                  <a:lnTo>
                    <a:pt x="4" y="7"/>
                  </a:lnTo>
                  <a:lnTo>
                    <a:pt x="6" y="8"/>
                  </a:lnTo>
                  <a:lnTo>
                    <a:pt x="4" y="6"/>
                  </a:lnTo>
                  <a:lnTo>
                    <a:pt x="4" y="5"/>
                  </a:lnTo>
                  <a:lnTo>
                    <a:pt x="4" y="4"/>
                  </a:lnTo>
                  <a:lnTo>
                    <a:pt x="3" y="3"/>
                  </a:lnTo>
                  <a:lnTo>
                    <a:pt x="3" y="2"/>
                  </a:lnTo>
                  <a:lnTo>
                    <a:pt x="3" y="1"/>
                  </a:lnTo>
                  <a:lnTo>
                    <a:pt x="2" y="1"/>
                  </a:lnTo>
                  <a:lnTo>
                    <a:pt x="2" y="0"/>
                  </a:lnTo>
                  <a:lnTo>
                    <a:pt x="1" y="0"/>
                  </a:lnTo>
                  <a:lnTo>
                    <a:pt x="0" y="1"/>
                  </a:lnTo>
                  <a:lnTo>
                    <a:pt x="0" y="2"/>
                  </a:lnTo>
                  <a:lnTo>
                    <a:pt x="0" y="3"/>
                  </a:lnTo>
                  <a:lnTo>
                    <a:pt x="1" y="4"/>
                  </a:lnTo>
                  <a:lnTo>
                    <a:pt x="1" y="5"/>
                  </a:lnTo>
                  <a:lnTo>
                    <a:pt x="2" y="7"/>
                  </a:lnTo>
                  <a:lnTo>
                    <a:pt x="3" y="9"/>
                  </a:lnTo>
                  <a:lnTo>
                    <a:pt x="3" y="10"/>
                  </a:lnTo>
                  <a:lnTo>
                    <a:pt x="4" y="10"/>
                  </a:lnTo>
                  <a:lnTo>
                    <a:pt x="5" y="10"/>
                  </a:lnTo>
                  <a:lnTo>
                    <a:pt x="6" y="10"/>
                  </a:lnTo>
                  <a:lnTo>
                    <a:pt x="7" y="10"/>
                  </a:lnTo>
                  <a:lnTo>
                    <a:pt x="8" y="10"/>
                  </a:lnTo>
                  <a:lnTo>
                    <a:pt x="9" y="10"/>
                  </a:lnTo>
                  <a:lnTo>
                    <a:pt x="11" y="10"/>
                  </a:lnTo>
                  <a:lnTo>
                    <a:pt x="12" y="10"/>
                  </a:lnTo>
                  <a:lnTo>
                    <a:pt x="15" y="10"/>
                  </a:lnTo>
                  <a:lnTo>
                    <a:pt x="17" y="9"/>
                  </a:lnTo>
                  <a:lnTo>
                    <a:pt x="20" y="9"/>
                  </a:lnTo>
                  <a:lnTo>
                    <a:pt x="23" y="9"/>
                  </a:lnTo>
                  <a:lnTo>
                    <a:pt x="25" y="9"/>
                  </a:lnTo>
                  <a:lnTo>
                    <a:pt x="27" y="11"/>
                  </a:lnTo>
                  <a:lnTo>
                    <a:pt x="30" y="12"/>
                  </a:lnTo>
                  <a:lnTo>
                    <a:pt x="32" y="14"/>
                  </a:lnTo>
                  <a:lnTo>
                    <a:pt x="35" y="15"/>
                  </a:lnTo>
                  <a:lnTo>
                    <a:pt x="37" y="18"/>
                  </a:lnTo>
                  <a:lnTo>
                    <a:pt x="39" y="21"/>
                  </a:lnTo>
                  <a:lnTo>
                    <a:pt x="42" y="24"/>
                  </a:lnTo>
                  <a:lnTo>
                    <a:pt x="42" y="26"/>
                  </a:lnTo>
                  <a:lnTo>
                    <a:pt x="43" y="29"/>
                  </a:lnTo>
                  <a:lnTo>
                    <a:pt x="44" y="30"/>
                  </a:lnTo>
                  <a:lnTo>
                    <a:pt x="45" y="32"/>
                  </a:lnTo>
                  <a:lnTo>
                    <a:pt x="46" y="32"/>
                  </a:lnTo>
                  <a:lnTo>
                    <a:pt x="46" y="33"/>
                  </a:lnTo>
                  <a:lnTo>
                    <a:pt x="47" y="33"/>
                  </a:lnTo>
                  <a:lnTo>
                    <a:pt x="47" y="32"/>
                  </a:lnTo>
                  <a:lnTo>
                    <a:pt x="48" y="32"/>
                  </a:lnTo>
                  <a:lnTo>
                    <a:pt x="48" y="33"/>
                  </a:lnTo>
                  <a:lnTo>
                    <a:pt x="49" y="3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1" name="Freeform 152"/>
            <p:cNvSpPr>
              <a:spLocks/>
            </p:cNvSpPr>
            <p:nvPr/>
          </p:nvSpPr>
          <p:spPr bwMode="auto">
            <a:xfrm>
              <a:off x="899" y="2963"/>
              <a:ext cx="7" cy="3"/>
            </a:xfrm>
            <a:custGeom>
              <a:avLst/>
              <a:gdLst>
                <a:gd name="T0" fmla="*/ 0 w 7"/>
                <a:gd name="T1" fmla="*/ 2 h 3"/>
                <a:gd name="T2" fmla="*/ 0 w 7"/>
                <a:gd name="T3" fmla="*/ 2 h 3"/>
                <a:gd name="T4" fmla="*/ 0 w 7"/>
                <a:gd name="T5" fmla="*/ 1 h 3"/>
                <a:gd name="T6" fmla="*/ 0 w 7"/>
                <a:gd name="T7" fmla="*/ 1 h 3"/>
                <a:gd name="T8" fmla="*/ 0 w 7"/>
                <a:gd name="T9" fmla="*/ 1 h 3"/>
                <a:gd name="T10" fmla="*/ 0 w 7"/>
                <a:gd name="T11" fmla="*/ 1 h 3"/>
                <a:gd name="T12" fmla="*/ 0 w 7"/>
                <a:gd name="T13" fmla="*/ 1 h 3"/>
                <a:gd name="T14" fmla="*/ 0 w 7"/>
                <a:gd name="T15" fmla="*/ 0 h 3"/>
                <a:gd name="T16" fmla="*/ 1 w 7"/>
                <a:gd name="T17" fmla="*/ 0 h 3"/>
                <a:gd name="T18" fmla="*/ 1 w 7"/>
                <a:gd name="T19" fmla="*/ 0 h 3"/>
                <a:gd name="T20" fmla="*/ 3 w 7"/>
                <a:gd name="T21" fmla="*/ 0 h 3"/>
                <a:gd name="T22" fmla="*/ 4 w 7"/>
                <a:gd name="T23" fmla="*/ 0 h 3"/>
                <a:gd name="T24" fmla="*/ 6 w 7"/>
                <a:gd name="T25" fmla="*/ 0 h 3"/>
                <a:gd name="T26" fmla="*/ 6 w 7"/>
                <a:gd name="T27" fmla="*/ 0 h 3"/>
                <a:gd name="T28" fmla="*/ 6 w 7"/>
                <a:gd name="T29" fmla="*/ 0 h 3"/>
                <a:gd name="T30" fmla="*/ 6 w 7"/>
                <a:gd name="T31" fmla="*/ 1 h 3"/>
                <a:gd name="T32" fmla="*/ 6 w 7"/>
                <a:gd name="T33" fmla="*/ 1 h 3"/>
                <a:gd name="T34" fmla="*/ 6 w 7"/>
                <a:gd name="T35" fmla="*/ 1 h 3"/>
                <a:gd name="T36" fmla="*/ 6 w 7"/>
                <a:gd name="T37" fmla="*/ 1 h 3"/>
                <a:gd name="T38" fmla="*/ 6 w 7"/>
                <a:gd name="T39" fmla="*/ 1 h 3"/>
                <a:gd name="T40" fmla="*/ 6 w 7"/>
                <a:gd name="T41" fmla="*/ 1 h 3"/>
                <a:gd name="T42" fmla="*/ 6 w 7"/>
                <a:gd name="T43" fmla="*/ 2 h 3"/>
                <a:gd name="T44" fmla="*/ 6 w 7"/>
                <a:gd name="T45" fmla="*/ 2 h 3"/>
                <a:gd name="T46" fmla="*/ 6 w 7"/>
                <a:gd name="T47" fmla="*/ 2 h 3"/>
                <a:gd name="T48" fmla="*/ 4 w 7"/>
                <a:gd name="T49" fmla="*/ 2 h 3"/>
                <a:gd name="T50" fmla="*/ 4 w 7"/>
                <a:gd name="T51" fmla="*/ 2 h 3"/>
                <a:gd name="T52" fmla="*/ 3 w 7"/>
                <a:gd name="T53" fmla="*/ 2 h 3"/>
                <a:gd name="T54" fmla="*/ 1 w 7"/>
                <a:gd name="T55" fmla="*/ 2 h 3"/>
                <a:gd name="T56" fmla="*/ 0 w 7"/>
                <a:gd name="T57" fmla="*/ 2 h 3"/>
                <a:gd name="T58" fmla="*/ 0 w 7"/>
                <a:gd name="T59" fmla="*/ 2 h 3"/>
                <a:gd name="T60" fmla="*/ 0 w 7"/>
                <a:gd name="T61" fmla="*/ 2 h 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
                <a:gd name="T94" fmla="*/ 0 h 3"/>
                <a:gd name="T95" fmla="*/ 7 w 7"/>
                <a:gd name="T96" fmla="*/ 3 h 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 h="3">
                  <a:moveTo>
                    <a:pt x="0" y="2"/>
                  </a:moveTo>
                  <a:lnTo>
                    <a:pt x="0" y="2"/>
                  </a:lnTo>
                  <a:lnTo>
                    <a:pt x="0" y="1"/>
                  </a:lnTo>
                  <a:lnTo>
                    <a:pt x="0" y="0"/>
                  </a:lnTo>
                  <a:lnTo>
                    <a:pt x="1" y="0"/>
                  </a:lnTo>
                  <a:lnTo>
                    <a:pt x="3" y="0"/>
                  </a:lnTo>
                  <a:lnTo>
                    <a:pt x="4" y="0"/>
                  </a:lnTo>
                  <a:lnTo>
                    <a:pt x="6" y="0"/>
                  </a:lnTo>
                  <a:lnTo>
                    <a:pt x="6" y="1"/>
                  </a:lnTo>
                  <a:lnTo>
                    <a:pt x="6" y="2"/>
                  </a:lnTo>
                  <a:lnTo>
                    <a:pt x="4" y="2"/>
                  </a:lnTo>
                  <a:lnTo>
                    <a:pt x="3" y="2"/>
                  </a:lnTo>
                  <a:lnTo>
                    <a:pt x="1" y="2"/>
                  </a:lnTo>
                  <a:lnTo>
                    <a:pt x="0"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2" name="Freeform 153"/>
            <p:cNvSpPr>
              <a:spLocks/>
            </p:cNvSpPr>
            <p:nvPr/>
          </p:nvSpPr>
          <p:spPr bwMode="auto">
            <a:xfrm>
              <a:off x="768" y="2901"/>
              <a:ext cx="211" cy="74"/>
            </a:xfrm>
            <a:custGeom>
              <a:avLst/>
              <a:gdLst>
                <a:gd name="T0" fmla="*/ 203 w 211"/>
                <a:gd name="T1" fmla="*/ 15 h 74"/>
                <a:gd name="T2" fmla="*/ 193 w 211"/>
                <a:gd name="T3" fmla="*/ 11 h 74"/>
                <a:gd name="T4" fmla="*/ 182 w 211"/>
                <a:gd name="T5" fmla="*/ 6 h 74"/>
                <a:gd name="T6" fmla="*/ 172 w 211"/>
                <a:gd name="T7" fmla="*/ 2 h 74"/>
                <a:gd name="T8" fmla="*/ 162 w 211"/>
                <a:gd name="T9" fmla="*/ 0 h 74"/>
                <a:gd name="T10" fmla="*/ 157 w 211"/>
                <a:gd name="T11" fmla="*/ 1 h 74"/>
                <a:gd name="T12" fmla="*/ 151 w 211"/>
                <a:gd name="T13" fmla="*/ 4 h 74"/>
                <a:gd name="T14" fmla="*/ 145 w 211"/>
                <a:gd name="T15" fmla="*/ 9 h 74"/>
                <a:gd name="T16" fmla="*/ 140 w 211"/>
                <a:gd name="T17" fmla="*/ 14 h 74"/>
                <a:gd name="T18" fmla="*/ 134 w 211"/>
                <a:gd name="T19" fmla="*/ 20 h 74"/>
                <a:gd name="T20" fmla="*/ 127 w 211"/>
                <a:gd name="T21" fmla="*/ 26 h 74"/>
                <a:gd name="T22" fmla="*/ 121 w 211"/>
                <a:gd name="T23" fmla="*/ 32 h 74"/>
                <a:gd name="T24" fmla="*/ 111 w 211"/>
                <a:gd name="T25" fmla="*/ 35 h 74"/>
                <a:gd name="T26" fmla="*/ 98 w 211"/>
                <a:gd name="T27" fmla="*/ 38 h 74"/>
                <a:gd name="T28" fmla="*/ 86 w 211"/>
                <a:gd name="T29" fmla="*/ 42 h 74"/>
                <a:gd name="T30" fmla="*/ 74 w 211"/>
                <a:gd name="T31" fmla="*/ 47 h 74"/>
                <a:gd name="T32" fmla="*/ 63 w 211"/>
                <a:gd name="T33" fmla="*/ 48 h 74"/>
                <a:gd name="T34" fmla="*/ 56 w 211"/>
                <a:gd name="T35" fmla="*/ 47 h 74"/>
                <a:gd name="T36" fmla="*/ 50 w 211"/>
                <a:gd name="T37" fmla="*/ 45 h 74"/>
                <a:gd name="T38" fmla="*/ 42 w 211"/>
                <a:gd name="T39" fmla="*/ 42 h 74"/>
                <a:gd name="T40" fmla="*/ 38 w 211"/>
                <a:gd name="T41" fmla="*/ 41 h 74"/>
                <a:gd name="T42" fmla="*/ 36 w 211"/>
                <a:gd name="T43" fmla="*/ 41 h 74"/>
                <a:gd name="T44" fmla="*/ 34 w 211"/>
                <a:gd name="T45" fmla="*/ 41 h 74"/>
                <a:gd name="T46" fmla="*/ 33 w 211"/>
                <a:gd name="T47" fmla="*/ 42 h 74"/>
                <a:gd name="T48" fmla="*/ 26 w 211"/>
                <a:gd name="T49" fmla="*/ 49 h 74"/>
                <a:gd name="T50" fmla="*/ 21 w 211"/>
                <a:gd name="T51" fmla="*/ 59 h 74"/>
                <a:gd name="T52" fmla="*/ 14 w 211"/>
                <a:gd name="T53" fmla="*/ 66 h 74"/>
                <a:gd name="T54" fmla="*/ 3 w 211"/>
                <a:gd name="T55" fmla="*/ 67 h 74"/>
                <a:gd name="T56" fmla="*/ 1 w 211"/>
                <a:gd name="T57" fmla="*/ 67 h 74"/>
                <a:gd name="T58" fmla="*/ 0 w 211"/>
                <a:gd name="T59" fmla="*/ 68 h 74"/>
                <a:gd name="T60" fmla="*/ 0 w 211"/>
                <a:gd name="T61" fmla="*/ 69 h 74"/>
                <a:gd name="T62" fmla="*/ 4 w 211"/>
                <a:gd name="T63" fmla="*/ 73 h 74"/>
                <a:gd name="T64" fmla="*/ 8 w 211"/>
                <a:gd name="T65" fmla="*/ 72 h 74"/>
                <a:gd name="T66" fmla="*/ 12 w 211"/>
                <a:gd name="T67" fmla="*/ 70 h 74"/>
                <a:gd name="T68" fmla="*/ 16 w 211"/>
                <a:gd name="T69" fmla="*/ 69 h 74"/>
                <a:gd name="T70" fmla="*/ 21 w 211"/>
                <a:gd name="T71" fmla="*/ 66 h 74"/>
                <a:gd name="T72" fmla="*/ 24 w 211"/>
                <a:gd name="T73" fmla="*/ 62 h 74"/>
                <a:gd name="T74" fmla="*/ 26 w 211"/>
                <a:gd name="T75" fmla="*/ 57 h 74"/>
                <a:gd name="T76" fmla="*/ 29 w 211"/>
                <a:gd name="T77" fmla="*/ 53 h 74"/>
                <a:gd name="T78" fmla="*/ 31 w 211"/>
                <a:gd name="T79" fmla="*/ 50 h 74"/>
                <a:gd name="T80" fmla="*/ 32 w 211"/>
                <a:gd name="T81" fmla="*/ 47 h 74"/>
                <a:gd name="T82" fmla="*/ 35 w 211"/>
                <a:gd name="T83" fmla="*/ 46 h 74"/>
                <a:gd name="T84" fmla="*/ 37 w 211"/>
                <a:gd name="T85" fmla="*/ 45 h 74"/>
                <a:gd name="T86" fmla="*/ 49 w 211"/>
                <a:gd name="T87" fmla="*/ 47 h 74"/>
                <a:gd name="T88" fmla="*/ 61 w 211"/>
                <a:gd name="T89" fmla="*/ 51 h 74"/>
                <a:gd name="T90" fmla="*/ 73 w 211"/>
                <a:gd name="T91" fmla="*/ 51 h 74"/>
                <a:gd name="T92" fmla="*/ 84 w 211"/>
                <a:gd name="T93" fmla="*/ 46 h 74"/>
                <a:gd name="T94" fmla="*/ 100 w 211"/>
                <a:gd name="T95" fmla="*/ 41 h 74"/>
                <a:gd name="T96" fmla="*/ 116 w 211"/>
                <a:gd name="T97" fmla="*/ 37 h 74"/>
                <a:gd name="T98" fmla="*/ 131 w 211"/>
                <a:gd name="T99" fmla="*/ 29 h 74"/>
                <a:gd name="T100" fmla="*/ 144 w 211"/>
                <a:gd name="T101" fmla="*/ 17 h 74"/>
                <a:gd name="T102" fmla="*/ 148 w 211"/>
                <a:gd name="T103" fmla="*/ 11 h 74"/>
                <a:gd name="T104" fmla="*/ 153 w 211"/>
                <a:gd name="T105" fmla="*/ 7 h 74"/>
                <a:gd name="T106" fmla="*/ 158 w 211"/>
                <a:gd name="T107" fmla="*/ 4 h 74"/>
                <a:gd name="T108" fmla="*/ 165 w 211"/>
                <a:gd name="T109" fmla="*/ 4 h 74"/>
                <a:gd name="T110" fmla="*/ 176 w 211"/>
                <a:gd name="T111" fmla="*/ 7 h 74"/>
                <a:gd name="T112" fmla="*/ 186 w 211"/>
                <a:gd name="T113" fmla="*/ 11 h 74"/>
                <a:gd name="T114" fmla="*/ 197 w 211"/>
                <a:gd name="T115" fmla="*/ 16 h 74"/>
                <a:gd name="T116" fmla="*/ 207 w 211"/>
                <a:gd name="T117" fmla="*/ 21 h 74"/>
                <a:gd name="T118" fmla="*/ 209 w 211"/>
                <a:gd name="T119" fmla="*/ 21 h 74"/>
                <a:gd name="T120" fmla="*/ 210 w 211"/>
                <a:gd name="T121" fmla="*/ 20 h 74"/>
                <a:gd name="T122" fmla="*/ 209 w 211"/>
                <a:gd name="T123" fmla="*/ 18 h 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1"/>
                <a:gd name="T187" fmla="*/ 0 h 74"/>
                <a:gd name="T188" fmla="*/ 211 w 211"/>
                <a:gd name="T189" fmla="*/ 74 h 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1" h="74">
                  <a:moveTo>
                    <a:pt x="209" y="18"/>
                  </a:moveTo>
                  <a:lnTo>
                    <a:pt x="203" y="15"/>
                  </a:lnTo>
                  <a:lnTo>
                    <a:pt x="199" y="12"/>
                  </a:lnTo>
                  <a:lnTo>
                    <a:pt x="193" y="11"/>
                  </a:lnTo>
                  <a:lnTo>
                    <a:pt x="188" y="8"/>
                  </a:lnTo>
                  <a:lnTo>
                    <a:pt x="182" y="6"/>
                  </a:lnTo>
                  <a:lnTo>
                    <a:pt x="178" y="4"/>
                  </a:lnTo>
                  <a:lnTo>
                    <a:pt x="172" y="2"/>
                  </a:lnTo>
                  <a:lnTo>
                    <a:pt x="166" y="1"/>
                  </a:lnTo>
                  <a:lnTo>
                    <a:pt x="162" y="0"/>
                  </a:lnTo>
                  <a:lnTo>
                    <a:pt x="159" y="0"/>
                  </a:lnTo>
                  <a:lnTo>
                    <a:pt x="157" y="1"/>
                  </a:lnTo>
                  <a:lnTo>
                    <a:pt x="154" y="3"/>
                  </a:lnTo>
                  <a:lnTo>
                    <a:pt x="151" y="4"/>
                  </a:lnTo>
                  <a:lnTo>
                    <a:pt x="148" y="6"/>
                  </a:lnTo>
                  <a:lnTo>
                    <a:pt x="145" y="9"/>
                  </a:lnTo>
                  <a:lnTo>
                    <a:pt x="143" y="11"/>
                  </a:lnTo>
                  <a:lnTo>
                    <a:pt x="140" y="14"/>
                  </a:lnTo>
                  <a:lnTo>
                    <a:pt x="137" y="18"/>
                  </a:lnTo>
                  <a:lnTo>
                    <a:pt x="134" y="20"/>
                  </a:lnTo>
                  <a:lnTo>
                    <a:pt x="131" y="24"/>
                  </a:lnTo>
                  <a:lnTo>
                    <a:pt x="127" y="26"/>
                  </a:lnTo>
                  <a:lnTo>
                    <a:pt x="124" y="29"/>
                  </a:lnTo>
                  <a:lnTo>
                    <a:pt x="121" y="32"/>
                  </a:lnTo>
                  <a:lnTo>
                    <a:pt x="117" y="34"/>
                  </a:lnTo>
                  <a:lnTo>
                    <a:pt x="111" y="35"/>
                  </a:lnTo>
                  <a:lnTo>
                    <a:pt x="104" y="36"/>
                  </a:lnTo>
                  <a:lnTo>
                    <a:pt x="98" y="38"/>
                  </a:lnTo>
                  <a:lnTo>
                    <a:pt x="92" y="40"/>
                  </a:lnTo>
                  <a:lnTo>
                    <a:pt x="86" y="42"/>
                  </a:lnTo>
                  <a:lnTo>
                    <a:pt x="80" y="45"/>
                  </a:lnTo>
                  <a:lnTo>
                    <a:pt x="74" y="47"/>
                  </a:lnTo>
                  <a:lnTo>
                    <a:pt x="67" y="47"/>
                  </a:lnTo>
                  <a:lnTo>
                    <a:pt x="63" y="48"/>
                  </a:lnTo>
                  <a:lnTo>
                    <a:pt x="60" y="47"/>
                  </a:lnTo>
                  <a:lnTo>
                    <a:pt x="56" y="47"/>
                  </a:lnTo>
                  <a:lnTo>
                    <a:pt x="53" y="46"/>
                  </a:lnTo>
                  <a:lnTo>
                    <a:pt x="50" y="45"/>
                  </a:lnTo>
                  <a:lnTo>
                    <a:pt x="46" y="43"/>
                  </a:lnTo>
                  <a:lnTo>
                    <a:pt x="42" y="42"/>
                  </a:lnTo>
                  <a:lnTo>
                    <a:pt x="39" y="41"/>
                  </a:lnTo>
                  <a:lnTo>
                    <a:pt x="38" y="41"/>
                  </a:lnTo>
                  <a:lnTo>
                    <a:pt x="37" y="41"/>
                  </a:lnTo>
                  <a:lnTo>
                    <a:pt x="36" y="41"/>
                  </a:lnTo>
                  <a:lnTo>
                    <a:pt x="35" y="41"/>
                  </a:lnTo>
                  <a:lnTo>
                    <a:pt x="34" y="41"/>
                  </a:lnTo>
                  <a:lnTo>
                    <a:pt x="34" y="42"/>
                  </a:lnTo>
                  <a:lnTo>
                    <a:pt x="33" y="42"/>
                  </a:lnTo>
                  <a:lnTo>
                    <a:pt x="30" y="46"/>
                  </a:lnTo>
                  <a:lnTo>
                    <a:pt x="26" y="49"/>
                  </a:lnTo>
                  <a:lnTo>
                    <a:pt x="23" y="55"/>
                  </a:lnTo>
                  <a:lnTo>
                    <a:pt x="21" y="59"/>
                  </a:lnTo>
                  <a:lnTo>
                    <a:pt x="18" y="62"/>
                  </a:lnTo>
                  <a:lnTo>
                    <a:pt x="14" y="66"/>
                  </a:lnTo>
                  <a:lnTo>
                    <a:pt x="10" y="68"/>
                  </a:lnTo>
                  <a:lnTo>
                    <a:pt x="3" y="67"/>
                  </a:lnTo>
                  <a:lnTo>
                    <a:pt x="2" y="67"/>
                  </a:lnTo>
                  <a:lnTo>
                    <a:pt x="1" y="67"/>
                  </a:lnTo>
                  <a:lnTo>
                    <a:pt x="0" y="67"/>
                  </a:lnTo>
                  <a:lnTo>
                    <a:pt x="0" y="68"/>
                  </a:lnTo>
                  <a:lnTo>
                    <a:pt x="0" y="69"/>
                  </a:lnTo>
                  <a:lnTo>
                    <a:pt x="2" y="72"/>
                  </a:lnTo>
                  <a:lnTo>
                    <a:pt x="4" y="73"/>
                  </a:lnTo>
                  <a:lnTo>
                    <a:pt x="6" y="73"/>
                  </a:lnTo>
                  <a:lnTo>
                    <a:pt x="8" y="72"/>
                  </a:lnTo>
                  <a:lnTo>
                    <a:pt x="10" y="71"/>
                  </a:lnTo>
                  <a:lnTo>
                    <a:pt x="12" y="70"/>
                  </a:lnTo>
                  <a:lnTo>
                    <a:pt x="14" y="69"/>
                  </a:lnTo>
                  <a:lnTo>
                    <a:pt x="16" y="69"/>
                  </a:lnTo>
                  <a:lnTo>
                    <a:pt x="19" y="67"/>
                  </a:lnTo>
                  <a:lnTo>
                    <a:pt x="21" y="66"/>
                  </a:lnTo>
                  <a:lnTo>
                    <a:pt x="22" y="64"/>
                  </a:lnTo>
                  <a:lnTo>
                    <a:pt x="24" y="62"/>
                  </a:lnTo>
                  <a:lnTo>
                    <a:pt x="25" y="60"/>
                  </a:lnTo>
                  <a:lnTo>
                    <a:pt x="26" y="57"/>
                  </a:lnTo>
                  <a:lnTo>
                    <a:pt x="28" y="55"/>
                  </a:lnTo>
                  <a:lnTo>
                    <a:pt x="29" y="53"/>
                  </a:lnTo>
                  <a:lnTo>
                    <a:pt x="30" y="52"/>
                  </a:lnTo>
                  <a:lnTo>
                    <a:pt x="31" y="50"/>
                  </a:lnTo>
                  <a:lnTo>
                    <a:pt x="32" y="49"/>
                  </a:lnTo>
                  <a:lnTo>
                    <a:pt x="32" y="47"/>
                  </a:lnTo>
                  <a:lnTo>
                    <a:pt x="33" y="47"/>
                  </a:lnTo>
                  <a:lnTo>
                    <a:pt x="35" y="46"/>
                  </a:lnTo>
                  <a:lnTo>
                    <a:pt x="36" y="46"/>
                  </a:lnTo>
                  <a:lnTo>
                    <a:pt x="37" y="45"/>
                  </a:lnTo>
                  <a:lnTo>
                    <a:pt x="43" y="47"/>
                  </a:lnTo>
                  <a:lnTo>
                    <a:pt x="49" y="47"/>
                  </a:lnTo>
                  <a:lnTo>
                    <a:pt x="55" y="49"/>
                  </a:lnTo>
                  <a:lnTo>
                    <a:pt x="61" y="51"/>
                  </a:lnTo>
                  <a:lnTo>
                    <a:pt x="67" y="52"/>
                  </a:lnTo>
                  <a:lnTo>
                    <a:pt x="73" y="51"/>
                  </a:lnTo>
                  <a:lnTo>
                    <a:pt x="78" y="49"/>
                  </a:lnTo>
                  <a:lnTo>
                    <a:pt x="84" y="46"/>
                  </a:lnTo>
                  <a:lnTo>
                    <a:pt x="92" y="44"/>
                  </a:lnTo>
                  <a:lnTo>
                    <a:pt x="100" y="41"/>
                  </a:lnTo>
                  <a:lnTo>
                    <a:pt x="109" y="40"/>
                  </a:lnTo>
                  <a:lnTo>
                    <a:pt x="116" y="37"/>
                  </a:lnTo>
                  <a:lnTo>
                    <a:pt x="124" y="33"/>
                  </a:lnTo>
                  <a:lnTo>
                    <a:pt x="131" y="29"/>
                  </a:lnTo>
                  <a:lnTo>
                    <a:pt x="137" y="23"/>
                  </a:lnTo>
                  <a:lnTo>
                    <a:pt x="144" y="17"/>
                  </a:lnTo>
                  <a:lnTo>
                    <a:pt x="146" y="14"/>
                  </a:lnTo>
                  <a:lnTo>
                    <a:pt x="148" y="11"/>
                  </a:lnTo>
                  <a:lnTo>
                    <a:pt x="150" y="9"/>
                  </a:lnTo>
                  <a:lnTo>
                    <a:pt x="153" y="7"/>
                  </a:lnTo>
                  <a:lnTo>
                    <a:pt x="156" y="6"/>
                  </a:lnTo>
                  <a:lnTo>
                    <a:pt x="158" y="4"/>
                  </a:lnTo>
                  <a:lnTo>
                    <a:pt x="161" y="4"/>
                  </a:lnTo>
                  <a:lnTo>
                    <a:pt x="165" y="4"/>
                  </a:lnTo>
                  <a:lnTo>
                    <a:pt x="170" y="5"/>
                  </a:lnTo>
                  <a:lnTo>
                    <a:pt x="176" y="7"/>
                  </a:lnTo>
                  <a:lnTo>
                    <a:pt x="181" y="9"/>
                  </a:lnTo>
                  <a:lnTo>
                    <a:pt x="186" y="11"/>
                  </a:lnTo>
                  <a:lnTo>
                    <a:pt x="192" y="13"/>
                  </a:lnTo>
                  <a:lnTo>
                    <a:pt x="197" y="16"/>
                  </a:lnTo>
                  <a:lnTo>
                    <a:pt x="201" y="18"/>
                  </a:lnTo>
                  <a:lnTo>
                    <a:pt x="207" y="21"/>
                  </a:lnTo>
                  <a:lnTo>
                    <a:pt x="208" y="21"/>
                  </a:lnTo>
                  <a:lnTo>
                    <a:pt x="209" y="21"/>
                  </a:lnTo>
                  <a:lnTo>
                    <a:pt x="209" y="20"/>
                  </a:lnTo>
                  <a:lnTo>
                    <a:pt x="210" y="20"/>
                  </a:lnTo>
                  <a:lnTo>
                    <a:pt x="210" y="19"/>
                  </a:lnTo>
                  <a:lnTo>
                    <a:pt x="209" y="1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3" name="Freeform 154"/>
            <p:cNvSpPr>
              <a:spLocks/>
            </p:cNvSpPr>
            <p:nvPr/>
          </p:nvSpPr>
          <p:spPr bwMode="auto">
            <a:xfrm>
              <a:off x="858" y="2890"/>
              <a:ext cx="67" cy="13"/>
            </a:xfrm>
            <a:custGeom>
              <a:avLst/>
              <a:gdLst>
                <a:gd name="T0" fmla="*/ 65 w 67"/>
                <a:gd name="T1" fmla="*/ 10 h 13"/>
                <a:gd name="T2" fmla="*/ 61 w 67"/>
                <a:gd name="T3" fmla="*/ 9 h 13"/>
                <a:gd name="T4" fmla="*/ 56 w 67"/>
                <a:gd name="T5" fmla="*/ 8 h 13"/>
                <a:gd name="T6" fmla="*/ 50 w 67"/>
                <a:gd name="T7" fmla="*/ 7 h 13"/>
                <a:gd name="T8" fmla="*/ 46 w 67"/>
                <a:gd name="T9" fmla="*/ 6 h 13"/>
                <a:gd name="T10" fmla="*/ 41 w 67"/>
                <a:gd name="T11" fmla="*/ 5 h 13"/>
                <a:gd name="T12" fmla="*/ 36 w 67"/>
                <a:gd name="T13" fmla="*/ 4 h 13"/>
                <a:gd name="T14" fmla="*/ 31 w 67"/>
                <a:gd name="T15" fmla="*/ 3 h 13"/>
                <a:gd name="T16" fmla="*/ 27 w 67"/>
                <a:gd name="T17" fmla="*/ 1 h 13"/>
                <a:gd name="T18" fmla="*/ 23 w 67"/>
                <a:gd name="T19" fmla="*/ 0 h 13"/>
                <a:gd name="T20" fmla="*/ 23 w 67"/>
                <a:gd name="T21" fmla="*/ 0 h 13"/>
                <a:gd name="T22" fmla="*/ 22 w 67"/>
                <a:gd name="T23" fmla="*/ 0 h 13"/>
                <a:gd name="T24" fmla="*/ 19 w 67"/>
                <a:gd name="T25" fmla="*/ 1 h 13"/>
                <a:gd name="T26" fmla="*/ 17 w 67"/>
                <a:gd name="T27" fmla="*/ 2 h 13"/>
                <a:gd name="T28" fmla="*/ 15 w 67"/>
                <a:gd name="T29" fmla="*/ 3 h 13"/>
                <a:gd name="T30" fmla="*/ 13 w 67"/>
                <a:gd name="T31" fmla="*/ 4 h 13"/>
                <a:gd name="T32" fmla="*/ 11 w 67"/>
                <a:gd name="T33" fmla="*/ 5 h 13"/>
                <a:gd name="T34" fmla="*/ 10 w 67"/>
                <a:gd name="T35" fmla="*/ 7 h 13"/>
                <a:gd name="T36" fmla="*/ 8 w 67"/>
                <a:gd name="T37" fmla="*/ 8 h 13"/>
                <a:gd name="T38" fmla="*/ 5 w 67"/>
                <a:gd name="T39" fmla="*/ 9 h 13"/>
                <a:gd name="T40" fmla="*/ 2 w 67"/>
                <a:gd name="T41" fmla="*/ 9 h 13"/>
                <a:gd name="T42" fmla="*/ 2 w 67"/>
                <a:gd name="T43" fmla="*/ 9 h 13"/>
                <a:gd name="T44" fmla="*/ 1 w 67"/>
                <a:gd name="T45" fmla="*/ 9 h 13"/>
                <a:gd name="T46" fmla="*/ 1 w 67"/>
                <a:gd name="T47" fmla="*/ 10 h 13"/>
                <a:gd name="T48" fmla="*/ 0 w 67"/>
                <a:gd name="T49" fmla="*/ 10 h 13"/>
                <a:gd name="T50" fmla="*/ 1 w 67"/>
                <a:gd name="T51" fmla="*/ 10 h 13"/>
                <a:gd name="T52" fmla="*/ 1 w 67"/>
                <a:gd name="T53" fmla="*/ 11 h 13"/>
                <a:gd name="T54" fmla="*/ 2 w 67"/>
                <a:gd name="T55" fmla="*/ 11 h 13"/>
                <a:gd name="T56" fmla="*/ 2 w 67"/>
                <a:gd name="T57" fmla="*/ 11 h 13"/>
                <a:gd name="T58" fmla="*/ 3 w 67"/>
                <a:gd name="T59" fmla="*/ 11 h 13"/>
                <a:gd name="T60" fmla="*/ 5 w 67"/>
                <a:gd name="T61" fmla="*/ 11 h 13"/>
                <a:gd name="T62" fmla="*/ 8 w 67"/>
                <a:gd name="T63" fmla="*/ 11 h 13"/>
                <a:gd name="T64" fmla="*/ 10 w 67"/>
                <a:gd name="T65" fmla="*/ 10 h 13"/>
                <a:gd name="T66" fmla="*/ 11 w 67"/>
                <a:gd name="T67" fmla="*/ 9 h 13"/>
                <a:gd name="T68" fmla="*/ 13 w 67"/>
                <a:gd name="T69" fmla="*/ 8 h 13"/>
                <a:gd name="T70" fmla="*/ 16 w 67"/>
                <a:gd name="T71" fmla="*/ 7 h 13"/>
                <a:gd name="T72" fmla="*/ 17 w 67"/>
                <a:gd name="T73" fmla="*/ 5 h 13"/>
                <a:gd name="T74" fmla="*/ 19 w 67"/>
                <a:gd name="T75" fmla="*/ 4 h 13"/>
                <a:gd name="T76" fmla="*/ 23 w 67"/>
                <a:gd name="T77" fmla="*/ 2 h 13"/>
                <a:gd name="T78" fmla="*/ 22 w 67"/>
                <a:gd name="T79" fmla="*/ 2 h 13"/>
                <a:gd name="T80" fmla="*/ 25 w 67"/>
                <a:gd name="T81" fmla="*/ 3 h 13"/>
                <a:gd name="T82" fmla="*/ 30 w 67"/>
                <a:gd name="T83" fmla="*/ 5 h 13"/>
                <a:gd name="T84" fmla="*/ 35 w 67"/>
                <a:gd name="T85" fmla="*/ 6 h 13"/>
                <a:gd name="T86" fmla="*/ 39 w 67"/>
                <a:gd name="T87" fmla="*/ 7 h 13"/>
                <a:gd name="T88" fmla="*/ 44 w 67"/>
                <a:gd name="T89" fmla="*/ 8 h 13"/>
                <a:gd name="T90" fmla="*/ 50 w 67"/>
                <a:gd name="T91" fmla="*/ 9 h 13"/>
                <a:gd name="T92" fmla="*/ 54 w 67"/>
                <a:gd name="T93" fmla="*/ 10 h 13"/>
                <a:gd name="T94" fmla="*/ 59 w 67"/>
                <a:gd name="T95" fmla="*/ 11 h 13"/>
                <a:gd name="T96" fmla="*/ 63 w 67"/>
                <a:gd name="T97" fmla="*/ 12 h 13"/>
                <a:gd name="T98" fmla="*/ 64 w 67"/>
                <a:gd name="T99" fmla="*/ 12 h 13"/>
                <a:gd name="T100" fmla="*/ 65 w 67"/>
                <a:gd name="T101" fmla="*/ 12 h 13"/>
                <a:gd name="T102" fmla="*/ 66 w 67"/>
                <a:gd name="T103" fmla="*/ 12 h 13"/>
                <a:gd name="T104" fmla="*/ 66 w 67"/>
                <a:gd name="T105" fmla="*/ 11 h 13"/>
                <a:gd name="T106" fmla="*/ 66 w 67"/>
                <a:gd name="T107" fmla="*/ 11 h 13"/>
                <a:gd name="T108" fmla="*/ 66 w 67"/>
                <a:gd name="T109" fmla="*/ 10 h 13"/>
                <a:gd name="T110" fmla="*/ 65 w 67"/>
                <a:gd name="T111" fmla="*/ 10 h 13"/>
                <a:gd name="T112" fmla="*/ 65 w 67"/>
                <a:gd name="T113" fmla="*/ 10 h 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
                <a:gd name="T172" fmla="*/ 0 h 13"/>
                <a:gd name="T173" fmla="*/ 67 w 67"/>
                <a:gd name="T174" fmla="*/ 13 h 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 h="13">
                  <a:moveTo>
                    <a:pt x="65" y="10"/>
                  </a:moveTo>
                  <a:lnTo>
                    <a:pt x="61" y="9"/>
                  </a:lnTo>
                  <a:lnTo>
                    <a:pt x="56" y="8"/>
                  </a:lnTo>
                  <a:lnTo>
                    <a:pt x="50" y="7"/>
                  </a:lnTo>
                  <a:lnTo>
                    <a:pt x="46" y="6"/>
                  </a:lnTo>
                  <a:lnTo>
                    <a:pt x="41" y="5"/>
                  </a:lnTo>
                  <a:lnTo>
                    <a:pt x="36" y="4"/>
                  </a:lnTo>
                  <a:lnTo>
                    <a:pt x="31" y="3"/>
                  </a:lnTo>
                  <a:lnTo>
                    <a:pt x="27" y="1"/>
                  </a:lnTo>
                  <a:lnTo>
                    <a:pt x="23" y="0"/>
                  </a:lnTo>
                  <a:lnTo>
                    <a:pt x="22" y="0"/>
                  </a:lnTo>
                  <a:lnTo>
                    <a:pt x="19" y="1"/>
                  </a:lnTo>
                  <a:lnTo>
                    <a:pt x="17" y="2"/>
                  </a:lnTo>
                  <a:lnTo>
                    <a:pt x="15" y="3"/>
                  </a:lnTo>
                  <a:lnTo>
                    <a:pt x="13" y="4"/>
                  </a:lnTo>
                  <a:lnTo>
                    <a:pt x="11" y="5"/>
                  </a:lnTo>
                  <a:lnTo>
                    <a:pt x="10" y="7"/>
                  </a:lnTo>
                  <a:lnTo>
                    <a:pt x="8" y="8"/>
                  </a:lnTo>
                  <a:lnTo>
                    <a:pt x="5" y="9"/>
                  </a:lnTo>
                  <a:lnTo>
                    <a:pt x="2" y="9"/>
                  </a:lnTo>
                  <a:lnTo>
                    <a:pt x="1" y="9"/>
                  </a:lnTo>
                  <a:lnTo>
                    <a:pt x="1" y="10"/>
                  </a:lnTo>
                  <a:lnTo>
                    <a:pt x="0" y="10"/>
                  </a:lnTo>
                  <a:lnTo>
                    <a:pt x="1" y="10"/>
                  </a:lnTo>
                  <a:lnTo>
                    <a:pt x="1" y="11"/>
                  </a:lnTo>
                  <a:lnTo>
                    <a:pt x="2" y="11"/>
                  </a:lnTo>
                  <a:lnTo>
                    <a:pt x="3" y="11"/>
                  </a:lnTo>
                  <a:lnTo>
                    <a:pt x="5" y="11"/>
                  </a:lnTo>
                  <a:lnTo>
                    <a:pt x="8" y="11"/>
                  </a:lnTo>
                  <a:lnTo>
                    <a:pt x="10" y="10"/>
                  </a:lnTo>
                  <a:lnTo>
                    <a:pt x="11" y="9"/>
                  </a:lnTo>
                  <a:lnTo>
                    <a:pt x="13" y="8"/>
                  </a:lnTo>
                  <a:lnTo>
                    <a:pt x="16" y="7"/>
                  </a:lnTo>
                  <a:lnTo>
                    <a:pt x="17" y="5"/>
                  </a:lnTo>
                  <a:lnTo>
                    <a:pt x="19" y="4"/>
                  </a:lnTo>
                  <a:lnTo>
                    <a:pt x="23" y="2"/>
                  </a:lnTo>
                  <a:lnTo>
                    <a:pt x="22" y="2"/>
                  </a:lnTo>
                  <a:lnTo>
                    <a:pt x="25" y="3"/>
                  </a:lnTo>
                  <a:lnTo>
                    <a:pt x="30" y="5"/>
                  </a:lnTo>
                  <a:lnTo>
                    <a:pt x="35" y="6"/>
                  </a:lnTo>
                  <a:lnTo>
                    <a:pt x="39" y="7"/>
                  </a:lnTo>
                  <a:lnTo>
                    <a:pt x="44" y="8"/>
                  </a:lnTo>
                  <a:lnTo>
                    <a:pt x="50" y="9"/>
                  </a:lnTo>
                  <a:lnTo>
                    <a:pt x="54" y="10"/>
                  </a:lnTo>
                  <a:lnTo>
                    <a:pt x="59" y="11"/>
                  </a:lnTo>
                  <a:lnTo>
                    <a:pt x="63" y="12"/>
                  </a:lnTo>
                  <a:lnTo>
                    <a:pt x="64" y="12"/>
                  </a:lnTo>
                  <a:lnTo>
                    <a:pt x="65" y="12"/>
                  </a:lnTo>
                  <a:lnTo>
                    <a:pt x="66" y="12"/>
                  </a:lnTo>
                  <a:lnTo>
                    <a:pt x="66" y="11"/>
                  </a:lnTo>
                  <a:lnTo>
                    <a:pt x="66" y="10"/>
                  </a:lnTo>
                  <a:lnTo>
                    <a:pt x="65" y="1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4" name="Freeform 155"/>
            <p:cNvSpPr>
              <a:spLocks/>
            </p:cNvSpPr>
            <p:nvPr/>
          </p:nvSpPr>
          <p:spPr bwMode="auto">
            <a:xfrm>
              <a:off x="741" y="2913"/>
              <a:ext cx="145" cy="19"/>
            </a:xfrm>
            <a:custGeom>
              <a:avLst/>
              <a:gdLst>
                <a:gd name="T0" fmla="*/ 136 w 145"/>
                <a:gd name="T1" fmla="*/ 12 h 19"/>
                <a:gd name="T2" fmla="*/ 124 w 145"/>
                <a:gd name="T3" fmla="*/ 15 h 19"/>
                <a:gd name="T4" fmla="*/ 113 w 145"/>
                <a:gd name="T5" fmla="*/ 15 h 19"/>
                <a:gd name="T6" fmla="*/ 101 w 145"/>
                <a:gd name="T7" fmla="*/ 14 h 19"/>
                <a:gd name="T8" fmla="*/ 94 w 145"/>
                <a:gd name="T9" fmla="*/ 12 h 19"/>
                <a:gd name="T10" fmla="*/ 92 w 145"/>
                <a:gd name="T11" fmla="*/ 12 h 19"/>
                <a:gd name="T12" fmla="*/ 90 w 145"/>
                <a:gd name="T13" fmla="*/ 10 h 19"/>
                <a:gd name="T14" fmla="*/ 87 w 145"/>
                <a:gd name="T15" fmla="*/ 10 h 19"/>
                <a:gd name="T16" fmla="*/ 79 w 145"/>
                <a:gd name="T17" fmla="*/ 9 h 19"/>
                <a:gd name="T18" fmla="*/ 66 w 145"/>
                <a:gd name="T19" fmla="*/ 7 h 19"/>
                <a:gd name="T20" fmla="*/ 54 w 145"/>
                <a:gd name="T21" fmla="*/ 5 h 19"/>
                <a:gd name="T22" fmla="*/ 41 w 145"/>
                <a:gd name="T23" fmla="*/ 2 h 19"/>
                <a:gd name="T24" fmla="*/ 31 w 145"/>
                <a:gd name="T25" fmla="*/ 0 h 19"/>
                <a:gd name="T26" fmla="*/ 24 w 145"/>
                <a:gd name="T27" fmla="*/ 1 h 19"/>
                <a:gd name="T28" fmla="*/ 20 w 145"/>
                <a:gd name="T29" fmla="*/ 5 h 19"/>
                <a:gd name="T30" fmla="*/ 15 w 145"/>
                <a:gd name="T31" fmla="*/ 8 h 19"/>
                <a:gd name="T32" fmla="*/ 13 w 145"/>
                <a:gd name="T33" fmla="*/ 13 h 19"/>
                <a:gd name="T34" fmla="*/ 12 w 145"/>
                <a:gd name="T35" fmla="*/ 12 h 19"/>
                <a:gd name="T36" fmla="*/ 10 w 145"/>
                <a:gd name="T37" fmla="*/ 11 h 19"/>
                <a:gd name="T38" fmla="*/ 7 w 145"/>
                <a:gd name="T39" fmla="*/ 10 h 19"/>
                <a:gd name="T40" fmla="*/ 5 w 145"/>
                <a:gd name="T41" fmla="*/ 10 h 19"/>
                <a:gd name="T42" fmla="*/ 2 w 145"/>
                <a:gd name="T43" fmla="*/ 9 h 19"/>
                <a:gd name="T44" fmla="*/ 1 w 145"/>
                <a:gd name="T45" fmla="*/ 10 h 19"/>
                <a:gd name="T46" fmla="*/ 0 w 145"/>
                <a:gd name="T47" fmla="*/ 10 h 19"/>
                <a:gd name="T48" fmla="*/ 0 w 145"/>
                <a:gd name="T49" fmla="*/ 12 h 19"/>
                <a:gd name="T50" fmla="*/ 2 w 145"/>
                <a:gd name="T51" fmla="*/ 12 h 19"/>
                <a:gd name="T52" fmla="*/ 4 w 145"/>
                <a:gd name="T53" fmla="*/ 12 h 19"/>
                <a:gd name="T54" fmla="*/ 5 w 145"/>
                <a:gd name="T55" fmla="*/ 13 h 19"/>
                <a:gd name="T56" fmla="*/ 7 w 145"/>
                <a:gd name="T57" fmla="*/ 13 h 19"/>
                <a:gd name="T58" fmla="*/ 15 w 145"/>
                <a:gd name="T59" fmla="*/ 15 h 19"/>
                <a:gd name="T60" fmla="*/ 16 w 145"/>
                <a:gd name="T61" fmla="*/ 14 h 19"/>
                <a:gd name="T62" fmla="*/ 17 w 145"/>
                <a:gd name="T63" fmla="*/ 14 h 19"/>
                <a:gd name="T64" fmla="*/ 19 w 145"/>
                <a:gd name="T65" fmla="*/ 9 h 19"/>
                <a:gd name="T66" fmla="*/ 22 w 145"/>
                <a:gd name="T67" fmla="*/ 6 h 19"/>
                <a:gd name="T68" fmla="*/ 25 w 145"/>
                <a:gd name="T69" fmla="*/ 4 h 19"/>
                <a:gd name="T70" fmla="*/ 29 w 145"/>
                <a:gd name="T71" fmla="*/ 3 h 19"/>
                <a:gd name="T72" fmla="*/ 38 w 145"/>
                <a:gd name="T73" fmla="*/ 4 h 19"/>
                <a:gd name="T74" fmla="*/ 51 w 145"/>
                <a:gd name="T75" fmla="*/ 6 h 19"/>
                <a:gd name="T76" fmla="*/ 65 w 145"/>
                <a:gd name="T77" fmla="*/ 10 h 19"/>
                <a:gd name="T78" fmla="*/ 78 w 145"/>
                <a:gd name="T79" fmla="*/ 12 h 19"/>
                <a:gd name="T80" fmla="*/ 92 w 145"/>
                <a:gd name="T81" fmla="*/ 15 h 19"/>
                <a:gd name="T82" fmla="*/ 106 w 145"/>
                <a:gd name="T83" fmla="*/ 17 h 19"/>
                <a:gd name="T84" fmla="*/ 121 w 145"/>
                <a:gd name="T85" fmla="*/ 18 h 19"/>
                <a:gd name="T86" fmla="*/ 136 w 145"/>
                <a:gd name="T87" fmla="*/ 15 h 19"/>
                <a:gd name="T88" fmla="*/ 144 w 145"/>
                <a:gd name="T89" fmla="*/ 13 h 19"/>
                <a:gd name="T90" fmla="*/ 144 w 145"/>
                <a:gd name="T91" fmla="*/ 12 h 19"/>
                <a:gd name="T92" fmla="*/ 143 w 145"/>
                <a:gd name="T93" fmla="*/ 11 h 19"/>
                <a:gd name="T94" fmla="*/ 141 w 145"/>
                <a:gd name="T95" fmla="*/ 11 h 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5"/>
                <a:gd name="T145" fmla="*/ 0 h 19"/>
                <a:gd name="T146" fmla="*/ 145 w 145"/>
                <a:gd name="T147" fmla="*/ 19 h 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5" h="19">
                  <a:moveTo>
                    <a:pt x="141" y="11"/>
                  </a:moveTo>
                  <a:lnTo>
                    <a:pt x="136" y="12"/>
                  </a:lnTo>
                  <a:lnTo>
                    <a:pt x="130" y="14"/>
                  </a:lnTo>
                  <a:lnTo>
                    <a:pt x="124" y="15"/>
                  </a:lnTo>
                  <a:lnTo>
                    <a:pt x="119" y="15"/>
                  </a:lnTo>
                  <a:lnTo>
                    <a:pt x="113" y="15"/>
                  </a:lnTo>
                  <a:lnTo>
                    <a:pt x="107" y="15"/>
                  </a:lnTo>
                  <a:lnTo>
                    <a:pt x="101" y="14"/>
                  </a:lnTo>
                  <a:lnTo>
                    <a:pt x="95" y="13"/>
                  </a:lnTo>
                  <a:lnTo>
                    <a:pt x="94" y="12"/>
                  </a:lnTo>
                  <a:lnTo>
                    <a:pt x="92" y="12"/>
                  </a:lnTo>
                  <a:lnTo>
                    <a:pt x="91" y="11"/>
                  </a:lnTo>
                  <a:lnTo>
                    <a:pt x="90" y="10"/>
                  </a:lnTo>
                  <a:lnTo>
                    <a:pt x="89" y="10"/>
                  </a:lnTo>
                  <a:lnTo>
                    <a:pt x="87" y="10"/>
                  </a:lnTo>
                  <a:lnTo>
                    <a:pt x="86" y="10"/>
                  </a:lnTo>
                  <a:lnTo>
                    <a:pt x="79" y="9"/>
                  </a:lnTo>
                  <a:lnTo>
                    <a:pt x="73" y="8"/>
                  </a:lnTo>
                  <a:lnTo>
                    <a:pt x="66" y="7"/>
                  </a:lnTo>
                  <a:lnTo>
                    <a:pt x="60" y="6"/>
                  </a:lnTo>
                  <a:lnTo>
                    <a:pt x="54" y="5"/>
                  </a:lnTo>
                  <a:lnTo>
                    <a:pt x="48" y="3"/>
                  </a:lnTo>
                  <a:lnTo>
                    <a:pt x="41" y="2"/>
                  </a:lnTo>
                  <a:lnTo>
                    <a:pt x="35" y="1"/>
                  </a:lnTo>
                  <a:lnTo>
                    <a:pt x="31" y="0"/>
                  </a:lnTo>
                  <a:lnTo>
                    <a:pt x="27" y="1"/>
                  </a:lnTo>
                  <a:lnTo>
                    <a:pt x="24" y="1"/>
                  </a:lnTo>
                  <a:lnTo>
                    <a:pt x="22" y="3"/>
                  </a:lnTo>
                  <a:lnTo>
                    <a:pt x="20" y="5"/>
                  </a:lnTo>
                  <a:lnTo>
                    <a:pt x="17" y="6"/>
                  </a:lnTo>
                  <a:lnTo>
                    <a:pt x="15" y="8"/>
                  </a:lnTo>
                  <a:lnTo>
                    <a:pt x="14" y="11"/>
                  </a:lnTo>
                  <a:lnTo>
                    <a:pt x="13" y="13"/>
                  </a:lnTo>
                  <a:lnTo>
                    <a:pt x="15" y="12"/>
                  </a:lnTo>
                  <a:lnTo>
                    <a:pt x="12" y="12"/>
                  </a:lnTo>
                  <a:lnTo>
                    <a:pt x="11" y="12"/>
                  </a:lnTo>
                  <a:lnTo>
                    <a:pt x="10" y="11"/>
                  </a:lnTo>
                  <a:lnTo>
                    <a:pt x="8" y="10"/>
                  </a:lnTo>
                  <a:lnTo>
                    <a:pt x="7" y="10"/>
                  </a:lnTo>
                  <a:lnTo>
                    <a:pt x="5" y="10"/>
                  </a:lnTo>
                  <a:lnTo>
                    <a:pt x="4" y="9"/>
                  </a:lnTo>
                  <a:lnTo>
                    <a:pt x="2" y="9"/>
                  </a:lnTo>
                  <a:lnTo>
                    <a:pt x="1" y="9"/>
                  </a:lnTo>
                  <a:lnTo>
                    <a:pt x="1" y="10"/>
                  </a:lnTo>
                  <a:lnTo>
                    <a:pt x="0" y="10"/>
                  </a:lnTo>
                  <a:lnTo>
                    <a:pt x="0" y="11"/>
                  </a:lnTo>
                  <a:lnTo>
                    <a:pt x="0" y="12"/>
                  </a:lnTo>
                  <a:lnTo>
                    <a:pt x="1" y="12"/>
                  </a:lnTo>
                  <a:lnTo>
                    <a:pt x="2" y="12"/>
                  </a:lnTo>
                  <a:lnTo>
                    <a:pt x="3" y="12"/>
                  </a:lnTo>
                  <a:lnTo>
                    <a:pt x="4" y="12"/>
                  </a:lnTo>
                  <a:lnTo>
                    <a:pt x="5" y="12"/>
                  </a:lnTo>
                  <a:lnTo>
                    <a:pt x="5" y="13"/>
                  </a:lnTo>
                  <a:lnTo>
                    <a:pt x="6" y="13"/>
                  </a:lnTo>
                  <a:lnTo>
                    <a:pt x="7" y="13"/>
                  </a:lnTo>
                  <a:lnTo>
                    <a:pt x="15" y="15"/>
                  </a:lnTo>
                  <a:lnTo>
                    <a:pt x="16" y="15"/>
                  </a:lnTo>
                  <a:lnTo>
                    <a:pt x="16" y="14"/>
                  </a:lnTo>
                  <a:lnTo>
                    <a:pt x="17" y="14"/>
                  </a:lnTo>
                  <a:lnTo>
                    <a:pt x="18" y="11"/>
                  </a:lnTo>
                  <a:lnTo>
                    <a:pt x="19" y="9"/>
                  </a:lnTo>
                  <a:lnTo>
                    <a:pt x="21" y="8"/>
                  </a:lnTo>
                  <a:lnTo>
                    <a:pt x="22" y="6"/>
                  </a:lnTo>
                  <a:lnTo>
                    <a:pt x="23" y="5"/>
                  </a:lnTo>
                  <a:lnTo>
                    <a:pt x="25" y="4"/>
                  </a:lnTo>
                  <a:lnTo>
                    <a:pt x="27" y="3"/>
                  </a:lnTo>
                  <a:lnTo>
                    <a:pt x="29" y="3"/>
                  </a:lnTo>
                  <a:lnTo>
                    <a:pt x="32" y="3"/>
                  </a:lnTo>
                  <a:lnTo>
                    <a:pt x="38" y="4"/>
                  </a:lnTo>
                  <a:lnTo>
                    <a:pt x="45" y="5"/>
                  </a:lnTo>
                  <a:lnTo>
                    <a:pt x="51" y="6"/>
                  </a:lnTo>
                  <a:lnTo>
                    <a:pt x="58" y="8"/>
                  </a:lnTo>
                  <a:lnTo>
                    <a:pt x="65" y="10"/>
                  </a:lnTo>
                  <a:lnTo>
                    <a:pt x="71" y="11"/>
                  </a:lnTo>
                  <a:lnTo>
                    <a:pt x="78" y="12"/>
                  </a:lnTo>
                  <a:lnTo>
                    <a:pt x="84" y="12"/>
                  </a:lnTo>
                  <a:lnTo>
                    <a:pt x="92" y="15"/>
                  </a:lnTo>
                  <a:lnTo>
                    <a:pt x="98" y="16"/>
                  </a:lnTo>
                  <a:lnTo>
                    <a:pt x="106" y="17"/>
                  </a:lnTo>
                  <a:lnTo>
                    <a:pt x="113" y="18"/>
                  </a:lnTo>
                  <a:lnTo>
                    <a:pt x="121" y="18"/>
                  </a:lnTo>
                  <a:lnTo>
                    <a:pt x="128" y="17"/>
                  </a:lnTo>
                  <a:lnTo>
                    <a:pt x="136" y="15"/>
                  </a:lnTo>
                  <a:lnTo>
                    <a:pt x="143" y="13"/>
                  </a:lnTo>
                  <a:lnTo>
                    <a:pt x="144" y="13"/>
                  </a:lnTo>
                  <a:lnTo>
                    <a:pt x="144" y="12"/>
                  </a:lnTo>
                  <a:lnTo>
                    <a:pt x="144" y="11"/>
                  </a:lnTo>
                  <a:lnTo>
                    <a:pt x="143" y="11"/>
                  </a:lnTo>
                  <a:lnTo>
                    <a:pt x="142" y="10"/>
                  </a:lnTo>
                  <a:lnTo>
                    <a:pt x="141" y="1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5" name="Freeform 156"/>
            <p:cNvSpPr>
              <a:spLocks/>
            </p:cNvSpPr>
            <p:nvPr/>
          </p:nvSpPr>
          <p:spPr bwMode="auto">
            <a:xfrm>
              <a:off x="740" y="2920"/>
              <a:ext cx="49" cy="23"/>
            </a:xfrm>
            <a:custGeom>
              <a:avLst/>
              <a:gdLst>
                <a:gd name="T0" fmla="*/ 42 w 49"/>
                <a:gd name="T1" fmla="*/ 0 h 23"/>
                <a:gd name="T2" fmla="*/ 38 w 49"/>
                <a:gd name="T3" fmla="*/ 1 h 23"/>
                <a:gd name="T4" fmla="*/ 35 w 49"/>
                <a:gd name="T5" fmla="*/ 3 h 23"/>
                <a:gd name="T6" fmla="*/ 31 w 49"/>
                <a:gd name="T7" fmla="*/ 6 h 23"/>
                <a:gd name="T8" fmla="*/ 27 w 49"/>
                <a:gd name="T9" fmla="*/ 8 h 23"/>
                <a:gd name="T10" fmla="*/ 24 w 49"/>
                <a:gd name="T11" fmla="*/ 11 h 23"/>
                <a:gd name="T12" fmla="*/ 21 w 49"/>
                <a:gd name="T13" fmla="*/ 14 h 23"/>
                <a:gd name="T14" fmla="*/ 17 w 49"/>
                <a:gd name="T15" fmla="*/ 16 h 23"/>
                <a:gd name="T16" fmla="*/ 15 w 49"/>
                <a:gd name="T17" fmla="*/ 18 h 23"/>
                <a:gd name="T18" fmla="*/ 12 w 49"/>
                <a:gd name="T19" fmla="*/ 19 h 23"/>
                <a:gd name="T20" fmla="*/ 13 w 49"/>
                <a:gd name="T21" fmla="*/ 19 h 23"/>
                <a:gd name="T22" fmla="*/ 12 w 49"/>
                <a:gd name="T23" fmla="*/ 19 h 23"/>
                <a:gd name="T24" fmla="*/ 11 w 49"/>
                <a:gd name="T25" fmla="*/ 19 h 23"/>
                <a:gd name="T26" fmla="*/ 9 w 49"/>
                <a:gd name="T27" fmla="*/ 19 h 23"/>
                <a:gd name="T28" fmla="*/ 8 w 49"/>
                <a:gd name="T29" fmla="*/ 19 h 23"/>
                <a:gd name="T30" fmla="*/ 7 w 49"/>
                <a:gd name="T31" fmla="*/ 19 h 23"/>
                <a:gd name="T32" fmla="*/ 6 w 49"/>
                <a:gd name="T33" fmla="*/ 18 h 23"/>
                <a:gd name="T34" fmla="*/ 4 w 49"/>
                <a:gd name="T35" fmla="*/ 18 h 23"/>
                <a:gd name="T36" fmla="*/ 3 w 49"/>
                <a:gd name="T37" fmla="*/ 17 h 23"/>
                <a:gd name="T38" fmla="*/ 2 w 49"/>
                <a:gd name="T39" fmla="*/ 17 h 23"/>
                <a:gd name="T40" fmla="*/ 1 w 49"/>
                <a:gd name="T41" fmla="*/ 17 h 23"/>
                <a:gd name="T42" fmla="*/ 0 w 49"/>
                <a:gd name="T43" fmla="*/ 18 h 23"/>
                <a:gd name="T44" fmla="*/ 0 w 49"/>
                <a:gd name="T45" fmla="*/ 19 h 23"/>
                <a:gd name="T46" fmla="*/ 0 w 49"/>
                <a:gd name="T47" fmla="*/ 19 h 23"/>
                <a:gd name="T48" fmla="*/ 0 w 49"/>
                <a:gd name="T49" fmla="*/ 20 h 23"/>
                <a:gd name="T50" fmla="*/ 1 w 49"/>
                <a:gd name="T51" fmla="*/ 20 h 23"/>
                <a:gd name="T52" fmla="*/ 2 w 49"/>
                <a:gd name="T53" fmla="*/ 20 h 23"/>
                <a:gd name="T54" fmla="*/ 2 w 49"/>
                <a:gd name="T55" fmla="*/ 20 h 23"/>
                <a:gd name="T56" fmla="*/ 2 w 49"/>
                <a:gd name="T57" fmla="*/ 21 h 23"/>
                <a:gd name="T58" fmla="*/ 3 w 49"/>
                <a:gd name="T59" fmla="*/ 21 h 23"/>
                <a:gd name="T60" fmla="*/ 4 w 49"/>
                <a:gd name="T61" fmla="*/ 21 h 23"/>
                <a:gd name="T62" fmla="*/ 5 w 49"/>
                <a:gd name="T63" fmla="*/ 21 h 23"/>
                <a:gd name="T64" fmla="*/ 6 w 49"/>
                <a:gd name="T65" fmla="*/ 21 h 23"/>
                <a:gd name="T66" fmla="*/ 14 w 49"/>
                <a:gd name="T67" fmla="*/ 22 h 23"/>
                <a:gd name="T68" fmla="*/ 15 w 49"/>
                <a:gd name="T69" fmla="*/ 22 h 23"/>
                <a:gd name="T70" fmla="*/ 19 w 49"/>
                <a:gd name="T71" fmla="*/ 19 h 23"/>
                <a:gd name="T72" fmla="*/ 22 w 49"/>
                <a:gd name="T73" fmla="*/ 17 h 23"/>
                <a:gd name="T74" fmla="*/ 26 w 49"/>
                <a:gd name="T75" fmla="*/ 15 h 23"/>
                <a:gd name="T76" fmla="*/ 29 w 49"/>
                <a:gd name="T77" fmla="*/ 12 h 23"/>
                <a:gd name="T78" fmla="*/ 33 w 49"/>
                <a:gd name="T79" fmla="*/ 10 h 23"/>
                <a:gd name="T80" fmla="*/ 37 w 49"/>
                <a:gd name="T81" fmla="*/ 8 h 23"/>
                <a:gd name="T82" fmla="*/ 41 w 49"/>
                <a:gd name="T83" fmla="*/ 6 h 23"/>
                <a:gd name="T84" fmla="*/ 45 w 49"/>
                <a:gd name="T85" fmla="*/ 4 h 23"/>
                <a:gd name="T86" fmla="*/ 48 w 49"/>
                <a:gd name="T87" fmla="*/ 3 h 23"/>
                <a:gd name="T88" fmla="*/ 47 w 49"/>
                <a:gd name="T89" fmla="*/ 2 h 23"/>
                <a:gd name="T90" fmla="*/ 46 w 49"/>
                <a:gd name="T91" fmla="*/ 2 h 23"/>
                <a:gd name="T92" fmla="*/ 46 w 49"/>
                <a:gd name="T93" fmla="*/ 1 h 23"/>
                <a:gd name="T94" fmla="*/ 45 w 49"/>
                <a:gd name="T95" fmla="*/ 1 h 23"/>
                <a:gd name="T96" fmla="*/ 43 w 49"/>
                <a:gd name="T97" fmla="*/ 1 h 23"/>
                <a:gd name="T98" fmla="*/ 42 w 49"/>
                <a:gd name="T99" fmla="*/ 2 h 23"/>
                <a:gd name="T100" fmla="*/ 41 w 49"/>
                <a:gd name="T101" fmla="*/ 3 h 23"/>
                <a:gd name="T102" fmla="*/ 41 w 49"/>
                <a:gd name="T103" fmla="*/ 3 h 23"/>
                <a:gd name="T104" fmla="*/ 40 w 49"/>
                <a:gd name="T105" fmla="*/ 3 h 23"/>
                <a:gd name="T106" fmla="*/ 39 w 49"/>
                <a:gd name="T107" fmla="*/ 3 h 23"/>
                <a:gd name="T108" fmla="*/ 42 w 49"/>
                <a:gd name="T109" fmla="*/ 0 h 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
                <a:gd name="T166" fmla="*/ 0 h 23"/>
                <a:gd name="T167" fmla="*/ 49 w 49"/>
                <a:gd name="T168" fmla="*/ 23 h 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 h="23">
                  <a:moveTo>
                    <a:pt x="42" y="0"/>
                  </a:moveTo>
                  <a:lnTo>
                    <a:pt x="38" y="1"/>
                  </a:lnTo>
                  <a:lnTo>
                    <a:pt x="35" y="3"/>
                  </a:lnTo>
                  <a:lnTo>
                    <a:pt x="31" y="6"/>
                  </a:lnTo>
                  <a:lnTo>
                    <a:pt x="27" y="8"/>
                  </a:lnTo>
                  <a:lnTo>
                    <a:pt x="24" y="11"/>
                  </a:lnTo>
                  <a:lnTo>
                    <a:pt x="21" y="14"/>
                  </a:lnTo>
                  <a:lnTo>
                    <a:pt x="17" y="16"/>
                  </a:lnTo>
                  <a:lnTo>
                    <a:pt x="15" y="18"/>
                  </a:lnTo>
                  <a:lnTo>
                    <a:pt x="12" y="19"/>
                  </a:lnTo>
                  <a:lnTo>
                    <a:pt x="13" y="19"/>
                  </a:lnTo>
                  <a:lnTo>
                    <a:pt x="12" y="19"/>
                  </a:lnTo>
                  <a:lnTo>
                    <a:pt x="11" y="19"/>
                  </a:lnTo>
                  <a:lnTo>
                    <a:pt x="9" y="19"/>
                  </a:lnTo>
                  <a:lnTo>
                    <a:pt x="8" y="19"/>
                  </a:lnTo>
                  <a:lnTo>
                    <a:pt x="7" y="19"/>
                  </a:lnTo>
                  <a:lnTo>
                    <a:pt x="6" y="18"/>
                  </a:lnTo>
                  <a:lnTo>
                    <a:pt x="4" y="18"/>
                  </a:lnTo>
                  <a:lnTo>
                    <a:pt x="3" y="17"/>
                  </a:lnTo>
                  <a:lnTo>
                    <a:pt x="2" y="17"/>
                  </a:lnTo>
                  <a:lnTo>
                    <a:pt x="1" y="17"/>
                  </a:lnTo>
                  <a:lnTo>
                    <a:pt x="0" y="18"/>
                  </a:lnTo>
                  <a:lnTo>
                    <a:pt x="0" y="19"/>
                  </a:lnTo>
                  <a:lnTo>
                    <a:pt x="0" y="20"/>
                  </a:lnTo>
                  <a:lnTo>
                    <a:pt x="1" y="20"/>
                  </a:lnTo>
                  <a:lnTo>
                    <a:pt x="2" y="20"/>
                  </a:lnTo>
                  <a:lnTo>
                    <a:pt x="2" y="21"/>
                  </a:lnTo>
                  <a:lnTo>
                    <a:pt x="3" y="21"/>
                  </a:lnTo>
                  <a:lnTo>
                    <a:pt x="4" y="21"/>
                  </a:lnTo>
                  <a:lnTo>
                    <a:pt x="5" y="21"/>
                  </a:lnTo>
                  <a:lnTo>
                    <a:pt x="6" y="21"/>
                  </a:lnTo>
                  <a:lnTo>
                    <a:pt x="14" y="22"/>
                  </a:lnTo>
                  <a:lnTo>
                    <a:pt x="15" y="22"/>
                  </a:lnTo>
                  <a:lnTo>
                    <a:pt x="19" y="19"/>
                  </a:lnTo>
                  <a:lnTo>
                    <a:pt x="22" y="17"/>
                  </a:lnTo>
                  <a:lnTo>
                    <a:pt x="26" y="15"/>
                  </a:lnTo>
                  <a:lnTo>
                    <a:pt x="29" y="12"/>
                  </a:lnTo>
                  <a:lnTo>
                    <a:pt x="33" y="10"/>
                  </a:lnTo>
                  <a:lnTo>
                    <a:pt x="37" y="8"/>
                  </a:lnTo>
                  <a:lnTo>
                    <a:pt x="41" y="6"/>
                  </a:lnTo>
                  <a:lnTo>
                    <a:pt x="45" y="4"/>
                  </a:lnTo>
                  <a:lnTo>
                    <a:pt x="48" y="3"/>
                  </a:lnTo>
                  <a:lnTo>
                    <a:pt x="47" y="2"/>
                  </a:lnTo>
                  <a:lnTo>
                    <a:pt x="46" y="2"/>
                  </a:lnTo>
                  <a:lnTo>
                    <a:pt x="46" y="1"/>
                  </a:lnTo>
                  <a:lnTo>
                    <a:pt x="45" y="1"/>
                  </a:lnTo>
                  <a:lnTo>
                    <a:pt x="43" y="1"/>
                  </a:lnTo>
                  <a:lnTo>
                    <a:pt x="42" y="2"/>
                  </a:lnTo>
                  <a:lnTo>
                    <a:pt x="41" y="3"/>
                  </a:lnTo>
                  <a:lnTo>
                    <a:pt x="40" y="3"/>
                  </a:lnTo>
                  <a:lnTo>
                    <a:pt x="39" y="3"/>
                  </a:lnTo>
                  <a:lnTo>
                    <a:pt x="42"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6" name="Freeform 157"/>
            <p:cNvSpPr>
              <a:spLocks/>
            </p:cNvSpPr>
            <p:nvPr/>
          </p:nvSpPr>
          <p:spPr bwMode="auto">
            <a:xfrm>
              <a:off x="734" y="2932"/>
              <a:ext cx="37" cy="34"/>
            </a:xfrm>
            <a:custGeom>
              <a:avLst/>
              <a:gdLst>
                <a:gd name="T0" fmla="*/ 33 w 37"/>
                <a:gd name="T1" fmla="*/ 3 h 34"/>
                <a:gd name="T2" fmla="*/ 31 w 37"/>
                <a:gd name="T3" fmla="*/ 2 h 34"/>
                <a:gd name="T4" fmla="*/ 33 w 37"/>
                <a:gd name="T5" fmla="*/ 6 h 34"/>
                <a:gd name="T6" fmla="*/ 33 w 37"/>
                <a:gd name="T7" fmla="*/ 5 h 34"/>
                <a:gd name="T8" fmla="*/ 32 w 37"/>
                <a:gd name="T9" fmla="*/ 8 h 34"/>
                <a:gd name="T10" fmla="*/ 32 w 37"/>
                <a:gd name="T11" fmla="*/ 8 h 34"/>
                <a:gd name="T12" fmla="*/ 31 w 37"/>
                <a:gd name="T13" fmla="*/ 10 h 34"/>
                <a:gd name="T14" fmla="*/ 31 w 37"/>
                <a:gd name="T15" fmla="*/ 11 h 34"/>
                <a:gd name="T16" fmla="*/ 31 w 37"/>
                <a:gd name="T17" fmla="*/ 12 h 34"/>
                <a:gd name="T18" fmla="*/ 30 w 37"/>
                <a:gd name="T19" fmla="*/ 13 h 34"/>
                <a:gd name="T20" fmla="*/ 29 w 37"/>
                <a:gd name="T21" fmla="*/ 14 h 34"/>
                <a:gd name="T22" fmla="*/ 28 w 37"/>
                <a:gd name="T23" fmla="*/ 15 h 34"/>
                <a:gd name="T24" fmla="*/ 27 w 37"/>
                <a:gd name="T25" fmla="*/ 15 h 34"/>
                <a:gd name="T26" fmla="*/ 23 w 37"/>
                <a:gd name="T27" fmla="*/ 16 h 34"/>
                <a:gd name="T28" fmla="*/ 20 w 37"/>
                <a:gd name="T29" fmla="*/ 18 h 34"/>
                <a:gd name="T30" fmla="*/ 17 w 37"/>
                <a:gd name="T31" fmla="*/ 20 h 34"/>
                <a:gd name="T32" fmla="*/ 14 w 37"/>
                <a:gd name="T33" fmla="*/ 22 h 34"/>
                <a:gd name="T34" fmla="*/ 11 w 37"/>
                <a:gd name="T35" fmla="*/ 25 h 34"/>
                <a:gd name="T36" fmla="*/ 7 w 37"/>
                <a:gd name="T37" fmla="*/ 27 h 34"/>
                <a:gd name="T38" fmla="*/ 4 w 37"/>
                <a:gd name="T39" fmla="*/ 28 h 34"/>
                <a:gd name="T40" fmla="*/ 1 w 37"/>
                <a:gd name="T41" fmla="*/ 30 h 34"/>
                <a:gd name="T42" fmla="*/ 0 w 37"/>
                <a:gd name="T43" fmla="*/ 31 h 34"/>
                <a:gd name="T44" fmla="*/ 0 w 37"/>
                <a:gd name="T45" fmla="*/ 31 h 34"/>
                <a:gd name="T46" fmla="*/ 0 w 37"/>
                <a:gd name="T47" fmla="*/ 32 h 34"/>
                <a:gd name="T48" fmla="*/ 1 w 37"/>
                <a:gd name="T49" fmla="*/ 33 h 34"/>
                <a:gd name="T50" fmla="*/ 2 w 37"/>
                <a:gd name="T51" fmla="*/ 33 h 34"/>
                <a:gd name="T52" fmla="*/ 2 w 37"/>
                <a:gd name="T53" fmla="*/ 33 h 34"/>
                <a:gd name="T54" fmla="*/ 6 w 37"/>
                <a:gd name="T55" fmla="*/ 30 h 34"/>
                <a:gd name="T56" fmla="*/ 11 w 37"/>
                <a:gd name="T57" fmla="*/ 28 h 34"/>
                <a:gd name="T58" fmla="*/ 16 w 37"/>
                <a:gd name="T59" fmla="*/ 25 h 34"/>
                <a:gd name="T60" fmla="*/ 20 w 37"/>
                <a:gd name="T61" fmla="*/ 23 h 34"/>
                <a:gd name="T62" fmla="*/ 24 w 37"/>
                <a:gd name="T63" fmla="*/ 20 h 34"/>
                <a:gd name="T64" fmla="*/ 28 w 37"/>
                <a:gd name="T65" fmla="*/ 18 h 34"/>
                <a:gd name="T66" fmla="*/ 31 w 37"/>
                <a:gd name="T67" fmla="*/ 15 h 34"/>
                <a:gd name="T68" fmla="*/ 34 w 37"/>
                <a:gd name="T69" fmla="*/ 11 h 34"/>
                <a:gd name="T70" fmla="*/ 36 w 37"/>
                <a:gd name="T71" fmla="*/ 5 h 34"/>
                <a:gd name="T72" fmla="*/ 33 w 37"/>
                <a:gd name="T73" fmla="*/ 5 h 34"/>
                <a:gd name="T74" fmla="*/ 33 w 37"/>
                <a:gd name="T75" fmla="*/ 4 h 34"/>
                <a:gd name="T76" fmla="*/ 33 w 37"/>
                <a:gd name="T77" fmla="*/ 3 h 34"/>
                <a:gd name="T78" fmla="*/ 34 w 37"/>
                <a:gd name="T79" fmla="*/ 2 h 34"/>
                <a:gd name="T80" fmla="*/ 34 w 37"/>
                <a:gd name="T81" fmla="*/ 2 h 34"/>
                <a:gd name="T82" fmla="*/ 34 w 37"/>
                <a:gd name="T83" fmla="*/ 1 h 34"/>
                <a:gd name="T84" fmla="*/ 34 w 37"/>
                <a:gd name="T85" fmla="*/ 1 h 34"/>
                <a:gd name="T86" fmla="*/ 34 w 37"/>
                <a:gd name="T87" fmla="*/ 0 h 34"/>
                <a:gd name="T88" fmla="*/ 33 w 37"/>
                <a:gd name="T89" fmla="*/ 0 h 34"/>
                <a:gd name="T90" fmla="*/ 32 w 37"/>
                <a:gd name="T91" fmla="*/ 0 h 34"/>
                <a:gd name="T92" fmla="*/ 31 w 37"/>
                <a:gd name="T93" fmla="*/ 0 h 34"/>
                <a:gd name="T94" fmla="*/ 31 w 37"/>
                <a:gd name="T95" fmla="*/ 1 h 34"/>
                <a:gd name="T96" fmla="*/ 31 w 37"/>
                <a:gd name="T97" fmla="*/ 2 h 34"/>
                <a:gd name="T98" fmla="*/ 33 w 37"/>
                <a:gd name="T99" fmla="*/ 3 h 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
                <a:gd name="T151" fmla="*/ 0 h 34"/>
                <a:gd name="T152" fmla="*/ 37 w 37"/>
                <a:gd name="T153" fmla="*/ 34 h 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 h="34">
                  <a:moveTo>
                    <a:pt x="33" y="3"/>
                  </a:moveTo>
                  <a:lnTo>
                    <a:pt x="31" y="2"/>
                  </a:lnTo>
                  <a:lnTo>
                    <a:pt x="33" y="6"/>
                  </a:lnTo>
                  <a:lnTo>
                    <a:pt x="33" y="5"/>
                  </a:lnTo>
                  <a:lnTo>
                    <a:pt x="32" y="8"/>
                  </a:lnTo>
                  <a:lnTo>
                    <a:pt x="31" y="10"/>
                  </a:lnTo>
                  <a:lnTo>
                    <a:pt x="31" y="11"/>
                  </a:lnTo>
                  <a:lnTo>
                    <a:pt x="31" y="12"/>
                  </a:lnTo>
                  <a:lnTo>
                    <a:pt x="30" y="13"/>
                  </a:lnTo>
                  <a:lnTo>
                    <a:pt x="29" y="14"/>
                  </a:lnTo>
                  <a:lnTo>
                    <a:pt x="28" y="15"/>
                  </a:lnTo>
                  <a:lnTo>
                    <a:pt x="27" y="15"/>
                  </a:lnTo>
                  <a:lnTo>
                    <a:pt x="23" y="16"/>
                  </a:lnTo>
                  <a:lnTo>
                    <a:pt x="20" y="18"/>
                  </a:lnTo>
                  <a:lnTo>
                    <a:pt x="17" y="20"/>
                  </a:lnTo>
                  <a:lnTo>
                    <a:pt x="14" y="22"/>
                  </a:lnTo>
                  <a:lnTo>
                    <a:pt x="11" y="25"/>
                  </a:lnTo>
                  <a:lnTo>
                    <a:pt x="7" y="27"/>
                  </a:lnTo>
                  <a:lnTo>
                    <a:pt x="4" y="28"/>
                  </a:lnTo>
                  <a:lnTo>
                    <a:pt x="1" y="30"/>
                  </a:lnTo>
                  <a:lnTo>
                    <a:pt x="0" y="31"/>
                  </a:lnTo>
                  <a:lnTo>
                    <a:pt x="0" y="32"/>
                  </a:lnTo>
                  <a:lnTo>
                    <a:pt x="1" y="33"/>
                  </a:lnTo>
                  <a:lnTo>
                    <a:pt x="2" y="33"/>
                  </a:lnTo>
                  <a:lnTo>
                    <a:pt x="6" y="30"/>
                  </a:lnTo>
                  <a:lnTo>
                    <a:pt x="11" y="28"/>
                  </a:lnTo>
                  <a:lnTo>
                    <a:pt x="16" y="25"/>
                  </a:lnTo>
                  <a:lnTo>
                    <a:pt x="20" y="23"/>
                  </a:lnTo>
                  <a:lnTo>
                    <a:pt x="24" y="20"/>
                  </a:lnTo>
                  <a:lnTo>
                    <a:pt x="28" y="18"/>
                  </a:lnTo>
                  <a:lnTo>
                    <a:pt x="31" y="15"/>
                  </a:lnTo>
                  <a:lnTo>
                    <a:pt x="34" y="11"/>
                  </a:lnTo>
                  <a:lnTo>
                    <a:pt x="36" y="5"/>
                  </a:lnTo>
                  <a:lnTo>
                    <a:pt x="33" y="5"/>
                  </a:lnTo>
                  <a:lnTo>
                    <a:pt x="33" y="4"/>
                  </a:lnTo>
                  <a:lnTo>
                    <a:pt x="33" y="3"/>
                  </a:lnTo>
                  <a:lnTo>
                    <a:pt x="34" y="2"/>
                  </a:lnTo>
                  <a:lnTo>
                    <a:pt x="34" y="1"/>
                  </a:lnTo>
                  <a:lnTo>
                    <a:pt x="34" y="0"/>
                  </a:lnTo>
                  <a:lnTo>
                    <a:pt x="33" y="0"/>
                  </a:lnTo>
                  <a:lnTo>
                    <a:pt x="32" y="0"/>
                  </a:lnTo>
                  <a:lnTo>
                    <a:pt x="31" y="0"/>
                  </a:lnTo>
                  <a:lnTo>
                    <a:pt x="31" y="1"/>
                  </a:lnTo>
                  <a:lnTo>
                    <a:pt x="31" y="2"/>
                  </a:lnTo>
                  <a:lnTo>
                    <a:pt x="33"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7" name="Freeform 158"/>
            <p:cNvSpPr>
              <a:spLocks/>
            </p:cNvSpPr>
            <p:nvPr/>
          </p:nvSpPr>
          <p:spPr bwMode="auto">
            <a:xfrm>
              <a:off x="742" y="2925"/>
              <a:ext cx="57" cy="67"/>
            </a:xfrm>
            <a:custGeom>
              <a:avLst/>
              <a:gdLst>
                <a:gd name="T0" fmla="*/ 52 w 57"/>
                <a:gd name="T1" fmla="*/ 2 h 67"/>
                <a:gd name="T2" fmla="*/ 48 w 57"/>
                <a:gd name="T3" fmla="*/ 4 h 67"/>
                <a:gd name="T4" fmla="*/ 45 w 57"/>
                <a:gd name="T5" fmla="*/ 7 h 67"/>
                <a:gd name="T6" fmla="*/ 42 w 57"/>
                <a:gd name="T7" fmla="*/ 10 h 67"/>
                <a:gd name="T8" fmla="*/ 37 w 57"/>
                <a:gd name="T9" fmla="*/ 17 h 67"/>
                <a:gd name="T10" fmla="*/ 30 w 57"/>
                <a:gd name="T11" fmla="*/ 27 h 67"/>
                <a:gd name="T12" fmla="*/ 24 w 57"/>
                <a:gd name="T13" fmla="*/ 37 h 67"/>
                <a:gd name="T14" fmla="*/ 19 w 57"/>
                <a:gd name="T15" fmla="*/ 48 h 67"/>
                <a:gd name="T16" fmla="*/ 13 w 57"/>
                <a:gd name="T17" fmla="*/ 58 h 67"/>
                <a:gd name="T18" fmla="*/ 11 w 57"/>
                <a:gd name="T19" fmla="*/ 58 h 67"/>
                <a:gd name="T20" fmla="*/ 8 w 57"/>
                <a:gd name="T21" fmla="*/ 59 h 67"/>
                <a:gd name="T22" fmla="*/ 6 w 57"/>
                <a:gd name="T23" fmla="*/ 60 h 67"/>
                <a:gd name="T24" fmla="*/ 3 w 57"/>
                <a:gd name="T25" fmla="*/ 61 h 67"/>
                <a:gd name="T26" fmla="*/ 1 w 57"/>
                <a:gd name="T27" fmla="*/ 63 h 67"/>
                <a:gd name="T28" fmla="*/ 0 w 57"/>
                <a:gd name="T29" fmla="*/ 64 h 67"/>
                <a:gd name="T30" fmla="*/ 1 w 57"/>
                <a:gd name="T31" fmla="*/ 66 h 67"/>
                <a:gd name="T32" fmla="*/ 3 w 57"/>
                <a:gd name="T33" fmla="*/ 66 h 67"/>
                <a:gd name="T34" fmla="*/ 4 w 57"/>
                <a:gd name="T35" fmla="*/ 65 h 67"/>
                <a:gd name="T36" fmla="*/ 6 w 57"/>
                <a:gd name="T37" fmla="*/ 64 h 67"/>
                <a:gd name="T38" fmla="*/ 14 w 57"/>
                <a:gd name="T39" fmla="*/ 61 h 67"/>
                <a:gd name="T40" fmla="*/ 19 w 57"/>
                <a:gd name="T41" fmla="*/ 55 h 67"/>
                <a:gd name="T42" fmla="*/ 21 w 57"/>
                <a:gd name="T43" fmla="*/ 51 h 67"/>
                <a:gd name="T44" fmla="*/ 23 w 57"/>
                <a:gd name="T45" fmla="*/ 48 h 67"/>
                <a:gd name="T46" fmla="*/ 25 w 57"/>
                <a:gd name="T47" fmla="*/ 43 h 67"/>
                <a:gd name="T48" fmla="*/ 26 w 57"/>
                <a:gd name="T49" fmla="*/ 40 h 67"/>
                <a:gd name="T50" fmla="*/ 32 w 57"/>
                <a:gd name="T51" fmla="*/ 30 h 67"/>
                <a:gd name="T52" fmla="*/ 38 w 57"/>
                <a:gd name="T53" fmla="*/ 20 h 67"/>
                <a:gd name="T54" fmla="*/ 46 w 57"/>
                <a:gd name="T55" fmla="*/ 11 h 67"/>
                <a:gd name="T56" fmla="*/ 55 w 57"/>
                <a:gd name="T57" fmla="*/ 3 h 67"/>
                <a:gd name="T58" fmla="*/ 56 w 57"/>
                <a:gd name="T59" fmla="*/ 3 h 67"/>
                <a:gd name="T60" fmla="*/ 55 w 57"/>
                <a:gd name="T61" fmla="*/ 1 h 67"/>
                <a:gd name="T62" fmla="*/ 54 w 57"/>
                <a:gd name="T63" fmla="*/ 0 h 67"/>
                <a:gd name="T64" fmla="*/ 53 w 57"/>
                <a:gd name="T65" fmla="*/ 1 h 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67"/>
                <a:gd name="T101" fmla="*/ 57 w 57"/>
                <a:gd name="T102" fmla="*/ 67 h 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67">
                  <a:moveTo>
                    <a:pt x="53" y="1"/>
                  </a:moveTo>
                  <a:lnTo>
                    <a:pt x="52" y="2"/>
                  </a:lnTo>
                  <a:lnTo>
                    <a:pt x="50" y="3"/>
                  </a:lnTo>
                  <a:lnTo>
                    <a:pt x="48" y="4"/>
                  </a:lnTo>
                  <a:lnTo>
                    <a:pt x="47" y="6"/>
                  </a:lnTo>
                  <a:lnTo>
                    <a:pt x="45" y="7"/>
                  </a:lnTo>
                  <a:lnTo>
                    <a:pt x="43" y="9"/>
                  </a:lnTo>
                  <a:lnTo>
                    <a:pt x="42" y="10"/>
                  </a:lnTo>
                  <a:lnTo>
                    <a:pt x="41" y="11"/>
                  </a:lnTo>
                  <a:lnTo>
                    <a:pt x="37" y="17"/>
                  </a:lnTo>
                  <a:lnTo>
                    <a:pt x="33" y="22"/>
                  </a:lnTo>
                  <a:lnTo>
                    <a:pt x="30" y="27"/>
                  </a:lnTo>
                  <a:lnTo>
                    <a:pt x="27" y="32"/>
                  </a:lnTo>
                  <a:lnTo>
                    <a:pt x="24" y="37"/>
                  </a:lnTo>
                  <a:lnTo>
                    <a:pt x="21" y="43"/>
                  </a:lnTo>
                  <a:lnTo>
                    <a:pt x="19" y="48"/>
                  </a:lnTo>
                  <a:lnTo>
                    <a:pt x="16" y="53"/>
                  </a:lnTo>
                  <a:lnTo>
                    <a:pt x="13" y="58"/>
                  </a:lnTo>
                  <a:lnTo>
                    <a:pt x="14" y="57"/>
                  </a:lnTo>
                  <a:lnTo>
                    <a:pt x="11" y="58"/>
                  </a:lnTo>
                  <a:lnTo>
                    <a:pt x="9" y="59"/>
                  </a:lnTo>
                  <a:lnTo>
                    <a:pt x="8" y="59"/>
                  </a:lnTo>
                  <a:lnTo>
                    <a:pt x="8" y="60"/>
                  </a:lnTo>
                  <a:lnTo>
                    <a:pt x="6" y="60"/>
                  </a:lnTo>
                  <a:lnTo>
                    <a:pt x="5" y="61"/>
                  </a:lnTo>
                  <a:lnTo>
                    <a:pt x="3" y="61"/>
                  </a:lnTo>
                  <a:lnTo>
                    <a:pt x="3" y="62"/>
                  </a:lnTo>
                  <a:lnTo>
                    <a:pt x="1" y="63"/>
                  </a:lnTo>
                  <a:lnTo>
                    <a:pt x="0" y="63"/>
                  </a:lnTo>
                  <a:lnTo>
                    <a:pt x="0" y="64"/>
                  </a:lnTo>
                  <a:lnTo>
                    <a:pt x="1" y="65"/>
                  </a:lnTo>
                  <a:lnTo>
                    <a:pt x="1" y="66"/>
                  </a:lnTo>
                  <a:lnTo>
                    <a:pt x="2" y="66"/>
                  </a:lnTo>
                  <a:lnTo>
                    <a:pt x="3" y="66"/>
                  </a:lnTo>
                  <a:lnTo>
                    <a:pt x="3" y="65"/>
                  </a:lnTo>
                  <a:lnTo>
                    <a:pt x="4" y="65"/>
                  </a:lnTo>
                  <a:lnTo>
                    <a:pt x="5" y="64"/>
                  </a:lnTo>
                  <a:lnTo>
                    <a:pt x="6" y="64"/>
                  </a:lnTo>
                  <a:lnTo>
                    <a:pt x="7" y="63"/>
                  </a:lnTo>
                  <a:lnTo>
                    <a:pt x="14" y="61"/>
                  </a:lnTo>
                  <a:lnTo>
                    <a:pt x="15" y="61"/>
                  </a:lnTo>
                  <a:lnTo>
                    <a:pt x="19" y="55"/>
                  </a:lnTo>
                  <a:lnTo>
                    <a:pt x="20" y="53"/>
                  </a:lnTo>
                  <a:lnTo>
                    <a:pt x="21" y="51"/>
                  </a:lnTo>
                  <a:lnTo>
                    <a:pt x="22" y="50"/>
                  </a:lnTo>
                  <a:lnTo>
                    <a:pt x="23" y="48"/>
                  </a:lnTo>
                  <a:lnTo>
                    <a:pt x="24" y="45"/>
                  </a:lnTo>
                  <a:lnTo>
                    <a:pt x="25" y="43"/>
                  </a:lnTo>
                  <a:lnTo>
                    <a:pt x="25" y="42"/>
                  </a:lnTo>
                  <a:lnTo>
                    <a:pt x="26" y="40"/>
                  </a:lnTo>
                  <a:lnTo>
                    <a:pt x="29" y="35"/>
                  </a:lnTo>
                  <a:lnTo>
                    <a:pt x="32" y="30"/>
                  </a:lnTo>
                  <a:lnTo>
                    <a:pt x="35" y="24"/>
                  </a:lnTo>
                  <a:lnTo>
                    <a:pt x="38" y="20"/>
                  </a:lnTo>
                  <a:lnTo>
                    <a:pt x="42" y="16"/>
                  </a:lnTo>
                  <a:lnTo>
                    <a:pt x="46" y="11"/>
                  </a:lnTo>
                  <a:lnTo>
                    <a:pt x="50" y="7"/>
                  </a:lnTo>
                  <a:lnTo>
                    <a:pt x="55" y="3"/>
                  </a:lnTo>
                  <a:lnTo>
                    <a:pt x="56" y="3"/>
                  </a:lnTo>
                  <a:lnTo>
                    <a:pt x="56" y="2"/>
                  </a:lnTo>
                  <a:lnTo>
                    <a:pt x="55" y="1"/>
                  </a:lnTo>
                  <a:lnTo>
                    <a:pt x="55" y="0"/>
                  </a:lnTo>
                  <a:lnTo>
                    <a:pt x="54" y="0"/>
                  </a:lnTo>
                  <a:lnTo>
                    <a:pt x="53" y="0"/>
                  </a:lnTo>
                  <a:lnTo>
                    <a:pt x="53"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8" name="Freeform 159"/>
            <p:cNvSpPr>
              <a:spLocks/>
            </p:cNvSpPr>
            <p:nvPr/>
          </p:nvSpPr>
          <p:spPr bwMode="auto">
            <a:xfrm>
              <a:off x="928" y="2872"/>
              <a:ext cx="30" cy="36"/>
            </a:xfrm>
            <a:custGeom>
              <a:avLst/>
              <a:gdLst>
                <a:gd name="T0" fmla="*/ 29 w 30"/>
                <a:gd name="T1" fmla="*/ 32 h 36"/>
                <a:gd name="T2" fmla="*/ 28 w 30"/>
                <a:gd name="T3" fmla="*/ 30 h 36"/>
                <a:gd name="T4" fmla="*/ 28 w 30"/>
                <a:gd name="T5" fmla="*/ 28 h 36"/>
                <a:gd name="T6" fmla="*/ 27 w 30"/>
                <a:gd name="T7" fmla="*/ 26 h 36"/>
                <a:gd name="T8" fmla="*/ 25 w 30"/>
                <a:gd name="T9" fmla="*/ 21 h 36"/>
                <a:gd name="T10" fmla="*/ 22 w 30"/>
                <a:gd name="T11" fmla="*/ 18 h 36"/>
                <a:gd name="T12" fmla="*/ 19 w 30"/>
                <a:gd name="T13" fmla="*/ 16 h 36"/>
                <a:gd name="T14" fmla="*/ 14 w 30"/>
                <a:gd name="T15" fmla="*/ 12 h 36"/>
                <a:gd name="T16" fmla="*/ 10 w 30"/>
                <a:gd name="T17" fmla="*/ 10 h 36"/>
                <a:gd name="T18" fmla="*/ 6 w 30"/>
                <a:gd name="T19" fmla="*/ 8 h 36"/>
                <a:gd name="T20" fmla="*/ 3 w 30"/>
                <a:gd name="T21" fmla="*/ 9 h 36"/>
                <a:gd name="T22" fmla="*/ 4 w 30"/>
                <a:gd name="T23" fmla="*/ 6 h 36"/>
                <a:gd name="T24" fmla="*/ 5 w 30"/>
                <a:gd name="T25" fmla="*/ 5 h 36"/>
                <a:gd name="T26" fmla="*/ 6 w 30"/>
                <a:gd name="T27" fmla="*/ 3 h 36"/>
                <a:gd name="T28" fmla="*/ 6 w 30"/>
                <a:gd name="T29" fmla="*/ 2 h 36"/>
                <a:gd name="T30" fmla="*/ 6 w 30"/>
                <a:gd name="T31" fmla="*/ 0 h 36"/>
                <a:gd name="T32" fmla="*/ 4 w 30"/>
                <a:gd name="T33" fmla="*/ 0 h 36"/>
                <a:gd name="T34" fmla="*/ 4 w 30"/>
                <a:gd name="T35" fmla="*/ 1 h 36"/>
                <a:gd name="T36" fmla="*/ 3 w 30"/>
                <a:gd name="T37" fmla="*/ 2 h 36"/>
                <a:gd name="T38" fmla="*/ 2 w 30"/>
                <a:gd name="T39" fmla="*/ 4 h 36"/>
                <a:gd name="T40" fmla="*/ 1 w 30"/>
                <a:gd name="T41" fmla="*/ 8 h 36"/>
                <a:gd name="T42" fmla="*/ 0 w 30"/>
                <a:gd name="T43" fmla="*/ 9 h 36"/>
                <a:gd name="T44" fmla="*/ 1 w 30"/>
                <a:gd name="T45" fmla="*/ 10 h 36"/>
                <a:gd name="T46" fmla="*/ 2 w 30"/>
                <a:gd name="T47" fmla="*/ 10 h 36"/>
                <a:gd name="T48" fmla="*/ 4 w 30"/>
                <a:gd name="T49" fmla="*/ 11 h 36"/>
                <a:gd name="T50" fmla="*/ 5 w 30"/>
                <a:gd name="T51" fmla="*/ 11 h 36"/>
                <a:gd name="T52" fmla="*/ 7 w 30"/>
                <a:gd name="T53" fmla="*/ 12 h 36"/>
                <a:gd name="T54" fmla="*/ 10 w 30"/>
                <a:gd name="T55" fmla="*/ 13 h 36"/>
                <a:gd name="T56" fmla="*/ 12 w 30"/>
                <a:gd name="T57" fmla="*/ 15 h 36"/>
                <a:gd name="T58" fmla="*/ 14 w 30"/>
                <a:gd name="T59" fmla="*/ 16 h 36"/>
                <a:gd name="T60" fmla="*/ 16 w 30"/>
                <a:gd name="T61" fmla="*/ 18 h 36"/>
                <a:gd name="T62" fmla="*/ 19 w 30"/>
                <a:gd name="T63" fmla="*/ 19 h 36"/>
                <a:gd name="T64" fmla="*/ 22 w 30"/>
                <a:gd name="T65" fmla="*/ 23 h 36"/>
                <a:gd name="T66" fmla="*/ 22 w 30"/>
                <a:gd name="T67" fmla="*/ 23 h 36"/>
                <a:gd name="T68" fmla="*/ 22 w 30"/>
                <a:gd name="T69" fmla="*/ 24 h 36"/>
                <a:gd name="T70" fmla="*/ 23 w 30"/>
                <a:gd name="T71" fmla="*/ 27 h 36"/>
                <a:gd name="T72" fmla="*/ 24 w 30"/>
                <a:gd name="T73" fmla="*/ 27 h 36"/>
                <a:gd name="T74" fmla="*/ 25 w 30"/>
                <a:gd name="T75" fmla="*/ 29 h 36"/>
                <a:gd name="T76" fmla="*/ 26 w 30"/>
                <a:gd name="T77" fmla="*/ 30 h 36"/>
                <a:gd name="T78" fmla="*/ 26 w 30"/>
                <a:gd name="T79" fmla="*/ 33 h 36"/>
                <a:gd name="T80" fmla="*/ 26 w 30"/>
                <a:gd name="T81" fmla="*/ 34 h 36"/>
                <a:gd name="T82" fmla="*/ 27 w 30"/>
                <a:gd name="T83" fmla="*/ 35 h 36"/>
                <a:gd name="T84" fmla="*/ 28 w 30"/>
                <a:gd name="T85" fmla="*/ 35 h 36"/>
                <a:gd name="T86" fmla="*/ 29 w 30"/>
                <a:gd name="T87" fmla="*/ 34 h 36"/>
                <a:gd name="T88" fmla="*/ 29 w 30"/>
                <a:gd name="T89" fmla="*/ 33 h 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
                <a:gd name="T136" fmla="*/ 0 h 36"/>
                <a:gd name="T137" fmla="*/ 30 w 30"/>
                <a:gd name="T138" fmla="*/ 36 h 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 h="36">
                  <a:moveTo>
                    <a:pt x="29" y="33"/>
                  </a:moveTo>
                  <a:lnTo>
                    <a:pt x="29" y="32"/>
                  </a:lnTo>
                  <a:lnTo>
                    <a:pt x="28" y="30"/>
                  </a:lnTo>
                  <a:lnTo>
                    <a:pt x="28" y="29"/>
                  </a:lnTo>
                  <a:lnTo>
                    <a:pt x="28" y="28"/>
                  </a:lnTo>
                  <a:lnTo>
                    <a:pt x="27" y="27"/>
                  </a:lnTo>
                  <a:lnTo>
                    <a:pt x="27" y="26"/>
                  </a:lnTo>
                  <a:lnTo>
                    <a:pt x="26" y="26"/>
                  </a:lnTo>
                  <a:lnTo>
                    <a:pt x="25" y="21"/>
                  </a:lnTo>
                  <a:lnTo>
                    <a:pt x="25" y="20"/>
                  </a:lnTo>
                  <a:lnTo>
                    <a:pt x="22" y="18"/>
                  </a:lnTo>
                  <a:lnTo>
                    <a:pt x="20" y="17"/>
                  </a:lnTo>
                  <a:lnTo>
                    <a:pt x="19" y="16"/>
                  </a:lnTo>
                  <a:lnTo>
                    <a:pt x="16" y="14"/>
                  </a:lnTo>
                  <a:lnTo>
                    <a:pt x="14" y="12"/>
                  </a:lnTo>
                  <a:lnTo>
                    <a:pt x="13" y="11"/>
                  </a:lnTo>
                  <a:lnTo>
                    <a:pt x="10" y="10"/>
                  </a:lnTo>
                  <a:lnTo>
                    <a:pt x="8" y="9"/>
                  </a:lnTo>
                  <a:lnTo>
                    <a:pt x="6" y="8"/>
                  </a:lnTo>
                  <a:lnTo>
                    <a:pt x="2" y="7"/>
                  </a:lnTo>
                  <a:lnTo>
                    <a:pt x="3" y="9"/>
                  </a:lnTo>
                  <a:lnTo>
                    <a:pt x="4" y="7"/>
                  </a:lnTo>
                  <a:lnTo>
                    <a:pt x="4" y="6"/>
                  </a:lnTo>
                  <a:lnTo>
                    <a:pt x="4" y="5"/>
                  </a:lnTo>
                  <a:lnTo>
                    <a:pt x="5" y="5"/>
                  </a:lnTo>
                  <a:lnTo>
                    <a:pt x="5" y="4"/>
                  </a:lnTo>
                  <a:lnTo>
                    <a:pt x="6" y="3"/>
                  </a:lnTo>
                  <a:lnTo>
                    <a:pt x="6" y="2"/>
                  </a:lnTo>
                  <a:lnTo>
                    <a:pt x="6" y="1"/>
                  </a:lnTo>
                  <a:lnTo>
                    <a:pt x="6" y="0"/>
                  </a:lnTo>
                  <a:lnTo>
                    <a:pt x="5" y="0"/>
                  </a:lnTo>
                  <a:lnTo>
                    <a:pt x="4" y="0"/>
                  </a:lnTo>
                  <a:lnTo>
                    <a:pt x="4" y="1"/>
                  </a:lnTo>
                  <a:lnTo>
                    <a:pt x="3" y="1"/>
                  </a:lnTo>
                  <a:lnTo>
                    <a:pt x="3" y="2"/>
                  </a:lnTo>
                  <a:lnTo>
                    <a:pt x="2" y="2"/>
                  </a:lnTo>
                  <a:lnTo>
                    <a:pt x="2" y="4"/>
                  </a:lnTo>
                  <a:lnTo>
                    <a:pt x="1" y="5"/>
                  </a:lnTo>
                  <a:lnTo>
                    <a:pt x="1" y="8"/>
                  </a:lnTo>
                  <a:lnTo>
                    <a:pt x="0" y="8"/>
                  </a:lnTo>
                  <a:lnTo>
                    <a:pt x="0" y="9"/>
                  </a:lnTo>
                  <a:lnTo>
                    <a:pt x="1" y="9"/>
                  </a:lnTo>
                  <a:lnTo>
                    <a:pt x="1" y="10"/>
                  </a:lnTo>
                  <a:lnTo>
                    <a:pt x="2" y="10"/>
                  </a:lnTo>
                  <a:lnTo>
                    <a:pt x="3" y="10"/>
                  </a:lnTo>
                  <a:lnTo>
                    <a:pt x="4" y="11"/>
                  </a:lnTo>
                  <a:lnTo>
                    <a:pt x="5" y="11"/>
                  </a:lnTo>
                  <a:lnTo>
                    <a:pt x="6" y="12"/>
                  </a:lnTo>
                  <a:lnTo>
                    <a:pt x="7" y="12"/>
                  </a:lnTo>
                  <a:lnTo>
                    <a:pt x="8" y="12"/>
                  </a:lnTo>
                  <a:lnTo>
                    <a:pt x="10" y="13"/>
                  </a:lnTo>
                  <a:lnTo>
                    <a:pt x="11" y="14"/>
                  </a:lnTo>
                  <a:lnTo>
                    <a:pt x="12" y="15"/>
                  </a:lnTo>
                  <a:lnTo>
                    <a:pt x="13" y="16"/>
                  </a:lnTo>
                  <a:lnTo>
                    <a:pt x="14" y="16"/>
                  </a:lnTo>
                  <a:lnTo>
                    <a:pt x="16" y="17"/>
                  </a:lnTo>
                  <a:lnTo>
                    <a:pt x="16" y="18"/>
                  </a:lnTo>
                  <a:lnTo>
                    <a:pt x="17" y="19"/>
                  </a:lnTo>
                  <a:lnTo>
                    <a:pt x="19" y="19"/>
                  </a:lnTo>
                  <a:lnTo>
                    <a:pt x="20" y="21"/>
                  </a:lnTo>
                  <a:lnTo>
                    <a:pt x="22" y="23"/>
                  </a:lnTo>
                  <a:lnTo>
                    <a:pt x="22" y="22"/>
                  </a:lnTo>
                  <a:lnTo>
                    <a:pt x="22" y="23"/>
                  </a:lnTo>
                  <a:lnTo>
                    <a:pt x="22" y="24"/>
                  </a:lnTo>
                  <a:lnTo>
                    <a:pt x="22" y="25"/>
                  </a:lnTo>
                  <a:lnTo>
                    <a:pt x="23" y="27"/>
                  </a:lnTo>
                  <a:lnTo>
                    <a:pt x="23" y="26"/>
                  </a:lnTo>
                  <a:lnTo>
                    <a:pt x="24" y="27"/>
                  </a:lnTo>
                  <a:lnTo>
                    <a:pt x="25" y="28"/>
                  </a:lnTo>
                  <a:lnTo>
                    <a:pt x="25" y="29"/>
                  </a:lnTo>
                  <a:lnTo>
                    <a:pt x="25" y="30"/>
                  </a:lnTo>
                  <a:lnTo>
                    <a:pt x="26" y="30"/>
                  </a:lnTo>
                  <a:lnTo>
                    <a:pt x="26" y="32"/>
                  </a:lnTo>
                  <a:lnTo>
                    <a:pt x="26" y="33"/>
                  </a:lnTo>
                  <a:lnTo>
                    <a:pt x="26" y="34"/>
                  </a:lnTo>
                  <a:lnTo>
                    <a:pt x="27" y="34"/>
                  </a:lnTo>
                  <a:lnTo>
                    <a:pt x="27" y="35"/>
                  </a:lnTo>
                  <a:lnTo>
                    <a:pt x="28" y="35"/>
                  </a:lnTo>
                  <a:lnTo>
                    <a:pt x="28" y="34"/>
                  </a:lnTo>
                  <a:lnTo>
                    <a:pt x="29" y="34"/>
                  </a:lnTo>
                  <a:lnTo>
                    <a:pt x="29" y="3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39" name="Freeform 160"/>
            <p:cNvSpPr>
              <a:spLocks/>
            </p:cNvSpPr>
            <p:nvPr/>
          </p:nvSpPr>
          <p:spPr bwMode="auto">
            <a:xfrm>
              <a:off x="677" y="2763"/>
              <a:ext cx="222" cy="139"/>
            </a:xfrm>
            <a:custGeom>
              <a:avLst/>
              <a:gdLst>
                <a:gd name="T0" fmla="*/ 210 w 222"/>
                <a:gd name="T1" fmla="*/ 7 h 139"/>
                <a:gd name="T2" fmla="*/ 192 w 222"/>
                <a:gd name="T3" fmla="*/ 19 h 139"/>
                <a:gd name="T4" fmla="*/ 174 w 222"/>
                <a:gd name="T5" fmla="*/ 31 h 139"/>
                <a:gd name="T6" fmla="*/ 155 w 222"/>
                <a:gd name="T7" fmla="*/ 40 h 139"/>
                <a:gd name="T8" fmla="*/ 141 w 222"/>
                <a:gd name="T9" fmla="*/ 45 h 139"/>
                <a:gd name="T10" fmla="*/ 135 w 222"/>
                <a:gd name="T11" fmla="*/ 48 h 139"/>
                <a:gd name="T12" fmla="*/ 130 w 222"/>
                <a:gd name="T13" fmla="*/ 51 h 139"/>
                <a:gd name="T14" fmla="*/ 125 w 222"/>
                <a:gd name="T15" fmla="*/ 56 h 139"/>
                <a:gd name="T16" fmla="*/ 119 w 222"/>
                <a:gd name="T17" fmla="*/ 60 h 139"/>
                <a:gd name="T18" fmla="*/ 108 w 222"/>
                <a:gd name="T19" fmla="*/ 61 h 139"/>
                <a:gd name="T20" fmla="*/ 99 w 222"/>
                <a:gd name="T21" fmla="*/ 63 h 139"/>
                <a:gd name="T22" fmla="*/ 89 w 222"/>
                <a:gd name="T23" fmla="*/ 67 h 139"/>
                <a:gd name="T24" fmla="*/ 81 w 222"/>
                <a:gd name="T25" fmla="*/ 74 h 139"/>
                <a:gd name="T26" fmla="*/ 74 w 222"/>
                <a:gd name="T27" fmla="*/ 81 h 139"/>
                <a:gd name="T28" fmla="*/ 68 w 222"/>
                <a:gd name="T29" fmla="*/ 89 h 139"/>
                <a:gd name="T30" fmla="*/ 60 w 222"/>
                <a:gd name="T31" fmla="*/ 96 h 139"/>
                <a:gd name="T32" fmla="*/ 53 w 222"/>
                <a:gd name="T33" fmla="*/ 103 h 139"/>
                <a:gd name="T34" fmla="*/ 43 w 222"/>
                <a:gd name="T35" fmla="*/ 108 h 139"/>
                <a:gd name="T36" fmla="*/ 33 w 222"/>
                <a:gd name="T37" fmla="*/ 112 h 139"/>
                <a:gd name="T38" fmla="*/ 24 w 222"/>
                <a:gd name="T39" fmla="*/ 117 h 139"/>
                <a:gd name="T40" fmla="*/ 17 w 222"/>
                <a:gd name="T41" fmla="*/ 120 h 139"/>
                <a:gd name="T42" fmla="*/ 12 w 222"/>
                <a:gd name="T43" fmla="*/ 124 h 139"/>
                <a:gd name="T44" fmla="*/ 10 w 222"/>
                <a:gd name="T45" fmla="*/ 129 h 139"/>
                <a:gd name="T46" fmla="*/ 5 w 222"/>
                <a:gd name="T47" fmla="*/ 133 h 139"/>
                <a:gd name="T48" fmla="*/ 3 w 222"/>
                <a:gd name="T49" fmla="*/ 134 h 139"/>
                <a:gd name="T50" fmla="*/ 2 w 222"/>
                <a:gd name="T51" fmla="*/ 133 h 139"/>
                <a:gd name="T52" fmla="*/ 1 w 222"/>
                <a:gd name="T53" fmla="*/ 134 h 139"/>
                <a:gd name="T54" fmla="*/ 0 w 222"/>
                <a:gd name="T55" fmla="*/ 135 h 139"/>
                <a:gd name="T56" fmla="*/ 0 w 222"/>
                <a:gd name="T57" fmla="*/ 137 h 139"/>
                <a:gd name="T58" fmla="*/ 1 w 222"/>
                <a:gd name="T59" fmla="*/ 138 h 139"/>
                <a:gd name="T60" fmla="*/ 3 w 222"/>
                <a:gd name="T61" fmla="*/ 138 h 139"/>
                <a:gd name="T62" fmla="*/ 5 w 222"/>
                <a:gd name="T63" fmla="*/ 138 h 139"/>
                <a:gd name="T64" fmla="*/ 8 w 222"/>
                <a:gd name="T65" fmla="*/ 136 h 139"/>
                <a:gd name="T66" fmla="*/ 11 w 222"/>
                <a:gd name="T67" fmla="*/ 133 h 139"/>
                <a:gd name="T68" fmla="*/ 13 w 222"/>
                <a:gd name="T69" fmla="*/ 130 h 139"/>
                <a:gd name="T70" fmla="*/ 16 w 222"/>
                <a:gd name="T71" fmla="*/ 126 h 139"/>
                <a:gd name="T72" fmla="*/ 23 w 222"/>
                <a:gd name="T73" fmla="*/ 121 h 139"/>
                <a:gd name="T74" fmla="*/ 33 w 222"/>
                <a:gd name="T75" fmla="*/ 117 h 139"/>
                <a:gd name="T76" fmla="*/ 43 w 222"/>
                <a:gd name="T77" fmla="*/ 112 h 139"/>
                <a:gd name="T78" fmla="*/ 53 w 222"/>
                <a:gd name="T79" fmla="*/ 107 h 139"/>
                <a:gd name="T80" fmla="*/ 62 w 222"/>
                <a:gd name="T81" fmla="*/ 101 h 139"/>
                <a:gd name="T82" fmla="*/ 69 w 222"/>
                <a:gd name="T83" fmla="*/ 93 h 139"/>
                <a:gd name="T84" fmla="*/ 76 w 222"/>
                <a:gd name="T85" fmla="*/ 85 h 139"/>
                <a:gd name="T86" fmla="*/ 82 w 222"/>
                <a:gd name="T87" fmla="*/ 77 h 139"/>
                <a:gd name="T88" fmla="*/ 91 w 222"/>
                <a:gd name="T89" fmla="*/ 71 h 139"/>
                <a:gd name="T90" fmla="*/ 101 w 222"/>
                <a:gd name="T91" fmla="*/ 67 h 139"/>
                <a:gd name="T92" fmla="*/ 112 w 222"/>
                <a:gd name="T93" fmla="*/ 65 h 139"/>
                <a:gd name="T94" fmla="*/ 122 w 222"/>
                <a:gd name="T95" fmla="*/ 62 h 139"/>
                <a:gd name="T96" fmla="*/ 128 w 222"/>
                <a:gd name="T97" fmla="*/ 59 h 139"/>
                <a:gd name="T98" fmla="*/ 133 w 222"/>
                <a:gd name="T99" fmla="*/ 55 h 139"/>
                <a:gd name="T100" fmla="*/ 138 w 222"/>
                <a:gd name="T101" fmla="*/ 51 h 139"/>
                <a:gd name="T102" fmla="*/ 143 w 222"/>
                <a:gd name="T103" fmla="*/ 48 h 139"/>
                <a:gd name="T104" fmla="*/ 156 w 222"/>
                <a:gd name="T105" fmla="*/ 44 h 139"/>
                <a:gd name="T106" fmla="*/ 176 w 222"/>
                <a:gd name="T107" fmla="*/ 35 h 139"/>
                <a:gd name="T108" fmla="*/ 194 w 222"/>
                <a:gd name="T109" fmla="*/ 22 h 139"/>
                <a:gd name="T110" fmla="*/ 211 w 222"/>
                <a:gd name="T111" fmla="*/ 9 h 139"/>
                <a:gd name="T112" fmla="*/ 221 w 222"/>
                <a:gd name="T113" fmla="*/ 3 h 139"/>
                <a:gd name="T114" fmla="*/ 221 w 222"/>
                <a:gd name="T115" fmla="*/ 1 h 139"/>
                <a:gd name="T116" fmla="*/ 220 w 222"/>
                <a:gd name="T117" fmla="*/ 0 h 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2"/>
                <a:gd name="T178" fmla="*/ 0 h 139"/>
                <a:gd name="T179" fmla="*/ 222 w 222"/>
                <a:gd name="T180" fmla="*/ 139 h 1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2" h="139">
                  <a:moveTo>
                    <a:pt x="219" y="0"/>
                  </a:moveTo>
                  <a:lnTo>
                    <a:pt x="210" y="7"/>
                  </a:lnTo>
                  <a:lnTo>
                    <a:pt x="201" y="12"/>
                  </a:lnTo>
                  <a:lnTo>
                    <a:pt x="192" y="19"/>
                  </a:lnTo>
                  <a:lnTo>
                    <a:pt x="184" y="25"/>
                  </a:lnTo>
                  <a:lnTo>
                    <a:pt x="174" y="31"/>
                  </a:lnTo>
                  <a:lnTo>
                    <a:pt x="165" y="35"/>
                  </a:lnTo>
                  <a:lnTo>
                    <a:pt x="155" y="40"/>
                  </a:lnTo>
                  <a:lnTo>
                    <a:pt x="144" y="44"/>
                  </a:lnTo>
                  <a:lnTo>
                    <a:pt x="141" y="45"/>
                  </a:lnTo>
                  <a:lnTo>
                    <a:pt x="138" y="46"/>
                  </a:lnTo>
                  <a:lnTo>
                    <a:pt x="135" y="48"/>
                  </a:lnTo>
                  <a:lnTo>
                    <a:pt x="133" y="49"/>
                  </a:lnTo>
                  <a:lnTo>
                    <a:pt x="130" y="51"/>
                  </a:lnTo>
                  <a:lnTo>
                    <a:pt x="128" y="54"/>
                  </a:lnTo>
                  <a:lnTo>
                    <a:pt x="125" y="56"/>
                  </a:lnTo>
                  <a:lnTo>
                    <a:pt x="123" y="59"/>
                  </a:lnTo>
                  <a:lnTo>
                    <a:pt x="119" y="60"/>
                  </a:lnTo>
                  <a:lnTo>
                    <a:pt x="114" y="60"/>
                  </a:lnTo>
                  <a:lnTo>
                    <a:pt x="108" y="61"/>
                  </a:lnTo>
                  <a:lnTo>
                    <a:pt x="103" y="62"/>
                  </a:lnTo>
                  <a:lnTo>
                    <a:pt x="99" y="63"/>
                  </a:lnTo>
                  <a:lnTo>
                    <a:pt x="94" y="65"/>
                  </a:lnTo>
                  <a:lnTo>
                    <a:pt x="89" y="67"/>
                  </a:lnTo>
                  <a:lnTo>
                    <a:pt x="85" y="70"/>
                  </a:lnTo>
                  <a:lnTo>
                    <a:pt x="81" y="74"/>
                  </a:lnTo>
                  <a:lnTo>
                    <a:pt x="77" y="77"/>
                  </a:lnTo>
                  <a:lnTo>
                    <a:pt x="74" y="81"/>
                  </a:lnTo>
                  <a:lnTo>
                    <a:pt x="71" y="85"/>
                  </a:lnTo>
                  <a:lnTo>
                    <a:pt x="68" y="89"/>
                  </a:lnTo>
                  <a:lnTo>
                    <a:pt x="64" y="92"/>
                  </a:lnTo>
                  <a:lnTo>
                    <a:pt x="60" y="96"/>
                  </a:lnTo>
                  <a:lnTo>
                    <a:pt x="57" y="100"/>
                  </a:lnTo>
                  <a:lnTo>
                    <a:pt x="53" y="103"/>
                  </a:lnTo>
                  <a:lnTo>
                    <a:pt x="48" y="105"/>
                  </a:lnTo>
                  <a:lnTo>
                    <a:pt x="43" y="108"/>
                  </a:lnTo>
                  <a:lnTo>
                    <a:pt x="38" y="110"/>
                  </a:lnTo>
                  <a:lnTo>
                    <a:pt x="33" y="112"/>
                  </a:lnTo>
                  <a:lnTo>
                    <a:pt x="29" y="114"/>
                  </a:lnTo>
                  <a:lnTo>
                    <a:pt x="24" y="117"/>
                  </a:lnTo>
                  <a:lnTo>
                    <a:pt x="19" y="118"/>
                  </a:lnTo>
                  <a:lnTo>
                    <a:pt x="17" y="120"/>
                  </a:lnTo>
                  <a:lnTo>
                    <a:pt x="14" y="122"/>
                  </a:lnTo>
                  <a:lnTo>
                    <a:pt x="12" y="124"/>
                  </a:lnTo>
                  <a:lnTo>
                    <a:pt x="11" y="127"/>
                  </a:lnTo>
                  <a:lnTo>
                    <a:pt x="10" y="129"/>
                  </a:lnTo>
                  <a:lnTo>
                    <a:pt x="8" y="131"/>
                  </a:lnTo>
                  <a:lnTo>
                    <a:pt x="5" y="133"/>
                  </a:lnTo>
                  <a:lnTo>
                    <a:pt x="3" y="135"/>
                  </a:lnTo>
                  <a:lnTo>
                    <a:pt x="3" y="134"/>
                  </a:lnTo>
                  <a:lnTo>
                    <a:pt x="2" y="134"/>
                  </a:lnTo>
                  <a:lnTo>
                    <a:pt x="2" y="133"/>
                  </a:lnTo>
                  <a:lnTo>
                    <a:pt x="1" y="133"/>
                  </a:lnTo>
                  <a:lnTo>
                    <a:pt x="1" y="134"/>
                  </a:lnTo>
                  <a:lnTo>
                    <a:pt x="0" y="134"/>
                  </a:lnTo>
                  <a:lnTo>
                    <a:pt x="0" y="135"/>
                  </a:lnTo>
                  <a:lnTo>
                    <a:pt x="0" y="136"/>
                  </a:lnTo>
                  <a:lnTo>
                    <a:pt x="0" y="137"/>
                  </a:lnTo>
                  <a:lnTo>
                    <a:pt x="1" y="137"/>
                  </a:lnTo>
                  <a:lnTo>
                    <a:pt x="1" y="138"/>
                  </a:lnTo>
                  <a:lnTo>
                    <a:pt x="2" y="138"/>
                  </a:lnTo>
                  <a:lnTo>
                    <a:pt x="3" y="138"/>
                  </a:lnTo>
                  <a:lnTo>
                    <a:pt x="4" y="138"/>
                  </a:lnTo>
                  <a:lnTo>
                    <a:pt x="5" y="138"/>
                  </a:lnTo>
                  <a:lnTo>
                    <a:pt x="6" y="138"/>
                  </a:lnTo>
                  <a:lnTo>
                    <a:pt x="8" y="136"/>
                  </a:lnTo>
                  <a:lnTo>
                    <a:pt x="9" y="135"/>
                  </a:lnTo>
                  <a:lnTo>
                    <a:pt x="11" y="133"/>
                  </a:lnTo>
                  <a:lnTo>
                    <a:pt x="12" y="131"/>
                  </a:lnTo>
                  <a:lnTo>
                    <a:pt x="13" y="130"/>
                  </a:lnTo>
                  <a:lnTo>
                    <a:pt x="15" y="128"/>
                  </a:lnTo>
                  <a:lnTo>
                    <a:pt x="16" y="126"/>
                  </a:lnTo>
                  <a:lnTo>
                    <a:pt x="18" y="124"/>
                  </a:lnTo>
                  <a:lnTo>
                    <a:pt x="23" y="121"/>
                  </a:lnTo>
                  <a:lnTo>
                    <a:pt x="28" y="118"/>
                  </a:lnTo>
                  <a:lnTo>
                    <a:pt x="33" y="117"/>
                  </a:lnTo>
                  <a:lnTo>
                    <a:pt x="38" y="114"/>
                  </a:lnTo>
                  <a:lnTo>
                    <a:pt x="43" y="112"/>
                  </a:lnTo>
                  <a:lnTo>
                    <a:pt x="48" y="110"/>
                  </a:lnTo>
                  <a:lnTo>
                    <a:pt x="53" y="107"/>
                  </a:lnTo>
                  <a:lnTo>
                    <a:pt x="57" y="104"/>
                  </a:lnTo>
                  <a:lnTo>
                    <a:pt x="62" y="101"/>
                  </a:lnTo>
                  <a:lnTo>
                    <a:pt x="66" y="97"/>
                  </a:lnTo>
                  <a:lnTo>
                    <a:pt x="69" y="93"/>
                  </a:lnTo>
                  <a:lnTo>
                    <a:pt x="72" y="90"/>
                  </a:lnTo>
                  <a:lnTo>
                    <a:pt x="76" y="85"/>
                  </a:lnTo>
                  <a:lnTo>
                    <a:pt x="78" y="81"/>
                  </a:lnTo>
                  <a:lnTo>
                    <a:pt x="82" y="77"/>
                  </a:lnTo>
                  <a:lnTo>
                    <a:pt x="87" y="74"/>
                  </a:lnTo>
                  <a:lnTo>
                    <a:pt x="91" y="71"/>
                  </a:lnTo>
                  <a:lnTo>
                    <a:pt x="97" y="69"/>
                  </a:lnTo>
                  <a:lnTo>
                    <a:pt x="101" y="67"/>
                  </a:lnTo>
                  <a:lnTo>
                    <a:pt x="106" y="66"/>
                  </a:lnTo>
                  <a:lnTo>
                    <a:pt x="112" y="65"/>
                  </a:lnTo>
                  <a:lnTo>
                    <a:pt x="117" y="64"/>
                  </a:lnTo>
                  <a:lnTo>
                    <a:pt x="122" y="62"/>
                  </a:lnTo>
                  <a:lnTo>
                    <a:pt x="126" y="61"/>
                  </a:lnTo>
                  <a:lnTo>
                    <a:pt x="128" y="59"/>
                  </a:lnTo>
                  <a:lnTo>
                    <a:pt x="131" y="57"/>
                  </a:lnTo>
                  <a:lnTo>
                    <a:pt x="133" y="55"/>
                  </a:lnTo>
                  <a:lnTo>
                    <a:pt x="135" y="53"/>
                  </a:lnTo>
                  <a:lnTo>
                    <a:pt x="138" y="51"/>
                  </a:lnTo>
                  <a:lnTo>
                    <a:pt x="140" y="50"/>
                  </a:lnTo>
                  <a:lnTo>
                    <a:pt x="143" y="48"/>
                  </a:lnTo>
                  <a:lnTo>
                    <a:pt x="145" y="48"/>
                  </a:lnTo>
                  <a:lnTo>
                    <a:pt x="156" y="44"/>
                  </a:lnTo>
                  <a:lnTo>
                    <a:pt x="166" y="39"/>
                  </a:lnTo>
                  <a:lnTo>
                    <a:pt x="176" y="35"/>
                  </a:lnTo>
                  <a:lnTo>
                    <a:pt x="185" y="29"/>
                  </a:lnTo>
                  <a:lnTo>
                    <a:pt x="194" y="22"/>
                  </a:lnTo>
                  <a:lnTo>
                    <a:pt x="203" y="16"/>
                  </a:lnTo>
                  <a:lnTo>
                    <a:pt x="211" y="9"/>
                  </a:lnTo>
                  <a:lnTo>
                    <a:pt x="221" y="4"/>
                  </a:lnTo>
                  <a:lnTo>
                    <a:pt x="221" y="3"/>
                  </a:lnTo>
                  <a:lnTo>
                    <a:pt x="221" y="2"/>
                  </a:lnTo>
                  <a:lnTo>
                    <a:pt x="221" y="1"/>
                  </a:lnTo>
                  <a:lnTo>
                    <a:pt x="221" y="0"/>
                  </a:lnTo>
                  <a:lnTo>
                    <a:pt x="220" y="0"/>
                  </a:lnTo>
                  <a:lnTo>
                    <a:pt x="219"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0" name="Freeform 161"/>
            <p:cNvSpPr>
              <a:spLocks/>
            </p:cNvSpPr>
            <p:nvPr/>
          </p:nvSpPr>
          <p:spPr bwMode="auto">
            <a:xfrm>
              <a:off x="724" y="2836"/>
              <a:ext cx="37" cy="95"/>
            </a:xfrm>
            <a:custGeom>
              <a:avLst/>
              <a:gdLst>
                <a:gd name="T0" fmla="*/ 33 w 37"/>
                <a:gd name="T1" fmla="*/ 1 h 95"/>
                <a:gd name="T2" fmla="*/ 29 w 37"/>
                <a:gd name="T3" fmla="*/ 9 h 95"/>
                <a:gd name="T4" fmla="*/ 27 w 37"/>
                <a:gd name="T5" fmla="*/ 16 h 95"/>
                <a:gd name="T6" fmla="*/ 23 w 37"/>
                <a:gd name="T7" fmla="*/ 24 h 95"/>
                <a:gd name="T8" fmla="*/ 21 w 37"/>
                <a:gd name="T9" fmla="*/ 33 h 95"/>
                <a:gd name="T10" fmla="*/ 19 w 37"/>
                <a:gd name="T11" fmla="*/ 41 h 95"/>
                <a:gd name="T12" fmla="*/ 17 w 37"/>
                <a:gd name="T13" fmla="*/ 50 h 95"/>
                <a:gd name="T14" fmla="*/ 16 w 37"/>
                <a:gd name="T15" fmla="*/ 58 h 95"/>
                <a:gd name="T16" fmla="*/ 13 w 37"/>
                <a:gd name="T17" fmla="*/ 66 h 95"/>
                <a:gd name="T18" fmla="*/ 14 w 37"/>
                <a:gd name="T19" fmla="*/ 70 h 95"/>
                <a:gd name="T20" fmla="*/ 14 w 37"/>
                <a:gd name="T21" fmla="*/ 69 h 95"/>
                <a:gd name="T22" fmla="*/ 14 w 37"/>
                <a:gd name="T23" fmla="*/ 71 h 95"/>
                <a:gd name="T24" fmla="*/ 13 w 37"/>
                <a:gd name="T25" fmla="*/ 74 h 95"/>
                <a:gd name="T26" fmla="*/ 11 w 37"/>
                <a:gd name="T27" fmla="*/ 77 h 95"/>
                <a:gd name="T28" fmla="*/ 9 w 37"/>
                <a:gd name="T29" fmla="*/ 79 h 95"/>
                <a:gd name="T30" fmla="*/ 7 w 37"/>
                <a:gd name="T31" fmla="*/ 81 h 95"/>
                <a:gd name="T32" fmla="*/ 5 w 37"/>
                <a:gd name="T33" fmla="*/ 83 h 95"/>
                <a:gd name="T34" fmla="*/ 4 w 37"/>
                <a:gd name="T35" fmla="*/ 86 h 95"/>
                <a:gd name="T36" fmla="*/ 2 w 37"/>
                <a:gd name="T37" fmla="*/ 88 h 95"/>
                <a:gd name="T38" fmla="*/ 1 w 37"/>
                <a:gd name="T39" fmla="*/ 90 h 95"/>
                <a:gd name="T40" fmla="*/ 0 w 37"/>
                <a:gd name="T41" fmla="*/ 91 h 95"/>
                <a:gd name="T42" fmla="*/ 0 w 37"/>
                <a:gd name="T43" fmla="*/ 92 h 95"/>
                <a:gd name="T44" fmla="*/ 0 w 37"/>
                <a:gd name="T45" fmla="*/ 93 h 95"/>
                <a:gd name="T46" fmla="*/ 1 w 37"/>
                <a:gd name="T47" fmla="*/ 93 h 95"/>
                <a:gd name="T48" fmla="*/ 2 w 37"/>
                <a:gd name="T49" fmla="*/ 94 h 95"/>
                <a:gd name="T50" fmla="*/ 2 w 37"/>
                <a:gd name="T51" fmla="*/ 94 h 95"/>
                <a:gd name="T52" fmla="*/ 2 w 37"/>
                <a:gd name="T53" fmla="*/ 93 h 95"/>
                <a:gd name="T54" fmla="*/ 3 w 37"/>
                <a:gd name="T55" fmla="*/ 93 h 95"/>
                <a:gd name="T56" fmla="*/ 4 w 37"/>
                <a:gd name="T57" fmla="*/ 90 h 95"/>
                <a:gd name="T58" fmla="*/ 5 w 37"/>
                <a:gd name="T59" fmla="*/ 89 h 95"/>
                <a:gd name="T60" fmla="*/ 7 w 37"/>
                <a:gd name="T61" fmla="*/ 87 h 95"/>
                <a:gd name="T62" fmla="*/ 8 w 37"/>
                <a:gd name="T63" fmla="*/ 85 h 95"/>
                <a:gd name="T64" fmla="*/ 10 w 37"/>
                <a:gd name="T65" fmla="*/ 83 h 95"/>
                <a:gd name="T66" fmla="*/ 11 w 37"/>
                <a:gd name="T67" fmla="*/ 81 h 95"/>
                <a:gd name="T68" fmla="*/ 13 w 37"/>
                <a:gd name="T69" fmla="*/ 80 h 95"/>
                <a:gd name="T70" fmla="*/ 14 w 37"/>
                <a:gd name="T71" fmla="*/ 78 h 95"/>
                <a:gd name="T72" fmla="*/ 17 w 37"/>
                <a:gd name="T73" fmla="*/ 70 h 95"/>
                <a:gd name="T74" fmla="*/ 17 w 37"/>
                <a:gd name="T75" fmla="*/ 69 h 95"/>
                <a:gd name="T76" fmla="*/ 17 w 37"/>
                <a:gd name="T77" fmla="*/ 68 h 95"/>
                <a:gd name="T78" fmla="*/ 17 w 37"/>
                <a:gd name="T79" fmla="*/ 63 h 95"/>
                <a:gd name="T80" fmla="*/ 17 w 37"/>
                <a:gd name="T81" fmla="*/ 64 h 95"/>
                <a:gd name="T82" fmla="*/ 19 w 37"/>
                <a:gd name="T83" fmla="*/ 56 h 95"/>
                <a:gd name="T84" fmla="*/ 21 w 37"/>
                <a:gd name="T85" fmla="*/ 48 h 95"/>
                <a:gd name="T86" fmla="*/ 23 w 37"/>
                <a:gd name="T87" fmla="*/ 41 h 95"/>
                <a:gd name="T88" fmla="*/ 25 w 37"/>
                <a:gd name="T89" fmla="*/ 33 h 95"/>
                <a:gd name="T90" fmla="*/ 27 w 37"/>
                <a:gd name="T91" fmla="*/ 25 h 95"/>
                <a:gd name="T92" fmla="*/ 29 w 37"/>
                <a:gd name="T93" fmla="*/ 17 h 95"/>
                <a:gd name="T94" fmla="*/ 32 w 37"/>
                <a:gd name="T95" fmla="*/ 10 h 95"/>
                <a:gd name="T96" fmla="*/ 35 w 37"/>
                <a:gd name="T97" fmla="*/ 3 h 95"/>
                <a:gd name="T98" fmla="*/ 36 w 37"/>
                <a:gd name="T99" fmla="*/ 2 h 95"/>
                <a:gd name="T100" fmla="*/ 35 w 37"/>
                <a:gd name="T101" fmla="*/ 2 h 95"/>
                <a:gd name="T102" fmla="*/ 35 w 37"/>
                <a:gd name="T103" fmla="*/ 1 h 95"/>
                <a:gd name="T104" fmla="*/ 34 w 37"/>
                <a:gd name="T105" fmla="*/ 0 h 95"/>
                <a:gd name="T106" fmla="*/ 34 w 37"/>
                <a:gd name="T107" fmla="*/ 0 h 95"/>
                <a:gd name="T108" fmla="*/ 33 w 37"/>
                <a:gd name="T109" fmla="*/ 0 h 95"/>
                <a:gd name="T110" fmla="*/ 33 w 37"/>
                <a:gd name="T111" fmla="*/ 1 h 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
                <a:gd name="T169" fmla="*/ 0 h 95"/>
                <a:gd name="T170" fmla="*/ 37 w 37"/>
                <a:gd name="T171" fmla="*/ 95 h 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 h="95">
                  <a:moveTo>
                    <a:pt x="33" y="1"/>
                  </a:moveTo>
                  <a:lnTo>
                    <a:pt x="29" y="9"/>
                  </a:lnTo>
                  <a:lnTo>
                    <a:pt x="27" y="16"/>
                  </a:lnTo>
                  <a:lnTo>
                    <a:pt x="23" y="24"/>
                  </a:lnTo>
                  <a:lnTo>
                    <a:pt x="21" y="33"/>
                  </a:lnTo>
                  <a:lnTo>
                    <a:pt x="19" y="41"/>
                  </a:lnTo>
                  <a:lnTo>
                    <a:pt x="17" y="50"/>
                  </a:lnTo>
                  <a:lnTo>
                    <a:pt x="16" y="58"/>
                  </a:lnTo>
                  <a:lnTo>
                    <a:pt x="13" y="66"/>
                  </a:lnTo>
                  <a:lnTo>
                    <a:pt x="14" y="70"/>
                  </a:lnTo>
                  <a:lnTo>
                    <a:pt x="14" y="69"/>
                  </a:lnTo>
                  <a:lnTo>
                    <a:pt x="14" y="71"/>
                  </a:lnTo>
                  <a:lnTo>
                    <a:pt x="13" y="74"/>
                  </a:lnTo>
                  <a:lnTo>
                    <a:pt x="11" y="77"/>
                  </a:lnTo>
                  <a:lnTo>
                    <a:pt x="9" y="79"/>
                  </a:lnTo>
                  <a:lnTo>
                    <a:pt x="7" y="81"/>
                  </a:lnTo>
                  <a:lnTo>
                    <a:pt x="5" y="83"/>
                  </a:lnTo>
                  <a:lnTo>
                    <a:pt x="4" y="86"/>
                  </a:lnTo>
                  <a:lnTo>
                    <a:pt x="2" y="88"/>
                  </a:lnTo>
                  <a:lnTo>
                    <a:pt x="1" y="90"/>
                  </a:lnTo>
                  <a:lnTo>
                    <a:pt x="0" y="91"/>
                  </a:lnTo>
                  <a:lnTo>
                    <a:pt x="0" y="92"/>
                  </a:lnTo>
                  <a:lnTo>
                    <a:pt x="0" y="93"/>
                  </a:lnTo>
                  <a:lnTo>
                    <a:pt x="1" y="93"/>
                  </a:lnTo>
                  <a:lnTo>
                    <a:pt x="2" y="94"/>
                  </a:lnTo>
                  <a:lnTo>
                    <a:pt x="2" y="93"/>
                  </a:lnTo>
                  <a:lnTo>
                    <a:pt x="3" y="93"/>
                  </a:lnTo>
                  <a:lnTo>
                    <a:pt x="4" y="90"/>
                  </a:lnTo>
                  <a:lnTo>
                    <a:pt x="5" y="89"/>
                  </a:lnTo>
                  <a:lnTo>
                    <a:pt x="7" y="87"/>
                  </a:lnTo>
                  <a:lnTo>
                    <a:pt x="8" y="85"/>
                  </a:lnTo>
                  <a:lnTo>
                    <a:pt x="10" y="83"/>
                  </a:lnTo>
                  <a:lnTo>
                    <a:pt x="11" y="81"/>
                  </a:lnTo>
                  <a:lnTo>
                    <a:pt x="13" y="80"/>
                  </a:lnTo>
                  <a:lnTo>
                    <a:pt x="14" y="78"/>
                  </a:lnTo>
                  <a:lnTo>
                    <a:pt x="17" y="70"/>
                  </a:lnTo>
                  <a:lnTo>
                    <a:pt x="17" y="69"/>
                  </a:lnTo>
                  <a:lnTo>
                    <a:pt x="17" y="68"/>
                  </a:lnTo>
                  <a:lnTo>
                    <a:pt x="17" y="63"/>
                  </a:lnTo>
                  <a:lnTo>
                    <a:pt x="17" y="64"/>
                  </a:lnTo>
                  <a:lnTo>
                    <a:pt x="19" y="56"/>
                  </a:lnTo>
                  <a:lnTo>
                    <a:pt x="21" y="48"/>
                  </a:lnTo>
                  <a:lnTo>
                    <a:pt x="23" y="41"/>
                  </a:lnTo>
                  <a:lnTo>
                    <a:pt x="25" y="33"/>
                  </a:lnTo>
                  <a:lnTo>
                    <a:pt x="27" y="25"/>
                  </a:lnTo>
                  <a:lnTo>
                    <a:pt x="29" y="17"/>
                  </a:lnTo>
                  <a:lnTo>
                    <a:pt x="32" y="10"/>
                  </a:lnTo>
                  <a:lnTo>
                    <a:pt x="35" y="3"/>
                  </a:lnTo>
                  <a:lnTo>
                    <a:pt x="36" y="2"/>
                  </a:lnTo>
                  <a:lnTo>
                    <a:pt x="35" y="2"/>
                  </a:lnTo>
                  <a:lnTo>
                    <a:pt x="35" y="1"/>
                  </a:lnTo>
                  <a:lnTo>
                    <a:pt x="34" y="0"/>
                  </a:lnTo>
                  <a:lnTo>
                    <a:pt x="33" y="0"/>
                  </a:lnTo>
                  <a:lnTo>
                    <a:pt x="33"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1" name="Freeform 162"/>
            <p:cNvSpPr>
              <a:spLocks/>
            </p:cNvSpPr>
            <p:nvPr/>
          </p:nvSpPr>
          <p:spPr bwMode="auto">
            <a:xfrm>
              <a:off x="702" y="2883"/>
              <a:ext cx="40" cy="36"/>
            </a:xfrm>
            <a:custGeom>
              <a:avLst/>
              <a:gdLst>
                <a:gd name="T0" fmla="*/ 37 w 40"/>
                <a:gd name="T1" fmla="*/ 0 h 36"/>
                <a:gd name="T2" fmla="*/ 32 w 40"/>
                <a:gd name="T3" fmla="*/ 3 h 36"/>
                <a:gd name="T4" fmla="*/ 27 w 40"/>
                <a:gd name="T5" fmla="*/ 7 h 36"/>
                <a:gd name="T6" fmla="*/ 22 w 40"/>
                <a:gd name="T7" fmla="*/ 11 h 36"/>
                <a:gd name="T8" fmla="*/ 18 w 40"/>
                <a:gd name="T9" fmla="*/ 16 h 36"/>
                <a:gd name="T10" fmla="*/ 14 w 40"/>
                <a:gd name="T11" fmla="*/ 19 h 36"/>
                <a:gd name="T12" fmla="*/ 9 w 40"/>
                <a:gd name="T13" fmla="*/ 24 h 36"/>
                <a:gd name="T14" fmla="*/ 5 w 40"/>
                <a:gd name="T15" fmla="*/ 28 h 36"/>
                <a:gd name="T16" fmla="*/ 1 w 40"/>
                <a:gd name="T17" fmla="*/ 33 h 36"/>
                <a:gd name="T18" fmla="*/ 0 w 40"/>
                <a:gd name="T19" fmla="*/ 33 h 36"/>
                <a:gd name="T20" fmla="*/ 0 w 40"/>
                <a:gd name="T21" fmla="*/ 33 h 36"/>
                <a:gd name="T22" fmla="*/ 0 w 40"/>
                <a:gd name="T23" fmla="*/ 34 h 36"/>
                <a:gd name="T24" fmla="*/ 1 w 40"/>
                <a:gd name="T25" fmla="*/ 35 h 36"/>
                <a:gd name="T26" fmla="*/ 2 w 40"/>
                <a:gd name="T27" fmla="*/ 35 h 36"/>
                <a:gd name="T28" fmla="*/ 2 w 40"/>
                <a:gd name="T29" fmla="*/ 35 h 36"/>
                <a:gd name="T30" fmla="*/ 7 w 40"/>
                <a:gd name="T31" fmla="*/ 30 h 36"/>
                <a:gd name="T32" fmla="*/ 11 w 40"/>
                <a:gd name="T33" fmla="*/ 26 h 36"/>
                <a:gd name="T34" fmla="*/ 15 w 40"/>
                <a:gd name="T35" fmla="*/ 23 h 36"/>
                <a:gd name="T36" fmla="*/ 20 w 40"/>
                <a:gd name="T37" fmla="*/ 18 h 36"/>
                <a:gd name="T38" fmla="*/ 24 w 40"/>
                <a:gd name="T39" fmla="*/ 14 h 36"/>
                <a:gd name="T40" fmla="*/ 29 w 40"/>
                <a:gd name="T41" fmla="*/ 10 h 36"/>
                <a:gd name="T42" fmla="*/ 33 w 40"/>
                <a:gd name="T43" fmla="*/ 6 h 36"/>
                <a:gd name="T44" fmla="*/ 38 w 40"/>
                <a:gd name="T45" fmla="*/ 3 h 36"/>
                <a:gd name="T46" fmla="*/ 38 w 40"/>
                <a:gd name="T47" fmla="*/ 2 h 36"/>
                <a:gd name="T48" fmla="*/ 39 w 40"/>
                <a:gd name="T49" fmla="*/ 2 h 36"/>
                <a:gd name="T50" fmla="*/ 39 w 40"/>
                <a:gd name="T51" fmla="*/ 2 h 36"/>
                <a:gd name="T52" fmla="*/ 39 w 40"/>
                <a:gd name="T53" fmla="*/ 1 h 36"/>
                <a:gd name="T54" fmla="*/ 38 w 40"/>
                <a:gd name="T55" fmla="*/ 1 h 36"/>
                <a:gd name="T56" fmla="*/ 38 w 40"/>
                <a:gd name="T57" fmla="*/ 0 h 36"/>
                <a:gd name="T58" fmla="*/ 37 w 40"/>
                <a:gd name="T59" fmla="*/ 0 h 36"/>
                <a:gd name="T60" fmla="*/ 37 w 40"/>
                <a:gd name="T61" fmla="*/ 0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36"/>
                <a:gd name="T95" fmla="*/ 40 w 40"/>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36">
                  <a:moveTo>
                    <a:pt x="37" y="0"/>
                  </a:moveTo>
                  <a:lnTo>
                    <a:pt x="32" y="3"/>
                  </a:lnTo>
                  <a:lnTo>
                    <a:pt x="27" y="7"/>
                  </a:lnTo>
                  <a:lnTo>
                    <a:pt x="22" y="11"/>
                  </a:lnTo>
                  <a:lnTo>
                    <a:pt x="18" y="16"/>
                  </a:lnTo>
                  <a:lnTo>
                    <a:pt x="14" y="19"/>
                  </a:lnTo>
                  <a:lnTo>
                    <a:pt x="9" y="24"/>
                  </a:lnTo>
                  <a:lnTo>
                    <a:pt x="5" y="28"/>
                  </a:lnTo>
                  <a:lnTo>
                    <a:pt x="1" y="33"/>
                  </a:lnTo>
                  <a:lnTo>
                    <a:pt x="0" y="33"/>
                  </a:lnTo>
                  <a:lnTo>
                    <a:pt x="0" y="34"/>
                  </a:lnTo>
                  <a:lnTo>
                    <a:pt x="1" y="35"/>
                  </a:lnTo>
                  <a:lnTo>
                    <a:pt x="2" y="35"/>
                  </a:lnTo>
                  <a:lnTo>
                    <a:pt x="7" y="30"/>
                  </a:lnTo>
                  <a:lnTo>
                    <a:pt x="11" y="26"/>
                  </a:lnTo>
                  <a:lnTo>
                    <a:pt x="15" y="23"/>
                  </a:lnTo>
                  <a:lnTo>
                    <a:pt x="20" y="18"/>
                  </a:lnTo>
                  <a:lnTo>
                    <a:pt x="24" y="14"/>
                  </a:lnTo>
                  <a:lnTo>
                    <a:pt x="29" y="10"/>
                  </a:lnTo>
                  <a:lnTo>
                    <a:pt x="33" y="6"/>
                  </a:lnTo>
                  <a:lnTo>
                    <a:pt x="38" y="3"/>
                  </a:lnTo>
                  <a:lnTo>
                    <a:pt x="38" y="2"/>
                  </a:lnTo>
                  <a:lnTo>
                    <a:pt x="39" y="2"/>
                  </a:lnTo>
                  <a:lnTo>
                    <a:pt x="39" y="1"/>
                  </a:lnTo>
                  <a:lnTo>
                    <a:pt x="38" y="1"/>
                  </a:lnTo>
                  <a:lnTo>
                    <a:pt x="38" y="0"/>
                  </a:lnTo>
                  <a:lnTo>
                    <a:pt x="37"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2" name="Freeform 163"/>
            <p:cNvSpPr>
              <a:spLocks/>
            </p:cNvSpPr>
            <p:nvPr/>
          </p:nvSpPr>
          <p:spPr bwMode="auto">
            <a:xfrm>
              <a:off x="766" y="2733"/>
              <a:ext cx="114" cy="22"/>
            </a:xfrm>
            <a:custGeom>
              <a:avLst/>
              <a:gdLst>
                <a:gd name="T0" fmla="*/ 110 w 114"/>
                <a:gd name="T1" fmla="*/ 14 h 22"/>
                <a:gd name="T2" fmla="*/ 107 w 114"/>
                <a:gd name="T3" fmla="*/ 14 h 22"/>
                <a:gd name="T4" fmla="*/ 105 w 114"/>
                <a:gd name="T5" fmla="*/ 13 h 22"/>
                <a:gd name="T6" fmla="*/ 102 w 114"/>
                <a:gd name="T7" fmla="*/ 13 h 22"/>
                <a:gd name="T8" fmla="*/ 90 w 114"/>
                <a:gd name="T9" fmla="*/ 8 h 22"/>
                <a:gd name="T10" fmla="*/ 69 w 114"/>
                <a:gd name="T11" fmla="*/ 5 h 22"/>
                <a:gd name="T12" fmla="*/ 48 w 114"/>
                <a:gd name="T13" fmla="*/ 7 h 22"/>
                <a:gd name="T14" fmla="*/ 28 w 114"/>
                <a:gd name="T15" fmla="*/ 14 h 22"/>
                <a:gd name="T16" fmla="*/ 17 w 114"/>
                <a:gd name="T17" fmla="*/ 18 h 22"/>
                <a:gd name="T18" fmla="*/ 15 w 114"/>
                <a:gd name="T19" fmla="*/ 17 h 22"/>
                <a:gd name="T20" fmla="*/ 11 w 114"/>
                <a:gd name="T21" fmla="*/ 14 h 22"/>
                <a:gd name="T22" fmla="*/ 8 w 114"/>
                <a:gd name="T23" fmla="*/ 11 h 22"/>
                <a:gd name="T24" fmla="*/ 6 w 114"/>
                <a:gd name="T25" fmla="*/ 7 h 22"/>
                <a:gd name="T26" fmla="*/ 3 w 114"/>
                <a:gd name="T27" fmla="*/ 4 h 22"/>
                <a:gd name="T28" fmla="*/ 4 w 114"/>
                <a:gd name="T29" fmla="*/ 3 h 22"/>
                <a:gd name="T30" fmla="*/ 5 w 114"/>
                <a:gd name="T31" fmla="*/ 1 h 22"/>
                <a:gd name="T32" fmla="*/ 4 w 114"/>
                <a:gd name="T33" fmla="*/ 0 h 22"/>
                <a:gd name="T34" fmla="*/ 2 w 114"/>
                <a:gd name="T35" fmla="*/ 0 h 22"/>
                <a:gd name="T36" fmla="*/ 0 w 114"/>
                <a:gd name="T37" fmla="*/ 3 h 22"/>
                <a:gd name="T38" fmla="*/ 0 w 114"/>
                <a:gd name="T39" fmla="*/ 7 h 22"/>
                <a:gd name="T40" fmla="*/ 4 w 114"/>
                <a:gd name="T41" fmla="*/ 11 h 22"/>
                <a:gd name="T42" fmla="*/ 6 w 114"/>
                <a:gd name="T43" fmla="*/ 14 h 22"/>
                <a:gd name="T44" fmla="*/ 16 w 114"/>
                <a:gd name="T45" fmla="*/ 21 h 22"/>
                <a:gd name="T46" fmla="*/ 17 w 114"/>
                <a:gd name="T47" fmla="*/ 21 h 22"/>
                <a:gd name="T48" fmla="*/ 27 w 114"/>
                <a:gd name="T49" fmla="*/ 18 h 22"/>
                <a:gd name="T50" fmla="*/ 33 w 114"/>
                <a:gd name="T51" fmla="*/ 15 h 22"/>
                <a:gd name="T52" fmla="*/ 40 w 114"/>
                <a:gd name="T53" fmla="*/ 12 h 22"/>
                <a:gd name="T54" fmla="*/ 48 w 114"/>
                <a:gd name="T55" fmla="*/ 10 h 22"/>
                <a:gd name="T56" fmla="*/ 59 w 114"/>
                <a:gd name="T57" fmla="*/ 8 h 22"/>
                <a:gd name="T58" fmla="*/ 74 w 114"/>
                <a:gd name="T59" fmla="*/ 9 h 22"/>
                <a:gd name="T60" fmla="*/ 89 w 114"/>
                <a:gd name="T61" fmla="*/ 12 h 22"/>
                <a:gd name="T62" fmla="*/ 103 w 114"/>
                <a:gd name="T63" fmla="*/ 15 h 22"/>
                <a:gd name="T64" fmla="*/ 112 w 114"/>
                <a:gd name="T65" fmla="*/ 16 h 22"/>
                <a:gd name="T66" fmla="*/ 113 w 114"/>
                <a:gd name="T67" fmla="*/ 16 h 22"/>
                <a:gd name="T68" fmla="*/ 112 w 114"/>
                <a:gd name="T69" fmla="*/ 14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4"/>
                <a:gd name="T106" fmla="*/ 0 h 22"/>
                <a:gd name="T107" fmla="*/ 114 w 114"/>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4" h="22">
                  <a:moveTo>
                    <a:pt x="111" y="14"/>
                  </a:moveTo>
                  <a:lnTo>
                    <a:pt x="110" y="14"/>
                  </a:lnTo>
                  <a:lnTo>
                    <a:pt x="108" y="14"/>
                  </a:lnTo>
                  <a:lnTo>
                    <a:pt x="107" y="14"/>
                  </a:lnTo>
                  <a:lnTo>
                    <a:pt x="106" y="14"/>
                  </a:lnTo>
                  <a:lnTo>
                    <a:pt x="105" y="13"/>
                  </a:lnTo>
                  <a:lnTo>
                    <a:pt x="103" y="13"/>
                  </a:lnTo>
                  <a:lnTo>
                    <a:pt x="102" y="13"/>
                  </a:lnTo>
                  <a:lnTo>
                    <a:pt x="101" y="12"/>
                  </a:lnTo>
                  <a:lnTo>
                    <a:pt x="90" y="8"/>
                  </a:lnTo>
                  <a:lnTo>
                    <a:pt x="80" y="6"/>
                  </a:lnTo>
                  <a:lnTo>
                    <a:pt x="69" y="5"/>
                  </a:lnTo>
                  <a:lnTo>
                    <a:pt x="59" y="5"/>
                  </a:lnTo>
                  <a:lnTo>
                    <a:pt x="48" y="7"/>
                  </a:lnTo>
                  <a:lnTo>
                    <a:pt x="38" y="10"/>
                  </a:lnTo>
                  <a:lnTo>
                    <a:pt x="28" y="14"/>
                  </a:lnTo>
                  <a:lnTo>
                    <a:pt x="18" y="18"/>
                  </a:lnTo>
                  <a:lnTo>
                    <a:pt x="17" y="18"/>
                  </a:lnTo>
                  <a:lnTo>
                    <a:pt x="15" y="17"/>
                  </a:lnTo>
                  <a:lnTo>
                    <a:pt x="13" y="16"/>
                  </a:lnTo>
                  <a:lnTo>
                    <a:pt x="11" y="14"/>
                  </a:lnTo>
                  <a:lnTo>
                    <a:pt x="10" y="13"/>
                  </a:lnTo>
                  <a:lnTo>
                    <a:pt x="8" y="11"/>
                  </a:lnTo>
                  <a:lnTo>
                    <a:pt x="6" y="9"/>
                  </a:lnTo>
                  <a:lnTo>
                    <a:pt x="6" y="7"/>
                  </a:lnTo>
                  <a:lnTo>
                    <a:pt x="4" y="6"/>
                  </a:lnTo>
                  <a:lnTo>
                    <a:pt x="3" y="4"/>
                  </a:lnTo>
                  <a:lnTo>
                    <a:pt x="3" y="3"/>
                  </a:lnTo>
                  <a:lnTo>
                    <a:pt x="4" y="3"/>
                  </a:lnTo>
                  <a:lnTo>
                    <a:pt x="5" y="2"/>
                  </a:lnTo>
                  <a:lnTo>
                    <a:pt x="5" y="1"/>
                  </a:lnTo>
                  <a:lnTo>
                    <a:pt x="4" y="1"/>
                  </a:lnTo>
                  <a:lnTo>
                    <a:pt x="4" y="0"/>
                  </a:lnTo>
                  <a:lnTo>
                    <a:pt x="3" y="0"/>
                  </a:lnTo>
                  <a:lnTo>
                    <a:pt x="2" y="0"/>
                  </a:lnTo>
                  <a:lnTo>
                    <a:pt x="1" y="1"/>
                  </a:lnTo>
                  <a:lnTo>
                    <a:pt x="0" y="3"/>
                  </a:lnTo>
                  <a:lnTo>
                    <a:pt x="0" y="5"/>
                  </a:lnTo>
                  <a:lnTo>
                    <a:pt x="0" y="7"/>
                  </a:lnTo>
                  <a:lnTo>
                    <a:pt x="2" y="9"/>
                  </a:lnTo>
                  <a:lnTo>
                    <a:pt x="4" y="11"/>
                  </a:lnTo>
                  <a:lnTo>
                    <a:pt x="5" y="12"/>
                  </a:lnTo>
                  <a:lnTo>
                    <a:pt x="6" y="14"/>
                  </a:lnTo>
                  <a:lnTo>
                    <a:pt x="8" y="16"/>
                  </a:lnTo>
                  <a:lnTo>
                    <a:pt x="16" y="21"/>
                  </a:lnTo>
                  <a:lnTo>
                    <a:pt x="17" y="21"/>
                  </a:lnTo>
                  <a:lnTo>
                    <a:pt x="23" y="19"/>
                  </a:lnTo>
                  <a:lnTo>
                    <a:pt x="27" y="18"/>
                  </a:lnTo>
                  <a:lnTo>
                    <a:pt x="29" y="16"/>
                  </a:lnTo>
                  <a:lnTo>
                    <a:pt x="33" y="15"/>
                  </a:lnTo>
                  <a:lnTo>
                    <a:pt x="37" y="14"/>
                  </a:lnTo>
                  <a:lnTo>
                    <a:pt x="40" y="12"/>
                  </a:lnTo>
                  <a:lnTo>
                    <a:pt x="43" y="11"/>
                  </a:lnTo>
                  <a:lnTo>
                    <a:pt x="48" y="10"/>
                  </a:lnTo>
                  <a:lnTo>
                    <a:pt x="51" y="9"/>
                  </a:lnTo>
                  <a:lnTo>
                    <a:pt x="59" y="8"/>
                  </a:lnTo>
                  <a:lnTo>
                    <a:pt x="66" y="7"/>
                  </a:lnTo>
                  <a:lnTo>
                    <a:pt x="74" y="9"/>
                  </a:lnTo>
                  <a:lnTo>
                    <a:pt x="82" y="10"/>
                  </a:lnTo>
                  <a:lnTo>
                    <a:pt x="89" y="12"/>
                  </a:lnTo>
                  <a:lnTo>
                    <a:pt x="96" y="14"/>
                  </a:lnTo>
                  <a:lnTo>
                    <a:pt x="103" y="15"/>
                  </a:lnTo>
                  <a:lnTo>
                    <a:pt x="111" y="17"/>
                  </a:lnTo>
                  <a:lnTo>
                    <a:pt x="112" y="16"/>
                  </a:lnTo>
                  <a:lnTo>
                    <a:pt x="113" y="16"/>
                  </a:lnTo>
                  <a:lnTo>
                    <a:pt x="113" y="15"/>
                  </a:lnTo>
                  <a:lnTo>
                    <a:pt x="112" y="14"/>
                  </a:lnTo>
                  <a:lnTo>
                    <a:pt x="111" y="1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3" name="Freeform 164"/>
            <p:cNvSpPr>
              <a:spLocks/>
            </p:cNvSpPr>
            <p:nvPr/>
          </p:nvSpPr>
          <p:spPr bwMode="auto">
            <a:xfrm>
              <a:off x="810" y="2717"/>
              <a:ext cx="23" cy="20"/>
            </a:xfrm>
            <a:custGeom>
              <a:avLst/>
              <a:gdLst>
                <a:gd name="T0" fmla="*/ 22 w 23"/>
                <a:gd name="T1" fmla="*/ 18 h 20"/>
                <a:gd name="T2" fmla="*/ 21 w 23"/>
                <a:gd name="T3" fmla="*/ 16 h 20"/>
                <a:gd name="T4" fmla="*/ 21 w 23"/>
                <a:gd name="T5" fmla="*/ 16 h 20"/>
                <a:gd name="T6" fmla="*/ 21 w 23"/>
                <a:gd name="T7" fmla="*/ 15 h 20"/>
                <a:gd name="T8" fmla="*/ 21 w 23"/>
                <a:gd name="T9" fmla="*/ 14 h 20"/>
                <a:gd name="T10" fmla="*/ 21 w 23"/>
                <a:gd name="T11" fmla="*/ 14 h 20"/>
                <a:gd name="T12" fmla="*/ 21 w 23"/>
                <a:gd name="T13" fmla="*/ 12 h 20"/>
                <a:gd name="T14" fmla="*/ 20 w 23"/>
                <a:gd name="T15" fmla="*/ 12 h 20"/>
                <a:gd name="T16" fmla="*/ 20 w 23"/>
                <a:gd name="T17" fmla="*/ 11 h 20"/>
                <a:gd name="T18" fmla="*/ 19 w 23"/>
                <a:gd name="T19" fmla="*/ 10 h 20"/>
                <a:gd name="T20" fmla="*/ 19 w 23"/>
                <a:gd name="T21" fmla="*/ 9 h 20"/>
                <a:gd name="T22" fmla="*/ 19 w 23"/>
                <a:gd name="T23" fmla="*/ 9 h 20"/>
                <a:gd name="T24" fmla="*/ 15 w 23"/>
                <a:gd name="T25" fmla="*/ 7 h 20"/>
                <a:gd name="T26" fmla="*/ 14 w 23"/>
                <a:gd name="T27" fmla="*/ 5 h 20"/>
                <a:gd name="T28" fmla="*/ 12 w 23"/>
                <a:gd name="T29" fmla="*/ 5 h 20"/>
                <a:gd name="T30" fmla="*/ 10 w 23"/>
                <a:gd name="T31" fmla="*/ 4 h 20"/>
                <a:gd name="T32" fmla="*/ 9 w 23"/>
                <a:gd name="T33" fmla="*/ 3 h 20"/>
                <a:gd name="T34" fmla="*/ 7 w 23"/>
                <a:gd name="T35" fmla="*/ 3 h 20"/>
                <a:gd name="T36" fmla="*/ 6 w 23"/>
                <a:gd name="T37" fmla="*/ 2 h 20"/>
                <a:gd name="T38" fmla="*/ 4 w 23"/>
                <a:gd name="T39" fmla="*/ 1 h 20"/>
                <a:gd name="T40" fmla="*/ 2 w 23"/>
                <a:gd name="T41" fmla="*/ 0 h 20"/>
                <a:gd name="T42" fmla="*/ 1 w 23"/>
                <a:gd name="T43" fmla="*/ 0 h 20"/>
                <a:gd name="T44" fmla="*/ 1 w 23"/>
                <a:gd name="T45" fmla="*/ 0 h 20"/>
                <a:gd name="T46" fmla="*/ 1 w 23"/>
                <a:gd name="T47" fmla="*/ 1 h 20"/>
                <a:gd name="T48" fmla="*/ 0 w 23"/>
                <a:gd name="T49" fmla="*/ 1 h 20"/>
                <a:gd name="T50" fmla="*/ 0 w 23"/>
                <a:gd name="T51" fmla="*/ 1 h 20"/>
                <a:gd name="T52" fmla="*/ 1 w 23"/>
                <a:gd name="T53" fmla="*/ 1 h 20"/>
                <a:gd name="T54" fmla="*/ 1 w 23"/>
                <a:gd name="T55" fmla="*/ 2 h 20"/>
                <a:gd name="T56" fmla="*/ 1 w 23"/>
                <a:gd name="T57" fmla="*/ 3 h 20"/>
                <a:gd name="T58" fmla="*/ 2 w 23"/>
                <a:gd name="T59" fmla="*/ 3 h 20"/>
                <a:gd name="T60" fmla="*/ 3 w 23"/>
                <a:gd name="T61" fmla="*/ 3 h 20"/>
                <a:gd name="T62" fmla="*/ 5 w 23"/>
                <a:gd name="T63" fmla="*/ 4 h 20"/>
                <a:gd name="T64" fmla="*/ 6 w 23"/>
                <a:gd name="T65" fmla="*/ 5 h 20"/>
                <a:gd name="T66" fmla="*/ 8 w 23"/>
                <a:gd name="T67" fmla="*/ 5 h 20"/>
                <a:gd name="T68" fmla="*/ 9 w 23"/>
                <a:gd name="T69" fmla="*/ 6 h 20"/>
                <a:gd name="T70" fmla="*/ 10 w 23"/>
                <a:gd name="T71" fmla="*/ 7 h 20"/>
                <a:gd name="T72" fmla="*/ 11 w 23"/>
                <a:gd name="T73" fmla="*/ 7 h 20"/>
                <a:gd name="T74" fmla="*/ 17 w 23"/>
                <a:gd name="T75" fmla="*/ 11 h 20"/>
                <a:gd name="T76" fmla="*/ 17 w 23"/>
                <a:gd name="T77" fmla="*/ 10 h 20"/>
                <a:gd name="T78" fmla="*/ 18 w 23"/>
                <a:gd name="T79" fmla="*/ 14 h 20"/>
                <a:gd name="T80" fmla="*/ 18 w 23"/>
                <a:gd name="T81" fmla="*/ 14 h 20"/>
                <a:gd name="T82" fmla="*/ 18 w 23"/>
                <a:gd name="T83" fmla="*/ 15 h 20"/>
                <a:gd name="T84" fmla="*/ 19 w 23"/>
                <a:gd name="T85" fmla="*/ 16 h 20"/>
                <a:gd name="T86" fmla="*/ 19 w 23"/>
                <a:gd name="T87" fmla="*/ 16 h 20"/>
                <a:gd name="T88" fmla="*/ 19 w 23"/>
                <a:gd name="T89" fmla="*/ 17 h 20"/>
                <a:gd name="T90" fmla="*/ 19 w 23"/>
                <a:gd name="T91" fmla="*/ 18 h 20"/>
                <a:gd name="T92" fmla="*/ 19 w 23"/>
                <a:gd name="T93" fmla="*/ 18 h 20"/>
                <a:gd name="T94" fmla="*/ 19 w 23"/>
                <a:gd name="T95" fmla="*/ 18 h 20"/>
                <a:gd name="T96" fmla="*/ 19 w 23"/>
                <a:gd name="T97" fmla="*/ 19 h 20"/>
                <a:gd name="T98" fmla="*/ 20 w 23"/>
                <a:gd name="T99" fmla="*/ 19 h 20"/>
                <a:gd name="T100" fmla="*/ 21 w 23"/>
                <a:gd name="T101" fmla="*/ 19 h 20"/>
                <a:gd name="T102" fmla="*/ 21 w 23"/>
                <a:gd name="T103" fmla="*/ 19 h 20"/>
                <a:gd name="T104" fmla="*/ 21 w 23"/>
                <a:gd name="T105" fmla="*/ 18 h 20"/>
                <a:gd name="T106" fmla="*/ 22 w 23"/>
                <a:gd name="T107" fmla="*/ 18 h 20"/>
                <a:gd name="T108" fmla="*/ 22 w 23"/>
                <a:gd name="T109" fmla="*/ 18 h 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
                <a:gd name="T166" fmla="*/ 0 h 20"/>
                <a:gd name="T167" fmla="*/ 23 w 23"/>
                <a:gd name="T168" fmla="*/ 20 h 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 h="20">
                  <a:moveTo>
                    <a:pt x="22" y="18"/>
                  </a:moveTo>
                  <a:lnTo>
                    <a:pt x="21" y="16"/>
                  </a:lnTo>
                  <a:lnTo>
                    <a:pt x="21" y="15"/>
                  </a:lnTo>
                  <a:lnTo>
                    <a:pt x="21" y="14"/>
                  </a:lnTo>
                  <a:lnTo>
                    <a:pt x="21" y="12"/>
                  </a:lnTo>
                  <a:lnTo>
                    <a:pt x="20" y="12"/>
                  </a:lnTo>
                  <a:lnTo>
                    <a:pt x="20" y="11"/>
                  </a:lnTo>
                  <a:lnTo>
                    <a:pt x="19" y="10"/>
                  </a:lnTo>
                  <a:lnTo>
                    <a:pt x="19" y="9"/>
                  </a:lnTo>
                  <a:lnTo>
                    <a:pt x="15" y="7"/>
                  </a:lnTo>
                  <a:lnTo>
                    <a:pt x="14" y="5"/>
                  </a:lnTo>
                  <a:lnTo>
                    <a:pt x="12" y="5"/>
                  </a:lnTo>
                  <a:lnTo>
                    <a:pt x="10" y="4"/>
                  </a:lnTo>
                  <a:lnTo>
                    <a:pt x="9" y="3"/>
                  </a:lnTo>
                  <a:lnTo>
                    <a:pt x="7" y="3"/>
                  </a:lnTo>
                  <a:lnTo>
                    <a:pt x="6" y="2"/>
                  </a:lnTo>
                  <a:lnTo>
                    <a:pt x="4" y="1"/>
                  </a:lnTo>
                  <a:lnTo>
                    <a:pt x="2" y="0"/>
                  </a:lnTo>
                  <a:lnTo>
                    <a:pt x="1" y="0"/>
                  </a:lnTo>
                  <a:lnTo>
                    <a:pt x="1" y="1"/>
                  </a:lnTo>
                  <a:lnTo>
                    <a:pt x="0" y="1"/>
                  </a:lnTo>
                  <a:lnTo>
                    <a:pt x="1" y="1"/>
                  </a:lnTo>
                  <a:lnTo>
                    <a:pt x="1" y="2"/>
                  </a:lnTo>
                  <a:lnTo>
                    <a:pt x="1" y="3"/>
                  </a:lnTo>
                  <a:lnTo>
                    <a:pt x="2" y="3"/>
                  </a:lnTo>
                  <a:lnTo>
                    <a:pt x="3" y="3"/>
                  </a:lnTo>
                  <a:lnTo>
                    <a:pt x="5" y="4"/>
                  </a:lnTo>
                  <a:lnTo>
                    <a:pt x="6" y="5"/>
                  </a:lnTo>
                  <a:lnTo>
                    <a:pt x="8" y="5"/>
                  </a:lnTo>
                  <a:lnTo>
                    <a:pt x="9" y="6"/>
                  </a:lnTo>
                  <a:lnTo>
                    <a:pt x="10" y="7"/>
                  </a:lnTo>
                  <a:lnTo>
                    <a:pt x="11" y="7"/>
                  </a:lnTo>
                  <a:lnTo>
                    <a:pt x="17" y="11"/>
                  </a:lnTo>
                  <a:lnTo>
                    <a:pt x="17" y="10"/>
                  </a:lnTo>
                  <a:lnTo>
                    <a:pt x="18" y="14"/>
                  </a:lnTo>
                  <a:lnTo>
                    <a:pt x="18" y="15"/>
                  </a:lnTo>
                  <a:lnTo>
                    <a:pt x="19" y="16"/>
                  </a:lnTo>
                  <a:lnTo>
                    <a:pt x="19" y="17"/>
                  </a:lnTo>
                  <a:lnTo>
                    <a:pt x="19" y="18"/>
                  </a:lnTo>
                  <a:lnTo>
                    <a:pt x="19" y="19"/>
                  </a:lnTo>
                  <a:lnTo>
                    <a:pt x="20" y="19"/>
                  </a:lnTo>
                  <a:lnTo>
                    <a:pt x="21" y="19"/>
                  </a:lnTo>
                  <a:lnTo>
                    <a:pt x="21" y="18"/>
                  </a:lnTo>
                  <a:lnTo>
                    <a:pt x="22" y="1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4" name="Freeform 165"/>
            <p:cNvSpPr>
              <a:spLocks/>
            </p:cNvSpPr>
            <p:nvPr/>
          </p:nvSpPr>
          <p:spPr bwMode="auto">
            <a:xfrm>
              <a:off x="833" y="2699"/>
              <a:ext cx="83" cy="7"/>
            </a:xfrm>
            <a:custGeom>
              <a:avLst/>
              <a:gdLst>
                <a:gd name="T0" fmla="*/ 74 w 83"/>
                <a:gd name="T1" fmla="*/ 3 h 7"/>
                <a:gd name="T2" fmla="*/ 61 w 83"/>
                <a:gd name="T3" fmla="*/ 3 h 7"/>
                <a:gd name="T4" fmla="*/ 46 w 83"/>
                <a:gd name="T5" fmla="*/ 3 h 7"/>
                <a:gd name="T6" fmla="*/ 32 w 83"/>
                <a:gd name="T7" fmla="*/ 4 h 7"/>
                <a:gd name="T8" fmla="*/ 24 w 83"/>
                <a:gd name="T9" fmla="*/ 5 h 7"/>
                <a:gd name="T10" fmla="*/ 23 w 83"/>
                <a:gd name="T11" fmla="*/ 4 h 7"/>
                <a:gd name="T12" fmla="*/ 21 w 83"/>
                <a:gd name="T13" fmla="*/ 4 h 7"/>
                <a:gd name="T14" fmla="*/ 18 w 83"/>
                <a:gd name="T15" fmla="*/ 3 h 7"/>
                <a:gd name="T16" fmla="*/ 18 w 83"/>
                <a:gd name="T17" fmla="*/ 3 h 7"/>
                <a:gd name="T18" fmla="*/ 16 w 83"/>
                <a:gd name="T19" fmla="*/ 2 h 7"/>
                <a:gd name="T20" fmla="*/ 15 w 83"/>
                <a:gd name="T21" fmla="*/ 1 h 7"/>
                <a:gd name="T22" fmla="*/ 10 w 83"/>
                <a:gd name="T23" fmla="*/ 0 h 7"/>
                <a:gd name="T24" fmla="*/ 7 w 83"/>
                <a:gd name="T25" fmla="*/ 0 h 7"/>
                <a:gd name="T26" fmla="*/ 4 w 83"/>
                <a:gd name="T27" fmla="*/ 1 h 7"/>
                <a:gd name="T28" fmla="*/ 3 w 83"/>
                <a:gd name="T29" fmla="*/ 1 h 7"/>
                <a:gd name="T30" fmla="*/ 1 w 83"/>
                <a:gd name="T31" fmla="*/ 2 h 7"/>
                <a:gd name="T32" fmla="*/ 0 w 83"/>
                <a:gd name="T33" fmla="*/ 2 h 7"/>
                <a:gd name="T34" fmla="*/ 0 w 83"/>
                <a:gd name="T35" fmla="*/ 3 h 7"/>
                <a:gd name="T36" fmla="*/ 2 w 83"/>
                <a:gd name="T37" fmla="*/ 3 h 7"/>
                <a:gd name="T38" fmla="*/ 2 w 83"/>
                <a:gd name="T39" fmla="*/ 3 h 7"/>
                <a:gd name="T40" fmla="*/ 4 w 83"/>
                <a:gd name="T41" fmla="*/ 3 h 7"/>
                <a:gd name="T42" fmla="*/ 5 w 83"/>
                <a:gd name="T43" fmla="*/ 2 h 7"/>
                <a:gd name="T44" fmla="*/ 6 w 83"/>
                <a:gd name="T45" fmla="*/ 2 h 7"/>
                <a:gd name="T46" fmla="*/ 13 w 83"/>
                <a:gd name="T47" fmla="*/ 2 h 7"/>
                <a:gd name="T48" fmla="*/ 14 w 83"/>
                <a:gd name="T49" fmla="*/ 3 h 7"/>
                <a:gd name="T50" fmla="*/ 16 w 83"/>
                <a:gd name="T51" fmla="*/ 5 h 7"/>
                <a:gd name="T52" fmla="*/ 17 w 83"/>
                <a:gd name="T53" fmla="*/ 5 h 7"/>
                <a:gd name="T54" fmla="*/ 21 w 83"/>
                <a:gd name="T55" fmla="*/ 6 h 7"/>
                <a:gd name="T56" fmla="*/ 22 w 83"/>
                <a:gd name="T57" fmla="*/ 6 h 7"/>
                <a:gd name="T58" fmla="*/ 23 w 83"/>
                <a:gd name="T59" fmla="*/ 6 h 7"/>
                <a:gd name="T60" fmla="*/ 25 w 83"/>
                <a:gd name="T61" fmla="*/ 6 h 7"/>
                <a:gd name="T62" fmla="*/ 39 w 83"/>
                <a:gd name="T63" fmla="*/ 5 h 7"/>
                <a:gd name="T64" fmla="*/ 53 w 83"/>
                <a:gd name="T65" fmla="*/ 5 h 7"/>
                <a:gd name="T66" fmla="*/ 66 w 83"/>
                <a:gd name="T67" fmla="*/ 5 h 7"/>
                <a:gd name="T68" fmla="*/ 79 w 83"/>
                <a:gd name="T69" fmla="*/ 6 h 7"/>
                <a:gd name="T70" fmla="*/ 81 w 83"/>
                <a:gd name="T71" fmla="*/ 6 h 7"/>
                <a:gd name="T72" fmla="*/ 82 w 83"/>
                <a:gd name="T73" fmla="*/ 5 h 7"/>
                <a:gd name="T74" fmla="*/ 81 w 83"/>
                <a:gd name="T75" fmla="*/ 5 h 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7"/>
                <a:gd name="T116" fmla="*/ 83 w 83"/>
                <a:gd name="T117" fmla="*/ 7 h 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7">
                  <a:moveTo>
                    <a:pt x="81" y="4"/>
                  </a:moveTo>
                  <a:lnTo>
                    <a:pt x="74" y="3"/>
                  </a:lnTo>
                  <a:lnTo>
                    <a:pt x="68" y="3"/>
                  </a:lnTo>
                  <a:lnTo>
                    <a:pt x="61" y="3"/>
                  </a:lnTo>
                  <a:lnTo>
                    <a:pt x="53" y="3"/>
                  </a:lnTo>
                  <a:lnTo>
                    <a:pt x="46" y="3"/>
                  </a:lnTo>
                  <a:lnTo>
                    <a:pt x="39" y="4"/>
                  </a:lnTo>
                  <a:lnTo>
                    <a:pt x="32" y="4"/>
                  </a:lnTo>
                  <a:lnTo>
                    <a:pt x="25" y="5"/>
                  </a:lnTo>
                  <a:lnTo>
                    <a:pt x="24" y="5"/>
                  </a:lnTo>
                  <a:lnTo>
                    <a:pt x="24" y="4"/>
                  </a:lnTo>
                  <a:lnTo>
                    <a:pt x="23" y="4"/>
                  </a:lnTo>
                  <a:lnTo>
                    <a:pt x="22" y="4"/>
                  </a:lnTo>
                  <a:lnTo>
                    <a:pt x="21" y="4"/>
                  </a:lnTo>
                  <a:lnTo>
                    <a:pt x="21" y="3"/>
                  </a:lnTo>
                  <a:lnTo>
                    <a:pt x="18" y="3"/>
                  </a:lnTo>
                  <a:lnTo>
                    <a:pt x="19" y="3"/>
                  </a:lnTo>
                  <a:lnTo>
                    <a:pt x="18" y="3"/>
                  </a:lnTo>
                  <a:lnTo>
                    <a:pt x="16" y="2"/>
                  </a:lnTo>
                  <a:lnTo>
                    <a:pt x="16" y="1"/>
                  </a:lnTo>
                  <a:lnTo>
                    <a:pt x="15" y="1"/>
                  </a:lnTo>
                  <a:lnTo>
                    <a:pt x="11" y="0"/>
                  </a:lnTo>
                  <a:lnTo>
                    <a:pt x="10" y="0"/>
                  </a:lnTo>
                  <a:lnTo>
                    <a:pt x="8" y="0"/>
                  </a:lnTo>
                  <a:lnTo>
                    <a:pt x="7" y="0"/>
                  </a:lnTo>
                  <a:lnTo>
                    <a:pt x="6" y="0"/>
                  </a:lnTo>
                  <a:lnTo>
                    <a:pt x="4" y="1"/>
                  </a:lnTo>
                  <a:lnTo>
                    <a:pt x="3" y="1"/>
                  </a:lnTo>
                  <a:lnTo>
                    <a:pt x="1" y="1"/>
                  </a:lnTo>
                  <a:lnTo>
                    <a:pt x="1" y="2"/>
                  </a:lnTo>
                  <a:lnTo>
                    <a:pt x="0" y="2"/>
                  </a:lnTo>
                  <a:lnTo>
                    <a:pt x="0" y="3"/>
                  </a:lnTo>
                  <a:lnTo>
                    <a:pt x="1" y="3"/>
                  </a:lnTo>
                  <a:lnTo>
                    <a:pt x="2" y="3"/>
                  </a:lnTo>
                  <a:lnTo>
                    <a:pt x="3" y="3"/>
                  </a:lnTo>
                  <a:lnTo>
                    <a:pt x="4" y="3"/>
                  </a:lnTo>
                  <a:lnTo>
                    <a:pt x="4" y="2"/>
                  </a:lnTo>
                  <a:lnTo>
                    <a:pt x="5" y="2"/>
                  </a:lnTo>
                  <a:lnTo>
                    <a:pt x="6" y="2"/>
                  </a:lnTo>
                  <a:lnTo>
                    <a:pt x="7" y="2"/>
                  </a:lnTo>
                  <a:lnTo>
                    <a:pt x="13" y="2"/>
                  </a:lnTo>
                  <a:lnTo>
                    <a:pt x="12" y="2"/>
                  </a:lnTo>
                  <a:lnTo>
                    <a:pt x="14" y="3"/>
                  </a:lnTo>
                  <a:lnTo>
                    <a:pt x="14" y="4"/>
                  </a:lnTo>
                  <a:lnTo>
                    <a:pt x="16" y="5"/>
                  </a:lnTo>
                  <a:lnTo>
                    <a:pt x="17" y="5"/>
                  </a:lnTo>
                  <a:lnTo>
                    <a:pt x="21" y="5"/>
                  </a:lnTo>
                  <a:lnTo>
                    <a:pt x="21" y="6"/>
                  </a:lnTo>
                  <a:lnTo>
                    <a:pt x="22" y="6"/>
                  </a:lnTo>
                  <a:lnTo>
                    <a:pt x="23" y="6"/>
                  </a:lnTo>
                  <a:lnTo>
                    <a:pt x="24" y="6"/>
                  </a:lnTo>
                  <a:lnTo>
                    <a:pt x="25" y="6"/>
                  </a:lnTo>
                  <a:lnTo>
                    <a:pt x="32" y="6"/>
                  </a:lnTo>
                  <a:lnTo>
                    <a:pt x="39" y="5"/>
                  </a:lnTo>
                  <a:lnTo>
                    <a:pt x="45" y="5"/>
                  </a:lnTo>
                  <a:lnTo>
                    <a:pt x="53" y="5"/>
                  </a:lnTo>
                  <a:lnTo>
                    <a:pt x="60" y="5"/>
                  </a:lnTo>
                  <a:lnTo>
                    <a:pt x="66" y="5"/>
                  </a:lnTo>
                  <a:lnTo>
                    <a:pt x="73" y="5"/>
                  </a:lnTo>
                  <a:lnTo>
                    <a:pt x="79" y="6"/>
                  </a:lnTo>
                  <a:lnTo>
                    <a:pt x="80" y="6"/>
                  </a:lnTo>
                  <a:lnTo>
                    <a:pt x="81" y="6"/>
                  </a:lnTo>
                  <a:lnTo>
                    <a:pt x="82" y="5"/>
                  </a:lnTo>
                  <a:lnTo>
                    <a:pt x="81" y="5"/>
                  </a:lnTo>
                  <a:lnTo>
                    <a:pt x="81"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5" name="Freeform 166"/>
            <p:cNvSpPr>
              <a:spLocks/>
            </p:cNvSpPr>
            <p:nvPr/>
          </p:nvSpPr>
          <p:spPr bwMode="auto">
            <a:xfrm>
              <a:off x="901" y="2645"/>
              <a:ext cx="16" cy="57"/>
            </a:xfrm>
            <a:custGeom>
              <a:avLst/>
              <a:gdLst>
                <a:gd name="T0" fmla="*/ 9 w 16"/>
                <a:gd name="T1" fmla="*/ 51 h 57"/>
                <a:gd name="T2" fmla="*/ 7 w 16"/>
                <a:gd name="T3" fmla="*/ 52 h 57"/>
                <a:gd name="T4" fmla="*/ 6 w 16"/>
                <a:gd name="T5" fmla="*/ 50 h 57"/>
                <a:gd name="T6" fmla="*/ 5 w 16"/>
                <a:gd name="T7" fmla="*/ 49 h 57"/>
                <a:gd name="T8" fmla="*/ 5 w 16"/>
                <a:gd name="T9" fmla="*/ 48 h 57"/>
                <a:gd name="T10" fmla="*/ 5 w 16"/>
                <a:gd name="T11" fmla="*/ 47 h 57"/>
                <a:gd name="T12" fmla="*/ 4 w 16"/>
                <a:gd name="T13" fmla="*/ 46 h 57"/>
                <a:gd name="T14" fmla="*/ 3 w 16"/>
                <a:gd name="T15" fmla="*/ 42 h 57"/>
                <a:gd name="T16" fmla="*/ 4 w 16"/>
                <a:gd name="T17" fmla="*/ 39 h 57"/>
                <a:gd name="T18" fmla="*/ 7 w 16"/>
                <a:gd name="T19" fmla="*/ 32 h 57"/>
                <a:gd name="T20" fmla="*/ 11 w 16"/>
                <a:gd name="T21" fmla="*/ 25 h 57"/>
                <a:gd name="T22" fmla="*/ 13 w 16"/>
                <a:gd name="T23" fmla="*/ 17 h 57"/>
                <a:gd name="T24" fmla="*/ 14 w 16"/>
                <a:gd name="T25" fmla="*/ 8 h 57"/>
                <a:gd name="T26" fmla="*/ 14 w 16"/>
                <a:gd name="T27" fmla="*/ 3 h 57"/>
                <a:gd name="T28" fmla="*/ 13 w 16"/>
                <a:gd name="T29" fmla="*/ 1 h 57"/>
                <a:gd name="T30" fmla="*/ 12 w 16"/>
                <a:gd name="T31" fmla="*/ 0 h 57"/>
                <a:gd name="T32" fmla="*/ 10 w 16"/>
                <a:gd name="T33" fmla="*/ 1 h 57"/>
                <a:gd name="T34" fmla="*/ 8 w 16"/>
                <a:gd name="T35" fmla="*/ 2 h 57"/>
                <a:gd name="T36" fmla="*/ 7 w 16"/>
                <a:gd name="T37" fmla="*/ 3 h 57"/>
                <a:gd name="T38" fmla="*/ 5 w 16"/>
                <a:gd name="T39" fmla="*/ 3 h 57"/>
                <a:gd name="T40" fmla="*/ 4 w 16"/>
                <a:gd name="T41" fmla="*/ 3 h 57"/>
                <a:gd name="T42" fmla="*/ 4 w 16"/>
                <a:gd name="T43" fmla="*/ 4 h 57"/>
                <a:gd name="T44" fmla="*/ 4 w 16"/>
                <a:gd name="T45" fmla="*/ 6 h 57"/>
                <a:gd name="T46" fmla="*/ 5 w 16"/>
                <a:gd name="T47" fmla="*/ 6 h 57"/>
                <a:gd name="T48" fmla="*/ 7 w 16"/>
                <a:gd name="T49" fmla="*/ 6 h 57"/>
                <a:gd name="T50" fmla="*/ 8 w 16"/>
                <a:gd name="T51" fmla="*/ 6 h 57"/>
                <a:gd name="T52" fmla="*/ 11 w 16"/>
                <a:gd name="T53" fmla="*/ 3 h 57"/>
                <a:gd name="T54" fmla="*/ 12 w 16"/>
                <a:gd name="T55" fmla="*/ 3 h 57"/>
                <a:gd name="T56" fmla="*/ 11 w 16"/>
                <a:gd name="T57" fmla="*/ 12 h 57"/>
                <a:gd name="T58" fmla="*/ 10 w 16"/>
                <a:gd name="T59" fmla="*/ 19 h 57"/>
                <a:gd name="T60" fmla="*/ 8 w 16"/>
                <a:gd name="T61" fmla="*/ 25 h 57"/>
                <a:gd name="T62" fmla="*/ 5 w 16"/>
                <a:gd name="T63" fmla="*/ 32 h 57"/>
                <a:gd name="T64" fmla="*/ 1 w 16"/>
                <a:gd name="T65" fmla="*/ 41 h 57"/>
                <a:gd name="T66" fmla="*/ 1 w 16"/>
                <a:gd name="T67" fmla="*/ 44 h 57"/>
                <a:gd name="T68" fmla="*/ 1 w 16"/>
                <a:gd name="T69" fmla="*/ 48 h 57"/>
                <a:gd name="T70" fmla="*/ 6 w 16"/>
                <a:gd name="T71" fmla="*/ 54 h 57"/>
                <a:gd name="T72" fmla="*/ 10 w 16"/>
                <a:gd name="T73" fmla="*/ 55 h 57"/>
                <a:gd name="T74" fmla="*/ 11 w 16"/>
                <a:gd name="T75" fmla="*/ 54 h 57"/>
                <a:gd name="T76" fmla="*/ 11 w 16"/>
                <a:gd name="T77" fmla="*/ 53 h 57"/>
                <a:gd name="T78" fmla="*/ 11 w 16"/>
                <a:gd name="T79" fmla="*/ 52 h 57"/>
                <a:gd name="T80" fmla="*/ 10 w 16"/>
                <a:gd name="T81" fmla="*/ 51 h 57"/>
                <a:gd name="T82" fmla="*/ 10 w 16"/>
                <a:gd name="T83" fmla="*/ 54 h 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
                <a:gd name="T127" fmla="*/ 0 h 57"/>
                <a:gd name="T128" fmla="*/ 16 w 16"/>
                <a:gd name="T129" fmla="*/ 57 h 5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 h="57">
                  <a:moveTo>
                    <a:pt x="10" y="54"/>
                  </a:moveTo>
                  <a:lnTo>
                    <a:pt x="9" y="51"/>
                  </a:lnTo>
                  <a:lnTo>
                    <a:pt x="6" y="52"/>
                  </a:lnTo>
                  <a:lnTo>
                    <a:pt x="7" y="52"/>
                  </a:lnTo>
                  <a:lnTo>
                    <a:pt x="7" y="51"/>
                  </a:lnTo>
                  <a:lnTo>
                    <a:pt x="6" y="50"/>
                  </a:lnTo>
                  <a:lnTo>
                    <a:pt x="6" y="49"/>
                  </a:lnTo>
                  <a:lnTo>
                    <a:pt x="5" y="49"/>
                  </a:lnTo>
                  <a:lnTo>
                    <a:pt x="5" y="48"/>
                  </a:lnTo>
                  <a:lnTo>
                    <a:pt x="5" y="47"/>
                  </a:lnTo>
                  <a:lnTo>
                    <a:pt x="3" y="45"/>
                  </a:lnTo>
                  <a:lnTo>
                    <a:pt x="4" y="46"/>
                  </a:lnTo>
                  <a:lnTo>
                    <a:pt x="3" y="43"/>
                  </a:lnTo>
                  <a:lnTo>
                    <a:pt x="3" y="42"/>
                  </a:lnTo>
                  <a:lnTo>
                    <a:pt x="2" y="42"/>
                  </a:lnTo>
                  <a:lnTo>
                    <a:pt x="4" y="39"/>
                  </a:lnTo>
                  <a:lnTo>
                    <a:pt x="5" y="36"/>
                  </a:lnTo>
                  <a:lnTo>
                    <a:pt x="7" y="32"/>
                  </a:lnTo>
                  <a:lnTo>
                    <a:pt x="9" y="29"/>
                  </a:lnTo>
                  <a:lnTo>
                    <a:pt x="11" y="25"/>
                  </a:lnTo>
                  <a:lnTo>
                    <a:pt x="12" y="21"/>
                  </a:lnTo>
                  <a:lnTo>
                    <a:pt x="13" y="17"/>
                  </a:lnTo>
                  <a:lnTo>
                    <a:pt x="14" y="13"/>
                  </a:lnTo>
                  <a:lnTo>
                    <a:pt x="14" y="8"/>
                  </a:lnTo>
                  <a:lnTo>
                    <a:pt x="15" y="3"/>
                  </a:lnTo>
                  <a:lnTo>
                    <a:pt x="14" y="3"/>
                  </a:lnTo>
                  <a:lnTo>
                    <a:pt x="14" y="2"/>
                  </a:lnTo>
                  <a:lnTo>
                    <a:pt x="13" y="1"/>
                  </a:lnTo>
                  <a:lnTo>
                    <a:pt x="13" y="0"/>
                  </a:lnTo>
                  <a:lnTo>
                    <a:pt x="12" y="0"/>
                  </a:lnTo>
                  <a:lnTo>
                    <a:pt x="11" y="1"/>
                  </a:lnTo>
                  <a:lnTo>
                    <a:pt x="10" y="1"/>
                  </a:lnTo>
                  <a:lnTo>
                    <a:pt x="9" y="2"/>
                  </a:lnTo>
                  <a:lnTo>
                    <a:pt x="8" y="2"/>
                  </a:lnTo>
                  <a:lnTo>
                    <a:pt x="7" y="3"/>
                  </a:lnTo>
                  <a:lnTo>
                    <a:pt x="6" y="3"/>
                  </a:lnTo>
                  <a:lnTo>
                    <a:pt x="5" y="3"/>
                  </a:lnTo>
                  <a:lnTo>
                    <a:pt x="4" y="3"/>
                  </a:lnTo>
                  <a:lnTo>
                    <a:pt x="4" y="4"/>
                  </a:lnTo>
                  <a:lnTo>
                    <a:pt x="4" y="5"/>
                  </a:lnTo>
                  <a:lnTo>
                    <a:pt x="4" y="6"/>
                  </a:lnTo>
                  <a:lnTo>
                    <a:pt x="5" y="6"/>
                  </a:lnTo>
                  <a:lnTo>
                    <a:pt x="6" y="6"/>
                  </a:lnTo>
                  <a:lnTo>
                    <a:pt x="7" y="6"/>
                  </a:lnTo>
                  <a:lnTo>
                    <a:pt x="8" y="6"/>
                  </a:lnTo>
                  <a:lnTo>
                    <a:pt x="13" y="3"/>
                  </a:lnTo>
                  <a:lnTo>
                    <a:pt x="11" y="3"/>
                  </a:lnTo>
                  <a:lnTo>
                    <a:pt x="13" y="5"/>
                  </a:lnTo>
                  <a:lnTo>
                    <a:pt x="12" y="3"/>
                  </a:lnTo>
                  <a:lnTo>
                    <a:pt x="11" y="8"/>
                  </a:lnTo>
                  <a:lnTo>
                    <a:pt x="11" y="12"/>
                  </a:lnTo>
                  <a:lnTo>
                    <a:pt x="11" y="15"/>
                  </a:lnTo>
                  <a:lnTo>
                    <a:pt x="10" y="19"/>
                  </a:lnTo>
                  <a:lnTo>
                    <a:pt x="9" y="22"/>
                  </a:lnTo>
                  <a:lnTo>
                    <a:pt x="8" y="25"/>
                  </a:lnTo>
                  <a:lnTo>
                    <a:pt x="6" y="29"/>
                  </a:lnTo>
                  <a:lnTo>
                    <a:pt x="5" y="32"/>
                  </a:lnTo>
                  <a:lnTo>
                    <a:pt x="3" y="35"/>
                  </a:lnTo>
                  <a:lnTo>
                    <a:pt x="1" y="41"/>
                  </a:lnTo>
                  <a:lnTo>
                    <a:pt x="0" y="42"/>
                  </a:lnTo>
                  <a:lnTo>
                    <a:pt x="1" y="44"/>
                  </a:lnTo>
                  <a:lnTo>
                    <a:pt x="1" y="47"/>
                  </a:lnTo>
                  <a:lnTo>
                    <a:pt x="1" y="48"/>
                  </a:lnTo>
                  <a:lnTo>
                    <a:pt x="4" y="51"/>
                  </a:lnTo>
                  <a:lnTo>
                    <a:pt x="6" y="54"/>
                  </a:lnTo>
                  <a:lnTo>
                    <a:pt x="10" y="56"/>
                  </a:lnTo>
                  <a:lnTo>
                    <a:pt x="10" y="55"/>
                  </a:lnTo>
                  <a:lnTo>
                    <a:pt x="10" y="54"/>
                  </a:lnTo>
                  <a:lnTo>
                    <a:pt x="11" y="54"/>
                  </a:lnTo>
                  <a:lnTo>
                    <a:pt x="11" y="53"/>
                  </a:lnTo>
                  <a:lnTo>
                    <a:pt x="11" y="52"/>
                  </a:lnTo>
                  <a:lnTo>
                    <a:pt x="11" y="51"/>
                  </a:lnTo>
                  <a:lnTo>
                    <a:pt x="10" y="51"/>
                  </a:lnTo>
                  <a:lnTo>
                    <a:pt x="10" y="5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6" name="Freeform 167"/>
            <p:cNvSpPr>
              <a:spLocks/>
            </p:cNvSpPr>
            <p:nvPr/>
          </p:nvSpPr>
          <p:spPr bwMode="auto">
            <a:xfrm>
              <a:off x="812" y="2595"/>
              <a:ext cx="95" cy="48"/>
            </a:xfrm>
            <a:custGeom>
              <a:avLst/>
              <a:gdLst>
                <a:gd name="T0" fmla="*/ 89 w 95"/>
                <a:gd name="T1" fmla="*/ 43 h 48"/>
                <a:gd name="T2" fmla="*/ 85 w 95"/>
                <a:gd name="T3" fmla="*/ 41 h 48"/>
                <a:gd name="T4" fmla="*/ 80 w 95"/>
                <a:gd name="T5" fmla="*/ 40 h 48"/>
                <a:gd name="T6" fmla="*/ 76 w 95"/>
                <a:gd name="T7" fmla="*/ 38 h 48"/>
                <a:gd name="T8" fmla="*/ 70 w 95"/>
                <a:gd name="T9" fmla="*/ 37 h 48"/>
                <a:gd name="T10" fmla="*/ 62 w 95"/>
                <a:gd name="T11" fmla="*/ 38 h 48"/>
                <a:gd name="T12" fmla="*/ 54 w 95"/>
                <a:gd name="T13" fmla="*/ 39 h 48"/>
                <a:gd name="T14" fmla="*/ 46 w 95"/>
                <a:gd name="T15" fmla="*/ 40 h 48"/>
                <a:gd name="T16" fmla="*/ 41 w 95"/>
                <a:gd name="T17" fmla="*/ 40 h 48"/>
                <a:gd name="T18" fmla="*/ 42 w 95"/>
                <a:gd name="T19" fmla="*/ 40 h 48"/>
                <a:gd name="T20" fmla="*/ 41 w 95"/>
                <a:gd name="T21" fmla="*/ 32 h 48"/>
                <a:gd name="T22" fmla="*/ 38 w 95"/>
                <a:gd name="T23" fmla="*/ 26 h 48"/>
                <a:gd name="T24" fmla="*/ 34 w 95"/>
                <a:gd name="T25" fmla="*/ 20 h 48"/>
                <a:gd name="T26" fmla="*/ 29 w 95"/>
                <a:gd name="T27" fmla="*/ 14 h 48"/>
                <a:gd name="T28" fmla="*/ 29 w 95"/>
                <a:gd name="T29" fmla="*/ 12 h 48"/>
                <a:gd name="T30" fmla="*/ 26 w 95"/>
                <a:gd name="T31" fmla="*/ 10 h 48"/>
                <a:gd name="T32" fmla="*/ 21 w 95"/>
                <a:gd name="T33" fmla="*/ 7 h 48"/>
                <a:gd name="T34" fmla="*/ 14 w 95"/>
                <a:gd name="T35" fmla="*/ 3 h 48"/>
                <a:gd name="T36" fmla="*/ 9 w 95"/>
                <a:gd name="T37" fmla="*/ 1 h 48"/>
                <a:gd name="T38" fmla="*/ 3 w 95"/>
                <a:gd name="T39" fmla="*/ 0 h 48"/>
                <a:gd name="T40" fmla="*/ 1 w 95"/>
                <a:gd name="T41" fmla="*/ 0 h 48"/>
                <a:gd name="T42" fmla="*/ 0 w 95"/>
                <a:gd name="T43" fmla="*/ 1 h 48"/>
                <a:gd name="T44" fmla="*/ 0 w 95"/>
                <a:gd name="T45" fmla="*/ 2 h 48"/>
                <a:gd name="T46" fmla="*/ 2 w 95"/>
                <a:gd name="T47" fmla="*/ 3 h 48"/>
                <a:gd name="T48" fmla="*/ 6 w 95"/>
                <a:gd name="T49" fmla="*/ 4 h 48"/>
                <a:gd name="T50" fmla="*/ 11 w 95"/>
                <a:gd name="T51" fmla="*/ 6 h 48"/>
                <a:gd name="T52" fmla="*/ 15 w 95"/>
                <a:gd name="T53" fmla="*/ 7 h 48"/>
                <a:gd name="T54" fmla="*/ 19 w 95"/>
                <a:gd name="T55" fmla="*/ 10 h 48"/>
                <a:gd name="T56" fmla="*/ 25 w 95"/>
                <a:gd name="T57" fmla="*/ 13 h 48"/>
                <a:gd name="T58" fmla="*/ 30 w 95"/>
                <a:gd name="T59" fmla="*/ 21 h 48"/>
                <a:gd name="T60" fmla="*/ 33 w 95"/>
                <a:gd name="T61" fmla="*/ 25 h 48"/>
                <a:gd name="T62" fmla="*/ 35 w 95"/>
                <a:gd name="T63" fmla="*/ 29 h 48"/>
                <a:gd name="T64" fmla="*/ 37 w 95"/>
                <a:gd name="T65" fmla="*/ 33 h 48"/>
                <a:gd name="T66" fmla="*/ 39 w 95"/>
                <a:gd name="T67" fmla="*/ 42 h 48"/>
                <a:gd name="T68" fmla="*/ 40 w 95"/>
                <a:gd name="T69" fmla="*/ 43 h 48"/>
                <a:gd name="T70" fmla="*/ 44 w 95"/>
                <a:gd name="T71" fmla="*/ 43 h 48"/>
                <a:gd name="T72" fmla="*/ 57 w 95"/>
                <a:gd name="T73" fmla="*/ 42 h 48"/>
                <a:gd name="T74" fmla="*/ 69 w 95"/>
                <a:gd name="T75" fmla="*/ 41 h 48"/>
                <a:gd name="T76" fmla="*/ 80 w 95"/>
                <a:gd name="T77" fmla="*/ 43 h 48"/>
                <a:gd name="T78" fmla="*/ 91 w 95"/>
                <a:gd name="T79" fmla="*/ 47 h 48"/>
                <a:gd name="T80" fmla="*/ 92 w 95"/>
                <a:gd name="T81" fmla="*/ 46 h 48"/>
                <a:gd name="T82" fmla="*/ 93 w 95"/>
                <a:gd name="T83" fmla="*/ 45 h 48"/>
                <a:gd name="T84" fmla="*/ 94 w 95"/>
                <a:gd name="T85" fmla="*/ 45 h 48"/>
                <a:gd name="T86" fmla="*/ 93 w 95"/>
                <a:gd name="T87" fmla="*/ 44 h 48"/>
                <a:gd name="T88" fmla="*/ 92 w 95"/>
                <a:gd name="T89" fmla="*/ 43 h 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5"/>
                <a:gd name="T136" fmla="*/ 0 h 48"/>
                <a:gd name="T137" fmla="*/ 95 w 95"/>
                <a:gd name="T138" fmla="*/ 48 h 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5" h="48">
                  <a:moveTo>
                    <a:pt x="92" y="43"/>
                  </a:moveTo>
                  <a:lnTo>
                    <a:pt x="89" y="43"/>
                  </a:lnTo>
                  <a:lnTo>
                    <a:pt x="87" y="42"/>
                  </a:lnTo>
                  <a:lnTo>
                    <a:pt x="85" y="41"/>
                  </a:lnTo>
                  <a:lnTo>
                    <a:pt x="82" y="40"/>
                  </a:lnTo>
                  <a:lnTo>
                    <a:pt x="80" y="40"/>
                  </a:lnTo>
                  <a:lnTo>
                    <a:pt x="79" y="39"/>
                  </a:lnTo>
                  <a:lnTo>
                    <a:pt x="76" y="38"/>
                  </a:lnTo>
                  <a:lnTo>
                    <a:pt x="74" y="38"/>
                  </a:lnTo>
                  <a:lnTo>
                    <a:pt x="70" y="37"/>
                  </a:lnTo>
                  <a:lnTo>
                    <a:pt x="66" y="38"/>
                  </a:lnTo>
                  <a:lnTo>
                    <a:pt x="62" y="38"/>
                  </a:lnTo>
                  <a:lnTo>
                    <a:pt x="58" y="39"/>
                  </a:lnTo>
                  <a:lnTo>
                    <a:pt x="54" y="39"/>
                  </a:lnTo>
                  <a:lnTo>
                    <a:pt x="51" y="40"/>
                  </a:lnTo>
                  <a:lnTo>
                    <a:pt x="46" y="40"/>
                  </a:lnTo>
                  <a:lnTo>
                    <a:pt x="42" y="40"/>
                  </a:lnTo>
                  <a:lnTo>
                    <a:pt x="41" y="40"/>
                  </a:lnTo>
                  <a:lnTo>
                    <a:pt x="42" y="40"/>
                  </a:lnTo>
                  <a:lnTo>
                    <a:pt x="42" y="35"/>
                  </a:lnTo>
                  <a:lnTo>
                    <a:pt x="41" y="32"/>
                  </a:lnTo>
                  <a:lnTo>
                    <a:pt x="39" y="29"/>
                  </a:lnTo>
                  <a:lnTo>
                    <a:pt x="38" y="26"/>
                  </a:lnTo>
                  <a:lnTo>
                    <a:pt x="36" y="22"/>
                  </a:lnTo>
                  <a:lnTo>
                    <a:pt x="34" y="20"/>
                  </a:lnTo>
                  <a:lnTo>
                    <a:pt x="32" y="16"/>
                  </a:lnTo>
                  <a:lnTo>
                    <a:pt x="29" y="14"/>
                  </a:lnTo>
                  <a:lnTo>
                    <a:pt x="29" y="12"/>
                  </a:lnTo>
                  <a:lnTo>
                    <a:pt x="28" y="12"/>
                  </a:lnTo>
                  <a:lnTo>
                    <a:pt x="26" y="10"/>
                  </a:lnTo>
                  <a:lnTo>
                    <a:pt x="24" y="8"/>
                  </a:lnTo>
                  <a:lnTo>
                    <a:pt x="21" y="7"/>
                  </a:lnTo>
                  <a:lnTo>
                    <a:pt x="17" y="5"/>
                  </a:lnTo>
                  <a:lnTo>
                    <a:pt x="14" y="3"/>
                  </a:lnTo>
                  <a:lnTo>
                    <a:pt x="12" y="2"/>
                  </a:lnTo>
                  <a:lnTo>
                    <a:pt x="9" y="1"/>
                  </a:lnTo>
                  <a:lnTo>
                    <a:pt x="5" y="0"/>
                  </a:lnTo>
                  <a:lnTo>
                    <a:pt x="3" y="0"/>
                  </a:lnTo>
                  <a:lnTo>
                    <a:pt x="2" y="0"/>
                  </a:lnTo>
                  <a:lnTo>
                    <a:pt x="1" y="0"/>
                  </a:lnTo>
                  <a:lnTo>
                    <a:pt x="0" y="0"/>
                  </a:lnTo>
                  <a:lnTo>
                    <a:pt x="0" y="1"/>
                  </a:lnTo>
                  <a:lnTo>
                    <a:pt x="0" y="2"/>
                  </a:lnTo>
                  <a:lnTo>
                    <a:pt x="1" y="2"/>
                  </a:lnTo>
                  <a:lnTo>
                    <a:pt x="2" y="3"/>
                  </a:lnTo>
                  <a:lnTo>
                    <a:pt x="4" y="3"/>
                  </a:lnTo>
                  <a:lnTo>
                    <a:pt x="6" y="4"/>
                  </a:lnTo>
                  <a:lnTo>
                    <a:pt x="8" y="5"/>
                  </a:lnTo>
                  <a:lnTo>
                    <a:pt x="11" y="6"/>
                  </a:lnTo>
                  <a:lnTo>
                    <a:pt x="13" y="7"/>
                  </a:lnTo>
                  <a:lnTo>
                    <a:pt x="15" y="7"/>
                  </a:lnTo>
                  <a:lnTo>
                    <a:pt x="17" y="9"/>
                  </a:lnTo>
                  <a:lnTo>
                    <a:pt x="19" y="10"/>
                  </a:lnTo>
                  <a:lnTo>
                    <a:pt x="26" y="14"/>
                  </a:lnTo>
                  <a:lnTo>
                    <a:pt x="25" y="13"/>
                  </a:lnTo>
                  <a:lnTo>
                    <a:pt x="28" y="18"/>
                  </a:lnTo>
                  <a:lnTo>
                    <a:pt x="30" y="21"/>
                  </a:lnTo>
                  <a:lnTo>
                    <a:pt x="32" y="22"/>
                  </a:lnTo>
                  <a:lnTo>
                    <a:pt x="33" y="25"/>
                  </a:lnTo>
                  <a:lnTo>
                    <a:pt x="34" y="26"/>
                  </a:lnTo>
                  <a:lnTo>
                    <a:pt x="35" y="29"/>
                  </a:lnTo>
                  <a:lnTo>
                    <a:pt x="36" y="31"/>
                  </a:lnTo>
                  <a:lnTo>
                    <a:pt x="37" y="33"/>
                  </a:lnTo>
                  <a:lnTo>
                    <a:pt x="37" y="35"/>
                  </a:lnTo>
                  <a:lnTo>
                    <a:pt x="39" y="42"/>
                  </a:lnTo>
                  <a:lnTo>
                    <a:pt x="39" y="43"/>
                  </a:lnTo>
                  <a:lnTo>
                    <a:pt x="40" y="43"/>
                  </a:lnTo>
                  <a:lnTo>
                    <a:pt x="41" y="43"/>
                  </a:lnTo>
                  <a:lnTo>
                    <a:pt x="44" y="43"/>
                  </a:lnTo>
                  <a:lnTo>
                    <a:pt x="51" y="43"/>
                  </a:lnTo>
                  <a:lnTo>
                    <a:pt x="57" y="42"/>
                  </a:lnTo>
                  <a:lnTo>
                    <a:pt x="62" y="42"/>
                  </a:lnTo>
                  <a:lnTo>
                    <a:pt x="69" y="41"/>
                  </a:lnTo>
                  <a:lnTo>
                    <a:pt x="74" y="42"/>
                  </a:lnTo>
                  <a:lnTo>
                    <a:pt x="80" y="43"/>
                  </a:lnTo>
                  <a:lnTo>
                    <a:pt x="86" y="45"/>
                  </a:lnTo>
                  <a:lnTo>
                    <a:pt x="91" y="47"/>
                  </a:lnTo>
                  <a:lnTo>
                    <a:pt x="92" y="47"/>
                  </a:lnTo>
                  <a:lnTo>
                    <a:pt x="92" y="46"/>
                  </a:lnTo>
                  <a:lnTo>
                    <a:pt x="93" y="46"/>
                  </a:lnTo>
                  <a:lnTo>
                    <a:pt x="93" y="45"/>
                  </a:lnTo>
                  <a:lnTo>
                    <a:pt x="94" y="45"/>
                  </a:lnTo>
                  <a:lnTo>
                    <a:pt x="93" y="45"/>
                  </a:lnTo>
                  <a:lnTo>
                    <a:pt x="93" y="44"/>
                  </a:lnTo>
                  <a:lnTo>
                    <a:pt x="92" y="44"/>
                  </a:lnTo>
                  <a:lnTo>
                    <a:pt x="92" y="4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7" name="Freeform 168"/>
            <p:cNvSpPr>
              <a:spLocks/>
            </p:cNvSpPr>
            <p:nvPr/>
          </p:nvSpPr>
          <p:spPr bwMode="auto">
            <a:xfrm>
              <a:off x="792" y="2631"/>
              <a:ext cx="49" cy="2"/>
            </a:xfrm>
            <a:custGeom>
              <a:avLst/>
              <a:gdLst>
                <a:gd name="T0" fmla="*/ 47 w 49"/>
                <a:gd name="T1" fmla="*/ 1 h 2"/>
                <a:gd name="T2" fmla="*/ 46 w 49"/>
                <a:gd name="T3" fmla="*/ 0 h 2"/>
                <a:gd name="T4" fmla="*/ 46 w 49"/>
                <a:gd name="T5" fmla="*/ 0 h 2"/>
                <a:gd name="T6" fmla="*/ 45 w 49"/>
                <a:gd name="T7" fmla="*/ 0 h 2"/>
                <a:gd name="T8" fmla="*/ 43 w 49"/>
                <a:gd name="T9" fmla="*/ 0 h 2"/>
                <a:gd name="T10" fmla="*/ 42 w 49"/>
                <a:gd name="T11" fmla="*/ 0 h 2"/>
                <a:gd name="T12" fmla="*/ 41 w 49"/>
                <a:gd name="T13" fmla="*/ 0 h 2"/>
                <a:gd name="T14" fmla="*/ 41 w 49"/>
                <a:gd name="T15" fmla="*/ 0 h 2"/>
                <a:gd name="T16" fmla="*/ 39 w 49"/>
                <a:gd name="T17" fmla="*/ 0 h 2"/>
                <a:gd name="T18" fmla="*/ 35 w 49"/>
                <a:gd name="T19" fmla="*/ 0 h 2"/>
                <a:gd name="T20" fmla="*/ 30 w 49"/>
                <a:gd name="T21" fmla="*/ 0 h 2"/>
                <a:gd name="T22" fmla="*/ 26 w 49"/>
                <a:gd name="T23" fmla="*/ 0 h 2"/>
                <a:gd name="T24" fmla="*/ 21 w 49"/>
                <a:gd name="T25" fmla="*/ 1 h 2"/>
                <a:gd name="T26" fmla="*/ 16 w 49"/>
                <a:gd name="T27" fmla="*/ 1 h 2"/>
                <a:gd name="T28" fmla="*/ 12 w 49"/>
                <a:gd name="T29" fmla="*/ 1 h 2"/>
                <a:gd name="T30" fmla="*/ 7 w 49"/>
                <a:gd name="T31" fmla="*/ 0 h 2"/>
                <a:gd name="T32" fmla="*/ 3 w 49"/>
                <a:gd name="T33" fmla="*/ 0 h 2"/>
                <a:gd name="T34" fmla="*/ 2 w 49"/>
                <a:gd name="T35" fmla="*/ 0 h 2"/>
                <a:gd name="T36" fmla="*/ 2 w 49"/>
                <a:gd name="T37" fmla="*/ 0 h 2"/>
                <a:gd name="T38" fmla="*/ 1 w 49"/>
                <a:gd name="T39" fmla="*/ 0 h 2"/>
                <a:gd name="T40" fmla="*/ 0 w 49"/>
                <a:gd name="T41" fmla="*/ 0 h 2"/>
                <a:gd name="T42" fmla="*/ 0 w 49"/>
                <a:gd name="T43" fmla="*/ 0 h 2"/>
                <a:gd name="T44" fmla="*/ 0 w 49"/>
                <a:gd name="T45" fmla="*/ 0 h 2"/>
                <a:gd name="T46" fmla="*/ 1 w 49"/>
                <a:gd name="T47" fmla="*/ 0 h 2"/>
                <a:gd name="T48" fmla="*/ 4 w 49"/>
                <a:gd name="T49" fmla="*/ 1 h 2"/>
                <a:gd name="T50" fmla="*/ 9 w 49"/>
                <a:gd name="T51" fmla="*/ 1 h 2"/>
                <a:gd name="T52" fmla="*/ 14 w 49"/>
                <a:gd name="T53" fmla="*/ 1 h 2"/>
                <a:gd name="T54" fmla="*/ 19 w 49"/>
                <a:gd name="T55" fmla="*/ 1 h 2"/>
                <a:gd name="T56" fmla="*/ 24 w 49"/>
                <a:gd name="T57" fmla="*/ 1 h 2"/>
                <a:gd name="T58" fmla="*/ 29 w 49"/>
                <a:gd name="T59" fmla="*/ 1 h 2"/>
                <a:gd name="T60" fmla="*/ 35 w 49"/>
                <a:gd name="T61" fmla="*/ 1 h 2"/>
                <a:gd name="T62" fmla="*/ 40 w 49"/>
                <a:gd name="T63" fmla="*/ 0 h 2"/>
                <a:gd name="T64" fmla="*/ 41 w 49"/>
                <a:gd name="T65" fmla="*/ 0 h 2"/>
                <a:gd name="T66" fmla="*/ 41 w 49"/>
                <a:gd name="T67" fmla="*/ 1 h 2"/>
                <a:gd name="T68" fmla="*/ 42 w 49"/>
                <a:gd name="T69" fmla="*/ 1 h 2"/>
                <a:gd name="T70" fmla="*/ 43 w 49"/>
                <a:gd name="T71" fmla="*/ 1 h 2"/>
                <a:gd name="T72" fmla="*/ 44 w 49"/>
                <a:gd name="T73" fmla="*/ 1 h 2"/>
                <a:gd name="T74" fmla="*/ 45 w 49"/>
                <a:gd name="T75" fmla="*/ 1 h 2"/>
                <a:gd name="T76" fmla="*/ 46 w 49"/>
                <a:gd name="T77" fmla="*/ 1 h 2"/>
                <a:gd name="T78" fmla="*/ 46 w 49"/>
                <a:gd name="T79" fmla="*/ 1 h 2"/>
                <a:gd name="T80" fmla="*/ 47 w 49"/>
                <a:gd name="T81" fmla="*/ 1 h 2"/>
                <a:gd name="T82" fmla="*/ 47 w 49"/>
                <a:gd name="T83" fmla="*/ 1 h 2"/>
                <a:gd name="T84" fmla="*/ 48 w 49"/>
                <a:gd name="T85" fmla="*/ 1 h 2"/>
                <a:gd name="T86" fmla="*/ 48 w 49"/>
                <a:gd name="T87" fmla="*/ 1 h 2"/>
                <a:gd name="T88" fmla="*/ 48 w 49"/>
                <a:gd name="T89" fmla="*/ 1 h 2"/>
                <a:gd name="T90" fmla="*/ 47 w 49"/>
                <a:gd name="T91" fmla="*/ 1 h 2"/>
                <a:gd name="T92" fmla="*/ 47 w 49"/>
                <a:gd name="T93" fmla="*/ 1 h 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2"/>
                <a:gd name="T143" fmla="*/ 49 w 49"/>
                <a:gd name="T144" fmla="*/ 2 h 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2">
                  <a:moveTo>
                    <a:pt x="47" y="1"/>
                  </a:moveTo>
                  <a:lnTo>
                    <a:pt x="46" y="0"/>
                  </a:lnTo>
                  <a:lnTo>
                    <a:pt x="45" y="0"/>
                  </a:lnTo>
                  <a:lnTo>
                    <a:pt x="43" y="0"/>
                  </a:lnTo>
                  <a:lnTo>
                    <a:pt x="42" y="0"/>
                  </a:lnTo>
                  <a:lnTo>
                    <a:pt x="41" y="0"/>
                  </a:lnTo>
                  <a:lnTo>
                    <a:pt x="39" y="0"/>
                  </a:lnTo>
                  <a:lnTo>
                    <a:pt x="35" y="0"/>
                  </a:lnTo>
                  <a:lnTo>
                    <a:pt x="30" y="0"/>
                  </a:lnTo>
                  <a:lnTo>
                    <a:pt x="26" y="0"/>
                  </a:lnTo>
                  <a:lnTo>
                    <a:pt x="21" y="1"/>
                  </a:lnTo>
                  <a:lnTo>
                    <a:pt x="16" y="1"/>
                  </a:lnTo>
                  <a:lnTo>
                    <a:pt x="12" y="1"/>
                  </a:lnTo>
                  <a:lnTo>
                    <a:pt x="7" y="0"/>
                  </a:lnTo>
                  <a:lnTo>
                    <a:pt x="3" y="0"/>
                  </a:lnTo>
                  <a:lnTo>
                    <a:pt x="2" y="0"/>
                  </a:lnTo>
                  <a:lnTo>
                    <a:pt x="1" y="0"/>
                  </a:lnTo>
                  <a:lnTo>
                    <a:pt x="0" y="0"/>
                  </a:lnTo>
                  <a:lnTo>
                    <a:pt x="1" y="0"/>
                  </a:lnTo>
                  <a:lnTo>
                    <a:pt x="4" y="1"/>
                  </a:lnTo>
                  <a:lnTo>
                    <a:pt x="9" y="1"/>
                  </a:lnTo>
                  <a:lnTo>
                    <a:pt x="14" y="1"/>
                  </a:lnTo>
                  <a:lnTo>
                    <a:pt x="19" y="1"/>
                  </a:lnTo>
                  <a:lnTo>
                    <a:pt x="24" y="1"/>
                  </a:lnTo>
                  <a:lnTo>
                    <a:pt x="29" y="1"/>
                  </a:lnTo>
                  <a:lnTo>
                    <a:pt x="35" y="1"/>
                  </a:lnTo>
                  <a:lnTo>
                    <a:pt x="40" y="0"/>
                  </a:lnTo>
                  <a:lnTo>
                    <a:pt x="41" y="0"/>
                  </a:lnTo>
                  <a:lnTo>
                    <a:pt x="41" y="1"/>
                  </a:lnTo>
                  <a:lnTo>
                    <a:pt x="42" y="1"/>
                  </a:lnTo>
                  <a:lnTo>
                    <a:pt x="43" y="1"/>
                  </a:lnTo>
                  <a:lnTo>
                    <a:pt x="44" y="1"/>
                  </a:lnTo>
                  <a:lnTo>
                    <a:pt x="45" y="1"/>
                  </a:lnTo>
                  <a:lnTo>
                    <a:pt x="46" y="1"/>
                  </a:lnTo>
                  <a:lnTo>
                    <a:pt x="47" y="1"/>
                  </a:lnTo>
                  <a:lnTo>
                    <a:pt x="48" y="1"/>
                  </a:lnTo>
                  <a:lnTo>
                    <a:pt x="47"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8" name="Freeform 169"/>
            <p:cNvSpPr>
              <a:spLocks/>
            </p:cNvSpPr>
            <p:nvPr/>
          </p:nvSpPr>
          <p:spPr bwMode="auto">
            <a:xfrm>
              <a:off x="828" y="2536"/>
              <a:ext cx="21" cy="47"/>
            </a:xfrm>
            <a:custGeom>
              <a:avLst/>
              <a:gdLst>
                <a:gd name="T0" fmla="*/ 20 w 21"/>
                <a:gd name="T1" fmla="*/ 44 h 47"/>
                <a:gd name="T2" fmla="*/ 20 w 21"/>
                <a:gd name="T3" fmla="*/ 41 h 47"/>
                <a:gd name="T4" fmla="*/ 19 w 21"/>
                <a:gd name="T5" fmla="*/ 38 h 47"/>
                <a:gd name="T6" fmla="*/ 18 w 21"/>
                <a:gd name="T7" fmla="*/ 35 h 47"/>
                <a:gd name="T8" fmla="*/ 17 w 21"/>
                <a:gd name="T9" fmla="*/ 32 h 47"/>
                <a:gd name="T10" fmla="*/ 16 w 21"/>
                <a:gd name="T11" fmla="*/ 29 h 47"/>
                <a:gd name="T12" fmla="*/ 15 w 21"/>
                <a:gd name="T13" fmla="*/ 26 h 47"/>
                <a:gd name="T14" fmla="*/ 13 w 21"/>
                <a:gd name="T15" fmla="*/ 24 h 47"/>
                <a:gd name="T16" fmla="*/ 11 w 21"/>
                <a:gd name="T17" fmla="*/ 21 h 47"/>
                <a:gd name="T18" fmla="*/ 8 w 21"/>
                <a:gd name="T19" fmla="*/ 19 h 47"/>
                <a:gd name="T20" fmla="*/ 8 w 21"/>
                <a:gd name="T21" fmla="*/ 20 h 47"/>
                <a:gd name="T22" fmla="*/ 7 w 21"/>
                <a:gd name="T23" fmla="*/ 17 h 47"/>
                <a:gd name="T24" fmla="*/ 6 w 21"/>
                <a:gd name="T25" fmla="*/ 16 h 47"/>
                <a:gd name="T26" fmla="*/ 5 w 21"/>
                <a:gd name="T27" fmla="*/ 14 h 47"/>
                <a:gd name="T28" fmla="*/ 4 w 21"/>
                <a:gd name="T29" fmla="*/ 12 h 47"/>
                <a:gd name="T30" fmla="*/ 3 w 21"/>
                <a:gd name="T31" fmla="*/ 10 h 47"/>
                <a:gd name="T32" fmla="*/ 3 w 21"/>
                <a:gd name="T33" fmla="*/ 8 h 47"/>
                <a:gd name="T34" fmla="*/ 2 w 21"/>
                <a:gd name="T35" fmla="*/ 6 h 47"/>
                <a:gd name="T36" fmla="*/ 3 w 21"/>
                <a:gd name="T37" fmla="*/ 4 h 47"/>
                <a:gd name="T38" fmla="*/ 3 w 21"/>
                <a:gd name="T39" fmla="*/ 2 h 47"/>
                <a:gd name="T40" fmla="*/ 3 w 21"/>
                <a:gd name="T41" fmla="*/ 2 h 47"/>
                <a:gd name="T42" fmla="*/ 3 w 21"/>
                <a:gd name="T43" fmla="*/ 1 h 47"/>
                <a:gd name="T44" fmla="*/ 3 w 21"/>
                <a:gd name="T45" fmla="*/ 1 h 47"/>
                <a:gd name="T46" fmla="*/ 3 w 21"/>
                <a:gd name="T47" fmla="*/ 0 h 47"/>
                <a:gd name="T48" fmla="*/ 2 w 21"/>
                <a:gd name="T49" fmla="*/ 0 h 47"/>
                <a:gd name="T50" fmla="*/ 1 w 21"/>
                <a:gd name="T51" fmla="*/ 0 h 47"/>
                <a:gd name="T52" fmla="*/ 1 w 21"/>
                <a:gd name="T53" fmla="*/ 1 h 47"/>
                <a:gd name="T54" fmla="*/ 0 w 21"/>
                <a:gd name="T55" fmla="*/ 2 h 47"/>
                <a:gd name="T56" fmla="*/ 0 w 21"/>
                <a:gd name="T57" fmla="*/ 4 h 47"/>
                <a:gd name="T58" fmla="*/ 0 w 21"/>
                <a:gd name="T59" fmla="*/ 6 h 47"/>
                <a:gd name="T60" fmla="*/ 0 w 21"/>
                <a:gd name="T61" fmla="*/ 7 h 47"/>
                <a:gd name="T62" fmla="*/ 0 w 21"/>
                <a:gd name="T63" fmla="*/ 9 h 47"/>
                <a:gd name="T64" fmla="*/ 1 w 21"/>
                <a:gd name="T65" fmla="*/ 11 h 47"/>
                <a:gd name="T66" fmla="*/ 1 w 21"/>
                <a:gd name="T67" fmla="*/ 12 h 47"/>
                <a:gd name="T68" fmla="*/ 1 w 21"/>
                <a:gd name="T69" fmla="*/ 13 h 47"/>
                <a:gd name="T70" fmla="*/ 6 w 21"/>
                <a:gd name="T71" fmla="*/ 21 h 47"/>
                <a:gd name="T72" fmla="*/ 6 w 21"/>
                <a:gd name="T73" fmla="*/ 22 h 47"/>
                <a:gd name="T74" fmla="*/ 7 w 21"/>
                <a:gd name="T75" fmla="*/ 22 h 47"/>
                <a:gd name="T76" fmla="*/ 9 w 21"/>
                <a:gd name="T77" fmla="*/ 24 h 47"/>
                <a:gd name="T78" fmla="*/ 11 w 21"/>
                <a:gd name="T79" fmla="*/ 26 h 47"/>
                <a:gd name="T80" fmla="*/ 12 w 21"/>
                <a:gd name="T81" fmla="*/ 28 h 47"/>
                <a:gd name="T82" fmla="*/ 13 w 21"/>
                <a:gd name="T83" fmla="*/ 30 h 47"/>
                <a:gd name="T84" fmla="*/ 15 w 21"/>
                <a:gd name="T85" fmla="*/ 34 h 47"/>
                <a:gd name="T86" fmla="*/ 16 w 21"/>
                <a:gd name="T87" fmla="*/ 36 h 47"/>
                <a:gd name="T88" fmla="*/ 17 w 21"/>
                <a:gd name="T89" fmla="*/ 39 h 47"/>
                <a:gd name="T90" fmla="*/ 17 w 21"/>
                <a:gd name="T91" fmla="*/ 42 h 47"/>
                <a:gd name="T92" fmla="*/ 17 w 21"/>
                <a:gd name="T93" fmla="*/ 45 h 47"/>
                <a:gd name="T94" fmla="*/ 17 w 21"/>
                <a:gd name="T95" fmla="*/ 46 h 47"/>
                <a:gd name="T96" fmla="*/ 18 w 21"/>
                <a:gd name="T97" fmla="*/ 46 h 47"/>
                <a:gd name="T98" fmla="*/ 19 w 21"/>
                <a:gd name="T99" fmla="*/ 46 h 47"/>
                <a:gd name="T100" fmla="*/ 19 w 21"/>
                <a:gd name="T101" fmla="*/ 46 h 47"/>
                <a:gd name="T102" fmla="*/ 20 w 21"/>
                <a:gd name="T103" fmla="*/ 45 h 47"/>
                <a:gd name="T104" fmla="*/ 20 w 21"/>
                <a:gd name="T105" fmla="*/ 44 h 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
                <a:gd name="T160" fmla="*/ 0 h 47"/>
                <a:gd name="T161" fmla="*/ 21 w 21"/>
                <a:gd name="T162" fmla="*/ 47 h 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 h="47">
                  <a:moveTo>
                    <a:pt x="20" y="44"/>
                  </a:moveTo>
                  <a:lnTo>
                    <a:pt x="20" y="41"/>
                  </a:lnTo>
                  <a:lnTo>
                    <a:pt x="19" y="38"/>
                  </a:lnTo>
                  <a:lnTo>
                    <a:pt x="18" y="35"/>
                  </a:lnTo>
                  <a:lnTo>
                    <a:pt x="17" y="32"/>
                  </a:lnTo>
                  <a:lnTo>
                    <a:pt x="16" y="29"/>
                  </a:lnTo>
                  <a:lnTo>
                    <a:pt x="15" y="26"/>
                  </a:lnTo>
                  <a:lnTo>
                    <a:pt x="13" y="24"/>
                  </a:lnTo>
                  <a:lnTo>
                    <a:pt x="11" y="21"/>
                  </a:lnTo>
                  <a:lnTo>
                    <a:pt x="8" y="19"/>
                  </a:lnTo>
                  <a:lnTo>
                    <a:pt x="8" y="20"/>
                  </a:lnTo>
                  <a:lnTo>
                    <a:pt x="7" y="17"/>
                  </a:lnTo>
                  <a:lnTo>
                    <a:pt x="6" y="16"/>
                  </a:lnTo>
                  <a:lnTo>
                    <a:pt x="5" y="14"/>
                  </a:lnTo>
                  <a:lnTo>
                    <a:pt x="4" y="12"/>
                  </a:lnTo>
                  <a:lnTo>
                    <a:pt x="3" y="10"/>
                  </a:lnTo>
                  <a:lnTo>
                    <a:pt x="3" y="8"/>
                  </a:lnTo>
                  <a:lnTo>
                    <a:pt x="2" y="6"/>
                  </a:lnTo>
                  <a:lnTo>
                    <a:pt x="3" y="4"/>
                  </a:lnTo>
                  <a:lnTo>
                    <a:pt x="3" y="2"/>
                  </a:lnTo>
                  <a:lnTo>
                    <a:pt x="3" y="1"/>
                  </a:lnTo>
                  <a:lnTo>
                    <a:pt x="3" y="0"/>
                  </a:lnTo>
                  <a:lnTo>
                    <a:pt x="2" y="0"/>
                  </a:lnTo>
                  <a:lnTo>
                    <a:pt x="1" y="0"/>
                  </a:lnTo>
                  <a:lnTo>
                    <a:pt x="1" y="1"/>
                  </a:lnTo>
                  <a:lnTo>
                    <a:pt x="0" y="2"/>
                  </a:lnTo>
                  <a:lnTo>
                    <a:pt x="0" y="4"/>
                  </a:lnTo>
                  <a:lnTo>
                    <a:pt x="0" y="6"/>
                  </a:lnTo>
                  <a:lnTo>
                    <a:pt x="0" y="7"/>
                  </a:lnTo>
                  <a:lnTo>
                    <a:pt x="0" y="9"/>
                  </a:lnTo>
                  <a:lnTo>
                    <a:pt x="1" y="11"/>
                  </a:lnTo>
                  <a:lnTo>
                    <a:pt x="1" y="12"/>
                  </a:lnTo>
                  <a:lnTo>
                    <a:pt x="1" y="13"/>
                  </a:lnTo>
                  <a:lnTo>
                    <a:pt x="6" y="21"/>
                  </a:lnTo>
                  <a:lnTo>
                    <a:pt x="6" y="22"/>
                  </a:lnTo>
                  <a:lnTo>
                    <a:pt x="7" y="22"/>
                  </a:lnTo>
                  <a:lnTo>
                    <a:pt x="9" y="24"/>
                  </a:lnTo>
                  <a:lnTo>
                    <a:pt x="11" y="26"/>
                  </a:lnTo>
                  <a:lnTo>
                    <a:pt x="12" y="28"/>
                  </a:lnTo>
                  <a:lnTo>
                    <a:pt x="13" y="30"/>
                  </a:lnTo>
                  <a:lnTo>
                    <a:pt x="15" y="34"/>
                  </a:lnTo>
                  <a:lnTo>
                    <a:pt x="16" y="36"/>
                  </a:lnTo>
                  <a:lnTo>
                    <a:pt x="17" y="39"/>
                  </a:lnTo>
                  <a:lnTo>
                    <a:pt x="17" y="42"/>
                  </a:lnTo>
                  <a:lnTo>
                    <a:pt x="17" y="45"/>
                  </a:lnTo>
                  <a:lnTo>
                    <a:pt x="17" y="46"/>
                  </a:lnTo>
                  <a:lnTo>
                    <a:pt x="18" y="46"/>
                  </a:lnTo>
                  <a:lnTo>
                    <a:pt x="19" y="46"/>
                  </a:lnTo>
                  <a:lnTo>
                    <a:pt x="20" y="45"/>
                  </a:lnTo>
                  <a:lnTo>
                    <a:pt x="20" y="4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49" name="Freeform 170"/>
            <p:cNvSpPr>
              <a:spLocks/>
            </p:cNvSpPr>
            <p:nvPr/>
          </p:nvSpPr>
          <p:spPr bwMode="auto">
            <a:xfrm>
              <a:off x="823" y="2578"/>
              <a:ext cx="10" cy="14"/>
            </a:xfrm>
            <a:custGeom>
              <a:avLst/>
              <a:gdLst>
                <a:gd name="T0" fmla="*/ 9 w 10"/>
                <a:gd name="T1" fmla="*/ 11 h 14"/>
                <a:gd name="T2" fmla="*/ 8 w 10"/>
                <a:gd name="T3" fmla="*/ 10 h 14"/>
                <a:gd name="T4" fmla="*/ 7 w 10"/>
                <a:gd name="T5" fmla="*/ 8 h 14"/>
                <a:gd name="T6" fmla="*/ 6 w 10"/>
                <a:gd name="T7" fmla="*/ 7 h 14"/>
                <a:gd name="T8" fmla="*/ 5 w 10"/>
                <a:gd name="T9" fmla="*/ 5 h 14"/>
                <a:gd name="T10" fmla="*/ 5 w 10"/>
                <a:gd name="T11" fmla="*/ 4 h 14"/>
                <a:gd name="T12" fmla="*/ 4 w 10"/>
                <a:gd name="T13" fmla="*/ 2 h 14"/>
                <a:gd name="T14" fmla="*/ 3 w 10"/>
                <a:gd name="T15" fmla="*/ 1 h 14"/>
                <a:gd name="T16" fmla="*/ 1 w 10"/>
                <a:gd name="T17" fmla="*/ 0 h 14"/>
                <a:gd name="T18" fmla="*/ 1 w 10"/>
                <a:gd name="T19" fmla="*/ 1 h 14"/>
                <a:gd name="T20" fmla="*/ 1 w 10"/>
                <a:gd name="T21" fmla="*/ 1 h 14"/>
                <a:gd name="T22" fmla="*/ 0 w 10"/>
                <a:gd name="T23" fmla="*/ 1 h 14"/>
                <a:gd name="T24" fmla="*/ 0 w 10"/>
                <a:gd name="T25" fmla="*/ 1 h 14"/>
                <a:gd name="T26" fmla="*/ 0 w 10"/>
                <a:gd name="T27" fmla="*/ 1 h 14"/>
                <a:gd name="T28" fmla="*/ 0 w 10"/>
                <a:gd name="T29" fmla="*/ 2 h 14"/>
                <a:gd name="T30" fmla="*/ 0 w 10"/>
                <a:gd name="T31" fmla="*/ 2 h 14"/>
                <a:gd name="T32" fmla="*/ 0 w 10"/>
                <a:gd name="T33" fmla="*/ 3 h 14"/>
                <a:gd name="T34" fmla="*/ 1 w 10"/>
                <a:gd name="T35" fmla="*/ 3 h 14"/>
                <a:gd name="T36" fmla="*/ 2 w 10"/>
                <a:gd name="T37" fmla="*/ 5 h 14"/>
                <a:gd name="T38" fmla="*/ 3 w 10"/>
                <a:gd name="T39" fmla="*/ 6 h 14"/>
                <a:gd name="T40" fmla="*/ 4 w 10"/>
                <a:gd name="T41" fmla="*/ 7 h 14"/>
                <a:gd name="T42" fmla="*/ 5 w 10"/>
                <a:gd name="T43" fmla="*/ 8 h 14"/>
                <a:gd name="T44" fmla="*/ 6 w 10"/>
                <a:gd name="T45" fmla="*/ 10 h 14"/>
                <a:gd name="T46" fmla="*/ 6 w 10"/>
                <a:gd name="T47" fmla="*/ 11 h 14"/>
                <a:gd name="T48" fmla="*/ 7 w 10"/>
                <a:gd name="T49" fmla="*/ 12 h 14"/>
                <a:gd name="T50" fmla="*/ 8 w 10"/>
                <a:gd name="T51" fmla="*/ 13 h 14"/>
                <a:gd name="T52" fmla="*/ 8 w 10"/>
                <a:gd name="T53" fmla="*/ 13 h 14"/>
                <a:gd name="T54" fmla="*/ 8 w 10"/>
                <a:gd name="T55" fmla="*/ 12 h 14"/>
                <a:gd name="T56" fmla="*/ 9 w 10"/>
                <a:gd name="T57" fmla="*/ 12 h 14"/>
                <a:gd name="T58" fmla="*/ 9 w 10"/>
                <a:gd name="T59" fmla="*/ 12 h 14"/>
                <a:gd name="T60" fmla="*/ 9 w 10"/>
                <a:gd name="T61" fmla="*/ 12 h 14"/>
                <a:gd name="T62" fmla="*/ 9 w 10"/>
                <a:gd name="T63" fmla="*/ 11 h 14"/>
                <a:gd name="T64" fmla="*/ 9 w 10"/>
                <a:gd name="T65" fmla="*/ 11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
                <a:gd name="T100" fmla="*/ 0 h 14"/>
                <a:gd name="T101" fmla="*/ 10 w 10"/>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 h="14">
                  <a:moveTo>
                    <a:pt x="9" y="11"/>
                  </a:moveTo>
                  <a:lnTo>
                    <a:pt x="8" y="10"/>
                  </a:lnTo>
                  <a:lnTo>
                    <a:pt x="7" y="8"/>
                  </a:lnTo>
                  <a:lnTo>
                    <a:pt x="6" y="7"/>
                  </a:lnTo>
                  <a:lnTo>
                    <a:pt x="5" y="5"/>
                  </a:lnTo>
                  <a:lnTo>
                    <a:pt x="5" y="4"/>
                  </a:lnTo>
                  <a:lnTo>
                    <a:pt x="4" y="2"/>
                  </a:lnTo>
                  <a:lnTo>
                    <a:pt x="3" y="1"/>
                  </a:lnTo>
                  <a:lnTo>
                    <a:pt x="1" y="0"/>
                  </a:lnTo>
                  <a:lnTo>
                    <a:pt x="1" y="1"/>
                  </a:lnTo>
                  <a:lnTo>
                    <a:pt x="0" y="1"/>
                  </a:lnTo>
                  <a:lnTo>
                    <a:pt x="0" y="2"/>
                  </a:lnTo>
                  <a:lnTo>
                    <a:pt x="0" y="3"/>
                  </a:lnTo>
                  <a:lnTo>
                    <a:pt x="1" y="3"/>
                  </a:lnTo>
                  <a:lnTo>
                    <a:pt x="2" y="5"/>
                  </a:lnTo>
                  <a:lnTo>
                    <a:pt x="3" y="6"/>
                  </a:lnTo>
                  <a:lnTo>
                    <a:pt x="4" y="7"/>
                  </a:lnTo>
                  <a:lnTo>
                    <a:pt x="5" y="8"/>
                  </a:lnTo>
                  <a:lnTo>
                    <a:pt x="6" y="10"/>
                  </a:lnTo>
                  <a:lnTo>
                    <a:pt x="6" y="11"/>
                  </a:lnTo>
                  <a:lnTo>
                    <a:pt x="7" y="12"/>
                  </a:lnTo>
                  <a:lnTo>
                    <a:pt x="8" y="13"/>
                  </a:lnTo>
                  <a:lnTo>
                    <a:pt x="8" y="12"/>
                  </a:lnTo>
                  <a:lnTo>
                    <a:pt x="9" y="12"/>
                  </a:lnTo>
                  <a:lnTo>
                    <a:pt x="9" y="1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0" name="Freeform 171"/>
            <p:cNvSpPr>
              <a:spLocks/>
            </p:cNvSpPr>
            <p:nvPr/>
          </p:nvSpPr>
          <p:spPr bwMode="auto">
            <a:xfrm>
              <a:off x="1003" y="2721"/>
              <a:ext cx="107" cy="127"/>
            </a:xfrm>
            <a:custGeom>
              <a:avLst/>
              <a:gdLst>
                <a:gd name="T0" fmla="*/ 3 w 107"/>
                <a:gd name="T1" fmla="*/ 6 h 127"/>
                <a:gd name="T2" fmla="*/ 8 w 107"/>
                <a:gd name="T3" fmla="*/ 11 h 127"/>
                <a:gd name="T4" fmla="*/ 13 w 107"/>
                <a:gd name="T5" fmla="*/ 16 h 127"/>
                <a:gd name="T6" fmla="*/ 16 w 107"/>
                <a:gd name="T7" fmla="*/ 22 h 127"/>
                <a:gd name="T8" fmla="*/ 20 w 107"/>
                <a:gd name="T9" fmla="*/ 30 h 127"/>
                <a:gd name="T10" fmla="*/ 25 w 107"/>
                <a:gd name="T11" fmla="*/ 40 h 127"/>
                <a:gd name="T12" fmla="*/ 30 w 107"/>
                <a:gd name="T13" fmla="*/ 50 h 127"/>
                <a:gd name="T14" fmla="*/ 36 w 107"/>
                <a:gd name="T15" fmla="*/ 58 h 127"/>
                <a:gd name="T16" fmla="*/ 44 w 107"/>
                <a:gd name="T17" fmla="*/ 64 h 127"/>
                <a:gd name="T18" fmla="*/ 49 w 107"/>
                <a:gd name="T19" fmla="*/ 71 h 127"/>
                <a:gd name="T20" fmla="*/ 56 w 107"/>
                <a:gd name="T21" fmla="*/ 82 h 127"/>
                <a:gd name="T22" fmla="*/ 61 w 107"/>
                <a:gd name="T23" fmla="*/ 93 h 127"/>
                <a:gd name="T24" fmla="*/ 67 w 107"/>
                <a:gd name="T25" fmla="*/ 103 h 127"/>
                <a:gd name="T26" fmla="*/ 74 w 107"/>
                <a:gd name="T27" fmla="*/ 111 h 127"/>
                <a:gd name="T28" fmla="*/ 81 w 107"/>
                <a:gd name="T29" fmla="*/ 117 h 127"/>
                <a:gd name="T30" fmla="*/ 90 w 107"/>
                <a:gd name="T31" fmla="*/ 121 h 127"/>
                <a:gd name="T32" fmla="*/ 99 w 107"/>
                <a:gd name="T33" fmla="*/ 125 h 127"/>
                <a:gd name="T34" fmla="*/ 104 w 107"/>
                <a:gd name="T35" fmla="*/ 126 h 127"/>
                <a:gd name="T36" fmla="*/ 105 w 107"/>
                <a:gd name="T37" fmla="*/ 125 h 127"/>
                <a:gd name="T38" fmla="*/ 106 w 107"/>
                <a:gd name="T39" fmla="*/ 124 h 127"/>
                <a:gd name="T40" fmla="*/ 105 w 107"/>
                <a:gd name="T41" fmla="*/ 123 h 127"/>
                <a:gd name="T42" fmla="*/ 104 w 107"/>
                <a:gd name="T43" fmla="*/ 122 h 127"/>
                <a:gd name="T44" fmla="*/ 96 w 107"/>
                <a:gd name="T45" fmla="*/ 120 h 127"/>
                <a:gd name="T46" fmla="*/ 88 w 107"/>
                <a:gd name="T47" fmla="*/ 116 h 127"/>
                <a:gd name="T48" fmla="*/ 80 w 107"/>
                <a:gd name="T49" fmla="*/ 111 h 127"/>
                <a:gd name="T50" fmla="*/ 74 w 107"/>
                <a:gd name="T51" fmla="*/ 106 h 127"/>
                <a:gd name="T52" fmla="*/ 68 w 107"/>
                <a:gd name="T53" fmla="*/ 97 h 127"/>
                <a:gd name="T54" fmla="*/ 63 w 107"/>
                <a:gd name="T55" fmla="*/ 88 h 127"/>
                <a:gd name="T56" fmla="*/ 58 w 107"/>
                <a:gd name="T57" fmla="*/ 78 h 127"/>
                <a:gd name="T58" fmla="*/ 52 w 107"/>
                <a:gd name="T59" fmla="*/ 69 h 127"/>
                <a:gd name="T60" fmla="*/ 47 w 107"/>
                <a:gd name="T61" fmla="*/ 60 h 127"/>
                <a:gd name="T62" fmla="*/ 40 w 107"/>
                <a:gd name="T63" fmla="*/ 57 h 127"/>
                <a:gd name="T64" fmla="*/ 38 w 107"/>
                <a:gd name="T65" fmla="*/ 56 h 127"/>
                <a:gd name="T66" fmla="*/ 37 w 107"/>
                <a:gd name="T67" fmla="*/ 55 h 127"/>
                <a:gd name="T68" fmla="*/ 36 w 107"/>
                <a:gd name="T69" fmla="*/ 54 h 127"/>
                <a:gd name="T70" fmla="*/ 29 w 107"/>
                <a:gd name="T71" fmla="*/ 39 h 127"/>
                <a:gd name="T72" fmla="*/ 22 w 107"/>
                <a:gd name="T73" fmla="*/ 25 h 127"/>
                <a:gd name="T74" fmla="*/ 14 w 107"/>
                <a:gd name="T75" fmla="*/ 12 h 127"/>
                <a:gd name="T76" fmla="*/ 3 w 107"/>
                <a:gd name="T77" fmla="*/ 1 h 127"/>
                <a:gd name="T78" fmla="*/ 2 w 107"/>
                <a:gd name="T79" fmla="*/ 0 h 127"/>
                <a:gd name="T80" fmla="*/ 1 w 107"/>
                <a:gd name="T81" fmla="*/ 1 h 127"/>
                <a:gd name="T82" fmla="*/ 0 w 107"/>
                <a:gd name="T83" fmla="*/ 2 h 127"/>
                <a:gd name="T84" fmla="*/ 0 w 107"/>
                <a:gd name="T85" fmla="*/ 4 h 1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127"/>
                <a:gd name="T131" fmla="*/ 107 w 107"/>
                <a:gd name="T132" fmla="*/ 127 h 1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127">
                  <a:moveTo>
                    <a:pt x="0" y="4"/>
                  </a:moveTo>
                  <a:lnTo>
                    <a:pt x="3" y="6"/>
                  </a:lnTo>
                  <a:lnTo>
                    <a:pt x="5" y="8"/>
                  </a:lnTo>
                  <a:lnTo>
                    <a:pt x="8" y="11"/>
                  </a:lnTo>
                  <a:lnTo>
                    <a:pt x="10" y="13"/>
                  </a:lnTo>
                  <a:lnTo>
                    <a:pt x="13" y="16"/>
                  </a:lnTo>
                  <a:lnTo>
                    <a:pt x="15" y="19"/>
                  </a:lnTo>
                  <a:lnTo>
                    <a:pt x="16" y="22"/>
                  </a:lnTo>
                  <a:lnTo>
                    <a:pt x="18" y="25"/>
                  </a:lnTo>
                  <a:lnTo>
                    <a:pt x="20" y="30"/>
                  </a:lnTo>
                  <a:lnTo>
                    <a:pt x="23" y="35"/>
                  </a:lnTo>
                  <a:lnTo>
                    <a:pt x="25" y="40"/>
                  </a:lnTo>
                  <a:lnTo>
                    <a:pt x="27" y="44"/>
                  </a:lnTo>
                  <a:lnTo>
                    <a:pt x="30" y="50"/>
                  </a:lnTo>
                  <a:lnTo>
                    <a:pt x="33" y="54"/>
                  </a:lnTo>
                  <a:lnTo>
                    <a:pt x="36" y="58"/>
                  </a:lnTo>
                  <a:lnTo>
                    <a:pt x="40" y="62"/>
                  </a:lnTo>
                  <a:lnTo>
                    <a:pt x="44" y="64"/>
                  </a:lnTo>
                  <a:lnTo>
                    <a:pt x="46" y="67"/>
                  </a:lnTo>
                  <a:lnTo>
                    <a:pt x="49" y="71"/>
                  </a:lnTo>
                  <a:lnTo>
                    <a:pt x="53" y="77"/>
                  </a:lnTo>
                  <a:lnTo>
                    <a:pt x="56" y="82"/>
                  </a:lnTo>
                  <a:lnTo>
                    <a:pt x="58" y="87"/>
                  </a:lnTo>
                  <a:lnTo>
                    <a:pt x="61" y="93"/>
                  </a:lnTo>
                  <a:lnTo>
                    <a:pt x="64" y="98"/>
                  </a:lnTo>
                  <a:lnTo>
                    <a:pt x="67" y="103"/>
                  </a:lnTo>
                  <a:lnTo>
                    <a:pt x="71" y="107"/>
                  </a:lnTo>
                  <a:lnTo>
                    <a:pt x="74" y="111"/>
                  </a:lnTo>
                  <a:lnTo>
                    <a:pt x="78" y="114"/>
                  </a:lnTo>
                  <a:lnTo>
                    <a:pt x="81" y="117"/>
                  </a:lnTo>
                  <a:lnTo>
                    <a:pt x="86" y="120"/>
                  </a:lnTo>
                  <a:lnTo>
                    <a:pt x="90" y="121"/>
                  </a:lnTo>
                  <a:lnTo>
                    <a:pt x="94" y="123"/>
                  </a:lnTo>
                  <a:lnTo>
                    <a:pt x="99" y="125"/>
                  </a:lnTo>
                  <a:lnTo>
                    <a:pt x="103" y="126"/>
                  </a:lnTo>
                  <a:lnTo>
                    <a:pt x="104" y="126"/>
                  </a:lnTo>
                  <a:lnTo>
                    <a:pt x="105" y="126"/>
                  </a:lnTo>
                  <a:lnTo>
                    <a:pt x="105" y="125"/>
                  </a:lnTo>
                  <a:lnTo>
                    <a:pt x="106" y="125"/>
                  </a:lnTo>
                  <a:lnTo>
                    <a:pt x="106" y="124"/>
                  </a:lnTo>
                  <a:lnTo>
                    <a:pt x="106" y="123"/>
                  </a:lnTo>
                  <a:lnTo>
                    <a:pt x="105" y="123"/>
                  </a:lnTo>
                  <a:lnTo>
                    <a:pt x="105" y="122"/>
                  </a:lnTo>
                  <a:lnTo>
                    <a:pt x="104" y="122"/>
                  </a:lnTo>
                  <a:lnTo>
                    <a:pt x="101" y="121"/>
                  </a:lnTo>
                  <a:lnTo>
                    <a:pt x="96" y="120"/>
                  </a:lnTo>
                  <a:lnTo>
                    <a:pt x="92" y="118"/>
                  </a:lnTo>
                  <a:lnTo>
                    <a:pt x="88" y="116"/>
                  </a:lnTo>
                  <a:lnTo>
                    <a:pt x="84" y="114"/>
                  </a:lnTo>
                  <a:lnTo>
                    <a:pt x="80" y="111"/>
                  </a:lnTo>
                  <a:lnTo>
                    <a:pt x="78" y="108"/>
                  </a:lnTo>
                  <a:lnTo>
                    <a:pt x="74" y="106"/>
                  </a:lnTo>
                  <a:lnTo>
                    <a:pt x="70" y="102"/>
                  </a:lnTo>
                  <a:lnTo>
                    <a:pt x="68" y="97"/>
                  </a:lnTo>
                  <a:lnTo>
                    <a:pt x="65" y="93"/>
                  </a:lnTo>
                  <a:lnTo>
                    <a:pt x="63" y="88"/>
                  </a:lnTo>
                  <a:lnTo>
                    <a:pt x="61" y="82"/>
                  </a:lnTo>
                  <a:lnTo>
                    <a:pt x="58" y="78"/>
                  </a:lnTo>
                  <a:lnTo>
                    <a:pt x="56" y="74"/>
                  </a:lnTo>
                  <a:lnTo>
                    <a:pt x="52" y="69"/>
                  </a:lnTo>
                  <a:lnTo>
                    <a:pt x="47" y="61"/>
                  </a:lnTo>
                  <a:lnTo>
                    <a:pt x="47" y="60"/>
                  </a:lnTo>
                  <a:lnTo>
                    <a:pt x="46" y="60"/>
                  </a:lnTo>
                  <a:lnTo>
                    <a:pt x="40" y="57"/>
                  </a:lnTo>
                  <a:lnTo>
                    <a:pt x="39" y="56"/>
                  </a:lnTo>
                  <a:lnTo>
                    <a:pt x="38" y="56"/>
                  </a:lnTo>
                  <a:lnTo>
                    <a:pt x="37" y="56"/>
                  </a:lnTo>
                  <a:lnTo>
                    <a:pt x="37" y="55"/>
                  </a:lnTo>
                  <a:lnTo>
                    <a:pt x="36" y="54"/>
                  </a:lnTo>
                  <a:lnTo>
                    <a:pt x="32" y="46"/>
                  </a:lnTo>
                  <a:lnTo>
                    <a:pt x="29" y="39"/>
                  </a:lnTo>
                  <a:lnTo>
                    <a:pt x="26" y="32"/>
                  </a:lnTo>
                  <a:lnTo>
                    <a:pt x="22" y="25"/>
                  </a:lnTo>
                  <a:lnTo>
                    <a:pt x="18" y="19"/>
                  </a:lnTo>
                  <a:lnTo>
                    <a:pt x="14" y="12"/>
                  </a:lnTo>
                  <a:lnTo>
                    <a:pt x="9" y="6"/>
                  </a:lnTo>
                  <a:lnTo>
                    <a:pt x="3" y="1"/>
                  </a:lnTo>
                  <a:lnTo>
                    <a:pt x="3" y="0"/>
                  </a:lnTo>
                  <a:lnTo>
                    <a:pt x="2" y="0"/>
                  </a:lnTo>
                  <a:lnTo>
                    <a:pt x="1" y="0"/>
                  </a:lnTo>
                  <a:lnTo>
                    <a:pt x="1" y="1"/>
                  </a:lnTo>
                  <a:lnTo>
                    <a:pt x="0" y="1"/>
                  </a:lnTo>
                  <a:lnTo>
                    <a:pt x="0" y="2"/>
                  </a:lnTo>
                  <a:lnTo>
                    <a:pt x="0" y="3"/>
                  </a:lnTo>
                  <a:lnTo>
                    <a:pt x="0"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1" name="Freeform 172"/>
            <p:cNvSpPr>
              <a:spLocks/>
            </p:cNvSpPr>
            <p:nvPr/>
          </p:nvSpPr>
          <p:spPr bwMode="auto">
            <a:xfrm>
              <a:off x="1035" y="2758"/>
              <a:ext cx="71" cy="58"/>
            </a:xfrm>
            <a:custGeom>
              <a:avLst/>
              <a:gdLst>
                <a:gd name="T0" fmla="*/ 1 w 71"/>
                <a:gd name="T1" fmla="*/ 3 h 58"/>
                <a:gd name="T2" fmla="*/ 5 w 71"/>
                <a:gd name="T3" fmla="*/ 7 h 58"/>
                <a:gd name="T4" fmla="*/ 10 w 71"/>
                <a:gd name="T5" fmla="*/ 9 h 58"/>
                <a:gd name="T6" fmla="*/ 14 w 71"/>
                <a:gd name="T7" fmla="*/ 10 h 58"/>
                <a:gd name="T8" fmla="*/ 19 w 71"/>
                <a:gd name="T9" fmla="*/ 12 h 58"/>
                <a:gd name="T10" fmla="*/ 24 w 71"/>
                <a:gd name="T11" fmla="*/ 13 h 58"/>
                <a:gd name="T12" fmla="*/ 29 w 71"/>
                <a:gd name="T13" fmla="*/ 14 h 58"/>
                <a:gd name="T14" fmla="*/ 34 w 71"/>
                <a:gd name="T15" fmla="*/ 14 h 58"/>
                <a:gd name="T16" fmla="*/ 39 w 71"/>
                <a:gd name="T17" fmla="*/ 15 h 58"/>
                <a:gd name="T18" fmla="*/ 43 w 71"/>
                <a:gd name="T19" fmla="*/ 16 h 58"/>
                <a:gd name="T20" fmla="*/ 41 w 71"/>
                <a:gd name="T21" fmla="*/ 15 h 58"/>
                <a:gd name="T22" fmla="*/ 43 w 71"/>
                <a:gd name="T23" fmla="*/ 17 h 58"/>
                <a:gd name="T24" fmla="*/ 46 w 71"/>
                <a:gd name="T25" fmla="*/ 22 h 58"/>
                <a:gd name="T26" fmla="*/ 49 w 71"/>
                <a:gd name="T27" fmla="*/ 27 h 58"/>
                <a:gd name="T28" fmla="*/ 52 w 71"/>
                <a:gd name="T29" fmla="*/ 31 h 58"/>
                <a:gd name="T30" fmla="*/ 54 w 71"/>
                <a:gd name="T31" fmla="*/ 37 h 58"/>
                <a:gd name="T32" fmla="*/ 57 w 71"/>
                <a:gd name="T33" fmla="*/ 42 h 58"/>
                <a:gd name="T34" fmla="*/ 60 w 71"/>
                <a:gd name="T35" fmla="*/ 46 h 58"/>
                <a:gd name="T36" fmla="*/ 63 w 71"/>
                <a:gd name="T37" fmla="*/ 51 h 58"/>
                <a:gd name="T38" fmla="*/ 67 w 71"/>
                <a:gd name="T39" fmla="*/ 56 h 58"/>
                <a:gd name="T40" fmla="*/ 67 w 71"/>
                <a:gd name="T41" fmla="*/ 56 h 58"/>
                <a:gd name="T42" fmla="*/ 67 w 71"/>
                <a:gd name="T43" fmla="*/ 57 h 58"/>
                <a:gd name="T44" fmla="*/ 68 w 71"/>
                <a:gd name="T45" fmla="*/ 57 h 58"/>
                <a:gd name="T46" fmla="*/ 69 w 71"/>
                <a:gd name="T47" fmla="*/ 56 h 58"/>
                <a:gd name="T48" fmla="*/ 70 w 71"/>
                <a:gd name="T49" fmla="*/ 55 h 58"/>
                <a:gd name="T50" fmla="*/ 70 w 71"/>
                <a:gd name="T51" fmla="*/ 54 h 58"/>
                <a:gd name="T52" fmla="*/ 67 w 71"/>
                <a:gd name="T53" fmla="*/ 49 h 58"/>
                <a:gd name="T54" fmla="*/ 64 w 71"/>
                <a:gd name="T55" fmla="*/ 45 h 58"/>
                <a:gd name="T56" fmla="*/ 60 w 71"/>
                <a:gd name="T57" fmla="*/ 40 h 58"/>
                <a:gd name="T58" fmla="*/ 58 w 71"/>
                <a:gd name="T59" fmla="*/ 36 h 58"/>
                <a:gd name="T60" fmla="*/ 55 w 71"/>
                <a:gd name="T61" fmla="*/ 31 h 58"/>
                <a:gd name="T62" fmla="*/ 53 w 71"/>
                <a:gd name="T63" fmla="*/ 26 h 58"/>
                <a:gd name="T64" fmla="*/ 50 w 71"/>
                <a:gd name="T65" fmla="*/ 21 h 58"/>
                <a:gd name="T66" fmla="*/ 47 w 71"/>
                <a:gd name="T67" fmla="*/ 17 h 58"/>
                <a:gd name="T68" fmla="*/ 45 w 71"/>
                <a:gd name="T69" fmla="*/ 13 h 58"/>
                <a:gd name="T70" fmla="*/ 44 w 71"/>
                <a:gd name="T71" fmla="*/ 13 h 58"/>
                <a:gd name="T72" fmla="*/ 43 w 71"/>
                <a:gd name="T73" fmla="*/ 13 h 58"/>
                <a:gd name="T74" fmla="*/ 43 w 71"/>
                <a:gd name="T75" fmla="*/ 12 h 58"/>
                <a:gd name="T76" fmla="*/ 39 w 71"/>
                <a:gd name="T77" fmla="*/ 12 h 58"/>
                <a:gd name="T78" fmla="*/ 34 w 71"/>
                <a:gd name="T79" fmla="*/ 11 h 58"/>
                <a:gd name="T80" fmla="*/ 30 w 71"/>
                <a:gd name="T81" fmla="*/ 10 h 58"/>
                <a:gd name="T82" fmla="*/ 25 w 71"/>
                <a:gd name="T83" fmla="*/ 9 h 58"/>
                <a:gd name="T84" fmla="*/ 20 w 71"/>
                <a:gd name="T85" fmla="*/ 9 h 58"/>
                <a:gd name="T86" fmla="*/ 16 w 71"/>
                <a:gd name="T87" fmla="*/ 7 h 58"/>
                <a:gd name="T88" fmla="*/ 11 w 71"/>
                <a:gd name="T89" fmla="*/ 5 h 58"/>
                <a:gd name="T90" fmla="*/ 7 w 71"/>
                <a:gd name="T91" fmla="*/ 3 h 58"/>
                <a:gd name="T92" fmla="*/ 3 w 71"/>
                <a:gd name="T93" fmla="*/ 1 h 58"/>
                <a:gd name="T94" fmla="*/ 2 w 71"/>
                <a:gd name="T95" fmla="*/ 0 h 58"/>
                <a:gd name="T96" fmla="*/ 1 w 71"/>
                <a:gd name="T97" fmla="*/ 1 h 58"/>
                <a:gd name="T98" fmla="*/ 0 w 71"/>
                <a:gd name="T99" fmla="*/ 1 h 58"/>
                <a:gd name="T100" fmla="*/ 0 w 71"/>
                <a:gd name="T101" fmla="*/ 2 h 58"/>
                <a:gd name="T102" fmla="*/ 0 w 71"/>
                <a:gd name="T103" fmla="*/ 3 h 58"/>
                <a:gd name="T104" fmla="*/ 0 w 71"/>
                <a:gd name="T105" fmla="*/ 3 h 58"/>
                <a:gd name="T106" fmla="*/ 1 w 71"/>
                <a:gd name="T107" fmla="*/ 3 h 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1"/>
                <a:gd name="T163" fmla="*/ 0 h 58"/>
                <a:gd name="T164" fmla="*/ 71 w 71"/>
                <a:gd name="T165" fmla="*/ 58 h 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1" h="58">
                  <a:moveTo>
                    <a:pt x="1" y="3"/>
                  </a:moveTo>
                  <a:lnTo>
                    <a:pt x="5" y="7"/>
                  </a:lnTo>
                  <a:lnTo>
                    <a:pt x="10" y="9"/>
                  </a:lnTo>
                  <a:lnTo>
                    <a:pt x="14" y="10"/>
                  </a:lnTo>
                  <a:lnTo>
                    <a:pt x="19" y="12"/>
                  </a:lnTo>
                  <a:lnTo>
                    <a:pt x="24" y="13"/>
                  </a:lnTo>
                  <a:lnTo>
                    <a:pt x="29" y="14"/>
                  </a:lnTo>
                  <a:lnTo>
                    <a:pt x="34" y="14"/>
                  </a:lnTo>
                  <a:lnTo>
                    <a:pt x="39" y="15"/>
                  </a:lnTo>
                  <a:lnTo>
                    <a:pt x="43" y="16"/>
                  </a:lnTo>
                  <a:lnTo>
                    <a:pt x="41" y="15"/>
                  </a:lnTo>
                  <a:lnTo>
                    <a:pt x="43" y="17"/>
                  </a:lnTo>
                  <a:lnTo>
                    <a:pt x="46" y="22"/>
                  </a:lnTo>
                  <a:lnTo>
                    <a:pt x="49" y="27"/>
                  </a:lnTo>
                  <a:lnTo>
                    <a:pt x="52" y="31"/>
                  </a:lnTo>
                  <a:lnTo>
                    <a:pt x="54" y="37"/>
                  </a:lnTo>
                  <a:lnTo>
                    <a:pt x="57" y="42"/>
                  </a:lnTo>
                  <a:lnTo>
                    <a:pt x="60" y="46"/>
                  </a:lnTo>
                  <a:lnTo>
                    <a:pt x="63" y="51"/>
                  </a:lnTo>
                  <a:lnTo>
                    <a:pt x="67" y="56"/>
                  </a:lnTo>
                  <a:lnTo>
                    <a:pt x="67" y="57"/>
                  </a:lnTo>
                  <a:lnTo>
                    <a:pt x="68" y="57"/>
                  </a:lnTo>
                  <a:lnTo>
                    <a:pt x="69" y="56"/>
                  </a:lnTo>
                  <a:lnTo>
                    <a:pt x="70" y="55"/>
                  </a:lnTo>
                  <a:lnTo>
                    <a:pt x="70" y="54"/>
                  </a:lnTo>
                  <a:lnTo>
                    <a:pt x="67" y="49"/>
                  </a:lnTo>
                  <a:lnTo>
                    <a:pt x="64" y="45"/>
                  </a:lnTo>
                  <a:lnTo>
                    <a:pt x="60" y="40"/>
                  </a:lnTo>
                  <a:lnTo>
                    <a:pt x="58" y="36"/>
                  </a:lnTo>
                  <a:lnTo>
                    <a:pt x="55" y="31"/>
                  </a:lnTo>
                  <a:lnTo>
                    <a:pt x="53" y="26"/>
                  </a:lnTo>
                  <a:lnTo>
                    <a:pt x="50" y="21"/>
                  </a:lnTo>
                  <a:lnTo>
                    <a:pt x="47" y="17"/>
                  </a:lnTo>
                  <a:lnTo>
                    <a:pt x="45" y="13"/>
                  </a:lnTo>
                  <a:lnTo>
                    <a:pt x="44" y="13"/>
                  </a:lnTo>
                  <a:lnTo>
                    <a:pt x="43" y="13"/>
                  </a:lnTo>
                  <a:lnTo>
                    <a:pt x="43" y="12"/>
                  </a:lnTo>
                  <a:lnTo>
                    <a:pt x="39" y="12"/>
                  </a:lnTo>
                  <a:lnTo>
                    <a:pt x="34" y="11"/>
                  </a:lnTo>
                  <a:lnTo>
                    <a:pt x="30" y="10"/>
                  </a:lnTo>
                  <a:lnTo>
                    <a:pt x="25" y="9"/>
                  </a:lnTo>
                  <a:lnTo>
                    <a:pt x="20" y="9"/>
                  </a:lnTo>
                  <a:lnTo>
                    <a:pt x="16" y="7"/>
                  </a:lnTo>
                  <a:lnTo>
                    <a:pt x="11" y="5"/>
                  </a:lnTo>
                  <a:lnTo>
                    <a:pt x="7" y="3"/>
                  </a:lnTo>
                  <a:lnTo>
                    <a:pt x="3" y="1"/>
                  </a:lnTo>
                  <a:lnTo>
                    <a:pt x="2" y="0"/>
                  </a:lnTo>
                  <a:lnTo>
                    <a:pt x="1" y="1"/>
                  </a:lnTo>
                  <a:lnTo>
                    <a:pt x="0" y="1"/>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2" name="Freeform 173"/>
            <p:cNvSpPr>
              <a:spLocks/>
            </p:cNvSpPr>
            <p:nvPr/>
          </p:nvSpPr>
          <p:spPr bwMode="auto">
            <a:xfrm>
              <a:off x="1044" y="2742"/>
              <a:ext cx="63" cy="53"/>
            </a:xfrm>
            <a:custGeom>
              <a:avLst/>
              <a:gdLst>
                <a:gd name="T0" fmla="*/ 1 w 63"/>
                <a:gd name="T1" fmla="*/ 3 h 53"/>
                <a:gd name="T2" fmla="*/ 5 w 63"/>
                <a:gd name="T3" fmla="*/ 7 h 53"/>
                <a:gd name="T4" fmla="*/ 9 w 63"/>
                <a:gd name="T5" fmla="*/ 9 h 53"/>
                <a:gd name="T6" fmla="*/ 14 w 63"/>
                <a:gd name="T7" fmla="*/ 11 h 53"/>
                <a:gd name="T8" fmla="*/ 19 w 63"/>
                <a:gd name="T9" fmla="*/ 12 h 53"/>
                <a:gd name="T10" fmla="*/ 24 w 63"/>
                <a:gd name="T11" fmla="*/ 12 h 53"/>
                <a:gd name="T12" fmla="*/ 29 w 63"/>
                <a:gd name="T13" fmla="*/ 11 h 53"/>
                <a:gd name="T14" fmla="*/ 34 w 63"/>
                <a:gd name="T15" fmla="*/ 9 h 53"/>
                <a:gd name="T16" fmla="*/ 39 w 63"/>
                <a:gd name="T17" fmla="*/ 8 h 53"/>
                <a:gd name="T18" fmla="*/ 43 w 63"/>
                <a:gd name="T19" fmla="*/ 8 h 53"/>
                <a:gd name="T20" fmla="*/ 41 w 63"/>
                <a:gd name="T21" fmla="*/ 8 h 53"/>
                <a:gd name="T22" fmla="*/ 44 w 63"/>
                <a:gd name="T23" fmla="*/ 8 h 53"/>
                <a:gd name="T24" fmla="*/ 43 w 63"/>
                <a:gd name="T25" fmla="*/ 8 h 53"/>
                <a:gd name="T26" fmla="*/ 43 w 63"/>
                <a:gd name="T27" fmla="*/ 10 h 53"/>
                <a:gd name="T28" fmla="*/ 46 w 63"/>
                <a:gd name="T29" fmla="*/ 16 h 53"/>
                <a:gd name="T30" fmla="*/ 47 w 63"/>
                <a:gd name="T31" fmla="*/ 21 h 53"/>
                <a:gd name="T32" fmla="*/ 48 w 63"/>
                <a:gd name="T33" fmla="*/ 26 h 53"/>
                <a:gd name="T34" fmla="*/ 50 w 63"/>
                <a:gd name="T35" fmla="*/ 32 h 53"/>
                <a:gd name="T36" fmla="*/ 52 w 63"/>
                <a:gd name="T37" fmla="*/ 37 h 53"/>
                <a:gd name="T38" fmla="*/ 53 w 63"/>
                <a:gd name="T39" fmla="*/ 42 h 53"/>
                <a:gd name="T40" fmla="*/ 56 w 63"/>
                <a:gd name="T41" fmla="*/ 47 h 53"/>
                <a:gd name="T42" fmla="*/ 59 w 63"/>
                <a:gd name="T43" fmla="*/ 52 h 53"/>
                <a:gd name="T44" fmla="*/ 59 w 63"/>
                <a:gd name="T45" fmla="*/ 52 h 53"/>
                <a:gd name="T46" fmla="*/ 60 w 63"/>
                <a:gd name="T47" fmla="*/ 52 h 53"/>
                <a:gd name="T48" fmla="*/ 61 w 63"/>
                <a:gd name="T49" fmla="*/ 52 h 53"/>
                <a:gd name="T50" fmla="*/ 62 w 63"/>
                <a:gd name="T51" fmla="*/ 51 h 53"/>
                <a:gd name="T52" fmla="*/ 62 w 63"/>
                <a:gd name="T53" fmla="*/ 50 h 53"/>
                <a:gd name="T54" fmla="*/ 62 w 63"/>
                <a:gd name="T55" fmla="*/ 49 h 53"/>
                <a:gd name="T56" fmla="*/ 61 w 63"/>
                <a:gd name="T57" fmla="*/ 49 h 53"/>
                <a:gd name="T58" fmla="*/ 59 w 63"/>
                <a:gd name="T59" fmla="*/ 45 h 53"/>
                <a:gd name="T60" fmla="*/ 57 w 63"/>
                <a:gd name="T61" fmla="*/ 40 h 53"/>
                <a:gd name="T62" fmla="*/ 55 w 63"/>
                <a:gd name="T63" fmla="*/ 35 h 53"/>
                <a:gd name="T64" fmla="*/ 53 w 63"/>
                <a:gd name="T65" fmla="*/ 31 h 53"/>
                <a:gd name="T66" fmla="*/ 53 w 63"/>
                <a:gd name="T67" fmla="*/ 26 h 53"/>
                <a:gd name="T68" fmla="*/ 51 w 63"/>
                <a:gd name="T69" fmla="*/ 21 h 53"/>
                <a:gd name="T70" fmla="*/ 50 w 63"/>
                <a:gd name="T71" fmla="*/ 16 h 53"/>
                <a:gd name="T72" fmla="*/ 47 w 63"/>
                <a:gd name="T73" fmla="*/ 11 h 53"/>
                <a:gd name="T74" fmla="*/ 47 w 63"/>
                <a:gd name="T75" fmla="*/ 7 h 53"/>
                <a:gd name="T76" fmla="*/ 46 w 63"/>
                <a:gd name="T77" fmla="*/ 7 h 53"/>
                <a:gd name="T78" fmla="*/ 46 w 63"/>
                <a:gd name="T79" fmla="*/ 6 h 53"/>
                <a:gd name="T80" fmla="*/ 44 w 63"/>
                <a:gd name="T81" fmla="*/ 4 h 53"/>
                <a:gd name="T82" fmla="*/ 43 w 63"/>
                <a:gd name="T83" fmla="*/ 4 h 53"/>
                <a:gd name="T84" fmla="*/ 42 w 63"/>
                <a:gd name="T85" fmla="*/ 4 h 53"/>
                <a:gd name="T86" fmla="*/ 39 w 63"/>
                <a:gd name="T87" fmla="*/ 4 h 53"/>
                <a:gd name="T88" fmla="*/ 34 w 63"/>
                <a:gd name="T89" fmla="*/ 6 h 53"/>
                <a:gd name="T90" fmla="*/ 29 w 63"/>
                <a:gd name="T91" fmla="*/ 7 h 53"/>
                <a:gd name="T92" fmla="*/ 25 w 63"/>
                <a:gd name="T93" fmla="*/ 8 h 53"/>
                <a:gd name="T94" fmla="*/ 20 w 63"/>
                <a:gd name="T95" fmla="*/ 8 h 53"/>
                <a:gd name="T96" fmla="*/ 16 w 63"/>
                <a:gd name="T97" fmla="*/ 8 h 53"/>
                <a:gd name="T98" fmla="*/ 11 w 63"/>
                <a:gd name="T99" fmla="*/ 6 h 53"/>
                <a:gd name="T100" fmla="*/ 7 w 63"/>
                <a:gd name="T101" fmla="*/ 3 h 53"/>
                <a:gd name="T102" fmla="*/ 3 w 63"/>
                <a:gd name="T103" fmla="*/ 0 h 53"/>
                <a:gd name="T104" fmla="*/ 3 w 63"/>
                <a:gd name="T105" fmla="*/ 0 h 53"/>
                <a:gd name="T106" fmla="*/ 2 w 63"/>
                <a:gd name="T107" fmla="*/ 0 h 53"/>
                <a:gd name="T108" fmla="*/ 1 w 63"/>
                <a:gd name="T109" fmla="*/ 0 h 53"/>
                <a:gd name="T110" fmla="*/ 1 w 63"/>
                <a:gd name="T111" fmla="*/ 1 h 53"/>
                <a:gd name="T112" fmla="*/ 0 w 63"/>
                <a:gd name="T113" fmla="*/ 1 h 53"/>
                <a:gd name="T114" fmla="*/ 0 w 63"/>
                <a:gd name="T115" fmla="*/ 2 h 53"/>
                <a:gd name="T116" fmla="*/ 1 w 63"/>
                <a:gd name="T117" fmla="*/ 3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
                <a:gd name="T178" fmla="*/ 0 h 53"/>
                <a:gd name="T179" fmla="*/ 63 w 63"/>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 h="53">
                  <a:moveTo>
                    <a:pt x="1" y="3"/>
                  </a:moveTo>
                  <a:lnTo>
                    <a:pt x="5" y="7"/>
                  </a:lnTo>
                  <a:lnTo>
                    <a:pt x="9" y="9"/>
                  </a:lnTo>
                  <a:lnTo>
                    <a:pt x="14" y="11"/>
                  </a:lnTo>
                  <a:lnTo>
                    <a:pt x="19" y="12"/>
                  </a:lnTo>
                  <a:lnTo>
                    <a:pt x="24" y="12"/>
                  </a:lnTo>
                  <a:lnTo>
                    <a:pt x="29" y="11"/>
                  </a:lnTo>
                  <a:lnTo>
                    <a:pt x="34" y="9"/>
                  </a:lnTo>
                  <a:lnTo>
                    <a:pt x="39" y="8"/>
                  </a:lnTo>
                  <a:lnTo>
                    <a:pt x="43" y="8"/>
                  </a:lnTo>
                  <a:lnTo>
                    <a:pt x="41" y="8"/>
                  </a:lnTo>
                  <a:lnTo>
                    <a:pt x="44" y="8"/>
                  </a:lnTo>
                  <a:lnTo>
                    <a:pt x="43" y="8"/>
                  </a:lnTo>
                  <a:lnTo>
                    <a:pt x="43" y="10"/>
                  </a:lnTo>
                  <a:lnTo>
                    <a:pt x="46" y="16"/>
                  </a:lnTo>
                  <a:lnTo>
                    <a:pt x="47" y="21"/>
                  </a:lnTo>
                  <a:lnTo>
                    <a:pt x="48" y="26"/>
                  </a:lnTo>
                  <a:lnTo>
                    <a:pt x="50" y="32"/>
                  </a:lnTo>
                  <a:lnTo>
                    <a:pt x="52" y="37"/>
                  </a:lnTo>
                  <a:lnTo>
                    <a:pt x="53" y="42"/>
                  </a:lnTo>
                  <a:lnTo>
                    <a:pt x="56" y="47"/>
                  </a:lnTo>
                  <a:lnTo>
                    <a:pt x="59" y="52"/>
                  </a:lnTo>
                  <a:lnTo>
                    <a:pt x="60" y="52"/>
                  </a:lnTo>
                  <a:lnTo>
                    <a:pt x="61" y="52"/>
                  </a:lnTo>
                  <a:lnTo>
                    <a:pt x="62" y="51"/>
                  </a:lnTo>
                  <a:lnTo>
                    <a:pt x="62" y="50"/>
                  </a:lnTo>
                  <a:lnTo>
                    <a:pt x="62" y="49"/>
                  </a:lnTo>
                  <a:lnTo>
                    <a:pt x="61" y="49"/>
                  </a:lnTo>
                  <a:lnTo>
                    <a:pt x="59" y="45"/>
                  </a:lnTo>
                  <a:lnTo>
                    <a:pt x="57" y="40"/>
                  </a:lnTo>
                  <a:lnTo>
                    <a:pt x="55" y="35"/>
                  </a:lnTo>
                  <a:lnTo>
                    <a:pt x="53" y="31"/>
                  </a:lnTo>
                  <a:lnTo>
                    <a:pt x="53" y="26"/>
                  </a:lnTo>
                  <a:lnTo>
                    <a:pt x="51" y="21"/>
                  </a:lnTo>
                  <a:lnTo>
                    <a:pt x="50" y="16"/>
                  </a:lnTo>
                  <a:lnTo>
                    <a:pt x="47" y="11"/>
                  </a:lnTo>
                  <a:lnTo>
                    <a:pt x="47" y="7"/>
                  </a:lnTo>
                  <a:lnTo>
                    <a:pt x="46" y="7"/>
                  </a:lnTo>
                  <a:lnTo>
                    <a:pt x="46" y="6"/>
                  </a:lnTo>
                  <a:lnTo>
                    <a:pt x="44" y="4"/>
                  </a:lnTo>
                  <a:lnTo>
                    <a:pt x="43" y="4"/>
                  </a:lnTo>
                  <a:lnTo>
                    <a:pt x="42" y="4"/>
                  </a:lnTo>
                  <a:lnTo>
                    <a:pt x="39" y="4"/>
                  </a:lnTo>
                  <a:lnTo>
                    <a:pt x="34" y="6"/>
                  </a:lnTo>
                  <a:lnTo>
                    <a:pt x="29" y="7"/>
                  </a:lnTo>
                  <a:lnTo>
                    <a:pt x="25" y="8"/>
                  </a:lnTo>
                  <a:lnTo>
                    <a:pt x="20" y="8"/>
                  </a:lnTo>
                  <a:lnTo>
                    <a:pt x="16" y="8"/>
                  </a:lnTo>
                  <a:lnTo>
                    <a:pt x="11" y="6"/>
                  </a:lnTo>
                  <a:lnTo>
                    <a:pt x="7" y="3"/>
                  </a:lnTo>
                  <a:lnTo>
                    <a:pt x="3" y="0"/>
                  </a:lnTo>
                  <a:lnTo>
                    <a:pt x="2" y="0"/>
                  </a:lnTo>
                  <a:lnTo>
                    <a:pt x="1" y="0"/>
                  </a:lnTo>
                  <a:lnTo>
                    <a:pt x="1" y="1"/>
                  </a:lnTo>
                  <a:lnTo>
                    <a:pt x="0" y="1"/>
                  </a:lnTo>
                  <a:lnTo>
                    <a:pt x="0" y="2"/>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3" name="Freeform 174"/>
            <p:cNvSpPr>
              <a:spLocks/>
            </p:cNvSpPr>
            <p:nvPr/>
          </p:nvSpPr>
          <p:spPr bwMode="auto">
            <a:xfrm>
              <a:off x="1062" y="2961"/>
              <a:ext cx="92" cy="101"/>
            </a:xfrm>
            <a:custGeom>
              <a:avLst/>
              <a:gdLst>
                <a:gd name="T0" fmla="*/ 5 w 92"/>
                <a:gd name="T1" fmla="*/ 9 h 101"/>
                <a:gd name="T2" fmla="*/ 14 w 92"/>
                <a:gd name="T3" fmla="*/ 21 h 101"/>
                <a:gd name="T4" fmla="*/ 24 w 92"/>
                <a:gd name="T5" fmla="*/ 33 h 101"/>
                <a:gd name="T6" fmla="*/ 33 w 92"/>
                <a:gd name="T7" fmla="*/ 45 h 101"/>
                <a:gd name="T8" fmla="*/ 42 w 92"/>
                <a:gd name="T9" fmla="*/ 57 h 101"/>
                <a:gd name="T10" fmla="*/ 52 w 92"/>
                <a:gd name="T11" fmla="*/ 66 h 101"/>
                <a:gd name="T12" fmla="*/ 64 w 92"/>
                <a:gd name="T13" fmla="*/ 74 h 101"/>
                <a:gd name="T14" fmla="*/ 76 w 92"/>
                <a:gd name="T15" fmla="*/ 80 h 101"/>
                <a:gd name="T16" fmla="*/ 86 w 92"/>
                <a:gd name="T17" fmla="*/ 86 h 101"/>
                <a:gd name="T18" fmla="*/ 87 w 92"/>
                <a:gd name="T19" fmla="*/ 87 h 101"/>
                <a:gd name="T20" fmla="*/ 86 w 92"/>
                <a:gd name="T21" fmla="*/ 90 h 101"/>
                <a:gd name="T22" fmla="*/ 86 w 92"/>
                <a:gd name="T23" fmla="*/ 92 h 101"/>
                <a:gd name="T24" fmla="*/ 86 w 92"/>
                <a:gd name="T25" fmla="*/ 94 h 101"/>
                <a:gd name="T26" fmla="*/ 85 w 92"/>
                <a:gd name="T27" fmla="*/ 95 h 101"/>
                <a:gd name="T28" fmla="*/ 84 w 92"/>
                <a:gd name="T29" fmla="*/ 97 h 101"/>
                <a:gd name="T30" fmla="*/ 84 w 92"/>
                <a:gd name="T31" fmla="*/ 99 h 101"/>
                <a:gd name="T32" fmla="*/ 86 w 92"/>
                <a:gd name="T33" fmla="*/ 100 h 101"/>
                <a:gd name="T34" fmla="*/ 86 w 92"/>
                <a:gd name="T35" fmla="*/ 99 h 101"/>
                <a:gd name="T36" fmla="*/ 87 w 92"/>
                <a:gd name="T37" fmla="*/ 98 h 101"/>
                <a:gd name="T38" fmla="*/ 88 w 92"/>
                <a:gd name="T39" fmla="*/ 96 h 101"/>
                <a:gd name="T40" fmla="*/ 88 w 92"/>
                <a:gd name="T41" fmla="*/ 95 h 101"/>
                <a:gd name="T42" fmla="*/ 91 w 92"/>
                <a:gd name="T43" fmla="*/ 86 h 101"/>
                <a:gd name="T44" fmla="*/ 90 w 92"/>
                <a:gd name="T45" fmla="*/ 85 h 101"/>
                <a:gd name="T46" fmla="*/ 88 w 92"/>
                <a:gd name="T47" fmla="*/ 83 h 101"/>
                <a:gd name="T48" fmla="*/ 74 w 92"/>
                <a:gd name="T49" fmla="*/ 75 h 101"/>
                <a:gd name="T50" fmla="*/ 57 w 92"/>
                <a:gd name="T51" fmla="*/ 64 h 101"/>
                <a:gd name="T52" fmla="*/ 41 w 92"/>
                <a:gd name="T53" fmla="*/ 49 h 101"/>
                <a:gd name="T54" fmla="*/ 28 w 92"/>
                <a:gd name="T55" fmla="*/ 33 h 101"/>
                <a:gd name="T56" fmla="*/ 20 w 92"/>
                <a:gd name="T57" fmla="*/ 20 h 101"/>
                <a:gd name="T58" fmla="*/ 15 w 92"/>
                <a:gd name="T59" fmla="*/ 15 h 101"/>
                <a:gd name="T60" fmla="*/ 11 w 92"/>
                <a:gd name="T61" fmla="*/ 9 h 101"/>
                <a:gd name="T62" fmla="*/ 6 w 92"/>
                <a:gd name="T63" fmla="*/ 4 h 101"/>
                <a:gd name="T64" fmla="*/ 4 w 92"/>
                <a:gd name="T65" fmla="*/ 0 h 101"/>
                <a:gd name="T66" fmla="*/ 2 w 92"/>
                <a:gd name="T67" fmla="*/ 0 h 101"/>
                <a:gd name="T68" fmla="*/ 1 w 92"/>
                <a:gd name="T69" fmla="*/ 1 h 101"/>
                <a:gd name="T70" fmla="*/ 1 w 92"/>
                <a:gd name="T71" fmla="*/ 3 h 1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
                <a:gd name="T109" fmla="*/ 0 h 101"/>
                <a:gd name="T110" fmla="*/ 92 w 92"/>
                <a:gd name="T111" fmla="*/ 101 h 1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 h="101">
                  <a:moveTo>
                    <a:pt x="1" y="3"/>
                  </a:moveTo>
                  <a:lnTo>
                    <a:pt x="5" y="9"/>
                  </a:lnTo>
                  <a:lnTo>
                    <a:pt x="10" y="15"/>
                  </a:lnTo>
                  <a:lnTo>
                    <a:pt x="14" y="21"/>
                  </a:lnTo>
                  <a:lnTo>
                    <a:pt x="20" y="26"/>
                  </a:lnTo>
                  <a:lnTo>
                    <a:pt x="24" y="33"/>
                  </a:lnTo>
                  <a:lnTo>
                    <a:pt x="29" y="38"/>
                  </a:lnTo>
                  <a:lnTo>
                    <a:pt x="33" y="45"/>
                  </a:lnTo>
                  <a:lnTo>
                    <a:pt x="39" y="51"/>
                  </a:lnTo>
                  <a:lnTo>
                    <a:pt x="42" y="57"/>
                  </a:lnTo>
                  <a:lnTo>
                    <a:pt x="48" y="62"/>
                  </a:lnTo>
                  <a:lnTo>
                    <a:pt x="52" y="66"/>
                  </a:lnTo>
                  <a:lnTo>
                    <a:pt x="58" y="70"/>
                  </a:lnTo>
                  <a:lnTo>
                    <a:pt x="64" y="74"/>
                  </a:lnTo>
                  <a:lnTo>
                    <a:pt x="69" y="77"/>
                  </a:lnTo>
                  <a:lnTo>
                    <a:pt x="76" y="80"/>
                  </a:lnTo>
                  <a:lnTo>
                    <a:pt x="81" y="84"/>
                  </a:lnTo>
                  <a:lnTo>
                    <a:pt x="86" y="86"/>
                  </a:lnTo>
                  <a:lnTo>
                    <a:pt x="86" y="85"/>
                  </a:lnTo>
                  <a:lnTo>
                    <a:pt x="87" y="87"/>
                  </a:lnTo>
                  <a:lnTo>
                    <a:pt x="86" y="86"/>
                  </a:lnTo>
                  <a:lnTo>
                    <a:pt x="86" y="90"/>
                  </a:lnTo>
                  <a:lnTo>
                    <a:pt x="86" y="91"/>
                  </a:lnTo>
                  <a:lnTo>
                    <a:pt x="86" y="92"/>
                  </a:lnTo>
                  <a:lnTo>
                    <a:pt x="86" y="93"/>
                  </a:lnTo>
                  <a:lnTo>
                    <a:pt x="86" y="94"/>
                  </a:lnTo>
                  <a:lnTo>
                    <a:pt x="86" y="95"/>
                  </a:lnTo>
                  <a:lnTo>
                    <a:pt x="85" y="95"/>
                  </a:lnTo>
                  <a:lnTo>
                    <a:pt x="85" y="96"/>
                  </a:lnTo>
                  <a:lnTo>
                    <a:pt x="84" y="97"/>
                  </a:lnTo>
                  <a:lnTo>
                    <a:pt x="84" y="98"/>
                  </a:lnTo>
                  <a:lnTo>
                    <a:pt x="84" y="99"/>
                  </a:lnTo>
                  <a:lnTo>
                    <a:pt x="85" y="99"/>
                  </a:lnTo>
                  <a:lnTo>
                    <a:pt x="86" y="100"/>
                  </a:lnTo>
                  <a:lnTo>
                    <a:pt x="86" y="99"/>
                  </a:lnTo>
                  <a:lnTo>
                    <a:pt x="87" y="99"/>
                  </a:lnTo>
                  <a:lnTo>
                    <a:pt x="87" y="98"/>
                  </a:lnTo>
                  <a:lnTo>
                    <a:pt x="87" y="97"/>
                  </a:lnTo>
                  <a:lnTo>
                    <a:pt x="88" y="96"/>
                  </a:lnTo>
                  <a:lnTo>
                    <a:pt x="88" y="95"/>
                  </a:lnTo>
                  <a:lnTo>
                    <a:pt x="89" y="94"/>
                  </a:lnTo>
                  <a:lnTo>
                    <a:pt x="91" y="86"/>
                  </a:lnTo>
                  <a:lnTo>
                    <a:pt x="90" y="86"/>
                  </a:lnTo>
                  <a:lnTo>
                    <a:pt x="90" y="85"/>
                  </a:lnTo>
                  <a:lnTo>
                    <a:pt x="89" y="83"/>
                  </a:lnTo>
                  <a:lnTo>
                    <a:pt x="88" y="83"/>
                  </a:lnTo>
                  <a:lnTo>
                    <a:pt x="83" y="80"/>
                  </a:lnTo>
                  <a:lnTo>
                    <a:pt x="74" y="75"/>
                  </a:lnTo>
                  <a:lnTo>
                    <a:pt x="65" y="70"/>
                  </a:lnTo>
                  <a:lnTo>
                    <a:pt x="57" y="64"/>
                  </a:lnTo>
                  <a:lnTo>
                    <a:pt x="49" y="56"/>
                  </a:lnTo>
                  <a:lnTo>
                    <a:pt x="41" y="49"/>
                  </a:lnTo>
                  <a:lnTo>
                    <a:pt x="35" y="41"/>
                  </a:lnTo>
                  <a:lnTo>
                    <a:pt x="28" y="33"/>
                  </a:lnTo>
                  <a:lnTo>
                    <a:pt x="23" y="23"/>
                  </a:lnTo>
                  <a:lnTo>
                    <a:pt x="20" y="20"/>
                  </a:lnTo>
                  <a:lnTo>
                    <a:pt x="18" y="17"/>
                  </a:lnTo>
                  <a:lnTo>
                    <a:pt x="15" y="15"/>
                  </a:lnTo>
                  <a:lnTo>
                    <a:pt x="14" y="12"/>
                  </a:lnTo>
                  <a:lnTo>
                    <a:pt x="11" y="9"/>
                  </a:lnTo>
                  <a:lnTo>
                    <a:pt x="8" y="6"/>
                  </a:lnTo>
                  <a:lnTo>
                    <a:pt x="6" y="4"/>
                  </a:lnTo>
                  <a:lnTo>
                    <a:pt x="5" y="1"/>
                  </a:lnTo>
                  <a:lnTo>
                    <a:pt x="4" y="0"/>
                  </a:lnTo>
                  <a:lnTo>
                    <a:pt x="3" y="0"/>
                  </a:lnTo>
                  <a:lnTo>
                    <a:pt x="2" y="0"/>
                  </a:lnTo>
                  <a:lnTo>
                    <a:pt x="1" y="0"/>
                  </a:lnTo>
                  <a:lnTo>
                    <a:pt x="1" y="1"/>
                  </a:lnTo>
                  <a:lnTo>
                    <a:pt x="0" y="2"/>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4" name="Freeform 175"/>
            <p:cNvSpPr>
              <a:spLocks/>
            </p:cNvSpPr>
            <p:nvPr/>
          </p:nvSpPr>
          <p:spPr bwMode="auto">
            <a:xfrm>
              <a:off x="1103" y="3008"/>
              <a:ext cx="28" cy="19"/>
            </a:xfrm>
            <a:custGeom>
              <a:avLst/>
              <a:gdLst>
                <a:gd name="T0" fmla="*/ 1 w 28"/>
                <a:gd name="T1" fmla="*/ 3 h 19"/>
                <a:gd name="T2" fmla="*/ 5 w 28"/>
                <a:gd name="T3" fmla="*/ 3 h 19"/>
                <a:gd name="T4" fmla="*/ 9 w 28"/>
                <a:gd name="T5" fmla="*/ 4 h 19"/>
                <a:gd name="T6" fmla="*/ 12 w 28"/>
                <a:gd name="T7" fmla="*/ 5 h 19"/>
                <a:gd name="T8" fmla="*/ 15 w 28"/>
                <a:gd name="T9" fmla="*/ 7 h 19"/>
                <a:gd name="T10" fmla="*/ 18 w 28"/>
                <a:gd name="T11" fmla="*/ 9 h 19"/>
                <a:gd name="T12" fmla="*/ 20 w 28"/>
                <a:gd name="T13" fmla="*/ 12 h 19"/>
                <a:gd name="T14" fmla="*/ 22 w 28"/>
                <a:gd name="T15" fmla="*/ 15 h 19"/>
                <a:gd name="T16" fmla="*/ 24 w 28"/>
                <a:gd name="T17" fmla="*/ 17 h 19"/>
                <a:gd name="T18" fmla="*/ 24 w 28"/>
                <a:gd name="T19" fmla="*/ 18 h 19"/>
                <a:gd name="T20" fmla="*/ 25 w 28"/>
                <a:gd name="T21" fmla="*/ 18 h 19"/>
                <a:gd name="T22" fmla="*/ 26 w 28"/>
                <a:gd name="T23" fmla="*/ 18 h 19"/>
                <a:gd name="T24" fmla="*/ 26 w 28"/>
                <a:gd name="T25" fmla="*/ 17 h 19"/>
                <a:gd name="T26" fmla="*/ 26 w 28"/>
                <a:gd name="T27" fmla="*/ 17 h 19"/>
                <a:gd name="T28" fmla="*/ 27 w 28"/>
                <a:gd name="T29" fmla="*/ 17 h 19"/>
                <a:gd name="T30" fmla="*/ 27 w 28"/>
                <a:gd name="T31" fmla="*/ 16 h 19"/>
                <a:gd name="T32" fmla="*/ 26 w 28"/>
                <a:gd name="T33" fmla="*/ 16 h 19"/>
                <a:gd name="T34" fmla="*/ 24 w 28"/>
                <a:gd name="T35" fmla="*/ 13 h 19"/>
                <a:gd name="T36" fmla="*/ 22 w 28"/>
                <a:gd name="T37" fmla="*/ 10 h 19"/>
                <a:gd name="T38" fmla="*/ 19 w 28"/>
                <a:gd name="T39" fmla="*/ 8 h 19"/>
                <a:gd name="T40" fmla="*/ 16 w 28"/>
                <a:gd name="T41" fmla="*/ 5 h 19"/>
                <a:gd name="T42" fmla="*/ 13 w 28"/>
                <a:gd name="T43" fmla="*/ 3 h 19"/>
                <a:gd name="T44" fmla="*/ 9 w 28"/>
                <a:gd name="T45" fmla="*/ 1 h 19"/>
                <a:gd name="T46" fmla="*/ 5 w 28"/>
                <a:gd name="T47" fmla="*/ 0 h 19"/>
                <a:gd name="T48" fmla="*/ 1 w 28"/>
                <a:gd name="T49" fmla="*/ 0 h 19"/>
                <a:gd name="T50" fmla="*/ 1 w 28"/>
                <a:gd name="T51" fmla="*/ 0 h 19"/>
                <a:gd name="T52" fmla="*/ 1 w 28"/>
                <a:gd name="T53" fmla="*/ 1 h 19"/>
                <a:gd name="T54" fmla="*/ 0 w 28"/>
                <a:gd name="T55" fmla="*/ 1 h 19"/>
                <a:gd name="T56" fmla="*/ 0 w 28"/>
                <a:gd name="T57" fmla="*/ 1 h 19"/>
                <a:gd name="T58" fmla="*/ 0 w 28"/>
                <a:gd name="T59" fmla="*/ 2 h 19"/>
                <a:gd name="T60" fmla="*/ 1 w 28"/>
                <a:gd name="T61" fmla="*/ 2 h 19"/>
                <a:gd name="T62" fmla="*/ 1 w 28"/>
                <a:gd name="T63" fmla="*/ 3 h 19"/>
                <a:gd name="T64" fmla="*/ 1 w 28"/>
                <a:gd name="T65" fmla="*/ 3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19"/>
                <a:gd name="T101" fmla="*/ 28 w 28"/>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19">
                  <a:moveTo>
                    <a:pt x="1" y="3"/>
                  </a:moveTo>
                  <a:lnTo>
                    <a:pt x="5" y="3"/>
                  </a:lnTo>
                  <a:lnTo>
                    <a:pt x="9" y="4"/>
                  </a:lnTo>
                  <a:lnTo>
                    <a:pt x="12" y="5"/>
                  </a:lnTo>
                  <a:lnTo>
                    <a:pt x="15" y="7"/>
                  </a:lnTo>
                  <a:lnTo>
                    <a:pt x="18" y="9"/>
                  </a:lnTo>
                  <a:lnTo>
                    <a:pt x="20" y="12"/>
                  </a:lnTo>
                  <a:lnTo>
                    <a:pt x="22" y="15"/>
                  </a:lnTo>
                  <a:lnTo>
                    <a:pt x="24" y="17"/>
                  </a:lnTo>
                  <a:lnTo>
                    <a:pt x="24" y="18"/>
                  </a:lnTo>
                  <a:lnTo>
                    <a:pt x="25" y="18"/>
                  </a:lnTo>
                  <a:lnTo>
                    <a:pt x="26" y="18"/>
                  </a:lnTo>
                  <a:lnTo>
                    <a:pt x="26" y="17"/>
                  </a:lnTo>
                  <a:lnTo>
                    <a:pt x="27" y="17"/>
                  </a:lnTo>
                  <a:lnTo>
                    <a:pt x="27" y="16"/>
                  </a:lnTo>
                  <a:lnTo>
                    <a:pt x="26" y="16"/>
                  </a:lnTo>
                  <a:lnTo>
                    <a:pt x="24" y="13"/>
                  </a:lnTo>
                  <a:lnTo>
                    <a:pt x="22" y="10"/>
                  </a:lnTo>
                  <a:lnTo>
                    <a:pt x="19" y="8"/>
                  </a:lnTo>
                  <a:lnTo>
                    <a:pt x="16" y="5"/>
                  </a:lnTo>
                  <a:lnTo>
                    <a:pt x="13" y="3"/>
                  </a:lnTo>
                  <a:lnTo>
                    <a:pt x="9" y="1"/>
                  </a:lnTo>
                  <a:lnTo>
                    <a:pt x="5" y="0"/>
                  </a:lnTo>
                  <a:lnTo>
                    <a:pt x="1" y="0"/>
                  </a:lnTo>
                  <a:lnTo>
                    <a:pt x="1" y="1"/>
                  </a:lnTo>
                  <a:lnTo>
                    <a:pt x="0" y="1"/>
                  </a:lnTo>
                  <a:lnTo>
                    <a:pt x="0" y="2"/>
                  </a:lnTo>
                  <a:lnTo>
                    <a:pt x="1" y="2"/>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5" name="Freeform 176"/>
            <p:cNvSpPr>
              <a:spLocks/>
            </p:cNvSpPr>
            <p:nvPr/>
          </p:nvSpPr>
          <p:spPr bwMode="auto">
            <a:xfrm>
              <a:off x="1080" y="3032"/>
              <a:ext cx="40" cy="67"/>
            </a:xfrm>
            <a:custGeom>
              <a:avLst/>
              <a:gdLst>
                <a:gd name="T0" fmla="*/ 2 w 40"/>
                <a:gd name="T1" fmla="*/ 6 h 67"/>
                <a:gd name="T2" fmla="*/ 6 w 40"/>
                <a:gd name="T3" fmla="*/ 14 h 67"/>
                <a:gd name="T4" fmla="*/ 10 w 40"/>
                <a:gd name="T5" fmla="*/ 22 h 67"/>
                <a:gd name="T6" fmla="*/ 13 w 40"/>
                <a:gd name="T7" fmla="*/ 30 h 67"/>
                <a:gd name="T8" fmla="*/ 15 w 40"/>
                <a:gd name="T9" fmla="*/ 36 h 67"/>
                <a:gd name="T10" fmla="*/ 17 w 40"/>
                <a:gd name="T11" fmla="*/ 38 h 67"/>
                <a:gd name="T12" fmla="*/ 19 w 40"/>
                <a:gd name="T13" fmla="*/ 41 h 67"/>
                <a:gd name="T14" fmla="*/ 22 w 40"/>
                <a:gd name="T15" fmla="*/ 43 h 67"/>
                <a:gd name="T16" fmla="*/ 25 w 40"/>
                <a:gd name="T17" fmla="*/ 45 h 67"/>
                <a:gd name="T18" fmla="*/ 28 w 40"/>
                <a:gd name="T19" fmla="*/ 50 h 67"/>
                <a:gd name="T20" fmla="*/ 30 w 40"/>
                <a:gd name="T21" fmla="*/ 55 h 67"/>
                <a:gd name="T22" fmla="*/ 33 w 40"/>
                <a:gd name="T23" fmla="*/ 59 h 67"/>
                <a:gd name="T24" fmla="*/ 35 w 40"/>
                <a:gd name="T25" fmla="*/ 63 h 67"/>
                <a:gd name="T26" fmla="*/ 37 w 40"/>
                <a:gd name="T27" fmla="*/ 66 h 67"/>
                <a:gd name="T28" fmla="*/ 38 w 40"/>
                <a:gd name="T29" fmla="*/ 66 h 67"/>
                <a:gd name="T30" fmla="*/ 39 w 40"/>
                <a:gd name="T31" fmla="*/ 65 h 67"/>
                <a:gd name="T32" fmla="*/ 39 w 40"/>
                <a:gd name="T33" fmla="*/ 63 h 67"/>
                <a:gd name="T34" fmla="*/ 37 w 40"/>
                <a:gd name="T35" fmla="*/ 62 h 67"/>
                <a:gd name="T36" fmla="*/ 36 w 40"/>
                <a:gd name="T37" fmla="*/ 58 h 67"/>
                <a:gd name="T38" fmla="*/ 34 w 40"/>
                <a:gd name="T39" fmla="*/ 55 h 67"/>
                <a:gd name="T40" fmla="*/ 32 w 40"/>
                <a:gd name="T41" fmla="*/ 51 h 67"/>
                <a:gd name="T42" fmla="*/ 28 w 40"/>
                <a:gd name="T43" fmla="*/ 43 h 67"/>
                <a:gd name="T44" fmla="*/ 23 w 40"/>
                <a:gd name="T45" fmla="*/ 39 h 67"/>
                <a:gd name="T46" fmla="*/ 21 w 40"/>
                <a:gd name="T47" fmla="*/ 38 h 67"/>
                <a:gd name="T48" fmla="*/ 20 w 40"/>
                <a:gd name="T49" fmla="*/ 36 h 67"/>
                <a:gd name="T50" fmla="*/ 18 w 40"/>
                <a:gd name="T51" fmla="*/ 35 h 67"/>
                <a:gd name="T52" fmla="*/ 18 w 40"/>
                <a:gd name="T53" fmla="*/ 33 h 67"/>
                <a:gd name="T54" fmla="*/ 14 w 40"/>
                <a:gd name="T55" fmla="*/ 24 h 67"/>
                <a:gd name="T56" fmla="*/ 11 w 40"/>
                <a:gd name="T57" fmla="*/ 17 h 67"/>
                <a:gd name="T58" fmla="*/ 7 w 40"/>
                <a:gd name="T59" fmla="*/ 9 h 67"/>
                <a:gd name="T60" fmla="*/ 3 w 40"/>
                <a:gd name="T61" fmla="*/ 1 h 67"/>
                <a:gd name="T62" fmla="*/ 2 w 40"/>
                <a:gd name="T63" fmla="*/ 0 h 67"/>
                <a:gd name="T64" fmla="*/ 1 w 40"/>
                <a:gd name="T65" fmla="*/ 0 h 67"/>
                <a:gd name="T66" fmla="*/ 0 w 40"/>
                <a:gd name="T67" fmla="*/ 1 h 67"/>
                <a:gd name="T68" fmla="*/ 0 w 40"/>
                <a:gd name="T69" fmla="*/ 3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
                <a:gd name="T106" fmla="*/ 0 h 67"/>
                <a:gd name="T107" fmla="*/ 40 w 40"/>
                <a:gd name="T108" fmla="*/ 67 h 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 h="67">
                  <a:moveTo>
                    <a:pt x="1" y="3"/>
                  </a:moveTo>
                  <a:lnTo>
                    <a:pt x="2" y="6"/>
                  </a:lnTo>
                  <a:lnTo>
                    <a:pt x="5" y="10"/>
                  </a:lnTo>
                  <a:lnTo>
                    <a:pt x="6" y="14"/>
                  </a:lnTo>
                  <a:lnTo>
                    <a:pt x="8" y="18"/>
                  </a:lnTo>
                  <a:lnTo>
                    <a:pt x="10" y="22"/>
                  </a:lnTo>
                  <a:lnTo>
                    <a:pt x="11" y="26"/>
                  </a:lnTo>
                  <a:lnTo>
                    <a:pt x="13" y="30"/>
                  </a:lnTo>
                  <a:lnTo>
                    <a:pt x="14" y="34"/>
                  </a:lnTo>
                  <a:lnTo>
                    <a:pt x="15" y="36"/>
                  </a:lnTo>
                  <a:lnTo>
                    <a:pt x="16" y="37"/>
                  </a:lnTo>
                  <a:lnTo>
                    <a:pt x="17" y="38"/>
                  </a:lnTo>
                  <a:lnTo>
                    <a:pt x="18" y="40"/>
                  </a:lnTo>
                  <a:lnTo>
                    <a:pt x="19" y="41"/>
                  </a:lnTo>
                  <a:lnTo>
                    <a:pt x="21" y="42"/>
                  </a:lnTo>
                  <a:lnTo>
                    <a:pt x="22" y="43"/>
                  </a:lnTo>
                  <a:lnTo>
                    <a:pt x="23" y="44"/>
                  </a:lnTo>
                  <a:lnTo>
                    <a:pt x="25" y="45"/>
                  </a:lnTo>
                  <a:lnTo>
                    <a:pt x="27" y="49"/>
                  </a:lnTo>
                  <a:lnTo>
                    <a:pt x="28" y="50"/>
                  </a:lnTo>
                  <a:lnTo>
                    <a:pt x="29" y="53"/>
                  </a:lnTo>
                  <a:lnTo>
                    <a:pt x="30" y="55"/>
                  </a:lnTo>
                  <a:lnTo>
                    <a:pt x="31" y="57"/>
                  </a:lnTo>
                  <a:lnTo>
                    <a:pt x="33" y="59"/>
                  </a:lnTo>
                  <a:lnTo>
                    <a:pt x="33" y="62"/>
                  </a:lnTo>
                  <a:lnTo>
                    <a:pt x="35" y="63"/>
                  </a:lnTo>
                  <a:lnTo>
                    <a:pt x="37" y="65"/>
                  </a:lnTo>
                  <a:lnTo>
                    <a:pt x="37" y="66"/>
                  </a:lnTo>
                  <a:lnTo>
                    <a:pt x="38" y="66"/>
                  </a:lnTo>
                  <a:lnTo>
                    <a:pt x="38" y="65"/>
                  </a:lnTo>
                  <a:lnTo>
                    <a:pt x="39" y="65"/>
                  </a:lnTo>
                  <a:lnTo>
                    <a:pt x="39" y="64"/>
                  </a:lnTo>
                  <a:lnTo>
                    <a:pt x="39" y="63"/>
                  </a:lnTo>
                  <a:lnTo>
                    <a:pt x="37" y="62"/>
                  </a:lnTo>
                  <a:lnTo>
                    <a:pt x="37" y="60"/>
                  </a:lnTo>
                  <a:lnTo>
                    <a:pt x="36" y="58"/>
                  </a:lnTo>
                  <a:lnTo>
                    <a:pt x="35" y="56"/>
                  </a:lnTo>
                  <a:lnTo>
                    <a:pt x="34" y="55"/>
                  </a:lnTo>
                  <a:lnTo>
                    <a:pt x="33" y="53"/>
                  </a:lnTo>
                  <a:lnTo>
                    <a:pt x="32" y="51"/>
                  </a:lnTo>
                  <a:lnTo>
                    <a:pt x="31" y="50"/>
                  </a:lnTo>
                  <a:lnTo>
                    <a:pt x="28" y="43"/>
                  </a:lnTo>
                  <a:lnTo>
                    <a:pt x="23" y="39"/>
                  </a:lnTo>
                  <a:lnTo>
                    <a:pt x="22" y="38"/>
                  </a:lnTo>
                  <a:lnTo>
                    <a:pt x="21" y="38"/>
                  </a:lnTo>
                  <a:lnTo>
                    <a:pt x="21" y="37"/>
                  </a:lnTo>
                  <a:lnTo>
                    <a:pt x="20" y="36"/>
                  </a:lnTo>
                  <a:lnTo>
                    <a:pt x="19" y="36"/>
                  </a:lnTo>
                  <a:lnTo>
                    <a:pt x="18" y="35"/>
                  </a:lnTo>
                  <a:lnTo>
                    <a:pt x="18" y="34"/>
                  </a:lnTo>
                  <a:lnTo>
                    <a:pt x="18" y="33"/>
                  </a:lnTo>
                  <a:lnTo>
                    <a:pt x="16" y="29"/>
                  </a:lnTo>
                  <a:lnTo>
                    <a:pt x="14" y="24"/>
                  </a:lnTo>
                  <a:lnTo>
                    <a:pt x="13" y="20"/>
                  </a:lnTo>
                  <a:lnTo>
                    <a:pt x="11" y="17"/>
                  </a:lnTo>
                  <a:lnTo>
                    <a:pt x="10" y="12"/>
                  </a:lnTo>
                  <a:lnTo>
                    <a:pt x="7" y="9"/>
                  </a:lnTo>
                  <a:lnTo>
                    <a:pt x="6" y="4"/>
                  </a:lnTo>
                  <a:lnTo>
                    <a:pt x="3" y="1"/>
                  </a:lnTo>
                  <a:lnTo>
                    <a:pt x="3" y="0"/>
                  </a:lnTo>
                  <a:lnTo>
                    <a:pt x="2" y="0"/>
                  </a:lnTo>
                  <a:lnTo>
                    <a:pt x="1" y="0"/>
                  </a:lnTo>
                  <a:lnTo>
                    <a:pt x="1" y="1"/>
                  </a:lnTo>
                  <a:lnTo>
                    <a:pt x="0" y="1"/>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6" name="Freeform 177"/>
            <p:cNvSpPr>
              <a:spLocks/>
            </p:cNvSpPr>
            <p:nvPr/>
          </p:nvSpPr>
          <p:spPr bwMode="auto">
            <a:xfrm>
              <a:off x="1002" y="3114"/>
              <a:ext cx="88" cy="99"/>
            </a:xfrm>
            <a:custGeom>
              <a:avLst/>
              <a:gdLst>
                <a:gd name="T0" fmla="*/ 1 w 88"/>
                <a:gd name="T1" fmla="*/ 5 h 99"/>
                <a:gd name="T2" fmla="*/ 4 w 88"/>
                <a:gd name="T3" fmla="*/ 11 h 99"/>
                <a:gd name="T4" fmla="*/ 8 w 88"/>
                <a:gd name="T5" fmla="*/ 15 h 99"/>
                <a:gd name="T6" fmla="*/ 12 w 88"/>
                <a:gd name="T7" fmla="*/ 20 h 99"/>
                <a:gd name="T8" fmla="*/ 15 w 88"/>
                <a:gd name="T9" fmla="*/ 24 h 99"/>
                <a:gd name="T10" fmla="*/ 18 w 88"/>
                <a:gd name="T11" fmla="*/ 25 h 99"/>
                <a:gd name="T12" fmla="*/ 21 w 88"/>
                <a:gd name="T13" fmla="*/ 27 h 99"/>
                <a:gd name="T14" fmla="*/ 22 w 88"/>
                <a:gd name="T15" fmla="*/ 29 h 99"/>
                <a:gd name="T16" fmla="*/ 28 w 88"/>
                <a:gd name="T17" fmla="*/ 34 h 99"/>
                <a:gd name="T18" fmla="*/ 35 w 88"/>
                <a:gd name="T19" fmla="*/ 40 h 99"/>
                <a:gd name="T20" fmla="*/ 43 w 88"/>
                <a:gd name="T21" fmla="*/ 46 h 99"/>
                <a:gd name="T22" fmla="*/ 51 w 88"/>
                <a:gd name="T23" fmla="*/ 53 h 99"/>
                <a:gd name="T24" fmla="*/ 57 w 88"/>
                <a:gd name="T25" fmla="*/ 58 h 99"/>
                <a:gd name="T26" fmla="*/ 62 w 88"/>
                <a:gd name="T27" fmla="*/ 64 h 99"/>
                <a:gd name="T28" fmla="*/ 65 w 88"/>
                <a:gd name="T29" fmla="*/ 69 h 99"/>
                <a:gd name="T30" fmla="*/ 69 w 88"/>
                <a:gd name="T31" fmla="*/ 74 h 99"/>
                <a:gd name="T32" fmla="*/ 72 w 88"/>
                <a:gd name="T33" fmla="*/ 80 h 99"/>
                <a:gd name="T34" fmla="*/ 74 w 88"/>
                <a:gd name="T35" fmla="*/ 85 h 99"/>
                <a:gd name="T36" fmla="*/ 75 w 88"/>
                <a:gd name="T37" fmla="*/ 90 h 99"/>
                <a:gd name="T38" fmla="*/ 78 w 88"/>
                <a:gd name="T39" fmla="*/ 95 h 99"/>
                <a:gd name="T40" fmla="*/ 80 w 88"/>
                <a:gd name="T41" fmla="*/ 98 h 99"/>
                <a:gd name="T42" fmla="*/ 82 w 88"/>
                <a:gd name="T43" fmla="*/ 98 h 99"/>
                <a:gd name="T44" fmla="*/ 83 w 88"/>
                <a:gd name="T45" fmla="*/ 98 h 99"/>
                <a:gd name="T46" fmla="*/ 85 w 88"/>
                <a:gd name="T47" fmla="*/ 98 h 99"/>
                <a:gd name="T48" fmla="*/ 86 w 88"/>
                <a:gd name="T49" fmla="*/ 97 h 99"/>
                <a:gd name="T50" fmla="*/ 87 w 88"/>
                <a:gd name="T51" fmla="*/ 96 h 99"/>
                <a:gd name="T52" fmla="*/ 86 w 88"/>
                <a:gd name="T53" fmla="*/ 94 h 99"/>
                <a:gd name="T54" fmla="*/ 84 w 88"/>
                <a:gd name="T55" fmla="*/ 94 h 99"/>
                <a:gd name="T56" fmla="*/ 83 w 88"/>
                <a:gd name="T57" fmla="*/ 93 h 99"/>
                <a:gd name="T58" fmla="*/ 81 w 88"/>
                <a:gd name="T59" fmla="*/ 92 h 99"/>
                <a:gd name="T60" fmla="*/ 79 w 88"/>
                <a:gd name="T61" fmla="*/ 86 h 99"/>
                <a:gd name="T62" fmla="*/ 74 w 88"/>
                <a:gd name="T63" fmla="*/ 78 h 99"/>
                <a:gd name="T64" fmla="*/ 70 w 88"/>
                <a:gd name="T65" fmla="*/ 70 h 99"/>
                <a:gd name="T66" fmla="*/ 65 w 88"/>
                <a:gd name="T67" fmla="*/ 62 h 99"/>
                <a:gd name="T68" fmla="*/ 55 w 88"/>
                <a:gd name="T69" fmla="*/ 51 h 99"/>
                <a:gd name="T70" fmla="*/ 39 w 88"/>
                <a:gd name="T71" fmla="*/ 37 h 99"/>
                <a:gd name="T72" fmla="*/ 22 w 88"/>
                <a:gd name="T73" fmla="*/ 25 h 99"/>
                <a:gd name="T74" fmla="*/ 9 w 88"/>
                <a:gd name="T75" fmla="*/ 10 h 99"/>
                <a:gd name="T76" fmla="*/ 3 w 88"/>
                <a:gd name="T77" fmla="*/ 0 h 99"/>
                <a:gd name="T78" fmla="*/ 1 w 88"/>
                <a:gd name="T79" fmla="*/ 0 h 99"/>
                <a:gd name="T80" fmla="*/ 0 w 88"/>
                <a:gd name="T81" fmla="*/ 2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99"/>
                <a:gd name="T125" fmla="*/ 88 w 88"/>
                <a:gd name="T126" fmla="*/ 99 h 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99">
                  <a:moveTo>
                    <a:pt x="0" y="3"/>
                  </a:moveTo>
                  <a:lnTo>
                    <a:pt x="1" y="5"/>
                  </a:lnTo>
                  <a:lnTo>
                    <a:pt x="3" y="8"/>
                  </a:lnTo>
                  <a:lnTo>
                    <a:pt x="4" y="11"/>
                  </a:lnTo>
                  <a:lnTo>
                    <a:pt x="6" y="13"/>
                  </a:lnTo>
                  <a:lnTo>
                    <a:pt x="8" y="15"/>
                  </a:lnTo>
                  <a:lnTo>
                    <a:pt x="10" y="17"/>
                  </a:lnTo>
                  <a:lnTo>
                    <a:pt x="12" y="20"/>
                  </a:lnTo>
                  <a:lnTo>
                    <a:pt x="14" y="22"/>
                  </a:lnTo>
                  <a:lnTo>
                    <a:pt x="15" y="24"/>
                  </a:lnTo>
                  <a:lnTo>
                    <a:pt x="16" y="25"/>
                  </a:lnTo>
                  <a:lnTo>
                    <a:pt x="18" y="25"/>
                  </a:lnTo>
                  <a:lnTo>
                    <a:pt x="19" y="26"/>
                  </a:lnTo>
                  <a:lnTo>
                    <a:pt x="21" y="27"/>
                  </a:lnTo>
                  <a:lnTo>
                    <a:pt x="22" y="28"/>
                  </a:lnTo>
                  <a:lnTo>
                    <a:pt x="22" y="29"/>
                  </a:lnTo>
                  <a:lnTo>
                    <a:pt x="24" y="30"/>
                  </a:lnTo>
                  <a:lnTo>
                    <a:pt x="28" y="34"/>
                  </a:lnTo>
                  <a:lnTo>
                    <a:pt x="31" y="37"/>
                  </a:lnTo>
                  <a:lnTo>
                    <a:pt x="35" y="40"/>
                  </a:lnTo>
                  <a:lnTo>
                    <a:pt x="39" y="44"/>
                  </a:lnTo>
                  <a:lnTo>
                    <a:pt x="43" y="46"/>
                  </a:lnTo>
                  <a:lnTo>
                    <a:pt x="47" y="49"/>
                  </a:lnTo>
                  <a:lnTo>
                    <a:pt x="51" y="53"/>
                  </a:lnTo>
                  <a:lnTo>
                    <a:pt x="55" y="55"/>
                  </a:lnTo>
                  <a:lnTo>
                    <a:pt x="57" y="58"/>
                  </a:lnTo>
                  <a:lnTo>
                    <a:pt x="59" y="61"/>
                  </a:lnTo>
                  <a:lnTo>
                    <a:pt x="62" y="64"/>
                  </a:lnTo>
                  <a:lnTo>
                    <a:pt x="64" y="66"/>
                  </a:lnTo>
                  <a:lnTo>
                    <a:pt x="65" y="69"/>
                  </a:lnTo>
                  <a:lnTo>
                    <a:pt x="67" y="72"/>
                  </a:lnTo>
                  <a:lnTo>
                    <a:pt x="69" y="74"/>
                  </a:lnTo>
                  <a:lnTo>
                    <a:pt x="71" y="77"/>
                  </a:lnTo>
                  <a:lnTo>
                    <a:pt x="72" y="80"/>
                  </a:lnTo>
                  <a:lnTo>
                    <a:pt x="73" y="83"/>
                  </a:lnTo>
                  <a:lnTo>
                    <a:pt x="74" y="85"/>
                  </a:lnTo>
                  <a:lnTo>
                    <a:pt x="74" y="87"/>
                  </a:lnTo>
                  <a:lnTo>
                    <a:pt x="75" y="90"/>
                  </a:lnTo>
                  <a:lnTo>
                    <a:pt x="76" y="93"/>
                  </a:lnTo>
                  <a:lnTo>
                    <a:pt x="78" y="95"/>
                  </a:lnTo>
                  <a:lnTo>
                    <a:pt x="79" y="97"/>
                  </a:lnTo>
                  <a:lnTo>
                    <a:pt x="80" y="98"/>
                  </a:lnTo>
                  <a:lnTo>
                    <a:pt x="81" y="98"/>
                  </a:lnTo>
                  <a:lnTo>
                    <a:pt x="82" y="98"/>
                  </a:lnTo>
                  <a:lnTo>
                    <a:pt x="83" y="98"/>
                  </a:lnTo>
                  <a:lnTo>
                    <a:pt x="84" y="98"/>
                  </a:lnTo>
                  <a:lnTo>
                    <a:pt x="85" y="98"/>
                  </a:lnTo>
                  <a:lnTo>
                    <a:pt x="86" y="98"/>
                  </a:lnTo>
                  <a:lnTo>
                    <a:pt x="86" y="97"/>
                  </a:lnTo>
                  <a:lnTo>
                    <a:pt x="86" y="96"/>
                  </a:lnTo>
                  <a:lnTo>
                    <a:pt x="87" y="96"/>
                  </a:lnTo>
                  <a:lnTo>
                    <a:pt x="86" y="95"/>
                  </a:lnTo>
                  <a:lnTo>
                    <a:pt x="86" y="94"/>
                  </a:lnTo>
                  <a:lnTo>
                    <a:pt x="85" y="94"/>
                  </a:lnTo>
                  <a:lnTo>
                    <a:pt x="84" y="94"/>
                  </a:lnTo>
                  <a:lnTo>
                    <a:pt x="83" y="93"/>
                  </a:lnTo>
                  <a:lnTo>
                    <a:pt x="82" y="93"/>
                  </a:lnTo>
                  <a:lnTo>
                    <a:pt x="81" y="92"/>
                  </a:lnTo>
                  <a:lnTo>
                    <a:pt x="81" y="91"/>
                  </a:lnTo>
                  <a:lnTo>
                    <a:pt x="79" y="86"/>
                  </a:lnTo>
                  <a:lnTo>
                    <a:pt x="77" y="83"/>
                  </a:lnTo>
                  <a:lnTo>
                    <a:pt x="74" y="78"/>
                  </a:lnTo>
                  <a:lnTo>
                    <a:pt x="73" y="74"/>
                  </a:lnTo>
                  <a:lnTo>
                    <a:pt x="70" y="70"/>
                  </a:lnTo>
                  <a:lnTo>
                    <a:pt x="67" y="65"/>
                  </a:lnTo>
                  <a:lnTo>
                    <a:pt x="65" y="62"/>
                  </a:lnTo>
                  <a:lnTo>
                    <a:pt x="62" y="58"/>
                  </a:lnTo>
                  <a:lnTo>
                    <a:pt x="55" y="51"/>
                  </a:lnTo>
                  <a:lnTo>
                    <a:pt x="47" y="44"/>
                  </a:lnTo>
                  <a:lnTo>
                    <a:pt x="39" y="37"/>
                  </a:lnTo>
                  <a:lnTo>
                    <a:pt x="30" y="31"/>
                  </a:lnTo>
                  <a:lnTo>
                    <a:pt x="22" y="25"/>
                  </a:lnTo>
                  <a:lnTo>
                    <a:pt x="15" y="17"/>
                  </a:lnTo>
                  <a:lnTo>
                    <a:pt x="9" y="10"/>
                  </a:lnTo>
                  <a:lnTo>
                    <a:pt x="4" y="1"/>
                  </a:lnTo>
                  <a:lnTo>
                    <a:pt x="3" y="0"/>
                  </a:lnTo>
                  <a:lnTo>
                    <a:pt x="2" y="0"/>
                  </a:lnTo>
                  <a:lnTo>
                    <a:pt x="1" y="0"/>
                  </a:lnTo>
                  <a:lnTo>
                    <a:pt x="0" y="1"/>
                  </a:lnTo>
                  <a:lnTo>
                    <a:pt x="0" y="2"/>
                  </a:lnTo>
                  <a:lnTo>
                    <a:pt x="0"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7" name="Freeform 178"/>
            <p:cNvSpPr>
              <a:spLocks/>
            </p:cNvSpPr>
            <p:nvPr/>
          </p:nvSpPr>
          <p:spPr bwMode="auto">
            <a:xfrm>
              <a:off x="943" y="2856"/>
              <a:ext cx="29" cy="16"/>
            </a:xfrm>
            <a:custGeom>
              <a:avLst/>
              <a:gdLst>
                <a:gd name="T0" fmla="*/ 28 w 29"/>
                <a:gd name="T1" fmla="*/ 13 h 16"/>
                <a:gd name="T2" fmla="*/ 24 w 29"/>
                <a:gd name="T3" fmla="*/ 11 h 16"/>
                <a:gd name="T4" fmla="*/ 21 w 29"/>
                <a:gd name="T5" fmla="*/ 9 h 16"/>
                <a:gd name="T6" fmla="*/ 18 w 29"/>
                <a:gd name="T7" fmla="*/ 7 h 16"/>
                <a:gd name="T8" fmla="*/ 15 w 29"/>
                <a:gd name="T9" fmla="*/ 5 h 16"/>
                <a:gd name="T10" fmla="*/ 13 w 29"/>
                <a:gd name="T11" fmla="*/ 3 h 16"/>
                <a:gd name="T12" fmla="*/ 9 w 29"/>
                <a:gd name="T13" fmla="*/ 2 h 16"/>
                <a:gd name="T14" fmla="*/ 5 w 29"/>
                <a:gd name="T15" fmla="*/ 1 h 16"/>
                <a:gd name="T16" fmla="*/ 1 w 29"/>
                <a:gd name="T17" fmla="*/ 0 h 16"/>
                <a:gd name="T18" fmla="*/ 1 w 29"/>
                <a:gd name="T19" fmla="*/ 1 h 16"/>
                <a:gd name="T20" fmla="*/ 0 w 29"/>
                <a:gd name="T21" fmla="*/ 1 h 16"/>
                <a:gd name="T22" fmla="*/ 0 w 29"/>
                <a:gd name="T23" fmla="*/ 1 h 16"/>
                <a:gd name="T24" fmla="*/ 0 w 29"/>
                <a:gd name="T25" fmla="*/ 2 h 16"/>
                <a:gd name="T26" fmla="*/ 0 w 29"/>
                <a:gd name="T27" fmla="*/ 2 h 16"/>
                <a:gd name="T28" fmla="*/ 1 w 29"/>
                <a:gd name="T29" fmla="*/ 2 h 16"/>
                <a:gd name="T30" fmla="*/ 1 w 29"/>
                <a:gd name="T31" fmla="*/ 3 h 16"/>
                <a:gd name="T32" fmla="*/ 4 w 29"/>
                <a:gd name="T33" fmla="*/ 3 h 16"/>
                <a:gd name="T34" fmla="*/ 8 w 29"/>
                <a:gd name="T35" fmla="*/ 4 h 16"/>
                <a:gd name="T36" fmla="*/ 11 w 29"/>
                <a:gd name="T37" fmla="*/ 5 h 16"/>
                <a:gd name="T38" fmla="*/ 14 w 29"/>
                <a:gd name="T39" fmla="*/ 7 h 16"/>
                <a:gd name="T40" fmla="*/ 17 w 29"/>
                <a:gd name="T41" fmla="*/ 10 h 16"/>
                <a:gd name="T42" fmla="*/ 20 w 29"/>
                <a:gd name="T43" fmla="*/ 11 h 16"/>
                <a:gd name="T44" fmla="*/ 23 w 29"/>
                <a:gd name="T45" fmla="*/ 13 h 16"/>
                <a:gd name="T46" fmla="*/ 26 w 29"/>
                <a:gd name="T47" fmla="*/ 14 h 16"/>
                <a:gd name="T48" fmla="*/ 27 w 29"/>
                <a:gd name="T49" fmla="*/ 14 h 16"/>
                <a:gd name="T50" fmla="*/ 27 w 29"/>
                <a:gd name="T51" fmla="*/ 15 h 16"/>
                <a:gd name="T52" fmla="*/ 27 w 29"/>
                <a:gd name="T53" fmla="*/ 15 h 16"/>
                <a:gd name="T54" fmla="*/ 27 w 29"/>
                <a:gd name="T55" fmla="*/ 14 h 16"/>
                <a:gd name="T56" fmla="*/ 28 w 29"/>
                <a:gd name="T57" fmla="*/ 14 h 16"/>
                <a:gd name="T58" fmla="*/ 28 w 29"/>
                <a:gd name="T59" fmla="*/ 14 h 16"/>
                <a:gd name="T60" fmla="*/ 28 w 29"/>
                <a:gd name="T61" fmla="*/ 13 h 16"/>
                <a:gd name="T62" fmla="*/ 28 w 29"/>
                <a:gd name="T63" fmla="*/ 13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
                <a:gd name="T97" fmla="*/ 0 h 16"/>
                <a:gd name="T98" fmla="*/ 29 w 29"/>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 h="16">
                  <a:moveTo>
                    <a:pt x="28" y="13"/>
                  </a:moveTo>
                  <a:lnTo>
                    <a:pt x="24" y="11"/>
                  </a:lnTo>
                  <a:lnTo>
                    <a:pt x="21" y="9"/>
                  </a:lnTo>
                  <a:lnTo>
                    <a:pt x="18" y="7"/>
                  </a:lnTo>
                  <a:lnTo>
                    <a:pt x="15" y="5"/>
                  </a:lnTo>
                  <a:lnTo>
                    <a:pt x="13" y="3"/>
                  </a:lnTo>
                  <a:lnTo>
                    <a:pt x="9" y="2"/>
                  </a:lnTo>
                  <a:lnTo>
                    <a:pt x="5" y="1"/>
                  </a:lnTo>
                  <a:lnTo>
                    <a:pt x="1" y="0"/>
                  </a:lnTo>
                  <a:lnTo>
                    <a:pt x="1" y="1"/>
                  </a:lnTo>
                  <a:lnTo>
                    <a:pt x="0" y="1"/>
                  </a:lnTo>
                  <a:lnTo>
                    <a:pt x="0" y="2"/>
                  </a:lnTo>
                  <a:lnTo>
                    <a:pt x="1" y="2"/>
                  </a:lnTo>
                  <a:lnTo>
                    <a:pt x="1" y="3"/>
                  </a:lnTo>
                  <a:lnTo>
                    <a:pt x="4" y="3"/>
                  </a:lnTo>
                  <a:lnTo>
                    <a:pt x="8" y="4"/>
                  </a:lnTo>
                  <a:lnTo>
                    <a:pt x="11" y="5"/>
                  </a:lnTo>
                  <a:lnTo>
                    <a:pt x="14" y="7"/>
                  </a:lnTo>
                  <a:lnTo>
                    <a:pt x="17" y="10"/>
                  </a:lnTo>
                  <a:lnTo>
                    <a:pt x="20" y="11"/>
                  </a:lnTo>
                  <a:lnTo>
                    <a:pt x="23" y="13"/>
                  </a:lnTo>
                  <a:lnTo>
                    <a:pt x="26" y="14"/>
                  </a:lnTo>
                  <a:lnTo>
                    <a:pt x="27" y="14"/>
                  </a:lnTo>
                  <a:lnTo>
                    <a:pt x="27" y="15"/>
                  </a:lnTo>
                  <a:lnTo>
                    <a:pt x="27" y="14"/>
                  </a:lnTo>
                  <a:lnTo>
                    <a:pt x="28" y="14"/>
                  </a:lnTo>
                  <a:lnTo>
                    <a:pt x="28" y="1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8" name="Freeform 179"/>
            <p:cNvSpPr>
              <a:spLocks/>
            </p:cNvSpPr>
            <p:nvPr/>
          </p:nvSpPr>
          <p:spPr bwMode="auto">
            <a:xfrm>
              <a:off x="946" y="2835"/>
              <a:ext cx="26" cy="17"/>
            </a:xfrm>
            <a:custGeom>
              <a:avLst/>
              <a:gdLst>
                <a:gd name="T0" fmla="*/ 25 w 26"/>
                <a:gd name="T1" fmla="*/ 14 h 17"/>
                <a:gd name="T2" fmla="*/ 23 w 26"/>
                <a:gd name="T3" fmla="*/ 12 h 17"/>
                <a:gd name="T4" fmla="*/ 20 w 26"/>
                <a:gd name="T5" fmla="*/ 9 h 17"/>
                <a:gd name="T6" fmla="*/ 18 w 26"/>
                <a:gd name="T7" fmla="*/ 7 h 17"/>
                <a:gd name="T8" fmla="*/ 15 w 26"/>
                <a:gd name="T9" fmla="*/ 4 h 17"/>
                <a:gd name="T10" fmla="*/ 12 w 26"/>
                <a:gd name="T11" fmla="*/ 2 h 17"/>
                <a:gd name="T12" fmla="*/ 9 w 26"/>
                <a:gd name="T13" fmla="*/ 1 h 17"/>
                <a:gd name="T14" fmla="*/ 6 w 26"/>
                <a:gd name="T15" fmla="*/ 0 h 17"/>
                <a:gd name="T16" fmla="*/ 1 w 26"/>
                <a:gd name="T17" fmla="*/ 0 h 17"/>
                <a:gd name="T18" fmla="*/ 1 w 26"/>
                <a:gd name="T19" fmla="*/ 1 h 17"/>
                <a:gd name="T20" fmla="*/ 1 w 26"/>
                <a:gd name="T21" fmla="*/ 1 h 17"/>
                <a:gd name="T22" fmla="*/ 0 w 26"/>
                <a:gd name="T23" fmla="*/ 1 h 17"/>
                <a:gd name="T24" fmla="*/ 0 w 26"/>
                <a:gd name="T25" fmla="*/ 2 h 17"/>
                <a:gd name="T26" fmla="*/ 0 w 26"/>
                <a:gd name="T27" fmla="*/ 2 h 17"/>
                <a:gd name="T28" fmla="*/ 1 w 26"/>
                <a:gd name="T29" fmla="*/ 2 h 17"/>
                <a:gd name="T30" fmla="*/ 1 w 26"/>
                <a:gd name="T31" fmla="*/ 3 h 17"/>
                <a:gd name="T32" fmla="*/ 1 w 26"/>
                <a:gd name="T33" fmla="*/ 3 h 17"/>
                <a:gd name="T34" fmla="*/ 5 w 26"/>
                <a:gd name="T35" fmla="*/ 3 h 17"/>
                <a:gd name="T36" fmla="*/ 8 w 26"/>
                <a:gd name="T37" fmla="*/ 4 h 17"/>
                <a:gd name="T38" fmla="*/ 11 w 26"/>
                <a:gd name="T39" fmla="*/ 5 h 17"/>
                <a:gd name="T40" fmla="*/ 14 w 26"/>
                <a:gd name="T41" fmla="*/ 7 h 17"/>
                <a:gd name="T42" fmla="*/ 16 w 26"/>
                <a:gd name="T43" fmla="*/ 9 h 17"/>
                <a:gd name="T44" fmla="*/ 18 w 26"/>
                <a:gd name="T45" fmla="*/ 11 h 17"/>
                <a:gd name="T46" fmla="*/ 20 w 26"/>
                <a:gd name="T47" fmla="*/ 14 h 17"/>
                <a:gd name="T48" fmla="*/ 23 w 26"/>
                <a:gd name="T49" fmla="*/ 16 h 17"/>
                <a:gd name="T50" fmla="*/ 24 w 26"/>
                <a:gd name="T51" fmla="*/ 16 h 17"/>
                <a:gd name="T52" fmla="*/ 24 w 26"/>
                <a:gd name="T53" fmla="*/ 16 h 17"/>
                <a:gd name="T54" fmla="*/ 25 w 26"/>
                <a:gd name="T55" fmla="*/ 16 h 17"/>
                <a:gd name="T56" fmla="*/ 25 w 26"/>
                <a:gd name="T57" fmla="*/ 15 h 17"/>
                <a:gd name="T58" fmla="*/ 25 w 26"/>
                <a:gd name="T59" fmla="*/ 15 h 17"/>
                <a:gd name="T60" fmla="*/ 25 w 26"/>
                <a:gd name="T61" fmla="*/ 14 h 1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
                <a:gd name="T94" fmla="*/ 0 h 17"/>
                <a:gd name="T95" fmla="*/ 26 w 26"/>
                <a:gd name="T96" fmla="*/ 17 h 1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 h="17">
                  <a:moveTo>
                    <a:pt x="25" y="14"/>
                  </a:moveTo>
                  <a:lnTo>
                    <a:pt x="23" y="12"/>
                  </a:lnTo>
                  <a:lnTo>
                    <a:pt x="20" y="9"/>
                  </a:lnTo>
                  <a:lnTo>
                    <a:pt x="18" y="7"/>
                  </a:lnTo>
                  <a:lnTo>
                    <a:pt x="15" y="4"/>
                  </a:lnTo>
                  <a:lnTo>
                    <a:pt x="12" y="2"/>
                  </a:lnTo>
                  <a:lnTo>
                    <a:pt x="9" y="1"/>
                  </a:lnTo>
                  <a:lnTo>
                    <a:pt x="6" y="0"/>
                  </a:lnTo>
                  <a:lnTo>
                    <a:pt x="1" y="0"/>
                  </a:lnTo>
                  <a:lnTo>
                    <a:pt x="1" y="1"/>
                  </a:lnTo>
                  <a:lnTo>
                    <a:pt x="0" y="1"/>
                  </a:lnTo>
                  <a:lnTo>
                    <a:pt x="0" y="2"/>
                  </a:lnTo>
                  <a:lnTo>
                    <a:pt x="1" y="2"/>
                  </a:lnTo>
                  <a:lnTo>
                    <a:pt x="1" y="3"/>
                  </a:lnTo>
                  <a:lnTo>
                    <a:pt x="5" y="3"/>
                  </a:lnTo>
                  <a:lnTo>
                    <a:pt x="8" y="4"/>
                  </a:lnTo>
                  <a:lnTo>
                    <a:pt x="11" y="5"/>
                  </a:lnTo>
                  <a:lnTo>
                    <a:pt x="14" y="7"/>
                  </a:lnTo>
                  <a:lnTo>
                    <a:pt x="16" y="9"/>
                  </a:lnTo>
                  <a:lnTo>
                    <a:pt x="18" y="11"/>
                  </a:lnTo>
                  <a:lnTo>
                    <a:pt x="20" y="14"/>
                  </a:lnTo>
                  <a:lnTo>
                    <a:pt x="23" y="16"/>
                  </a:lnTo>
                  <a:lnTo>
                    <a:pt x="24" y="16"/>
                  </a:lnTo>
                  <a:lnTo>
                    <a:pt x="25" y="16"/>
                  </a:lnTo>
                  <a:lnTo>
                    <a:pt x="25" y="15"/>
                  </a:lnTo>
                  <a:lnTo>
                    <a:pt x="25" y="1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59" name="Freeform 180"/>
            <p:cNvSpPr>
              <a:spLocks/>
            </p:cNvSpPr>
            <p:nvPr/>
          </p:nvSpPr>
          <p:spPr bwMode="auto">
            <a:xfrm>
              <a:off x="944" y="2878"/>
              <a:ext cx="12" cy="19"/>
            </a:xfrm>
            <a:custGeom>
              <a:avLst/>
              <a:gdLst>
                <a:gd name="T0" fmla="*/ 11 w 12"/>
                <a:gd name="T1" fmla="*/ 17 h 19"/>
                <a:gd name="T2" fmla="*/ 11 w 12"/>
                <a:gd name="T3" fmla="*/ 14 h 19"/>
                <a:gd name="T4" fmla="*/ 11 w 12"/>
                <a:gd name="T5" fmla="*/ 12 h 19"/>
                <a:gd name="T6" fmla="*/ 10 w 12"/>
                <a:gd name="T7" fmla="*/ 10 h 19"/>
                <a:gd name="T8" fmla="*/ 10 w 12"/>
                <a:gd name="T9" fmla="*/ 8 h 19"/>
                <a:gd name="T10" fmla="*/ 8 w 12"/>
                <a:gd name="T11" fmla="*/ 6 h 19"/>
                <a:gd name="T12" fmla="*/ 7 w 12"/>
                <a:gd name="T13" fmla="*/ 5 h 19"/>
                <a:gd name="T14" fmla="*/ 5 w 12"/>
                <a:gd name="T15" fmla="*/ 4 h 19"/>
                <a:gd name="T16" fmla="*/ 4 w 12"/>
                <a:gd name="T17" fmla="*/ 3 h 19"/>
                <a:gd name="T18" fmla="*/ 3 w 12"/>
                <a:gd name="T19" fmla="*/ 3 h 19"/>
                <a:gd name="T20" fmla="*/ 3 w 12"/>
                <a:gd name="T21" fmla="*/ 2 h 19"/>
                <a:gd name="T22" fmla="*/ 3 w 12"/>
                <a:gd name="T23" fmla="*/ 2 h 19"/>
                <a:gd name="T24" fmla="*/ 3 w 12"/>
                <a:gd name="T25" fmla="*/ 1 h 19"/>
                <a:gd name="T26" fmla="*/ 2 w 12"/>
                <a:gd name="T27" fmla="*/ 1 h 19"/>
                <a:gd name="T28" fmla="*/ 2 w 12"/>
                <a:gd name="T29" fmla="*/ 0 h 19"/>
                <a:gd name="T30" fmla="*/ 1 w 12"/>
                <a:gd name="T31" fmla="*/ 0 h 19"/>
                <a:gd name="T32" fmla="*/ 1 w 12"/>
                <a:gd name="T33" fmla="*/ 1 h 19"/>
                <a:gd name="T34" fmla="*/ 1 w 12"/>
                <a:gd name="T35" fmla="*/ 1 h 19"/>
                <a:gd name="T36" fmla="*/ 1 w 12"/>
                <a:gd name="T37" fmla="*/ 1 h 19"/>
                <a:gd name="T38" fmla="*/ 0 w 12"/>
                <a:gd name="T39" fmla="*/ 1 h 19"/>
                <a:gd name="T40" fmla="*/ 0 w 12"/>
                <a:gd name="T41" fmla="*/ 2 h 19"/>
                <a:gd name="T42" fmla="*/ 1 w 12"/>
                <a:gd name="T43" fmla="*/ 2 h 19"/>
                <a:gd name="T44" fmla="*/ 1 w 12"/>
                <a:gd name="T45" fmla="*/ 3 h 19"/>
                <a:gd name="T46" fmla="*/ 1 w 12"/>
                <a:gd name="T47" fmla="*/ 4 h 19"/>
                <a:gd name="T48" fmla="*/ 2 w 12"/>
                <a:gd name="T49" fmla="*/ 5 h 19"/>
                <a:gd name="T50" fmla="*/ 3 w 12"/>
                <a:gd name="T51" fmla="*/ 5 h 19"/>
                <a:gd name="T52" fmla="*/ 4 w 12"/>
                <a:gd name="T53" fmla="*/ 6 h 19"/>
                <a:gd name="T54" fmla="*/ 5 w 12"/>
                <a:gd name="T55" fmla="*/ 6 h 19"/>
                <a:gd name="T56" fmla="*/ 5 w 12"/>
                <a:gd name="T57" fmla="*/ 7 h 19"/>
                <a:gd name="T58" fmla="*/ 6 w 12"/>
                <a:gd name="T59" fmla="*/ 7 h 19"/>
                <a:gd name="T60" fmla="*/ 7 w 12"/>
                <a:gd name="T61" fmla="*/ 8 h 19"/>
                <a:gd name="T62" fmla="*/ 8 w 12"/>
                <a:gd name="T63" fmla="*/ 9 h 19"/>
                <a:gd name="T64" fmla="*/ 9 w 12"/>
                <a:gd name="T65" fmla="*/ 10 h 19"/>
                <a:gd name="T66" fmla="*/ 9 w 12"/>
                <a:gd name="T67" fmla="*/ 11 h 19"/>
                <a:gd name="T68" fmla="*/ 9 w 12"/>
                <a:gd name="T69" fmla="*/ 12 h 19"/>
                <a:gd name="T70" fmla="*/ 9 w 12"/>
                <a:gd name="T71" fmla="*/ 13 h 19"/>
                <a:gd name="T72" fmla="*/ 9 w 12"/>
                <a:gd name="T73" fmla="*/ 14 h 19"/>
                <a:gd name="T74" fmla="*/ 9 w 12"/>
                <a:gd name="T75" fmla="*/ 15 h 19"/>
                <a:gd name="T76" fmla="*/ 9 w 12"/>
                <a:gd name="T77" fmla="*/ 17 h 19"/>
                <a:gd name="T78" fmla="*/ 9 w 12"/>
                <a:gd name="T79" fmla="*/ 17 h 19"/>
                <a:gd name="T80" fmla="*/ 9 w 12"/>
                <a:gd name="T81" fmla="*/ 18 h 19"/>
                <a:gd name="T82" fmla="*/ 10 w 12"/>
                <a:gd name="T83" fmla="*/ 18 h 19"/>
                <a:gd name="T84" fmla="*/ 10 w 12"/>
                <a:gd name="T85" fmla="*/ 18 h 19"/>
                <a:gd name="T86" fmla="*/ 10 w 12"/>
                <a:gd name="T87" fmla="*/ 17 h 19"/>
                <a:gd name="T88" fmla="*/ 11 w 12"/>
                <a:gd name="T89" fmla="*/ 17 h 19"/>
                <a:gd name="T90" fmla="*/ 11 w 12"/>
                <a:gd name="T91" fmla="*/ 17 h 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
                <a:gd name="T139" fmla="*/ 0 h 19"/>
                <a:gd name="T140" fmla="*/ 12 w 12"/>
                <a:gd name="T141" fmla="*/ 19 h 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 h="19">
                  <a:moveTo>
                    <a:pt x="11" y="17"/>
                  </a:moveTo>
                  <a:lnTo>
                    <a:pt x="11" y="14"/>
                  </a:lnTo>
                  <a:lnTo>
                    <a:pt x="11" y="12"/>
                  </a:lnTo>
                  <a:lnTo>
                    <a:pt x="10" y="10"/>
                  </a:lnTo>
                  <a:lnTo>
                    <a:pt x="10" y="8"/>
                  </a:lnTo>
                  <a:lnTo>
                    <a:pt x="8" y="6"/>
                  </a:lnTo>
                  <a:lnTo>
                    <a:pt x="7" y="5"/>
                  </a:lnTo>
                  <a:lnTo>
                    <a:pt x="5" y="4"/>
                  </a:lnTo>
                  <a:lnTo>
                    <a:pt x="4" y="3"/>
                  </a:lnTo>
                  <a:lnTo>
                    <a:pt x="3" y="3"/>
                  </a:lnTo>
                  <a:lnTo>
                    <a:pt x="3" y="2"/>
                  </a:lnTo>
                  <a:lnTo>
                    <a:pt x="3" y="1"/>
                  </a:lnTo>
                  <a:lnTo>
                    <a:pt x="2" y="1"/>
                  </a:lnTo>
                  <a:lnTo>
                    <a:pt x="2" y="0"/>
                  </a:lnTo>
                  <a:lnTo>
                    <a:pt x="1" y="0"/>
                  </a:lnTo>
                  <a:lnTo>
                    <a:pt x="1" y="1"/>
                  </a:lnTo>
                  <a:lnTo>
                    <a:pt x="0" y="1"/>
                  </a:lnTo>
                  <a:lnTo>
                    <a:pt x="0" y="2"/>
                  </a:lnTo>
                  <a:lnTo>
                    <a:pt x="1" y="2"/>
                  </a:lnTo>
                  <a:lnTo>
                    <a:pt x="1" y="3"/>
                  </a:lnTo>
                  <a:lnTo>
                    <a:pt x="1" y="4"/>
                  </a:lnTo>
                  <a:lnTo>
                    <a:pt x="2" y="5"/>
                  </a:lnTo>
                  <a:lnTo>
                    <a:pt x="3" y="5"/>
                  </a:lnTo>
                  <a:lnTo>
                    <a:pt x="4" y="6"/>
                  </a:lnTo>
                  <a:lnTo>
                    <a:pt x="5" y="6"/>
                  </a:lnTo>
                  <a:lnTo>
                    <a:pt x="5" y="7"/>
                  </a:lnTo>
                  <a:lnTo>
                    <a:pt x="6" y="7"/>
                  </a:lnTo>
                  <a:lnTo>
                    <a:pt x="7" y="8"/>
                  </a:lnTo>
                  <a:lnTo>
                    <a:pt x="8" y="9"/>
                  </a:lnTo>
                  <a:lnTo>
                    <a:pt x="9" y="10"/>
                  </a:lnTo>
                  <a:lnTo>
                    <a:pt x="9" y="11"/>
                  </a:lnTo>
                  <a:lnTo>
                    <a:pt x="9" y="12"/>
                  </a:lnTo>
                  <a:lnTo>
                    <a:pt x="9" y="13"/>
                  </a:lnTo>
                  <a:lnTo>
                    <a:pt x="9" y="14"/>
                  </a:lnTo>
                  <a:lnTo>
                    <a:pt x="9" y="15"/>
                  </a:lnTo>
                  <a:lnTo>
                    <a:pt x="9" y="17"/>
                  </a:lnTo>
                  <a:lnTo>
                    <a:pt x="9" y="18"/>
                  </a:lnTo>
                  <a:lnTo>
                    <a:pt x="10" y="18"/>
                  </a:lnTo>
                  <a:lnTo>
                    <a:pt x="10" y="17"/>
                  </a:lnTo>
                  <a:lnTo>
                    <a:pt x="11" y="17"/>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0" name="Freeform 181"/>
            <p:cNvSpPr>
              <a:spLocks/>
            </p:cNvSpPr>
            <p:nvPr/>
          </p:nvSpPr>
          <p:spPr bwMode="auto">
            <a:xfrm>
              <a:off x="787" y="2802"/>
              <a:ext cx="48" cy="91"/>
            </a:xfrm>
            <a:custGeom>
              <a:avLst/>
              <a:gdLst>
                <a:gd name="T0" fmla="*/ 41 w 48"/>
                <a:gd name="T1" fmla="*/ 5 h 91"/>
                <a:gd name="T2" fmla="*/ 36 w 48"/>
                <a:gd name="T3" fmla="*/ 14 h 91"/>
                <a:gd name="T4" fmla="*/ 32 w 48"/>
                <a:gd name="T5" fmla="*/ 23 h 91"/>
                <a:gd name="T6" fmla="*/ 28 w 48"/>
                <a:gd name="T7" fmla="*/ 32 h 91"/>
                <a:gd name="T8" fmla="*/ 25 w 48"/>
                <a:gd name="T9" fmla="*/ 41 h 91"/>
                <a:gd name="T10" fmla="*/ 25 w 48"/>
                <a:gd name="T11" fmla="*/ 43 h 91"/>
                <a:gd name="T12" fmla="*/ 27 w 48"/>
                <a:gd name="T13" fmla="*/ 53 h 91"/>
                <a:gd name="T14" fmla="*/ 24 w 48"/>
                <a:gd name="T15" fmla="*/ 65 h 91"/>
                <a:gd name="T16" fmla="*/ 16 w 48"/>
                <a:gd name="T17" fmla="*/ 76 h 91"/>
                <a:gd name="T18" fmla="*/ 7 w 48"/>
                <a:gd name="T19" fmla="*/ 85 h 91"/>
                <a:gd name="T20" fmla="*/ 2 w 48"/>
                <a:gd name="T21" fmla="*/ 88 h 91"/>
                <a:gd name="T22" fmla="*/ 2 w 48"/>
                <a:gd name="T23" fmla="*/ 87 h 91"/>
                <a:gd name="T24" fmla="*/ 1 w 48"/>
                <a:gd name="T25" fmla="*/ 86 h 91"/>
                <a:gd name="T26" fmla="*/ 0 w 48"/>
                <a:gd name="T27" fmla="*/ 88 h 91"/>
                <a:gd name="T28" fmla="*/ 1 w 48"/>
                <a:gd name="T29" fmla="*/ 90 h 91"/>
                <a:gd name="T30" fmla="*/ 6 w 48"/>
                <a:gd name="T31" fmla="*/ 90 h 91"/>
                <a:gd name="T32" fmla="*/ 12 w 48"/>
                <a:gd name="T33" fmla="*/ 86 h 91"/>
                <a:gd name="T34" fmla="*/ 18 w 48"/>
                <a:gd name="T35" fmla="*/ 78 h 91"/>
                <a:gd name="T36" fmla="*/ 23 w 48"/>
                <a:gd name="T37" fmla="*/ 71 h 91"/>
                <a:gd name="T38" fmla="*/ 27 w 48"/>
                <a:gd name="T39" fmla="*/ 66 h 91"/>
                <a:gd name="T40" fmla="*/ 30 w 48"/>
                <a:gd name="T41" fmla="*/ 61 h 91"/>
                <a:gd name="T42" fmla="*/ 31 w 48"/>
                <a:gd name="T43" fmla="*/ 56 h 91"/>
                <a:gd name="T44" fmla="*/ 31 w 48"/>
                <a:gd name="T45" fmla="*/ 50 h 91"/>
                <a:gd name="T46" fmla="*/ 28 w 48"/>
                <a:gd name="T47" fmla="*/ 41 h 91"/>
                <a:gd name="T48" fmla="*/ 30 w 48"/>
                <a:gd name="T49" fmla="*/ 37 h 91"/>
                <a:gd name="T50" fmla="*/ 33 w 48"/>
                <a:gd name="T51" fmla="*/ 28 h 91"/>
                <a:gd name="T52" fmla="*/ 37 w 48"/>
                <a:gd name="T53" fmla="*/ 20 h 91"/>
                <a:gd name="T54" fmla="*/ 42 w 48"/>
                <a:gd name="T55" fmla="*/ 12 h 91"/>
                <a:gd name="T56" fmla="*/ 46 w 48"/>
                <a:gd name="T57" fmla="*/ 3 h 91"/>
                <a:gd name="T58" fmla="*/ 47 w 48"/>
                <a:gd name="T59" fmla="*/ 2 h 91"/>
                <a:gd name="T60" fmla="*/ 46 w 48"/>
                <a:gd name="T61" fmla="*/ 0 h 91"/>
                <a:gd name="T62" fmla="*/ 45 w 48"/>
                <a:gd name="T63" fmla="*/ 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
                <a:gd name="T97" fmla="*/ 0 h 91"/>
                <a:gd name="T98" fmla="*/ 48 w 48"/>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 h="91">
                  <a:moveTo>
                    <a:pt x="44" y="1"/>
                  </a:moveTo>
                  <a:lnTo>
                    <a:pt x="41" y="5"/>
                  </a:lnTo>
                  <a:lnTo>
                    <a:pt x="39" y="10"/>
                  </a:lnTo>
                  <a:lnTo>
                    <a:pt x="36" y="14"/>
                  </a:lnTo>
                  <a:lnTo>
                    <a:pt x="34" y="18"/>
                  </a:lnTo>
                  <a:lnTo>
                    <a:pt x="32" y="23"/>
                  </a:lnTo>
                  <a:lnTo>
                    <a:pt x="30" y="27"/>
                  </a:lnTo>
                  <a:lnTo>
                    <a:pt x="28" y="32"/>
                  </a:lnTo>
                  <a:lnTo>
                    <a:pt x="26" y="36"/>
                  </a:lnTo>
                  <a:lnTo>
                    <a:pt x="25" y="41"/>
                  </a:lnTo>
                  <a:lnTo>
                    <a:pt x="25" y="42"/>
                  </a:lnTo>
                  <a:lnTo>
                    <a:pt x="25" y="43"/>
                  </a:lnTo>
                  <a:lnTo>
                    <a:pt x="26" y="47"/>
                  </a:lnTo>
                  <a:lnTo>
                    <a:pt x="27" y="53"/>
                  </a:lnTo>
                  <a:lnTo>
                    <a:pt x="26" y="59"/>
                  </a:lnTo>
                  <a:lnTo>
                    <a:pt x="24" y="65"/>
                  </a:lnTo>
                  <a:lnTo>
                    <a:pt x="21" y="70"/>
                  </a:lnTo>
                  <a:lnTo>
                    <a:pt x="16" y="76"/>
                  </a:lnTo>
                  <a:lnTo>
                    <a:pt x="12" y="80"/>
                  </a:lnTo>
                  <a:lnTo>
                    <a:pt x="7" y="85"/>
                  </a:lnTo>
                  <a:lnTo>
                    <a:pt x="2" y="89"/>
                  </a:lnTo>
                  <a:lnTo>
                    <a:pt x="2" y="88"/>
                  </a:lnTo>
                  <a:lnTo>
                    <a:pt x="2" y="87"/>
                  </a:lnTo>
                  <a:lnTo>
                    <a:pt x="2" y="86"/>
                  </a:lnTo>
                  <a:lnTo>
                    <a:pt x="1" y="86"/>
                  </a:lnTo>
                  <a:lnTo>
                    <a:pt x="0" y="87"/>
                  </a:lnTo>
                  <a:lnTo>
                    <a:pt x="0" y="88"/>
                  </a:lnTo>
                  <a:lnTo>
                    <a:pt x="0" y="89"/>
                  </a:lnTo>
                  <a:lnTo>
                    <a:pt x="1" y="90"/>
                  </a:lnTo>
                  <a:lnTo>
                    <a:pt x="2" y="90"/>
                  </a:lnTo>
                  <a:lnTo>
                    <a:pt x="6" y="90"/>
                  </a:lnTo>
                  <a:lnTo>
                    <a:pt x="9" y="88"/>
                  </a:lnTo>
                  <a:lnTo>
                    <a:pt x="12" y="86"/>
                  </a:lnTo>
                  <a:lnTo>
                    <a:pt x="15" y="83"/>
                  </a:lnTo>
                  <a:lnTo>
                    <a:pt x="18" y="78"/>
                  </a:lnTo>
                  <a:lnTo>
                    <a:pt x="21" y="75"/>
                  </a:lnTo>
                  <a:lnTo>
                    <a:pt x="23" y="71"/>
                  </a:lnTo>
                  <a:lnTo>
                    <a:pt x="26" y="68"/>
                  </a:lnTo>
                  <a:lnTo>
                    <a:pt x="27" y="66"/>
                  </a:lnTo>
                  <a:lnTo>
                    <a:pt x="29" y="64"/>
                  </a:lnTo>
                  <a:lnTo>
                    <a:pt x="30" y="61"/>
                  </a:lnTo>
                  <a:lnTo>
                    <a:pt x="31" y="59"/>
                  </a:lnTo>
                  <a:lnTo>
                    <a:pt x="31" y="56"/>
                  </a:lnTo>
                  <a:lnTo>
                    <a:pt x="31" y="53"/>
                  </a:lnTo>
                  <a:lnTo>
                    <a:pt x="31" y="50"/>
                  </a:lnTo>
                  <a:lnTo>
                    <a:pt x="30" y="48"/>
                  </a:lnTo>
                  <a:lnTo>
                    <a:pt x="28" y="41"/>
                  </a:lnTo>
                  <a:lnTo>
                    <a:pt x="28" y="43"/>
                  </a:lnTo>
                  <a:lnTo>
                    <a:pt x="30" y="37"/>
                  </a:lnTo>
                  <a:lnTo>
                    <a:pt x="31" y="32"/>
                  </a:lnTo>
                  <a:lnTo>
                    <a:pt x="33" y="28"/>
                  </a:lnTo>
                  <a:lnTo>
                    <a:pt x="35" y="23"/>
                  </a:lnTo>
                  <a:lnTo>
                    <a:pt x="37" y="20"/>
                  </a:lnTo>
                  <a:lnTo>
                    <a:pt x="40" y="15"/>
                  </a:lnTo>
                  <a:lnTo>
                    <a:pt x="42" y="12"/>
                  </a:lnTo>
                  <a:lnTo>
                    <a:pt x="45" y="7"/>
                  </a:lnTo>
                  <a:lnTo>
                    <a:pt x="46" y="3"/>
                  </a:lnTo>
                  <a:lnTo>
                    <a:pt x="47" y="3"/>
                  </a:lnTo>
                  <a:lnTo>
                    <a:pt x="47" y="2"/>
                  </a:lnTo>
                  <a:lnTo>
                    <a:pt x="46" y="1"/>
                  </a:lnTo>
                  <a:lnTo>
                    <a:pt x="46" y="0"/>
                  </a:lnTo>
                  <a:lnTo>
                    <a:pt x="45" y="0"/>
                  </a:lnTo>
                  <a:lnTo>
                    <a:pt x="44"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1" name="Freeform 182"/>
            <p:cNvSpPr>
              <a:spLocks/>
            </p:cNvSpPr>
            <p:nvPr/>
          </p:nvSpPr>
          <p:spPr bwMode="auto">
            <a:xfrm>
              <a:off x="806" y="2775"/>
              <a:ext cx="31" cy="16"/>
            </a:xfrm>
            <a:custGeom>
              <a:avLst/>
              <a:gdLst>
                <a:gd name="T0" fmla="*/ 26 w 31"/>
                <a:gd name="T1" fmla="*/ 12 h 16"/>
                <a:gd name="T2" fmla="*/ 23 w 31"/>
                <a:gd name="T3" fmla="*/ 11 h 16"/>
                <a:gd name="T4" fmla="*/ 18 w 31"/>
                <a:gd name="T5" fmla="*/ 10 h 16"/>
                <a:gd name="T6" fmla="*/ 14 w 31"/>
                <a:gd name="T7" fmla="*/ 8 h 16"/>
                <a:gd name="T8" fmla="*/ 10 w 31"/>
                <a:gd name="T9" fmla="*/ 6 h 16"/>
                <a:gd name="T10" fmla="*/ 10 w 31"/>
                <a:gd name="T11" fmla="*/ 5 h 16"/>
                <a:gd name="T12" fmla="*/ 8 w 31"/>
                <a:gd name="T13" fmla="*/ 1 h 16"/>
                <a:gd name="T14" fmla="*/ 8 w 31"/>
                <a:gd name="T15" fmla="*/ 1 h 16"/>
                <a:gd name="T16" fmla="*/ 5 w 31"/>
                <a:gd name="T17" fmla="*/ 0 h 16"/>
                <a:gd name="T18" fmla="*/ 3 w 31"/>
                <a:gd name="T19" fmla="*/ 0 h 16"/>
                <a:gd name="T20" fmla="*/ 2 w 31"/>
                <a:gd name="T21" fmla="*/ 0 h 16"/>
                <a:gd name="T22" fmla="*/ 0 w 31"/>
                <a:gd name="T23" fmla="*/ 0 h 16"/>
                <a:gd name="T24" fmla="*/ 0 w 31"/>
                <a:gd name="T25" fmla="*/ 1 h 16"/>
                <a:gd name="T26" fmla="*/ 1 w 31"/>
                <a:gd name="T27" fmla="*/ 2 h 16"/>
                <a:gd name="T28" fmla="*/ 2 w 31"/>
                <a:gd name="T29" fmla="*/ 2 h 16"/>
                <a:gd name="T30" fmla="*/ 5 w 31"/>
                <a:gd name="T31" fmla="*/ 3 h 16"/>
                <a:gd name="T32" fmla="*/ 6 w 31"/>
                <a:gd name="T33" fmla="*/ 2 h 16"/>
                <a:gd name="T34" fmla="*/ 6 w 31"/>
                <a:gd name="T35" fmla="*/ 3 h 16"/>
                <a:gd name="T36" fmla="*/ 6 w 31"/>
                <a:gd name="T37" fmla="*/ 4 h 16"/>
                <a:gd name="T38" fmla="*/ 7 w 31"/>
                <a:gd name="T39" fmla="*/ 6 h 16"/>
                <a:gd name="T40" fmla="*/ 8 w 31"/>
                <a:gd name="T41" fmla="*/ 7 h 16"/>
                <a:gd name="T42" fmla="*/ 8 w 31"/>
                <a:gd name="T43" fmla="*/ 8 h 16"/>
                <a:gd name="T44" fmla="*/ 8 w 31"/>
                <a:gd name="T45" fmla="*/ 8 h 16"/>
                <a:gd name="T46" fmla="*/ 9 w 31"/>
                <a:gd name="T47" fmla="*/ 9 h 16"/>
                <a:gd name="T48" fmla="*/ 11 w 31"/>
                <a:gd name="T49" fmla="*/ 10 h 16"/>
                <a:gd name="T50" fmla="*/ 13 w 31"/>
                <a:gd name="T51" fmla="*/ 10 h 16"/>
                <a:gd name="T52" fmla="*/ 15 w 31"/>
                <a:gd name="T53" fmla="*/ 11 h 16"/>
                <a:gd name="T54" fmla="*/ 18 w 31"/>
                <a:gd name="T55" fmla="*/ 13 h 16"/>
                <a:gd name="T56" fmla="*/ 23 w 31"/>
                <a:gd name="T57" fmla="*/ 14 h 16"/>
                <a:gd name="T58" fmla="*/ 26 w 31"/>
                <a:gd name="T59" fmla="*/ 14 h 16"/>
                <a:gd name="T60" fmla="*/ 28 w 31"/>
                <a:gd name="T61" fmla="*/ 15 h 16"/>
                <a:gd name="T62" fmla="*/ 29 w 31"/>
                <a:gd name="T63" fmla="*/ 15 h 16"/>
                <a:gd name="T64" fmla="*/ 30 w 31"/>
                <a:gd name="T65" fmla="*/ 14 h 16"/>
                <a:gd name="T66" fmla="*/ 30 w 31"/>
                <a:gd name="T67" fmla="*/ 13 h 16"/>
                <a:gd name="T68" fmla="*/ 29 w 31"/>
                <a:gd name="T69" fmla="*/ 13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
                <a:gd name="T106" fmla="*/ 0 h 16"/>
                <a:gd name="T107" fmla="*/ 31 w 31"/>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 h="16">
                  <a:moveTo>
                    <a:pt x="29" y="13"/>
                  </a:moveTo>
                  <a:lnTo>
                    <a:pt x="26" y="12"/>
                  </a:lnTo>
                  <a:lnTo>
                    <a:pt x="24" y="12"/>
                  </a:lnTo>
                  <a:lnTo>
                    <a:pt x="23" y="11"/>
                  </a:lnTo>
                  <a:lnTo>
                    <a:pt x="20" y="11"/>
                  </a:lnTo>
                  <a:lnTo>
                    <a:pt x="18" y="10"/>
                  </a:lnTo>
                  <a:lnTo>
                    <a:pt x="17" y="9"/>
                  </a:lnTo>
                  <a:lnTo>
                    <a:pt x="14" y="8"/>
                  </a:lnTo>
                  <a:lnTo>
                    <a:pt x="12" y="8"/>
                  </a:lnTo>
                  <a:lnTo>
                    <a:pt x="10" y="6"/>
                  </a:lnTo>
                  <a:lnTo>
                    <a:pt x="11" y="7"/>
                  </a:lnTo>
                  <a:lnTo>
                    <a:pt x="10" y="5"/>
                  </a:lnTo>
                  <a:lnTo>
                    <a:pt x="10" y="4"/>
                  </a:lnTo>
                  <a:lnTo>
                    <a:pt x="8" y="1"/>
                  </a:lnTo>
                  <a:lnTo>
                    <a:pt x="5" y="0"/>
                  </a:lnTo>
                  <a:lnTo>
                    <a:pt x="4" y="0"/>
                  </a:lnTo>
                  <a:lnTo>
                    <a:pt x="3" y="0"/>
                  </a:lnTo>
                  <a:lnTo>
                    <a:pt x="2" y="0"/>
                  </a:lnTo>
                  <a:lnTo>
                    <a:pt x="1" y="0"/>
                  </a:lnTo>
                  <a:lnTo>
                    <a:pt x="0" y="0"/>
                  </a:lnTo>
                  <a:lnTo>
                    <a:pt x="0" y="1"/>
                  </a:lnTo>
                  <a:lnTo>
                    <a:pt x="0" y="2"/>
                  </a:lnTo>
                  <a:lnTo>
                    <a:pt x="1" y="2"/>
                  </a:lnTo>
                  <a:lnTo>
                    <a:pt x="2" y="2"/>
                  </a:lnTo>
                  <a:lnTo>
                    <a:pt x="3" y="2"/>
                  </a:lnTo>
                  <a:lnTo>
                    <a:pt x="5" y="3"/>
                  </a:lnTo>
                  <a:lnTo>
                    <a:pt x="6" y="3"/>
                  </a:lnTo>
                  <a:lnTo>
                    <a:pt x="6" y="2"/>
                  </a:lnTo>
                  <a:lnTo>
                    <a:pt x="5" y="2"/>
                  </a:lnTo>
                  <a:lnTo>
                    <a:pt x="6" y="3"/>
                  </a:lnTo>
                  <a:lnTo>
                    <a:pt x="6" y="4"/>
                  </a:lnTo>
                  <a:lnTo>
                    <a:pt x="7" y="5"/>
                  </a:lnTo>
                  <a:lnTo>
                    <a:pt x="7" y="6"/>
                  </a:lnTo>
                  <a:lnTo>
                    <a:pt x="8" y="6"/>
                  </a:lnTo>
                  <a:lnTo>
                    <a:pt x="8" y="7"/>
                  </a:lnTo>
                  <a:lnTo>
                    <a:pt x="8" y="8"/>
                  </a:lnTo>
                  <a:lnTo>
                    <a:pt x="9" y="8"/>
                  </a:lnTo>
                  <a:lnTo>
                    <a:pt x="9" y="9"/>
                  </a:lnTo>
                  <a:lnTo>
                    <a:pt x="10" y="9"/>
                  </a:lnTo>
                  <a:lnTo>
                    <a:pt x="11" y="10"/>
                  </a:lnTo>
                  <a:lnTo>
                    <a:pt x="12" y="10"/>
                  </a:lnTo>
                  <a:lnTo>
                    <a:pt x="13" y="10"/>
                  </a:lnTo>
                  <a:lnTo>
                    <a:pt x="14" y="11"/>
                  </a:lnTo>
                  <a:lnTo>
                    <a:pt x="15" y="11"/>
                  </a:lnTo>
                  <a:lnTo>
                    <a:pt x="17" y="12"/>
                  </a:lnTo>
                  <a:lnTo>
                    <a:pt x="18" y="13"/>
                  </a:lnTo>
                  <a:lnTo>
                    <a:pt x="20" y="13"/>
                  </a:lnTo>
                  <a:lnTo>
                    <a:pt x="23" y="14"/>
                  </a:lnTo>
                  <a:lnTo>
                    <a:pt x="24" y="14"/>
                  </a:lnTo>
                  <a:lnTo>
                    <a:pt x="26" y="14"/>
                  </a:lnTo>
                  <a:lnTo>
                    <a:pt x="27" y="15"/>
                  </a:lnTo>
                  <a:lnTo>
                    <a:pt x="28" y="15"/>
                  </a:lnTo>
                  <a:lnTo>
                    <a:pt x="29" y="15"/>
                  </a:lnTo>
                  <a:lnTo>
                    <a:pt x="29" y="14"/>
                  </a:lnTo>
                  <a:lnTo>
                    <a:pt x="30" y="14"/>
                  </a:lnTo>
                  <a:lnTo>
                    <a:pt x="30" y="13"/>
                  </a:lnTo>
                  <a:lnTo>
                    <a:pt x="29" y="1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2" name="Freeform 183"/>
            <p:cNvSpPr>
              <a:spLocks/>
            </p:cNvSpPr>
            <p:nvPr/>
          </p:nvSpPr>
          <p:spPr bwMode="auto">
            <a:xfrm>
              <a:off x="744" y="2650"/>
              <a:ext cx="148" cy="56"/>
            </a:xfrm>
            <a:custGeom>
              <a:avLst/>
              <a:gdLst>
                <a:gd name="T0" fmla="*/ 140 w 148"/>
                <a:gd name="T1" fmla="*/ 3 h 56"/>
                <a:gd name="T2" fmla="*/ 134 w 148"/>
                <a:gd name="T3" fmla="*/ 8 h 56"/>
                <a:gd name="T4" fmla="*/ 127 w 148"/>
                <a:gd name="T5" fmla="*/ 14 h 56"/>
                <a:gd name="T6" fmla="*/ 121 w 148"/>
                <a:gd name="T7" fmla="*/ 20 h 56"/>
                <a:gd name="T8" fmla="*/ 112 w 148"/>
                <a:gd name="T9" fmla="*/ 25 h 56"/>
                <a:gd name="T10" fmla="*/ 103 w 148"/>
                <a:gd name="T11" fmla="*/ 27 h 56"/>
                <a:gd name="T12" fmla="*/ 94 w 148"/>
                <a:gd name="T13" fmla="*/ 29 h 56"/>
                <a:gd name="T14" fmla="*/ 84 w 148"/>
                <a:gd name="T15" fmla="*/ 30 h 56"/>
                <a:gd name="T16" fmla="*/ 74 w 148"/>
                <a:gd name="T17" fmla="*/ 31 h 56"/>
                <a:gd name="T18" fmla="*/ 64 w 148"/>
                <a:gd name="T19" fmla="*/ 36 h 56"/>
                <a:gd name="T20" fmla="*/ 54 w 148"/>
                <a:gd name="T21" fmla="*/ 40 h 56"/>
                <a:gd name="T22" fmla="*/ 45 w 148"/>
                <a:gd name="T23" fmla="*/ 44 h 56"/>
                <a:gd name="T24" fmla="*/ 35 w 148"/>
                <a:gd name="T25" fmla="*/ 47 h 56"/>
                <a:gd name="T26" fmla="*/ 25 w 148"/>
                <a:gd name="T27" fmla="*/ 48 h 56"/>
                <a:gd name="T28" fmla="*/ 16 w 148"/>
                <a:gd name="T29" fmla="*/ 50 h 56"/>
                <a:gd name="T30" fmla="*/ 7 w 148"/>
                <a:gd name="T31" fmla="*/ 51 h 56"/>
                <a:gd name="T32" fmla="*/ 1 w 148"/>
                <a:gd name="T33" fmla="*/ 52 h 56"/>
                <a:gd name="T34" fmla="*/ 0 w 148"/>
                <a:gd name="T35" fmla="*/ 52 h 56"/>
                <a:gd name="T36" fmla="*/ 0 w 148"/>
                <a:gd name="T37" fmla="*/ 54 h 56"/>
                <a:gd name="T38" fmla="*/ 1 w 148"/>
                <a:gd name="T39" fmla="*/ 55 h 56"/>
                <a:gd name="T40" fmla="*/ 7 w 148"/>
                <a:gd name="T41" fmla="*/ 54 h 56"/>
                <a:gd name="T42" fmla="*/ 16 w 148"/>
                <a:gd name="T43" fmla="*/ 53 h 56"/>
                <a:gd name="T44" fmla="*/ 24 w 148"/>
                <a:gd name="T45" fmla="*/ 52 h 56"/>
                <a:gd name="T46" fmla="*/ 34 w 148"/>
                <a:gd name="T47" fmla="*/ 51 h 56"/>
                <a:gd name="T48" fmla="*/ 43 w 148"/>
                <a:gd name="T49" fmla="*/ 48 h 56"/>
                <a:gd name="T50" fmla="*/ 52 w 148"/>
                <a:gd name="T51" fmla="*/ 45 h 56"/>
                <a:gd name="T52" fmla="*/ 61 w 148"/>
                <a:gd name="T53" fmla="*/ 40 h 56"/>
                <a:gd name="T54" fmla="*/ 70 w 148"/>
                <a:gd name="T55" fmla="*/ 36 h 56"/>
                <a:gd name="T56" fmla="*/ 81 w 148"/>
                <a:gd name="T57" fmla="*/ 34 h 56"/>
                <a:gd name="T58" fmla="*/ 93 w 148"/>
                <a:gd name="T59" fmla="*/ 33 h 56"/>
                <a:gd name="T60" fmla="*/ 104 w 148"/>
                <a:gd name="T61" fmla="*/ 31 h 56"/>
                <a:gd name="T62" fmla="*/ 114 w 148"/>
                <a:gd name="T63" fmla="*/ 28 h 56"/>
                <a:gd name="T64" fmla="*/ 124 w 148"/>
                <a:gd name="T65" fmla="*/ 24 h 56"/>
                <a:gd name="T66" fmla="*/ 130 w 148"/>
                <a:gd name="T67" fmla="*/ 18 h 56"/>
                <a:gd name="T68" fmla="*/ 136 w 148"/>
                <a:gd name="T69" fmla="*/ 11 h 56"/>
                <a:gd name="T70" fmla="*/ 142 w 148"/>
                <a:gd name="T71" fmla="*/ 5 h 56"/>
                <a:gd name="T72" fmla="*/ 147 w 148"/>
                <a:gd name="T73" fmla="*/ 3 h 56"/>
                <a:gd name="T74" fmla="*/ 147 w 148"/>
                <a:gd name="T75" fmla="*/ 1 h 56"/>
                <a:gd name="T76" fmla="*/ 146 w 148"/>
                <a:gd name="T77" fmla="*/ 0 h 56"/>
                <a:gd name="T78" fmla="*/ 144 w 148"/>
                <a:gd name="T79" fmla="*/ 0 h 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8"/>
                <a:gd name="T121" fmla="*/ 0 h 56"/>
                <a:gd name="T122" fmla="*/ 148 w 148"/>
                <a:gd name="T123" fmla="*/ 56 h 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8" h="56">
                  <a:moveTo>
                    <a:pt x="144" y="0"/>
                  </a:moveTo>
                  <a:lnTo>
                    <a:pt x="140" y="3"/>
                  </a:lnTo>
                  <a:lnTo>
                    <a:pt x="137" y="5"/>
                  </a:lnTo>
                  <a:lnTo>
                    <a:pt x="134" y="8"/>
                  </a:lnTo>
                  <a:lnTo>
                    <a:pt x="130" y="12"/>
                  </a:lnTo>
                  <a:lnTo>
                    <a:pt x="127" y="14"/>
                  </a:lnTo>
                  <a:lnTo>
                    <a:pt x="125" y="18"/>
                  </a:lnTo>
                  <a:lnTo>
                    <a:pt x="121" y="20"/>
                  </a:lnTo>
                  <a:lnTo>
                    <a:pt x="117" y="23"/>
                  </a:lnTo>
                  <a:lnTo>
                    <a:pt x="112" y="25"/>
                  </a:lnTo>
                  <a:lnTo>
                    <a:pt x="108" y="26"/>
                  </a:lnTo>
                  <a:lnTo>
                    <a:pt x="103" y="27"/>
                  </a:lnTo>
                  <a:lnTo>
                    <a:pt x="98" y="28"/>
                  </a:lnTo>
                  <a:lnTo>
                    <a:pt x="94" y="29"/>
                  </a:lnTo>
                  <a:lnTo>
                    <a:pt x="89" y="30"/>
                  </a:lnTo>
                  <a:lnTo>
                    <a:pt x="84" y="30"/>
                  </a:lnTo>
                  <a:lnTo>
                    <a:pt x="79" y="30"/>
                  </a:lnTo>
                  <a:lnTo>
                    <a:pt x="74" y="31"/>
                  </a:lnTo>
                  <a:lnTo>
                    <a:pt x="68" y="33"/>
                  </a:lnTo>
                  <a:lnTo>
                    <a:pt x="64" y="36"/>
                  </a:lnTo>
                  <a:lnTo>
                    <a:pt x="59" y="37"/>
                  </a:lnTo>
                  <a:lnTo>
                    <a:pt x="54" y="40"/>
                  </a:lnTo>
                  <a:lnTo>
                    <a:pt x="50" y="42"/>
                  </a:lnTo>
                  <a:lnTo>
                    <a:pt x="45" y="44"/>
                  </a:lnTo>
                  <a:lnTo>
                    <a:pt x="39" y="46"/>
                  </a:lnTo>
                  <a:lnTo>
                    <a:pt x="35" y="47"/>
                  </a:lnTo>
                  <a:lnTo>
                    <a:pt x="30" y="47"/>
                  </a:lnTo>
                  <a:lnTo>
                    <a:pt x="25" y="48"/>
                  </a:lnTo>
                  <a:lnTo>
                    <a:pt x="21" y="49"/>
                  </a:lnTo>
                  <a:lnTo>
                    <a:pt x="16" y="50"/>
                  </a:lnTo>
                  <a:lnTo>
                    <a:pt x="11" y="50"/>
                  </a:lnTo>
                  <a:lnTo>
                    <a:pt x="7" y="51"/>
                  </a:lnTo>
                  <a:lnTo>
                    <a:pt x="2" y="52"/>
                  </a:lnTo>
                  <a:lnTo>
                    <a:pt x="1" y="52"/>
                  </a:lnTo>
                  <a:lnTo>
                    <a:pt x="0" y="52"/>
                  </a:lnTo>
                  <a:lnTo>
                    <a:pt x="0" y="53"/>
                  </a:lnTo>
                  <a:lnTo>
                    <a:pt x="0" y="54"/>
                  </a:lnTo>
                  <a:lnTo>
                    <a:pt x="1" y="54"/>
                  </a:lnTo>
                  <a:lnTo>
                    <a:pt x="1" y="55"/>
                  </a:lnTo>
                  <a:lnTo>
                    <a:pt x="2" y="55"/>
                  </a:lnTo>
                  <a:lnTo>
                    <a:pt x="7" y="54"/>
                  </a:lnTo>
                  <a:lnTo>
                    <a:pt x="11" y="54"/>
                  </a:lnTo>
                  <a:lnTo>
                    <a:pt x="16" y="53"/>
                  </a:lnTo>
                  <a:lnTo>
                    <a:pt x="20" y="52"/>
                  </a:lnTo>
                  <a:lnTo>
                    <a:pt x="24" y="52"/>
                  </a:lnTo>
                  <a:lnTo>
                    <a:pt x="29" y="52"/>
                  </a:lnTo>
                  <a:lnTo>
                    <a:pt x="34" y="51"/>
                  </a:lnTo>
                  <a:lnTo>
                    <a:pt x="38" y="50"/>
                  </a:lnTo>
                  <a:lnTo>
                    <a:pt x="43" y="48"/>
                  </a:lnTo>
                  <a:lnTo>
                    <a:pt x="48" y="47"/>
                  </a:lnTo>
                  <a:lnTo>
                    <a:pt x="52" y="45"/>
                  </a:lnTo>
                  <a:lnTo>
                    <a:pt x="57" y="42"/>
                  </a:lnTo>
                  <a:lnTo>
                    <a:pt x="61" y="40"/>
                  </a:lnTo>
                  <a:lnTo>
                    <a:pt x="66" y="38"/>
                  </a:lnTo>
                  <a:lnTo>
                    <a:pt x="70" y="36"/>
                  </a:lnTo>
                  <a:lnTo>
                    <a:pt x="76" y="35"/>
                  </a:lnTo>
                  <a:lnTo>
                    <a:pt x="81" y="34"/>
                  </a:lnTo>
                  <a:lnTo>
                    <a:pt x="87" y="34"/>
                  </a:lnTo>
                  <a:lnTo>
                    <a:pt x="93" y="33"/>
                  </a:lnTo>
                  <a:lnTo>
                    <a:pt x="98" y="32"/>
                  </a:lnTo>
                  <a:lnTo>
                    <a:pt x="104" y="31"/>
                  </a:lnTo>
                  <a:lnTo>
                    <a:pt x="110" y="30"/>
                  </a:lnTo>
                  <a:lnTo>
                    <a:pt x="114" y="28"/>
                  </a:lnTo>
                  <a:lnTo>
                    <a:pt x="120" y="25"/>
                  </a:lnTo>
                  <a:lnTo>
                    <a:pt x="124" y="24"/>
                  </a:lnTo>
                  <a:lnTo>
                    <a:pt x="126" y="20"/>
                  </a:lnTo>
                  <a:lnTo>
                    <a:pt x="130" y="18"/>
                  </a:lnTo>
                  <a:lnTo>
                    <a:pt x="133" y="14"/>
                  </a:lnTo>
                  <a:lnTo>
                    <a:pt x="136" y="11"/>
                  </a:lnTo>
                  <a:lnTo>
                    <a:pt x="139" y="8"/>
                  </a:lnTo>
                  <a:lnTo>
                    <a:pt x="142" y="5"/>
                  </a:lnTo>
                  <a:lnTo>
                    <a:pt x="146" y="3"/>
                  </a:lnTo>
                  <a:lnTo>
                    <a:pt x="147" y="3"/>
                  </a:lnTo>
                  <a:lnTo>
                    <a:pt x="147" y="2"/>
                  </a:lnTo>
                  <a:lnTo>
                    <a:pt x="147" y="1"/>
                  </a:lnTo>
                  <a:lnTo>
                    <a:pt x="147" y="0"/>
                  </a:lnTo>
                  <a:lnTo>
                    <a:pt x="146" y="0"/>
                  </a:lnTo>
                  <a:lnTo>
                    <a:pt x="145" y="0"/>
                  </a:lnTo>
                  <a:lnTo>
                    <a:pt x="144"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3" name="Freeform 184"/>
            <p:cNvSpPr>
              <a:spLocks/>
            </p:cNvSpPr>
            <p:nvPr/>
          </p:nvSpPr>
          <p:spPr bwMode="auto">
            <a:xfrm>
              <a:off x="783" y="2658"/>
              <a:ext cx="50" cy="25"/>
            </a:xfrm>
            <a:custGeom>
              <a:avLst/>
              <a:gdLst>
                <a:gd name="T0" fmla="*/ 48 w 50"/>
                <a:gd name="T1" fmla="*/ 21 h 25"/>
                <a:gd name="T2" fmla="*/ 43 w 50"/>
                <a:gd name="T3" fmla="*/ 18 h 25"/>
                <a:gd name="T4" fmla="*/ 38 w 50"/>
                <a:gd name="T5" fmla="*/ 13 h 25"/>
                <a:gd name="T6" fmla="*/ 32 w 50"/>
                <a:gd name="T7" fmla="*/ 11 h 25"/>
                <a:gd name="T8" fmla="*/ 27 w 50"/>
                <a:gd name="T9" fmla="*/ 7 h 25"/>
                <a:gd name="T10" fmla="*/ 21 w 50"/>
                <a:gd name="T11" fmla="*/ 4 h 25"/>
                <a:gd name="T12" fmla="*/ 15 w 50"/>
                <a:gd name="T13" fmla="*/ 2 h 25"/>
                <a:gd name="T14" fmla="*/ 8 w 50"/>
                <a:gd name="T15" fmla="*/ 1 h 25"/>
                <a:gd name="T16" fmla="*/ 2 w 50"/>
                <a:gd name="T17" fmla="*/ 0 h 25"/>
                <a:gd name="T18" fmla="*/ 1 w 50"/>
                <a:gd name="T19" fmla="*/ 0 h 25"/>
                <a:gd name="T20" fmla="*/ 0 w 50"/>
                <a:gd name="T21" fmla="*/ 1 h 25"/>
                <a:gd name="T22" fmla="*/ 0 w 50"/>
                <a:gd name="T23" fmla="*/ 1 h 25"/>
                <a:gd name="T24" fmla="*/ 0 w 50"/>
                <a:gd name="T25" fmla="*/ 2 h 25"/>
                <a:gd name="T26" fmla="*/ 1 w 50"/>
                <a:gd name="T27" fmla="*/ 3 h 25"/>
                <a:gd name="T28" fmla="*/ 2 w 50"/>
                <a:gd name="T29" fmla="*/ 3 h 25"/>
                <a:gd name="T30" fmla="*/ 8 w 50"/>
                <a:gd name="T31" fmla="*/ 4 h 25"/>
                <a:gd name="T32" fmla="*/ 14 w 50"/>
                <a:gd name="T33" fmla="*/ 5 h 25"/>
                <a:gd name="T34" fmla="*/ 20 w 50"/>
                <a:gd name="T35" fmla="*/ 7 h 25"/>
                <a:gd name="T36" fmla="*/ 26 w 50"/>
                <a:gd name="T37" fmla="*/ 10 h 25"/>
                <a:gd name="T38" fmla="*/ 31 w 50"/>
                <a:gd name="T39" fmla="*/ 13 h 25"/>
                <a:gd name="T40" fmla="*/ 36 w 50"/>
                <a:gd name="T41" fmla="*/ 16 h 25"/>
                <a:gd name="T42" fmla="*/ 41 w 50"/>
                <a:gd name="T43" fmla="*/ 20 h 25"/>
                <a:gd name="T44" fmla="*/ 46 w 50"/>
                <a:gd name="T45" fmla="*/ 23 h 25"/>
                <a:gd name="T46" fmla="*/ 46 w 50"/>
                <a:gd name="T47" fmla="*/ 24 h 25"/>
                <a:gd name="T48" fmla="*/ 47 w 50"/>
                <a:gd name="T49" fmla="*/ 24 h 25"/>
                <a:gd name="T50" fmla="*/ 47 w 50"/>
                <a:gd name="T51" fmla="*/ 24 h 25"/>
                <a:gd name="T52" fmla="*/ 48 w 50"/>
                <a:gd name="T53" fmla="*/ 24 h 25"/>
                <a:gd name="T54" fmla="*/ 48 w 50"/>
                <a:gd name="T55" fmla="*/ 23 h 25"/>
                <a:gd name="T56" fmla="*/ 49 w 50"/>
                <a:gd name="T57" fmla="*/ 23 h 25"/>
                <a:gd name="T58" fmla="*/ 48 w 50"/>
                <a:gd name="T59" fmla="*/ 22 h 25"/>
                <a:gd name="T60" fmla="*/ 48 w 50"/>
                <a:gd name="T61" fmla="*/ 21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25"/>
                <a:gd name="T95" fmla="*/ 50 w 50"/>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25">
                  <a:moveTo>
                    <a:pt x="48" y="21"/>
                  </a:moveTo>
                  <a:lnTo>
                    <a:pt x="43" y="18"/>
                  </a:lnTo>
                  <a:lnTo>
                    <a:pt x="38" y="13"/>
                  </a:lnTo>
                  <a:lnTo>
                    <a:pt x="32" y="11"/>
                  </a:lnTo>
                  <a:lnTo>
                    <a:pt x="27" y="7"/>
                  </a:lnTo>
                  <a:lnTo>
                    <a:pt x="21" y="4"/>
                  </a:lnTo>
                  <a:lnTo>
                    <a:pt x="15" y="2"/>
                  </a:lnTo>
                  <a:lnTo>
                    <a:pt x="8" y="1"/>
                  </a:lnTo>
                  <a:lnTo>
                    <a:pt x="2" y="0"/>
                  </a:lnTo>
                  <a:lnTo>
                    <a:pt x="1" y="0"/>
                  </a:lnTo>
                  <a:lnTo>
                    <a:pt x="0" y="1"/>
                  </a:lnTo>
                  <a:lnTo>
                    <a:pt x="0" y="2"/>
                  </a:lnTo>
                  <a:lnTo>
                    <a:pt x="1" y="3"/>
                  </a:lnTo>
                  <a:lnTo>
                    <a:pt x="2" y="3"/>
                  </a:lnTo>
                  <a:lnTo>
                    <a:pt x="8" y="4"/>
                  </a:lnTo>
                  <a:lnTo>
                    <a:pt x="14" y="5"/>
                  </a:lnTo>
                  <a:lnTo>
                    <a:pt x="20" y="7"/>
                  </a:lnTo>
                  <a:lnTo>
                    <a:pt x="26" y="10"/>
                  </a:lnTo>
                  <a:lnTo>
                    <a:pt x="31" y="13"/>
                  </a:lnTo>
                  <a:lnTo>
                    <a:pt x="36" y="16"/>
                  </a:lnTo>
                  <a:lnTo>
                    <a:pt x="41" y="20"/>
                  </a:lnTo>
                  <a:lnTo>
                    <a:pt x="46" y="23"/>
                  </a:lnTo>
                  <a:lnTo>
                    <a:pt x="46" y="24"/>
                  </a:lnTo>
                  <a:lnTo>
                    <a:pt x="47" y="24"/>
                  </a:lnTo>
                  <a:lnTo>
                    <a:pt x="48" y="24"/>
                  </a:lnTo>
                  <a:lnTo>
                    <a:pt x="48" y="23"/>
                  </a:lnTo>
                  <a:lnTo>
                    <a:pt x="49" y="23"/>
                  </a:lnTo>
                  <a:lnTo>
                    <a:pt x="48" y="22"/>
                  </a:lnTo>
                  <a:lnTo>
                    <a:pt x="48" y="2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4" name="Freeform 185"/>
            <p:cNvSpPr>
              <a:spLocks/>
            </p:cNvSpPr>
            <p:nvPr/>
          </p:nvSpPr>
          <p:spPr bwMode="auto">
            <a:xfrm>
              <a:off x="913" y="3092"/>
              <a:ext cx="82" cy="95"/>
            </a:xfrm>
            <a:custGeom>
              <a:avLst/>
              <a:gdLst>
                <a:gd name="T0" fmla="*/ 74 w 82"/>
                <a:gd name="T1" fmla="*/ 5 h 95"/>
                <a:gd name="T2" fmla="*/ 69 w 82"/>
                <a:gd name="T3" fmla="*/ 12 h 95"/>
                <a:gd name="T4" fmla="*/ 63 w 82"/>
                <a:gd name="T5" fmla="*/ 19 h 95"/>
                <a:gd name="T6" fmla="*/ 60 w 82"/>
                <a:gd name="T7" fmla="*/ 27 h 95"/>
                <a:gd name="T8" fmla="*/ 56 w 82"/>
                <a:gd name="T9" fmla="*/ 36 h 95"/>
                <a:gd name="T10" fmla="*/ 48 w 82"/>
                <a:gd name="T11" fmla="*/ 43 h 95"/>
                <a:gd name="T12" fmla="*/ 40 w 82"/>
                <a:gd name="T13" fmla="*/ 50 h 95"/>
                <a:gd name="T14" fmla="*/ 31 w 82"/>
                <a:gd name="T15" fmla="*/ 55 h 95"/>
                <a:gd name="T16" fmla="*/ 22 w 82"/>
                <a:gd name="T17" fmla="*/ 61 h 95"/>
                <a:gd name="T18" fmla="*/ 15 w 82"/>
                <a:gd name="T19" fmla="*/ 68 h 95"/>
                <a:gd name="T20" fmla="*/ 9 w 82"/>
                <a:gd name="T21" fmla="*/ 77 h 95"/>
                <a:gd name="T22" fmla="*/ 4 w 82"/>
                <a:gd name="T23" fmla="*/ 86 h 95"/>
                <a:gd name="T24" fmla="*/ 0 w 82"/>
                <a:gd name="T25" fmla="*/ 91 h 95"/>
                <a:gd name="T26" fmla="*/ 1 w 82"/>
                <a:gd name="T27" fmla="*/ 93 h 95"/>
                <a:gd name="T28" fmla="*/ 2 w 82"/>
                <a:gd name="T29" fmla="*/ 94 h 95"/>
                <a:gd name="T30" fmla="*/ 3 w 82"/>
                <a:gd name="T31" fmla="*/ 93 h 95"/>
                <a:gd name="T32" fmla="*/ 5 w 82"/>
                <a:gd name="T33" fmla="*/ 90 h 95"/>
                <a:gd name="T34" fmla="*/ 8 w 82"/>
                <a:gd name="T35" fmla="*/ 86 h 95"/>
                <a:gd name="T36" fmla="*/ 11 w 82"/>
                <a:gd name="T37" fmla="*/ 80 h 95"/>
                <a:gd name="T38" fmla="*/ 14 w 82"/>
                <a:gd name="T39" fmla="*/ 75 h 95"/>
                <a:gd name="T40" fmla="*/ 20 w 82"/>
                <a:gd name="T41" fmla="*/ 68 h 95"/>
                <a:gd name="T42" fmla="*/ 30 w 82"/>
                <a:gd name="T43" fmla="*/ 61 h 95"/>
                <a:gd name="T44" fmla="*/ 40 w 82"/>
                <a:gd name="T45" fmla="*/ 53 h 95"/>
                <a:gd name="T46" fmla="*/ 51 w 82"/>
                <a:gd name="T47" fmla="*/ 46 h 95"/>
                <a:gd name="T48" fmla="*/ 56 w 82"/>
                <a:gd name="T49" fmla="*/ 42 h 95"/>
                <a:gd name="T50" fmla="*/ 59 w 82"/>
                <a:gd name="T51" fmla="*/ 39 h 95"/>
                <a:gd name="T52" fmla="*/ 61 w 82"/>
                <a:gd name="T53" fmla="*/ 36 h 95"/>
                <a:gd name="T54" fmla="*/ 62 w 82"/>
                <a:gd name="T55" fmla="*/ 33 h 95"/>
                <a:gd name="T56" fmla="*/ 64 w 82"/>
                <a:gd name="T57" fmla="*/ 28 h 95"/>
                <a:gd name="T58" fmla="*/ 68 w 82"/>
                <a:gd name="T59" fmla="*/ 21 h 95"/>
                <a:gd name="T60" fmla="*/ 72 w 82"/>
                <a:gd name="T61" fmla="*/ 14 h 95"/>
                <a:gd name="T62" fmla="*/ 77 w 82"/>
                <a:gd name="T63" fmla="*/ 7 h 95"/>
                <a:gd name="T64" fmla="*/ 79 w 82"/>
                <a:gd name="T65" fmla="*/ 3 h 95"/>
                <a:gd name="T66" fmla="*/ 80 w 82"/>
                <a:gd name="T67" fmla="*/ 2 h 95"/>
                <a:gd name="T68" fmla="*/ 81 w 82"/>
                <a:gd name="T69" fmla="*/ 1 h 95"/>
                <a:gd name="T70" fmla="*/ 80 w 82"/>
                <a:gd name="T71" fmla="*/ 0 h 95"/>
                <a:gd name="T72" fmla="*/ 78 w 82"/>
                <a:gd name="T73" fmla="*/ 0 h 95"/>
                <a:gd name="T74" fmla="*/ 77 w 82"/>
                <a:gd name="T75" fmla="*/ 1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
                <a:gd name="T115" fmla="*/ 0 h 95"/>
                <a:gd name="T116" fmla="*/ 82 w 82"/>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 h="95">
                  <a:moveTo>
                    <a:pt x="76" y="1"/>
                  </a:moveTo>
                  <a:lnTo>
                    <a:pt x="74" y="5"/>
                  </a:lnTo>
                  <a:lnTo>
                    <a:pt x="71" y="8"/>
                  </a:lnTo>
                  <a:lnTo>
                    <a:pt x="69" y="12"/>
                  </a:lnTo>
                  <a:lnTo>
                    <a:pt x="66" y="15"/>
                  </a:lnTo>
                  <a:lnTo>
                    <a:pt x="63" y="19"/>
                  </a:lnTo>
                  <a:lnTo>
                    <a:pt x="61" y="24"/>
                  </a:lnTo>
                  <a:lnTo>
                    <a:pt x="60" y="27"/>
                  </a:lnTo>
                  <a:lnTo>
                    <a:pt x="60" y="32"/>
                  </a:lnTo>
                  <a:lnTo>
                    <a:pt x="56" y="36"/>
                  </a:lnTo>
                  <a:lnTo>
                    <a:pt x="52" y="40"/>
                  </a:lnTo>
                  <a:lnTo>
                    <a:pt x="48" y="43"/>
                  </a:lnTo>
                  <a:lnTo>
                    <a:pt x="44" y="46"/>
                  </a:lnTo>
                  <a:lnTo>
                    <a:pt x="40" y="50"/>
                  </a:lnTo>
                  <a:lnTo>
                    <a:pt x="36" y="52"/>
                  </a:lnTo>
                  <a:lnTo>
                    <a:pt x="31" y="55"/>
                  </a:lnTo>
                  <a:lnTo>
                    <a:pt x="27" y="58"/>
                  </a:lnTo>
                  <a:lnTo>
                    <a:pt x="22" y="61"/>
                  </a:lnTo>
                  <a:lnTo>
                    <a:pt x="18" y="64"/>
                  </a:lnTo>
                  <a:lnTo>
                    <a:pt x="15" y="68"/>
                  </a:lnTo>
                  <a:lnTo>
                    <a:pt x="12" y="72"/>
                  </a:lnTo>
                  <a:lnTo>
                    <a:pt x="9" y="77"/>
                  </a:lnTo>
                  <a:lnTo>
                    <a:pt x="6" y="81"/>
                  </a:lnTo>
                  <a:lnTo>
                    <a:pt x="4" y="86"/>
                  </a:lnTo>
                  <a:lnTo>
                    <a:pt x="1" y="90"/>
                  </a:lnTo>
                  <a:lnTo>
                    <a:pt x="0" y="91"/>
                  </a:lnTo>
                  <a:lnTo>
                    <a:pt x="0" y="92"/>
                  </a:lnTo>
                  <a:lnTo>
                    <a:pt x="1" y="93"/>
                  </a:lnTo>
                  <a:lnTo>
                    <a:pt x="2" y="93"/>
                  </a:lnTo>
                  <a:lnTo>
                    <a:pt x="2" y="94"/>
                  </a:lnTo>
                  <a:lnTo>
                    <a:pt x="3" y="94"/>
                  </a:lnTo>
                  <a:lnTo>
                    <a:pt x="3" y="93"/>
                  </a:lnTo>
                  <a:lnTo>
                    <a:pt x="4" y="93"/>
                  </a:lnTo>
                  <a:lnTo>
                    <a:pt x="5" y="90"/>
                  </a:lnTo>
                  <a:lnTo>
                    <a:pt x="7" y="89"/>
                  </a:lnTo>
                  <a:lnTo>
                    <a:pt x="8" y="86"/>
                  </a:lnTo>
                  <a:lnTo>
                    <a:pt x="10" y="83"/>
                  </a:lnTo>
                  <a:lnTo>
                    <a:pt x="11" y="80"/>
                  </a:lnTo>
                  <a:lnTo>
                    <a:pt x="12" y="78"/>
                  </a:lnTo>
                  <a:lnTo>
                    <a:pt x="14" y="75"/>
                  </a:lnTo>
                  <a:lnTo>
                    <a:pt x="16" y="72"/>
                  </a:lnTo>
                  <a:lnTo>
                    <a:pt x="20" y="68"/>
                  </a:lnTo>
                  <a:lnTo>
                    <a:pt x="25" y="64"/>
                  </a:lnTo>
                  <a:lnTo>
                    <a:pt x="30" y="61"/>
                  </a:lnTo>
                  <a:lnTo>
                    <a:pt x="35" y="57"/>
                  </a:lnTo>
                  <a:lnTo>
                    <a:pt x="40" y="53"/>
                  </a:lnTo>
                  <a:lnTo>
                    <a:pt x="45" y="51"/>
                  </a:lnTo>
                  <a:lnTo>
                    <a:pt x="51" y="46"/>
                  </a:lnTo>
                  <a:lnTo>
                    <a:pt x="55" y="42"/>
                  </a:lnTo>
                  <a:lnTo>
                    <a:pt x="56" y="42"/>
                  </a:lnTo>
                  <a:lnTo>
                    <a:pt x="58" y="41"/>
                  </a:lnTo>
                  <a:lnTo>
                    <a:pt x="59" y="39"/>
                  </a:lnTo>
                  <a:lnTo>
                    <a:pt x="60" y="38"/>
                  </a:lnTo>
                  <a:lnTo>
                    <a:pt x="61" y="36"/>
                  </a:lnTo>
                  <a:lnTo>
                    <a:pt x="61" y="35"/>
                  </a:lnTo>
                  <a:lnTo>
                    <a:pt x="62" y="33"/>
                  </a:lnTo>
                  <a:lnTo>
                    <a:pt x="64" y="28"/>
                  </a:lnTo>
                  <a:lnTo>
                    <a:pt x="66" y="24"/>
                  </a:lnTo>
                  <a:lnTo>
                    <a:pt x="68" y="21"/>
                  </a:lnTo>
                  <a:lnTo>
                    <a:pt x="69" y="17"/>
                  </a:lnTo>
                  <a:lnTo>
                    <a:pt x="72" y="14"/>
                  </a:lnTo>
                  <a:lnTo>
                    <a:pt x="74" y="10"/>
                  </a:lnTo>
                  <a:lnTo>
                    <a:pt x="77" y="7"/>
                  </a:lnTo>
                  <a:lnTo>
                    <a:pt x="79" y="4"/>
                  </a:lnTo>
                  <a:lnTo>
                    <a:pt x="79" y="3"/>
                  </a:lnTo>
                  <a:lnTo>
                    <a:pt x="80" y="3"/>
                  </a:lnTo>
                  <a:lnTo>
                    <a:pt x="80" y="2"/>
                  </a:lnTo>
                  <a:lnTo>
                    <a:pt x="81" y="2"/>
                  </a:lnTo>
                  <a:lnTo>
                    <a:pt x="81" y="1"/>
                  </a:lnTo>
                  <a:lnTo>
                    <a:pt x="81" y="0"/>
                  </a:lnTo>
                  <a:lnTo>
                    <a:pt x="80" y="0"/>
                  </a:lnTo>
                  <a:lnTo>
                    <a:pt x="79" y="0"/>
                  </a:lnTo>
                  <a:lnTo>
                    <a:pt x="78" y="0"/>
                  </a:lnTo>
                  <a:lnTo>
                    <a:pt x="77" y="1"/>
                  </a:lnTo>
                  <a:lnTo>
                    <a:pt x="76"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5" name="Freeform 186"/>
            <p:cNvSpPr>
              <a:spLocks/>
            </p:cNvSpPr>
            <p:nvPr/>
          </p:nvSpPr>
          <p:spPr bwMode="auto">
            <a:xfrm>
              <a:off x="894" y="3113"/>
              <a:ext cx="78" cy="14"/>
            </a:xfrm>
            <a:custGeom>
              <a:avLst/>
              <a:gdLst>
                <a:gd name="T0" fmla="*/ 73 w 78"/>
                <a:gd name="T1" fmla="*/ 5 h 14"/>
                <a:gd name="T2" fmla="*/ 70 w 78"/>
                <a:gd name="T3" fmla="*/ 5 h 14"/>
                <a:gd name="T4" fmla="*/ 68 w 78"/>
                <a:gd name="T5" fmla="*/ 6 h 14"/>
                <a:gd name="T6" fmla="*/ 66 w 78"/>
                <a:gd name="T7" fmla="*/ 6 h 14"/>
                <a:gd name="T8" fmla="*/ 58 w 78"/>
                <a:gd name="T9" fmla="*/ 2 h 14"/>
                <a:gd name="T10" fmla="*/ 44 w 78"/>
                <a:gd name="T11" fmla="*/ 0 h 14"/>
                <a:gd name="T12" fmla="*/ 30 w 78"/>
                <a:gd name="T13" fmla="*/ 1 h 14"/>
                <a:gd name="T14" fmla="*/ 17 w 78"/>
                <a:gd name="T15" fmla="*/ 6 h 14"/>
                <a:gd name="T16" fmla="*/ 9 w 78"/>
                <a:gd name="T17" fmla="*/ 11 h 14"/>
                <a:gd name="T18" fmla="*/ 9 w 78"/>
                <a:gd name="T19" fmla="*/ 10 h 14"/>
                <a:gd name="T20" fmla="*/ 7 w 78"/>
                <a:gd name="T21" fmla="*/ 10 h 14"/>
                <a:gd name="T22" fmla="*/ 5 w 78"/>
                <a:gd name="T23" fmla="*/ 8 h 14"/>
                <a:gd name="T24" fmla="*/ 4 w 78"/>
                <a:gd name="T25" fmla="*/ 8 h 14"/>
                <a:gd name="T26" fmla="*/ 2 w 78"/>
                <a:gd name="T27" fmla="*/ 7 h 14"/>
                <a:gd name="T28" fmla="*/ 0 w 78"/>
                <a:gd name="T29" fmla="*/ 8 h 14"/>
                <a:gd name="T30" fmla="*/ 0 w 78"/>
                <a:gd name="T31" fmla="*/ 9 h 14"/>
                <a:gd name="T32" fmla="*/ 1 w 78"/>
                <a:gd name="T33" fmla="*/ 10 h 14"/>
                <a:gd name="T34" fmla="*/ 3 w 78"/>
                <a:gd name="T35" fmla="*/ 10 h 14"/>
                <a:gd name="T36" fmla="*/ 9 w 78"/>
                <a:gd name="T37" fmla="*/ 13 h 14"/>
                <a:gd name="T38" fmla="*/ 11 w 78"/>
                <a:gd name="T39" fmla="*/ 13 h 14"/>
                <a:gd name="T40" fmla="*/ 17 w 78"/>
                <a:gd name="T41" fmla="*/ 10 h 14"/>
                <a:gd name="T42" fmla="*/ 24 w 78"/>
                <a:gd name="T43" fmla="*/ 6 h 14"/>
                <a:gd name="T44" fmla="*/ 32 w 78"/>
                <a:gd name="T45" fmla="*/ 3 h 14"/>
                <a:gd name="T46" fmla="*/ 40 w 78"/>
                <a:gd name="T47" fmla="*/ 2 h 14"/>
                <a:gd name="T48" fmla="*/ 49 w 78"/>
                <a:gd name="T49" fmla="*/ 2 h 14"/>
                <a:gd name="T50" fmla="*/ 53 w 78"/>
                <a:gd name="T51" fmla="*/ 4 h 14"/>
                <a:gd name="T52" fmla="*/ 58 w 78"/>
                <a:gd name="T53" fmla="*/ 6 h 14"/>
                <a:gd name="T54" fmla="*/ 62 w 78"/>
                <a:gd name="T55" fmla="*/ 7 h 14"/>
                <a:gd name="T56" fmla="*/ 66 w 78"/>
                <a:gd name="T57" fmla="*/ 7 h 14"/>
                <a:gd name="T58" fmla="*/ 69 w 78"/>
                <a:gd name="T59" fmla="*/ 7 h 14"/>
                <a:gd name="T60" fmla="*/ 72 w 78"/>
                <a:gd name="T61" fmla="*/ 7 h 14"/>
                <a:gd name="T62" fmla="*/ 75 w 78"/>
                <a:gd name="T63" fmla="*/ 7 h 14"/>
                <a:gd name="T64" fmla="*/ 77 w 78"/>
                <a:gd name="T65" fmla="*/ 6 h 14"/>
                <a:gd name="T66" fmla="*/ 76 w 78"/>
                <a:gd name="T67" fmla="*/ 6 h 14"/>
                <a:gd name="T68" fmla="*/ 75 w 78"/>
                <a:gd name="T69" fmla="*/ 5 h 14"/>
                <a:gd name="T70" fmla="*/ 74 w 78"/>
                <a:gd name="T71" fmla="*/ 5 h 14"/>
                <a:gd name="T72" fmla="*/ 73 w 78"/>
                <a:gd name="T73" fmla="*/ 4 h 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8"/>
                <a:gd name="T112" fmla="*/ 0 h 14"/>
                <a:gd name="T113" fmla="*/ 78 w 78"/>
                <a:gd name="T114" fmla="*/ 14 h 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8" h="14">
                  <a:moveTo>
                    <a:pt x="73" y="4"/>
                  </a:moveTo>
                  <a:lnTo>
                    <a:pt x="73" y="5"/>
                  </a:lnTo>
                  <a:lnTo>
                    <a:pt x="71" y="5"/>
                  </a:lnTo>
                  <a:lnTo>
                    <a:pt x="70" y="5"/>
                  </a:lnTo>
                  <a:lnTo>
                    <a:pt x="69" y="5"/>
                  </a:lnTo>
                  <a:lnTo>
                    <a:pt x="68" y="6"/>
                  </a:lnTo>
                  <a:lnTo>
                    <a:pt x="67" y="6"/>
                  </a:lnTo>
                  <a:lnTo>
                    <a:pt x="66" y="6"/>
                  </a:lnTo>
                  <a:lnTo>
                    <a:pt x="65" y="5"/>
                  </a:lnTo>
                  <a:lnTo>
                    <a:pt x="58" y="2"/>
                  </a:lnTo>
                  <a:lnTo>
                    <a:pt x="51" y="1"/>
                  </a:lnTo>
                  <a:lnTo>
                    <a:pt x="44" y="0"/>
                  </a:lnTo>
                  <a:lnTo>
                    <a:pt x="37" y="0"/>
                  </a:lnTo>
                  <a:lnTo>
                    <a:pt x="30" y="1"/>
                  </a:lnTo>
                  <a:lnTo>
                    <a:pt x="23" y="3"/>
                  </a:lnTo>
                  <a:lnTo>
                    <a:pt x="17" y="6"/>
                  </a:lnTo>
                  <a:lnTo>
                    <a:pt x="12" y="9"/>
                  </a:lnTo>
                  <a:lnTo>
                    <a:pt x="9" y="11"/>
                  </a:lnTo>
                  <a:lnTo>
                    <a:pt x="11" y="11"/>
                  </a:lnTo>
                  <a:lnTo>
                    <a:pt x="9" y="10"/>
                  </a:lnTo>
                  <a:lnTo>
                    <a:pt x="8" y="10"/>
                  </a:lnTo>
                  <a:lnTo>
                    <a:pt x="7" y="10"/>
                  </a:lnTo>
                  <a:lnTo>
                    <a:pt x="6" y="9"/>
                  </a:lnTo>
                  <a:lnTo>
                    <a:pt x="5" y="8"/>
                  </a:lnTo>
                  <a:lnTo>
                    <a:pt x="4" y="8"/>
                  </a:lnTo>
                  <a:lnTo>
                    <a:pt x="3" y="7"/>
                  </a:lnTo>
                  <a:lnTo>
                    <a:pt x="2" y="7"/>
                  </a:lnTo>
                  <a:lnTo>
                    <a:pt x="1" y="7"/>
                  </a:lnTo>
                  <a:lnTo>
                    <a:pt x="0" y="8"/>
                  </a:lnTo>
                  <a:lnTo>
                    <a:pt x="0" y="9"/>
                  </a:lnTo>
                  <a:lnTo>
                    <a:pt x="1" y="9"/>
                  </a:lnTo>
                  <a:lnTo>
                    <a:pt x="1" y="10"/>
                  </a:lnTo>
                  <a:lnTo>
                    <a:pt x="2" y="10"/>
                  </a:lnTo>
                  <a:lnTo>
                    <a:pt x="3" y="10"/>
                  </a:lnTo>
                  <a:lnTo>
                    <a:pt x="4" y="11"/>
                  </a:lnTo>
                  <a:lnTo>
                    <a:pt x="9" y="13"/>
                  </a:lnTo>
                  <a:lnTo>
                    <a:pt x="10" y="13"/>
                  </a:lnTo>
                  <a:lnTo>
                    <a:pt x="11" y="13"/>
                  </a:lnTo>
                  <a:lnTo>
                    <a:pt x="11" y="12"/>
                  </a:lnTo>
                  <a:lnTo>
                    <a:pt x="17" y="10"/>
                  </a:lnTo>
                  <a:lnTo>
                    <a:pt x="20" y="8"/>
                  </a:lnTo>
                  <a:lnTo>
                    <a:pt x="24" y="6"/>
                  </a:lnTo>
                  <a:lnTo>
                    <a:pt x="27" y="5"/>
                  </a:lnTo>
                  <a:lnTo>
                    <a:pt x="32" y="3"/>
                  </a:lnTo>
                  <a:lnTo>
                    <a:pt x="35" y="2"/>
                  </a:lnTo>
                  <a:lnTo>
                    <a:pt x="40" y="2"/>
                  </a:lnTo>
                  <a:lnTo>
                    <a:pt x="44" y="2"/>
                  </a:lnTo>
                  <a:lnTo>
                    <a:pt x="49" y="2"/>
                  </a:lnTo>
                  <a:lnTo>
                    <a:pt x="51" y="3"/>
                  </a:lnTo>
                  <a:lnTo>
                    <a:pt x="53" y="4"/>
                  </a:lnTo>
                  <a:lnTo>
                    <a:pt x="56" y="5"/>
                  </a:lnTo>
                  <a:lnTo>
                    <a:pt x="58" y="6"/>
                  </a:lnTo>
                  <a:lnTo>
                    <a:pt x="59" y="6"/>
                  </a:lnTo>
                  <a:lnTo>
                    <a:pt x="62" y="7"/>
                  </a:lnTo>
                  <a:lnTo>
                    <a:pt x="64" y="7"/>
                  </a:lnTo>
                  <a:lnTo>
                    <a:pt x="66" y="7"/>
                  </a:lnTo>
                  <a:lnTo>
                    <a:pt x="67" y="7"/>
                  </a:lnTo>
                  <a:lnTo>
                    <a:pt x="69" y="7"/>
                  </a:lnTo>
                  <a:lnTo>
                    <a:pt x="71" y="7"/>
                  </a:lnTo>
                  <a:lnTo>
                    <a:pt x="72" y="7"/>
                  </a:lnTo>
                  <a:lnTo>
                    <a:pt x="73" y="7"/>
                  </a:lnTo>
                  <a:lnTo>
                    <a:pt x="75" y="7"/>
                  </a:lnTo>
                  <a:lnTo>
                    <a:pt x="76" y="6"/>
                  </a:lnTo>
                  <a:lnTo>
                    <a:pt x="77" y="6"/>
                  </a:lnTo>
                  <a:lnTo>
                    <a:pt x="76" y="6"/>
                  </a:lnTo>
                  <a:lnTo>
                    <a:pt x="76" y="5"/>
                  </a:lnTo>
                  <a:lnTo>
                    <a:pt x="75" y="5"/>
                  </a:lnTo>
                  <a:lnTo>
                    <a:pt x="74" y="5"/>
                  </a:lnTo>
                  <a:lnTo>
                    <a:pt x="74" y="4"/>
                  </a:lnTo>
                  <a:lnTo>
                    <a:pt x="73"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6" name="Freeform 187"/>
            <p:cNvSpPr>
              <a:spLocks/>
            </p:cNvSpPr>
            <p:nvPr/>
          </p:nvSpPr>
          <p:spPr bwMode="auto">
            <a:xfrm>
              <a:off x="935" y="3082"/>
              <a:ext cx="50" cy="13"/>
            </a:xfrm>
            <a:custGeom>
              <a:avLst/>
              <a:gdLst>
                <a:gd name="T0" fmla="*/ 47 w 50"/>
                <a:gd name="T1" fmla="*/ 12 h 13"/>
                <a:gd name="T2" fmla="*/ 42 w 50"/>
                <a:gd name="T3" fmla="*/ 8 h 13"/>
                <a:gd name="T4" fmla="*/ 38 w 50"/>
                <a:gd name="T5" fmla="*/ 9 h 13"/>
                <a:gd name="T6" fmla="*/ 40 w 50"/>
                <a:gd name="T7" fmla="*/ 9 h 13"/>
                <a:gd name="T8" fmla="*/ 34 w 50"/>
                <a:gd name="T9" fmla="*/ 7 h 13"/>
                <a:gd name="T10" fmla="*/ 30 w 50"/>
                <a:gd name="T11" fmla="*/ 7 h 13"/>
                <a:gd name="T12" fmla="*/ 26 w 50"/>
                <a:gd name="T13" fmla="*/ 5 h 13"/>
                <a:gd name="T14" fmla="*/ 22 w 50"/>
                <a:gd name="T15" fmla="*/ 5 h 13"/>
                <a:gd name="T16" fmla="*/ 18 w 50"/>
                <a:gd name="T17" fmla="*/ 4 h 13"/>
                <a:gd name="T18" fmla="*/ 14 w 50"/>
                <a:gd name="T19" fmla="*/ 3 h 13"/>
                <a:gd name="T20" fmla="*/ 10 w 50"/>
                <a:gd name="T21" fmla="*/ 3 h 13"/>
                <a:gd name="T22" fmla="*/ 7 w 50"/>
                <a:gd name="T23" fmla="*/ 2 h 13"/>
                <a:gd name="T24" fmla="*/ 3 w 50"/>
                <a:gd name="T25" fmla="*/ 0 h 13"/>
                <a:gd name="T26" fmla="*/ 2 w 50"/>
                <a:gd name="T27" fmla="*/ 0 h 13"/>
                <a:gd name="T28" fmla="*/ 2 w 50"/>
                <a:gd name="T29" fmla="*/ 0 h 13"/>
                <a:gd name="T30" fmla="*/ 1 w 50"/>
                <a:gd name="T31" fmla="*/ 0 h 13"/>
                <a:gd name="T32" fmla="*/ 1 w 50"/>
                <a:gd name="T33" fmla="*/ 1 h 13"/>
                <a:gd name="T34" fmla="*/ 0 w 50"/>
                <a:gd name="T35" fmla="*/ 1 h 13"/>
                <a:gd name="T36" fmla="*/ 0 w 50"/>
                <a:gd name="T37" fmla="*/ 1 h 13"/>
                <a:gd name="T38" fmla="*/ 1 w 50"/>
                <a:gd name="T39" fmla="*/ 1 h 13"/>
                <a:gd name="T40" fmla="*/ 1 w 50"/>
                <a:gd name="T41" fmla="*/ 2 h 13"/>
                <a:gd name="T42" fmla="*/ 1 w 50"/>
                <a:gd name="T43" fmla="*/ 2 h 13"/>
                <a:gd name="T44" fmla="*/ 4 w 50"/>
                <a:gd name="T45" fmla="*/ 3 h 13"/>
                <a:gd name="T46" fmla="*/ 7 w 50"/>
                <a:gd name="T47" fmla="*/ 4 h 13"/>
                <a:gd name="T48" fmla="*/ 11 w 50"/>
                <a:gd name="T49" fmla="*/ 5 h 13"/>
                <a:gd name="T50" fmla="*/ 13 w 50"/>
                <a:gd name="T51" fmla="*/ 6 h 13"/>
                <a:gd name="T52" fmla="*/ 17 w 50"/>
                <a:gd name="T53" fmla="*/ 7 h 13"/>
                <a:gd name="T54" fmla="*/ 20 w 50"/>
                <a:gd name="T55" fmla="*/ 7 h 13"/>
                <a:gd name="T56" fmla="*/ 23 w 50"/>
                <a:gd name="T57" fmla="*/ 8 h 13"/>
                <a:gd name="T58" fmla="*/ 27 w 50"/>
                <a:gd name="T59" fmla="*/ 8 h 13"/>
                <a:gd name="T60" fmla="*/ 38 w 50"/>
                <a:gd name="T61" fmla="*/ 11 h 13"/>
                <a:gd name="T62" fmla="*/ 39 w 50"/>
                <a:gd name="T63" fmla="*/ 11 h 13"/>
                <a:gd name="T64" fmla="*/ 43 w 50"/>
                <a:gd name="T65" fmla="*/ 11 h 13"/>
                <a:gd name="T66" fmla="*/ 43 w 50"/>
                <a:gd name="T67" fmla="*/ 11 h 13"/>
                <a:gd name="T68" fmla="*/ 43 w 50"/>
                <a:gd name="T69" fmla="*/ 10 h 13"/>
                <a:gd name="T70" fmla="*/ 44 w 50"/>
                <a:gd name="T71" fmla="*/ 10 h 13"/>
                <a:gd name="T72" fmla="*/ 45 w 50"/>
                <a:gd name="T73" fmla="*/ 10 h 13"/>
                <a:gd name="T74" fmla="*/ 46 w 50"/>
                <a:gd name="T75" fmla="*/ 10 h 13"/>
                <a:gd name="T76" fmla="*/ 47 w 50"/>
                <a:gd name="T77" fmla="*/ 10 h 13"/>
                <a:gd name="T78" fmla="*/ 47 w 50"/>
                <a:gd name="T79" fmla="*/ 11 h 13"/>
                <a:gd name="T80" fmla="*/ 48 w 50"/>
                <a:gd name="T81" fmla="*/ 11 h 13"/>
                <a:gd name="T82" fmla="*/ 48 w 50"/>
                <a:gd name="T83" fmla="*/ 10 h 13"/>
                <a:gd name="T84" fmla="*/ 49 w 50"/>
                <a:gd name="T85" fmla="*/ 10 h 13"/>
                <a:gd name="T86" fmla="*/ 48 w 50"/>
                <a:gd name="T87" fmla="*/ 10 h 13"/>
                <a:gd name="T88" fmla="*/ 47 w 50"/>
                <a:gd name="T89" fmla="*/ 10 h 13"/>
                <a:gd name="T90" fmla="*/ 47 w 50"/>
                <a:gd name="T91" fmla="*/ 9 h 13"/>
                <a:gd name="T92" fmla="*/ 46 w 50"/>
                <a:gd name="T93" fmla="*/ 9 h 13"/>
                <a:gd name="T94" fmla="*/ 45 w 50"/>
                <a:gd name="T95" fmla="*/ 9 h 13"/>
                <a:gd name="T96" fmla="*/ 44 w 50"/>
                <a:gd name="T97" fmla="*/ 8 h 13"/>
                <a:gd name="T98" fmla="*/ 43 w 50"/>
                <a:gd name="T99" fmla="*/ 8 h 13"/>
                <a:gd name="T100" fmla="*/ 42 w 50"/>
                <a:gd name="T101" fmla="*/ 8 h 13"/>
                <a:gd name="T102" fmla="*/ 47 w 50"/>
                <a:gd name="T103" fmla="*/ 12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
                <a:gd name="T157" fmla="*/ 0 h 13"/>
                <a:gd name="T158" fmla="*/ 50 w 50"/>
                <a:gd name="T159" fmla="*/ 13 h 1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 h="13">
                  <a:moveTo>
                    <a:pt x="47" y="12"/>
                  </a:moveTo>
                  <a:lnTo>
                    <a:pt x="42" y="8"/>
                  </a:lnTo>
                  <a:lnTo>
                    <a:pt x="38" y="9"/>
                  </a:lnTo>
                  <a:lnTo>
                    <a:pt x="40" y="9"/>
                  </a:lnTo>
                  <a:lnTo>
                    <a:pt x="34" y="7"/>
                  </a:lnTo>
                  <a:lnTo>
                    <a:pt x="30" y="7"/>
                  </a:lnTo>
                  <a:lnTo>
                    <a:pt x="26" y="5"/>
                  </a:lnTo>
                  <a:lnTo>
                    <a:pt x="22" y="5"/>
                  </a:lnTo>
                  <a:lnTo>
                    <a:pt x="18" y="4"/>
                  </a:lnTo>
                  <a:lnTo>
                    <a:pt x="14" y="3"/>
                  </a:lnTo>
                  <a:lnTo>
                    <a:pt x="10" y="3"/>
                  </a:lnTo>
                  <a:lnTo>
                    <a:pt x="7" y="2"/>
                  </a:lnTo>
                  <a:lnTo>
                    <a:pt x="3" y="0"/>
                  </a:lnTo>
                  <a:lnTo>
                    <a:pt x="2" y="0"/>
                  </a:lnTo>
                  <a:lnTo>
                    <a:pt x="1" y="0"/>
                  </a:lnTo>
                  <a:lnTo>
                    <a:pt x="1" y="1"/>
                  </a:lnTo>
                  <a:lnTo>
                    <a:pt x="0" y="1"/>
                  </a:lnTo>
                  <a:lnTo>
                    <a:pt x="1" y="1"/>
                  </a:lnTo>
                  <a:lnTo>
                    <a:pt x="1" y="2"/>
                  </a:lnTo>
                  <a:lnTo>
                    <a:pt x="4" y="3"/>
                  </a:lnTo>
                  <a:lnTo>
                    <a:pt x="7" y="4"/>
                  </a:lnTo>
                  <a:lnTo>
                    <a:pt x="11" y="5"/>
                  </a:lnTo>
                  <a:lnTo>
                    <a:pt x="13" y="6"/>
                  </a:lnTo>
                  <a:lnTo>
                    <a:pt x="17" y="7"/>
                  </a:lnTo>
                  <a:lnTo>
                    <a:pt x="20" y="7"/>
                  </a:lnTo>
                  <a:lnTo>
                    <a:pt x="23" y="8"/>
                  </a:lnTo>
                  <a:lnTo>
                    <a:pt x="27" y="8"/>
                  </a:lnTo>
                  <a:lnTo>
                    <a:pt x="38" y="11"/>
                  </a:lnTo>
                  <a:lnTo>
                    <a:pt x="39" y="11"/>
                  </a:lnTo>
                  <a:lnTo>
                    <a:pt x="43" y="11"/>
                  </a:lnTo>
                  <a:lnTo>
                    <a:pt x="43" y="10"/>
                  </a:lnTo>
                  <a:lnTo>
                    <a:pt x="44" y="10"/>
                  </a:lnTo>
                  <a:lnTo>
                    <a:pt x="45" y="10"/>
                  </a:lnTo>
                  <a:lnTo>
                    <a:pt x="46" y="10"/>
                  </a:lnTo>
                  <a:lnTo>
                    <a:pt x="47" y="10"/>
                  </a:lnTo>
                  <a:lnTo>
                    <a:pt x="47" y="11"/>
                  </a:lnTo>
                  <a:lnTo>
                    <a:pt x="48" y="11"/>
                  </a:lnTo>
                  <a:lnTo>
                    <a:pt x="48" y="10"/>
                  </a:lnTo>
                  <a:lnTo>
                    <a:pt x="49" y="10"/>
                  </a:lnTo>
                  <a:lnTo>
                    <a:pt x="48" y="10"/>
                  </a:lnTo>
                  <a:lnTo>
                    <a:pt x="47" y="10"/>
                  </a:lnTo>
                  <a:lnTo>
                    <a:pt x="47" y="9"/>
                  </a:lnTo>
                  <a:lnTo>
                    <a:pt x="46" y="9"/>
                  </a:lnTo>
                  <a:lnTo>
                    <a:pt x="45" y="9"/>
                  </a:lnTo>
                  <a:lnTo>
                    <a:pt x="44" y="8"/>
                  </a:lnTo>
                  <a:lnTo>
                    <a:pt x="43" y="8"/>
                  </a:lnTo>
                  <a:lnTo>
                    <a:pt x="42" y="8"/>
                  </a:lnTo>
                  <a:lnTo>
                    <a:pt x="47" y="1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7" name="Freeform 188"/>
            <p:cNvSpPr>
              <a:spLocks/>
            </p:cNvSpPr>
            <p:nvPr/>
          </p:nvSpPr>
          <p:spPr bwMode="auto">
            <a:xfrm>
              <a:off x="868" y="3035"/>
              <a:ext cx="117" cy="73"/>
            </a:xfrm>
            <a:custGeom>
              <a:avLst/>
              <a:gdLst>
                <a:gd name="T0" fmla="*/ 108 w 117"/>
                <a:gd name="T1" fmla="*/ 3 h 73"/>
                <a:gd name="T2" fmla="*/ 97 w 117"/>
                <a:gd name="T3" fmla="*/ 5 h 73"/>
                <a:gd name="T4" fmla="*/ 85 w 117"/>
                <a:gd name="T5" fmla="*/ 5 h 73"/>
                <a:gd name="T6" fmla="*/ 74 w 117"/>
                <a:gd name="T7" fmla="*/ 4 h 73"/>
                <a:gd name="T8" fmla="*/ 59 w 117"/>
                <a:gd name="T9" fmla="*/ 6 h 73"/>
                <a:gd name="T10" fmla="*/ 46 w 117"/>
                <a:gd name="T11" fmla="*/ 15 h 73"/>
                <a:gd name="T12" fmla="*/ 37 w 117"/>
                <a:gd name="T13" fmla="*/ 29 h 73"/>
                <a:gd name="T14" fmla="*/ 31 w 117"/>
                <a:gd name="T15" fmla="*/ 46 h 73"/>
                <a:gd name="T16" fmla="*/ 29 w 117"/>
                <a:gd name="T17" fmla="*/ 58 h 73"/>
                <a:gd name="T18" fmla="*/ 23 w 117"/>
                <a:gd name="T19" fmla="*/ 64 h 73"/>
                <a:gd name="T20" fmla="*/ 16 w 117"/>
                <a:gd name="T21" fmla="*/ 68 h 73"/>
                <a:gd name="T22" fmla="*/ 7 w 117"/>
                <a:gd name="T23" fmla="*/ 68 h 73"/>
                <a:gd name="T24" fmla="*/ 2 w 117"/>
                <a:gd name="T25" fmla="*/ 68 h 73"/>
                <a:gd name="T26" fmla="*/ 1 w 117"/>
                <a:gd name="T27" fmla="*/ 68 h 73"/>
                <a:gd name="T28" fmla="*/ 0 w 117"/>
                <a:gd name="T29" fmla="*/ 69 h 73"/>
                <a:gd name="T30" fmla="*/ 1 w 117"/>
                <a:gd name="T31" fmla="*/ 70 h 73"/>
                <a:gd name="T32" fmla="*/ 2 w 117"/>
                <a:gd name="T33" fmla="*/ 71 h 73"/>
                <a:gd name="T34" fmla="*/ 10 w 117"/>
                <a:gd name="T35" fmla="*/ 72 h 73"/>
                <a:gd name="T36" fmla="*/ 19 w 117"/>
                <a:gd name="T37" fmla="*/ 70 h 73"/>
                <a:gd name="T38" fmla="*/ 27 w 117"/>
                <a:gd name="T39" fmla="*/ 66 h 73"/>
                <a:gd name="T40" fmla="*/ 32 w 117"/>
                <a:gd name="T41" fmla="*/ 59 h 73"/>
                <a:gd name="T42" fmla="*/ 37 w 117"/>
                <a:gd name="T43" fmla="*/ 43 h 73"/>
                <a:gd name="T44" fmla="*/ 42 w 117"/>
                <a:gd name="T45" fmla="*/ 26 h 73"/>
                <a:gd name="T46" fmla="*/ 52 w 117"/>
                <a:gd name="T47" fmla="*/ 14 h 73"/>
                <a:gd name="T48" fmla="*/ 68 w 117"/>
                <a:gd name="T49" fmla="*/ 9 h 73"/>
                <a:gd name="T50" fmla="*/ 80 w 117"/>
                <a:gd name="T51" fmla="*/ 9 h 73"/>
                <a:gd name="T52" fmla="*/ 92 w 117"/>
                <a:gd name="T53" fmla="*/ 9 h 73"/>
                <a:gd name="T54" fmla="*/ 103 w 117"/>
                <a:gd name="T55" fmla="*/ 8 h 73"/>
                <a:gd name="T56" fmla="*/ 115 w 117"/>
                <a:gd name="T57" fmla="*/ 4 h 73"/>
                <a:gd name="T58" fmla="*/ 116 w 117"/>
                <a:gd name="T59" fmla="*/ 2 h 73"/>
                <a:gd name="T60" fmla="*/ 115 w 117"/>
                <a:gd name="T61" fmla="*/ 1 h 73"/>
                <a:gd name="T62" fmla="*/ 114 w 117"/>
                <a:gd name="T63" fmla="*/ 0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7"/>
                <a:gd name="T97" fmla="*/ 0 h 73"/>
                <a:gd name="T98" fmla="*/ 117 w 117"/>
                <a:gd name="T99" fmla="*/ 73 h 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7" h="73">
                  <a:moveTo>
                    <a:pt x="113" y="1"/>
                  </a:moveTo>
                  <a:lnTo>
                    <a:pt x="108" y="3"/>
                  </a:lnTo>
                  <a:lnTo>
                    <a:pt x="102" y="4"/>
                  </a:lnTo>
                  <a:lnTo>
                    <a:pt x="97" y="5"/>
                  </a:lnTo>
                  <a:lnTo>
                    <a:pt x="91" y="5"/>
                  </a:lnTo>
                  <a:lnTo>
                    <a:pt x="85" y="5"/>
                  </a:lnTo>
                  <a:lnTo>
                    <a:pt x="79" y="5"/>
                  </a:lnTo>
                  <a:lnTo>
                    <a:pt x="74" y="4"/>
                  </a:lnTo>
                  <a:lnTo>
                    <a:pt x="68" y="4"/>
                  </a:lnTo>
                  <a:lnTo>
                    <a:pt x="59" y="6"/>
                  </a:lnTo>
                  <a:lnTo>
                    <a:pt x="52" y="10"/>
                  </a:lnTo>
                  <a:lnTo>
                    <a:pt x="46" y="15"/>
                  </a:lnTo>
                  <a:lnTo>
                    <a:pt x="41" y="21"/>
                  </a:lnTo>
                  <a:lnTo>
                    <a:pt x="37" y="29"/>
                  </a:lnTo>
                  <a:lnTo>
                    <a:pt x="34" y="37"/>
                  </a:lnTo>
                  <a:lnTo>
                    <a:pt x="31" y="46"/>
                  </a:lnTo>
                  <a:lnTo>
                    <a:pt x="30" y="54"/>
                  </a:lnTo>
                  <a:lnTo>
                    <a:pt x="29" y="58"/>
                  </a:lnTo>
                  <a:lnTo>
                    <a:pt x="26" y="61"/>
                  </a:lnTo>
                  <a:lnTo>
                    <a:pt x="23" y="64"/>
                  </a:lnTo>
                  <a:lnTo>
                    <a:pt x="19" y="66"/>
                  </a:lnTo>
                  <a:lnTo>
                    <a:pt x="16" y="68"/>
                  </a:lnTo>
                  <a:lnTo>
                    <a:pt x="11" y="68"/>
                  </a:lnTo>
                  <a:lnTo>
                    <a:pt x="7" y="68"/>
                  </a:lnTo>
                  <a:lnTo>
                    <a:pt x="3" y="68"/>
                  </a:lnTo>
                  <a:lnTo>
                    <a:pt x="2" y="68"/>
                  </a:lnTo>
                  <a:lnTo>
                    <a:pt x="1" y="68"/>
                  </a:lnTo>
                  <a:lnTo>
                    <a:pt x="0" y="68"/>
                  </a:lnTo>
                  <a:lnTo>
                    <a:pt x="0" y="69"/>
                  </a:lnTo>
                  <a:lnTo>
                    <a:pt x="0" y="70"/>
                  </a:lnTo>
                  <a:lnTo>
                    <a:pt x="1" y="70"/>
                  </a:lnTo>
                  <a:lnTo>
                    <a:pt x="1" y="71"/>
                  </a:lnTo>
                  <a:lnTo>
                    <a:pt x="2" y="71"/>
                  </a:lnTo>
                  <a:lnTo>
                    <a:pt x="6" y="72"/>
                  </a:lnTo>
                  <a:lnTo>
                    <a:pt x="10" y="72"/>
                  </a:lnTo>
                  <a:lnTo>
                    <a:pt x="15" y="71"/>
                  </a:lnTo>
                  <a:lnTo>
                    <a:pt x="19" y="70"/>
                  </a:lnTo>
                  <a:lnTo>
                    <a:pt x="23" y="68"/>
                  </a:lnTo>
                  <a:lnTo>
                    <a:pt x="27" y="66"/>
                  </a:lnTo>
                  <a:lnTo>
                    <a:pt x="29" y="62"/>
                  </a:lnTo>
                  <a:lnTo>
                    <a:pt x="32" y="59"/>
                  </a:lnTo>
                  <a:lnTo>
                    <a:pt x="34" y="51"/>
                  </a:lnTo>
                  <a:lnTo>
                    <a:pt x="37" y="43"/>
                  </a:lnTo>
                  <a:lnTo>
                    <a:pt x="40" y="34"/>
                  </a:lnTo>
                  <a:lnTo>
                    <a:pt x="42" y="26"/>
                  </a:lnTo>
                  <a:lnTo>
                    <a:pt x="47" y="19"/>
                  </a:lnTo>
                  <a:lnTo>
                    <a:pt x="52" y="14"/>
                  </a:lnTo>
                  <a:lnTo>
                    <a:pt x="59" y="10"/>
                  </a:lnTo>
                  <a:lnTo>
                    <a:pt x="68" y="9"/>
                  </a:lnTo>
                  <a:lnTo>
                    <a:pt x="74" y="9"/>
                  </a:lnTo>
                  <a:lnTo>
                    <a:pt x="80" y="9"/>
                  </a:lnTo>
                  <a:lnTo>
                    <a:pt x="86" y="9"/>
                  </a:lnTo>
                  <a:lnTo>
                    <a:pt x="92" y="9"/>
                  </a:lnTo>
                  <a:lnTo>
                    <a:pt x="98" y="9"/>
                  </a:lnTo>
                  <a:lnTo>
                    <a:pt x="103" y="8"/>
                  </a:lnTo>
                  <a:lnTo>
                    <a:pt x="110" y="6"/>
                  </a:lnTo>
                  <a:lnTo>
                    <a:pt x="115" y="4"/>
                  </a:lnTo>
                  <a:lnTo>
                    <a:pt x="116" y="3"/>
                  </a:lnTo>
                  <a:lnTo>
                    <a:pt x="116" y="2"/>
                  </a:lnTo>
                  <a:lnTo>
                    <a:pt x="116" y="1"/>
                  </a:lnTo>
                  <a:lnTo>
                    <a:pt x="115" y="1"/>
                  </a:lnTo>
                  <a:lnTo>
                    <a:pt x="114" y="1"/>
                  </a:lnTo>
                  <a:lnTo>
                    <a:pt x="114" y="0"/>
                  </a:lnTo>
                  <a:lnTo>
                    <a:pt x="113"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8" name="Freeform 189"/>
            <p:cNvSpPr>
              <a:spLocks/>
            </p:cNvSpPr>
            <p:nvPr/>
          </p:nvSpPr>
          <p:spPr bwMode="auto">
            <a:xfrm>
              <a:off x="910" y="3057"/>
              <a:ext cx="2" cy="32"/>
            </a:xfrm>
            <a:custGeom>
              <a:avLst/>
              <a:gdLst>
                <a:gd name="T0" fmla="*/ 0 w 2"/>
                <a:gd name="T1" fmla="*/ 1 h 32"/>
                <a:gd name="T2" fmla="*/ 1 w 2"/>
                <a:gd name="T3" fmla="*/ 5 h 32"/>
                <a:gd name="T4" fmla="*/ 1 w 2"/>
                <a:gd name="T5" fmla="*/ 8 h 32"/>
                <a:gd name="T6" fmla="*/ 1 w 2"/>
                <a:gd name="T7" fmla="*/ 11 h 32"/>
                <a:gd name="T8" fmla="*/ 1 w 2"/>
                <a:gd name="T9" fmla="*/ 15 h 32"/>
                <a:gd name="T10" fmla="*/ 1 w 2"/>
                <a:gd name="T11" fmla="*/ 18 h 32"/>
                <a:gd name="T12" fmla="*/ 1 w 2"/>
                <a:gd name="T13" fmla="*/ 22 h 32"/>
                <a:gd name="T14" fmla="*/ 1 w 2"/>
                <a:gd name="T15" fmla="*/ 26 h 32"/>
                <a:gd name="T16" fmla="*/ 1 w 2"/>
                <a:gd name="T17" fmla="*/ 29 h 32"/>
                <a:gd name="T18" fmla="*/ 1 w 2"/>
                <a:gd name="T19" fmla="*/ 30 h 32"/>
                <a:gd name="T20" fmla="*/ 1 w 2"/>
                <a:gd name="T21" fmla="*/ 31 h 32"/>
                <a:gd name="T22" fmla="*/ 1 w 2"/>
                <a:gd name="T23" fmla="*/ 31 h 32"/>
                <a:gd name="T24" fmla="*/ 1 w 2"/>
                <a:gd name="T25" fmla="*/ 31 h 32"/>
                <a:gd name="T26" fmla="*/ 1 w 2"/>
                <a:gd name="T27" fmla="*/ 31 h 32"/>
                <a:gd name="T28" fmla="*/ 1 w 2"/>
                <a:gd name="T29" fmla="*/ 30 h 32"/>
                <a:gd name="T30" fmla="*/ 1 w 2"/>
                <a:gd name="T31" fmla="*/ 29 h 32"/>
                <a:gd name="T32" fmla="*/ 0 w 2"/>
                <a:gd name="T33" fmla="*/ 29 h 32"/>
                <a:gd name="T34" fmla="*/ 0 w 2"/>
                <a:gd name="T35" fmla="*/ 26 h 32"/>
                <a:gd name="T36" fmla="*/ 0 w 2"/>
                <a:gd name="T37" fmla="*/ 23 h 32"/>
                <a:gd name="T38" fmla="*/ 0 w 2"/>
                <a:gd name="T39" fmla="*/ 19 h 32"/>
                <a:gd name="T40" fmla="*/ 0 w 2"/>
                <a:gd name="T41" fmla="*/ 16 h 32"/>
                <a:gd name="T42" fmla="*/ 0 w 2"/>
                <a:gd name="T43" fmla="*/ 12 h 32"/>
                <a:gd name="T44" fmla="*/ 0 w 2"/>
                <a:gd name="T45" fmla="*/ 8 h 32"/>
                <a:gd name="T46" fmla="*/ 0 w 2"/>
                <a:gd name="T47" fmla="*/ 5 h 32"/>
                <a:gd name="T48" fmla="*/ 0 w 2"/>
                <a:gd name="T49" fmla="*/ 2 h 32"/>
                <a:gd name="T50" fmla="*/ 0 w 2"/>
                <a:gd name="T51" fmla="*/ 2 h 32"/>
                <a:gd name="T52" fmla="*/ 0 w 2"/>
                <a:gd name="T53" fmla="*/ 1 h 32"/>
                <a:gd name="T54" fmla="*/ 0 w 2"/>
                <a:gd name="T55" fmla="*/ 1 h 32"/>
                <a:gd name="T56" fmla="*/ 0 w 2"/>
                <a:gd name="T57" fmla="*/ 0 h 32"/>
                <a:gd name="T58" fmla="*/ 0 w 2"/>
                <a:gd name="T59" fmla="*/ 0 h 32"/>
                <a:gd name="T60" fmla="*/ 0 w 2"/>
                <a:gd name="T61" fmla="*/ 0 h 32"/>
                <a:gd name="T62" fmla="*/ 0 w 2"/>
                <a:gd name="T63" fmla="*/ 0 h 32"/>
                <a:gd name="T64" fmla="*/ 0 w 2"/>
                <a:gd name="T65" fmla="*/ 1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2"/>
                <a:gd name="T101" fmla="*/ 2 w 2"/>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2">
                  <a:moveTo>
                    <a:pt x="0" y="1"/>
                  </a:moveTo>
                  <a:lnTo>
                    <a:pt x="1" y="5"/>
                  </a:lnTo>
                  <a:lnTo>
                    <a:pt x="1" y="8"/>
                  </a:lnTo>
                  <a:lnTo>
                    <a:pt x="1" y="11"/>
                  </a:lnTo>
                  <a:lnTo>
                    <a:pt x="1" y="15"/>
                  </a:lnTo>
                  <a:lnTo>
                    <a:pt x="1" y="18"/>
                  </a:lnTo>
                  <a:lnTo>
                    <a:pt x="1" y="22"/>
                  </a:lnTo>
                  <a:lnTo>
                    <a:pt x="1" y="26"/>
                  </a:lnTo>
                  <a:lnTo>
                    <a:pt x="1" y="29"/>
                  </a:lnTo>
                  <a:lnTo>
                    <a:pt x="1" y="30"/>
                  </a:lnTo>
                  <a:lnTo>
                    <a:pt x="1" y="31"/>
                  </a:lnTo>
                  <a:lnTo>
                    <a:pt x="1" y="30"/>
                  </a:lnTo>
                  <a:lnTo>
                    <a:pt x="1" y="29"/>
                  </a:lnTo>
                  <a:lnTo>
                    <a:pt x="0" y="29"/>
                  </a:lnTo>
                  <a:lnTo>
                    <a:pt x="0" y="26"/>
                  </a:lnTo>
                  <a:lnTo>
                    <a:pt x="0" y="23"/>
                  </a:lnTo>
                  <a:lnTo>
                    <a:pt x="0" y="19"/>
                  </a:lnTo>
                  <a:lnTo>
                    <a:pt x="0" y="16"/>
                  </a:lnTo>
                  <a:lnTo>
                    <a:pt x="0" y="12"/>
                  </a:lnTo>
                  <a:lnTo>
                    <a:pt x="0" y="8"/>
                  </a:lnTo>
                  <a:lnTo>
                    <a:pt x="0" y="5"/>
                  </a:lnTo>
                  <a:lnTo>
                    <a:pt x="0" y="2"/>
                  </a:lnTo>
                  <a:lnTo>
                    <a:pt x="0" y="1"/>
                  </a:lnTo>
                  <a:lnTo>
                    <a:pt x="0" y="0"/>
                  </a:lnTo>
                  <a:lnTo>
                    <a:pt x="0"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69" name="Freeform 190"/>
            <p:cNvSpPr>
              <a:spLocks/>
            </p:cNvSpPr>
            <p:nvPr/>
          </p:nvSpPr>
          <p:spPr bwMode="auto">
            <a:xfrm>
              <a:off x="866" y="3059"/>
              <a:ext cx="18" cy="2"/>
            </a:xfrm>
            <a:custGeom>
              <a:avLst/>
              <a:gdLst>
                <a:gd name="T0" fmla="*/ 16 w 18"/>
                <a:gd name="T1" fmla="*/ 1 h 2"/>
                <a:gd name="T2" fmla="*/ 15 w 18"/>
                <a:gd name="T3" fmla="*/ 0 h 2"/>
                <a:gd name="T4" fmla="*/ 12 w 18"/>
                <a:gd name="T5" fmla="*/ 1 h 2"/>
                <a:gd name="T6" fmla="*/ 13 w 18"/>
                <a:gd name="T7" fmla="*/ 1 h 2"/>
                <a:gd name="T8" fmla="*/ 11 w 18"/>
                <a:gd name="T9" fmla="*/ 0 h 2"/>
                <a:gd name="T10" fmla="*/ 10 w 18"/>
                <a:gd name="T11" fmla="*/ 0 h 2"/>
                <a:gd name="T12" fmla="*/ 9 w 18"/>
                <a:gd name="T13" fmla="*/ 0 h 2"/>
                <a:gd name="T14" fmla="*/ 8 w 18"/>
                <a:gd name="T15" fmla="*/ 0 h 2"/>
                <a:gd name="T16" fmla="*/ 7 w 18"/>
                <a:gd name="T17" fmla="*/ 0 h 2"/>
                <a:gd name="T18" fmla="*/ 6 w 18"/>
                <a:gd name="T19" fmla="*/ 0 h 2"/>
                <a:gd name="T20" fmla="*/ 4 w 18"/>
                <a:gd name="T21" fmla="*/ 0 h 2"/>
                <a:gd name="T22" fmla="*/ 3 w 18"/>
                <a:gd name="T23" fmla="*/ 0 h 2"/>
                <a:gd name="T24" fmla="*/ 1 w 18"/>
                <a:gd name="T25" fmla="*/ 0 h 2"/>
                <a:gd name="T26" fmla="*/ 1 w 18"/>
                <a:gd name="T27" fmla="*/ 0 h 2"/>
                <a:gd name="T28" fmla="*/ 0 w 18"/>
                <a:gd name="T29" fmla="*/ 0 h 2"/>
                <a:gd name="T30" fmla="*/ 0 w 18"/>
                <a:gd name="T31" fmla="*/ 0 h 2"/>
                <a:gd name="T32" fmla="*/ 0 w 18"/>
                <a:gd name="T33" fmla="*/ 0 h 2"/>
                <a:gd name="T34" fmla="*/ 0 w 18"/>
                <a:gd name="T35" fmla="*/ 0 h 2"/>
                <a:gd name="T36" fmla="*/ 1 w 18"/>
                <a:gd name="T37" fmla="*/ 0 h 2"/>
                <a:gd name="T38" fmla="*/ 1 w 18"/>
                <a:gd name="T39" fmla="*/ 0 h 2"/>
                <a:gd name="T40" fmla="*/ 2 w 18"/>
                <a:gd name="T41" fmla="*/ 0 h 2"/>
                <a:gd name="T42" fmla="*/ 3 w 18"/>
                <a:gd name="T43" fmla="*/ 0 h 2"/>
                <a:gd name="T44" fmla="*/ 4 w 18"/>
                <a:gd name="T45" fmla="*/ 0 h 2"/>
                <a:gd name="T46" fmla="*/ 5 w 18"/>
                <a:gd name="T47" fmla="*/ 0 h 2"/>
                <a:gd name="T48" fmla="*/ 6 w 18"/>
                <a:gd name="T49" fmla="*/ 1 h 2"/>
                <a:gd name="T50" fmla="*/ 7 w 18"/>
                <a:gd name="T51" fmla="*/ 1 h 2"/>
                <a:gd name="T52" fmla="*/ 8 w 18"/>
                <a:gd name="T53" fmla="*/ 1 h 2"/>
                <a:gd name="T54" fmla="*/ 9 w 18"/>
                <a:gd name="T55" fmla="*/ 1 h 2"/>
                <a:gd name="T56" fmla="*/ 12 w 18"/>
                <a:gd name="T57" fmla="*/ 1 h 2"/>
                <a:gd name="T58" fmla="*/ 13 w 18"/>
                <a:gd name="T59" fmla="*/ 1 h 2"/>
                <a:gd name="T60" fmla="*/ 13 w 18"/>
                <a:gd name="T61" fmla="*/ 1 h 2"/>
                <a:gd name="T62" fmla="*/ 16 w 18"/>
                <a:gd name="T63" fmla="*/ 1 h 2"/>
                <a:gd name="T64" fmla="*/ 16 w 18"/>
                <a:gd name="T65" fmla="*/ 1 h 2"/>
                <a:gd name="T66" fmla="*/ 16 w 18"/>
                <a:gd name="T67" fmla="*/ 1 h 2"/>
                <a:gd name="T68" fmla="*/ 16 w 18"/>
                <a:gd name="T69" fmla="*/ 1 h 2"/>
                <a:gd name="T70" fmla="*/ 17 w 18"/>
                <a:gd name="T71" fmla="*/ 1 h 2"/>
                <a:gd name="T72" fmla="*/ 17 w 18"/>
                <a:gd name="T73" fmla="*/ 1 h 2"/>
                <a:gd name="T74" fmla="*/ 17 w 18"/>
                <a:gd name="T75" fmla="*/ 0 h 2"/>
                <a:gd name="T76" fmla="*/ 17 w 18"/>
                <a:gd name="T77" fmla="*/ 0 h 2"/>
                <a:gd name="T78" fmla="*/ 17 w 18"/>
                <a:gd name="T79" fmla="*/ 0 h 2"/>
                <a:gd name="T80" fmla="*/ 16 w 18"/>
                <a:gd name="T81" fmla="*/ 0 h 2"/>
                <a:gd name="T82" fmla="*/ 16 w 18"/>
                <a:gd name="T83" fmla="*/ 0 h 2"/>
                <a:gd name="T84" fmla="*/ 15 w 18"/>
                <a:gd name="T85" fmla="*/ 0 h 2"/>
                <a:gd name="T86" fmla="*/ 16 w 18"/>
                <a:gd name="T87" fmla="*/ 1 h 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2"/>
                <a:gd name="T134" fmla="*/ 18 w 18"/>
                <a:gd name="T135" fmla="*/ 2 h 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2">
                  <a:moveTo>
                    <a:pt x="16" y="1"/>
                  </a:moveTo>
                  <a:lnTo>
                    <a:pt x="15" y="0"/>
                  </a:lnTo>
                  <a:lnTo>
                    <a:pt x="12" y="1"/>
                  </a:lnTo>
                  <a:lnTo>
                    <a:pt x="13" y="1"/>
                  </a:lnTo>
                  <a:lnTo>
                    <a:pt x="11" y="0"/>
                  </a:lnTo>
                  <a:lnTo>
                    <a:pt x="10" y="0"/>
                  </a:lnTo>
                  <a:lnTo>
                    <a:pt x="9" y="0"/>
                  </a:lnTo>
                  <a:lnTo>
                    <a:pt x="8" y="0"/>
                  </a:lnTo>
                  <a:lnTo>
                    <a:pt x="7" y="0"/>
                  </a:lnTo>
                  <a:lnTo>
                    <a:pt x="6" y="0"/>
                  </a:lnTo>
                  <a:lnTo>
                    <a:pt x="4" y="0"/>
                  </a:lnTo>
                  <a:lnTo>
                    <a:pt x="3" y="0"/>
                  </a:lnTo>
                  <a:lnTo>
                    <a:pt x="1" y="0"/>
                  </a:lnTo>
                  <a:lnTo>
                    <a:pt x="0" y="0"/>
                  </a:lnTo>
                  <a:lnTo>
                    <a:pt x="1" y="0"/>
                  </a:lnTo>
                  <a:lnTo>
                    <a:pt x="2" y="0"/>
                  </a:lnTo>
                  <a:lnTo>
                    <a:pt x="3" y="0"/>
                  </a:lnTo>
                  <a:lnTo>
                    <a:pt x="4" y="0"/>
                  </a:lnTo>
                  <a:lnTo>
                    <a:pt x="5" y="0"/>
                  </a:lnTo>
                  <a:lnTo>
                    <a:pt x="6" y="1"/>
                  </a:lnTo>
                  <a:lnTo>
                    <a:pt x="7" y="1"/>
                  </a:lnTo>
                  <a:lnTo>
                    <a:pt x="8" y="1"/>
                  </a:lnTo>
                  <a:lnTo>
                    <a:pt x="9" y="1"/>
                  </a:lnTo>
                  <a:lnTo>
                    <a:pt x="12" y="1"/>
                  </a:lnTo>
                  <a:lnTo>
                    <a:pt x="13" y="1"/>
                  </a:lnTo>
                  <a:lnTo>
                    <a:pt x="16" y="1"/>
                  </a:lnTo>
                  <a:lnTo>
                    <a:pt x="17" y="1"/>
                  </a:lnTo>
                  <a:lnTo>
                    <a:pt x="17" y="0"/>
                  </a:lnTo>
                  <a:lnTo>
                    <a:pt x="16" y="0"/>
                  </a:lnTo>
                  <a:lnTo>
                    <a:pt x="15" y="0"/>
                  </a:lnTo>
                  <a:lnTo>
                    <a:pt x="16"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0" name="Freeform 191"/>
            <p:cNvSpPr>
              <a:spLocks/>
            </p:cNvSpPr>
            <p:nvPr/>
          </p:nvSpPr>
          <p:spPr bwMode="auto">
            <a:xfrm>
              <a:off x="935" y="3027"/>
              <a:ext cx="17" cy="6"/>
            </a:xfrm>
            <a:custGeom>
              <a:avLst/>
              <a:gdLst>
                <a:gd name="T0" fmla="*/ 15 w 17"/>
                <a:gd name="T1" fmla="*/ 3 h 6"/>
                <a:gd name="T2" fmla="*/ 13 w 17"/>
                <a:gd name="T3" fmla="*/ 2 h 6"/>
                <a:gd name="T4" fmla="*/ 11 w 17"/>
                <a:gd name="T5" fmla="*/ 2 h 6"/>
                <a:gd name="T6" fmla="*/ 9 w 17"/>
                <a:gd name="T7" fmla="*/ 2 h 6"/>
                <a:gd name="T8" fmla="*/ 8 w 17"/>
                <a:gd name="T9" fmla="*/ 1 h 6"/>
                <a:gd name="T10" fmla="*/ 6 w 17"/>
                <a:gd name="T11" fmla="*/ 1 h 6"/>
                <a:gd name="T12" fmla="*/ 4 w 17"/>
                <a:gd name="T13" fmla="*/ 1 h 6"/>
                <a:gd name="T14" fmla="*/ 3 w 17"/>
                <a:gd name="T15" fmla="*/ 0 h 6"/>
                <a:gd name="T16" fmla="*/ 1 w 17"/>
                <a:gd name="T17" fmla="*/ 0 h 6"/>
                <a:gd name="T18" fmla="*/ 1 w 17"/>
                <a:gd name="T19" fmla="*/ 0 h 6"/>
                <a:gd name="T20" fmla="*/ 1 w 17"/>
                <a:gd name="T21" fmla="*/ 0 h 6"/>
                <a:gd name="T22" fmla="*/ 0 w 17"/>
                <a:gd name="T23" fmla="*/ 0 h 6"/>
                <a:gd name="T24" fmla="*/ 0 w 17"/>
                <a:gd name="T25" fmla="*/ 1 h 6"/>
                <a:gd name="T26" fmla="*/ 0 w 17"/>
                <a:gd name="T27" fmla="*/ 1 h 6"/>
                <a:gd name="T28" fmla="*/ 0 w 17"/>
                <a:gd name="T29" fmla="*/ 1 h 6"/>
                <a:gd name="T30" fmla="*/ 1 w 17"/>
                <a:gd name="T31" fmla="*/ 1 h 6"/>
                <a:gd name="T32" fmla="*/ 2 w 17"/>
                <a:gd name="T33" fmla="*/ 2 h 6"/>
                <a:gd name="T34" fmla="*/ 4 w 17"/>
                <a:gd name="T35" fmla="*/ 2 h 6"/>
                <a:gd name="T36" fmla="*/ 6 w 17"/>
                <a:gd name="T37" fmla="*/ 3 h 6"/>
                <a:gd name="T38" fmla="*/ 9 w 17"/>
                <a:gd name="T39" fmla="*/ 3 h 6"/>
                <a:gd name="T40" fmla="*/ 10 w 17"/>
                <a:gd name="T41" fmla="*/ 4 h 6"/>
                <a:gd name="T42" fmla="*/ 12 w 17"/>
                <a:gd name="T43" fmla="*/ 4 h 6"/>
                <a:gd name="T44" fmla="*/ 14 w 17"/>
                <a:gd name="T45" fmla="*/ 5 h 6"/>
                <a:gd name="T46" fmla="*/ 16 w 17"/>
                <a:gd name="T47" fmla="*/ 5 h 6"/>
                <a:gd name="T48" fmla="*/ 16 w 17"/>
                <a:gd name="T49" fmla="*/ 5 h 6"/>
                <a:gd name="T50" fmla="*/ 16 w 17"/>
                <a:gd name="T51" fmla="*/ 4 h 6"/>
                <a:gd name="T52" fmla="*/ 16 w 17"/>
                <a:gd name="T53" fmla="*/ 4 h 6"/>
                <a:gd name="T54" fmla="*/ 16 w 17"/>
                <a:gd name="T55" fmla="*/ 4 h 6"/>
                <a:gd name="T56" fmla="*/ 16 w 17"/>
                <a:gd name="T57" fmla="*/ 3 h 6"/>
                <a:gd name="T58" fmla="*/ 15 w 17"/>
                <a:gd name="T59" fmla="*/ 3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
                <a:gd name="T91" fmla="*/ 0 h 6"/>
                <a:gd name="T92" fmla="*/ 17 w 17"/>
                <a:gd name="T93" fmla="*/ 6 h 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 h="6">
                  <a:moveTo>
                    <a:pt x="15" y="3"/>
                  </a:moveTo>
                  <a:lnTo>
                    <a:pt x="13" y="2"/>
                  </a:lnTo>
                  <a:lnTo>
                    <a:pt x="11" y="2"/>
                  </a:lnTo>
                  <a:lnTo>
                    <a:pt x="9" y="2"/>
                  </a:lnTo>
                  <a:lnTo>
                    <a:pt x="8" y="1"/>
                  </a:lnTo>
                  <a:lnTo>
                    <a:pt x="6" y="1"/>
                  </a:lnTo>
                  <a:lnTo>
                    <a:pt x="4" y="1"/>
                  </a:lnTo>
                  <a:lnTo>
                    <a:pt x="3" y="0"/>
                  </a:lnTo>
                  <a:lnTo>
                    <a:pt x="1" y="0"/>
                  </a:lnTo>
                  <a:lnTo>
                    <a:pt x="0" y="0"/>
                  </a:lnTo>
                  <a:lnTo>
                    <a:pt x="0" y="1"/>
                  </a:lnTo>
                  <a:lnTo>
                    <a:pt x="1" y="1"/>
                  </a:lnTo>
                  <a:lnTo>
                    <a:pt x="2" y="2"/>
                  </a:lnTo>
                  <a:lnTo>
                    <a:pt x="4" y="2"/>
                  </a:lnTo>
                  <a:lnTo>
                    <a:pt x="6" y="3"/>
                  </a:lnTo>
                  <a:lnTo>
                    <a:pt x="9" y="3"/>
                  </a:lnTo>
                  <a:lnTo>
                    <a:pt x="10" y="4"/>
                  </a:lnTo>
                  <a:lnTo>
                    <a:pt x="12" y="4"/>
                  </a:lnTo>
                  <a:lnTo>
                    <a:pt x="14" y="5"/>
                  </a:lnTo>
                  <a:lnTo>
                    <a:pt x="16" y="5"/>
                  </a:lnTo>
                  <a:lnTo>
                    <a:pt x="16" y="4"/>
                  </a:lnTo>
                  <a:lnTo>
                    <a:pt x="16" y="3"/>
                  </a:lnTo>
                  <a:lnTo>
                    <a:pt x="15"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1" name="Freeform 192"/>
            <p:cNvSpPr>
              <a:spLocks/>
            </p:cNvSpPr>
            <p:nvPr/>
          </p:nvSpPr>
          <p:spPr bwMode="auto">
            <a:xfrm>
              <a:off x="856" y="3165"/>
              <a:ext cx="93" cy="14"/>
            </a:xfrm>
            <a:custGeom>
              <a:avLst/>
              <a:gdLst>
                <a:gd name="T0" fmla="*/ 90 w 93"/>
                <a:gd name="T1" fmla="*/ 11 h 14"/>
                <a:gd name="T2" fmla="*/ 82 w 93"/>
                <a:gd name="T3" fmla="*/ 11 h 14"/>
                <a:gd name="T4" fmla="*/ 74 w 93"/>
                <a:gd name="T5" fmla="*/ 10 h 14"/>
                <a:gd name="T6" fmla="*/ 66 w 93"/>
                <a:gd name="T7" fmla="*/ 10 h 14"/>
                <a:gd name="T8" fmla="*/ 58 w 93"/>
                <a:gd name="T9" fmla="*/ 8 h 14"/>
                <a:gd name="T10" fmla="*/ 51 w 93"/>
                <a:gd name="T11" fmla="*/ 7 h 14"/>
                <a:gd name="T12" fmla="*/ 42 w 93"/>
                <a:gd name="T13" fmla="*/ 5 h 14"/>
                <a:gd name="T14" fmla="*/ 35 w 93"/>
                <a:gd name="T15" fmla="*/ 3 h 14"/>
                <a:gd name="T16" fmla="*/ 27 w 93"/>
                <a:gd name="T17" fmla="*/ 2 h 14"/>
                <a:gd name="T18" fmla="*/ 24 w 93"/>
                <a:gd name="T19" fmla="*/ 1 h 14"/>
                <a:gd name="T20" fmla="*/ 21 w 93"/>
                <a:gd name="T21" fmla="*/ 1 h 14"/>
                <a:gd name="T22" fmla="*/ 18 w 93"/>
                <a:gd name="T23" fmla="*/ 1 h 14"/>
                <a:gd name="T24" fmla="*/ 14 w 93"/>
                <a:gd name="T25" fmla="*/ 1 h 14"/>
                <a:gd name="T26" fmla="*/ 12 w 93"/>
                <a:gd name="T27" fmla="*/ 1 h 14"/>
                <a:gd name="T28" fmla="*/ 8 w 93"/>
                <a:gd name="T29" fmla="*/ 1 h 14"/>
                <a:gd name="T30" fmla="*/ 5 w 93"/>
                <a:gd name="T31" fmla="*/ 1 h 14"/>
                <a:gd name="T32" fmla="*/ 3 w 93"/>
                <a:gd name="T33" fmla="*/ 0 h 14"/>
                <a:gd name="T34" fmla="*/ 2 w 93"/>
                <a:gd name="T35" fmla="*/ 0 h 14"/>
                <a:gd name="T36" fmla="*/ 1 w 93"/>
                <a:gd name="T37" fmla="*/ 0 h 14"/>
                <a:gd name="T38" fmla="*/ 1 w 93"/>
                <a:gd name="T39" fmla="*/ 1 h 14"/>
                <a:gd name="T40" fmla="*/ 0 w 93"/>
                <a:gd name="T41" fmla="*/ 1 h 14"/>
                <a:gd name="T42" fmla="*/ 0 w 93"/>
                <a:gd name="T43" fmla="*/ 1 h 14"/>
                <a:gd name="T44" fmla="*/ 0 w 93"/>
                <a:gd name="T45" fmla="*/ 2 h 14"/>
                <a:gd name="T46" fmla="*/ 0 w 93"/>
                <a:gd name="T47" fmla="*/ 2 h 14"/>
                <a:gd name="T48" fmla="*/ 1 w 93"/>
                <a:gd name="T49" fmla="*/ 2 h 14"/>
                <a:gd name="T50" fmla="*/ 5 w 93"/>
                <a:gd name="T51" fmla="*/ 3 h 14"/>
                <a:gd name="T52" fmla="*/ 9 w 93"/>
                <a:gd name="T53" fmla="*/ 3 h 14"/>
                <a:gd name="T54" fmla="*/ 14 w 93"/>
                <a:gd name="T55" fmla="*/ 3 h 14"/>
                <a:gd name="T56" fmla="*/ 17 w 93"/>
                <a:gd name="T57" fmla="*/ 3 h 14"/>
                <a:gd name="T58" fmla="*/ 21 w 93"/>
                <a:gd name="T59" fmla="*/ 3 h 14"/>
                <a:gd name="T60" fmla="*/ 25 w 93"/>
                <a:gd name="T61" fmla="*/ 3 h 14"/>
                <a:gd name="T62" fmla="*/ 29 w 93"/>
                <a:gd name="T63" fmla="*/ 4 h 14"/>
                <a:gd name="T64" fmla="*/ 32 w 93"/>
                <a:gd name="T65" fmla="*/ 5 h 14"/>
                <a:gd name="T66" fmla="*/ 40 w 93"/>
                <a:gd name="T67" fmla="*/ 7 h 14"/>
                <a:gd name="T68" fmla="*/ 47 w 93"/>
                <a:gd name="T69" fmla="*/ 8 h 14"/>
                <a:gd name="T70" fmla="*/ 53 w 93"/>
                <a:gd name="T71" fmla="*/ 10 h 14"/>
                <a:gd name="T72" fmla="*/ 60 w 93"/>
                <a:gd name="T73" fmla="*/ 11 h 14"/>
                <a:gd name="T74" fmla="*/ 68 w 93"/>
                <a:gd name="T75" fmla="*/ 12 h 14"/>
                <a:gd name="T76" fmla="*/ 76 w 93"/>
                <a:gd name="T77" fmla="*/ 12 h 14"/>
                <a:gd name="T78" fmla="*/ 83 w 93"/>
                <a:gd name="T79" fmla="*/ 13 h 14"/>
                <a:gd name="T80" fmla="*/ 90 w 93"/>
                <a:gd name="T81" fmla="*/ 13 h 14"/>
                <a:gd name="T82" fmla="*/ 91 w 93"/>
                <a:gd name="T83" fmla="*/ 13 h 14"/>
                <a:gd name="T84" fmla="*/ 91 w 93"/>
                <a:gd name="T85" fmla="*/ 12 h 14"/>
                <a:gd name="T86" fmla="*/ 92 w 93"/>
                <a:gd name="T87" fmla="*/ 12 h 14"/>
                <a:gd name="T88" fmla="*/ 92 w 93"/>
                <a:gd name="T89" fmla="*/ 12 h 14"/>
                <a:gd name="T90" fmla="*/ 92 w 93"/>
                <a:gd name="T91" fmla="*/ 11 h 14"/>
                <a:gd name="T92" fmla="*/ 91 w 93"/>
                <a:gd name="T93" fmla="*/ 11 h 14"/>
                <a:gd name="T94" fmla="*/ 90 w 93"/>
                <a:gd name="T95" fmla="*/ 11 h 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14"/>
                <a:gd name="T146" fmla="*/ 93 w 93"/>
                <a:gd name="T147" fmla="*/ 14 h 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14">
                  <a:moveTo>
                    <a:pt x="90" y="11"/>
                  </a:moveTo>
                  <a:lnTo>
                    <a:pt x="82" y="11"/>
                  </a:lnTo>
                  <a:lnTo>
                    <a:pt x="74" y="10"/>
                  </a:lnTo>
                  <a:lnTo>
                    <a:pt x="66" y="10"/>
                  </a:lnTo>
                  <a:lnTo>
                    <a:pt x="58" y="8"/>
                  </a:lnTo>
                  <a:lnTo>
                    <a:pt x="51" y="7"/>
                  </a:lnTo>
                  <a:lnTo>
                    <a:pt x="42" y="5"/>
                  </a:lnTo>
                  <a:lnTo>
                    <a:pt x="35" y="3"/>
                  </a:lnTo>
                  <a:lnTo>
                    <a:pt x="27" y="2"/>
                  </a:lnTo>
                  <a:lnTo>
                    <a:pt x="24" y="1"/>
                  </a:lnTo>
                  <a:lnTo>
                    <a:pt x="21" y="1"/>
                  </a:lnTo>
                  <a:lnTo>
                    <a:pt x="18" y="1"/>
                  </a:lnTo>
                  <a:lnTo>
                    <a:pt x="14" y="1"/>
                  </a:lnTo>
                  <a:lnTo>
                    <a:pt x="12" y="1"/>
                  </a:lnTo>
                  <a:lnTo>
                    <a:pt x="8" y="1"/>
                  </a:lnTo>
                  <a:lnTo>
                    <a:pt x="5" y="1"/>
                  </a:lnTo>
                  <a:lnTo>
                    <a:pt x="3" y="0"/>
                  </a:lnTo>
                  <a:lnTo>
                    <a:pt x="2" y="0"/>
                  </a:lnTo>
                  <a:lnTo>
                    <a:pt x="1" y="0"/>
                  </a:lnTo>
                  <a:lnTo>
                    <a:pt x="1" y="1"/>
                  </a:lnTo>
                  <a:lnTo>
                    <a:pt x="0" y="1"/>
                  </a:lnTo>
                  <a:lnTo>
                    <a:pt x="0" y="2"/>
                  </a:lnTo>
                  <a:lnTo>
                    <a:pt x="1" y="2"/>
                  </a:lnTo>
                  <a:lnTo>
                    <a:pt x="5" y="3"/>
                  </a:lnTo>
                  <a:lnTo>
                    <a:pt x="9" y="3"/>
                  </a:lnTo>
                  <a:lnTo>
                    <a:pt x="14" y="3"/>
                  </a:lnTo>
                  <a:lnTo>
                    <a:pt x="17" y="3"/>
                  </a:lnTo>
                  <a:lnTo>
                    <a:pt x="21" y="3"/>
                  </a:lnTo>
                  <a:lnTo>
                    <a:pt x="25" y="3"/>
                  </a:lnTo>
                  <a:lnTo>
                    <a:pt x="29" y="4"/>
                  </a:lnTo>
                  <a:lnTo>
                    <a:pt x="32" y="5"/>
                  </a:lnTo>
                  <a:lnTo>
                    <a:pt x="40" y="7"/>
                  </a:lnTo>
                  <a:lnTo>
                    <a:pt x="47" y="8"/>
                  </a:lnTo>
                  <a:lnTo>
                    <a:pt x="53" y="10"/>
                  </a:lnTo>
                  <a:lnTo>
                    <a:pt x="60" y="11"/>
                  </a:lnTo>
                  <a:lnTo>
                    <a:pt x="68" y="12"/>
                  </a:lnTo>
                  <a:lnTo>
                    <a:pt x="76" y="12"/>
                  </a:lnTo>
                  <a:lnTo>
                    <a:pt x="83" y="13"/>
                  </a:lnTo>
                  <a:lnTo>
                    <a:pt x="90" y="13"/>
                  </a:lnTo>
                  <a:lnTo>
                    <a:pt x="91" y="13"/>
                  </a:lnTo>
                  <a:lnTo>
                    <a:pt x="91" y="12"/>
                  </a:lnTo>
                  <a:lnTo>
                    <a:pt x="92" y="12"/>
                  </a:lnTo>
                  <a:lnTo>
                    <a:pt x="92" y="11"/>
                  </a:lnTo>
                  <a:lnTo>
                    <a:pt x="91" y="11"/>
                  </a:lnTo>
                  <a:lnTo>
                    <a:pt x="90" y="1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2" name="Freeform 193"/>
            <p:cNvSpPr>
              <a:spLocks/>
            </p:cNvSpPr>
            <p:nvPr/>
          </p:nvSpPr>
          <p:spPr bwMode="auto">
            <a:xfrm>
              <a:off x="883" y="3153"/>
              <a:ext cx="17" cy="20"/>
            </a:xfrm>
            <a:custGeom>
              <a:avLst/>
              <a:gdLst>
                <a:gd name="T0" fmla="*/ 15 w 17"/>
                <a:gd name="T1" fmla="*/ 18 h 20"/>
                <a:gd name="T2" fmla="*/ 15 w 17"/>
                <a:gd name="T3" fmla="*/ 16 h 20"/>
                <a:gd name="T4" fmla="*/ 15 w 17"/>
                <a:gd name="T5" fmla="*/ 15 h 20"/>
                <a:gd name="T6" fmla="*/ 15 w 17"/>
                <a:gd name="T7" fmla="*/ 14 h 20"/>
                <a:gd name="T8" fmla="*/ 15 w 17"/>
                <a:gd name="T9" fmla="*/ 13 h 20"/>
                <a:gd name="T10" fmla="*/ 15 w 17"/>
                <a:gd name="T11" fmla="*/ 12 h 20"/>
                <a:gd name="T12" fmla="*/ 16 w 17"/>
                <a:gd name="T13" fmla="*/ 10 h 20"/>
                <a:gd name="T14" fmla="*/ 16 w 17"/>
                <a:gd name="T15" fmla="*/ 10 h 20"/>
                <a:gd name="T16" fmla="*/ 16 w 17"/>
                <a:gd name="T17" fmla="*/ 9 h 20"/>
                <a:gd name="T18" fmla="*/ 16 w 17"/>
                <a:gd name="T19" fmla="*/ 5 h 20"/>
                <a:gd name="T20" fmla="*/ 16 w 17"/>
                <a:gd name="T21" fmla="*/ 5 h 20"/>
                <a:gd name="T22" fmla="*/ 15 w 17"/>
                <a:gd name="T23" fmla="*/ 4 h 20"/>
                <a:gd name="T24" fmla="*/ 14 w 17"/>
                <a:gd name="T25" fmla="*/ 4 h 20"/>
                <a:gd name="T26" fmla="*/ 12 w 17"/>
                <a:gd name="T27" fmla="*/ 3 h 20"/>
                <a:gd name="T28" fmla="*/ 11 w 17"/>
                <a:gd name="T29" fmla="*/ 3 h 20"/>
                <a:gd name="T30" fmla="*/ 9 w 17"/>
                <a:gd name="T31" fmla="*/ 2 h 20"/>
                <a:gd name="T32" fmla="*/ 8 w 17"/>
                <a:gd name="T33" fmla="*/ 1 h 20"/>
                <a:gd name="T34" fmla="*/ 6 w 17"/>
                <a:gd name="T35" fmla="*/ 1 h 20"/>
                <a:gd name="T36" fmla="*/ 5 w 17"/>
                <a:gd name="T37" fmla="*/ 1 h 20"/>
                <a:gd name="T38" fmla="*/ 3 w 17"/>
                <a:gd name="T39" fmla="*/ 1 h 20"/>
                <a:gd name="T40" fmla="*/ 2 w 17"/>
                <a:gd name="T41" fmla="*/ 0 h 20"/>
                <a:gd name="T42" fmla="*/ 1 w 17"/>
                <a:gd name="T43" fmla="*/ 0 h 20"/>
                <a:gd name="T44" fmla="*/ 1 w 17"/>
                <a:gd name="T45" fmla="*/ 0 h 20"/>
                <a:gd name="T46" fmla="*/ 1 w 17"/>
                <a:gd name="T47" fmla="*/ 1 h 20"/>
                <a:gd name="T48" fmla="*/ 0 w 17"/>
                <a:gd name="T49" fmla="*/ 1 h 20"/>
                <a:gd name="T50" fmla="*/ 0 w 17"/>
                <a:gd name="T51" fmla="*/ 1 h 20"/>
                <a:gd name="T52" fmla="*/ 0 w 17"/>
                <a:gd name="T53" fmla="*/ 2 h 20"/>
                <a:gd name="T54" fmla="*/ 1 w 17"/>
                <a:gd name="T55" fmla="*/ 2 h 20"/>
                <a:gd name="T56" fmla="*/ 1 w 17"/>
                <a:gd name="T57" fmla="*/ 3 h 20"/>
                <a:gd name="T58" fmla="*/ 1 w 17"/>
                <a:gd name="T59" fmla="*/ 3 h 20"/>
                <a:gd name="T60" fmla="*/ 2 w 17"/>
                <a:gd name="T61" fmla="*/ 3 h 20"/>
                <a:gd name="T62" fmla="*/ 4 w 17"/>
                <a:gd name="T63" fmla="*/ 3 h 20"/>
                <a:gd name="T64" fmla="*/ 4 w 17"/>
                <a:gd name="T65" fmla="*/ 3 h 20"/>
                <a:gd name="T66" fmla="*/ 6 w 17"/>
                <a:gd name="T67" fmla="*/ 4 h 20"/>
                <a:gd name="T68" fmla="*/ 7 w 17"/>
                <a:gd name="T69" fmla="*/ 4 h 20"/>
                <a:gd name="T70" fmla="*/ 8 w 17"/>
                <a:gd name="T71" fmla="*/ 5 h 20"/>
                <a:gd name="T72" fmla="*/ 9 w 17"/>
                <a:gd name="T73" fmla="*/ 5 h 20"/>
                <a:gd name="T74" fmla="*/ 10 w 17"/>
                <a:gd name="T75" fmla="*/ 5 h 20"/>
                <a:gd name="T76" fmla="*/ 15 w 17"/>
                <a:gd name="T77" fmla="*/ 7 h 20"/>
                <a:gd name="T78" fmla="*/ 14 w 17"/>
                <a:gd name="T79" fmla="*/ 5 h 20"/>
                <a:gd name="T80" fmla="*/ 14 w 17"/>
                <a:gd name="T81" fmla="*/ 9 h 20"/>
                <a:gd name="T82" fmla="*/ 14 w 17"/>
                <a:gd name="T83" fmla="*/ 9 h 20"/>
                <a:gd name="T84" fmla="*/ 14 w 17"/>
                <a:gd name="T85" fmla="*/ 10 h 20"/>
                <a:gd name="T86" fmla="*/ 13 w 17"/>
                <a:gd name="T87" fmla="*/ 12 h 20"/>
                <a:gd name="T88" fmla="*/ 13 w 17"/>
                <a:gd name="T89" fmla="*/ 13 h 20"/>
                <a:gd name="T90" fmla="*/ 13 w 17"/>
                <a:gd name="T91" fmla="*/ 14 h 20"/>
                <a:gd name="T92" fmla="*/ 12 w 17"/>
                <a:gd name="T93" fmla="*/ 15 h 20"/>
                <a:gd name="T94" fmla="*/ 12 w 17"/>
                <a:gd name="T95" fmla="*/ 16 h 20"/>
                <a:gd name="T96" fmla="*/ 12 w 17"/>
                <a:gd name="T97" fmla="*/ 18 h 20"/>
                <a:gd name="T98" fmla="*/ 13 w 17"/>
                <a:gd name="T99" fmla="*/ 18 h 20"/>
                <a:gd name="T100" fmla="*/ 14 w 17"/>
                <a:gd name="T101" fmla="*/ 19 h 20"/>
                <a:gd name="T102" fmla="*/ 14 w 17"/>
                <a:gd name="T103" fmla="*/ 19 h 20"/>
                <a:gd name="T104" fmla="*/ 14 w 17"/>
                <a:gd name="T105" fmla="*/ 18 h 20"/>
                <a:gd name="T106" fmla="*/ 15 w 17"/>
                <a:gd name="T107" fmla="*/ 18 h 20"/>
                <a:gd name="T108" fmla="*/ 15 w 17"/>
                <a:gd name="T109" fmla="*/ 18 h 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
                <a:gd name="T166" fmla="*/ 0 h 20"/>
                <a:gd name="T167" fmla="*/ 17 w 17"/>
                <a:gd name="T168" fmla="*/ 20 h 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 h="20">
                  <a:moveTo>
                    <a:pt x="15" y="18"/>
                  </a:moveTo>
                  <a:lnTo>
                    <a:pt x="15" y="16"/>
                  </a:lnTo>
                  <a:lnTo>
                    <a:pt x="15" y="15"/>
                  </a:lnTo>
                  <a:lnTo>
                    <a:pt x="15" y="14"/>
                  </a:lnTo>
                  <a:lnTo>
                    <a:pt x="15" y="13"/>
                  </a:lnTo>
                  <a:lnTo>
                    <a:pt x="15" y="12"/>
                  </a:lnTo>
                  <a:lnTo>
                    <a:pt x="16" y="10"/>
                  </a:lnTo>
                  <a:lnTo>
                    <a:pt x="16" y="9"/>
                  </a:lnTo>
                  <a:lnTo>
                    <a:pt x="16" y="5"/>
                  </a:lnTo>
                  <a:lnTo>
                    <a:pt x="15" y="4"/>
                  </a:lnTo>
                  <a:lnTo>
                    <a:pt x="14" y="4"/>
                  </a:lnTo>
                  <a:lnTo>
                    <a:pt x="12" y="3"/>
                  </a:lnTo>
                  <a:lnTo>
                    <a:pt x="11" y="3"/>
                  </a:lnTo>
                  <a:lnTo>
                    <a:pt x="9" y="2"/>
                  </a:lnTo>
                  <a:lnTo>
                    <a:pt x="8" y="1"/>
                  </a:lnTo>
                  <a:lnTo>
                    <a:pt x="6" y="1"/>
                  </a:lnTo>
                  <a:lnTo>
                    <a:pt x="5" y="1"/>
                  </a:lnTo>
                  <a:lnTo>
                    <a:pt x="3" y="1"/>
                  </a:lnTo>
                  <a:lnTo>
                    <a:pt x="2" y="0"/>
                  </a:lnTo>
                  <a:lnTo>
                    <a:pt x="1" y="0"/>
                  </a:lnTo>
                  <a:lnTo>
                    <a:pt x="1" y="1"/>
                  </a:lnTo>
                  <a:lnTo>
                    <a:pt x="0" y="1"/>
                  </a:lnTo>
                  <a:lnTo>
                    <a:pt x="0" y="2"/>
                  </a:lnTo>
                  <a:lnTo>
                    <a:pt x="1" y="2"/>
                  </a:lnTo>
                  <a:lnTo>
                    <a:pt x="1" y="3"/>
                  </a:lnTo>
                  <a:lnTo>
                    <a:pt x="2" y="3"/>
                  </a:lnTo>
                  <a:lnTo>
                    <a:pt x="4" y="3"/>
                  </a:lnTo>
                  <a:lnTo>
                    <a:pt x="6" y="4"/>
                  </a:lnTo>
                  <a:lnTo>
                    <a:pt x="7" y="4"/>
                  </a:lnTo>
                  <a:lnTo>
                    <a:pt x="8" y="5"/>
                  </a:lnTo>
                  <a:lnTo>
                    <a:pt x="9" y="5"/>
                  </a:lnTo>
                  <a:lnTo>
                    <a:pt x="10" y="5"/>
                  </a:lnTo>
                  <a:lnTo>
                    <a:pt x="15" y="7"/>
                  </a:lnTo>
                  <a:lnTo>
                    <a:pt x="14" y="5"/>
                  </a:lnTo>
                  <a:lnTo>
                    <a:pt x="14" y="9"/>
                  </a:lnTo>
                  <a:lnTo>
                    <a:pt x="14" y="10"/>
                  </a:lnTo>
                  <a:lnTo>
                    <a:pt x="13" y="12"/>
                  </a:lnTo>
                  <a:lnTo>
                    <a:pt x="13" y="13"/>
                  </a:lnTo>
                  <a:lnTo>
                    <a:pt x="13" y="14"/>
                  </a:lnTo>
                  <a:lnTo>
                    <a:pt x="12" y="15"/>
                  </a:lnTo>
                  <a:lnTo>
                    <a:pt x="12" y="16"/>
                  </a:lnTo>
                  <a:lnTo>
                    <a:pt x="12" y="18"/>
                  </a:lnTo>
                  <a:lnTo>
                    <a:pt x="13" y="18"/>
                  </a:lnTo>
                  <a:lnTo>
                    <a:pt x="14" y="19"/>
                  </a:lnTo>
                  <a:lnTo>
                    <a:pt x="14" y="18"/>
                  </a:lnTo>
                  <a:lnTo>
                    <a:pt x="15" y="1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3" name="Freeform 194"/>
            <p:cNvSpPr>
              <a:spLocks/>
            </p:cNvSpPr>
            <p:nvPr/>
          </p:nvSpPr>
          <p:spPr bwMode="auto">
            <a:xfrm>
              <a:off x="846" y="3180"/>
              <a:ext cx="40" cy="6"/>
            </a:xfrm>
            <a:custGeom>
              <a:avLst/>
              <a:gdLst>
                <a:gd name="T0" fmla="*/ 37 w 40"/>
                <a:gd name="T1" fmla="*/ 0 h 6"/>
                <a:gd name="T2" fmla="*/ 33 w 40"/>
                <a:gd name="T3" fmla="*/ 1 h 6"/>
                <a:gd name="T4" fmla="*/ 29 w 40"/>
                <a:gd name="T5" fmla="*/ 1 h 6"/>
                <a:gd name="T6" fmla="*/ 25 w 40"/>
                <a:gd name="T7" fmla="*/ 2 h 6"/>
                <a:gd name="T8" fmla="*/ 22 w 40"/>
                <a:gd name="T9" fmla="*/ 3 h 6"/>
                <a:gd name="T10" fmla="*/ 18 w 40"/>
                <a:gd name="T11" fmla="*/ 3 h 6"/>
                <a:gd name="T12" fmla="*/ 14 w 40"/>
                <a:gd name="T13" fmla="*/ 4 h 6"/>
                <a:gd name="T14" fmla="*/ 10 w 40"/>
                <a:gd name="T15" fmla="*/ 4 h 6"/>
                <a:gd name="T16" fmla="*/ 6 w 40"/>
                <a:gd name="T17" fmla="*/ 4 h 6"/>
                <a:gd name="T18" fmla="*/ 6 w 40"/>
                <a:gd name="T19" fmla="*/ 3 h 6"/>
                <a:gd name="T20" fmla="*/ 6 w 40"/>
                <a:gd name="T21" fmla="*/ 3 h 6"/>
                <a:gd name="T22" fmla="*/ 5 w 40"/>
                <a:gd name="T23" fmla="*/ 3 h 6"/>
                <a:gd name="T24" fmla="*/ 4 w 40"/>
                <a:gd name="T25" fmla="*/ 3 h 6"/>
                <a:gd name="T26" fmla="*/ 4 w 40"/>
                <a:gd name="T27" fmla="*/ 2 h 6"/>
                <a:gd name="T28" fmla="*/ 3 w 40"/>
                <a:gd name="T29" fmla="*/ 2 h 6"/>
                <a:gd name="T30" fmla="*/ 3 w 40"/>
                <a:gd name="T31" fmla="*/ 2 h 6"/>
                <a:gd name="T32" fmla="*/ 2 w 40"/>
                <a:gd name="T33" fmla="*/ 2 h 6"/>
                <a:gd name="T34" fmla="*/ 2 w 40"/>
                <a:gd name="T35" fmla="*/ 2 h 6"/>
                <a:gd name="T36" fmla="*/ 1 w 40"/>
                <a:gd name="T37" fmla="*/ 2 h 6"/>
                <a:gd name="T38" fmla="*/ 1 w 40"/>
                <a:gd name="T39" fmla="*/ 2 h 6"/>
                <a:gd name="T40" fmla="*/ 0 w 40"/>
                <a:gd name="T41" fmla="*/ 2 h 6"/>
                <a:gd name="T42" fmla="*/ 0 w 40"/>
                <a:gd name="T43" fmla="*/ 2 h 6"/>
                <a:gd name="T44" fmla="*/ 0 w 40"/>
                <a:gd name="T45" fmla="*/ 3 h 6"/>
                <a:gd name="T46" fmla="*/ 1 w 40"/>
                <a:gd name="T47" fmla="*/ 3 h 6"/>
                <a:gd name="T48" fmla="*/ 4 w 40"/>
                <a:gd name="T49" fmla="*/ 4 h 6"/>
                <a:gd name="T50" fmla="*/ 9 w 40"/>
                <a:gd name="T51" fmla="*/ 5 h 6"/>
                <a:gd name="T52" fmla="*/ 14 w 40"/>
                <a:gd name="T53" fmla="*/ 5 h 6"/>
                <a:gd name="T54" fmla="*/ 18 w 40"/>
                <a:gd name="T55" fmla="*/ 5 h 6"/>
                <a:gd name="T56" fmla="*/ 24 w 40"/>
                <a:gd name="T57" fmla="*/ 4 h 6"/>
                <a:gd name="T58" fmla="*/ 29 w 40"/>
                <a:gd name="T59" fmla="*/ 3 h 6"/>
                <a:gd name="T60" fmla="*/ 33 w 40"/>
                <a:gd name="T61" fmla="*/ 2 h 6"/>
                <a:gd name="T62" fmla="*/ 38 w 40"/>
                <a:gd name="T63" fmla="*/ 1 h 6"/>
                <a:gd name="T64" fmla="*/ 38 w 40"/>
                <a:gd name="T65" fmla="*/ 1 h 6"/>
                <a:gd name="T66" fmla="*/ 39 w 40"/>
                <a:gd name="T67" fmla="*/ 1 h 6"/>
                <a:gd name="T68" fmla="*/ 39 w 40"/>
                <a:gd name="T69" fmla="*/ 1 h 6"/>
                <a:gd name="T70" fmla="*/ 39 w 40"/>
                <a:gd name="T71" fmla="*/ 0 h 6"/>
                <a:gd name="T72" fmla="*/ 39 w 40"/>
                <a:gd name="T73" fmla="*/ 0 h 6"/>
                <a:gd name="T74" fmla="*/ 38 w 40"/>
                <a:gd name="T75" fmla="*/ 0 h 6"/>
                <a:gd name="T76" fmla="*/ 37 w 40"/>
                <a:gd name="T77" fmla="*/ 0 h 6"/>
                <a:gd name="T78" fmla="*/ 37 w 40"/>
                <a:gd name="T79" fmla="*/ 0 h 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6"/>
                <a:gd name="T122" fmla="*/ 40 w 40"/>
                <a:gd name="T123" fmla="*/ 6 h 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6">
                  <a:moveTo>
                    <a:pt x="37" y="0"/>
                  </a:moveTo>
                  <a:lnTo>
                    <a:pt x="33" y="1"/>
                  </a:lnTo>
                  <a:lnTo>
                    <a:pt x="29" y="1"/>
                  </a:lnTo>
                  <a:lnTo>
                    <a:pt x="25" y="2"/>
                  </a:lnTo>
                  <a:lnTo>
                    <a:pt x="22" y="3"/>
                  </a:lnTo>
                  <a:lnTo>
                    <a:pt x="18" y="3"/>
                  </a:lnTo>
                  <a:lnTo>
                    <a:pt x="14" y="4"/>
                  </a:lnTo>
                  <a:lnTo>
                    <a:pt x="10" y="4"/>
                  </a:lnTo>
                  <a:lnTo>
                    <a:pt x="6" y="4"/>
                  </a:lnTo>
                  <a:lnTo>
                    <a:pt x="6" y="3"/>
                  </a:lnTo>
                  <a:lnTo>
                    <a:pt x="5" y="3"/>
                  </a:lnTo>
                  <a:lnTo>
                    <a:pt x="4" y="3"/>
                  </a:lnTo>
                  <a:lnTo>
                    <a:pt x="4" y="2"/>
                  </a:lnTo>
                  <a:lnTo>
                    <a:pt x="3" y="2"/>
                  </a:lnTo>
                  <a:lnTo>
                    <a:pt x="2" y="2"/>
                  </a:lnTo>
                  <a:lnTo>
                    <a:pt x="1" y="2"/>
                  </a:lnTo>
                  <a:lnTo>
                    <a:pt x="0" y="2"/>
                  </a:lnTo>
                  <a:lnTo>
                    <a:pt x="0" y="3"/>
                  </a:lnTo>
                  <a:lnTo>
                    <a:pt x="1" y="3"/>
                  </a:lnTo>
                  <a:lnTo>
                    <a:pt x="4" y="4"/>
                  </a:lnTo>
                  <a:lnTo>
                    <a:pt x="9" y="5"/>
                  </a:lnTo>
                  <a:lnTo>
                    <a:pt x="14" y="5"/>
                  </a:lnTo>
                  <a:lnTo>
                    <a:pt x="18" y="5"/>
                  </a:lnTo>
                  <a:lnTo>
                    <a:pt x="24" y="4"/>
                  </a:lnTo>
                  <a:lnTo>
                    <a:pt x="29" y="3"/>
                  </a:lnTo>
                  <a:lnTo>
                    <a:pt x="33" y="2"/>
                  </a:lnTo>
                  <a:lnTo>
                    <a:pt x="38" y="1"/>
                  </a:lnTo>
                  <a:lnTo>
                    <a:pt x="39" y="1"/>
                  </a:lnTo>
                  <a:lnTo>
                    <a:pt x="39" y="0"/>
                  </a:lnTo>
                  <a:lnTo>
                    <a:pt x="38" y="0"/>
                  </a:lnTo>
                  <a:lnTo>
                    <a:pt x="37"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4" name="Freeform 195"/>
            <p:cNvSpPr>
              <a:spLocks/>
            </p:cNvSpPr>
            <p:nvPr/>
          </p:nvSpPr>
          <p:spPr bwMode="auto">
            <a:xfrm>
              <a:off x="844" y="3084"/>
              <a:ext cx="29" cy="39"/>
            </a:xfrm>
            <a:custGeom>
              <a:avLst/>
              <a:gdLst>
                <a:gd name="T0" fmla="*/ 6 w 29"/>
                <a:gd name="T1" fmla="*/ 1 h 39"/>
                <a:gd name="T2" fmla="*/ 5 w 29"/>
                <a:gd name="T3" fmla="*/ 2 h 39"/>
                <a:gd name="T4" fmla="*/ 4 w 29"/>
                <a:gd name="T5" fmla="*/ 4 h 39"/>
                <a:gd name="T6" fmla="*/ 4 w 29"/>
                <a:gd name="T7" fmla="*/ 6 h 39"/>
                <a:gd name="T8" fmla="*/ 3 w 29"/>
                <a:gd name="T9" fmla="*/ 7 h 39"/>
                <a:gd name="T10" fmla="*/ 2 w 29"/>
                <a:gd name="T11" fmla="*/ 10 h 39"/>
                <a:gd name="T12" fmla="*/ 1 w 29"/>
                <a:gd name="T13" fmla="*/ 11 h 39"/>
                <a:gd name="T14" fmla="*/ 1 w 29"/>
                <a:gd name="T15" fmla="*/ 13 h 39"/>
                <a:gd name="T16" fmla="*/ 0 w 29"/>
                <a:gd name="T17" fmla="*/ 14 h 39"/>
                <a:gd name="T18" fmla="*/ 0 w 29"/>
                <a:gd name="T19" fmla="*/ 15 h 39"/>
                <a:gd name="T20" fmla="*/ 0 w 29"/>
                <a:gd name="T21" fmla="*/ 16 h 39"/>
                <a:gd name="T22" fmla="*/ 0 w 29"/>
                <a:gd name="T23" fmla="*/ 17 h 39"/>
                <a:gd name="T24" fmla="*/ 2 w 29"/>
                <a:gd name="T25" fmla="*/ 21 h 39"/>
                <a:gd name="T26" fmla="*/ 4 w 29"/>
                <a:gd name="T27" fmla="*/ 23 h 39"/>
                <a:gd name="T28" fmla="*/ 7 w 29"/>
                <a:gd name="T29" fmla="*/ 26 h 39"/>
                <a:gd name="T30" fmla="*/ 10 w 29"/>
                <a:gd name="T31" fmla="*/ 29 h 39"/>
                <a:gd name="T32" fmla="*/ 13 w 29"/>
                <a:gd name="T33" fmla="*/ 31 h 39"/>
                <a:gd name="T34" fmla="*/ 16 w 29"/>
                <a:gd name="T35" fmla="*/ 32 h 39"/>
                <a:gd name="T36" fmla="*/ 19 w 29"/>
                <a:gd name="T37" fmla="*/ 35 h 39"/>
                <a:gd name="T38" fmla="*/ 23 w 29"/>
                <a:gd name="T39" fmla="*/ 36 h 39"/>
                <a:gd name="T40" fmla="*/ 26 w 29"/>
                <a:gd name="T41" fmla="*/ 38 h 39"/>
                <a:gd name="T42" fmla="*/ 27 w 29"/>
                <a:gd name="T43" fmla="*/ 38 h 39"/>
                <a:gd name="T44" fmla="*/ 27 w 29"/>
                <a:gd name="T45" fmla="*/ 38 h 39"/>
                <a:gd name="T46" fmla="*/ 27 w 29"/>
                <a:gd name="T47" fmla="*/ 37 h 39"/>
                <a:gd name="T48" fmla="*/ 28 w 29"/>
                <a:gd name="T49" fmla="*/ 37 h 39"/>
                <a:gd name="T50" fmla="*/ 28 w 29"/>
                <a:gd name="T51" fmla="*/ 36 h 39"/>
                <a:gd name="T52" fmla="*/ 28 w 29"/>
                <a:gd name="T53" fmla="*/ 36 h 39"/>
                <a:gd name="T54" fmla="*/ 28 w 29"/>
                <a:gd name="T55" fmla="*/ 35 h 39"/>
                <a:gd name="T56" fmla="*/ 27 w 29"/>
                <a:gd name="T57" fmla="*/ 35 h 39"/>
                <a:gd name="T58" fmla="*/ 24 w 29"/>
                <a:gd name="T59" fmla="*/ 33 h 39"/>
                <a:gd name="T60" fmla="*/ 21 w 29"/>
                <a:gd name="T61" fmla="*/ 32 h 39"/>
                <a:gd name="T62" fmla="*/ 19 w 29"/>
                <a:gd name="T63" fmla="*/ 31 h 39"/>
                <a:gd name="T64" fmla="*/ 16 w 29"/>
                <a:gd name="T65" fmla="*/ 29 h 39"/>
                <a:gd name="T66" fmla="*/ 14 w 29"/>
                <a:gd name="T67" fmla="*/ 27 h 39"/>
                <a:gd name="T68" fmla="*/ 12 w 29"/>
                <a:gd name="T69" fmla="*/ 25 h 39"/>
                <a:gd name="T70" fmla="*/ 9 w 29"/>
                <a:gd name="T71" fmla="*/ 23 h 39"/>
                <a:gd name="T72" fmla="*/ 7 w 29"/>
                <a:gd name="T73" fmla="*/ 21 h 39"/>
                <a:gd name="T74" fmla="*/ 3 w 29"/>
                <a:gd name="T75" fmla="*/ 15 h 39"/>
                <a:gd name="T76" fmla="*/ 3 w 29"/>
                <a:gd name="T77" fmla="*/ 16 h 39"/>
                <a:gd name="T78" fmla="*/ 4 w 29"/>
                <a:gd name="T79" fmla="*/ 10 h 39"/>
                <a:gd name="T80" fmla="*/ 5 w 29"/>
                <a:gd name="T81" fmla="*/ 9 h 39"/>
                <a:gd name="T82" fmla="*/ 6 w 29"/>
                <a:gd name="T83" fmla="*/ 8 h 39"/>
                <a:gd name="T84" fmla="*/ 6 w 29"/>
                <a:gd name="T85" fmla="*/ 7 h 39"/>
                <a:gd name="T86" fmla="*/ 7 w 29"/>
                <a:gd name="T87" fmla="*/ 6 h 39"/>
                <a:gd name="T88" fmla="*/ 7 w 29"/>
                <a:gd name="T89" fmla="*/ 6 h 39"/>
                <a:gd name="T90" fmla="*/ 7 w 29"/>
                <a:gd name="T91" fmla="*/ 5 h 39"/>
                <a:gd name="T92" fmla="*/ 8 w 29"/>
                <a:gd name="T93" fmla="*/ 3 h 39"/>
                <a:gd name="T94" fmla="*/ 9 w 29"/>
                <a:gd name="T95" fmla="*/ 2 h 39"/>
                <a:gd name="T96" fmla="*/ 9 w 29"/>
                <a:gd name="T97" fmla="*/ 2 h 39"/>
                <a:gd name="T98" fmla="*/ 9 w 29"/>
                <a:gd name="T99" fmla="*/ 1 h 39"/>
                <a:gd name="T100" fmla="*/ 8 w 29"/>
                <a:gd name="T101" fmla="*/ 1 h 39"/>
                <a:gd name="T102" fmla="*/ 8 w 29"/>
                <a:gd name="T103" fmla="*/ 0 h 39"/>
                <a:gd name="T104" fmla="*/ 7 w 29"/>
                <a:gd name="T105" fmla="*/ 0 h 39"/>
                <a:gd name="T106" fmla="*/ 7 w 29"/>
                <a:gd name="T107" fmla="*/ 0 h 39"/>
                <a:gd name="T108" fmla="*/ 7 w 29"/>
                <a:gd name="T109" fmla="*/ 1 h 39"/>
                <a:gd name="T110" fmla="*/ 6 w 29"/>
                <a:gd name="T111" fmla="*/ 1 h 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
                <a:gd name="T169" fmla="*/ 0 h 39"/>
                <a:gd name="T170" fmla="*/ 29 w 29"/>
                <a:gd name="T171" fmla="*/ 39 h 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 h="39">
                  <a:moveTo>
                    <a:pt x="6" y="1"/>
                  </a:moveTo>
                  <a:lnTo>
                    <a:pt x="5" y="2"/>
                  </a:lnTo>
                  <a:lnTo>
                    <a:pt x="4" y="4"/>
                  </a:lnTo>
                  <a:lnTo>
                    <a:pt x="4" y="6"/>
                  </a:lnTo>
                  <a:lnTo>
                    <a:pt x="3" y="7"/>
                  </a:lnTo>
                  <a:lnTo>
                    <a:pt x="2" y="10"/>
                  </a:lnTo>
                  <a:lnTo>
                    <a:pt x="1" y="11"/>
                  </a:lnTo>
                  <a:lnTo>
                    <a:pt x="1" y="13"/>
                  </a:lnTo>
                  <a:lnTo>
                    <a:pt x="0" y="14"/>
                  </a:lnTo>
                  <a:lnTo>
                    <a:pt x="0" y="15"/>
                  </a:lnTo>
                  <a:lnTo>
                    <a:pt x="0" y="16"/>
                  </a:lnTo>
                  <a:lnTo>
                    <a:pt x="0" y="17"/>
                  </a:lnTo>
                  <a:lnTo>
                    <a:pt x="2" y="21"/>
                  </a:lnTo>
                  <a:lnTo>
                    <a:pt x="4" y="23"/>
                  </a:lnTo>
                  <a:lnTo>
                    <a:pt x="7" y="26"/>
                  </a:lnTo>
                  <a:lnTo>
                    <a:pt x="10" y="29"/>
                  </a:lnTo>
                  <a:lnTo>
                    <a:pt x="13" y="31"/>
                  </a:lnTo>
                  <a:lnTo>
                    <a:pt x="16" y="32"/>
                  </a:lnTo>
                  <a:lnTo>
                    <a:pt x="19" y="35"/>
                  </a:lnTo>
                  <a:lnTo>
                    <a:pt x="23" y="36"/>
                  </a:lnTo>
                  <a:lnTo>
                    <a:pt x="26" y="38"/>
                  </a:lnTo>
                  <a:lnTo>
                    <a:pt x="27" y="38"/>
                  </a:lnTo>
                  <a:lnTo>
                    <a:pt x="27" y="37"/>
                  </a:lnTo>
                  <a:lnTo>
                    <a:pt x="28" y="37"/>
                  </a:lnTo>
                  <a:lnTo>
                    <a:pt x="28" y="36"/>
                  </a:lnTo>
                  <a:lnTo>
                    <a:pt x="28" y="35"/>
                  </a:lnTo>
                  <a:lnTo>
                    <a:pt x="27" y="35"/>
                  </a:lnTo>
                  <a:lnTo>
                    <a:pt x="24" y="33"/>
                  </a:lnTo>
                  <a:lnTo>
                    <a:pt x="21" y="32"/>
                  </a:lnTo>
                  <a:lnTo>
                    <a:pt x="19" y="31"/>
                  </a:lnTo>
                  <a:lnTo>
                    <a:pt x="16" y="29"/>
                  </a:lnTo>
                  <a:lnTo>
                    <a:pt x="14" y="27"/>
                  </a:lnTo>
                  <a:lnTo>
                    <a:pt x="12" y="25"/>
                  </a:lnTo>
                  <a:lnTo>
                    <a:pt x="9" y="23"/>
                  </a:lnTo>
                  <a:lnTo>
                    <a:pt x="7" y="21"/>
                  </a:lnTo>
                  <a:lnTo>
                    <a:pt x="3" y="15"/>
                  </a:lnTo>
                  <a:lnTo>
                    <a:pt x="3" y="16"/>
                  </a:lnTo>
                  <a:lnTo>
                    <a:pt x="4" y="10"/>
                  </a:lnTo>
                  <a:lnTo>
                    <a:pt x="5" y="9"/>
                  </a:lnTo>
                  <a:lnTo>
                    <a:pt x="6" y="8"/>
                  </a:lnTo>
                  <a:lnTo>
                    <a:pt x="6" y="7"/>
                  </a:lnTo>
                  <a:lnTo>
                    <a:pt x="7" y="6"/>
                  </a:lnTo>
                  <a:lnTo>
                    <a:pt x="7" y="5"/>
                  </a:lnTo>
                  <a:lnTo>
                    <a:pt x="8" y="3"/>
                  </a:lnTo>
                  <a:lnTo>
                    <a:pt x="9" y="2"/>
                  </a:lnTo>
                  <a:lnTo>
                    <a:pt x="9" y="1"/>
                  </a:lnTo>
                  <a:lnTo>
                    <a:pt x="8" y="1"/>
                  </a:lnTo>
                  <a:lnTo>
                    <a:pt x="8" y="0"/>
                  </a:lnTo>
                  <a:lnTo>
                    <a:pt x="7" y="0"/>
                  </a:lnTo>
                  <a:lnTo>
                    <a:pt x="7" y="1"/>
                  </a:lnTo>
                  <a:lnTo>
                    <a:pt x="6"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5" name="Freeform 196"/>
            <p:cNvSpPr>
              <a:spLocks/>
            </p:cNvSpPr>
            <p:nvPr/>
          </p:nvSpPr>
          <p:spPr bwMode="auto">
            <a:xfrm>
              <a:off x="832" y="3097"/>
              <a:ext cx="31" cy="58"/>
            </a:xfrm>
            <a:custGeom>
              <a:avLst/>
              <a:gdLst>
                <a:gd name="T0" fmla="*/ 12 w 31"/>
                <a:gd name="T1" fmla="*/ 1 h 58"/>
                <a:gd name="T2" fmla="*/ 10 w 31"/>
                <a:gd name="T3" fmla="*/ 3 h 58"/>
                <a:gd name="T4" fmla="*/ 8 w 31"/>
                <a:gd name="T5" fmla="*/ 3 h 58"/>
                <a:gd name="T6" fmla="*/ 6 w 31"/>
                <a:gd name="T7" fmla="*/ 4 h 58"/>
                <a:gd name="T8" fmla="*/ 2 w 31"/>
                <a:gd name="T9" fmla="*/ 6 h 58"/>
                <a:gd name="T10" fmla="*/ 1 w 31"/>
                <a:gd name="T11" fmla="*/ 7 h 58"/>
                <a:gd name="T12" fmla="*/ 0 w 31"/>
                <a:gd name="T13" fmla="*/ 10 h 58"/>
                <a:gd name="T14" fmla="*/ 1 w 31"/>
                <a:gd name="T15" fmla="*/ 14 h 58"/>
                <a:gd name="T16" fmla="*/ 6 w 31"/>
                <a:gd name="T17" fmla="*/ 21 h 58"/>
                <a:gd name="T18" fmla="*/ 11 w 31"/>
                <a:gd name="T19" fmla="*/ 26 h 58"/>
                <a:gd name="T20" fmla="*/ 17 w 31"/>
                <a:gd name="T21" fmla="*/ 32 h 58"/>
                <a:gd name="T22" fmla="*/ 22 w 31"/>
                <a:gd name="T23" fmla="*/ 38 h 58"/>
                <a:gd name="T24" fmla="*/ 23 w 31"/>
                <a:gd name="T25" fmla="*/ 43 h 58"/>
                <a:gd name="T26" fmla="*/ 25 w 31"/>
                <a:gd name="T27" fmla="*/ 47 h 58"/>
                <a:gd name="T28" fmla="*/ 26 w 31"/>
                <a:gd name="T29" fmla="*/ 52 h 58"/>
                <a:gd name="T30" fmla="*/ 27 w 31"/>
                <a:gd name="T31" fmla="*/ 56 h 58"/>
                <a:gd name="T32" fmla="*/ 28 w 31"/>
                <a:gd name="T33" fmla="*/ 57 h 58"/>
                <a:gd name="T34" fmla="*/ 29 w 31"/>
                <a:gd name="T35" fmla="*/ 57 h 58"/>
                <a:gd name="T36" fmla="*/ 30 w 31"/>
                <a:gd name="T37" fmla="*/ 56 h 58"/>
                <a:gd name="T38" fmla="*/ 30 w 31"/>
                <a:gd name="T39" fmla="*/ 54 h 58"/>
                <a:gd name="T40" fmla="*/ 27 w 31"/>
                <a:gd name="T41" fmla="*/ 44 h 58"/>
                <a:gd name="T42" fmla="*/ 23 w 31"/>
                <a:gd name="T43" fmla="*/ 34 h 58"/>
                <a:gd name="T44" fmla="*/ 16 w 31"/>
                <a:gd name="T45" fmla="*/ 26 h 58"/>
                <a:gd name="T46" fmla="*/ 8 w 31"/>
                <a:gd name="T47" fmla="*/ 19 h 58"/>
                <a:gd name="T48" fmla="*/ 3 w 31"/>
                <a:gd name="T49" fmla="*/ 11 h 58"/>
                <a:gd name="T50" fmla="*/ 3 w 31"/>
                <a:gd name="T51" fmla="*/ 9 h 58"/>
                <a:gd name="T52" fmla="*/ 8 w 31"/>
                <a:gd name="T53" fmla="*/ 7 h 58"/>
                <a:gd name="T54" fmla="*/ 10 w 31"/>
                <a:gd name="T55" fmla="*/ 6 h 58"/>
                <a:gd name="T56" fmla="*/ 12 w 31"/>
                <a:gd name="T57" fmla="*/ 5 h 58"/>
                <a:gd name="T58" fmla="*/ 14 w 31"/>
                <a:gd name="T59" fmla="*/ 4 h 58"/>
                <a:gd name="T60" fmla="*/ 15 w 31"/>
                <a:gd name="T61" fmla="*/ 3 h 58"/>
                <a:gd name="T62" fmla="*/ 15 w 31"/>
                <a:gd name="T63" fmla="*/ 1 h 58"/>
                <a:gd name="T64" fmla="*/ 14 w 31"/>
                <a:gd name="T65" fmla="*/ 0 h 58"/>
                <a:gd name="T66" fmla="*/ 13 w 31"/>
                <a:gd name="T67" fmla="*/ 0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58"/>
                <a:gd name="T104" fmla="*/ 31 w 31"/>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58">
                  <a:moveTo>
                    <a:pt x="13" y="0"/>
                  </a:moveTo>
                  <a:lnTo>
                    <a:pt x="12" y="1"/>
                  </a:lnTo>
                  <a:lnTo>
                    <a:pt x="11" y="2"/>
                  </a:lnTo>
                  <a:lnTo>
                    <a:pt x="10" y="3"/>
                  </a:lnTo>
                  <a:lnTo>
                    <a:pt x="9" y="3"/>
                  </a:lnTo>
                  <a:lnTo>
                    <a:pt x="8" y="3"/>
                  </a:lnTo>
                  <a:lnTo>
                    <a:pt x="7" y="3"/>
                  </a:lnTo>
                  <a:lnTo>
                    <a:pt x="6" y="4"/>
                  </a:lnTo>
                  <a:lnTo>
                    <a:pt x="5" y="3"/>
                  </a:lnTo>
                  <a:lnTo>
                    <a:pt x="2" y="6"/>
                  </a:lnTo>
                  <a:lnTo>
                    <a:pt x="2" y="7"/>
                  </a:lnTo>
                  <a:lnTo>
                    <a:pt x="1" y="7"/>
                  </a:lnTo>
                  <a:lnTo>
                    <a:pt x="1" y="8"/>
                  </a:lnTo>
                  <a:lnTo>
                    <a:pt x="0" y="10"/>
                  </a:lnTo>
                  <a:lnTo>
                    <a:pt x="0" y="11"/>
                  </a:lnTo>
                  <a:lnTo>
                    <a:pt x="1" y="14"/>
                  </a:lnTo>
                  <a:lnTo>
                    <a:pt x="3" y="18"/>
                  </a:lnTo>
                  <a:lnTo>
                    <a:pt x="6" y="21"/>
                  </a:lnTo>
                  <a:lnTo>
                    <a:pt x="9" y="24"/>
                  </a:lnTo>
                  <a:lnTo>
                    <a:pt x="11" y="26"/>
                  </a:lnTo>
                  <a:lnTo>
                    <a:pt x="14" y="29"/>
                  </a:lnTo>
                  <a:lnTo>
                    <a:pt x="17" y="32"/>
                  </a:lnTo>
                  <a:lnTo>
                    <a:pt x="20" y="35"/>
                  </a:lnTo>
                  <a:lnTo>
                    <a:pt x="22" y="38"/>
                  </a:lnTo>
                  <a:lnTo>
                    <a:pt x="23" y="41"/>
                  </a:lnTo>
                  <a:lnTo>
                    <a:pt x="23" y="43"/>
                  </a:lnTo>
                  <a:lnTo>
                    <a:pt x="24" y="45"/>
                  </a:lnTo>
                  <a:lnTo>
                    <a:pt x="25" y="47"/>
                  </a:lnTo>
                  <a:lnTo>
                    <a:pt x="25" y="49"/>
                  </a:lnTo>
                  <a:lnTo>
                    <a:pt x="26" y="52"/>
                  </a:lnTo>
                  <a:lnTo>
                    <a:pt x="26" y="54"/>
                  </a:lnTo>
                  <a:lnTo>
                    <a:pt x="27" y="56"/>
                  </a:lnTo>
                  <a:lnTo>
                    <a:pt x="27" y="57"/>
                  </a:lnTo>
                  <a:lnTo>
                    <a:pt x="28" y="57"/>
                  </a:lnTo>
                  <a:lnTo>
                    <a:pt x="29" y="57"/>
                  </a:lnTo>
                  <a:lnTo>
                    <a:pt x="29" y="56"/>
                  </a:lnTo>
                  <a:lnTo>
                    <a:pt x="30" y="56"/>
                  </a:lnTo>
                  <a:lnTo>
                    <a:pt x="30" y="55"/>
                  </a:lnTo>
                  <a:lnTo>
                    <a:pt x="30" y="54"/>
                  </a:lnTo>
                  <a:lnTo>
                    <a:pt x="29" y="49"/>
                  </a:lnTo>
                  <a:lnTo>
                    <a:pt x="27" y="44"/>
                  </a:lnTo>
                  <a:lnTo>
                    <a:pt x="25" y="39"/>
                  </a:lnTo>
                  <a:lnTo>
                    <a:pt x="23" y="34"/>
                  </a:lnTo>
                  <a:lnTo>
                    <a:pt x="19" y="30"/>
                  </a:lnTo>
                  <a:lnTo>
                    <a:pt x="16" y="26"/>
                  </a:lnTo>
                  <a:lnTo>
                    <a:pt x="12" y="22"/>
                  </a:lnTo>
                  <a:lnTo>
                    <a:pt x="8" y="19"/>
                  </a:lnTo>
                  <a:lnTo>
                    <a:pt x="3" y="10"/>
                  </a:lnTo>
                  <a:lnTo>
                    <a:pt x="3" y="11"/>
                  </a:lnTo>
                  <a:lnTo>
                    <a:pt x="3" y="9"/>
                  </a:lnTo>
                  <a:lnTo>
                    <a:pt x="8" y="7"/>
                  </a:lnTo>
                  <a:lnTo>
                    <a:pt x="9" y="6"/>
                  </a:lnTo>
                  <a:lnTo>
                    <a:pt x="10" y="6"/>
                  </a:lnTo>
                  <a:lnTo>
                    <a:pt x="11" y="5"/>
                  </a:lnTo>
                  <a:lnTo>
                    <a:pt x="12" y="5"/>
                  </a:lnTo>
                  <a:lnTo>
                    <a:pt x="13" y="4"/>
                  </a:lnTo>
                  <a:lnTo>
                    <a:pt x="14" y="4"/>
                  </a:lnTo>
                  <a:lnTo>
                    <a:pt x="14" y="3"/>
                  </a:lnTo>
                  <a:lnTo>
                    <a:pt x="15" y="3"/>
                  </a:lnTo>
                  <a:lnTo>
                    <a:pt x="15" y="2"/>
                  </a:lnTo>
                  <a:lnTo>
                    <a:pt x="15" y="1"/>
                  </a:lnTo>
                  <a:lnTo>
                    <a:pt x="14" y="1"/>
                  </a:lnTo>
                  <a:lnTo>
                    <a:pt x="14" y="0"/>
                  </a:lnTo>
                  <a:lnTo>
                    <a:pt x="13"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6" name="Freeform 197"/>
            <p:cNvSpPr>
              <a:spLocks/>
            </p:cNvSpPr>
            <p:nvPr/>
          </p:nvSpPr>
          <p:spPr bwMode="auto">
            <a:xfrm>
              <a:off x="789" y="3099"/>
              <a:ext cx="39" cy="32"/>
            </a:xfrm>
            <a:custGeom>
              <a:avLst/>
              <a:gdLst>
                <a:gd name="T0" fmla="*/ 35 w 39"/>
                <a:gd name="T1" fmla="*/ 1 h 32"/>
                <a:gd name="T2" fmla="*/ 35 w 39"/>
                <a:gd name="T3" fmla="*/ 2 h 32"/>
                <a:gd name="T4" fmla="*/ 35 w 39"/>
                <a:gd name="T5" fmla="*/ 2 h 32"/>
                <a:gd name="T6" fmla="*/ 34 w 39"/>
                <a:gd name="T7" fmla="*/ 3 h 32"/>
                <a:gd name="T8" fmla="*/ 34 w 39"/>
                <a:gd name="T9" fmla="*/ 4 h 32"/>
                <a:gd name="T10" fmla="*/ 34 w 39"/>
                <a:gd name="T11" fmla="*/ 5 h 32"/>
                <a:gd name="T12" fmla="*/ 33 w 39"/>
                <a:gd name="T13" fmla="*/ 5 h 32"/>
                <a:gd name="T14" fmla="*/ 33 w 39"/>
                <a:gd name="T15" fmla="*/ 8 h 32"/>
                <a:gd name="T16" fmla="*/ 34 w 39"/>
                <a:gd name="T17" fmla="*/ 6 h 32"/>
                <a:gd name="T18" fmla="*/ 32 w 39"/>
                <a:gd name="T19" fmla="*/ 8 h 32"/>
                <a:gd name="T20" fmla="*/ 32 w 39"/>
                <a:gd name="T21" fmla="*/ 8 h 32"/>
                <a:gd name="T22" fmla="*/ 31 w 39"/>
                <a:gd name="T23" fmla="*/ 9 h 32"/>
                <a:gd name="T24" fmla="*/ 30 w 39"/>
                <a:gd name="T25" fmla="*/ 10 h 32"/>
                <a:gd name="T26" fmla="*/ 29 w 39"/>
                <a:gd name="T27" fmla="*/ 10 h 32"/>
                <a:gd name="T28" fmla="*/ 25 w 39"/>
                <a:gd name="T29" fmla="*/ 11 h 32"/>
                <a:gd name="T30" fmla="*/ 21 w 39"/>
                <a:gd name="T31" fmla="*/ 12 h 32"/>
                <a:gd name="T32" fmla="*/ 17 w 39"/>
                <a:gd name="T33" fmla="*/ 14 h 32"/>
                <a:gd name="T34" fmla="*/ 13 w 39"/>
                <a:gd name="T35" fmla="*/ 17 h 32"/>
                <a:gd name="T36" fmla="*/ 10 w 39"/>
                <a:gd name="T37" fmla="*/ 20 h 32"/>
                <a:gd name="T38" fmla="*/ 7 w 39"/>
                <a:gd name="T39" fmla="*/ 22 h 32"/>
                <a:gd name="T40" fmla="*/ 4 w 39"/>
                <a:gd name="T41" fmla="*/ 26 h 32"/>
                <a:gd name="T42" fmla="*/ 1 w 39"/>
                <a:gd name="T43" fmla="*/ 29 h 32"/>
                <a:gd name="T44" fmla="*/ 0 w 39"/>
                <a:gd name="T45" fmla="*/ 29 h 32"/>
                <a:gd name="T46" fmla="*/ 0 w 39"/>
                <a:gd name="T47" fmla="*/ 30 h 32"/>
                <a:gd name="T48" fmla="*/ 1 w 39"/>
                <a:gd name="T49" fmla="*/ 31 h 32"/>
                <a:gd name="T50" fmla="*/ 2 w 39"/>
                <a:gd name="T51" fmla="*/ 31 h 32"/>
                <a:gd name="T52" fmla="*/ 2 w 39"/>
                <a:gd name="T53" fmla="*/ 31 h 32"/>
                <a:gd name="T54" fmla="*/ 3 w 39"/>
                <a:gd name="T55" fmla="*/ 31 h 32"/>
                <a:gd name="T56" fmla="*/ 5 w 39"/>
                <a:gd name="T57" fmla="*/ 29 h 32"/>
                <a:gd name="T58" fmla="*/ 7 w 39"/>
                <a:gd name="T59" fmla="*/ 28 h 32"/>
                <a:gd name="T60" fmla="*/ 9 w 39"/>
                <a:gd name="T61" fmla="*/ 26 h 32"/>
                <a:gd name="T62" fmla="*/ 10 w 39"/>
                <a:gd name="T63" fmla="*/ 24 h 32"/>
                <a:gd name="T64" fmla="*/ 11 w 39"/>
                <a:gd name="T65" fmla="*/ 22 h 32"/>
                <a:gd name="T66" fmla="*/ 13 w 39"/>
                <a:gd name="T67" fmla="*/ 20 h 32"/>
                <a:gd name="T68" fmla="*/ 14 w 39"/>
                <a:gd name="T69" fmla="*/ 18 h 32"/>
                <a:gd name="T70" fmla="*/ 17 w 39"/>
                <a:gd name="T71" fmla="*/ 17 h 32"/>
                <a:gd name="T72" fmla="*/ 18 w 39"/>
                <a:gd name="T73" fmla="*/ 16 h 32"/>
                <a:gd name="T74" fmla="*/ 20 w 39"/>
                <a:gd name="T75" fmla="*/ 16 h 32"/>
                <a:gd name="T76" fmla="*/ 21 w 39"/>
                <a:gd name="T77" fmla="*/ 15 h 32"/>
                <a:gd name="T78" fmla="*/ 24 w 39"/>
                <a:gd name="T79" fmla="*/ 15 h 32"/>
                <a:gd name="T80" fmla="*/ 25 w 39"/>
                <a:gd name="T81" fmla="*/ 14 h 32"/>
                <a:gd name="T82" fmla="*/ 27 w 39"/>
                <a:gd name="T83" fmla="*/ 14 h 32"/>
                <a:gd name="T84" fmla="*/ 29 w 39"/>
                <a:gd name="T85" fmla="*/ 14 h 32"/>
                <a:gd name="T86" fmla="*/ 31 w 39"/>
                <a:gd name="T87" fmla="*/ 13 h 32"/>
                <a:gd name="T88" fmla="*/ 36 w 39"/>
                <a:gd name="T89" fmla="*/ 9 h 32"/>
                <a:gd name="T90" fmla="*/ 36 w 39"/>
                <a:gd name="T91" fmla="*/ 8 h 32"/>
                <a:gd name="T92" fmla="*/ 36 w 39"/>
                <a:gd name="T93" fmla="*/ 8 h 32"/>
                <a:gd name="T94" fmla="*/ 36 w 39"/>
                <a:gd name="T95" fmla="*/ 5 h 32"/>
                <a:gd name="T96" fmla="*/ 36 w 39"/>
                <a:gd name="T97" fmla="*/ 4 h 32"/>
                <a:gd name="T98" fmla="*/ 37 w 39"/>
                <a:gd name="T99" fmla="*/ 4 h 32"/>
                <a:gd name="T100" fmla="*/ 37 w 39"/>
                <a:gd name="T101" fmla="*/ 3 h 32"/>
                <a:gd name="T102" fmla="*/ 38 w 39"/>
                <a:gd name="T103" fmla="*/ 2 h 32"/>
                <a:gd name="T104" fmla="*/ 38 w 39"/>
                <a:gd name="T105" fmla="*/ 2 h 32"/>
                <a:gd name="T106" fmla="*/ 38 w 39"/>
                <a:gd name="T107" fmla="*/ 1 h 32"/>
                <a:gd name="T108" fmla="*/ 37 w 39"/>
                <a:gd name="T109" fmla="*/ 0 h 32"/>
                <a:gd name="T110" fmla="*/ 36 w 39"/>
                <a:gd name="T111" fmla="*/ 0 h 32"/>
                <a:gd name="T112" fmla="*/ 36 w 39"/>
                <a:gd name="T113" fmla="*/ 0 h 32"/>
                <a:gd name="T114" fmla="*/ 36 w 39"/>
                <a:gd name="T115" fmla="*/ 1 h 32"/>
                <a:gd name="T116" fmla="*/ 35 w 39"/>
                <a:gd name="T117" fmla="*/ 1 h 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
                <a:gd name="T178" fmla="*/ 0 h 32"/>
                <a:gd name="T179" fmla="*/ 39 w 39"/>
                <a:gd name="T180" fmla="*/ 32 h 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 h="32">
                  <a:moveTo>
                    <a:pt x="35" y="1"/>
                  </a:moveTo>
                  <a:lnTo>
                    <a:pt x="35" y="2"/>
                  </a:lnTo>
                  <a:lnTo>
                    <a:pt x="34" y="3"/>
                  </a:lnTo>
                  <a:lnTo>
                    <a:pt x="34" y="4"/>
                  </a:lnTo>
                  <a:lnTo>
                    <a:pt x="34" y="5"/>
                  </a:lnTo>
                  <a:lnTo>
                    <a:pt x="33" y="5"/>
                  </a:lnTo>
                  <a:lnTo>
                    <a:pt x="33" y="8"/>
                  </a:lnTo>
                  <a:lnTo>
                    <a:pt x="34" y="6"/>
                  </a:lnTo>
                  <a:lnTo>
                    <a:pt x="32" y="8"/>
                  </a:lnTo>
                  <a:lnTo>
                    <a:pt x="31" y="9"/>
                  </a:lnTo>
                  <a:lnTo>
                    <a:pt x="30" y="10"/>
                  </a:lnTo>
                  <a:lnTo>
                    <a:pt x="29" y="10"/>
                  </a:lnTo>
                  <a:lnTo>
                    <a:pt x="25" y="11"/>
                  </a:lnTo>
                  <a:lnTo>
                    <a:pt x="21" y="12"/>
                  </a:lnTo>
                  <a:lnTo>
                    <a:pt x="17" y="14"/>
                  </a:lnTo>
                  <a:lnTo>
                    <a:pt x="13" y="17"/>
                  </a:lnTo>
                  <a:lnTo>
                    <a:pt x="10" y="20"/>
                  </a:lnTo>
                  <a:lnTo>
                    <a:pt x="7" y="22"/>
                  </a:lnTo>
                  <a:lnTo>
                    <a:pt x="4" y="26"/>
                  </a:lnTo>
                  <a:lnTo>
                    <a:pt x="1" y="29"/>
                  </a:lnTo>
                  <a:lnTo>
                    <a:pt x="0" y="29"/>
                  </a:lnTo>
                  <a:lnTo>
                    <a:pt x="0" y="30"/>
                  </a:lnTo>
                  <a:lnTo>
                    <a:pt x="1" y="31"/>
                  </a:lnTo>
                  <a:lnTo>
                    <a:pt x="2" y="31"/>
                  </a:lnTo>
                  <a:lnTo>
                    <a:pt x="3" y="31"/>
                  </a:lnTo>
                  <a:lnTo>
                    <a:pt x="5" y="29"/>
                  </a:lnTo>
                  <a:lnTo>
                    <a:pt x="7" y="28"/>
                  </a:lnTo>
                  <a:lnTo>
                    <a:pt x="9" y="26"/>
                  </a:lnTo>
                  <a:lnTo>
                    <a:pt x="10" y="24"/>
                  </a:lnTo>
                  <a:lnTo>
                    <a:pt x="11" y="22"/>
                  </a:lnTo>
                  <a:lnTo>
                    <a:pt x="13" y="20"/>
                  </a:lnTo>
                  <a:lnTo>
                    <a:pt x="14" y="18"/>
                  </a:lnTo>
                  <a:lnTo>
                    <a:pt x="17" y="17"/>
                  </a:lnTo>
                  <a:lnTo>
                    <a:pt x="18" y="16"/>
                  </a:lnTo>
                  <a:lnTo>
                    <a:pt x="20" y="16"/>
                  </a:lnTo>
                  <a:lnTo>
                    <a:pt x="21" y="15"/>
                  </a:lnTo>
                  <a:lnTo>
                    <a:pt x="24" y="15"/>
                  </a:lnTo>
                  <a:lnTo>
                    <a:pt x="25" y="14"/>
                  </a:lnTo>
                  <a:lnTo>
                    <a:pt x="27" y="14"/>
                  </a:lnTo>
                  <a:lnTo>
                    <a:pt x="29" y="14"/>
                  </a:lnTo>
                  <a:lnTo>
                    <a:pt x="31" y="13"/>
                  </a:lnTo>
                  <a:lnTo>
                    <a:pt x="36" y="9"/>
                  </a:lnTo>
                  <a:lnTo>
                    <a:pt x="36" y="8"/>
                  </a:lnTo>
                  <a:lnTo>
                    <a:pt x="36" y="5"/>
                  </a:lnTo>
                  <a:lnTo>
                    <a:pt x="36" y="4"/>
                  </a:lnTo>
                  <a:lnTo>
                    <a:pt x="37" y="4"/>
                  </a:lnTo>
                  <a:lnTo>
                    <a:pt x="37" y="3"/>
                  </a:lnTo>
                  <a:lnTo>
                    <a:pt x="38" y="2"/>
                  </a:lnTo>
                  <a:lnTo>
                    <a:pt x="38" y="1"/>
                  </a:lnTo>
                  <a:lnTo>
                    <a:pt x="37" y="0"/>
                  </a:lnTo>
                  <a:lnTo>
                    <a:pt x="36" y="0"/>
                  </a:lnTo>
                  <a:lnTo>
                    <a:pt x="36" y="1"/>
                  </a:lnTo>
                  <a:lnTo>
                    <a:pt x="35"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7" name="Freeform 198"/>
            <p:cNvSpPr>
              <a:spLocks/>
            </p:cNvSpPr>
            <p:nvPr/>
          </p:nvSpPr>
          <p:spPr bwMode="auto">
            <a:xfrm>
              <a:off x="771" y="3060"/>
              <a:ext cx="81" cy="40"/>
            </a:xfrm>
            <a:custGeom>
              <a:avLst/>
              <a:gdLst>
                <a:gd name="T0" fmla="*/ 79 w 81"/>
                <a:gd name="T1" fmla="*/ 3 h 40"/>
                <a:gd name="T2" fmla="*/ 73 w 81"/>
                <a:gd name="T3" fmla="*/ 2 h 40"/>
                <a:gd name="T4" fmla="*/ 66 w 81"/>
                <a:gd name="T5" fmla="*/ 2 h 40"/>
                <a:gd name="T6" fmla="*/ 60 w 81"/>
                <a:gd name="T7" fmla="*/ 1 h 40"/>
                <a:gd name="T8" fmla="*/ 57 w 81"/>
                <a:gd name="T9" fmla="*/ 0 h 40"/>
                <a:gd name="T10" fmla="*/ 55 w 81"/>
                <a:gd name="T11" fmla="*/ 0 h 40"/>
                <a:gd name="T12" fmla="*/ 51 w 81"/>
                <a:gd name="T13" fmla="*/ 2 h 40"/>
                <a:gd name="T14" fmla="*/ 47 w 81"/>
                <a:gd name="T15" fmla="*/ 3 h 40"/>
                <a:gd name="T16" fmla="*/ 43 w 81"/>
                <a:gd name="T17" fmla="*/ 5 h 40"/>
                <a:gd name="T18" fmla="*/ 39 w 81"/>
                <a:gd name="T19" fmla="*/ 7 h 40"/>
                <a:gd name="T20" fmla="*/ 35 w 81"/>
                <a:gd name="T21" fmla="*/ 14 h 40"/>
                <a:gd name="T22" fmla="*/ 28 w 81"/>
                <a:gd name="T23" fmla="*/ 23 h 40"/>
                <a:gd name="T24" fmla="*/ 19 w 81"/>
                <a:gd name="T25" fmla="*/ 31 h 40"/>
                <a:gd name="T26" fmla="*/ 8 w 81"/>
                <a:gd name="T27" fmla="*/ 35 h 40"/>
                <a:gd name="T28" fmla="*/ 1 w 81"/>
                <a:gd name="T29" fmla="*/ 35 h 40"/>
                <a:gd name="T30" fmla="*/ 0 w 81"/>
                <a:gd name="T31" fmla="*/ 36 h 40"/>
                <a:gd name="T32" fmla="*/ 0 w 81"/>
                <a:gd name="T33" fmla="*/ 37 h 40"/>
                <a:gd name="T34" fmla="*/ 1 w 81"/>
                <a:gd name="T35" fmla="*/ 38 h 40"/>
                <a:gd name="T36" fmla="*/ 2 w 81"/>
                <a:gd name="T37" fmla="*/ 39 h 40"/>
                <a:gd name="T38" fmla="*/ 11 w 81"/>
                <a:gd name="T39" fmla="*/ 38 h 40"/>
                <a:gd name="T40" fmla="*/ 18 w 81"/>
                <a:gd name="T41" fmla="*/ 36 h 40"/>
                <a:gd name="T42" fmla="*/ 25 w 81"/>
                <a:gd name="T43" fmla="*/ 32 h 40"/>
                <a:gd name="T44" fmla="*/ 30 w 81"/>
                <a:gd name="T45" fmla="*/ 25 h 40"/>
                <a:gd name="T46" fmla="*/ 34 w 81"/>
                <a:gd name="T47" fmla="*/ 19 h 40"/>
                <a:gd name="T48" fmla="*/ 39 w 81"/>
                <a:gd name="T49" fmla="*/ 14 h 40"/>
                <a:gd name="T50" fmla="*/ 44 w 81"/>
                <a:gd name="T51" fmla="*/ 9 h 40"/>
                <a:gd name="T52" fmla="*/ 52 w 81"/>
                <a:gd name="T53" fmla="*/ 5 h 40"/>
                <a:gd name="T54" fmla="*/ 55 w 81"/>
                <a:gd name="T55" fmla="*/ 2 h 40"/>
                <a:gd name="T56" fmla="*/ 61 w 81"/>
                <a:gd name="T57" fmla="*/ 6 h 40"/>
                <a:gd name="T58" fmla="*/ 67 w 81"/>
                <a:gd name="T59" fmla="*/ 6 h 40"/>
                <a:gd name="T60" fmla="*/ 73 w 81"/>
                <a:gd name="T61" fmla="*/ 6 h 40"/>
                <a:gd name="T62" fmla="*/ 77 w 81"/>
                <a:gd name="T63" fmla="*/ 6 h 40"/>
                <a:gd name="T64" fmla="*/ 78 w 81"/>
                <a:gd name="T65" fmla="*/ 7 h 40"/>
                <a:gd name="T66" fmla="*/ 77 w 81"/>
                <a:gd name="T67" fmla="*/ 8 h 40"/>
                <a:gd name="T68" fmla="*/ 76 w 81"/>
                <a:gd name="T69" fmla="*/ 10 h 40"/>
                <a:gd name="T70" fmla="*/ 74 w 81"/>
                <a:gd name="T71" fmla="*/ 11 h 40"/>
                <a:gd name="T72" fmla="*/ 75 w 81"/>
                <a:gd name="T73" fmla="*/ 10 h 40"/>
                <a:gd name="T74" fmla="*/ 75 w 81"/>
                <a:gd name="T75" fmla="*/ 9 h 40"/>
                <a:gd name="T76" fmla="*/ 76 w 81"/>
                <a:gd name="T77" fmla="*/ 7 h 40"/>
                <a:gd name="T78" fmla="*/ 76 w 81"/>
                <a:gd name="T79" fmla="*/ 6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1"/>
                <a:gd name="T121" fmla="*/ 0 h 40"/>
                <a:gd name="T122" fmla="*/ 81 w 81"/>
                <a:gd name="T123" fmla="*/ 40 h 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1" h="40">
                  <a:moveTo>
                    <a:pt x="80" y="3"/>
                  </a:moveTo>
                  <a:lnTo>
                    <a:pt x="79" y="3"/>
                  </a:lnTo>
                  <a:lnTo>
                    <a:pt x="76" y="3"/>
                  </a:lnTo>
                  <a:lnTo>
                    <a:pt x="73" y="2"/>
                  </a:lnTo>
                  <a:lnTo>
                    <a:pt x="69" y="2"/>
                  </a:lnTo>
                  <a:lnTo>
                    <a:pt x="66" y="2"/>
                  </a:lnTo>
                  <a:lnTo>
                    <a:pt x="62" y="2"/>
                  </a:lnTo>
                  <a:lnTo>
                    <a:pt x="60" y="1"/>
                  </a:lnTo>
                  <a:lnTo>
                    <a:pt x="59" y="1"/>
                  </a:lnTo>
                  <a:lnTo>
                    <a:pt x="57" y="0"/>
                  </a:lnTo>
                  <a:lnTo>
                    <a:pt x="56" y="0"/>
                  </a:lnTo>
                  <a:lnTo>
                    <a:pt x="55" y="0"/>
                  </a:lnTo>
                  <a:lnTo>
                    <a:pt x="52" y="0"/>
                  </a:lnTo>
                  <a:lnTo>
                    <a:pt x="51" y="2"/>
                  </a:lnTo>
                  <a:lnTo>
                    <a:pt x="49" y="2"/>
                  </a:lnTo>
                  <a:lnTo>
                    <a:pt x="47" y="3"/>
                  </a:lnTo>
                  <a:lnTo>
                    <a:pt x="44" y="4"/>
                  </a:lnTo>
                  <a:lnTo>
                    <a:pt x="43" y="5"/>
                  </a:lnTo>
                  <a:lnTo>
                    <a:pt x="41" y="6"/>
                  </a:lnTo>
                  <a:lnTo>
                    <a:pt x="39" y="7"/>
                  </a:lnTo>
                  <a:lnTo>
                    <a:pt x="38" y="9"/>
                  </a:lnTo>
                  <a:lnTo>
                    <a:pt x="35" y="14"/>
                  </a:lnTo>
                  <a:lnTo>
                    <a:pt x="31" y="18"/>
                  </a:lnTo>
                  <a:lnTo>
                    <a:pt x="28" y="23"/>
                  </a:lnTo>
                  <a:lnTo>
                    <a:pt x="23" y="27"/>
                  </a:lnTo>
                  <a:lnTo>
                    <a:pt x="19" y="31"/>
                  </a:lnTo>
                  <a:lnTo>
                    <a:pt x="14" y="33"/>
                  </a:lnTo>
                  <a:lnTo>
                    <a:pt x="8" y="35"/>
                  </a:lnTo>
                  <a:lnTo>
                    <a:pt x="2" y="35"/>
                  </a:lnTo>
                  <a:lnTo>
                    <a:pt x="1" y="35"/>
                  </a:lnTo>
                  <a:lnTo>
                    <a:pt x="1" y="36"/>
                  </a:lnTo>
                  <a:lnTo>
                    <a:pt x="0" y="36"/>
                  </a:lnTo>
                  <a:lnTo>
                    <a:pt x="0" y="37"/>
                  </a:lnTo>
                  <a:lnTo>
                    <a:pt x="0" y="38"/>
                  </a:lnTo>
                  <a:lnTo>
                    <a:pt x="1" y="38"/>
                  </a:lnTo>
                  <a:lnTo>
                    <a:pt x="1" y="39"/>
                  </a:lnTo>
                  <a:lnTo>
                    <a:pt x="2" y="39"/>
                  </a:lnTo>
                  <a:lnTo>
                    <a:pt x="6" y="38"/>
                  </a:lnTo>
                  <a:lnTo>
                    <a:pt x="11" y="38"/>
                  </a:lnTo>
                  <a:lnTo>
                    <a:pt x="14" y="37"/>
                  </a:lnTo>
                  <a:lnTo>
                    <a:pt x="18" y="36"/>
                  </a:lnTo>
                  <a:lnTo>
                    <a:pt x="21" y="34"/>
                  </a:lnTo>
                  <a:lnTo>
                    <a:pt x="25" y="32"/>
                  </a:lnTo>
                  <a:lnTo>
                    <a:pt x="28" y="29"/>
                  </a:lnTo>
                  <a:lnTo>
                    <a:pt x="30" y="25"/>
                  </a:lnTo>
                  <a:lnTo>
                    <a:pt x="32" y="22"/>
                  </a:lnTo>
                  <a:lnTo>
                    <a:pt x="34" y="19"/>
                  </a:lnTo>
                  <a:lnTo>
                    <a:pt x="36" y="16"/>
                  </a:lnTo>
                  <a:lnTo>
                    <a:pt x="39" y="14"/>
                  </a:lnTo>
                  <a:lnTo>
                    <a:pt x="42" y="11"/>
                  </a:lnTo>
                  <a:lnTo>
                    <a:pt x="44" y="9"/>
                  </a:lnTo>
                  <a:lnTo>
                    <a:pt x="48" y="6"/>
                  </a:lnTo>
                  <a:lnTo>
                    <a:pt x="52" y="5"/>
                  </a:lnTo>
                  <a:lnTo>
                    <a:pt x="56" y="3"/>
                  </a:lnTo>
                  <a:lnTo>
                    <a:pt x="55" y="2"/>
                  </a:lnTo>
                  <a:lnTo>
                    <a:pt x="60" y="6"/>
                  </a:lnTo>
                  <a:lnTo>
                    <a:pt x="61" y="6"/>
                  </a:lnTo>
                  <a:lnTo>
                    <a:pt x="64" y="6"/>
                  </a:lnTo>
                  <a:lnTo>
                    <a:pt x="67" y="6"/>
                  </a:lnTo>
                  <a:lnTo>
                    <a:pt x="69" y="6"/>
                  </a:lnTo>
                  <a:lnTo>
                    <a:pt x="73" y="6"/>
                  </a:lnTo>
                  <a:lnTo>
                    <a:pt x="76" y="6"/>
                  </a:lnTo>
                  <a:lnTo>
                    <a:pt x="77" y="6"/>
                  </a:lnTo>
                  <a:lnTo>
                    <a:pt x="78" y="6"/>
                  </a:lnTo>
                  <a:lnTo>
                    <a:pt x="78" y="7"/>
                  </a:lnTo>
                  <a:lnTo>
                    <a:pt x="78" y="8"/>
                  </a:lnTo>
                  <a:lnTo>
                    <a:pt x="77" y="8"/>
                  </a:lnTo>
                  <a:lnTo>
                    <a:pt x="76" y="9"/>
                  </a:lnTo>
                  <a:lnTo>
                    <a:pt x="76" y="10"/>
                  </a:lnTo>
                  <a:lnTo>
                    <a:pt x="75" y="10"/>
                  </a:lnTo>
                  <a:lnTo>
                    <a:pt x="74" y="11"/>
                  </a:lnTo>
                  <a:lnTo>
                    <a:pt x="74" y="10"/>
                  </a:lnTo>
                  <a:lnTo>
                    <a:pt x="75" y="10"/>
                  </a:lnTo>
                  <a:lnTo>
                    <a:pt x="75" y="9"/>
                  </a:lnTo>
                  <a:lnTo>
                    <a:pt x="76" y="8"/>
                  </a:lnTo>
                  <a:lnTo>
                    <a:pt x="76" y="7"/>
                  </a:lnTo>
                  <a:lnTo>
                    <a:pt x="76" y="6"/>
                  </a:lnTo>
                  <a:lnTo>
                    <a:pt x="80"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8" name="Freeform 199"/>
            <p:cNvSpPr>
              <a:spLocks/>
            </p:cNvSpPr>
            <p:nvPr/>
          </p:nvSpPr>
          <p:spPr bwMode="auto">
            <a:xfrm>
              <a:off x="774" y="3075"/>
              <a:ext cx="17" cy="6"/>
            </a:xfrm>
            <a:custGeom>
              <a:avLst/>
              <a:gdLst>
                <a:gd name="T0" fmla="*/ 15 w 17"/>
                <a:gd name="T1" fmla="*/ 4 h 6"/>
                <a:gd name="T2" fmla="*/ 15 w 17"/>
                <a:gd name="T3" fmla="*/ 4 h 6"/>
                <a:gd name="T4" fmla="*/ 14 w 17"/>
                <a:gd name="T5" fmla="*/ 4 h 6"/>
                <a:gd name="T6" fmla="*/ 14 w 17"/>
                <a:gd name="T7" fmla="*/ 4 h 6"/>
                <a:gd name="T8" fmla="*/ 13 w 17"/>
                <a:gd name="T9" fmla="*/ 4 h 6"/>
                <a:gd name="T10" fmla="*/ 12 w 17"/>
                <a:gd name="T11" fmla="*/ 4 h 6"/>
                <a:gd name="T12" fmla="*/ 10 w 17"/>
                <a:gd name="T13" fmla="*/ 4 h 6"/>
                <a:gd name="T14" fmla="*/ 10 w 17"/>
                <a:gd name="T15" fmla="*/ 4 h 6"/>
                <a:gd name="T16" fmla="*/ 9 w 17"/>
                <a:gd name="T17" fmla="*/ 3 h 6"/>
                <a:gd name="T18" fmla="*/ 7 w 17"/>
                <a:gd name="T19" fmla="*/ 3 h 6"/>
                <a:gd name="T20" fmla="*/ 7 w 17"/>
                <a:gd name="T21" fmla="*/ 2 h 6"/>
                <a:gd name="T22" fmla="*/ 6 w 17"/>
                <a:gd name="T23" fmla="*/ 2 h 6"/>
                <a:gd name="T24" fmla="*/ 5 w 17"/>
                <a:gd name="T25" fmla="*/ 2 h 6"/>
                <a:gd name="T26" fmla="*/ 4 w 17"/>
                <a:gd name="T27" fmla="*/ 1 h 6"/>
                <a:gd name="T28" fmla="*/ 3 w 17"/>
                <a:gd name="T29" fmla="*/ 1 h 6"/>
                <a:gd name="T30" fmla="*/ 2 w 17"/>
                <a:gd name="T31" fmla="*/ 1 h 6"/>
                <a:gd name="T32" fmla="*/ 2 w 17"/>
                <a:gd name="T33" fmla="*/ 0 h 6"/>
                <a:gd name="T34" fmla="*/ 1 w 17"/>
                <a:gd name="T35" fmla="*/ 0 h 6"/>
                <a:gd name="T36" fmla="*/ 1 w 17"/>
                <a:gd name="T37" fmla="*/ 0 h 6"/>
                <a:gd name="T38" fmla="*/ 1 w 17"/>
                <a:gd name="T39" fmla="*/ 0 h 6"/>
                <a:gd name="T40" fmla="*/ 0 w 17"/>
                <a:gd name="T41" fmla="*/ 0 h 6"/>
                <a:gd name="T42" fmla="*/ 0 w 17"/>
                <a:gd name="T43" fmla="*/ 1 h 6"/>
                <a:gd name="T44" fmla="*/ 0 w 17"/>
                <a:gd name="T45" fmla="*/ 1 h 6"/>
                <a:gd name="T46" fmla="*/ 0 w 17"/>
                <a:gd name="T47" fmla="*/ 1 h 6"/>
                <a:gd name="T48" fmla="*/ 1 w 17"/>
                <a:gd name="T49" fmla="*/ 2 h 6"/>
                <a:gd name="T50" fmla="*/ 1 w 17"/>
                <a:gd name="T51" fmla="*/ 2 h 6"/>
                <a:gd name="T52" fmla="*/ 2 w 17"/>
                <a:gd name="T53" fmla="*/ 2 h 6"/>
                <a:gd name="T54" fmla="*/ 2 w 17"/>
                <a:gd name="T55" fmla="*/ 3 h 6"/>
                <a:gd name="T56" fmla="*/ 3 w 17"/>
                <a:gd name="T57" fmla="*/ 3 h 6"/>
                <a:gd name="T58" fmla="*/ 4 w 17"/>
                <a:gd name="T59" fmla="*/ 3 h 6"/>
                <a:gd name="T60" fmla="*/ 4 w 17"/>
                <a:gd name="T61" fmla="*/ 3 h 6"/>
                <a:gd name="T62" fmla="*/ 5 w 17"/>
                <a:gd name="T63" fmla="*/ 4 h 6"/>
                <a:gd name="T64" fmla="*/ 9 w 17"/>
                <a:gd name="T65" fmla="*/ 5 h 6"/>
                <a:gd name="T66" fmla="*/ 10 w 17"/>
                <a:gd name="T67" fmla="*/ 5 h 6"/>
                <a:gd name="T68" fmla="*/ 14 w 17"/>
                <a:gd name="T69" fmla="*/ 5 h 6"/>
                <a:gd name="T70" fmla="*/ 14 w 17"/>
                <a:gd name="T71" fmla="*/ 5 h 6"/>
                <a:gd name="T72" fmla="*/ 15 w 17"/>
                <a:gd name="T73" fmla="*/ 5 h 6"/>
                <a:gd name="T74" fmla="*/ 15 w 17"/>
                <a:gd name="T75" fmla="*/ 5 h 6"/>
                <a:gd name="T76" fmla="*/ 16 w 17"/>
                <a:gd name="T77" fmla="*/ 5 h 6"/>
                <a:gd name="T78" fmla="*/ 16 w 17"/>
                <a:gd name="T79" fmla="*/ 5 h 6"/>
                <a:gd name="T80" fmla="*/ 16 w 17"/>
                <a:gd name="T81" fmla="*/ 4 h 6"/>
                <a:gd name="T82" fmla="*/ 16 w 17"/>
                <a:gd name="T83" fmla="*/ 4 h 6"/>
                <a:gd name="T84" fmla="*/ 15 w 17"/>
                <a:gd name="T85" fmla="*/ 4 h 6"/>
                <a:gd name="T86" fmla="*/ 15 w 17"/>
                <a:gd name="T87" fmla="*/ 4 h 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6"/>
                <a:gd name="T134" fmla="*/ 17 w 17"/>
                <a:gd name="T135" fmla="*/ 6 h 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6">
                  <a:moveTo>
                    <a:pt x="15" y="4"/>
                  </a:moveTo>
                  <a:lnTo>
                    <a:pt x="15" y="4"/>
                  </a:lnTo>
                  <a:lnTo>
                    <a:pt x="14" y="4"/>
                  </a:lnTo>
                  <a:lnTo>
                    <a:pt x="13" y="4"/>
                  </a:lnTo>
                  <a:lnTo>
                    <a:pt x="12" y="4"/>
                  </a:lnTo>
                  <a:lnTo>
                    <a:pt x="10" y="4"/>
                  </a:lnTo>
                  <a:lnTo>
                    <a:pt x="9" y="3"/>
                  </a:lnTo>
                  <a:lnTo>
                    <a:pt x="7" y="3"/>
                  </a:lnTo>
                  <a:lnTo>
                    <a:pt x="7" y="2"/>
                  </a:lnTo>
                  <a:lnTo>
                    <a:pt x="6" y="2"/>
                  </a:lnTo>
                  <a:lnTo>
                    <a:pt x="5" y="2"/>
                  </a:lnTo>
                  <a:lnTo>
                    <a:pt x="4" y="1"/>
                  </a:lnTo>
                  <a:lnTo>
                    <a:pt x="3" y="1"/>
                  </a:lnTo>
                  <a:lnTo>
                    <a:pt x="2" y="1"/>
                  </a:lnTo>
                  <a:lnTo>
                    <a:pt x="2" y="0"/>
                  </a:lnTo>
                  <a:lnTo>
                    <a:pt x="1" y="0"/>
                  </a:lnTo>
                  <a:lnTo>
                    <a:pt x="0" y="0"/>
                  </a:lnTo>
                  <a:lnTo>
                    <a:pt x="0" y="1"/>
                  </a:lnTo>
                  <a:lnTo>
                    <a:pt x="1" y="2"/>
                  </a:lnTo>
                  <a:lnTo>
                    <a:pt x="2" y="2"/>
                  </a:lnTo>
                  <a:lnTo>
                    <a:pt x="2" y="3"/>
                  </a:lnTo>
                  <a:lnTo>
                    <a:pt x="3" y="3"/>
                  </a:lnTo>
                  <a:lnTo>
                    <a:pt x="4" y="3"/>
                  </a:lnTo>
                  <a:lnTo>
                    <a:pt x="5" y="4"/>
                  </a:lnTo>
                  <a:lnTo>
                    <a:pt x="9" y="5"/>
                  </a:lnTo>
                  <a:lnTo>
                    <a:pt x="10" y="5"/>
                  </a:lnTo>
                  <a:lnTo>
                    <a:pt x="14" y="5"/>
                  </a:lnTo>
                  <a:lnTo>
                    <a:pt x="15" y="5"/>
                  </a:lnTo>
                  <a:lnTo>
                    <a:pt x="16" y="5"/>
                  </a:lnTo>
                  <a:lnTo>
                    <a:pt x="16" y="4"/>
                  </a:lnTo>
                  <a:lnTo>
                    <a:pt x="15"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79" name="Freeform 200"/>
            <p:cNvSpPr>
              <a:spLocks/>
            </p:cNvSpPr>
            <p:nvPr/>
          </p:nvSpPr>
          <p:spPr bwMode="auto">
            <a:xfrm>
              <a:off x="833" y="2982"/>
              <a:ext cx="5" cy="12"/>
            </a:xfrm>
            <a:custGeom>
              <a:avLst/>
              <a:gdLst>
                <a:gd name="T0" fmla="*/ 1 w 5"/>
                <a:gd name="T1" fmla="*/ 10 h 12"/>
                <a:gd name="T2" fmla="*/ 2 w 5"/>
                <a:gd name="T3" fmla="*/ 10 h 12"/>
                <a:gd name="T4" fmla="*/ 2 w 5"/>
                <a:gd name="T5" fmla="*/ 9 h 12"/>
                <a:gd name="T6" fmla="*/ 3 w 5"/>
                <a:gd name="T7" fmla="*/ 8 h 12"/>
                <a:gd name="T8" fmla="*/ 3 w 5"/>
                <a:gd name="T9" fmla="*/ 6 h 12"/>
                <a:gd name="T10" fmla="*/ 3 w 5"/>
                <a:gd name="T11" fmla="*/ 5 h 12"/>
                <a:gd name="T12" fmla="*/ 3 w 5"/>
                <a:gd name="T13" fmla="*/ 4 h 12"/>
                <a:gd name="T14" fmla="*/ 4 w 5"/>
                <a:gd name="T15" fmla="*/ 3 h 12"/>
                <a:gd name="T16" fmla="*/ 4 w 5"/>
                <a:gd name="T17" fmla="*/ 1 h 12"/>
                <a:gd name="T18" fmla="*/ 4 w 5"/>
                <a:gd name="T19" fmla="*/ 1 h 12"/>
                <a:gd name="T20" fmla="*/ 4 w 5"/>
                <a:gd name="T21" fmla="*/ 0 h 12"/>
                <a:gd name="T22" fmla="*/ 3 w 5"/>
                <a:gd name="T23" fmla="*/ 0 h 12"/>
                <a:gd name="T24" fmla="*/ 3 w 5"/>
                <a:gd name="T25" fmla="*/ 0 h 12"/>
                <a:gd name="T26" fmla="*/ 3 w 5"/>
                <a:gd name="T27" fmla="*/ 0 h 12"/>
                <a:gd name="T28" fmla="*/ 3 w 5"/>
                <a:gd name="T29" fmla="*/ 1 h 12"/>
                <a:gd name="T30" fmla="*/ 3 w 5"/>
                <a:gd name="T31" fmla="*/ 2 h 12"/>
                <a:gd name="T32" fmla="*/ 2 w 5"/>
                <a:gd name="T33" fmla="*/ 3 h 12"/>
                <a:gd name="T34" fmla="*/ 2 w 5"/>
                <a:gd name="T35" fmla="*/ 4 h 12"/>
                <a:gd name="T36" fmla="*/ 2 w 5"/>
                <a:gd name="T37" fmla="*/ 5 h 12"/>
                <a:gd name="T38" fmla="*/ 2 w 5"/>
                <a:gd name="T39" fmla="*/ 6 h 12"/>
                <a:gd name="T40" fmla="*/ 1 w 5"/>
                <a:gd name="T41" fmla="*/ 7 h 12"/>
                <a:gd name="T42" fmla="*/ 1 w 5"/>
                <a:gd name="T43" fmla="*/ 8 h 12"/>
                <a:gd name="T44" fmla="*/ 0 w 5"/>
                <a:gd name="T45" fmla="*/ 9 h 12"/>
                <a:gd name="T46" fmla="*/ 0 w 5"/>
                <a:gd name="T47" fmla="*/ 9 h 12"/>
                <a:gd name="T48" fmla="*/ 0 w 5"/>
                <a:gd name="T49" fmla="*/ 10 h 12"/>
                <a:gd name="T50" fmla="*/ 0 w 5"/>
                <a:gd name="T51" fmla="*/ 10 h 12"/>
                <a:gd name="T52" fmla="*/ 1 w 5"/>
                <a:gd name="T53" fmla="*/ 11 h 12"/>
                <a:gd name="T54" fmla="*/ 1 w 5"/>
                <a:gd name="T55" fmla="*/ 11 h 12"/>
                <a:gd name="T56" fmla="*/ 1 w 5"/>
                <a:gd name="T57" fmla="*/ 10 h 12"/>
                <a:gd name="T58" fmla="*/ 1 w 5"/>
                <a:gd name="T59" fmla="*/ 10 h 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
                <a:gd name="T91" fmla="*/ 0 h 12"/>
                <a:gd name="T92" fmla="*/ 5 w 5"/>
                <a:gd name="T93" fmla="*/ 12 h 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 h="12">
                  <a:moveTo>
                    <a:pt x="1" y="10"/>
                  </a:moveTo>
                  <a:lnTo>
                    <a:pt x="2" y="10"/>
                  </a:lnTo>
                  <a:lnTo>
                    <a:pt x="2" y="9"/>
                  </a:lnTo>
                  <a:lnTo>
                    <a:pt x="3" y="8"/>
                  </a:lnTo>
                  <a:lnTo>
                    <a:pt x="3" y="6"/>
                  </a:lnTo>
                  <a:lnTo>
                    <a:pt x="3" y="5"/>
                  </a:lnTo>
                  <a:lnTo>
                    <a:pt x="3" y="4"/>
                  </a:lnTo>
                  <a:lnTo>
                    <a:pt x="4" y="3"/>
                  </a:lnTo>
                  <a:lnTo>
                    <a:pt x="4" y="1"/>
                  </a:lnTo>
                  <a:lnTo>
                    <a:pt x="4" y="0"/>
                  </a:lnTo>
                  <a:lnTo>
                    <a:pt x="3" y="0"/>
                  </a:lnTo>
                  <a:lnTo>
                    <a:pt x="3" y="1"/>
                  </a:lnTo>
                  <a:lnTo>
                    <a:pt x="3" y="2"/>
                  </a:lnTo>
                  <a:lnTo>
                    <a:pt x="2" y="3"/>
                  </a:lnTo>
                  <a:lnTo>
                    <a:pt x="2" y="4"/>
                  </a:lnTo>
                  <a:lnTo>
                    <a:pt x="2" y="5"/>
                  </a:lnTo>
                  <a:lnTo>
                    <a:pt x="2" y="6"/>
                  </a:lnTo>
                  <a:lnTo>
                    <a:pt x="1" y="7"/>
                  </a:lnTo>
                  <a:lnTo>
                    <a:pt x="1" y="8"/>
                  </a:lnTo>
                  <a:lnTo>
                    <a:pt x="0" y="9"/>
                  </a:lnTo>
                  <a:lnTo>
                    <a:pt x="0" y="10"/>
                  </a:lnTo>
                  <a:lnTo>
                    <a:pt x="1" y="11"/>
                  </a:lnTo>
                  <a:lnTo>
                    <a:pt x="1" y="1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0" name="Freeform 201"/>
            <p:cNvSpPr>
              <a:spLocks/>
            </p:cNvSpPr>
            <p:nvPr/>
          </p:nvSpPr>
          <p:spPr bwMode="auto">
            <a:xfrm>
              <a:off x="750" y="3031"/>
              <a:ext cx="25" cy="6"/>
            </a:xfrm>
            <a:custGeom>
              <a:avLst/>
              <a:gdLst>
                <a:gd name="T0" fmla="*/ 21 w 25"/>
                <a:gd name="T1" fmla="*/ 0 h 6"/>
                <a:gd name="T2" fmla="*/ 20 w 25"/>
                <a:gd name="T3" fmla="*/ 1 h 6"/>
                <a:gd name="T4" fmla="*/ 18 w 25"/>
                <a:gd name="T5" fmla="*/ 2 h 6"/>
                <a:gd name="T6" fmla="*/ 15 w 25"/>
                <a:gd name="T7" fmla="*/ 3 h 6"/>
                <a:gd name="T8" fmla="*/ 13 w 25"/>
                <a:gd name="T9" fmla="*/ 3 h 6"/>
                <a:gd name="T10" fmla="*/ 10 w 25"/>
                <a:gd name="T11" fmla="*/ 3 h 6"/>
                <a:gd name="T12" fmla="*/ 7 w 25"/>
                <a:gd name="T13" fmla="*/ 3 h 6"/>
                <a:gd name="T14" fmla="*/ 4 w 25"/>
                <a:gd name="T15" fmla="*/ 3 h 6"/>
                <a:gd name="T16" fmla="*/ 1 w 25"/>
                <a:gd name="T17" fmla="*/ 3 h 6"/>
                <a:gd name="T18" fmla="*/ 1 w 25"/>
                <a:gd name="T19" fmla="*/ 3 h 6"/>
                <a:gd name="T20" fmla="*/ 1 w 25"/>
                <a:gd name="T21" fmla="*/ 4 h 6"/>
                <a:gd name="T22" fmla="*/ 0 w 25"/>
                <a:gd name="T23" fmla="*/ 4 h 6"/>
                <a:gd name="T24" fmla="*/ 0 w 25"/>
                <a:gd name="T25" fmla="*/ 4 h 6"/>
                <a:gd name="T26" fmla="*/ 0 w 25"/>
                <a:gd name="T27" fmla="*/ 4 h 6"/>
                <a:gd name="T28" fmla="*/ 0 w 25"/>
                <a:gd name="T29" fmla="*/ 5 h 6"/>
                <a:gd name="T30" fmla="*/ 1 w 25"/>
                <a:gd name="T31" fmla="*/ 5 h 6"/>
                <a:gd name="T32" fmla="*/ 1 w 25"/>
                <a:gd name="T33" fmla="*/ 5 h 6"/>
                <a:gd name="T34" fmla="*/ 4 w 25"/>
                <a:gd name="T35" fmla="*/ 5 h 6"/>
                <a:gd name="T36" fmla="*/ 8 w 25"/>
                <a:gd name="T37" fmla="*/ 5 h 6"/>
                <a:gd name="T38" fmla="*/ 11 w 25"/>
                <a:gd name="T39" fmla="*/ 5 h 6"/>
                <a:gd name="T40" fmla="*/ 13 w 25"/>
                <a:gd name="T41" fmla="*/ 5 h 6"/>
                <a:gd name="T42" fmla="*/ 16 w 25"/>
                <a:gd name="T43" fmla="*/ 4 h 6"/>
                <a:gd name="T44" fmla="*/ 19 w 25"/>
                <a:gd name="T45" fmla="*/ 3 h 6"/>
                <a:gd name="T46" fmla="*/ 21 w 25"/>
                <a:gd name="T47" fmla="*/ 2 h 6"/>
                <a:gd name="T48" fmla="*/ 23 w 25"/>
                <a:gd name="T49" fmla="*/ 1 h 6"/>
                <a:gd name="T50" fmla="*/ 24 w 25"/>
                <a:gd name="T51" fmla="*/ 1 h 6"/>
                <a:gd name="T52" fmla="*/ 24 w 25"/>
                <a:gd name="T53" fmla="*/ 1 h 6"/>
                <a:gd name="T54" fmla="*/ 24 w 25"/>
                <a:gd name="T55" fmla="*/ 0 h 6"/>
                <a:gd name="T56" fmla="*/ 23 w 25"/>
                <a:gd name="T57" fmla="*/ 0 h 6"/>
                <a:gd name="T58" fmla="*/ 23 w 25"/>
                <a:gd name="T59" fmla="*/ 0 h 6"/>
                <a:gd name="T60" fmla="*/ 23 w 25"/>
                <a:gd name="T61" fmla="*/ 0 h 6"/>
                <a:gd name="T62" fmla="*/ 22 w 25"/>
                <a:gd name="T63" fmla="*/ 0 h 6"/>
                <a:gd name="T64" fmla="*/ 22 w 25"/>
                <a:gd name="T65" fmla="*/ 0 h 6"/>
                <a:gd name="T66" fmla="*/ 21 w 25"/>
                <a:gd name="T67" fmla="*/ 0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6"/>
                <a:gd name="T104" fmla="*/ 25 w 25"/>
                <a:gd name="T105" fmla="*/ 6 h 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6">
                  <a:moveTo>
                    <a:pt x="21" y="0"/>
                  </a:moveTo>
                  <a:lnTo>
                    <a:pt x="20" y="1"/>
                  </a:lnTo>
                  <a:lnTo>
                    <a:pt x="18" y="2"/>
                  </a:lnTo>
                  <a:lnTo>
                    <a:pt x="15" y="3"/>
                  </a:lnTo>
                  <a:lnTo>
                    <a:pt x="13" y="3"/>
                  </a:lnTo>
                  <a:lnTo>
                    <a:pt x="10" y="3"/>
                  </a:lnTo>
                  <a:lnTo>
                    <a:pt x="7" y="3"/>
                  </a:lnTo>
                  <a:lnTo>
                    <a:pt x="4" y="3"/>
                  </a:lnTo>
                  <a:lnTo>
                    <a:pt x="1" y="3"/>
                  </a:lnTo>
                  <a:lnTo>
                    <a:pt x="1" y="4"/>
                  </a:lnTo>
                  <a:lnTo>
                    <a:pt x="0" y="4"/>
                  </a:lnTo>
                  <a:lnTo>
                    <a:pt x="0" y="5"/>
                  </a:lnTo>
                  <a:lnTo>
                    <a:pt x="1" y="5"/>
                  </a:lnTo>
                  <a:lnTo>
                    <a:pt x="4" y="5"/>
                  </a:lnTo>
                  <a:lnTo>
                    <a:pt x="8" y="5"/>
                  </a:lnTo>
                  <a:lnTo>
                    <a:pt x="11" y="5"/>
                  </a:lnTo>
                  <a:lnTo>
                    <a:pt x="13" y="5"/>
                  </a:lnTo>
                  <a:lnTo>
                    <a:pt x="16" y="4"/>
                  </a:lnTo>
                  <a:lnTo>
                    <a:pt x="19" y="3"/>
                  </a:lnTo>
                  <a:lnTo>
                    <a:pt x="21" y="2"/>
                  </a:lnTo>
                  <a:lnTo>
                    <a:pt x="23" y="1"/>
                  </a:lnTo>
                  <a:lnTo>
                    <a:pt x="24" y="1"/>
                  </a:lnTo>
                  <a:lnTo>
                    <a:pt x="24" y="0"/>
                  </a:lnTo>
                  <a:lnTo>
                    <a:pt x="23" y="0"/>
                  </a:lnTo>
                  <a:lnTo>
                    <a:pt x="22" y="0"/>
                  </a:lnTo>
                  <a:lnTo>
                    <a:pt x="21"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1" name="Freeform 202"/>
            <p:cNvSpPr>
              <a:spLocks/>
            </p:cNvSpPr>
            <p:nvPr/>
          </p:nvSpPr>
          <p:spPr bwMode="auto">
            <a:xfrm>
              <a:off x="1074" y="3188"/>
              <a:ext cx="20" cy="15"/>
            </a:xfrm>
            <a:custGeom>
              <a:avLst/>
              <a:gdLst>
                <a:gd name="T0" fmla="*/ 1 w 20"/>
                <a:gd name="T1" fmla="*/ 2 h 15"/>
                <a:gd name="T2" fmla="*/ 2 w 20"/>
                <a:gd name="T3" fmla="*/ 3 h 15"/>
                <a:gd name="T4" fmla="*/ 3 w 20"/>
                <a:gd name="T5" fmla="*/ 4 h 15"/>
                <a:gd name="T6" fmla="*/ 4 w 20"/>
                <a:gd name="T7" fmla="*/ 4 h 15"/>
                <a:gd name="T8" fmla="*/ 5 w 20"/>
                <a:gd name="T9" fmla="*/ 5 h 15"/>
                <a:gd name="T10" fmla="*/ 7 w 20"/>
                <a:gd name="T11" fmla="*/ 5 h 15"/>
                <a:gd name="T12" fmla="*/ 8 w 20"/>
                <a:gd name="T13" fmla="*/ 6 h 15"/>
                <a:gd name="T14" fmla="*/ 9 w 20"/>
                <a:gd name="T15" fmla="*/ 6 h 15"/>
                <a:gd name="T16" fmla="*/ 10 w 20"/>
                <a:gd name="T17" fmla="*/ 6 h 15"/>
                <a:gd name="T18" fmla="*/ 15 w 20"/>
                <a:gd name="T19" fmla="*/ 8 h 15"/>
                <a:gd name="T20" fmla="*/ 14 w 20"/>
                <a:gd name="T21" fmla="*/ 8 h 15"/>
                <a:gd name="T22" fmla="*/ 15 w 20"/>
                <a:gd name="T23" fmla="*/ 9 h 15"/>
                <a:gd name="T24" fmla="*/ 15 w 20"/>
                <a:gd name="T25" fmla="*/ 9 h 15"/>
                <a:gd name="T26" fmla="*/ 15 w 20"/>
                <a:gd name="T27" fmla="*/ 10 h 15"/>
                <a:gd name="T28" fmla="*/ 15 w 20"/>
                <a:gd name="T29" fmla="*/ 11 h 15"/>
                <a:gd name="T30" fmla="*/ 16 w 20"/>
                <a:gd name="T31" fmla="*/ 11 h 15"/>
                <a:gd name="T32" fmla="*/ 16 w 20"/>
                <a:gd name="T33" fmla="*/ 12 h 15"/>
                <a:gd name="T34" fmla="*/ 16 w 20"/>
                <a:gd name="T35" fmla="*/ 12 h 15"/>
                <a:gd name="T36" fmla="*/ 16 w 20"/>
                <a:gd name="T37" fmla="*/ 13 h 15"/>
                <a:gd name="T38" fmla="*/ 16 w 20"/>
                <a:gd name="T39" fmla="*/ 13 h 15"/>
                <a:gd name="T40" fmla="*/ 16 w 20"/>
                <a:gd name="T41" fmla="*/ 14 h 15"/>
                <a:gd name="T42" fmla="*/ 17 w 20"/>
                <a:gd name="T43" fmla="*/ 14 h 15"/>
                <a:gd name="T44" fmla="*/ 18 w 20"/>
                <a:gd name="T45" fmla="*/ 14 h 15"/>
                <a:gd name="T46" fmla="*/ 18 w 20"/>
                <a:gd name="T47" fmla="*/ 14 h 15"/>
                <a:gd name="T48" fmla="*/ 18 w 20"/>
                <a:gd name="T49" fmla="*/ 13 h 15"/>
                <a:gd name="T50" fmla="*/ 19 w 20"/>
                <a:gd name="T51" fmla="*/ 13 h 15"/>
                <a:gd name="T52" fmla="*/ 19 w 20"/>
                <a:gd name="T53" fmla="*/ 12 h 15"/>
                <a:gd name="T54" fmla="*/ 18 w 20"/>
                <a:gd name="T55" fmla="*/ 12 h 15"/>
                <a:gd name="T56" fmla="*/ 18 w 20"/>
                <a:gd name="T57" fmla="*/ 12 h 15"/>
                <a:gd name="T58" fmla="*/ 18 w 20"/>
                <a:gd name="T59" fmla="*/ 11 h 15"/>
                <a:gd name="T60" fmla="*/ 18 w 20"/>
                <a:gd name="T61" fmla="*/ 10 h 15"/>
                <a:gd name="T62" fmla="*/ 17 w 20"/>
                <a:gd name="T63" fmla="*/ 9 h 15"/>
                <a:gd name="T64" fmla="*/ 16 w 20"/>
                <a:gd name="T65" fmla="*/ 6 h 15"/>
                <a:gd name="T66" fmla="*/ 16 w 20"/>
                <a:gd name="T67" fmla="*/ 6 h 15"/>
                <a:gd name="T68" fmla="*/ 16 w 20"/>
                <a:gd name="T69" fmla="*/ 6 h 15"/>
                <a:gd name="T70" fmla="*/ 15 w 20"/>
                <a:gd name="T71" fmla="*/ 6 h 15"/>
                <a:gd name="T72" fmla="*/ 14 w 20"/>
                <a:gd name="T73" fmla="*/ 5 h 15"/>
                <a:gd name="T74" fmla="*/ 13 w 20"/>
                <a:gd name="T75" fmla="*/ 5 h 15"/>
                <a:gd name="T76" fmla="*/ 12 w 20"/>
                <a:gd name="T77" fmla="*/ 4 h 15"/>
                <a:gd name="T78" fmla="*/ 11 w 20"/>
                <a:gd name="T79" fmla="*/ 4 h 15"/>
                <a:gd name="T80" fmla="*/ 10 w 20"/>
                <a:gd name="T81" fmla="*/ 4 h 15"/>
                <a:gd name="T82" fmla="*/ 10 w 20"/>
                <a:gd name="T83" fmla="*/ 4 h 15"/>
                <a:gd name="T84" fmla="*/ 9 w 20"/>
                <a:gd name="T85" fmla="*/ 3 h 15"/>
                <a:gd name="T86" fmla="*/ 7 w 20"/>
                <a:gd name="T87" fmla="*/ 3 h 15"/>
                <a:gd name="T88" fmla="*/ 7 w 20"/>
                <a:gd name="T89" fmla="*/ 2 h 15"/>
                <a:gd name="T90" fmla="*/ 5 w 20"/>
                <a:gd name="T91" fmla="*/ 2 h 15"/>
                <a:gd name="T92" fmla="*/ 4 w 20"/>
                <a:gd name="T93" fmla="*/ 2 h 15"/>
                <a:gd name="T94" fmla="*/ 3 w 20"/>
                <a:gd name="T95" fmla="*/ 1 h 15"/>
                <a:gd name="T96" fmla="*/ 3 w 20"/>
                <a:gd name="T97" fmla="*/ 1 h 15"/>
                <a:gd name="T98" fmla="*/ 2 w 20"/>
                <a:gd name="T99" fmla="*/ 1 h 15"/>
                <a:gd name="T100" fmla="*/ 1 w 20"/>
                <a:gd name="T101" fmla="*/ 0 h 15"/>
                <a:gd name="T102" fmla="*/ 1 w 20"/>
                <a:gd name="T103" fmla="*/ 0 h 15"/>
                <a:gd name="T104" fmla="*/ 0 w 20"/>
                <a:gd name="T105" fmla="*/ 1 h 15"/>
                <a:gd name="T106" fmla="*/ 0 w 20"/>
                <a:gd name="T107" fmla="*/ 1 h 15"/>
                <a:gd name="T108" fmla="*/ 0 w 20"/>
                <a:gd name="T109" fmla="*/ 2 h 15"/>
                <a:gd name="T110" fmla="*/ 0 w 20"/>
                <a:gd name="T111" fmla="*/ 2 h 15"/>
                <a:gd name="T112" fmla="*/ 1 w 20"/>
                <a:gd name="T113" fmla="*/ 2 h 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
                <a:gd name="T172" fmla="*/ 0 h 15"/>
                <a:gd name="T173" fmla="*/ 20 w 20"/>
                <a:gd name="T174" fmla="*/ 15 h 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 h="15">
                  <a:moveTo>
                    <a:pt x="1" y="2"/>
                  </a:moveTo>
                  <a:lnTo>
                    <a:pt x="2" y="3"/>
                  </a:lnTo>
                  <a:lnTo>
                    <a:pt x="3" y="4"/>
                  </a:lnTo>
                  <a:lnTo>
                    <a:pt x="4" y="4"/>
                  </a:lnTo>
                  <a:lnTo>
                    <a:pt x="5" y="5"/>
                  </a:lnTo>
                  <a:lnTo>
                    <a:pt x="7" y="5"/>
                  </a:lnTo>
                  <a:lnTo>
                    <a:pt x="8" y="6"/>
                  </a:lnTo>
                  <a:lnTo>
                    <a:pt x="9" y="6"/>
                  </a:lnTo>
                  <a:lnTo>
                    <a:pt x="10" y="6"/>
                  </a:lnTo>
                  <a:lnTo>
                    <a:pt x="15" y="8"/>
                  </a:lnTo>
                  <a:lnTo>
                    <a:pt x="14" y="8"/>
                  </a:lnTo>
                  <a:lnTo>
                    <a:pt x="15" y="9"/>
                  </a:lnTo>
                  <a:lnTo>
                    <a:pt x="15" y="10"/>
                  </a:lnTo>
                  <a:lnTo>
                    <a:pt x="15" y="11"/>
                  </a:lnTo>
                  <a:lnTo>
                    <a:pt x="16" y="11"/>
                  </a:lnTo>
                  <a:lnTo>
                    <a:pt x="16" y="12"/>
                  </a:lnTo>
                  <a:lnTo>
                    <a:pt x="16" y="13"/>
                  </a:lnTo>
                  <a:lnTo>
                    <a:pt x="16" y="14"/>
                  </a:lnTo>
                  <a:lnTo>
                    <a:pt x="17" y="14"/>
                  </a:lnTo>
                  <a:lnTo>
                    <a:pt x="18" y="14"/>
                  </a:lnTo>
                  <a:lnTo>
                    <a:pt x="18" y="13"/>
                  </a:lnTo>
                  <a:lnTo>
                    <a:pt x="19" y="13"/>
                  </a:lnTo>
                  <a:lnTo>
                    <a:pt x="19" y="12"/>
                  </a:lnTo>
                  <a:lnTo>
                    <a:pt x="18" y="12"/>
                  </a:lnTo>
                  <a:lnTo>
                    <a:pt x="18" y="11"/>
                  </a:lnTo>
                  <a:lnTo>
                    <a:pt x="18" y="10"/>
                  </a:lnTo>
                  <a:lnTo>
                    <a:pt x="17" y="9"/>
                  </a:lnTo>
                  <a:lnTo>
                    <a:pt x="16" y="6"/>
                  </a:lnTo>
                  <a:lnTo>
                    <a:pt x="15" y="6"/>
                  </a:lnTo>
                  <a:lnTo>
                    <a:pt x="14" y="5"/>
                  </a:lnTo>
                  <a:lnTo>
                    <a:pt x="13" y="5"/>
                  </a:lnTo>
                  <a:lnTo>
                    <a:pt x="12" y="4"/>
                  </a:lnTo>
                  <a:lnTo>
                    <a:pt x="11" y="4"/>
                  </a:lnTo>
                  <a:lnTo>
                    <a:pt x="10" y="4"/>
                  </a:lnTo>
                  <a:lnTo>
                    <a:pt x="9" y="3"/>
                  </a:lnTo>
                  <a:lnTo>
                    <a:pt x="7" y="3"/>
                  </a:lnTo>
                  <a:lnTo>
                    <a:pt x="7" y="2"/>
                  </a:lnTo>
                  <a:lnTo>
                    <a:pt x="5" y="2"/>
                  </a:lnTo>
                  <a:lnTo>
                    <a:pt x="4" y="2"/>
                  </a:lnTo>
                  <a:lnTo>
                    <a:pt x="3" y="1"/>
                  </a:lnTo>
                  <a:lnTo>
                    <a:pt x="2" y="1"/>
                  </a:lnTo>
                  <a:lnTo>
                    <a:pt x="1" y="0"/>
                  </a:lnTo>
                  <a:lnTo>
                    <a:pt x="0" y="1"/>
                  </a:lnTo>
                  <a:lnTo>
                    <a:pt x="0" y="2"/>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2" name="Freeform 203"/>
            <p:cNvSpPr>
              <a:spLocks/>
            </p:cNvSpPr>
            <p:nvPr/>
          </p:nvSpPr>
          <p:spPr bwMode="auto">
            <a:xfrm>
              <a:off x="1016" y="3208"/>
              <a:ext cx="107" cy="63"/>
            </a:xfrm>
            <a:custGeom>
              <a:avLst/>
              <a:gdLst>
                <a:gd name="T0" fmla="*/ 4 w 107"/>
                <a:gd name="T1" fmla="*/ 59 h 63"/>
                <a:gd name="T2" fmla="*/ 9 w 107"/>
                <a:gd name="T3" fmla="*/ 61 h 63"/>
                <a:gd name="T4" fmla="*/ 14 w 107"/>
                <a:gd name="T5" fmla="*/ 62 h 63"/>
                <a:gd name="T6" fmla="*/ 19 w 107"/>
                <a:gd name="T7" fmla="*/ 61 h 63"/>
                <a:gd name="T8" fmla="*/ 27 w 107"/>
                <a:gd name="T9" fmla="*/ 57 h 63"/>
                <a:gd name="T10" fmla="*/ 34 w 107"/>
                <a:gd name="T11" fmla="*/ 51 h 63"/>
                <a:gd name="T12" fmla="*/ 42 w 107"/>
                <a:gd name="T13" fmla="*/ 46 h 63"/>
                <a:gd name="T14" fmla="*/ 50 w 107"/>
                <a:gd name="T15" fmla="*/ 40 h 63"/>
                <a:gd name="T16" fmla="*/ 58 w 107"/>
                <a:gd name="T17" fmla="*/ 34 h 63"/>
                <a:gd name="T18" fmla="*/ 59 w 107"/>
                <a:gd name="T19" fmla="*/ 34 h 63"/>
                <a:gd name="T20" fmla="*/ 65 w 107"/>
                <a:gd name="T21" fmla="*/ 35 h 63"/>
                <a:gd name="T22" fmla="*/ 70 w 107"/>
                <a:gd name="T23" fmla="*/ 34 h 63"/>
                <a:gd name="T24" fmla="*/ 76 w 107"/>
                <a:gd name="T25" fmla="*/ 33 h 63"/>
                <a:gd name="T26" fmla="*/ 81 w 107"/>
                <a:gd name="T27" fmla="*/ 31 h 63"/>
                <a:gd name="T28" fmla="*/ 84 w 107"/>
                <a:gd name="T29" fmla="*/ 34 h 63"/>
                <a:gd name="T30" fmla="*/ 86 w 107"/>
                <a:gd name="T31" fmla="*/ 34 h 63"/>
                <a:gd name="T32" fmla="*/ 91 w 107"/>
                <a:gd name="T33" fmla="*/ 28 h 63"/>
                <a:gd name="T34" fmla="*/ 98 w 107"/>
                <a:gd name="T35" fmla="*/ 22 h 63"/>
                <a:gd name="T36" fmla="*/ 103 w 107"/>
                <a:gd name="T37" fmla="*/ 16 h 63"/>
                <a:gd name="T38" fmla="*/ 106 w 107"/>
                <a:gd name="T39" fmla="*/ 7 h 63"/>
                <a:gd name="T40" fmla="*/ 106 w 107"/>
                <a:gd name="T41" fmla="*/ 2 h 63"/>
                <a:gd name="T42" fmla="*/ 104 w 107"/>
                <a:gd name="T43" fmla="*/ 1 h 63"/>
                <a:gd name="T44" fmla="*/ 103 w 107"/>
                <a:gd name="T45" fmla="*/ 0 h 63"/>
                <a:gd name="T46" fmla="*/ 102 w 107"/>
                <a:gd name="T47" fmla="*/ 1 h 63"/>
                <a:gd name="T48" fmla="*/ 102 w 107"/>
                <a:gd name="T49" fmla="*/ 5 h 63"/>
                <a:gd name="T50" fmla="*/ 101 w 107"/>
                <a:gd name="T51" fmla="*/ 12 h 63"/>
                <a:gd name="T52" fmla="*/ 97 w 107"/>
                <a:gd name="T53" fmla="*/ 18 h 63"/>
                <a:gd name="T54" fmla="*/ 92 w 107"/>
                <a:gd name="T55" fmla="*/ 23 h 63"/>
                <a:gd name="T56" fmla="*/ 83 w 107"/>
                <a:gd name="T57" fmla="*/ 31 h 63"/>
                <a:gd name="T58" fmla="*/ 80 w 107"/>
                <a:gd name="T59" fmla="*/ 28 h 63"/>
                <a:gd name="T60" fmla="*/ 76 w 107"/>
                <a:gd name="T61" fmla="*/ 29 h 63"/>
                <a:gd name="T62" fmla="*/ 72 w 107"/>
                <a:gd name="T63" fmla="*/ 30 h 63"/>
                <a:gd name="T64" fmla="*/ 68 w 107"/>
                <a:gd name="T65" fmla="*/ 31 h 63"/>
                <a:gd name="T66" fmla="*/ 63 w 107"/>
                <a:gd name="T67" fmla="*/ 30 h 63"/>
                <a:gd name="T68" fmla="*/ 57 w 107"/>
                <a:gd name="T69" fmla="*/ 31 h 63"/>
                <a:gd name="T70" fmla="*/ 52 w 107"/>
                <a:gd name="T71" fmla="*/ 34 h 63"/>
                <a:gd name="T72" fmla="*/ 45 w 107"/>
                <a:gd name="T73" fmla="*/ 39 h 63"/>
                <a:gd name="T74" fmla="*/ 37 w 107"/>
                <a:gd name="T75" fmla="*/ 44 h 63"/>
                <a:gd name="T76" fmla="*/ 30 w 107"/>
                <a:gd name="T77" fmla="*/ 49 h 63"/>
                <a:gd name="T78" fmla="*/ 24 w 107"/>
                <a:gd name="T79" fmla="*/ 55 h 63"/>
                <a:gd name="T80" fmla="*/ 18 w 107"/>
                <a:gd name="T81" fmla="*/ 58 h 63"/>
                <a:gd name="T82" fmla="*/ 14 w 107"/>
                <a:gd name="T83" fmla="*/ 59 h 63"/>
                <a:gd name="T84" fmla="*/ 8 w 107"/>
                <a:gd name="T85" fmla="*/ 57 h 63"/>
                <a:gd name="T86" fmla="*/ 3 w 107"/>
                <a:gd name="T87" fmla="*/ 54 h 63"/>
                <a:gd name="T88" fmla="*/ 1 w 107"/>
                <a:gd name="T89" fmla="*/ 54 h 63"/>
                <a:gd name="T90" fmla="*/ 0 w 107"/>
                <a:gd name="T91" fmla="*/ 56 h 63"/>
                <a:gd name="T92" fmla="*/ 1 w 107"/>
                <a:gd name="T93" fmla="*/ 58 h 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7"/>
                <a:gd name="T142" fmla="*/ 0 h 63"/>
                <a:gd name="T143" fmla="*/ 107 w 107"/>
                <a:gd name="T144" fmla="*/ 63 h 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7" h="63">
                  <a:moveTo>
                    <a:pt x="2" y="58"/>
                  </a:moveTo>
                  <a:lnTo>
                    <a:pt x="4" y="59"/>
                  </a:lnTo>
                  <a:lnTo>
                    <a:pt x="6" y="60"/>
                  </a:lnTo>
                  <a:lnTo>
                    <a:pt x="9" y="61"/>
                  </a:lnTo>
                  <a:lnTo>
                    <a:pt x="12" y="62"/>
                  </a:lnTo>
                  <a:lnTo>
                    <a:pt x="14" y="62"/>
                  </a:lnTo>
                  <a:lnTo>
                    <a:pt x="16" y="62"/>
                  </a:lnTo>
                  <a:lnTo>
                    <a:pt x="19" y="61"/>
                  </a:lnTo>
                  <a:lnTo>
                    <a:pt x="22" y="60"/>
                  </a:lnTo>
                  <a:lnTo>
                    <a:pt x="27" y="57"/>
                  </a:lnTo>
                  <a:lnTo>
                    <a:pt x="30" y="54"/>
                  </a:lnTo>
                  <a:lnTo>
                    <a:pt x="34" y="51"/>
                  </a:lnTo>
                  <a:lnTo>
                    <a:pt x="37" y="48"/>
                  </a:lnTo>
                  <a:lnTo>
                    <a:pt x="42" y="46"/>
                  </a:lnTo>
                  <a:lnTo>
                    <a:pt x="46" y="42"/>
                  </a:lnTo>
                  <a:lnTo>
                    <a:pt x="50" y="40"/>
                  </a:lnTo>
                  <a:lnTo>
                    <a:pt x="54" y="37"/>
                  </a:lnTo>
                  <a:lnTo>
                    <a:pt x="58" y="34"/>
                  </a:lnTo>
                  <a:lnTo>
                    <a:pt x="59" y="34"/>
                  </a:lnTo>
                  <a:lnTo>
                    <a:pt x="62" y="34"/>
                  </a:lnTo>
                  <a:lnTo>
                    <a:pt x="65" y="35"/>
                  </a:lnTo>
                  <a:lnTo>
                    <a:pt x="68" y="34"/>
                  </a:lnTo>
                  <a:lnTo>
                    <a:pt x="70" y="34"/>
                  </a:lnTo>
                  <a:lnTo>
                    <a:pt x="73" y="34"/>
                  </a:lnTo>
                  <a:lnTo>
                    <a:pt x="76" y="33"/>
                  </a:lnTo>
                  <a:lnTo>
                    <a:pt x="79" y="32"/>
                  </a:lnTo>
                  <a:lnTo>
                    <a:pt x="81" y="31"/>
                  </a:lnTo>
                  <a:lnTo>
                    <a:pt x="83" y="34"/>
                  </a:lnTo>
                  <a:lnTo>
                    <a:pt x="84" y="34"/>
                  </a:lnTo>
                  <a:lnTo>
                    <a:pt x="85" y="34"/>
                  </a:lnTo>
                  <a:lnTo>
                    <a:pt x="86" y="34"/>
                  </a:lnTo>
                  <a:lnTo>
                    <a:pt x="88" y="31"/>
                  </a:lnTo>
                  <a:lnTo>
                    <a:pt x="91" y="28"/>
                  </a:lnTo>
                  <a:lnTo>
                    <a:pt x="94" y="26"/>
                  </a:lnTo>
                  <a:lnTo>
                    <a:pt x="98" y="22"/>
                  </a:lnTo>
                  <a:lnTo>
                    <a:pt x="101" y="19"/>
                  </a:lnTo>
                  <a:lnTo>
                    <a:pt x="103" y="16"/>
                  </a:lnTo>
                  <a:lnTo>
                    <a:pt x="105" y="11"/>
                  </a:lnTo>
                  <a:lnTo>
                    <a:pt x="106" y="7"/>
                  </a:lnTo>
                  <a:lnTo>
                    <a:pt x="106" y="3"/>
                  </a:lnTo>
                  <a:lnTo>
                    <a:pt x="106" y="2"/>
                  </a:lnTo>
                  <a:lnTo>
                    <a:pt x="105" y="1"/>
                  </a:lnTo>
                  <a:lnTo>
                    <a:pt x="104" y="1"/>
                  </a:lnTo>
                  <a:lnTo>
                    <a:pt x="104" y="0"/>
                  </a:lnTo>
                  <a:lnTo>
                    <a:pt x="103" y="0"/>
                  </a:lnTo>
                  <a:lnTo>
                    <a:pt x="103" y="1"/>
                  </a:lnTo>
                  <a:lnTo>
                    <a:pt x="102" y="1"/>
                  </a:lnTo>
                  <a:lnTo>
                    <a:pt x="102" y="2"/>
                  </a:lnTo>
                  <a:lnTo>
                    <a:pt x="102" y="5"/>
                  </a:lnTo>
                  <a:lnTo>
                    <a:pt x="101" y="9"/>
                  </a:lnTo>
                  <a:lnTo>
                    <a:pt x="101" y="12"/>
                  </a:lnTo>
                  <a:lnTo>
                    <a:pt x="99" y="16"/>
                  </a:lnTo>
                  <a:lnTo>
                    <a:pt x="97" y="18"/>
                  </a:lnTo>
                  <a:lnTo>
                    <a:pt x="95" y="21"/>
                  </a:lnTo>
                  <a:lnTo>
                    <a:pt x="92" y="23"/>
                  </a:lnTo>
                  <a:lnTo>
                    <a:pt x="90" y="25"/>
                  </a:lnTo>
                  <a:lnTo>
                    <a:pt x="83" y="31"/>
                  </a:lnTo>
                  <a:lnTo>
                    <a:pt x="85" y="30"/>
                  </a:lnTo>
                  <a:lnTo>
                    <a:pt x="80" y="28"/>
                  </a:lnTo>
                  <a:lnTo>
                    <a:pt x="78" y="28"/>
                  </a:lnTo>
                  <a:lnTo>
                    <a:pt x="76" y="29"/>
                  </a:lnTo>
                  <a:lnTo>
                    <a:pt x="74" y="30"/>
                  </a:lnTo>
                  <a:lnTo>
                    <a:pt x="72" y="30"/>
                  </a:lnTo>
                  <a:lnTo>
                    <a:pt x="70" y="31"/>
                  </a:lnTo>
                  <a:lnTo>
                    <a:pt x="68" y="31"/>
                  </a:lnTo>
                  <a:lnTo>
                    <a:pt x="66" y="31"/>
                  </a:lnTo>
                  <a:lnTo>
                    <a:pt x="63" y="30"/>
                  </a:lnTo>
                  <a:lnTo>
                    <a:pt x="58" y="31"/>
                  </a:lnTo>
                  <a:lnTo>
                    <a:pt x="57" y="31"/>
                  </a:lnTo>
                  <a:lnTo>
                    <a:pt x="57" y="32"/>
                  </a:lnTo>
                  <a:lnTo>
                    <a:pt x="52" y="34"/>
                  </a:lnTo>
                  <a:lnTo>
                    <a:pt x="48" y="37"/>
                  </a:lnTo>
                  <a:lnTo>
                    <a:pt x="45" y="39"/>
                  </a:lnTo>
                  <a:lnTo>
                    <a:pt x="41" y="41"/>
                  </a:lnTo>
                  <a:lnTo>
                    <a:pt x="37" y="44"/>
                  </a:lnTo>
                  <a:lnTo>
                    <a:pt x="34" y="47"/>
                  </a:lnTo>
                  <a:lnTo>
                    <a:pt x="30" y="49"/>
                  </a:lnTo>
                  <a:lnTo>
                    <a:pt x="27" y="52"/>
                  </a:lnTo>
                  <a:lnTo>
                    <a:pt x="24" y="55"/>
                  </a:lnTo>
                  <a:lnTo>
                    <a:pt x="21" y="57"/>
                  </a:lnTo>
                  <a:lnTo>
                    <a:pt x="18" y="58"/>
                  </a:lnTo>
                  <a:lnTo>
                    <a:pt x="16" y="59"/>
                  </a:lnTo>
                  <a:lnTo>
                    <a:pt x="14" y="59"/>
                  </a:lnTo>
                  <a:lnTo>
                    <a:pt x="11" y="58"/>
                  </a:lnTo>
                  <a:lnTo>
                    <a:pt x="8" y="57"/>
                  </a:lnTo>
                  <a:lnTo>
                    <a:pt x="5" y="56"/>
                  </a:lnTo>
                  <a:lnTo>
                    <a:pt x="3" y="54"/>
                  </a:lnTo>
                  <a:lnTo>
                    <a:pt x="2" y="54"/>
                  </a:lnTo>
                  <a:lnTo>
                    <a:pt x="1" y="54"/>
                  </a:lnTo>
                  <a:lnTo>
                    <a:pt x="1" y="55"/>
                  </a:lnTo>
                  <a:lnTo>
                    <a:pt x="0" y="56"/>
                  </a:lnTo>
                  <a:lnTo>
                    <a:pt x="1" y="57"/>
                  </a:lnTo>
                  <a:lnTo>
                    <a:pt x="1" y="58"/>
                  </a:lnTo>
                  <a:lnTo>
                    <a:pt x="2" y="5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3" name="Freeform 204"/>
            <p:cNvSpPr>
              <a:spLocks/>
            </p:cNvSpPr>
            <p:nvPr/>
          </p:nvSpPr>
          <p:spPr bwMode="auto">
            <a:xfrm>
              <a:off x="1059" y="3264"/>
              <a:ext cx="30" cy="11"/>
            </a:xfrm>
            <a:custGeom>
              <a:avLst/>
              <a:gdLst>
                <a:gd name="T0" fmla="*/ 0 w 30"/>
                <a:gd name="T1" fmla="*/ 2 h 11"/>
                <a:gd name="T2" fmla="*/ 3 w 30"/>
                <a:gd name="T3" fmla="*/ 3 h 11"/>
                <a:gd name="T4" fmla="*/ 6 w 30"/>
                <a:gd name="T5" fmla="*/ 4 h 11"/>
                <a:gd name="T6" fmla="*/ 10 w 30"/>
                <a:gd name="T7" fmla="*/ 6 h 11"/>
                <a:gd name="T8" fmla="*/ 13 w 30"/>
                <a:gd name="T9" fmla="*/ 7 h 11"/>
                <a:gd name="T10" fmla="*/ 17 w 30"/>
                <a:gd name="T11" fmla="*/ 8 h 11"/>
                <a:gd name="T12" fmla="*/ 21 w 30"/>
                <a:gd name="T13" fmla="*/ 9 h 11"/>
                <a:gd name="T14" fmla="*/ 25 w 30"/>
                <a:gd name="T15" fmla="*/ 10 h 11"/>
                <a:gd name="T16" fmla="*/ 28 w 30"/>
                <a:gd name="T17" fmla="*/ 10 h 11"/>
                <a:gd name="T18" fmla="*/ 28 w 30"/>
                <a:gd name="T19" fmla="*/ 10 h 11"/>
                <a:gd name="T20" fmla="*/ 29 w 30"/>
                <a:gd name="T21" fmla="*/ 10 h 11"/>
                <a:gd name="T22" fmla="*/ 29 w 30"/>
                <a:gd name="T23" fmla="*/ 10 h 11"/>
                <a:gd name="T24" fmla="*/ 29 w 30"/>
                <a:gd name="T25" fmla="*/ 9 h 11"/>
                <a:gd name="T26" fmla="*/ 29 w 30"/>
                <a:gd name="T27" fmla="*/ 9 h 11"/>
                <a:gd name="T28" fmla="*/ 28 w 30"/>
                <a:gd name="T29" fmla="*/ 8 h 11"/>
                <a:gd name="T30" fmla="*/ 28 w 30"/>
                <a:gd name="T31" fmla="*/ 8 h 11"/>
                <a:gd name="T32" fmla="*/ 25 w 30"/>
                <a:gd name="T33" fmla="*/ 8 h 11"/>
                <a:gd name="T34" fmla="*/ 22 w 30"/>
                <a:gd name="T35" fmla="*/ 7 h 11"/>
                <a:gd name="T36" fmla="*/ 19 w 30"/>
                <a:gd name="T37" fmla="*/ 6 h 11"/>
                <a:gd name="T38" fmla="*/ 16 w 30"/>
                <a:gd name="T39" fmla="*/ 5 h 11"/>
                <a:gd name="T40" fmla="*/ 14 w 30"/>
                <a:gd name="T41" fmla="*/ 4 h 11"/>
                <a:gd name="T42" fmla="*/ 11 w 30"/>
                <a:gd name="T43" fmla="*/ 3 h 11"/>
                <a:gd name="T44" fmla="*/ 9 w 30"/>
                <a:gd name="T45" fmla="*/ 2 h 11"/>
                <a:gd name="T46" fmla="*/ 6 w 30"/>
                <a:gd name="T47" fmla="*/ 1 h 11"/>
                <a:gd name="T48" fmla="*/ 5 w 30"/>
                <a:gd name="T49" fmla="*/ 1 h 11"/>
                <a:gd name="T50" fmla="*/ 5 w 30"/>
                <a:gd name="T51" fmla="*/ 0 h 11"/>
                <a:gd name="T52" fmla="*/ 4 w 30"/>
                <a:gd name="T53" fmla="*/ 0 h 11"/>
                <a:gd name="T54" fmla="*/ 4 w 30"/>
                <a:gd name="T55" fmla="*/ 1 h 11"/>
                <a:gd name="T56" fmla="*/ 4 w 30"/>
                <a:gd name="T57" fmla="*/ 1 h 11"/>
                <a:gd name="T58" fmla="*/ 4 w 30"/>
                <a:gd name="T59" fmla="*/ 1 h 11"/>
                <a:gd name="T60" fmla="*/ 4 w 30"/>
                <a:gd name="T61" fmla="*/ 2 h 11"/>
                <a:gd name="T62" fmla="*/ 4 w 30"/>
                <a:gd name="T63" fmla="*/ 2 h 11"/>
                <a:gd name="T64" fmla="*/ 4 w 30"/>
                <a:gd name="T65" fmla="*/ 2 h 11"/>
                <a:gd name="T66" fmla="*/ 0 w 30"/>
                <a:gd name="T67" fmla="*/ 2 h 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11"/>
                <a:gd name="T104" fmla="*/ 30 w 30"/>
                <a:gd name="T105" fmla="*/ 11 h 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11">
                  <a:moveTo>
                    <a:pt x="0" y="2"/>
                  </a:moveTo>
                  <a:lnTo>
                    <a:pt x="3" y="3"/>
                  </a:lnTo>
                  <a:lnTo>
                    <a:pt x="6" y="4"/>
                  </a:lnTo>
                  <a:lnTo>
                    <a:pt x="10" y="6"/>
                  </a:lnTo>
                  <a:lnTo>
                    <a:pt x="13" y="7"/>
                  </a:lnTo>
                  <a:lnTo>
                    <a:pt x="17" y="8"/>
                  </a:lnTo>
                  <a:lnTo>
                    <a:pt x="21" y="9"/>
                  </a:lnTo>
                  <a:lnTo>
                    <a:pt x="25" y="10"/>
                  </a:lnTo>
                  <a:lnTo>
                    <a:pt x="28" y="10"/>
                  </a:lnTo>
                  <a:lnTo>
                    <a:pt x="29" y="10"/>
                  </a:lnTo>
                  <a:lnTo>
                    <a:pt x="29" y="9"/>
                  </a:lnTo>
                  <a:lnTo>
                    <a:pt x="28" y="8"/>
                  </a:lnTo>
                  <a:lnTo>
                    <a:pt x="25" y="8"/>
                  </a:lnTo>
                  <a:lnTo>
                    <a:pt x="22" y="7"/>
                  </a:lnTo>
                  <a:lnTo>
                    <a:pt x="19" y="6"/>
                  </a:lnTo>
                  <a:lnTo>
                    <a:pt x="16" y="5"/>
                  </a:lnTo>
                  <a:lnTo>
                    <a:pt x="14" y="4"/>
                  </a:lnTo>
                  <a:lnTo>
                    <a:pt x="11" y="3"/>
                  </a:lnTo>
                  <a:lnTo>
                    <a:pt x="9" y="2"/>
                  </a:lnTo>
                  <a:lnTo>
                    <a:pt x="6" y="1"/>
                  </a:lnTo>
                  <a:lnTo>
                    <a:pt x="5" y="1"/>
                  </a:lnTo>
                  <a:lnTo>
                    <a:pt x="5" y="0"/>
                  </a:lnTo>
                  <a:lnTo>
                    <a:pt x="4" y="0"/>
                  </a:lnTo>
                  <a:lnTo>
                    <a:pt x="4" y="1"/>
                  </a:lnTo>
                  <a:lnTo>
                    <a:pt x="4" y="2"/>
                  </a:lnTo>
                  <a:lnTo>
                    <a:pt x="0"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4" name="Freeform 205"/>
            <p:cNvSpPr>
              <a:spLocks/>
            </p:cNvSpPr>
            <p:nvPr/>
          </p:nvSpPr>
          <p:spPr bwMode="auto">
            <a:xfrm>
              <a:off x="1080" y="3245"/>
              <a:ext cx="15" cy="12"/>
            </a:xfrm>
            <a:custGeom>
              <a:avLst/>
              <a:gdLst>
                <a:gd name="T0" fmla="*/ 1 w 15"/>
                <a:gd name="T1" fmla="*/ 3 h 12"/>
                <a:gd name="T2" fmla="*/ 2 w 15"/>
                <a:gd name="T3" fmla="*/ 3 h 12"/>
                <a:gd name="T4" fmla="*/ 2 w 15"/>
                <a:gd name="T5" fmla="*/ 2 h 12"/>
                <a:gd name="T6" fmla="*/ 5 w 15"/>
                <a:gd name="T7" fmla="*/ 2 h 12"/>
                <a:gd name="T8" fmla="*/ 3 w 15"/>
                <a:gd name="T9" fmla="*/ 2 h 12"/>
                <a:gd name="T10" fmla="*/ 4 w 15"/>
                <a:gd name="T11" fmla="*/ 3 h 12"/>
                <a:gd name="T12" fmla="*/ 5 w 15"/>
                <a:gd name="T13" fmla="*/ 4 h 12"/>
                <a:gd name="T14" fmla="*/ 6 w 15"/>
                <a:gd name="T15" fmla="*/ 5 h 12"/>
                <a:gd name="T16" fmla="*/ 7 w 15"/>
                <a:gd name="T17" fmla="*/ 6 h 12"/>
                <a:gd name="T18" fmla="*/ 8 w 15"/>
                <a:gd name="T19" fmla="*/ 7 h 12"/>
                <a:gd name="T20" fmla="*/ 9 w 15"/>
                <a:gd name="T21" fmla="*/ 8 h 12"/>
                <a:gd name="T22" fmla="*/ 10 w 15"/>
                <a:gd name="T23" fmla="*/ 9 h 12"/>
                <a:gd name="T24" fmla="*/ 11 w 15"/>
                <a:gd name="T25" fmla="*/ 10 h 12"/>
                <a:gd name="T26" fmla="*/ 12 w 15"/>
                <a:gd name="T27" fmla="*/ 11 h 12"/>
                <a:gd name="T28" fmla="*/ 13 w 15"/>
                <a:gd name="T29" fmla="*/ 11 h 12"/>
                <a:gd name="T30" fmla="*/ 13 w 15"/>
                <a:gd name="T31" fmla="*/ 11 h 12"/>
                <a:gd name="T32" fmla="*/ 14 w 15"/>
                <a:gd name="T33" fmla="*/ 11 h 12"/>
                <a:gd name="T34" fmla="*/ 14 w 15"/>
                <a:gd name="T35" fmla="*/ 10 h 12"/>
                <a:gd name="T36" fmla="*/ 14 w 15"/>
                <a:gd name="T37" fmla="*/ 10 h 12"/>
                <a:gd name="T38" fmla="*/ 14 w 15"/>
                <a:gd name="T39" fmla="*/ 9 h 12"/>
                <a:gd name="T40" fmla="*/ 14 w 15"/>
                <a:gd name="T41" fmla="*/ 9 h 12"/>
                <a:gd name="T42" fmla="*/ 13 w 15"/>
                <a:gd name="T43" fmla="*/ 8 h 12"/>
                <a:gd name="T44" fmla="*/ 12 w 15"/>
                <a:gd name="T45" fmla="*/ 8 h 12"/>
                <a:gd name="T46" fmla="*/ 11 w 15"/>
                <a:gd name="T47" fmla="*/ 7 h 12"/>
                <a:gd name="T48" fmla="*/ 11 w 15"/>
                <a:gd name="T49" fmla="*/ 6 h 12"/>
                <a:gd name="T50" fmla="*/ 9 w 15"/>
                <a:gd name="T51" fmla="*/ 6 h 12"/>
                <a:gd name="T52" fmla="*/ 9 w 15"/>
                <a:gd name="T53" fmla="*/ 5 h 12"/>
                <a:gd name="T54" fmla="*/ 8 w 15"/>
                <a:gd name="T55" fmla="*/ 4 h 12"/>
                <a:gd name="T56" fmla="*/ 7 w 15"/>
                <a:gd name="T57" fmla="*/ 3 h 12"/>
                <a:gd name="T58" fmla="*/ 5 w 15"/>
                <a:gd name="T59" fmla="*/ 1 h 12"/>
                <a:gd name="T60" fmla="*/ 5 w 15"/>
                <a:gd name="T61" fmla="*/ 1 h 12"/>
                <a:gd name="T62" fmla="*/ 5 w 15"/>
                <a:gd name="T63" fmla="*/ 0 h 12"/>
                <a:gd name="T64" fmla="*/ 4 w 15"/>
                <a:gd name="T65" fmla="*/ 0 h 12"/>
                <a:gd name="T66" fmla="*/ 1 w 15"/>
                <a:gd name="T67" fmla="*/ 4 h 12"/>
                <a:gd name="T68" fmla="*/ 1 w 15"/>
                <a:gd name="T69" fmla="*/ 3 h 12"/>
                <a:gd name="T70" fmla="*/ 1 w 15"/>
                <a:gd name="T71" fmla="*/ 3 h 12"/>
                <a:gd name="T72" fmla="*/ 1 w 15"/>
                <a:gd name="T73" fmla="*/ 2 h 12"/>
                <a:gd name="T74" fmla="*/ 1 w 15"/>
                <a:gd name="T75" fmla="*/ 2 h 12"/>
                <a:gd name="T76" fmla="*/ 1 w 15"/>
                <a:gd name="T77" fmla="*/ 1 h 12"/>
                <a:gd name="T78" fmla="*/ 1 w 15"/>
                <a:gd name="T79" fmla="*/ 1 h 12"/>
                <a:gd name="T80" fmla="*/ 1 w 15"/>
                <a:gd name="T81" fmla="*/ 0 h 12"/>
                <a:gd name="T82" fmla="*/ 1 w 15"/>
                <a:gd name="T83" fmla="*/ 0 h 12"/>
                <a:gd name="T84" fmla="*/ 1 w 15"/>
                <a:gd name="T85" fmla="*/ 1 h 12"/>
                <a:gd name="T86" fmla="*/ 0 w 15"/>
                <a:gd name="T87" fmla="*/ 1 h 12"/>
                <a:gd name="T88" fmla="*/ 0 w 15"/>
                <a:gd name="T89" fmla="*/ 1 h 12"/>
                <a:gd name="T90" fmla="*/ 0 w 15"/>
                <a:gd name="T91" fmla="*/ 2 h 12"/>
                <a:gd name="T92" fmla="*/ 1 w 15"/>
                <a:gd name="T93" fmla="*/ 2 h 12"/>
                <a:gd name="T94" fmla="*/ 1 w 15"/>
                <a:gd name="T95" fmla="*/ 2 h 12"/>
                <a:gd name="T96" fmla="*/ 1 w 15"/>
                <a:gd name="T97" fmla="*/ 3 h 12"/>
                <a:gd name="T98" fmla="*/ 2 w 15"/>
                <a:gd name="T99" fmla="*/ 3 h 12"/>
                <a:gd name="T100" fmla="*/ 1 w 15"/>
                <a:gd name="T101" fmla="*/ 3 h 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
                <a:gd name="T154" fmla="*/ 0 h 12"/>
                <a:gd name="T155" fmla="*/ 15 w 15"/>
                <a:gd name="T156" fmla="*/ 12 h 1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 h="12">
                  <a:moveTo>
                    <a:pt x="1" y="3"/>
                  </a:moveTo>
                  <a:lnTo>
                    <a:pt x="2" y="3"/>
                  </a:lnTo>
                  <a:lnTo>
                    <a:pt x="2" y="2"/>
                  </a:lnTo>
                  <a:lnTo>
                    <a:pt x="5" y="2"/>
                  </a:lnTo>
                  <a:lnTo>
                    <a:pt x="3" y="2"/>
                  </a:lnTo>
                  <a:lnTo>
                    <a:pt x="4" y="3"/>
                  </a:lnTo>
                  <a:lnTo>
                    <a:pt x="5" y="4"/>
                  </a:lnTo>
                  <a:lnTo>
                    <a:pt x="6" y="5"/>
                  </a:lnTo>
                  <a:lnTo>
                    <a:pt x="7" y="6"/>
                  </a:lnTo>
                  <a:lnTo>
                    <a:pt x="8" y="7"/>
                  </a:lnTo>
                  <a:lnTo>
                    <a:pt x="9" y="8"/>
                  </a:lnTo>
                  <a:lnTo>
                    <a:pt x="10" y="9"/>
                  </a:lnTo>
                  <a:lnTo>
                    <a:pt x="11" y="10"/>
                  </a:lnTo>
                  <a:lnTo>
                    <a:pt x="12" y="11"/>
                  </a:lnTo>
                  <a:lnTo>
                    <a:pt x="13" y="11"/>
                  </a:lnTo>
                  <a:lnTo>
                    <a:pt x="14" y="11"/>
                  </a:lnTo>
                  <a:lnTo>
                    <a:pt x="14" y="10"/>
                  </a:lnTo>
                  <a:lnTo>
                    <a:pt x="14" y="9"/>
                  </a:lnTo>
                  <a:lnTo>
                    <a:pt x="13" y="8"/>
                  </a:lnTo>
                  <a:lnTo>
                    <a:pt x="12" y="8"/>
                  </a:lnTo>
                  <a:lnTo>
                    <a:pt x="11" y="7"/>
                  </a:lnTo>
                  <a:lnTo>
                    <a:pt x="11" y="6"/>
                  </a:lnTo>
                  <a:lnTo>
                    <a:pt x="9" y="6"/>
                  </a:lnTo>
                  <a:lnTo>
                    <a:pt x="9" y="5"/>
                  </a:lnTo>
                  <a:lnTo>
                    <a:pt x="8" y="4"/>
                  </a:lnTo>
                  <a:lnTo>
                    <a:pt x="7" y="3"/>
                  </a:lnTo>
                  <a:lnTo>
                    <a:pt x="5" y="1"/>
                  </a:lnTo>
                  <a:lnTo>
                    <a:pt x="5" y="0"/>
                  </a:lnTo>
                  <a:lnTo>
                    <a:pt x="4" y="0"/>
                  </a:lnTo>
                  <a:lnTo>
                    <a:pt x="1" y="4"/>
                  </a:lnTo>
                  <a:lnTo>
                    <a:pt x="1" y="3"/>
                  </a:lnTo>
                  <a:lnTo>
                    <a:pt x="1" y="2"/>
                  </a:lnTo>
                  <a:lnTo>
                    <a:pt x="1" y="1"/>
                  </a:lnTo>
                  <a:lnTo>
                    <a:pt x="1" y="0"/>
                  </a:lnTo>
                  <a:lnTo>
                    <a:pt x="1" y="1"/>
                  </a:lnTo>
                  <a:lnTo>
                    <a:pt x="0" y="1"/>
                  </a:lnTo>
                  <a:lnTo>
                    <a:pt x="0" y="2"/>
                  </a:lnTo>
                  <a:lnTo>
                    <a:pt x="1" y="2"/>
                  </a:lnTo>
                  <a:lnTo>
                    <a:pt x="1" y="3"/>
                  </a:lnTo>
                  <a:lnTo>
                    <a:pt x="2"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5" name="Freeform 206"/>
            <p:cNvSpPr>
              <a:spLocks/>
            </p:cNvSpPr>
            <p:nvPr/>
          </p:nvSpPr>
          <p:spPr bwMode="auto">
            <a:xfrm>
              <a:off x="1138" y="2958"/>
              <a:ext cx="31" cy="81"/>
            </a:xfrm>
            <a:custGeom>
              <a:avLst/>
              <a:gdLst>
                <a:gd name="T0" fmla="*/ 0 w 31"/>
                <a:gd name="T1" fmla="*/ 2 h 81"/>
                <a:gd name="T2" fmla="*/ 2 w 31"/>
                <a:gd name="T3" fmla="*/ 12 h 81"/>
                <a:gd name="T4" fmla="*/ 5 w 31"/>
                <a:gd name="T5" fmla="*/ 22 h 81"/>
                <a:gd name="T6" fmla="*/ 8 w 31"/>
                <a:gd name="T7" fmla="*/ 32 h 81"/>
                <a:gd name="T8" fmla="*/ 11 w 31"/>
                <a:gd name="T9" fmla="*/ 42 h 81"/>
                <a:gd name="T10" fmla="*/ 15 w 31"/>
                <a:gd name="T11" fmla="*/ 51 h 81"/>
                <a:gd name="T12" fmla="*/ 19 w 31"/>
                <a:gd name="T13" fmla="*/ 60 h 81"/>
                <a:gd name="T14" fmla="*/ 22 w 31"/>
                <a:gd name="T15" fmla="*/ 70 h 81"/>
                <a:gd name="T16" fmla="*/ 26 w 31"/>
                <a:gd name="T17" fmla="*/ 80 h 81"/>
                <a:gd name="T18" fmla="*/ 27 w 31"/>
                <a:gd name="T19" fmla="*/ 80 h 81"/>
                <a:gd name="T20" fmla="*/ 28 w 31"/>
                <a:gd name="T21" fmla="*/ 80 h 81"/>
                <a:gd name="T22" fmla="*/ 29 w 31"/>
                <a:gd name="T23" fmla="*/ 80 h 81"/>
                <a:gd name="T24" fmla="*/ 29 w 31"/>
                <a:gd name="T25" fmla="*/ 80 h 81"/>
                <a:gd name="T26" fmla="*/ 30 w 31"/>
                <a:gd name="T27" fmla="*/ 80 h 81"/>
                <a:gd name="T28" fmla="*/ 30 w 31"/>
                <a:gd name="T29" fmla="*/ 79 h 81"/>
                <a:gd name="T30" fmla="*/ 30 w 31"/>
                <a:gd name="T31" fmla="*/ 78 h 81"/>
                <a:gd name="T32" fmla="*/ 30 w 31"/>
                <a:gd name="T33" fmla="*/ 77 h 81"/>
                <a:gd name="T34" fmla="*/ 29 w 31"/>
                <a:gd name="T35" fmla="*/ 76 h 81"/>
                <a:gd name="T36" fmla="*/ 29 w 31"/>
                <a:gd name="T37" fmla="*/ 76 h 81"/>
                <a:gd name="T38" fmla="*/ 28 w 31"/>
                <a:gd name="T39" fmla="*/ 75 h 81"/>
                <a:gd name="T40" fmla="*/ 27 w 31"/>
                <a:gd name="T41" fmla="*/ 75 h 81"/>
                <a:gd name="T42" fmla="*/ 27 w 31"/>
                <a:gd name="T43" fmla="*/ 74 h 81"/>
                <a:gd name="T44" fmla="*/ 26 w 31"/>
                <a:gd name="T45" fmla="*/ 74 h 81"/>
                <a:gd name="T46" fmla="*/ 26 w 31"/>
                <a:gd name="T47" fmla="*/ 73 h 81"/>
                <a:gd name="T48" fmla="*/ 23 w 31"/>
                <a:gd name="T49" fmla="*/ 64 h 81"/>
                <a:gd name="T50" fmla="*/ 20 w 31"/>
                <a:gd name="T51" fmla="*/ 55 h 81"/>
                <a:gd name="T52" fmla="*/ 17 w 31"/>
                <a:gd name="T53" fmla="*/ 46 h 81"/>
                <a:gd name="T54" fmla="*/ 14 w 31"/>
                <a:gd name="T55" fmla="*/ 37 h 81"/>
                <a:gd name="T56" fmla="*/ 11 w 31"/>
                <a:gd name="T57" fmla="*/ 28 h 81"/>
                <a:gd name="T58" fmla="*/ 8 w 31"/>
                <a:gd name="T59" fmla="*/ 20 h 81"/>
                <a:gd name="T60" fmla="*/ 5 w 31"/>
                <a:gd name="T61" fmla="*/ 11 h 81"/>
                <a:gd name="T62" fmla="*/ 3 w 31"/>
                <a:gd name="T63" fmla="*/ 1 h 81"/>
                <a:gd name="T64" fmla="*/ 2 w 31"/>
                <a:gd name="T65" fmla="*/ 0 h 81"/>
                <a:gd name="T66" fmla="*/ 2 w 31"/>
                <a:gd name="T67" fmla="*/ 0 h 81"/>
                <a:gd name="T68" fmla="*/ 1 w 31"/>
                <a:gd name="T69" fmla="*/ 0 h 81"/>
                <a:gd name="T70" fmla="*/ 0 w 31"/>
                <a:gd name="T71" fmla="*/ 1 h 81"/>
                <a:gd name="T72" fmla="*/ 0 w 31"/>
                <a:gd name="T73" fmla="*/ 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81"/>
                <a:gd name="T113" fmla="*/ 31 w 3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81">
                  <a:moveTo>
                    <a:pt x="0" y="2"/>
                  </a:moveTo>
                  <a:lnTo>
                    <a:pt x="2" y="12"/>
                  </a:lnTo>
                  <a:lnTo>
                    <a:pt x="5" y="22"/>
                  </a:lnTo>
                  <a:lnTo>
                    <a:pt x="8" y="32"/>
                  </a:lnTo>
                  <a:lnTo>
                    <a:pt x="11" y="42"/>
                  </a:lnTo>
                  <a:lnTo>
                    <a:pt x="15" y="51"/>
                  </a:lnTo>
                  <a:lnTo>
                    <a:pt x="19" y="60"/>
                  </a:lnTo>
                  <a:lnTo>
                    <a:pt x="22" y="70"/>
                  </a:lnTo>
                  <a:lnTo>
                    <a:pt x="26" y="80"/>
                  </a:lnTo>
                  <a:lnTo>
                    <a:pt x="27" y="80"/>
                  </a:lnTo>
                  <a:lnTo>
                    <a:pt x="28" y="80"/>
                  </a:lnTo>
                  <a:lnTo>
                    <a:pt x="29" y="80"/>
                  </a:lnTo>
                  <a:lnTo>
                    <a:pt x="30" y="80"/>
                  </a:lnTo>
                  <a:lnTo>
                    <a:pt x="30" y="79"/>
                  </a:lnTo>
                  <a:lnTo>
                    <a:pt x="30" y="78"/>
                  </a:lnTo>
                  <a:lnTo>
                    <a:pt x="30" y="77"/>
                  </a:lnTo>
                  <a:lnTo>
                    <a:pt x="29" y="76"/>
                  </a:lnTo>
                  <a:lnTo>
                    <a:pt x="28" y="75"/>
                  </a:lnTo>
                  <a:lnTo>
                    <a:pt x="27" y="75"/>
                  </a:lnTo>
                  <a:lnTo>
                    <a:pt x="27" y="74"/>
                  </a:lnTo>
                  <a:lnTo>
                    <a:pt x="26" y="74"/>
                  </a:lnTo>
                  <a:lnTo>
                    <a:pt x="26" y="73"/>
                  </a:lnTo>
                  <a:lnTo>
                    <a:pt x="23" y="64"/>
                  </a:lnTo>
                  <a:lnTo>
                    <a:pt x="20" y="55"/>
                  </a:lnTo>
                  <a:lnTo>
                    <a:pt x="17" y="46"/>
                  </a:lnTo>
                  <a:lnTo>
                    <a:pt x="14" y="37"/>
                  </a:lnTo>
                  <a:lnTo>
                    <a:pt x="11" y="28"/>
                  </a:lnTo>
                  <a:lnTo>
                    <a:pt x="8" y="20"/>
                  </a:lnTo>
                  <a:lnTo>
                    <a:pt x="5" y="11"/>
                  </a:lnTo>
                  <a:lnTo>
                    <a:pt x="3" y="1"/>
                  </a:lnTo>
                  <a:lnTo>
                    <a:pt x="2" y="0"/>
                  </a:lnTo>
                  <a:lnTo>
                    <a:pt x="1" y="0"/>
                  </a:lnTo>
                  <a:lnTo>
                    <a:pt x="0" y="1"/>
                  </a:lnTo>
                  <a:lnTo>
                    <a:pt x="0"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6" name="Freeform 207"/>
            <p:cNvSpPr>
              <a:spLocks/>
            </p:cNvSpPr>
            <p:nvPr/>
          </p:nvSpPr>
          <p:spPr bwMode="auto">
            <a:xfrm>
              <a:off x="1151" y="2985"/>
              <a:ext cx="19" cy="24"/>
            </a:xfrm>
            <a:custGeom>
              <a:avLst/>
              <a:gdLst>
                <a:gd name="T0" fmla="*/ 0 w 19"/>
                <a:gd name="T1" fmla="*/ 2 h 24"/>
                <a:gd name="T2" fmla="*/ 1 w 19"/>
                <a:gd name="T3" fmla="*/ 4 h 24"/>
                <a:gd name="T4" fmla="*/ 2 w 19"/>
                <a:gd name="T5" fmla="*/ 6 h 24"/>
                <a:gd name="T6" fmla="*/ 3 w 19"/>
                <a:gd name="T7" fmla="*/ 8 h 24"/>
                <a:gd name="T8" fmla="*/ 5 w 19"/>
                <a:gd name="T9" fmla="*/ 10 h 24"/>
                <a:gd name="T10" fmla="*/ 6 w 19"/>
                <a:gd name="T11" fmla="*/ 11 h 24"/>
                <a:gd name="T12" fmla="*/ 7 w 19"/>
                <a:gd name="T13" fmla="*/ 13 h 24"/>
                <a:gd name="T14" fmla="*/ 8 w 19"/>
                <a:gd name="T15" fmla="*/ 15 h 24"/>
                <a:gd name="T16" fmla="*/ 10 w 19"/>
                <a:gd name="T17" fmla="*/ 17 h 24"/>
                <a:gd name="T18" fmla="*/ 12 w 19"/>
                <a:gd name="T19" fmla="*/ 20 h 24"/>
                <a:gd name="T20" fmla="*/ 12 w 19"/>
                <a:gd name="T21" fmla="*/ 20 h 24"/>
                <a:gd name="T22" fmla="*/ 14 w 19"/>
                <a:gd name="T23" fmla="*/ 22 h 24"/>
                <a:gd name="T24" fmla="*/ 14 w 19"/>
                <a:gd name="T25" fmla="*/ 22 h 24"/>
                <a:gd name="T26" fmla="*/ 15 w 19"/>
                <a:gd name="T27" fmla="*/ 23 h 24"/>
                <a:gd name="T28" fmla="*/ 15 w 19"/>
                <a:gd name="T29" fmla="*/ 23 h 24"/>
                <a:gd name="T30" fmla="*/ 16 w 19"/>
                <a:gd name="T31" fmla="*/ 23 h 24"/>
                <a:gd name="T32" fmla="*/ 17 w 19"/>
                <a:gd name="T33" fmla="*/ 23 h 24"/>
                <a:gd name="T34" fmla="*/ 17 w 19"/>
                <a:gd name="T35" fmla="*/ 23 h 24"/>
                <a:gd name="T36" fmla="*/ 18 w 19"/>
                <a:gd name="T37" fmla="*/ 23 h 24"/>
                <a:gd name="T38" fmla="*/ 18 w 19"/>
                <a:gd name="T39" fmla="*/ 22 h 24"/>
                <a:gd name="T40" fmla="*/ 18 w 19"/>
                <a:gd name="T41" fmla="*/ 22 h 24"/>
                <a:gd name="T42" fmla="*/ 18 w 19"/>
                <a:gd name="T43" fmla="*/ 21 h 24"/>
                <a:gd name="T44" fmla="*/ 17 w 19"/>
                <a:gd name="T45" fmla="*/ 21 h 24"/>
                <a:gd name="T46" fmla="*/ 17 w 19"/>
                <a:gd name="T47" fmla="*/ 20 h 24"/>
                <a:gd name="T48" fmla="*/ 17 w 19"/>
                <a:gd name="T49" fmla="*/ 20 h 24"/>
                <a:gd name="T50" fmla="*/ 16 w 19"/>
                <a:gd name="T51" fmla="*/ 20 h 24"/>
                <a:gd name="T52" fmla="*/ 15 w 19"/>
                <a:gd name="T53" fmla="*/ 20 h 24"/>
                <a:gd name="T54" fmla="*/ 15 w 19"/>
                <a:gd name="T55" fmla="*/ 19 h 24"/>
                <a:gd name="T56" fmla="*/ 15 w 19"/>
                <a:gd name="T57" fmla="*/ 18 h 24"/>
                <a:gd name="T58" fmla="*/ 14 w 19"/>
                <a:gd name="T59" fmla="*/ 18 h 24"/>
                <a:gd name="T60" fmla="*/ 14 w 19"/>
                <a:gd name="T61" fmla="*/ 17 h 24"/>
                <a:gd name="T62" fmla="*/ 14 w 19"/>
                <a:gd name="T63" fmla="*/ 17 h 24"/>
                <a:gd name="T64" fmla="*/ 13 w 19"/>
                <a:gd name="T65" fmla="*/ 17 h 24"/>
                <a:gd name="T66" fmla="*/ 12 w 19"/>
                <a:gd name="T67" fmla="*/ 16 h 24"/>
                <a:gd name="T68" fmla="*/ 12 w 19"/>
                <a:gd name="T69" fmla="*/ 15 h 24"/>
                <a:gd name="T70" fmla="*/ 11 w 19"/>
                <a:gd name="T71" fmla="*/ 14 h 24"/>
                <a:gd name="T72" fmla="*/ 10 w 19"/>
                <a:gd name="T73" fmla="*/ 13 h 24"/>
                <a:gd name="T74" fmla="*/ 10 w 19"/>
                <a:gd name="T75" fmla="*/ 12 h 24"/>
                <a:gd name="T76" fmla="*/ 8 w 19"/>
                <a:gd name="T77" fmla="*/ 10 h 24"/>
                <a:gd name="T78" fmla="*/ 8 w 19"/>
                <a:gd name="T79" fmla="*/ 9 h 24"/>
                <a:gd name="T80" fmla="*/ 6 w 19"/>
                <a:gd name="T81" fmla="*/ 8 h 24"/>
                <a:gd name="T82" fmla="*/ 5 w 19"/>
                <a:gd name="T83" fmla="*/ 6 h 24"/>
                <a:gd name="T84" fmla="*/ 4 w 19"/>
                <a:gd name="T85" fmla="*/ 4 h 24"/>
                <a:gd name="T86" fmla="*/ 3 w 19"/>
                <a:gd name="T87" fmla="*/ 3 h 24"/>
                <a:gd name="T88" fmla="*/ 3 w 19"/>
                <a:gd name="T89" fmla="*/ 2 h 24"/>
                <a:gd name="T90" fmla="*/ 3 w 19"/>
                <a:gd name="T91" fmla="*/ 1 h 24"/>
                <a:gd name="T92" fmla="*/ 3 w 19"/>
                <a:gd name="T93" fmla="*/ 1 h 24"/>
                <a:gd name="T94" fmla="*/ 2 w 19"/>
                <a:gd name="T95" fmla="*/ 1 h 24"/>
                <a:gd name="T96" fmla="*/ 2 w 19"/>
                <a:gd name="T97" fmla="*/ 0 h 24"/>
                <a:gd name="T98" fmla="*/ 1 w 19"/>
                <a:gd name="T99" fmla="*/ 0 h 24"/>
                <a:gd name="T100" fmla="*/ 1 w 19"/>
                <a:gd name="T101" fmla="*/ 1 h 24"/>
                <a:gd name="T102" fmla="*/ 1 w 19"/>
                <a:gd name="T103" fmla="*/ 1 h 24"/>
                <a:gd name="T104" fmla="*/ 0 w 19"/>
                <a:gd name="T105" fmla="*/ 1 h 24"/>
                <a:gd name="T106" fmla="*/ 0 w 19"/>
                <a:gd name="T107" fmla="*/ 1 h 24"/>
                <a:gd name="T108" fmla="*/ 0 w 19"/>
                <a:gd name="T109" fmla="*/ 2 h 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
                <a:gd name="T166" fmla="*/ 0 h 24"/>
                <a:gd name="T167" fmla="*/ 19 w 19"/>
                <a:gd name="T168" fmla="*/ 24 h 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 h="24">
                  <a:moveTo>
                    <a:pt x="0" y="2"/>
                  </a:moveTo>
                  <a:lnTo>
                    <a:pt x="1" y="4"/>
                  </a:lnTo>
                  <a:lnTo>
                    <a:pt x="2" y="6"/>
                  </a:lnTo>
                  <a:lnTo>
                    <a:pt x="3" y="8"/>
                  </a:lnTo>
                  <a:lnTo>
                    <a:pt x="5" y="10"/>
                  </a:lnTo>
                  <a:lnTo>
                    <a:pt x="6" y="11"/>
                  </a:lnTo>
                  <a:lnTo>
                    <a:pt x="7" y="13"/>
                  </a:lnTo>
                  <a:lnTo>
                    <a:pt x="8" y="15"/>
                  </a:lnTo>
                  <a:lnTo>
                    <a:pt x="10" y="17"/>
                  </a:lnTo>
                  <a:lnTo>
                    <a:pt x="12" y="20"/>
                  </a:lnTo>
                  <a:lnTo>
                    <a:pt x="14" y="22"/>
                  </a:lnTo>
                  <a:lnTo>
                    <a:pt x="15" y="23"/>
                  </a:lnTo>
                  <a:lnTo>
                    <a:pt x="16" y="23"/>
                  </a:lnTo>
                  <a:lnTo>
                    <a:pt x="17" y="23"/>
                  </a:lnTo>
                  <a:lnTo>
                    <a:pt x="18" y="23"/>
                  </a:lnTo>
                  <a:lnTo>
                    <a:pt x="18" y="22"/>
                  </a:lnTo>
                  <a:lnTo>
                    <a:pt x="18" y="21"/>
                  </a:lnTo>
                  <a:lnTo>
                    <a:pt x="17" y="21"/>
                  </a:lnTo>
                  <a:lnTo>
                    <a:pt x="17" y="20"/>
                  </a:lnTo>
                  <a:lnTo>
                    <a:pt x="16" y="20"/>
                  </a:lnTo>
                  <a:lnTo>
                    <a:pt x="15" y="20"/>
                  </a:lnTo>
                  <a:lnTo>
                    <a:pt x="15" y="19"/>
                  </a:lnTo>
                  <a:lnTo>
                    <a:pt x="15" y="18"/>
                  </a:lnTo>
                  <a:lnTo>
                    <a:pt x="14" y="18"/>
                  </a:lnTo>
                  <a:lnTo>
                    <a:pt x="14" y="17"/>
                  </a:lnTo>
                  <a:lnTo>
                    <a:pt x="13" y="17"/>
                  </a:lnTo>
                  <a:lnTo>
                    <a:pt x="12" y="16"/>
                  </a:lnTo>
                  <a:lnTo>
                    <a:pt x="12" y="15"/>
                  </a:lnTo>
                  <a:lnTo>
                    <a:pt x="11" y="14"/>
                  </a:lnTo>
                  <a:lnTo>
                    <a:pt x="10" y="13"/>
                  </a:lnTo>
                  <a:lnTo>
                    <a:pt x="10" y="12"/>
                  </a:lnTo>
                  <a:lnTo>
                    <a:pt x="8" y="10"/>
                  </a:lnTo>
                  <a:lnTo>
                    <a:pt x="8" y="9"/>
                  </a:lnTo>
                  <a:lnTo>
                    <a:pt x="6" y="8"/>
                  </a:lnTo>
                  <a:lnTo>
                    <a:pt x="5" y="6"/>
                  </a:lnTo>
                  <a:lnTo>
                    <a:pt x="4" y="4"/>
                  </a:lnTo>
                  <a:lnTo>
                    <a:pt x="3" y="3"/>
                  </a:lnTo>
                  <a:lnTo>
                    <a:pt x="3" y="2"/>
                  </a:lnTo>
                  <a:lnTo>
                    <a:pt x="3" y="1"/>
                  </a:lnTo>
                  <a:lnTo>
                    <a:pt x="2" y="1"/>
                  </a:lnTo>
                  <a:lnTo>
                    <a:pt x="2" y="0"/>
                  </a:lnTo>
                  <a:lnTo>
                    <a:pt x="1" y="0"/>
                  </a:lnTo>
                  <a:lnTo>
                    <a:pt x="1" y="1"/>
                  </a:lnTo>
                  <a:lnTo>
                    <a:pt x="0" y="1"/>
                  </a:lnTo>
                  <a:lnTo>
                    <a:pt x="0"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7" name="Freeform 208"/>
            <p:cNvSpPr>
              <a:spLocks/>
            </p:cNvSpPr>
            <p:nvPr/>
          </p:nvSpPr>
          <p:spPr bwMode="auto">
            <a:xfrm>
              <a:off x="1151" y="2947"/>
              <a:ext cx="14" cy="39"/>
            </a:xfrm>
            <a:custGeom>
              <a:avLst/>
              <a:gdLst>
                <a:gd name="T0" fmla="*/ 1 w 14"/>
                <a:gd name="T1" fmla="*/ 31 h 39"/>
                <a:gd name="T2" fmla="*/ 1 w 14"/>
                <a:gd name="T3" fmla="*/ 32 h 39"/>
                <a:gd name="T4" fmla="*/ 1 w 14"/>
                <a:gd name="T5" fmla="*/ 32 h 39"/>
                <a:gd name="T6" fmla="*/ 2 w 14"/>
                <a:gd name="T7" fmla="*/ 32 h 39"/>
                <a:gd name="T8" fmla="*/ 2 w 14"/>
                <a:gd name="T9" fmla="*/ 32 h 39"/>
                <a:gd name="T10" fmla="*/ 2 w 14"/>
                <a:gd name="T11" fmla="*/ 33 h 39"/>
                <a:gd name="T12" fmla="*/ 3 w 14"/>
                <a:gd name="T13" fmla="*/ 33 h 39"/>
                <a:gd name="T14" fmla="*/ 3 w 14"/>
                <a:gd name="T15" fmla="*/ 34 h 39"/>
                <a:gd name="T16" fmla="*/ 6 w 14"/>
                <a:gd name="T17" fmla="*/ 37 h 39"/>
                <a:gd name="T18" fmla="*/ 6 w 14"/>
                <a:gd name="T19" fmla="*/ 38 h 39"/>
                <a:gd name="T20" fmla="*/ 6 w 14"/>
                <a:gd name="T21" fmla="*/ 38 h 39"/>
                <a:gd name="T22" fmla="*/ 8 w 14"/>
                <a:gd name="T23" fmla="*/ 38 h 39"/>
                <a:gd name="T24" fmla="*/ 8 w 14"/>
                <a:gd name="T25" fmla="*/ 38 h 39"/>
                <a:gd name="T26" fmla="*/ 9 w 14"/>
                <a:gd name="T27" fmla="*/ 38 h 39"/>
                <a:gd name="T28" fmla="*/ 9 w 14"/>
                <a:gd name="T29" fmla="*/ 37 h 39"/>
                <a:gd name="T30" fmla="*/ 10 w 14"/>
                <a:gd name="T31" fmla="*/ 35 h 39"/>
                <a:gd name="T32" fmla="*/ 11 w 14"/>
                <a:gd name="T33" fmla="*/ 31 h 39"/>
                <a:gd name="T34" fmla="*/ 11 w 14"/>
                <a:gd name="T35" fmla="*/ 27 h 39"/>
                <a:gd name="T36" fmla="*/ 12 w 14"/>
                <a:gd name="T37" fmla="*/ 23 h 39"/>
                <a:gd name="T38" fmla="*/ 13 w 14"/>
                <a:gd name="T39" fmla="*/ 19 h 39"/>
                <a:gd name="T40" fmla="*/ 13 w 14"/>
                <a:gd name="T41" fmla="*/ 14 h 39"/>
                <a:gd name="T42" fmla="*/ 13 w 14"/>
                <a:gd name="T43" fmla="*/ 10 h 39"/>
                <a:gd name="T44" fmla="*/ 13 w 14"/>
                <a:gd name="T45" fmla="*/ 6 h 39"/>
                <a:gd name="T46" fmla="*/ 13 w 14"/>
                <a:gd name="T47" fmla="*/ 2 h 39"/>
                <a:gd name="T48" fmla="*/ 12 w 14"/>
                <a:gd name="T49" fmla="*/ 1 h 39"/>
                <a:gd name="T50" fmla="*/ 12 w 14"/>
                <a:gd name="T51" fmla="*/ 1 h 39"/>
                <a:gd name="T52" fmla="*/ 11 w 14"/>
                <a:gd name="T53" fmla="*/ 0 h 39"/>
                <a:gd name="T54" fmla="*/ 11 w 14"/>
                <a:gd name="T55" fmla="*/ 0 h 39"/>
                <a:gd name="T56" fmla="*/ 10 w 14"/>
                <a:gd name="T57" fmla="*/ 0 h 39"/>
                <a:gd name="T58" fmla="*/ 10 w 14"/>
                <a:gd name="T59" fmla="*/ 1 h 39"/>
                <a:gd name="T60" fmla="*/ 10 w 14"/>
                <a:gd name="T61" fmla="*/ 2 h 39"/>
                <a:gd name="T62" fmla="*/ 10 w 14"/>
                <a:gd name="T63" fmla="*/ 2 h 39"/>
                <a:gd name="T64" fmla="*/ 11 w 14"/>
                <a:gd name="T65" fmla="*/ 6 h 39"/>
                <a:gd name="T66" fmla="*/ 11 w 14"/>
                <a:gd name="T67" fmla="*/ 9 h 39"/>
                <a:gd name="T68" fmla="*/ 11 w 14"/>
                <a:gd name="T69" fmla="*/ 12 h 39"/>
                <a:gd name="T70" fmla="*/ 11 w 14"/>
                <a:gd name="T71" fmla="*/ 15 h 39"/>
                <a:gd name="T72" fmla="*/ 10 w 14"/>
                <a:gd name="T73" fmla="*/ 19 h 39"/>
                <a:gd name="T74" fmla="*/ 10 w 14"/>
                <a:gd name="T75" fmla="*/ 22 h 39"/>
                <a:gd name="T76" fmla="*/ 9 w 14"/>
                <a:gd name="T77" fmla="*/ 25 h 39"/>
                <a:gd name="T78" fmla="*/ 9 w 14"/>
                <a:gd name="T79" fmla="*/ 29 h 39"/>
                <a:gd name="T80" fmla="*/ 7 w 14"/>
                <a:gd name="T81" fmla="*/ 36 h 39"/>
                <a:gd name="T82" fmla="*/ 8 w 14"/>
                <a:gd name="T83" fmla="*/ 35 h 39"/>
                <a:gd name="T84" fmla="*/ 6 w 14"/>
                <a:gd name="T85" fmla="*/ 35 h 39"/>
                <a:gd name="T86" fmla="*/ 7 w 14"/>
                <a:gd name="T87" fmla="*/ 35 h 39"/>
                <a:gd name="T88" fmla="*/ 5 w 14"/>
                <a:gd name="T89" fmla="*/ 31 h 39"/>
                <a:gd name="T90" fmla="*/ 5 w 14"/>
                <a:gd name="T91" fmla="*/ 32 h 39"/>
                <a:gd name="T92" fmla="*/ 5 w 14"/>
                <a:gd name="T93" fmla="*/ 31 h 39"/>
                <a:gd name="T94" fmla="*/ 4 w 14"/>
                <a:gd name="T95" fmla="*/ 31 h 39"/>
                <a:gd name="T96" fmla="*/ 4 w 14"/>
                <a:gd name="T97" fmla="*/ 30 h 39"/>
                <a:gd name="T98" fmla="*/ 3 w 14"/>
                <a:gd name="T99" fmla="*/ 30 h 39"/>
                <a:gd name="T100" fmla="*/ 3 w 14"/>
                <a:gd name="T101" fmla="*/ 29 h 39"/>
                <a:gd name="T102" fmla="*/ 2 w 14"/>
                <a:gd name="T103" fmla="*/ 29 h 39"/>
                <a:gd name="T104" fmla="*/ 2 w 14"/>
                <a:gd name="T105" fmla="*/ 29 h 39"/>
                <a:gd name="T106" fmla="*/ 2 w 14"/>
                <a:gd name="T107" fmla="*/ 28 h 39"/>
                <a:gd name="T108" fmla="*/ 1 w 14"/>
                <a:gd name="T109" fmla="*/ 28 h 39"/>
                <a:gd name="T110" fmla="*/ 1 w 14"/>
                <a:gd name="T111" fmla="*/ 28 h 39"/>
                <a:gd name="T112" fmla="*/ 1 w 14"/>
                <a:gd name="T113" fmla="*/ 29 h 39"/>
                <a:gd name="T114" fmla="*/ 0 w 14"/>
                <a:gd name="T115" fmla="*/ 29 h 39"/>
                <a:gd name="T116" fmla="*/ 0 w 14"/>
                <a:gd name="T117" fmla="*/ 30 h 39"/>
                <a:gd name="T118" fmla="*/ 0 w 14"/>
                <a:gd name="T119" fmla="*/ 31 h 39"/>
                <a:gd name="T120" fmla="*/ 1 w 14"/>
                <a:gd name="T121" fmla="*/ 31 h 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
                <a:gd name="T184" fmla="*/ 0 h 39"/>
                <a:gd name="T185" fmla="*/ 14 w 14"/>
                <a:gd name="T186" fmla="*/ 39 h 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 h="39">
                  <a:moveTo>
                    <a:pt x="1" y="31"/>
                  </a:moveTo>
                  <a:lnTo>
                    <a:pt x="1" y="32"/>
                  </a:lnTo>
                  <a:lnTo>
                    <a:pt x="2" y="32"/>
                  </a:lnTo>
                  <a:lnTo>
                    <a:pt x="2" y="33"/>
                  </a:lnTo>
                  <a:lnTo>
                    <a:pt x="3" y="33"/>
                  </a:lnTo>
                  <a:lnTo>
                    <a:pt x="3" y="34"/>
                  </a:lnTo>
                  <a:lnTo>
                    <a:pt x="6" y="37"/>
                  </a:lnTo>
                  <a:lnTo>
                    <a:pt x="6" y="38"/>
                  </a:lnTo>
                  <a:lnTo>
                    <a:pt x="8" y="38"/>
                  </a:lnTo>
                  <a:lnTo>
                    <a:pt x="9" y="38"/>
                  </a:lnTo>
                  <a:lnTo>
                    <a:pt x="9" y="37"/>
                  </a:lnTo>
                  <a:lnTo>
                    <a:pt x="10" y="35"/>
                  </a:lnTo>
                  <a:lnTo>
                    <a:pt x="11" y="31"/>
                  </a:lnTo>
                  <a:lnTo>
                    <a:pt x="11" y="27"/>
                  </a:lnTo>
                  <a:lnTo>
                    <a:pt x="12" y="23"/>
                  </a:lnTo>
                  <a:lnTo>
                    <a:pt x="13" y="19"/>
                  </a:lnTo>
                  <a:lnTo>
                    <a:pt x="13" y="14"/>
                  </a:lnTo>
                  <a:lnTo>
                    <a:pt x="13" y="10"/>
                  </a:lnTo>
                  <a:lnTo>
                    <a:pt x="13" y="6"/>
                  </a:lnTo>
                  <a:lnTo>
                    <a:pt x="13" y="2"/>
                  </a:lnTo>
                  <a:lnTo>
                    <a:pt x="12" y="1"/>
                  </a:lnTo>
                  <a:lnTo>
                    <a:pt x="11" y="0"/>
                  </a:lnTo>
                  <a:lnTo>
                    <a:pt x="10" y="0"/>
                  </a:lnTo>
                  <a:lnTo>
                    <a:pt x="10" y="1"/>
                  </a:lnTo>
                  <a:lnTo>
                    <a:pt x="10" y="2"/>
                  </a:lnTo>
                  <a:lnTo>
                    <a:pt x="11" y="6"/>
                  </a:lnTo>
                  <a:lnTo>
                    <a:pt x="11" y="9"/>
                  </a:lnTo>
                  <a:lnTo>
                    <a:pt x="11" y="12"/>
                  </a:lnTo>
                  <a:lnTo>
                    <a:pt x="11" y="15"/>
                  </a:lnTo>
                  <a:lnTo>
                    <a:pt x="10" y="19"/>
                  </a:lnTo>
                  <a:lnTo>
                    <a:pt x="10" y="22"/>
                  </a:lnTo>
                  <a:lnTo>
                    <a:pt x="9" y="25"/>
                  </a:lnTo>
                  <a:lnTo>
                    <a:pt x="9" y="29"/>
                  </a:lnTo>
                  <a:lnTo>
                    <a:pt x="7" y="36"/>
                  </a:lnTo>
                  <a:lnTo>
                    <a:pt x="8" y="35"/>
                  </a:lnTo>
                  <a:lnTo>
                    <a:pt x="6" y="35"/>
                  </a:lnTo>
                  <a:lnTo>
                    <a:pt x="7" y="35"/>
                  </a:lnTo>
                  <a:lnTo>
                    <a:pt x="5" y="31"/>
                  </a:lnTo>
                  <a:lnTo>
                    <a:pt x="5" y="32"/>
                  </a:lnTo>
                  <a:lnTo>
                    <a:pt x="5" y="31"/>
                  </a:lnTo>
                  <a:lnTo>
                    <a:pt x="4" y="31"/>
                  </a:lnTo>
                  <a:lnTo>
                    <a:pt x="4" y="30"/>
                  </a:lnTo>
                  <a:lnTo>
                    <a:pt x="3" y="30"/>
                  </a:lnTo>
                  <a:lnTo>
                    <a:pt x="3" y="29"/>
                  </a:lnTo>
                  <a:lnTo>
                    <a:pt x="2" y="29"/>
                  </a:lnTo>
                  <a:lnTo>
                    <a:pt x="2" y="28"/>
                  </a:lnTo>
                  <a:lnTo>
                    <a:pt x="1" y="28"/>
                  </a:lnTo>
                  <a:lnTo>
                    <a:pt x="1" y="29"/>
                  </a:lnTo>
                  <a:lnTo>
                    <a:pt x="0" y="29"/>
                  </a:lnTo>
                  <a:lnTo>
                    <a:pt x="0" y="30"/>
                  </a:lnTo>
                  <a:lnTo>
                    <a:pt x="0" y="31"/>
                  </a:lnTo>
                  <a:lnTo>
                    <a:pt x="1" y="3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8" name="Freeform 209"/>
            <p:cNvSpPr>
              <a:spLocks/>
            </p:cNvSpPr>
            <p:nvPr/>
          </p:nvSpPr>
          <p:spPr bwMode="auto">
            <a:xfrm>
              <a:off x="1084" y="2868"/>
              <a:ext cx="66" cy="56"/>
            </a:xfrm>
            <a:custGeom>
              <a:avLst/>
              <a:gdLst>
                <a:gd name="T0" fmla="*/ 3 w 66"/>
                <a:gd name="T1" fmla="*/ 6 h 56"/>
                <a:gd name="T2" fmla="*/ 10 w 66"/>
                <a:gd name="T3" fmla="*/ 12 h 56"/>
                <a:gd name="T4" fmla="*/ 18 w 66"/>
                <a:gd name="T5" fmla="*/ 16 h 56"/>
                <a:gd name="T6" fmla="*/ 27 w 66"/>
                <a:gd name="T7" fmla="*/ 19 h 56"/>
                <a:gd name="T8" fmla="*/ 36 w 66"/>
                <a:gd name="T9" fmla="*/ 19 h 56"/>
                <a:gd name="T10" fmla="*/ 36 w 66"/>
                <a:gd name="T11" fmla="*/ 20 h 56"/>
                <a:gd name="T12" fmla="*/ 43 w 66"/>
                <a:gd name="T13" fmla="*/ 27 h 56"/>
                <a:gd name="T14" fmla="*/ 49 w 66"/>
                <a:gd name="T15" fmla="*/ 35 h 56"/>
                <a:gd name="T16" fmla="*/ 55 w 66"/>
                <a:gd name="T17" fmla="*/ 42 h 56"/>
                <a:gd name="T18" fmla="*/ 62 w 66"/>
                <a:gd name="T19" fmla="*/ 50 h 56"/>
                <a:gd name="T20" fmla="*/ 62 w 66"/>
                <a:gd name="T21" fmla="*/ 51 h 56"/>
                <a:gd name="T22" fmla="*/ 61 w 66"/>
                <a:gd name="T23" fmla="*/ 52 h 56"/>
                <a:gd name="T24" fmla="*/ 61 w 66"/>
                <a:gd name="T25" fmla="*/ 54 h 56"/>
                <a:gd name="T26" fmla="*/ 62 w 66"/>
                <a:gd name="T27" fmla="*/ 55 h 56"/>
                <a:gd name="T28" fmla="*/ 63 w 66"/>
                <a:gd name="T29" fmla="*/ 55 h 56"/>
                <a:gd name="T30" fmla="*/ 64 w 66"/>
                <a:gd name="T31" fmla="*/ 54 h 56"/>
                <a:gd name="T32" fmla="*/ 64 w 66"/>
                <a:gd name="T33" fmla="*/ 52 h 56"/>
                <a:gd name="T34" fmla="*/ 64 w 66"/>
                <a:gd name="T35" fmla="*/ 51 h 56"/>
                <a:gd name="T36" fmla="*/ 65 w 66"/>
                <a:gd name="T37" fmla="*/ 49 h 56"/>
                <a:gd name="T38" fmla="*/ 64 w 66"/>
                <a:gd name="T39" fmla="*/ 48 h 56"/>
                <a:gd name="T40" fmla="*/ 59 w 66"/>
                <a:gd name="T41" fmla="*/ 41 h 56"/>
                <a:gd name="T42" fmla="*/ 54 w 66"/>
                <a:gd name="T43" fmla="*/ 33 h 56"/>
                <a:gd name="T44" fmla="*/ 48 w 66"/>
                <a:gd name="T45" fmla="*/ 26 h 56"/>
                <a:gd name="T46" fmla="*/ 42 w 66"/>
                <a:gd name="T47" fmla="*/ 19 h 56"/>
                <a:gd name="T48" fmla="*/ 36 w 66"/>
                <a:gd name="T49" fmla="*/ 16 h 56"/>
                <a:gd name="T50" fmla="*/ 35 w 66"/>
                <a:gd name="T51" fmla="*/ 15 h 56"/>
                <a:gd name="T52" fmla="*/ 34 w 66"/>
                <a:gd name="T53" fmla="*/ 16 h 56"/>
                <a:gd name="T54" fmla="*/ 26 w 66"/>
                <a:gd name="T55" fmla="*/ 15 h 56"/>
                <a:gd name="T56" fmla="*/ 19 w 66"/>
                <a:gd name="T57" fmla="*/ 13 h 56"/>
                <a:gd name="T58" fmla="*/ 12 w 66"/>
                <a:gd name="T59" fmla="*/ 9 h 56"/>
                <a:gd name="T60" fmla="*/ 6 w 66"/>
                <a:gd name="T61" fmla="*/ 4 h 56"/>
                <a:gd name="T62" fmla="*/ 3 w 66"/>
                <a:gd name="T63" fmla="*/ 0 h 56"/>
                <a:gd name="T64" fmla="*/ 2 w 66"/>
                <a:gd name="T65" fmla="*/ 0 h 56"/>
                <a:gd name="T66" fmla="*/ 1 w 66"/>
                <a:gd name="T67" fmla="*/ 1 h 56"/>
                <a:gd name="T68" fmla="*/ 0 w 66"/>
                <a:gd name="T69" fmla="*/ 3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56"/>
                <a:gd name="T107" fmla="*/ 66 w 66"/>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56">
                  <a:moveTo>
                    <a:pt x="1" y="3"/>
                  </a:moveTo>
                  <a:lnTo>
                    <a:pt x="3" y="6"/>
                  </a:lnTo>
                  <a:lnTo>
                    <a:pt x="6" y="9"/>
                  </a:lnTo>
                  <a:lnTo>
                    <a:pt x="10" y="12"/>
                  </a:lnTo>
                  <a:lnTo>
                    <a:pt x="14" y="14"/>
                  </a:lnTo>
                  <a:lnTo>
                    <a:pt x="18" y="16"/>
                  </a:lnTo>
                  <a:lnTo>
                    <a:pt x="23" y="18"/>
                  </a:lnTo>
                  <a:lnTo>
                    <a:pt x="27" y="19"/>
                  </a:lnTo>
                  <a:lnTo>
                    <a:pt x="30" y="20"/>
                  </a:lnTo>
                  <a:lnTo>
                    <a:pt x="36" y="19"/>
                  </a:lnTo>
                  <a:lnTo>
                    <a:pt x="34" y="19"/>
                  </a:lnTo>
                  <a:lnTo>
                    <a:pt x="36" y="20"/>
                  </a:lnTo>
                  <a:lnTo>
                    <a:pt x="40" y="24"/>
                  </a:lnTo>
                  <a:lnTo>
                    <a:pt x="43" y="27"/>
                  </a:lnTo>
                  <a:lnTo>
                    <a:pt x="47" y="31"/>
                  </a:lnTo>
                  <a:lnTo>
                    <a:pt x="49" y="35"/>
                  </a:lnTo>
                  <a:lnTo>
                    <a:pt x="53" y="39"/>
                  </a:lnTo>
                  <a:lnTo>
                    <a:pt x="55" y="42"/>
                  </a:lnTo>
                  <a:lnTo>
                    <a:pt x="59" y="47"/>
                  </a:lnTo>
                  <a:lnTo>
                    <a:pt x="62" y="50"/>
                  </a:lnTo>
                  <a:lnTo>
                    <a:pt x="62" y="51"/>
                  </a:lnTo>
                  <a:lnTo>
                    <a:pt x="62" y="52"/>
                  </a:lnTo>
                  <a:lnTo>
                    <a:pt x="61" y="52"/>
                  </a:lnTo>
                  <a:lnTo>
                    <a:pt x="61" y="53"/>
                  </a:lnTo>
                  <a:lnTo>
                    <a:pt x="61" y="54"/>
                  </a:lnTo>
                  <a:lnTo>
                    <a:pt x="61" y="55"/>
                  </a:lnTo>
                  <a:lnTo>
                    <a:pt x="62" y="55"/>
                  </a:lnTo>
                  <a:lnTo>
                    <a:pt x="63" y="55"/>
                  </a:lnTo>
                  <a:lnTo>
                    <a:pt x="63" y="54"/>
                  </a:lnTo>
                  <a:lnTo>
                    <a:pt x="64" y="54"/>
                  </a:lnTo>
                  <a:lnTo>
                    <a:pt x="64" y="53"/>
                  </a:lnTo>
                  <a:lnTo>
                    <a:pt x="64" y="52"/>
                  </a:lnTo>
                  <a:lnTo>
                    <a:pt x="64" y="51"/>
                  </a:lnTo>
                  <a:lnTo>
                    <a:pt x="65" y="50"/>
                  </a:lnTo>
                  <a:lnTo>
                    <a:pt x="65" y="49"/>
                  </a:lnTo>
                  <a:lnTo>
                    <a:pt x="65" y="48"/>
                  </a:lnTo>
                  <a:lnTo>
                    <a:pt x="64" y="48"/>
                  </a:lnTo>
                  <a:lnTo>
                    <a:pt x="62" y="44"/>
                  </a:lnTo>
                  <a:lnTo>
                    <a:pt x="59" y="41"/>
                  </a:lnTo>
                  <a:lnTo>
                    <a:pt x="56" y="36"/>
                  </a:lnTo>
                  <a:lnTo>
                    <a:pt x="54" y="33"/>
                  </a:lnTo>
                  <a:lnTo>
                    <a:pt x="50" y="30"/>
                  </a:lnTo>
                  <a:lnTo>
                    <a:pt x="48" y="26"/>
                  </a:lnTo>
                  <a:lnTo>
                    <a:pt x="44" y="23"/>
                  </a:lnTo>
                  <a:lnTo>
                    <a:pt x="42" y="19"/>
                  </a:lnTo>
                  <a:lnTo>
                    <a:pt x="36" y="16"/>
                  </a:lnTo>
                  <a:lnTo>
                    <a:pt x="36" y="15"/>
                  </a:lnTo>
                  <a:lnTo>
                    <a:pt x="35" y="15"/>
                  </a:lnTo>
                  <a:lnTo>
                    <a:pt x="35" y="16"/>
                  </a:lnTo>
                  <a:lnTo>
                    <a:pt x="34" y="16"/>
                  </a:lnTo>
                  <a:lnTo>
                    <a:pt x="30" y="17"/>
                  </a:lnTo>
                  <a:lnTo>
                    <a:pt x="26" y="15"/>
                  </a:lnTo>
                  <a:lnTo>
                    <a:pt x="23" y="14"/>
                  </a:lnTo>
                  <a:lnTo>
                    <a:pt x="19" y="13"/>
                  </a:lnTo>
                  <a:lnTo>
                    <a:pt x="16" y="11"/>
                  </a:lnTo>
                  <a:lnTo>
                    <a:pt x="12" y="9"/>
                  </a:lnTo>
                  <a:lnTo>
                    <a:pt x="9" y="7"/>
                  </a:lnTo>
                  <a:lnTo>
                    <a:pt x="6" y="4"/>
                  </a:lnTo>
                  <a:lnTo>
                    <a:pt x="3" y="1"/>
                  </a:lnTo>
                  <a:lnTo>
                    <a:pt x="3" y="0"/>
                  </a:lnTo>
                  <a:lnTo>
                    <a:pt x="2" y="0"/>
                  </a:lnTo>
                  <a:lnTo>
                    <a:pt x="1" y="0"/>
                  </a:lnTo>
                  <a:lnTo>
                    <a:pt x="1" y="1"/>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89" name="Freeform 210"/>
            <p:cNvSpPr>
              <a:spLocks/>
            </p:cNvSpPr>
            <p:nvPr/>
          </p:nvSpPr>
          <p:spPr bwMode="auto">
            <a:xfrm>
              <a:off x="1097" y="2845"/>
              <a:ext cx="39" cy="57"/>
            </a:xfrm>
            <a:custGeom>
              <a:avLst/>
              <a:gdLst>
                <a:gd name="T0" fmla="*/ 1 w 39"/>
                <a:gd name="T1" fmla="*/ 3 h 57"/>
                <a:gd name="T2" fmla="*/ 3 w 39"/>
                <a:gd name="T3" fmla="*/ 4 h 57"/>
                <a:gd name="T4" fmla="*/ 6 w 39"/>
                <a:gd name="T5" fmla="*/ 6 h 57"/>
                <a:gd name="T6" fmla="*/ 8 w 39"/>
                <a:gd name="T7" fmla="*/ 8 h 57"/>
                <a:gd name="T8" fmla="*/ 10 w 39"/>
                <a:gd name="T9" fmla="*/ 9 h 57"/>
                <a:gd name="T10" fmla="*/ 13 w 39"/>
                <a:gd name="T11" fmla="*/ 11 h 57"/>
                <a:gd name="T12" fmla="*/ 14 w 39"/>
                <a:gd name="T13" fmla="*/ 13 h 57"/>
                <a:gd name="T14" fmla="*/ 16 w 39"/>
                <a:gd name="T15" fmla="*/ 15 h 57"/>
                <a:gd name="T16" fmla="*/ 17 w 39"/>
                <a:gd name="T17" fmla="*/ 18 h 57"/>
                <a:gd name="T18" fmla="*/ 19 w 39"/>
                <a:gd name="T19" fmla="*/ 23 h 57"/>
                <a:gd name="T20" fmla="*/ 21 w 39"/>
                <a:gd name="T21" fmla="*/ 28 h 57"/>
                <a:gd name="T22" fmla="*/ 23 w 39"/>
                <a:gd name="T23" fmla="*/ 33 h 57"/>
                <a:gd name="T24" fmla="*/ 25 w 39"/>
                <a:gd name="T25" fmla="*/ 37 h 57"/>
                <a:gd name="T26" fmla="*/ 27 w 39"/>
                <a:gd name="T27" fmla="*/ 42 h 57"/>
                <a:gd name="T28" fmla="*/ 29 w 39"/>
                <a:gd name="T29" fmla="*/ 47 h 57"/>
                <a:gd name="T30" fmla="*/ 32 w 39"/>
                <a:gd name="T31" fmla="*/ 51 h 57"/>
                <a:gd name="T32" fmla="*/ 35 w 39"/>
                <a:gd name="T33" fmla="*/ 55 h 57"/>
                <a:gd name="T34" fmla="*/ 36 w 39"/>
                <a:gd name="T35" fmla="*/ 55 h 57"/>
                <a:gd name="T36" fmla="*/ 36 w 39"/>
                <a:gd name="T37" fmla="*/ 56 h 57"/>
                <a:gd name="T38" fmla="*/ 36 w 39"/>
                <a:gd name="T39" fmla="*/ 56 h 57"/>
                <a:gd name="T40" fmla="*/ 37 w 39"/>
                <a:gd name="T41" fmla="*/ 56 h 57"/>
                <a:gd name="T42" fmla="*/ 37 w 39"/>
                <a:gd name="T43" fmla="*/ 55 h 57"/>
                <a:gd name="T44" fmla="*/ 38 w 39"/>
                <a:gd name="T45" fmla="*/ 55 h 57"/>
                <a:gd name="T46" fmla="*/ 38 w 39"/>
                <a:gd name="T47" fmla="*/ 54 h 57"/>
                <a:gd name="T48" fmla="*/ 38 w 39"/>
                <a:gd name="T49" fmla="*/ 53 h 57"/>
                <a:gd name="T50" fmla="*/ 38 w 39"/>
                <a:gd name="T51" fmla="*/ 53 h 57"/>
                <a:gd name="T52" fmla="*/ 35 w 39"/>
                <a:gd name="T53" fmla="*/ 48 h 57"/>
                <a:gd name="T54" fmla="*/ 32 w 39"/>
                <a:gd name="T55" fmla="*/ 44 h 57"/>
                <a:gd name="T56" fmla="*/ 29 w 39"/>
                <a:gd name="T57" fmla="*/ 39 h 57"/>
                <a:gd name="T58" fmla="*/ 27 w 39"/>
                <a:gd name="T59" fmla="*/ 34 h 57"/>
                <a:gd name="T60" fmla="*/ 25 w 39"/>
                <a:gd name="T61" fmla="*/ 30 h 57"/>
                <a:gd name="T62" fmla="*/ 23 w 39"/>
                <a:gd name="T63" fmla="*/ 25 h 57"/>
                <a:gd name="T64" fmla="*/ 21 w 39"/>
                <a:gd name="T65" fmla="*/ 20 h 57"/>
                <a:gd name="T66" fmla="*/ 19 w 39"/>
                <a:gd name="T67" fmla="*/ 14 h 57"/>
                <a:gd name="T68" fmla="*/ 17 w 39"/>
                <a:gd name="T69" fmla="*/ 12 h 57"/>
                <a:gd name="T70" fmla="*/ 16 w 39"/>
                <a:gd name="T71" fmla="*/ 9 h 57"/>
                <a:gd name="T72" fmla="*/ 14 w 39"/>
                <a:gd name="T73" fmla="*/ 8 h 57"/>
                <a:gd name="T74" fmla="*/ 12 w 39"/>
                <a:gd name="T75" fmla="*/ 6 h 57"/>
                <a:gd name="T76" fmla="*/ 10 w 39"/>
                <a:gd name="T77" fmla="*/ 4 h 57"/>
                <a:gd name="T78" fmla="*/ 7 w 39"/>
                <a:gd name="T79" fmla="*/ 3 h 57"/>
                <a:gd name="T80" fmla="*/ 5 w 39"/>
                <a:gd name="T81" fmla="*/ 2 h 57"/>
                <a:gd name="T82" fmla="*/ 2 w 39"/>
                <a:gd name="T83" fmla="*/ 0 h 57"/>
                <a:gd name="T84" fmla="*/ 2 w 39"/>
                <a:gd name="T85" fmla="*/ 0 h 57"/>
                <a:gd name="T86" fmla="*/ 1 w 39"/>
                <a:gd name="T87" fmla="*/ 0 h 57"/>
                <a:gd name="T88" fmla="*/ 0 w 39"/>
                <a:gd name="T89" fmla="*/ 0 h 57"/>
                <a:gd name="T90" fmla="*/ 0 w 39"/>
                <a:gd name="T91" fmla="*/ 1 h 57"/>
                <a:gd name="T92" fmla="*/ 0 w 39"/>
                <a:gd name="T93" fmla="*/ 2 h 57"/>
                <a:gd name="T94" fmla="*/ 0 w 39"/>
                <a:gd name="T95" fmla="*/ 3 h 57"/>
                <a:gd name="T96" fmla="*/ 1 w 39"/>
                <a:gd name="T97" fmla="*/ 3 h 57"/>
                <a:gd name="T98" fmla="*/ 1 w 39"/>
                <a:gd name="T99" fmla="*/ 3 h 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
                <a:gd name="T151" fmla="*/ 0 h 57"/>
                <a:gd name="T152" fmla="*/ 39 w 39"/>
                <a:gd name="T153" fmla="*/ 57 h 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 h="57">
                  <a:moveTo>
                    <a:pt x="1" y="3"/>
                  </a:moveTo>
                  <a:lnTo>
                    <a:pt x="3" y="4"/>
                  </a:lnTo>
                  <a:lnTo>
                    <a:pt x="6" y="6"/>
                  </a:lnTo>
                  <a:lnTo>
                    <a:pt x="8" y="8"/>
                  </a:lnTo>
                  <a:lnTo>
                    <a:pt x="10" y="9"/>
                  </a:lnTo>
                  <a:lnTo>
                    <a:pt x="13" y="11"/>
                  </a:lnTo>
                  <a:lnTo>
                    <a:pt x="14" y="13"/>
                  </a:lnTo>
                  <a:lnTo>
                    <a:pt x="16" y="15"/>
                  </a:lnTo>
                  <a:lnTo>
                    <a:pt x="17" y="18"/>
                  </a:lnTo>
                  <a:lnTo>
                    <a:pt x="19" y="23"/>
                  </a:lnTo>
                  <a:lnTo>
                    <a:pt x="21" y="28"/>
                  </a:lnTo>
                  <a:lnTo>
                    <a:pt x="23" y="33"/>
                  </a:lnTo>
                  <a:lnTo>
                    <a:pt x="25" y="37"/>
                  </a:lnTo>
                  <a:lnTo>
                    <a:pt x="27" y="42"/>
                  </a:lnTo>
                  <a:lnTo>
                    <a:pt x="29" y="47"/>
                  </a:lnTo>
                  <a:lnTo>
                    <a:pt x="32" y="51"/>
                  </a:lnTo>
                  <a:lnTo>
                    <a:pt x="35" y="55"/>
                  </a:lnTo>
                  <a:lnTo>
                    <a:pt x="36" y="55"/>
                  </a:lnTo>
                  <a:lnTo>
                    <a:pt x="36" y="56"/>
                  </a:lnTo>
                  <a:lnTo>
                    <a:pt x="37" y="56"/>
                  </a:lnTo>
                  <a:lnTo>
                    <a:pt x="37" y="55"/>
                  </a:lnTo>
                  <a:lnTo>
                    <a:pt x="38" y="55"/>
                  </a:lnTo>
                  <a:lnTo>
                    <a:pt x="38" y="54"/>
                  </a:lnTo>
                  <a:lnTo>
                    <a:pt x="38" y="53"/>
                  </a:lnTo>
                  <a:lnTo>
                    <a:pt x="35" y="48"/>
                  </a:lnTo>
                  <a:lnTo>
                    <a:pt x="32" y="44"/>
                  </a:lnTo>
                  <a:lnTo>
                    <a:pt x="29" y="39"/>
                  </a:lnTo>
                  <a:lnTo>
                    <a:pt x="27" y="34"/>
                  </a:lnTo>
                  <a:lnTo>
                    <a:pt x="25" y="30"/>
                  </a:lnTo>
                  <a:lnTo>
                    <a:pt x="23" y="25"/>
                  </a:lnTo>
                  <a:lnTo>
                    <a:pt x="21" y="20"/>
                  </a:lnTo>
                  <a:lnTo>
                    <a:pt x="19" y="14"/>
                  </a:lnTo>
                  <a:lnTo>
                    <a:pt x="17" y="12"/>
                  </a:lnTo>
                  <a:lnTo>
                    <a:pt x="16" y="9"/>
                  </a:lnTo>
                  <a:lnTo>
                    <a:pt x="14" y="8"/>
                  </a:lnTo>
                  <a:lnTo>
                    <a:pt x="12" y="6"/>
                  </a:lnTo>
                  <a:lnTo>
                    <a:pt x="10" y="4"/>
                  </a:lnTo>
                  <a:lnTo>
                    <a:pt x="7" y="3"/>
                  </a:lnTo>
                  <a:lnTo>
                    <a:pt x="5" y="2"/>
                  </a:lnTo>
                  <a:lnTo>
                    <a:pt x="2" y="0"/>
                  </a:lnTo>
                  <a:lnTo>
                    <a:pt x="1" y="0"/>
                  </a:lnTo>
                  <a:lnTo>
                    <a:pt x="0" y="0"/>
                  </a:lnTo>
                  <a:lnTo>
                    <a:pt x="0" y="1"/>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0" name="Freeform 211"/>
            <p:cNvSpPr>
              <a:spLocks/>
            </p:cNvSpPr>
            <p:nvPr/>
          </p:nvSpPr>
          <p:spPr bwMode="auto">
            <a:xfrm>
              <a:off x="1111" y="2853"/>
              <a:ext cx="33" cy="21"/>
            </a:xfrm>
            <a:custGeom>
              <a:avLst/>
              <a:gdLst>
                <a:gd name="T0" fmla="*/ 2 w 33"/>
                <a:gd name="T1" fmla="*/ 5 h 21"/>
                <a:gd name="T2" fmla="*/ 3 w 33"/>
                <a:gd name="T3" fmla="*/ 5 h 21"/>
                <a:gd name="T4" fmla="*/ 4 w 33"/>
                <a:gd name="T5" fmla="*/ 5 h 21"/>
                <a:gd name="T6" fmla="*/ 5 w 33"/>
                <a:gd name="T7" fmla="*/ 5 h 21"/>
                <a:gd name="T8" fmla="*/ 6 w 33"/>
                <a:gd name="T9" fmla="*/ 4 h 21"/>
                <a:gd name="T10" fmla="*/ 7 w 33"/>
                <a:gd name="T11" fmla="*/ 3 h 21"/>
                <a:gd name="T12" fmla="*/ 8 w 33"/>
                <a:gd name="T13" fmla="*/ 3 h 21"/>
                <a:gd name="T14" fmla="*/ 9 w 33"/>
                <a:gd name="T15" fmla="*/ 3 h 21"/>
                <a:gd name="T16" fmla="*/ 10 w 33"/>
                <a:gd name="T17" fmla="*/ 3 h 21"/>
                <a:gd name="T18" fmla="*/ 13 w 33"/>
                <a:gd name="T19" fmla="*/ 3 h 21"/>
                <a:gd name="T20" fmla="*/ 12 w 33"/>
                <a:gd name="T21" fmla="*/ 3 h 21"/>
                <a:gd name="T22" fmla="*/ 14 w 33"/>
                <a:gd name="T23" fmla="*/ 5 h 21"/>
                <a:gd name="T24" fmla="*/ 16 w 33"/>
                <a:gd name="T25" fmla="*/ 7 h 21"/>
                <a:gd name="T26" fmla="*/ 18 w 33"/>
                <a:gd name="T27" fmla="*/ 9 h 21"/>
                <a:gd name="T28" fmla="*/ 20 w 33"/>
                <a:gd name="T29" fmla="*/ 11 h 21"/>
                <a:gd name="T30" fmla="*/ 22 w 33"/>
                <a:gd name="T31" fmla="*/ 12 h 21"/>
                <a:gd name="T32" fmla="*/ 24 w 33"/>
                <a:gd name="T33" fmla="*/ 14 h 21"/>
                <a:gd name="T34" fmla="*/ 26 w 33"/>
                <a:gd name="T35" fmla="*/ 15 h 21"/>
                <a:gd name="T36" fmla="*/ 27 w 33"/>
                <a:gd name="T37" fmla="*/ 17 h 21"/>
                <a:gd name="T38" fmla="*/ 29 w 33"/>
                <a:gd name="T39" fmla="*/ 19 h 21"/>
                <a:gd name="T40" fmla="*/ 30 w 33"/>
                <a:gd name="T41" fmla="*/ 20 h 21"/>
                <a:gd name="T42" fmla="*/ 30 w 33"/>
                <a:gd name="T43" fmla="*/ 20 h 21"/>
                <a:gd name="T44" fmla="*/ 31 w 33"/>
                <a:gd name="T45" fmla="*/ 20 h 21"/>
                <a:gd name="T46" fmla="*/ 31 w 33"/>
                <a:gd name="T47" fmla="*/ 19 h 21"/>
                <a:gd name="T48" fmla="*/ 32 w 33"/>
                <a:gd name="T49" fmla="*/ 19 h 21"/>
                <a:gd name="T50" fmla="*/ 32 w 33"/>
                <a:gd name="T51" fmla="*/ 19 h 21"/>
                <a:gd name="T52" fmla="*/ 32 w 33"/>
                <a:gd name="T53" fmla="*/ 18 h 21"/>
                <a:gd name="T54" fmla="*/ 30 w 33"/>
                <a:gd name="T55" fmla="*/ 17 h 21"/>
                <a:gd name="T56" fmla="*/ 30 w 33"/>
                <a:gd name="T57" fmla="*/ 15 h 21"/>
                <a:gd name="T58" fmla="*/ 28 w 33"/>
                <a:gd name="T59" fmla="*/ 14 h 21"/>
                <a:gd name="T60" fmla="*/ 27 w 33"/>
                <a:gd name="T61" fmla="*/ 13 h 21"/>
                <a:gd name="T62" fmla="*/ 26 w 33"/>
                <a:gd name="T63" fmla="*/ 11 h 21"/>
                <a:gd name="T64" fmla="*/ 24 w 33"/>
                <a:gd name="T65" fmla="*/ 10 h 21"/>
                <a:gd name="T66" fmla="*/ 23 w 33"/>
                <a:gd name="T67" fmla="*/ 9 h 21"/>
                <a:gd name="T68" fmla="*/ 21 w 33"/>
                <a:gd name="T69" fmla="*/ 8 h 21"/>
                <a:gd name="T70" fmla="*/ 14 w 33"/>
                <a:gd name="T71" fmla="*/ 1 h 21"/>
                <a:gd name="T72" fmla="*/ 14 w 33"/>
                <a:gd name="T73" fmla="*/ 1 h 21"/>
                <a:gd name="T74" fmla="*/ 14 w 33"/>
                <a:gd name="T75" fmla="*/ 1 h 21"/>
                <a:gd name="T76" fmla="*/ 11 w 33"/>
                <a:gd name="T77" fmla="*/ 0 h 21"/>
                <a:gd name="T78" fmla="*/ 11 w 33"/>
                <a:gd name="T79" fmla="*/ 0 h 21"/>
                <a:gd name="T80" fmla="*/ 10 w 33"/>
                <a:gd name="T81" fmla="*/ 0 h 21"/>
                <a:gd name="T82" fmla="*/ 8 w 33"/>
                <a:gd name="T83" fmla="*/ 1 h 21"/>
                <a:gd name="T84" fmla="*/ 7 w 33"/>
                <a:gd name="T85" fmla="*/ 1 h 21"/>
                <a:gd name="T86" fmla="*/ 6 w 33"/>
                <a:gd name="T87" fmla="*/ 1 h 21"/>
                <a:gd name="T88" fmla="*/ 5 w 33"/>
                <a:gd name="T89" fmla="*/ 1 h 21"/>
                <a:gd name="T90" fmla="*/ 4 w 33"/>
                <a:gd name="T91" fmla="*/ 2 h 21"/>
                <a:gd name="T92" fmla="*/ 2 w 33"/>
                <a:gd name="T93" fmla="*/ 3 h 21"/>
                <a:gd name="T94" fmla="*/ 1 w 33"/>
                <a:gd name="T95" fmla="*/ 3 h 21"/>
                <a:gd name="T96" fmla="*/ 1 w 33"/>
                <a:gd name="T97" fmla="*/ 3 h 21"/>
                <a:gd name="T98" fmla="*/ 0 w 33"/>
                <a:gd name="T99" fmla="*/ 3 h 21"/>
                <a:gd name="T100" fmla="*/ 0 w 33"/>
                <a:gd name="T101" fmla="*/ 4 h 21"/>
                <a:gd name="T102" fmla="*/ 0 w 33"/>
                <a:gd name="T103" fmla="*/ 5 h 21"/>
                <a:gd name="T104" fmla="*/ 1 w 33"/>
                <a:gd name="T105" fmla="*/ 5 h 21"/>
                <a:gd name="T106" fmla="*/ 2 w 33"/>
                <a:gd name="T107" fmla="*/ 5 h 21"/>
                <a:gd name="T108" fmla="*/ 2 w 33"/>
                <a:gd name="T109" fmla="*/ 5 h 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
                <a:gd name="T166" fmla="*/ 0 h 21"/>
                <a:gd name="T167" fmla="*/ 33 w 33"/>
                <a:gd name="T168" fmla="*/ 21 h 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 h="21">
                  <a:moveTo>
                    <a:pt x="2" y="5"/>
                  </a:moveTo>
                  <a:lnTo>
                    <a:pt x="3" y="5"/>
                  </a:lnTo>
                  <a:lnTo>
                    <a:pt x="4" y="5"/>
                  </a:lnTo>
                  <a:lnTo>
                    <a:pt x="5" y="5"/>
                  </a:lnTo>
                  <a:lnTo>
                    <a:pt x="6" y="4"/>
                  </a:lnTo>
                  <a:lnTo>
                    <a:pt x="7" y="3"/>
                  </a:lnTo>
                  <a:lnTo>
                    <a:pt x="8" y="3"/>
                  </a:lnTo>
                  <a:lnTo>
                    <a:pt x="9" y="3"/>
                  </a:lnTo>
                  <a:lnTo>
                    <a:pt x="10" y="3"/>
                  </a:lnTo>
                  <a:lnTo>
                    <a:pt x="13" y="3"/>
                  </a:lnTo>
                  <a:lnTo>
                    <a:pt x="12" y="3"/>
                  </a:lnTo>
                  <a:lnTo>
                    <a:pt x="14" y="5"/>
                  </a:lnTo>
                  <a:lnTo>
                    <a:pt x="16" y="7"/>
                  </a:lnTo>
                  <a:lnTo>
                    <a:pt x="18" y="9"/>
                  </a:lnTo>
                  <a:lnTo>
                    <a:pt x="20" y="11"/>
                  </a:lnTo>
                  <a:lnTo>
                    <a:pt x="22" y="12"/>
                  </a:lnTo>
                  <a:lnTo>
                    <a:pt x="24" y="14"/>
                  </a:lnTo>
                  <a:lnTo>
                    <a:pt x="26" y="15"/>
                  </a:lnTo>
                  <a:lnTo>
                    <a:pt x="27" y="17"/>
                  </a:lnTo>
                  <a:lnTo>
                    <a:pt x="29" y="19"/>
                  </a:lnTo>
                  <a:lnTo>
                    <a:pt x="30" y="20"/>
                  </a:lnTo>
                  <a:lnTo>
                    <a:pt x="31" y="20"/>
                  </a:lnTo>
                  <a:lnTo>
                    <a:pt x="31" y="19"/>
                  </a:lnTo>
                  <a:lnTo>
                    <a:pt x="32" y="19"/>
                  </a:lnTo>
                  <a:lnTo>
                    <a:pt x="32" y="18"/>
                  </a:lnTo>
                  <a:lnTo>
                    <a:pt x="30" y="17"/>
                  </a:lnTo>
                  <a:lnTo>
                    <a:pt x="30" y="15"/>
                  </a:lnTo>
                  <a:lnTo>
                    <a:pt x="28" y="14"/>
                  </a:lnTo>
                  <a:lnTo>
                    <a:pt x="27" y="13"/>
                  </a:lnTo>
                  <a:lnTo>
                    <a:pt x="26" y="11"/>
                  </a:lnTo>
                  <a:lnTo>
                    <a:pt x="24" y="10"/>
                  </a:lnTo>
                  <a:lnTo>
                    <a:pt x="23" y="9"/>
                  </a:lnTo>
                  <a:lnTo>
                    <a:pt x="21" y="8"/>
                  </a:lnTo>
                  <a:lnTo>
                    <a:pt x="14" y="1"/>
                  </a:lnTo>
                  <a:lnTo>
                    <a:pt x="11" y="0"/>
                  </a:lnTo>
                  <a:lnTo>
                    <a:pt x="10" y="0"/>
                  </a:lnTo>
                  <a:lnTo>
                    <a:pt x="8" y="1"/>
                  </a:lnTo>
                  <a:lnTo>
                    <a:pt x="7" y="1"/>
                  </a:lnTo>
                  <a:lnTo>
                    <a:pt x="6" y="1"/>
                  </a:lnTo>
                  <a:lnTo>
                    <a:pt x="5" y="1"/>
                  </a:lnTo>
                  <a:lnTo>
                    <a:pt x="4" y="2"/>
                  </a:lnTo>
                  <a:lnTo>
                    <a:pt x="2" y="3"/>
                  </a:lnTo>
                  <a:lnTo>
                    <a:pt x="1" y="3"/>
                  </a:lnTo>
                  <a:lnTo>
                    <a:pt x="0" y="3"/>
                  </a:lnTo>
                  <a:lnTo>
                    <a:pt x="0" y="4"/>
                  </a:lnTo>
                  <a:lnTo>
                    <a:pt x="0" y="5"/>
                  </a:lnTo>
                  <a:lnTo>
                    <a:pt x="1" y="5"/>
                  </a:lnTo>
                  <a:lnTo>
                    <a:pt x="2" y="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1" name="Freeform 212"/>
            <p:cNvSpPr>
              <a:spLocks/>
            </p:cNvSpPr>
            <p:nvPr/>
          </p:nvSpPr>
          <p:spPr bwMode="auto">
            <a:xfrm>
              <a:off x="940" y="2561"/>
              <a:ext cx="68" cy="108"/>
            </a:xfrm>
            <a:custGeom>
              <a:avLst/>
              <a:gdLst>
                <a:gd name="T0" fmla="*/ 3 w 68"/>
                <a:gd name="T1" fmla="*/ 14 h 108"/>
                <a:gd name="T2" fmla="*/ 10 w 68"/>
                <a:gd name="T3" fmla="*/ 26 h 108"/>
                <a:gd name="T4" fmla="*/ 19 w 68"/>
                <a:gd name="T5" fmla="*/ 34 h 108"/>
                <a:gd name="T6" fmla="*/ 30 w 68"/>
                <a:gd name="T7" fmla="*/ 41 h 108"/>
                <a:gd name="T8" fmla="*/ 41 w 68"/>
                <a:gd name="T9" fmla="*/ 51 h 108"/>
                <a:gd name="T10" fmla="*/ 50 w 68"/>
                <a:gd name="T11" fmla="*/ 64 h 108"/>
                <a:gd name="T12" fmla="*/ 55 w 68"/>
                <a:gd name="T13" fmla="*/ 78 h 108"/>
                <a:gd name="T14" fmla="*/ 57 w 68"/>
                <a:gd name="T15" fmla="*/ 93 h 108"/>
                <a:gd name="T16" fmla="*/ 56 w 68"/>
                <a:gd name="T17" fmla="*/ 102 h 108"/>
                <a:gd name="T18" fmla="*/ 57 w 68"/>
                <a:gd name="T19" fmla="*/ 104 h 108"/>
                <a:gd name="T20" fmla="*/ 58 w 68"/>
                <a:gd name="T21" fmla="*/ 106 h 108"/>
                <a:gd name="T22" fmla="*/ 60 w 68"/>
                <a:gd name="T23" fmla="*/ 107 h 108"/>
                <a:gd name="T24" fmla="*/ 63 w 68"/>
                <a:gd name="T25" fmla="*/ 107 h 108"/>
                <a:gd name="T26" fmla="*/ 64 w 68"/>
                <a:gd name="T27" fmla="*/ 106 h 108"/>
                <a:gd name="T28" fmla="*/ 65 w 68"/>
                <a:gd name="T29" fmla="*/ 104 h 108"/>
                <a:gd name="T30" fmla="*/ 66 w 68"/>
                <a:gd name="T31" fmla="*/ 102 h 108"/>
                <a:gd name="T32" fmla="*/ 67 w 68"/>
                <a:gd name="T33" fmla="*/ 88 h 108"/>
                <a:gd name="T34" fmla="*/ 61 w 68"/>
                <a:gd name="T35" fmla="*/ 64 h 108"/>
                <a:gd name="T36" fmla="*/ 48 w 68"/>
                <a:gd name="T37" fmla="*/ 43 h 108"/>
                <a:gd name="T38" fmla="*/ 30 w 68"/>
                <a:gd name="T39" fmla="*/ 27 h 108"/>
                <a:gd name="T40" fmla="*/ 18 w 68"/>
                <a:gd name="T41" fmla="*/ 18 h 108"/>
                <a:gd name="T42" fmla="*/ 15 w 68"/>
                <a:gd name="T43" fmla="*/ 15 h 108"/>
                <a:gd name="T44" fmla="*/ 12 w 68"/>
                <a:gd name="T45" fmla="*/ 11 h 108"/>
                <a:gd name="T46" fmla="*/ 11 w 68"/>
                <a:gd name="T47" fmla="*/ 6 h 108"/>
                <a:gd name="T48" fmla="*/ 10 w 68"/>
                <a:gd name="T49" fmla="*/ 3 h 108"/>
                <a:gd name="T50" fmla="*/ 9 w 68"/>
                <a:gd name="T51" fmla="*/ 1 h 108"/>
                <a:gd name="T52" fmla="*/ 7 w 68"/>
                <a:gd name="T53" fmla="*/ 0 h 108"/>
                <a:gd name="T54" fmla="*/ 5 w 68"/>
                <a:gd name="T55" fmla="*/ 0 h 108"/>
                <a:gd name="T56" fmla="*/ 3 w 68"/>
                <a:gd name="T57" fmla="*/ 0 h 108"/>
                <a:gd name="T58" fmla="*/ 2 w 68"/>
                <a:gd name="T59" fmla="*/ 2 h 108"/>
                <a:gd name="T60" fmla="*/ 1 w 68"/>
                <a:gd name="T61" fmla="*/ 4 h 108"/>
                <a:gd name="T62" fmla="*/ 0 w 68"/>
                <a:gd name="T63" fmla="*/ 5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108"/>
                <a:gd name="T98" fmla="*/ 68 w 68"/>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108">
                  <a:moveTo>
                    <a:pt x="1" y="7"/>
                  </a:moveTo>
                  <a:lnTo>
                    <a:pt x="3" y="14"/>
                  </a:lnTo>
                  <a:lnTo>
                    <a:pt x="5" y="20"/>
                  </a:lnTo>
                  <a:lnTo>
                    <a:pt x="10" y="26"/>
                  </a:lnTo>
                  <a:lnTo>
                    <a:pt x="14" y="30"/>
                  </a:lnTo>
                  <a:lnTo>
                    <a:pt x="19" y="34"/>
                  </a:lnTo>
                  <a:lnTo>
                    <a:pt x="24" y="37"/>
                  </a:lnTo>
                  <a:lnTo>
                    <a:pt x="30" y="41"/>
                  </a:lnTo>
                  <a:lnTo>
                    <a:pt x="36" y="46"/>
                  </a:lnTo>
                  <a:lnTo>
                    <a:pt x="41" y="51"/>
                  </a:lnTo>
                  <a:lnTo>
                    <a:pt x="45" y="58"/>
                  </a:lnTo>
                  <a:lnTo>
                    <a:pt x="50" y="64"/>
                  </a:lnTo>
                  <a:lnTo>
                    <a:pt x="52" y="70"/>
                  </a:lnTo>
                  <a:lnTo>
                    <a:pt x="55" y="78"/>
                  </a:lnTo>
                  <a:lnTo>
                    <a:pt x="56" y="85"/>
                  </a:lnTo>
                  <a:lnTo>
                    <a:pt x="57" y="93"/>
                  </a:lnTo>
                  <a:lnTo>
                    <a:pt x="56" y="101"/>
                  </a:lnTo>
                  <a:lnTo>
                    <a:pt x="56" y="102"/>
                  </a:lnTo>
                  <a:lnTo>
                    <a:pt x="57" y="103"/>
                  </a:lnTo>
                  <a:lnTo>
                    <a:pt x="57" y="104"/>
                  </a:lnTo>
                  <a:lnTo>
                    <a:pt x="57" y="105"/>
                  </a:lnTo>
                  <a:lnTo>
                    <a:pt x="58" y="106"/>
                  </a:lnTo>
                  <a:lnTo>
                    <a:pt x="59" y="106"/>
                  </a:lnTo>
                  <a:lnTo>
                    <a:pt x="60" y="107"/>
                  </a:lnTo>
                  <a:lnTo>
                    <a:pt x="61" y="107"/>
                  </a:lnTo>
                  <a:lnTo>
                    <a:pt x="63" y="107"/>
                  </a:lnTo>
                  <a:lnTo>
                    <a:pt x="64" y="106"/>
                  </a:lnTo>
                  <a:lnTo>
                    <a:pt x="65" y="105"/>
                  </a:lnTo>
                  <a:lnTo>
                    <a:pt x="65" y="104"/>
                  </a:lnTo>
                  <a:lnTo>
                    <a:pt x="66" y="103"/>
                  </a:lnTo>
                  <a:lnTo>
                    <a:pt x="66" y="102"/>
                  </a:lnTo>
                  <a:lnTo>
                    <a:pt x="66" y="101"/>
                  </a:lnTo>
                  <a:lnTo>
                    <a:pt x="67" y="88"/>
                  </a:lnTo>
                  <a:lnTo>
                    <a:pt x="65" y="76"/>
                  </a:lnTo>
                  <a:lnTo>
                    <a:pt x="61" y="64"/>
                  </a:lnTo>
                  <a:lnTo>
                    <a:pt x="56" y="53"/>
                  </a:lnTo>
                  <a:lnTo>
                    <a:pt x="48" y="43"/>
                  </a:lnTo>
                  <a:lnTo>
                    <a:pt x="39" y="35"/>
                  </a:lnTo>
                  <a:lnTo>
                    <a:pt x="30" y="27"/>
                  </a:lnTo>
                  <a:lnTo>
                    <a:pt x="20" y="19"/>
                  </a:lnTo>
                  <a:lnTo>
                    <a:pt x="18" y="18"/>
                  </a:lnTo>
                  <a:lnTo>
                    <a:pt x="17" y="16"/>
                  </a:lnTo>
                  <a:lnTo>
                    <a:pt x="15" y="15"/>
                  </a:lnTo>
                  <a:lnTo>
                    <a:pt x="14" y="13"/>
                  </a:lnTo>
                  <a:lnTo>
                    <a:pt x="12" y="11"/>
                  </a:lnTo>
                  <a:lnTo>
                    <a:pt x="11" y="9"/>
                  </a:lnTo>
                  <a:lnTo>
                    <a:pt x="11" y="6"/>
                  </a:lnTo>
                  <a:lnTo>
                    <a:pt x="10" y="4"/>
                  </a:lnTo>
                  <a:lnTo>
                    <a:pt x="10" y="3"/>
                  </a:lnTo>
                  <a:lnTo>
                    <a:pt x="10" y="2"/>
                  </a:lnTo>
                  <a:lnTo>
                    <a:pt x="9" y="1"/>
                  </a:lnTo>
                  <a:lnTo>
                    <a:pt x="8" y="0"/>
                  </a:lnTo>
                  <a:lnTo>
                    <a:pt x="7" y="0"/>
                  </a:lnTo>
                  <a:lnTo>
                    <a:pt x="6" y="0"/>
                  </a:lnTo>
                  <a:lnTo>
                    <a:pt x="5" y="0"/>
                  </a:lnTo>
                  <a:lnTo>
                    <a:pt x="4" y="0"/>
                  </a:lnTo>
                  <a:lnTo>
                    <a:pt x="3" y="0"/>
                  </a:lnTo>
                  <a:lnTo>
                    <a:pt x="3" y="1"/>
                  </a:lnTo>
                  <a:lnTo>
                    <a:pt x="2" y="2"/>
                  </a:lnTo>
                  <a:lnTo>
                    <a:pt x="1" y="3"/>
                  </a:lnTo>
                  <a:lnTo>
                    <a:pt x="1" y="4"/>
                  </a:lnTo>
                  <a:lnTo>
                    <a:pt x="0" y="5"/>
                  </a:lnTo>
                  <a:lnTo>
                    <a:pt x="1" y="7"/>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2" name="Freeform 213"/>
            <p:cNvSpPr>
              <a:spLocks/>
            </p:cNvSpPr>
            <p:nvPr/>
          </p:nvSpPr>
          <p:spPr bwMode="auto">
            <a:xfrm>
              <a:off x="934" y="2541"/>
              <a:ext cx="87" cy="43"/>
            </a:xfrm>
            <a:custGeom>
              <a:avLst/>
              <a:gdLst>
                <a:gd name="T0" fmla="*/ 10 w 87"/>
                <a:gd name="T1" fmla="*/ 12 h 43"/>
                <a:gd name="T2" fmla="*/ 20 w 87"/>
                <a:gd name="T3" fmla="*/ 11 h 43"/>
                <a:gd name="T4" fmla="*/ 29 w 87"/>
                <a:gd name="T5" fmla="*/ 11 h 43"/>
                <a:gd name="T6" fmla="*/ 38 w 87"/>
                <a:gd name="T7" fmla="*/ 11 h 43"/>
                <a:gd name="T8" fmla="*/ 46 w 87"/>
                <a:gd name="T9" fmla="*/ 18 h 43"/>
                <a:gd name="T10" fmla="*/ 55 w 87"/>
                <a:gd name="T11" fmla="*/ 24 h 43"/>
                <a:gd name="T12" fmla="*/ 64 w 87"/>
                <a:gd name="T13" fmla="*/ 30 h 43"/>
                <a:gd name="T14" fmla="*/ 72 w 87"/>
                <a:gd name="T15" fmla="*/ 36 h 43"/>
                <a:gd name="T16" fmla="*/ 77 w 87"/>
                <a:gd name="T17" fmla="*/ 41 h 43"/>
                <a:gd name="T18" fmla="*/ 79 w 87"/>
                <a:gd name="T19" fmla="*/ 42 h 43"/>
                <a:gd name="T20" fmla="*/ 82 w 87"/>
                <a:gd name="T21" fmla="*/ 42 h 43"/>
                <a:gd name="T22" fmla="*/ 83 w 87"/>
                <a:gd name="T23" fmla="*/ 41 h 43"/>
                <a:gd name="T24" fmla="*/ 84 w 87"/>
                <a:gd name="T25" fmla="*/ 40 h 43"/>
                <a:gd name="T26" fmla="*/ 85 w 87"/>
                <a:gd name="T27" fmla="*/ 38 h 43"/>
                <a:gd name="T28" fmla="*/ 85 w 87"/>
                <a:gd name="T29" fmla="*/ 36 h 43"/>
                <a:gd name="T30" fmla="*/ 85 w 87"/>
                <a:gd name="T31" fmla="*/ 34 h 43"/>
                <a:gd name="T32" fmla="*/ 79 w 87"/>
                <a:gd name="T33" fmla="*/ 29 h 43"/>
                <a:gd name="T34" fmla="*/ 69 w 87"/>
                <a:gd name="T35" fmla="*/ 21 h 43"/>
                <a:gd name="T36" fmla="*/ 58 w 87"/>
                <a:gd name="T37" fmla="*/ 13 h 43"/>
                <a:gd name="T38" fmla="*/ 47 w 87"/>
                <a:gd name="T39" fmla="*/ 6 h 43"/>
                <a:gd name="T40" fmla="*/ 38 w 87"/>
                <a:gd name="T41" fmla="*/ 1 h 43"/>
                <a:gd name="T42" fmla="*/ 29 w 87"/>
                <a:gd name="T43" fmla="*/ 0 h 43"/>
                <a:gd name="T44" fmla="*/ 20 w 87"/>
                <a:gd name="T45" fmla="*/ 1 h 43"/>
                <a:gd name="T46" fmla="*/ 10 w 87"/>
                <a:gd name="T47" fmla="*/ 2 h 43"/>
                <a:gd name="T48" fmla="*/ 4 w 87"/>
                <a:gd name="T49" fmla="*/ 2 h 43"/>
                <a:gd name="T50" fmla="*/ 3 w 87"/>
                <a:gd name="T51" fmla="*/ 3 h 43"/>
                <a:gd name="T52" fmla="*/ 1 w 87"/>
                <a:gd name="T53" fmla="*/ 4 h 43"/>
                <a:gd name="T54" fmla="*/ 0 w 87"/>
                <a:gd name="T55" fmla="*/ 6 h 43"/>
                <a:gd name="T56" fmla="*/ 0 w 87"/>
                <a:gd name="T57" fmla="*/ 8 h 43"/>
                <a:gd name="T58" fmla="*/ 1 w 87"/>
                <a:gd name="T59" fmla="*/ 11 h 43"/>
                <a:gd name="T60" fmla="*/ 3 w 87"/>
                <a:gd name="T61" fmla="*/ 11 h 43"/>
                <a:gd name="T62" fmla="*/ 4 w 87"/>
                <a:gd name="T63" fmla="*/ 12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43"/>
                <a:gd name="T98" fmla="*/ 87 w 87"/>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43">
                  <a:moveTo>
                    <a:pt x="5" y="12"/>
                  </a:moveTo>
                  <a:lnTo>
                    <a:pt x="10" y="12"/>
                  </a:lnTo>
                  <a:lnTo>
                    <a:pt x="15" y="12"/>
                  </a:lnTo>
                  <a:lnTo>
                    <a:pt x="20" y="11"/>
                  </a:lnTo>
                  <a:lnTo>
                    <a:pt x="24" y="11"/>
                  </a:lnTo>
                  <a:lnTo>
                    <a:pt x="29" y="11"/>
                  </a:lnTo>
                  <a:lnTo>
                    <a:pt x="33" y="11"/>
                  </a:lnTo>
                  <a:lnTo>
                    <a:pt x="38" y="11"/>
                  </a:lnTo>
                  <a:lnTo>
                    <a:pt x="41" y="14"/>
                  </a:lnTo>
                  <a:lnTo>
                    <a:pt x="46" y="18"/>
                  </a:lnTo>
                  <a:lnTo>
                    <a:pt x="50" y="21"/>
                  </a:lnTo>
                  <a:lnTo>
                    <a:pt x="55" y="24"/>
                  </a:lnTo>
                  <a:lnTo>
                    <a:pt x="59" y="27"/>
                  </a:lnTo>
                  <a:lnTo>
                    <a:pt x="64" y="30"/>
                  </a:lnTo>
                  <a:lnTo>
                    <a:pt x="68" y="33"/>
                  </a:lnTo>
                  <a:lnTo>
                    <a:pt x="72" y="36"/>
                  </a:lnTo>
                  <a:lnTo>
                    <a:pt x="76" y="40"/>
                  </a:lnTo>
                  <a:lnTo>
                    <a:pt x="77" y="41"/>
                  </a:lnTo>
                  <a:lnTo>
                    <a:pt x="78" y="41"/>
                  </a:lnTo>
                  <a:lnTo>
                    <a:pt x="79" y="42"/>
                  </a:lnTo>
                  <a:lnTo>
                    <a:pt x="80" y="42"/>
                  </a:lnTo>
                  <a:lnTo>
                    <a:pt x="82" y="42"/>
                  </a:lnTo>
                  <a:lnTo>
                    <a:pt x="82" y="41"/>
                  </a:lnTo>
                  <a:lnTo>
                    <a:pt x="83" y="41"/>
                  </a:lnTo>
                  <a:lnTo>
                    <a:pt x="84" y="40"/>
                  </a:lnTo>
                  <a:lnTo>
                    <a:pt x="85" y="39"/>
                  </a:lnTo>
                  <a:lnTo>
                    <a:pt x="85" y="38"/>
                  </a:lnTo>
                  <a:lnTo>
                    <a:pt x="86" y="37"/>
                  </a:lnTo>
                  <a:lnTo>
                    <a:pt x="85" y="36"/>
                  </a:lnTo>
                  <a:lnTo>
                    <a:pt x="85" y="35"/>
                  </a:lnTo>
                  <a:lnTo>
                    <a:pt x="85" y="34"/>
                  </a:lnTo>
                  <a:lnTo>
                    <a:pt x="84" y="33"/>
                  </a:lnTo>
                  <a:lnTo>
                    <a:pt x="79" y="29"/>
                  </a:lnTo>
                  <a:lnTo>
                    <a:pt x="73" y="25"/>
                  </a:lnTo>
                  <a:lnTo>
                    <a:pt x="69" y="21"/>
                  </a:lnTo>
                  <a:lnTo>
                    <a:pt x="64" y="17"/>
                  </a:lnTo>
                  <a:lnTo>
                    <a:pt x="58" y="13"/>
                  </a:lnTo>
                  <a:lnTo>
                    <a:pt x="53" y="10"/>
                  </a:lnTo>
                  <a:lnTo>
                    <a:pt x="47" y="6"/>
                  </a:lnTo>
                  <a:lnTo>
                    <a:pt x="42" y="2"/>
                  </a:lnTo>
                  <a:lnTo>
                    <a:pt x="38" y="1"/>
                  </a:lnTo>
                  <a:lnTo>
                    <a:pt x="33" y="0"/>
                  </a:lnTo>
                  <a:lnTo>
                    <a:pt x="29" y="0"/>
                  </a:lnTo>
                  <a:lnTo>
                    <a:pt x="24" y="0"/>
                  </a:lnTo>
                  <a:lnTo>
                    <a:pt x="20" y="1"/>
                  </a:lnTo>
                  <a:lnTo>
                    <a:pt x="15" y="2"/>
                  </a:lnTo>
                  <a:lnTo>
                    <a:pt x="10" y="2"/>
                  </a:lnTo>
                  <a:lnTo>
                    <a:pt x="5" y="2"/>
                  </a:lnTo>
                  <a:lnTo>
                    <a:pt x="4" y="2"/>
                  </a:lnTo>
                  <a:lnTo>
                    <a:pt x="3" y="3"/>
                  </a:lnTo>
                  <a:lnTo>
                    <a:pt x="2" y="3"/>
                  </a:lnTo>
                  <a:lnTo>
                    <a:pt x="1" y="4"/>
                  </a:lnTo>
                  <a:lnTo>
                    <a:pt x="1" y="6"/>
                  </a:lnTo>
                  <a:lnTo>
                    <a:pt x="0" y="6"/>
                  </a:lnTo>
                  <a:lnTo>
                    <a:pt x="0" y="7"/>
                  </a:lnTo>
                  <a:lnTo>
                    <a:pt x="0" y="8"/>
                  </a:lnTo>
                  <a:lnTo>
                    <a:pt x="1" y="9"/>
                  </a:lnTo>
                  <a:lnTo>
                    <a:pt x="1" y="11"/>
                  </a:lnTo>
                  <a:lnTo>
                    <a:pt x="2" y="11"/>
                  </a:lnTo>
                  <a:lnTo>
                    <a:pt x="3" y="11"/>
                  </a:lnTo>
                  <a:lnTo>
                    <a:pt x="4" y="12"/>
                  </a:lnTo>
                  <a:lnTo>
                    <a:pt x="5" y="1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3" name="Freeform 214"/>
            <p:cNvSpPr>
              <a:spLocks/>
            </p:cNvSpPr>
            <p:nvPr/>
          </p:nvSpPr>
          <p:spPr bwMode="auto">
            <a:xfrm>
              <a:off x="996" y="2624"/>
              <a:ext cx="84" cy="98"/>
            </a:xfrm>
            <a:custGeom>
              <a:avLst/>
              <a:gdLst>
                <a:gd name="T0" fmla="*/ 0 w 84"/>
                <a:gd name="T1" fmla="*/ 3 h 98"/>
                <a:gd name="T2" fmla="*/ 4 w 84"/>
                <a:gd name="T3" fmla="*/ 9 h 98"/>
                <a:gd name="T4" fmla="*/ 10 w 84"/>
                <a:gd name="T5" fmla="*/ 15 h 98"/>
                <a:gd name="T6" fmla="*/ 14 w 84"/>
                <a:gd name="T7" fmla="*/ 20 h 98"/>
                <a:gd name="T8" fmla="*/ 20 w 84"/>
                <a:gd name="T9" fmla="*/ 25 h 98"/>
                <a:gd name="T10" fmla="*/ 25 w 84"/>
                <a:gd name="T11" fmla="*/ 31 h 98"/>
                <a:gd name="T12" fmla="*/ 30 w 84"/>
                <a:gd name="T13" fmla="*/ 35 h 98"/>
                <a:gd name="T14" fmla="*/ 36 w 84"/>
                <a:gd name="T15" fmla="*/ 41 h 98"/>
                <a:gd name="T16" fmla="*/ 41 w 84"/>
                <a:gd name="T17" fmla="*/ 45 h 98"/>
                <a:gd name="T18" fmla="*/ 44 w 84"/>
                <a:gd name="T19" fmla="*/ 53 h 98"/>
                <a:gd name="T20" fmla="*/ 46 w 84"/>
                <a:gd name="T21" fmla="*/ 63 h 98"/>
                <a:gd name="T22" fmla="*/ 49 w 84"/>
                <a:gd name="T23" fmla="*/ 71 h 98"/>
                <a:gd name="T24" fmla="*/ 54 w 84"/>
                <a:gd name="T25" fmla="*/ 79 h 98"/>
                <a:gd name="T26" fmla="*/ 58 w 84"/>
                <a:gd name="T27" fmla="*/ 86 h 98"/>
                <a:gd name="T28" fmla="*/ 64 w 84"/>
                <a:gd name="T29" fmla="*/ 92 h 98"/>
                <a:gd name="T30" fmla="*/ 71 w 84"/>
                <a:gd name="T31" fmla="*/ 95 h 98"/>
                <a:gd name="T32" fmla="*/ 81 w 84"/>
                <a:gd name="T33" fmla="*/ 97 h 98"/>
                <a:gd name="T34" fmla="*/ 82 w 84"/>
                <a:gd name="T35" fmla="*/ 97 h 98"/>
                <a:gd name="T36" fmla="*/ 82 w 84"/>
                <a:gd name="T37" fmla="*/ 96 h 98"/>
                <a:gd name="T38" fmla="*/ 83 w 84"/>
                <a:gd name="T39" fmla="*/ 96 h 98"/>
                <a:gd name="T40" fmla="*/ 83 w 84"/>
                <a:gd name="T41" fmla="*/ 95 h 98"/>
                <a:gd name="T42" fmla="*/ 83 w 84"/>
                <a:gd name="T43" fmla="*/ 94 h 98"/>
                <a:gd name="T44" fmla="*/ 83 w 84"/>
                <a:gd name="T45" fmla="*/ 93 h 98"/>
                <a:gd name="T46" fmla="*/ 82 w 84"/>
                <a:gd name="T47" fmla="*/ 93 h 98"/>
                <a:gd name="T48" fmla="*/ 81 w 84"/>
                <a:gd name="T49" fmla="*/ 93 h 98"/>
                <a:gd name="T50" fmla="*/ 81 w 84"/>
                <a:gd name="T51" fmla="*/ 92 h 98"/>
                <a:gd name="T52" fmla="*/ 72 w 84"/>
                <a:gd name="T53" fmla="*/ 92 h 98"/>
                <a:gd name="T54" fmla="*/ 65 w 84"/>
                <a:gd name="T55" fmla="*/ 88 h 98"/>
                <a:gd name="T56" fmla="*/ 60 w 84"/>
                <a:gd name="T57" fmla="*/ 82 h 98"/>
                <a:gd name="T58" fmla="*/ 55 w 84"/>
                <a:gd name="T59" fmla="*/ 75 h 98"/>
                <a:gd name="T60" fmla="*/ 52 w 84"/>
                <a:gd name="T61" fmla="*/ 67 h 98"/>
                <a:gd name="T62" fmla="*/ 49 w 84"/>
                <a:gd name="T63" fmla="*/ 59 h 98"/>
                <a:gd name="T64" fmla="*/ 46 w 84"/>
                <a:gd name="T65" fmla="*/ 50 h 98"/>
                <a:gd name="T66" fmla="*/ 44 w 84"/>
                <a:gd name="T67" fmla="*/ 43 h 98"/>
                <a:gd name="T68" fmla="*/ 37 w 84"/>
                <a:gd name="T69" fmla="*/ 38 h 98"/>
                <a:gd name="T70" fmla="*/ 32 w 84"/>
                <a:gd name="T71" fmla="*/ 33 h 98"/>
                <a:gd name="T72" fmla="*/ 27 w 84"/>
                <a:gd name="T73" fmla="*/ 28 h 98"/>
                <a:gd name="T74" fmla="*/ 22 w 84"/>
                <a:gd name="T75" fmla="*/ 23 h 98"/>
                <a:gd name="T76" fmla="*/ 17 w 84"/>
                <a:gd name="T77" fmla="*/ 18 h 98"/>
                <a:gd name="T78" fmla="*/ 12 w 84"/>
                <a:gd name="T79" fmla="*/ 13 h 98"/>
                <a:gd name="T80" fmla="*/ 7 w 84"/>
                <a:gd name="T81" fmla="*/ 6 h 98"/>
                <a:gd name="T82" fmla="*/ 4 w 84"/>
                <a:gd name="T83" fmla="*/ 1 h 98"/>
                <a:gd name="T84" fmla="*/ 3 w 84"/>
                <a:gd name="T85" fmla="*/ 1 h 98"/>
                <a:gd name="T86" fmla="*/ 3 w 84"/>
                <a:gd name="T87" fmla="*/ 0 h 98"/>
                <a:gd name="T88" fmla="*/ 2 w 84"/>
                <a:gd name="T89" fmla="*/ 0 h 98"/>
                <a:gd name="T90" fmla="*/ 1 w 84"/>
                <a:gd name="T91" fmla="*/ 0 h 98"/>
                <a:gd name="T92" fmla="*/ 0 w 84"/>
                <a:gd name="T93" fmla="*/ 1 h 98"/>
                <a:gd name="T94" fmla="*/ 0 w 84"/>
                <a:gd name="T95" fmla="*/ 2 h 98"/>
                <a:gd name="T96" fmla="*/ 0 w 84"/>
                <a:gd name="T97" fmla="*/ 3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
                <a:gd name="T148" fmla="*/ 0 h 98"/>
                <a:gd name="T149" fmla="*/ 84 w 84"/>
                <a:gd name="T150" fmla="*/ 98 h 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 h="98">
                  <a:moveTo>
                    <a:pt x="0" y="3"/>
                  </a:moveTo>
                  <a:lnTo>
                    <a:pt x="4" y="9"/>
                  </a:lnTo>
                  <a:lnTo>
                    <a:pt x="10" y="15"/>
                  </a:lnTo>
                  <a:lnTo>
                    <a:pt x="14" y="20"/>
                  </a:lnTo>
                  <a:lnTo>
                    <a:pt x="20" y="25"/>
                  </a:lnTo>
                  <a:lnTo>
                    <a:pt x="25" y="31"/>
                  </a:lnTo>
                  <a:lnTo>
                    <a:pt x="30" y="35"/>
                  </a:lnTo>
                  <a:lnTo>
                    <a:pt x="36" y="41"/>
                  </a:lnTo>
                  <a:lnTo>
                    <a:pt x="41" y="45"/>
                  </a:lnTo>
                  <a:lnTo>
                    <a:pt x="44" y="53"/>
                  </a:lnTo>
                  <a:lnTo>
                    <a:pt x="46" y="63"/>
                  </a:lnTo>
                  <a:lnTo>
                    <a:pt x="49" y="71"/>
                  </a:lnTo>
                  <a:lnTo>
                    <a:pt x="54" y="79"/>
                  </a:lnTo>
                  <a:lnTo>
                    <a:pt x="58" y="86"/>
                  </a:lnTo>
                  <a:lnTo>
                    <a:pt x="64" y="92"/>
                  </a:lnTo>
                  <a:lnTo>
                    <a:pt x="71" y="95"/>
                  </a:lnTo>
                  <a:lnTo>
                    <a:pt x="81" y="97"/>
                  </a:lnTo>
                  <a:lnTo>
                    <a:pt x="82" y="97"/>
                  </a:lnTo>
                  <a:lnTo>
                    <a:pt x="82" y="96"/>
                  </a:lnTo>
                  <a:lnTo>
                    <a:pt x="83" y="96"/>
                  </a:lnTo>
                  <a:lnTo>
                    <a:pt x="83" y="95"/>
                  </a:lnTo>
                  <a:lnTo>
                    <a:pt x="83" y="94"/>
                  </a:lnTo>
                  <a:lnTo>
                    <a:pt x="83" y="93"/>
                  </a:lnTo>
                  <a:lnTo>
                    <a:pt x="82" y="93"/>
                  </a:lnTo>
                  <a:lnTo>
                    <a:pt x="81" y="93"/>
                  </a:lnTo>
                  <a:lnTo>
                    <a:pt x="81" y="92"/>
                  </a:lnTo>
                  <a:lnTo>
                    <a:pt x="72" y="92"/>
                  </a:lnTo>
                  <a:lnTo>
                    <a:pt x="65" y="88"/>
                  </a:lnTo>
                  <a:lnTo>
                    <a:pt x="60" y="82"/>
                  </a:lnTo>
                  <a:lnTo>
                    <a:pt x="55" y="75"/>
                  </a:lnTo>
                  <a:lnTo>
                    <a:pt x="52" y="67"/>
                  </a:lnTo>
                  <a:lnTo>
                    <a:pt x="49" y="59"/>
                  </a:lnTo>
                  <a:lnTo>
                    <a:pt x="46" y="50"/>
                  </a:lnTo>
                  <a:lnTo>
                    <a:pt x="44" y="43"/>
                  </a:lnTo>
                  <a:lnTo>
                    <a:pt x="37" y="38"/>
                  </a:lnTo>
                  <a:lnTo>
                    <a:pt x="32" y="33"/>
                  </a:lnTo>
                  <a:lnTo>
                    <a:pt x="27" y="28"/>
                  </a:lnTo>
                  <a:lnTo>
                    <a:pt x="22" y="23"/>
                  </a:lnTo>
                  <a:lnTo>
                    <a:pt x="17" y="18"/>
                  </a:lnTo>
                  <a:lnTo>
                    <a:pt x="12" y="13"/>
                  </a:lnTo>
                  <a:lnTo>
                    <a:pt x="7" y="6"/>
                  </a:lnTo>
                  <a:lnTo>
                    <a:pt x="4" y="1"/>
                  </a:lnTo>
                  <a:lnTo>
                    <a:pt x="3" y="1"/>
                  </a:lnTo>
                  <a:lnTo>
                    <a:pt x="3" y="0"/>
                  </a:lnTo>
                  <a:lnTo>
                    <a:pt x="2" y="0"/>
                  </a:lnTo>
                  <a:lnTo>
                    <a:pt x="1" y="0"/>
                  </a:lnTo>
                  <a:lnTo>
                    <a:pt x="0" y="1"/>
                  </a:lnTo>
                  <a:lnTo>
                    <a:pt x="0" y="2"/>
                  </a:lnTo>
                  <a:lnTo>
                    <a:pt x="0"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4" name="Freeform 215"/>
            <p:cNvSpPr>
              <a:spLocks/>
            </p:cNvSpPr>
            <p:nvPr/>
          </p:nvSpPr>
          <p:spPr bwMode="auto">
            <a:xfrm>
              <a:off x="1003" y="2635"/>
              <a:ext cx="54" cy="32"/>
            </a:xfrm>
            <a:custGeom>
              <a:avLst/>
              <a:gdLst>
                <a:gd name="T0" fmla="*/ 1 w 54"/>
                <a:gd name="T1" fmla="*/ 2 h 32"/>
                <a:gd name="T2" fmla="*/ 6 w 54"/>
                <a:gd name="T3" fmla="*/ 6 h 32"/>
                <a:gd name="T4" fmla="*/ 12 w 54"/>
                <a:gd name="T5" fmla="*/ 9 h 32"/>
                <a:gd name="T6" fmla="*/ 18 w 54"/>
                <a:gd name="T7" fmla="*/ 11 h 32"/>
                <a:gd name="T8" fmla="*/ 24 w 54"/>
                <a:gd name="T9" fmla="*/ 14 h 32"/>
                <a:gd name="T10" fmla="*/ 29 w 54"/>
                <a:gd name="T11" fmla="*/ 17 h 32"/>
                <a:gd name="T12" fmla="*/ 34 w 54"/>
                <a:gd name="T13" fmla="*/ 20 h 32"/>
                <a:gd name="T14" fmla="*/ 40 w 54"/>
                <a:gd name="T15" fmla="*/ 23 h 32"/>
                <a:gd name="T16" fmla="*/ 47 w 54"/>
                <a:gd name="T17" fmla="*/ 26 h 32"/>
                <a:gd name="T18" fmla="*/ 47 w 54"/>
                <a:gd name="T19" fmla="*/ 26 h 32"/>
                <a:gd name="T20" fmla="*/ 48 w 54"/>
                <a:gd name="T21" fmla="*/ 26 h 32"/>
                <a:gd name="T22" fmla="*/ 48 w 54"/>
                <a:gd name="T23" fmla="*/ 27 h 32"/>
                <a:gd name="T24" fmla="*/ 49 w 54"/>
                <a:gd name="T25" fmla="*/ 27 h 32"/>
                <a:gd name="T26" fmla="*/ 49 w 54"/>
                <a:gd name="T27" fmla="*/ 28 h 32"/>
                <a:gd name="T28" fmla="*/ 50 w 54"/>
                <a:gd name="T29" fmla="*/ 29 h 32"/>
                <a:gd name="T30" fmla="*/ 50 w 54"/>
                <a:gd name="T31" fmla="*/ 29 h 32"/>
                <a:gd name="T32" fmla="*/ 50 w 54"/>
                <a:gd name="T33" fmla="*/ 30 h 32"/>
                <a:gd name="T34" fmla="*/ 50 w 54"/>
                <a:gd name="T35" fmla="*/ 31 h 32"/>
                <a:gd name="T36" fmla="*/ 50 w 54"/>
                <a:gd name="T37" fmla="*/ 31 h 32"/>
                <a:gd name="T38" fmla="*/ 51 w 54"/>
                <a:gd name="T39" fmla="*/ 31 h 32"/>
                <a:gd name="T40" fmla="*/ 52 w 54"/>
                <a:gd name="T41" fmla="*/ 31 h 32"/>
                <a:gd name="T42" fmla="*/ 52 w 54"/>
                <a:gd name="T43" fmla="*/ 30 h 32"/>
                <a:gd name="T44" fmla="*/ 53 w 54"/>
                <a:gd name="T45" fmla="*/ 30 h 32"/>
                <a:gd name="T46" fmla="*/ 53 w 54"/>
                <a:gd name="T47" fmla="*/ 29 h 32"/>
                <a:gd name="T48" fmla="*/ 53 w 54"/>
                <a:gd name="T49" fmla="*/ 29 h 32"/>
                <a:gd name="T50" fmla="*/ 52 w 54"/>
                <a:gd name="T51" fmla="*/ 29 h 32"/>
                <a:gd name="T52" fmla="*/ 52 w 54"/>
                <a:gd name="T53" fmla="*/ 28 h 32"/>
                <a:gd name="T54" fmla="*/ 52 w 54"/>
                <a:gd name="T55" fmla="*/ 27 h 32"/>
                <a:gd name="T56" fmla="*/ 52 w 54"/>
                <a:gd name="T57" fmla="*/ 26 h 32"/>
                <a:gd name="T58" fmla="*/ 51 w 54"/>
                <a:gd name="T59" fmla="*/ 26 h 32"/>
                <a:gd name="T60" fmla="*/ 51 w 54"/>
                <a:gd name="T61" fmla="*/ 25 h 32"/>
                <a:gd name="T62" fmla="*/ 50 w 54"/>
                <a:gd name="T63" fmla="*/ 24 h 32"/>
                <a:gd name="T64" fmla="*/ 45 w 54"/>
                <a:gd name="T65" fmla="*/ 21 h 32"/>
                <a:gd name="T66" fmla="*/ 39 w 54"/>
                <a:gd name="T67" fmla="*/ 18 h 32"/>
                <a:gd name="T68" fmla="*/ 32 w 54"/>
                <a:gd name="T69" fmla="*/ 15 h 32"/>
                <a:gd name="T70" fmla="*/ 26 w 54"/>
                <a:gd name="T71" fmla="*/ 12 h 32"/>
                <a:gd name="T72" fmla="*/ 20 w 54"/>
                <a:gd name="T73" fmla="*/ 9 h 32"/>
                <a:gd name="T74" fmla="*/ 14 w 54"/>
                <a:gd name="T75" fmla="*/ 6 h 32"/>
                <a:gd name="T76" fmla="*/ 8 w 54"/>
                <a:gd name="T77" fmla="*/ 3 h 32"/>
                <a:gd name="T78" fmla="*/ 3 w 54"/>
                <a:gd name="T79" fmla="*/ 0 h 32"/>
                <a:gd name="T80" fmla="*/ 2 w 54"/>
                <a:gd name="T81" fmla="*/ 0 h 32"/>
                <a:gd name="T82" fmla="*/ 1 w 54"/>
                <a:gd name="T83" fmla="*/ 0 h 32"/>
                <a:gd name="T84" fmla="*/ 0 w 54"/>
                <a:gd name="T85" fmla="*/ 0 h 32"/>
                <a:gd name="T86" fmla="*/ 0 w 54"/>
                <a:gd name="T87" fmla="*/ 1 h 32"/>
                <a:gd name="T88" fmla="*/ 0 w 54"/>
                <a:gd name="T89" fmla="*/ 2 h 32"/>
                <a:gd name="T90" fmla="*/ 0 w 54"/>
                <a:gd name="T91" fmla="*/ 2 h 32"/>
                <a:gd name="T92" fmla="*/ 1 w 54"/>
                <a:gd name="T93" fmla="*/ 2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4"/>
                <a:gd name="T142" fmla="*/ 0 h 32"/>
                <a:gd name="T143" fmla="*/ 54 w 54"/>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4" h="32">
                  <a:moveTo>
                    <a:pt x="1" y="2"/>
                  </a:moveTo>
                  <a:lnTo>
                    <a:pt x="6" y="6"/>
                  </a:lnTo>
                  <a:lnTo>
                    <a:pt x="12" y="9"/>
                  </a:lnTo>
                  <a:lnTo>
                    <a:pt x="18" y="11"/>
                  </a:lnTo>
                  <a:lnTo>
                    <a:pt x="24" y="14"/>
                  </a:lnTo>
                  <a:lnTo>
                    <a:pt x="29" y="17"/>
                  </a:lnTo>
                  <a:lnTo>
                    <a:pt x="34" y="20"/>
                  </a:lnTo>
                  <a:lnTo>
                    <a:pt x="40" y="23"/>
                  </a:lnTo>
                  <a:lnTo>
                    <a:pt x="47" y="26"/>
                  </a:lnTo>
                  <a:lnTo>
                    <a:pt x="48" y="26"/>
                  </a:lnTo>
                  <a:lnTo>
                    <a:pt x="48" y="27"/>
                  </a:lnTo>
                  <a:lnTo>
                    <a:pt x="49" y="27"/>
                  </a:lnTo>
                  <a:lnTo>
                    <a:pt x="49" y="28"/>
                  </a:lnTo>
                  <a:lnTo>
                    <a:pt x="50" y="29"/>
                  </a:lnTo>
                  <a:lnTo>
                    <a:pt x="50" y="30"/>
                  </a:lnTo>
                  <a:lnTo>
                    <a:pt x="50" y="31"/>
                  </a:lnTo>
                  <a:lnTo>
                    <a:pt x="51" y="31"/>
                  </a:lnTo>
                  <a:lnTo>
                    <a:pt x="52" y="31"/>
                  </a:lnTo>
                  <a:lnTo>
                    <a:pt x="52" y="30"/>
                  </a:lnTo>
                  <a:lnTo>
                    <a:pt x="53" y="30"/>
                  </a:lnTo>
                  <a:lnTo>
                    <a:pt x="53" y="29"/>
                  </a:lnTo>
                  <a:lnTo>
                    <a:pt x="52" y="29"/>
                  </a:lnTo>
                  <a:lnTo>
                    <a:pt x="52" y="28"/>
                  </a:lnTo>
                  <a:lnTo>
                    <a:pt x="52" y="27"/>
                  </a:lnTo>
                  <a:lnTo>
                    <a:pt x="52" y="26"/>
                  </a:lnTo>
                  <a:lnTo>
                    <a:pt x="51" y="26"/>
                  </a:lnTo>
                  <a:lnTo>
                    <a:pt x="51" y="25"/>
                  </a:lnTo>
                  <a:lnTo>
                    <a:pt x="50" y="24"/>
                  </a:lnTo>
                  <a:lnTo>
                    <a:pt x="45" y="21"/>
                  </a:lnTo>
                  <a:lnTo>
                    <a:pt x="39" y="18"/>
                  </a:lnTo>
                  <a:lnTo>
                    <a:pt x="32" y="15"/>
                  </a:lnTo>
                  <a:lnTo>
                    <a:pt x="26" y="12"/>
                  </a:lnTo>
                  <a:lnTo>
                    <a:pt x="20" y="9"/>
                  </a:lnTo>
                  <a:lnTo>
                    <a:pt x="14" y="6"/>
                  </a:lnTo>
                  <a:lnTo>
                    <a:pt x="8" y="3"/>
                  </a:lnTo>
                  <a:lnTo>
                    <a:pt x="3" y="0"/>
                  </a:lnTo>
                  <a:lnTo>
                    <a:pt x="2" y="0"/>
                  </a:lnTo>
                  <a:lnTo>
                    <a:pt x="1" y="0"/>
                  </a:lnTo>
                  <a:lnTo>
                    <a:pt x="0" y="0"/>
                  </a:lnTo>
                  <a:lnTo>
                    <a:pt x="0" y="1"/>
                  </a:lnTo>
                  <a:lnTo>
                    <a:pt x="0" y="2"/>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5" name="Freeform 216"/>
            <p:cNvSpPr>
              <a:spLocks/>
            </p:cNvSpPr>
            <p:nvPr/>
          </p:nvSpPr>
          <p:spPr bwMode="auto">
            <a:xfrm>
              <a:off x="1004" y="2667"/>
              <a:ext cx="23" cy="27"/>
            </a:xfrm>
            <a:custGeom>
              <a:avLst/>
              <a:gdLst>
                <a:gd name="T0" fmla="*/ 0 w 23"/>
                <a:gd name="T1" fmla="*/ 1 h 27"/>
                <a:gd name="T2" fmla="*/ 0 w 23"/>
                <a:gd name="T3" fmla="*/ 2 h 27"/>
                <a:gd name="T4" fmla="*/ 0 w 23"/>
                <a:gd name="T5" fmla="*/ 4 h 27"/>
                <a:gd name="T6" fmla="*/ 0 w 23"/>
                <a:gd name="T7" fmla="*/ 5 h 27"/>
                <a:gd name="T8" fmla="*/ 0 w 23"/>
                <a:gd name="T9" fmla="*/ 7 h 27"/>
                <a:gd name="T10" fmla="*/ 0 w 23"/>
                <a:gd name="T11" fmla="*/ 7 h 27"/>
                <a:gd name="T12" fmla="*/ 0 w 23"/>
                <a:gd name="T13" fmla="*/ 9 h 27"/>
                <a:gd name="T14" fmla="*/ 0 w 23"/>
                <a:gd name="T15" fmla="*/ 10 h 27"/>
                <a:gd name="T16" fmla="*/ 0 w 23"/>
                <a:gd name="T17" fmla="*/ 11 h 27"/>
                <a:gd name="T18" fmla="*/ 1 w 23"/>
                <a:gd name="T19" fmla="*/ 14 h 27"/>
                <a:gd name="T20" fmla="*/ 1 w 23"/>
                <a:gd name="T21" fmla="*/ 15 h 27"/>
                <a:gd name="T22" fmla="*/ 2 w 23"/>
                <a:gd name="T23" fmla="*/ 15 h 27"/>
                <a:gd name="T24" fmla="*/ 6 w 23"/>
                <a:gd name="T25" fmla="*/ 18 h 27"/>
                <a:gd name="T26" fmla="*/ 7 w 23"/>
                <a:gd name="T27" fmla="*/ 20 h 27"/>
                <a:gd name="T28" fmla="*/ 9 w 23"/>
                <a:gd name="T29" fmla="*/ 20 h 27"/>
                <a:gd name="T30" fmla="*/ 11 w 23"/>
                <a:gd name="T31" fmla="*/ 21 h 27"/>
                <a:gd name="T32" fmla="*/ 12 w 23"/>
                <a:gd name="T33" fmla="*/ 22 h 27"/>
                <a:gd name="T34" fmla="*/ 14 w 23"/>
                <a:gd name="T35" fmla="*/ 22 h 27"/>
                <a:gd name="T36" fmla="*/ 17 w 23"/>
                <a:gd name="T37" fmla="*/ 23 h 27"/>
                <a:gd name="T38" fmla="*/ 18 w 23"/>
                <a:gd name="T39" fmla="*/ 24 h 27"/>
                <a:gd name="T40" fmla="*/ 20 w 23"/>
                <a:gd name="T41" fmla="*/ 25 h 27"/>
                <a:gd name="T42" fmla="*/ 20 w 23"/>
                <a:gd name="T43" fmla="*/ 26 h 27"/>
                <a:gd name="T44" fmla="*/ 21 w 23"/>
                <a:gd name="T45" fmla="*/ 26 h 27"/>
                <a:gd name="T46" fmla="*/ 21 w 23"/>
                <a:gd name="T47" fmla="*/ 26 h 27"/>
                <a:gd name="T48" fmla="*/ 22 w 23"/>
                <a:gd name="T49" fmla="*/ 25 h 27"/>
                <a:gd name="T50" fmla="*/ 22 w 23"/>
                <a:gd name="T51" fmla="*/ 25 h 27"/>
                <a:gd name="T52" fmla="*/ 22 w 23"/>
                <a:gd name="T53" fmla="*/ 24 h 27"/>
                <a:gd name="T54" fmla="*/ 22 w 23"/>
                <a:gd name="T55" fmla="*/ 23 h 27"/>
                <a:gd name="T56" fmla="*/ 21 w 23"/>
                <a:gd name="T57" fmla="*/ 22 h 27"/>
                <a:gd name="T58" fmla="*/ 19 w 23"/>
                <a:gd name="T59" fmla="*/ 20 h 27"/>
                <a:gd name="T60" fmla="*/ 18 w 23"/>
                <a:gd name="T61" fmla="*/ 20 h 27"/>
                <a:gd name="T62" fmla="*/ 17 w 23"/>
                <a:gd name="T63" fmla="*/ 20 h 27"/>
                <a:gd name="T64" fmla="*/ 14 w 23"/>
                <a:gd name="T65" fmla="*/ 19 h 27"/>
                <a:gd name="T66" fmla="*/ 13 w 23"/>
                <a:gd name="T67" fmla="*/ 18 h 27"/>
                <a:gd name="T68" fmla="*/ 11 w 23"/>
                <a:gd name="T69" fmla="*/ 18 h 27"/>
                <a:gd name="T70" fmla="*/ 10 w 23"/>
                <a:gd name="T71" fmla="*/ 17 h 27"/>
                <a:gd name="T72" fmla="*/ 3 w 23"/>
                <a:gd name="T73" fmla="*/ 12 h 27"/>
                <a:gd name="T74" fmla="*/ 4 w 23"/>
                <a:gd name="T75" fmla="*/ 14 h 27"/>
                <a:gd name="T76" fmla="*/ 3 w 23"/>
                <a:gd name="T77" fmla="*/ 7 h 27"/>
                <a:gd name="T78" fmla="*/ 3 w 23"/>
                <a:gd name="T79" fmla="*/ 7 h 27"/>
                <a:gd name="T80" fmla="*/ 3 w 23"/>
                <a:gd name="T81" fmla="*/ 6 h 27"/>
                <a:gd name="T82" fmla="*/ 3 w 23"/>
                <a:gd name="T83" fmla="*/ 5 h 27"/>
                <a:gd name="T84" fmla="*/ 3 w 23"/>
                <a:gd name="T85" fmla="*/ 4 h 27"/>
                <a:gd name="T86" fmla="*/ 3 w 23"/>
                <a:gd name="T87" fmla="*/ 4 h 27"/>
                <a:gd name="T88" fmla="*/ 3 w 23"/>
                <a:gd name="T89" fmla="*/ 3 h 27"/>
                <a:gd name="T90" fmla="*/ 3 w 23"/>
                <a:gd name="T91" fmla="*/ 2 h 27"/>
                <a:gd name="T92" fmla="*/ 3 w 23"/>
                <a:gd name="T93" fmla="*/ 1 h 27"/>
                <a:gd name="T94" fmla="*/ 3 w 23"/>
                <a:gd name="T95" fmla="*/ 1 h 27"/>
                <a:gd name="T96" fmla="*/ 3 w 23"/>
                <a:gd name="T97" fmla="*/ 0 h 27"/>
                <a:gd name="T98" fmla="*/ 2 w 23"/>
                <a:gd name="T99" fmla="*/ 0 h 27"/>
                <a:gd name="T100" fmla="*/ 1 w 23"/>
                <a:gd name="T101" fmla="*/ 0 h 27"/>
                <a:gd name="T102" fmla="*/ 1 w 23"/>
                <a:gd name="T103" fmla="*/ 0 h 27"/>
                <a:gd name="T104" fmla="*/ 0 w 23"/>
                <a:gd name="T105" fmla="*/ 0 h 27"/>
                <a:gd name="T106" fmla="*/ 0 w 23"/>
                <a:gd name="T107" fmla="*/ 1 h 27"/>
                <a:gd name="T108" fmla="*/ 0 w 23"/>
                <a:gd name="T109" fmla="*/ 1 h 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
                <a:gd name="T166" fmla="*/ 0 h 27"/>
                <a:gd name="T167" fmla="*/ 23 w 23"/>
                <a:gd name="T168" fmla="*/ 27 h 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 h="27">
                  <a:moveTo>
                    <a:pt x="0" y="1"/>
                  </a:moveTo>
                  <a:lnTo>
                    <a:pt x="0" y="2"/>
                  </a:lnTo>
                  <a:lnTo>
                    <a:pt x="0" y="4"/>
                  </a:lnTo>
                  <a:lnTo>
                    <a:pt x="0" y="5"/>
                  </a:lnTo>
                  <a:lnTo>
                    <a:pt x="0" y="7"/>
                  </a:lnTo>
                  <a:lnTo>
                    <a:pt x="0" y="9"/>
                  </a:lnTo>
                  <a:lnTo>
                    <a:pt x="0" y="10"/>
                  </a:lnTo>
                  <a:lnTo>
                    <a:pt x="0" y="11"/>
                  </a:lnTo>
                  <a:lnTo>
                    <a:pt x="1" y="14"/>
                  </a:lnTo>
                  <a:lnTo>
                    <a:pt x="1" y="15"/>
                  </a:lnTo>
                  <a:lnTo>
                    <a:pt x="2" y="15"/>
                  </a:lnTo>
                  <a:lnTo>
                    <a:pt x="6" y="18"/>
                  </a:lnTo>
                  <a:lnTo>
                    <a:pt x="7" y="20"/>
                  </a:lnTo>
                  <a:lnTo>
                    <a:pt x="9" y="20"/>
                  </a:lnTo>
                  <a:lnTo>
                    <a:pt x="11" y="21"/>
                  </a:lnTo>
                  <a:lnTo>
                    <a:pt x="12" y="22"/>
                  </a:lnTo>
                  <a:lnTo>
                    <a:pt x="14" y="22"/>
                  </a:lnTo>
                  <a:lnTo>
                    <a:pt x="17" y="23"/>
                  </a:lnTo>
                  <a:lnTo>
                    <a:pt x="18" y="24"/>
                  </a:lnTo>
                  <a:lnTo>
                    <a:pt x="20" y="25"/>
                  </a:lnTo>
                  <a:lnTo>
                    <a:pt x="20" y="26"/>
                  </a:lnTo>
                  <a:lnTo>
                    <a:pt x="21" y="26"/>
                  </a:lnTo>
                  <a:lnTo>
                    <a:pt x="22" y="25"/>
                  </a:lnTo>
                  <a:lnTo>
                    <a:pt x="22" y="24"/>
                  </a:lnTo>
                  <a:lnTo>
                    <a:pt x="22" y="23"/>
                  </a:lnTo>
                  <a:lnTo>
                    <a:pt x="21" y="22"/>
                  </a:lnTo>
                  <a:lnTo>
                    <a:pt x="19" y="20"/>
                  </a:lnTo>
                  <a:lnTo>
                    <a:pt x="18" y="20"/>
                  </a:lnTo>
                  <a:lnTo>
                    <a:pt x="17" y="20"/>
                  </a:lnTo>
                  <a:lnTo>
                    <a:pt x="14" y="19"/>
                  </a:lnTo>
                  <a:lnTo>
                    <a:pt x="13" y="18"/>
                  </a:lnTo>
                  <a:lnTo>
                    <a:pt x="11" y="18"/>
                  </a:lnTo>
                  <a:lnTo>
                    <a:pt x="10" y="17"/>
                  </a:lnTo>
                  <a:lnTo>
                    <a:pt x="3" y="12"/>
                  </a:lnTo>
                  <a:lnTo>
                    <a:pt x="4" y="14"/>
                  </a:lnTo>
                  <a:lnTo>
                    <a:pt x="3" y="7"/>
                  </a:lnTo>
                  <a:lnTo>
                    <a:pt x="3" y="6"/>
                  </a:lnTo>
                  <a:lnTo>
                    <a:pt x="3" y="5"/>
                  </a:lnTo>
                  <a:lnTo>
                    <a:pt x="3" y="4"/>
                  </a:lnTo>
                  <a:lnTo>
                    <a:pt x="3" y="3"/>
                  </a:lnTo>
                  <a:lnTo>
                    <a:pt x="3" y="2"/>
                  </a:lnTo>
                  <a:lnTo>
                    <a:pt x="3" y="1"/>
                  </a:lnTo>
                  <a:lnTo>
                    <a:pt x="3" y="0"/>
                  </a:lnTo>
                  <a:lnTo>
                    <a:pt x="2" y="0"/>
                  </a:lnTo>
                  <a:lnTo>
                    <a:pt x="1" y="0"/>
                  </a:lnTo>
                  <a:lnTo>
                    <a:pt x="0" y="0"/>
                  </a:lnTo>
                  <a:lnTo>
                    <a:pt x="0"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6" name="Freeform 217"/>
            <p:cNvSpPr>
              <a:spLocks/>
            </p:cNvSpPr>
            <p:nvPr/>
          </p:nvSpPr>
          <p:spPr bwMode="auto">
            <a:xfrm>
              <a:off x="1010" y="2671"/>
              <a:ext cx="21" cy="16"/>
            </a:xfrm>
            <a:custGeom>
              <a:avLst/>
              <a:gdLst>
                <a:gd name="T0" fmla="*/ 1 w 21"/>
                <a:gd name="T1" fmla="*/ 2 h 16"/>
                <a:gd name="T2" fmla="*/ 3 w 21"/>
                <a:gd name="T3" fmla="*/ 4 h 16"/>
                <a:gd name="T4" fmla="*/ 5 w 21"/>
                <a:gd name="T5" fmla="*/ 6 h 16"/>
                <a:gd name="T6" fmla="*/ 7 w 21"/>
                <a:gd name="T7" fmla="*/ 8 h 16"/>
                <a:gd name="T8" fmla="*/ 9 w 21"/>
                <a:gd name="T9" fmla="*/ 10 h 16"/>
                <a:gd name="T10" fmla="*/ 11 w 21"/>
                <a:gd name="T11" fmla="*/ 11 h 16"/>
                <a:gd name="T12" fmla="*/ 13 w 21"/>
                <a:gd name="T13" fmla="*/ 13 h 16"/>
                <a:gd name="T14" fmla="*/ 15 w 21"/>
                <a:gd name="T15" fmla="*/ 14 h 16"/>
                <a:gd name="T16" fmla="*/ 18 w 21"/>
                <a:gd name="T17" fmla="*/ 15 h 16"/>
                <a:gd name="T18" fmla="*/ 19 w 21"/>
                <a:gd name="T19" fmla="*/ 15 h 16"/>
                <a:gd name="T20" fmla="*/ 19 w 21"/>
                <a:gd name="T21" fmla="*/ 15 h 16"/>
                <a:gd name="T22" fmla="*/ 20 w 21"/>
                <a:gd name="T23" fmla="*/ 14 h 16"/>
                <a:gd name="T24" fmla="*/ 20 w 21"/>
                <a:gd name="T25" fmla="*/ 14 h 16"/>
                <a:gd name="T26" fmla="*/ 20 w 21"/>
                <a:gd name="T27" fmla="*/ 13 h 16"/>
                <a:gd name="T28" fmla="*/ 19 w 21"/>
                <a:gd name="T29" fmla="*/ 13 h 16"/>
                <a:gd name="T30" fmla="*/ 19 w 21"/>
                <a:gd name="T31" fmla="*/ 13 h 16"/>
                <a:gd name="T32" fmla="*/ 17 w 21"/>
                <a:gd name="T33" fmla="*/ 12 h 16"/>
                <a:gd name="T34" fmla="*/ 14 w 21"/>
                <a:gd name="T35" fmla="*/ 11 h 16"/>
                <a:gd name="T36" fmla="*/ 12 w 21"/>
                <a:gd name="T37" fmla="*/ 9 h 16"/>
                <a:gd name="T38" fmla="*/ 10 w 21"/>
                <a:gd name="T39" fmla="*/ 7 h 16"/>
                <a:gd name="T40" fmla="*/ 8 w 21"/>
                <a:gd name="T41" fmla="*/ 5 h 16"/>
                <a:gd name="T42" fmla="*/ 7 w 21"/>
                <a:gd name="T43" fmla="*/ 4 h 16"/>
                <a:gd name="T44" fmla="*/ 5 w 21"/>
                <a:gd name="T45" fmla="*/ 2 h 16"/>
                <a:gd name="T46" fmla="*/ 3 w 21"/>
                <a:gd name="T47" fmla="*/ 0 h 16"/>
                <a:gd name="T48" fmla="*/ 2 w 21"/>
                <a:gd name="T49" fmla="*/ 0 h 16"/>
                <a:gd name="T50" fmla="*/ 1 w 21"/>
                <a:gd name="T51" fmla="*/ 0 h 16"/>
                <a:gd name="T52" fmla="*/ 1 w 21"/>
                <a:gd name="T53" fmla="*/ 0 h 16"/>
                <a:gd name="T54" fmla="*/ 1 w 21"/>
                <a:gd name="T55" fmla="*/ 1 h 16"/>
                <a:gd name="T56" fmla="*/ 0 w 21"/>
                <a:gd name="T57" fmla="*/ 1 h 16"/>
                <a:gd name="T58" fmla="*/ 0 w 21"/>
                <a:gd name="T59" fmla="*/ 1 h 16"/>
                <a:gd name="T60" fmla="*/ 0 w 21"/>
                <a:gd name="T61" fmla="*/ 2 h 16"/>
                <a:gd name="T62" fmla="*/ 1 w 21"/>
                <a:gd name="T63" fmla="*/ 2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16"/>
                <a:gd name="T98" fmla="*/ 21 w 21"/>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16">
                  <a:moveTo>
                    <a:pt x="1" y="2"/>
                  </a:moveTo>
                  <a:lnTo>
                    <a:pt x="3" y="4"/>
                  </a:lnTo>
                  <a:lnTo>
                    <a:pt x="5" y="6"/>
                  </a:lnTo>
                  <a:lnTo>
                    <a:pt x="7" y="8"/>
                  </a:lnTo>
                  <a:lnTo>
                    <a:pt x="9" y="10"/>
                  </a:lnTo>
                  <a:lnTo>
                    <a:pt x="11" y="11"/>
                  </a:lnTo>
                  <a:lnTo>
                    <a:pt x="13" y="13"/>
                  </a:lnTo>
                  <a:lnTo>
                    <a:pt x="15" y="14"/>
                  </a:lnTo>
                  <a:lnTo>
                    <a:pt x="18" y="15"/>
                  </a:lnTo>
                  <a:lnTo>
                    <a:pt x="19" y="15"/>
                  </a:lnTo>
                  <a:lnTo>
                    <a:pt x="20" y="14"/>
                  </a:lnTo>
                  <a:lnTo>
                    <a:pt x="20" y="13"/>
                  </a:lnTo>
                  <a:lnTo>
                    <a:pt x="19" y="13"/>
                  </a:lnTo>
                  <a:lnTo>
                    <a:pt x="17" y="12"/>
                  </a:lnTo>
                  <a:lnTo>
                    <a:pt x="14" y="11"/>
                  </a:lnTo>
                  <a:lnTo>
                    <a:pt x="12" y="9"/>
                  </a:lnTo>
                  <a:lnTo>
                    <a:pt x="10" y="7"/>
                  </a:lnTo>
                  <a:lnTo>
                    <a:pt x="8" y="5"/>
                  </a:lnTo>
                  <a:lnTo>
                    <a:pt x="7" y="4"/>
                  </a:lnTo>
                  <a:lnTo>
                    <a:pt x="5" y="2"/>
                  </a:lnTo>
                  <a:lnTo>
                    <a:pt x="3" y="0"/>
                  </a:lnTo>
                  <a:lnTo>
                    <a:pt x="2" y="0"/>
                  </a:lnTo>
                  <a:lnTo>
                    <a:pt x="1" y="0"/>
                  </a:lnTo>
                  <a:lnTo>
                    <a:pt x="1" y="1"/>
                  </a:lnTo>
                  <a:lnTo>
                    <a:pt x="0" y="1"/>
                  </a:lnTo>
                  <a:lnTo>
                    <a:pt x="0" y="2"/>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7" name="Freeform 218"/>
            <p:cNvSpPr>
              <a:spLocks/>
            </p:cNvSpPr>
            <p:nvPr/>
          </p:nvSpPr>
          <p:spPr bwMode="auto">
            <a:xfrm>
              <a:off x="994" y="2614"/>
              <a:ext cx="17" cy="12"/>
            </a:xfrm>
            <a:custGeom>
              <a:avLst/>
              <a:gdLst>
                <a:gd name="T0" fmla="*/ 1 w 17"/>
                <a:gd name="T1" fmla="*/ 2 h 12"/>
                <a:gd name="T2" fmla="*/ 1 w 17"/>
                <a:gd name="T3" fmla="*/ 2 h 12"/>
                <a:gd name="T4" fmla="*/ 2 w 17"/>
                <a:gd name="T5" fmla="*/ 3 h 12"/>
                <a:gd name="T6" fmla="*/ 2 w 17"/>
                <a:gd name="T7" fmla="*/ 3 h 12"/>
                <a:gd name="T8" fmla="*/ 3 w 17"/>
                <a:gd name="T9" fmla="*/ 4 h 12"/>
                <a:gd name="T10" fmla="*/ 4 w 17"/>
                <a:gd name="T11" fmla="*/ 4 h 12"/>
                <a:gd name="T12" fmla="*/ 4 w 17"/>
                <a:gd name="T13" fmla="*/ 4 h 12"/>
                <a:gd name="T14" fmla="*/ 5 w 17"/>
                <a:gd name="T15" fmla="*/ 4 h 12"/>
                <a:gd name="T16" fmla="*/ 6 w 17"/>
                <a:gd name="T17" fmla="*/ 5 h 12"/>
                <a:gd name="T18" fmla="*/ 9 w 17"/>
                <a:gd name="T19" fmla="*/ 5 h 12"/>
                <a:gd name="T20" fmla="*/ 9 w 17"/>
                <a:gd name="T21" fmla="*/ 5 h 12"/>
                <a:gd name="T22" fmla="*/ 10 w 17"/>
                <a:gd name="T23" fmla="*/ 7 h 12"/>
                <a:gd name="T24" fmla="*/ 11 w 17"/>
                <a:gd name="T25" fmla="*/ 8 h 12"/>
                <a:gd name="T26" fmla="*/ 12 w 17"/>
                <a:gd name="T27" fmla="*/ 8 h 12"/>
                <a:gd name="T28" fmla="*/ 12 w 17"/>
                <a:gd name="T29" fmla="*/ 9 h 12"/>
                <a:gd name="T30" fmla="*/ 12 w 17"/>
                <a:gd name="T31" fmla="*/ 9 h 12"/>
                <a:gd name="T32" fmla="*/ 13 w 17"/>
                <a:gd name="T33" fmla="*/ 10 h 12"/>
                <a:gd name="T34" fmla="*/ 13 w 17"/>
                <a:gd name="T35" fmla="*/ 10 h 12"/>
                <a:gd name="T36" fmla="*/ 14 w 17"/>
                <a:gd name="T37" fmla="*/ 10 h 12"/>
                <a:gd name="T38" fmla="*/ 14 w 17"/>
                <a:gd name="T39" fmla="*/ 11 h 12"/>
                <a:gd name="T40" fmla="*/ 14 w 17"/>
                <a:gd name="T41" fmla="*/ 11 h 12"/>
                <a:gd name="T42" fmla="*/ 15 w 17"/>
                <a:gd name="T43" fmla="*/ 11 h 12"/>
                <a:gd name="T44" fmla="*/ 15 w 17"/>
                <a:gd name="T45" fmla="*/ 11 h 12"/>
                <a:gd name="T46" fmla="*/ 16 w 17"/>
                <a:gd name="T47" fmla="*/ 11 h 12"/>
                <a:gd name="T48" fmla="*/ 16 w 17"/>
                <a:gd name="T49" fmla="*/ 10 h 12"/>
                <a:gd name="T50" fmla="*/ 16 w 17"/>
                <a:gd name="T51" fmla="*/ 10 h 12"/>
                <a:gd name="T52" fmla="*/ 16 w 17"/>
                <a:gd name="T53" fmla="*/ 9 h 12"/>
                <a:gd name="T54" fmla="*/ 15 w 17"/>
                <a:gd name="T55" fmla="*/ 9 h 12"/>
                <a:gd name="T56" fmla="*/ 15 w 17"/>
                <a:gd name="T57" fmla="*/ 9 h 12"/>
                <a:gd name="T58" fmla="*/ 15 w 17"/>
                <a:gd name="T59" fmla="*/ 8 h 12"/>
                <a:gd name="T60" fmla="*/ 15 w 17"/>
                <a:gd name="T61" fmla="*/ 8 h 12"/>
                <a:gd name="T62" fmla="*/ 14 w 17"/>
                <a:gd name="T63" fmla="*/ 8 h 12"/>
                <a:gd name="T64" fmla="*/ 14 w 17"/>
                <a:gd name="T65" fmla="*/ 7 h 12"/>
                <a:gd name="T66" fmla="*/ 10 w 17"/>
                <a:gd name="T67" fmla="*/ 4 h 12"/>
                <a:gd name="T68" fmla="*/ 10 w 17"/>
                <a:gd name="T69" fmla="*/ 3 h 12"/>
                <a:gd name="T70" fmla="*/ 10 w 17"/>
                <a:gd name="T71" fmla="*/ 3 h 12"/>
                <a:gd name="T72" fmla="*/ 7 w 17"/>
                <a:gd name="T73" fmla="*/ 3 h 12"/>
                <a:gd name="T74" fmla="*/ 6 w 17"/>
                <a:gd name="T75" fmla="*/ 2 h 12"/>
                <a:gd name="T76" fmla="*/ 6 w 17"/>
                <a:gd name="T77" fmla="*/ 2 h 12"/>
                <a:gd name="T78" fmla="*/ 5 w 17"/>
                <a:gd name="T79" fmla="*/ 2 h 12"/>
                <a:gd name="T80" fmla="*/ 4 w 17"/>
                <a:gd name="T81" fmla="*/ 2 h 12"/>
                <a:gd name="T82" fmla="*/ 4 w 17"/>
                <a:gd name="T83" fmla="*/ 1 h 12"/>
                <a:gd name="T84" fmla="*/ 3 w 17"/>
                <a:gd name="T85" fmla="*/ 1 h 12"/>
                <a:gd name="T86" fmla="*/ 2 w 17"/>
                <a:gd name="T87" fmla="*/ 1 h 12"/>
                <a:gd name="T88" fmla="*/ 2 w 17"/>
                <a:gd name="T89" fmla="*/ 0 h 12"/>
                <a:gd name="T90" fmla="*/ 1 w 17"/>
                <a:gd name="T91" fmla="*/ 0 h 12"/>
                <a:gd name="T92" fmla="*/ 1 w 17"/>
                <a:gd name="T93" fmla="*/ 0 h 12"/>
                <a:gd name="T94" fmla="*/ 0 w 17"/>
                <a:gd name="T95" fmla="*/ 0 h 12"/>
                <a:gd name="T96" fmla="*/ 0 w 17"/>
                <a:gd name="T97" fmla="*/ 1 h 12"/>
                <a:gd name="T98" fmla="*/ 0 w 17"/>
                <a:gd name="T99" fmla="*/ 1 h 12"/>
                <a:gd name="T100" fmla="*/ 0 w 17"/>
                <a:gd name="T101" fmla="*/ 2 h 12"/>
                <a:gd name="T102" fmla="*/ 1 w 17"/>
                <a:gd name="T103" fmla="*/ 2 h 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
                <a:gd name="T157" fmla="*/ 0 h 12"/>
                <a:gd name="T158" fmla="*/ 17 w 17"/>
                <a:gd name="T159" fmla="*/ 12 h 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 h="12">
                  <a:moveTo>
                    <a:pt x="1" y="2"/>
                  </a:moveTo>
                  <a:lnTo>
                    <a:pt x="1" y="2"/>
                  </a:lnTo>
                  <a:lnTo>
                    <a:pt x="2" y="3"/>
                  </a:lnTo>
                  <a:lnTo>
                    <a:pt x="3" y="4"/>
                  </a:lnTo>
                  <a:lnTo>
                    <a:pt x="4" y="4"/>
                  </a:lnTo>
                  <a:lnTo>
                    <a:pt x="5" y="4"/>
                  </a:lnTo>
                  <a:lnTo>
                    <a:pt x="6" y="5"/>
                  </a:lnTo>
                  <a:lnTo>
                    <a:pt x="9" y="5"/>
                  </a:lnTo>
                  <a:lnTo>
                    <a:pt x="10" y="7"/>
                  </a:lnTo>
                  <a:lnTo>
                    <a:pt x="11" y="8"/>
                  </a:lnTo>
                  <a:lnTo>
                    <a:pt x="12" y="8"/>
                  </a:lnTo>
                  <a:lnTo>
                    <a:pt x="12" y="9"/>
                  </a:lnTo>
                  <a:lnTo>
                    <a:pt x="13" y="10"/>
                  </a:lnTo>
                  <a:lnTo>
                    <a:pt x="14" y="10"/>
                  </a:lnTo>
                  <a:lnTo>
                    <a:pt x="14" y="11"/>
                  </a:lnTo>
                  <a:lnTo>
                    <a:pt x="15" y="11"/>
                  </a:lnTo>
                  <a:lnTo>
                    <a:pt x="16" y="11"/>
                  </a:lnTo>
                  <a:lnTo>
                    <a:pt x="16" y="10"/>
                  </a:lnTo>
                  <a:lnTo>
                    <a:pt x="16" y="9"/>
                  </a:lnTo>
                  <a:lnTo>
                    <a:pt x="15" y="9"/>
                  </a:lnTo>
                  <a:lnTo>
                    <a:pt x="15" y="8"/>
                  </a:lnTo>
                  <a:lnTo>
                    <a:pt x="14" y="8"/>
                  </a:lnTo>
                  <a:lnTo>
                    <a:pt x="14" y="7"/>
                  </a:lnTo>
                  <a:lnTo>
                    <a:pt x="10" y="4"/>
                  </a:lnTo>
                  <a:lnTo>
                    <a:pt x="10" y="3"/>
                  </a:lnTo>
                  <a:lnTo>
                    <a:pt x="7" y="3"/>
                  </a:lnTo>
                  <a:lnTo>
                    <a:pt x="6" y="2"/>
                  </a:lnTo>
                  <a:lnTo>
                    <a:pt x="5" y="2"/>
                  </a:lnTo>
                  <a:lnTo>
                    <a:pt x="4" y="2"/>
                  </a:lnTo>
                  <a:lnTo>
                    <a:pt x="4" y="1"/>
                  </a:lnTo>
                  <a:lnTo>
                    <a:pt x="3" y="1"/>
                  </a:lnTo>
                  <a:lnTo>
                    <a:pt x="2" y="1"/>
                  </a:lnTo>
                  <a:lnTo>
                    <a:pt x="2" y="0"/>
                  </a:lnTo>
                  <a:lnTo>
                    <a:pt x="1" y="0"/>
                  </a:lnTo>
                  <a:lnTo>
                    <a:pt x="0" y="0"/>
                  </a:lnTo>
                  <a:lnTo>
                    <a:pt x="0" y="1"/>
                  </a:lnTo>
                  <a:lnTo>
                    <a:pt x="0" y="2"/>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8" name="Freeform 219"/>
            <p:cNvSpPr>
              <a:spLocks/>
            </p:cNvSpPr>
            <p:nvPr/>
          </p:nvSpPr>
          <p:spPr bwMode="auto">
            <a:xfrm>
              <a:off x="1012" y="2571"/>
              <a:ext cx="32" cy="58"/>
            </a:xfrm>
            <a:custGeom>
              <a:avLst/>
              <a:gdLst>
                <a:gd name="T0" fmla="*/ 1 w 32"/>
                <a:gd name="T1" fmla="*/ 3 h 58"/>
                <a:gd name="T2" fmla="*/ 4 w 32"/>
                <a:gd name="T3" fmla="*/ 9 h 58"/>
                <a:gd name="T4" fmla="*/ 8 w 32"/>
                <a:gd name="T5" fmla="*/ 16 h 58"/>
                <a:gd name="T6" fmla="*/ 11 w 32"/>
                <a:gd name="T7" fmla="*/ 23 h 58"/>
                <a:gd name="T8" fmla="*/ 14 w 32"/>
                <a:gd name="T9" fmla="*/ 30 h 58"/>
                <a:gd name="T10" fmla="*/ 17 w 32"/>
                <a:gd name="T11" fmla="*/ 36 h 58"/>
                <a:gd name="T12" fmla="*/ 21 w 32"/>
                <a:gd name="T13" fmla="*/ 43 h 58"/>
                <a:gd name="T14" fmla="*/ 24 w 32"/>
                <a:gd name="T15" fmla="*/ 49 h 58"/>
                <a:gd name="T16" fmla="*/ 28 w 32"/>
                <a:gd name="T17" fmla="*/ 56 h 58"/>
                <a:gd name="T18" fmla="*/ 29 w 32"/>
                <a:gd name="T19" fmla="*/ 57 h 58"/>
                <a:gd name="T20" fmla="*/ 29 w 32"/>
                <a:gd name="T21" fmla="*/ 57 h 58"/>
                <a:gd name="T22" fmla="*/ 30 w 32"/>
                <a:gd name="T23" fmla="*/ 57 h 58"/>
                <a:gd name="T24" fmla="*/ 30 w 32"/>
                <a:gd name="T25" fmla="*/ 56 h 58"/>
                <a:gd name="T26" fmla="*/ 31 w 32"/>
                <a:gd name="T27" fmla="*/ 55 h 58"/>
                <a:gd name="T28" fmla="*/ 30 w 32"/>
                <a:gd name="T29" fmla="*/ 54 h 58"/>
                <a:gd name="T30" fmla="*/ 27 w 32"/>
                <a:gd name="T31" fmla="*/ 48 h 58"/>
                <a:gd name="T32" fmla="*/ 23 w 32"/>
                <a:gd name="T33" fmla="*/ 41 h 58"/>
                <a:gd name="T34" fmla="*/ 20 w 32"/>
                <a:gd name="T35" fmla="*/ 34 h 58"/>
                <a:gd name="T36" fmla="*/ 17 w 32"/>
                <a:gd name="T37" fmla="*/ 28 h 58"/>
                <a:gd name="T38" fmla="*/ 14 w 32"/>
                <a:gd name="T39" fmla="*/ 21 h 58"/>
                <a:gd name="T40" fmla="*/ 10 w 32"/>
                <a:gd name="T41" fmla="*/ 14 h 58"/>
                <a:gd name="T42" fmla="*/ 7 w 32"/>
                <a:gd name="T43" fmla="*/ 8 h 58"/>
                <a:gd name="T44" fmla="*/ 3 w 32"/>
                <a:gd name="T45" fmla="*/ 1 h 58"/>
                <a:gd name="T46" fmla="*/ 2 w 32"/>
                <a:gd name="T47" fmla="*/ 0 h 58"/>
                <a:gd name="T48" fmla="*/ 2 w 32"/>
                <a:gd name="T49" fmla="*/ 0 h 58"/>
                <a:gd name="T50" fmla="*/ 1 w 32"/>
                <a:gd name="T51" fmla="*/ 0 h 58"/>
                <a:gd name="T52" fmla="*/ 1 w 32"/>
                <a:gd name="T53" fmla="*/ 1 h 58"/>
                <a:gd name="T54" fmla="*/ 0 w 32"/>
                <a:gd name="T55" fmla="*/ 2 h 58"/>
                <a:gd name="T56" fmla="*/ 0 w 32"/>
                <a:gd name="T57" fmla="*/ 3 h 58"/>
                <a:gd name="T58" fmla="*/ 1 w 32"/>
                <a:gd name="T59" fmla="*/ 3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58"/>
                <a:gd name="T92" fmla="*/ 32 w 3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58">
                  <a:moveTo>
                    <a:pt x="1" y="3"/>
                  </a:moveTo>
                  <a:lnTo>
                    <a:pt x="4" y="9"/>
                  </a:lnTo>
                  <a:lnTo>
                    <a:pt x="8" y="16"/>
                  </a:lnTo>
                  <a:lnTo>
                    <a:pt x="11" y="23"/>
                  </a:lnTo>
                  <a:lnTo>
                    <a:pt x="14" y="30"/>
                  </a:lnTo>
                  <a:lnTo>
                    <a:pt x="17" y="36"/>
                  </a:lnTo>
                  <a:lnTo>
                    <a:pt x="21" y="43"/>
                  </a:lnTo>
                  <a:lnTo>
                    <a:pt x="24" y="49"/>
                  </a:lnTo>
                  <a:lnTo>
                    <a:pt x="28" y="56"/>
                  </a:lnTo>
                  <a:lnTo>
                    <a:pt x="29" y="57"/>
                  </a:lnTo>
                  <a:lnTo>
                    <a:pt x="30" y="57"/>
                  </a:lnTo>
                  <a:lnTo>
                    <a:pt x="30" y="56"/>
                  </a:lnTo>
                  <a:lnTo>
                    <a:pt x="31" y="55"/>
                  </a:lnTo>
                  <a:lnTo>
                    <a:pt x="30" y="54"/>
                  </a:lnTo>
                  <a:lnTo>
                    <a:pt x="27" y="48"/>
                  </a:lnTo>
                  <a:lnTo>
                    <a:pt x="23" y="41"/>
                  </a:lnTo>
                  <a:lnTo>
                    <a:pt x="20" y="34"/>
                  </a:lnTo>
                  <a:lnTo>
                    <a:pt x="17" y="28"/>
                  </a:lnTo>
                  <a:lnTo>
                    <a:pt x="14" y="21"/>
                  </a:lnTo>
                  <a:lnTo>
                    <a:pt x="10" y="14"/>
                  </a:lnTo>
                  <a:lnTo>
                    <a:pt x="7" y="8"/>
                  </a:lnTo>
                  <a:lnTo>
                    <a:pt x="3" y="1"/>
                  </a:lnTo>
                  <a:lnTo>
                    <a:pt x="2" y="0"/>
                  </a:lnTo>
                  <a:lnTo>
                    <a:pt x="1" y="0"/>
                  </a:lnTo>
                  <a:lnTo>
                    <a:pt x="1" y="1"/>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199" name="Freeform 220"/>
            <p:cNvSpPr>
              <a:spLocks/>
            </p:cNvSpPr>
            <p:nvPr/>
          </p:nvSpPr>
          <p:spPr bwMode="auto">
            <a:xfrm>
              <a:off x="1015" y="2577"/>
              <a:ext cx="8" cy="6"/>
            </a:xfrm>
            <a:custGeom>
              <a:avLst/>
              <a:gdLst>
                <a:gd name="T0" fmla="*/ 0 w 8"/>
                <a:gd name="T1" fmla="*/ 1 h 6"/>
                <a:gd name="T2" fmla="*/ 1 w 8"/>
                <a:gd name="T3" fmla="*/ 2 h 6"/>
                <a:gd name="T4" fmla="*/ 1 w 8"/>
                <a:gd name="T5" fmla="*/ 2 h 6"/>
                <a:gd name="T6" fmla="*/ 2 w 8"/>
                <a:gd name="T7" fmla="*/ 3 h 6"/>
                <a:gd name="T8" fmla="*/ 3 w 8"/>
                <a:gd name="T9" fmla="*/ 3 h 6"/>
                <a:gd name="T10" fmla="*/ 3 w 8"/>
                <a:gd name="T11" fmla="*/ 4 h 6"/>
                <a:gd name="T12" fmla="*/ 4 w 8"/>
                <a:gd name="T13" fmla="*/ 4 h 6"/>
                <a:gd name="T14" fmla="*/ 5 w 8"/>
                <a:gd name="T15" fmla="*/ 5 h 6"/>
                <a:gd name="T16" fmla="*/ 6 w 8"/>
                <a:gd name="T17" fmla="*/ 5 h 6"/>
                <a:gd name="T18" fmla="*/ 6 w 8"/>
                <a:gd name="T19" fmla="*/ 5 h 6"/>
                <a:gd name="T20" fmla="*/ 7 w 8"/>
                <a:gd name="T21" fmla="*/ 5 h 6"/>
                <a:gd name="T22" fmla="*/ 7 w 8"/>
                <a:gd name="T23" fmla="*/ 5 h 6"/>
                <a:gd name="T24" fmla="*/ 7 w 8"/>
                <a:gd name="T25" fmla="*/ 5 h 6"/>
                <a:gd name="T26" fmla="*/ 7 w 8"/>
                <a:gd name="T27" fmla="*/ 4 h 6"/>
                <a:gd name="T28" fmla="*/ 7 w 8"/>
                <a:gd name="T29" fmla="*/ 4 h 6"/>
                <a:gd name="T30" fmla="*/ 7 w 8"/>
                <a:gd name="T31" fmla="*/ 4 h 6"/>
                <a:gd name="T32" fmla="*/ 7 w 8"/>
                <a:gd name="T33" fmla="*/ 4 h 6"/>
                <a:gd name="T34" fmla="*/ 6 w 8"/>
                <a:gd name="T35" fmla="*/ 3 h 6"/>
                <a:gd name="T36" fmla="*/ 5 w 8"/>
                <a:gd name="T37" fmla="*/ 3 h 6"/>
                <a:gd name="T38" fmla="*/ 5 w 8"/>
                <a:gd name="T39" fmla="*/ 3 h 6"/>
                <a:gd name="T40" fmla="*/ 4 w 8"/>
                <a:gd name="T41" fmla="*/ 2 h 6"/>
                <a:gd name="T42" fmla="*/ 3 w 8"/>
                <a:gd name="T43" fmla="*/ 2 h 6"/>
                <a:gd name="T44" fmla="*/ 2 w 8"/>
                <a:gd name="T45" fmla="*/ 1 h 6"/>
                <a:gd name="T46" fmla="*/ 2 w 8"/>
                <a:gd name="T47" fmla="*/ 1 h 6"/>
                <a:gd name="T48" fmla="*/ 1 w 8"/>
                <a:gd name="T49" fmla="*/ 0 h 6"/>
                <a:gd name="T50" fmla="*/ 1 w 8"/>
                <a:gd name="T51" fmla="*/ 0 h 6"/>
                <a:gd name="T52" fmla="*/ 0 w 8"/>
                <a:gd name="T53" fmla="*/ 0 h 6"/>
                <a:gd name="T54" fmla="*/ 0 w 8"/>
                <a:gd name="T55" fmla="*/ 0 h 6"/>
                <a:gd name="T56" fmla="*/ 0 w 8"/>
                <a:gd name="T57" fmla="*/ 0 h 6"/>
                <a:gd name="T58" fmla="*/ 0 w 8"/>
                <a:gd name="T59" fmla="*/ 1 h 6"/>
                <a:gd name="T60" fmla="*/ 0 w 8"/>
                <a:gd name="T61" fmla="*/ 1 h 6"/>
                <a:gd name="T62" fmla="*/ 0 w 8"/>
                <a:gd name="T63" fmla="*/ 1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6"/>
                <a:gd name="T98" fmla="*/ 8 w 8"/>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6">
                  <a:moveTo>
                    <a:pt x="0" y="1"/>
                  </a:moveTo>
                  <a:lnTo>
                    <a:pt x="1" y="2"/>
                  </a:lnTo>
                  <a:lnTo>
                    <a:pt x="2" y="3"/>
                  </a:lnTo>
                  <a:lnTo>
                    <a:pt x="3" y="3"/>
                  </a:lnTo>
                  <a:lnTo>
                    <a:pt x="3" y="4"/>
                  </a:lnTo>
                  <a:lnTo>
                    <a:pt x="4" y="4"/>
                  </a:lnTo>
                  <a:lnTo>
                    <a:pt x="5" y="5"/>
                  </a:lnTo>
                  <a:lnTo>
                    <a:pt x="6" y="5"/>
                  </a:lnTo>
                  <a:lnTo>
                    <a:pt x="7" y="5"/>
                  </a:lnTo>
                  <a:lnTo>
                    <a:pt x="7" y="4"/>
                  </a:lnTo>
                  <a:lnTo>
                    <a:pt x="6" y="3"/>
                  </a:lnTo>
                  <a:lnTo>
                    <a:pt x="5" y="3"/>
                  </a:lnTo>
                  <a:lnTo>
                    <a:pt x="4" y="2"/>
                  </a:lnTo>
                  <a:lnTo>
                    <a:pt x="3" y="2"/>
                  </a:lnTo>
                  <a:lnTo>
                    <a:pt x="2" y="1"/>
                  </a:lnTo>
                  <a:lnTo>
                    <a:pt x="1" y="0"/>
                  </a:lnTo>
                  <a:lnTo>
                    <a:pt x="0" y="0"/>
                  </a:lnTo>
                  <a:lnTo>
                    <a:pt x="0"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0" name="Freeform 221"/>
            <p:cNvSpPr>
              <a:spLocks/>
            </p:cNvSpPr>
            <p:nvPr/>
          </p:nvSpPr>
          <p:spPr bwMode="auto">
            <a:xfrm>
              <a:off x="1006" y="2580"/>
              <a:ext cx="27" cy="45"/>
            </a:xfrm>
            <a:custGeom>
              <a:avLst/>
              <a:gdLst>
                <a:gd name="T0" fmla="*/ 0 w 27"/>
                <a:gd name="T1" fmla="*/ 2 h 45"/>
                <a:gd name="T2" fmla="*/ 1 w 27"/>
                <a:gd name="T3" fmla="*/ 8 h 45"/>
                <a:gd name="T4" fmla="*/ 4 w 27"/>
                <a:gd name="T5" fmla="*/ 14 h 45"/>
                <a:gd name="T6" fmla="*/ 6 w 27"/>
                <a:gd name="T7" fmla="*/ 20 h 45"/>
                <a:gd name="T8" fmla="*/ 9 w 27"/>
                <a:gd name="T9" fmla="*/ 24 h 45"/>
                <a:gd name="T10" fmla="*/ 12 w 27"/>
                <a:gd name="T11" fmla="*/ 30 h 45"/>
                <a:gd name="T12" fmla="*/ 16 w 27"/>
                <a:gd name="T13" fmla="*/ 35 h 45"/>
                <a:gd name="T14" fmla="*/ 20 w 27"/>
                <a:gd name="T15" fmla="*/ 40 h 45"/>
                <a:gd name="T16" fmla="*/ 23 w 27"/>
                <a:gd name="T17" fmla="*/ 44 h 45"/>
                <a:gd name="T18" fmla="*/ 24 w 27"/>
                <a:gd name="T19" fmla="*/ 44 h 45"/>
                <a:gd name="T20" fmla="*/ 25 w 27"/>
                <a:gd name="T21" fmla="*/ 44 h 45"/>
                <a:gd name="T22" fmla="*/ 25 w 27"/>
                <a:gd name="T23" fmla="*/ 44 h 45"/>
                <a:gd name="T24" fmla="*/ 26 w 27"/>
                <a:gd name="T25" fmla="*/ 43 h 45"/>
                <a:gd name="T26" fmla="*/ 26 w 27"/>
                <a:gd name="T27" fmla="*/ 42 h 45"/>
                <a:gd name="T28" fmla="*/ 25 w 27"/>
                <a:gd name="T29" fmla="*/ 42 h 45"/>
                <a:gd name="T30" fmla="*/ 22 w 27"/>
                <a:gd name="T31" fmla="*/ 37 h 45"/>
                <a:gd name="T32" fmla="*/ 18 w 27"/>
                <a:gd name="T33" fmla="*/ 33 h 45"/>
                <a:gd name="T34" fmla="*/ 14 w 27"/>
                <a:gd name="T35" fmla="*/ 28 h 45"/>
                <a:gd name="T36" fmla="*/ 12 w 27"/>
                <a:gd name="T37" fmla="*/ 23 h 45"/>
                <a:gd name="T38" fmla="*/ 9 w 27"/>
                <a:gd name="T39" fmla="*/ 18 h 45"/>
                <a:gd name="T40" fmla="*/ 7 w 27"/>
                <a:gd name="T41" fmla="*/ 12 h 45"/>
                <a:gd name="T42" fmla="*/ 4 w 27"/>
                <a:gd name="T43" fmla="*/ 7 h 45"/>
                <a:gd name="T44" fmla="*/ 3 w 27"/>
                <a:gd name="T45" fmla="*/ 1 h 45"/>
                <a:gd name="T46" fmla="*/ 3 w 27"/>
                <a:gd name="T47" fmla="*/ 0 h 45"/>
                <a:gd name="T48" fmla="*/ 2 w 27"/>
                <a:gd name="T49" fmla="*/ 0 h 45"/>
                <a:gd name="T50" fmla="*/ 1 w 27"/>
                <a:gd name="T51" fmla="*/ 0 h 45"/>
                <a:gd name="T52" fmla="*/ 1 w 27"/>
                <a:gd name="T53" fmla="*/ 0 h 45"/>
                <a:gd name="T54" fmla="*/ 0 w 27"/>
                <a:gd name="T55" fmla="*/ 1 h 45"/>
                <a:gd name="T56" fmla="*/ 0 w 27"/>
                <a:gd name="T57" fmla="*/ 2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
                <a:gd name="T88" fmla="*/ 0 h 45"/>
                <a:gd name="T89" fmla="*/ 27 w 27"/>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 h="45">
                  <a:moveTo>
                    <a:pt x="0" y="2"/>
                  </a:moveTo>
                  <a:lnTo>
                    <a:pt x="1" y="8"/>
                  </a:lnTo>
                  <a:lnTo>
                    <a:pt x="4" y="14"/>
                  </a:lnTo>
                  <a:lnTo>
                    <a:pt x="6" y="20"/>
                  </a:lnTo>
                  <a:lnTo>
                    <a:pt x="9" y="24"/>
                  </a:lnTo>
                  <a:lnTo>
                    <a:pt x="12" y="30"/>
                  </a:lnTo>
                  <a:lnTo>
                    <a:pt x="16" y="35"/>
                  </a:lnTo>
                  <a:lnTo>
                    <a:pt x="20" y="40"/>
                  </a:lnTo>
                  <a:lnTo>
                    <a:pt x="23" y="44"/>
                  </a:lnTo>
                  <a:lnTo>
                    <a:pt x="24" y="44"/>
                  </a:lnTo>
                  <a:lnTo>
                    <a:pt x="25" y="44"/>
                  </a:lnTo>
                  <a:lnTo>
                    <a:pt x="26" y="43"/>
                  </a:lnTo>
                  <a:lnTo>
                    <a:pt x="26" y="42"/>
                  </a:lnTo>
                  <a:lnTo>
                    <a:pt x="25" y="42"/>
                  </a:lnTo>
                  <a:lnTo>
                    <a:pt x="22" y="37"/>
                  </a:lnTo>
                  <a:lnTo>
                    <a:pt x="18" y="33"/>
                  </a:lnTo>
                  <a:lnTo>
                    <a:pt x="14" y="28"/>
                  </a:lnTo>
                  <a:lnTo>
                    <a:pt x="12" y="23"/>
                  </a:lnTo>
                  <a:lnTo>
                    <a:pt x="9" y="18"/>
                  </a:lnTo>
                  <a:lnTo>
                    <a:pt x="7" y="12"/>
                  </a:lnTo>
                  <a:lnTo>
                    <a:pt x="4" y="7"/>
                  </a:lnTo>
                  <a:lnTo>
                    <a:pt x="3" y="1"/>
                  </a:lnTo>
                  <a:lnTo>
                    <a:pt x="3" y="0"/>
                  </a:lnTo>
                  <a:lnTo>
                    <a:pt x="2" y="0"/>
                  </a:lnTo>
                  <a:lnTo>
                    <a:pt x="1" y="0"/>
                  </a:lnTo>
                  <a:lnTo>
                    <a:pt x="0" y="1"/>
                  </a:lnTo>
                  <a:lnTo>
                    <a:pt x="0"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1" name="Freeform 222"/>
            <p:cNvSpPr>
              <a:spLocks/>
            </p:cNvSpPr>
            <p:nvPr/>
          </p:nvSpPr>
          <p:spPr bwMode="auto">
            <a:xfrm>
              <a:off x="1011" y="2607"/>
              <a:ext cx="17" cy="25"/>
            </a:xfrm>
            <a:custGeom>
              <a:avLst/>
              <a:gdLst>
                <a:gd name="T0" fmla="*/ 1 w 17"/>
                <a:gd name="T1" fmla="*/ 2 h 25"/>
                <a:gd name="T2" fmla="*/ 2 w 17"/>
                <a:gd name="T3" fmla="*/ 5 h 25"/>
                <a:gd name="T4" fmla="*/ 4 w 17"/>
                <a:gd name="T5" fmla="*/ 7 h 25"/>
                <a:gd name="T6" fmla="*/ 6 w 17"/>
                <a:gd name="T7" fmla="*/ 10 h 25"/>
                <a:gd name="T8" fmla="*/ 7 w 17"/>
                <a:gd name="T9" fmla="*/ 13 h 25"/>
                <a:gd name="T10" fmla="*/ 9 w 17"/>
                <a:gd name="T11" fmla="*/ 15 h 25"/>
                <a:gd name="T12" fmla="*/ 10 w 17"/>
                <a:gd name="T13" fmla="*/ 18 h 25"/>
                <a:gd name="T14" fmla="*/ 12 w 17"/>
                <a:gd name="T15" fmla="*/ 20 h 25"/>
                <a:gd name="T16" fmla="*/ 14 w 17"/>
                <a:gd name="T17" fmla="*/ 23 h 25"/>
                <a:gd name="T18" fmla="*/ 14 w 17"/>
                <a:gd name="T19" fmla="*/ 24 h 25"/>
                <a:gd name="T20" fmla="*/ 15 w 17"/>
                <a:gd name="T21" fmla="*/ 24 h 25"/>
                <a:gd name="T22" fmla="*/ 15 w 17"/>
                <a:gd name="T23" fmla="*/ 24 h 25"/>
                <a:gd name="T24" fmla="*/ 15 w 17"/>
                <a:gd name="T25" fmla="*/ 23 h 25"/>
                <a:gd name="T26" fmla="*/ 16 w 17"/>
                <a:gd name="T27" fmla="*/ 23 h 25"/>
                <a:gd name="T28" fmla="*/ 16 w 17"/>
                <a:gd name="T29" fmla="*/ 23 h 25"/>
                <a:gd name="T30" fmla="*/ 16 w 17"/>
                <a:gd name="T31" fmla="*/ 22 h 25"/>
                <a:gd name="T32" fmla="*/ 14 w 17"/>
                <a:gd name="T33" fmla="*/ 18 h 25"/>
                <a:gd name="T34" fmla="*/ 13 w 17"/>
                <a:gd name="T35" fmla="*/ 16 h 25"/>
                <a:gd name="T36" fmla="*/ 11 w 17"/>
                <a:gd name="T37" fmla="*/ 13 h 25"/>
                <a:gd name="T38" fmla="*/ 9 w 17"/>
                <a:gd name="T39" fmla="*/ 11 h 25"/>
                <a:gd name="T40" fmla="*/ 7 w 17"/>
                <a:gd name="T41" fmla="*/ 8 h 25"/>
                <a:gd name="T42" fmla="*/ 6 w 17"/>
                <a:gd name="T43" fmla="*/ 6 h 25"/>
                <a:gd name="T44" fmla="*/ 4 w 17"/>
                <a:gd name="T45" fmla="*/ 3 h 25"/>
                <a:gd name="T46" fmla="*/ 2 w 17"/>
                <a:gd name="T47" fmla="*/ 0 h 25"/>
                <a:gd name="T48" fmla="*/ 2 w 17"/>
                <a:gd name="T49" fmla="*/ 0 h 25"/>
                <a:gd name="T50" fmla="*/ 1 w 17"/>
                <a:gd name="T51" fmla="*/ 0 h 25"/>
                <a:gd name="T52" fmla="*/ 1 w 17"/>
                <a:gd name="T53" fmla="*/ 0 h 25"/>
                <a:gd name="T54" fmla="*/ 0 w 17"/>
                <a:gd name="T55" fmla="*/ 1 h 25"/>
                <a:gd name="T56" fmla="*/ 0 w 17"/>
                <a:gd name="T57" fmla="*/ 1 h 25"/>
                <a:gd name="T58" fmla="*/ 0 w 17"/>
                <a:gd name="T59" fmla="*/ 2 h 25"/>
                <a:gd name="T60" fmla="*/ 1 w 17"/>
                <a:gd name="T61" fmla="*/ 2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
                <a:gd name="T94" fmla="*/ 0 h 25"/>
                <a:gd name="T95" fmla="*/ 17 w 17"/>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 h="25">
                  <a:moveTo>
                    <a:pt x="1" y="2"/>
                  </a:moveTo>
                  <a:lnTo>
                    <a:pt x="2" y="5"/>
                  </a:lnTo>
                  <a:lnTo>
                    <a:pt x="4" y="7"/>
                  </a:lnTo>
                  <a:lnTo>
                    <a:pt x="6" y="10"/>
                  </a:lnTo>
                  <a:lnTo>
                    <a:pt x="7" y="13"/>
                  </a:lnTo>
                  <a:lnTo>
                    <a:pt x="9" y="15"/>
                  </a:lnTo>
                  <a:lnTo>
                    <a:pt x="10" y="18"/>
                  </a:lnTo>
                  <a:lnTo>
                    <a:pt x="12" y="20"/>
                  </a:lnTo>
                  <a:lnTo>
                    <a:pt x="14" y="23"/>
                  </a:lnTo>
                  <a:lnTo>
                    <a:pt x="14" y="24"/>
                  </a:lnTo>
                  <a:lnTo>
                    <a:pt x="15" y="24"/>
                  </a:lnTo>
                  <a:lnTo>
                    <a:pt x="15" y="23"/>
                  </a:lnTo>
                  <a:lnTo>
                    <a:pt x="16" y="23"/>
                  </a:lnTo>
                  <a:lnTo>
                    <a:pt x="16" y="22"/>
                  </a:lnTo>
                  <a:lnTo>
                    <a:pt x="14" y="18"/>
                  </a:lnTo>
                  <a:lnTo>
                    <a:pt x="13" y="16"/>
                  </a:lnTo>
                  <a:lnTo>
                    <a:pt x="11" y="13"/>
                  </a:lnTo>
                  <a:lnTo>
                    <a:pt x="9" y="11"/>
                  </a:lnTo>
                  <a:lnTo>
                    <a:pt x="7" y="8"/>
                  </a:lnTo>
                  <a:lnTo>
                    <a:pt x="6" y="6"/>
                  </a:lnTo>
                  <a:lnTo>
                    <a:pt x="4" y="3"/>
                  </a:lnTo>
                  <a:lnTo>
                    <a:pt x="2" y="0"/>
                  </a:lnTo>
                  <a:lnTo>
                    <a:pt x="1" y="0"/>
                  </a:lnTo>
                  <a:lnTo>
                    <a:pt x="0" y="1"/>
                  </a:lnTo>
                  <a:lnTo>
                    <a:pt x="0" y="2"/>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2" name="Freeform 223"/>
            <p:cNvSpPr>
              <a:spLocks/>
            </p:cNvSpPr>
            <p:nvPr/>
          </p:nvSpPr>
          <p:spPr bwMode="auto">
            <a:xfrm>
              <a:off x="1002" y="2717"/>
              <a:ext cx="41" cy="30"/>
            </a:xfrm>
            <a:custGeom>
              <a:avLst/>
              <a:gdLst>
                <a:gd name="T0" fmla="*/ 1 w 41"/>
                <a:gd name="T1" fmla="*/ 3 h 30"/>
                <a:gd name="T2" fmla="*/ 3 w 41"/>
                <a:gd name="T3" fmla="*/ 6 h 30"/>
                <a:gd name="T4" fmla="*/ 6 w 41"/>
                <a:gd name="T5" fmla="*/ 9 h 30"/>
                <a:gd name="T6" fmla="*/ 10 w 41"/>
                <a:gd name="T7" fmla="*/ 12 h 30"/>
                <a:gd name="T8" fmla="*/ 14 w 41"/>
                <a:gd name="T9" fmla="*/ 14 h 30"/>
                <a:gd name="T10" fmla="*/ 17 w 41"/>
                <a:gd name="T11" fmla="*/ 17 h 30"/>
                <a:gd name="T12" fmla="*/ 21 w 41"/>
                <a:gd name="T13" fmla="*/ 20 h 30"/>
                <a:gd name="T14" fmla="*/ 24 w 41"/>
                <a:gd name="T15" fmla="*/ 22 h 30"/>
                <a:gd name="T16" fmla="*/ 28 w 41"/>
                <a:gd name="T17" fmla="*/ 25 h 30"/>
                <a:gd name="T18" fmla="*/ 29 w 41"/>
                <a:gd name="T19" fmla="*/ 25 h 30"/>
                <a:gd name="T20" fmla="*/ 30 w 41"/>
                <a:gd name="T21" fmla="*/ 25 h 30"/>
                <a:gd name="T22" fmla="*/ 31 w 41"/>
                <a:gd name="T23" fmla="*/ 25 h 30"/>
                <a:gd name="T24" fmla="*/ 33 w 41"/>
                <a:gd name="T25" fmla="*/ 25 h 30"/>
                <a:gd name="T26" fmla="*/ 34 w 41"/>
                <a:gd name="T27" fmla="*/ 26 h 30"/>
                <a:gd name="T28" fmla="*/ 35 w 41"/>
                <a:gd name="T29" fmla="*/ 27 h 30"/>
                <a:gd name="T30" fmla="*/ 36 w 41"/>
                <a:gd name="T31" fmla="*/ 28 h 30"/>
                <a:gd name="T32" fmla="*/ 37 w 41"/>
                <a:gd name="T33" fmla="*/ 28 h 30"/>
                <a:gd name="T34" fmla="*/ 38 w 41"/>
                <a:gd name="T35" fmla="*/ 29 h 30"/>
                <a:gd name="T36" fmla="*/ 38 w 41"/>
                <a:gd name="T37" fmla="*/ 29 h 30"/>
                <a:gd name="T38" fmla="*/ 39 w 41"/>
                <a:gd name="T39" fmla="*/ 29 h 30"/>
                <a:gd name="T40" fmla="*/ 39 w 41"/>
                <a:gd name="T41" fmla="*/ 28 h 30"/>
                <a:gd name="T42" fmla="*/ 40 w 41"/>
                <a:gd name="T43" fmla="*/ 28 h 30"/>
                <a:gd name="T44" fmla="*/ 40 w 41"/>
                <a:gd name="T45" fmla="*/ 28 h 30"/>
                <a:gd name="T46" fmla="*/ 40 w 41"/>
                <a:gd name="T47" fmla="*/ 27 h 30"/>
                <a:gd name="T48" fmla="*/ 39 w 41"/>
                <a:gd name="T49" fmla="*/ 27 h 30"/>
                <a:gd name="T50" fmla="*/ 39 w 41"/>
                <a:gd name="T51" fmla="*/ 26 h 30"/>
                <a:gd name="T52" fmla="*/ 38 w 41"/>
                <a:gd name="T53" fmla="*/ 25 h 30"/>
                <a:gd name="T54" fmla="*/ 38 w 41"/>
                <a:gd name="T55" fmla="*/ 25 h 30"/>
                <a:gd name="T56" fmla="*/ 36 w 41"/>
                <a:gd name="T57" fmla="*/ 23 h 30"/>
                <a:gd name="T58" fmla="*/ 35 w 41"/>
                <a:gd name="T59" fmla="*/ 22 h 30"/>
                <a:gd name="T60" fmla="*/ 34 w 41"/>
                <a:gd name="T61" fmla="*/ 22 h 30"/>
                <a:gd name="T62" fmla="*/ 32 w 41"/>
                <a:gd name="T63" fmla="*/ 21 h 30"/>
                <a:gd name="T64" fmla="*/ 30 w 41"/>
                <a:gd name="T65" fmla="*/ 22 h 30"/>
                <a:gd name="T66" fmla="*/ 27 w 41"/>
                <a:gd name="T67" fmla="*/ 22 h 30"/>
                <a:gd name="T68" fmla="*/ 25 w 41"/>
                <a:gd name="T69" fmla="*/ 19 h 30"/>
                <a:gd name="T70" fmla="*/ 22 w 41"/>
                <a:gd name="T71" fmla="*/ 17 h 30"/>
                <a:gd name="T72" fmla="*/ 20 w 41"/>
                <a:gd name="T73" fmla="*/ 15 h 30"/>
                <a:gd name="T74" fmla="*/ 18 w 41"/>
                <a:gd name="T75" fmla="*/ 13 h 30"/>
                <a:gd name="T76" fmla="*/ 15 w 41"/>
                <a:gd name="T77" fmla="*/ 11 h 30"/>
                <a:gd name="T78" fmla="*/ 12 w 41"/>
                <a:gd name="T79" fmla="*/ 9 h 30"/>
                <a:gd name="T80" fmla="*/ 10 w 41"/>
                <a:gd name="T81" fmla="*/ 7 h 30"/>
                <a:gd name="T82" fmla="*/ 6 w 41"/>
                <a:gd name="T83" fmla="*/ 5 h 30"/>
                <a:gd name="T84" fmla="*/ 6 w 41"/>
                <a:gd name="T85" fmla="*/ 5 h 30"/>
                <a:gd name="T86" fmla="*/ 6 w 41"/>
                <a:gd name="T87" fmla="*/ 4 h 30"/>
                <a:gd name="T88" fmla="*/ 5 w 41"/>
                <a:gd name="T89" fmla="*/ 4 h 30"/>
                <a:gd name="T90" fmla="*/ 4 w 41"/>
                <a:gd name="T91" fmla="*/ 3 h 30"/>
                <a:gd name="T92" fmla="*/ 4 w 41"/>
                <a:gd name="T93" fmla="*/ 2 h 30"/>
                <a:gd name="T94" fmla="*/ 3 w 41"/>
                <a:gd name="T95" fmla="*/ 1 h 30"/>
                <a:gd name="T96" fmla="*/ 3 w 41"/>
                <a:gd name="T97" fmla="*/ 1 h 30"/>
                <a:gd name="T98" fmla="*/ 2 w 41"/>
                <a:gd name="T99" fmla="*/ 1 h 30"/>
                <a:gd name="T100" fmla="*/ 2 w 41"/>
                <a:gd name="T101" fmla="*/ 0 h 30"/>
                <a:gd name="T102" fmla="*/ 1 w 41"/>
                <a:gd name="T103" fmla="*/ 1 h 30"/>
                <a:gd name="T104" fmla="*/ 0 w 41"/>
                <a:gd name="T105" fmla="*/ 1 h 30"/>
                <a:gd name="T106" fmla="*/ 0 w 41"/>
                <a:gd name="T107" fmla="*/ 1 h 30"/>
                <a:gd name="T108" fmla="*/ 0 w 41"/>
                <a:gd name="T109" fmla="*/ 2 h 30"/>
                <a:gd name="T110" fmla="*/ 1 w 41"/>
                <a:gd name="T111" fmla="*/ 3 h 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
                <a:gd name="T169" fmla="*/ 0 h 30"/>
                <a:gd name="T170" fmla="*/ 41 w 41"/>
                <a:gd name="T171" fmla="*/ 30 h 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 h="30">
                  <a:moveTo>
                    <a:pt x="1" y="3"/>
                  </a:moveTo>
                  <a:lnTo>
                    <a:pt x="3" y="6"/>
                  </a:lnTo>
                  <a:lnTo>
                    <a:pt x="6" y="9"/>
                  </a:lnTo>
                  <a:lnTo>
                    <a:pt x="10" y="12"/>
                  </a:lnTo>
                  <a:lnTo>
                    <a:pt x="14" y="14"/>
                  </a:lnTo>
                  <a:lnTo>
                    <a:pt x="17" y="17"/>
                  </a:lnTo>
                  <a:lnTo>
                    <a:pt x="21" y="20"/>
                  </a:lnTo>
                  <a:lnTo>
                    <a:pt x="24" y="22"/>
                  </a:lnTo>
                  <a:lnTo>
                    <a:pt x="28" y="25"/>
                  </a:lnTo>
                  <a:lnTo>
                    <a:pt x="29" y="25"/>
                  </a:lnTo>
                  <a:lnTo>
                    <a:pt x="30" y="25"/>
                  </a:lnTo>
                  <a:lnTo>
                    <a:pt x="31" y="25"/>
                  </a:lnTo>
                  <a:lnTo>
                    <a:pt x="33" y="25"/>
                  </a:lnTo>
                  <a:lnTo>
                    <a:pt x="34" y="26"/>
                  </a:lnTo>
                  <a:lnTo>
                    <a:pt x="35" y="27"/>
                  </a:lnTo>
                  <a:lnTo>
                    <a:pt x="36" y="28"/>
                  </a:lnTo>
                  <a:lnTo>
                    <a:pt x="37" y="28"/>
                  </a:lnTo>
                  <a:lnTo>
                    <a:pt x="38" y="29"/>
                  </a:lnTo>
                  <a:lnTo>
                    <a:pt x="39" y="29"/>
                  </a:lnTo>
                  <a:lnTo>
                    <a:pt x="39" y="28"/>
                  </a:lnTo>
                  <a:lnTo>
                    <a:pt x="40" y="28"/>
                  </a:lnTo>
                  <a:lnTo>
                    <a:pt x="40" y="27"/>
                  </a:lnTo>
                  <a:lnTo>
                    <a:pt x="39" y="27"/>
                  </a:lnTo>
                  <a:lnTo>
                    <a:pt x="39" y="26"/>
                  </a:lnTo>
                  <a:lnTo>
                    <a:pt x="38" y="25"/>
                  </a:lnTo>
                  <a:lnTo>
                    <a:pt x="36" y="23"/>
                  </a:lnTo>
                  <a:lnTo>
                    <a:pt x="35" y="22"/>
                  </a:lnTo>
                  <a:lnTo>
                    <a:pt x="34" y="22"/>
                  </a:lnTo>
                  <a:lnTo>
                    <a:pt x="32" y="21"/>
                  </a:lnTo>
                  <a:lnTo>
                    <a:pt x="30" y="22"/>
                  </a:lnTo>
                  <a:lnTo>
                    <a:pt x="27" y="22"/>
                  </a:lnTo>
                  <a:lnTo>
                    <a:pt x="25" y="19"/>
                  </a:lnTo>
                  <a:lnTo>
                    <a:pt x="22" y="17"/>
                  </a:lnTo>
                  <a:lnTo>
                    <a:pt x="20" y="15"/>
                  </a:lnTo>
                  <a:lnTo>
                    <a:pt x="18" y="13"/>
                  </a:lnTo>
                  <a:lnTo>
                    <a:pt x="15" y="11"/>
                  </a:lnTo>
                  <a:lnTo>
                    <a:pt x="12" y="9"/>
                  </a:lnTo>
                  <a:lnTo>
                    <a:pt x="10" y="7"/>
                  </a:lnTo>
                  <a:lnTo>
                    <a:pt x="6" y="5"/>
                  </a:lnTo>
                  <a:lnTo>
                    <a:pt x="6" y="4"/>
                  </a:lnTo>
                  <a:lnTo>
                    <a:pt x="5" y="4"/>
                  </a:lnTo>
                  <a:lnTo>
                    <a:pt x="4" y="3"/>
                  </a:lnTo>
                  <a:lnTo>
                    <a:pt x="4" y="2"/>
                  </a:lnTo>
                  <a:lnTo>
                    <a:pt x="3" y="1"/>
                  </a:lnTo>
                  <a:lnTo>
                    <a:pt x="2" y="1"/>
                  </a:lnTo>
                  <a:lnTo>
                    <a:pt x="2" y="0"/>
                  </a:lnTo>
                  <a:lnTo>
                    <a:pt x="1" y="1"/>
                  </a:lnTo>
                  <a:lnTo>
                    <a:pt x="0" y="1"/>
                  </a:lnTo>
                  <a:lnTo>
                    <a:pt x="0" y="2"/>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3" name="Freeform 224"/>
            <p:cNvSpPr>
              <a:spLocks/>
            </p:cNvSpPr>
            <p:nvPr/>
          </p:nvSpPr>
          <p:spPr bwMode="auto">
            <a:xfrm>
              <a:off x="1049" y="2724"/>
              <a:ext cx="10" cy="18"/>
            </a:xfrm>
            <a:custGeom>
              <a:avLst/>
              <a:gdLst>
                <a:gd name="T0" fmla="*/ 2 w 10"/>
                <a:gd name="T1" fmla="*/ 16 h 18"/>
                <a:gd name="T2" fmla="*/ 2 w 10"/>
                <a:gd name="T3" fmla="*/ 16 h 18"/>
                <a:gd name="T4" fmla="*/ 2 w 10"/>
                <a:gd name="T5" fmla="*/ 16 h 18"/>
                <a:gd name="T6" fmla="*/ 2 w 10"/>
                <a:gd name="T7" fmla="*/ 15 h 18"/>
                <a:gd name="T8" fmla="*/ 3 w 10"/>
                <a:gd name="T9" fmla="*/ 15 h 18"/>
                <a:gd name="T10" fmla="*/ 3 w 10"/>
                <a:gd name="T11" fmla="*/ 14 h 18"/>
                <a:gd name="T12" fmla="*/ 3 w 10"/>
                <a:gd name="T13" fmla="*/ 14 h 18"/>
                <a:gd name="T14" fmla="*/ 5 w 10"/>
                <a:gd name="T15" fmla="*/ 13 h 18"/>
                <a:gd name="T16" fmla="*/ 5 w 10"/>
                <a:gd name="T17" fmla="*/ 12 h 18"/>
                <a:gd name="T18" fmla="*/ 6 w 10"/>
                <a:gd name="T19" fmla="*/ 11 h 18"/>
                <a:gd name="T20" fmla="*/ 6 w 10"/>
                <a:gd name="T21" fmla="*/ 9 h 18"/>
                <a:gd name="T22" fmla="*/ 7 w 10"/>
                <a:gd name="T23" fmla="*/ 9 h 18"/>
                <a:gd name="T24" fmla="*/ 7 w 10"/>
                <a:gd name="T25" fmla="*/ 8 h 18"/>
                <a:gd name="T26" fmla="*/ 8 w 10"/>
                <a:gd name="T27" fmla="*/ 6 h 18"/>
                <a:gd name="T28" fmla="*/ 8 w 10"/>
                <a:gd name="T29" fmla="*/ 6 h 18"/>
                <a:gd name="T30" fmla="*/ 8 w 10"/>
                <a:gd name="T31" fmla="*/ 4 h 18"/>
                <a:gd name="T32" fmla="*/ 9 w 10"/>
                <a:gd name="T33" fmla="*/ 3 h 18"/>
                <a:gd name="T34" fmla="*/ 9 w 10"/>
                <a:gd name="T35" fmla="*/ 2 h 18"/>
                <a:gd name="T36" fmla="*/ 9 w 10"/>
                <a:gd name="T37" fmla="*/ 1 h 18"/>
                <a:gd name="T38" fmla="*/ 9 w 10"/>
                <a:gd name="T39" fmla="*/ 1 h 18"/>
                <a:gd name="T40" fmla="*/ 9 w 10"/>
                <a:gd name="T41" fmla="*/ 1 h 18"/>
                <a:gd name="T42" fmla="*/ 8 w 10"/>
                <a:gd name="T43" fmla="*/ 0 h 18"/>
                <a:gd name="T44" fmla="*/ 8 w 10"/>
                <a:gd name="T45" fmla="*/ 0 h 18"/>
                <a:gd name="T46" fmla="*/ 8 w 10"/>
                <a:gd name="T47" fmla="*/ 1 h 18"/>
                <a:gd name="T48" fmla="*/ 7 w 10"/>
                <a:gd name="T49" fmla="*/ 1 h 18"/>
                <a:gd name="T50" fmla="*/ 7 w 10"/>
                <a:gd name="T51" fmla="*/ 1 h 18"/>
                <a:gd name="T52" fmla="*/ 7 w 10"/>
                <a:gd name="T53" fmla="*/ 2 h 18"/>
                <a:gd name="T54" fmla="*/ 7 w 10"/>
                <a:gd name="T55" fmla="*/ 3 h 18"/>
                <a:gd name="T56" fmla="*/ 6 w 10"/>
                <a:gd name="T57" fmla="*/ 4 h 18"/>
                <a:gd name="T58" fmla="*/ 6 w 10"/>
                <a:gd name="T59" fmla="*/ 4 h 18"/>
                <a:gd name="T60" fmla="*/ 6 w 10"/>
                <a:gd name="T61" fmla="*/ 6 h 18"/>
                <a:gd name="T62" fmla="*/ 5 w 10"/>
                <a:gd name="T63" fmla="*/ 6 h 18"/>
                <a:gd name="T64" fmla="*/ 5 w 10"/>
                <a:gd name="T65" fmla="*/ 7 h 18"/>
                <a:gd name="T66" fmla="*/ 5 w 10"/>
                <a:gd name="T67" fmla="*/ 8 h 18"/>
                <a:gd name="T68" fmla="*/ 4 w 10"/>
                <a:gd name="T69" fmla="*/ 11 h 18"/>
                <a:gd name="T70" fmla="*/ 4 w 10"/>
                <a:gd name="T71" fmla="*/ 10 h 18"/>
                <a:gd name="T72" fmla="*/ 0 w 10"/>
                <a:gd name="T73" fmla="*/ 14 h 18"/>
                <a:gd name="T74" fmla="*/ 1 w 10"/>
                <a:gd name="T75" fmla="*/ 13 h 18"/>
                <a:gd name="T76" fmla="*/ 1 w 10"/>
                <a:gd name="T77" fmla="*/ 14 h 18"/>
                <a:gd name="T78" fmla="*/ 0 w 10"/>
                <a:gd name="T79" fmla="*/ 14 h 18"/>
                <a:gd name="T80" fmla="*/ 0 w 10"/>
                <a:gd name="T81" fmla="*/ 14 h 18"/>
                <a:gd name="T82" fmla="*/ 0 w 10"/>
                <a:gd name="T83" fmla="*/ 15 h 18"/>
                <a:gd name="T84" fmla="*/ 0 w 10"/>
                <a:gd name="T85" fmla="*/ 16 h 18"/>
                <a:gd name="T86" fmla="*/ 0 w 10"/>
                <a:gd name="T87" fmla="*/ 16 h 18"/>
                <a:gd name="T88" fmla="*/ 0 w 10"/>
                <a:gd name="T89" fmla="*/ 16 h 18"/>
                <a:gd name="T90" fmla="*/ 0 w 10"/>
                <a:gd name="T91" fmla="*/ 17 h 18"/>
                <a:gd name="T92" fmla="*/ 1 w 10"/>
                <a:gd name="T93" fmla="*/ 17 h 18"/>
                <a:gd name="T94" fmla="*/ 1 w 10"/>
                <a:gd name="T95" fmla="*/ 17 h 18"/>
                <a:gd name="T96" fmla="*/ 2 w 10"/>
                <a:gd name="T97" fmla="*/ 17 h 18"/>
                <a:gd name="T98" fmla="*/ 2 w 10"/>
                <a:gd name="T99" fmla="*/ 16 h 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
                <a:gd name="T151" fmla="*/ 0 h 18"/>
                <a:gd name="T152" fmla="*/ 10 w 10"/>
                <a:gd name="T153" fmla="*/ 18 h 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 h="18">
                  <a:moveTo>
                    <a:pt x="2" y="16"/>
                  </a:moveTo>
                  <a:lnTo>
                    <a:pt x="2" y="16"/>
                  </a:lnTo>
                  <a:lnTo>
                    <a:pt x="2" y="15"/>
                  </a:lnTo>
                  <a:lnTo>
                    <a:pt x="3" y="15"/>
                  </a:lnTo>
                  <a:lnTo>
                    <a:pt x="3" y="14"/>
                  </a:lnTo>
                  <a:lnTo>
                    <a:pt x="5" y="13"/>
                  </a:lnTo>
                  <a:lnTo>
                    <a:pt x="5" y="12"/>
                  </a:lnTo>
                  <a:lnTo>
                    <a:pt x="6" y="11"/>
                  </a:lnTo>
                  <a:lnTo>
                    <a:pt x="6" y="9"/>
                  </a:lnTo>
                  <a:lnTo>
                    <a:pt x="7" y="9"/>
                  </a:lnTo>
                  <a:lnTo>
                    <a:pt x="7" y="8"/>
                  </a:lnTo>
                  <a:lnTo>
                    <a:pt x="8" y="6"/>
                  </a:lnTo>
                  <a:lnTo>
                    <a:pt x="8" y="4"/>
                  </a:lnTo>
                  <a:lnTo>
                    <a:pt x="9" y="3"/>
                  </a:lnTo>
                  <a:lnTo>
                    <a:pt x="9" y="2"/>
                  </a:lnTo>
                  <a:lnTo>
                    <a:pt x="9" y="1"/>
                  </a:lnTo>
                  <a:lnTo>
                    <a:pt x="8" y="0"/>
                  </a:lnTo>
                  <a:lnTo>
                    <a:pt x="8" y="1"/>
                  </a:lnTo>
                  <a:lnTo>
                    <a:pt x="7" y="1"/>
                  </a:lnTo>
                  <a:lnTo>
                    <a:pt x="7" y="2"/>
                  </a:lnTo>
                  <a:lnTo>
                    <a:pt x="7" y="3"/>
                  </a:lnTo>
                  <a:lnTo>
                    <a:pt x="6" y="4"/>
                  </a:lnTo>
                  <a:lnTo>
                    <a:pt x="6" y="6"/>
                  </a:lnTo>
                  <a:lnTo>
                    <a:pt x="5" y="6"/>
                  </a:lnTo>
                  <a:lnTo>
                    <a:pt x="5" y="7"/>
                  </a:lnTo>
                  <a:lnTo>
                    <a:pt x="5" y="8"/>
                  </a:lnTo>
                  <a:lnTo>
                    <a:pt x="4" y="11"/>
                  </a:lnTo>
                  <a:lnTo>
                    <a:pt x="4" y="10"/>
                  </a:lnTo>
                  <a:lnTo>
                    <a:pt x="0" y="14"/>
                  </a:lnTo>
                  <a:lnTo>
                    <a:pt x="1" y="13"/>
                  </a:lnTo>
                  <a:lnTo>
                    <a:pt x="1" y="14"/>
                  </a:lnTo>
                  <a:lnTo>
                    <a:pt x="0" y="14"/>
                  </a:lnTo>
                  <a:lnTo>
                    <a:pt x="0" y="15"/>
                  </a:lnTo>
                  <a:lnTo>
                    <a:pt x="0" y="16"/>
                  </a:lnTo>
                  <a:lnTo>
                    <a:pt x="0" y="17"/>
                  </a:lnTo>
                  <a:lnTo>
                    <a:pt x="1" y="17"/>
                  </a:lnTo>
                  <a:lnTo>
                    <a:pt x="2" y="17"/>
                  </a:lnTo>
                  <a:lnTo>
                    <a:pt x="2" y="1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4" name="Freeform 225"/>
            <p:cNvSpPr>
              <a:spLocks/>
            </p:cNvSpPr>
            <p:nvPr/>
          </p:nvSpPr>
          <p:spPr bwMode="auto">
            <a:xfrm>
              <a:off x="809" y="2484"/>
              <a:ext cx="54" cy="16"/>
            </a:xfrm>
            <a:custGeom>
              <a:avLst/>
              <a:gdLst>
                <a:gd name="T0" fmla="*/ 50 w 54"/>
                <a:gd name="T1" fmla="*/ 11 h 16"/>
                <a:gd name="T2" fmla="*/ 50 w 54"/>
                <a:gd name="T3" fmla="*/ 12 h 16"/>
                <a:gd name="T4" fmla="*/ 41 w 54"/>
                <a:gd name="T5" fmla="*/ 8 h 16"/>
                <a:gd name="T6" fmla="*/ 34 w 54"/>
                <a:gd name="T7" fmla="*/ 4 h 16"/>
                <a:gd name="T8" fmla="*/ 25 w 54"/>
                <a:gd name="T9" fmla="*/ 2 h 16"/>
                <a:gd name="T10" fmla="*/ 17 w 54"/>
                <a:gd name="T11" fmla="*/ 0 h 16"/>
                <a:gd name="T12" fmla="*/ 9 w 54"/>
                <a:gd name="T13" fmla="*/ 1 h 16"/>
                <a:gd name="T14" fmla="*/ 4 w 54"/>
                <a:gd name="T15" fmla="*/ 4 h 16"/>
                <a:gd name="T16" fmla="*/ 1 w 54"/>
                <a:gd name="T17" fmla="*/ 7 h 16"/>
                <a:gd name="T18" fmla="*/ 0 w 54"/>
                <a:gd name="T19" fmla="*/ 11 h 16"/>
                <a:gd name="T20" fmla="*/ 0 w 54"/>
                <a:gd name="T21" fmla="*/ 14 h 16"/>
                <a:gd name="T22" fmla="*/ 1 w 54"/>
                <a:gd name="T23" fmla="*/ 15 h 16"/>
                <a:gd name="T24" fmla="*/ 3 w 54"/>
                <a:gd name="T25" fmla="*/ 14 h 16"/>
                <a:gd name="T26" fmla="*/ 3 w 54"/>
                <a:gd name="T27" fmla="*/ 13 h 16"/>
                <a:gd name="T28" fmla="*/ 3 w 54"/>
                <a:gd name="T29" fmla="*/ 10 h 16"/>
                <a:gd name="T30" fmla="*/ 4 w 54"/>
                <a:gd name="T31" fmla="*/ 7 h 16"/>
                <a:gd name="T32" fmla="*/ 8 w 54"/>
                <a:gd name="T33" fmla="*/ 5 h 16"/>
                <a:gd name="T34" fmla="*/ 12 w 54"/>
                <a:gd name="T35" fmla="*/ 3 h 16"/>
                <a:gd name="T36" fmla="*/ 20 w 54"/>
                <a:gd name="T37" fmla="*/ 3 h 16"/>
                <a:gd name="T38" fmla="*/ 27 w 54"/>
                <a:gd name="T39" fmla="*/ 5 h 16"/>
                <a:gd name="T40" fmla="*/ 34 w 54"/>
                <a:gd name="T41" fmla="*/ 8 h 16"/>
                <a:gd name="T42" fmla="*/ 40 w 54"/>
                <a:gd name="T43" fmla="*/ 11 h 16"/>
                <a:gd name="T44" fmla="*/ 47 w 54"/>
                <a:gd name="T45" fmla="*/ 14 h 16"/>
                <a:gd name="T46" fmla="*/ 49 w 54"/>
                <a:gd name="T47" fmla="*/ 14 h 16"/>
                <a:gd name="T48" fmla="*/ 52 w 54"/>
                <a:gd name="T49" fmla="*/ 14 h 16"/>
                <a:gd name="T50" fmla="*/ 51 w 54"/>
                <a:gd name="T51" fmla="*/ 14 h 16"/>
                <a:gd name="T52" fmla="*/ 52 w 54"/>
                <a:gd name="T53" fmla="*/ 13 h 16"/>
                <a:gd name="T54" fmla="*/ 53 w 54"/>
                <a:gd name="T55" fmla="*/ 13 h 16"/>
                <a:gd name="T56" fmla="*/ 53 w 54"/>
                <a:gd name="T57" fmla="*/ 11 h 16"/>
                <a:gd name="T58" fmla="*/ 52 w 54"/>
                <a:gd name="T59" fmla="*/ 11 h 16"/>
                <a:gd name="T60" fmla="*/ 51 w 54"/>
                <a:gd name="T61" fmla="*/ 10 h 16"/>
                <a:gd name="T62" fmla="*/ 51 w 54"/>
                <a:gd name="T63" fmla="*/ 13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
                <a:gd name="T97" fmla="*/ 0 h 16"/>
                <a:gd name="T98" fmla="*/ 54 w 54"/>
                <a:gd name="T99" fmla="*/ 16 h 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 h="16">
                  <a:moveTo>
                    <a:pt x="51" y="13"/>
                  </a:moveTo>
                  <a:lnTo>
                    <a:pt x="50" y="11"/>
                  </a:lnTo>
                  <a:lnTo>
                    <a:pt x="47" y="13"/>
                  </a:lnTo>
                  <a:lnTo>
                    <a:pt x="50" y="12"/>
                  </a:lnTo>
                  <a:lnTo>
                    <a:pt x="45" y="10"/>
                  </a:lnTo>
                  <a:lnTo>
                    <a:pt x="41" y="8"/>
                  </a:lnTo>
                  <a:lnTo>
                    <a:pt x="37" y="6"/>
                  </a:lnTo>
                  <a:lnTo>
                    <a:pt x="34" y="4"/>
                  </a:lnTo>
                  <a:lnTo>
                    <a:pt x="29" y="3"/>
                  </a:lnTo>
                  <a:lnTo>
                    <a:pt x="25" y="2"/>
                  </a:lnTo>
                  <a:lnTo>
                    <a:pt x="21" y="1"/>
                  </a:lnTo>
                  <a:lnTo>
                    <a:pt x="17" y="0"/>
                  </a:lnTo>
                  <a:lnTo>
                    <a:pt x="12" y="1"/>
                  </a:lnTo>
                  <a:lnTo>
                    <a:pt x="9" y="1"/>
                  </a:lnTo>
                  <a:lnTo>
                    <a:pt x="7" y="2"/>
                  </a:lnTo>
                  <a:lnTo>
                    <a:pt x="4" y="4"/>
                  </a:lnTo>
                  <a:lnTo>
                    <a:pt x="3" y="5"/>
                  </a:lnTo>
                  <a:lnTo>
                    <a:pt x="1" y="7"/>
                  </a:lnTo>
                  <a:lnTo>
                    <a:pt x="0" y="9"/>
                  </a:lnTo>
                  <a:lnTo>
                    <a:pt x="0" y="11"/>
                  </a:lnTo>
                  <a:lnTo>
                    <a:pt x="0" y="13"/>
                  </a:lnTo>
                  <a:lnTo>
                    <a:pt x="0" y="14"/>
                  </a:lnTo>
                  <a:lnTo>
                    <a:pt x="1" y="15"/>
                  </a:lnTo>
                  <a:lnTo>
                    <a:pt x="2" y="15"/>
                  </a:lnTo>
                  <a:lnTo>
                    <a:pt x="3" y="14"/>
                  </a:lnTo>
                  <a:lnTo>
                    <a:pt x="3" y="13"/>
                  </a:lnTo>
                  <a:lnTo>
                    <a:pt x="3" y="12"/>
                  </a:lnTo>
                  <a:lnTo>
                    <a:pt x="3" y="10"/>
                  </a:lnTo>
                  <a:lnTo>
                    <a:pt x="3" y="8"/>
                  </a:lnTo>
                  <a:lnTo>
                    <a:pt x="4" y="7"/>
                  </a:lnTo>
                  <a:lnTo>
                    <a:pt x="6" y="6"/>
                  </a:lnTo>
                  <a:lnTo>
                    <a:pt x="8" y="5"/>
                  </a:lnTo>
                  <a:lnTo>
                    <a:pt x="9" y="4"/>
                  </a:lnTo>
                  <a:lnTo>
                    <a:pt x="12" y="3"/>
                  </a:lnTo>
                  <a:lnTo>
                    <a:pt x="16" y="3"/>
                  </a:lnTo>
                  <a:lnTo>
                    <a:pt x="20" y="3"/>
                  </a:lnTo>
                  <a:lnTo>
                    <a:pt x="24" y="4"/>
                  </a:lnTo>
                  <a:lnTo>
                    <a:pt x="27" y="5"/>
                  </a:lnTo>
                  <a:lnTo>
                    <a:pt x="30" y="6"/>
                  </a:lnTo>
                  <a:lnTo>
                    <a:pt x="34" y="8"/>
                  </a:lnTo>
                  <a:lnTo>
                    <a:pt x="37" y="9"/>
                  </a:lnTo>
                  <a:lnTo>
                    <a:pt x="40" y="11"/>
                  </a:lnTo>
                  <a:lnTo>
                    <a:pt x="47" y="14"/>
                  </a:lnTo>
                  <a:lnTo>
                    <a:pt x="48" y="14"/>
                  </a:lnTo>
                  <a:lnTo>
                    <a:pt x="49" y="14"/>
                  </a:lnTo>
                  <a:lnTo>
                    <a:pt x="53" y="13"/>
                  </a:lnTo>
                  <a:lnTo>
                    <a:pt x="52" y="14"/>
                  </a:lnTo>
                  <a:lnTo>
                    <a:pt x="51" y="14"/>
                  </a:lnTo>
                  <a:lnTo>
                    <a:pt x="52" y="13"/>
                  </a:lnTo>
                  <a:lnTo>
                    <a:pt x="53" y="13"/>
                  </a:lnTo>
                  <a:lnTo>
                    <a:pt x="53" y="12"/>
                  </a:lnTo>
                  <a:lnTo>
                    <a:pt x="53" y="11"/>
                  </a:lnTo>
                  <a:lnTo>
                    <a:pt x="52" y="11"/>
                  </a:lnTo>
                  <a:lnTo>
                    <a:pt x="52" y="10"/>
                  </a:lnTo>
                  <a:lnTo>
                    <a:pt x="51" y="10"/>
                  </a:lnTo>
                  <a:lnTo>
                    <a:pt x="50" y="11"/>
                  </a:lnTo>
                  <a:lnTo>
                    <a:pt x="51" y="1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5" name="Freeform 226"/>
            <p:cNvSpPr>
              <a:spLocks/>
            </p:cNvSpPr>
            <p:nvPr/>
          </p:nvSpPr>
          <p:spPr bwMode="auto">
            <a:xfrm>
              <a:off x="806" y="2548"/>
              <a:ext cx="16" cy="6"/>
            </a:xfrm>
            <a:custGeom>
              <a:avLst/>
              <a:gdLst>
                <a:gd name="T0" fmla="*/ 14 w 16"/>
                <a:gd name="T1" fmla="*/ 3 h 6"/>
                <a:gd name="T2" fmla="*/ 13 w 16"/>
                <a:gd name="T3" fmla="*/ 3 h 6"/>
                <a:gd name="T4" fmla="*/ 11 w 16"/>
                <a:gd name="T5" fmla="*/ 3 h 6"/>
                <a:gd name="T6" fmla="*/ 10 w 16"/>
                <a:gd name="T7" fmla="*/ 2 h 6"/>
                <a:gd name="T8" fmla="*/ 8 w 16"/>
                <a:gd name="T9" fmla="*/ 2 h 6"/>
                <a:gd name="T10" fmla="*/ 6 w 16"/>
                <a:gd name="T11" fmla="*/ 2 h 6"/>
                <a:gd name="T12" fmla="*/ 5 w 16"/>
                <a:gd name="T13" fmla="*/ 1 h 6"/>
                <a:gd name="T14" fmla="*/ 3 w 16"/>
                <a:gd name="T15" fmla="*/ 1 h 6"/>
                <a:gd name="T16" fmla="*/ 2 w 16"/>
                <a:gd name="T17" fmla="*/ 0 h 6"/>
                <a:gd name="T18" fmla="*/ 1 w 16"/>
                <a:gd name="T19" fmla="*/ 0 h 6"/>
                <a:gd name="T20" fmla="*/ 1 w 16"/>
                <a:gd name="T21" fmla="*/ 0 h 6"/>
                <a:gd name="T22" fmla="*/ 1 w 16"/>
                <a:gd name="T23" fmla="*/ 0 h 6"/>
                <a:gd name="T24" fmla="*/ 0 w 16"/>
                <a:gd name="T25" fmla="*/ 0 h 6"/>
                <a:gd name="T26" fmla="*/ 0 w 16"/>
                <a:gd name="T27" fmla="*/ 1 h 6"/>
                <a:gd name="T28" fmla="*/ 0 w 16"/>
                <a:gd name="T29" fmla="*/ 1 h 6"/>
                <a:gd name="T30" fmla="*/ 0 w 16"/>
                <a:gd name="T31" fmla="*/ 1 h 6"/>
                <a:gd name="T32" fmla="*/ 1 w 16"/>
                <a:gd name="T33" fmla="*/ 1 h 6"/>
                <a:gd name="T34" fmla="*/ 2 w 16"/>
                <a:gd name="T35" fmla="*/ 2 h 6"/>
                <a:gd name="T36" fmla="*/ 4 w 16"/>
                <a:gd name="T37" fmla="*/ 2 h 6"/>
                <a:gd name="T38" fmla="*/ 5 w 16"/>
                <a:gd name="T39" fmla="*/ 3 h 6"/>
                <a:gd name="T40" fmla="*/ 7 w 16"/>
                <a:gd name="T41" fmla="*/ 3 h 6"/>
                <a:gd name="T42" fmla="*/ 8 w 16"/>
                <a:gd name="T43" fmla="*/ 4 h 6"/>
                <a:gd name="T44" fmla="*/ 10 w 16"/>
                <a:gd name="T45" fmla="*/ 4 h 6"/>
                <a:gd name="T46" fmla="*/ 11 w 16"/>
                <a:gd name="T47" fmla="*/ 5 h 6"/>
                <a:gd name="T48" fmla="*/ 13 w 16"/>
                <a:gd name="T49" fmla="*/ 5 h 6"/>
                <a:gd name="T50" fmla="*/ 14 w 16"/>
                <a:gd name="T51" fmla="*/ 5 h 6"/>
                <a:gd name="T52" fmla="*/ 14 w 16"/>
                <a:gd name="T53" fmla="*/ 5 h 6"/>
                <a:gd name="T54" fmla="*/ 14 w 16"/>
                <a:gd name="T55" fmla="*/ 5 h 6"/>
                <a:gd name="T56" fmla="*/ 15 w 16"/>
                <a:gd name="T57" fmla="*/ 5 h 6"/>
                <a:gd name="T58" fmla="*/ 15 w 16"/>
                <a:gd name="T59" fmla="*/ 4 h 6"/>
                <a:gd name="T60" fmla="*/ 15 w 16"/>
                <a:gd name="T61" fmla="*/ 4 h 6"/>
                <a:gd name="T62" fmla="*/ 15 w 16"/>
                <a:gd name="T63" fmla="*/ 4 h 6"/>
                <a:gd name="T64" fmla="*/ 14 w 16"/>
                <a:gd name="T65" fmla="*/ 4 h 6"/>
                <a:gd name="T66" fmla="*/ 14 w 16"/>
                <a:gd name="T67" fmla="*/ 3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6"/>
                <a:gd name="T104" fmla="*/ 16 w 16"/>
                <a:gd name="T105" fmla="*/ 6 h 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6">
                  <a:moveTo>
                    <a:pt x="14" y="3"/>
                  </a:moveTo>
                  <a:lnTo>
                    <a:pt x="13" y="3"/>
                  </a:lnTo>
                  <a:lnTo>
                    <a:pt x="11" y="3"/>
                  </a:lnTo>
                  <a:lnTo>
                    <a:pt x="10" y="2"/>
                  </a:lnTo>
                  <a:lnTo>
                    <a:pt x="8" y="2"/>
                  </a:lnTo>
                  <a:lnTo>
                    <a:pt x="6" y="2"/>
                  </a:lnTo>
                  <a:lnTo>
                    <a:pt x="5" y="1"/>
                  </a:lnTo>
                  <a:lnTo>
                    <a:pt x="3" y="1"/>
                  </a:lnTo>
                  <a:lnTo>
                    <a:pt x="2" y="0"/>
                  </a:lnTo>
                  <a:lnTo>
                    <a:pt x="1" y="0"/>
                  </a:lnTo>
                  <a:lnTo>
                    <a:pt x="0" y="0"/>
                  </a:lnTo>
                  <a:lnTo>
                    <a:pt x="0" y="1"/>
                  </a:lnTo>
                  <a:lnTo>
                    <a:pt x="1" y="1"/>
                  </a:lnTo>
                  <a:lnTo>
                    <a:pt x="2" y="2"/>
                  </a:lnTo>
                  <a:lnTo>
                    <a:pt x="4" y="2"/>
                  </a:lnTo>
                  <a:lnTo>
                    <a:pt x="5" y="3"/>
                  </a:lnTo>
                  <a:lnTo>
                    <a:pt x="7" y="3"/>
                  </a:lnTo>
                  <a:lnTo>
                    <a:pt x="8" y="4"/>
                  </a:lnTo>
                  <a:lnTo>
                    <a:pt x="10" y="4"/>
                  </a:lnTo>
                  <a:lnTo>
                    <a:pt x="11" y="5"/>
                  </a:lnTo>
                  <a:lnTo>
                    <a:pt x="13" y="5"/>
                  </a:lnTo>
                  <a:lnTo>
                    <a:pt x="14" y="5"/>
                  </a:lnTo>
                  <a:lnTo>
                    <a:pt x="15" y="5"/>
                  </a:lnTo>
                  <a:lnTo>
                    <a:pt x="15" y="4"/>
                  </a:lnTo>
                  <a:lnTo>
                    <a:pt x="14" y="4"/>
                  </a:lnTo>
                  <a:lnTo>
                    <a:pt x="14"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6" name="Freeform 227"/>
            <p:cNvSpPr>
              <a:spLocks/>
            </p:cNvSpPr>
            <p:nvPr/>
          </p:nvSpPr>
          <p:spPr bwMode="auto">
            <a:xfrm>
              <a:off x="833" y="2515"/>
              <a:ext cx="39" cy="5"/>
            </a:xfrm>
            <a:custGeom>
              <a:avLst/>
              <a:gdLst>
                <a:gd name="T0" fmla="*/ 36 w 39"/>
                <a:gd name="T1" fmla="*/ 3 h 5"/>
                <a:gd name="T2" fmla="*/ 34 w 39"/>
                <a:gd name="T3" fmla="*/ 3 h 5"/>
                <a:gd name="T4" fmla="*/ 33 w 39"/>
                <a:gd name="T5" fmla="*/ 2 h 5"/>
                <a:gd name="T6" fmla="*/ 32 w 39"/>
                <a:gd name="T7" fmla="*/ 2 h 5"/>
                <a:gd name="T8" fmla="*/ 31 w 39"/>
                <a:gd name="T9" fmla="*/ 2 h 5"/>
                <a:gd name="T10" fmla="*/ 27 w 39"/>
                <a:gd name="T11" fmla="*/ 1 h 5"/>
                <a:gd name="T12" fmla="*/ 25 w 39"/>
                <a:gd name="T13" fmla="*/ 1 h 5"/>
                <a:gd name="T14" fmla="*/ 22 w 39"/>
                <a:gd name="T15" fmla="*/ 1 h 5"/>
                <a:gd name="T16" fmla="*/ 20 w 39"/>
                <a:gd name="T17" fmla="*/ 0 h 5"/>
                <a:gd name="T18" fmla="*/ 18 w 39"/>
                <a:gd name="T19" fmla="*/ 0 h 5"/>
                <a:gd name="T20" fmla="*/ 16 w 39"/>
                <a:gd name="T21" fmla="*/ 0 h 5"/>
                <a:gd name="T22" fmla="*/ 14 w 39"/>
                <a:gd name="T23" fmla="*/ 0 h 5"/>
                <a:gd name="T24" fmla="*/ 11 w 39"/>
                <a:gd name="T25" fmla="*/ 0 h 5"/>
                <a:gd name="T26" fmla="*/ 10 w 39"/>
                <a:gd name="T27" fmla="*/ 1 h 5"/>
                <a:gd name="T28" fmla="*/ 10 w 39"/>
                <a:gd name="T29" fmla="*/ 2 h 5"/>
                <a:gd name="T30" fmla="*/ 7 w 39"/>
                <a:gd name="T31" fmla="*/ 2 h 5"/>
                <a:gd name="T32" fmla="*/ 6 w 39"/>
                <a:gd name="T33" fmla="*/ 2 h 5"/>
                <a:gd name="T34" fmla="*/ 4 w 39"/>
                <a:gd name="T35" fmla="*/ 2 h 5"/>
                <a:gd name="T36" fmla="*/ 2 w 39"/>
                <a:gd name="T37" fmla="*/ 3 h 5"/>
                <a:gd name="T38" fmla="*/ 1 w 39"/>
                <a:gd name="T39" fmla="*/ 3 h 5"/>
                <a:gd name="T40" fmla="*/ 0 w 39"/>
                <a:gd name="T41" fmla="*/ 3 h 5"/>
                <a:gd name="T42" fmla="*/ 0 w 39"/>
                <a:gd name="T43" fmla="*/ 3 h 5"/>
                <a:gd name="T44" fmla="*/ 2 w 39"/>
                <a:gd name="T45" fmla="*/ 4 h 5"/>
                <a:gd name="T46" fmla="*/ 2 w 39"/>
                <a:gd name="T47" fmla="*/ 4 h 5"/>
                <a:gd name="T48" fmla="*/ 4 w 39"/>
                <a:gd name="T49" fmla="*/ 3 h 5"/>
                <a:gd name="T50" fmla="*/ 8 w 39"/>
                <a:gd name="T51" fmla="*/ 3 h 5"/>
                <a:gd name="T52" fmla="*/ 12 w 39"/>
                <a:gd name="T53" fmla="*/ 3 h 5"/>
                <a:gd name="T54" fmla="*/ 12 w 39"/>
                <a:gd name="T55" fmla="*/ 2 h 5"/>
                <a:gd name="T56" fmla="*/ 13 w 39"/>
                <a:gd name="T57" fmla="*/ 2 h 5"/>
                <a:gd name="T58" fmla="*/ 13 w 39"/>
                <a:gd name="T59" fmla="*/ 1 h 5"/>
                <a:gd name="T60" fmla="*/ 13 w 39"/>
                <a:gd name="T61" fmla="*/ 1 h 5"/>
                <a:gd name="T62" fmla="*/ 13 w 39"/>
                <a:gd name="T63" fmla="*/ 1 h 5"/>
                <a:gd name="T64" fmla="*/ 13 w 39"/>
                <a:gd name="T65" fmla="*/ 1 h 5"/>
                <a:gd name="T66" fmla="*/ 15 w 39"/>
                <a:gd name="T67" fmla="*/ 1 h 5"/>
                <a:gd name="T68" fmla="*/ 17 w 39"/>
                <a:gd name="T69" fmla="*/ 1 h 5"/>
                <a:gd name="T70" fmla="*/ 18 w 39"/>
                <a:gd name="T71" fmla="*/ 2 h 5"/>
                <a:gd name="T72" fmla="*/ 20 w 39"/>
                <a:gd name="T73" fmla="*/ 2 h 5"/>
                <a:gd name="T74" fmla="*/ 21 w 39"/>
                <a:gd name="T75" fmla="*/ 2 h 5"/>
                <a:gd name="T76" fmla="*/ 23 w 39"/>
                <a:gd name="T77" fmla="*/ 2 h 5"/>
                <a:gd name="T78" fmla="*/ 25 w 39"/>
                <a:gd name="T79" fmla="*/ 2 h 5"/>
                <a:gd name="T80" fmla="*/ 25 w 39"/>
                <a:gd name="T81" fmla="*/ 2 h 5"/>
                <a:gd name="T82" fmla="*/ 25 w 39"/>
                <a:gd name="T83" fmla="*/ 2 h 5"/>
                <a:gd name="T84" fmla="*/ 26 w 39"/>
                <a:gd name="T85" fmla="*/ 3 h 5"/>
                <a:gd name="T86" fmla="*/ 27 w 39"/>
                <a:gd name="T87" fmla="*/ 3 h 5"/>
                <a:gd name="T88" fmla="*/ 28 w 39"/>
                <a:gd name="T89" fmla="*/ 3 h 5"/>
                <a:gd name="T90" fmla="*/ 29 w 39"/>
                <a:gd name="T91" fmla="*/ 3 h 5"/>
                <a:gd name="T92" fmla="*/ 30 w 39"/>
                <a:gd name="T93" fmla="*/ 3 h 5"/>
                <a:gd name="T94" fmla="*/ 32 w 39"/>
                <a:gd name="T95" fmla="*/ 3 h 5"/>
                <a:gd name="T96" fmla="*/ 34 w 39"/>
                <a:gd name="T97" fmla="*/ 4 h 5"/>
                <a:gd name="T98" fmla="*/ 36 w 39"/>
                <a:gd name="T99" fmla="*/ 4 h 5"/>
                <a:gd name="T100" fmla="*/ 37 w 39"/>
                <a:gd name="T101" fmla="*/ 4 h 5"/>
                <a:gd name="T102" fmla="*/ 37 w 39"/>
                <a:gd name="T103" fmla="*/ 3 h 5"/>
                <a:gd name="T104" fmla="*/ 38 w 39"/>
                <a:gd name="T105" fmla="*/ 3 h 5"/>
                <a:gd name="T106" fmla="*/ 36 w 39"/>
                <a:gd name="T107" fmla="*/ 3 h 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
                <a:gd name="T163" fmla="*/ 0 h 5"/>
                <a:gd name="T164" fmla="*/ 39 w 39"/>
                <a:gd name="T165" fmla="*/ 5 h 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 h="5">
                  <a:moveTo>
                    <a:pt x="36" y="3"/>
                  </a:moveTo>
                  <a:lnTo>
                    <a:pt x="36" y="3"/>
                  </a:lnTo>
                  <a:lnTo>
                    <a:pt x="35" y="3"/>
                  </a:lnTo>
                  <a:lnTo>
                    <a:pt x="34" y="3"/>
                  </a:lnTo>
                  <a:lnTo>
                    <a:pt x="34" y="2"/>
                  </a:lnTo>
                  <a:lnTo>
                    <a:pt x="33" y="2"/>
                  </a:lnTo>
                  <a:lnTo>
                    <a:pt x="32" y="2"/>
                  </a:lnTo>
                  <a:lnTo>
                    <a:pt x="30" y="2"/>
                  </a:lnTo>
                  <a:lnTo>
                    <a:pt x="31" y="2"/>
                  </a:lnTo>
                  <a:lnTo>
                    <a:pt x="29" y="2"/>
                  </a:lnTo>
                  <a:lnTo>
                    <a:pt x="27" y="1"/>
                  </a:lnTo>
                  <a:lnTo>
                    <a:pt x="26" y="1"/>
                  </a:lnTo>
                  <a:lnTo>
                    <a:pt x="25" y="1"/>
                  </a:lnTo>
                  <a:lnTo>
                    <a:pt x="23" y="1"/>
                  </a:lnTo>
                  <a:lnTo>
                    <a:pt x="22" y="1"/>
                  </a:lnTo>
                  <a:lnTo>
                    <a:pt x="21" y="1"/>
                  </a:lnTo>
                  <a:lnTo>
                    <a:pt x="20" y="0"/>
                  </a:lnTo>
                  <a:lnTo>
                    <a:pt x="19" y="0"/>
                  </a:lnTo>
                  <a:lnTo>
                    <a:pt x="18" y="0"/>
                  </a:lnTo>
                  <a:lnTo>
                    <a:pt x="17" y="0"/>
                  </a:lnTo>
                  <a:lnTo>
                    <a:pt x="16" y="0"/>
                  </a:lnTo>
                  <a:lnTo>
                    <a:pt x="15" y="0"/>
                  </a:lnTo>
                  <a:lnTo>
                    <a:pt x="14" y="0"/>
                  </a:lnTo>
                  <a:lnTo>
                    <a:pt x="12" y="0"/>
                  </a:lnTo>
                  <a:lnTo>
                    <a:pt x="11" y="0"/>
                  </a:lnTo>
                  <a:lnTo>
                    <a:pt x="10" y="1"/>
                  </a:lnTo>
                  <a:lnTo>
                    <a:pt x="9" y="2"/>
                  </a:lnTo>
                  <a:lnTo>
                    <a:pt x="10" y="2"/>
                  </a:lnTo>
                  <a:lnTo>
                    <a:pt x="8" y="2"/>
                  </a:lnTo>
                  <a:lnTo>
                    <a:pt x="7" y="2"/>
                  </a:lnTo>
                  <a:lnTo>
                    <a:pt x="6" y="2"/>
                  </a:lnTo>
                  <a:lnTo>
                    <a:pt x="5" y="2"/>
                  </a:lnTo>
                  <a:lnTo>
                    <a:pt x="4" y="2"/>
                  </a:lnTo>
                  <a:lnTo>
                    <a:pt x="3" y="3"/>
                  </a:lnTo>
                  <a:lnTo>
                    <a:pt x="2" y="3"/>
                  </a:lnTo>
                  <a:lnTo>
                    <a:pt x="1" y="3"/>
                  </a:lnTo>
                  <a:lnTo>
                    <a:pt x="0" y="3"/>
                  </a:lnTo>
                  <a:lnTo>
                    <a:pt x="1" y="4"/>
                  </a:lnTo>
                  <a:lnTo>
                    <a:pt x="2" y="4"/>
                  </a:lnTo>
                  <a:lnTo>
                    <a:pt x="3" y="4"/>
                  </a:lnTo>
                  <a:lnTo>
                    <a:pt x="4" y="3"/>
                  </a:lnTo>
                  <a:lnTo>
                    <a:pt x="6" y="3"/>
                  </a:lnTo>
                  <a:lnTo>
                    <a:pt x="8" y="3"/>
                  </a:lnTo>
                  <a:lnTo>
                    <a:pt x="11" y="3"/>
                  </a:lnTo>
                  <a:lnTo>
                    <a:pt x="12" y="3"/>
                  </a:lnTo>
                  <a:lnTo>
                    <a:pt x="12" y="2"/>
                  </a:lnTo>
                  <a:lnTo>
                    <a:pt x="13" y="2"/>
                  </a:lnTo>
                  <a:lnTo>
                    <a:pt x="13" y="1"/>
                  </a:lnTo>
                  <a:lnTo>
                    <a:pt x="14" y="1"/>
                  </a:lnTo>
                  <a:lnTo>
                    <a:pt x="13" y="1"/>
                  </a:lnTo>
                  <a:lnTo>
                    <a:pt x="14" y="1"/>
                  </a:lnTo>
                  <a:lnTo>
                    <a:pt x="15" y="1"/>
                  </a:lnTo>
                  <a:lnTo>
                    <a:pt x="16" y="1"/>
                  </a:lnTo>
                  <a:lnTo>
                    <a:pt x="17" y="1"/>
                  </a:lnTo>
                  <a:lnTo>
                    <a:pt x="17" y="2"/>
                  </a:lnTo>
                  <a:lnTo>
                    <a:pt x="18" y="2"/>
                  </a:lnTo>
                  <a:lnTo>
                    <a:pt x="19" y="2"/>
                  </a:lnTo>
                  <a:lnTo>
                    <a:pt x="20" y="2"/>
                  </a:lnTo>
                  <a:lnTo>
                    <a:pt x="21" y="2"/>
                  </a:lnTo>
                  <a:lnTo>
                    <a:pt x="22" y="2"/>
                  </a:lnTo>
                  <a:lnTo>
                    <a:pt x="23" y="2"/>
                  </a:lnTo>
                  <a:lnTo>
                    <a:pt x="24" y="2"/>
                  </a:lnTo>
                  <a:lnTo>
                    <a:pt x="25" y="2"/>
                  </a:lnTo>
                  <a:lnTo>
                    <a:pt x="26" y="3"/>
                  </a:lnTo>
                  <a:lnTo>
                    <a:pt x="27" y="3"/>
                  </a:lnTo>
                  <a:lnTo>
                    <a:pt x="28" y="3"/>
                  </a:lnTo>
                  <a:lnTo>
                    <a:pt x="29" y="3"/>
                  </a:lnTo>
                  <a:lnTo>
                    <a:pt x="30" y="3"/>
                  </a:lnTo>
                  <a:lnTo>
                    <a:pt x="31" y="3"/>
                  </a:lnTo>
                  <a:lnTo>
                    <a:pt x="32" y="3"/>
                  </a:lnTo>
                  <a:lnTo>
                    <a:pt x="33" y="3"/>
                  </a:lnTo>
                  <a:lnTo>
                    <a:pt x="34" y="4"/>
                  </a:lnTo>
                  <a:lnTo>
                    <a:pt x="35" y="4"/>
                  </a:lnTo>
                  <a:lnTo>
                    <a:pt x="36" y="4"/>
                  </a:lnTo>
                  <a:lnTo>
                    <a:pt x="37" y="4"/>
                  </a:lnTo>
                  <a:lnTo>
                    <a:pt x="37" y="3"/>
                  </a:lnTo>
                  <a:lnTo>
                    <a:pt x="38" y="3"/>
                  </a:lnTo>
                  <a:lnTo>
                    <a:pt x="37" y="3"/>
                  </a:lnTo>
                  <a:lnTo>
                    <a:pt x="36"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7" name="Freeform 228"/>
            <p:cNvSpPr>
              <a:spLocks/>
            </p:cNvSpPr>
            <p:nvPr/>
          </p:nvSpPr>
          <p:spPr bwMode="auto">
            <a:xfrm>
              <a:off x="826" y="2502"/>
              <a:ext cx="11" cy="5"/>
            </a:xfrm>
            <a:custGeom>
              <a:avLst/>
              <a:gdLst>
                <a:gd name="T0" fmla="*/ 10 w 11"/>
                <a:gd name="T1" fmla="*/ 3 h 5"/>
                <a:gd name="T2" fmla="*/ 9 w 11"/>
                <a:gd name="T3" fmla="*/ 3 h 5"/>
                <a:gd name="T4" fmla="*/ 8 w 11"/>
                <a:gd name="T5" fmla="*/ 2 h 5"/>
                <a:gd name="T6" fmla="*/ 7 w 11"/>
                <a:gd name="T7" fmla="*/ 2 h 5"/>
                <a:gd name="T8" fmla="*/ 6 w 11"/>
                <a:gd name="T9" fmla="*/ 1 h 5"/>
                <a:gd name="T10" fmla="*/ 5 w 11"/>
                <a:gd name="T11" fmla="*/ 1 h 5"/>
                <a:gd name="T12" fmla="*/ 4 w 11"/>
                <a:gd name="T13" fmla="*/ 1 h 5"/>
                <a:gd name="T14" fmla="*/ 3 w 11"/>
                <a:gd name="T15" fmla="*/ 1 h 5"/>
                <a:gd name="T16" fmla="*/ 2 w 11"/>
                <a:gd name="T17" fmla="*/ 0 h 5"/>
                <a:gd name="T18" fmla="*/ 2 w 11"/>
                <a:gd name="T19" fmla="*/ 0 h 5"/>
                <a:gd name="T20" fmla="*/ 1 w 11"/>
                <a:gd name="T21" fmla="*/ 0 h 5"/>
                <a:gd name="T22" fmla="*/ 1 w 11"/>
                <a:gd name="T23" fmla="*/ 0 h 5"/>
                <a:gd name="T24" fmla="*/ 0 w 11"/>
                <a:gd name="T25" fmla="*/ 1 h 5"/>
                <a:gd name="T26" fmla="*/ 0 w 11"/>
                <a:gd name="T27" fmla="*/ 1 h 5"/>
                <a:gd name="T28" fmla="*/ 1 w 11"/>
                <a:gd name="T29" fmla="*/ 1 h 5"/>
                <a:gd name="T30" fmla="*/ 1 w 11"/>
                <a:gd name="T31" fmla="*/ 1 h 5"/>
                <a:gd name="T32" fmla="*/ 2 w 11"/>
                <a:gd name="T33" fmla="*/ 1 h 5"/>
                <a:gd name="T34" fmla="*/ 3 w 11"/>
                <a:gd name="T35" fmla="*/ 2 h 5"/>
                <a:gd name="T36" fmla="*/ 4 w 11"/>
                <a:gd name="T37" fmla="*/ 2 h 5"/>
                <a:gd name="T38" fmla="*/ 5 w 11"/>
                <a:gd name="T39" fmla="*/ 3 h 5"/>
                <a:gd name="T40" fmla="*/ 5 w 11"/>
                <a:gd name="T41" fmla="*/ 3 h 5"/>
                <a:gd name="T42" fmla="*/ 6 w 11"/>
                <a:gd name="T43" fmla="*/ 3 h 5"/>
                <a:gd name="T44" fmla="*/ 7 w 11"/>
                <a:gd name="T45" fmla="*/ 4 h 5"/>
                <a:gd name="T46" fmla="*/ 9 w 11"/>
                <a:gd name="T47" fmla="*/ 4 h 5"/>
                <a:gd name="T48" fmla="*/ 9 w 11"/>
                <a:gd name="T49" fmla="*/ 4 h 5"/>
                <a:gd name="T50" fmla="*/ 10 w 11"/>
                <a:gd name="T51" fmla="*/ 4 h 5"/>
                <a:gd name="T52" fmla="*/ 10 w 11"/>
                <a:gd name="T53" fmla="*/ 4 h 5"/>
                <a:gd name="T54" fmla="*/ 10 w 11"/>
                <a:gd name="T55" fmla="*/ 4 h 5"/>
                <a:gd name="T56" fmla="*/ 10 w 11"/>
                <a:gd name="T57" fmla="*/ 3 h 5"/>
                <a:gd name="T58" fmla="*/ 10 w 11"/>
                <a:gd name="T59" fmla="*/ 3 h 5"/>
                <a:gd name="T60" fmla="*/ 10 w 11"/>
                <a:gd name="T61" fmla="*/ 3 h 5"/>
                <a:gd name="T62" fmla="*/ 10 w 11"/>
                <a:gd name="T63" fmla="*/ 3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
                <a:gd name="T97" fmla="*/ 0 h 5"/>
                <a:gd name="T98" fmla="*/ 11 w 11"/>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 h="5">
                  <a:moveTo>
                    <a:pt x="10" y="3"/>
                  </a:moveTo>
                  <a:lnTo>
                    <a:pt x="9" y="3"/>
                  </a:lnTo>
                  <a:lnTo>
                    <a:pt x="8" y="2"/>
                  </a:lnTo>
                  <a:lnTo>
                    <a:pt x="7" y="2"/>
                  </a:lnTo>
                  <a:lnTo>
                    <a:pt x="6" y="1"/>
                  </a:lnTo>
                  <a:lnTo>
                    <a:pt x="5" y="1"/>
                  </a:lnTo>
                  <a:lnTo>
                    <a:pt x="4" y="1"/>
                  </a:lnTo>
                  <a:lnTo>
                    <a:pt x="3" y="1"/>
                  </a:lnTo>
                  <a:lnTo>
                    <a:pt x="2" y="0"/>
                  </a:lnTo>
                  <a:lnTo>
                    <a:pt x="1" y="0"/>
                  </a:lnTo>
                  <a:lnTo>
                    <a:pt x="0" y="1"/>
                  </a:lnTo>
                  <a:lnTo>
                    <a:pt x="1" y="1"/>
                  </a:lnTo>
                  <a:lnTo>
                    <a:pt x="2" y="1"/>
                  </a:lnTo>
                  <a:lnTo>
                    <a:pt x="3" y="2"/>
                  </a:lnTo>
                  <a:lnTo>
                    <a:pt x="4" y="2"/>
                  </a:lnTo>
                  <a:lnTo>
                    <a:pt x="5" y="3"/>
                  </a:lnTo>
                  <a:lnTo>
                    <a:pt x="6" y="3"/>
                  </a:lnTo>
                  <a:lnTo>
                    <a:pt x="7" y="4"/>
                  </a:lnTo>
                  <a:lnTo>
                    <a:pt x="9" y="4"/>
                  </a:lnTo>
                  <a:lnTo>
                    <a:pt x="10" y="4"/>
                  </a:lnTo>
                  <a:lnTo>
                    <a:pt x="10"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8" name="Freeform 229"/>
            <p:cNvSpPr>
              <a:spLocks/>
            </p:cNvSpPr>
            <p:nvPr/>
          </p:nvSpPr>
          <p:spPr bwMode="auto">
            <a:xfrm>
              <a:off x="912" y="3218"/>
              <a:ext cx="24" cy="54"/>
            </a:xfrm>
            <a:custGeom>
              <a:avLst/>
              <a:gdLst>
                <a:gd name="T0" fmla="*/ 1 w 24"/>
                <a:gd name="T1" fmla="*/ 2 h 54"/>
                <a:gd name="T2" fmla="*/ 1 w 24"/>
                <a:gd name="T3" fmla="*/ 3 h 54"/>
                <a:gd name="T4" fmla="*/ 0 w 24"/>
                <a:gd name="T5" fmla="*/ 5 h 54"/>
                <a:gd name="T6" fmla="*/ 0 w 24"/>
                <a:gd name="T7" fmla="*/ 7 h 54"/>
                <a:gd name="T8" fmla="*/ 0 w 24"/>
                <a:gd name="T9" fmla="*/ 15 h 54"/>
                <a:gd name="T10" fmla="*/ 3 w 24"/>
                <a:gd name="T11" fmla="*/ 19 h 54"/>
                <a:gd name="T12" fmla="*/ 7 w 24"/>
                <a:gd name="T13" fmla="*/ 21 h 54"/>
                <a:gd name="T14" fmla="*/ 10 w 24"/>
                <a:gd name="T15" fmla="*/ 24 h 54"/>
                <a:gd name="T16" fmla="*/ 14 w 24"/>
                <a:gd name="T17" fmla="*/ 27 h 54"/>
                <a:gd name="T18" fmla="*/ 17 w 24"/>
                <a:gd name="T19" fmla="*/ 29 h 54"/>
                <a:gd name="T20" fmla="*/ 20 w 24"/>
                <a:gd name="T21" fmla="*/ 29 h 54"/>
                <a:gd name="T22" fmla="*/ 21 w 24"/>
                <a:gd name="T23" fmla="*/ 31 h 54"/>
                <a:gd name="T24" fmla="*/ 18 w 24"/>
                <a:gd name="T25" fmla="*/ 35 h 54"/>
                <a:gd name="T26" fmla="*/ 15 w 24"/>
                <a:gd name="T27" fmla="*/ 40 h 54"/>
                <a:gd name="T28" fmla="*/ 12 w 24"/>
                <a:gd name="T29" fmla="*/ 44 h 54"/>
                <a:gd name="T30" fmla="*/ 8 w 24"/>
                <a:gd name="T31" fmla="*/ 48 h 54"/>
                <a:gd name="T32" fmla="*/ 7 w 24"/>
                <a:gd name="T33" fmla="*/ 50 h 54"/>
                <a:gd name="T34" fmla="*/ 6 w 24"/>
                <a:gd name="T35" fmla="*/ 51 h 54"/>
                <a:gd name="T36" fmla="*/ 8 w 24"/>
                <a:gd name="T37" fmla="*/ 53 h 54"/>
                <a:gd name="T38" fmla="*/ 9 w 24"/>
                <a:gd name="T39" fmla="*/ 52 h 54"/>
                <a:gd name="T40" fmla="*/ 11 w 24"/>
                <a:gd name="T41" fmla="*/ 49 h 54"/>
                <a:gd name="T42" fmla="*/ 14 w 24"/>
                <a:gd name="T43" fmla="*/ 46 h 54"/>
                <a:gd name="T44" fmla="*/ 16 w 24"/>
                <a:gd name="T45" fmla="*/ 43 h 54"/>
                <a:gd name="T46" fmla="*/ 19 w 24"/>
                <a:gd name="T47" fmla="*/ 40 h 54"/>
                <a:gd name="T48" fmla="*/ 23 w 24"/>
                <a:gd name="T49" fmla="*/ 32 h 54"/>
                <a:gd name="T50" fmla="*/ 23 w 24"/>
                <a:gd name="T51" fmla="*/ 29 h 54"/>
                <a:gd name="T52" fmla="*/ 22 w 24"/>
                <a:gd name="T53" fmla="*/ 28 h 54"/>
                <a:gd name="T54" fmla="*/ 17 w 24"/>
                <a:gd name="T55" fmla="*/ 25 h 54"/>
                <a:gd name="T56" fmla="*/ 14 w 24"/>
                <a:gd name="T57" fmla="*/ 23 h 54"/>
                <a:gd name="T58" fmla="*/ 11 w 24"/>
                <a:gd name="T59" fmla="*/ 20 h 54"/>
                <a:gd name="T60" fmla="*/ 8 w 24"/>
                <a:gd name="T61" fmla="*/ 19 h 54"/>
                <a:gd name="T62" fmla="*/ 3 w 24"/>
                <a:gd name="T63" fmla="*/ 13 h 54"/>
                <a:gd name="T64" fmla="*/ 3 w 24"/>
                <a:gd name="T65" fmla="*/ 7 h 54"/>
                <a:gd name="T66" fmla="*/ 3 w 24"/>
                <a:gd name="T67" fmla="*/ 5 h 54"/>
                <a:gd name="T68" fmla="*/ 3 w 24"/>
                <a:gd name="T69" fmla="*/ 3 h 54"/>
                <a:gd name="T70" fmla="*/ 4 w 24"/>
                <a:gd name="T71" fmla="*/ 3 h 54"/>
                <a:gd name="T72" fmla="*/ 3 w 24"/>
                <a:gd name="T73" fmla="*/ 1 h 54"/>
                <a:gd name="T74" fmla="*/ 3 w 24"/>
                <a:gd name="T75" fmla="*/ 0 h 54"/>
                <a:gd name="T76" fmla="*/ 1 w 24"/>
                <a:gd name="T77" fmla="*/ 0 h 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
                <a:gd name="T118" fmla="*/ 0 h 54"/>
                <a:gd name="T119" fmla="*/ 24 w 24"/>
                <a:gd name="T120" fmla="*/ 54 h 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 h="54">
                  <a:moveTo>
                    <a:pt x="1" y="1"/>
                  </a:moveTo>
                  <a:lnTo>
                    <a:pt x="1" y="2"/>
                  </a:lnTo>
                  <a:lnTo>
                    <a:pt x="1" y="3"/>
                  </a:lnTo>
                  <a:lnTo>
                    <a:pt x="1" y="4"/>
                  </a:lnTo>
                  <a:lnTo>
                    <a:pt x="0" y="5"/>
                  </a:lnTo>
                  <a:lnTo>
                    <a:pt x="0" y="6"/>
                  </a:lnTo>
                  <a:lnTo>
                    <a:pt x="0" y="7"/>
                  </a:lnTo>
                  <a:lnTo>
                    <a:pt x="0" y="14"/>
                  </a:lnTo>
                  <a:lnTo>
                    <a:pt x="0" y="15"/>
                  </a:lnTo>
                  <a:lnTo>
                    <a:pt x="1" y="15"/>
                  </a:lnTo>
                  <a:lnTo>
                    <a:pt x="3" y="19"/>
                  </a:lnTo>
                  <a:lnTo>
                    <a:pt x="5" y="19"/>
                  </a:lnTo>
                  <a:lnTo>
                    <a:pt x="7" y="21"/>
                  </a:lnTo>
                  <a:lnTo>
                    <a:pt x="8" y="23"/>
                  </a:lnTo>
                  <a:lnTo>
                    <a:pt x="10" y="24"/>
                  </a:lnTo>
                  <a:lnTo>
                    <a:pt x="12" y="25"/>
                  </a:lnTo>
                  <a:lnTo>
                    <a:pt x="14" y="27"/>
                  </a:lnTo>
                  <a:lnTo>
                    <a:pt x="15" y="29"/>
                  </a:lnTo>
                  <a:lnTo>
                    <a:pt x="17" y="29"/>
                  </a:lnTo>
                  <a:lnTo>
                    <a:pt x="21" y="31"/>
                  </a:lnTo>
                  <a:lnTo>
                    <a:pt x="20" y="29"/>
                  </a:lnTo>
                  <a:lnTo>
                    <a:pt x="20" y="32"/>
                  </a:lnTo>
                  <a:lnTo>
                    <a:pt x="21" y="31"/>
                  </a:lnTo>
                  <a:lnTo>
                    <a:pt x="20" y="33"/>
                  </a:lnTo>
                  <a:lnTo>
                    <a:pt x="18" y="35"/>
                  </a:lnTo>
                  <a:lnTo>
                    <a:pt x="17" y="37"/>
                  </a:lnTo>
                  <a:lnTo>
                    <a:pt x="15" y="40"/>
                  </a:lnTo>
                  <a:lnTo>
                    <a:pt x="13" y="41"/>
                  </a:lnTo>
                  <a:lnTo>
                    <a:pt x="12" y="44"/>
                  </a:lnTo>
                  <a:lnTo>
                    <a:pt x="10" y="45"/>
                  </a:lnTo>
                  <a:lnTo>
                    <a:pt x="8" y="48"/>
                  </a:lnTo>
                  <a:lnTo>
                    <a:pt x="7" y="50"/>
                  </a:lnTo>
                  <a:lnTo>
                    <a:pt x="6" y="50"/>
                  </a:lnTo>
                  <a:lnTo>
                    <a:pt x="6" y="51"/>
                  </a:lnTo>
                  <a:lnTo>
                    <a:pt x="7" y="52"/>
                  </a:lnTo>
                  <a:lnTo>
                    <a:pt x="8" y="53"/>
                  </a:lnTo>
                  <a:lnTo>
                    <a:pt x="9" y="52"/>
                  </a:lnTo>
                  <a:lnTo>
                    <a:pt x="10" y="50"/>
                  </a:lnTo>
                  <a:lnTo>
                    <a:pt x="11" y="49"/>
                  </a:lnTo>
                  <a:lnTo>
                    <a:pt x="13" y="48"/>
                  </a:lnTo>
                  <a:lnTo>
                    <a:pt x="14" y="46"/>
                  </a:lnTo>
                  <a:lnTo>
                    <a:pt x="15" y="45"/>
                  </a:lnTo>
                  <a:lnTo>
                    <a:pt x="16" y="43"/>
                  </a:lnTo>
                  <a:lnTo>
                    <a:pt x="17" y="41"/>
                  </a:lnTo>
                  <a:lnTo>
                    <a:pt x="19" y="40"/>
                  </a:lnTo>
                  <a:lnTo>
                    <a:pt x="23" y="33"/>
                  </a:lnTo>
                  <a:lnTo>
                    <a:pt x="23" y="32"/>
                  </a:lnTo>
                  <a:lnTo>
                    <a:pt x="23" y="29"/>
                  </a:lnTo>
                  <a:lnTo>
                    <a:pt x="22" y="29"/>
                  </a:lnTo>
                  <a:lnTo>
                    <a:pt x="22" y="28"/>
                  </a:lnTo>
                  <a:lnTo>
                    <a:pt x="19" y="26"/>
                  </a:lnTo>
                  <a:lnTo>
                    <a:pt x="17" y="25"/>
                  </a:lnTo>
                  <a:lnTo>
                    <a:pt x="15" y="24"/>
                  </a:lnTo>
                  <a:lnTo>
                    <a:pt x="14" y="23"/>
                  </a:lnTo>
                  <a:lnTo>
                    <a:pt x="13" y="22"/>
                  </a:lnTo>
                  <a:lnTo>
                    <a:pt x="11" y="20"/>
                  </a:lnTo>
                  <a:lnTo>
                    <a:pt x="10" y="19"/>
                  </a:lnTo>
                  <a:lnTo>
                    <a:pt x="8" y="19"/>
                  </a:lnTo>
                  <a:lnTo>
                    <a:pt x="7" y="17"/>
                  </a:lnTo>
                  <a:lnTo>
                    <a:pt x="3" y="13"/>
                  </a:lnTo>
                  <a:lnTo>
                    <a:pt x="3" y="7"/>
                  </a:lnTo>
                  <a:lnTo>
                    <a:pt x="3" y="6"/>
                  </a:lnTo>
                  <a:lnTo>
                    <a:pt x="3" y="5"/>
                  </a:lnTo>
                  <a:lnTo>
                    <a:pt x="3" y="4"/>
                  </a:lnTo>
                  <a:lnTo>
                    <a:pt x="3" y="3"/>
                  </a:lnTo>
                  <a:lnTo>
                    <a:pt x="4" y="3"/>
                  </a:lnTo>
                  <a:lnTo>
                    <a:pt x="4" y="2"/>
                  </a:lnTo>
                  <a:lnTo>
                    <a:pt x="3" y="1"/>
                  </a:lnTo>
                  <a:lnTo>
                    <a:pt x="3" y="0"/>
                  </a:lnTo>
                  <a:lnTo>
                    <a:pt x="2" y="0"/>
                  </a:lnTo>
                  <a:lnTo>
                    <a:pt x="1" y="0"/>
                  </a:lnTo>
                  <a:lnTo>
                    <a:pt x="1"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09" name="Freeform 230"/>
            <p:cNvSpPr>
              <a:spLocks/>
            </p:cNvSpPr>
            <p:nvPr/>
          </p:nvSpPr>
          <p:spPr bwMode="auto">
            <a:xfrm>
              <a:off x="853" y="3232"/>
              <a:ext cx="54" cy="22"/>
            </a:xfrm>
            <a:custGeom>
              <a:avLst/>
              <a:gdLst>
                <a:gd name="T0" fmla="*/ 50 w 54"/>
                <a:gd name="T1" fmla="*/ 2 h 22"/>
                <a:gd name="T2" fmla="*/ 50 w 54"/>
                <a:gd name="T3" fmla="*/ 0 h 22"/>
                <a:gd name="T4" fmla="*/ 48 w 54"/>
                <a:gd name="T5" fmla="*/ 1 h 22"/>
                <a:gd name="T6" fmla="*/ 45 w 54"/>
                <a:gd name="T7" fmla="*/ 3 h 22"/>
                <a:gd name="T8" fmla="*/ 40 w 54"/>
                <a:gd name="T9" fmla="*/ 5 h 22"/>
                <a:gd name="T10" fmla="*/ 36 w 54"/>
                <a:gd name="T11" fmla="*/ 9 h 22"/>
                <a:gd name="T12" fmla="*/ 31 w 54"/>
                <a:gd name="T13" fmla="*/ 13 h 22"/>
                <a:gd name="T14" fmla="*/ 27 w 54"/>
                <a:gd name="T15" fmla="*/ 16 h 22"/>
                <a:gd name="T16" fmla="*/ 24 w 54"/>
                <a:gd name="T17" fmla="*/ 18 h 22"/>
                <a:gd name="T18" fmla="*/ 22 w 54"/>
                <a:gd name="T19" fmla="*/ 18 h 22"/>
                <a:gd name="T20" fmla="*/ 19 w 54"/>
                <a:gd name="T21" fmla="*/ 18 h 22"/>
                <a:gd name="T22" fmla="*/ 16 w 54"/>
                <a:gd name="T23" fmla="*/ 18 h 22"/>
                <a:gd name="T24" fmla="*/ 13 w 54"/>
                <a:gd name="T25" fmla="*/ 16 h 22"/>
                <a:gd name="T26" fmla="*/ 11 w 54"/>
                <a:gd name="T27" fmla="*/ 15 h 22"/>
                <a:gd name="T28" fmla="*/ 8 w 54"/>
                <a:gd name="T29" fmla="*/ 14 h 22"/>
                <a:gd name="T30" fmla="*/ 5 w 54"/>
                <a:gd name="T31" fmla="*/ 13 h 22"/>
                <a:gd name="T32" fmla="*/ 2 w 54"/>
                <a:gd name="T33" fmla="*/ 12 h 22"/>
                <a:gd name="T34" fmla="*/ 1 w 54"/>
                <a:gd name="T35" fmla="*/ 12 h 22"/>
                <a:gd name="T36" fmla="*/ 0 w 54"/>
                <a:gd name="T37" fmla="*/ 12 h 22"/>
                <a:gd name="T38" fmla="*/ 0 w 54"/>
                <a:gd name="T39" fmla="*/ 13 h 22"/>
                <a:gd name="T40" fmla="*/ 0 w 54"/>
                <a:gd name="T41" fmla="*/ 14 h 22"/>
                <a:gd name="T42" fmla="*/ 0 w 54"/>
                <a:gd name="T43" fmla="*/ 14 h 22"/>
                <a:gd name="T44" fmla="*/ 0 w 54"/>
                <a:gd name="T45" fmla="*/ 15 h 22"/>
                <a:gd name="T46" fmla="*/ 1 w 54"/>
                <a:gd name="T47" fmla="*/ 15 h 22"/>
                <a:gd name="T48" fmla="*/ 4 w 54"/>
                <a:gd name="T49" fmla="*/ 16 h 22"/>
                <a:gd name="T50" fmla="*/ 7 w 54"/>
                <a:gd name="T51" fmla="*/ 16 h 22"/>
                <a:gd name="T52" fmla="*/ 9 w 54"/>
                <a:gd name="T53" fmla="*/ 18 h 22"/>
                <a:gd name="T54" fmla="*/ 13 w 54"/>
                <a:gd name="T55" fmla="*/ 19 h 22"/>
                <a:gd name="T56" fmla="*/ 15 w 54"/>
                <a:gd name="T57" fmla="*/ 20 h 22"/>
                <a:gd name="T58" fmla="*/ 18 w 54"/>
                <a:gd name="T59" fmla="*/ 21 h 22"/>
                <a:gd name="T60" fmla="*/ 21 w 54"/>
                <a:gd name="T61" fmla="*/ 21 h 22"/>
                <a:gd name="T62" fmla="*/ 24 w 54"/>
                <a:gd name="T63" fmla="*/ 21 h 22"/>
                <a:gd name="T64" fmla="*/ 28 w 54"/>
                <a:gd name="T65" fmla="*/ 20 h 22"/>
                <a:gd name="T66" fmla="*/ 32 w 54"/>
                <a:gd name="T67" fmla="*/ 18 h 22"/>
                <a:gd name="T68" fmla="*/ 36 w 54"/>
                <a:gd name="T69" fmla="*/ 15 h 22"/>
                <a:gd name="T70" fmla="*/ 41 w 54"/>
                <a:gd name="T71" fmla="*/ 12 h 22"/>
                <a:gd name="T72" fmla="*/ 45 w 54"/>
                <a:gd name="T73" fmla="*/ 10 h 22"/>
                <a:gd name="T74" fmla="*/ 49 w 54"/>
                <a:gd name="T75" fmla="*/ 7 h 22"/>
                <a:gd name="T76" fmla="*/ 51 w 54"/>
                <a:gd name="T77" fmla="*/ 5 h 22"/>
                <a:gd name="T78" fmla="*/ 53 w 54"/>
                <a:gd name="T79" fmla="*/ 4 h 22"/>
                <a:gd name="T80" fmla="*/ 52 w 54"/>
                <a:gd name="T81" fmla="*/ 4 h 22"/>
                <a:gd name="T82" fmla="*/ 51 w 54"/>
                <a:gd name="T83" fmla="*/ 4 h 22"/>
                <a:gd name="T84" fmla="*/ 50 w 54"/>
                <a:gd name="T85" fmla="*/ 4 h 22"/>
                <a:gd name="T86" fmla="*/ 50 w 54"/>
                <a:gd name="T87" fmla="*/ 4 h 22"/>
                <a:gd name="T88" fmla="*/ 49 w 54"/>
                <a:gd name="T89" fmla="*/ 4 h 22"/>
                <a:gd name="T90" fmla="*/ 48 w 54"/>
                <a:gd name="T91" fmla="*/ 4 h 22"/>
                <a:gd name="T92" fmla="*/ 47 w 54"/>
                <a:gd name="T93" fmla="*/ 4 h 22"/>
                <a:gd name="T94" fmla="*/ 46 w 54"/>
                <a:gd name="T95" fmla="*/ 4 h 22"/>
                <a:gd name="T96" fmla="*/ 50 w 54"/>
                <a:gd name="T97" fmla="*/ 2 h 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22"/>
                <a:gd name="T149" fmla="*/ 54 w 54"/>
                <a:gd name="T150" fmla="*/ 22 h 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22">
                  <a:moveTo>
                    <a:pt x="50" y="2"/>
                  </a:moveTo>
                  <a:lnTo>
                    <a:pt x="50" y="0"/>
                  </a:lnTo>
                  <a:lnTo>
                    <a:pt x="48" y="1"/>
                  </a:lnTo>
                  <a:lnTo>
                    <a:pt x="45" y="3"/>
                  </a:lnTo>
                  <a:lnTo>
                    <a:pt x="40" y="5"/>
                  </a:lnTo>
                  <a:lnTo>
                    <a:pt x="36" y="9"/>
                  </a:lnTo>
                  <a:lnTo>
                    <a:pt x="31" y="13"/>
                  </a:lnTo>
                  <a:lnTo>
                    <a:pt x="27" y="16"/>
                  </a:lnTo>
                  <a:lnTo>
                    <a:pt x="24" y="18"/>
                  </a:lnTo>
                  <a:lnTo>
                    <a:pt x="22" y="18"/>
                  </a:lnTo>
                  <a:lnTo>
                    <a:pt x="19" y="18"/>
                  </a:lnTo>
                  <a:lnTo>
                    <a:pt x="16" y="18"/>
                  </a:lnTo>
                  <a:lnTo>
                    <a:pt x="13" y="16"/>
                  </a:lnTo>
                  <a:lnTo>
                    <a:pt x="11" y="15"/>
                  </a:lnTo>
                  <a:lnTo>
                    <a:pt x="8" y="14"/>
                  </a:lnTo>
                  <a:lnTo>
                    <a:pt x="5" y="13"/>
                  </a:lnTo>
                  <a:lnTo>
                    <a:pt x="2" y="12"/>
                  </a:lnTo>
                  <a:lnTo>
                    <a:pt x="1" y="12"/>
                  </a:lnTo>
                  <a:lnTo>
                    <a:pt x="0" y="12"/>
                  </a:lnTo>
                  <a:lnTo>
                    <a:pt x="0" y="13"/>
                  </a:lnTo>
                  <a:lnTo>
                    <a:pt x="0" y="14"/>
                  </a:lnTo>
                  <a:lnTo>
                    <a:pt x="0" y="15"/>
                  </a:lnTo>
                  <a:lnTo>
                    <a:pt x="1" y="15"/>
                  </a:lnTo>
                  <a:lnTo>
                    <a:pt x="4" y="16"/>
                  </a:lnTo>
                  <a:lnTo>
                    <a:pt x="7" y="16"/>
                  </a:lnTo>
                  <a:lnTo>
                    <a:pt x="9" y="18"/>
                  </a:lnTo>
                  <a:lnTo>
                    <a:pt x="13" y="19"/>
                  </a:lnTo>
                  <a:lnTo>
                    <a:pt x="15" y="20"/>
                  </a:lnTo>
                  <a:lnTo>
                    <a:pt x="18" y="21"/>
                  </a:lnTo>
                  <a:lnTo>
                    <a:pt x="21" y="21"/>
                  </a:lnTo>
                  <a:lnTo>
                    <a:pt x="24" y="21"/>
                  </a:lnTo>
                  <a:lnTo>
                    <a:pt x="28" y="20"/>
                  </a:lnTo>
                  <a:lnTo>
                    <a:pt x="32" y="18"/>
                  </a:lnTo>
                  <a:lnTo>
                    <a:pt x="36" y="15"/>
                  </a:lnTo>
                  <a:lnTo>
                    <a:pt x="41" y="12"/>
                  </a:lnTo>
                  <a:lnTo>
                    <a:pt x="45" y="10"/>
                  </a:lnTo>
                  <a:lnTo>
                    <a:pt x="49" y="7"/>
                  </a:lnTo>
                  <a:lnTo>
                    <a:pt x="51" y="5"/>
                  </a:lnTo>
                  <a:lnTo>
                    <a:pt x="53" y="4"/>
                  </a:lnTo>
                  <a:lnTo>
                    <a:pt x="52" y="4"/>
                  </a:lnTo>
                  <a:lnTo>
                    <a:pt x="51" y="4"/>
                  </a:lnTo>
                  <a:lnTo>
                    <a:pt x="50" y="4"/>
                  </a:lnTo>
                  <a:lnTo>
                    <a:pt x="49" y="4"/>
                  </a:lnTo>
                  <a:lnTo>
                    <a:pt x="48" y="4"/>
                  </a:lnTo>
                  <a:lnTo>
                    <a:pt x="47" y="4"/>
                  </a:lnTo>
                  <a:lnTo>
                    <a:pt x="46" y="4"/>
                  </a:lnTo>
                  <a:lnTo>
                    <a:pt x="50"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0" name="Freeform 231"/>
            <p:cNvSpPr>
              <a:spLocks/>
            </p:cNvSpPr>
            <p:nvPr/>
          </p:nvSpPr>
          <p:spPr bwMode="auto">
            <a:xfrm>
              <a:off x="888" y="3245"/>
              <a:ext cx="4" cy="37"/>
            </a:xfrm>
            <a:custGeom>
              <a:avLst/>
              <a:gdLst>
                <a:gd name="T0" fmla="*/ 2 w 4"/>
                <a:gd name="T1" fmla="*/ 2 h 37"/>
                <a:gd name="T2" fmla="*/ 2 w 4"/>
                <a:gd name="T3" fmla="*/ 5 h 37"/>
                <a:gd name="T4" fmla="*/ 2 w 4"/>
                <a:gd name="T5" fmla="*/ 9 h 37"/>
                <a:gd name="T6" fmla="*/ 2 w 4"/>
                <a:gd name="T7" fmla="*/ 14 h 37"/>
                <a:gd name="T8" fmla="*/ 2 w 4"/>
                <a:gd name="T9" fmla="*/ 18 h 37"/>
                <a:gd name="T10" fmla="*/ 2 w 4"/>
                <a:gd name="T11" fmla="*/ 22 h 37"/>
                <a:gd name="T12" fmla="*/ 2 w 4"/>
                <a:gd name="T13" fmla="*/ 26 h 37"/>
                <a:gd name="T14" fmla="*/ 2 w 4"/>
                <a:gd name="T15" fmla="*/ 30 h 37"/>
                <a:gd name="T16" fmla="*/ 1 w 4"/>
                <a:gd name="T17" fmla="*/ 33 h 37"/>
                <a:gd name="T18" fmla="*/ 1 w 4"/>
                <a:gd name="T19" fmla="*/ 34 h 37"/>
                <a:gd name="T20" fmla="*/ 1 w 4"/>
                <a:gd name="T21" fmla="*/ 34 h 37"/>
                <a:gd name="T22" fmla="*/ 1 w 4"/>
                <a:gd name="T23" fmla="*/ 33 h 37"/>
                <a:gd name="T24" fmla="*/ 0 w 4"/>
                <a:gd name="T25" fmla="*/ 33 h 37"/>
                <a:gd name="T26" fmla="*/ 0 w 4"/>
                <a:gd name="T27" fmla="*/ 33 h 37"/>
                <a:gd name="T28" fmla="*/ 0 w 4"/>
                <a:gd name="T29" fmla="*/ 33 h 37"/>
                <a:gd name="T30" fmla="*/ 0 w 4"/>
                <a:gd name="T31" fmla="*/ 34 h 37"/>
                <a:gd name="T32" fmla="*/ 0 w 4"/>
                <a:gd name="T33" fmla="*/ 34 h 37"/>
                <a:gd name="T34" fmla="*/ 0 w 4"/>
                <a:gd name="T35" fmla="*/ 35 h 37"/>
                <a:gd name="T36" fmla="*/ 0 w 4"/>
                <a:gd name="T37" fmla="*/ 36 h 37"/>
                <a:gd name="T38" fmla="*/ 0 w 4"/>
                <a:gd name="T39" fmla="*/ 36 h 37"/>
                <a:gd name="T40" fmla="*/ 1 w 4"/>
                <a:gd name="T41" fmla="*/ 36 h 37"/>
                <a:gd name="T42" fmla="*/ 2 w 4"/>
                <a:gd name="T43" fmla="*/ 34 h 37"/>
                <a:gd name="T44" fmla="*/ 3 w 4"/>
                <a:gd name="T45" fmla="*/ 31 h 37"/>
                <a:gd name="T46" fmla="*/ 3 w 4"/>
                <a:gd name="T47" fmla="*/ 27 h 37"/>
                <a:gd name="T48" fmla="*/ 3 w 4"/>
                <a:gd name="T49" fmla="*/ 22 h 37"/>
                <a:gd name="T50" fmla="*/ 3 w 4"/>
                <a:gd name="T51" fmla="*/ 16 h 37"/>
                <a:gd name="T52" fmla="*/ 3 w 4"/>
                <a:gd name="T53" fmla="*/ 12 h 37"/>
                <a:gd name="T54" fmla="*/ 3 w 4"/>
                <a:gd name="T55" fmla="*/ 7 h 37"/>
                <a:gd name="T56" fmla="*/ 3 w 4"/>
                <a:gd name="T57" fmla="*/ 2 h 37"/>
                <a:gd name="T58" fmla="*/ 3 w 4"/>
                <a:gd name="T59" fmla="*/ 2 h 37"/>
                <a:gd name="T60" fmla="*/ 3 w 4"/>
                <a:gd name="T61" fmla="*/ 1 h 37"/>
                <a:gd name="T62" fmla="*/ 3 w 4"/>
                <a:gd name="T63" fmla="*/ 1 h 37"/>
                <a:gd name="T64" fmla="*/ 3 w 4"/>
                <a:gd name="T65" fmla="*/ 0 h 37"/>
                <a:gd name="T66" fmla="*/ 3 w 4"/>
                <a:gd name="T67" fmla="*/ 0 h 37"/>
                <a:gd name="T68" fmla="*/ 2 w 4"/>
                <a:gd name="T69" fmla="*/ 0 h 37"/>
                <a:gd name="T70" fmla="*/ 2 w 4"/>
                <a:gd name="T71" fmla="*/ 1 h 37"/>
                <a:gd name="T72" fmla="*/ 2 w 4"/>
                <a:gd name="T73" fmla="*/ 2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
                <a:gd name="T112" fmla="*/ 0 h 37"/>
                <a:gd name="T113" fmla="*/ 4 w 4"/>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 h="37">
                  <a:moveTo>
                    <a:pt x="2" y="2"/>
                  </a:moveTo>
                  <a:lnTo>
                    <a:pt x="2" y="5"/>
                  </a:lnTo>
                  <a:lnTo>
                    <a:pt x="2" y="9"/>
                  </a:lnTo>
                  <a:lnTo>
                    <a:pt x="2" y="14"/>
                  </a:lnTo>
                  <a:lnTo>
                    <a:pt x="2" y="18"/>
                  </a:lnTo>
                  <a:lnTo>
                    <a:pt x="2" y="22"/>
                  </a:lnTo>
                  <a:lnTo>
                    <a:pt x="2" y="26"/>
                  </a:lnTo>
                  <a:lnTo>
                    <a:pt x="2" y="30"/>
                  </a:lnTo>
                  <a:lnTo>
                    <a:pt x="1" y="33"/>
                  </a:lnTo>
                  <a:lnTo>
                    <a:pt x="1" y="34"/>
                  </a:lnTo>
                  <a:lnTo>
                    <a:pt x="1" y="33"/>
                  </a:lnTo>
                  <a:lnTo>
                    <a:pt x="0" y="33"/>
                  </a:lnTo>
                  <a:lnTo>
                    <a:pt x="0" y="34"/>
                  </a:lnTo>
                  <a:lnTo>
                    <a:pt x="0" y="35"/>
                  </a:lnTo>
                  <a:lnTo>
                    <a:pt x="0" y="36"/>
                  </a:lnTo>
                  <a:lnTo>
                    <a:pt x="1" y="36"/>
                  </a:lnTo>
                  <a:lnTo>
                    <a:pt x="2" y="34"/>
                  </a:lnTo>
                  <a:lnTo>
                    <a:pt x="3" y="31"/>
                  </a:lnTo>
                  <a:lnTo>
                    <a:pt x="3" y="27"/>
                  </a:lnTo>
                  <a:lnTo>
                    <a:pt x="3" y="22"/>
                  </a:lnTo>
                  <a:lnTo>
                    <a:pt x="3" y="16"/>
                  </a:lnTo>
                  <a:lnTo>
                    <a:pt x="3" y="12"/>
                  </a:lnTo>
                  <a:lnTo>
                    <a:pt x="3" y="7"/>
                  </a:lnTo>
                  <a:lnTo>
                    <a:pt x="3" y="2"/>
                  </a:lnTo>
                  <a:lnTo>
                    <a:pt x="3" y="1"/>
                  </a:lnTo>
                  <a:lnTo>
                    <a:pt x="3" y="0"/>
                  </a:lnTo>
                  <a:lnTo>
                    <a:pt x="2" y="0"/>
                  </a:lnTo>
                  <a:lnTo>
                    <a:pt x="2" y="1"/>
                  </a:lnTo>
                  <a:lnTo>
                    <a:pt x="2"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1" name="Freeform 232"/>
            <p:cNvSpPr>
              <a:spLocks/>
            </p:cNvSpPr>
            <p:nvPr/>
          </p:nvSpPr>
          <p:spPr bwMode="auto">
            <a:xfrm>
              <a:off x="856" y="3239"/>
              <a:ext cx="26" cy="12"/>
            </a:xfrm>
            <a:custGeom>
              <a:avLst/>
              <a:gdLst>
                <a:gd name="T0" fmla="*/ 24 w 26"/>
                <a:gd name="T1" fmla="*/ 10 h 12"/>
                <a:gd name="T2" fmla="*/ 24 w 26"/>
                <a:gd name="T3" fmla="*/ 10 h 12"/>
                <a:gd name="T4" fmla="*/ 24 w 26"/>
                <a:gd name="T5" fmla="*/ 10 h 12"/>
                <a:gd name="T6" fmla="*/ 24 w 26"/>
                <a:gd name="T7" fmla="*/ 9 h 12"/>
                <a:gd name="T8" fmla="*/ 25 w 26"/>
                <a:gd name="T9" fmla="*/ 9 h 12"/>
                <a:gd name="T10" fmla="*/ 25 w 26"/>
                <a:gd name="T11" fmla="*/ 9 h 12"/>
                <a:gd name="T12" fmla="*/ 25 w 26"/>
                <a:gd name="T13" fmla="*/ 8 h 12"/>
                <a:gd name="T14" fmla="*/ 24 w 26"/>
                <a:gd name="T15" fmla="*/ 8 h 12"/>
                <a:gd name="T16" fmla="*/ 24 w 26"/>
                <a:gd name="T17" fmla="*/ 8 h 12"/>
                <a:gd name="T18" fmla="*/ 24 w 26"/>
                <a:gd name="T19" fmla="*/ 8 h 12"/>
                <a:gd name="T20" fmla="*/ 20 w 26"/>
                <a:gd name="T21" fmla="*/ 8 h 12"/>
                <a:gd name="T22" fmla="*/ 21 w 26"/>
                <a:gd name="T23" fmla="*/ 8 h 12"/>
                <a:gd name="T24" fmla="*/ 20 w 26"/>
                <a:gd name="T25" fmla="*/ 6 h 12"/>
                <a:gd name="T26" fmla="*/ 19 w 26"/>
                <a:gd name="T27" fmla="*/ 5 h 12"/>
                <a:gd name="T28" fmla="*/ 16 w 26"/>
                <a:gd name="T29" fmla="*/ 3 h 12"/>
                <a:gd name="T30" fmla="*/ 14 w 26"/>
                <a:gd name="T31" fmla="*/ 2 h 12"/>
                <a:gd name="T32" fmla="*/ 12 w 26"/>
                <a:gd name="T33" fmla="*/ 1 h 12"/>
                <a:gd name="T34" fmla="*/ 9 w 26"/>
                <a:gd name="T35" fmla="*/ 0 h 12"/>
                <a:gd name="T36" fmla="*/ 6 w 26"/>
                <a:gd name="T37" fmla="*/ 0 h 12"/>
                <a:gd name="T38" fmla="*/ 4 w 26"/>
                <a:gd name="T39" fmla="*/ 0 h 12"/>
                <a:gd name="T40" fmla="*/ 1 w 26"/>
                <a:gd name="T41" fmla="*/ 1 h 12"/>
                <a:gd name="T42" fmla="*/ 1 w 26"/>
                <a:gd name="T43" fmla="*/ 1 h 12"/>
                <a:gd name="T44" fmla="*/ 1 w 26"/>
                <a:gd name="T45" fmla="*/ 2 h 12"/>
                <a:gd name="T46" fmla="*/ 0 w 26"/>
                <a:gd name="T47" fmla="*/ 2 h 12"/>
                <a:gd name="T48" fmla="*/ 0 w 26"/>
                <a:gd name="T49" fmla="*/ 3 h 12"/>
                <a:gd name="T50" fmla="*/ 1 w 26"/>
                <a:gd name="T51" fmla="*/ 3 h 12"/>
                <a:gd name="T52" fmla="*/ 1 w 26"/>
                <a:gd name="T53" fmla="*/ 3 h 12"/>
                <a:gd name="T54" fmla="*/ 1 w 26"/>
                <a:gd name="T55" fmla="*/ 3 h 12"/>
                <a:gd name="T56" fmla="*/ 2 w 26"/>
                <a:gd name="T57" fmla="*/ 3 h 12"/>
                <a:gd name="T58" fmla="*/ 4 w 26"/>
                <a:gd name="T59" fmla="*/ 2 h 12"/>
                <a:gd name="T60" fmla="*/ 6 w 26"/>
                <a:gd name="T61" fmla="*/ 2 h 12"/>
                <a:gd name="T62" fmla="*/ 8 w 26"/>
                <a:gd name="T63" fmla="*/ 2 h 12"/>
                <a:gd name="T64" fmla="*/ 10 w 26"/>
                <a:gd name="T65" fmla="*/ 3 h 12"/>
                <a:gd name="T66" fmla="*/ 12 w 26"/>
                <a:gd name="T67" fmla="*/ 3 h 12"/>
                <a:gd name="T68" fmla="*/ 14 w 26"/>
                <a:gd name="T69" fmla="*/ 4 h 12"/>
                <a:gd name="T70" fmla="*/ 15 w 26"/>
                <a:gd name="T71" fmla="*/ 5 h 12"/>
                <a:gd name="T72" fmla="*/ 16 w 26"/>
                <a:gd name="T73" fmla="*/ 6 h 12"/>
                <a:gd name="T74" fmla="*/ 19 w 26"/>
                <a:gd name="T75" fmla="*/ 9 h 12"/>
                <a:gd name="T76" fmla="*/ 19 w 26"/>
                <a:gd name="T77" fmla="*/ 9 h 12"/>
                <a:gd name="T78" fmla="*/ 19 w 26"/>
                <a:gd name="T79" fmla="*/ 10 h 12"/>
                <a:gd name="T80" fmla="*/ 20 w 26"/>
                <a:gd name="T81" fmla="*/ 10 h 12"/>
                <a:gd name="T82" fmla="*/ 24 w 26"/>
                <a:gd name="T83" fmla="*/ 11 h 12"/>
                <a:gd name="T84" fmla="*/ 24 w 26"/>
                <a:gd name="T85" fmla="*/ 10 h 12"/>
                <a:gd name="T86" fmla="*/ 24 w 26"/>
                <a:gd name="T87" fmla="*/ 10 h 12"/>
                <a:gd name="T88" fmla="*/ 24 w 26"/>
                <a:gd name="T89" fmla="*/ 10 h 12"/>
                <a:gd name="T90" fmla="*/ 24 w 26"/>
                <a:gd name="T91" fmla="*/ 9 h 12"/>
                <a:gd name="T92" fmla="*/ 25 w 26"/>
                <a:gd name="T93" fmla="*/ 9 h 12"/>
                <a:gd name="T94" fmla="*/ 25 w 26"/>
                <a:gd name="T95" fmla="*/ 9 h 12"/>
                <a:gd name="T96" fmla="*/ 25 w 26"/>
                <a:gd name="T97" fmla="*/ 8 h 12"/>
                <a:gd name="T98" fmla="*/ 24 w 26"/>
                <a:gd name="T99" fmla="*/ 8 h 12"/>
                <a:gd name="T100" fmla="*/ 24 w 26"/>
                <a:gd name="T101" fmla="*/ 8 h 12"/>
                <a:gd name="T102" fmla="*/ 24 w 26"/>
                <a:gd name="T103" fmla="*/ 8 h 12"/>
                <a:gd name="T104" fmla="*/ 24 w 26"/>
                <a:gd name="T105" fmla="*/ 10 h 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
                <a:gd name="T160" fmla="*/ 0 h 12"/>
                <a:gd name="T161" fmla="*/ 26 w 26"/>
                <a:gd name="T162" fmla="*/ 12 h 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 h="12">
                  <a:moveTo>
                    <a:pt x="24" y="10"/>
                  </a:moveTo>
                  <a:lnTo>
                    <a:pt x="24" y="10"/>
                  </a:lnTo>
                  <a:lnTo>
                    <a:pt x="24" y="9"/>
                  </a:lnTo>
                  <a:lnTo>
                    <a:pt x="25" y="9"/>
                  </a:lnTo>
                  <a:lnTo>
                    <a:pt x="25" y="8"/>
                  </a:lnTo>
                  <a:lnTo>
                    <a:pt x="24" y="8"/>
                  </a:lnTo>
                  <a:lnTo>
                    <a:pt x="20" y="8"/>
                  </a:lnTo>
                  <a:lnTo>
                    <a:pt x="21" y="8"/>
                  </a:lnTo>
                  <a:lnTo>
                    <a:pt x="20" y="6"/>
                  </a:lnTo>
                  <a:lnTo>
                    <a:pt x="19" y="5"/>
                  </a:lnTo>
                  <a:lnTo>
                    <a:pt x="16" y="3"/>
                  </a:lnTo>
                  <a:lnTo>
                    <a:pt x="14" y="2"/>
                  </a:lnTo>
                  <a:lnTo>
                    <a:pt x="12" y="1"/>
                  </a:lnTo>
                  <a:lnTo>
                    <a:pt x="9" y="0"/>
                  </a:lnTo>
                  <a:lnTo>
                    <a:pt x="6" y="0"/>
                  </a:lnTo>
                  <a:lnTo>
                    <a:pt x="4" y="0"/>
                  </a:lnTo>
                  <a:lnTo>
                    <a:pt x="1" y="1"/>
                  </a:lnTo>
                  <a:lnTo>
                    <a:pt x="1" y="2"/>
                  </a:lnTo>
                  <a:lnTo>
                    <a:pt x="0" y="2"/>
                  </a:lnTo>
                  <a:lnTo>
                    <a:pt x="0" y="3"/>
                  </a:lnTo>
                  <a:lnTo>
                    <a:pt x="1" y="3"/>
                  </a:lnTo>
                  <a:lnTo>
                    <a:pt x="2" y="3"/>
                  </a:lnTo>
                  <a:lnTo>
                    <a:pt x="4" y="2"/>
                  </a:lnTo>
                  <a:lnTo>
                    <a:pt x="6" y="2"/>
                  </a:lnTo>
                  <a:lnTo>
                    <a:pt x="8" y="2"/>
                  </a:lnTo>
                  <a:lnTo>
                    <a:pt x="10" y="3"/>
                  </a:lnTo>
                  <a:lnTo>
                    <a:pt x="12" y="3"/>
                  </a:lnTo>
                  <a:lnTo>
                    <a:pt x="14" y="4"/>
                  </a:lnTo>
                  <a:lnTo>
                    <a:pt x="15" y="5"/>
                  </a:lnTo>
                  <a:lnTo>
                    <a:pt x="16" y="6"/>
                  </a:lnTo>
                  <a:lnTo>
                    <a:pt x="19" y="9"/>
                  </a:lnTo>
                  <a:lnTo>
                    <a:pt x="19" y="10"/>
                  </a:lnTo>
                  <a:lnTo>
                    <a:pt x="20" y="10"/>
                  </a:lnTo>
                  <a:lnTo>
                    <a:pt x="24" y="11"/>
                  </a:lnTo>
                  <a:lnTo>
                    <a:pt x="24" y="10"/>
                  </a:lnTo>
                  <a:lnTo>
                    <a:pt x="24" y="9"/>
                  </a:lnTo>
                  <a:lnTo>
                    <a:pt x="25" y="9"/>
                  </a:lnTo>
                  <a:lnTo>
                    <a:pt x="25" y="8"/>
                  </a:lnTo>
                  <a:lnTo>
                    <a:pt x="24" y="8"/>
                  </a:lnTo>
                  <a:lnTo>
                    <a:pt x="24" y="1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2" name="Freeform 233"/>
            <p:cNvSpPr>
              <a:spLocks/>
            </p:cNvSpPr>
            <p:nvPr/>
          </p:nvSpPr>
          <p:spPr bwMode="auto">
            <a:xfrm>
              <a:off x="851" y="3187"/>
              <a:ext cx="43" cy="24"/>
            </a:xfrm>
            <a:custGeom>
              <a:avLst/>
              <a:gdLst>
                <a:gd name="T0" fmla="*/ 40 w 43"/>
                <a:gd name="T1" fmla="*/ 20 h 24"/>
                <a:gd name="T2" fmla="*/ 39 w 43"/>
                <a:gd name="T3" fmla="*/ 20 h 24"/>
                <a:gd name="T4" fmla="*/ 36 w 43"/>
                <a:gd name="T5" fmla="*/ 20 h 24"/>
                <a:gd name="T6" fmla="*/ 34 w 43"/>
                <a:gd name="T7" fmla="*/ 20 h 24"/>
                <a:gd name="T8" fmla="*/ 32 w 43"/>
                <a:gd name="T9" fmla="*/ 20 h 24"/>
                <a:gd name="T10" fmla="*/ 30 w 43"/>
                <a:gd name="T11" fmla="*/ 20 h 24"/>
                <a:gd name="T12" fmla="*/ 27 w 43"/>
                <a:gd name="T13" fmla="*/ 20 h 24"/>
                <a:gd name="T14" fmla="*/ 26 w 43"/>
                <a:gd name="T15" fmla="*/ 20 h 24"/>
                <a:gd name="T16" fmla="*/ 23 w 43"/>
                <a:gd name="T17" fmla="*/ 20 h 24"/>
                <a:gd name="T18" fmla="*/ 20 w 43"/>
                <a:gd name="T19" fmla="*/ 20 h 24"/>
                <a:gd name="T20" fmla="*/ 22 w 43"/>
                <a:gd name="T21" fmla="*/ 21 h 24"/>
                <a:gd name="T22" fmla="*/ 20 w 43"/>
                <a:gd name="T23" fmla="*/ 18 h 24"/>
                <a:gd name="T24" fmla="*/ 18 w 43"/>
                <a:gd name="T25" fmla="*/ 16 h 24"/>
                <a:gd name="T26" fmla="*/ 16 w 43"/>
                <a:gd name="T27" fmla="*/ 14 h 24"/>
                <a:gd name="T28" fmla="*/ 14 w 43"/>
                <a:gd name="T29" fmla="*/ 12 h 24"/>
                <a:gd name="T30" fmla="*/ 11 w 43"/>
                <a:gd name="T31" fmla="*/ 9 h 24"/>
                <a:gd name="T32" fmla="*/ 10 w 43"/>
                <a:gd name="T33" fmla="*/ 7 h 24"/>
                <a:gd name="T34" fmla="*/ 7 w 43"/>
                <a:gd name="T35" fmla="*/ 5 h 24"/>
                <a:gd name="T36" fmla="*/ 6 w 43"/>
                <a:gd name="T37" fmla="*/ 3 h 24"/>
                <a:gd name="T38" fmla="*/ 3 w 43"/>
                <a:gd name="T39" fmla="*/ 1 h 24"/>
                <a:gd name="T40" fmla="*/ 2 w 43"/>
                <a:gd name="T41" fmla="*/ 0 h 24"/>
                <a:gd name="T42" fmla="*/ 2 w 43"/>
                <a:gd name="T43" fmla="*/ 0 h 24"/>
                <a:gd name="T44" fmla="*/ 1 w 43"/>
                <a:gd name="T45" fmla="*/ 1 h 24"/>
                <a:gd name="T46" fmla="*/ 0 w 43"/>
                <a:gd name="T47" fmla="*/ 1 h 24"/>
                <a:gd name="T48" fmla="*/ 0 w 43"/>
                <a:gd name="T49" fmla="*/ 2 h 24"/>
                <a:gd name="T50" fmla="*/ 1 w 43"/>
                <a:gd name="T51" fmla="*/ 2 h 24"/>
                <a:gd name="T52" fmla="*/ 1 w 43"/>
                <a:gd name="T53" fmla="*/ 3 h 24"/>
                <a:gd name="T54" fmla="*/ 2 w 43"/>
                <a:gd name="T55" fmla="*/ 4 h 24"/>
                <a:gd name="T56" fmla="*/ 4 w 43"/>
                <a:gd name="T57" fmla="*/ 6 h 24"/>
                <a:gd name="T58" fmla="*/ 6 w 43"/>
                <a:gd name="T59" fmla="*/ 7 h 24"/>
                <a:gd name="T60" fmla="*/ 6 w 43"/>
                <a:gd name="T61" fmla="*/ 9 h 24"/>
                <a:gd name="T62" fmla="*/ 8 w 43"/>
                <a:gd name="T63" fmla="*/ 10 h 24"/>
                <a:gd name="T64" fmla="*/ 10 w 43"/>
                <a:gd name="T65" fmla="*/ 12 h 24"/>
                <a:gd name="T66" fmla="*/ 11 w 43"/>
                <a:gd name="T67" fmla="*/ 13 h 24"/>
                <a:gd name="T68" fmla="*/ 13 w 43"/>
                <a:gd name="T69" fmla="*/ 15 h 24"/>
                <a:gd name="T70" fmla="*/ 19 w 43"/>
                <a:gd name="T71" fmla="*/ 22 h 24"/>
                <a:gd name="T72" fmla="*/ 19 w 43"/>
                <a:gd name="T73" fmla="*/ 22 h 24"/>
                <a:gd name="T74" fmla="*/ 19 w 43"/>
                <a:gd name="T75" fmla="*/ 23 h 24"/>
                <a:gd name="T76" fmla="*/ 20 w 43"/>
                <a:gd name="T77" fmla="*/ 23 h 24"/>
                <a:gd name="T78" fmla="*/ 25 w 43"/>
                <a:gd name="T79" fmla="*/ 23 h 24"/>
                <a:gd name="T80" fmla="*/ 27 w 43"/>
                <a:gd name="T81" fmla="*/ 23 h 24"/>
                <a:gd name="T82" fmla="*/ 29 w 43"/>
                <a:gd name="T83" fmla="*/ 23 h 24"/>
                <a:gd name="T84" fmla="*/ 31 w 43"/>
                <a:gd name="T85" fmla="*/ 23 h 24"/>
                <a:gd name="T86" fmla="*/ 33 w 43"/>
                <a:gd name="T87" fmla="*/ 23 h 24"/>
                <a:gd name="T88" fmla="*/ 35 w 43"/>
                <a:gd name="T89" fmla="*/ 23 h 24"/>
                <a:gd name="T90" fmla="*/ 36 w 43"/>
                <a:gd name="T91" fmla="*/ 23 h 24"/>
                <a:gd name="T92" fmla="*/ 39 w 43"/>
                <a:gd name="T93" fmla="*/ 23 h 24"/>
                <a:gd name="T94" fmla="*/ 40 w 43"/>
                <a:gd name="T95" fmla="*/ 23 h 24"/>
                <a:gd name="T96" fmla="*/ 41 w 43"/>
                <a:gd name="T97" fmla="*/ 23 h 24"/>
                <a:gd name="T98" fmla="*/ 41 w 43"/>
                <a:gd name="T99" fmla="*/ 22 h 24"/>
                <a:gd name="T100" fmla="*/ 42 w 43"/>
                <a:gd name="T101" fmla="*/ 22 h 24"/>
                <a:gd name="T102" fmla="*/ 42 w 43"/>
                <a:gd name="T103" fmla="*/ 22 h 24"/>
                <a:gd name="T104" fmla="*/ 42 w 43"/>
                <a:gd name="T105" fmla="*/ 21 h 24"/>
                <a:gd name="T106" fmla="*/ 42 w 43"/>
                <a:gd name="T107" fmla="*/ 20 h 24"/>
                <a:gd name="T108" fmla="*/ 41 w 43"/>
                <a:gd name="T109" fmla="*/ 20 h 24"/>
                <a:gd name="T110" fmla="*/ 40 w 43"/>
                <a:gd name="T111" fmla="*/ 20 h 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
                <a:gd name="T169" fmla="*/ 0 h 24"/>
                <a:gd name="T170" fmla="*/ 43 w 43"/>
                <a:gd name="T171" fmla="*/ 24 h 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 h="24">
                  <a:moveTo>
                    <a:pt x="40" y="20"/>
                  </a:moveTo>
                  <a:lnTo>
                    <a:pt x="39" y="20"/>
                  </a:lnTo>
                  <a:lnTo>
                    <a:pt x="36" y="20"/>
                  </a:lnTo>
                  <a:lnTo>
                    <a:pt x="34" y="20"/>
                  </a:lnTo>
                  <a:lnTo>
                    <a:pt x="32" y="20"/>
                  </a:lnTo>
                  <a:lnTo>
                    <a:pt x="30" y="20"/>
                  </a:lnTo>
                  <a:lnTo>
                    <a:pt x="27" y="20"/>
                  </a:lnTo>
                  <a:lnTo>
                    <a:pt x="26" y="20"/>
                  </a:lnTo>
                  <a:lnTo>
                    <a:pt x="23" y="20"/>
                  </a:lnTo>
                  <a:lnTo>
                    <a:pt x="20" y="20"/>
                  </a:lnTo>
                  <a:lnTo>
                    <a:pt x="22" y="21"/>
                  </a:lnTo>
                  <a:lnTo>
                    <a:pt x="20" y="18"/>
                  </a:lnTo>
                  <a:lnTo>
                    <a:pt x="18" y="16"/>
                  </a:lnTo>
                  <a:lnTo>
                    <a:pt x="16" y="14"/>
                  </a:lnTo>
                  <a:lnTo>
                    <a:pt x="14" y="12"/>
                  </a:lnTo>
                  <a:lnTo>
                    <a:pt x="11" y="9"/>
                  </a:lnTo>
                  <a:lnTo>
                    <a:pt x="10" y="7"/>
                  </a:lnTo>
                  <a:lnTo>
                    <a:pt x="7" y="5"/>
                  </a:lnTo>
                  <a:lnTo>
                    <a:pt x="6" y="3"/>
                  </a:lnTo>
                  <a:lnTo>
                    <a:pt x="3" y="1"/>
                  </a:lnTo>
                  <a:lnTo>
                    <a:pt x="2" y="0"/>
                  </a:lnTo>
                  <a:lnTo>
                    <a:pt x="1" y="1"/>
                  </a:lnTo>
                  <a:lnTo>
                    <a:pt x="0" y="1"/>
                  </a:lnTo>
                  <a:lnTo>
                    <a:pt x="0" y="2"/>
                  </a:lnTo>
                  <a:lnTo>
                    <a:pt x="1" y="2"/>
                  </a:lnTo>
                  <a:lnTo>
                    <a:pt x="1" y="3"/>
                  </a:lnTo>
                  <a:lnTo>
                    <a:pt x="2" y="4"/>
                  </a:lnTo>
                  <a:lnTo>
                    <a:pt x="4" y="6"/>
                  </a:lnTo>
                  <a:lnTo>
                    <a:pt x="6" y="7"/>
                  </a:lnTo>
                  <a:lnTo>
                    <a:pt x="6" y="9"/>
                  </a:lnTo>
                  <a:lnTo>
                    <a:pt x="8" y="10"/>
                  </a:lnTo>
                  <a:lnTo>
                    <a:pt x="10" y="12"/>
                  </a:lnTo>
                  <a:lnTo>
                    <a:pt x="11" y="13"/>
                  </a:lnTo>
                  <a:lnTo>
                    <a:pt x="13" y="15"/>
                  </a:lnTo>
                  <a:lnTo>
                    <a:pt x="19" y="22"/>
                  </a:lnTo>
                  <a:lnTo>
                    <a:pt x="19" y="23"/>
                  </a:lnTo>
                  <a:lnTo>
                    <a:pt x="20" y="23"/>
                  </a:lnTo>
                  <a:lnTo>
                    <a:pt x="25" y="23"/>
                  </a:lnTo>
                  <a:lnTo>
                    <a:pt x="27" y="23"/>
                  </a:lnTo>
                  <a:lnTo>
                    <a:pt x="29" y="23"/>
                  </a:lnTo>
                  <a:lnTo>
                    <a:pt x="31" y="23"/>
                  </a:lnTo>
                  <a:lnTo>
                    <a:pt x="33" y="23"/>
                  </a:lnTo>
                  <a:lnTo>
                    <a:pt x="35" y="23"/>
                  </a:lnTo>
                  <a:lnTo>
                    <a:pt x="36" y="23"/>
                  </a:lnTo>
                  <a:lnTo>
                    <a:pt x="39" y="23"/>
                  </a:lnTo>
                  <a:lnTo>
                    <a:pt x="40" y="23"/>
                  </a:lnTo>
                  <a:lnTo>
                    <a:pt x="41" y="23"/>
                  </a:lnTo>
                  <a:lnTo>
                    <a:pt x="41" y="22"/>
                  </a:lnTo>
                  <a:lnTo>
                    <a:pt x="42" y="22"/>
                  </a:lnTo>
                  <a:lnTo>
                    <a:pt x="42" y="21"/>
                  </a:lnTo>
                  <a:lnTo>
                    <a:pt x="42" y="20"/>
                  </a:lnTo>
                  <a:lnTo>
                    <a:pt x="41" y="20"/>
                  </a:lnTo>
                  <a:lnTo>
                    <a:pt x="40" y="2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3" name="Freeform 234"/>
            <p:cNvSpPr>
              <a:spLocks/>
            </p:cNvSpPr>
            <p:nvPr/>
          </p:nvSpPr>
          <p:spPr bwMode="auto">
            <a:xfrm>
              <a:off x="839" y="3217"/>
              <a:ext cx="50" cy="35"/>
            </a:xfrm>
            <a:custGeom>
              <a:avLst/>
              <a:gdLst>
                <a:gd name="T0" fmla="*/ 42 w 50"/>
                <a:gd name="T1" fmla="*/ 1 h 35"/>
                <a:gd name="T2" fmla="*/ 30 w 50"/>
                <a:gd name="T3" fmla="*/ 0 h 35"/>
                <a:gd name="T4" fmla="*/ 18 w 50"/>
                <a:gd name="T5" fmla="*/ 3 h 35"/>
                <a:gd name="T6" fmla="*/ 7 w 50"/>
                <a:gd name="T7" fmla="*/ 9 h 35"/>
                <a:gd name="T8" fmla="*/ 1 w 50"/>
                <a:gd name="T9" fmla="*/ 13 h 35"/>
                <a:gd name="T10" fmla="*/ 0 w 50"/>
                <a:gd name="T11" fmla="*/ 14 h 35"/>
                <a:gd name="T12" fmla="*/ 0 w 50"/>
                <a:gd name="T13" fmla="*/ 18 h 35"/>
                <a:gd name="T14" fmla="*/ 1 w 50"/>
                <a:gd name="T15" fmla="*/ 19 h 35"/>
                <a:gd name="T16" fmla="*/ 7 w 50"/>
                <a:gd name="T17" fmla="*/ 24 h 35"/>
                <a:gd name="T18" fmla="*/ 8 w 50"/>
                <a:gd name="T19" fmla="*/ 26 h 35"/>
                <a:gd name="T20" fmla="*/ 10 w 50"/>
                <a:gd name="T21" fmla="*/ 28 h 35"/>
                <a:gd name="T22" fmla="*/ 12 w 50"/>
                <a:gd name="T23" fmla="*/ 29 h 35"/>
                <a:gd name="T24" fmla="*/ 17 w 50"/>
                <a:gd name="T25" fmla="*/ 33 h 35"/>
                <a:gd name="T26" fmla="*/ 18 w 50"/>
                <a:gd name="T27" fmla="*/ 34 h 35"/>
                <a:gd name="T28" fmla="*/ 19 w 50"/>
                <a:gd name="T29" fmla="*/ 33 h 35"/>
                <a:gd name="T30" fmla="*/ 20 w 50"/>
                <a:gd name="T31" fmla="*/ 32 h 35"/>
                <a:gd name="T32" fmla="*/ 17 w 50"/>
                <a:gd name="T33" fmla="*/ 29 h 35"/>
                <a:gd name="T34" fmla="*/ 15 w 50"/>
                <a:gd name="T35" fmla="*/ 26 h 35"/>
                <a:gd name="T36" fmla="*/ 14 w 50"/>
                <a:gd name="T37" fmla="*/ 24 h 35"/>
                <a:gd name="T38" fmla="*/ 11 w 50"/>
                <a:gd name="T39" fmla="*/ 22 h 35"/>
                <a:gd name="T40" fmla="*/ 4 w 50"/>
                <a:gd name="T41" fmla="*/ 24 h 35"/>
                <a:gd name="T42" fmla="*/ 4 w 50"/>
                <a:gd name="T43" fmla="*/ 26 h 35"/>
                <a:gd name="T44" fmla="*/ 5 w 50"/>
                <a:gd name="T45" fmla="*/ 26 h 35"/>
                <a:gd name="T46" fmla="*/ 6 w 50"/>
                <a:gd name="T47" fmla="*/ 27 h 35"/>
                <a:gd name="T48" fmla="*/ 7 w 50"/>
                <a:gd name="T49" fmla="*/ 26 h 35"/>
                <a:gd name="T50" fmla="*/ 8 w 50"/>
                <a:gd name="T51" fmla="*/ 26 h 35"/>
                <a:gd name="T52" fmla="*/ 10 w 50"/>
                <a:gd name="T53" fmla="*/ 26 h 35"/>
                <a:gd name="T54" fmla="*/ 12 w 50"/>
                <a:gd name="T55" fmla="*/ 26 h 35"/>
                <a:gd name="T56" fmla="*/ 19 w 50"/>
                <a:gd name="T57" fmla="*/ 31 h 35"/>
                <a:gd name="T58" fmla="*/ 15 w 50"/>
                <a:gd name="T59" fmla="*/ 27 h 35"/>
                <a:gd name="T60" fmla="*/ 13 w 50"/>
                <a:gd name="T61" fmla="*/ 26 h 35"/>
                <a:gd name="T62" fmla="*/ 12 w 50"/>
                <a:gd name="T63" fmla="*/ 26 h 35"/>
                <a:gd name="T64" fmla="*/ 3 w 50"/>
                <a:gd name="T65" fmla="*/ 16 h 35"/>
                <a:gd name="T66" fmla="*/ 3 w 50"/>
                <a:gd name="T67" fmla="*/ 15 h 35"/>
                <a:gd name="T68" fmla="*/ 8 w 50"/>
                <a:gd name="T69" fmla="*/ 12 h 35"/>
                <a:gd name="T70" fmla="*/ 17 w 50"/>
                <a:gd name="T71" fmla="*/ 8 h 35"/>
                <a:gd name="T72" fmla="*/ 27 w 50"/>
                <a:gd name="T73" fmla="*/ 4 h 35"/>
                <a:gd name="T74" fmla="*/ 37 w 50"/>
                <a:gd name="T75" fmla="*/ 3 h 35"/>
                <a:gd name="T76" fmla="*/ 47 w 50"/>
                <a:gd name="T77" fmla="*/ 5 h 35"/>
                <a:gd name="T78" fmla="*/ 49 w 50"/>
                <a:gd name="T79" fmla="*/ 5 h 35"/>
                <a:gd name="T80" fmla="*/ 49 w 50"/>
                <a:gd name="T81" fmla="*/ 4 h 35"/>
                <a:gd name="T82" fmla="*/ 48 w 50"/>
                <a:gd name="T83" fmla="*/ 2 h 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35"/>
                <a:gd name="T128" fmla="*/ 50 w 50"/>
                <a:gd name="T129" fmla="*/ 35 h 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35">
                  <a:moveTo>
                    <a:pt x="48" y="2"/>
                  </a:moveTo>
                  <a:lnTo>
                    <a:pt x="42" y="1"/>
                  </a:lnTo>
                  <a:lnTo>
                    <a:pt x="37" y="0"/>
                  </a:lnTo>
                  <a:lnTo>
                    <a:pt x="30" y="0"/>
                  </a:lnTo>
                  <a:lnTo>
                    <a:pt x="24" y="2"/>
                  </a:lnTo>
                  <a:lnTo>
                    <a:pt x="18" y="3"/>
                  </a:lnTo>
                  <a:lnTo>
                    <a:pt x="13" y="6"/>
                  </a:lnTo>
                  <a:lnTo>
                    <a:pt x="7" y="9"/>
                  </a:lnTo>
                  <a:lnTo>
                    <a:pt x="2" y="12"/>
                  </a:lnTo>
                  <a:lnTo>
                    <a:pt x="1" y="13"/>
                  </a:lnTo>
                  <a:lnTo>
                    <a:pt x="0" y="13"/>
                  </a:lnTo>
                  <a:lnTo>
                    <a:pt x="0" y="14"/>
                  </a:lnTo>
                  <a:lnTo>
                    <a:pt x="0" y="15"/>
                  </a:lnTo>
                  <a:lnTo>
                    <a:pt x="0" y="18"/>
                  </a:lnTo>
                  <a:lnTo>
                    <a:pt x="0" y="19"/>
                  </a:lnTo>
                  <a:lnTo>
                    <a:pt x="1" y="19"/>
                  </a:lnTo>
                  <a:lnTo>
                    <a:pt x="5" y="23"/>
                  </a:lnTo>
                  <a:lnTo>
                    <a:pt x="7" y="24"/>
                  </a:lnTo>
                  <a:lnTo>
                    <a:pt x="7" y="25"/>
                  </a:lnTo>
                  <a:lnTo>
                    <a:pt x="8" y="26"/>
                  </a:lnTo>
                  <a:lnTo>
                    <a:pt x="9" y="26"/>
                  </a:lnTo>
                  <a:lnTo>
                    <a:pt x="10" y="28"/>
                  </a:lnTo>
                  <a:lnTo>
                    <a:pt x="11" y="29"/>
                  </a:lnTo>
                  <a:lnTo>
                    <a:pt x="12" y="29"/>
                  </a:lnTo>
                  <a:lnTo>
                    <a:pt x="13" y="30"/>
                  </a:lnTo>
                  <a:lnTo>
                    <a:pt x="17" y="33"/>
                  </a:lnTo>
                  <a:lnTo>
                    <a:pt x="17" y="34"/>
                  </a:lnTo>
                  <a:lnTo>
                    <a:pt x="18" y="34"/>
                  </a:lnTo>
                  <a:lnTo>
                    <a:pt x="19" y="34"/>
                  </a:lnTo>
                  <a:lnTo>
                    <a:pt x="19" y="33"/>
                  </a:lnTo>
                  <a:lnTo>
                    <a:pt x="20" y="33"/>
                  </a:lnTo>
                  <a:lnTo>
                    <a:pt x="20" y="32"/>
                  </a:lnTo>
                  <a:lnTo>
                    <a:pt x="17" y="29"/>
                  </a:lnTo>
                  <a:lnTo>
                    <a:pt x="16" y="27"/>
                  </a:lnTo>
                  <a:lnTo>
                    <a:pt x="15" y="26"/>
                  </a:lnTo>
                  <a:lnTo>
                    <a:pt x="15" y="25"/>
                  </a:lnTo>
                  <a:lnTo>
                    <a:pt x="14" y="24"/>
                  </a:lnTo>
                  <a:lnTo>
                    <a:pt x="12" y="22"/>
                  </a:lnTo>
                  <a:lnTo>
                    <a:pt x="11" y="22"/>
                  </a:lnTo>
                  <a:lnTo>
                    <a:pt x="8" y="22"/>
                  </a:lnTo>
                  <a:lnTo>
                    <a:pt x="4" y="24"/>
                  </a:lnTo>
                  <a:lnTo>
                    <a:pt x="4" y="25"/>
                  </a:lnTo>
                  <a:lnTo>
                    <a:pt x="4" y="26"/>
                  </a:lnTo>
                  <a:lnTo>
                    <a:pt x="5" y="26"/>
                  </a:lnTo>
                  <a:lnTo>
                    <a:pt x="5" y="27"/>
                  </a:lnTo>
                  <a:lnTo>
                    <a:pt x="6" y="27"/>
                  </a:lnTo>
                  <a:lnTo>
                    <a:pt x="7" y="27"/>
                  </a:lnTo>
                  <a:lnTo>
                    <a:pt x="7" y="26"/>
                  </a:lnTo>
                  <a:lnTo>
                    <a:pt x="8" y="26"/>
                  </a:lnTo>
                  <a:lnTo>
                    <a:pt x="9" y="26"/>
                  </a:lnTo>
                  <a:lnTo>
                    <a:pt x="10" y="26"/>
                  </a:lnTo>
                  <a:lnTo>
                    <a:pt x="11" y="26"/>
                  </a:lnTo>
                  <a:lnTo>
                    <a:pt x="12" y="26"/>
                  </a:lnTo>
                  <a:lnTo>
                    <a:pt x="17" y="33"/>
                  </a:lnTo>
                  <a:lnTo>
                    <a:pt x="19" y="31"/>
                  </a:lnTo>
                  <a:lnTo>
                    <a:pt x="16" y="28"/>
                  </a:lnTo>
                  <a:lnTo>
                    <a:pt x="15" y="27"/>
                  </a:lnTo>
                  <a:lnTo>
                    <a:pt x="14" y="26"/>
                  </a:lnTo>
                  <a:lnTo>
                    <a:pt x="13" y="26"/>
                  </a:lnTo>
                  <a:lnTo>
                    <a:pt x="12" y="26"/>
                  </a:lnTo>
                  <a:lnTo>
                    <a:pt x="12" y="25"/>
                  </a:lnTo>
                  <a:lnTo>
                    <a:pt x="3" y="16"/>
                  </a:lnTo>
                  <a:lnTo>
                    <a:pt x="3" y="18"/>
                  </a:lnTo>
                  <a:lnTo>
                    <a:pt x="3" y="15"/>
                  </a:lnTo>
                  <a:lnTo>
                    <a:pt x="2" y="15"/>
                  </a:lnTo>
                  <a:lnTo>
                    <a:pt x="8" y="12"/>
                  </a:lnTo>
                  <a:lnTo>
                    <a:pt x="12" y="9"/>
                  </a:lnTo>
                  <a:lnTo>
                    <a:pt x="17" y="8"/>
                  </a:lnTo>
                  <a:lnTo>
                    <a:pt x="22" y="5"/>
                  </a:lnTo>
                  <a:lnTo>
                    <a:pt x="27" y="4"/>
                  </a:lnTo>
                  <a:lnTo>
                    <a:pt x="32" y="3"/>
                  </a:lnTo>
                  <a:lnTo>
                    <a:pt x="37" y="3"/>
                  </a:lnTo>
                  <a:lnTo>
                    <a:pt x="42" y="4"/>
                  </a:lnTo>
                  <a:lnTo>
                    <a:pt x="47" y="5"/>
                  </a:lnTo>
                  <a:lnTo>
                    <a:pt x="48" y="5"/>
                  </a:lnTo>
                  <a:lnTo>
                    <a:pt x="49" y="5"/>
                  </a:lnTo>
                  <a:lnTo>
                    <a:pt x="49" y="4"/>
                  </a:lnTo>
                  <a:lnTo>
                    <a:pt x="49" y="3"/>
                  </a:lnTo>
                  <a:lnTo>
                    <a:pt x="48"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4" name="Freeform 235"/>
            <p:cNvSpPr>
              <a:spLocks/>
            </p:cNvSpPr>
            <p:nvPr/>
          </p:nvSpPr>
          <p:spPr bwMode="auto">
            <a:xfrm>
              <a:off x="824" y="3210"/>
              <a:ext cx="25" cy="9"/>
            </a:xfrm>
            <a:custGeom>
              <a:avLst/>
              <a:gdLst>
                <a:gd name="T0" fmla="*/ 22 w 25"/>
                <a:gd name="T1" fmla="*/ 6 h 9"/>
                <a:gd name="T2" fmla="*/ 20 w 25"/>
                <a:gd name="T3" fmla="*/ 6 h 9"/>
                <a:gd name="T4" fmla="*/ 18 w 25"/>
                <a:gd name="T5" fmla="*/ 6 h 9"/>
                <a:gd name="T6" fmla="*/ 16 w 25"/>
                <a:gd name="T7" fmla="*/ 6 h 9"/>
                <a:gd name="T8" fmla="*/ 15 w 25"/>
                <a:gd name="T9" fmla="*/ 5 h 9"/>
                <a:gd name="T10" fmla="*/ 13 w 25"/>
                <a:gd name="T11" fmla="*/ 4 h 9"/>
                <a:gd name="T12" fmla="*/ 12 w 25"/>
                <a:gd name="T13" fmla="*/ 3 h 9"/>
                <a:gd name="T14" fmla="*/ 11 w 25"/>
                <a:gd name="T15" fmla="*/ 1 h 9"/>
                <a:gd name="T16" fmla="*/ 9 w 25"/>
                <a:gd name="T17" fmla="*/ 0 h 9"/>
                <a:gd name="T18" fmla="*/ 8 w 25"/>
                <a:gd name="T19" fmla="*/ 0 h 9"/>
                <a:gd name="T20" fmla="*/ 5 w 25"/>
                <a:gd name="T21" fmla="*/ 1 h 9"/>
                <a:gd name="T22" fmla="*/ 4 w 25"/>
                <a:gd name="T23" fmla="*/ 2 h 9"/>
                <a:gd name="T24" fmla="*/ 4 w 25"/>
                <a:gd name="T25" fmla="*/ 3 h 9"/>
                <a:gd name="T26" fmla="*/ 2 w 25"/>
                <a:gd name="T27" fmla="*/ 3 h 9"/>
                <a:gd name="T28" fmla="*/ 1 w 25"/>
                <a:gd name="T29" fmla="*/ 3 h 9"/>
                <a:gd name="T30" fmla="*/ 0 w 25"/>
                <a:gd name="T31" fmla="*/ 4 h 9"/>
                <a:gd name="T32" fmla="*/ 0 w 25"/>
                <a:gd name="T33" fmla="*/ 4 h 9"/>
                <a:gd name="T34" fmla="*/ 1 w 25"/>
                <a:gd name="T35" fmla="*/ 5 h 9"/>
                <a:gd name="T36" fmla="*/ 3 w 25"/>
                <a:gd name="T37" fmla="*/ 4 h 9"/>
                <a:gd name="T38" fmla="*/ 4 w 25"/>
                <a:gd name="T39" fmla="*/ 4 h 9"/>
                <a:gd name="T40" fmla="*/ 6 w 25"/>
                <a:gd name="T41" fmla="*/ 4 h 9"/>
                <a:gd name="T42" fmla="*/ 9 w 25"/>
                <a:gd name="T43" fmla="*/ 2 h 9"/>
                <a:gd name="T44" fmla="*/ 9 w 25"/>
                <a:gd name="T45" fmla="*/ 4 h 9"/>
                <a:gd name="T46" fmla="*/ 11 w 25"/>
                <a:gd name="T47" fmla="*/ 4 h 9"/>
                <a:gd name="T48" fmla="*/ 11 w 25"/>
                <a:gd name="T49" fmla="*/ 5 h 9"/>
                <a:gd name="T50" fmla="*/ 12 w 25"/>
                <a:gd name="T51" fmla="*/ 6 h 9"/>
                <a:gd name="T52" fmla="*/ 17 w 25"/>
                <a:gd name="T53" fmla="*/ 8 h 9"/>
                <a:gd name="T54" fmla="*/ 20 w 25"/>
                <a:gd name="T55" fmla="*/ 8 h 9"/>
                <a:gd name="T56" fmla="*/ 22 w 25"/>
                <a:gd name="T57" fmla="*/ 8 h 9"/>
                <a:gd name="T58" fmla="*/ 23 w 25"/>
                <a:gd name="T59" fmla="*/ 8 h 9"/>
                <a:gd name="T60" fmla="*/ 24 w 25"/>
                <a:gd name="T61" fmla="*/ 8 h 9"/>
                <a:gd name="T62" fmla="*/ 24 w 25"/>
                <a:gd name="T63" fmla="*/ 7 h 9"/>
                <a:gd name="T64" fmla="*/ 23 w 25"/>
                <a:gd name="T65" fmla="*/ 6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9"/>
                <a:gd name="T101" fmla="*/ 25 w 25"/>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9">
                  <a:moveTo>
                    <a:pt x="23" y="6"/>
                  </a:moveTo>
                  <a:lnTo>
                    <a:pt x="22" y="6"/>
                  </a:lnTo>
                  <a:lnTo>
                    <a:pt x="21" y="6"/>
                  </a:lnTo>
                  <a:lnTo>
                    <a:pt x="20" y="6"/>
                  </a:lnTo>
                  <a:lnTo>
                    <a:pt x="18" y="6"/>
                  </a:lnTo>
                  <a:lnTo>
                    <a:pt x="16" y="6"/>
                  </a:lnTo>
                  <a:lnTo>
                    <a:pt x="16" y="5"/>
                  </a:lnTo>
                  <a:lnTo>
                    <a:pt x="15" y="5"/>
                  </a:lnTo>
                  <a:lnTo>
                    <a:pt x="14" y="4"/>
                  </a:lnTo>
                  <a:lnTo>
                    <a:pt x="13" y="4"/>
                  </a:lnTo>
                  <a:lnTo>
                    <a:pt x="12" y="3"/>
                  </a:lnTo>
                  <a:lnTo>
                    <a:pt x="11" y="2"/>
                  </a:lnTo>
                  <a:lnTo>
                    <a:pt x="11" y="1"/>
                  </a:lnTo>
                  <a:lnTo>
                    <a:pt x="10" y="0"/>
                  </a:lnTo>
                  <a:lnTo>
                    <a:pt x="9" y="0"/>
                  </a:lnTo>
                  <a:lnTo>
                    <a:pt x="8" y="0"/>
                  </a:lnTo>
                  <a:lnTo>
                    <a:pt x="5" y="1"/>
                  </a:lnTo>
                  <a:lnTo>
                    <a:pt x="5" y="2"/>
                  </a:lnTo>
                  <a:lnTo>
                    <a:pt x="4" y="2"/>
                  </a:lnTo>
                  <a:lnTo>
                    <a:pt x="4" y="3"/>
                  </a:lnTo>
                  <a:lnTo>
                    <a:pt x="3" y="3"/>
                  </a:lnTo>
                  <a:lnTo>
                    <a:pt x="2" y="3"/>
                  </a:lnTo>
                  <a:lnTo>
                    <a:pt x="1" y="3"/>
                  </a:lnTo>
                  <a:lnTo>
                    <a:pt x="0" y="3"/>
                  </a:lnTo>
                  <a:lnTo>
                    <a:pt x="0" y="4"/>
                  </a:lnTo>
                  <a:lnTo>
                    <a:pt x="1" y="4"/>
                  </a:lnTo>
                  <a:lnTo>
                    <a:pt x="1" y="5"/>
                  </a:lnTo>
                  <a:lnTo>
                    <a:pt x="2" y="5"/>
                  </a:lnTo>
                  <a:lnTo>
                    <a:pt x="3" y="4"/>
                  </a:lnTo>
                  <a:lnTo>
                    <a:pt x="4" y="4"/>
                  </a:lnTo>
                  <a:lnTo>
                    <a:pt x="5" y="4"/>
                  </a:lnTo>
                  <a:lnTo>
                    <a:pt x="6" y="4"/>
                  </a:lnTo>
                  <a:lnTo>
                    <a:pt x="9" y="2"/>
                  </a:lnTo>
                  <a:lnTo>
                    <a:pt x="7" y="1"/>
                  </a:lnTo>
                  <a:lnTo>
                    <a:pt x="9" y="4"/>
                  </a:lnTo>
                  <a:lnTo>
                    <a:pt x="10" y="4"/>
                  </a:lnTo>
                  <a:lnTo>
                    <a:pt x="11" y="4"/>
                  </a:lnTo>
                  <a:lnTo>
                    <a:pt x="11" y="5"/>
                  </a:lnTo>
                  <a:lnTo>
                    <a:pt x="12" y="6"/>
                  </a:lnTo>
                  <a:lnTo>
                    <a:pt x="13" y="6"/>
                  </a:lnTo>
                  <a:lnTo>
                    <a:pt x="17" y="8"/>
                  </a:lnTo>
                  <a:lnTo>
                    <a:pt x="18" y="8"/>
                  </a:lnTo>
                  <a:lnTo>
                    <a:pt x="20" y="8"/>
                  </a:lnTo>
                  <a:lnTo>
                    <a:pt x="21" y="8"/>
                  </a:lnTo>
                  <a:lnTo>
                    <a:pt x="22" y="8"/>
                  </a:lnTo>
                  <a:lnTo>
                    <a:pt x="23" y="8"/>
                  </a:lnTo>
                  <a:lnTo>
                    <a:pt x="24" y="8"/>
                  </a:lnTo>
                  <a:lnTo>
                    <a:pt x="24" y="7"/>
                  </a:lnTo>
                  <a:lnTo>
                    <a:pt x="23" y="7"/>
                  </a:lnTo>
                  <a:lnTo>
                    <a:pt x="23" y="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5" name="Freeform 236"/>
            <p:cNvSpPr>
              <a:spLocks/>
            </p:cNvSpPr>
            <p:nvPr/>
          </p:nvSpPr>
          <p:spPr bwMode="auto">
            <a:xfrm>
              <a:off x="936" y="3292"/>
              <a:ext cx="26" cy="35"/>
            </a:xfrm>
            <a:custGeom>
              <a:avLst/>
              <a:gdLst>
                <a:gd name="T0" fmla="*/ 25 w 26"/>
                <a:gd name="T1" fmla="*/ 0 h 35"/>
                <a:gd name="T2" fmla="*/ 24 w 26"/>
                <a:gd name="T3" fmla="*/ 3 h 35"/>
                <a:gd name="T4" fmla="*/ 21 w 26"/>
                <a:gd name="T5" fmla="*/ 7 h 35"/>
                <a:gd name="T6" fmla="*/ 19 w 26"/>
                <a:gd name="T7" fmla="*/ 11 h 35"/>
                <a:gd name="T8" fmla="*/ 17 w 26"/>
                <a:gd name="T9" fmla="*/ 15 h 35"/>
                <a:gd name="T10" fmla="*/ 15 w 26"/>
                <a:gd name="T11" fmla="*/ 19 h 35"/>
                <a:gd name="T12" fmla="*/ 13 w 26"/>
                <a:gd name="T13" fmla="*/ 23 h 35"/>
                <a:gd name="T14" fmla="*/ 10 w 26"/>
                <a:gd name="T15" fmla="*/ 27 h 35"/>
                <a:gd name="T16" fmla="*/ 9 w 26"/>
                <a:gd name="T17" fmla="*/ 30 h 35"/>
                <a:gd name="T18" fmla="*/ 7 w 26"/>
                <a:gd name="T19" fmla="*/ 31 h 35"/>
                <a:gd name="T20" fmla="*/ 9 w 26"/>
                <a:gd name="T21" fmla="*/ 31 h 35"/>
                <a:gd name="T22" fmla="*/ 7 w 26"/>
                <a:gd name="T23" fmla="*/ 30 h 35"/>
                <a:gd name="T24" fmla="*/ 6 w 26"/>
                <a:gd name="T25" fmla="*/ 27 h 35"/>
                <a:gd name="T26" fmla="*/ 4 w 26"/>
                <a:gd name="T27" fmla="*/ 24 h 35"/>
                <a:gd name="T28" fmla="*/ 4 w 26"/>
                <a:gd name="T29" fmla="*/ 21 h 35"/>
                <a:gd name="T30" fmla="*/ 3 w 26"/>
                <a:gd name="T31" fmla="*/ 18 h 35"/>
                <a:gd name="T32" fmla="*/ 3 w 26"/>
                <a:gd name="T33" fmla="*/ 15 h 35"/>
                <a:gd name="T34" fmla="*/ 3 w 26"/>
                <a:gd name="T35" fmla="*/ 12 h 35"/>
                <a:gd name="T36" fmla="*/ 4 w 26"/>
                <a:gd name="T37" fmla="*/ 8 h 35"/>
                <a:gd name="T38" fmla="*/ 4 w 26"/>
                <a:gd name="T39" fmla="*/ 5 h 35"/>
                <a:gd name="T40" fmla="*/ 4 w 26"/>
                <a:gd name="T41" fmla="*/ 4 h 35"/>
                <a:gd name="T42" fmla="*/ 4 w 26"/>
                <a:gd name="T43" fmla="*/ 3 h 35"/>
                <a:gd name="T44" fmla="*/ 3 w 26"/>
                <a:gd name="T45" fmla="*/ 2 h 35"/>
                <a:gd name="T46" fmla="*/ 2 w 26"/>
                <a:gd name="T47" fmla="*/ 3 h 35"/>
                <a:gd name="T48" fmla="*/ 1 w 26"/>
                <a:gd name="T49" fmla="*/ 3 h 35"/>
                <a:gd name="T50" fmla="*/ 1 w 26"/>
                <a:gd name="T51" fmla="*/ 4 h 35"/>
                <a:gd name="T52" fmla="*/ 1 w 26"/>
                <a:gd name="T53" fmla="*/ 7 h 35"/>
                <a:gd name="T54" fmla="*/ 0 w 26"/>
                <a:gd name="T55" fmla="*/ 10 h 35"/>
                <a:gd name="T56" fmla="*/ 0 w 26"/>
                <a:gd name="T57" fmla="*/ 13 h 35"/>
                <a:gd name="T58" fmla="*/ 0 w 26"/>
                <a:gd name="T59" fmla="*/ 16 h 35"/>
                <a:gd name="T60" fmla="*/ 1 w 26"/>
                <a:gd name="T61" fmla="*/ 19 h 35"/>
                <a:gd name="T62" fmla="*/ 1 w 26"/>
                <a:gd name="T63" fmla="*/ 22 h 35"/>
                <a:gd name="T64" fmla="*/ 1 w 26"/>
                <a:gd name="T65" fmla="*/ 25 h 35"/>
                <a:gd name="T66" fmla="*/ 3 w 26"/>
                <a:gd name="T67" fmla="*/ 28 h 35"/>
                <a:gd name="T68" fmla="*/ 7 w 26"/>
                <a:gd name="T69" fmla="*/ 34 h 35"/>
                <a:gd name="T70" fmla="*/ 8 w 26"/>
                <a:gd name="T71" fmla="*/ 34 h 35"/>
                <a:gd name="T72" fmla="*/ 9 w 26"/>
                <a:gd name="T73" fmla="*/ 34 h 35"/>
                <a:gd name="T74" fmla="*/ 9 w 26"/>
                <a:gd name="T75" fmla="*/ 34 h 35"/>
                <a:gd name="T76" fmla="*/ 9 w 26"/>
                <a:gd name="T77" fmla="*/ 33 h 35"/>
                <a:gd name="T78" fmla="*/ 13 w 26"/>
                <a:gd name="T79" fmla="*/ 29 h 35"/>
                <a:gd name="T80" fmla="*/ 14 w 26"/>
                <a:gd name="T81" fmla="*/ 26 h 35"/>
                <a:gd name="T82" fmla="*/ 16 w 26"/>
                <a:gd name="T83" fmla="*/ 24 h 35"/>
                <a:gd name="T84" fmla="*/ 17 w 26"/>
                <a:gd name="T85" fmla="*/ 21 h 35"/>
                <a:gd name="T86" fmla="*/ 19 w 26"/>
                <a:gd name="T87" fmla="*/ 18 h 35"/>
                <a:gd name="T88" fmla="*/ 20 w 26"/>
                <a:gd name="T89" fmla="*/ 15 h 35"/>
                <a:gd name="T90" fmla="*/ 21 w 26"/>
                <a:gd name="T91" fmla="*/ 12 h 35"/>
                <a:gd name="T92" fmla="*/ 23 w 26"/>
                <a:gd name="T93" fmla="*/ 9 h 35"/>
                <a:gd name="T94" fmla="*/ 24 w 26"/>
                <a:gd name="T95" fmla="*/ 6 h 35"/>
                <a:gd name="T96" fmla="*/ 24 w 26"/>
                <a:gd name="T97" fmla="*/ 5 h 35"/>
                <a:gd name="T98" fmla="*/ 25 w 26"/>
                <a:gd name="T99" fmla="*/ 4 h 35"/>
                <a:gd name="T100" fmla="*/ 25 w 26"/>
                <a:gd name="T101" fmla="*/ 3 h 35"/>
                <a:gd name="T102" fmla="*/ 25 w 26"/>
                <a:gd name="T103" fmla="*/ 2 h 35"/>
                <a:gd name="T104" fmla="*/ 25 w 26"/>
                <a:gd name="T105" fmla="*/ 1 h 35"/>
                <a:gd name="T106" fmla="*/ 25 w 26"/>
                <a:gd name="T107" fmla="*/ 0 h 35"/>
                <a:gd name="T108" fmla="*/ 24 w 26"/>
                <a:gd name="T109" fmla="*/ 0 h 35"/>
                <a:gd name="T110" fmla="*/ 24 w 26"/>
                <a:gd name="T111" fmla="*/ 1 h 35"/>
                <a:gd name="T112" fmla="*/ 23 w 26"/>
                <a:gd name="T113" fmla="*/ 2 h 35"/>
                <a:gd name="T114" fmla="*/ 22 w 26"/>
                <a:gd name="T115" fmla="*/ 3 h 35"/>
                <a:gd name="T116" fmla="*/ 21 w 26"/>
                <a:gd name="T117" fmla="*/ 5 h 35"/>
                <a:gd name="T118" fmla="*/ 20 w 26"/>
                <a:gd name="T119" fmla="*/ 6 h 35"/>
                <a:gd name="T120" fmla="*/ 19 w 26"/>
                <a:gd name="T121" fmla="*/ 7 h 35"/>
                <a:gd name="T122" fmla="*/ 19 w 26"/>
                <a:gd name="T123" fmla="*/ 8 h 35"/>
                <a:gd name="T124" fmla="*/ 25 w 26"/>
                <a:gd name="T125" fmla="*/ 0 h 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
                <a:gd name="T190" fmla="*/ 0 h 35"/>
                <a:gd name="T191" fmla="*/ 26 w 26"/>
                <a:gd name="T192" fmla="*/ 35 h 3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 h="35">
                  <a:moveTo>
                    <a:pt x="25" y="0"/>
                  </a:moveTo>
                  <a:lnTo>
                    <a:pt x="24" y="3"/>
                  </a:lnTo>
                  <a:lnTo>
                    <a:pt x="21" y="7"/>
                  </a:lnTo>
                  <a:lnTo>
                    <a:pt x="19" y="11"/>
                  </a:lnTo>
                  <a:lnTo>
                    <a:pt x="17" y="15"/>
                  </a:lnTo>
                  <a:lnTo>
                    <a:pt x="15" y="19"/>
                  </a:lnTo>
                  <a:lnTo>
                    <a:pt x="13" y="23"/>
                  </a:lnTo>
                  <a:lnTo>
                    <a:pt x="10" y="27"/>
                  </a:lnTo>
                  <a:lnTo>
                    <a:pt x="9" y="30"/>
                  </a:lnTo>
                  <a:lnTo>
                    <a:pt x="7" y="31"/>
                  </a:lnTo>
                  <a:lnTo>
                    <a:pt x="9" y="31"/>
                  </a:lnTo>
                  <a:lnTo>
                    <a:pt x="7" y="30"/>
                  </a:lnTo>
                  <a:lnTo>
                    <a:pt x="6" y="27"/>
                  </a:lnTo>
                  <a:lnTo>
                    <a:pt x="4" y="24"/>
                  </a:lnTo>
                  <a:lnTo>
                    <a:pt x="4" y="21"/>
                  </a:lnTo>
                  <a:lnTo>
                    <a:pt x="3" y="18"/>
                  </a:lnTo>
                  <a:lnTo>
                    <a:pt x="3" y="15"/>
                  </a:lnTo>
                  <a:lnTo>
                    <a:pt x="3" y="12"/>
                  </a:lnTo>
                  <a:lnTo>
                    <a:pt x="4" y="8"/>
                  </a:lnTo>
                  <a:lnTo>
                    <a:pt x="4" y="5"/>
                  </a:lnTo>
                  <a:lnTo>
                    <a:pt x="4" y="4"/>
                  </a:lnTo>
                  <a:lnTo>
                    <a:pt x="4" y="3"/>
                  </a:lnTo>
                  <a:lnTo>
                    <a:pt x="3" y="2"/>
                  </a:lnTo>
                  <a:lnTo>
                    <a:pt x="2" y="3"/>
                  </a:lnTo>
                  <a:lnTo>
                    <a:pt x="1" y="3"/>
                  </a:lnTo>
                  <a:lnTo>
                    <a:pt x="1" y="4"/>
                  </a:lnTo>
                  <a:lnTo>
                    <a:pt x="1" y="7"/>
                  </a:lnTo>
                  <a:lnTo>
                    <a:pt x="0" y="10"/>
                  </a:lnTo>
                  <a:lnTo>
                    <a:pt x="0" y="13"/>
                  </a:lnTo>
                  <a:lnTo>
                    <a:pt x="0" y="16"/>
                  </a:lnTo>
                  <a:lnTo>
                    <a:pt x="1" y="19"/>
                  </a:lnTo>
                  <a:lnTo>
                    <a:pt x="1" y="22"/>
                  </a:lnTo>
                  <a:lnTo>
                    <a:pt x="1" y="25"/>
                  </a:lnTo>
                  <a:lnTo>
                    <a:pt x="3" y="28"/>
                  </a:lnTo>
                  <a:lnTo>
                    <a:pt x="7" y="34"/>
                  </a:lnTo>
                  <a:lnTo>
                    <a:pt x="8" y="34"/>
                  </a:lnTo>
                  <a:lnTo>
                    <a:pt x="9" y="34"/>
                  </a:lnTo>
                  <a:lnTo>
                    <a:pt x="9" y="33"/>
                  </a:lnTo>
                  <a:lnTo>
                    <a:pt x="13" y="29"/>
                  </a:lnTo>
                  <a:lnTo>
                    <a:pt x="14" y="26"/>
                  </a:lnTo>
                  <a:lnTo>
                    <a:pt x="16" y="24"/>
                  </a:lnTo>
                  <a:lnTo>
                    <a:pt x="17" y="21"/>
                  </a:lnTo>
                  <a:lnTo>
                    <a:pt x="19" y="18"/>
                  </a:lnTo>
                  <a:lnTo>
                    <a:pt x="20" y="15"/>
                  </a:lnTo>
                  <a:lnTo>
                    <a:pt x="21" y="12"/>
                  </a:lnTo>
                  <a:lnTo>
                    <a:pt x="23" y="9"/>
                  </a:lnTo>
                  <a:lnTo>
                    <a:pt x="24" y="6"/>
                  </a:lnTo>
                  <a:lnTo>
                    <a:pt x="24" y="5"/>
                  </a:lnTo>
                  <a:lnTo>
                    <a:pt x="25" y="4"/>
                  </a:lnTo>
                  <a:lnTo>
                    <a:pt x="25" y="3"/>
                  </a:lnTo>
                  <a:lnTo>
                    <a:pt x="25" y="2"/>
                  </a:lnTo>
                  <a:lnTo>
                    <a:pt x="25" y="1"/>
                  </a:lnTo>
                  <a:lnTo>
                    <a:pt x="25" y="0"/>
                  </a:lnTo>
                  <a:lnTo>
                    <a:pt x="24" y="0"/>
                  </a:lnTo>
                  <a:lnTo>
                    <a:pt x="24" y="1"/>
                  </a:lnTo>
                  <a:lnTo>
                    <a:pt x="23" y="2"/>
                  </a:lnTo>
                  <a:lnTo>
                    <a:pt x="22" y="3"/>
                  </a:lnTo>
                  <a:lnTo>
                    <a:pt x="21" y="5"/>
                  </a:lnTo>
                  <a:lnTo>
                    <a:pt x="20" y="6"/>
                  </a:lnTo>
                  <a:lnTo>
                    <a:pt x="19" y="7"/>
                  </a:lnTo>
                  <a:lnTo>
                    <a:pt x="19" y="8"/>
                  </a:lnTo>
                  <a:lnTo>
                    <a:pt x="25"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6" name="Freeform 237"/>
            <p:cNvSpPr>
              <a:spLocks/>
            </p:cNvSpPr>
            <p:nvPr/>
          </p:nvSpPr>
          <p:spPr bwMode="auto">
            <a:xfrm>
              <a:off x="914" y="3271"/>
              <a:ext cx="22" cy="25"/>
            </a:xfrm>
            <a:custGeom>
              <a:avLst/>
              <a:gdLst>
                <a:gd name="T0" fmla="*/ 20 w 22"/>
                <a:gd name="T1" fmla="*/ 20 h 25"/>
                <a:gd name="T2" fmla="*/ 21 w 22"/>
                <a:gd name="T3" fmla="*/ 20 h 25"/>
                <a:gd name="T4" fmla="*/ 21 w 22"/>
                <a:gd name="T5" fmla="*/ 18 h 25"/>
                <a:gd name="T6" fmla="*/ 20 w 22"/>
                <a:gd name="T7" fmla="*/ 13 h 25"/>
                <a:gd name="T8" fmla="*/ 17 w 22"/>
                <a:gd name="T9" fmla="*/ 9 h 25"/>
                <a:gd name="T10" fmla="*/ 14 w 22"/>
                <a:gd name="T11" fmla="*/ 6 h 25"/>
                <a:gd name="T12" fmla="*/ 9 w 22"/>
                <a:gd name="T13" fmla="*/ 4 h 25"/>
                <a:gd name="T14" fmla="*/ 3 w 22"/>
                <a:gd name="T15" fmla="*/ 5 h 25"/>
                <a:gd name="T16" fmla="*/ 2 w 22"/>
                <a:gd name="T17" fmla="*/ 6 h 25"/>
                <a:gd name="T18" fmla="*/ 1 w 22"/>
                <a:gd name="T19" fmla="*/ 8 h 25"/>
                <a:gd name="T20" fmla="*/ 0 w 22"/>
                <a:gd name="T21" fmla="*/ 12 h 25"/>
                <a:gd name="T22" fmla="*/ 0 w 22"/>
                <a:gd name="T23" fmla="*/ 13 h 25"/>
                <a:gd name="T24" fmla="*/ 1 w 22"/>
                <a:gd name="T25" fmla="*/ 14 h 25"/>
                <a:gd name="T26" fmla="*/ 2 w 22"/>
                <a:gd name="T27" fmla="*/ 14 h 25"/>
                <a:gd name="T28" fmla="*/ 4 w 22"/>
                <a:gd name="T29" fmla="*/ 11 h 25"/>
                <a:gd name="T30" fmla="*/ 5 w 22"/>
                <a:gd name="T31" fmla="*/ 9 h 25"/>
                <a:gd name="T32" fmla="*/ 6 w 22"/>
                <a:gd name="T33" fmla="*/ 6 h 25"/>
                <a:gd name="T34" fmla="*/ 7 w 22"/>
                <a:gd name="T35" fmla="*/ 4 h 25"/>
                <a:gd name="T36" fmla="*/ 9 w 22"/>
                <a:gd name="T37" fmla="*/ 2 h 25"/>
                <a:gd name="T38" fmla="*/ 9 w 22"/>
                <a:gd name="T39" fmla="*/ 1 h 25"/>
                <a:gd name="T40" fmla="*/ 7 w 22"/>
                <a:gd name="T41" fmla="*/ 0 h 25"/>
                <a:gd name="T42" fmla="*/ 6 w 22"/>
                <a:gd name="T43" fmla="*/ 0 h 25"/>
                <a:gd name="T44" fmla="*/ 6 w 22"/>
                <a:gd name="T45" fmla="*/ 1 h 25"/>
                <a:gd name="T46" fmla="*/ 5 w 22"/>
                <a:gd name="T47" fmla="*/ 3 h 25"/>
                <a:gd name="T48" fmla="*/ 5 w 22"/>
                <a:gd name="T49" fmla="*/ 4 h 25"/>
                <a:gd name="T50" fmla="*/ 4 w 22"/>
                <a:gd name="T51" fmla="*/ 6 h 25"/>
                <a:gd name="T52" fmla="*/ 3 w 22"/>
                <a:gd name="T53" fmla="*/ 13 h 25"/>
                <a:gd name="T54" fmla="*/ 4 w 22"/>
                <a:gd name="T55" fmla="*/ 7 h 25"/>
                <a:gd name="T56" fmla="*/ 7 w 22"/>
                <a:gd name="T57" fmla="*/ 7 h 25"/>
                <a:gd name="T58" fmla="*/ 10 w 22"/>
                <a:gd name="T59" fmla="*/ 8 h 25"/>
                <a:gd name="T60" fmla="*/ 13 w 22"/>
                <a:gd name="T61" fmla="*/ 9 h 25"/>
                <a:gd name="T62" fmla="*/ 16 w 22"/>
                <a:gd name="T63" fmla="*/ 11 h 25"/>
                <a:gd name="T64" fmla="*/ 17 w 22"/>
                <a:gd name="T65" fmla="*/ 15 h 25"/>
                <a:gd name="T66" fmla="*/ 19 w 22"/>
                <a:gd name="T67" fmla="*/ 18 h 25"/>
                <a:gd name="T68" fmla="*/ 16 w 22"/>
                <a:gd name="T69" fmla="*/ 23 h 25"/>
                <a:gd name="T70" fmla="*/ 16 w 22"/>
                <a:gd name="T71" fmla="*/ 22 h 25"/>
                <a:gd name="T72" fmla="*/ 16 w 22"/>
                <a:gd name="T73" fmla="*/ 20 h 25"/>
                <a:gd name="T74" fmla="*/ 15 w 22"/>
                <a:gd name="T75" fmla="*/ 20 h 25"/>
                <a:gd name="T76" fmla="*/ 15 w 22"/>
                <a:gd name="T77" fmla="*/ 21 h 25"/>
                <a:gd name="T78" fmla="*/ 16 w 22"/>
                <a:gd name="T79" fmla="*/ 23 h 25"/>
                <a:gd name="T80" fmla="*/ 17 w 22"/>
                <a:gd name="T81" fmla="*/ 23 h 25"/>
                <a:gd name="T82" fmla="*/ 20 w 22"/>
                <a:gd name="T83" fmla="*/ 20 h 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
                <a:gd name="T127" fmla="*/ 0 h 25"/>
                <a:gd name="T128" fmla="*/ 22 w 22"/>
                <a:gd name="T129" fmla="*/ 25 h 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 h="25">
                  <a:moveTo>
                    <a:pt x="20" y="20"/>
                  </a:moveTo>
                  <a:lnTo>
                    <a:pt x="20" y="20"/>
                  </a:lnTo>
                  <a:lnTo>
                    <a:pt x="21" y="20"/>
                  </a:lnTo>
                  <a:lnTo>
                    <a:pt x="21" y="19"/>
                  </a:lnTo>
                  <a:lnTo>
                    <a:pt x="21" y="18"/>
                  </a:lnTo>
                  <a:lnTo>
                    <a:pt x="21" y="16"/>
                  </a:lnTo>
                  <a:lnTo>
                    <a:pt x="20" y="13"/>
                  </a:lnTo>
                  <a:lnTo>
                    <a:pt x="18" y="11"/>
                  </a:lnTo>
                  <a:lnTo>
                    <a:pt x="17" y="9"/>
                  </a:lnTo>
                  <a:lnTo>
                    <a:pt x="16" y="8"/>
                  </a:lnTo>
                  <a:lnTo>
                    <a:pt x="14" y="6"/>
                  </a:lnTo>
                  <a:lnTo>
                    <a:pt x="11" y="5"/>
                  </a:lnTo>
                  <a:lnTo>
                    <a:pt x="9" y="4"/>
                  </a:lnTo>
                  <a:lnTo>
                    <a:pt x="6" y="4"/>
                  </a:lnTo>
                  <a:lnTo>
                    <a:pt x="3" y="5"/>
                  </a:lnTo>
                  <a:lnTo>
                    <a:pt x="3" y="6"/>
                  </a:lnTo>
                  <a:lnTo>
                    <a:pt x="2" y="6"/>
                  </a:lnTo>
                  <a:lnTo>
                    <a:pt x="1" y="8"/>
                  </a:lnTo>
                  <a:lnTo>
                    <a:pt x="1" y="9"/>
                  </a:lnTo>
                  <a:lnTo>
                    <a:pt x="0" y="12"/>
                  </a:lnTo>
                  <a:lnTo>
                    <a:pt x="0" y="13"/>
                  </a:lnTo>
                  <a:lnTo>
                    <a:pt x="1" y="13"/>
                  </a:lnTo>
                  <a:lnTo>
                    <a:pt x="1" y="14"/>
                  </a:lnTo>
                  <a:lnTo>
                    <a:pt x="2" y="14"/>
                  </a:lnTo>
                  <a:lnTo>
                    <a:pt x="2" y="13"/>
                  </a:lnTo>
                  <a:lnTo>
                    <a:pt x="4" y="11"/>
                  </a:lnTo>
                  <a:lnTo>
                    <a:pt x="5" y="11"/>
                  </a:lnTo>
                  <a:lnTo>
                    <a:pt x="5" y="9"/>
                  </a:lnTo>
                  <a:lnTo>
                    <a:pt x="5" y="8"/>
                  </a:lnTo>
                  <a:lnTo>
                    <a:pt x="6" y="6"/>
                  </a:lnTo>
                  <a:lnTo>
                    <a:pt x="7" y="6"/>
                  </a:lnTo>
                  <a:lnTo>
                    <a:pt x="7" y="4"/>
                  </a:lnTo>
                  <a:lnTo>
                    <a:pt x="8" y="3"/>
                  </a:lnTo>
                  <a:lnTo>
                    <a:pt x="9" y="2"/>
                  </a:lnTo>
                  <a:lnTo>
                    <a:pt x="9" y="1"/>
                  </a:lnTo>
                  <a:lnTo>
                    <a:pt x="8" y="0"/>
                  </a:lnTo>
                  <a:lnTo>
                    <a:pt x="7" y="0"/>
                  </a:lnTo>
                  <a:lnTo>
                    <a:pt x="6" y="0"/>
                  </a:lnTo>
                  <a:lnTo>
                    <a:pt x="6" y="1"/>
                  </a:lnTo>
                  <a:lnTo>
                    <a:pt x="5" y="2"/>
                  </a:lnTo>
                  <a:lnTo>
                    <a:pt x="5" y="3"/>
                  </a:lnTo>
                  <a:lnTo>
                    <a:pt x="5" y="4"/>
                  </a:lnTo>
                  <a:lnTo>
                    <a:pt x="4" y="5"/>
                  </a:lnTo>
                  <a:lnTo>
                    <a:pt x="4" y="6"/>
                  </a:lnTo>
                  <a:lnTo>
                    <a:pt x="0" y="11"/>
                  </a:lnTo>
                  <a:lnTo>
                    <a:pt x="3" y="13"/>
                  </a:lnTo>
                  <a:lnTo>
                    <a:pt x="3" y="10"/>
                  </a:lnTo>
                  <a:lnTo>
                    <a:pt x="4" y="7"/>
                  </a:lnTo>
                  <a:lnTo>
                    <a:pt x="4" y="8"/>
                  </a:lnTo>
                  <a:lnTo>
                    <a:pt x="7" y="7"/>
                  </a:lnTo>
                  <a:lnTo>
                    <a:pt x="9" y="8"/>
                  </a:lnTo>
                  <a:lnTo>
                    <a:pt x="10" y="8"/>
                  </a:lnTo>
                  <a:lnTo>
                    <a:pt x="12" y="8"/>
                  </a:lnTo>
                  <a:lnTo>
                    <a:pt x="13" y="9"/>
                  </a:lnTo>
                  <a:lnTo>
                    <a:pt x="14" y="10"/>
                  </a:lnTo>
                  <a:lnTo>
                    <a:pt x="16" y="11"/>
                  </a:lnTo>
                  <a:lnTo>
                    <a:pt x="16" y="13"/>
                  </a:lnTo>
                  <a:lnTo>
                    <a:pt x="17" y="15"/>
                  </a:lnTo>
                  <a:lnTo>
                    <a:pt x="18" y="19"/>
                  </a:lnTo>
                  <a:lnTo>
                    <a:pt x="19" y="18"/>
                  </a:lnTo>
                  <a:lnTo>
                    <a:pt x="16" y="24"/>
                  </a:lnTo>
                  <a:lnTo>
                    <a:pt x="16" y="23"/>
                  </a:lnTo>
                  <a:lnTo>
                    <a:pt x="16" y="22"/>
                  </a:lnTo>
                  <a:lnTo>
                    <a:pt x="16" y="21"/>
                  </a:lnTo>
                  <a:lnTo>
                    <a:pt x="16" y="20"/>
                  </a:lnTo>
                  <a:lnTo>
                    <a:pt x="15" y="20"/>
                  </a:lnTo>
                  <a:lnTo>
                    <a:pt x="15" y="21"/>
                  </a:lnTo>
                  <a:lnTo>
                    <a:pt x="16" y="22"/>
                  </a:lnTo>
                  <a:lnTo>
                    <a:pt x="16" y="23"/>
                  </a:lnTo>
                  <a:lnTo>
                    <a:pt x="17" y="23"/>
                  </a:lnTo>
                  <a:lnTo>
                    <a:pt x="17" y="22"/>
                  </a:lnTo>
                  <a:lnTo>
                    <a:pt x="20" y="2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7" name="Freeform 238"/>
            <p:cNvSpPr>
              <a:spLocks/>
            </p:cNvSpPr>
            <p:nvPr/>
          </p:nvSpPr>
          <p:spPr bwMode="auto">
            <a:xfrm>
              <a:off x="862" y="3288"/>
              <a:ext cx="36" cy="16"/>
            </a:xfrm>
            <a:custGeom>
              <a:avLst/>
              <a:gdLst>
                <a:gd name="T0" fmla="*/ 33 w 36"/>
                <a:gd name="T1" fmla="*/ 0 h 16"/>
                <a:gd name="T2" fmla="*/ 31 w 36"/>
                <a:gd name="T3" fmla="*/ 2 h 16"/>
                <a:gd name="T4" fmla="*/ 30 w 36"/>
                <a:gd name="T5" fmla="*/ 4 h 16"/>
                <a:gd name="T6" fmla="*/ 28 w 36"/>
                <a:gd name="T7" fmla="*/ 6 h 16"/>
                <a:gd name="T8" fmla="*/ 26 w 36"/>
                <a:gd name="T9" fmla="*/ 8 h 16"/>
                <a:gd name="T10" fmla="*/ 25 w 36"/>
                <a:gd name="T11" fmla="*/ 9 h 16"/>
                <a:gd name="T12" fmla="*/ 23 w 36"/>
                <a:gd name="T13" fmla="*/ 11 h 16"/>
                <a:gd name="T14" fmla="*/ 21 w 36"/>
                <a:gd name="T15" fmla="*/ 12 h 16"/>
                <a:gd name="T16" fmla="*/ 18 w 36"/>
                <a:gd name="T17" fmla="*/ 13 h 16"/>
                <a:gd name="T18" fmla="*/ 16 w 36"/>
                <a:gd name="T19" fmla="*/ 13 h 16"/>
                <a:gd name="T20" fmla="*/ 13 w 36"/>
                <a:gd name="T21" fmla="*/ 12 h 16"/>
                <a:gd name="T22" fmla="*/ 12 w 36"/>
                <a:gd name="T23" fmla="*/ 11 h 16"/>
                <a:gd name="T24" fmla="*/ 10 w 36"/>
                <a:gd name="T25" fmla="*/ 10 h 16"/>
                <a:gd name="T26" fmla="*/ 8 w 36"/>
                <a:gd name="T27" fmla="*/ 8 h 16"/>
                <a:gd name="T28" fmla="*/ 6 w 36"/>
                <a:gd name="T29" fmla="*/ 7 h 16"/>
                <a:gd name="T30" fmla="*/ 5 w 36"/>
                <a:gd name="T31" fmla="*/ 5 h 16"/>
                <a:gd name="T32" fmla="*/ 2 w 36"/>
                <a:gd name="T33" fmla="*/ 4 h 16"/>
                <a:gd name="T34" fmla="*/ 2 w 36"/>
                <a:gd name="T35" fmla="*/ 4 h 16"/>
                <a:gd name="T36" fmla="*/ 2 w 36"/>
                <a:gd name="T37" fmla="*/ 4 h 16"/>
                <a:gd name="T38" fmla="*/ 1 w 36"/>
                <a:gd name="T39" fmla="*/ 4 h 16"/>
                <a:gd name="T40" fmla="*/ 1 w 36"/>
                <a:gd name="T41" fmla="*/ 4 h 16"/>
                <a:gd name="T42" fmla="*/ 0 w 36"/>
                <a:gd name="T43" fmla="*/ 4 h 16"/>
                <a:gd name="T44" fmla="*/ 0 w 36"/>
                <a:gd name="T45" fmla="*/ 5 h 16"/>
                <a:gd name="T46" fmla="*/ 0 w 36"/>
                <a:gd name="T47" fmla="*/ 5 h 16"/>
                <a:gd name="T48" fmla="*/ 1 w 36"/>
                <a:gd name="T49" fmla="*/ 6 h 16"/>
                <a:gd name="T50" fmla="*/ 3 w 36"/>
                <a:gd name="T51" fmla="*/ 8 h 16"/>
                <a:gd name="T52" fmla="*/ 5 w 36"/>
                <a:gd name="T53" fmla="*/ 10 h 16"/>
                <a:gd name="T54" fmla="*/ 8 w 36"/>
                <a:gd name="T55" fmla="*/ 11 h 16"/>
                <a:gd name="T56" fmla="*/ 10 w 36"/>
                <a:gd name="T57" fmla="*/ 13 h 16"/>
                <a:gd name="T58" fmla="*/ 12 w 36"/>
                <a:gd name="T59" fmla="*/ 15 h 16"/>
                <a:gd name="T60" fmla="*/ 16 w 36"/>
                <a:gd name="T61" fmla="*/ 15 h 16"/>
                <a:gd name="T62" fmla="*/ 19 w 36"/>
                <a:gd name="T63" fmla="*/ 15 h 16"/>
                <a:gd name="T64" fmla="*/ 23 w 36"/>
                <a:gd name="T65" fmla="*/ 13 h 16"/>
                <a:gd name="T66" fmla="*/ 26 w 36"/>
                <a:gd name="T67" fmla="*/ 12 h 16"/>
                <a:gd name="T68" fmla="*/ 27 w 36"/>
                <a:gd name="T69" fmla="*/ 11 h 16"/>
                <a:gd name="T70" fmla="*/ 29 w 36"/>
                <a:gd name="T71" fmla="*/ 9 h 16"/>
                <a:gd name="T72" fmla="*/ 30 w 36"/>
                <a:gd name="T73" fmla="*/ 8 h 16"/>
                <a:gd name="T74" fmla="*/ 31 w 36"/>
                <a:gd name="T75" fmla="*/ 7 h 16"/>
                <a:gd name="T76" fmla="*/ 33 w 36"/>
                <a:gd name="T77" fmla="*/ 5 h 16"/>
                <a:gd name="T78" fmla="*/ 33 w 36"/>
                <a:gd name="T79" fmla="*/ 4 h 16"/>
                <a:gd name="T80" fmla="*/ 35 w 36"/>
                <a:gd name="T81" fmla="*/ 2 h 16"/>
                <a:gd name="T82" fmla="*/ 35 w 36"/>
                <a:gd name="T83" fmla="*/ 1 h 16"/>
                <a:gd name="T84" fmla="*/ 35 w 36"/>
                <a:gd name="T85" fmla="*/ 1 h 16"/>
                <a:gd name="T86" fmla="*/ 35 w 36"/>
                <a:gd name="T87" fmla="*/ 0 h 16"/>
                <a:gd name="T88" fmla="*/ 34 w 36"/>
                <a:gd name="T89" fmla="*/ 0 h 16"/>
                <a:gd name="T90" fmla="*/ 33 w 36"/>
                <a:gd name="T91" fmla="*/ 0 h 16"/>
                <a:gd name="T92" fmla="*/ 33 w 36"/>
                <a:gd name="T93" fmla="*/ 0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
                <a:gd name="T142" fmla="*/ 0 h 16"/>
                <a:gd name="T143" fmla="*/ 36 w 36"/>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 h="16">
                  <a:moveTo>
                    <a:pt x="33" y="0"/>
                  </a:moveTo>
                  <a:lnTo>
                    <a:pt x="31" y="2"/>
                  </a:lnTo>
                  <a:lnTo>
                    <a:pt x="30" y="4"/>
                  </a:lnTo>
                  <a:lnTo>
                    <a:pt x="28" y="6"/>
                  </a:lnTo>
                  <a:lnTo>
                    <a:pt x="26" y="8"/>
                  </a:lnTo>
                  <a:lnTo>
                    <a:pt x="25" y="9"/>
                  </a:lnTo>
                  <a:lnTo>
                    <a:pt x="23" y="11"/>
                  </a:lnTo>
                  <a:lnTo>
                    <a:pt x="21" y="12"/>
                  </a:lnTo>
                  <a:lnTo>
                    <a:pt x="18" y="13"/>
                  </a:lnTo>
                  <a:lnTo>
                    <a:pt x="16" y="13"/>
                  </a:lnTo>
                  <a:lnTo>
                    <a:pt x="13" y="12"/>
                  </a:lnTo>
                  <a:lnTo>
                    <a:pt x="12" y="11"/>
                  </a:lnTo>
                  <a:lnTo>
                    <a:pt x="10" y="10"/>
                  </a:lnTo>
                  <a:lnTo>
                    <a:pt x="8" y="8"/>
                  </a:lnTo>
                  <a:lnTo>
                    <a:pt x="6" y="7"/>
                  </a:lnTo>
                  <a:lnTo>
                    <a:pt x="5" y="5"/>
                  </a:lnTo>
                  <a:lnTo>
                    <a:pt x="2" y="4"/>
                  </a:lnTo>
                  <a:lnTo>
                    <a:pt x="1" y="4"/>
                  </a:lnTo>
                  <a:lnTo>
                    <a:pt x="0" y="4"/>
                  </a:lnTo>
                  <a:lnTo>
                    <a:pt x="0" y="5"/>
                  </a:lnTo>
                  <a:lnTo>
                    <a:pt x="1" y="6"/>
                  </a:lnTo>
                  <a:lnTo>
                    <a:pt x="3" y="8"/>
                  </a:lnTo>
                  <a:lnTo>
                    <a:pt x="5" y="10"/>
                  </a:lnTo>
                  <a:lnTo>
                    <a:pt x="8" y="11"/>
                  </a:lnTo>
                  <a:lnTo>
                    <a:pt x="10" y="13"/>
                  </a:lnTo>
                  <a:lnTo>
                    <a:pt x="12" y="15"/>
                  </a:lnTo>
                  <a:lnTo>
                    <a:pt x="16" y="15"/>
                  </a:lnTo>
                  <a:lnTo>
                    <a:pt x="19" y="15"/>
                  </a:lnTo>
                  <a:lnTo>
                    <a:pt x="23" y="13"/>
                  </a:lnTo>
                  <a:lnTo>
                    <a:pt x="26" y="12"/>
                  </a:lnTo>
                  <a:lnTo>
                    <a:pt x="27" y="11"/>
                  </a:lnTo>
                  <a:lnTo>
                    <a:pt x="29" y="9"/>
                  </a:lnTo>
                  <a:lnTo>
                    <a:pt x="30" y="8"/>
                  </a:lnTo>
                  <a:lnTo>
                    <a:pt x="31" y="7"/>
                  </a:lnTo>
                  <a:lnTo>
                    <a:pt x="33" y="5"/>
                  </a:lnTo>
                  <a:lnTo>
                    <a:pt x="33" y="4"/>
                  </a:lnTo>
                  <a:lnTo>
                    <a:pt x="35" y="2"/>
                  </a:lnTo>
                  <a:lnTo>
                    <a:pt x="35" y="1"/>
                  </a:lnTo>
                  <a:lnTo>
                    <a:pt x="35" y="0"/>
                  </a:lnTo>
                  <a:lnTo>
                    <a:pt x="34" y="0"/>
                  </a:lnTo>
                  <a:lnTo>
                    <a:pt x="33"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8" name="Freeform 239"/>
            <p:cNvSpPr>
              <a:spLocks/>
            </p:cNvSpPr>
            <p:nvPr/>
          </p:nvSpPr>
          <p:spPr bwMode="auto">
            <a:xfrm>
              <a:off x="865" y="3279"/>
              <a:ext cx="69" cy="59"/>
            </a:xfrm>
            <a:custGeom>
              <a:avLst/>
              <a:gdLst>
                <a:gd name="T0" fmla="*/ 65 w 69"/>
                <a:gd name="T1" fmla="*/ 54 h 59"/>
                <a:gd name="T2" fmla="*/ 65 w 69"/>
                <a:gd name="T3" fmla="*/ 54 h 59"/>
                <a:gd name="T4" fmla="*/ 63 w 69"/>
                <a:gd name="T5" fmla="*/ 54 h 59"/>
                <a:gd name="T6" fmla="*/ 60 w 69"/>
                <a:gd name="T7" fmla="*/ 49 h 59"/>
                <a:gd name="T8" fmla="*/ 57 w 69"/>
                <a:gd name="T9" fmla="*/ 44 h 59"/>
                <a:gd name="T10" fmla="*/ 51 w 69"/>
                <a:gd name="T11" fmla="*/ 42 h 59"/>
                <a:gd name="T12" fmla="*/ 50 w 69"/>
                <a:gd name="T13" fmla="*/ 41 h 59"/>
                <a:gd name="T14" fmla="*/ 47 w 69"/>
                <a:gd name="T15" fmla="*/ 44 h 59"/>
                <a:gd name="T16" fmla="*/ 45 w 69"/>
                <a:gd name="T17" fmla="*/ 45 h 59"/>
                <a:gd name="T18" fmla="*/ 44 w 69"/>
                <a:gd name="T19" fmla="*/ 46 h 59"/>
                <a:gd name="T20" fmla="*/ 37 w 69"/>
                <a:gd name="T21" fmla="*/ 39 h 59"/>
                <a:gd name="T22" fmla="*/ 28 w 69"/>
                <a:gd name="T23" fmla="*/ 28 h 59"/>
                <a:gd name="T24" fmla="*/ 20 w 69"/>
                <a:gd name="T25" fmla="*/ 17 h 59"/>
                <a:gd name="T26" fmla="*/ 18 w 69"/>
                <a:gd name="T27" fmla="*/ 10 h 59"/>
                <a:gd name="T28" fmla="*/ 17 w 69"/>
                <a:gd name="T29" fmla="*/ 3 h 59"/>
                <a:gd name="T30" fmla="*/ 7 w 69"/>
                <a:gd name="T31" fmla="*/ 0 h 59"/>
                <a:gd name="T32" fmla="*/ 4 w 69"/>
                <a:gd name="T33" fmla="*/ 2 h 59"/>
                <a:gd name="T34" fmla="*/ 3 w 69"/>
                <a:gd name="T35" fmla="*/ 3 h 59"/>
                <a:gd name="T36" fmla="*/ 1 w 69"/>
                <a:gd name="T37" fmla="*/ 6 h 59"/>
                <a:gd name="T38" fmla="*/ 1 w 69"/>
                <a:gd name="T39" fmla="*/ 7 h 59"/>
                <a:gd name="T40" fmla="*/ 3 w 69"/>
                <a:gd name="T41" fmla="*/ 8 h 59"/>
                <a:gd name="T42" fmla="*/ 4 w 69"/>
                <a:gd name="T43" fmla="*/ 7 h 59"/>
                <a:gd name="T44" fmla="*/ 9 w 69"/>
                <a:gd name="T45" fmla="*/ 5 h 59"/>
                <a:gd name="T46" fmla="*/ 11 w 69"/>
                <a:gd name="T47" fmla="*/ 3 h 59"/>
                <a:gd name="T48" fmla="*/ 14 w 69"/>
                <a:gd name="T49" fmla="*/ 6 h 59"/>
                <a:gd name="T50" fmla="*/ 14 w 69"/>
                <a:gd name="T51" fmla="*/ 7 h 59"/>
                <a:gd name="T52" fmla="*/ 15 w 69"/>
                <a:gd name="T53" fmla="*/ 9 h 59"/>
                <a:gd name="T54" fmla="*/ 15 w 69"/>
                <a:gd name="T55" fmla="*/ 9 h 59"/>
                <a:gd name="T56" fmla="*/ 15 w 69"/>
                <a:gd name="T57" fmla="*/ 13 h 59"/>
                <a:gd name="T58" fmla="*/ 16 w 69"/>
                <a:gd name="T59" fmla="*/ 16 h 59"/>
                <a:gd name="T60" fmla="*/ 20 w 69"/>
                <a:gd name="T61" fmla="*/ 24 h 59"/>
                <a:gd name="T62" fmla="*/ 28 w 69"/>
                <a:gd name="T63" fmla="*/ 33 h 59"/>
                <a:gd name="T64" fmla="*/ 34 w 69"/>
                <a:gd name="T65" fmla="*/ 40 h 59"/>
                <a:gd name="T66" fmla="*/ 38 w 69"/>
                <a:gd name="T67" fmla="*/ 44 h 59"/>
                <a:gd name="T68" fmla="*/ 43 w 69"/>
                <a:gd name="T69" fmla="*/ 49 h 59"/>
                <a:gd name="T70" fmla="*/ 44 w 69"/>
                <a:gd name="T71" fmla="*/ 49 h 59"/>
                <a:gd name="T72" fmla="*/ 47 w 69"/>
                <a:gd name="T73" fmla="*/ 50 h 59"/>
                <a:gd name="T74" fmla="*/ 48 w 69"/>
                <a:gd name="T75" fmla="*/ 49 h 59"/>
                <a:gd name="T76" fmla="*/ 50 w 69"/>
                <a:gd name="T77" fmla="*/ 46 h 59"/>
                <a:gd name="T78" fmla="*/ 50 w 69"/>
                <a:gd name="T79" fmla="*/ 46 h 59"/>
                <a:gd name="T80" fmla="*/ 51 w 69"/>
                <a:gd name="T81" fmla="*/ 44 h 59"/>
                <a:gd name="T82" fmla="*/ 50 w 69"/>
                <a:gd name="T83" fmla="*/ 45 h 59"/>
                <a:gd name="T84" fmla="*/ 53 w 69"/>
                <a:gd name="T85" fmla="*/ 46 h 59"/>
                <a:gd name="T86" fmla="*/ 56 w 69"/>
                <a:gd name="T87" fmla="*/ 48 h 59"/>
                <a:gd name="T88" fmla="*/ 57 w 69"/>
                <a:gd name="T89" fmla="*/ 49 h 59"/>
                <a:gd name="T90" fmla="*/ 58 w 69"/>
                <a:gd name="T91" fmla="*/ 51 h 59"/>
                <a:gd name="T92" fmla="*/ 59 w 69"/>
                <a:gd name="T93" fmla="*/ 54 h 59"/>
                <a:gd name="T94" fmla="*/ 62 w 69"/>
                <a:gd name="T95" fmla="*/ 57 h 59"/>
                <a:gd name="T96" fmla="*/ 64 w 69"/>
                <a:gd name="T97" fmla="*/ 58 h 59"/>
                <a:gd name="T98" fmla="*/ 66 w 69"/>
                <a:gd name="T99" fmla="*/ 57 h 59"/>
                <a:gd name="T100" fmla="*/ 68 w 69"/>
                <a:gd name="T101" fmla="*/ 55 h 59"/>
                <a:gd name="T102" fmla="*/ 68 w 69"/>
                <a:gd name="T103" fmla="*/ 53 h 59"/>
                <a:gd name="T104" fmla="*/ 65 w 69"/>
                <a:gd name="T105" fmla="*/ 53 h 59"/>
                <a:gd name="T106" fmla="*/ 66 w 69"/>
                <a:gd name="T107" fmla="*/ 51 h 59"/>
                <a:gd name="T108" fmla="*/ 67 w 69"/>
                <a:gd name="T109" fmla="*/ 49 h 59"/>
                <a:gd name="T110" fmla="*/ 66 w 69"/>
                <a:gd name="T111" fmla="*/ 48 h 59"/>
                <a:gd name="T112" fmla="*/ 65 w 69"/>
                <a:gd name="T113" fmla="*/ 48 h 59"/>
                <a:gd name="T114" fmla="*/ 65 w 69"/>
                <a:gd name="T115" fmla="*/ 49 h 59"/>
                <a:gd name="T116" fmla="*/ 65 w 69"/>
                <a:gd name="T117" fmla="*/ 51 h 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
                <a:gd name="T178" fmla="*/ 0 h 59"/>
                <a:gd name="T179" fmla="*/ 69 w 69"/>
                <a:gd name="T180" fmla="*/ 59 h 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 h="59">
                  <a:moveTo>
                    <a:pt x="65" y="51"/>
                  </a:moveTo>
                  <a:lnTo>
                    <a:pt x="64" y="49"/>
                  </a:lnTo>
                  <a:lnTo>
                    <a:pt x="65" y="54"/>
                  </a:lnTo>
                  <a:lnTo>
                    <a:pt x="65" y="53"/>
                  </a:lnTo>
                  <a:lnTo>
                    <a:pt x="64" y="55"/>
                  </a:lnTo>
                  <a:lnTo>
                    <a:pt x="65" y="54"/>
                  </a:lnTo>
                  <a:lnTo>
                    <a:pt x="63" y="55"/>
                  </a:lnTo>
                  <a:lnTo>
                    <a:pt x="65" y="55"/>
                  </a:lnTo>
                  <a:lnTo>
                    <a:pt x="63" y="54"/>
                  </a:lnTo>
                  <a:lnTo>
                    <a:pt x="62" y="52"/>
                  </a:lnTo>
                  <a:lnTo>
                    <a:pt x="61" y="50"/>
                  </a:lnTo>
                  <a:lnTo>
                    <a:pt x="60" y="49"/>
                  </a:lnTo>
                  <a:lnTo>
                    <a:pt x="59" y="47"/>
                  </a:lnTo>
                  <a:lnTo>
                    <a:pt x="58" y="45"/>
                  </a:lnTo>
                  <a:lnTo>
                    <a:pt x="57" y="44"/>
                  </a:lnTo>
                  <a:lnTo>
                    <a:pt x="55" y="44"/>
                  </a:lnTo>
                  <a:lnTo>
                    <a:pt x="53" y="43"/>
                  </a:lnTo>
                  <a:lnTo>
                    <a:pt x="51" y="42"/>
                  </a:lnTo>
                  <a:lnTo>
                    <a:pt x="51" y="41"/>
                  </a:lnTo>
                  <a:lnTo>
                    <a:pt x="50" y="41"/>
                  </a:lnTo>
                  <a:lnTo>
                    <a:pt x="50" y="42"/>
                  </a:lnTo>
                  <a:lnTo>
                    <a:pt x="47" y="43"/>
                  </a:lnTo>
                  <a:lnTo>
                    <a:pt x="47" y="44"/>
                  </a:lnTo>
                  <a:lnTo>
                    <a:pt x="46" y="44"/>
                  </a:lnTo>
                  <a:lnTo>
                    <a:pt x="45" y="45"/>
                  </a:lnTo>
                  <a:lnTo>
                    <a:pt x="44" y="48"/>
                  </a:lnTo>
                  <a:lnTo>
                    <a:pt x="46" y="47"/>
                  </a:lnTo>
                  <a:lnTo>
                    <a:pt x="44" y="46"/>
                  </a:lnTo>
                  <a:lnTo>
                    <a:pt x="45" y="46"/>
                  </a:lnTo>
                  <a:lnTo>
                    <a:pt x="41" y="42"/>
                  </a:lnTo>
                  <a:lnTo>
                    <a:pt x="37" y="39"/>
                  </a:lnTo>
                  <a:lnTo>
                    <a:pt x="35" y="36"/>
                  </a:lnTo>
                  <a:lnTo>
                    <a:pt x="31" y="32"/>
                  </a:lnTo>
                  <a:lnTo>
                    <a:pt x="28" y="28"/>
                  </a:lnTo>
                  <a:lnTo>
                    <a:pt x="25" y="25"/>
                  </a:lnTo>
                  <a:lnTo>
                    <a:pt x="23" y="21"/>
                  </a:lnTo>
                  <a:lnTo>
                    <a:pt x="20" y="17"/>
                  </a:lnTo>
                  <a:lnTo>
                    <a:pt x="17" y="13"/>
                  </a:lnTo>
                  <a:lnTo>
                    <a:pt x="18" y="9"/>
                  </a:lnTo>
                  <a:lnTo>
                    <a:pt x="18" y="10"/>
                  </a:lnTo>
                  <a:lnTo>
                    <a:pt x="18" y="6"/>
                  </a:lnTo>
                  <a:lnTo>
                    <a:pt x="17" y="3"/>
                  </a:lnTo>
                  <a:lnTo>
                    <a:pt x="12" y="0"/>
                  </a:lnTo>
                  <a:lnTo>
                    <a:pt x="11" y="0"/>
                  </a:lnTo>
                  <a:lnTo>
                    <a:pt x="7" y="0"/>
                  </a:lnTo>
                  <a:lnTo>
                    <a:pt x="6" y="0"/>
                  </a:lnTo>
                  <a:lnTo>
                    <a:pt x="5" y="1"/>
                  </a:lnTo>
                  <a:lnTo>
                    <a:pt x="4" y="2"/>
                  </a:lnTo>
                  <a:lnTo>
                    <a:pt x="3" y="2"/>
                  </a:lnTo>
                  <a:lnTo>
                    <a:pt x="3" y="3"/>
                  </a:lnTo>
                  <a:lnTo>
                    <a:pt x="2" y="4"/>
                  </a:lnTo>
                  <a:lnTo>
                    <a:pt x="1" y="5"/>
                  </a:lnTo>
                  <a:lnTo>
                    <a:pt x="1" y="6"/>
                  </a:lnTo>
                  <a:lnTo>
                    <a:pt x="0" y="6"/>
                  </a:lnTo>
                  <a:lnTo>
                    <a:pt x="0" y="7"/>
                  </a:lnTo>
                  <a:lnTo>
                    <a:pt x="1" y="7"/>
                  </a:lnTo>
                  <a:lnTo>
                    <a:pt x="1" y="8"/>
                  </a:lnTo>
                  <a:lnTo>
                    <a:pt x="2" y="8"/>
                  </a:lnTo>
                  <a:lnTo>
                    <a:pt x="3" y="8"/>
                  </a:lnTo>
                  <a:lnTo>
                    <a:pt x="3" y="7"/>
                  </a:lnTo>
                  <a:lnTo>
                    <a:pt x="4" y="7"/>
                  </a:lnTo>
                  <a:lnTo>
                    <a:pt x="5" y="7"/>
                  </a:lnTo>
                  <a:lnTo>
                    <a:pt x="7" y="6"/>
                  </a:lnTo>
                  <a:lnTo>
                    <a:pt x="9" y="5"/>
                  </a:lnTo>
                  <a:lnTo>
                    <a:pt x="11" y="3"/>
                  </a:lnTo>
                  <a:lnTo>
                    <a:pt x="10" y="3"/>
                  </a:lnTo>
                  <a:lnTo>
                    <a:pt x="11" y="3"/>
                  </a:lnTo>
                  <a:lnTo>
                    <a:pt x="12" y="4"/>
                  </a:lnTo>
                  <a:lnTo>
                    <a:pt x="13" y="5"/>
                  </a:lnTo>
                  <a:lnTo>
                    <a:pt x="14" y="6"/>
                  </a:lnTo>
                  <a:lnTo>
                    <a:pt x="14" y="5"/>
                  </a:lnTo>
                  <a:lnTo>
                    <a:pt x="14" y="6"/>
                  </a:lnTo>
                  <a:lnTo>
                    <a:pt x="14" y="7"/>
                  </a:lnTo>
                  <a:lnTo>
                    <a:pt x="15" y="7"/>
                  </a:lnTo>
                  <a:lnTo>
                    <a:pt x="15" y="8"/>
                  </a:lnTo>
                  <a:lnTo>
                    <a:pt x="15" y="9"/>
                  </a:lnTo>
                  <a:lnTo>
                    <a:pt x="15" y="10"/>
                  </a:lnTo>
                  <a:lnTo>
                    <a:pt x="15" y="9"/>
                  </a:lnTo>
                  <a:lnTo>
                    <a:pt x="15" y="10"/>
                  </a:lnTo>
                  <a:lnTo>
                    <a:pt x="15" y="12"/>
                  </a:lnTo>
                  <a:lnTo>
                    <a:pt x="15" y="13"/>
                  </a:lnTo>
                  <a:lnTo>
                    <a:pt x="15" y="15"/>
                  </a:lnTo>
                  <a:lnTo>
                    <a:pt x="16" y="16"/>
                  </a:lnTo>
                  <a:lnTo>
                    <a:pt x="17" y="19"/>
                  </a:lnTo>
                  <a:lnTo>
                    <a:pt x="18" y="20"/>
                  </a:lnTo>
                  <a:lnTo>
                    <a:pt x="20" y="24"/>
                  </a:lnTo>
                  <a:lnTo>
                    <a:pt x="23" y="26"/>
                  </a:lnTo>
                  <a:lnTo>
                    <a:pt x="24" y="30"/>
                  </a:lnTo>
                  <a:lnTo>
                    <a:pt x="28" y="33"/>
                  </a:lnTo>
                  <a:lnTo>
                    <a:pt x="31" y="36"/>
                  </a:lnTo>
                  <a:lnTo>
                    <a:pt x="32" y="38"/>
                  </a:lnTo>
                  <a:lnTo>
                    <a:pt x="34" y="40"/>
                  </a:lnTo>
                  <a:lnTo>
                    <a:pt x="35" y="41"/>
                  </a:lnTo>
                  <a:lnTo>
                    <a:pt x="37" y="43"/>
                  </a:lnTo>
                  <a:lnTo>
                    <a:pt x="38" y="44"/>
                  </a:lnTo>
                  <a:lnTo>
                    <a:pt x="40" y="46"/>
                  </a:lnTo>
                  <a:lnTo>
                    <a:pt x="42" y="49"/>
                  </a:lnTo>
                  <a:lnTo>
                    <a:pt x="43" y="49"/>
                  </a:lnTo>
                  <a:lnTo>
                    <a:pt x="44" y="49"/>
                  </a:lnTo>
                  <a:lnTo>
                    <a:pt x="45" y="50"/>
                  </a:lnTo>
                  <a:lnTo>
                    <a:pt x="46" y="50"/>
                  </a:lnTo>
                  <a:lnTo>
                    <a:pt x="47" y="50"/>
                  </a:lnTo>
                  <a:lnTo>
                    <a:pt x="47" y="49"/>
                  </a:lnTo>
                  <a:lnTo>
                    <a:pt x="48" y="49"/>
                  </a:lnTo>
                  <a:lnTo>
                    <a:pt x="48" y="48"/>
                  </a:lnTo>
                  <a:lnTo>
                    <a:pt x="49" y="47"/>
                  </a:lnTo>
                  <a:lnTo>
                    <a:pt x="50" y="46"/>
                  </a:lnTo>
                  <a:lnTo>
                    <a:pt x="51" y="45"/>
                  </a:lnTo>
                  <a:lnTo>
                    <a:pt x="50" y="45"/>
                  </a:lnTo>
                  <a:lnTo>
                    <a:pt x="50" y="46"/>
                  </a:lnTo>
                  <a:lnTo>
                    <a:pt x="50" y="45"/>
                  </a:lnTo>
                  <a:lnTo>
                    <a:pt x="51" y="45"/>
                  </a:lnTo>
                  <a:lnTo>
                    <a:pt x="51" y="44"/>
                  </a:lnTo>
                  <a:lnTo>
                    <a:pt x="50" y="44"/>
                  </a:lnTo>
                  <a:lnTo>
                    <a:pt x="50" y="45"/>
                  </a:lnTo>
                  <a:lnTo>
                    <a:pt x="51" y="45"/>
                  </a:lnTo>
                  <a:lnTo>
                    <a:pt x="51" y="46"/>
                  </a:lnTo>
                  <a:lnTo>
                    <a:pt x="53" y="46"/>
                  </a:lnTo>
                  <a:lnTo>
                    <a:pt x="55" y="47"/>
                  </a:lnTo>
                  <a:lnTo>
                    <a:pt x="55" y="48"/>
                  </a:lnTo>
                  <a:lnTo>
                    <a:pt x="56" y="48"/>
                  </a:lnTo>
                  <a:lnTo>
                    <a:pt x="56" y="49"/>
                  </a:lnTo>
                  <a:lnTo>
                    <a:pt x="57" y="49"/>
                  </a:lnTo>
                  <a:lnTo>
                    <a:pt x="58" y="49"/>
                  </a:lnTo>
                  <a:lnTo>
                    <a:pt x="58" y="50"/>
                  </a:lnTo>
                  <a:lnTo>
                    <a:pt x="58" y="51"/>
                  </a:lnTo>
                  <a:lnTo>
                    <a:pt x="58" y="52"/>
                  </a:lnTo>
                  <a:lnTo>
                    <a:pt x="59" y="54"/>
                  </a:lnTo>
                  <a:lnTo>
                    <a:pt x="60" y="55"/>
                  </a:lnTo>
                  <a:lnTo>
                    <a:pt x="61" y="57"/>
                  </a:lnTo>
                  <a:lnTo>
                    <a:pt x="62" y="57"/>
                  </a:lnTo>
                  <a:lnTo>
                    <a:pt x="62" y="58"/>
                  </a:lnTo>
                  <a:lnTo>
                    <a:pt x="63" y="58"/>
                  </a:lnTo>
                  <a:lnTo>
                    <a:pt x="64" y="58"/>
                  </a:lnTo>
                  <a:lnTo>
                    <a:pt x="65" y="58"/>
                  </a:lnTo>
                  <a:lnTo>
                    <a:pt x="65" y="57"/>
                  </a:lnTo>
                  <a:lnTo>
                    <a:pt x="66" y="57"/>
                  </a:lnTo>
                  <a:lnTo>
                    <a:pt x="66" y="56"/>
                  </a:lnTo>
                  <a:lnTo>
                    <a:pt x="67" y="56"/>
                  </a:lnTo>
                  <a:lnTo>
                    <a:pt x="68" y="55"/>
                  </a:lnTo>
                  <a:lnTo>
                    <a:pt x="68" y="54"/>
                  </a:lnTo>
                  <a:lnTo>
                    <a:pt x="68" y="53"/>
                  </a:lnTo>
                  <a:lnTo>
                    <a:pt x="67" y="53"/>
                  </a:lnTo>
                  <a:lnTo>
                    <a:pt x="66" y="53"/>
                  </a:lnTo>
                  <a:lnTo>
                    <a:pt x="65" y="53"/>
                  </a:lnTo>
                  <a:lnTo>
                    <a:pt x="65" y="52"/>
                  </a:lnTo>
                  <a:lnTo>
                    <a:pt x="66" y="52"/>
                  </a:lnTo>
                  <a:lnTo>
                    <a:pt x="66" y="51"/>
                  </a:lnTo>
                  <a:lnTo>
                    <a:pt x="66" y="50"/>
                  </a:lnTo>
                  <a:lnTo>
                    <a:pt x="67" y="50"/>
                  </a:lnTo>
                  <a:lnTo>
                    <a:pt x="67" y="49"/>
                  </a:lnTo>
                  <a:lnTo>
                    <a:pt x="67" y="48"/>
                  </a:lnTo>
                  <a:lnTo>
                    <a:pt x="66" y="48"/>
                  </a:lnTo>
                  <a:lnTo>
                    <a:pt x="66" y="47"/>
                  </a:lnTo>
                  <a:lnTo>
                    <a:pt x="65" y="47"/>
                  </a:lnTo>
                  <a:lnTo>
                    <a:pt x="65" y="48"/>
                  </a:lnTo>
                  <a:lnTo>
                    <a:pt x="64" y="49"/>
                  </a:lnTo>
                  <a:lnTo>
                    <a:pt x="65" y="49"/>
                  </a:lnTo>
                  <a:lnTo>
                    <a:pt x="65" y="50"/>
                  </a:lnTo>
                  <a:lnTo>
                    <a:pt x="65" y="5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19" name="Freeform 240"/>
            <p:cNvSpPr>
              <a:spLocks/>
            </p:cNvSpPr>
            <p:nvPr/>
          </p:nvSpPr>
          <p:spPr bwMode="auto">
            <a:xfrm>
              <a:off x="833" y="3303"/>
              <a:ext cx="52" cy="16"/>
            </a:xfrm>
            <a:custGeom>
              <a:avLst/>
              <a:gdLst>
                <a:gd name="T0" fmla="*/ 48 w 52"/>
                <a:gd name="T1" fmla="*/ 8 h 16"/>
                <a:gd name="T2" fmla="*/ 43 w 52"/>
                <a:gd name="T3" fmla="*/ 10 h 16"/>
                <a:gd name="T4" fmla="*/ 36 w 52"/>
                <a:gd name="T5" fmla="*/ 11 h 16"/>
                <a:gd name="T6" fmla="*/ 29 w 52"/>
                <a:gd name="T7" fmla="*/ 12 h 16"/>
                <a:gd name="T8" fmla="*/ 23 w 52"/>
                <a:gd name="T9" fmla="*/ 12 h 16"/>
                <a:gd name="T10" fmla="*/ 17 w 52"/>
                <a:gd name="T11" fmla="*/ 11 h 16"/>
                <a:gd name="T12" fmla="*/ 11 w 52"/>
                <a:gd name="T13" fmla="*/ 9 h 16"/>
                <a:gd name="T14" fmla="*/ 6 w 52"/>
                <a:gd name="T15" fmla="*/ 5 h 16"/>
                <a:gd name="T16" fmla="*/ 3 w 52"/>
                <a:gd name="T17" fmla="*/ 1 h 16"/>
                <a:gd name="T18" fmla="*/ 3 w 52"/>
                <a:gd name="T19" fmla="*/ 1 h 16"/>
                <a:gd name="T20" fmla="*/ 2 w 52"/>
                <a:gd name="T21" fmla="*/ 0 h 16"/>
                <a:gd name="T22" fmla="*/ 1 w 52"/>
                <a:gd name="T23" fmla="*/ 0 h 16"/>
                <a:gd name="T24" fmla="*/ 0 w 52"/>
                <a:gd name="T25" fmla="*/ 1 h 16"/>
                <a:gd name="T26" fmla="*/ 0 w 52"/>
                <a:gd name="T27" fmla="*/ 1 h 16"/>
                <a:gd name="T28" fmla="*/ 0 w 52"/>
                <a:gd name="T29" fmla="*/ 2 h 16"/>
                <a:gd name="T30" fmla="*/ 2 w 52"/>
                <a:gd name="T31" fmla="*/ 4 h 16"/>
                <a:gd name="T32" fmla="*/ 3 w 52"/>
                <a:gd name="T33" fmla="*/ 5 h 16"/>
                <a:gd name="T34" fmla="*/ 4 w 52"/>
                <a:gd name="T35" fmla="*/ 7 h 16"/>
                <a:gd name="T36" fmla="*/ 5 w 52"/>
                <a:gd name="T37" fmla="*/ 8 h 16"/>
                <a:gd name="T38" fmla="*/ 7 w 52"/>
                <a:gd name="T39" fmla="*/ 10 h 16"/>
                <a:gd name="T40" fmla="*/ 8 w 52"/>
                <a:gd name="T41" fmla="*/ 11 h 16"/>
                <a:gd name="T42" fmla="*/ 10 w 52"/>
                <a:gd name="T43" fmla="*/ 12 h 16"/>
                <a:gd name="T44" fmla="*/ 13 w 52"/>
                <a:gd name="T45" fmla="*/ 13 h 16"/>
                <a:gd name="T46" fmla="*/ 17 w 52"/>
                <a:gd name="T47" fmla="*/ 14 h 16"/>
                <a:gd name="T48" fmla="*/ 22 w 52"/>
                <a:gd name="T49" fmla="*/ 14 h 16"/>
                <a:gd name="T50" fmla="*/ 27 w 52"/>
                <a:gd name="T51" fmla="*/ 15 h 16"/>
                <a:gd name="T52" fmla="*/ 32 w 52"/>
                <a:gd name="T53" fmla="*/ 14 h 16"/>
                <a:gd name="T54" fmla="*/ 37 w 52"/>
                <a:gd name="T55" fmla="*/ 14 h 16"/>
                <a:gd name="T56" fmla="*/ 42 w 52"/>
                <a:gd name="T57" fmla="*/ 13 h 16"/>
                <a:gd name="T58" fmla="*/ 46 w 52"/>
                <a:gd name="T59" fmla="*/ 12 h 16"/>
                <a:gd name="T60" fmla="*/ 50 w 52"/>
                <a:gd name="T61" fmla="*/ 10 h 16"/>
                <a:gd name="T62" fmla="*/ 51 w 52"/>
                <a:gd name="T63" fmla="*/ 10 h 16"/>
                <a:gd name="T64" fmla="*/ 51 w 52"/>
                <a:gd name="T65" fmla="*/ 10 h 16"/>
                <a:gd name="T66" fmla="*/ 51 w 52"/>
                <a:gd name="T67" fmla="*/ 9 h 16"/>
                <a:gd name="T68" fmla="*/ 51 w 52"/>
                <a:gd name="T69" fmla="*/ 8 h 16"/>
                <a:gd name="T70" fmla="*/ 50 w 52"/>
                <a:gd name="T71" fmla="*/ 8 h 16"/>
                <a:gd name="T72" fmla="*/ 50 w 52"/>
                <a:gd name="T73" fmla="*/ 8 h 16"/>
                <a:gd name="T74" fmla="*/ 49 w 52"/>
                <a:gd name="T75" fmla="*/ 8 h 16"/>
                <a:gd name="T76" fmla="*/ 48 w 52"/>
                <a:gd name="T77" fmla="*/ 8 h 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2"/>
                <a:gd name="T118" fmla="*/ 0 h 16"/>
                <a:gd name="T119" fmla="*/ 52 w 52"/>
                <a:gd name="T120" fmla="*/ 16 h 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2" h="16">
                  <a:moveTo>
                    <a:pt x="48" y="8"/>
                  </a:moveTo>
                  <a:lnTo>
                    <a:pt x="43" y="10"/>
                  </a:lnTo>
                  <a:lnTo>
                    <a:pt x="36" y="11"/>
                  </a:lnTo>
                  <a:lnTo>
                    <a:pt x="29" y="12"/>
                  </a:lnTo>
                  <a:lnTo>
                    <a:pt x="23" y="12"/>
                  </a:lnTo>
                  <a:lnTo>
                    <a:pt x="17" y="11"/>
                  </a:lnTo>
                  <a:lnTo>
                    <a:pt x="11" y="9"/>
                  </a:lnTo>
                  <a:lnTo>
                    <a:pt x="6" y="5"/>
                  </a:lnTo>
                  <a:lnTo>
                    <a:pt x="3" y="1"/>
                  </a:lnTo>
                  <a:lnTo>
                    <a:pt x="2" y="0"/>
                  </a:lnTo>
                  <a:lnTo>
                    <a:pt x="1" y="0"/>
                  </a:lnTo>
                  <a:lnTo>
                    <a:pt x="0" y="1"/>
                  </a:lnTo>
                  <a:lnTo>
                    <a:pt x="0" y="2"/>
                  </a:lnTo>
                  <a:lnTo>
                    <a:pt x="2" y="4"/>
                  </a:lnTo>
                  <a:lnTo>
                    <a:pt x="3" y="5"/>
                  </a:lnTo>
                  <a:lnTo>
                    <a:pt x="4" y="7"/>
                  </a:lnTo>
                  <a:lnTo>
                    <a:pt x="5" y="8"/>
                  </a:lnTo>
                  <a:lnTo>
                    <a:pt x="7" y="10"/>
                  </a:lnTo>
                  <a:lnTo>
                    <a:pt x="8" y="11"/>
                  </a:lnTo>
                  <a:lnTo>
                    <a:pt x="10" y="12"/>
                  </a:lnTo>
                  <a:lnTo>
                    <a:pt x="13" y="13"/>
                  </a:lnTo>
                  <a:lnTo>
                    <a:pt x="17" y="14"/>
                  </a:lnTo>
                  <a:lnTo>
                    <a:pt x="22" y="14"/>
                  </a:lnTo>
                  <a:lnTo>
                    <a:pt x="27" y="15"/>
                  </a:lnTo>
                  <a:lnTo>
                    <a:pt x="32" y="14"/>
                  </a:lnTo>
                  <a:lnTo>
                    <a:pt x="37" y="14"/>
                  </a:lnTo>
                  <a:lnTo>
                    <a:pt x="42" y="13"/>
                  </a:lnTo>
                  <a:lnTo>
                    <a:pt x="46" y="12"/>
                  </a:lnTo>
                  <a:lnTo>
                    <a:pt x="50" y="10"/>
                  </a:lnTo>
                  <a:lnTo>
                    <a:pt x="51" y="10"/>
                  </a:lnTo>
                  <a:lnTo>
                    <a:pt x="51" y="9"/>
                  </a:lnTo>
                  <a:lnTo>
                    <a:pt x="51" y="8"/>
                  </a:lnTo>
                  <a:lnTo>
                    <a:pt x="50" y="8"/>
                  </a:lnTo>
                  <a:lnTo>
                    <a:pt x="49" y="8"/>
                  </a:lnTo>
                  <a:lnTo>
                    <a:pt x="48" y="8"/>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0" name="Freeform 241"/>
            <p:cNvSpPr>
              <a:spLocks/>
            </p:cNvSpPr>
            <p:nvPr/>
          </p:nvSpPr>
          <p:spPr bwMode="auto">
            <a:xfrm>
              <a:off x="881" y="3327"/>
              <a:ext cx="67" cy="39"/>
            </a:xfrm>
            <a:custGeom>
              <a:avLst/>
              <a:gdLst>
                <a:gd name="T0" fmla="*/ 63 w 67"/>
                <a:gd name="T1" fmla="*/ 1 h 39"/>
                <a:gd name="T2" fmla="*/ 59 w 67"/>
                <a:gd name="T3" fmla="*/ 6 h 39"/>
                <a:gd name="T4" fmla="*/ 56 w 67"/>
                <a:gd name="T5" fmla="*/ 11 h 39"/>
                <a:gd name="T6" fmla="*/ 52 w 67"/>
                <a:gd name="T7" fmla="*/ 16 h 39"/>
                <a:gd name="T8" fmla="*/ 48 w 67"/>
                <a:gd name="T9" fmla="*/ 20 h 39"/>
                <a:gd name="T10" fmla="*/ 43 w 67"/>
                <a:gd name="T11" fmla="*/ 24 h 39"/>
                <a:gd name="T12" fmla="*/ 37 w 67"/>
                <a:gd name="T13" fmla="*/ 28 h 39"/>
                <a:gd name="T14" fmla="*/ 31 w 67"/>
                <a:gd name="T15" fmla="*/ 30 h 39"/>
                <a:gd name="T16" fmla="*/ 25 w 67"/>
                <a:gd name="T17" fmla="*/ 32 h 39"/>
                <a:gd name="T18" fmla="*/ 20 w 67"/>
                <a:gd name="T19" fmla="*/ 34 h 39"/>
                <a:gd name="T20" fmla="*/ 21 w 67"/>
                <a:gd name="T21" fmla="*/ 34 h 39"/>
                <a:gd name="T22" fmla="*/ 17 w 67"/>
                <a:gd name="T23" fmla="*/ 33 h 39"/>
                <a:gd name="T24" fmla="*/ 16 w 67"/>
                <a:gd name="T25" fmla="*/ 32 h 39"/>
                <a:gd name="T26" fmla="*/ 14 w 67"/>
                <a:gd name="T27" fmla="*/ 32 h 39"/>
                <a:gd name="T28" fmla="*/ 12 w 67"/>
                <a:gd name="T29" fmla="*/ 31 h 39"/>
                <a:gd name="T30" fmla="*/ 10 w 67"/>
                <a:gd name="T31" fmla="*/ 29 h 39"/>
                <a:gd name="T32" fmla="*/ 8 w 67"/>
                <a:gd name="T33" fmla="*/ 29 h 39"/>
                <a:gd name="T34" fmla="*/ 6 w 67"/>
                <a:gd name="T35" fmla="*/ 28 h 39"/>
                <a:gd name="T36" fmla="*/ 4 w 67"/>
                <a:gd name="T37" fmla="*/ 26 h 39"/>
                <a:gd name="T38" fmla="*/ 3 w 67"/>
                <a:gd name="T39" fmla="*/ 25 h 39"/>
                <a:gd name="T40" fmla="*/ 2 w 67"/>
                <a:gd name="T41" fmla="*/ 25 h 39"/>
                <a:gd name="T42" fmla="*/ 1 w 67"/>
                <a:gd name="T43" fmla="*/ 25 h 39"/>
                <a:gd name="T44" fmla="*/ 1 w 67"/>
                <a:gd name="T45" fmla="*/ 26 h 39"/>
                <a:gd name="T46" fmla="*/ 0 w 67"/>
                <a:gd name="T47" fmla="*/ 26 h 39"/>
                <a:gd name="T48" fmla="*/ 0 w 67"/>
                <a:gd name="T49" fmla="*/ 27 h 39"/>
                <a:gd name="T50" fmla="*/ 1 w 67"/>
                <a:gd name="T51" fmla="*/ 28 h 39"/>
                <a:gd name="T52" fmla="*/ 2 w 67"/>
                <a:gd name="T53" fmla="*/ 29 h 39"/>
                <a:gd name="T54" fmla="*/ 3 w 67"/>
                <a:gd name="T55" fmla="*/ 29 h 39"/>
                <a:gd name="T56" fmla="*/ 4 w 67"/>
                <a:gd name="T57" fmla="*/ 30 h 39"/>
                <a:gd name="T58" fmla="*/ 5 w 67"/>
                <a:gd name="T59" fmla="*/ 31 h 39"/>
                <a:gd name="T60" fmla="*/ 6 w 67"/>
                <a:gd name="T61" fmla="*/ 32 h 39"/>
                <a:gd name="T62" fmla="*/ 7 w 67"/>
                <a:gd name="T63" fmla="*/ 32 h 39"/>
                <a:gd name="T64" fmla="*/ 8 w 67"/>
                <a:gd name="T65" fmla="*/ 32 h 39"/>
                <a:gd name="T66" fmla="*/ 10 w 67"/>
                <a:gd name="T67" fmla="*/ 32 h 39"/>
                <a:gd name="T68" fmla="*/ 20 w 67"/>
                <a:gd name="T69" fmla="*/ 37 h 39"/>
                <a:gd name="T70" fmla="*/ 20 w 67"/>
                <a:gd name="T71" fmla="*/ 38 h 39"/>
                <a:gd name="T72" fmla="*/ 21 w 67"/>
                <a:gd name="T73" fmla="*/ 38 h 39"/>
                <a:gd name="T74" fmla="*/ 22 w 67"/>
                <a:gd name="T75" fmla="*/ 37 h 39"/>
                <a:gd name="T76" fmla="*/ 26 w 67"/>
                <a:gd name="T77" fmla="*/ 36 h 39"/>
                <a:gd name="T78" fmla="*/ 33 w 67"/>
                <a:gd name="T79" fmla="*/ 33 h 39"/>
                <a:gd name="T80" fmla="*/ 39 w 67"/>
                <a:gd name="T81" fmla="*/ 30 h 39"/>
                <a:gd name="T82" fmla="*/ 44 w 67"/>
                <a:gd name="T83" fmla="*/ 27 h 39"/>
                <a:gd name="T84" fmla="*/ 50 w 67"/>
                <a:gd name="T85" fmla="*/ 23 h 39"/>
                <a:gd name="T86" fmla="*/ 55 w 67"/>
                <a:gd name="T87" fmla="*/ 18 h 39"/>
                <a:gd name="T88" fmla="*/ 58 w 67"/>
                <a:gd name="T89" fmla="*/ 13 h 39"/>
                <a:gd name="T90" fmla="*/ 63 w 67"/>
                <a:gd name="T91" fmla="*/ 8 h 39"/>
                <a:gd name="T92" fmla="*/ 65 w 67"/>
                <a:gd name="T93" fmla="*/ 2 h 39"/>
                <a:gd name="T94" fmla="*/ 66 w 67"/>
                <a:gd name="T95" fmla="*/ 2 h 39"/>
                <a:gd name="T96" fmla="*/ 65 w 67"/>
                <a:gd name="T97" fmla="*/ 1 h 39"/>
                <a:gd name="T98" fmla="*/ 65 w 67"/>
                <a:gd name="T99" fmla="*/ 0 h 39"/>
                <a:gd name="T100" fmla="*/ 64 w 67"/>
                <a:gd name="T101" fmla="*/ 0 h 39"/>
                <a:gd name="T102" fmla="*/ 63 w 67"/>
                <a:gd name="T103" fmla="*/ 0 h 39"/>
                <a:gd name="T104" fmla="*/ 63 w 67"/>
                <a:gd name="T105" fmla="*/ 0 h 39"/>
                <a:gd name="T106" fmla="*/ 63 w 67"/>
                <a:gd name="T107" fmla="*/ 1 h 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
                <a:gd name="T163" fmla="*/ 0 h 39"/>
                <a:gd name="T164" fmla="*/ 67 w 67"/>
                <a:gd name="T165" fmla="*/ 39 h 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 h="39">
                  <a:moveTo>
                    <a:pt x="63" y="1"/>
                  </a:moveTo>
                  <a:lnTo>
                    <a:pt x="59" y="6"/>
                  </a:lnTo>
                  <a:lnTo>
                    <a:pt x="56" y="11"/>
                  </a:lnTo>
                  <a:lnTo>
                    <a:pt x="52" y="16"/>
                  </a:lnTo>
                  <a:lnTo>
                    <a:pt x="48" y="20"/>
                  </a:lnTo>
                  <a:lnTo>
                    <a:pt x="43" y="24"/>
                  </a:lnTo>
                  <a:lnTo>
                    <a:pt x="37" y="28"/>
                  </a:lnTo>
                  <a:lnTo>
                    <a:pt x="31" y="30"/>
                  </a:lnTo>
                  <a:lnTo>
                    <a:pt x="25" y="32"/>
                  </a:lnTo>
                  <a:lnTo>
                    <a:pt x="20" y="34"/>
                  </a:lnTo>
                  <a:lnTo>
                    <a:pt x="21" y="34"/>
                  </a:lnTo>
                  <a:lnTo>
                    <a:pt x="17" y="33"/>
                  </a:lnTo>
                  <a:lnTo>
                    <a:pt x="16" y="32"/>
                  </a:lnTo>
                  <a:lnTo>
                    <a:pt x="14" y="32"/>
                  </a:lnTo>
                  <a:lnTo>
                    <a:pt x="12" y="31"/>
                  </a:lnTo>
                  <a:lnTo>
                    <a:pt x="10" y="29"/>
                  </a:lnTo>
                  <a:lnTo>
                    <a:pt x="8" y="29"/>
                  </a:lnTo>
                  <a:lnTo>
                    <a:pt x="6" y="28"/>
                  </a:lnTo>
                  <a:lnTo>
                    <a:pt x="4" y="26"/>
                  </a:lnTo>
                  <a:lnTo>
                    <a:pt x="3" y="25"/>
                  </a:lnTo>
                  <a:lnTo>
                    <a:pt x="2" y="25"/>
                  </a:lnTo>
                  <a:lnTo>
                    <a:pt x="1" y="25"/>
                  </a:lnTo>
                  <a:lnTo>
                    <a:pt x="1" y="26"/>
                  </a:lnTo>
                  <a:lnTo>
                    <a:pt x="0" y="26"/>
                  </a:lnTo>
                  <a:lnTo>
                    <a:pt x="0" y="27"/>
                  </a:lnTo>
                  <a:lnTo>
                    <a:pt x="1" y="28"/>
                  </a:lnTo>
                  <a:lnTo>
                    <a:pt x="2" y="29"/>
                  </a:lnTo>
                  <a:lnTo>
                    <a:pt x="3" y="29"/>
                  </a:lnTo>
                  <a:lnTo>
                    <a:pt x="4" y="30"/>
                  </a:lnTo>
                  <a:lnTo>
                    <a:pt x="5" y="31"/>
                  </a:lnTo>
                  <a:lnTo>
                    <a:pt x="6" y="32"/>
                  </a:lnTo>
                  <a:lnTo>
                    <a:pt x="7" y="32"/>
                  </a:lnTo>
                  <a:lnTo>
                    <a:pt x="8" y="32"/>
                  </a:lnTo>
                  <a:lnTo>
                    <a:pt x="10" y="32"/>
                  </a:lnTo>
                  <a:lnTo>
                    <a:pt x="20" y="37"/>
                  </a:lnTo>
                  <a:lnTo>
                    <a:pt x="20" y="38"/>
                  </a:lnTo>
                  <a:lnTo>
                    <a:pt x="21" y="38"/>
                  </a:lnTo>
                  <a:lnTo>
                    <a:pt x="22" y="37"/>
                  </a:lnTo>
                  <a:lnTo>
                    <a:pt x="26" y="36"/>
                  </a:lnTo>
                  <a:lnTo>
                    <a:pt x="33" y="33"/>
                  </a:lnTo>
                  <a:lnTo>
                    <a:pt x="39" y="30"/>
                  </a:lnTo>
                  <a:lnTo>
                    <a:pt x="44" y="27"/>
                  </a:lnTo>
                  <a:lnTo>
                    <a:pt x="50" y="23"/>
                  </a:lnTo>
                  <a:lnTo>
                    <a:pt x="55" y="18"/>
                  </a:lnTo>
                  <a:lnTo>
                    <a:pt x="58" y="13"/>
                  </a:lnTo>
                  <a:lnTo>
                    <a:pt x="63" y="8"/>
                  </a:lnTo>
                  <a:lnTo>
                    <a:pt x="65" y="2"/>
                  </a:lnTo>
                  <a:lnTo>
                    <a:pt x="66" y="2"/>
                  </a:lnTo>
                  <a:lnTo>
                    <a:pt x="65" y="1"/>
                  </a:lnTo>
                  <a:lnTo>
                    <a:pt x="65" y="0"/>
                  </a:lnTo>
                  <a:lnTo>
                    <a:pt x="64" y="0"/>
                  </a:lnTo>
                  <a:lnTo>
                    <a:pt x="63" y="0"/>
                  </a:lnTo>
                  <a:lnTo>
                    <a:pt x="63"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1" name="Freeform 242"/>
            <p:cNvSpPr>
              <a:spLocks/>
            </p:cNvSpPr>
            <p:nvPr/>
          </p:nvSpPr>
          <p:spPr bwMode="auto">
            <a:xfrm>
              <a:off x="935" y="3332"/>
              <a:ext cx="7" cy="45"/>
            </a:xfrm>
            <a:custGeom>
              <a:avLst/>
              <a:gdLst>
                <a:gd name="T0" fmla="*/ 4 w 7"/>
                <a:gd name="T1" fmla="*/ 4 h 45"/>
                <a:gd name="T2" fmla="*/ 4 w 7"/>
                <a:gd name="T3" fmla="*/ 7 h 45"/>
                <a:gd name="T4" fmla="*/ 4 w 7"/>
                <a:gd name="T5" fmla="*/ 11 h 45"/>
                <a:gd name="T6" fmla="*/ 5 w 7"/>
                <a:gd name="T7" fmla="*/ 15 h 45"/>
                <a:gd name="T8" fmla="*/ 4 w 7"/>
                <a:gd name="T9" fmla="*/ 20 h 45"/>
                <a:gd name="T10" fmla="*/ 4 w 7"/>
                <a:gd name="T11" fmla="*/ 20 h 45"/>
                <a:gd name="T12" fmla="*/ 3 w 7"/>
                <a:gd name="T13" fmla="*/ 20 h 45"/>
                <a:gd name="T14" fmla="*/ 3 w 7"/>
                <a:gd name="T15" fmla="*/ 21 h 45"/>
                <a:gd name="T16" fmla="*/ 2 w 7"/>
                <a:gd name="T17" fmla="*/ 21 h 45"/>
                <a:gd name="T18" fmla="*/ 2 w 7"/>
                <a:gd name="T19" fmla="*/ 23 h 45"/>
                <a:gd name="T20" fmla="*/ 2 w 7"/>
                <a:gd name="T21" fmla="*/ 24 h 45"/>
                <a:gd name="T22" fmla="*/ 2 w 7"/>
                <a:gd name="T23" fmla="*/ 25 h 45"/>
                <a:gd name="T24" fmla="*/ 2 w 7"/>
                <a:gd name="T25" fmla="*/ 25 h 45"/>
                <a:gd name="T26" fmla="*/ 1 w 7"/>
                <a:gd name="T27" fmla="*/ 29 h 45"/>
                <a:gd name="T28" fmla="*/ 0 w 7"/>
                <a:gd name="T29" fmla="*/ 34 h 45"/>
                <a:gd name="T30" fmla="*/ 1 w 7"/>
                <a:gd name="T31" fmla="*/ 41 h 45"/>
                <a:gd name="T32" fmla="*/ 3 w 7"/>
                <a:gd name="T33" fmla="*/ 43 h 45"/>
                <a:gd name="T34" fmla="*/ 3 w 7"/>
                <a:gd name="T35" fmla="*/ 37 h 45"/>
                <a:gd name="T36" fmla="*/ 5 w 7"/>
                <a:gd name="T37" fmla="*/ 28 h 45"/>
                <a:gd name="T38" fmla="*/ 6 w 7"/>
                <a:gd name="T39" fmla="*/ 21 h 45"/>
                <a:gd name="T40" fmla="*/ 6 w 7"/>
                <a:gd name="T41" fmla="*/ 20 h 45"/>
                <a:gd name="T42" fmla="*/ 6 w 7"/>
                <a:gd name="T43" fmla="*/ 17 h 45"/>
                <a:gd name="T44" fmla="*/ 6 w 7"/>
                <a:gd name="T45" fmla="*/ 15 h 45"/>
                <a:gd name="T46" fmla="*/ 6 w 7"/>
                <a:gd name="T47" fmla="*/ 13 h 45"/>
                <a:gd name="T48" fmla="*/ 6 w 7"/>
                <a:gd name="T49" fmla="*/ 11 h 45"/>
                <a:gd name="T50" fmla="*/ 5 w 7"/>
                <a:gd name="T51" fmla="*/ 7 h 45"/>
                <a:gd name="T52" fmla="*/ 5 w 7"/>
                <a:gd name="T53" fmla="*/ 5 h 45"/>
                <a:gd name="T54" fmla="*/ 5 w 7"/>
                <a:gd name="T55" fmla="*/ 2 h 45"/>
                <a:gd name="T56" fmla="*/ 5 w 7"/>
                <a:gd name="T57" fmla="*/ 1 h 45"/>
                <a:gd name="T58" fmla="*/ 5 w 7"/>
                <a:gd name="T59" fmla="*/ 0 h 45"/>
                <a:gd name="T60" fmla="*/ 4 w 7"/>
                <a:gd name="T61" fmla="*/ 1 h 45"/>
                <a:gd name="T62" fmla="*/ 3 w 7"/>
                <a:gd name="T63" fmla="*/ 1 h 45"/>
                <a:gd name="T64" fmla="*/ 3 w 7"/>
                <a:gd name="T65" fmla="*/ 2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
                <a:gd name="T100" fmla="*/ 0 h 45"/>
                <a:gd name="T101" fmla="*/ 7 w 7"/>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 h="45">
                  <a:moveTo>
                    <a:pt x="3" y="2"/>
                  </a:moveTo>
                  <a:lnTo>
                    <a:pt x="4" y="4"/>
                  </a:lnTo>
                  <a:lnTo>
                    <a:pt x="4" y="6"/>
                  </a:lnTo>
                  <a:lnTo>
                    <a:pt x="4" y="7"/>
                  </a:lnTo>
                  <a:lnTo>
                    <a:pt x="4" y="9"/>
                  </a:lnTo>
                  <a:lnTo>
                    <a:pt x="4" y="11"/>
                  </a:lnTo>
                  <a:lnTo>
                    <a:pt x="5" y="13"/>
                  </a:lnTo>
                  <a:lnTo>
                    <a:pt x="5" y="15"/>
                  </a:lnTo>
                  <a:lnTo>
                    <a:pt x="5" y="16"/>
                  </a:lnTo>
                  <a:lnTo>
                    <a:pt x="4" y="20"/>
                  </a:lnTo>
                  <a:lnTo>
                    <a:pt x="5" y="18"/>
                  </a:lnTo>
                  <a:lnTo>
                    <a:pt x="4" y="20"/>
                  </a:lnTo>
                  <a:lnTo>
                    <a:pt x="3" y="20"/>
                  </a:lnTo>
                  <a:lnTo>
                    <a:pt x="3" y="21"/>
                  </a:lnTo>
                  <a:lnTo>
                    <a:pt x="2" y="21"/>
                  </a:lnTo>
                  <a:lnTo>
                    <a:pt x="2" y="22"/>
                  </a:lnTo>
                  <a:lnTo>
                    <a:pt x="2" y="23"/>
                  </a:lnTo>
                  <a:lnTo>
                    <a:pt x="2" y="24"/>
                  </a:lnTo>
                  <a:lnTo>
                    <a:pt x="2" y="25"/>
                  </a:lnTo>
                  <a:lnTo>
                    <a:pt x="2" y="24"/>
                  </a:lnTo>
                  <a:lnTo>
                    <a:pt x="2" y="25"/>
                  </a:lnTo>
                  <a:lnTo>
                    <a:pt x="2" y="27"/>
                  </a:lnTo>
                  <a:lnTo>
                    <a:pt x="1" y="29"/>
                  </a:lnTo>
                  <a:lnTo>
                    <a:pt x="0" y="31"/>
                  </a:lnTo>
                  <a:lnTo>
                    <a:pt x="0" y="34"/>
                  </a:lnTo>
                  <a:lnTo>
                    <a:pt x="0" y="37"/>
                  </a:lnTo>
                  <a:lnTo>
                    <a:pt x="1" y="41"/>
                  </a:lnTo>
                  <a:lnTo>
                    <a:pt x="3" y="44"/>
                  </a:lnTo>
                  <a:lnTo>
                    <a:pt x="3" y="43"/>
                  </a:lnTo>
                  <a:lnTo>
                    <a:pt x="3" y="41"/>
                  </a:lnTo>
                  <a:lnTo>
                    <a:pt x="3" y="37"/>
                  </a:lnTo>
                  <a:lnTo>
                    <a:pt x="4" y="33"/>
                  </a:lnTo>
                  <a:lnTo>
                    <a:pt x="5" y="28"/>
                  </a:lnTo>
                  <a:lnTo>
                    <a:pt x="5" y="24"/>
                  </a:lnTo>
                  <a:lnTo>
                    <a:pt x="6" y="21"/>
                  </a:lnTo>
                  <a:lnTo>
                    <a:pt x="6" y="20"/>
                  </a:lnTo>
                  <a:lnTo>
                    <a:pt x="6" y="19"/>
                  </a:lnTo>
                  <a:lnTo>
                    <a:pt x="6" y="17"/>
                  </a:lnTo>
                  <a:lnTo>
                    <a:pt x="6" y="16"/>
                  </a:lnTo>
                  <a:lnTo>
                    <a:pt x="6" y="15"/>
                  </a:lnTo>
                  <a:lnTo>
                    <a:pt x="6" y="14"/>
                  </a:lnTo>
                  <a:lnTo>
                    <a:pt x="6" y="13"/>
                  </a:lnTo>
                  <a:lnTo>
                    <a:pt x="6" y="11"/>
                  </a:lnTo>
                  <a:lnTo>
                    <a:pt x="6" y="9"/>
                  </a:lnTo>
                  <a:lnTo>
                    <a:pt x="5" y="7"/>
                  </a:lnTo>
                  <a:lnTo>
                    <a:pt x="5" y="6"/>
                  </a:lnTo>
                  <a:lnTo>
                    <a:pt x="5" y="5"/>
                  </a:lnTo>
                  <a:lnTo>
                    <a:pt x="5" y="3"/>
                  </a:lnTo>
                  <a:lnTo>
                    <a:pt x="5" y="2"/>
                  </a:lnTo>
                  <a:lnTo>
                    <a:pt x="5" y="1"/>
                  </a:lnTo>
                  <a:lnTo>
                    <a:pt x="5" y="0"/>
                  </a:lnTo>
                  <a:lnTo>
                    <a:pt x="4" y="0"/>
                  </a:lnTo>
                  <a:lnTo>
                    <a:pt x="4" y="1"/>
                  </a:lnTo>
                  <a:lnTo>
                    <a:pt x="3" y="1"/>
                  </a:lnTo>
                  <a:lnTo>
                    <a:pt x="3"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2" name="Freeform 243"/>
            <p:cNvSpPr>
              <a:spLocks/>
            </p:cNvSpPr>
            <p:nvPr/>
          </p:nvSpPr>
          <p:spPr bwMode="auto">
            <a:xfrm>
              <a:off x="259" y="2936"/>
              <a:ext cx="218" cy="279"/>
            </a:xfrm>
            <a:custGeom>
              <a:avLst/>
              <a:gdLst>
                <a:gd name="T0" fmla="*/ 2 w 218"/>
                <a:gd name="T1" fmla="*/ 11 h 279"/>
                <a:gd name="T2" fmla="*/ 1 w 218"/>
                <a:gd name="T3" fmla="*/ 15 h 279"/>
                <a:gd name="T4" fmla="*/ 0 w 218"/>
                <a:gd name="T5" fmla="*/ 16 h 279"/>
                <a:gd name="T6" fmla="*/ 1 w 218"/>
                <a:gd name="T7" fmla="*/ 19 h 279"/>
                <a:gd name="T8" fmla="*/ 11 w 218"/>
                <a:gd name="T9" fmla="*/ 30 h 279"/>
                <a:gd name="T10" fmla="*/ 25 w 218"/>
                <a:gd name="T11" fmla="*/ 34 h 279"/>
                <a:gd name="T12" fmla="*/ 33 w 218"/>
                <a:gd name="T13" fmla="*/ 33 h 279"/>
                <a:gd name="T14" fmla="*/ 36 w 218"/>
                <a:gd name="T15" fmla="*/ 31 h 279"/>
                <a:gd name="T16" fmla="*/ 44 w 218"/>
                <a:gd name="T17" fmla="*/ 24 h 279"/>
                <a:gd name="T18" fmla="*/ 49 w 218"/>
                <a:gd name="T19" fmla="*/ 14 h 279"/>
                <a:gd name="T20" fmla="*/ 39 w 218"/>
                <a:gd name="T21" fmla="*/ 16 h 279"/>
                <a:gd name="T22" fmla="*/ 44 w 218"/>
                <a:gd name="T23" fmla="*/ 21 h 279"/>
                <a:gd name="T24" fmla="*/ 49 w 218"/>
                <a:gd name="T25" fmla="*/ 26 h 279"/>
                <a:gd name="T26" fmla="*/ 71 w 218"/>
                <a:gd name="T27" fmla="*/ 70 h 279"/>
                <a:gd name="T28" fmla="*/ 96 w 218"/>
                <a:gd name="T29" fmla="*/ 112 h 279"/>
                <a:gd name="T30" fmla="*/ 106 w 218"/>
                <a:gd name="T31" fmla="*/ 140 h 279"/>
                <a:gd name="T32" fmla="*/ 118 w 218"/>
                <a:gd name="T33" fmla="*/ 168 h 279"/>
                <a:gd name="T34" fmla="*/ 129 w 218"/>
                <a:gd name="T35" fmla="*/ 182 h 279"/>
                <a:gd name="T36" fmla="*/ 141 w 218"/>
                <a:gd name="T37" fmla="*/ 196 h 279"/>
                <a:gd name="T38" fmla="*/ 153 w 218"/>
                <a:gd name="T39" fmla="*/ 224 h 279"/>
                <a:gd name="T40" fmla="*/ 169 w 218"/>
                <a:gd name="T41" fmla="*/ 252 h 279"/>
                <a:gd name="T42" fmla="*/ 186 w 218"/>
                <a:gd name="T43" fmla="*/ 271 h 279"/>
                <a:gd name="T44" fmla="*/ 210 w 218"/>
                <a:gd name="T45" fmla="*/ 277 h 279"/>
                <a:gd name="T46" fmla="*/ 215 w 218"/>
                <a:gd name="T47" fmla="*/ 273 h 279"/>
                <a:gd name="T48" fmla="*/ 217 w 218"/>
                <a:gd name="T49" fmla="*/ 266 h 279"/>
                <a:gd name="T50" fmla="*/ 213 w 218"/>
                <a:gd name="T51" fmla="*/ 262 h 279"/>
                <a:gd name="T52" fmla="*/ 207 w 218"/>
                <a:gd name="T53" fmla="*/ 261 h 279"/>
                <a:gd name="T54" fmla="*/ 197 w 218"/>
                <a:gd name="T55" fmla="*/ 260 h 279"/>
                <a:gd name="T56" fmla="*/ 189 w 218"/>
                <a:gd name="T57" fmla="*/ 252 h 279"/>
                <a:gd name="T58" fmla="*/ 169 w 218"/>
                <a:gd name="T59" fmla="*/ 220 h 279"/>
                <a:gd name="T60" fmla="*/ 153 w 218"/>
                <a:gd name="T61" fmla="*/ 186 h 279"/>
                <a:gd name="T62" fmla="*/ 141 w 218"/>
                <a:gd name="T63" fmla="*/ 172 h 279"/>
                <a:gd name="T64" fmla="*/ 129 w 218"/>
                <a:gd name="T65" fmla="*/ 157 h 279"/>
                <a:gd name="T66" fmla="*/ 123 w 218"/>
                <a:gd name="T67" fmla="*/ 143 h 279"/>
                <a:gd name="T68" fmla="*/ 119 w 218"/>
                <a:gd name="T69" fmla="*/ 128 h 279"/>
                <a:gd name="T70" fmla="*/ 99 w 218"/>
                <a:gd name="T71" fmla="*/ 88 h 279"/>
                <a:gd name="T72" fmla="*/ 76 w 218"/>
                <a:gd name="T73" fmla="*/ 48 h 279"/>
                <a:gd name="T74" fmla="*/ 70 w 218"/>
                <a:gd name="T75" fmla="*/ 34 h 279"/>
                <a:gd name="T76" fmla="*/ 64 w 218"/>
                <a:gd name="T77" fmla="*/ 19 h 279"/>
                <a:gd name="T78" fmla="*/ 61 w 218"/>
                <a:gd name="T79" fmla="*/ 15 h 279"/>
                <a:gd name="T80" fmla="*/ 56 w 218"/>
                <a:gd name="T81" fmla="*/ 12 h 279"/>
                <a:gd name="T82" fmla="*/ 47 w 218"/>
                <a:gd name="T83" fmla="*/ 1 h 279"/>
                <a:gd name="T84" fmla="*/ 42 w 218"/>
                <a:gd name="T85" fmla="*/ 0 h 279"/>
                <a:gd name="T86" fmla="*/ 36 w 218"/>
                <a:gd name="T87" fmla="*/ 3 h 279"/>
                <a:gd name="T88" fmla="*/ 33 w 218"/>
                <a:gd name="T89" fmla="*/ 13 h 279"/>
                <a:gd name="T90" fmla="*/ 28 w 218"/>
                <a:gd name="T91" fmla="*/ 17 h 279"/>
                <a:gd name="T92" fmla="*/ 25 w 218"/>
                <a:gd name="T93" fmla="*/ 17 h 279"/>
                <a:gd name="T94" fmla="*/ 19 w 218"/>
                <a:gd name="T95" fmla="*/ 15 h 279"/>
                <a:gd name="T96" fmla="*/ 15 w 218"/>
                <a:gd name="T97" fmla="*/ 15 h 279"/>
                <a:gd name="T98" fmla="*/ 12 w 218"/>
                <a:gd name="T99" fmla="*/ 21 h 279"/>
                <a:gd name="T100" fmla="*/ 16 w 218"/>
                <a:gd name="T101" fmla="*/ 14 h 279"/>
                <a:gd name="T102" fmla="*/ 17 w 218"/>
                <a:gd name="T103" fmla="*/ 9 h 279"/>
                <a:gd name="T104" fmla="*/ 14 w 218"/>
                <a:gd name="T105" fmla="*/ 3 h 279"/>
                <a:gd name="T106" fmla="*/ 8 w 218"/>
                <a:gd name="T107" fmla="*/ 2 h 279"/>
                <a:gd name="T108" fmla="*/ 3 w 218"/>
                <a:gd name="T109" fmla="*/ 6 h 2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8"/>
                <a:gd name="T166" fmla="*/ 0 h 279"/>
                <a:gd name="T167" fmla="*/ 218 w 218"/>
                <a:gd name="T168" fmla="*/ 279 h 2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8" h="279">
                  <a:moveTo>
                    <a:pt x="3" y="7"/>
                  </a:moveTo>
                  <a:lnTo>
                    <a:pt x="2" y="8"/>
                  </a:lnTo>
                  <a:lnTo>
                    <a:pt x="2" y="10"/>
                  </a:lnTo>
                  <a:lnTo>
                    <a:pt x="2" y="11"/>
                  </a:lnTo>
                  <a:lnTo>
                    <a:pt x="2" y="12"/>
                  </a:lnTo>
                  <a:lnTo>
                    <a:pt x="1" y="13"/>
                  </a:lnTo>
                  <a:lnTo>
                    <a:pt x="1" y="14"/>
                  </a:lnTo>
                  <a:lnTo>
                    <a:pt x="1" y="15"/>
                  </a:lnTo>
                  <a:lnTo>
                    <a:pt x="1" y="16"/>
                  </a:lnTo>
                  <a:lnTo>
                    <a:pt x="0" y="14"/>
                  </a:lnTo>
                  <a:lnTo>
                    <a:pt x="0" y="15"/>
                  </a:lnTo>
                  <a:lnTo>
                    <a:pt x="0" y="16"/>
                  </a:lnTo>
                  <a:lnTo>
                    <a:pt x="0" y="17"/>
                  </a:lnTo>
                  <a:lnTo>
                    <a:pt x="0" y="18"/>
                  </a:lnTo>
                  <a:lnTo>
                    <a:pt x="1" y="18"/>
                  </a:lnTo>
                  <a:lnTo>
                    <a:pt x="1" y="19"/>
                  </a:lnTo>
                  <a:lnTo>
                    <a:pt x="2" y="20"/>
                  </a:lnTo>
                  <a:lnTo>
                    <a:pt x="5" y="24"/>
                  </a:lnTo>
                  <a:lnTo>
                    <a:pt x="8" y="27"/>
                  </a:lnTo>
                  <a:lnTo>
                    <a:pt x="11" y="30"/>
                  </a:lnTo>
                  <a:lnTo>
                    <a:pt x="14" y="32"/>
                  </a:lnTo>
                  <a:lnTo>
                    <a:pt x="17" y="33"/>
                  </a:lnTo>
                  <a:lnTo>
                    <a:pt x="21" y="34"/>
                  </a:lnTo>
                  <a:lnTo>
                    <a:pt x="25" y="34"/>
                  </a:lnTo>
                  <a:lnTo>
                    <a:pt x="29" y="34"/>
                  </a:lnTo>
                  <a:lnTo>
                    <a:pt x="33" y="32"/>
                  </a:lnTo>
                  <a:lnTo>
                    <a:pt x="33" y="33"/>
                  </a:lnTo>
                  <a:lnTo>
                    <a:pt x="34" y="32"/>
                  </a:lnTo>
                  <a:lnTo>
                    <a:pt x="35" y="32"/>
                  </a:lnTo>
                  <a:lnTo>
                    <a:pt x="36" y="32"/>
                  </a:lnTo>
                  <a:lnTo>
                    <a:pt x="36" y="31"/>
                  </a:lnTo>
                  <a:lnTo>
                    <a:pt x="38" y="30"/>
                  </a:lnTo>
                  <a:lnTo>
                    <a:pt x="40" y="28"/>
                  </a:lnTo>
                  <a:lnTo>
                    <a:pt x="42" y="26"/>
                  </a:lnTo>
                  <a:lnTo>
                    <a:pt x="44" y="24"/>
                  </a:lnTo>
                  <a:lnTo>
                    <a:pt x="46" y="22"/>
                  </a:lnTo>
                  <a:lnTo>
                    <a:pt x="47" y="20"/>
                  </a:lnTo>
                  <a:lnTo>
                    <a:pt x="48" y="17"/>
                  </a:lnTo>
                  <a:lnTo>
                    <a:pt x="49" y="14"/>
                  </a:lnTo>
                  <a:lnTo>
                    <a:pt x="49" y="12"/>
                  </a:lnTo>
                  <a:lnTo>
                    <a:pt x="50" y="13"/>
                  </a:lnTo>
                  <a:lnTo>
                    <a:pt x="36" y="14"/>
                  </a:lnTo>
                  <a:lnTo>
                    <a:pt x="39" y="16"/>
                  </a:lnTo>
                  <a:lnTo>
                    <a:pt x="40" y="18"/>
                  </a:lnTo>
                  <a:lnTo>
                    <a:pt x="41" y="19"/>
                  </a:lnTo>
                  <a:lnTo>
                    <a:pt x="43" y="20"/>
                  </a:lnTo>
                  <a:lnTo>
                    <a:pt x="44" y="21"/>
                  </a:lnTo>
                  <a:lnTo>
                    <a:pt x="45" y="23"/>
                  </a:lnTo>
                  <a:lnTo>
                    <a:pt x="47" y="24"/>
                  </a:lnTo>
                  <a:lnTo>
                    <a:pt x="48" y="25"/>
                  </a:lnTo>
                  <a:lnTo>
                    <a:pt x="49" y="26"/>
                  </a:lnTo>
                  <a:lnTo>
                    <a:pt x="54" y="38"/>
                  </a:lnTo>
                  <a:lnTo>
                    <a:pt x="59" y="48"/>
                  </a:lnTo>
                  <a:lnTo>
                    <a:pt x="65" y="59"/>
                  </a:lnTo>
                  <a:lnTo>
                    <a:pt x="71" y="70"/>
                  </a:lnTo>
                  <a:lnTo>
                    <a:pt x="76" y="80"/>
                  </a:lnTo>
                  <a:lnTo>
                    <a:pt x="82" y="91"/>
                  </a:lnTo>
                  <a:lnTo>
                    <a:pt x="89" y="101"/>
                  </a:lnTo>
                  <a:lnTo>
                    <a:pt x="96" y="112"/>
                  </a:lnTo>
                  <a:lnTo>
                    <a:pt x="99" y="119"/>
                  </a:lnTo>
                  <a:lnTo>
                    <a:pt x="102" y="125"/>
                  </a:lnTo>
                  <a:lnTo>
                    <a:pt x="104" y="133"/>
                  </a:lnTo>
                  <a:lnTo>
                    <a:pt x="106" y="140"/>
                  </a:lnTo>
                  <a:lnTo>
                    <a:pt x="109" y="148"/>
                  </a:lnTo>
                  <a:lnTo>
                    <a:pt x="111" y="154"/>
                  </a:lnTo>
                  <a:lnTo>
                    <a:pt x="114" y="161"/>
                  </a:lnTo>
                  <a:lnTo>
                    <a:pt x="118" y="168"/>
                  </a:lnTo>
                  <a:lnTo>
                    <a:pt x="120" y="172"/>
                  </a:lnTo>
                  <a:lnTo>
                    <a:pt x="123" y="176"/>
                  </a:lnTo>
                  <a:lnTo>
                    <a:pt x="126" y="179"/>
                  </a:lnTo>
                  <a:lnTo>
                    <a:pt x="129" y="182"/>
                  </a:lnTo>
                  <a:lnTo>
                    <a:pt x="133" y="185"/>
                  </a:lnTo>
                  <a:lnTo>
                    <a:pt x="136" y="188"/>
                  </a:lnTo>
                  <a:lnTo>
                    <a:pt x="138" y="192"/>
                  </a:lnTo>
                  <a:lnTo>
                    <a:pt x="141" y="196"/>
                  </a:lnTo>
                  <a:lnTo>
                    <a:pt x="143" y="203"/>
                  </a:lnTo>
                  <a:lnTo>
                    <a:pt x="146" y="210"/>
                  </a:lnTo>
                  <a:lnTo>
                    <a:pt x="150" y="217"/>
                  </a:lnTo>
                  <a:lnTo>
                    <a:pt x="153" y="224"/>
                  </a:lnTo>
                  <a:lnTo>
                    <a:pt x="157" y="231"/>
                  </a:lnTo>
                  <a:lnTo>
                    <a:pt x="161" y="237"/>
                  </a:lnTo>
                  <a:lnTo>
                    <a:pt x="164" y="245"/>
                  </a:lnTo>
                  <a:lnTo>
                    <a:pt x="169" y="252"/>
                  </a:lnTo>
                  <a:lnTo>
                    <a:pt x="173" y="257"/>
                  </a:lnTo>
                  <a:lnTo>
                    <a:pt x="177" y="263"/>
                  </a:lnTo>
                  <a:lnTo>
                    <a:pt x="182" y="267"/>
                  </a:lnTo>
                  <a:lnTo>
                    <a:pt x="186" y="271"/>
                  </a:lnTo>
                  <a:lnTo>
                    <a:pt x="191" y="275"/>
                  </a:lnTo>
                  <a:lnTo>
                    <a:pt x="198" y="277"/>
                  </a:lnTo>
                  <a:lnTo>
                    <a:pt x="204" y="278"/>
                  </a:lnTo>
                  <a:lnTo>
                    <a:pt x="210" y="277"/>
                  </a:lnTo>
                  <a:lnTo>
                    <a:pt x="212" y="276"/>
                  </a:lnTo>
                  <a:lnTo>
                    <a:pt x="213" y="275"/>
                  </a:lnTo>
                  <a:lnTo>
                    <a:pt x="215" y="274"/>
                  </a:lnTo>
                  <a:lnTo>
                    <a:pt x="215" y="273"/>
                  </a:lnTo>
                  <a:lnTo>
                    <a:pt x="216" y="271"/>
                  </a:lnTo>
                  <a:lnTo>
                    <a:pt x="217" y="270"/>
                  </a:lnTo>
                  <a:lnTo>
                    <a:pt x="217" y="268"/>
                  </a:lnTo>
                  <a:lnTo>
                    <a:pt x="217" y="266"/>
                  </a:lnTo>
                  <a:lnTo>
                    <a:pt x="216" y="265"/>
                  </a:lnTo>
                  <a:lnTo>
                    <a:pt x="215" y="264"/>
                  </a:lnTo>
                  <a:lnTo>
                    <a:pt x="214" y="263"/>
                  </a:lnTo>
                  <a:lnTo>
                    <a:pt x="213" y="262"/>
                  </a:lnTo>
                  <a:lnTo>
                    <a:pt x="211" y="261"/>
                  </a:lnTo>
                  <a:lnTo>
                    <a:pt x="210" y="261"/>
                  </a:lnTo>
                  <a:lnTo>
                    <a:pt x="208" y="261"/>
                  </a:lnTo>
                  <a:lnTo>
                    <a:pt x="207" y="261"/>
                  </a:lnTo>
                  <a:lnTo>
                    <a:pt x="205" y="262"/>
                  </a:lnTo>
                  <a:lnTo>
                    <a:pt x="202" y="262"/>
                  </a:lnTo>
                  <a:lnTo>
                    <a:pt x="200" y="261"/>
                  </a:lnTo>
                  <a:lnTo>
                    <a:pt x="197" y="260"/>
                  </a:lnTo>
                  <a:lnTo>
                    <a:pt x="195" y="258"/>
                  </a:lnTo>
                  <a:lnTo>
                    <a:pt x="193" y="256"/>
                  </a:lnTo>
                  <a:lnTo>
                    <a:pt x="191" y="254"/>
                  </a:lnTo>
                  <a:lnTo>
                    <a:pt x="189" y="252"/>
                  </a:lnTo>
                  <a:lnTo>
                    <a:pt x="184" y="244"/>
                  </a:lnTo>
                  <a:lnTo>
                    <a:pt x="178" y="236"/>
                  </a:lnTo>
                  <a:lnTo>
                    <a:pt x="173" y="229"/>
                  </a:lnTo>
                  <a:lnTo>
                    <a:pt x="169" y="220"/>
                  </a:lnTo>
                  <a:lnTo>
                    <a:pt x="164" y="212"/>
                  </a:lnTo>
                  <a:lnTo>
                    <a:pt x="161" y="204"/>
                  </a:lnTo>
                  <a:lnTo>
                    <a:pt x="157" y="195"/>
                  </a:lnTo>
                  <a:lnTo>
                    <a:pt x="153" y="186"/>
                  </a:lnTo>
                  <a:lnTo>
                    <a:pt x="151" y="182"/>
                  </a:lnTo>
                  <a:lnTo>
                    <a:pt x="148" y="179"/>
                  </a:lnTo>
                  <a:lnTo>
                    <a:pt x="145" y="175"/>
                  </a:lnTo>
                  <a:lnTo>
                    <a:pt x="141" y="172"/>
                  </a:lnTo>
                  <a:lnTo>
                    <a:pt x="139" y="168"/>
                  </a:lnTo>
                  <a:lnTo>
                    <a:pt x="135" y="165"/>
                  </a:lnTo>
                  <a:lnTo>
                    <a:pt x="132" y="161"/>
                  </a:lnTo>
                  <a:lnTo>
                    <a:pt x="129" y="157"/>
                  </a:lnTo>
                  <a:lnTo>
                    <a:pt x="127" y="153"/>
                  </a:lnTo>
                  <a:lnTo>
                    <a:pt x="126" y="150"/>
                  </a:lnTo>
                  <a:lnTo>
                    <a:pt x="124" y="147"/>
                  </a:lnTo>
                  <a:lnTo>
                    <a:pt x="123" y="143"/>
                  </a:lnTo>
                  <a:lnTo>
                    <a:pt x="122" y="139"/>
                  </a:lnTo>
                  <a:lnTo>
                    <a:pt x="121" y="135"/>
                  </a:lnTo>
                  <a:lnTo>
                    <a:pt x="120" y="131"/>
                  </a:lnTo>
                  <a:lnTo>
                    <a:pt x="119" y="128"/>
                  </a:lnTo>
                  <a:lnTo>
                    <a:pt x="115" y="117"/>
                  </a:lnTo>
                  <a:lnTo>
                    <a:pt x="110" y="107"/>
                  </a:lnTo>
                  <a:lnTo>
                    <a:pt x="105" y="97"/>
                  </a:lnTo>
                  <a:lnTo>
                    <a:pt x="99" y="88"/>
                  </a:lnTo>
                  <a:lnTo>
                    <a:pt x="93" y="78"/>
                  </a:lnTo>
                  <a:lnTo>
                    <a:pt x="87" y="69"/>
                  </a:lnTo>
                  <a:lnTo>
                    <a:pt x="81" y="59"/>
                  </a:lnTo>
                  <a:lnTo>
                    <a:pt x="76" y="48"/>
                  </a:lnTo>
                  <a:lnTo>
                    <a:pt x="75" y="45"/>
                  </a:lnTo>
                  <a:lnTo>
                    <a:pt x="74" y="42"/>
                  </a:lnTo>
                  <a:lnTo>
                    <a:pt x="72" y="38"/>
                  </a:lnTo>
                  <a:lnTo>
                    <a:pt x="70" y="34"/>
                  </a:lnTo>
                  <a:lnTo>
                    <a:pt x="69" y="31"/>
                  </a:lnTo>
                  <a:lnTo>
                    <a:pt x="67" y="27"/>
                  </a:lnTo>
                  <a:lnTo>
                    <a:pt x="65" y="23"/>
                  </a:lnTo>
                  <a:lnTo>
                    <a:pt x="64" y="19"/>
                  </a:lnTo>
                  <a:lnTo>
                    <a:pt x="63" y="18"/>
                  </a:lnTo>
                  <a:lnTo>
                    <a:pt x="62" y="17"/>
                  </a:lnTo>
                  <a:lnTo>
                    <a:pt x="61" y="16"/>
                  </a:lnTo>
                  <a:lnTo>
                    <a:pt x="61" y="15"/>
                  </a:lnTo>
                  <a:lnTo>
                    <a:pt x="60" y="14"/>
                  </a:lnTo>
                  <a:lnTo>
                    <a:pt x="59" y="14"/>
                  </a:lnTo>
                  <a:lnTo>
                    <a:pt x="58" y="13"/>
                  </a:lnTo>
                  <a:lnTo>
                    <a:pt x="56" y="12"/>
                  </a:lnTo>
                  <a:lnTo>
                    <a:pt x="48" y="3"/>
                  </a:lnTo>
                  <a:lnTo>
                    <a:pt x="48" y="2"/>
                  </a:lnTo>
                  <a:lnTo>
                    <a:pt x="47" y="2"/>
                  </a:lnTo>
                  <a:lnTo>
                    <a:pt x="47" y="1"/>
                  </a:lnTo>
                  <a:lnTo>
                    <a:pt x="46" y="1"/>
                  </a:lnTo>
                  <a:lnTo>
                    <a:pt x="45" y="1"/>
                  </a:lnTo>
                  <a:lnTo>
                    <a:pt x="43" y="0"/>
                  </a:lnTo>
                  <a:lnTo>
                    <a:pt x="42" y="0"/>
                  </a:lnTo>
                  <a:lnTo>
                    <a:pt x="40" y="1"/>
                  </a:lnTo>
                  <a:lnTo>
                    <a:pt x="39" y="1"/>
                  </a:lnTo>
                  <a:lnTo>
                    <a:pt x="37" y="2"/>
                  </a:lnTo>
                  <a:lnTo>
                    <a:pt x="36" y="3"/>
                  </a:lnTo>
                  <a:lnTo>
                    <a:pt x="35" y="4"/>
                  </a:lnTo>
                  <a:lnTo>
                    <a:pt x="34" y="11"/>
                  </a:lnTo>
                  <a:lnTo>
                    <a:pt x="33" y="12"/>
                  </a:lnTo>
                  <a:lnTo>
                    <a:pt x="33" y="13"/>
                  </a:lnTo>
                  <a:lnTo>
                    <a:pt x="33" y="14"/>
                  </a:lnTo>
                  <a:lnTo>
                    <a:pt x="28" y="17"/>
                  </a:lnTo>
                  <a:lnTo>
                    <a:pt x="32" y="16"/>
                  </a:lnTo>
                  <a:lnTo>
                    <a:pt x="25" y="17"/>
                  </a:lnTo>
                  <a:lnTo>
                    <a:pt x="26" y="17"/>
                  </a:lnTo>
                  <a:lnTo>
                    <a:pt x="25" y="17"/>
                  </a:lnTo>
                  <a:lnTo>
                    <a:pt x="24" y="17"/>
                  </a:lnTo>
                  <a:lnTo>
                    <a:pt x="23" y="17"/>
                  </a:lnTo>
                  <a:lnTo>
                    <a:pt x="21" y="16"/>
                  </a:lnTo>
                  <a:lnTo>
                    <a:pt x="19" y="15"/>
                  </a:lnTo>
                  <a:lnTo>
                    <a:pt x="18" y="15"/>
                  </a:lnTo>
                  <a:lnTo>
                    <a:pt x="17" y="14"/>
                  </a:lnTo>
                  <a:lnTo>
                    <a:pt x="13" y="10"/>
                  </a:lnTo>
                  <a:lnTo>
                    <a:pt x="15" y="15"/>
                  </a:lnTo>
                  <a:lnTo>
                    <a:pt x="10" y="26"/>
                  </a:lnTo>
                  <a:lnTo>
                    <a:pt x="11" y="25"/>
                  </a:lnTo>
                  <a:lnTo>
                    <a:pt x="11" y="23"/>
                  </a:lnTo>
                  <a:lnTo>
                    <a:pt x="12" y="21"/>
                  </a:lnTo>
                  <a:lnTo>
                    <a:pt x="13" y="19"/>
                  </a:lnTo>
                  <a:lnTo>
                    <a:pt x="14" y="18"/>
                  </a:lnTo>
                  <a:lnTo>
                    <a:pt x="15" y="16"/>
                  </a:lnTo>
                  <a:lnTo>
                    <a:pt x="16" y="14"/>
                  </a:lnTo>
                  <a:lnTo>
                    <a:pt x="17" y="14"/>
                  </a:lnTo>
                  <a:lnTo>
                    <a:pt x="17" y="12"/>
                  </a:lnTo>
                  <a:lnTo>
                    <a:pt x="17" y="11"/>
                  </a:lnTo>
                  <a:lnTo>
                    <a:pt x="17" y="9"/>
                  </a:lnTo>
                  <a:lnTo>
                    <a:pt x="17" y="7"/>
                  </a:lnTo>
                  <a:lnTo>
                    <a:pt x="16" y="6"/>
                  </a:lnTo>
                  <a:lnTo>
                    <a:pt x="15" y="4"/>
                  </a:lnTo>
                  <a:lnTo>
                    <a:pt x="14" y="3"/>
                  </a:lnTo>
                  <a:lnTo>
                    <a:pt x="12" y="2"/>
                  </a:lnTo>
                  <a:lnTo>
                    <a:pt x="11" y="2"/>
                  </a:lnTo>
                  <a:lnTo>
                    <a:pt x="10" y="2"/>
                  </a:lnTo>
                  <a:lnTo>
                    <a:pt x="8" y="2"/>
                  </a:lnTo>
                  <a:lnTo>
                    <a:pt x="7" y="2"/>
                  </a:lnTo>
                  <a:lnTo>
                    <a:pt x="5" y="3"/>
                  </a:lnTo>
                  <a:lnTo>
                    <a:pt x="4" y="4"/>
                  </a:lnTo>
                  <a:lnTo>
                    <a:pt x="3" y="6"/>
                  </a:lnTo>
                  <a:lnTo>
                    <a:pt x="3" y="7"/>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3" name="Freeform 244"/>
            <p:cNvSpPr>
              <a:spLocks/>
            </p:cNvSpPr>
            <p:nvPr/>
          </p:nvSpPr>
          <p:spPr bwMode="auto">
            <a:xfrm>
              <a:off x="253" y="2942"/>
              <a:ext cx="161" cy="246"/>
            </a:xfrm>
            <a:custGeom>
              <a:avLst/>
              <a:gdLst>
                <a:gd name="T0" fmla="*/ 0 w 161"/>
                <a:gd name="T1" fmla="*/ 16 h 246"/>
                <a:gd name="T2" fmla="*/ 7 w 161"/>
                <a:gd name="T3" fmla="*/ 29 h 246"/>
                <a:gd name="T4" fmla="*/ 20 w 161"/>
                <a:gd name="T5" fmla="*/ 38 h 246"/>
                <a:gd name="T6" fmla="*/ 33 w 161"/>
                <a:gd name="T7" fmla="*/ 46 h 246"/>
                <a:gd name="T8" fmla="*/ 40 w 161"/>
                <a:gd name="T9" fmla="*/ 52 h 246"/>
                <a:gd name="T10" fmla="*/ 42 w 161"/>
                <a:gd name="T11" fmla="*/ 55 h 246"/>
                <a:gd name="T12" fmla="*/ 43 w 161"/>
                <a:gd name="T13" fmla="*/ 57 h 246"/>
                <a:gd name="T14" fmla="*/ 45 w 161"/>
                <a:gd name="T15" fmla="*/ 60 h 246"/>
                <a:gd name="T16" fmla="*/ 53 w 161"/>
                <a:gd name="T17" fmla="*/ 77 h 246"/>
                <a:gd name="T18" fmla="*/ 65 w 161"/>
                <a:gd name="T19" fmla="*/ 108 h 246"/>
                <a:gd name="T20" fmla="*/ 78 w 161"/>
                <a:gd name="T21" fmla="*/ 138 h 246"/>
                <a:gd name="T22" fmla="*/ 93 w 161"/>
                <a:gd name="T23" fmla="*/ 169 h 246"/>
                <a:gd name="T24" fmla="*/ 106 w 161"/>
                <a:gd name="T25" fmla="*/ 188 h 246"/>
                <a:gd name="T26" fmla="*/ 121 w 161"/>
                <a:gd name="T27" fmla="*/ 205 h 246"/>
                <a:gd name="T28" fmla="*/ 140 w 161"/>
                <a:gd name="T29" fmla="*/ 224 h 246"/>
                <a:gd name="T30" fmla="*/ 155 w 161"/>
                <a:gd name="T31" fmla="*/ 240 h 246"/>
                <a:gd name="T32" fmla="*/ 159 w 161"/>
                <a:gd name="T33" fmla="*/ 245 h 246"/>
                <a:gd name="T34" fmla="*/ 149 w 161"/>
                <a:gd name="T35" fmla="*/ 237 h 246"/>
                <a:gd name="T36" fmla="*/ 136 w 161"/>
                <a:gd name="T37" fmla="*/ 228 h 246"/>
                <a:gd name="T38" fmla="*/ 126 w 161"/>
                <a:gd name="T39" fmla="*/ 220 h 246"/>
                <a:gd name="T40" fmla="*/ 127 w 161"/>
                <a:gd name="T41" fmla="*/ 220 h 246"/>
                <a:gd name="T42" fmla="*/ 130 w 161"/>
                <a:gd name="T43" fmla="*/ 220 h 246"/>
                <a:gd name="T44" fmla="*/ 133 w 161"/>
                <a:gd name="T45" fmla="*/ 218 h 246"/>
                <a:gd name="T46" fmla="*/ 135 w 161"/>
                <a:gd name="T47" fmla="*/ 216 h 246"/>
                <a:gd name="T48" fmla="*/ 136 w 161"/>
                <a:gd name="T49" fmla="*/ 213 h 246"/>
                <a:gd name="T50" fmla="*/ 136 w 161"/>
                <a:gd name="T51" fmla="*/ 210 h 246"/>
                <a:gd name="T52" fmla="*/ 135 w 161"/>
                <a:gd name="T53" fmla="*/ 208 h 246"/>
                <a:gd name="T54" fmla="*/ 133 w 161"/>
                <a:gd name="T55" fmla="*/ 205 h 246"/>
                <a:gd name="T56" fmla="*/ 127 w 161"/>
                <a:gd name="T57" fmla="*/ 197 h 246"/>
                <a:gd name="T58" fmla="*/ 120 w 161"/>
                <a:gd name="T59" fmla="*/ 183 h 246"/>
                <a:gd name="T60" fmla="*/ 112 w 161"/>
                <a:gd name="T61" fmla="*/ 168 h 246"/>
                <a:gd name="T62" fmla="*/ 104 w 161"/>
                <a:gd name="T63" fmla="*/ 155 h 246"/>
                <a:gd name="T64" fmla="*/ 93 w 161"/>
                <a:gd name="T65" fmla="*/ 136 h 246"/>
                <a:gd name="T66" fmla="*/ 84 w 161"/>
                <a:gd name="T67" fmla="*/ 112 h 246"/>
                <a:gd name="T68" fmla="*/ 74 w 161"/>
                <a:gd name="T69" fmla="*/ 88 h 246"/>
                <a:gd name="T70" fmla="*/ 64 w 161"/>
                <a:gd name="T71" fmla="*/ 65 h 246"/>
                <a:gd name="T72" fmla="*/ 56 w 161"/>
                <a:gd name="T73" fmla="*/ 47 h 246"/>
                <a:gd name="T74" fmla="*/ 46 w 161"/>
                <a:gd name="T75" fmla="*/ 37 h 246"/>
                <a:gd name="T76" fmla="*/ 35 w 161"/>
                <a:gd name="T77" fmla="*/ 29 h 246"/>
                <a:gd name="T78" fmla="*/ 23 w 161"/>
                <a:gd name="T79" fmla="*/ 21 h 246"/>
                <a:gd name="T80" fmla="*/ 15 w 161"/>
                <a:gd name="T81" fmla="*/ 16 h 246"/>
                <a:gd name="T82" fmla="*/ 14 w 161"/>
                <a:gd name="T83" fmla="*/ 13 h 246"/>
                <a:gd name="T84" fmla="*/ 14 w 161"/>
                <a:gd name="T85" fmla="*/ 12 h 246"/>
                <a:gd name="T86" fmla="*/ 15 w 161"/>
                <a:gd name="T87" fmla="*/ 9 h 246"/>
                <a:gd name="T88" fmla="*/ 14 w 161"/>
                <a:gd name="T89" fmla="*/ 5 h 246"/>
                <a:gd name="T90" fmla="*/ 13 w 161"/>
                <a:gd name="T91" fmla="*/ 3 h 246"/>
                <a:gd name="T92" fmla="*/ 10 w 161"/>
                <a:gd name="T93" fmla="*/ 1 h 246"/>
                <a:gd name="T94" fmla="*/ 8 w 161"/>
                <a:gd name="T95" fmla="*/ 0 h 246"/>
                <a:gd name="T96" fmla="*/ 5 w 161"/>
                <a:gd name="T97" fmla="*/ 1 h 246"/>
                <a:gd name="T98" fmla="*/ 2 w 161"/>
                <a:gd name="T99" fmla="*/ 3 h 246"/>
                <a:gd name="T100" fmla="*/ 0 w 161"/>
                <a:gd name="T101" fmla="*/ 5 h 246"/>
                <a:gd name="T102" fmla="*/ 0 w 161"/>
                <a:gd name="T103" fmla="*/ 9 h 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246"/>
                <a:gd name="T158" fmla="*/ 161 w 161"/>
                <a:gd name="T159" fmla="*/ 246 h 2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246">
                  <a:moveTo>
                    <a:pt x="0" y="9"/>
                  </a:moveTo>
                  <a:lnTo>
                    <a:pt x="0" y="16"/>
                  </a:lnTo>
                  <a:lnTo>
                    <a:pt x="3" y="24"/>
                  </a:lnTo>
                  <a:lnTo>
                    <a:pt x="7" y="29"/>
                  </a:lnTo>
                  <a:lnTo>
                    <a:pt x="13" y="34"/>
                  </a:lnTo>
                  <a:lnTo>
                    <a:pt x="20" y="38"/>
                  </a:lnTo>
                  <a:lnTo>
                    <a:pt x="26" y="42"/>
                  </a:lnTo>
                  <a:lnTo>
                    <a:pt x="33" y="46"/>
                  </a:lnTo>
                  <a:lnTo>
                    <a:pt x="39" y="51"/>
                  </a:lnTo>
                  <a:lnTo>
                    <a:pt x="40" y="52"/>
                  </a:lnTo>
                  <a:lnTo>
                    <a:pt x="41" y="53"/>
                  </a:lnTo>
                  <a:lnTo>
                    <a:pt x="42" y="55"/>
                  </a:lnTo>
                  <a:lnTo>
                    <a:pt x="43" y="56"/>
                  </a:lnTo>
                  <a:lnTo>
                    <a:pt x="43" y="57"/>
                  </a:lnTo>
                  <a:lnTo>
                    <a:pt x="44" y="59"/>
                  </a:lnTo>
                  <a:lnTo>
                    <a:pt x="45" y="60"/>
                  </a:lnTo>
                  <a:lnTo>
                    <a:pt x="46" y="61"/>
                  </a:lnTo>
                  <a:lnTo>
                    <a:pt x="53" y="77"/>
                  </a:lnTo>
                  <a:lnTo>
                    <a:pt x="59" y="92"/>
                  </a:lnTo>
                  <a:lnTo>
                    <a:pt x="65" y="108"/>
                  </a:lnTo>
                  <a:lnTo>
                    <a:pt x="72" y="123"/>
                  </a:lnTo>
                  <a:lnTo>
                    <a:pt x="78" y="138"/>
                  </a:lnTo>
                  <a:lnTo>
                    <a:pt x="85" y="154"/>
                  </a:lnTo>
                  <a:lnTo>
                    <a:pt x="93" y="169"/>
                  </a:lnTo>
                  <a:lnTo>
                    <a:pt x="103" y="184"/>
                  </a:lnTo>
                  <a:lnTo>
                    <a:pt x="106" y="188"/>
                  </a:lnTo>
                  <a:lnTo>
                    <a:pt x="113" y="196"/>
                  </a:lnTo>
                  <a:lnTo>
                    <a:pt x="121" y="205"/>
                  </a:lnTo>
                  <a:lnTo>
                    <a:pt x="131" y="214"/>
                  </a:lnTo>
                  <a:lnTo>
                    <a:pt x="140" y="224"/>
                  </a:lnTo>
                  <a:lnTo>
                    <a:pt x="149" y="233"/>
                  </a:lnTo>
                  <a:lnTo>
                    <a:pt x="155" y="240"/>
                  </a:lnTo>
                  <a:lnTo>
                    <a:pt x="160" y="245"/>
                  </a:lnTo>
                  <a:lnTo>
                    <a:pt x="159" y="245"/>
                  </a:lnTo>
                  <a:lnTo>
                    <a:pt x="155" y="242"/>
                  </a:lnTo>
                  <a:lnTo>
                    <a:pt x="149" y="237"/>
                  </a:lnTo>
                  <a:lnTo>
                    <a:pt x="142" y="233"/>
                  </a:lnTo>
                  <a:lnTo>
                    <a:pt x="136" y="228"/>
                  </a:lnTo>
                  <a:lnTo>
                    <a:pt x="130" y="223"/>
                  </a:lnTo>
                  <a:lnTo>
                    <a:pt x="126" y="220"/>
                  </a:lnTo>
                  <a:lnTo>
                    <a:pt x="125" y="219"/>
                  </a:lnTo>
                  <a:lnTo>
                    <a:pt x="127" y="220"/>
                  </a:lnTo>
                  <a:lnTo>
                    <a:pt x="128" y="220"/>
                  </a:lnTo>
                  <a:lnTo>
                    <a:pt x="130" y="220"/>
                  </a:lnTo>
                  <a:lnTo>
                    <a:pt x="131" y="219"/>
                  </a:lnTo>
                  <a:lnTo>
                    <a:pt x="133" y="218"/>
                  </a:lnTo>
                  <a:lnTo>
                    <a:pt x="134" y="217"/>
                  </a:lnTo>
                  <a:lnTo>
                    <a:pt x="135" y="216"/>
                  </a:lnTo>
                  <a:lnTo>
                    <a:pt x="136" y="215"/>
                  </a:lnTo>
                  <a:lnTo>
                    <a:pt x="136" y="213"/>
                  </a:lnTo>
                  <a:lnTo>
                    <a:pt x="136" y="212"/>
                  </a:lnTo>
                  <a:lnTo>
                    <a:pt x="136" y="210"/>
                  </a:lnTo>
                  <a:lnTo>
                    <a:pt x="136" y="208"/>
                  </a:lnTo>
                  <a:lnTo>
                    <a:pt x="135" y="208"/>
                  </a:lnTo>
                  <a:lnTo>
                    <a:pt x="134" y="207"/>
                  </a:lnTo>
                  <a:lnTo>
                    <a:pt x="133" y="205"/>
                  </a:lnTo>
                  <a:lnTo>
                    <a:pt x="132" y="205"/>
                  </a:lnTo>
                  <a:lnTo>
                    <a:pt x="127" y="197"/>
                  </a:lnTo>
                  <a:lnTo>
                    <a:pt x="123" y="190"/>
                  </a:lnTo>
                  <a:lnTo>
                    <a:pt x="120" y="183"/>
                  </a:lnTo>
                  <a:lnTo>
                    <a:pt x="116" y="176"/>
                  </a:lnTo>
                  <a:lnTo>
                    <a:pt x="112" y="168"/>
                  </a:lnTo>
                  <a:lnTo>
                    <a:pt x="107" y="161"/>
                  </a:lnTo>
                  <a:lnTo>
                    <a:pt x="104" y="155"/>
                  </a:lnTo>
                  <a:lnTo>
                    <a:pt x="98" y="148"/>
                  </a:lnTo>
                  <a:lnTo>
                    <a:pt x="93" y="136"/>
                  </a:lnTo>
                  <a:lnTo>
                    <a:pt x="88" y="124"/>
                  </a:lnTo>
                  <a:lnTo>
                    <a:pt x="84" y="112"/>
                  </a:lnTo>
                  <a:lnTo>
                    <a:pt x="79" y="101"/>
                  </a:lnTo>
                  <a:lnTo>
                    <a:pt x="74" y="88"/>
                  </a:lnTo>
                  <a:lnTo>
                    <a:pt x="70" y="77"/>
                  </a:lnTo>
                  <a:lnTo>
                    <a:pt x="64" y="65"/>
                  </a:lnTo>
                  <a:lnTo>
                    <a:pt x="59" y="54"/>
                  </a:lnTo>
                  <a:lnTo>
                    <a:pt x="56" y="47"/>
                  </a:lnTo>
                  <a:lnTo>
                    <a:pt x="52" y="41"/>
                  </a:lnTo>
                  <a:lnTo>
                    <a:pt x="46" y="37"/>
                  </a:lnTo>
                  <a:lnTo>
                    <a:pt x="40" y="33"/>
                  </a:lnTo>
                  <a:lnTo>
                    <a:pt x="35" y="29"/>
                  </a:lnTo>
                  <a:lnTo>
                    <a:pt x="29" y="25"/>
                  </a:lnTo>
                  <a:lnTo>
                    <a:pt x="23" y="21"/>
                  </a:lnTo>
                  <a:lnTo>
                    <a:pt x="16" y="17"/>
                  </a:lnTo>
                  <a:lnTo>
                    <a:pt x="15" y="16"/>
                  </a:lnTo>
                  <a:lnTo>
                    <a:pt x="14" y="14"/>
                  </a:lnTo>
                  <a:lnTo>
                    <a:pt x="14" y="13"/>
                  </a:lnTo>
                  <a:lnTo>
                    <a:pt x="14" y="12"/>
                  </a:lnTo>
                  <a:lnTo>
                    <a:pt x="15" y="10"/>
                  </a:lnTo>
                  <a:lnTo>
                    <a:pt x="15" y="9"/>
                  </a:lnTo>
                  <a:lnTo>
                    <a:pt x="15" y="7"/>
                  </a:lnTo>
                  <a:lnTo>
                    <a:pt x="14" y="5"/>
                  </a:lnTo>
                  <a:lnTo>
                    <a:pt x="14" y="4"/>
                  </a:lnTo>
                  <a:lnTo>
                    <a:pt x="13" y="3"/>
                  </a:lnTo>
                  <a:lnTo>
                    <a:pt x="11" y="2"/>
                  </a:lnTo>
                  <a:lnTo>
                    <a:pt x="10" y="1"/>
                  </a:lnTo>
                  <a:lnTo>
                    <a:pt x="8" y="0"/>
                  </a:lnTo>
                  <a:lnTo>
                    <a:pt x="6" y="0"/>
                  </a:lnTo>
                  <a:lnTo>
                    <a:pt x="5" y="1"/>
                  </a:lnTo>
                  <a:lnTo>
                    <a:pt x="3" y="2"/>
                  </a:lnTo>
                  <a:lnTo>
                    <a:pt x="2" y="3"/>
                  </a:lnTo>
                  <a:lnTo>
                    <a:pt x="1" y="4"/>
                  </a:lnTo>
                  <a:lnTo>
                    <a:pt x="0" y="5"/>
                  </a:lnTo>
                  <a:lnTo>
                    <a:pt x="0" y="7"/>
                  </a:lnTo>
                  <a:lnTo>
                    <a:pt x="0" y="9"/>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4" name="Freeform 245"/>
            <p:cNvSpPr>
              <a:spLocks/>
            </p:cNvSpPr>
            <p:nvPr/>
          </p:nvSpPr>
          <p:spPr bwMode="auto">
            <a:xfrm>
              <a:off x="640" y="3110"/>
              <a:ext cx="77" cy="211"/>
            </a:xfrm>
            <a:custGeom>
              <a:avLst/>
              <a:gdLst>
                <a:gd name="T0" fmla="*/ 74 w 77"/>
                <a:gd name="T1" fmla="*/ 201 h 211"/>
                <a:gd name="T2" fmla="*/ 72 w 77"/>
                <a:gd name="T3" fmla="*/ 196 h 211"/>
                <a:gd name="T4" fmla="*/ 70 w 77"/>
                <a:gd name="T5" fmla="*/ 191 h 211"/>
                <a:gd name="T6" fmla="*/ 69 w 77"/>
                <a:gd name="T7" fmla="*/ 184 h 211"/>
                <a:gd name="T8" fmla="*/ 67 w 77"/>
                <a:gd name="T9" fmla="*/ 169 h 211"/>
                <a:gd name="T10" fmla="*/ 66 w 77"/>
                <a:gd name="T11" fmla="*/ 145 h 211"/>
                <a:gd name="T12" fmla="*/ 66 w 77"/>
                <a:gd name="T13" fmla="*/ 120 h 211"/>
                <a:gd name="T14" fmla="*/ 67 w 77"/>
                <a:gd name="T15" fmla="*/ 95 h 211"/>
                <a:gd name="T16" fmla="*/ 67 w 77"/>
                <a:gd name="T17" fmla="*/ 73 h 211"/>
                <a:gd name="T18" fmla="*/ 59 w 77"/>
                <a:gd name="T19" fmla="*/ 53 h 211"/>
                <a:gd name="T20" fmla="*/ 46 w 77"/>
                <a:gd name="T21" fmla="*/ 38 h 211"/>
                <a:gd name="T22" fmla="*/ 28 w 77"/>
                <a:gd name="T23" fmla="*/ 27 h 211"/>
                <a:gd name="T24" fmla="*/ 18 w 77"/>
                <a:gd name="T25" fmla="*/ 20 h 211"/>
                <a:gd name="T26" fmla="*/ 13 w 77"/>
                <a:gd name="T27" fmla="*/ 16 h 211"/>
                <a:gd name="T28" fmla="*/ 11 w 77"/>
                <a:gd name="T29" fmla="*/ 11 h 211"/>
                <a:gd name="T30" fmla="*/ 8 w 77"/>
                <a:gd name="T31" fmla="*/ 5 h 211"/>
                <a:gd name="T32" fmla="*/ 6 w 77"/>
                <a:gd name="T33" fmla="*/ 1 h 211"/>
                <a:gd name="T34" fmla="*/ 5 w 77"/>
                <a:gd name="T35" fmla="*/ 0 h 211"/>
                <a:gd name="T36" fmla="*/ 4 w 77"/>
                <a:gd name="T37" fmla="*/ 0 h 211"/>
                <a:gd name="T38" fmla="*/ 2 w 77"/>
                <a:gd name="T39" fmla="*/ 1 h 211"/>
                <a:gd name="T40" fmla="*/ 1 w 77"/>
                <a:gd name="T41" fmla="*/ 2 h 211"/>
                <a:gd name="T42" fmla="*/ 0 w 77"/>
                <a:gd name="T43" fmla="*/ 3 h 211"/>
                <a:gd name="T44" fmla="*/ 0 w 77"/>
                <a:gd name="T45" fmla="*/ 5 h 211"/>
                <a:gd name="T46" fmla="*/ 1 w 77"/>
                <a:gd name="T47" fmla="*/ 6 h 211"/>
                <a:gd name="T48" fmla="*/ 4 w 77"/>
                <a:gd name="T49" fmla="*/ 13 h 211"/>
                <a:gd name="T50" fmla="*/ 8 w 77"/>
                <a:gd name="T51" fmla="*/ 21 h 211"/>
                <a:gd name="T52" fmla="*/ 13 w 77"/>
                <a:gd name="T53" fmla="*/ 28 h 211"/>
                <a:gd name="T54" fmla="*/ 20 w 77"/>
                <a:gd name="T55" fmla="*/ 32 h 211"/>
                <a:gd name="T56" fmla="*/ 36 w 77"/>
                <a:gd name="T57" fmla="*/ 40 h 211"/>
                <a:gd name="T58" fmla="*/ 49 w 77"/>
                <a:gd name="T59" fmla="*/ 53 h 211"/>
                <a:gd name="T60" fmla="*/ 58 w 77"/>
                <a:gd name="T61" fmla="*/ 69 h 211"/>
                <a:gd name="T62" fmla="*/ 61 w 77"/>
                <a:gd name="T63" fmla="*/ 88 h 211"/>
                <a:gd name="T64" fmla="*/ 59 w 77"/>
                <a:gd name="T65" fmla="*/ 112 h 211"/>
                <a:gd name="T66" fmla="*/ 58 w 77"/>
                <a:gd name="T67" fmla="*/ 136 h 211"/>
                <a:gd name="T68" fmla="*/ 59 w 77"/>
                <a:gd name="T69" fmla="*/ 158 h 211"/>
                <a:gd name="T70" fmla="*/ 61 w 77"/>
                <a:gd name="T71" fmla="*/ 182 h 211"/>
                <a:gd name="T72" fmla="*/ 62 w 77"/>
                <a:gd name="T73" fmla="*/ 189 h 211"/>
                <a:gd name="T74" fmla="*/ 64 w 77"/>
                <a:gd name="T75" fmla="*/ 196 h 211"/>
                <a:gd name="T76" fmla="*/ 66 w 77"/>
                <a:gd name="T77" fmla="*/ 201 h 211"/>
                <a:gd name="T78" fmla="*/ 70 w 77"/>
                <a:gd name="T79" fmla="*/ 208 h 211"/>
                <a:gd name="T80" fmla="*/ 71 w 77"/>
                <a:gd name="T81" fmla="*/ 210 h 211"/>
                <a:gd name="T82" fmla="*/ 72 w 77"/>
                <a:gd name="T83" fmla="*/ 210 h 211"/>
                <a:gd name="T84" fmla="*/ 74 w 77"/>
                <a:gd name="T85" fmla="*/ 210 h 211"/>
                <a:gd name="T86" fmla="*/ 76 w 77"/>
                <a:gd name="T87" fmla="*/ 208 h 211"/>
                <a:gd name="T88" fmla="*/ 76 w 77"/>
                <a:gd name="T89" fmla="*/ 206 h 211"/>
                <a:gd name="T90" fmla="*/ 76 w 77"/>
                <a:gd name="T91" fmla="*/ 204 h 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
                <a:gd name="T139" fmla="*/ 0 h 211"/>
                <a:gd name="T140" fmla="*/ 77 w 77"/>
                <a:gd name="T141" fmla="*/ 211 h 2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 h="211">
                  <a:moveTo>
                    <a:pt x="76" y="204"/>
                  </a:moveTo>
                  <a:lnTo>
                    <a:pt x="74" y="201"/>
                  </a:lnTo>
                  <a:lnTo>
                    <a:pt x="73" y="199"/>
                  </a:lnTo>
                  <a:lnTo>
                    <a:pt x="72" y="196"/>
                  </a:lnTo>
                  <a:lnTo>
                    <a:pt x="71" y="194"/>
                  </a:lnTo>
                  <a:lnTo>
                    <a:pt x="70" y="191"/>
                  </a:lnTo>
                  <a:lnTo>
                    <a:pt x="70" y="187"/>
                  </a:lnTo>
                  <a:lnTo>
                    <a:pt x="69" y="184"/>
                  </a:lnTo>
                  <a:lnTo>
                    <a:pt x="69" y="181"/>
                  </a:lnTo>
                  <a:lnTo>
                    <a:pt x="67" y="169"/>
                  </a:lnTo>
                  <a:lnTo>
                    <a:pt x="66" y="157"/>
                  </a:lnTo>
                  <a:lnTo>
                    <a:pt x="66" y="145"/>
                  </a:lnTo>
                  <a:lnTo>
                    <a:pt x="66" y="133"/>
                  </a:lnTo>
                  <a:lnTo>
                    <a:pt x="66" y="120"/>
                  </a:lnTo>
                  <a:lnTo>
                    <a:pt x="67" y="108"/>
                  </a:lnTo>
                  <a:lnTo>
                    <a:pt x="67" y="95"/>
                  </a:lnTo>
                  <a:lnTo>
                    <a:pt x="68" y="84"/>
                  </a:lnTo>
                  <a:lnTo>
                    <a:pt x="67" y="73"/>
                  </a:lnTo>
                  <a:lnTo>
                    <a:pt x="65" y="63"/>
                  </a:lnTo>
                  <a:lnTo>
                    <a:pt x="59" y="53"/>
                  </a:lnTo>
                  <a:lnTo>
                    <a:pt x="53" y="46"/>
                  </a:lnTo>
                  <a:lnTo>
                    <a:pt x="46" y="38"/>
                  </a:lnTo>
                  <a:lnTo>
                    <a:pt x="37" y="32"/>
                  </a:lnTo>
                  <a:lnTo>
                    <a:pt x="28" y="27"/>
                  </a:lnTo>
                  <a:lnTo>
                    <a:pt x="19" y="22"/>
                  </a:lnTo>
                  <a:lnTo>
                    <a:pt x="18" y="20"/>
                  </a:lnTo>
                  <a:lnTo>
                    <a:pt x="15" y="18"/>
                  </a:lnTo>
                  <a:lnTo>
                    <a:pt x="13" y="16"/>
                  </a:lnTo>
                  <a:lnTo>
                    <a:pt x="12" y="13"/>
                  </a:lnTo>
                  <a:lnTo>
                    <a:pt x="11" y="11"/>
                  </a:lnTo>
                  <a:lnTo>
                    <a:pt x="10" y="8"/>
                  </a:lnTo>
                  <a:lnTo>
                    <a:pt x="8" y="5"/>
                  </a:lnTo>
                  <a:lnTo>
                    <a:pt x="7" y="2"/>
                  </a:lnTo>
                  <a:lnTo>
                    <a:pt x="6" y="1"/>
                  </a:lnTo>
                  <a:lnTo>
                    <a:pt x="5" y="1"/>
                  </a:lnTo>
                  <a:lnTo>
                    <a:pt x="5" y="0"/>
                  </a:lnTo>
                  <a:lnTo>
                    <a:pt x="4" y="0"/>
                  </a:lnTo>
                  <a:lnTo>
                    <a:pt x="3" y="0"/>
                  </a:lnTo>
                  <a:lnTo>
                    <a:pt x="2" y="1"/>
                  </a:lnTo>
                  <a:lnTo>
                    <a:pt x="1" y="1"/>
                  </a:lnTo>
                  <a:lnTo>
                    <a:pt x="1" y="2"/>
                  </a:lnTo>
                  <a:lnTo>
                    <a:pt x="0" y="2"/>
                  </a:lnTo>
                  <a:lnTo>
                    <a:pt x="0" y="3"/>
                  </a:lnTo>
                  <a:lnTo>
                    <a:pt x="0" y="4"/>
                  </a:lnTo>
                  <a:lnTo>
                    <a:pt x="0" y="5"/>
                  </a:lnTo>
                  <a:lnTo>
                    <a:pt x="0" y="6"/>
                  </a:lnTo>
                  <a:lnTo>
                    <a:pt x="1" y="6"/>
                  </a:lnTo>
                  <a:lnTo>
                    <a:pt x="3" y="10"/>
                  </a:lnTo>
                  <a:lnTo>
                    <a:pt x="4" y="13"/>
                  </a:lnTo>
                  <a:lnTo>
                    <a:pt x="6" y="17"/>
                  </a:lnTo>
                  <a:lnTo>
                    <a:pt x="8" y="21"/>
                  </a:lnTo>
                  <a:lnTo>
                    <a:pt x="11" y="25"/>
                  </a:lnTo>
                  <a:lnTo>
                    <a:pt x="13" y="28"/>
                  </a:lnTo>
                  <a:lnTo>
                    <a:pt x="16" y="30"/>
                  </a:lnTo>
                  <a:lnTo>
                    <a:pt x="20" y="32"/>
                  </a:lnTo>
                  <a:lnTo>
                    <a:pt x="28" y="35"/>
                  </a:lnTo>
                  <a:lnTo>
                    <a:pt x="36" y="40"/>
                  </a:lnTo>
                  <a:lnTo>
                    <a:pt x="43" y="46"/>
                  </a:lnTo>
                  <a:lnTo>
                    <a:pt x="49" y="53"/>
                  </a:lnTo>
                  <a:lnTo>
                    <a:pt x="55" y="61"/>
                  </a:lnTo>
                  <a:lnTo>
                    <a:pt x="58" y="69"/>
                  </a:lnTo>
                  <a:lnTo>
                    <a:pt x="61" y="78"/>
                  </a:lnTo>
                  <a:lnTo>
                    <a:pt x="61" y="88"/>
                  </a:lnTo>
                  <a:lnTo>
                    <a:pt x="60" y="100"/>
                  </a:lnTo>
                  <a:lnTo>
                    <a:pt x="59" y="112"/>
                  </a:lnTo>
                  <a:lnTo>
                    <a:pt x="59" y="123"/>
                  </a:lnTo>
                  <a:lnTo>
                    <a:pt x="58" y="136"/>
                  </a:lnTo>
                  <a:lnTo>
                    <a:pt x="58" y="147"/>
                  </a:lnTo>
                  <a:lnTo>
                    <a:pt x="59" y="158"/>
                  </a:lnTo>
                  <a:lnTo>
                    <a:pt x="60" y="170"/>
                  </a:lnTo>
                  <a:lnTo>
                    <a:pt x="61" y="182"/>
                  </a:lnTo>
                  <a:lnTo>
                    <a:pt x="61" y="185"/>
                  </a:lnTo>
                  <a:lnTo>
                    <a:pt x="62" y="189"/>
                  </a:lnTo>
                  <a:lnTo>
                    <a:pt x="63" y="192"/>
                  </a:lnTo>
                  <a:lnTo>
                    <a:pt x="64" y="196"/>
                  </a:lnTo>
                  <a:lnTo>
                    <a:pt x="65" y="199"/>
                  </a:lnTo>
                  <a:lnTo>
                    <a:pt x="66" y="201"/>
                  </a:lnTo>
                  <a:lnTo>
                    <a:pt x="68" y="205"/>
                  </a:lnTo>
                  <a:lnTo>
                    <a:pt x="70" y="208"/>
                  </a:lnTo>
                  <a:lnTo>
                    <a:pt x="70" y="209"/>
                  </a:lnTo>
                  <a:lnTo>
                    <a:pt x="71" y="210"/>
                  </a:lnTo>
                  <a:lnTo>
                    <a:pt x="72" y="210"/>
                  </a:lnTo>
                  <a:lnTo>
                    <a:pt x="73" y="210"/>
                  </a:lnTo>
                  <a:lnTo>
                    <a:pt x="74" y="210"/>
                  </a:lnTo>
                  <a:lnTo>
                    <a:pt x="75" y="209"/>
                  </a:lnTo>
                  <a:lnTo>
                    <a:pt x="76" y="208"/>
                  </a:lnTo>
                  <a:lnTo>
                    <a:pt x="76" y="207"/>
                  </a:lnTo>
                  <a:lnTo>
                    <a:pt x="76" y="206"/>
                  </a:lnTo>
                  <a:lnTo>
                    <a:pt x="76" y="205"/>
                  </a:lnTo>
                  <a:lnTo>
                    <a:pt x="76" y="20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5" name="Freeform 246"/>
            <p:cNvSpPr>
              <a:spLocks/>
            </p:cNvSpPr>
            <p:nvPr/>
          </p:nvSpPr>
          <p:spPr bwMode="auto">
            <a:xfrm>
              <a:off x="675" y="3061"/>
              <a:ext cx="42" cy="76"/>
            </a:xfrm>
            <a:custGeom>
              <a:avLst/>
              <a:gdLst>
                <a:gd name="T0" fmla="*/ 6 w 42"/>
                <a:gd name="T1" fmla="*/ 68 h 76"/>
                <a:gd name="T2" fmla="*/ 6 w 42"/>
                <a:gd name="T3" fmla="*/ 63 h 76"/>
                <a:gd name="T4" fmla="*/ 7 w 42"/>
                <a:gd name="T5" fmla="*/ 57 h 76"/>
                <a:gd name="T6" fmla="*/ 9 w 42"/>
                <a:gd name="T7" fmla="*/ 51 h 76"/>
                <a:gd name="T8" fmla="*/ 11 w 42"/>
                <a:gd name="T9" fmla="*/ 44 h 76"/>
                <a:gd name="T10" fmla="*/ 18 w 42"/>
                <a:gd name="T11" fmla="*/ 39 h 76"/>
                <a:gd name="T12" fmla="*/ 26 w 42"/>
                <a:gd name="T13" fmla="*/ 34 h 76"/>
                <a:gd name="T14" fmla="*/ 34 w 42"/>
                <a:gd name="T15" fmla="*/ 29 h 76"/>
                <a:gd name="T16" fmla="*/ 40 w 42"/>
                <a:gd name="T17" fmla="*/ 21 h 76"/>
                <a:gd name="T18" fmla="*/ 41 w 42"/>
                <a:gd name="T19" fmla="*/ 19 h 76"/>
                <a:gd name="T20" fmla="*/ 41 w 42"/>
                <a:gd name="T21" fmla="*/ 18 h 76"/>
                <a:gd name="T22" fmla="*/ 39 w 42"/>
                <a:gd name="T23" fmla="*/ 14 h 76"/>
                <a:gd name="T24" fmla="*/ 39 w 42"/>
                <a:gd name="T25" fmla="*/ 11 h 76"/>
                <a:gd name="T26" fmla="*/ 38 w 42"/>
                <a:gd name="T27" fmla="*/ 9 h 76"/>
                <a:gd name="T28" fmla="*/ 37 w 42"/>
                <a:gd name="T29" fmla="*/ 6 h 76"/>
                <a:gd name="T30" fmla="*/ 36 w 42"/>
                <a:gd name="T31" fmla="*/ 3 h 76"/>
                <a:gd name="T32" fmla="*/ 35 w 42"/>
                <a:gd name="T33" fmla="*/ 2 h 76"/>
                <a:gd name="T34" fmla="*/ 35 w 42"/>
                <a:gd name="T35" fmla="*/ 1 h 76"/>
                <a:gd name="T36" fmla="*/ 34 w 42"/>
                <a:gd name="T37" fmla="*/ 0 h 76"/>
                <a:gd name="T38" fmla="*/ 32 w 42"/>
                <a:gd name="T39" fmla="*/ 0 h 76"/>
                <a:gd name="T40" fmla="*/ 31 w 42"/>
                <a:gd name="T41" fmla="*/ 1 h 76"/>
                <a:gd name="T42" fmla="*/ 31 w 42"/>
                <a:gd name="T43" fmla="*/ 2 h 76"/>
                <a:gd name="T44" fmla="*/ 30 w 42"/>
                <a:gd name="T45" fmla="*/ 4 h 76"/>
                <a:gd name="T46" fmla="*/ 30 w 42"/>
                <a:gd name="T47" fmla="*/ 6 h 76"/>
                <a:gd name="T48" fmla="*/ 31 w 42"/>
                <a:gd name="T49" fmla="*/ 9 h 76"/>
                <a:gd name="T50" fmla="*/ 31 w 42"/>
                <a:gd name="T51" fmla="*/ 11 h 76"/>
                <a:gd name="T52" fmla="*/ 32 w 42"/>
                <a:gd name="T53" fmla="*/ 14 h 76"/>
                <a:gd name="T54" fmla="*/ 35 w 42"/>
                <a:gd name="T55" fmla="*/ 19 h 76"/>
                <a:gd name="T56" fmla="*/ 32 w 42"/>
                <a:gd name="T57" fmla="*/ 20 h 76"/>
                <a:gd name="T58" fmla="*/ 27 w 42"/>
                <a:gd name="T59" fmla="*/ 26 h 76"/>
                <a:gd name="T60" fmla="*/ 20 w 42"/>
                <a:gd name="T61" fmla="*/ 29 h 76"/>
                <a:gd name="T62" fmla="*/ 13 w 42"/>
                <a:gd name="T63" fmla="*/ 34 h 76"/>
                <a:gd name="T64" fmla="*/ 7 w 42"/>
                <a:gd name="T65" fmla="*/ 39 h 76"/>
                <a:gd name="T66" fmla="*/ 3 w 42"/>
                <a:gd name="T67" fmla="*/ 46 h 76"/>
                <a:gd name="T68" fmla="*/ 1 w 42"/>
                <a:gd name="T69" fmla="*/ 54 h 76"/>
                <a:gd name="T70" fmla="*/ 0 w 42"/>
                <a:gd name="T71" fmla="*/ 63 h 76"/>
                <a:gd name="T72" fmla="*/ 0 w 42"/>
                <a:gd name="T73" fmla="*/ 71 h 76"/>
                <a:gd name="T74" fmla="*/ 0 w 42"/>
                <a:gd name="T75" fmla="*/ 72 h 76"/>
                <a:gd name="T76" fmla="*/ 1 w 42"/>
                <a:gd name="T77" fmla="*/ 73 h 76"/>
                <a:gd name="T78" fmla="*/ 2 w 42"/>
                <a:gd name="T79" fmla="*/ 75 h 76"/>
                <a:gd name="T80" fmla="*/ 4 w 42"/>
                <a:gd name="T81" fmla="*/ 75 h 76"/>
                <a:gd name="T82" fmla="*/ 6 w 42"/>
                <a:gd name="T83" fmla="*/ 73 h 76"/>
                <a:gd name="T84" fmla="*/ 6 w 42"/>
                <a:gd name="T85" fmla="*/ 71 h 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
                <a:gd name="T130" fmla="*/ 0 h 76"/>
                <a:gd name="T131" fmla="*/ 42 w 42"/>
                <a:gd name="T132" fmla="*/ 76 h 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 h="76">
                  <a:moveTo>
                    <a:pt x="6" y="71"/>
                  </a:moveTo>
                  <a:lnTo>
                    <a:pt x="6" y="68"/>
                  </a:lnTo>
                  <a:lnTo>
                    <a:pt x="6" y="65"/>
                  </a:lnTo>
                  <a:lnTo>
                    <a:pt x="6" y="63"/>
                  </a:lnTo>
                  <a:lnTo>
                    <a:pt x="7" y="60"/>
                  </a:lnTo>
                  <a:lnTo>
                    <a:pt x="7" y="57"/>
                  </a:lnTo>
                  <a:lnTo>
                    <a:pt x="8" y="54"/>
                  </a:lnTo>
                  <a:lnTo>
                    <a:pt x="9" y="51"/>
                  </a:lnTo>
                  <a:lnTo>
                    <a:pt x="10" y="49"/>
                  </a:lnTo>
                  <a:lnTo>
                    <a:pt x="11" y="44"/>
                  </a:lnTo>
                  <a:lnTo>
                    <a:pt x="14" y="41"/>
                  </a:lnTo>
                  <a:lnTo>
                    <a:pt x="18" y="39"/>
                  </a:lnTo>
                  <a:lnTo>
                    <a:pt x="22" y="36"/>
                  </a:lnTo>
                  <a:lnTo>
                    <a:pt x="26" y="34"/>
                  </a:lnTo>
                  <a:lnTo>
                    <a:pt x="30" y="32"/>
                  </a:lnTo>
                  <a:lnTo>
                    <a:pt x="34" y="29"/>
                  </a:lnTo>
                  <a:lnTo>
                    <a:pt x="37" y="26"/>
                  </a:lnTo>
                  <a:lnTo>
                    <a:pt x="40" y="21"/>
                  </a:lnTo>
                  <a:lnTo>
                    <a:pt x="40" y="20"/>
                  </a:lnTo>
                  <a:lnTo>
                    <a:pt x="41" y="19"/>
                  </a:lnTo>
                  <a:lnTo>
                    <a:pt x="41" y="18"/>
                  </a:lnTo>
                  <a:lnTo>
                    <a:pt x="40" y="18"/>
                  </a:lnTo>
                  <a:lnTo>
                    <a:pt x="39" y="14"/>
                  </a:lnTo>
                  <a:lnTo>
                    <a:pt x="39" y="13"/>
                  </a:lnTo>
                  <a:lnTo>
                    <a:pt x="39" y="11"/>
                  </a:lnTo>
                  <a:lnTo>
                    <a:pt x="38" y="11"/>
                  </a:lnTo>
                  <a:lnTo>
                    <a:pt x="38" y="9"/>
                  </a:lnTo>
                  <a:lnTo>
                    <a:pt x="37" y="8"/>
                  </a:lnTo>
                  <a:lnTo>
                    <a:pt x="37" y="6"/>
                  </a:lnTo>
                  <a:lnTo>
                    <a:pt x="36" y="4"/>
                  </a:lnTo>
                  <a:lnTo>
                    <a:pt x="36" y="3"/>
                  </a:lnTo>
                  <a:lnTo>
                    <a:pt x="36" y="2"/>
                  </a:lnTo>
                  <a:lnTo>
                    <a:pt x="35" y="2"/>
                  </a:lnTo>
                  <a:lnTo>
                    <a:pt x="35" y="1"/>
                  </a:lnTo>
                  <a:lnTo>
                    <a:pt x="35" y="0"/>
                  </a:lnTo>
                  <a:lnTo>
                    <a:pt x="34" y="0"/>
                  </a:lnTo>
                  <a:lnTo>
                    <a:pt x="33" y="0"/>
                  </a:lnTo>
                  <a:lnTo>
                    <a:pt x="32" y="0"/>
                  </a:lnTo>
                  <a:lnTo>
                    <a:pt x="31" y="0"/>
                  </a:lnTo>
                  <a:lnTo>
                    <a:pt x="31" y="1"/>
                  </a:lnTo>
                  <a:lnTo>
                    <a:pt x="31" y="2"/>
                  </a:lnTo>
                  <a:lnTo>
                    <a:pt x="30" y="3"/>
                  </a:lnTo>
                  <a:lnTo>
                    <a:pt x="30" y="4"/>
                  </a:lnTo>
                  <a:lnTo>
                    <a:pt x="30" y="6"/>
                  </a:lnTo>
                  <a:lnTo>
                    <a:pt x="31" y="7"/>
                  </a:lnTo>
                  <a:lnTo>
                    <a:pt x="31" y="9"/>
                  </a:lnTo>
                  <a:lnTo>
                    <a:pt x="31" y="10"/>
                  </a:lnTo>
                  <a:lnTo>
                    <a:pt x="31" y="11"/>
                  </a:lnTo>
                  <a:lnTo>
                    <a:pt x="32" y="13"/>
                  </a:lnTo>
                  <a:lnTo>
                    <a:pt x="32" y="14"/>
                  </a:lnTo>
                  <a:lnTo>
                    <a:pt x="33" y="15"/>
                  </a:lnTo>
                  <a:lnTo>
                    <a:pt x="35" y="19"/>
                  </a:lnTo>
                  <a:lnTo>
                    <a:pt x="35" y="17"/>
                  </a:lnTo>
                  <a:lnTo>
                    <a:pt x="32" y="20"/>
                  </a:lnTo>
                  <a:lnTo>
                    <a:pt x="30" y="23"/>
                  </a:lnTo>
                  <a:lnTo>
                    <a:pt x="27" y="26"/>
                  </a:lnTo>
                  <a:lnTo>
                    <a:pt x="23" y="27"/>
                  </a:lnTo>
                  <a:lnTo>
                    <a:pt x="20" y="29"/>
                  </a:lnTo>
                  <a:lnTo>
                    <a:pt x="16" y="32"/>
                  </a:lnTo>
                  <a:lnTo>
                    <a:pt x="13" y="34"/>
                  </a:lnTo>
                  <a:lnTo>
                    <a:pt x="10" y="36"/>
                  </a:lnTo>
                  <a:lnTo>
                    <a:pt x="7" y="39"/>
                  </a:lnTo>
                  <a:lnTo>
                    <a:pt x="5" y="42"/>
                  </a:lnTo>
                  <a:lnTo>
                    <a:pt x="3" y="46"/>
                  </a:lnTo>
                  <a:lnTo>
                    <a:pt x="2" y="49"/>
                  </a:lnTo>
                  <a:lnTo>
                    <a:pt x="1" y="54"/>
                  </a:lnTo>
                  <a:lnTo>
                    <a:pt x="1" y="58"/>
                  </a:lnTo>
                  <a:lnTo>
                    <a:pt x="0" y="63"/>
                  </a:lnTo>
                  <a:lnTo>
                    <a:pt x="0" y="67"/>
                  </a:lnTo>
                  <a:lnTo>
                    <a:pt x="0" y="71"/>
                  </a:lnTo>
                  <a:lnTo>
                    <a:pt x="0" y="72"/>
                  </a:lnTo>
                  <a:lnTo>
                    <a:pt x="0" y="73"/>
                  </a:lnTo>
                  <a:lnTo>
                    <a:pt x="1" y="73"/>
                  </a:lnTo>
                  <a:lnTo>
                    <a:pt x="2" y="74"/>
                  </a:lnTo>
                  <a:lnTo>
                    <a:pt x="2" y="75"/>
                  </a:lnTo>
                  <a:lnTo>
                    <a:pt x="3" y="75"/>
                  </a:lnTo>
                  <a:lnTo>
                    <a:pt x="4" y="75"/>
                  </a:lnTo>
                  <a:lnTo>
                    <a:pt x="5" y="74"/>
                  </a:lnTo>
                  <a:lnTo>
                    <a:pt x="6" y="73"/>
                  </a:lnTo>
                  <a:lnTo>
                    <a:pt x="6" y="72"/>
                  </a:lnTo>
                  <a:lnTo>
                    <a:pt x="6" y="7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6" name="Freeform 247"/>
            <p:cNvSpPr>
              <a:spLocks/>
            </p:cNvSpPr>
            <p:nvPr/>
          </p:nvSpPr>
          <p:spPr bwMode="auto">
            <a:xfrm>
              <a:off x="540" y="2871"/>
              <a:ext cx="2" cy="18"/>
            </a:xfrm>
            <a:custGeom>
              <a:avLst/>
              <a:gdLst>
                <a:gd name="T0" fmla="*/ 1 w 2"/>
                <a:gd name="T1" fmla="*/ 16 h 18"/>
                <a:gd name="T2" fmla="*/ 0 w 2"/>
                <a:gd name="T3" fmla="*/ 14 h 18"/>
                <a:gd name="T4" fmla="*/ 0 w 2"/>
                <a:gd name="T5" fmla="*/ 13 h 18"/>
                <a:gd name="T6" fmla="*/ 0 w 2"/>
                <a:gd name="T7" fmla="*/ 11 h 18"/>
                <a:gd name="T8" fmla="*/ 0 w 2"/>
                <a:gd name="T9" fmla="*/ 9 h 18"/>
                <a:gd name="T10" fmla="*/ 0 w 2"/>
                <a:gd name="T11" fmla="*/ 7 h 18"/>
                <a:gd name="T12" fmla="*/ 0 w 2"/>
                <a:gd name="T13" fmla="*/ 5 h 18"/>
                <a:gd name="T14" fmla="*/ 0 w 2"/>
                <a:gd name="T15" fmla="*/ 3 h 18"/>
                <a:gd name="T16" fmla="*/ 0 w 2"/>
                <a:gd name="T17" fmla="*/ 1 h 18"/>
                <a:gd name="T18" fmla="*/ 0 w 2"/>
                <a:gd name="T19" fmla="*/ 1 h 18"/>
                <a:gd name="T20" fmla="*/ 0 w 2"/>
                <a:gd name="T21" fmla="*/ 0 h 18"/>
                <a:gd name="T22" fmla="*/ 0 w 2"/>
                <a:gd name="T23" fmla="*/ 0 h 18"/>
                <a:gd name="T24" fmla="*/ 0 w 2"/>
                <a:gd name="T25" fmla="*/ 0 h 18"/>
                <a:gd name="T26" fmla="*/ 0 w 2"/>
                <a:gd name="T27" fmla="*/ 0 h 18"/>
                <a:gd name="T28" fmla="*/ 0 w 2"/>
                <a:gd name="T29" fmla="*/ 1 h 18"/>
                <a:gd name="T30" fmla="*/ 0 w 2"/>
                <a:gd name="T31" fmla="*/ 3 h 18"/>
                <a:gd name="T32" fmla="*/ 1 w 2"/>
                <a:gd name="T33" fmla="*/ 4 h 18"/>
                <a:gd name="T34" fmla="*/ 1 w 2"/>
                <a:gd name="T35" fmla="*/ 6 h 18"/>
                <a:gd name="T36" fmla="*/ 1 w 2"/>
                <a:gd name="T37" fmla="*/ 8 h 18"/>
                <a:gd name="T38" fmla="*/ 1 w 2"/>
                <a:gd name="T39" fmla="*/ 9 h 18"/>
                <a:gd name="T40" fmla="*/ 1 w 2"/>
                <a:gd name="T41" fmla="*/ 11 h 18"/>
                <a:gd name="T42" fmla="*/ 1 w 2"/>
                <a:gd name="T43" fmla="*/ 13 h 18"/>
                <a:gd name="T44" fmla="*/ 1 w 2"/>
                <a:gd name="T45" fmla="*/ 15 h 18"/>
                <a:gd name="T46" fmla="*/ 1 w 2"/>
                <a:gd name="T47" fmla="*/ 16 h 18"/>
                <a:gd name="T48" fmla="*/ 1 w 2"/>
                <a:gd name="T49" fmla="*/ 16 h 18"/>
                <a:gd name="T50" fmla="*/ 1 w 2"/>
                <a:gd name="T51" fmla="*/ 16 h 18"/>
                <a:gd name="T52" fmla="*/ 1 w 2"/>
                <a:gd name="T53" fmla="*/ 17 h 18"/>
                <a:gd name="T54" fmla="*/ 1 w 2"/>
                <a:gd name="T55" fmla="*/ 17 h 18"/>
                <a:gd name="T56" fmla="*/ 1 w 2"/>
                <a:gd name="T57" fmla="*/ 17 h 18"/>
                <a:gd name="T58" fmla="*/ 1 w 2"/>
                <a:gd name="T59" fmla="*/ 16 h 18"/>
                <a:gd name="T60" fmla="*/ 1 w 2"/>
                <a:gd name="T61" fmla="*/ 16 h 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
                <a:gd name="T94" fmla="*/ 0 h 18"/>
                <a:gd name="T95" fmla="*/ 2 w 2"/>
                <a:gd name="T96" fmla="*/ 18 h 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 h="18">
                  <a:moveTo>
                    <a:pt x="1" y="16"/>
                  </a:moveTo>
                  <a:lnTo>
                    <a:pt x="0" y="14"/>
                  </a:lnTo>
                  <a:lnTo>
                    <a:pt x="0" y="13"/>
                  </a:lnTo>
                  <a:lnTo>
                    <a:pt x="0" y="11"/>
                  </a:lnTo>
                  <a:lnTo>
                    <a:pt x="0" y="9"/>
                  </a:lnTo>
                  <a:lnTo>
                    <a:pt x="0" y="7"/>
                  </a:lnTo>
                  <a:lnTo>
                    <a:pt x="0" y="5"/>
                  </a:lnTo>
                  <a:lnTo>
                    <a:pt x="0" y="3"/>
                  </a:lnTo>
                  <a:lnTo>
                    <a:pt x="0" y="1"/>
                  </a:lnTo>
                  <a:lnTo>
                    <a:pt x="0" y="0"/>
                  </a:lnTo>
                  <a:lnTo>
                    <a:pt x="0" y="1"/>
                  </a:lnTo>
                  <a:lnTo>
                    <a:pt x="0" y="3"/>
                  </a:lnTo>
                  <a:lnTo>
                    <a:pt x="1" y="4"/>
                  </a:lnTo>
                  <a:lnTo>
                    <a:pt x="1" y="6"/>
                  </a:lnTo>
                  <a:lnTo>
                    <a:pt x="1" y="8"/>
                  </a:lnTo>
                  <a:lnTo>
                    <a:pt x="1" y="9"/>
                  </a:lnTo>
                  <a:lnTo>
                    <a:pt x="1" y="11"/>
                  </a:lnTo>
                  <a:lnTo>
                    <a:pt x="1" y="13"/>
                  </a:lnTo>
                  <a:lnTo>
                    <a:pt x="1" y="15"/>
                  </a:lnTo>
                  <a:lnTo>
                    <a:pt x="1" y="16"/>
                  </a:lnTo>
                  <a:lnTo>
                    <a:pt x="1" y="17"/>
                  </a:lnTo>
                  <a:lnTo>
                    <a:pt x="1" y="1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7" name="Freeform 248"/>
            <p:cNvSpPr>
              <a:spLocks/>
            </p:cNvSpPr>
            <p:nvPr/>
          </p:nvSpPr>
          <p:spPr bwMode="auto">
            <a:xfrm>
              <a:off x="627" y="3183"/>
              <a:ext cx="31" cy="17"/>
            </a:xfrm>
            <a:custGeom>
              <a:avLst/>
              <a:gdLst>
                <a:gd name="T0" fmla="*/ 1 w 31"/>
                <a:gd name="T1" fmla="*/ 12 h 17"/>
                <a:gd name="T2" fmla="*/ 2 w 31"/>
                <a:gd name="T3" fmla="*/ 13 h 17"/>
                <a:gd name="T4" fmla="*/ 3 w 31"/>
                <a:gd name="T5" fmla="*/ 13 h 17"/>
                <a:gd name="T6" fmla="*/ 4 w 31"/>
                <a:gd name="T7" fmla="*/ 14 h 17"/>
                <a:gd name="T8" fmla="*/ 5 w 31"/>
                <a:gd name="T9" fmla="*/ 14 h 17"/>
                <a:gd name="T10" fmla="*/ 6 w 31"/>
                <a:gd name="T11" fmla="*/ 15 h 17"/>
                <a:gd name="T12" fmla="*/ 7 w 31"/>
                <a:gd name="T13" fmla="*/ 15 h 17"/>
                <a:gd name="T14" fmla="*/ 8 w 31"/>
                <a:gd name="T15" fmla="*/ 15 h 17"/>
                <a:gd name="T16" fmla="*/ 9 w 31"/>
                <a:gd name="T17" fmla="*/ 15 h 17"/>
                <a:gd name="T18" fmla="*/ 13 w 31"/>
                <a:gd name="T19" fmla="*/ 16 h 17"/>
                <a:gd name="T20" fmla="*/ 14 w 31"/>
                <a:gd name="T21" fmla="*/ 16 h 17"/>
                <a:gd name="T22" fmla="*/ 14 w 31"/>
                <a:gd name="T23" fmla="*/ 16 h 17"/>
                <a:gd name="T24" fmla="*/ 16 w 31"/>
                <a:gd name="T25" fmla="*/ 14 h 17"/>
                <a:gd name="T26" fmla="*/ 18 w 31"/>
                <a:gd name="T27" fmla="*/ 13 h 17"/>
                <a:gd name="T28" fmla="*/ 20 w 31"/>
                <a:gd name="T29" fmla="*/ 12 h 17"/>
                <a:gd name="T30" fmla="*/ 21 w 31"/>
                <a:gd name="T31" fmla="*/ 10 h 17"/>
                <a:gd name="T32" fmla="*/ 23 w 31"/>
                <a:gd name="T33" fmla="*/ 8 h 17"/>
                <a:gd name="T34" fmla="*/ 24 w 31"/>
                <a:gd name="T35" fmla="*/ 6 h 17"/>
                <a:gd name="T36" fmla="*/ 26 w 31"/>
                <a:gd name="T37" fmla="*/ 5 h 17"/>
                <a:gd name="T38" fmla="*/ 28 w 31"/>
                <a:gd name="T39" fmla="*/ 3 h 17"/>
                <a:gd name="T40" fmla="*/ 29 w 31"/>
                <a:gd name="T41" fmla="*/ 2 h 17"/>
                <a:gd name="T42" fmla="*/ 30 w 31"/>
                <a:gd name="T43" fmla="*/ 2 h 17"/>
                <a:gd name="T44" fmla="*/ 30 w 31"/>
                <a:gd name="T45" fmla="*/ 1 h 17"/>
                <a:gd name="T46" fmla="*/ 30 w 31"/>
                <a:gd name="T47" fmla="*/ 1 h 17"/>
                <a:gd name="T48" fmla="*/ 30 w 31"/>
                <a:gd name="T49" fmla="*/ 0 h 17"/>
                <a:gd name="T50" fmla="*/ 29 w 31"/>
                <a:gd name="T51" fmla="*/ 0 h 17"/>
                <a:gd name="T52" fmla="*/ 29 w 31"/>
                <a:gd name="T53" fmla="*/ 0 h 17"/>
                <a:gd name="T54" fmla="*/ 28 w 31"/>
                <a:gd name="T55" fmla="*/ 0 h 17"/>
                <a:gd name="T56" fmla="*/ 26 w 31"/>
                <a:gd name="T57" fmla="*/ 1 h 17"/>
                <a:gd name="T58" fmla="*/ 25 w 31"/>
                <a:gd name="T59" fmla="*/ 2 h 17"/>
                <a:gd name="T60" fmla="*/ 23 w 31"/>
                <a:gd name="T61" fmla="*/ 4 h 17"/>
                <a:gd name="T62" fmla="*/ 22 w 31"/>
                <a:gd name="T63" fmla="*/ 5 h 17"/>
                <a:gd name="T64" fmla="*/ 20 w 31"/>
                <a:gd name="T65" fmla="*/ 6 h 17"/>
                <a:gd name="T66" fmla="*/ 19 w 31"/>
                <a:gd name="T67" fmla="*/ 8 h 17"/>
                <a:gd name="T68" fmla="*/ 17 w 31"/>
                <a:gd name="T69" fmla="*/ 9 h 17"/>
                <a:gd name="T70" fmla="*/ 16 w 31"/>
                <a:gd name="T71" fmla="*/ 11 h 17"/>
                <a:gd name="T72" fmla="*/ 12 w 31"/>
                <a:gd name="T73" fmla="*/ 14 h 17"/>
                <a:gd name="T74" fmla="*/ 14 w 31"/>
                <a:gd name="T75" fmla="*/ 14 h 17"/>
                <a:gd name="T76" fmla="*/ 8 w 31"/>
                <a:gd name="T77" fmla="*/ 12 h 17"/>
                <a:gd name="T78" fmla="*/ 7 w 31"/>
                <a:gd name="T79" fmla="*/ 12 h 17"/>
                <a:gd name="T80" fmla="*/ 6 w 31"/>
                <a:gd name="T81" fmla="*/ 12 h 17"/>
                <a:gd name="T82" fmla="*/ 5 w 31"/>
                <a:gd name="T83" fmla="*/ 11 h 17"/>
                <a:gd name="T84" fmla="*/ 5 w 31"/>
                <a:gd name="T85" fmla="*/ 11 h 17"/>
                <a:gd name="T86" fmla="*/ 4 w 31"/>
                <a:gd name="T87" fmla="*/ 10 h 17"/>
                <a:gd name="T88" fmla="*/ 3 w 31"/>
                <a:gd name="T89" fmla="*/ 10 h 17"/>
                <a:gd name="T90" fmla="*/ 3 w 31"/>
                <a:gd name="T91" fmla="*/ 10 h 17"/>
                <a:gd name="T92" fmla="*/ 2 w 31"/>
                <a:gd name="T93" fmla="*/ 10 h 17"/>
                <a:gd name="T94" fmla="*/ 2 w 31"/>
                <a:gd name="T95" fmla="*/ 10 h 17"/>
                <a:gd name="T96" fmla="*/ 1 w 31"/>
                <a:gd name="T97" fmla="*/ 10 h 17"/>
                <a:gd name="T98" fmla="*/ 1 w 31"/>
                <a:gd name="T99" fmla="*/ 10 h 17"/>
                <a:gd name="T100" fmla="*/ 0 w 31"/>
                <a:gd name="T101" fmla="*/ 10 h 17"/>
                <a:gd name="T102" fmla="*/ 0 w 31"/>
                <a:gd name="T103" fmla="*/ 11 h 17"/>
                <a:gd name="T104" fmla="*/ 1 w 31"/>
                <a:gd name="T105" fmla="*/ 12 h 17"/>
                <a:gd name="T106" fmla="*/ 1 w 31"/>
                <a:gd name="T107" fmla="*/ 12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
                <a:gd name="T163" fmla="*/ 0 h 17"/>
                <a:gd name="T164" fmla="*/ 31 w 31"/>
                <a:gd name="T165" fmla="*/ 17 h 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 h="17">
                  <a:moveTo>
                    <a:pt x="1" y="12"/>
                  </a:moveTo>
                  <a:lnTo>
                    <a:pt x="2" y="13"/>
                  </a:lnTo>
                  <a:lnTo>
                    <a:pt x="3" y="13"/>
                  </a:lnTo>
                  <a:lnTo>
                    <a:pt x="4" y="14"/>
                  </a:lnTo>
                  <a:lnTo>
                    <a:pt x="5" y="14"/>
                  </a:lnTo>
                  <a:lnTo>
                    <a:pt x="6" y="15"/>
                  </a:lnTo>
                  <a:lnTo>
                    <a:pt x="7" y="15"/>
                  </a:lnTo>
                  <a:lnTo>
                    <a:pt x="8" y="15"/>
                  </a:lnTo>
                  <a:lnTo>
                    <a:pt x="9" y="15"/>
                  </a:lnTo>
                  <a:lnTo>
                    <a:pt x="13" y="16"/>
                  </a:lnTo>
                  <a:lnTo>
                    <a:pt x="14" y="16"/>
                  </a:lnTo>
                  <a:lnTo>
                    <a:pt x="16" y="14"/>
                  </a:lnTo>
                  <a:lnTo>
                    <a:pt x="18" y="13"/>
                  </a:lnTo>
                  <a:lnTo>
                    <a:pt x="20" y="12"/>
                  </a:lnTo>
                  <a:lnTo>
                    <a:pt x="21" y="10"/>
                  </a:lnTo>
                  <a:lnTo>
                    <a:pt x="23" y="8"/>
                  </a:lnTo>
                  <a:lnTo>
                    <a:pt x="24" y="6"/>
                  </a:lnTo>
                  <a:lnTo>
                    <a:pt x="26" y="5"/>
                  </a:lnTo>
                  <a:lnTo>
                    <a:pt x="28" y="3"/>
                  </a:lnTo>
                  <a:lnTo>
                    <a:pt x="29" y="2"/>
                  </a:lnTo>
                  <a:lnTo>
                    <a:pt x="30" y="2"/>
                  </a:lnTo>
                  <a:lnTo>
                    <a:pt x="30" y="1"/>
                  </a:lnTo>
                  <a:lnTo>
                    <a:pt x="30" y="0"/>
                  </a:lnTo>
                  <a:lnTo>
                    <a:pt x="29" y="0"/>
                  </a:lnTo>
                  <a:lnTo>
                    <a:pt x="28" y="0"/>
                  </a:lnTo>
                  <a:lnTo>
                    <a:pt x="26" y="1"/>
                  </a:lnTo>
                  <a:lnTo>
                    <a:pt x="25" y="2"/>
                  </a:lnTo>
                  <a:lnTo>
                    <a:pt x="23" y="4"/>
                  </a:lnTo>
                  <a:lnTo>
                    <a:pt x="22" y="5"/>
                  </a:lnTo>
                  <a:lnTo>
                    <a:pt x="20" y="6"/>
                  </a:lnTo>
                  <a:lnTo>
                    <a:pt x="19" y="8"/>
                  </a:lnTo>
                  <a:lnTo>
                    <a:pt x="17" y="9"/>
                  </a:lnTo>
                  <a:lnTo>
                    <a:pt x="16" y="11"/>
                  </a:lnTo>
                  <a:lnTo>
                    <a:pt x="12" y="14"/>
                  </a:lnTo>
                  <a:lnTo>
                    <a:pt x="14" y="14"/>
                  </a:lnTo>
                  <a:lnTo>
                    <a:pt x="8" y="12"/>
                  </a:lnTo>
                  <a:lnTo>
                    <a:pt x="7" y="12"/>
                  </a:lnTo>
                  <a:lnTo>
                    <a:pt x="6" y="12"/>
                  </a:lnTo>
                  <a:lnTo>
                    <a:pt x="5" y="11"/>
                  </a:lnTo>
                  <a:lnTo>
                    <a:pt x="4" y="10"/>
                  </a:lnTo>
                  <a:lnTo>
                    <a:pt x="3" y="10"/>
                  </a:lnTo>
                  <a:lnTo>
                    <a:pt x="2" y="10"/>
                  </a:lnTo>
                  <a:lnTo>
                    <a:pt x="1" y="10"/>
                  </a:lnTo>
                  <a:lnTo>
                    <a:pt x="0" y="10"/>
                  </a:lnTo>
                  <a:lnTo>
                    <a:pt x="0" y="11"/>
                  </a:lnTo>
                  <a:lnTo>
                    <a:pt x="1" y="1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8" name="Freeform 249"/>
            <p:cNvSpPr>
              <a:spLocks/>
            </p:cNvSpPr>
            <p:nvPr/>
          </p:nvSpPr>
          <p:spPr bwMode="auto">
            <a:xfrm>
              <a:off x="629" y="3254"/>
              <a:ext cx="34" cy="22"/>
            </a:xfrm>
            <a:custGeom>
              <a:avLst/>
              <a:gdLst>
                <a:gd name="T0" fmla="*/ 1 w 34"/>
                <a:gd name="T1" fmla="*/ 2 h 22"/>
                <a:gd name="T2" fmla="*/ 4 w 34"/>
                <a:gd name="T3" fmla="*/ 5 h 22"/>
                <a:gd name="T4" fmla="*/ 7 w 34"/>
                <a:gd name="T5" fmla="*/ 9 h 22"/>
                <a:gd name="T6" fmla="*/ 10 w 34"/>
                <a:gd name="T7" fmla="*/ 13 h 22"/>
                <a:gd name="T8" fmla="*/ 14 w 34"/>
                <a:gd name="T9" fmla="*/ 16 h 22"/>
                <a:gd name="T10" fmla="*/ 18 w 34"/>
                <a:gd name="T11" fmla="*/ 18 h 22"/>
                <a:gd name="T12" fmla="*/ 22 w 34"/>
                <a:gd name="T13" fmla="*/ 20 h 22"/>
                <a:gd name="T14" fmla="*/ 28 w 34"/>
                <a:gd name="T15" fmla="*/ 21 h 22"/>
                <a:gd name="T16" fmla="*/ 32 w 34"/>
                <a:gd name="T17" fmla="*/ 20 h 22"/>
                <a:gd name="T18" fmla="*/ 33 w 34"/>
                <a:gd name="T19" fmla="*/ 20 h 22"/>
                <a:gd name="T20" fmla="*/ 33 w 34"/>
                <a:gd name="T21" fmla="*/ 19 h 22"/>
                <a:gd name="T22" fmla="*/ 33 w 34"/>
                <a:gd name="T23" fmla="*/ 18 h 22"/>
                <a:gd name="T24" fmla="*/ 33 w 34"/>
                <a:gd name="T25" fmla="*/ 18 h 22"/>
                <a:gd name="T26" fmla="*/ 32 w 34"/>
                <a:gd name="T27" fmla="*/ 18 h 22"/>
                <a:gd name="T28" fmla="*/ 31 w 34"/>
                <a:gd name="T29" fmla="*/ 18 h 22"/>
                <a:gd name="T30" fmla="*/ 27 w 34"/>
                <a:gd name="T31" fmla="*/ 18 h 22"/>
                <a:gd name="T32" fmla="*/ 22 w 34"/>
                <a:gd name="T33" fmla="*/ 17 h 22"/>
                <a:gd name="T34" fmla="*/ 18 w 34"/>
                <a:gd name="T35" fmla="*/ 16 h 22"/>
                <a:gd name="T36" fmla="*/ 15 w 34"/>
                <a:gd name="T37" fmla="*/ 13 h 22"/>
                <a:gd name="T38" fmla="*/ 12 w 34"/>
                <a:gd name="T39" fmla="*/ 10 h 22"/>
                <a:gd name="T40" fmla="*/ 8 w 34"/>
                <a:gd name="T41" fmla="*/ 7 h 22"/>
                <a:gd name="T42" fmla="*/ 6 w 34"/>
                <a:gd name="T43" fmla="*/ 3 h 22"/>
                <a:gd name="T44" fmla="*/ 3 w 34"/>
                <a:gd name="T45" fmla="*/ 1 h 22"/>
                <a:gd name="T46" fmla="*/ 3 w 34"/>
                <a:gd name="T47" fmla="*/ 0 h 22"/>
                <a:gd name="T48" fmla="*/ 2 w 34"/>
                <a:gd name="T49" fmla="*/ 0 h 22"/>
                <a:gd name="T50" fmla="*/ 2 w 34"/>
                <a:gd name="T51" fmla="*/ 0 h 22"/>
                <a:gd name="T52" fmla="*/ 1 w 34"/>
                <a:gd name="T53" fmla="*/ 0 h 22"/>
                <a:gd name="T54" fmla="*/ 1 w 34"/>
                <a:gd name="T55" fmla="*/ 1 h 22"/>
                <a:gd name="T56" fmla="*/ 0 w 34"/>
                <a:gd name="T57" fmla="*/ 1 h 22"/>
                <a:gd name="T58" fmla="*/ 1 w 34"/>
                <a:gd name="T59" fmla="*/ 2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
                <a:gd name="T91" fmla="*/ 0 h 22"/>
                <a:gd name="T92" fmla="*/ 34 w 34"/>
                <a:gd name="T93" fmla="*/ 22 h 2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 h="22">
                  <a:moveTo>
                    <a:pt x="1" y="2"/>
                  </a:moveTo>
                  <a:lnTo>
                    <a:pt x="4" y="5"/>
                  </a:lnTo>
                  <a:lnTo>
                    <a:pt x="7" y="9"/>
                  </a:lnTo>
                  <a:lnTo>
                    <a:pt x="10" y="13"/>
                  </a:lnTo>
                  <a:lnTo>
                    <a:pt x="14" y="16"/>
                  </a:lnTo>
                  <a:lnTo>
                    <a:pt x="18" y="18"/>
                  </a:lnTo>
                  <a:lnTo>
                    <a:pt x="22" y="20"/>
                  </a:lnTo>
                  <a:lnTo>
                    <a:pt x="28" y="21"/>
                  </a:lnTo>
                  <a:lnTo>
                    <a:pt x="32" y="20"/>
                  </a:lnTo>
                  <a:lnTo>
                    <a:pt x="33" y="20"/>
                  </a:lnTo>
                  <a:lnTo>
                    <a:pt x="33" y="19"/>
                  </a:lnTo>
                  <a:lnTo>
                    <a:pt x="33" y="18"/>
                  </a:lnTo>
                  <a:lnTo>
                    <a:pt x="32" y="18"/>
                  </a:lnTo>
                  <a:lnTo>
                    <a:pt x="31" y="18"/>
                  </a:lnTo>
                  <a:lnTo>
                    <a:pt x="27" y="18"/>
                  </a:lnTo>
                  <a:lnTo>
                    <a:pt x="22" y="17"/>
                  </a:lnTo>
                  <a:lnTo>
                    <a:pt x="18" y="16"/>
                  </a:lnTo>
                  <a:lnTo>
                    <a:pt x="15" y="13"/>
                  </a:lnTo>
                  <a:lnTo>
                    <a:pt x="12" y="10"/>
                  </a:lnTo>
                  <a:lnTo>
                    <a:pt x="8" y="7"/>
                  </a:lnTo>
                  <a:lnTo>
                    <a:pt x="6" y="3"/>
                  </a:lnTo>
                  <a:lnTo>
                    <a:pt x="3" y="1"/>
                  </a:lnTo>
                  <a:lnTo>
                    <a:pt x="3" y="0"/>
                  </a:lnTo>
                  <a:lnTo>
                    <a:pt x="2" y="0"/>
                  </a:lnTo>
                  <a:lnTo>
                    <a:pt x="1" y="0"/>
                  </a:lnTo>
                  <a:lnTo>
                    <a:pt x="1" y="1"/>
                  </a:lnTo>
                  <a:lnTo>
                    <a:pt x="0" y="1"/>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29" name="Freeform 250"/>
            <p:cNvSpPr>
              <a:spLocks/>
            </p:cNvSpPr>
            <p:nvPr/>
          </p:nvSpPr>
          <p:spPr bwMode="auto">
            <a:xfrm>
              <a:off x="637" y="3254"/>
              <a:ext cx="17" cy="8"/>
            </a:xfrm>
            <a:custGeom>
              <a:avLst/>
              <a:gdLst>
                <a:gd name="T0" fmla="*/ 1 w 17"/>
                <a:gd name="T1" fmla="*/ 1 h 8"/>
                <a:gd name="T2" fmla="*/ 2 w 17"/>
                <a:gd name="T3" fmla="*/ 2 h 8"/>
                <a:gd name="T4" fmla="*/ 2 w 17"/>
                <a:gd name="T5" fmla="*/ 3 h 8"/>
                <a:gd name="T6" fmla="*/ 4 w 17"/>
                <a:gd name="T7" fmla="*/ 4 h 8"/>
                <a:gd name="T8" fmla="*/ 5 w 17"/>
                <a:gd name="T9" fmla="*/ 5 h 8"/>
                <a:gd name="T10" fmla="*/ 6 w 17"/>
                <a:gd name="T11" fmla="*/ 5 h 8"/>
                <a:gd name="T12" fmla="*/ 7 w 17"/>
                <a:gd name="T13" fmla="*/ 5 h 8"/>
                <a:gd name="T14" fmla="*/ 9 w 17"/>
                <a:gd name="T15" fmla="*/ 6 h 8"/>
                <a:gd name="T16" fmla="*/ 10 w 17"/>
                <a:gd name="T17" fmla="*/ 7 h 8"/>
                <a:gd name="T18" fmla="*/ 10 w 17"/>
                <a:gd name="T19" fmla="*/ 7 h 8"/>
                <a:gd name="T20" fmla="*/ 10 w 17"/>
                <a:gd name="T21" fmla="*/ 7 h 8"/>
                <a:gd name="T22" fmla="*/ 11 w 17"/>
                <a:gd name="T23" fmla="*/ 7 h 8"/>
                <a:gd name="T24" fmla="*/ 12 w 17"/>
                <a:gd name="T25" fmla="*/ 7 h 8"/>
                <a:gd name="T26" fmla="*/ 13 w 17"/>
                <a:gd name="T27" fmla="*/ 6 h 8"/>
                <a:gd name="T28" fmla="*/ 14 w 17"/>
                <a:gd name="T29" fmla="*/ 6 h 8"/>
                <a:gd name="T30" fmla="*/ 14 w 17"/>
                <a:gd name="T31" fmla="*/ 5 h 8"/>
                <a:gd name="T32" fmla="*/ 15 w 17"/>
                <a:gd name="T33" fmla="*/ 5 h 8"/>
                <a:gd name="T34" fmla="*/ 15 w 17"/>
                <a:gd name="T35" fmla="*/ 5 h 8"/>
                <a:gd name="T36" fmla="*/ 15 w 17"/>
                <a:gd name="T37" fmla="*/ 5 h 8"/>
                <a:gd name="T38" fmla="*/ 16 w 17"/>
                <a:gd name="T39" fmla="*/ 5 h 8"/>
                <a:gd name="T40" fmla="*/ 16 w 17"/>
                <a:gd name="T41" fmla="*/ 5 h 8"/>
                <a:gd name="T42" fmla="*/ 16 w 17"/>
                <a:gd name="T43" fmla="*/ 4 h 8"/>
                <a:gd name="T44" fmla="*/ 16 w 17"/>
                <a:gd name="T45" fmla="*/ 4 h 8"/>
                <a:gd name="T46" fmla="*/ 15 w 17"/>
                <a:gd name="T47" fmla="*/ 4 h 8"/>
                <a:gd name="T48" fmla="*/ 15 w 17"/>
                <a:gd name="T49" fmla="*/ 3 h 8"/>
                <a:gd name="T50" fmla="*/ 15 w 17"/>
                <a:gd name="T51" fmla="*/ 3 h 8"/>
                <a:gd name="T52" fmla="*/ 14 w 17"/>
                <a:gd name="T53" fmla="*/ 4 h 8"/>
                <a:gd name="T54" fmla="*/ 14 w 17"/>
                <a:gd name="T55" fmla="*/ 4 h 8"/>
                <a:gd name="T56" fmla="*/ 13 w 17"/>
                <a:gd name="T57" fmla="*/ 4 h 8"/>
                <a:gd name="T58" fmla="*/ 12 w 17"/>
                <a:gd name="T59" fmla="*/ 4 h 8"/>
                <a:gd name="T60" fmla="*/ 12 w 17"/>
                <a:gd name="T61" fmla="*/ 5 h 8"/>
                <a:gd name="T62" fmla="*/ 10 w 17"/>
                <a:gd name="T63" fmla="*/ 5 h 8"/>
                <a:gd name="T64" fmla="*/ 10 w 17"/>
                <a:gd name="T65" fmla="*/ 5 h 8"/>
                <a:gd name="T66" fmla="*/ 11 w 17"/>
                <a:gd name="T67" fmla="*/ 5 h 8"/>
                <a:gd name="T68" fmla="*/ 12 w 17"/>
                <a:gd name="T69" fmla="*/ 5 h 8"/>
                <a:gd name="T70" fmla="*/ 11 w 17"/>
                <a:gd name="T71" fmla="*/ 5 h 8"/>
                <a:gd name="T72" fmla="*/ 10 w 17"/>
                <a:gd name="T73" fmla="*/ 5 h 8"/>
                <a:gd name="T74" fmla="*/ 10 w 17"/>
                <a:gd name="T75" fmla="*/ 5 h 8"/>
                <a:gd name="T76" fmla="*/ 9 w 17"/>
                <a:gd name="T77" fmla="*/ 4 h 8"/>
                <a:gd name="T78" fmla="*/ 7 w 17"/>
                <a:gd name="T79" fmla="*/ 3 h 8"/>
                <a:gd name="T80" fmla="*/ 7 w 17"/>
                <a:gd name="T81" fmla="*/ 3 h 8"/>
                <a:gd name="T82" fmla="*/ 6 w 17"/>
                <a:gd name="T83" fmla="*/ 3 h 8"/>
                <a:gd name="T84" fmla="*/ 6 w 17"/>
                <a:gd name="T85" fmla="*/ 2 h 8"/>
                <a:gd name="T86" fmla="*/ 5 w 17"/>
                <a:gd name="T87" fmla="*/ 2 h 8"/>
                <a:gd name="T88" fmla="*/ 4 w 17"/>
                <a:gd name="T89" fmla="*/ 2 h 8"/>
                <a:gd name="T90" fmla="*/ 4 w 17"/>
                <a:gd name="T91" fmla="*/ 2 h 8"/>
                <a:gd name="T92" fmla="*/ 3 w 17"/>
                <a:gd name="T93" fmla="*/ 1 h 8"/>
                <a:gd name="T94" fmla="*/ 3 w 17"/>
                <a:gd name="T95" fmla="*/ 1 h 8"/>
                <a:gd name="T96" fmla="*/ 2 w 17"/>
                <a:gd name="T97" fmla="*/ 0 h 8"/>
                <a:gd name="T98" fmla="*/ 2 w 17"/>
                <a:gd name="T99" fmla="*/ 0 h 8"/>
                <a:gd name="T100" fmla="*/ 2 w 17"/>
                <a:gd name="T101" fmla="*/ 0 h 8"/>
                <a:gd name="T102" fmla="*/ 1 w 17"/>
                <a:gd name="T103" fmla="*/ 0 h 8"/>
                <a:gd name="T104" fmla="*/ 1 w 17"/>
                <a:gd name="T105" fmla="*/ 0 h 8"/>
                <a:gd name="T106" fmla="*/ 1 w 17"/>
                <a:gd name="T107" fmla="*/ 1 h 8"/>
                <a:gd name="T108" fmla="*/ 0 w 17"/>
                <a:gd name="T109" fmla="*/ 1 h 8"/>
                <a:gd name="T110" fmla="*/ 1 w 17"/>
                <a:gd name="T111" fmla="*/ 1 h 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
                <a:gd name="T169" fmla="*/ 0 h 8"/>
                <a:gd name="T170" fmla="*/ 17 w 17"/>
                <a:gd name="T171" fmla="*/ 8 h 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 h="8">
                  <a:moveTo>
                    <a:pt x="1" y="1"/>
                  </a:moveTo>
                  <a:lnTo>
                    <a:pt x="2" y="2"/>
                  </a:lnTo>
                  <a:lnTo>
                    <a:pt x="2" y="3"/>
                  </a:lnTo>
                  <a:lnTo>
                    <a:pt x="4" y="4"/>
                  </a:lnTo>
                  <a:lnTo>
                    <a:pt x="5" y="5"/>
                  </a:lnTo>
                  <a:lnTo>
                    <a:pt x="6" y="5"/>
                  </a:lnTo>
                  <a:lnTo>
                    <a:pt x="7" y="5"/>
                  </a:lnTo>
                  <a:lnTo>
                    <a:pt x="9" y="6"/>
                  </a:lnTo>
                  <a:lnTo>
                    <a:pt x="10" y="7"/>
                  </a:lnTo>
                  <a:lnTo>
                    <a:pt x="11" y="7"/>
                  </a:lnTo>
                  <a:lnTo>
                    <a:pt x="12" y="7"/>
                  </a:lnTo>
                  <a:lnTo>
                    <a:pt x="13" y="6"/>
                  </a:lnTo>
                  <a:lnTo>
                    <a:pt x="14" y="6"/>
                  </a:lnTo>
                  <a:lnTo>
                    <a:pt x="14" y="5"/>
                  </a:lnTo>
                  <a:lnTo>
                    <a:pt x="15" y="5"/>
                  </a:lnTo>
                  <a:lnTo>
                    <a:pt x="16" y="5"/>
                  </a:lnTo>
                  <a:lnTo>
                    <a:pt x="16" y="4"/>
                  </a:lnTo>
                  <a:lnTo>
                    <a:pt x="15" y="4"/>
                  </a:lnTo>
                  <a:lnTo>
                    <a:pt x="15" y="3"/>
                  </a:lnTo>
                  <a:lnTo>
                    <a:pt x="14" y="4"/>
                  </a:lnTo>
                  <a:lnTo>
                    <a:pt x="13" y="4"/>
                  </a:lnTo>
                  <a:lnTo>
                    <a:pt x="12" y="4"/>
                  </a:lnTo>
                  <a:lnTo>
                    <a:pt x="12" y="5"/>
                  </a:lnTo>
                  <a:lnTo>
                    <a:pt x="10" y="5"/>
                  </a:lnTo>
                  <a:lnTo>
                    <a:pt x="11" y="5"/>
                  </a:lnTo>
                  <a:lnTo>
                    <a:pt x="12" y="5"/>
                  </a:lnTo>
                  <a:lnTo>
                    <a:pt x="11" y="5"/>
                  </a:lnTo>
                  <a:lnTo>
                    <a:pt x="10" y="5"/>
                  </a:lnTo>
                  <a:lnTo>
                    <a:pt x="9" y="4"/>
                  </a:lnTo>
                  <a:lnTo>
                    <a:pt x="7" y="3"/>
                  </a:lnTo>
                  <a:lnTo>
                    <a:pt x="6" y="3"/>
                  </a:lnTo>
                  <a:lnTo>
                    <a:pt x="6" y="2"/>
                  </a:lnTo>
                  <a:lnTo>
                    <a:pt x="5" y="2"/>
                  </a:lnTo>
                  <a:lnTo>
                    <a:pt x="4" y="2"/>
                  </a:lnTo>
                  <a:lnTo>
                    <a:pt x="3" y="1"/>
                  </a:lnTo>
                  <a:lnTo>
                    <a:pt x="2" y="0"/>
                  </a:lnTo>
                  <a:lnTo>
                    <a:pt x="1" y="0"/>
                  </a:lnTo>
                  <a:lnTo>
                    <a:pt x="1" y="1"/>
                  </a:lnTo>
                  <a:lnTo>
                    <a:pt x="0" y="1"/>
                  </a:lnTo>
                  <a:lnTo>
                    <a:pt x="1"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0" name="Freeform 251"/>
            <p:cNvSpPr>
              <a:spLocks/>
            </p:cNvSpPr>
            <p:nvPr/>
          </p:nvSpPr>
          <p:spPr bwMode="auto">
            <a:xfrm>
              <a:off x="592" y="3169"/>
              <a:ext cx="24" cy="25"/>
            </a:xfrm>
            <a:custGeom>
              <a:avLst/>
              <a:gdLst>
                <a:gd name="T0" fmla="*/ 1 w 24"/>
                <a:gd name="T1" fmla="*/ 3 h 25"/>
                <a:gd name="T2" fmla="*/ 3 w 24"/>
                <a:gd name="T3" fmla="*/ 4 h 25"/>
                <a:gd name="T4" fmla="*/ 4 w 24"/>
                <a:gd name="T5" fmla="*/ 6 h 25"/>
                <a:gd name="T6" fmla="*/ 6 w 24"/>
                <a:gd name="T7" fmla="*/ 8 h 25"/>
                <a:gd name="T8" fmla="*/ 8 w 24"/>
                <a:gd name="T9" fmla="*/ 10 h 25"/>
                <a:gd name="T10" fmla="*/ 10 w 24"/>
                <a:gd name="T11" fmla="*/ 12 h 25"/>
                <a:gd name="T12" fmla="*/ 11 w 24"/>
                <a:gd name="T13" fmla="*/ 14 h 25"/>
                <a:gd name="T14" fmla="*/ 12 w 24"/>
                <a:gd name="T15" fmla="*/ 16 h 25"/>
                <a:gd name="T16" fmla="*/ 13 w 24"/>
                <a:gd name="T17" fmla="*/ 19 h 25"/>
                <a:gd name="T18" fmla="*/ 13 w 24"/>
                <a:gd name="T19" fmla="*/ 20 h 25"/>
                <a:gd name="T20" fmla="*/ 14 w 24"/>
                <a:gd name="T21" fmla="*/ 22 h 25"/>
                <a:gd name="T22" fmla="*/ 15 w 24"/>
                <a:gd name="T23" fmla="*/ 23 h 25"/>
                <a:gd name="T24" fmla="*/ 16 w 24"/>
                <a:gd name="T25" fmla="*/ 23 h 25"/>
                <a:gd name="T26" fmla="*/ 17 w 24"/>
                <a:gd name="T27" fmla="*/ 23 h 25"/>
                <a:gd name="T28" fmla="*/ 19 w 24"/>
                <a:gd name="T29" fmla="*/ 24 h 25"/>
                <a:gd name="T30" fmla="*/ 20 w 24"/>
                <a:gd name="T31" fmla="*/ 24 h 25"/>
                <a:gd name="T32" fmla="*/ 22 w 24"/>
                <a:gd name="T33" fmla="*/ 24 h 25"/>
                <a:gd name="T34" fmla="*/ 22 w 24"/>
                <a:gd name="T35" fmla="*/ 23 h 25"/>
                <a:gd name="T36" fmla="*/ 23 w 24"/>
                <a:gd name="T37" fmla="*/ 23 h 25"/>
                <a:gd name="T38" fmla="*/ 23 w 24"/>
                <a:gd name="T39" fmla="*/ 23 h 25"/>
                <a:gd name="T40" fmla="*/ 23 w 24"/>
                <a:gd name="T41" fmla="*/ 22 h 25"/>
                <a:gd name="T42" fmla="*/ 22 w 24"/>
                <a:gd name="T43" fmla="*/ 22 h 25"/>
                <a:gd name="T44" fmla="*/ 22 w 24"/>
                <a:gd name="T45" fmla="*/ 21 h 25"/>
                <a:gd name="T46" fmla="*/ 22 w 24"/>
                <a:gd name="T47" fmla="*/ 21 h 25"/>
                <a:gd name="T48" fmla="*/ 22 w 24"/>
                <a:gd name="T49" fmla="*/ 20 h 25"/>
                <a:gd name="T50" fmla="*/ 21 w 24"/>
                <a:gd name="T51" fmla="*/ 21 h 25"/>
                <a:gd name="T52" fmla="*/ 20 w 24"/>
                <a:gd name="T53" fmla="*/ 21 h 25"/>
                <a:gd name="T54" fmla="*/ 19 w 24"/>
                <a:gd name="T55" fmla="*/ 21 h 25"/>
                <a:gd name="T56" fmla="*/ 18 w 24"/>
                <a:gd name="T57" fmla="*/ 21 h 25"/>
                <a:gd name="T58" fmla="*/ 17 w 24"/>
                <a:gd name="T59" fmla="*/ 20 h 25"/>
                <a:gd name="T60" fmla="*/ 17 w 24"/>
                <a:gd name="T61" fmla="*/ 20 h 25"/>
                <a:gd name="T62" fmla="*/ 16 w 24"/>
                <a:gd name="T63" fmla="*/ 20 h 25"/>
                <a:gd name="T64" fmla="*/ 15 w 24"/>
                <a:gd name="T65" fmla="*/ 19 h 25"/>
                <a:gd name="T66" fmla="*/ 15 w 24"/>
                <a:gd name="T67" fmla="*/ 16 h 25"/>
                <a:gd name="T68" fmla="*/ 13 w 24"/>
                <a:gd name="T69" fmla="*/ 13 h 25"/>
                <a:gd name="T70" fmla="*/ 12 w 24"/>
                <a:gd name="T71" fmla="*/ 11 h 25"/>
                <a:gd name="T72" fmla="*/ 10 w 24"/>
                <a:gd name="T73" fmla="*/ 8 h 25"/>
                <a:gd name="T74" fmla="*/ 8 w 24"/>
                <a:gd name="T75" fmla="*/ 6 h 25"/>
                <a:gd name="T76" fmla="*/ 7 w 24"/>
                <a:gd name="T77" fmla="*/ 4 h 25"/>
                <a:gd name="T78" fmla="*/ 5 w 24"/>
                <a:gd name="T79" fmla="*/ 2 h 25"/>
                <a:gd name="T80" fmla="*/ 3 w 24"/>
                <a:gd name="T81" fmla="*/ 0 h 25"/>
                <a:gd name="T82" fmla="*/ 2 w 24"/>
                <a:gd name="T83" fmla="*/ 0 h 25"/>
                <a:gd name="T84" fmla="*/ 1 w 24"/>
                <a:gd name="T85" fmla="*/ 0 h 25"/>
                <a:gd name="T86" fmla="*/ 1 w 24"/>
                <a:gd name="T87" fmla="*/ 0 h 25"/>
                <a:gd name="T88" fmla="*/ 1 w 24"/>
                <a:gd name="T89" fmla="*/ 1 h 25"/>
                <a:gd name="T90" fmla="*/ 0 w 24"/>
                <a:gd name="T91" fmla="*/ 1 h 25"/>
                <a:gd name="T92" fmla="*/ 0 w 24"/>
                <a:gd name="T93" fmla="*/ 1 h 25"/>
                <a:gd name="T94" fmla="*/ 0 w 24"/>
                <a:gd name="T95" fmla="*/ 2 h 25"/>
                <a:gd name="T96" fmla="*/ 1 w 24"/>
                <a:gd name="T97" fmla="*/ 2 h 25"/>
                <a:gd name="T98" fmla="*/ 1 w 24"/>
                <a:gd name="T99" fmla="*/ 3 h 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
                <a:gd name="T151" fmla="*/ 0 h 25"/>
                <a:gd name="T152" fmla="*/ 24 w 24"/>
                <a:gd name="T153" fmla="*/ 25 h 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 h="25">
                  <a:moveTo>
                    <a:pt x="1" y="3"/>
                  </a:moveTo>
                  <a:lnTo>
                    <a:pt x="3" y="4"/>
                  </a:lnTo>
                  <a:lnTo>
                    <a:pt x="4" y="6"/>
                  </a:lnTo>
                  <a:lnTo>
                    <a:pt x="6" y="8"/>
                  </a:lnTo>
                  <a:lnTo>
                    <a:pt x="8" y="10"/>
                  </a:lnTo>
                  <a:lnTo>
                    <a:pt x="10" y="12"/>
                  </a:lnTo>
                  <a:lnTo>
                    <a:pt x="11" y="14"/>
                  </a:lnTo>
                  <a:lnTo>
                    <a:pt x="12" y="16"/>
                  </a:lnTo>
                  <a:lnTo>
                    <a:pt x="13" y="19"/>
                  </a:lnTo>
                  <a:lnTo>
                    <a:pt x="13" y="20"/>
                  </a:lnTo>
                  <a:lnTo>
                    <a:pt x="14" y="22"/>
                  </a:lnTo>
                  <a:lnTo>
                    <a:pt x="15" y="23"/>
                  </a:lnTo>
                  <a:lnTo>
                    <a:pt x="16" y="23"/>
                  </a:lnTo>
                  <a:lnTo>
                    <a:pt x="17" y="23"/>
                  </a:lnTo>
                  <a:lnTo>
                    <a:pt x="19" y="24"/>
                  </a:lnTo>
                  <a:lnTo>
                    <a:pt x="20" y="24"/>
                  </a:lnTo>
                  <a:lnTo>
                    <a:pt x="22" y="24"/>
                  </a:lnTo>
                  <a:lnTo>
                    <a:pt x="22" y="23"/>
                  </a:lnTo>
                  <a:lnTo>
                    <a:pt x="23" y="23"/>
                  </a:lnTo>
                  <a:lnTo>
                    <a:pt x="23" y="22"/>
                  </a:lnTo>
                  <a:lnTo>
                    <a:pt x="22" y="22"/>
                  </a:lnTo>
                  <a:lnTo>
                    <a:pt x="22" y="21"/>
                  </a:lnTo>
                  <a:lnTo>
                    <a:pt x="22" y="20"/>
                  </a:lnTo>
                  <a:lnTo>
                    <a:pt x="21" y="21"/>
                  </a:lnTo>
                  <a:lnTo>
                    <a:pt x="20" y="21"/>
                  </a:lnTo>
                  <a:lnTo>
                    <a:pt x="19" y="21"/>
                  </a:lnTo>
                  <a:lnTo>
                    <a:pt x="18" y="21"/>
                  </a:lnTo>
                  <a:lnTo>
                    <a:pt x="17" y="20"/>
                  </a:lnTo>
                  <a:lnTo>
                    <a:pt x="16" y="20"/>
                  </a:lnTo>
                  <a:lnTo>
                    <a:pt x="15" y="19"/>
                  </a:lnTo>
                  <a:lnTo>
                    <a:pt x="15" y="16"/>
                  </a:lnTo>
                  <a:lnTo>
                    <a:pt x="13" y="13"/>
                  </a:lnTo>
                  <a:lnTo>
                    <a:pt x="12" y="11"/>
                  </a:lnTo>
                  <a:lnTo>
                    <a:pt x="10" y="8"/>
                  </a:lnTo>
                  <a:lnTo>
                    <a:pt x="8" y="6"/>
                  </a:lnTo>
                  <a:lnTo>
                    <a:pt x="7" y="4"/>
                  </a:lnTo>
                  <a:lnTo>
                    <a:pt x="5" y="2"/>
                  </a:lnTo>
                  <a:lnTo>
                    <a:pt x="3" y="0"/>
                  </a:lnTo>
                  <a:lnTo>
                    <a:pt x="2" y="0"/>
                  </a:lnTo>
                  <a:lnTo>
                    <a:pt x="1" y="0"/>
                  </a:lnTo>
                  <a:lnTo>
                    <a:pt x="1" y="1"/>
                  </a:lnTo>
                  <a:lnTo>
                    <a:pt x="0" y="1"/>
                  </a:lnTo>
                  <a:lnTo>
                    <a:pt x="0" y="2"/>
                  </a:lnTo>
                  <a:lnTo>
                    <a:pt x="1" y="2"/>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1" name="Freeform 252"/>
            <p:cNvSpPr>
              <a:spLocks/>
            </p:cNvSpPr>
            <p:nvPr/>
          </p:nvSpPr>
          <p:spPr bwMode="auto">
            <a:xfrm>
              <a:off x="635" y="3137"/>
              <a:ext cx="14" cy="28"/>
            </a:xfrm>
            <a:custGeom>
              <a:avLst/>
              <a:gdLst>
                <a:gd name="T0" fmla="*/ 11 w 14"/>
                <a:gd name="T1" fmla="*/ 0 h 28"/>
                <a:gd name="T2" fmla="*/ 8 w 14"/>
                <a:gd name="T3" fmla="*/ 2 h 28"/>
                <a:gd name="T4" fmla="*/ 8 w 14"/>
                <a:gd name="T5" fmla="*/ 4 h 28"/>
                <a:gd name="T6" fmla="*/ 7 w 14"/>
                <a:gd name="T7" fmla="*/ 7 h 28"/>
                <a:gd name="T8" fmla="*/ 6 w 14"/>
                <a:gd name="T9" fmla="*/ 12 h 28"/>
                <a:gd name="T10" fmla="*/ 6 w 14"/>
                <a:gd name="T11" fmla="*/ 13 h 28"/>
                <a:gd name="T12" fmla="*/ 6 w 14"/>
                <a:gd name="T13" fmla="*/ 15 h 28"/>
                <a:gd name="T14" fmla="*/ 6 w 14"/>
                <a:gd name="T15" fmla="*/ 18 h 28"/>
                <a:gd name="T16" fmla="*/ 5 w 14"/>
                <a:gd name="T17" fmla="*/ 22 h 28"/>
                <a:gd name="T18" fmla="*/ 5 w 14"/>
                <a:gd name="T19" fmla="*/ 22 h 28"/>
                <a:gd name="T20" fmla="*/ 3 w 14"/>
                <a:gd name="T21" fmla="*/ 23 h 28"/>
                <a:gd name="T22" fmla="*/ 2 w 14"/>
                <a:gd name="T23" fmla="*/ 23 h 28"/>
                <a:gd name="T24" fmla="*/ 1 w 14"/>
                <a:gd name="T25" fmla="*/ 23 h 28"/>
                <a:gd name="T26" fmla="*/ 1 w 14"/>
                <a:gd name="T27" fmla="*/ 24 h 28"/>
                <a:gd name="T28" fmla="*/ 0 w 14"/>
                <a:gd name="T29" fmla="*/ 26 h 28"/>
                <a:gd name="T30" fmla="*/ 1 w 14"/>
                <a:gd name="T31" fmla="*/ 27 h 28"/>
                <a:gd name="T32" fmla="*/ 2 w 14"/>
                <a:gd name="T33" fmla="*/ 27 h 28"/>
                <a:gd name="T34" fmla="*/ 2 w 14"/>
                <a:gd name="T35" fmla="*/ 26 h 28"/>
                <a:gd name="T36" fmla="*/ 4 w 14"/>
                <a:gd name="T37" fmla="*/ 26 h 28"/>
                <a:gd name="T38" fmla="*/ 7 w 14"/>
                <a:gd name="T39" fmla="*/ 24 h 28"/>
                <a:gd name="T40" fmla="*/ 7 w 14"/>
                <a:gd name="T41" fmla="*/ 23 h 28"/>
                <a:gd name="T42" fmla="*/ 8 w 14"/>
                <a:gd name="T43" fmla="*/ 21 h 28"/>
                <a:gd name="T44" fmla="*/ 8 w 14"/>
                <a:gd name="T45" fmla="*/ 18 h 28"/>
                <a:gd name="T46" fmla="*/ 8 w 14"/>
                <a:gd name="T47" fmla="*/ 17 h 28"/>
                <a:gd name="T48" fmla="*/ 8 w 14"/>
                <a:gd name="T49" fmla="*/ 15 h 28"/>
                <a:gd name="T50" fmla="*/ 8 w 14"/>
                <a:gd name="T51" fmla="*/ 14 h 28"/>
                <a:gd name="T52" fmla="*/ 8 w 14"/>
                <a:gd name="T53" fmla="*/ 12 h 28"/>
                <a:gd name="T54" fmla="*/ 9 w 14"/>
                <a:gd name="T55" fmla="*/ 7 h 28"/>
                <a:gd name="T56" fmla="*/ 8 w 14"/>
                <a:gd name="T57" fmla="*/ 8 h 28"/>
                <a:gd name="T58" fmla="*/ 9 w 14"/>
                <a:gd name="T59" fmla="*/ 7 h 28"/>
                <a:gd name="T60" fmla="*/ 10 w 14"/>
                <a:gd name="T61" fmla="*/ 6 h 28"/>
                <a:gd name="T62" fmla="*/ 10 w 14"/>
                <a:gd name="T63" fmla="*/ 5 h 28"/>
                <a:gd name="T64" fmla="*/ 10 w 14"/>
                <a:gd name="T65" fmla="*/ 5 h 28"/>
                <a:gd name="T66" fmla="*/ 11 w 14"/>
                <a:gd name="T67" fmla="*/ 5 h 28"/>
                <a:gd name="T68" fmla="*/ 12 w 14"/>
                <a:gd name="T69" fmla="*/ 4 h 28"/>
                <a:gd name="T70" fmla="*/ 12 w 14"/>
                <a:gd name="T71" fmla="*/ 4 h 28"/>
                <a:gd name="T72" fmla="*/ 13 w 14"/>
                <a:gd name="T73" fmla="*/ 3 h 28"/>
                <a:gd name="T74" fmla="*/ 13 w 14"/>
                <a:gd name="T75" fmla="*/ 1 h 28"/>
                <a:gd name="T76" fmla="*/ 12 w 14"/>
                <a:gd name="T77" fmla="*/ 1 h 28"/>
                <a:gd name="T78" fmla="*/ 12 w 14"/>
                <a:gd name="T79" fmla="*/ 0 h 28"/>
                <a:gd name="T80" fmla="*/ 12 w 14"/>
                <a:gd name="T81" fmla="*/ 1 h 28"/>
                <a:gd name="T82" fmla="*/ 12 w 14"/>
                <a:gd name="T83" fmla="*/ 3 h 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28"/>
                <a:gd name="T128" fmla="*/ 14 w 14"/>
                <a:gd name="T129" fmla="*/ 28 h 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28">
                  <a:moveTo>
                    <a:pt x="12" y="3"/>
                  </a:moveTo>
                  <a:lnTo>
                    <a:pt x="11" y="0"/>
                  </a:lnTo>
                  <a:lnTo>
                    <a:pt x="9" y="2"/>
                  </a:lnTo>
                  <a:lnTo>
                    <a:pt x="8" y="2"/>
                  </a:lnTo>
                  <a:lnTo>
                    <a:pt x="8" y="3"/>
                  </a:lnTo>
                  <a:lnTo>
                    <a:pt x="8" y="4"/>
                  </a:lnTo>
                  <a:lnTo>
                    <a:pt x="7" y="7"/>
                  </a:lnTo>
                  <a:lnTo>
                    <a:pt x="6" y="10"/>
                  </a:lnTo>
                  <a:lnTo>
                    <a:pt x="6" y="12"/>
                  </a:lnTo>
                  <a:lnTo>
                    <a:pt x="6" y="13"/>
                  </a:lnTo>
                  <a:lnTo>
                    <a:pt x="6" y="15"/>
                  </a:lnTo>
                  <a:lnTo>
                    <a:pt x="6" y="16"/>
                  </a:lnTo>
                  <a:lnTo>
                    <a:pt x="6" y="18"/>
                  </a:lnTo>
                  <a:lnTo>
                    <a:pt x="5" y="22"/>
                  </a:lnTo>
                  <a:lnTo>
                    <a:pt x="6" y="21"/>
                  </a:lnTo>
                  <a:lnTo>
                    <a:pt x="5" y="22"/>
                  </a:lnTo>
                  <a:lnTo>
                    <a:pt x="4" y="22"/>
                  </a:lnTo>
                  <a:lnTo>
                    <a:pt x="3" y="23"/>
                  </a:lnTo>
                  <a:lnTo>
                    <a:pt x="2" y="23"/>
                  </a:lnTo>
                  <a:lnTo>
                    <a:pt x="1" y="23"/>
                  </a:lnTo>
                  <a:lnTo>
                    <a:pt x="1" y="24"/>
                  </a:lnTo>
                  <a:lnTo>
                    <a:pt x="1" y="25"/>
                  </a:lnTo>
                  <a:lnTo>
                    <a:pt x="0" y="26"/>
                  </a:lnTo>
                  <a:lnTo>
                    <a:pt x="1" y="26"/>
                  </a:lnTo>
                  <a:lnTo>
                    <a:pt x="1" y="27"/>
                  </a:lnTo>
                  <a:lnTo>
                    <a:pt x="2" y="27"/>
                  </a:lnTo>
                  <a:lnTo>
                    <a:pt x="2" y="26"/>
                  </a:lnTo>
                  <a:lnTo>
                    <a:pt x="3" y="26"/>
                  </a:lnTo>
                  <a:lnTo>
                    <a:pt x="4" y="26"/>
                  </a:lnTo>
                  <a:lnTo>
                    <a:pt x="5" y="25"/>
                  </a:lnTo>
                  <a:lnTo>
                    <a:pt x="7" y="24"/>
                  </a:lnTo>
                  <a:lnTo>
                    <a:pt x="7" y="23"/>
                  </a:lnTo>
                  <a:lnTo>
                    <a:pt x="7" y="22"/>
                  </a:lnTo>
                  <a:lnTo>
                    <a:pt x="8" y="21"/>
                  </a:lnTo>
                  <a:lnTo>
                    <a:pt x="8" y="20"/>
                  </a:lnTo>
                  <a:lnTo>
                    <a:pt x="8" y="18"/>
                  </a:lnTo>
                  <a:lnTo>
                    <a:pt x="8" y="17"/>
                  </a:lnTo>
                  <a:lnTo>
                    <a:pt x="8" y="16"/>
                  </a:lnTo>
                  <a:lnTo>
                    <a:pt x="8" y="15"/>
                  </a:lnTo>
                  <a:lnTo>
                    <a:pt x="8" y="14"/>
                  </a:lnTo>
                  <a:lnTo>
                    <a:pt x="8" y="13"/>
                  </a:lnTo>
                  <a:lnTo>
                    <a:pt x="8" y="12"/>
                  </a:lnTo>
                  <a:lnTo>
                    <a:pt x="8" y="10"/>
                  </a:lnTo>
                  <a:lnTo>
                    <a:pt x="9" y="7"/>
                  </a:lnTo>
                  <a:lnTo>
                    <a:pt x="9" y="8"/>
                  </a:lnTo>
                  <a:lnTo>
                    <a:pt x="8" y="8"/>
                  </a:lnTo>
                  <a:lnTo>
                    <a:pt x="9" y="8"/>
                  </a:lnTo>
                  <a:lnTo>
                    <a:pt x="9" y="7"/>
                  </a:lnTo>
                  <a:lnTo>
                    <a:pt x="10" y="7"/>
                  </a:lnTo>
                  <a:lnTo>
                    <a:pt x="10" y="6"/>
                  </a:lnTo>
                  <a:lnTo>
                    <a:pt x="10" y="5"/>
                  </a:lnTo>
                  <a:lnTo>
                    <a:pt x="10" y="4"/>
                  </a:lnTo>
                  <a:lnTo>
                    <a:pt x="10" y="5"/>
                  </a:lnTo>
                  <a:lnTo>
                    <a:pt x="11" y="5"/>
                  </a:lnTo>
                  <a:lnTo>
                    <a:pt x="12" y="5"/>
                  </a:lnTo>
                  <a:lnTo>
                    <a:pt x="12" y="4"/>
                  </a:lnTo>
                  <a:lnTo>
                    <a:pt x="12" y="3"/>
                  </a:lnTo>
                  <a:lnTo>
                    <a:pt x="13" y="3"/>
                  </a:lnTo>
                  <a:lnTo>
                    <a:pt x="13" y="2"/>
                  </a:lnTo>
                  <a:lnTo>
                    <a:pt x="13" y="1"/>
                  </a:lnTo>
                  <a:lnTo>
                    <a:pt x="12" y="1"/>
                  </a:lnTo>
                  <a:lnTo>
                    <a:pt x="12" y="0"/>
                  </a:lnTo>
                  <a:lnTo>
                    <a:pt x="12" y="1"/>
                  </a:lnTo>
                  <a:lnTo>
                    <a:pt x="12" y="2"/>
                  </a:lnTo>
                  <a:lnTo>
                    <a:pt x="12"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2" name="Freeform 253"/>
            <p:cNvSpPr>
              <a:spLocks/>
            </p:cNvSpPr>
            <p:nvPr/>
          </p:nvSpPr>
          <p:spPr bwMode="auto">
            <a:xfrm>
              <a:off x="621" y="3150"/>
              <a:ext cx="10" cy="3"/>
            </a:xfrm>
            <a:custGeom>
              <a:avLst/>
              <a:gdLst>
                <a:gd name="T0" fmla="*/ 8 w 10"/>
                <a:gd name="T1" fmla="*/ 2 h 3"/>
                <a:gd name="T2" fmla="*/ 8 w 10"/>
                <a:gd name="T3" fmla="*/ 2 h 3"/>
                <a:gd name="T4" fmla="*/ 7 w 10"/>
                <a:gd name="T5" fmla="*/ 2 h 3"/>
                <a:gd name="T6" fmla="*/ 7 w 10"/>
                <a:gd name="T7" fmla="*/ 2 h 3"/>
                <a:gd name="T8" fmla="*/ 6 w 10"/>
                <a:gd name="T9" fmla="*/ 2 h 3"/>
                <a:gd name="T10" fmla="*/ 6 w 10"/>
                <a:gd name="T11" fmla="*/ 2 h 3"/>
                <a:gd name="T12" fmla="*/ 5 w 10"/>
                <a:gd name="T13" fmla="*/ 2 h 3"/>
                <a:gd name="T14" fmla="*/ 5 w 10"/>
                <a:gd name="T15" fmla="*/ 2 h 3"/>
                <a:gd name="T16" fmla="*/ 4 w 10"/>
                <a:gd name="T17" fmla="*/ 2 h 3"/>
                <a:gd name="T18" fmla="*/ 4 w 10"/>
                <a:gd name="T19" fmla="*/ 2 h 3"/>
                <a:gd name="T20" fmla="*/ 4 w 10"/>
                <a:gd name="T21" fmla="*/ 2 h 3"/>
                <a:gd name="T22" fmla="*/ 3 w 10"/>
                <a:gd name="T23" fmla="*/ 1 h 3"/>
                <a:gd name="T24" fmla="*/ 2 w 10"/>
                <a:gd name="T25" fmla="*/ 1 h 3"/>
                <a:gd name="T26" fmla="*/ 2 w 10"/>
                <a:gd name="T27" fmla="*/ 1 h 3"/>
                <a:gd name="T28" fmla="*/ 1 w 10"/>
                <a:gd name="T29" fmla="*/ 1 h 3"/>
                <a:gd name="T30" fmla="*/ 1 w 10"/>
                <a:gd name="T31" fmla="*/ 1 h 3"/>
                <a:gd name="T32" fmla="*/ 0 w 10"/>
                <a:gd name="T33" fmla="*/ 1 h 3"/>
                <a:gd name="T34" fmla="*/ 0 w 10"/>
                <a:gd name="T35" fmla="*/ 1 h 3"/>
                <a:gd name="T36" fmla="*/ 0 w 10"/>
                <a:gd name="T37" fmla="*/ 1 h 3"/>
                <a:gd name="T38" fmla="*/ 0 w 10"/>
                <a:gd name="T39" fmla="*/ 0 h 3"/>
                <a:gd name="T40" fmla="*/ 0 w 10"/>
                <a:gd name="T41" fmla="*/ 0 h 3"/>
                <a:gd name="T42" fmla="*/ 0 w 10"/>
                <a:gd name="T43" fmla="*/ 0 h 3"/>
                <a:gd name="T44" fmla="*/ 0 w 10"/>
                <a:gd name="T45" fmla="*/ 0 h 3"/>
                <a:gd name="T46" fmla="*/ 1 w 10"/>
                <a:gd name="T47" fmla="*/ 0 h 3"/>
                <a:gd name="T48" fmla="*/ 1 w 10"/>
                <a:gd name="T49" fmla="*/ 0 h 3"/>
                <a:gd name="T50" fmla="*/ 1 w 10"/>
                <a:gd name="T51" fmla="*/ 0 h 3"/>
                <a:gd name="T52" fmla="*/ 2 w 10"/>
                <a:gd name="T53" fmla="*/ 0 h 3"/>
                <a:gd name="T54" fmla="*/ 3 w 10"/>
                <a:gd name="T55" fmla="*/ 0 h 3"/>
                <a:gd name="T56" fmla="*/ 4 w 10"/>
                <a:gd name="T57" fmla="*/ 1 h 3"/>
                <a:gd name="T58" fmla="*/ 5 w 10"/>
                <a:gd name="T59" fmla="*/ 1 h 3"/>
                <a:gd name="T60" fmla="*/ 4 w 10"/>
                <a:gd name="T61" fmla="*/ 1 h 3"/>
                <a:gd name="T62" fmla="*/ 5 w 10"/>
                <a:gd name="T63" fmla="*/ 1 h 3"/>
                <a:gd name="T64" fmla="*/ 5 w 10"/>
                <a:gd name="T65" fmla="*/ 1 h 3"/>
                <a:gd name="T66" fmla="*/ 6 w 10"/>
                <a:gd name="T67" fmla="*/ 1 h 3"/>
                <a:gd name="T68" fmla="*/ 7 w 10"/>
                <a:gd name="T69" fmla="*/ 0 h 3"/>
                <a:gd name="T70" fmla="*/ 8 w 10"/>
                <a:gd name="T71" fmla="*/ 0 h 3"/>
                <a:gd name="T72" fmla="*/ 8 w 10"/>
                <a:gd name="T73" fmla="*/ 1 h 3"/>
                <a:gd name="T74" fmla="*/ 8 w 10"/>
                <a:gd name="T75" fmla="*/ 1 h 3"/>
                <a:gd name="T76" fmla="*/ 9 w 10"/>
                <a:gd name="T77" fmla="*/ 1 h 3"/>
                <a:gd name="T78" fmla="*/ 9 w 10"/>
                <a:gd name="T79" fmla="*/ 1 h 3"/>
                <a:gd name="T80" fmla="*/ 9 w 10"/>
                <a:gd name="T81" fmla="*/ 1 h 3"/>
                <a:gd name="T82" fmla="*/ 9 w 10"/>
                <a:gd name="T83" fmla="*/ 2 h 3"/>
                <a:gd name="T84" fmla="*/ 9 w 10"/>
                <a:gd name="T85" fmla="*/ 2 h 3"/>
                <a:gd name="T86" fmla="*/ 8 w 10"/>
                <a:gd name="T87" fmla="*/ 2 h 3"/>
                <a:gd name="T88" fmla="*/ 8 w 10"/>
                <a:gd name="T89" fmla="*/ 2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
                <a:gd name="T136" fmla="*/ 0 h 3"/>
                <a:gd name="T137" fmla="*/ 10 w 10"/>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 h="3">
                  <a:moveTo>
                    <a:pt x="8" y="2"/>
                  </a:moveTo>
                  <a:lnTo>
                    <a:pt x="8" y="2"/>
                  </a:lnTo>
                  <a:lnTo>
                    <a:pt x="7" y="2"/>
                  </a:lnTo>
                  <a:lnTo>
                    <a:pt x="6" y="2"/>
                  </a:lnTo>
                  <a:lnTo>
                    <a:pt x="5" y="2"/>
                  </a:lnTo>
                  <a:lnTo>
                    <a:pt x="4" y="2"/>
                  </a:lnTo>
                  <a:lnTo>
                    <a:pt x="3" y="1"/>
                  </a:lnTo>
                  <a:lnTo>
                    <a:pt x="2" y="1"/>
                  </a:lnTo>
                  <a:lnTo>
                    <a:pt x="1" y="1"/>
                  </a:lnTo>
                  <a:lnTo>
                    <a:pt x="0" y="1"/>
                  </a:lnTo>
                  <a:lnTo>
                    <a:pt x="0" y="0"/>
                  </a:lnTo>
                  <a:lnTo>
                    <a:pt x="1" y="0"/>
                  </a:lnTo>
                  <a:lnTo>
                    <a:pt x="2" y="0"/>
                  </a:lnTo>
                  <a:lnTo>
                    <a:pt x="3" y="0"/>
                  </a:lnTo>
                  <a:lnTo>
                    <a:pt x="4" y="1"/>
                  </a:lnTo>
                  <a:lnTo>
                    <a:pt x="5" y="1"/>
                  </a:lnTo>
                  <a:lnTo>
                    <a:pt x="4" y="1"/>
                  </a:lnTo>
                  <a:lnTo>
                    <a:pt x="5" y="1"/>
                  </a:lnTo>
                  <a:lnTo>
                    <a:pt x="6" y="1"/>
                  </a:lnTo>
                  <a:lnTo>
                    <a:pt x="7" y="0"/>
                  </a:lnTo>
                  <a:lnTo>
                    <a:pt x="8" y="0"/>
                  </a:lnTo>
                  <a:lnTo>
                    <a:pt x="8" y="1"/>
                  </a:lnTo>
                  <a:lnTo>
                    <a:pt x="9" y="1"/>
                  </a:lnTo>
                  <a:lnTo>
                    <a:pt x="9" y="2"/>
                  </a:lnTo>
                  <a:lnTo>
                    <a:pt x="8"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3" name="Freeform 254"/>
            <p:cNvSpPr>
              <a:spLocks/>
            </p:cNvSpPr>
            <p:nvPr/>
          </p:nvSpPr>
          <p:spPr bwMode="auto">
            <a:xfrm>
              <a:off x="642" y="3019"/>
              <a:ext cx="24" cy="4"/>
            </a:xfrm>
            <a:custGeom>
              <a:avLst/>
              <a:gdLst>
                <a:gd name="T0" fmla="*/ 1 w 24"/>
                <a:gd name="T1" fmla="*/ 2 h 4"/>
                <a:gd name="T2" fmla="*/ 1 w 24"/>
                <a:gd name="T3" fmla="*/ 2 h 4"/>
                <a:gd name="T4" fmla="*/ 4 w 24"/>
                <a:gd name="T5" fmla="*/ 2 h 4"/>
                <a:gd name="T6" fmla="*/ 5 w 24"/>
                <a:gd name="T7" fmla="*/ 2 h 4"/>
                <a:gd name="T8" fmla="*/ 6 w 24"/>
                <a:gd name="T9" fmla="*/ 2 h 4"/>
                <a:gd name="T10" fmla="*/ 8 w 24"/>
                <a:gd name="T11" fmla="*/ 2 h 4"/>
                <a:gd name="T12" fmla="*/ 8 w 24"/>
                <a:gd name="T13" fmla="*/ 2 h 4"/>
                <a:gd name="T14" fmla="*/ 8 w 24"/>
                <a:gd name="T15" fmla="*/ 2 h 4"/>
                <a:gd name="T16" fmla="*/ 9 w 24"/>
                <a:gd name="T17" fmla="*/ 2 h 4"/>
                <a:gd name="T18" fmla="*/ 10 w 24"/>
                <a:gd name="T19" fmla="*/ 1 h 4"/>
                <a:gd name="T20" fmla="*/ 10 w 24"/>
                <a:gd name="T21" fmla="*/ 1 h 4"/>
                <a:gd name="T22" fmla="*/ 13 w 24"/>
                <a:gd name="T23" fmla="*/ 1 h 4"/>
                <a:gd name="T24" fmla="*/ 12 w 24"/>
                <a:gd name="T25" fmla="*/ 1 h 4"/>
                <a:gd name="T26" fmla="*/ 14 w 24"/>
                <a:gd name="T27" fmla="*/ 1 h 4"/>
                <a:gd name="T28" fmla="*/ 15 w 24"/>
                <a:gd name="T29" fmla="*/ 1 h 4"/>
                <a:gd name="T30" fmla="*/ 16 w 24"/>
                <a:gd name="T31" fmla="*/ 1 h 4"/>
                <a:gd name="T32" fmla="*/ 17 w 24"/>
                <a:gd name="T33" fmla="*/ 2 h 4"/>
                <a:gd name="T34" fmla="*/ 17 w 24"/>
                <a:gd name="T35" fmla="*/ 2 h 4"/>
                <a:gd name="T36" fmla="*/ 18 w 24"/>
                <a:gd name="T37" fmla="*/ 2 h 4"/>
                <a:gd name="T38" fmla="*/ 19 w 24"/>
                <a:gd name="T39" fmla="*/ 2 h 4"/>
                <a:gd name="T40" fmla="*/ 20 w 24"/>
                <a:gd name="T41" fmla="*/ 3 h 4"/>
                <a:gd name="T42" fmla="*/ 21 w 24"/>
                <a:gd name="T43" fmla="*/ 3 h 4"/>
                <a:gd name="T44" fmla="*/ 21 w 24"/>
                <a:gd name="T45" fmla="*/ 3 h 4"/>
                <a:gd name="T46" fmla="*/ 22 w 24"/>
                <a:gd name="T47" fmla="*/ 3 h 4"/>
                <a:gd name="T48" fmla="*/ 22 w 24"/>
                <a:gd name="T49" fmla="*/ 3 h 4"/>
                <a:gd name="T50" fmla="*/ 22 w 24"/>
                <a:gd name="T51" fmla="*/ 3 h 4"/>
                <a:gd name="T52" fmla="*/ 23 w 24"/>
                <a:gd name="T53" fmla="*/ 3 h 4"/>
                <a:gd name="T54" fmla="*/ 23 w 24"/>
                <a:gd name="T55" fmla="*/ 3 h 4"/>
                <a:gd name="T56" fmla="*/ 23 w 24"/>
                <a:gd name="T57" fmla="*/ 2 h 4"/>
                <a:gd name="T58" fmla="*/ 23 w 24"/>
                <a:gd name="T59" fmla="*/ 2 h 4"/>
                <a:gd name="T60" fmla="*/ 22 w 24"/>
                <a:gd name="T61" fmla="*/ 2 h 4"/>
                <a:gd name="T62" fmla="*/ 22 w 24"/>
                <a:gd name="T63" fmla="*/ 2 h 4"/>
                <a:gd name="T64" fmla="*/ 21 w 24"/>
                <a:gd name="T65" fmla="*/ 2 h 4"/>
                <a:gd name="T66" fmla="*/ 21 w 24"/>
                <a:gd name="T67" fmla="*/ 2 h 4"/>
                <a:gd name="T68" fmla="*/ 20 w 24"/>
                <a:gd name="T69" fmla="*/ 1 h 4"/>
                <a:gd name="T70" fmla="*/ 20 w 24"/>
                <a:gd name="T71" fmla="*/ 1 h 4"/>
                <a:gd name="T72" fmla="*/ 19 w 24"/>
                <a:gd name="T73" fmla="*/ 1 h 4"/>
                <a:gd name="T74" fmla="*/ 18 w 24"/>
                <a:gd name="T75" fmla="*/ 1 h 4"/>
                <a:gd name="T76" fmla="*/ 17 w 24"/>
                <a:gd name="T77" fmla="*/ 1 h 4"/>
                <a:gd name="T78" fmla="*/ 13 w 24"/>
                <a:gd name="T79" fmla="*/ 0 h 4"/>
                <a:gd name="T80" fmla="*/ 12 w 24"/>
                <a:gd name="T81" fmla="*/ 0 h 4"/>
                <a:gd name="T82" fmla="*/ 7 w 24"/>
                <a:gd name="T83" fmla="*/ 1 h 4"/>
                <a:gd name="T84" fmla="*/ 8 w 24"/>
                <a:gd name="T85" fmla="*/ 1 h 4"/>
                <a:gd name="T86" fmla="*/ 8 w 24"/>
                <a:gd name="T87" fmla="*/ 0 h 4"/>
                <a:gd name="T88" fmla="*/ 5 w 24"/>
                <a:gd name="T89" fmla="*/ 1 h 4"/>
                <a:gd name="T90" fmla="*/ 6 w 24"/>
                <a:gd name="T91" fmla="*/ 1 h 4"/>
                <a:gd name="T92" fmla="*/ 1 w 24"/>
                <a:gd name="T93" fmla="*/ 2 h 4"/>
                <a:gd name="T94" fmla="*/ 1 w 24"/>
                <a:gd name="T95" fmla="*/ 2 h 4"/>
                <a:gd name="T96" fmla="*/ 1 w 24"/>
                <a:gd name="T97" fmla="*/ 2 h 4"/>
                <a:gd name="T98" fmla="*/ 1 w 24"/>
                <a:gd name="T99" fmla="*/ 2 h 4"/>
                <a:gd name="T100" fmla="*/ 1 w 24"/>
                <a:gd name="T101" fmla="*/ 1 h 4"/>
                <a:gd name="T102" fmla="*/ 1 w 24"/>
                <a:gd name="T103" fmla="*/ 1 h 4"/>
                <a:gd name="T104" fmla="*/ 2 w 24"/>
                <a:gd name="T105" fmla="*/ 1 h 4"/>
                <a:gd name="T106" fmla="*/ 1 w 24"/>
                <a:gd name="T107" fmla="*/ 1 h 4"/>
                <a:gd name="T108" fmla="*/ 1 w 24"/>
                <a:gd name="T109" fmla="*/ 1 h 4"/>
                <a:gd name="T110" fmla="*/ 0 w 24"/>
                <a:gd name="T111" fmla="*/ 1 h 4"/>
                <a:gd name="T112" fmla="*/ 0 w 24"/>
                <a:gd name="T113" fmla="*/ 1 h 4"/>
                <a:gd name="T114" fmla="*/ 0 w 24"/>
                <a:gd name="T115" fmla="*/ 2 h 4"/>
                <a:gd name="T116" fmla="*/ 1 w 24"/>
                <a:gd name="T117" fmla="*/ 2 h 4"/>
                <a:gd name="T118" fmla="*/ 1 w 24"/>
                <a:gd name="T119" fmla="*/ 2 h 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
                <a:gd name="T181" fmla="*/ 0 h 4"/>
                <a:gd name="T182" fmla="*/ 24 w 24"/>
                <a:gd name="T183" fmla="*/ 4 h 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 h="4">
                  <a:moveTo>
                    <a:pt x="1" y="2"/>
                  </a:moveTo>
                  <a:lnTo>
                    <a:pt x="1" y="2"/>
                  </a:lnTo>
                  <a:lnTo>
                    <a:pt x="4" y="2"/>
                  </a:lnTo>
                  <a:lnTo>
                    <a:pt x="5" y="2"/>
                  </a:lnTo>
                  <a:lnTo>
                    <a:pt x="6" y="2"/>
                  </a:lnTo>
                  <a:lnTo>
                    <a:pt x="8" y="2"/>
                  </a:lnTo>
                  <a:lnTo>
                    <a:pt x="9" y="2"/>
                  </a:lnTo>
                  <a:lnTo>
                    <a:pt x="10" y="1"/>
                  </a:lnTo>
                  <a:lnTo>
                    <a:pt x="13" y="1"/>
                  </a:lnTo>
                  <a:lnTo>
                    <a:pt x="12" y="1"/>
                  </a:lnTo>
                  <a:lnTo>
                    <a:pt x="14" y="1"/>
                  </a:lnTo>
                  <a:lnTo>
                    <a:pt x="15" y="1"/>
                  </a:lnTo>
                  <a:lnTo>
                    <a:pt x="16" y="1"/>
                  </a:lnTo>
                  <a:lnTo>
                    <a:pt x="17" y="2"/>
                  </a:lnTo>
                  <a:lnTo>
                    <a:pt x="18" y="2"/>
                  </a:lnTo>
                  <a:lnTo>
                    <a:pt x="19" y="2"/>
                  </a:lnTo>
                  <a:lnTo>
                    <a:pt x="20" y="3"/>
                  </a:lnTo>
                  <a:lnTo>
                    <a:pt x="21" y="3"/>
                  </a:lnTo>
                  <a:lnTo>
                    <a:pt x="22" y="3"/>
                  </a:lnTo>
                  <a:lnTo>
                    <a:pt x="23" y="3"/>
                  </a:lnTo>
                  <a:lnTo>
                    <a:pt x="23" y="2"/>
                  </a:lnTo>
                  <a:lnTo>
                    <a:pt x="22" y="2"/>
                  </a:lnTo>
                  <a:lnTo>
                    <a:pt x="21" y="2"/>
                  </a:lnTo>
                  <a:lnTo>
                    <a:pt x="20" y="1"/>
                  </a:lnTo>
                  <a:lnTo>
                    <a:pt x="19" y="1"/>
                  </a:lnTo>
                  <a:lnTo>
                    <a:pt x="18" y="1"/>
                  </a:lnTo>
                  <a:lnTo>
                    <a:pt x="17" y="1"/>
                  </a:lnTo>
                  <a:lnTo>
                    <a:pt x="13" y="0"/>
                  </a:lnTo>
                  <a:lnTo>
                    <a:pt x="12" y="0"/>
                  </a:lnTo>
                  <a:lnTo>
                    <a:pt x="7" y="1"/>
                  </a:lnTo>
                  <a:lnTo>
                    <a:pt x="8" y="1"/>
                  </a:lnTo>
                  <a:lnTo>
                    <a:pt x="8" y="0"/>
                  </a:lnTo>
                  <a:lnTo>
                    <a:pt x="5" y="1"/>
                  </a:lnTo>
                  <a:lnTo>
                    <a:pt x="6" y="1"/>
                  </a:lnTo>
                  <a:lnTo>
                    <a:pt x="1" y="2"/>
                  </a:lnTo>
                  <a:lnTo>
                    <a:pt x="1" y="1"/>
                  </a:lnTo>
                  <a:lnTo>
                    <a:pt x="2" y="1"/>
                  </a:lnTo>
                  <a:lnTo>
                    <a:pt x="1" y="1"/>
                  </a:lnTo>
                  <a:lnTo>
                    <a:pt x="0" y="1"/>
                  </a:lnTo>
                  <a:lnTo>
                    <a:pt x="0" y="2"/>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4" name="Freeform 255"/>
            <p:cNvSpPr>
              <a:spLocks/>
            </p:cNvSpPr>
            <p:nvPr/>
          </p:nvSpPr>
          <p:spPr bwMode="auto">
            <a:xfrm>
              <a:off x="644" y="3023"/>
              <a:ext cx="6" cy="19"/>
            </a:xfrm>
            <a:custGeom>
              <a:avLst/>
              <a:gdLst>
                <a:gd name="T0" fmla="*/ 0 w 6"/>
                <a:gd name="T1" fmla="*/ 2 h 19"/>
                <a:gd name="T2" fmla="*/ 1 w 6"/>
                <a:gd name="T3" fmla="*/ 4 h 19"/>
                <a:gd name="T4" fmla="*/ 1 w 6"/>
                <a:gd name="T5" fmla="*/ 5 h 19"/>
                <a:gd name="T6" fmla="*/ 2 w 6"/>
                <a:gd name="T7" fmla="*/ 7 h 19"/>
                <a:gd name="T8" fmla="*/ 2 w 6"/>
                <a:gd name="T9" fmla="*/ 9 h 19"/>
                <a:gd name="T10" fmla="*/ 3 w 6"/>
                <a:gd name="T11" fmla="*/ 10 h 19"/>
                <a:gd name="T12" fmla="*/ 3 w 6"/>
                <a:gd name="T13" fmla="*/ 12 h 19"/>
                <a:gd name="T14" fmla="*/ 4 w 6"/>
                <a:gd name="T15" fmla="*/ 15 h 19"/>
                <a:gd name="T16" fmla="*/ 3 w 6"/>
                <a:gd name="T17" fmla="*/ 17 h 19"/>
                <a:gd name="T18" fmla="*/ 3 w 6"/>
                <a:gd name="T19" fmla="*/ 17 h 19"/>
                <a:gd name="T20" fmla="*/ 4 w 6"/>
                <a:gd name="T21" fmla="*/ 17 h 19"/>
                <a:gd name="T22" fmla="*/ 4 w 6"/>
                <a:gd name="T23" fmla="*/ 18 h 19"/>
                <a:gd name="T24" fmla="*/ 4 w 6"/>
                <a:gd name="T25" fmla="*/ 18 h 19"/>
                <a:gd name="T26" fmla="*/ 4 w 6"/>
                <a:gd name="T27" fmla="*/ 18 h 19"/>
                <a:gd name="T28" fmla="*/ 5 w 6"/>
                <a:gd name="T29" fmla="*/ 18 h 19"/>
                <a:gd name="T30" fmla="*/ 5 w 6"/>
                <a:gd name="T31" fmla="*/ 17 h 19"/>
                <a:gd name="T32" fmla="*/ 5 w 6"/>
                <a:gd name="T33" fmla="*/ 17 h 19"/>
                <a:gd name="T34" fmla="*/ 5 w 6"/>
                <a:gd name="T35" fmla="*/ 14 h 19"/>
                <a:gd name="T36" fmla="*/ 5 w 6"/>
                <a:gd name="T37" fmla="*/ 12 h 19"/>
                <a:gd name="T38" fmla="*/ 4 w 6"/>
                <a:gd name="T39" fmla="*/ 10 h 19"/>
                <a:gd name="T40" fmla="*/ 4 w 6"/>
                <a:gd name="T41" fmla="*/ 8 h 19"/>
                <a:gd name="T42" fmla="*/ 3 w 6"/>
                <a:gd name="T43" fmla="*/ 6 h 19"/>
                <a:gd name="T44" fmla="*/ 3 w 6"/>
                <a:gd name="T45" fmla="*/ 5 h 19"/>
                <a:gd name="T46" fmla="*/ 2 w 6"/>
                <a:gd name="T47" fmla="*/ 3 h 19"/>
                <a:gd name="T48" fmla="*/ 1 w 6"/>
                <a:gd name="T49" fmla="*/ 1 h 19"/>
                <a:gd name="T50" fmla="*/ 1 w 6"/>
                <a:gd name="T51" fmla="*/ 0 h 19"/>
                <a:gd name="T52" fmla="*/ 1 w 6"/>
                <a:gd name="T53" fmla="*/ 0 h 19"/>
                <a:gd name="T54" fmla="*/ 0 w 6"/>
                <a:gd name="T55" fmla="*/ 0 h 19"/>
                <a:gd name="T56" fmla="*/ 0 w 6"/>
                <a:gd name="T57" fmla="*/ 1 h 19"/>
                <a:gd name="T58" fmla="*/ 0 w 6"/>
                <a:gd name="T59" fmla="*/ 1 h 19"/>
                <a:gd name="T60" fmla="*/ 0 w 6"/>
                <a:gd name="T61" fmla="*/ 2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
                <a:gd name="T94" fmla="*/ 0 h 19"/>
                <a:gd name="T95" fmla="*/ 6 w 6"/>
                <a:gd name="T96" fmla="*/ 19 h 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 h="19">
                  <a:moveTo>
                    <a:pt x="0" y="2"/>
                  </a:moveTo>
                  <a:lnTo>
                    <a:pt x="1" y="4"/>
                  </a:lnTo>
                  <a:lnTo>
                    <a:pt x="1" y="5"/>
                  </a:lnTo>
                  <a:lnTo>
                    <a:pt x="2" y="7"/>
                  </a:lnTo>
                  <a:lnTo>
                    <a:pt x="2" y="9"/>
                  </a:lnTo>
                  <a:lnTo>
                    <a:pt x="3" y="10"/>
                  </a:lnTo>
                  <a:lnTo>
                    <a:pt x="3" y="12"/>
                  </a:lnTo>
                  <a:lnTo>
                    <a:pt x="4" y="15"/>
                  </a:lnTo>
                  <a:lnTo>
                    <a:pt x="3" y="17"/>
                  </a:lnTo>
                  <a:lnTo>
                    <a:pt x="4" y="17"/>
                  </a:lnTo>
                  <a:lnTo>
                    <a:pt x="4" y="18"/>
                  </a:lnTo>
                  <a:lnTo>
                    <a:pt x="5" y="18"/>
                  </a:lnTo>
                  <a:lnTo>
                    <a:pt x="5" y="17"/>
                  </a:lnTo>
                  <a:lnTo>
                    <a:pt x="5" y="14"/>
                  </a:lnTo>
                  <a:lnTo>
                    <a:pt x="5" y="12"/>
                  </a:lnTo>
                  <a:lnTo>
                    <a:pt x="4" y="10"/>
                  </a:lnTo>
                  <a:lnTo>
                    <a:pt x="4" y="8"/>
                  </a:lnTo>
                  <a:lnTo>
                    <a:pt x="3" y="6"/>
                  </a:lnTo>
                  <a:lnTo>
                    <a:pt x="3" y="5"/>
                  </a:lnTo>
                  <a:lnTo>
                    <a:pt x="2" y="3"/>
                  </a:lnTo>
                  <a:lnTo>
                    <a:pt x="1" y="1"/>
                  </a:lnTo>
                  <a:lnTo>
                    <a:pt x="1" y="0"/>
                  </a:lnTo>
                  <a:lnTo>
                    <a:pt x="0" y="0"/>
                  </a:lnTo>
                  <a:lnTo>
                    <a:pt x="0" y="1"/>
                  </a:lnTo>
                  <a:lnTo>
                    <a:pt x="0"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5" name="Freeform 256"/>
            <p:cNvSpPr>
              <a:spLocks/>
            </p:cNvSpPr>
            <p:nvPr/>
          </p:nvSpPr>
          <p:spPr bwMode="auto">
            <a:xfrm>
              <a:off x="611" y="2989"/>
              <a:ext cx="21" cy="12"/>
            </a:xfrm>
            <a:custGeom>
              <a:avLst/>
              <a:gdLst>
                <a:gd name="T0" fmla="*/ 1 w 21"/>
                <a:gd name="T1" fmla="*/ 10 h 12"/>
                <a:gd name="T2" fmla="*/ 1 w 21"/>
                <a:gd name="T3" fmla="*/ 10 h 12"/>
                <a:gd name="T4" fmla="*/ 4 w 21"/>
                <a:gd name="T5" fmla="*/ 10 h 12"/>
                <a:gd name="T6" fmla="*/ 5 w 21"/>
                <a:gd name="T7" fmla="*/ 10 h 12"/>
                <a:gd name="T8" fmla="*/ 7 w 21"/>
                <a:gd name="T9" fmla="*/ 10 h 12"/>
                <a:gd name="T10" fmla="*/ 8 w 21"/>
                <a:gd name="T11" fmla="*/ 9 h 12"/>
                <a:gd name="T12" fmla="*/ 10 w 21"/>
                <a:gd name="T13" fmla="*/ 8 h 12"/>
                <a:gd name="T14" fmla="*/ 11 w 21"/>
                <a:gd name="T15" fmla="*/ 7 h 12"/>
                <a:gd name="T16" fmla="*/ 13 w 21"/>
                <a:gd name="T17" fmla="*/ 6 h 12"/>
                <a:gd name="T18" fmla="*/ 15 w 21"/>
                <a:gd name="T19" fmla="*/ 5 h 12"/>
                <a:gd name="T20" fmla="*/ 16 w 21"/>
                <a:gd name="T21" fmla="*/ 4 h 12"/>
                <a:gd name="T22" fmla="*/ 17 w 21"/>
                <a:gd name="T23" fmla="*/ 3 h 12"/>
                <a:gd name="T24" fmla="*/ 19 w 21"/>
                <a:gd name="T25" fmla="*/ 2 h 12"/>
                <a:gd name="T26" fmla="*/ 19 w 21"/>
                <a:gd name="T27" fmla="*/ 2 h 12"/>
                <a:gd name="T28" fmla="*/ 19 w 21"/>
                <a:gd name="T29" fmla="*/ 1 h 12"/>
                <a:gd name="T30" fmla="*/ 20 w 21"/>
                <a:gd name="T31" fmla="*/ 1 h 12"/>
                <a:gd name="T32" fmla="*/ 19 w 21"/>
                <a:gd name="T33" fmla="*/ 1 h 12"/>
                <a:gd name="T34" fmla="*/ 19 w 21"/>
                <a:gd name="T35" fmla="*/ 0 h 12"/>
                <a:gd name="T36" fmla="*/ 19 w 21"/>
                <a:gd name="T37" fmla="*/ 0 h 12"/>
                <a:gd name="T38" fmla="*/ 18 w 21"/>
                <a:gd name="T39" fmla="*/ 0 h 12"/>
                <a:gd name="T40" fmla="*/ 17 w 21"/>
                <a:gd name="T41" fmla="*/ 0 h 12"/>
                <a:gd name="T42" fmla="*/ 16 w 21"/>
                <a:gd name="T43" fmla="*/ 1 h 12"/>
                <a:gd name="T44" fmla="*/ 15 w 21"/>
                <a:gd name="T45" fmla="*/ 2 h 12"/>
                <a:gd name="T46" fmla="*/ 14 w 21"/>
                <a:gd name="T47" fmla="*/ 3 h 12"/>
                <a:gd name="T48" fmla="*/ 13 w 21"/>
                <a:gd name="T49" fmla="*/ 3 h 12"/>
                <a:gd name="T50" fmla="*/ 11 w 21"/>
                <a:gd name="T51" fmla="*/ 4 h 12"/>
                <a:gd name="T52" fmla="*/ 11 w 21"/>
                <a:gd name="T53" fmla="*/ 5 h 12"/>
                <a:gd name="T54" fmla="*/ 9 w 21"/>
                <a:gd name="T55" fmla="*/ 6 h 12"/>
                <a:gd name="T56" fmla="*/ 9 w 21"/>
                <a:gd name="T57" fmla="*/ 7 h 12"/>
                <a:gd name="T58" fmla="*/ 4 w 21"/>
                <a:gd name="T59" fmla="*/ 8 h 12"/>
                <a:gd name="T60" fmla="*/ 1 w 21"/>
                <a:gd name="T61" fmla="*/ 11 h 12"/>
                <a:gd name="T62" fmla="*/ 1 w 21"/>
                <a:gd name="T63" fmla="*/ 10 h 12"/>
                <a:gd name="T64" fmla="*/ 1 w 21"/>
                <a:gd name="T65" fmla="*/ 10 h 12"/>
                <a:gd name="T66" fmla="*/ 1 w 21"/>
                <a:gd name="T67" fmla="*/ 9 h 12"/>
                <a:gd name="T68" fmla="*/ 1 w 21"/>
                <a:gd name="T69" fmla="*/ 9 h 12"/>
                <a:gd name="T70" fmla="*/ 1 w 21"/>
                <a:gd name="T71" fmla="*/ 8 h 12"/>
                <a:gd name="T72" fmla="*/ 1 w 21"/>
                <a:gd name="T73" fmla="*/ 8 h 12"/>
                <a:gd name="T74" fmla="*/ 2 w 21"/>
                <a:gd name="T75" fmla="*/ 8 h 12"/>
                <a:gd name="T76" fmla="*/ 1 w 21"/>
                <a:gd name="T77" fmla="*/ 8 h 12"/>
                <a:gd name="T78" fmla="*/ 1 w 21"/>
                <a:gd name="T79" fmla="*/ 8 h 12"/>
                <a:gd name="T80" fmla="*/ 0 w 21"/>
                <a:gd name="T81" fmla="*/ 8 h 12"/>
                <a:gd name="T82" fmla="*/ 0 w 21"/>
                <a:gd name="T83" fmla="*/ 9 h 12"/>
                <a:gd name="T84" fmla="*/ 0 w 21"/>
                <a:gd name="T85" fmla="*/ 9 h 12"/>
                <a:gd name="T86" fmla="*/ 1 w 21"/>
                <a:gd name="T87" fmla="*/ 9 h 12"/>
                <a:gd name="T88" fmla="*/ 1 w 21"/>
                <a:gd name="T89" fmla="*/ 10 h 12"/>
                <a:gd name="T90" fmla="*/ 1 w 21"/>
                <a:gd name="T91" fmla="*/ 10 h 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
                <a:gd name="T139" fmla="*/ 0 h 12"/>
                <a:gd name="T140" fmla="*/ 21 w 21"/>
                <a:gd name="T141" fmla="*/ 12 h 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 h="12">
                  <a:moveTo>
                    <a:pt x="1" y="10"/>
                  </a:moveTo>
                  <a:lnTo>
                    <a:pt x="1" y="10"/>
                  </a:lnTo>
                  <a:lnTo>
                    <a:pt x="4" y="10"/>
                  </a:lnTo>
                  <a:lnTo>
                    <a:pt x="5" y="10"/>
                  </a:lnTo>
                  <a:lnTo>
                    <a:pt x="7" y="10"/>
                  </a:lnTo>
                  <a:lnTo>
                    <a:pt x="8" y="9"/>
                  </a:lnTo>
                  <a:lnTo>
                    <a:pt x="10" y="8"/>
                  </a:lnTo>
                  <a:lnTo>
                    <a:pt x="11" y="7"/>
                  </a:lnTo>
                  <a:lnTo>
                    <a:pt x="13" y="6"/>
                  </a:lnTo>
                  <a:lnTo>
                    <a:pt x="15" y="5"/>
                  </a:lnTo>
                  <a:lnTo>
                    <a:pt x="16" y="4"/>
                  </a:lnTo>
                  <a:lnTo>
                    <a:pt x="17" y="3"/>
                  </a:lnTo>
                  <a:lnTo>
                    <a:pt x="19" y="2"/>
                  </a:lnTo>
                  <a:lnTo>
                    <a:pt x="19" y="1"/>
                  </a:lnTo>
                  <a:lnTo>
                    <a:pt x="20" y="1"/>
                  </a:lnTo>
                  <a:lnTo>
                    <a:pt x="19" y="1"/>
                  </a:lnTo>
                  <a:lnTo>
                    <a:pt x="19" y="0"/>
                  </a:lnTo>
                  <a:lnTo>
                    <a:pt x="18" y="0"/>
                  </a:lnTo>
                  <a:lnTo>
                    <a:pt x="17" y="0"/>
                  </a:lnTo>
                  <a:lnTo>
                    <a:pt x="16" y="1"/>
                  </a:lnTo>
                  <a:lnTo>
                    <a:pt x="15" y="2"/>
                  </a:lnTo>
                  <a:lnTo>
                    <a:pt x="14" y="3"/>
                  </a:lnTo>
                  <a:lnTo>
                    <a:pt x="13" y="3"/>
                  </a:lnTo>
                  <a:lnTo>
                    <a:pt x="11" y="4"/>
                  </a:lnTo>
                  <a:lnTo>
                    <a:pt x="11" y="5"/>
                  </a:lnTo>
                  <a:lnTo>
                    <a:pt x="9" y="6"/>
                  </a:lnTo>
                  <a:lnTo>
                    <a:pt x="9" y="7"/>
                  </a:lnTo>
                  <a:lnTo>
                    <a:pt x="4" y="8"/>
                  </a:lnTo>
                  <a:lnTo>
                    <a:pt x="1" y="11"/>
                  </a:lnTo>
                  <a:lnTo>
                    <a:pt x="1" y="10"/>
                  </a:lnTo>
                  <a:lnTo>
                    <a:pt x="1" y="9"/>
                  </a:lnTo>
                  <a:lnTo>
                    <a:pt x="1" y="8"/>
                  </a:lnTo>
                  <a:lnTo>
                    <a:pt x="2" y="8"/>
                  </a:lnTo>
                  <a:lnTo>
                    <a:pt x="1" y="8"/>
                  </a:lnTo>
                  <a:lnTo>
                    <a:pt x="0" y="8"/>
                  </a:lnTo>
                  <a:lnTo>
                    <a:pt x="0" y="9"/>
                  </a:lnTo>
                  <a:lnTo>
                    <a:pt x="1" y="9"/>
                  </a:lnTo>
                  <a:lnTo>
                    <a:pt x="1" y="1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6" name="Freeform 257"/>
            <p:cNvSpPr>
              <a:spLocks/>
            </p:cNvSpPr>
            <p:nvPr/>
          </p:nvSpPr>
          <p:spPr bwMode="auto">
            <a:xfrm>
              <a:off x="603" y="2968"/>
              <a:ext cx="1" cy="27"/>
            </a:xfrm>
            <a:custGeom>
              <a:avLst/>
              <a:gdLst>
                <a:gd name="T0" fmla="*/ 0 w 1"/>
                <a:gd name="T1" fmla="*/ 24 h 27"/>
                <a:gd name="T2" fmla="*/ 0 w 1"/>
                <a:gd name="T3" fmla="*/ 21 h 27"/>
                <a:gd name="T4" fmla="*/ 0 w 1"/>
                <a:gd name="T5" fmla="*/ 18 h 27"/>
                <a:gd name="T6" fmla="*/ 0 w 1"/>
                <a:gd name="T7" fmla="*/ 16 h 27"/>
                <a:gd name="T8" fmla="*/ 0 w 1"/>
                <a:gd name="T9" fmla="*/ 13 h 27"/>
                <a:gd name="T10" fmla="*/ 0 w 1"/>
                <a:gd name="T11" fmla="*/ 10 h 27"/>
                <a:gd name="T12" fmla="*/ 0 w 1"/>
                <a:gd name="T13" fmla="*/ 7 h 27"/>
                <a:gd name="T14" fmla="*/ 0 w 1"/>
                <a:gd name="T15" fmla="*/ 5 h 27"/>
                <a:gd name="T16" fmla="*/ 0 w 1"/>
                <a:gd name="T17" fmla="*/ 2 h 27"/>
                <a:gd name="T18" fmla="*/ 0 w 1"/>
                <a:gd name="T19" fmla="*/ 2 h 27"/>
                <a:gd name="T20" fmla="*/ 0 w 1"/>
                <a:gd name="T21" fmla="*/ 1 h 27"/>
                <a:gd name="T22" fmla="*/ 0 w 1"/>
                <a:gd name="T23" fmla="*/ 1 h 27"/>
                <a:gd name="T24" fmla="*/ 0 w 1"/>
                <a:gd name="T25" fmla="*/ 1 h 27"/>
                <a:gd name="T26" fmla="*/ 0 w 1"/>
                <a:gd name="T27" fmla="*/ 0 h 27"/>
                <a:gd name="T28" fmla="*/ 0 w 1"/>
                <a:gd name="T29" fmla="*/ 0 h 27"/>
                <a:gd name="T30" fmla="*/ 0 w 1"/>
                <a:gd name="T31" fmla="*/ 0 h 27"/>
                <a:gd name="T32" fmla="*/ 0 w 1"/>
                <a:gd name="T33" fmla="*/ 1 h 27"/>
                <a:gd name="T34" fmla="*/ 0 w 1"/>
                <a:gd name="T35" fmla="*/ 4 h 27"/>
                <a:gd name="T36" fmla="*/ 0 w 1"/>
                <a:gd name="T37" fmla="*/ 7 h 27"/>
                <a:gd name="T38" fmla="*/ 0 w 1"/>
                <a:gd name="T39" fmla="*/ 9 h 27"/>
                <a:gd name="T40" fmla="*/ 0 w 1"/>
                <a:gd name="T41" fmla="*/ 12 h 27"/>
                <a:gd name="T42" fmla="*/ 0 w 1"/>
                <a:gd name="T43" fmla="*/ 15 h 27"/>
                <a:gd name="T44" fmla="*/ 0 w 1"/>
                <a:gd name="T45" fmla="*/ 19 h 27"/>
                <a:gd name="T46" fmla="*/ 0 w 1"/>
                <a:gd name="T47" fmla="*/ 22 h 27"/>
                <a:gd name="T48" fmla="*/ 0 w 1"/>
                <a:gd name="T49" fmla="*/ 25 h 27"/>
                <a:gd name="T50" fmla="*/ 0 w 1"/>
                <a:gd name="T51" fmla="*/ 25 h 27"/>
                <a:gd name="T52" fmla="*/ 0 w 1"/>
                <a:gd name="T53" fmla="*/ 25 h 27"/>
                <a:gd name="T54" fmla="*/ 0 w 1"/>
                <a:gd name="T55" fmla="*/ 26 h 27"/>
                <a:gd name="T56" fmla="*/ 0 w 1"/>
                <a:gd name="T57" fmla="*/ 26 h 27"/>
                <a:gd name="T58" fmla="*/ 0 w 1"/>
                <a:gd name="T59" fmla="*/ 25 h 27"/>
                <a:gd name="T60" fmla="*/ 0 w 1"/>
                <a:gd name="T61" fmla="*/ 25 h 27"/>
                <a:gd name="T62" fmla="*/ 0 w 1"/>
                <a:gd name="T63" fmla="*/ 24 h 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
                <a:gd name="T97" fmla="*/ 0 h 27"/>
                <a:gd name="T98" fmla="*/ 1 w 1"/>
                <a:gd name="T99" fmla="*/ 27 h 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 h="27">
                  <a:moveTo>
                    <a:pt x="0" y="24"/>
                  </a:moveTo>
                  <a:lnTo>
                    <a:pt x="0" y="21"/>
                  </a:lnTo>
                  <a:lnTo>
                    <a:pt x="0" y="18"/>
                  </a:lnTo>
                  <a:lnTo>
                    <a:pt x="0" y="16"/>
                  </a:lnTo>
                  <a:lnTo>
                    <a:pt x="0" y="13"/>
                  </a:lnTo>
                  <a:lnTo>
                    <a:pt x="0" y="10"/>
                  </a:lnTo>
                  <a:lnTo>
                    <a:pt x="0" y="7"/>
                  </a:lnTo>
                  <a:lnTo>
                    <a:pt x="0" y="5"/>
                  </a:lnTo>
                  <a:lnTo>
                    <a:pt x="0" y="2"/>
                  </a:lnTo>
                  <a:lnTo>
                    <a:pt x="0" y="1"/>
                  </a:lnTo>
                  <a:lnTo>
                    <a:pt x="0" y="0"/>
                  </a:lnTo>
                  <a:lnTo>
                    <a:pt x="0" y="1"/>
                  </a:lnTo>
                  <a:lnTo>
                    <a:pt x="0" y="4"/>
                  </a:lnTo>
                  <a:lnTo>
                    <a:pt x="0" y="7"/>
                  </a:lnTo>
                  <a:lnTo>
                    <a:pt x="0" y="9"/>
                  </a:lnTo>
                  <a:lnTo>
                    <a:pt x="0" y="12"/>
                  </a:lnTo>
                  <a:lnTo>
                    <a:pt x="0" y="15"/>
                  </a:lnTo>
                  <a:lnTo>
                    <a:pt x="0" y="19"/>
                  </a:lnTo>
                  <a:lnTo>
                    <a:pt x="0" y="22"/>
                  </a:lnTo>
                  <a:lnTo>
                    <a:pt x="0" y="25"/>
                  </a:lnTo>
                  <a:lnTo>
                    <a:pt x="0" y="26"/>
                  </a:lnTo>
                  <a:lnTo>
                    <a:pt x="0" y="25"/>
                  </a:lnTo>
                  <a:lnTo>
                    <a:pt x="0" y="2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7" name="Freeform 258"/>
            <p:cNvSpPr>
              <a:spLocks/>
            </p:cNvSpPr>
            <p:nvPr/>
          </p:nvSpPr>
          <p:spPr bwMode="auto">
            <a:xfrm>
              <a:off x="621" y="2968"/>
              <a:ext cx="4" cy="27"/>
            </a:xfrm>
            <a:custGeom>
              <a:avLst/>
              <a:gdLst>
                <a:gd name="T0" fmla="*/ 1 w 4"/>
                <a:gd name="T1" fmla="*/ 25 h 27"/>
                <a:gd name="T2" fmla="*/ 1 w 4"/>
                <a:gd name="T3" fmla="*/ 22 h 27"/>
                <a:gd name="T4" fmla="*/ 2 w 4"/>
                <a:gd name="T5" fmla="*/ 20 h 27"/>
                <a:gd name="T6" fmla="*/ 2 w 4"/>
                <a:gd name="T7" fmla="*/ 17 h 27"/>
                <a:gd name="T8" fmla="*/ 3 w 4"/>
                <a:gd name="T9" fmla="*/ 14 h 27"/>
                <a:gd name="T10" fmla="*/ 3 w 4"/>
                <a:gd name="T11" fmla="*/ 11 h 27"/>
                <a:gd name="T12" fmla="*/ 3 w 4"/>
                <a:gd name="T13" fmla="*/ 8 h 27"/>
                <a:gd name="T14" fmla="*/ 3 w 4"/>
                <a:gd name="T15" fmla="*/ 4 h 27"/>
                <a:gd name="T16" fmla="*/ 3 w 4"/>
                <a:gd name="T17" fmla="*/ 1 h 27"/>
                <a:gd name="T18" fmla="*/ 3 w 4"/>
                <a:gd name="T19" fmla="*/ 1 h 27"/>
                <a:gd name="T20" fmla="*/ 3 w 4"/>
                <a:gd name="T21" fmla="*/ 1 h 27"/>
                <a:gd name="T22" fmla="*/ 3 w 4"/>
                <a:gd name="T23" fmla="*/ 0 h 27"/>
                <a:gd name="T24" fmla="*/ 2 w 4"/>
                <a:gd name="T25" fmla="*/ 0 h 27"/>
                <a:gd name="T26" fmla="*/ 2 w 4"/>
                <a:gd name="T27" fmla="*/ 1 h 27"/>
                <a:gd name="T28" fmla="*/ 2 w 4"/>
                <a:gd name="T29" fmla="*/ 1 h 27"/>
                <a:gd name="T30" fmla="*/ 2 w 4"/>
                <a:gd name="T31" fmla="*/ 4 h 27"/>
                <a:gd name="T32" fmla="*/ 2 w 4"/>
                <a:gd name="T33" fmla="*/ 7 h 27"/>
                <a:gd name="T34" fmla="*/ 2 w 4"/>
                <a:gd name="T35" fmla="*/ 10 h 27"/>
                <a:gd name="T36" fmla="*/ 1 w 4"/>
                <a:gd name="T37" fmla="*/ 13 h 27"/>
                <a:gd name="T38" fmla="*/ 1 w 4"/>
                <a:gd name="T39" fmla="*/ 16 h 27"/>
                <a:gd name="T40" fmla="*/ 1 w 4"/>
                <a:gd name="T41" fmla="*/ 19 h 27"/>
                <a:gd name="T42" fmla="*/ 0 w 4"/>
                <a:gd name="T43" fmla="*/ 21 h 27"/>
                <a:gd name="T44" fmla="*/ 0 w 4"/>
                <a:gd name="T45" fmla="*/ 24 h 27"/>
                <a:gd name="T46" fmla="*/ 0 w 4"/>
                <a:gd name="T47" fmla="*/ 25 h 27"/>
                <a:gd name="T48" fmla="*/ 0 w 4"/>
                <a:gd name="T49" fmla="*/ 25 h 27"/>
                <a:gd name="T50" fmla="*/ 0 w 4"/>
                <a:gd name="T51" fmla="*/ 25 h 27"/>
                <a:gd name="T52" fmla="*/ 0 w 4"/>
                <a:gd name="T53" fmla="*/ 26 h 27"/>
                <a:gd name="T54" fmla="*/ 1 w 4"/>
                <a:gd name="T55" fmla="*/ 25 h 27"/>
                <a:gd name="T56" fmla="*/ 1 w 4"/>
                <a:gd name="T57" fmla="*/ 25 h 27"/>
                <a:gd name="T58" fmla="*/ 1 w 4"/>
                <a:gd name="T59" fmla="*/ 25 h 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
                <a:gd name="T91" fmla="*/ 0 h 27"/>
                <a:gd name="T92" fmla="*/ 4 w 4"/>
                <a:gd name="T93" fmla="*/ 27 h 2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 h="27">
                  <a:moveTo>
                    <a:pt x="1" y="25"/>
                  </a:moveTo>
                  <a:lnTo>
                    <a:pt x="1" y="22"/>
                  </a:lnTo>
                  <a:lnTo>
                    <a:pt x="2" y="20"/>
                  </a:lnTo>
                  <a:lnTo>
                    <a:pt x="2" y="17"/>
                  </a:lnTo>
                  <a:lnTo>
                    <a:pt x="3" y="14"/>
                  </a:lnTo>
                  <a:lnTo>
                    <a:pt x="3" y="11"/>
                  </a:lnTo>
                  <a:lnTo>
                    <a:pt x="3" y="8"/>
                  </a:lnTo>
                  <a:lnTo>
                    <a:pt x="3" y="4"/>
                  </a:lnTo>
                  <a:lnTo>
                    <a:pt x="3" y="1"/>
                  </a:lnTo>
                  <a:lnTo>
                    <a:pt x="3" y="0"/>
                  </a:lnTo>
                  <a:lnTo>
                    <a:pt x="2" y="0"/>
                  </a:lnTo>
                  <a:lnTo>
                    <a:pt x="2" y="1"/>
                  </a:lnTo>
                  <a:lnTo>
                    <a:pt x="2" y="4"/>
                  </a:lnTo>
                  <a:lnTo>
                    <a:pt x="2" y="7"/>
                  </a:lnTo>
                  <a:lnTo>
                    <a:pt x="2" y="10"/>
                  </a:lnTo>
                  <a:lnTo>
                    <a:pt x="1" y="13"/>
                  </a:lnTo>
                  <a:lnTo>
                    <a:pt x="1" y="16"/>
                  </a:lnTo>
                  <a:lnTo>
                    <a:pt x="1" y="19"/>
                  </a:lnTo>
                  <a:lnTo>
                    <a:pt x="0" y="21"/>
                  </a:lnTo>
                  <a:lnTo>
                    <a:pt x="0" y="24"/>
                  </a:lnTo>
                  <a:lnTo>
                    <a:pt x="0" y="25"/>
                  </a:lnTo>
                  <a:lnTo>
                    <a:pt x="0" y="26"/>
                  </a:lnTo>
                  <a:lnTo>
                    <a:pt x="1" y="2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8" name="Freeform 259"/>
            <p:cNvSpPr>
              <a:spLocks/>
            </p:cNvSpPr>
            <p:nvPr/>
          </p:nvSpPr>
          <p:spPr bwMode="auto">
            <a:xfrm>
              <a:off x="556" y="2839"/>
              <a:ext cx="2" cy="41"/>
            </a:xfrm>
            <a:custGeom>
              <a:avLst/>
              <a:gdLst>
                <a:gd name="T0" fmla="*/ 1 w 2"/>
                <a:gd name="T1" fmla="*/ 39 h 41"/>
                <a:gd name="T2" fmla="*/ 0 w 2"/>
                <a:gd name="T3" fmla="*/ 35 h 41"/>
                <a:gd name="T4" fmla="*/ 0 w 2"/>
                <a:gd name="T5" fmla="*/ 31 h 41"/>
                <a:gd name="T6" fmla="*/ 0 w 2"/>
                <a:gd name="T7" fmla="*/ 27 h 41"/>
                <a:gd name="T8" fmla="*/ 0 w 2"/>
                <a:gd name="T9" fmla="*/ 23 h 41"/>
                <a:gd name="T10" fmla="*/ 0 w 2"/>
                <a:gd name="T11" fmla="*/ 19 h 41"/>
                <a:gd name="T12" fmla="*/ 0 w 2"/>
                <a:gd name="T13" fmla="*/ 15 h 41"/>
                <a:gd name="T14" fmla="*/ 0 w 2"/>
                <a:gd name="T15" fmla="*/ 11 h 41"/>
                <a:gd name="T16" fmla="*/ 0 w 2"/>
                <a:gd name="T17" fmla="*/ 7 h 41"/>
                <a:gd name="T18" fmla="*/ 0 w 2"/>
                <a:gd name="T19" fmla="*/ 6 h 41"/>
                <a:gd name="T20" fmla="*/ 0 w 2"/>
                <a:gd name="T21" fmla="*/ 6 h 41"/>
                <a:gd name="T22" fmla="*/ 0 w 2"/>
                <a:gd name="T23" fmla="*/ 5 h 41"/>
                <a:gd name="T24" fmla="*/ 0 w 2"/>
                <a:gd name="T25" fmla="*/ 4 h 41"/>
                <a:gd name="T26" fmla="*/ 0 w 2"/>
                <a:gd name="T27" fmla="*/ 3 h 41"/>
                <a:gd name="T28" fmla="*/ 0 w 2"/>
                <a:gd name="T29" fmla="*/ 2 h 41"/>
                <a:gd name="T30" fmla="*/ 0 w 2"/>
                <a:gd name="T31" fmla="*/ 2 h 41"/>
                <a:gd name="T32" fmla="*/ 0 w 2"/>
                <a:gd name="T33" fmla="*/ 2 h 41"/>
                <a:gd name="T34" fmla="*/ 0 w 2"/>
                <a:gd name="T35" fmla="*/ 1 h 41"/>
                <a:gd name="T36" fmla="*/ 0 w 2"/>
                <a:gd name="T37" fmla="*/ 0 h 41"/>
                <a:gd name="T38" fmla="*/ 0 w 2"/>
                <a:gd name="T39" fmla="*/ 0 h 41"/>
                <a:gd name="T40" fmla="*/ 0 w 2"/>
                <a:gd name="T41" fmla="*/ 0 h 41"/>
                <a:gd name="T42" fmla="*/ 0 w 2"/>
                <a:gd name="T43" fmla="*/ 0 h 41"/>
                <a:gd name="T44" fmla="*/ 0 w 2"/>
                <a:gd name="T45" fmla="*/ 1 h 41"/>
                <a:gd name="T46" fmla="*/ 1 w 2"/>
                <a:gd name="T47" fmla="*/ 1 h 41"/>
                <a:gd name="T48" fmla="*/ 1 w 2"/>
                <a:gd name="T49" fmla="*/ 2 h 41"/>
                <a:gd name="T50" fmla="*/ 1 w 2"/>
                <a:gd name="T51" fmla="*/ 2 h 41"/>
                <a:gd name="T52" fmla="*/ 1 w 2"/>
                <a:gd name="T53" fmla="*/ 3 h 41"/>
                <a:gd name="T54" fmla="*/ 1 w 2"/>
                <a:gd name="T55" fmla="*/ 4 h 41"/>
                <a:gd name="T56" fmla="*/ 1 w 2"/>
                <a:gd name="T57" fmla="*/ 5 h 41"/>
                <a:gd name="T58" fmla="*/ 1 w 2"/>
                <a:gd name="T59" fmla="*/ 6 h 41"/>
                <a:gd name="T60" fmla="*/ 1 w 2"/>
                <a:gd name="T61" fmla="*/ 10 h 41"/>
                <a:gd name="T62" fmla="*/ 1 w 2"/>
                <a:gd name="T63" fmla="*/ 14 h 41"/>
                <a:gd name="T64" fmla="*/ 1 w 2"/>
                <a:gd name="T65" fmla="*/ 18 h 41"/>
                <a:gd name="T66" fmla="*/ 0 w 2"/>
                <a:gd name="T67" fmla="*/ 22 h 41"/>
                <a:gd name="T68" fmla="*/ 0 w 2"/>
                <a:gd name="T69" fmla="*/ 26 h 41"/>
                <a:gd name="T70" fmla="*/ 1 w 2"/>
                <a:gd name="T71" fmla="*/ 30 h 41"/>
                <a:gd name="T72" fmla="*/ 1 w 2"/>
                <a:gd name="T73" fmla="*/ 34 h 41"/>
                <a:gd name="T74" fmla="*/ 1 w 2"/>
                <a:gd name="T75" fmla="*/ 38 h 41"/>
                <a:gd name="T76" fmla="*/ 1 w 2"/>
                <a:gd name="T77" fmla="*/ 38 h 41"/>
                <a:gd name="T78" fmla="*/ 1 w 2"/>
                <a:gd name="T79" fmla="*/ 38 h 41"/>
                <a:gd name="T80" fmla="*/ 1 w 2"/>
                <a:gd name="T81" fmla="*/ 39 h 41"/>
                <a:gd name="T82" fmla="*/ 1 w 2"/>
                <a:gd name="T83" fmla="*/ 39 h 41"/>
                <a:gd name="T84" fmla="*/ 1 w 2"/>
                <a:gd name="T85" fmla="*/ 40 h 41"/>
                <a:gd name="T86" fmla="*/ 1 w 2"/>
                <a:gd name="T87" fmla="*/ 40 h 41"/>
                <a:gd name="T88" fmla="*/ 1 w 2"/>
                <a:gd name="T89" fmla="*/ 40 h 41"/>
                <a:gd name="T90" fmla="*/ 1 w 2"/>
                <a:gd name="T91" fmla="*/ 40 h 41"/>
                <a:gd name="T92" fmla="*/ 1 w 2"/>
                <a:gd name="T93" fmla="*/ 39 h 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
                <a:gd name="T142" fmla="*/ 0 h 41"/>
                <a:gd name="T143" fmla="*/ 2 w 2"/>
                <a:gd name="T144" fmla="*/ 41 h 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 h="41">
                  <a:moveTo>
                    <a:pt x="1" y="39"/>
                  </a:moveTo>
                  <a:lnTo>
                    <a:pt x="0" y="35"/>
                  </a:lnTo>
                  <a:lnTo>
                    <a:pt x="0" y="31"/>
                  </a:lnTo>
                  <a:lnTo>
                    <a:pt x="0" y="27"/>
                  </a:lnTo>
                  <a:lnTo>
                    <a:pt x="0" y="23"/>
                  </a:lnTo>
                  <a:lnTo>
                    <a:pt x="0" y="19"/>
                  </a:lnTo>
                  <a:lnTo>
                    <a:pt x="0" y="15"/>
                  </a:lnTo>
                  <a:lnTo>
                    <a:pt x="0" y="11"/>
                  </a:lnTo>
                  <a:lnTo>
                    <a:pt x="0" y="7"/>
                  </a:lnTo>
                  <a:lnTo>
                    <a:pt x="0" y="6"/>
                  </a:lnTo>
                  <a:lnTo>
                    <a:pt x="0" y="5"/>
                  </a:lnTo>
                  <a:lnTo>
                    <a:pt x="0" y="4"/>
                  </a:lnTo>
                  <a:lnTo>
                    <a:pt x="0" y="3"/>
                  </a:lnTo>
                  <a:lnTo>
                    <a:pt x="0" y="2"/>
                  </a:lnTo>
                  <a:lnTo>
                    <a:pt x="0" y="1"/>
                  </a:lnTo>
                  <a:lnTo>
                    <a:pt x="0" y="0"/>
                  </a:lnTo>
                  <a:lnTo>
                    <a:pt x="0" y="1"/>
                  </a:lnTo>
                  <a:lnTo>
                    <a:pt x="1" y="1"/>
                  </a:lnTo>
                  <a:lnTo>
                    <a:pt x="1" y="2"/>
                  </a:lnTo>
                  <a:lnTo>
                    <a:pt x="1" y="3"/>
                  </a:lnTo>
                  <a:lnTo>
                    <a:pt x="1" y="4"/>
                  </a:lnTo>
                  <a:lnTo>
                    <a:pt x="1" y="5"/>
                  </a:lnTo>
                  <a:lnTo>
                    <a:pt x="1" y="6"/>
                  </a:lnTo>
                  <a:lnTo>
                    <a:pt x="1" y="10"/>
                  </a:lnTo>
                  <a:lnTo>
                    <a:pt x="1" y="14"/>
                  </a:lnTo>
                  <a:lnTo>
                    <a:pt x="1" y="18"/>
                  </a:lnTo>
                  <a:lnTo>
                    <a:pt x="0" y="22"/>
                  </a:lnTo>
                  <a:lnTo>
                    <a:pt x="0" y="26"/>
                  </a:lnTo>
                  <a:lnTo>
                    <a:pt x="1" y="30"/>
                  </a:lnTo>
                  <a:lnTo>
                    <a:pt x="1" y="34"/>
                  </a:lnTo>
                  <a:lnTo>
                    <a:pt x="1" y="38"/>
                  </a:lnTo>
                  <a:lnTo>
                    <a:pt x="1" y="39"/>
                  </a:lnTo>
                  <a:lnTo>
                    <a:pt x="1" y="40"/>
                  </a:lnTo>
                  <a:lnTo>
                    <a:pt x="1" y="39"/>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39" name="Freeform 260"/>
            <p:cNvSpPr>
              <a:spLocks/>
            </p:cNvSpPr>
            <p:nvPr/>
          </p:nvSpPr>
          <p:spPr bwMode="auto">
            <a:xfrm>
              <a:off x="568" y="2854"/>
              <a:ext cx="3" cy="18"/>
            </a:xfrm>
            <a:custGeom>
              <a:avLst/>
              <a:gdLst>
                <a:gd name="T0" fmla="*/ 1 w 3"/>
                <a:gd name="T1" fmla="*/ 16 h 18"/>
                <a:gd name="T2" fmla="*/ 1 w 3"/>
                <a:gd name="T3" fmla="*/ 14 h 18"/>
                <a:gd name="T4" fmla="*/ 1 w 3"/>
                <a:gd name="T5" fmla="*/ 13 h 18"/>
                <a:gd name="T6" fmla="*/ 1 w 3"/>
                <a:gd name="T7" fmla="*/ 11 h 18"/>
                <a:gd name="T8" fmla="*/ 2 w 3"/>
                <a:gd name="T9" fmla="*/ 9 h 18"/>
                <a:gd name="T10" fmla="*/ 2 w 3"/>
                <a:gd name="T11" fmla="*/ 8 h 18"/>
                <a:gd name="T12" fmla="*/ 2 w 3"/>
                <a:gd name="T13" fmla="*/ 6 h 18"/>
                <a:gd name="T14" fmla="*/ 2 w 3"/>
                <a:gd name="T15" fmla="*/ 4 h 18"/>
                <a:gd name="T16" fmla="*/ 2 w 3"/>
                <a:gd name="T17" fmla="*/ 2 h 18"/>
                <a:gd name="T18" fmla="*/ 2 w 3"/>
                <a:gd name="T19" fmla="*/ 1 h 18"/>
                <a:gd name="T20" fmla="*/ 2 w 3"/>
                <a:gd name="T21" fmla="*/ 1 h 18"/>
                <a:gd name="T22" fmla="*/ 2 w 3"/>
                <a:gd name="T23" fmla="*/ 1 h 18"/>
                <a:gd name="T24" fmla="*/ 2 w 3"/>
                <a:gd name="T25" fmla="*/ 0 h 18"/>
                <a:gd name="T26" fmla="*/ 2 w 3"/>
                <a:gd name="T27" fmla="*/ 0 h 18"/>
                <a:gd name="T28" fmla="*/ 2 w 3"/>
                <a:gd name="T29" fmla="*/ 1 h 18"/>
                <a:gd name="T30" fmla="*/ 1 w 3"/>
                <a:gd name="T31" fmla="*/ 1 h 18"/>
                <a:gd name="T32" fmla="*/ 1 w 3"/>
                <a:gd name="T33" fmla="*/ 1 h 18"/>
                <a:gd name="T34" fmla="*/ 1 w 3"/>
                <a:gd name="T35" fmla="*/ 3 h 18"/>
                <a:gd name="T36" fmla="*/ 1 w 3"/>
                <a:gd name="T37" fmla="*/ 5 h 18"/>
                <a:gd name="T38" fmla="*/ 1 w 3"/>
                <a:gd name="T39" fmla="*/ 6 h 18"/>
                <a:gd name="T40" fmla="*/ 1 w 3"/>
                <a:gd name="T41" fmla="*/ 8 h 18"/>
                <a:gd name="T42" fmla="*/ 1 w 3"/>
                <a:gd name="T43" fmla="*/ 10 h 18"/>
                <a:gd name="T44" fmla="*/ 1 w 3"/>
                <a:gd name="T45" fmla="*/ 11 h 18"/>
                <a:gd name="T46" fmla="*/ 0 w 3"/>
                <a:gd name="T47" fmla="*/ 13 h 18"/>
                <a:gd name="T48" fmla="*/ 0 w 3"/>
                <a:gd name="T49" fmla="*/ 14 h 18"/>
                <a:gd name="T50" fmla="*/ 0 w 3"/>
                <a:gd name="T51" fmla="*/ 15 h 18"/>
                <a:gd name="T52" fmla="*/ 0 w 3"/>
                <a:gd name="T53" fmla="*/ 16 h 18"/>
                <a:gd name="T54" fmla="*/ 0 w 3"/>
                <a:gd name="T55" fmla="*/ 16 h 18"/>
                <a:gd name="T56" fmla="*/ 0 w 3"/>
                <a:gd name="T57" fmla="*/ 16 h 18"/>
                <a:gd name="T58" fmla="*/ 0 w 3"/>
                <a:gd name="T59" fmla="*/ 17 h 18"/>
                <a:gd name="T60" fmla="*/ 1 w 3"/>
                <a:gd name="T61" fmla="*/ 17 h 18"/>
                <a:gd name="T62" fmla="*/ 1 w 3"/>
                <a:gd name="T63" fmla="*/ 16 h 18"/>
                <a:gd name="T64" fmla="*/ 1 w 3"/>
                <a:gd name="T65" fmla="*/ 16 h 18"/>
                <a:gd name="T66" fmla="*/ 1 w 3"/>
                <a:gd name="T67" fmla="*/ 16 h 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18"/>
                <a:gd name="T104" fmla="*/ 3 w 3"/>
                <a:gd name="T105" fmla="*/ 18 h 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18">
                  <a:moveTo>
                    <a:pt x="1" y="16"/>
                  </a:moveTo>
                  <a:lnTo>
                    <a:pt x="1" y="14"/>
                  </a:lnTo>
                  <a:lnTo>
                    <a:pt x="1" y="13"/>
                  </a:lnTo>
                  <a:lnTo>
                    <a:pt x="1" y="11"/>
                  </a:lnTo>
                  <a:lnTo>
                    <a:pt x="2" y="9"/>
                  </a:lnTo>
                  <a:lnTo>
                    <a:pt x="2" y="8"/>
                  </a:lnTo>
                  <a:lnTo>
                    <a:pt x="2" y="6"/>
                  </a:lnTo>
                  <a:lnTo>
                    <a:pt x="2" y="4"/>
                  </a:lnTo>
                  <a:lnTo>
                    <a:pt x="2" y="2"/>
                  </a:lnTo>
                  <a:lnTo>
                    <a:pt x="2" y="1"/>
                  </a:lnTo>
                  <a:lnTo>
                    <a:pt x="2" y="0"/>
                  </a:lnTo>
                  <a:lnTo>
                    <a:pt x="2" y="1"/>
                  </a:lnTo>
                  <a:lnTo>
                    <a:pt x="1" y="1"/>
                  </a:lnTo>
                  <a:lnTo>
                    <a:pt x="1" y="3"/>
                  </a:lnTo>
                  <a:lnTo>
                    <a:pt x="1" y="5"/>
                  </a:lnTo>
                  <a:lnTo>
                    <a:pt x="1" y="6"/>
                  </a:lnTo>
                  <a:lnTo>
                    <a:pt x="1" y="8"/>
                  </a:lnTo>
                  <a:lnTo>
                    <a:pt x="1" y="10"/>
                  </a:lnTo>
                  <a:lnTo>
                    <a:pt x="1" y="11"/>
                  </a:lnTo>
                  <a:lnTo>
                    <a:pt x="0" y="13"/>
                  </a:lnTo>
                  <a:lnTo>
                    <a:pt x="0" y="14"/>
                  </a:lnTo>
                  <a:lnTo>
                    <a:pt x="0" y="15"/>
                  </a:lnTo>
                  <a:lnTo>
                    <a:pt x="0" y="16"/>
                  </a:lnTo>
                  <a:lnTo>
                    <a:pt x="0" y="17"/>
                  </a:lnTo>
                  <a:lnTo>
                    <a:pt x="1" y="17"/>
                  </a:lnTo>
                  <a:lnTo>
                    <a:pt x="1" y="1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0" name="Freeform 261"/>
            <p:cNvSpPr>
              <a:spLocks/>
            </p:cNvSpPr>
            <p:nvPr/>
          </p:nvSpPr>
          <p:spPr bwMode="auto">
            <a:xfrm>
              <a:off x="553" y="2880"/>
              <a:ext cx="3" cy="15"/>
            </a:xfrm>
            <a:custGeom>
              <a:avLst/>
              <a:gdLst>
                <a:gd name="T0" fmla="*/ 1 w 3"/>
                <a:gd name="T1" fmla="*/ 13 h 15"/>
                <a:gd name="T2" fmla="*/ 1 w 3"/>
                <a:gd name="T3" fmla="*/ 12 h 15"/>
                <a:gd name="T4" fmla="*/ 1 w 3"/>
                <a:gd name="T5" fmla="*/ 11 h 15"/>
                <a:gd name="T6" fmla="*/ 1 w 3"/>
                <a:gd name="T7" fmla="*/ 9 h 15"/>
                <a:gd name="T8" fmla="*/ 1 w 3"/>
                <a:gd name="T9" fmla="*/ 8 h 15"/>
                <a:gd name="T10" fmla="*/ 2 w 3"/>
                <a:gd name="T11" fmla="*/ 6 h 15"/>
                <a:gd name="T12" fmla="*/ 2 w 3"/>
                <a:gd name="T13" fmla="*/ 5 h 15"/>
                <a:gd name="T14" fmla="*/ 2 w 3"/>
                <a:gd name="T15" fmla="*/ 3 h 15"/>
                <a:gd name="T16" fmla="*/ 2 w 3"/>
                <a:gd name="T17" fmla="*/ 2 h 15"/>
                <a:gd name="T18" fmla="*/ 2 w 3"/>
                <a:gd name="T19" fmla="*/ 1 h 15"/>
                <a:gd name="T20" fmla="*/ 2 w 3"/>
                <a:gd name="T21" fmla="*/ 1 h 15"/>
                <a:gd name="T22" fmla="*/ 2 w 3"/>
                <a:gd name="T23" fmla="*/ 1 h 15"/>
                <a:gd name="T24" fmla="*/ 2 w 3"/>
                <a:gd name="T25" fmla="*/ 0 h 15"/>
                <a:gd name="T26" fmla="*/ 2 w 3"/>
                <a:gd name="T27" fmla="*/ 0 h 15"/>
                <a:gd name="T28" fmla="*/ 2 w 3"/>
                <a:gd name="T29" fmla="*/ 0 h 15"/>
                <a:gd name="T30" fmla="*/ 2 w 3"/>
                <a:gd name="T31" fmla="*/ 1 h 15"/>
                <a:gd name="T32" fmla="*/ 1 w 3"/>
                <a:gd name="T33" fmla="*/ 1 h 15"/>
                <a:gd name="T34" fmla="*/ 1 w 3"/>
                <a:gd name="T35" fmla="*/ 2 h 15"/>
                <a:gd name="T36" fmla="*/ 1 w 3"/>
                <a:gd name="T37" fmla="*/ 4 h 15"/>
                <a:gd name="T38" fmla="*/ 1 w 3"/>
                <a:gd name="T39" fmla="*/ 5 h 15"/>
                <a:gd name="T40" fmla="*/ 1 w 3"/>
                <a:gd name="T41" fmla="*/ 6 h 15"/>
                <a:gd name="T42" fmla="*/ 1 w 3"/>
                <a:gd name="T43" fmla="*/ 8 h 15"/>
                <a:gd name="T44" fmla="*/ 1 w 3"/>
                <a:gd name="T45" fmla="*/ 9 h 15"/>
                <a:gd name="T46" fmla="*/ 0 w 3"/>
                <a:gd name="T47" fmla="*/ 11 h 15"/>
                <a:gd name="T48" fmla="*/ 0 w 3"/>
                <a:gd name="T49" fmla="*/ 12 h 15"/>
                <a:gd name="T50" fmla="*/ 0 w 3"/>
                <a:gd name="T51" fmla="*/ 13 h 15"/>
                <a:gd name="T52" fmla="*/ 0 w 3"/>
                <a:gd name="T53" fmla="*/ 13 h 15"/>
                <a:gd name="T54" fmla="*/ 0 w 3"/>
                <a:gd name="T55" fmla="*/ 13 h 15"/>
                <a:gd name="T56" fmla="*/ 0 w 3"/>
                <a:gd name="T57" fmla="*/ 14 h 15"/>
                <a:gd name="T58" fmla="*/ 0 w 3"/>
                <a:gd name="T59" fmla="*/ 14 h 15"/>
                <a:gd name="T60" fmla="*/ 1 w 3"/>
                <a:gd name="T61" fmla="*/ 14 h 15"/>
                <a:gd name="T62" fmla="*/ 1 w 3"/>
                <a:gd name="T63" fmla="*/ 14 h 15"/>
                <a:gd name="T64" fmla="*/ 1 w 3"/>
                <a:gd name="T65" fmla="*/ 13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
                <a:gd name="T100" fmla="*/ 0 h 15"/>
                <a:gd name="T101" fmla="*/ 3 w 3"/>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 h="15">
                  <a:moveTo>
                    <a:pt x="1" y="13"/>
                  </a:moveTo>
                  <a:lnTo>
                    <a:pt x="1" y="12"/>
                  </a:lnTo>
                  <a:lnTo>
                    <a:pt x="1" y="11"/>
                  </a:lnTo>
                  <a:lnTo>
                    <a:pt x="1" y="9"/>
                  </a:lnTo>
                  <a:lnTo>
                    <a:pt x="1" y="8"/>
                  </a:lnTo>
                  <a:lnTo>
                    <a:pt x="2" y="6"/>
                  </a:lnTo>
                  <a:lnTo>
                    <a:pt x="2" y="5"/>
                  </a:lnTo>
                  <a:lnTo>
                    <a:pt x="2" y="3"/>
                  </a:lnTo>
                  <a:lnTo>
                    <a:pt x="2" y="2"/>
                  </a:lnTo>
                  <a:lnTo>
                    <a:pt x="2" y="1"/>
                  </a:lnTo>
                  <a:lnTo>
                    <a:pt x="2" y="0"/>
                  </a:lnTo>
                  <a:lnTo>
                    <a:pt x="2" y="1"/>
                  </a:lnTo>
                  <a:lnTo>
                    <a:pt x="1" y="1"/>
                  </a:lnTo>
                  <a:lnTo>
                    <a:pt x="1" y="2"/>
                  </a:lnTo>
                  <a:lnTo>
                    <a:pt x="1" y="4"/>
                  </a:lnTo>
                  <a:lnTo>
                    <a:pt x="1" y="5"/>
                  </a:lnTo>
                  <a:lnTo>
                    <a:pt x="1" y="6"/>
                  </a:lnTo>
                  <a:lnTo>
                    <a:pt x="1" y="8"/>
                  </a:lnTo>
                  <a:lnTo>
                    <a:pt x="1" y="9"/>
                  </a:lnTo>
                  <a:lnTo>
                    <a:pt x="0" y="11"/>
                  </a:lnTo>
                  <a:lnTo>
                    <a:pt x="0" y="12"/>
                  </a:lnTo>
                  <a:lnTo>
                    <a:pt x="0" y="13"/>
                  </a:lnTo>
                  <a:lnTo>
                    <a:pt x="0" y="14"/>
                  </a:lnTo>
                  <a:lnTo>
                    <a:pt x="1" y="14"/>
                  </a:lnTo>
                  <a:lnTo>
                    <a:pt x="1" y="1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1" name="Freeform 262"/>
            <p:cNvSpPr>
              <a:spLocks/>
            </p:cNvSpPr>
            <p:nvPr/>
          </p:nvSpPr>
          <p:spPr bwMode="auto">
            <a:xfrm>
              <a:off x="485" y="2884"/>
              <a:ext cx="27" cy="68"/>
            </a:xfrm>
            <a:custGeom>
              <a:avLst/>
              <a:gdLst>
                <a:gd name="T0" fmla="*/ 3 w 27"/>
                <a:gd name="T1" fmla="*/ 66 h 68"/>
                <a:gd name="T2" fmla="*/ 7 w 27"/>
                <a:gd name="T3" fmla="*/ 61 h 68"/>
                <a:gd name="T4" fmla="*/ 11 w 27"/>
                <a:gd name="T5" fmla="*/ 55 h 68"/>
                <a:gd name="T6" fmla="*/ 14 w 27"/>
                <a:gd name="T7" fmla="*/ 48 h 68"/>
                <a:gd name="T8" fmla="*/ 16 w 27"/>
                <a:gd name="T9" fmla="*/ 42 h 68"/>
                <a:gd name="T10" fmla="*/ 18 w 27"/>
                <a:gd name="T11" fmla="*/ 34 h 68"/>
                <a:gd name="T12" fmla="*/ 20 w 27"/>
                <a:gd name="T13" fmla="*/ 27 h 68"/>
                <a:gd name="T14" fmla="*/ 20 w 27"/>
                <a:gd name="T15" fmla="*/ 19 h 68"/>
                <a:gd name="T16" fmla="*/ 21 w 27"/>
                <a:gd name="T17" fmla="*/ 11 h 68"/>
                <a:gd name="T18" fmla="*/ 21 w 27"/>
                <a:gd name="T19" fmla="*/ 10 h 68"/>
                <a:gd name="T20" fmla="*/ 22 w 27"/>
                <a:gd name="T21" fmla="*/ 10 h 68"/>
                <a:gd name="T22" fmla="*/ 22 w 27"/>
                <a:gd name="T23" fmla="*/ 9 h 68"/>
                <a:gd name="T24" fmla="*/ 22 w 27"/>
                <a:gd name="T25" fmla="*/ 7 h 68"/>
                <a:gd name="T26" fmla="*/ 23 w 27"/>
                <a:gd name="T27" fmla="*/ 6 h 68"/>
                <a:gd name="T28" fmla="*/ 24 w 27"/>
                <a:gd name="T29" fmla="*/ 5 h 68"/>
                <a:gd name="T30" fmla="*/ 25 w 27"/>
                <a:gd name="T31" fmla="*/ 4 h 68"/>
                <a:gd name="T32" fmla="*/ 25 w 27"/>
                <a:gd name="T33" fmla="*/ 3 h 68"/>
                <a:gd name="T34" fmla="*/ 26 w 27"/>
                <a:gd name="T35" fmla="*/ 3 h 68"/>
                <a:gd name="T36" fmla="*/ 26 w 27"/>
                <a:gd name="T37" fmla="*/ 2 h 68"/>
                <a:gd name="T38" fmla="*/ 26 w 27"/>
                <a:gd name="T39" fmla="*/ 1 h 68"/>
                <a:gd name="T40" fmla="*/ 25 w 27"/>
                <a:gd name="T41" fmla="*/ 1 h 68"/>
                <a:gd name="T42" fmla="*/ 25 w 27"/>
                <a:gd name="T43" fmla="*/ 0 h 68"/>
                <a:gd name="T44" fmla="*/ 25 w 27"/>
                <a:gd name="T45" fmla="*/ 0 h 68"/>
                <a:gd name="T46" fmla="*/ 24 w 27"/>
                <a:gd name="T47" fmla="*/ 0 h 68"/>
                <a:gd name="T48" fmla="*/ 24 w 27"/>
                <a:gd name="T49" fmla="*/ 1 h 68"/>
                <a:gd name="T50" fmla="*/ 23 w 27"/>
                <a:gd name="T51" fmla="*/ 1 h 68"/>
                <a:gd name="T52" fmla="*/ 22 w 27"/>
                <a:gd name="T53" fmla="*/ 2 h 68"/>
                <a:gd name="T54" fmla="*/ 22 w 27"/>
                <a:gd name="T55" fmla="*/ 3 h 68"/>
                <a:gd name="T56" fmla="*/ 21 w 27"/>
                <a:gd name="T57" fmla="*/ 4 h 68"/>
                <a:gd name="T58" fmla="*/ 20 w 27"/>
                <a:gd name="T59" fmla="*/ 5 h 68"/>
                <a:gd name="T60" fmla="*/ 20 w 27"/>
                <a:gd name="T61" fmla="*/ 7 h 68"/>
                <a:gd name="T62" fmla="*/ 19 w 27"/>
                <a:gd name="T63" fmla="*/ 8 h 68"/>
                <a:gd name="T64" fmla="*/ 18 w 27"/>
                <a:gd name="T65" fmla="*/ 10 h 68"/>
                <a:gd name="T66" fmla="*/ 18 w 27"/>
                <a:gd name="T67" fmla="*/ 10 h 68"/>
                <a:gd name="T68" fmla="*/ 17 w 27"/>
                <a:gd name="T69" fmla="*/ 18 h 68"/>
                <a:gd name="T70" fmla="*/ 17 w 27"/>
                <a:gd name="T71" fmla="*/ 25 h 68"/>
                <a:gd name="T72" fmla="*/ 15 w 27"/>
                <a:gd name="T73" fmla="*/ 33 h 68"/>
                <a:gd name="T74" fmla="*/ 13 w 27"/>
                <a:gd name="T75" fmla="*/ 40 h 68"/>
                <a:gd name="T76" fmla="*/ 11 w 27"/>
                <a:gd name="T77" fmla="*/ 46 h 68"/>
                <a:gd name="T78" fmla="*/ 8 w 27"/>
                <a:gd name="T79" fmla="*/ 53 h 68"/>
                <a:gd name="T80" fmla="*/ 4 w 27"/>
                <a:gd name="T81" fmla="*/ 59 h 68"/>
                <a:gd name="T82" fmla="*/ 1 w 27"/>
                <a:gd name="T83" fmla="*/ 64 h 68"/>
                <a:gd name="T84" fmla="*/ 0 w 27"/>
                <a:gd name="T85" fmla="*/ 64 h 68"/>
                <a:gd name="T86" fmla="*/ 0 w 27"/>
                <a:gd name="T87" fmla="*/ 65 h 68"/>
                <a:gd name="T88" fmla="*/ 0 w 27"/>
                <a:gd name="T89" fmla="*/ 66 h 68"/>
                <a:gd name="T90" fmla="*/ 1 w 27"/>
                <a:gd name="T91" fmla="*/ 67 h 68"/>
                <a:gd name="T92" fmla="*/ 1 w 27"/>
                <a:gd name="T93" fmla="*/ 67 h 68"/>
                <a:gd name="T94" fmla="*/ 2 w 27"/>
                <a:gd name="T95" fmla="*/ 67 h 68"/>
                <a:gd name="T96" fmla="*/ 3 w 27"/>
                <a:gd name="T97" fmla="*/ 67 h 68"/>
                <a:gd name="T98" fmla="*/ 3 w 27"/>
                <a:gd name="T99" fmla="*/ 66 h 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68"/>
                <a:gd name="T152" fmla="*/ 27 w 27"/>
                <a:gd name="T153" fmla="*/ 68 h 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68">
                  <a:moveTo>
                    <a:pt x="3" y="66"/>
                  </a:moveTo>
                  <a:lnTo>
                    <a:pt x="7" y="61"/>
                  </a:lnTo>
                  <a:lnTo>
                    <a:pt x="11" y="55"/>
                  </a:lnTo>
                  <a:lnTo>
                    <a:pt x="14" y="48"/>
                  </a:lnTo>
                  <a:lnTo>
                    <a:pt x="16" y="42"/>
                  </a:lnTo>
                  <a:lnTo>
                    <a:pt x="18" y="34"/>
                  </a:lnTo>
                  <a:lnTo>
                    <a:pt x="20" y="27"/>
                  </a:lnTo>
                  <a:lnTo>
                    <a:pt x="20" y="19"/>
                  </a:lnTo>
                  <a:lnTo>
                    <a:pt x="21" y="11"/>
                  </a:lnTo>
                  <a:lnTo>
                    <a:pt x="21" y="10"/>
                  </a:lnTo>
                  <a:lnTo>
                    <a:pt x="22" y="10"/>
                  </a:lnTo>
                  <a:lnTo>
                    <a:pt x="22" y="9"/>
                  </a:lnTo>
                  <a:lnTo>
                    <a:pt x="22" y="7"/>
                  </a:lnTo>
                  <a:lnTo>
                    <a:pt x="23" y="6"/>
                  </a:lnTo>
                  <a:lnTo>
                    <a:pt x="24" y="5"/>
                  </a:lnTo>
                  <a:lnTo>
                    <a:pt x="25" y="4"/>
                  </a:lnTo>
                  <a:lnTo>
                    <a:pt x="25" y="3"/>
                  </a:lnTo>
                  <a:lnTo>
                    <a:pt x="26" y="3"/>
                  </a:lnTo>
                  <a:lnTo>
                    <a:pt x="26" y="2"/>
                  </a:lnTo>
                  <a:lnTo>
                    <a:pt x="26" y="1"/>
                  </a:lnTo>
                  <a:lnTo>
                    <a:pt x="25" y="1"/>
                  </a:lnTo>
                  <a:lnTo>
                    <a:pt x="25" y="0"/>
                  </a:lnTo>
                  <a:lnTo>
                    <a:pt x="24" y="0"/>
                  </a:lnTo>
                  <a:lnTo>
                    <a:pt x="24" y="1"/>
                  </a:lnTo>
                  <a:lnTo>
                    <a:pt x="23" y="1"/>
                  </a:lnTo>
                  <a:lnTo>
                    <a:pt x="22" y="2"/>
                  </a:lnTo>
                  <a:lnTo>
                    <a:pt x="22" y="3"/>
                  </a:lnTo>
                  <a:lnTo>
                    <a:pt x="21" y="4"/>
                  </a:lnTo>
                  <a:lnTo>
                    <a:pt x="20" y="5"/>
                  </a:lnTo>
                  <a:lnTo>
                    <a:pt x="20" y="7"/>
                  </a:lnTo>
                  <a:lnTo>
                    <a:pt x="19" y="8"/>
                  </a:lnTo>
                  <a:lnTo>
                    <a:pt x="18" y="10"/>
                  </a:lnTo>
                  <a:lnTo>
                    <a:pt x="17" y="18"/>
                  </a:lnTo>
                  <a:lnTo>
                    <a:pt x="17" y="25"/>
                  </a:lnTo>
                  <a:lnTo>
                    <a:pt x="15" y="33"/>
                  </a:lnTo>
                  <a:lnTo>
                    <a:pt x="13" y="40"/>
                  </a:lnTo>
                  <a:lnTo>
                    <a:pt x="11" y="46"/>
                  </a:lnTo>
                  <a:lnTo>
                    <a:pt x="8" y="53"/>
                  </a:lnTo>
                  <a:lnTo>
                    <a:pt x="4" y="59"/>
                  </a:lnTo>
                  <a:lnTo>
                    <a:pt x="1" y="64"/>
                  </a:lnTo>
                  <a:lnTo>
                    <a:pt x="0" y="64"/>
                  </a:lnTo>
                  <a:lnTo>
                    <a:pt x="0" y="65"/>
                  </a:lnTo>
                  <a:lnTo>
                    <a:pt x="0" y="66"/>
                  </a:lnTo>
                  <a:lnTo>
                    <a:pt x="1" y="67"/>
                  </a:lnTo>
                  <a:lnTo>
                    <a:pt x="2" y="67"/>
                  </a:lnTo>
                  <a:lnTo>
                    <a:pt x="3" y="67"/>
                  </a:lnTo>
                  <a:lnTo>
                    <a:pt x="3" y="6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2" name="Freeform 263"/>
            <p:cNvSpPr>
              <a:spLocks/>
            </p:cNvSpPr>
            <p:nvPr/>
          </p:nvSpPr>
          <p:spPr bwMode="auto">
            <a:xfrm>
              <a:off x="431" y="2904"/>
              <a:ext cx="77" cy="91"/>
            </a:xfrm>
            <a:custGeom>
              <a:avLst/>
              <a:gdLst>
                <a:gd name="T0" fmla="*/ 4 w 77"/>
                <a:gd name="T1" fmla="*/ 89 h 91"/>
                <a:gd name="T2" fmla="*/ 10 w 77"/>
                <a:gd name="T3" fmla="*/ 82 h 91"/>
                <a:gd name="T4" fmla="*/ 16 w 77"/>
                <a:gd name="T5" fmla="*/ 74 h 91"/>
                <a:gd name="T6" fmla="*/ 21 w 77"/>
                <a:gd name="T7" fmla="*/ 66 h 91"/>
                <a:gd name="T8" fmla="*/ 27 w 77"/>
                <a:gd name="T9" fmla="*/ 58 h 91"/>
                <a:gd name="T10" fmla="*/ 33 w 77"/>
                <a:gd name="T11" fmla="*/ 50 h 91"/>
                <a:gd name="T12" fmla="*/ 38 w 77"/>
                <a:gd name="T13" fmla="*/ 41 h 91"/>
                <a:gd name="T14" fmla="*/ 43 w 77"/>
                <a:gd name="T15" fmla="*/ 32 h 91"/>
                <a:gd name="T16" fmla="*/ 49 w 77"/>
                <a:gd name="T17" fmla="*/ 23 h 91"/>
                <a:gd name="T18" fmla="*/ 52 w 77"/>
                <a:gd name="T19" fmla="*/ 20 h 91"/>
                <a:gd name="T20" fmla="*/ 55 w 77"/>
                <a:gd name="T21" fmla="*/ 17 h 91"/>
                <a:gd name="T22" fmla="*/ 58 w 77"/>
                <a:gd name="T23" fmla="*/ 14 h 91"/>
                <a:gd name="T24" fmla="*/ 62 w 77"/>
                <a:gd name="T25" fmla="*/ 13 h 91"/>
                <a:gd name="T26" fmla="*/ 65 w 77"/>
                <a:gd name="T27" fmla="*/ 11 h 91"/>
                <a:gd name="T28" fmla="*/ 69 w 77"/>
                <a:gd name="T29" fmla="*/ 8 h 91"/>
                <a:gd name="T30" fmla="*/ 72 w 77"/>
                <a:gd name="T31" fmla="*/ 6 h 91"/>
                <a:gd name="T32" fmla="*/ 76 w 77"/>
                <a:gd name="T33" fmla="*/ 4 h 91"/>
                <a:gd name="T34" fmla="*/ 76 w 77"/>
                <a:gd name="T35" fmla="*/ 3 h 91"/>
                <a:gd name="T36" fmla="*/ 76 w 77"/>
                <a:gd name="T37" fmla="*/ 2 h 91"/>
                <a:gd name="T38" fmla="*/ 76 w 77"/>
                <a:gd name="T39" fmla="*/ 1 h 91"/>
                <a:gd name="T40" fmla="*/ 75 w 77"/>
                <a:gd name="T41" fmla="*/ 0 h 91"/>
                <a:gd name="T42" fmla="*/ 74 w 77"/>
                <a:gd name="T43" fmla="*/ 0 h 91"/>
                <a:gd name="T44" fmla="*/ 73 w 77"/>
                <a:gd name="T45" fmla="*/ 0 h 91"/>
                <a:gd name="T46" fmla="*/ 73 w 77"/>
                <a:gd name="T47" fmla="*/ 1 h 91"/>
                <a:gd name="T48" fmla="*/ 70 w 77"/>
                <a:gd name="T49" fmla="*/ 3 h 91"/>
                <a:gd name="T50" fmla="*/ 66 w 77"/>
                <a:gd name="T51" fmla="*/ 5 h 91"/>
                <a:gd name="T52" fmla="*/ 63 w 77"/>
                <a:gd name="T53" fmla="*/ 7 h 91"/>
                <a:gd name="T54" fmla="*/ 59 w 77"/>
                <a:gd name="T55" fmla="*/ 10 h 91"/>
                <a:gd name="T56" fmla="*/ 56 w 77"/>
                <a:gd name="T57" fmla="*/ 13 h 91"/>
                <a:gd name="T58" fmla="*/ 52 w 77"/>
                <a:gd name="T59" fmla="*/ 14 h 91"/>
                <a:gd name="T60" fmla="*/ 49 w 77"/>
                <a:gd name="T61" fmla="*/ 18 h 91"/>
                <a:gd name="T62" fmla="*/ 46 w 77"/>
                <a:gd name="T63" fmla="*/ 22 h 91"/>
                <a:gd name="T64" fmla="*/ 41 w 77"/>
                <a:gd name="T65" fmla="*/ 30 h 91"/>
                <a:gd name="T66" fmla="*/ 35 w 77"/>
                <a:gd name="T67" fmla="*/ 39 h 91"/>
                <a:gd name="T68" fmla="*/ 30 w 77"/>
                <a:gd name="T69" fmla="*/ 47 h 91"/>
                <a:gd name="T70" fmla="*/ 24 w 77"/>
                <a:gd name="T71" fmla="*/ 55 h 91"/>
                <a:gd name="T72" fmla="*/ 19 w 77"/>
                <a:gd name="T73" fmla="*/ 63 h 91"/>
                <a:gd name="T74" fmla="*/ 13 w 77"/>
                <a:gd name="T75" fmla="*/ 71 h 91"/>
                <a:gd name="T76" fmla="*/ 7 w 77"/>
                <a:gd name="T77" fmla="*/ 79 h 91"/>
                <a:gd name="T78" fmla="*/ 1 w 77"/>
                <a:gd name="T79" fmla="*/ 87 h 91"/>
                <a:gd name="T80" fmla="*/ 0 w 77"/>
                <a:gd name="T81" fmla="*/ 87 h 91"/>
                <a:gd name="T82" fmla="*/ 0 w 77"/>
                <a:gd name="T83" fmla="*/ 88 h 91"/>
                <a:gd name="T84" fmla="*/ 0 w 77"/>
                <a:gd name="T85" fmla="*/ 89 h 91"/>
                <a:gd name="T86" fmla="*/ 1 w 77"/>
                <a:gd name="T87" fmla="*/ 89 h 91"/>
                <a:gd name="T88" fmla="*/ 1 w 77"/>
                <a:gd name="T89" fmla="*/ 90 h 91"/>
                <a:gd name="T90" fmla="*/ 2 w 77"/>
                <a:gd name="T91" fmla="*/ 90 h 91"/>
                <a:gd name="T92" fmla="*/ 3 w 77"/>
                <a:gd name="T93" fmla="*/ 90 h 91"/>
                <a:gd name="T94" fmla="*/ 4 w 77"/>
                <a:gd name="T95" fmla="*/ 90 h 91"/>
                <a:gd name="T96" fmla="*/ 4 w 77"/>
                <a:gd name="T97" fmla="*/ 89 h 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91"/>
                <a:gd name="T149" fmla="*/ 77 w 77"/>
                <a:gd name="T150" fmla="*/ 91 h 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91">
                  <a:moveTo>
                    <a:pt x="4" y="89"/>
                  </a:moveTo>
                  <a:lnTo>
                    <a:pt x="10" y="82"/>
                  </a:lnTo>
                  <a:lnTo>
                    <a:pt x="16" y="74"/>
                  </a:lnTo>
                  <a:lnTo>
                    <a:pt x="21" y="66"/>
                  </a:lnTo>
                  <a:lnTo>
                    <a:pt x="27" y="58"/>
                  </a:lnTo>
                  <a:lnTo>
                    <a:pt x="33" y="50"/>
                  </a:lnTo>
                  <a:lnTo>
                    <a:pt x="38" y="41"/>
                  </a:lnTo>
                  <a:lnTo>
                    <a:pt x="43" y="32"/>
                  </a:lnTo>
                  <a:lnTo>
                    <a:pt x="49" y="23"/>
                  </a:lnTo>
                  <a:lnTo>
                    <a:pt x="52" y="20"/>
                  </a:lnTo>
                  <a:lnTo>
                    <a:pt x="55" y="17"/>
                  </a:lnTo>
                  <a:lnTo>
                    <a:pt x="58" y="14"/>
                  </a:lnTo>
                  <a:lnTo>
                    <a:pt x="62" y="13"/>
                  </a:lnTo>
                  <a:lnTo>
                    <a:pt x="65" y="11"/>
                  </a:lnTo>
                  <a:lnTo>
                    <a:pt x="69" y="8"/>
                  </a:lnTo>
                  <a:lnTo>
                    <a:pt x="72" y="6"/>
                  </a:lnTo>
                  <a:lnTo>
                    <a:pt x="76" y="4"/>
                  </a:lnTo>
                  <a:lnTo>
                    <a:pt x="76" y="3"/>
                  </a:lnTo>
                  <a:lnTo>
                    <a:pt x="76" y="2"/>
                  </a:lnTo>
                  <a:lnTo>
                    <a:pt x="76" y="1"/>
                  </a:lnTo>
                  <a:lnTo>
                    <a:pt x="75" y="0"/>
                  </a:lnTo>
                  <a:lnTo>
                    <a:pt x="74" y="0"/>
                  </a:lnTo>
                  <a:lnTo>
                    <a:pt x="73" y="0"/>
                  </a:lnTo>
                  <a:lnTo>
                    <a:pt x="73" y="1"/>
                  </a:lnTo>
                  <a:lnTo>
                    <a:pt x="70" y="3"/>
                  </a:lnTo>
                  <a:lnTo>
                    <a:pt x="66" y="5"/>
                  </a:lnTo>
                  <a:lnTo>
                    <a:pt x="63" y="7"/>
                  </a:lnTo>
                  <a:lnTo>
                    <a:pt x="59" y="10"/>
                  </a:lnTo>
                  <a:lnTo>
                    <a:pt x="56" y="13"/>
                  </a:lnTo>
                  <a:lnTo>
                    <a:pt x="52" y="14"/>
                  </a:lnTo>
                  <a:lnTo>
                    <a:pt x="49" y="18"/>
                  </a:lnTo>
                  <a:lnTo>
                    <a:pt x="46" y="22"/>
                  </a:lnTo>
                  <a:lnTo>
                    <a:pt x="41" y="30"/>
                  </a:lnTo>
                  <a:lnTo>
                    <a:pt x="35" y="39"/>
                  </a:lnTo>
                  <a:lnTo>
                    <a:pt x="30" y="47"/>
                  </a:lnTo>
                  <a:lnTo>
                    <a:pt x="24" y="55"/>
                  </a:lnTo>
                  <a:lnTo>
                    <a:pt x="19" y="63"/>
                  </a:lnTo>
                  <a:lnTo>
                    <a:pt x="13" y="71"/>
                  </a:lnTo>
                  <a:lnTo>
                    <a:pt x="7" y="79"/>
                  </a:lnTo>
                  <a:lnTo>
                    <a:pt x="1" y="87"/>
                  </a:lnTo>
                  <a:lnTo>
                    <a:pt x="0" y="87"/>
                  </a:lnTo>
                  <a:lnTo>
                    <a:pt x="0" y="88"/>
                  </a:lnTo>
                  <a:lnTo>
                    <a:pt x="0" y="89"/>
                  </a:lnTo>
                  <a:lnTo>
                    <a:pt x="1" y="89"/>
                  </a:lnTo>
                  <a:lnTo>
                    <a:pt x="1" y="90"/>
                  </a:lnTo>
                  <a:lnTo>
                    <a:pt x="2" y="90"/>
                  </a:lnTo>
                  <a:lnTo>
                    <a:pt x="3" y="90"/>
                  </a:lnTo>
                  <a:lnTo>
                    <a:pt x="4" y="90"/>
                  </a:lnTo>
                  <a:lnTo>
                    <a:pt x="4" y="89"/>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3" name="Freeform 264"/>
            <p:cNvSpPr>
              <a:spLocks/>
            </p:cNvSpPr>
            <p:nvPr/>
          </p:nvSpPr>
          <p:spPr bwMode="auto">
            <a:xfrm>
              <a:off x="485" y="2865"/>
              <a:ext cx="31" cy="49"/>
            </a:xfrm>
            <a:custGeom>
              <a:avLst/>
              <a:gdLst>
                <a:gd name="T0" fmla="*/ 3 w 31"/>
                <a:gd name="T1" fmla="*/ 46 h 49"/>
                <a:gd name="T2" fmla="*/ 5 w 31"/>
                <a:gd name="T3" fmla="*/ 41 h 49"/>
                <a:gd name="T4" fmla="*/ 6 w 31"/>
                <a:gd name="T5" fmla="*/ 36 h 49"/>
                <a:gd name="T6" fmla="*/ 8 w 31"/>
                <a:gd name="T7" fmla="*/ 31 h 49"/>
                <a:gd name="T8" fmla="*/ 9 w 31"/>
                <a:gd name="T9" fmla="*/ 26 h 49"/>
                <a:gd name="T10" fmla="*/ 11 w 31"/>
                <a:gd name="T11" fmla="*/ 22 h 49"/>
                <a:gd name="T12" fmla="*/ 13 w 31"/>
                <a:gd name="T13" fmla="*/ 17 h 49"/>
                <a:gd name="T14" fmla="*/ 15 w 31"/>
                <a:gd name="T15" fmla="*/ 12 h 49"/>
                <a:gd name="T16" fmla="*/ 18 w 31"/>
                <a:gd name="T17" fmla="*/ 7 h 49"/>
                <a:gd name="T18" fmla="*/ 21 w 31"/>
                <a:gd name="T19" fmla="*/ 2 h 49"/>
                <a:gd name="T20" fmla="*/ 19 w 31"/>
                <a:gd name="T21" fmla="*/ 3 h 49"/>
                <a:gd name="T22" fmla="*/ 20 w 31"/>
                <a:gd name="T23" fmla="*/ 5 h 49"/>
                <a:gd name="T24" fmla="*/ 21 w 31"/>
                <a:gd name="T25" fmla="*/ 6 h 49"/>
                <a:gd name="T26" fmla="*/ 22 w 31"/>
                <a:gd name="T27" fmla="*/ 7 h 49"/>
                <a:gd name="T28" fmla="*/ 23 w 31"/>
                <a:gd name="T29" fmla="*/ 7 h 49"/>
                <a:gd name="T30" fmla="*/ 24 w 31"/>
                <a:gd name="T31" fmla="*/ 8 h 49"/>
                <a:gd name="T32" fmla="*/ 25 w 31"/>
                <a:gd name="T33" fmla="*/ 9 h 49"/>
                <a:gd name="T34" fmla="*/ 26 w 31"/>
                <a:gd name="T35" fmla="*/ 9 h 49"/>
                <a:gd name="T36" fmla="*/ 26 w 31"/>
                <a:gd name="T37" fmla="*/ 10 h 49"/>
                <a:gd name="T38" fmla="*/ 28 w 31"/>
                <a:gd name="T39" fmla="*/ 10 h 49"/>
                <a:gd name="T40" fmla="*/ 28 w 31"/>
                <a:gd name="T41" fmla="*/ 11 h 49"/>
                <a:gd name="T42" fmla="*/ 29 w 31"/>
                <a:gd name="T43" fmla="*/ 11 h 49"/>
                <a:gd name="T44" fmla="*/ 29 w 31"/>
                <a:gd name="T45" fmla="*/ 11 h 49"/>
                <a:gd name="T46" fmla="*/ 29 w 31"/>
                <a:gd name="T47" fmla="*/ 10 h 49"/>
                <a:gd name="T48" fmla="*/ 30 w 31"/>
                <a:gd name="T49" fmla="*/ 10 h 49"/>
                <a:gd name="T50" fmla="*/ 30 w 31"/>
                <a:gd name="T51" fmla="*/ 9 h 49"/>
                <a:gd name="T52" fmla="*/ 30 w 31"/>
                <a:gd name="T53" fmla="*/ 8 h 49"/>
                <a:gd name="T54" fmla="*/ 29 w 31"/>
                <a:gd name="T55" fmla="*/ 8 h 49"/>
                <a:gd name="T56" fmla="*/ 29 w 31"/>
                <a:gd name="T57" fmla="*/ 7 h 49"/>
                <a:gd name="T58" fmla="*/ 29 w 31"/>
                <a:gd name="T59" fmla="*/ 7 h 49"/>
                <a:gd name="T60" fmla="*/ 28 w 31"/>
                <a:gd name="T61" fmla="*/ 7 h 49"/>
                <a:gd name="T62" fmla="*/ 27 w 31"/>
                <a:gd name="T63" fmla="*/ 6 h 49"/>
                <a:gd name="T64" fmla="*/ 26 w 31"/>
                <a:gd name="T65" fmla="*/ 6 h 49"/>
                <a:gd name="T66" fmla="*/ 26 w 31"/>
                <a:gd name="T67" fmla="*/ 5 h 49"/>
                <a:gd name="T68" fmla="*/ 26 w 31"/>
                <a:gd name="T69" fmla="*/ 5 h 49"/>
                <a:gd name="T70" fmla="*/ 25 w 31"/>
                <a:gd name="T71" fmla="*/ 4 h 49"/>
                <a:gd name="T72" fmla="*/ 20 w 31"/>
                <a:gd name="T73" fmla="*/ 0 h 49"/>
                <a:gd name="T74" fmla="*/ 20 w 31"/>
                <a:gd name="T75" fmla="*/ 0 h 49"/>
                <a:gd name="T76" fmla="*/ 19 w 31"/>
                <a:gd name="T77" fmla="*/ 0 h 49"/>
                <a:gd name="T78" fmla="*/ 19 w 31"/>
                <a:gd name="T79" fmla="*/ 1 h 49"/>
                <a:gd name="T80" fmla="*/ 18 w 31"/>
                <a:gd name="T81" fmla="*/ 1 h 49"/>
                <a:gd name="T82" fmla="*/ 15 w 31"/>
                <a:gd name="T83" fmla="*/ 6 h 49"/>
                <a:gd name="T84" fmla="*/ 13 w 31"/>
                <a:gd name="T85" fmla="*/ 10 h 49"/>
                <a:gd name="T86" fmla="*/ 11 w 31"/>
                <a:gd name="T87" fmla="*/ 15 h 49"/>
                <a:gd name="T88" fmla="*/ 8 w 31"/>
                <a:gd name="T89" fmla="*/ 20 h 49"/>
                <a:gd name="T90" fmla="*/ 6 w 31"/>
                <a:gd name="T91" fmla="*/ 25 h 49"/>
                <a:gd name="T92" fmla="*/ 5 w 31"/>
                <a:gd name="T93" fmla="*/ 31 h 49"/>
                <a:gd name="T94" fmla="*/ 3 w 31"/>
                <a:gd name="T95" fmla="*/ 36 h 49"/>
                <a:gd name="T96" fmla="*/ 2 w 31"/>
                <a:gd name="T97" fmla="*/ 41 h 49"/>
                <a:gd name="T98" fmla="*/ 0 w 31"/>
                <a:gd name="T99" fmla="*/ 46 h 49"/>
                <a:gd name="T100" fmla="*/ 0 w 31"/>
                <a:gd name="T101" fmla="*/ 47 h 49"/>
                <a:gd name="T102" fmla="*/ 1 w 31"/>
                <a:gd name="T103" fmla="*/ 47 h 49"/>
                <a:gd name="T104" fmla="*/ 1 w 31"/>
                <a:gd name="T105" fmla="*/ 48 h 49"/>
                <a:gd name="T106" fmla="*/ 2 w 31"/>
                <a:gd name="T107" fmla="*/ 48 h 49"/>
                <a:gd name="T108" fmla="*/ 2 w 31"/>
                <a:gd name="T109" fmla="*/ 48 h 49"/>
                <a:gd name="T110" fmla="*/ 3 w 31"/>
                <a:gd name="T111" fmla="*/ 48 h 49"/>
                <a:gd name="T112" fmla="*/ 3 w 31"/>
                <a:gd name="T113" fmla="*/ 47 h 49"/>
                <a:gd name="T114" fmla="*/ 3 w 31"/>
                <a:gd name="T115" fmla="*/ 46 h 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
                <a:gd name="T175" fmla="*/ 0 h 49"/>
                <a:gd name="T176" fmla="*/ 31 w 31"/>
                <a:gd name="T177" fmla="*/ 49 h 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 h="49">
                  <a:moveTo>
                    <a:pt x="3" y="46"/>
                  </a:moveTo>
                  <a:lnTo>
                    <a:pt x="5" y="41"/>
                  </a:lnTo>
                  <a:lnTo>
                    <a:pt x="6" y="36"/>
                  </a:lnTo>
                  <a:lnTo>
                    <a:pt x="8" y="31"/>
                  </a:lnTo>
                  <a:lnTo>
                    <a:pt x="9" y="26"/>
                  </a:lnTo>
                  <a:lnTo>
                    <a:pt x="11" y="22"/>
                  </a:lnTo>
                  <a:lnTo>
                    <a:pt x="13" y="17"/>
                  </a:lnTo>
                  <a:lnTo>
                    <a:pt x="15" y="12"/>
                  </a:lnTo>
                  <a:lnTo>
                    <a:pt x="18" y="7"/>
                  </a:lnTo>
                  <a:lnTo>
                    <a:pt x="21" y="2"/>
                  </a:lnTo>
                  <a:lnTo>
                    <a:pt x="19" y="3"/>
                  </a:lnTo>
                  <a:lnTo>
                    <a:pt x="20" y="5"/>
                  </a:lnTo>
                  <a:lnTo>
                    <a:pt x="21" y="6"/>
                  </a:lnTo>
                  <a:lnTo>
                    <a:pt x="22" y="7"/>
                  </a:lnTo>
                  <a:lnTo>
                    <a:pt x="23" y="7"/>
                  </a:lnTo>
                  <a:lnTo>
                    <a:pt x="24" y="8"/>
                  </a:lnTo>
                  <a:lnTo>
                    <a:pt x="25" y="9"/>
                  </a:lnTo>
                  <a:lnTo>
                    <a:pt x="26" y="9"/>
                  </a:lnTo>
                  <a:lnTo>
                    <a:pt x="26" y="10"/>
                  </a:lnTo>
                  <a:lnTo>
                    <a:pt x="28" y="10"/>
                  </a:lnTo>
                  <a:lnTo>
                    <a:pt x="28" y="11"/>
                  </a:lnTo>
                  <a:lnTo>
                    <a:pt x="29" y="11"/>
                  </a:lnTo>
                  <a:lnTo>
                    <a:pt x="29" y="10"/>
                  </a:lnTo>
                  <a:lnTo>
                    <a:pt x="30" y="10"/>
                  </a:lnTo>
                  <a:lnTo>
                    <a:pt x="30" y="9"/>
                  </a:lnTo>
                  <a:lnTo>
                    <a:pt x="30" y="8"/>
                  </a:lnTo>
                  <a:lnTo>
                    <a:pt x="29" y="8"/>
                  </a:lnTo>
                  <a:lnTo>
                    <a:pt x="29" y="7"/>
                  </a:lnTo>
                  <a:lnTo>
                    <a:pt x="28" y="7"/>
                  </a:lnTo>
                  <a:lnTo>
                    <a:pt x="27" y="6"/>
                  </a:lnTo>
                  <a:lnTo>
                    <a:pt x="26" y="6"/>
                  </a:lnTo>
                  <a:lnTo>
                    <a:pt x="26" y="5"/>
                  </a:lnTo>
                  <a:lnTo>
                    <a:pt x="25" y="4"/>
                  </a:lnTo>
                  <a:lnTo>
                    <a:pt x="20" y="0"/>
                  </a:lnTo>
                  <a:lnTo>
                    <a:pt x="19" y="0"/>
                  </a:lnTo>
                  <a:lnTo>
                    <a:pt x="19" y="1"/>
                  </a:lnTo>
                  <a:lnTo>
                    <a:pt x="18" y="1"/>
                  </a:lnTo>
                  <a:lnTo>
                    <a:pt x="15" y="6"/>
                  </a:lnTo>
                  <a:lnTo>
                    <a:pt x="13" y="10"/>
                  </a:lnTo>
                  <a:lnTo>
                    <a:pt x="11" y="15"/>
                  </a:lnTo>
                  <a:lnTo>
                    <a:pt x="8" y="20"/>
                  </a:lnTo>
                  <a:lnTo>
                    <a:pt x="6" y="25"/>
                  </a:lnTo>
                  <a:lnTo>
                    <a:pt x="5" y="31"/>
                  </a:lnTo>
                  <a:lnTo>
                    <a:pt x="3" y="36"/>
                  </a:lnTo>
                  <a:lnTo>
                    <a:pt x="2" y="41"/>
                  </a:lnTo>
                  <a:lnTo>
                    <a:pt x="0" y="46"/>
                  </a:lnTo>
                  <a:lnTo>
                    <a:pt x="0" y="47"/>
                  </a:lnTo>
                  <a:lnTo>
                    <a:pt x="1" y="47"/>
                  </a:lnTo>
                  <a:lnTo>
                    <a:pt x="1" y="48"/>
                  </a:lnTo>
                  <a:lnTo>
                    <a:pt x="2" y="48"/>
                  </a:lnTo>
                  <a:lnTo>
                    <a:pt x="3" y="48"/>
                  </a:lnTo>
                  <a:lnTo>
                    <a:pt x="3" y="47"/>
                  </a:lnTo>
                  <a:lnTo>
                    <a:pt x="3" y="4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4" name="Freeform 265"/>
            <p:cNvSpPr>
              <a:spLocks/>
            </p:cNvSpPr>
            <p:nvPr/>
          </p:nvSpPr>
          <p:spPr bwMode="auto">
            <a:xfrm>
              <a:off x="598" y="2811"/>
              <a:ext cx="98" cy="50"/>
            </a:xfrm>
            <a:custGeom>
              <a:avLst/>
              <a:gdLst>
                <a:gd name="T0" fmla="*/ 5 w 98"/>
                <a:gd name="T1" fmla="*/ 38 h 50"/>
                <a:gd name="T2" fmla="*/ 14 w 98"/>
                <a:gd name="T3" fmla="*/ 44 h 50"/>
                <a:gd name="T4" fmla="*/ 24 w 98"/>
                <a:gd name="T5" fmla="*/ 45 h 50"/>
                <a:gd name="T6" fmla="*/ 35 w 98"/>
                <a:gd name="T7" fmla="*/ 42 h 50"/>
                <a:gd name="T8" fmla="*/ 44 w 98"/>
                <a:gd name="T9" fmla="*/ 37 h 50"/>
                <a:gd name="T10" fmla="*/ 42 w 98"/>
                <a:gd name="T11" fmla="*/ 37 h 50"/>
                <a:gd name="T12" fmla="*/ 44 w 98"/>
                <a:gd name="T13" fmla="*/ 41 h 50"/>
                <a:gd name="T14" fmla="*/ 45 w 98"/>
                <a:gd name="T15" fmla="*/ 43 h 50"/>
                <a:gd name="T16" fmla="*/ 48 w 98"/>
                <a:gd name="T17" fmla="*/ 46 h 50"/>
                <a:gd name="T18" fmla="*/ 50 w 98"/>
                <a:gd name="T19" fmla="*/ 47 h 50"/>
                <a:gd name="T20" fmla="*/ 53 w 98"/>
                <a:gd name="T21" fmla="*/ 49 h 50"/>
                <a:gd name="T22" fmla="*/ 57 w 98"/>
                <a:gd name="T23" fmla="*/ 47 h 50"/>
                <a:gd name="T24" fmla="*/ 62 w 98"/>
                <a:gd name="T25" fmla="*/ 38 h 50"/>
                <a:gd name="T26" fmla="*/ 64 w 98"/>
                <a:gd name="T27" fmla="*/ 30 h 50"/>
                <a:gd name="T28" fmla="*/ 67 w 98"/>
                <a:gd name="T29" fmla="*/ 21 h 50"/>
                <a:gd name="T30" fmla="*/ 72 w 98"/>
                <a:gd name="T31" fmla="*/ 12 h 50"/>
                <a:gd name="T32" fmla="*/ 74 w 98"/>
                <a:gd name="T33" fmla="*/ 9 h 50"/>
                <a:gd name="T34" fmla="*/ 77 w 98"/>
                <a:gd name="T35" fmla="*/ 7 h 50"/>
                <a:gd name="T36" fmla="*/ 81 w 98"/>
                <a:gd name="T37" fmla="*/ 6 h 50"/>
                <a:gd name="T38" fmla="*/ 85 w 98"/>
                <a:gd name="T39" fmla="*/ 4 h 50"/>
                <a:gd name="T40" fmla="*/ 86 w 98"/>
                <a:gd name="T41" fmla="*/ 3 h 50"/>
                <a:gd name="T42" fmla="*/ 89 w 98"/>
                <a:gd name="T43" fmla="*/ 5 h 50"/>
                <a:gd name="T44" fmla="*/ 91 w 98"/>
                <a:gd name="T45" fmla="*/ 6 h 50"/>
                <a:gd name="T46" fmla="*/ 92 w 98"/>
                <a:gd name="T47" fmla="*/ 7 h 50"/>
                <a:gd name="T48" fmla="*/ 93 w 98"/>
                <a:gd name="T49" fmla="*/ 9 h 50"/>
                <a:gd name="T50" fmla="*/ 95 w 98"/>
                <a:gd name="T51" fmla="*/ 10 h 50"/>
                <a:gd name="T52" fmla="*/ 96 w 98"/>
                <a:gd name="T53" fmla="*/ 8 h 50"/>
                <a:gd name="T54" fmla="*/ 96 w 98"/>
                <a:gd name="T55" fmla="*/ 7 h 50"/>
                <a:gd name="T56" fmla="*/ 95 w 98"/>
                <a:gd name="T57" fmla="*/ 7 h 50"/>
                <a:gd name="T58" fmla="*/ 94 w 98"/>
                <a:gd name="T59" fmla="*/ 5 h 50"/>
                <a:gd name="T60" fmla="*/ 91 w 98"/>
                <a:gd name="T61" fmla="*/ 2 h 50"/>
                <a:gd name="T62" fmla="*/ 87 w 98"/>
                <a:gd name="T63" fmla="*/ 0 h 50"/>
                <a:gd name="T64" fmla="*/ 85 w 98"/>
                <a:gd name="T65" fmla="*/ 1 h 50"/>
                <a:gd name="T66" fmla="*/ 83 w 98"/>
                <a:gd name="T67" fmla="*/ 1 h 50"/>
                <a:gd name="T68" fmla="*/ 81 w 98"/>
                <a:gd name="T69" fmla="*/ 2 h 50"/>
                <a:gd name="T70" fmla="*/ 75 w 98"/>
                <a:gd name="T71" fmla="*/ 4 h 50"/>
                <a:gd name="T72" fmla="*/ 69 w 98"/>
                <a:gd name="T73" fmla="*/ 9 h 50"/>
                <a:gd name="T74" fmla="*/ 64 w 98"/>
                <a:gd name="T75" fmla="*/ 19 h 50"/>
                <a:gd name="T76" fmla="*/ 62 w 98"/>
                <a:gd name="T77" fmla="*/ 30 h 50"/>
                <a:gd name="T78" fmla="*/ 59 w 98"/>
                <a:gd name="T79" fmla="*/ 36 h 50"/>
                <a:gd name="T80" fmla="*/ 57 w 98"/>
                <a:gd name="T81" fmla="*/ 40 h 50"/>
                <a:gd name="T82" fmla="*/ 54 w 98"/>
                <a:gd name="T83" fmla="*/ 44 h 50"/>
                <a:gd name="T84" fmla="*/ 53 w 98"/>
                <a:gd name="T85" fmla="*/ 46 h 50"/>
                <a:gd name="T86" fmla="*/ 53 w 98"/>
                <a:gd name="T87" fmla="*/ 46 h 50"/>
                <a:gd name="T88" fmla="*/ 52 w 98"/>
                <a:gd name="T89" fmla="*/ 44 h 50"/>
                <a:gd name="T90" fmla="*/ 50 w 98"/>
                <a:gd name="T91" fmla="*/ 43 h 50"/>
                <a:gd name="T92" fmla="*/ 49 w 98"/>
                <a:gd name="T93" fmla="*/ 42 h 50"/>
                <a:gd name="T94" fmla="*/ 48 w 98"/>
                <a:gd name="T95" fmla="*/ 40 h 50"/>
                <a:gd name="T96" fmla="*/ 47 w 98"/>
                <a:gd name="T97" fmla="*/ 38 h 50"/>
                <a:gd name="T98" fmla="*/ 44 w 98"/>
                <a:gd name="T99" fmla="*/ 35 h 50"/>
                <a:gd name="T100" fmla="*/ 44 w 98"/>
                <a:gd name="T101" fmla="*/ 33 h 50"/>
                <a:gd name="T102" fmla="*/ 43 w 98"/>
                <a:gd name="T103" fmla="*/ 33 h 50"/>
                <a:gd name="T104" fmla="*/ 41 w 98"/>
                <a:gd name="T105" fmla="*/ 34 h 50"/>
                <a:gd name="T106" fmla="*/ 38 w 98"/>
                <a:gd name="T107" fmla="*/ 36 h 50"/>
                <a:gd name="T108" fmla="*/ 35 w 98"/>
                <a:gd name="T109" fmla="*/ 37 h 50"/>
                <a:gd name="T110" fmla="*/ 30 w 98"/>
                <a:gd name="T111" fmla="*/ 38 h 50"/>
                <a:gd name="T112" fmla="*/ 20 w 98"/>
                <a:gd name="T113" fmla="*/ 41 h 50"/>
                <a:gd name="T114" fmla="*/ 9 w 98"/>
                <a:gd name="T115" fmla="*/ 42 h 50"/>
                <a:gd name="T116" fmla="*/ 5 w 98"/>
                <a:gd name="T117" fmla="*/ 35 h 50"/>
                <a:gd name="T118" fmla="*/ 3 w 98"/>
                <a:gd name="T119" fmla="*/ 32 h 50"/>
                <a:gd name="T120" fmla="*/ 1 w 98"/>
                <a:gd name="T121" fmla="*/ 32 h 50"/>
                <a:gd name="T122" fmla="*/ 0 w 98"/>
                <a:gd name="T123" fmla="*/ 33 h 50"/>
                <a:gd name="T124" fmla="*/ 1 w 98"/>
                <a:gd name="T125" fmla="*/ 34 h 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8"/>
                <a:gd name="T190" fmla="*/ 0 h 50"/>
                <a:gd name="T191" fmla="*/ 98 w 98"/>
                <a:gd name="T192" fmla="*/ 50 h 5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8" h="50">
                  <a:moveTo>
                    <a:pt x="1" y="34"/>
                  </a:moveTo>
                  <a:lnTo>
                    <a:pt x="5" y="38"/>
                  </a:lnTo>
                  <a:lnTo>
                    <a:pt x="9" y="42"/>
                  </a:lnTo>
                  <a:lnTo>
                    <a:pt x="14" y="44"/>
                  </a:lnTo>
                  <a:lnTo>
                    <a:pt x="19" y="45"/>
                  </a:lnTo>
                  <a:lnTo>
                    <a:pt x="24" y="45"/>
                  </a:lnTo>
                  <a:lnTo>
                    <a:pt x="31" y="44"/>
                  </a:lnTo>
                  <a:lnTo>
                    <a:pt x="35" y="42"/>
                  </a:lnTo>
                  <a:lnTo>
                    <a:pt x="40" y="38"/>
                  </a:lnTo>
                  <a:lnTo>
                    <a:pt x="44" y="37"/>
                  </a:lnTo>
                  <a:lnTo>
                    <a:pt x="41" y="35"/>
                  </a:lnTo>
                  <a:lnTo>
                    <a:pt x="42" y="37"/>
                  </a:lnTo>
                  <a:lnTo>
                    <a:pt x="43" y="39"/>
                  </a:lnTo>
                  <a:lnTo>
                    <a:pt x="44" y="41"/>
                  </a:lnTo>
                  <a:lnTo>
                    <a:pt x="44" y="42"/>
                  </a:lnTo>
                  <a:lnTo>
                    <a:pt x="45" y="43"/>
                  </a:lnTo>
                  <a:lnTo>
                    <a:pt x="46" y="44"/>
                  </a:lnTo>
                  <a:lnTo>
                    <a:pt x="48" y="46"/>
                  </a:lnTo>
                  <a:lnTo>
                    <a:pt x="49" y="47"/>
                  </a:lnTo>
                  <a:lnTo>
                    <a:pt x="50" y="47"/>
                  </a:lnTo>
                  <a:lnTo>
                    <a:pt x="53" y="49"/>
                  </a:lnTo>
                  <a:lnTo>
                    <a:pt x="54" y="49"/>
                  </a:lnTo>
                  <a:lnTo>
                    <a:pt x="57" y="47"/>
                  </a:lnTo>
                  <a:lnTo>
                    <a:pt x="60" y="43"/>
                  </a:lnTo>
                  <a:lnTo>
                    <a:pt x="62" y="38"/>
                  </a:lnTo>
                  <a:lnTo>
                    <a:pt x="63" y="34"/>
                  </a:lnTo>
                  <a:lnTo>
                    <a:pt x="64" y="30"/>
                  </a:lnTo>
                  <a:lnTo>
                    <a:pt x="66" y="26"/>
                  </a:lnTo>
                  <a:lnTo>
                    <a:pt x="67" y="21"/>
                  </a:lnTo>
                  <a:lnTo>
                    <a:pt x="69" y="17"/>
                  </a:lnTo>
                  <a:lnTo>
                    <a:pt x="72" y="12"/>
                  </a:lnTo>
                  <a:lnTo>
                    <a:pt x="73" y="11"/>
                  </a:lnTo>
                  <a:lnTo>
                    <a:pt x="74" y="9"/>
                  </a:lnTo>
                  <a:lnTo>
                    <a:pt x="75" y="8"/>
                  </a:lnTo>
                  <a:lnTo>
                    <a:pt x="77" y="7"/>
                  </a:lnTo>
                  <a:lnTo>
                    <a:pt x="79" y="6"/>
                  </a:lnTo>
                  <a:lnTo>
                    <a:pt x="81" y="6"/>
                  </a:lnTo>
                  <a:lnTo>
                    <a:pt x="83" y="5"/>
                  </a:lnTo>
                  <a:lnTo>
                    <a:pt x="85" y="4"/>
                  </a:lnTo>
                  <a:lnTo>
                    <a:pt x="87" y="3"/>
                  </a:lnTo>
                  <a:lnTo>
                    <a:pt x="86" y="3"/>
                  </a:lnTo>
                  <a:lnTo>
                    <a:pt x="88" y="4"/>
                  </a:lnTo>
                  <a:lnTo>
                    <a:pt x="89" y="5"/>
                  </a:lnTo>
                  <a:lnTo>
                    <a:pt x="90" y="5"/>
                  </a:lnTo>
                  <a:lnTo>
                    <a:pt x="91" y="6"/>
                  </a:lnTo>
                  <a:lnTo>
                    <a:pt x="91" y="7"/>
                  </a:lnTo>
                  <a:lnTo>
                    <a:pt x="92" y="7"/>
                  </a:lnTo>
                  <a:lnTo>
                    <a:pt x="92" y="8"/>
                  </a:lnTo>
                  <a:lnTo>
                    <a:pt x="93" y="9"/>
                  </a:lnTo>
                  <a:lnTo>
                    <a:pt x="94" y="10"/>
                  </a:lnTo>
                  <a:lnTo>
                    <a:pt x="95" y="10"/>
                  </a:lnTo>
                  <a:lnTo>
                    <a:pt x="96" y="9"/>
                  </a:lnTo>
                  <a:lnTo>
                    <a:pt x="96" y="8"/>
                  </a:lnTo>
                  <a:lnTo>
                    <a:pt x="97" y="8"/>
                  </a:lnTo>
                  <a:lnTo>
                    <a:pt x="96" y="7"/>
                  </a:lnTo>
                  <a:lnTo>
                    <a:pt x="95" y="7"/>
                  </a:lnTo>
                  <a:lnTo>
                    <a:pt x="95" y="6"/>
                  </a:lnTo>
                  <a:lnTo>
                    <a:pt x="94" y="5"/>
                  </a:lnTo>
                  <a:lnTo>
                    <a:pt x="92" y="4"/>
                  </a:lnTo>
                  <a:lnTo>
                    <a:pt x="91" y="2"/>
                  </a:lnTo>
                  <a:lnTo>
                    <a:pt x="88" y="0"/>
                  </a:lnTo>
                  <a:lnTo>
                    <a:pt x="87" y="0"/>
                  </a:lnTo>
                  <a:lnTo>
                    <a:pt x="86" y="0"/>
                  </a:lnTo>
                  <a:lnTo>
                    <a:pt x="85" y="1"/>
                  </a:lnTo>
                  <a:lnTo>
                    <a:pt x="84" y="1"/>
                  </a:lnTo>
                  <a:lnTo>
                    <a:pt x="83" y="1"/>
                  </a:lnTo>
                  <a:lnTo>
                    <a:pt x="82" y="2"/>
                  </a:lnTo>
                  <a:lnTo>
                    <a:pt x="81" y="2"/>
                  </a:lnTo>
                  <a:lnTo>
                    <a:pt x="79" y="2"/>
                  </a:lnTo>
                  <a:lnTo>
                    <a:pt x="75" y="4"/>
                  </a:lnTo>
                  <a:lnTo>
                    <a:pt x="73" y="7"/>
                  </a:lnTo>
                  <a:lnTo>
                    <a:pt x="69" y="9"/>
                  </a:lnTo>
                  <a:lnTo>
                    <a:pt x="66" y="13"/>
                  </a:lnTo>
                  <a:lnTo>
                    <a:pt x="64" y="19"/>
                  </a:lnTo>
                  <a:lnTo>
                    <a:pt x="63" y="25"/>
                  </a:lnTo>
                  <a:lnTo>
                    <a:pt x="62" y="30"/>
                  </a:lnTo>
                  <a:lnTo>
                    <a:pt x="61" y="33"/>
                  </a:lnTo>
                  <a:lnTo>
                    <a:pt x="59" y="36"/>
                  </a:lnTo>
                  <a:lnTo>
                    <a:pt x="58" y="38"/>
                  </a:lnTo>
                  <a:lnTo>
                    <a:pt x="57" y="40"/>
                  </a:lnTo>
                  <a:lnTo>
                    <a:pt x="56" y="42"/>
                  </a:lnTo>
                  <a:lnTo>
                    <a:pt x="54" y="44"/>
                  </a:lnTo>
                  <a:lnTo>
                    <a:pt x="53" y="47"/>
                  </a:lnTo>
                  <a:lnTo>
                    <a:pt x="53" y="46"/>
                  </a:lnTo>
                  <a:lnTo>
                    <a:pt x="54" y="46"/>
                  </a:lnTo>
                  <a:lnTo>
                    <a:pt x="53" y="46"/>
                  </a:lnTo>
                  <a:lnTo>
                    <a:pt x="53" y="45"/>
                  </a:lnTo>
                  <a:lnTo>
                    <a:pt x="52" y="44"/>
                  </a:lnTo>
                  <a:lnTo>
                    <a:pt x="51" y="43"/>
                  </a:lnTo>
                  <a:lnTo>
                    <a:pt x="50" y="43"/>
                  </a:lnTo>
                  <a:lnTo>
                    <a:pt x="50" y="42"/>
                  </a:lnTo>
                  <a:lnTo>
                    <a:pt x="49" y="42"/>
                  </a:lnTo>
                  <a:lnTo>
                    <a:pt x="48" y="41"/>
                  </a:lnTo>
                  <a:lnTo>
                    <a:pt x="48" y="40"/>
                  </a:lnTo>
                  <a:lnTo>
                    <a:pt x="47" y="39"/>
                  </a:lnTo>
                  <a:lnTo>
                    <a:pt x="47" y="38"/>
                  </a:lnTo>
                  <a:lnTo>
                    <a:pt x="46" y="37"/>
                  </a:lnTo>
                  <a:lnTo>
                    <a:pt x="44" y="35"/>
                  </a:lnTo>
                  <a:lnTo>
                    <a:pt x="44" y="34"/>
                  </a:lnTo>
                  <a:lnTo>
                    <a:pt x="44" y="33"/>
                  </a:lnTo>
                  <a:lnTo>
                    <a:pt x="43" y="33"/>
                  </a:lnTo>
                  <a:lnTo>
                    <a:pt x="42" y="34"/>
                  </a:lnTo>
                  <a:lnTo>
                    <a:pt x="41" y="34"/>
                  </a:lnTo>
                  <a:lnTo>
                    <a:pt x="39" y="35"/>
                  </a:lnTo>
                  <a:lnTo>
                    <a:pt x="38" y="36"/>
                  </a:lnTo>
                  <a:lnTo>
                    <a:pt x="37" y="36"/>
                  </a:lnTo>
                  <a:lnTo>
                    <a:pt x="35" y="37"/>
                  </a:lnTo>
                  <a:lnTo>
                    <a:pt x="33" y="37"/>
                  </a:lnTo>
                  <a:lnTo>
                    <a:pt x="30" y="38"/>
                  </a:lnTo>
                  <a:lnTo>
                    <a:pt x="25" y="39"/>
                  </a:lnTo>
                  <a:lnTo>
                    <a:pt x="20" y="41"/>
                  </a:lnTo>
                  <a:lnTo>
                    <a:pt x="15" y="42"/>
                  </a:lnTo>
                  <a:lnTo>
                    <a:pt x="9" y="42"/>
                  </a:lnTo>
                  <a:lnTo>
                    <a:pt x="6" y="38"/>
                  </a:lnTo>
                  <a:lnTo>
                    <a:pt x="5" y="35"/>
                  </a:lnTo>
                  <a:lnTo>
                    <a:pt x="4" y="33"/>
                  </a:lnTo>
                  <a:lnTo>
                    <a:pt x="3" y="32"/>
                  </a:lnTo>
                  <a:lnTo>
                    <a:pt x="2" y="32"/>
                  </a:lnTo>
                  <a:lnTo>
                    <a:pt x="1" y="32"/>
                  </a:lnTo>
                  <a:lnTo>
                    <a:pt x="0" y="33"/>
                  </a:lnTo>
                  <a:lnTo>
                    <a:pt x="0" y="34"/>
                  </a:lnTo>
                  <a:lnTo>
                    <a:pt x="1" y="3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5" name="Freeform 266"/>
            <p:cNvSpPr>
              <a:spLocks/>
            </p:cNvSpPr>
            <p:nvPr/>
          </p:nvSpPr>
          <p:spPr bwMode="auto">
            <a:xfrm>
              <a:off x="648" y="2860"/>
              <a:ext cx="51" cy="6"/>
            </a:xfrm>
            <a:custGeom>
              <a:avLst/>
              <a:gdLst>
                <a:gd name="T0" fmla="*/ 6 w 51"/>
                <a:gd name="T1" fmla="*/ 4 h 6"/>
                <a:gd name="T2" fmla="*/ 16 w 51"/>
                <a:gd name="T3" fmla="*/ 5 h 6"/>
                <a:gd name="T4" fmla="*/ 25 w 51"/>
                <a:gd name="T5" fmla="*/ 5 h 6"/>
                <a:gd name="T6" fmla="*/ 33 w 51"/>
                <a:gd name="T7" fmla="*/ 3 h 6"/>
                <a:gd name="T8" fmla="*/ 39 w 51"/>
                <a:gd name="T9" fmla="*/ 1 h 6"/>
                <a:gd name="T10" fmla="*/ 40 w 51"/>
                <a:gd name="T11" fmla="*/ 1 h 6"/>
                <a:gd name="T12" fmla="*/ 43 w 51"/>
                <a:gd name="T13" fmla="*/ 3 h 6"/>
                <a:gd name="T14" fmla="*/ 43 w 51"/>
                <a:gd name="T15" fmla="*/ 3 h 6"/>
                <a:gd name="T16" fmla="*/ 45 w 51"/>
                <a:gd name="T17" fmla="*/ 4 h 6"/>
                <a:gd name="T18" fmla="*/ 46 w 51"/>
                <a:gd name="T19" fmla="*/ 4 h 6"/>
                <a:gd name="T20" fmla="*/ 48 w 51"/>
                <a:gd name="T21" fmla="*/ 5 h 6"/>
                <a:gd name="T22" fmla="*/ 48 w 51"/>
                <a:gd name="T23" fmla="*/ 5 h 6"/>
                <a:gd name="T24" fmla="*/ 49 w 51"/>
                <a:gd name="T25" fmla="*/ 5 h 6"/>
                <a:gd name="T26" fmla="*/ 50 w 51"/>
                <a:gd name="T27" fmla="*/ 4 h 6"/>
                <a:gd name="T28" fmla="*/ 49 w 51"/>
                <a:gd name="T29" fmla="*/ 4 h 6"/>
                <a:gd name="T30" fmla="*/ 48 w 51"/>
                <a:gd name="T31" fmla="*/ 3 h 6"/>
                <a:gd name="T32" fmla="*/ 44 w 51"/>
                <a:gd name="T33" fmla="*/ 1 h 6"/>
                <a:gd name="T34" fmla="*/ 41 w 51"/>
                <a:gd name="T35" fmla="*/ 0 h 6"/>
                <a:gd name="T36" fmla="*/ 40 w 51"/>
                <a:gd name="T37" fmla="*/ 0 h 6"/>
                <a:gd name="T38" fmla="*/ 38 w 51"/>
                <a:gd name="T39" fmla="*/ 0 h 6"/>
                <a:gd name="T40" fmla="*/ 37 w 51"/>
                <a:gd name="T41" fmla="*/ 0 h 6"/>
                <a:gd name="T42" fmla="*/ 36 w 51"/>
                <a:gd name="T43" fmla="*/ 1 h 6"/>
                <a:gd name="T44" fmla="*/ 33 w 51"/>
                <a:gd name="T45" fmla="*/ 1 h 6"/>
                <a:gd name="T46" fmla="*/ 31 w 51"/>
                <a:gd name="T47" fmla="*/ 2 h 6"/>
                <a:gd name="T48" fmla="*/ 28 w 51"/>
                <a:gd name="T49" fmla="*/ 3 h 6"/>
                <a:gd name="T50" fmla="*/ 23 w 51"/>
                <a:gd name="T51" fmla="*/ 4 h 6"/>
                <a:gd name="T52" fmla="*/ 16 w 51"/>
                <a:gd name="T53" fmla="*/ 4 h 6"/>
                <a:gd name="T54" fmla="*/ 8 w 51"/>
                <a:gd name="T55" fmla="*/ 3 h 6"/>
                <a:gd name="T56" fmla="*/ 3 w 51"/>
                <a:gd name="T57" fmla="*/ 3 h 6"/>
                <a:gd name="T58" fmla="*/ 2 w 51"/>
                <a:gd name="T59" fmla="*/ 3 h 6"/>
                <a:gd name="T60" fmla="*/ 0 w 51"/>
                <a:gd name="T61" fmla="*/ 3 h 6"/>
                <a:gd name="T62" fmla="*/ 0 w 51"/>
                <a:gd name="T63" fmla="*/ 4 h 6"/>
                <a:gd name="T64" fmla="*/ 2 w 51"/>
                <a:gd name="T65" fmla="*/ 4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6"/>
                <a:gd name="T101" fmla="*/ 51 w 51"/>
                <a:gd name="T102" fmla="*/ 6 h 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6">
                  <a:moveTo>
                    <a:pt x="2" y="4"/>
                  </a:moveTo>
                  <a:lnTo>
                    <a:pt x="6" y="4"/>
                  </a:lnTo>
                  <a:lnTo>
                    <a:pt x="11" y="5"/>
                  </a:lnTo>
                  <a:lnTo>
                    <a:pt x="16" y="5"/>
                  </a:lnTo>
                  <a:lnTo>
                    <a:pt x="20" y="5"/>
                  </a:lnTo>
                  <a:lnTo>
                    <a:pt x="25" y="5"/>
                  </a:lnTo>
                  <a:lnTo>
                    <a:pt x="29" y="4"/>
                  </a:lnTo>
                  <a:lnTo>
                    <a:pt x="33" y="3"/>
                  </a:lnTo>
                  <a:lnTo>
                    <a:pt x="37" y="2"/>
                  </a:lnTo>
                  <a:lnTo>
                    <a:pt x="39" y="1"/>
                  </a:lnTo>
                  <a:lnTo>
                    <a:pt x="38" y="1"/>
                  </a:lnTo>
                  <a:lnTo>
                    <a:pt x="40" y="1"/>
                  </a:lnTo>
                  <a:lnTo>
                    <a:pt x="39" y="1"/>
                  </a:lnTo>
                  <a:lnTo>
                    <a:pt x="43" y="3"/>
                  </a:lnTo>
                  <a:lnTo>
                    <a:pt x="44" y="4"/>
                  </a:lnTo>
                  <a:lnTo>
                    <a:pt x="45" y="4"/>
                  </a:lnTo>
                  <a:lnTo>
                    <a:pt x="46" y="4"/>
                  </a:lnTo>
                  <a:lnTo>
                    <a:pt x="47" y="5"/>
                  </a:lnTo>
                  <a:lnTo>
                    <a:pt x="48" y="5"/>
                  </a:lnTo>
                  <a:lnTo>
                    <a:pt x="49" y="5"/>
                  </a:lnTo>
                  <a:lnTo>
                    <a:pt x="50" y="5"/>
                  </a:lnTo>
                  <a:lnTo>
                    <a:pt x="50" y="4"/>
                  </a:lnTo>
                  <a:lnTo>
                    <a:pt x="49" y="4"/>
                  </a:lnTo>
                  <a:lnTo>
                    <a:pt x="48" y="3"/>
                  </a:lnTo>
                  <a:lnTo>
                    <a:pt x="46" y="2"/>
                  </a:lnTo>
                  <a:lnTo>
                    <a:pt x="44" y="1"/>
                  </a:lnTo>
                  <a:lnTo>
                    <a:pt x="42" y="0"/>
                  </a:lnTo>
                  <a:lnTo>
                    <a:pt x="41" y="0"/>
                  </a:lnTo>
                  <a:lnTo>
                    <a:pt x="40" y="0"/>
                  </a:lnTo>
                  <a:lnTo>
                    <a:pt x="39" y="0"/>
                  </a:lnTo>
                  <a:lnTo>
                    <a:pt x="38" y="0"/>
                  </a:lnTo>
                  <a:lnTo>
                    <a:pt x="37" y="0"/>
                  </a:lnTo>
                  <a:lnTo>
                    <a:pt x="36" y="1"/>
                  </a:lnTo>
                  <a:lnTo>
                    <a:pt x="35" y="1"/>
                  </a:lnTo>
                  <a:lnTo>
                    <a:pt x="33" y="1"/>
                  </a:lnTo>
                  <a:lnTo>
                    <a:pt x="32" y="2"/>
                  </a:lnTo>
                  <a:lnTo>
                    <a:pt x="31" y="2"/>
                  </a:lnTo>
                  <a:lnTo>
                    <a:pt x="30" y="3"/>
                  </a:lnTo>
                  <a:lnTo>
                    <a:pt x="28" y="3"/>
                  </a:lnTo>
                  <a:lnTo>
                    <a:pt x="26" y="3"/>
                  </a:lnTo>
                  <a:lnTo>
                    <a:pt x="23" y="4"/>
                  </a:lnTo>
                  <a:lnTo>
                    <a:pt x="19" y="4"/>
                  </a:lnTo>
                  <a:lnTo>
                    <a:pt x="16" y="4"/>
                  </a:lnTo>
                  <a:lnTo>
                    <a:pt x="12" y="3"/>
                  </a:lnTo>
                  <a:lnTo>
                    <a:pt x="8" y="3"/>
                  </a:lnTo>
                  <a:lnTo>
                    <a:pt x="6" y="3"/>
                  </a:lnTo>
                  <a:lnTo>
                    <a:pt x="3" y="3"/>
                  </a:lnTo>
                  <a:lnTo>
                    <a:pt x="2" y="3"/>
                  </a:lnTo>
                  <a:lnTo>
                    <a:pt x="1" y="3"/>
                  </a:lnTo>
                  <a:lnTo>
                    <a:pt x="0" y="3"/>
                  </a:lnTo>
                  <a:lnTo>
                    <a:pt x="0" y="4"/>
                  </a:lnTo>
                  <a:lnTo>
                    <a:pt x="1" y="4"/>
                  </a:lnTo>
                  <a:lnTo>
                    <a:pt x="2"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6" name="Freeform 267"/>
            <p:cNvSpPr>
              <a:spLocks/>
            </p:cNvSpPr>
            <p:nvPr/>
          </p:nvSpPr>
          <p:spPr bwMode="auto">
            <a:xfrm>
              <a:off x="652" y="2906"/>
              <a:ext cx="39" cy="17"/>
            </a:xfrm>
            <a:custGeom>
              <a:avLst/>
              <a:gdLst>
                <a:gd name="T0" fmla="*/ 2 w 39"/>
                <a:gd name="T1" fmla="*/ 15 h 17"/>
                <a:gd name="T2" fmla="*/ 6 w 39"/>
                <a:gd name="T3" fmla="*/ 15 h 17"/>
                <a:gd name="T4" fmla="*/ 9 w 39"/>
                <a:gd name="T5" fmla="*/ 14 h 17"/>
                <a:gd name="T6" fmla="*/ 11 w 39"/>
                <a:gd name="T7" fmla="*/ 14 h 17"/>
                <a:gd name="T8" fmla="*/ 14 w 39"/>
                <a:gd name="T9" fmla="*/ 12 h 17"/>
                <a:gd name="T10" fmla="*/ 17 w 39"/>
                <a:gd name="T11" fmla="*/ 12 h 17"/>
                <a:gd name="T12" fmla="*/ 21 w 39"/>
                <a:gd name="T13" fmla="*/ 11 h 17"/>
                <a:gd name="T14" fmla="*/ 24 w 39"/>
                <a:gd name="T15" fmla="*/ 10 h 17"/>
                <a:gd name="T16" fmla="*/ 27 w 39"/>
                <a:gd name="T17" fmla="*/ 10 h 17"/>
                <a:gd name="T18" fmla="*/ 32 w 39"/>
                <a:gd name="T19" fmla="*/ 10 h 17"/>
                <a:gd name="T20" fmla="*/ 32 w 39"/>
                <a:gd name="T21" fmla="*/ 10 h 17"/>
                <a:gd name="T22" fmla="*/ 32 w 39"/>
                <a:gd name="T23" fmla="*/ 10 h 17"/>
                <a:gd name="T24" fmla="*/ 35 w 39"/>
                <a:gd name="T25" fmla="*/ 8 h 17"/>
                <a:gd name="T26" fmla="*/ 35 w 39"/>
                <a:gd name="T27" fmla="*/ 7 h 17"/>
                <a:gd name="T28" fmla="*/ 36 w 39"/>
                <a:gd name="T29" fmla="*/ 7 h 17"/>
                <a:gd name="T30" fmla="*/ 36 w 39"/>
                <a:gd name="T31" fmla="*/ 6 h 17"/>
                <a:gd name="T32" fmla="*/ 36 w 39"/>
                <a:gd name="T33" fmla="*/ 5 h 17"/>
                <a:gd name="T34" fmla="*/ 37 w 39"/>
                <a:gd name="T35" fmla="*/ 4 h 17"/>
                <a:gd name="T36" fmla="*/ 37 w 39"/>
                <a:gd name="T37" fmla="*/ 4 h 17"/>
                <a:gd name="T38" fmla="*/ 38 w 39"/>
                <a:gd name="T39" fmla="*/ 2 h 17"/>
                <a:gd name="T40" fmla="*/ 38 w 39"/>
                <a:gd name="T41" fmla="*/ 2 h 17"/>
                <a:gd name="T42" fmla="*/ 38 w 39"/>
                <a:gd name="T43" fmla="*/ 1 h 17"/>
                <a:gd name="T44" fmla="*/ 38 w 39"/>
                <a:gd name="T45" fmla="*/ 1 h 17"/>
                <a:gd name="T46" fmla="*/ 37 w 39"/>
                <a:gd name="T47" fmla="*/ 0 h 17"/>
                <a:gd name="T48" fmla="*/ 36 w 39"/>
                <a:gd name="T49" fmla="*/ 0 h 17"/>
                <a:gd name="T50" fmla="*/ 36 w 39"/>
                <a:gd name="T51" fmla="*/ 0 h 17"/>
                <a:gd name="T52" fmla="*/ 36 w 39"/>
                <a:gd name="T53" fmla="*/ 1 h 17"/>
                <a:gd name="T54" fmla="*/ 35 w 39"/>
                <a:gd name="T55" fmla="*/ 1 h 17"/>
                <a:gd name="T56" fmla="*/ 35 w 39"/>
                <a:gd name="T57" fmla="*/ 1 h 17"/>
                <a:gd name="T58" fmla="*/ 35 w 39"/>
                <a:gd name="T59" fmla="*/ 2 h 17"/>
                <a:gd name="T60" fmla="*/ 34 w 39"/>
                <a:gd name="T61" fmla="*/ 2 h 17"/>
                <a:gd name="T62" fmla="*/ 34 w 39"/>
                <a:gd name="T63" fmla="*/ 2 h 17"/>
                <a:gd name="T64" fmla="*/ 34 w 39"/>
                <a:gd name="T65" fmla="*/ 3 h 17"/>
                <a:gd name="T66" fmla="*/ 33 w 39"/>
                <a:gd name="T67" fmla="*/ 4 h 17"/>
                <a:gd name="T68" fmla="*/ 33 w 39"/>
                <a:gd name="T69" fmla="*/ 4 h 17"/>
                <a:gd name="T70" fmla="*/ 30 w 39"/>
                <a:gd name="T71" fmla="*/ 9 h 17"/>
                <a:gd name="T72" fmla="*/ 32 w 39"/>
                <a:gd name="T73" fmla="*/ 8 h 17"/>
                <a:gd name="T74" fmla="*/ 27 w 39"/>
                <a:gd name="T75" fmla="*/ 8 h 17"/>
                <a:gd name="T76" fmla="*/ 24 w 39"/>
                <a:gd name="T77" fmla="*/ 8 h 17"/>
                <a:gd name="T78" fmla="*/ 21 w 39"/>
                <a:gd name="T79" fmla="*/ 8 h 17"/>
                <a:gd name="T80" fmla="*/ 17 w 39"/>
                <a:gd name="T81" fmla="*/ 9 h 17"/>
                <a:gd name="T82" fmla="*/ 14 w 39"/>
                <a:gd name="T83" fmla="*/ 10 h 17"/>
                <a:gd name="T84" fmla="*/ 11 w 39"/>
                <a:gd name="T85" fmla="*/ 10 h 17"/>
                <a:gd name="T86" fmla="*/ 8 w 39"/>
                <a:gd name="T87" fmla="*/ 12 h 17"/>
                <a:gd name="T88" fmla="*/ 5 w 39"/>
                <a:gd name="T89" fmla="*/ 12 h 17"/>
                <a:gd name="T90" fmla="*/ 1 w 39"/>
                <a:gd name="T91" fmla="*/ 13 h 17"/>
                <a:gd name="T92" fmla="*/ 1 w 39"/>
                <a:gd name="T93" fmla="*/ 14 h 17"/>
                <a:gd name="T94" fmla="*/ 0 w 39"/>
                <a:gd name="T95" fmla="*/ 14 h 17"/>
                <a:gd name="T96" fmla="*/ 0 w 39"/>
                <a:gd name="T97" fmla="*/ 14 h 17"/>
                <a:gd name="T98" fmla="*/ 0 w 39"/>
                <a:gd name="T99" fmla="*/ 15 h 17"/>
                <a:gd name="T100" fmla="*/ 1 w 39"/>
                <a:gd name="T101" fmla="*/ 15 h 17"/>
                <a:gd name="T102" fmla="*/ 2 w 39"/>
                <a:gd name="T103" fmla="*/ 16 h 17"/>
                <a:gd name="T104" fmla="*/ 2 w 39"/>
                <a:gd name="T105" fmla="*/ 15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
                <a:gd name="T160" fmla="*/ 0 h 17"/>
                <a:gd name="T161" fmla="*/ 39 w 39"/>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 h="17">
                  <a:moveTo>
                    <a:pt x="2" y="15"/>
                  </a:moveTo>
                  <a:lnTo>
                    <a:pt x="6" y="15"/>
                  </a:lnTo>
                  <a:lnTo>
                    <a:pt x="9" y="14"/>
                  </a:lnTo>
                  <a:lnTo>
                    <a:pt x="11" y="14"/>
                  </a:lnTo>
                  <a:lnTo>
                    <a:pt x="14" y="12"/>
                  </a:lnTo>
                  <a:lnTo>
                    <a:pt x="17" y="12"/>
                  </a:lnTo>
                  <a:lnTo>
                    <a:pt x="21" y="11"/>
                  </a:lnTo>
                  <a:lnTo>
                    <a:pt x="24" y="10"/>
                  </a:lnTo>
                  <a:lnTo>
                    <a:pt x="27" y="10"/>
                  </a:lnTo>
                  <a:lnTo>
                    <a:pt x="32" y="10"/>
                  </a:lnTo>
                  <a:lnTo>
                    <a:pt x="35" y="8"/>
                  </a:lnTo>
                  <a:lnTo>
                    <a:pt x="35" y="7"/>
                  </a:lnTo>
                  <a:lnTo>
                    <a:pt x="36" y="7"/>
                  </a:lnTo>
                  <a:lnTo>
                    <a:pt x="36" y="6"/>
                  </a:lnTo>
                  <a:lnTo>
                    <a:pt x="36" y="5"/>
                  </a:lnTo>
                  <a:lnTo>
                    <a:pt x="37" y="4"/>
                  </a:lnTo>
                  <a:lnTo>
                    <a:pt x="38" y="2"/>
                  </a:lnTo>
                  <a:lnTo>
                    <a:pt x="38" y="1"/>
                  </a:lnTo>
                  <a:lnTo>
                    <a:pt x="37" y="0"/>
                  </a:lnTo>
                  <a:lnTo>
                    <a:pt x="36" y="0"/>
                  </a:lnTo>
                  <a:lnTo>
                    <a:pt x="36" y="1"/>
                  </a:lnTo>
                  <a:lnTo>
                    <a:pt x="35" y="1"/>
                  </a:lnTo>
                  <a:lnTo>
                    <a:pt x="35" y="2"/>
                  </a:lnTo>
                  <a:lnTo>
                    <a:pt x="34" y="2"/>
                  </a:lnTo>
                  <a:lnTo>
                    <a:pt x="34" y="3"/>
                  </a:lnTo>
                  <a:lnTo>
                    <a:pt x="33" y="4"/>
                  </a:lnTo>
                  <a:lnTo>
                    <a:pt x="30" y="9"/>
                  </a:lnTo>
                  <a:lnTo>
                    <a:pt x="32" y="8"/>
                  </a:lnTo>
                  <a:lnTo>
                    <a:pt x="27" y="8"/>
                  </a:lnTo>
                  <a:lnTo>
                    <a:pt x="24" y="8"/>
                  </a:lnTo>
                  <a:lnTo>
                    <a:pt x="21" y="8"/>
                  </a:lnTo>
                  <a:lnTo>
                    <a:pt x="17" y="9"/>
                  </a:lnTo>
                  <a:lnTo>
                    <a:pt x="14" y="10"/>
                  </a:lnTo>
                  <a:lnTo>
                    <a:pt x="11" y="10"/>
                  </a:lnTo>
                  <a:lnTo>
                    <a:pt x="8" y="12"/>
                  </a:lnTo>
                  <a:lnTo>
                    <a:pt x="5" y="12"/>
                  </a:lnTo>
                  <a:lnTo>
                    <a:pt x="1" y="13"/>
                  </a:lnTo>
                  <a:lnTo>
                    <a:pt x="1" y="14"/>
                  </a:lnTo>
                  <a:lnTo>
                    <a:pt x="0" y="14"/>
                  </a:lnTo>
                  <a:lnTo>
                    <a:pt x="0" y="15"/>
                  </a:lnTo>
                  <a:lnTo>
                    <a:pt x="1" y="15"/>
                  </a:lnTo>
                  <a:lnTo>
                    <a:pt x="2" y="16"/>
                  </a:lnTo>
                  <a:lnTo>
                    <a:pt x="2" y="1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7" name="Freeform 268"/>
            <p:cNvSpPr>
              <a:spLocks/>
            </p:cNvSpPr>
            <p:nvPr/>
          </p:nvSpPr>
          <p:spPr bwMode="auto">
            <a:xfrm>
              <a:off x="656" y="2938"/>
              <a:ext cx="26" cy="14"/>
            </a:xfrm>
            <a:custGeom>
              <a:avLst/>
              <a:gdLst>
                <a:gd name="T0" fmla="*/ 1 w 26"/>
                <a:gd name="T1" fmla="*/ 2 h 14"/>
                <a:gd name="T2" fmla="*/ 1 w 26"/>
                <a:gd name="T3" fmla="*/ 3 h 14"/>
                <a:gd name="T4" fmla="*/ 2 w 26"/>
                <a:gd name="T5" fmla="*/ 5 h 14"/>
                <a:gd name="T6" fmla="*/ 3 w 26"/>
                <a:gd name="T7" fmla="*/ 6 h 14"/>
                <a:gd name="T8" fmla="*/ 4 w 26"/>
                <a:gd name="T9" fmla="*/ 7 h 14"/>
                <a:gd name="T10" fmla="*/ 6 w 26"/>
                <a:gd name="T11" fmla="*/ 8 h 14"/>
                <a:gd name="T12" fmla="*/ 7 w 26"/>
                <a:gd name="T13" fmla="*/ 9 h 14"/>
                <a:gd name="T14" fmla="*/ 9 w 26"/>
                <a:gd name="T15" fmla="*/ 10 h 14"/>
                <a:gd name="T16" fmla="*/ 11 w 26"/>
                <a:gd name="T17" fmla="*/ 11 h 14"/>
                <a:gd name="T18" fmla="*/ 16 w 26"/>
                <a:gd name="T19" fmla="*/ 13 h 14"/>
                <a:gd name="T20" fmla="*/ 16 w 26"/>
                <a:gd name="T21" fmla="*/ 13 h 14"/>
                <a:gd name="T22" fmla="*/ 20 w 26"/>
                <a:gd name="T23" fmla="*/ 12 h 14"/>
                <a:gd name="T24" fmla="*/ 21 w 26"/>
                <a:gd name="T25" fmla="*/ 12 h 14"/>
                <a:gd name="T26" fmla="*/ 21 w 26"/>
                <a:gd name="T27" fmla="*/ 11 h 14"/>
                <a:gd name="T28" fmla="*/ 22 w 26"/>
                <a:gd name="T29" fmla="*/ 11 h 14"/>
                <a:gd name="T30" fmla="*/ 23 w 26"/>
                <a:gd name="T31" fmla="*/ 10 h 14"/>
                <a:gd name="T32" fmla="*/ 24 w 26"/>
                <a:gd name="T33" fmla="*/ 10 h 14"/>
                <a:gd name="T34" fmla="*/ 24 w 26"/>
                <a:gd name="T35" fmla="*/ 8 h 14"/>
                <a:gd name="T36" fmla="*/ 24 w 26"/>
                <a:gd name="T37" fmla="*/ 8 h 14"/>
                <a:gd name="T38" fmla="*/ 25 w 26"/>
                <a:gd name="T39" fmla="*/ 7 h 14"/>
                <a:gd name="T40" fmla="*/ 25 w 26"/>
                <a:gd name="T41" fmla="*/ 6 h 14"/>
                <a:gd name="T42" fmla="*/ 24 w 26"/>
                <a:gd name="T43" fmla="*/ 6 h 14"/>
                <a:gd name="T44" fmla="*/ 24 w 26"/>
                <a:gd name="T45" fmla="*/ 5 h 14"/>
                <a:gd name="T46" fmla="*/ 24 w 26"/>
                <a:gd name="T47" fmla="*/ 5 h 14"/>
                <a:gd name="T48" fmla="*/ 23 w 26"/>
                <a:gd name="T49" fmla="*/ 5 h 14"/>
                <a:gd name="T50" fmla="*/ 23 w 26"/>
                <a:gd name="T51" fmla="*/ 6 h 14"/>
                <a:gd name="T52" fmla="*/ 22 w 26"/>
                <a:gd name="T53" fmla="*/ 6 h 14"/>
                <a:gd name="T54" fmla="*/ 22 w 26"/>
                <a:gd name="T55" fmla="*/ 6 h 14"/>
                <a:gd name="T56" fmla="*/ 21 w 26"/>
                <a:gd name="T57" fmla="*/ 7 h 14"/>
                <a:gd name="T58" fmla="*/ 21 w 26"/>
                <a:gd name="T59" fmla="*/ 7 h 14"/>
                <a:gd name="T60" fmla="*/ 21 w 26"/>
                <a:gd name="T61" fmla="*/ 8 h 14"/>
                <a:gd name="T62" fmla="*/ 21 w 26"/>
                <a:gd name="T63" fmla="*/ 8 h 14"/>
                <a:gd name="T64" fmla="*/ 21 w 26"/>
                <a:gd name="T65" fmla="*/ 8 h 14"/>
                <a:gd name="T66" fmla="*/ 21 w 26"/>
                <a:gd name="T67" fmla="*/ 9 h 14"/>
                <a:gd name="T68" fmla="*/ 21 w 26"/>
                <a:gd name="T69" fmla="*/ 10 h 14"/>
                <a:gd name="T70" fmla="*/ 16 w 26"/>
                <a:gd name="T71" fmla="*/ 11 h 14"/>
                <a:gd name="T72" fmla="*/ 17 w 26"/>
                <a:gd name="T73" fmla="*/ 11 h 14"/>
                <a:gd name="T74" fmla="*/ 14 w 26"/>
                <a:gd name="T75" fmla="*/ 10 h 14"/>
                <a:gd name="T76" fmla="*/ 12 w 26"/>
                <a:gd name="T77" fmla="*/ 9 h 14"/>
                <a:gd name="T78" fmla="*/ 11 w 26"/>
                <a:gd name="T79" fmla="*/ 8 h 14"/>
                <a:gd name="T80" fmla="*/ 9 w 26"/>
                <a:gd name="T81" fmla="*/ 7 h 14"/>
                <a:gd name="T82" fmla="*/ 7 w 26"/>
                <a:gd name="T83" fmla="*/ 6 h 14"/>
                <a:gd name="T84" fmla="*/ 6 w 26"/>
                <a:gd name="T85" fmla="*/ 5 h 14"/>
                <a:gd name="T86" fmla="*/ 5 w 26"/>
                <a:gd name="T87" fmla="*/ 4 h 14"/>
                <a:gd name="T88" fmla="*/ 4 w 26"/>
                <a:gd name="T89" fmla="*/ 2 h 14"/>
                <a:gd name="T90" fmla="*/ 3 w 26"/>
                <a:gd name="T91" fmla="*/ 1 h 14"/>
                <a:gd name="T92" fmla="*/ 3 w 26"/>
                <a:gd name="T93" fmla="*/ 0 h 14"/>
                <a:gd name="T94" fmla="*/ 2 w 26"/>
                <a:gd name="T95" fmla="*/ 0 h 14"/>
                <a:gd name="T96" fmla="*/ 1 w 26"/>
                <a:gd name="T97" fmla="*/ 0 h 14"/>
                <a:gd name="T98" fmla="*/ 1 w 26"/>
                <a:gd name="T99" fmla="*/ 0 h 14"/>
                <a:gd name="T100" fmla="*/ 1 w 26"/>
                <a:gd name="T101" fmla="*/ 1 h 14"/>
                <a:gd name="T102" fmla="*/ 0 w 26"/>
                <a:gd name="T103" fmla="*/ 1 h 14"/>
                <a:gd name="T104" fmla="*/ 0 w 26"/>
                <a:gd name="T105" fmla="*/ 1 h 14"/>
                <a:gd name="T106" fmla="*/ 0 w 26"/>
                <a:gd name="T107" fmla="*/ 2 h 14"/>
                <a:gd name="T108" fmla="*/ 1 w 26"/>
                <a:gd name="T109" fmla="*/ 2 h 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
                <a:gd name="T166" fmla="*/ 0 h 14"/>
                <a:gd name="T167" fmla="*/ 26 w 26"/>
                <a:gd name="T168" fmla="*/ 14 h 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 h="14">
                  <a:moveTo>
                    <a:pt x="1" y="2"/>
                  </a:moveTo>
                  <a:lnTo>
                    <a:pt x="1" y="3"/>
                  </a:lnTo>
                  <a:lnTo>
                    <a:pt x="2" y="5"/>
                  </a:lnTo>
                  <a:lnTo>
                    <a:pt x="3" y="6"/>
                  </a:lnTo>
                  <a:lnTo>
                    <a:pt x="4" y="7"/>
                  </a:lnTo>
                  <a:lnTo>
                    <a:pt x="6" y="8"/>
                  </a:lnTo>
                  <a:lnTo>
                    <a:pt x="7" y="9"/>
                  </a:lnTo>
                  <a:lnTo>
                    <a:pt x="9" y="10"/>
                  </a:lnTo>
                  <a:lnTo>
                    <a:pt x="11" y="11"/>
                  </a:lnTo>
                  <a:lnTo>
                    <a:pt x="16" y="13"/>
                  </a:lnTo>
                  <a:lnTo>
                    <a:pt x="20" y="12"/>
                  </a:lnTo>
                  <a:lnTo>
                    <a:pt x="21" y="12"/>
                  </a:lnTo>
                  <a:lnTo>
                    <a:pt x="21" y="11"/>
                  </a:lnTo>
                  <a:lnTo>
                    <a:pt x="22" y="11"/>
                  </a:lnTo>
                  <a:lnTo>
                    <a:pt x="23" y="10"/>
                  </a:lnTo>
                  <a:lnTo>
                    <a:pt x="24" y="10"/>
                  </a:lnTo>
                  <a:lnTo>
                    <a:pt x="24" y="8"/>
                  </a:lnTo>
                  <a:lnTo>
                    <a:pt x="25" y="7"/>
                  </a:lnTo>
                  <a:lnTo>
                    <a:pt x="25" y="6"/>
                  </a:lnTo>
                  <a:lnTo>
                    <a:pt x="24" y="6"/>
                  </a:lnTo>
                  <a:lnTo>
                    <a:pt x="24" y="5"/>
                  </a:lnTo>
                  <a:lnTo>
                    <a:pt x="23" y="5"/>
                  </a:lnTo>
                  <a:lnTo>
                    <a:pt x="23" y="6"/>
                  </a:lnTo>
                  <a:lnTo>
                    <a:pt x="22" y="6"/>
                  </a:lnTo>
                  <a:lnTo>
                    <a:pt x="21" y="7"/>
                  </a:lnTo>
                  <a:lnTo>
                    <a:pt x="21" y="8"/>
                  </a:lnTo>
                  <a:lnTo>
                    <a:pt x="21" y="9"/>
                  </a:lnTo>
                  <a:lnTo>
                    <a:pt x="21" y="10"/>
                  </a:lnTo>
                  <a:lnTo>
                    <a:pt x="16" y="11"/>
                  </a:lnTo>
                  <a:lnTo>
                    <a:pt x="17" y="11"/>
                  </a:lnTo>
                  <a:lnTo>
                    <a:pt x="14" y="10"/>
                  </a:lnTo>
                  <a:lnTo>
                    <a:pt x="12" y="9"/>
                  </a:lnTo>
                  <a:lnTo>
                    <a:pt x="11" y="8"/>
                  </a:lnTo>
                  <a:lnTo>
                    <a:pt x="9" y="7"/>
                  </a:lnTo>
                  <a:lnTo>
                    <a:pt x="7" y="6"/>
                  </a:lnTo>
                  <a:lnTo>
                    <a:pt x="6" y="5"/>
                  </a:lnTo>
                  <a:lnTo>
                    <a:pt x="5" y="4"/>
                  </a:lnTo>
                  <a:lnTo>
                    <a:pt x="4" y="2"/>
                  </a:lnTo>
                  <a:lnTo>
                    <a:pt x="3" y="1"/>
                  </a:lnTo>
                  <a:lnTo>
                    <a:pt x="3" y="0"/>
                  </a:lnTo>
                  <a:lnTo>
                    <a:pt x="2" y="0"/>
                  </a:lnTo>
                  <a:lnTo>
                    <a:pt x="1" y="0"/>
                  </a:lnTo>
                  <a:lnTo>
                    <a:pt x="1" y="1"/>
                  </a:lnTo>
                  <a:lnTo>
                    <a:pt x="0" y="1"/>
                  </a:lnTo>
                  <a:lnTo>
                    <a:pt x="0" y="2"/>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8" name="Freeform 269"/>
            <p:cNvSpPr>
              <a:spLocks/>
            </p:cNvSpPr>
            <p:nvPr/>
          </p:nvSpPr>
          <p:spPr bwMode="auto">
            <a:xfrm>
              <a:off x="645" y="2962"/>
              <a:ext cx="70" cy="151"/>
            </a:xfrm>
            <a:custGeom>
              <a:avLst/>
              <a:gdLst>
                <a:gd name="T0" fmla="*/ 3 w 70"/>
                <a:gd name="T1" fmla="*/ 149 h 151"/>
                <a:gd name="T2" fmla="*/ 8 w 70"/>
                <a:gd name="T3" fmla="*/ 142 h 151"/>
                <a:gd name="T4" fmla="*/ 12 w 70"/>
                <a:gd name="T5" fmla="*/ 134 h 151"/>
                <a:gd name="T6" fmla="*/ 17 w 70"/>
                <a:gd name="T7" fmla="*/ 127 h 151"/>
                <a:gd name="T8" fmla="*/ 21 w 70"/>
                <a:gd name="T9" fmla="*/ 118 h 151"/>
                <a:gd name="T10" fmla="*/ 24 w 70"/>
                <a:gd name="T11" fmla="*/ 110 h 151"/>
                <a:gd name="T12" fmla="*/ 27 w 70"/>
                <a:gd name="T13" fmla="*/ 101 h 151"/>
                <a:gd name="T14" fmla="*/ 29 w 70"/>
                <a:gd name="T15" fmla="*/ 92 h 151"/>
                <a:gd name="T16" fmla="*/ 29 w 70"/>
                <a:gd name="T17" fmla="*/ 82 h 151"/>
                <a:gd name="T18" fmla="*/ 29 w 70"/>
                <a:gd name="T19" fmla="*/ 75 h 151"/>
                <a:gd name="T20" fmla="*/ 31 w 70"/>
                <a:gd name="T21" fmla="*/ 68 h 151"/>
                <a:gd name="T22" fmla="*/ 33 w 70"/>
                <a:gd name="T23" fmla="*/ 63 h 151"/>
                <a:gd name="T24" fmla="*/ 37 w 70"/>
                <a:gd name="T25" fmla="*/ 57 h 151"/>
                <a:gd name="T26" fmla="*/ 40 w 70"/>
                <a:gd name="T27" fmla="*/ 52 h 151"/>
                <a:gd name="T28" fmla="*/ 45 w 70"/>
                <a:gd name="T29" fmla="*/ 47 h 151"/>
                <a:gd name="T30" fmla="*/ 49 w 70"/>
                <a:gd name="T31" fmla="*/ 41 h 151"/>
                <a:gd name="T32" fmla="*/ 53 w 70"/>
                <a:gd name="T33" fmla="*/ 37 h 151"/>
                <a:gd name="T34" fmla="*/ 56 w 70"/>
                <a:gd name="T35" fmla="*/ 33 h 151"/>
                <a:gd name="T36" fmla="*/ 59 w 70"/>
                <a:gd name="T37" fmla="*/ 29 h 151"/>
                <a:gd name="T38" fmla="*/ 61 w 70"/>
                <a:gd name="T39" fmla="*/ 24 h 151"/>
                <a:gd name="T40" fmla="*/ 63 w 70"/>
                <a:gd name="T41" fmla="*/ 21 h 151"/>
                <a:gd name="T42" fmla="*/ 65 w 70"/>
                <a:gd name="T43" fmla="*/ 16 h 151"/>
                <a:gd name="T44" fmla="*/ 66 w 70"/>
                <a:gd name="T45" fmla="*/ 12 h 151"/>
                <a:gd name="T46" fmla="*/ 67 w 70"/>
                <a:gd name="T47" fmla="*/ 8 h 151"/>
                <a:gd name="T48" fmla="*/ 69 w 70"/>
                <a:gd name="T49" fmla="*/ 3 h 151"/>
                <a:gd name="T50" fmla="*/ 69 w 70"/>
                <a:gd name="T51" fmla="*/ 2 h 151"/>
                <a:gd name="T52" fmla="*/ 69 w 70"/>
                <a:gd name="T53" fmla="*/ 1 h 151"/>
                <a:gd name="T54" fmla="*/ 68 w 70"/>
                <a:gd name="T55" fmla="*/ 1 h 151"/>
                <a:gd name="T56" fmla="*/ 68 w 70"/>
                <a:gd name="T57" fmla="*/ 0 h 151"/>
                <a:gd name="T58" fmla="*/ 67 w 70"/>
                <a:gd name="T59" fmla="*/ 0 h 151"/>
                <a:gd name="T60" fmla="*/ 66 w 70"/>
                <a:gd name="T61" fmla="*/ 0 h 151"/>
                <a:gd name="T62" fmla="*/ 66 w 70"/>
                <a:gd name="T63" fmla="*/ 1 h 151"/>
                <a:gd name="T64" fmla="*/ 64 w 70"/>
                <a:gd name="T65" fmla="*/ 6 h 151"/>
                <a:gd name="T66" fmla="*/ 63 w 70"/>
                <a:gd name="T67" fmla="*/ 10 h 151"/>
                <a:gd name="T68" fmla="*/ 61 w 70"/>
                <a:gd name="T69" fmla="*/ 14 h 151"/>
                <a:gd name="T70" fmla="*/ 60 w 70"/>
                <a:gd name="T71" fmla="*/ 19 h 151"/>
                <a:gd name="T72" fmla="*/ 58 w 70"/>
                <a:gd name="T73" fmla="*/ 23 h 151"/>
                <a:gd name="T74" fmla="*/ 56 w 70"/>
                <a:gd name="T75" fmla="*/ 26 h 151"/>
                <a:gd name="T76" fmla="*/ 53 w 70"/>
                <a:gd name="T77" fmla="*/ 30 h 151"/>
                <a:gd name="T78" fmla="*/ 51 w 70"/>
                <a:gd name="T79" fmla="*/ 34 h 151"/>
                <a:gd name="T80" fmla="*/ 44 w 70"/>
                <a:gd name="T81" fmla="*/ 40 h 151"/>
                <a:gd name="T82" fmla="*/ 38 w 70"/>
                <a:gd name="T83" fmla="*/ 49 h 151"/>
                <a:gd name="T84" fmla="*/ 33 w 70"/>
                <a:gd name="T85" fmla="*/ 56 h 151"/>
                <a:gd name="T86" fmla="*/ 30 w 70"/>
                <a:gd name="T87" fmla="*/ 66 h 151"/>
                <a:gd name="T88" fmla="*/ 26 w 70"/>
                <a:gd name="T89" fmla="*/ 74 h 151"/>
                <a:gd name="T90" fmla="*/ 24 w 70"/>
                <a:gd name="T91" fmla="*/ 83 h 151"/>
                <a:gd name="T92" fmla="*/ 24 w 70"/>
                <a:gd name="T93" fmla="*/ 93 h 151"/>
                <a:gd name="T94" fmla="*/ 24 w 70"/>
                <a:gd name="T95" fmla="*/ 103 h 151"/>
                <a:gd name="T96" fmla="*/ 22 w 70"/>
                <a:gd name="T97" fmla="*/ 110 h 151"/>
                <a:gd name="T98" fmla="*/ 19 w 70"/>
                <a:gd name="T99" fmla="*/ 115 h 151"/>
                <a:gd name="T100" fmla="*/ 17 w 70"/>
                <a:gd name="T101" fmla="*/ 121 h 151"/>
                <a:gd name="T102" fmla="*/ 13 w 70"/>
                <a:gd name="T103" fmla="*/ 127 h 151"/>
                <a:gd name="T104" fmla="*/ 10 w 70"/>
                <a:gd name="T105" fmla="*/ 131 h 151"/>
                <a:gd name="T106" fmla="*/ 6 w 70"/>
                <a:gd name="T107" fmla="*/ 137 h 151"/>
                <a:gd name="T108" fmla="*/ 3 w 70"/>
                <a:gd name="T109" fmla="*/ 142 h 151"/>
                <a:gd name="T110" fmla="*/ 0 w 70"/>
                <a:gd name="T111" fmla="*/ 147 h 151"/>
                <a:gd name="T112" fmla="*/ 0 w 70"/>
                <a:gd name="T113" fmla="*/ 148 h 151"/>
                <a:gd name="T114" fmla="*/ 0 w 70"/>
                <a:gd name="T115" fmla="*/ 149 h 151"/>
                <a:gd name="T116" fmla="*/ 0 w 70"/>
                <a:gd name="T117" fmla="*/ 150 h 151"/>
                <a:gd name="T118" fmla="*/ 1 w 70"/>
                <a:gd name="T119" fmla="*/ 150 h 151"/>
                <a:gd name="T120" fmla="*/ 2 w 70"/>
                <a:gd name="T121" fmla="*/ 150 h 151"/>
                <a:gd name="T122" fmla="*/ 3 w 70"/>
                <a:gd name="T123" fmla="*/ 150 h 151"/>
                <a:gd name="T124" fmla="*/ 3 w 70"/>
                <a:gd name="T125" fmla="*/ 149 h 1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0"/>
                <a:gd name="T190" fmla="*/ 0 h 151"/>
                <a:gd name="T191" fmla="*/ 70 w 70"/>
                <a:gd name="T192" fmla="*/ 151 h 1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0" h="151">
                  <a:moveTo>
                    <a:pt x="3" y="149"/>
                  </a:moveTo>
                  <a:lnTo>
                    <a:pt x="8" y="142"/>
                  </a:lnTo>
                  <a:lnTo>
                    <a:pt x="12" y="134"/>
                  </a:lnTo>
                  <a:lnTo>
                    <a:pt x="17" y="127"/>
                  </a:lnTo>
                  <a:lnTo>
                    <a:pt x="21" y="118"/>
                  </a:lnTo>
                  <a:lnTo>
                    <a:pt x="24" y="110"/>
                  </a:lnTo>
                  <a:lnTo>
                    <a:pt x="27" y="101"/>
                  </a:lnTo>
                  <a:lnTo>
                    <a:pt x="29" y="92"/>
                  </a:lnTo>
                  <a:lnTo>
                    <a:pt x="29" y="82"/>
                  </a:lnTo>
                  <a:lnTo>
                    <a:pt x="29" y="75"/>
                  </a:lnTo>
                  <a:lnTo>
                    <a:pt x="31" y="68"/>
                  </a:lnTo>
                  <a:lnTo>
                    <a:pt x="33" y="63"/>
                  </a:lnTo>
                  <a:lnTo>
                    <a:pt x="37" y="57"/>
                  </a:lnTo>
                  <a:lnTo>
                    <a:pt x="40" y="52"/>
                  </a:lnTo>
                  <a:lnTo>
                    <a:pt x="45" y="47"/>
                  </a:lnTo>
                  <a:lnTo>
                    <a:pt x="49" y="41"/>
                  </a:lnTo>
                  <a:lnTo>
                    <a:pt x="53" y="37"/>
                  </a:lnTo>
                  <a:lnTo>
                    <a:pt x="56" y="33"/>
                  </a:lnTo>
                  <a:lnTo>
                    <a:pt x="59" y="29"/>
                  </a:lnTo>
                  <a:lnTo>
                    <a:pt x="61" y="24"/>
                  </a:lnTo>
                  <a:lnTo>
                    <a:pt x="63" y="21"/>
                  </a:lnTo>
                  <a:lnTo>
                    <a:pt x="65" y="16"/>
                  </a:lnTo>
                  <a:lnTo>
                    <a:pt x="66" y="12"/>
                  </a:lnTo>
                  <a:lnTo>
                    <a:pt x="67" y="8"/>
                  </a:lnTo>
                  <a:lnTo>
                    <a:pt x="69" y="3"/>
                  </a:lnTo>
                  <a:lnTo>
                    <a:pt x="69" y="2"/>
                  </a:lnTo>
                  <a:lnTo>
                    <a:pt x="69" y="1"/>
                  </a:lnTo>
                  <a:lnTo>
                    <a:pt x="68" y="1"/>
                  </a:lnTo>
                  <a:lnTo>
                    <a:pt x="68" y="0"/>
                  </a:lnTo>
                  <a:lnTo>
                    <a:pt x="67" y="0"/>
                  </a:lnTo>
                  <a:lnTo>
                    <a:pt x="66" y="0"/>
                  </a:lnTo>
                  <a:lnTo>
                    <a:pt x="66" y="1"/>
                  </a:lnTo>
                  <a:lnTo>
                    <a:pt x="64" y="6"/>
                  </a:lnTo>
                  <a:lnTo>
                    <a:pt x="63" y="10"/>
                  </a:lnTo>
                  <a:lnTo>
                    <a:pt x="61" y="14"/>
                  </a:lnTo>
                  <a:lnTo>
                    <a:pt x="60" y="19"/>
                  </a:lnTo>
                  <a:lnTo>
                    <a:pt x="58" y="23"/>
                  </a:lnTo>
                  <a:lnTo>
                    <a:pt x="56" y="26"/>
                  </a:lnTo>
                  <a:lnTo>
                    <a:pt x="53" y="30"/>
                  </a:lnTo>
                  <a:lnTo>
                    <a:pt x="51" y="34"/>
                  </a:lnTo>
                  <a:lnTo>
                    <a:pt x="44" y="40"/>
                  </a:lnTo>
                  <a:lnTo>
                    <a:pt x="38" y="49"/>
                  </a:lnTo>
                  <a:lnTo>
                    <a:pt x="33" y="56"/>
                  </a:lnTo>
                  <a:lnTo>
                    <a:pt x="30" y="66"/>
                  </a:lnTo>
                  <a:lnTo>
                    <a:pt x="26" y="74"/>
                  </a:lnTo>
                  <a:lnTo>
                    <a:pt x="24" y="83"/>
                  </a:lnTo>
                  <a:lnTo>
                    <a:pt x="24" y="93"/>
                  </a:lnTo>
                  <a:lnTo>
                    <a:pt x="24" y="103"/>
                  </a:lnTo>
                  <a:lnTo>
                    <a:pt x="22" y="110"/>
                  </a:lnTo>
                  <a:lnTo>
                    <a:pt x="19" y="115"/>
                  </a:lnTo>
                  <a:lnTo>
                    <a:pt x="17" y="121"/>
                  </a:lnTo>
                  <a:lnTo>
                    <a:pt x="13" y="127"/>
                  </a:lnTo>
                  <a:lnTo>
                    <a:pt x="10" y="131"/>
                  </a:lnTo>
                  <a:lnTo>
                    <a:pt x="6" y="137"/>
                  </a:lnTo>
                  <a:lnTo>
                    <a:pt x="3" y="142"/>
                  </a:lnTo>
                  <a:lnTo>
                    <a:pt x="0" y="147"/>
                  </a:lnTo>
                  <a:lnTo>
                    <a:pt x="0" y="148"/>
                  </a:lnTo>
                  <a:lnTo>
                    <a:pt x="0" y="149"/>
                  </a:lnTo>
                  <a:lnTo>
                    <a:pt x="0" y="150"/>
                  </a:lnTo>
                  <a:lnTo>
                    <a:pt x="1" y="150"/>
                  </a:lnTo>
                  <a:lnTo>
                    <a:pt x="2" y="150"/>
                  </a:lnTo>
                  <a:lnTo>
                    <a:pt x="3" y="150"/>
                  </a:lnTo>
                  <a:lnTo>
                    <a:pt x="3" y="149"/>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49" name="Freeform 270"/>
            <p:cNvSpPr>
              <a:spLocks/>
            </p:cNvSpPr>
            <p:nvPr/>
          </p:nvSpPr>
          <p:spPr bwMode="auto">
            <a:xfrm>
              <a:off x="678" y="2991"/>
              <a:ext cx="35" cy="23"/>
            </a:xfrm>
            <a:custGeom>
              <a:avLst/>
              <a:gdLst>
                <a:gd name="T0" fmla="*/ 2 w 35"/>
                <a:gd name="T1" fmla="*/ 22 h 23"/>
                <a:gd name="T2" fmla="*/ 7 w 35"/>
                <a:gd name="T3" fmla="*/ 22 h 23"/>
                <a:gd name="T4" fmla="*/ 12 w 35"/>
                <a:gd name="T5" fmla="*/ 21 h 23"/>
                <a:gd name="T6" fmla="*/ 16 w 35"/>
                <a:gd name="T7" fmla="*/ 19 h 23"/>
                <a:gd name="T8" fmla="*/ 21 w 35"/>
                <a:gd name="T9" fmla="*/ 17 h 23"/>
                <a:gd name="T10" fmla="*/ 25 w 35"/>
                <a:gd name="T11" fmla="*/ 14 h 23"/>
                <a:gd name="T12" fmla="*/ 29 w 35"/>
                <a:gd name="T13" fmla="*/ 10 h 23"/>
                <a:gd name="T14" fmla="*/ 32 w 35"/>
                <a:gd name="T15" fmla="*/ 7 h 23"/>
                <a:gd name="T16" fmla="*/ 34 w 35"/>
                <a:gd name="T17" fmla="*/ 2 h 23"/>
                <a:gd name="T18" fmla="*/ 34 w 35"/>
                <a:gd name="T19" fmla="*/ 1 h 23"/>
                <a:gd name="T20" fmla="*/ 34 w 35"/>
                <a:gd name="T21" fmla="*/ 1 h 23"/>
                <a:gd name="T22" fmla="*/ 33 w 35"/>
                <a:gd name="T23" fmla="*/ 1 h 23"/>
                <a:gd name="T24" fmla="*/ 33 w 35"/>
                <a:gd name="T25" fmla="*/ 0 h 23"/>
                <a:gd name="T26" fmla="*/ 32 w 35"/>
                <a:gd name="T27" fmla="*/ 0 h 23"/>
                <a:gd name="T28" fmla="*/ 32 w 35"/>
                <a:gd name="T29" fmla="*/ 0 h 23"/>
                <a:gd name="T30" fmla="*/ 32 w 35"/>
                <a:gd name="T31" fmla="*/ 1 h 23"/>
                <a:gd name="T32" fmla="*/ 31 w 35"/>
                <a:gd name="T33" fmla="*/ 1 h 23"/>
                <a:gd name="T34" fmla="*/ 29 w 35"/>
                <a:gd name="T35" fmla="*/ 5 h 23"/>
                <a:gd name="T36" fmla="*/ 26 w 35"/>
                <a:gd name="T37" fmla="*/ 9 h 23"/>
                <a:gd name="T38" fmla="*/ 23 w 35"/>
                <a:gd name="T39" fmla="*/ 12 h 23"/>
                <a:gd name="T40" fmla="*/ 19 w 35"/>
                <a:gd name="T41" fmla="*/ 14 h 23"/>
                <a:gd name="T42" fmla="*/ 15 w 35"/>
                <a:gd name="T43" fmla="*/ 17 h 23"/>
                <a:gd name="T44" fmla="*/ 11 w 35"/>
                <a:gd name="T45" fmla="*/ 18 h 23"/>
                <a:gd name="T46" fmla="*/ 6 w 35"/>
                <a:gd name="T47" fmla="*/ 19 h 23"/>
                <a:gd name="T48" fmla="*/ 2 w 35"/>
                <a:gd name="T49" fmla="*/ 19 h 23"/>
                <a:gd name="T50" fmla="*/ 1 w 35"/>
                <a:gd name="T51" fmla="*/ 19 h 23"/>
                <a:gd name="T52" fmla="*/ 0 w 35"/>
                <a:gd name="T53" fmla="*/ 19 h 23"/>
                <a:gd name="T54" fmla="*/ 0 w 35"/>
                <a:gd name="T55" fmla="*/ 20 h 23"/>
                <a:gd name="T56" fmla="*/ 0 w 35"/>
                <a:gd name="T57" fmla="*/ 21 h 23"/>
                <a:gd name="T58" fmla="*/ 0 w 35"/>
                <a:gd name="T59" fmla="*/ 21 h 23"/>
                <a:gd name="T60" fmla="*/ 1 w 35"/>
                <a:gd name="T61" fmla="*/ 21 h 23"/>
                <a:gd name="T62" fmla="*/ 1 w 35"/>
                <a:gd name="T63" fmla="*/ 22 h 23"/>
                <a:gd name="T64" fmla="*/ 2 w 35"/>
                <a:gd name="T65" fmla="*/ 22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23"/>
                <a:gd name="T101" fmla="*/ 35 w 35"/>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23">
                  <a:moveTo>
                    <a:pt x="2" y="22"/>
                  </a:moveTo>
                  <a:lnTo>
                    <a:pt x="7" y="22"/>
                  </a:lnTo>
                  <a:lnTo>
                    <a:pt x="12" y="21"/>
                  </a:lnTo>
                  <a:lnTo>
                    <a:pt x="16" y="19"/>
                  </a:lnTo>
                  <a:lnTo>
                    <a:pt x="21" y="17"/>
                  </a:lnTo>
                  <a:lnTo>
                    <a:pt x="25" y="14"/>
                  </a:lnTo>
                  <a:lnTo>
                    <a:pt x="29" y="10"/>
                  </a:lnTo>
                  <a:lnTo>
                    <a:pt x="32" y="7"/>
                  </a:lnTo>
                  <a:lnTo>
                    <a:pt x="34" y="2"/>
                  </a:lnTo>
                  <a:lnTo>
                    <a:pt x="34" y="1"/>
                  </a:lnTo>
                  <a:lnTo>
                    <a:pt x="33" y="1"/>
                  </a:lnTo>
                  <a:lnTo>
                    <a:pt x="33" y="0"/>
                  </a:lnTo>
                  <a:lnTo>
                    <a:pt x="32" y="0"/>
                  </a:lnTo>
                  <a:lnTo>
                    <a:pt x="32" y="1"/>
                  </a:lnTo>
                  <a:lnTo>
                    <a:pt x="31" y="1"/>
                  </a:lnTo>
                  <a:lnTo>
                    <a:pt x="29" y="5"/>
                  </a:lnTo>
                  <a:lnTo>
                    <a:pt x="26" y="9"/>
                  </a:lnTo>
                  <a:lnTo>
                    <a:pt x="23" y="12"/>
                  </a:lnTo>
                  <a:lnTo>
                    <a:pt x="19" y="14"/>
                  </a:lnTo>
                  <a:lnTo>
                    <a:pt x="15" y="17"/>
                  </a:lnTo>
                  <a:lnTo>
                    <a:pt x="11" y="18"/>
                  </a:lnTo>
                  <a:lnTo>
                    <a:pt x="6" y="19"/>
                  </a:lnTo>
                  <a:lnTo>
                    <a:pt x="2" y="19"/>
                  </a:lnTo>
                  <a:lnTo>
                    <a:pt x="1" y="19"/>
                  </a:lnTo>
                  <a:lnTo>
                    <a:pt x="0" y="19"/>
                  </a:lnTo>
                  <a:lnTo>
                    <a:pt x="0" y="20"/>
                  </a:lnTo>
                  <a:lnTo>
                    <a:pt x="0" y="21"/>
                  </a:lnTo>
                  <a:lnTo>
                    <a:pt x="1" y="21"/>
                  </a:lnTo>
                  <a:lnTo>
                    <a:pt x="1" y="22"/>
                  </a:lnTo>
                  <a:lnTo>
                    <a:pt x="2" y="2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0" name="Freeform 271"/>
            <p:cNvSpPr>
              <a:spLocks/>
            </p:cNvSpPr>
            <p:nvPr/>
          </p:nvSpPr>
          <p:spPr bwMode="auto">
            <a:xfrm>
              <a:off x="704" y="3107"/>
              <a:ext cx="43" cy="29"/>
            </a:xfrm>
            <a:custGeom>
              <a:avLst/>
              <a:gdLst>
                <a:gd name="T0" fmla="*/ 4 w 43"/>
                <a:gd name="T1" fmla="*/ 27 h 29"/>
                <a:gd name="T2" fmla="*/ 4 w 43"/>
                <a:gd name="T3" fmla="*/ 25 h 29"/>
                <a:gd name="T4" fmla="*/ 4 w 43"/>
                <a:gd name="T5" fmla="*/ 24 h 29"/>
                <a:gd name="T6" fmla="*/ 4 w 43"/>
                <a:gd name="T7" fmla="*/ 23 h 29"/>
                <a:gd name="T8" fmla="*/ 4 w 43"/>
                <a:gd name="T9" fmla="*/ 22 h 29"/>
                <a:gd name="T10" fmla="*/ 5 w 43"/>
                <a:gd name="T11" fmla="*/ 21 h 29"/>
                <a:gd name="T12" fmla="*/ 5 w 43"/>
                <a:gd name="T13" fmla="*/ 20 h 29"/>
                <a:gd name="T14" fmla="*/ 6 w 43"/>
                <a:gd name="T15" fmla="*/ 19 h 29"/>
                <a:gd name="T16" fmla="*/ 6 w 43"/>
                <a:gd name="T17" fmla="*/ 18 h 29"/>
                <a:gd name="T18" fmla="*/ 7 w 43"/>
                <a:gd name="T19" fmla="*/ 16 h 29"/>
                <a:gd name="T20" fmla="*/ 6 w 43"/>
                <a:gd name="T21" fmla="*/ 17 h 29"/>
                <a:gd name="T22" fmla="*/ 8 w 43"/>
                <a:gd name="T23" fmla="*/ 15 h 29"/>
                <a:gd name="T24" fmla="*/ 13 w 43"/>
                <a:gd name="T25" fmla="*/ 15 h 29"/>
                <a:gd name="T26" fmla="*/ 18 w 43"/>
                <a:gd name="T27" fmla="*/ 15 h 29"/>
                <a:gd name="T28" fmla="*/ 22 w 43"/>
                <a:gd name="T29" fmla="*/ 14 h 29"/>
                <a:gd name="T30" fmla="*/ 26 w 43"/>
                <a:gd name="T31" fmla="*/ 13 h 29"/>
                <a:gd name="T32" fmla="*/ 30 w 43"/>
                <a:gd name="T33" fmla="*/ 10 h 29"/>
                <a:gd name="T34" fmla="*/ 34 w 43"/>
                <a:gd name="T35" fmla="*/ 8 h 29"/>
                <a:gd name="T36" fmla="*/ 38 w 43"/>
                <a:gd name="T37" fmla="*/ 6 h 29"/>
                <a:gd name="T38" fmla="*/ 41 w 43"/>
                <a:gd name="T39" fmla="*/ 3 h 29"/>
                <a:gd name="T40" fmla="*/ 41 w 43"/>
                <a:gd name="T41" fmla="*/ 2 h 29"/>
                <a:gd name="T42" fmla="*/ 42 w 43"/>
                <a:gd name="T43" fmla="*/ 2 h 29"/>
                <a:gd name="T44" fmla="*/ 42 w 43"/>
                <a:gd name="T45" fmla="*/ 1 h 29"/>
                <a:gd name="T46" fmla="*/ 41 w 43"/>
                <a:gd name="T47" fmla="*/ 1 h 29"/>
                <a:gd name="T48" fmla="*/ 40 w 43"/>
                <a:gd name="T49" fmla="*/ 0 h 29"/>
                <a:gd name="T50" fmla="*/ 40 w 43"/>
                <a:gd name="T51" fmla="*/ 0 h 29"/>
                <a:gd name="T52" fmla="*/ 39 w 43"/>
                <a:gd name="T53" fmla="*/ 1 h 29"/>
                <a:gd name="T54" fmla="*/ 36 w 43"/>
                <a:gd name="T55" fmla="*/ 3 h 29"/>
                <a:gd name="T56" fmla="*/ 32 w 43"/>
                <a:gd name="T57" fmla="*/ 5 h 29"/>
                <a:gd name="T58" fmla="*/ 29 w 43"/>
                <a:gd name="T59" fmla="*/ 7 h 29"/>
                <a:gd name="T60" fmla="*/ 25 w 43"/>
                <a:gd name="T61" fmla="*/ 10 h 29"/>
                <a:gd name="T62" fmla="*/ 22 w 43"/>
                <a:gd name="T63" fmla="*/ 11 h 29"/>
                <a:gd name="T64" fmla="*/ 18 w 43"/>
                <a:gd name="T65" fmla="*/ 13 h 29"/>
                <a:gd name="T66" fmla="*/ 14 w 43"/>
                <a:gd name="T67" fmla="*/ 13 h 29"/>
                <a:gd name="T68" fmla="*/ 10 w 43"/>
                <a:gd name="T69" fmla="*/ 13 h 29"/>
                <a:gd name="T70" fmla="*/ 5 w 43"/>
                <a:gd name="T71" fmla="*/ 14 h 29"/>
                <a:gd name="T72" fmla="*/ 5 w 43"/>
                <a:gd name="T73" fmla="*/ 15 h 29"/>
                <a:gd name="T74" fmla="*/ 4 w 43"/>
                <a:gd name="T75" fmla="*/ 15 h 29"/>
                <a:gd name="T76" fmla="*/ 2 w 43"/>
                <a:gd name="T77" fmla="*/ 18 h 29"/>
                <a:gd name="T78" fmla="*/ 2 w 43"/>
                <a:gd name="T79" fmla="*/ 20 h 29"/>
                <a:gd name="T80" fmla="*/ 2 w 43"/>
                <a:gd name="T81" fmla="*/ 21 h 29"/>
                <a:gd name="T82" fmla="*/ 2 w 43"/>
                <a:gd name="T83" fmla="*/ 21 h 29"/>
                <a:gd name="T84" fmla="*/ 2 w 43"/>
                <a:gd name="T85" fmla="*/ 22 h 29"/>
                <a:gd name="T86" fmla="*/ 1 w 43"/>
                <a:gd name="T87" fmla="*/ 24 h 29"/>
                <a:gd name="T88" fmla="*/ 1 w 43"/>
                <a:gd name="T89" fmla="*/ 24 h 29"/>
                <a:gd name="T90" fmla="*/ 1 w 43"/>
                <a:gd name="T91" fmla="*/ 25 h 29"/>
                <a:gd name="T92" fmla="*/ 1 w 43"/>
                <a:gd name="T93" fmla="*/ 26 h 29"/>
                <a:gd name="T94" fmla="*/ 0 w 43"/>
                <a:gd name="T95" fmla="*/ 27 h 29"/>
                <a:gd name="T96" fmla="*/ 1 w 43"/>
                <a:gd name="T97" fmla="*/ 27 h 29"/>
                <a:gd name="T98" fmla="*/ 1 w 43"/>
                <a:gd name="T99" fmla="*/ 27 h 29"/>
                <a:gd name="T100" fmla="*/ 2 w 43"/>
                <a:gd name="T101" fmla="*/ 28 h 29"/>
                <a:gd name="T102" fmla="*/ 2 w 43"/>
                <a:gd name="T103" fmla="*/ 28 h 29"/>
                <a:gd name="T104" fmla="*/ 3 w 43"/>
                <a:gd name="T105" fmla="*/ 27 h 29"/>
                <a:gd name="T106" fmla="*/ 3 w 43"/>
                <a:gd name="T107" fmla="*/ 27 h 29"/>
                <a:gd name="T108" fmla="*/ 4 w 43"/>
                <a:gd name="T109" fmla="*/ 27 h 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
                <a:gd name="T166" fmla="*/ 0 h 29"/>
                <a:gd name="T167" fmla="*/ 43 w 43"/>
                <a:gd name="T168" fmla="*/ 29 h 2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 h="29">
                  <a:moveTo>
                    <a:pt x="4" y="27"/>
                  </a:moveTo>
                  <a:lnTo>
                    <a:pt x="4" y="25"/>
                  </a:lnTo>
                  <a:lnTo>
                    <a:pt x="4" y="24"/>
                  </a:lnTo>
                  <a:lnTo>
                    <a:pt x="4" y="23"/>
                  </a:lnTo>
                  <a:lnTo>
                    <a:pt x="4" y="22"/>
                  </a:lnTo>
                  <a:lnTo>
                    <a:pt x="5" y="21"/>
                  </a:lnTo>
                  <a:lnTo>
                    <a:pt x="5" y="20"/>
                  </a:lnTo>
                  <a:lnTo>
                    <a:pt x="6" y="19"/>
                  </a:lnTo>
                  <a:lnTo>
                    <a:pt x="6" y="18"/>
                  </a:lnTo>
                  <a:lnTo>
                    <a:pt x="7" y="16"/>
                  </a:lnTo>
                  <a:lnTo>
                    <a:pt x="6" y="17"/>
                  </a:lnTo>
                  <a:lnTo>
                    <a:pt x="8" y="15"/>
                  </a:lnTo>
                  <a:lnTo>
                    <a:pt x="13" y="15"/>
                  </a:lnTo>
                  <a:lnTo>
                    <a:pt x="18" y="15"/>
                  </a:lnTo>
                  <a:lnTo>
                    <a:pt x="22" y="14"/>
                  </a:lnTo>
                  <a:lnTo>
                    <a:pt x="26" y="13"/>
                  </a:lnTo>
                  <a:lnTo>
                    <a:pt x="30" y="10"/>
                  </a:lnTo>
                  <a:lnTo>
                    <a:pt x="34" y="8"/>
                  </a:lnTo>
                  <a:lnTo>
                    <a:pt x="38" y="6"/>
                  </a:lnTo>
                  <a:lnTo>
                    <a:pt x="41" y="3"/>
                  </a:lnTo>
                  <a:lnTo>
                    <a:pt x="41" y="2"/>
                  </a:lnTo>
                  <a:lnTo>
                    <a:pt x="42" y="2"/>
                  </a:lnTo>
                  <a:lnTo>
                    <a:pt x="42" y="1"/>
                  </a:lnTo>
                  <a:lnTo>
                    <a:pt x="41" y="1"/>
                  </a:lnTo>
                  <a:lnTo>
                    <a:pt x="40" y="0"/>
                  </a:lnTo>
                  <a:lnTo>
                    <a:pt x="39" y="1"/>
                  </a:lnTo>
                  <a:lnTo>
                    <a:pt x="36" y="3"/>
                  </a:lnTo>
                  <a:lnTo>
                    <a:pt x="32" y="5"/>
                  </a:lnTo>
                  <a:lnTo>
                    <a:pt x="29" y="7"/>
                  </a:lnTo>
                  <a:lnTo>
                    <a:pt x="25" y="10"/>
                  </a:lnTo>
                  <a:lnTo>
                    <a:pt x="22" y="11"/>
                  </a:lnTo>
                  <a:lnTo>
                    <a:pt x="18" y="13"/>
                  </a:lnTo>
                  <a:lnTo>
                    <a:pt x="14" y="13"/>
                  </a:lnTo>
                  <a:lnTo>
                    <a:pt x="10" y="13"/>
                  </a:lnTo>
                  <a:lnTo>
                    <a:pt x="5" y="14"/>
                  </a:lnTo>
                  <a:lnTo>
                    <a:pt x="5" y="15"/>
                  </a:lnTo>
                  <a:lnTo>
                    <a:pt x="4" y="15"/>
                  </a:lnTo>
                  <a:lnTo>
                    <a:pt x="2" y="18"/>
                  </a:lnTo>
                  <a:lnTo>
                    <a:pt x="2" y="20"/>
                  </a:lnTo>
                  <a:lnTo>
                    <a:pt x="2" y="21"/>
                  </a:lnTo>
                  <a:lnTo>
                    <a:pt x="2" y="22"/>
                  </a:lnTo>
                  <a:lnTo>
                    <a:pt x="1" y="24"/>
                  </a:lnTo>
                  <a:lnTo>
                    <a:pt x="1" y="25"/>
                  </a:lnTo>
                  <a:lnTo>
                    <a:pt x="1" y="26"/>
                  </a:lnTo>
                  <a:lnTo>
                    <a:pt x="0" y="27"/>
                  </a:lnTo>
                  <a:lnTo>
                    <a:pt x="1" y="27"/>
                  </a:lnTo>
                  <a:lnTo>
                    <a:pt x="2" y="28"/>
                  </a:lnTo>
                  <a:lnTo>
                    <a:pt x="3" y="27"/>
                  </a:lnTo>
                  <a:lnTo>
                    <a:pt x="4" y="27"/>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1" name="Freeform 272"/>
            <p:cNvSpPr>
              <a:spLocks/>
            </p:cNvSpPr>
            <p:nvPr/>
          </p:nvSpPr>
          <p:spPr bwMode="auto">
            <a:xfrm>
              <a:off x="695" y="3132"/>
              <a:ext cx="52" cy="26"/>
            </a:xfrm>
            <a:custGeom>
              <a:avLst/>
              <a:gdLst>
                <a:gd name="T0" fmla="*/ 3 w 52"/>
                <a:gd name="T1" fmla="*/ 24 h 26"/>
                <a:gd name="T2" fmla="*/ 4 w 52"/>
                <a:gd name="T3" fmla="*/ 23 h 26"/>
                <a:gd name="T4" fmla="*/ 5 w 52"/>
                <a:gd name="T5" fmla="*/ 21 h 26"/>
                <a:gd name="T6" fmla="*/ 6 w 52"/>
                <a:gd name="T7" fmla="*/ 20 h 26"/>
                <a:gd name="T8" fmla="*/ 7 w 52"/>
                <a:gd name="T9" fmla="*/ 19 h 26"/>
                <a:gd name="T10" fmla="*/ 8 w 52"/>
                <a:gd name="T11" fmla="*/ 17 h 26"/>
                <a:gd name="T12" fmla="*/ 9 w 52"/>
                <a:gd name="T13" fmla="*/ 16 h 26"/>
                <a:gd name="T14" fmla="*/ 11 w 52"/>
                <a:gd name="T15" fmla="*/ 15 h 26"/>
                <a:gd name="T16" fmla="*/ 13 w 52"/>
                <a:gd name="T17" fmla="*/ 14 h 26"/>
                <a:gd name="T18" fmla="*/ 18 w 52"/>
                <a:gd name="T19" fmla="*/ 14 h 26"/>
                <a:gd name="T20" fmla="*/ 23 w 52"/>
                <a:gd name="T21" fmla="*/ 12 h 26"/>
                <a:gd name="T22" fmla="*/ 28 w 52"/>
                <a:gd name="T23" fmla="*/ 12 h 26"/>
                <a:gd name="T24" fmla="*/ 33 w 52"/>
                <a:gd name="T25" fmla="*/ 11 h 26"/>
                <a:gd name="T26" fmla="*/ 38 w 52"/>
                <a:gd name="T27" fmla="*/ 10 h 26"/>
                <a:gd name="T28" fmla="*/ 43 w 52"/>
                <a:gd name="T29" fmla="*/ 9 h 26"/>
                <a:gd name="T30" fmla="*/ 47 w 52"/>
                <a:gd name="T31" fmla="*/ 6 h 26"/>
                <a:gd name="T32" fmla="*/ 51 w 52"/>
                <a:gd name="T33" fmla="*/ 3 h 26"/>
                <a:gd name="T34" fmla="*/ 51 w 52"/>
                <a:gd name="T35" fmla="*/ 2 h 26"/>
                <a:gd name="T36" fmla="*/ 51 w 52"/>
                <a:gd name="T37" fmla="*/ 1 h 26"/>
                <a:gd name="T38" fmla="*/ 51 w 52"/>
                <a:gd name="T39" fmla="*/ 1 h 26"/>
                <a:gd name="T40" fmla="*/ 50 w 52"/>
                <a:gd name="T41" fmla="*/ 1 h 26"/>
                <a:gd name="T42" fmla="*/ 50 w 52"/>
                <a:gd name="T43" fmla="*/ 0 h 26"/>
                <a:gd name="T44" fmla="*/ 49 w 52"/>
                <a:gd name="T45" fmla="*/ 0 h 26"/>
                <a:gd name="T46" fmla="*/ 48 w 52"/>
                <a:gd name="T47" fmla="*/ 0 h 26"/>
                <a:gd name="T48" fmla="*/ 48 w 52"/>
                <a:gd name="T49" fmla="*/ 1 h 26"/>
                <a:gd name="T50" fmla="*/ 48 w 52"/>
                <a:gd name="T51" fmla="*/ 1 h 26"/>
                <a:gd name="T52" fmla="*/ 44 w 52"/>
                <a:gd name="T53" fmla="*/ 4 h 26"/>
                <a:gd name="T54" fmla="*/ 40 w 52"/>
                <a:gd name="T55" fmla="*/ 6 h 26"/>
                <a:gd name="T56" fmla="*/ 36 w 52"/>
                <a:gd name="T57" fmla="*/ 8 h 26"/>
                <a:gd name="T58" fmla="*/ 31 w 52"/>
                <a:gd name="T59" fmla="*/ 9 h 26"/>
                <a:gd name="T60" fmla="*/ 26 w 52"/>
                <a:gd name="T61" fmla="*/ 9 h 26"/>
                <a:gd name="T62" fmla="*/ 21 w 52"/>
                <a:gd name="T63" fmla="*/ 9 h 26"/>
                <a:gd name="T64" fmla="*/ 16 w 52"/>
                <a:gd name="T65" fmla="*/ 10 h 26"/>
                <a:gd name="T66" fmla="*/ 12 w 52"/>
                <a:gd name="T67" fmla="*/ 11 h 26"/>
                <a:gd name="T68" fmla="*/ 9 w 52"/>
                <a:gd name="T69" fmla="*/ 12 h 26"/>
                <a:gd name="T70" fmla="*/ 8 w 52"/>
                <a:gd name="T71" fmla="*/ 14 h 26"/>
                <a:gd name="T72" fmla="*/ 7 w 52"/>
                <a:gd name="T73" fmla="*/ 15 h 26"/>
                <a:gd name="T74" fmla="*/ 5 w 52"/>
                <a:gd name="T75" fmla="*/ 16 h 26"/>
                <a:gd name="T76" fmla="*/ 3 w 52"/>
                <a:gd name="T77" fmla="*/ 18 h 26"/>
                <a:gd name="T78" fmla="*/ 3 w 52"/>
                <a:gd name="T79" fmla="*/ 19 h 26"/>
                <a:gd name="T80" fmla="*/ 2 w 52"/>
                <a:gd name="T81" fmla="*/ 21 h 26"/>
                <a:gd name="T82" fmla="*/ 1 w 52"/>
                <a:gd name="T83" fmla="*/ 23 h 26"/>
                <a:gd name="T84" fmla="*/ 0 w 52"/>
                <a:gd name="T85" fmla="*/ 23 h 26"/>
                <a:gd name="T86" fmla="*/ 0 w 52"/>
                <a:gd name="T87" fmla="*/ 24 h 26"/>
                <a:gd name="T88" fmla="*/ 1 w 52"/>
                <a:gd name="T89" fmla="*/ 24 h 26"/>
                <a:gd name="T90" fmla="*/ 1 w 52"/>
                <a:gd name="T91" fmla="*/ 25 h 26"/>
                <a:gd name="T92" fmla="*/ 2 w 52"/>
                <a:gd name="T93" fmla="*/ 25 h 26"/>
                <a:gd name="T94" fmla="*/ 3 w 52"/>
                <a:gd name="T95" fmla="*/ 25 h 26"/>
                <a:gd name="T96" fmla="*/ 3 w 52"/>
                <a:gd name="T97" fmla="*/ 24 h 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2"/>
                <a:gd name="T148" fmla="*/ 0 h 26"/>
                <a:gd name="T149" fmla="*/ 52 w 52"/>
                <a:gd name="T150" fmla="*/ 26 h 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2" h="26">
                  <a:moveTo>
                    <a:pt x="3" y="24"/>
                  </a:moveTo>
                  <a:lnTo>
                    <a:pt x="4" y="23"/>
                  </a:lnTo>
                  <a:lnTo>
                    <a:pt x="5" y="21"/>
                  </a:lnTo>
                  <a:lnTo>
                    <a:pt x="6" y="20"/>
                  </a:lnTo>
                  <a:lnTo>
                    <a:pt x="7" y="19"/>
                  </a:lnTo>
                  <a:lnTo>
                    <a:pt x="8" y="17"/>
                  </a:lnTo>
                  <a:lnTo>
                    <a:pt x="9" y="16"/>
                  </a:lnTo>
                  <a:lnTo>
                    <a:pt x="11" y="15"/>
                  </a:lnTo>
                  <a:lnTo>
                    <a:pt x="13" y="14"/>
                  </a:lnTo>
                  <a:lnTo>
                    <a:pt x="18" y="14"/>
                  </a:lnTo>
                  <a:lnTo>
                    <a:pt x="23" y="12"/>
                  </a:lnTo>
                  <a:lnTo>
                    <a:pt x="28" y="12"/>
                  </a:lnTo>
                  <a:lnTo>
                    <a:pt x="33" y="11"/>
                  </a:lnTo>
                  <a:lnTo>
                    <a:pt x="38" y="10"/>
                  </a:lnTo>
                  <a:lnTo>
                    <a:pt x="43" y="9"/>
                  </a:lnTo>
                  <a:lnTo>
                    <a:pt x="47" y="6"/>
                  </a:lnTo>
                  <a:lnTo>
                    <a:pt x="51" y="3"/>
                  </a:lnTo>
                  <a:lnTo>
                    <a:pt x="51" y="2"/>
                  </a:lnTo>
                  <a:lnTo>
                    <a:pt x="51" y="1"/>
                  </a:lnTo>
                  <a:lnTo>
                    <a:pt x="50" y="1"/>
                  </a:lnTo>
                  <a:lnTo>
                    <a:pt x="50" y="0"/>
                  </a:lnTo>
                  <a:lnTo>
                    <a:pt x="49" y="0"/>
                  </a:lnTo>
                  <a:lnTo>
                    <a:pt x="48" y="0"/>
                  </a:lnTo>
                  <a:lnTo>
                    <a:pt x="48" y="1"/>
                  </a:lnTo>
                  <a:lnTo>
                    <a:pt x="44" y="4"/>
                  </a:lnTo>
                  <a:lnTo>
                    <a:pt x="40" y="6"/>
                  </a:lnTo>
                  <a:lnTo>
                    <a:pt x="36" y="8"/>
                  </a:lnTo>
                  <a:lnTo>
                    <a:pt x="31" y="9"/>
                  </a:lnTo>
                  <a:lnTo>
                    <a:pt x="26" y="9"/>
                  </a:lnTo>
                  <a:lnTo>
                    <a:pt x="21" y="9"/>
                  </a:lnTo>
                  <a:lnTo>
                    <a:pt x="16" y="10"/>
                  </a:lnTo>
                  <a:lnTo>
                    <a:pt x="12" y="11"/>
                  </a:lnTo>
                  <a:lnTo>
                    <a:pt x="9" y="12"/>
                  </a:lnTo>
                  <a:lnTo>
                    <a:pt x="8" y="14"/>
                  </a:lnTo>
                  <a:lnTo>
                    <a:pt x="7" y="15"/>
                  </a:lnTo>
                  <a:lnTo>
                    <a:pt x="5" y="16"/>
                  </a:lnTo>
                  <a:lnTo>
                    <a:pt x="3" y="18"/>
                  </a:lnTo>
                  <a:lnTo>
                    <a:pt x="3" y="19"/>
                  </a:lnTo>
                  <a:lnTo>
                    <a:pt x="2" y="21"/>
                  </a:lnTo>
                  <a:lnTo>
                    <a:pt x="1" y="23"/>
                  </a:lnTo>
                  <a:lnTo>
                    <a:pt x="0" y="23"/>
                  </a:lnTo>
                  <a:lnTo>
                    <a:pt x="0" y="24"/>
                  </a:lnTo>
                  <a:lnTo>
                    <a:pt x="1" y="24"/>
                  </a:lnTo>
                  <a:lnTo>
                    <a:pt x="1" y="25"/>
                  </a:lnTo>
                  <a:lnTo>
                    <a:pt x="2" y="25"/>
                  </a:lnTo>
                  <a:lnTo>
                    <a:pt x="3" y="25"/>
                  </a:lnTo>
                  <a:lnTo>
                    <a:pt x="3" y="2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2" name="Freeform 273"/>
            <p:cNvSpPr>
              <a:spLocks/>
            </p:cNvSpPr>
            <p:nvPr/>
          </p:nvSpPr>
          <p:spPr bwMode="auto">
            <a:xfrm>
              <a:off x="698" y="3148"/>
              <a:ext cx="43" cy="28"/>
            </a:xfrm>
            <a:custGeom>
              <a:avLst/>
              <a:gdLst>
                <a:gd name="T0" fmla="*/ 1 w 43"/>
                <a:gd name="T1" fmla="*/ 25 h 28"/>
                <a:gd name="T2" fmla="*/ 6 w 43"/>
                <a:gd name="T3" fmla="*/ 26 h 28"/>
                <a:gd name="T4" fmla="*/ 11 w 43"/>
                <a:gd name="T5" fmla="*/ 26 h 28"/>
                <a:gd name="T6" fmla="*/ 16 w 43"/>
                <a:gd name="T7" fmla="*/ 24 h 28"/>
                <a:gd name="T8" fmla="*/ 20 w 43"/>
                <a:gd name="T9" fmla="*/ 22 h 28"/>
                <a:gd name="T10" fmla="*/ 24 w 43"/>
                <a:gd name="T11" fmla="*/ 18 h 28"/>
                <a:gd name="T12" fmla="*/ 27 w 43"/>
                <a:gd name="T13" fmla="*/ 14 h 28"/>
                <a:gd name="T14" fmla="*/ 30 w 43"/>
                <a:gd name="T15" fmla="*/ 9 h 28"/>
                <a:gd name="T16" fmla="*/ 32 w 43"/>
                <a:gd name="T17" fmla="*/ 6 h 28"/>
                <a:gd name="T18" fmla="*/ 36 w 43"/>
                <a:gd name="T19" fmla="*/ 2 h 28"/>
                <a:gd name="T20" fmla="*/ 33 w 43"/>
                <a:gd name="T21" fmla="*/ 3 h 28"/>
                <a:gd name="T22" fmla="*/ 36 w 43"/>
                <a:gd name="T23" fmla="*/ 4 h 28"/>
                <a:gd name="T24" fmla="*/ 36 w 43"/>
                <a:gd name="T25" fmla="*/ 4 h 28"/>
                <a:gd name="T26" fmla="*/ 37 w 43"/>
                <a:gd name="T27" fmla="*/ 4 h 28"/>
                <a:gd name="T28" fmla="*/ 38 w 43"/>
                <a:gd name="T29" fmla="*/ 4 h 28"/>
                <a:gd name="T30" fmla="*/ 39 w 43"/>
                <a:gd name="T31" fmla="*/ 4 h 28"/>
                <a:gd name="T32" fmla="*/ 39 w 43"/>
                <a:gd name="T33" fmla="*/ 5 h 28"/>
                <a:gd name="T34" fmla="*/ 40 w 43"/>
                <a:gd name="T35" fmla="*/ 5 h 28"/>
                <a:gd name="T36" fmla="*/ 40 w 43"/>
                <a:gd name="T37" fmla="*/ 5 h 28"/>
                <a:gd name="T38" fmla="*/ 41 w 43"/>
                <a:gd name="T39" fmla="*/ 5 h 28"/>
                <a:gd name="T40" fmla="*/ 41 w 43"/>
                <a:gd name="T41" fmla="*/ 4 h 28"/>
                <a:gd name="T42" fmla="*/ 42 w 43"/>
                <a:gd name="T43" fmla="*/ 4 h 28"/>
                <a:gd name="T44" fmla="*/ 42 w 43"/>
                <a:gd name="T45" fmla="*/ 4 h 28"/>
                <a:gd name="T46" fmla="*/ 42 w 43"/>
                <a:gd name="T47" fmla="*/ 3 h 28"/>
                <a:gd name="T48" fmla="*/ 41 w 43"/>
                <a:gd name="T49" fmla="*/ 3 h 28"/>
                <a:gd name="T50" fmla="*/ 41 w 43"/>
                <a:gd name="T51" fmla="*/ 2 h 28"/>
                <a:gd name="T52" fmla="*/ 40 w 43"/>
                <a:gd name="T53" fmla="*/ 2 h 28"/>
                <a:gd name="T54" fmla="*/ 40 w 43"/>
                <a:gd name="T55" fmla="*/ 1 h 28"/>
                <a:gd name="T56" fmla="*/ 38 w 43"/>
                <a:gd name="T57" fmla="*/ 1 h 28"/>
                <a:gd name="T58" fmla="*/ 36 w 43"/>
                <a:gd name="T59" fmla="*/ 1 h 28"/>
                <a:gd name="T60" fmla="*/ 34 w 43"/>
                <a:gd name="T61" fmla="*/ 0 h 28"/>
                <a:gd name="T62" fmla="*/ 33 w 43"/>
                <a:gd name="T63" fmla="*/ 0 h 28"/>
                <a:gd name="T64" fmla="*/ 32 w 43"/>
                <a:gd name="T65" fmla="*/ 1 h 28"/>
                <a:gd name="T66" fmla="*/ 32 w 43"/>
                <a:gd name="T67" fmla="*/ 1 h 28"/>
                <a:gd name="T68" fmla="*/ 32 w 43"/>
                <a:gd name="T69" fmla="*/ 2 h 28"/>
                <a:gd name="T70" fmla="*/ 31 w 43"/>
                <a:gd name="T71" fmla="*/ 3 h 28"/>
                <a:gd name="T72" fmla="*/ 29 w 43"/>
                <a:gd name="T73" fmla="*/ 4 h 28"/>
                <a:gd name="T74" fmla="*/ 29 w 43"/>
                <a:gd name="T75" fmla="*/ 4 h 28"/>
                <a:gd name="T76" fmla="*/ 29 w 43"/>
                <a:gd name="T77" fmla="*/ 4 h 28"/>
                <a:gd name="T78" fmla="*/ 28 w 43"/>
                <a:gd name="T79" fmla="*/ 6 h 28"/>
                <a:gd name="T80" fmla="*/ 27 w 43"/>
                <a:gd name="T81" fmla="*/ 8 h 28"/>
                <a:gd name="T82" fmla="*/ 26 w 43"/>
                <a:gd name="T83" fmla="*/ 11 h 28"/>
                <a:gd name="T84" fmla="*/ 23 w 43"/>
                <a:gd name="T85" fmla="*/ 14 h 28"/>
                <a:gd name="T86" fmla="*/ 21 w 43"/>
                <a:gd name="T87" fmla="*/ 18 h 28"/>
                <a:gd name="T88" fmla="*/ 19 w 43"/>
                <a:gd name="T89" fmla="*/ 23 h 28"/>
                <a:gd name="T90" fmla="*/ 15 w 43"/>
                <a:gd name="T91" fmla="*/ 27 h 28"/>
                <a:gd name="T92" fmla="*/ 11 w 43"/>
                <a:gd name="T93" fmla="*/ 26 h 28"/>
                <a:gd name="T94" fmla="*/ 7 w 43"/>
                <a:gd name="T95" fmla="*/ 24 h 28"/>
                <a:gd name="T96" fmla="*/ 5 w 43"/>
                <a:gd name="T97" fmla="*/ 23 h 28"/>
                <a:gd name="T98" fmla="*/ 2 w 43"/>
                <a:gd name="T99" fmla="*/ 23 h 28"/>
                <a:gd name="T100" fmla="*/ 2 w 43"/>
                <a:gd name="T101" fmla="*/ 22 h 28"/>
                <a:gd name="T102" fmla="*/ 1 w 43"/>
                <a:gd name="T103" fmla="*/ 22 h 28"/>
                <a:gd name="T104" fmla="*/ 0 w 43"/>
                <a:gd name="T105" fmla="*/ 22 h 28"/>
                <a:gd name="T106" fmla="*/ 0 w 43"/>
                <a:gd name="T107" fmla="*/ 23 h 28"/>
                <a:gd name="T108" fmla="*/ 0 w 43"/>
                <a:gd name="T109" fmla="*/ 23 h 28"/>
                <a:gd name="T110" fmla="*/ 0 w 43"/>
                <a:gd name="T111" fmla="*/ 24 h 28"/>
                <a:gd name="T112" fmla="*/ 0 w 43"/>
                <a:gd name="T113" fmla="*/ 25 h 28"/>
                <a:gd name="T114" fmla="*/ 1 w 43"/>
                <a:gd name="T115" fmla="*/ 25 h 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
                <a:gd name="T175" fmla="*/ 0 h 28"/>
                <a:gd name="T176" fmla="*/ 43 w 43"/>
                <a:gd name="T177" fmla="*/ 28 h 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 h="28">
                  <a:moveTo>
                    <a:pt x="1" y="25"/>
                  </a:moveTo>
                  <a:lnTo>
                    <a:pt x="6" y="26"/>
                  </a:lnTo>
                  <a:lnTo>
                    <a:pt x="11" y="26"/>
                  </a:lnTo>
                  <a:lnTo>
                    <a:pt x="16" y="24"/>
                  </a:lnTo>
                  <a:lnTo>
                    <a:pt x="20" y="22"/>
                  </a:lnTo>
                  <a:lnTo>
                    <a:pt x="24" y="18"/>
                  </a:lnTo>
                  <a:lnTo>
                    <a:pt x="27" y="14"/>
                  </a:lnTo>
                  <a:lnTo>
                    <a:pt x="30" y="9"/>
                  </a:lnTo>
                  <a:lnTo>
                    <a:pt x="32" y="6"/>
                  </a:lnTo>
                  <a:lnTo>
                    <a:pt x="36" y="2"/>
                  </a:lnTo>
                  <a:lnTo>
                    <a:pt x="33" y="3"/>
                  </a:lnTo>
                  <a:lnTo>
                    <a:pt x="36" y="4"/>
                  </a:lnTo>
                  <a:lnTo>
                    <a:pt x="37" y="4"/>
                  </a:lnTo>
                  <a:lnTo>
                    <a:pt x="38" y="4"/>
                  </a:lnTo>
                  <a:lnTo>
                    <a:pt x="39" y="4"/>
                  </a:lnTo>
                  <a:lnTo>
                    <a:pt x="39" y="5"/>
                  </a:lnTo>
                  <a:lnTo>
                    <a:pt x="40" y="5"/>
                  </a:lnTo>
                  <a:lnTo>
                    <a:pt x="41" y="5"/>
                  </a:lnTo>
                  <a:lnTo>
                    <a:pt x="41" y="4"/>
                  </a:lnTo>
                  <a:lnTo>
                    <a:pt x="42" y="4"/>
                  </a:lnTo>
                  <a:lnTo>
                    <a:pt x="42" y="3"/>
                  </a:lnTo>
                  <a:lnTo>
                    <a:pt x="41" y="3"/>
                  </a:lnTo>
                  <a:lnTo>
                    <a:pt x="41" y="2"/>
                  </a:lnTo>
                  <a:lnTo>
                    <a:pt x="40" y="2"/>
                  </a:lnTo>
                  <a:lnTo>
                    <a:pt x="40" y="1"/>
                  </a:lnTo>
                  <a:lnTo>
                    <a:pt x="38" y="1"/>
                  </a:lnTo>
                  <a:lnTo>
                    <a:pt x="36" y="1"/>
                  </a:lnTo>
                  <a:lnTo>
                    <a:pt x="34" y="0"/>
                  </a:lnTo>
                  <a:lnTo>
                    <a:pt x="33" y="0"/>
                  </a:lnTo>
                  <a:lnTo>
                    <a:pt x="32" y="1"/>
                  </a:lnTo>
                  <a:lnTo>
                    <a:pt x="32" y="2"/>
                  </a:lnTo>
                  <a:lnTo>
                    <a:pt x="31" y="3"/>
                  </a:lnTo>
                  <a:lnTo>
                    <a:pt x="29" y="4"/>
                  </a:lnTo>
                  <a:lnTo>
                    <a:pt x="28" y="6"/>
                  </a:lnTo>
                  <a:lnTo>
                    <a:pt x="27" y="8"/>
                  </a:lnTo>
                  <a:lnTo>
                    <a:pt x="26" y="11"/>
                  </a:lnTo>
                  <a:lnTo>
                    <a:pt x="23" y="14"/>
                  </a:lnTo>
                  <a:lnTo>
                    <a:pt x="21" y="18"/>
                  </a:lnTo>
                  <a:lnTo>
                    <a:pt x="19" y="23"/>
                  </a:lnTo>
                  <a:lnTo>
                    <a:pt x="15" y="27"/>
                  </a:lnTo>
                  <a:lnTo>
                    <a:pt x="11" y="26"/>
                  </a:lnTo>
                  <a:lnTo>
                    <a:pt x="7" y="24"/>
                  </a:lnTo>
                  <a:lnTo>
                    <a:pt x="5" y="23"/>
                  </a:lnTo>
                  <a:lnTo>
                    <a:pt x="2" y="23"/>
                  </a:lnTo>
                  <a:lnTo>
                    <a:pt x="2" y="22"/>
                  </a:lnTo>
                  <a:lnTo>
                    <a:pt x="1" y="22"/>
                  </a:lnTo>
                  <a:lnTo>
                    <a:pt x="0" y="22"/>
                  </a:lnTo>
                  <a:lnTo>
                    <a:pt x="0" y="23"/>
                  </a:lnTo>
                  <a:lnTo>
                    <a:pt x="0" y="24"/>
                  </a:lnTo>
                  <a:lnTo>
                    <a:pt x="0" y="25"/>
                  </a:lnTo>
                  <a:lnTo>
                    <a:pt x="1" y="2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3" name="Freeform 274"/>
            <p:cNvSpPr>
              <a:spLocks/>
            </p:cNvSpPr>
            <p:nvPr/>
          </p:nvSpPr>
          <p:spPr bwMode="auto">
            <a:xfrm>
              <a:off x="714" y="3145"/>
              <a:ext cx="50" cy="49"/>
            </a:xfrm>
            <a:custGeom>
              <a:avLst/>
              <a:gdLst>
                <a:gd name="T0" fmla="*/ 2 w 50"/>
                <a:gd name="T1" fmla="*/ 32 h 49"/>
                <a:gd name="T2" fmla="*/ 7 w 50"/>
                <a:gd name="T3" fmla="*/ 32 h 49"/>
                <a:gd name="T4" fmla="*/ 7 w 50"/>
                <a:gd name="T5" fmla="*/ 33 h 49"/>
                <a:gd name="T6" fmla="*/ 10 w 50"/>
                <a:gd name="T7" fmla="*/ 36 h 49"/>
                <a:gd name="T8" fmla="*/ 12 w 50"/>
                <a:gd name="T9" fmla="*/ 39 h 49"/>
                <a:gd name="T10" fmla="*/ 14 w 50"/>
                <a:gd name="T11" fmla="*/ 42 h 49"/>
                <a:gd name="T12" fmla="*/ 17 w 50"/>
                <a:gd name="T13" fmla="*/ 45 h 49"/>
                <a:gd name="T14" fmla="*/ 19 w 50"/>
                <a:gd name="T15" fmla="*/ 47 h 49"/>
                <a:gd name="T16" fmla="*/ 22 w 50"/>
                <a:gd name="T17" fmla="*/ 48 h 49"/>
                <a:gd name="T18" fmla="*/ 22 w 50"/>
                <a:gd name="T19" fmla="*/ 47 h 49"/>
                <a:gd name="T20" fmla="*/ 28 w 50"/>
                <a:gd name="T21" fmla="*/ 42 h 49"/>
                <a:gd name="T22" fmla="*/ 36 w 50"/>
                <a:gd name="T23" fmla="*/ 32 h 49"/>
                <a:gd name="T24" fmla="*/ 42 w 50"/>
                <a:gd name="T25" fmla="*/ 21 h 49"/>
                <a:gd name="T26" fmla="*/ 46 w 50"/>
                <a:gd name="T27" fmla="*/ 8 h 49"/>
                <a:gd name="T28" fmla="*/ 49 w 50"/>
                <a:gd name="T29" fmla="*/ 2 h 49"/>
                <a:gd name="T30" fmla="*/ 48 w 50"/>
                <a:gd name="T31" fmla="*/ 2 h 49"/>
                <a:gd name="T32" fmla="*/ 47 w 50"/>
                <a:gd name="T33" fmla="*/ 0 h 49"/>
                <a:gd name="T34" fmla="*/ 47 w 50"/>
                <a:gd name="T35" fmla="*/ 1 h 49"/>
                <a:gd name="T36" fmla="*/ 46 w 50"/>
                <a:gd name="T37" fmla="*/ 2 h 49"/>
                <a:gd name="T38" fmla="*/ 41 w 50"/>
                <a:gd name="T39" fmla="*/ 12 h 49"/>
                <a:gd name="T40" fmla="*/ 37 w 50"/>
                <a:gd name="T41" fmla="*/ 22 h 49"/>
                <a:gd name="T42" fmla="*/ 32 w 50"/>
                <a:gd name="T43" fmla="*/ 33 h 49"/>
                <a:gd name="T44" fmla="*/ 25 w 50"/>
                <a:gd name="T45" fmla="*/ 42 h 49"/>
                <a:gd name="T46" fmla="*/ 22 w 50"/>
                <a:gd name="T47" fmla="*/ 44 h 49"/>
                <a:gd name="T48" fmla="*/ 21 w 50"/>
                <a:gd name="T49" fmla="*/ 45 h 49"/>
                <a:gd name="T50" fmla="*/ 17 w 50"/>
                <a:gd name="T51" fmla="*/ 40 h 49"/>
                <a:gd name="T52" fmla="*/ 16 w 50"/>
                <a:gd name="T53" fmla="*/ 37 h 49"/>
                <a:gd name="T54" fmla="*/ 14 w 50"/>
                <a:gd name="T55" fmla="*/ 36 h 49"/>
                <a:gd name="T56" fmla="*/ 12 w 50"/>
                <a:gd name="T57" fmla="*/ 34 h 49"/>
                <a:gd name="T58" fmla="*/ 7 w 50"/>
                <a:gd name="T59" fmla="*/ 29 h 49"/>
                <a:gd name="T60" fmla="*/ 3 w 50"/>
                <a:gd name="T61" fmla="*/ 28 h 49"/>
                <a:gd name="T62" fmla="*/ 4 w 50"/>
                <a:gd name="T63" fmla="*/ 27 h 49"/>
                <a:gd name="T64" fmla="*/ 3 w 50"/>
                <a:gd name="T65" fmla="*/ 28 h 49"/>
                <a:gd name="T66" fmla="*/ 2 w 50"/>
                <a:gd name="T67" fmla="*/ 28 h 49"/>
                <a:gd name="T68" fmla="*/ 1 w 50"/>
                <a:gd name="T69" fmla="*/ 29 h 49"/>
                <a:gd name="T70" fmla="*/ 0 w 50"/>
                <a:gd name="T71" fmla="*/ 30 h 49"/>
                <a:gd name="T72" fmla="*/ 0 w 50"/>
                <a:gd name="T73" fmla="*/ 31 h 49"/>
                <a:gd name="T74" fmla="*/ 1 w 50"/>
                <a:gd name="T75" fmla="*/ 32 h 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
                <a:gd name="T115" fmla="*/ 0 h 49"/>
                <a:gd name="T116" fmla="*/ 50 w 50"/>
                <a:gd name="T117" fmla="*/ 49 h 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 h="49">
                  <a:moveTo>
                    <a:pt x="2" y="32"/>
                  </a:moveTo>
                  <a:lnTo>
                    <a:pt x="2" y="32"/>
                  </a:lnTo>
                  <a:lnTo>
                    <a:pt x="7" y="32"/>
                  </a:lnTo>
                  <a:lnTo>
                    <a:pt x="6" y="32"/>
                  </a:lnTo>
                  <a:lnTo>
                    <a:pt x="7" y="33"/>
                  </a:lnTo>
                  <a:lnTo>
                    <a:pt x="8" y="35"/>
                  </a:lnTo>
                  <a:lnTo>
                    <a:pt x="10" y="36"/>
                  </a:lnTo>
                  <a:lnTo>
                    <a:pt x="11" y="37"/>
                  </a:lnTo>
                  <a:lnTo>
                    <a:pt x="12" y="39"/>
                  </a:lnTo>
                  <a:lnTo>
                    <a:pt x="13" y="41"/>
                  </a:lnTo>
                  <a:lnTo>
                    <a:pt x="14" y="42"/>
                  </a:lnTo>
                  <a:lnTo>
                    <a:pt x="16" y="44"/>
                  </a:lnTo>
                  <a:lnTo>
                    <a:pt x="17" y="45"/>
                  </a:lnTo>
                  <a:lnTo>
                    <a:pt x="18" y="47"/>
                  </a:lnTo>
                  <a:lnTo>
                    <a:pt x="19" y="47"/>
                  </a:lnTo>
                  <a:lnTo>
                    <a:pt x="21" y="48"/>
                  </a:lnTo>
                  <a:lnTo>
                    <a:pt x="22" y="48"/>
                  </a:lnTo>
                  <a:lnTo>
                    <a:pt x="22" y="47"/>
                  </a:lnTo>
                  <a:lnTo>
                    <a:pt x="23" y="46"/>
                  </a:lnTo>
                  <a:lnTo>
                    <a:pt x="28" y="42"/>
                  </a:lnTo>
                  <a:lnTo>
                    <a:pt x="32" y="37"/>
                  </a:lnTo>
                  <a:lnTo>
                    <a:pt x="36" y="32"/>
                  </a:lnTo>
                  <a:lnTo>
                    <a:pt x="39" y="26"/>
                  </a:lnTo>
                  <a:lnTo>
                    <a:pt x="42" y="21"/>
                  </a:lnTo>
                  <a:lnTo>
                    <a:pt x="43" y="15"/>
                  </a:lnTo>
                  <a:lnTo>
                    <a:pt x="46" y="8"/>
                  </a:lnTo>
                  <a:lnTo>
                    <a:pt x="48" y="2"/>
                  </a:lnTo>
                  <a:lnTo>
                    <a:pt x="49" y="2"/>
                  </a:lnTo>
                  <a:lnTo>
                    <a:pt x="48" y="2"/>
                  </a:lnTo>
                  <a:lnTo>
                    <a:pt x="48" y="1"/>
                  </a:lnTo>
                  <a:lnTo>
                    <a:pt x="47" y="0"/>
                  </a:lnTo>
                  <a:lnTo>
                    <a:pt x="47" y="1"/>
                  </a:lnTo>
                  <a:lnTo>
                    <a:pt x="46" y="1"/>
                  </a:lnTo>
                  <a:lnTo>
                    <a:pt x="46" y="2"/>
                  </a:lnTo>
                  <a:lnTo>
                    <a:pt x="43" y="7"/>
                  </a:lnTo>
                  <a:lnTo>
                    <a:pt x="41" y="12"/>
                  </a:lnTo>
                  <a:lnTo>
                    <a:pt x="39" y="17"/>
                  </a:lnTo>
                  <a:lnTo>
                    <a:pt x="37" y="22"/>
                  </a:lnTo>
                  <a:lnTo>
                    <a:pt x="34" y="28"/>
                  </a:lnTo>
                  <a:lnTo>
                    <a:pt x="32" y="33"/>
                  </a:lnTo>
                  <a:lnTo>
                    <a:pt x="28" y="38"/>
                  </a:lnTo>
                  <a:lnTo>
                    <a:pt x="25" y="42"/>
                  </a:lnTo>
                  <a:lnTo>
                    <a:pt x="20" y="45"/>
                  </a:lnTo>
                  <a:lnTo>
                    <a:pt x="22" y="44"/>
                  </a:lnTo>
                  <a:lnTo>
                    <a:pt x="20" y="44"/>
                  </a:lnTo>
                  <a:lnTo>
                    <a:pt x="21" y="45"/>
                  </a:lnTo>
                  <a:lnTo>
                    <a:pt x="17" y="41"/>
                  </a:lnTo>
                  <a:lnTo>
                    <a:pt x="17" y="40"/>
                  </a:lnTo>
                  <a:lnTo>
                    <a:pt x="17" y="39"/>
                  </a:lnTo>
                  <a:lnTo>
                    <a:pt x="16" y="37"/>
                  </a:lnTo>
                  <a:lnTo>
                    <a:pt x="15" y="36"/>
                  </a:lnTo>
                  <a:lnTo>
                    <a:pt x="14" y="36"/>
                  </a:lnTo>
                  <a:lnTo>
                    <a:pt x="13" y="35"/>
                  </a:lnTo>
                  <a:lnTo>
                    <a:pt x="12" y="34"/>
                  </a:lnTo>
                  <a:lnTo>
                    <a:pt x="12" y="32"/>
                  </a:lnTo>
                  <a:lnTo>
                    <a:pt x="7" y="29"/>
                  </a:lnTo>
                  <a:lnTo>
                    <a:pt x="2" y="28"/>
                  </a:lnTo>
                  <a:lnTo>
                    <a:pt x="3" y="28"/>
                  </a:lnTo>
                  <a:lnTo>
                    <a:pt x="4" y="28"/>
                  </a:lnTo>
                  <a:lnTo>
                    <a:pt x="4" y="27"/>
                  </a:lnTo>
                  <a:lnTo>
                    <a:pt x="4" y="28"/>
                  </a:lnTo>
                  <a:lnTo>
                    <a:pt x="3" y="28"/>
                  </a:lnTo>
                  <a:lnTo>
                    <a:pt x="2" y="28"/>
                  </a:lnTo>
                  <a:lnTo>
                    <a:pt x="2" y="29"/>
                  </a:lnTo>
                  <a:lnTo>
                    <a:pt x="1" y="29"/>
                  </a:lnTo>
                  <a:lnTo>
                    <a:pt x="0" y="29"/>
                  </a:lnTo>
                  <a:lnTo>
                    <a:pt x="0" y="30"/>
                  </a:lnTo>
                  <a:lnTo>
                    <a:pt x="0" y="31"/>
                  </a:lnTo>
                  <a:lnTo>
                    <a:pt x="1" y="31"/>
                  </a:lnTo>
                  <a:lnTo>
                    <a:pt x="1" y="32"/>
                  </a:lnTo>
                  <a:lnTo>
                    <a:pt x="2" y="3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4" name="Freeform 275"/>
            <p:cNvSpPr>
              <a:spLocks/>
            </p:cNvSpPr>
            <p:nvPr/>
          </p:nvSpPr>
          <p:spPr bwMode="auto">
            <a:xfrm>
              <a:off x="725" y="3196"/>
              <a:ext cx="5" cy="20"/>
            </a:xfrm>
            <a:custGeom>
              <a:avLst/>
              <a:gdLst>
                <a:gd name="T0" fmla="*/ 2 w 5"/>
                <a:gd name="T1" fmla="*/ 3 h 20"/>
                <a:gd name="T2" fmla="*/ 2 w 5"/>
                <a:gd name="T3" fmla="*/ 5 h 20"/>
                <a:gd name="T4" fmla="*/ 2 w 5"/>
                <a:gd name="T5" fmla="*/ 7 h 20"/>
                <a:gd name="T6" fmla="*/ 1 w 5"/>
                <a:gd name="T7" fmla="*/ 9 h 20"/>
                <a:gd name="T8" fmla="*/ 1 w 5"/>
                <a:gd name="T9" fmla="*/ 14 h 20"/>
                <a:gd name="T10" fmla="*/ 0 w 5"/>
                <a:gd name="T11" fmla="*/ 14 h 20"/>
                <a:gd name="T12" fmla="*/ 0 w 5"/>
                <a:gd name="T13" fmla="*/ 15 h 20"/>
                <a:gd name="T14" fmla="*/ 0 w 5"/>
                <a:gd name="T15" fmla="*/ 16 h 20"/>
                <a:gd name="T16" fmla="*/ 0 w 5"/>
                <a:gd name="T17" fmla="*/ 17 h 20"/>
                <a:gd name="T18" fmla="*/ 2 w 5"/>
                <a:gd name="T19" fmla="*/ 18 h 20"/>
                <a:gd name="T20" fmla="*/ 3 w 5"/>
                <a:gd name="T21" fmla="*/ 18 h 20"/>
                <a:gd name="T22" fmla="*/ 3 w 5"/>
                <a:gd name="T23" fmla="*/ 18 h 20"/>
                <a:gd name="T24" fmla="*/ 4 w 5"/>
                <a:gd name="T25" fmla="*/ 19 h 20"/>
                <a:gd name="T26" fmla="*/ 4 w 5"/>
                <a:gd name="T27" fmla="*/ 18 h 20"/>
                <a:gd name="T28" fmla="*/ 4 w 5"/>
                <a:gd name="T29" fmla="*/ 17 h 20"/>
                <a:gd name="T30" fmla="*/ 4 w 5"/>
                <a:gd name="T31" fmla="*/ 16 h 20"/>
                <a:gd name="T32" fmla="*/ 3 w 5"/>
                <a:gd name="T33" fmla="*/ 16 h 20"/>
                <a:gd name="T34" fmla="*/ 3 w 5"/>
                <a:gd name="T35" fmla="*/ 16 h 20"/>
                <a:gd name="T36" fmla="*/ 2 w 5"/>
                <a:gd name="T37" fmla="*/ 14 h 20"/>
                <a:gd name="T38" fmla="*/ 1 w 5"/>
                <a:gd name="T39" fmla="*/ 15 h 20"/>
                <a:gd name="T40" fmla="*/ 1 w 5"/>
                <a:gd name="T41" fmla="*/ 17 h 20"/>
                <a:gd name="T42" fmla="*/ 1 w 5"/>
                <a:gd name="T43" fmla="*/ 16 h 20"/>
                <a:gd name="T44" fmla="*/ 2 w 5"/>
                <a:gd name="T45" fmla="*/ 16 h 20"/>
                <a:gd name="T46" fmla="*/ 2 w 5"/>
                <a:gd name="T47" fmla="*/ 14 h 20"/>
                <a:gd name="T48" fmla="*/ 2 w 5"/>
                <a:gd name="T49" fmla="*/ 12 h 20"/>
                <a:gd name="T50" fmla="*/ 3 w 5"/>
                <a:gd name="T51" fmla="*/ 10 h 20"/>
                <a:gd name="T52" fmla="*/ 3 w 5"/>
                <a:gd name="T53" fmla="*/ 9 h 20"/>
                <a:gd name="T54" fmla="*/ 3 w 5"/>
                <a:gd name="T55" fmla="*/ 7 h 20"/>
                <a:gd name="T56" fmla="*/ 3 w 5"/>
                <a:gd name="T57" fmla="*/ 4 h 20"/>
                <a:gd name="T58" fmla="*/ 3 w 5"/>
                <a:gd name="T59" fmla="*/ 2 h 20"/>
                <a:gd name="T60" fmla="*/ 3 w 5"/>
                <a:gd name="T61" fmla="*/ 1 h 20"/>
                <a:gd name="T62" fmla="*/ 2 w 5"/>
                <a:gd name="T63" fmla="*/ 0 h 20"/>
                <a:gd name="T64" fmla="*/ 2 w 5"/>
                <a:gd name="T65" fmla="*/ 1 h 20"/>
                <a:gd name="T66" fmla="*/ 1 w 5"/>
                <a:gd name="T67" fmla="*/ 1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
                <a:gd name="T103" fmla="*/ 0 h 20"/>
                <a:gd name="T104" fmla="*/ 5 w 5"/>
                <a:gd name="T105" fmla="*/ 20 h 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 h="20">
                  <a:moveTo>
                    <a:pt x="1" y="2"/>
                  </a:moveTo>
                  <a:lnTo>
                    <a:pt x="2" y="3"/>
                  </a:lnTo>
                  <a:lnTo>
                    <a:pt x="2" y="4"/>
                  </a:lnTo>
                  <a:lnTo>
                    <a:pt x="2" y="5"/>
                  </a:lnTo>
                  <a:lnTo>
                    <a:pt x="2" y="7"/>
                  </a:lnTo>
                  <a:lnTo>
                    <a:pt x="2" y="9"/>
                  </a:lnTo>
                  <a:lnTo>
                    <a:pt x="1" y="9"/>
                  </a:lnTo>
                  <a:lnTo>
                    <a:pt x="1" y="10"/>
                  </a:lnTo>
                  <a:lnTo>
                    <a:pt x="1" y="14"/>
                  </a:lnTo>
                  <a:lnTo>
                    <a:pt x="0" y="14"/>
                  </a:lnTo>
                  <a:lnTo>
                    <a:pt x="0" y="15"/>
                  </a:lnTo>
                  <a:lnTo>
                    <a:pt x="0" y="16"/>
                  </a:lnTo>
                  <a:lnTo>
                    <a:pt x="0" y="17"/>
                  </a:lnTo>
                  <a:lnTo>
                    <a:pt x="2" y="18"/>
                  </a:lnTo>
                  <a:lnTo>
                    <a:pt x="3" y="18"/>
                  </a:lnTo>
                  <a:lnTo>
                    <a:pt x="3" y="19"/>
                  </a:lnTo>
                  <a:lnTo>
                    <a:pt x="4" y="19"/>
                  </a:lnTo>
                  <a:lnTo>
                    <a:pt x="4" y="18"/>
                  </a:lnTo>
                  <a:lnTo>
                    <a:pt x="4" y="17"/>
                  </a:lnTo>
                  <a:lnTo>
                    <a:pt x="4" y="16"/>
                  </a:lnTo>
                  <a:lnTo>
                    <a:pt x="3" y="16"/>
                  </a:lnTo>
                  <a:lnTo>
                    <a:pt x="2" y="15"/>
                  </a:lnTo>
                  <a:lnTo>
                    <a:pt x="2" y="14"/>
                  </a:lnTo>
                  <a:lnTo>
                    <a:pt x="1" y="14"/>
                  </a:lnTo>
                  <a:lnTo>
                    <a:pt x="1" y="15"/>
                  </a:lnTo>
                  <a:lnTo>
                    <a:pt x="1" y="16"/>
                  </a:lnTo>
                  <a:lnTo>
                    <a:pt x="1" y="17"/>
                  </a:lnTo>
                  <a:lnTo>
                    <a:pt x="1" y="16"/>
                  </a:lnTo>
                  <a:lnTo>
                    <a:pt x="2" y="16"/>
                  </a:lnTo>
                  <a:lnTo>
                    <a:pt x="2" y="15"/>
                  </a:lnTo>
                  <a:lnTo>
                    <a:pt x="2" y="14"/>
                  </a:lnTo>
                  <a:lnTo>
                    <a:pt x="2" y="12"/>
                  </a:lnTo>
                  <a:lnTo>
                    <a:pt x="3" y="11"/>
                  </a:lnTo>
                  <a:lnTo>
                    <a:pt x="3" y="10"/>
                  </a:lnTo>
                  <a:lnTo>
                    <a:pt x="3" y="9"/>
                  </a:lnTo>
                  <a:lnTo>
                    <a:pt x="3" y="7"/>
                  </a:lnTo>
                  <a:lnTo>
                    <a:pt x="3" y="5"/>
                  </a:lnTo>
                  <a:lnTo>
                    <a:pt x="3" y="4"/>
                  </a:lnTo>
                  <a:lnTo>
                    <a:pt x="3" y="3"/>
                  </a:lnTo>
                  <a:lnTo>
                    <a:pt x="3" y="2"/>
                  </a:lnTo>
                  <a:lnTo>
                    <a:pt x="3" y="1"/>
                  </a:lnTo>
                  <a:lnTo>
                    <a:pt x="2" y="1"/>
                  </a:lnTo>
                  <a:lnTo>
                    <a:pt x="2" y="0"/>
                  </a:lnTo>
                  <a:lnTo>
                    <a:pt x="2" y="1"/>
                  </a:lnTo>
                  <a:lnTo>
                    <a:pt x="1" y="1"/>
                  </a:lnTo>
                  <a:lnTo>
                    <a:pt x="1"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5" name="Freeform 276"/>
            <p:cNvSpPr>
              <a:spLocks/>
            </p:cNvSpPr>
            <p:nvPr/>
          </p:nvSpPr>
          <p:spPr bwMode="auto">
            <a:xfrm>
              <a:off x="747" y="3188"/>
              <a:ext cx="15" cy="28"/>
            </a:xfrm>
            <a:custGeom>
              <a:avLst/>
              <a:gdLst>
                <a:gd name="T0" fmla="*/ 4 w 15"/>
                <a:gd name="T1" fmla="*/ 3 h 28"/>
                <a:gd name="T2" fmla="*/ 3 w 15"/>
                <a:gd name="T3" fmla="*/ 3 h 28"/>
                <a:gd name="T4" fmla="*/ 4 w 15"/>
                <a:gd name="T5" fmla="*/ 4 h 28"/>
                <a:gd name="T6" fmla="*/ 5 w 15"/>
                <a:gd name="T7" fmla="*/ 5 h 28"/>
                <a:gd name="T8" fmla="*/ 6 w 15"/>
                <a:gd name="T9" fmla="*/ 7 h 28"/>
                <a:gd name="T10" fmla="*/ 6 w 15"/>
                <a:gd name="T11" fmla="*/ 8 h 28"/>
                <a:gd name="T12" fmla="*/ 7 w 15"/>
                <a:gd name="T13" fmla="*/ 9 h 28"/>
                <a:gd name="T14" fmla="*/ 8 w 15"/>
                <a:gd name="T15" fmla="*/ 11 h 28"/>
                <a:gd name="T16" fmla="*/ 8 w 15"/>
                <a:gd name="T17" fmla="*/ 12 h 28"/>
                <a:gd name="T18" fmla="*/ 9 w 15"/>
                <a:gd name="T19" fmla="*/ 14 h 28"/>
                <a:gd name="T20" fmla="*/ 10 w 15"/>
                <a:gd name="T21" fmla="*/ 15 h 28"/>
                <a:gd name="T22" fmla="*/ 11 w 15"/>
                <a:gd name="T23" fmla="*/ 17 h 28"/>
                <a:gd name="T24" fmla="*/ 11 w 15"/>
                <a:gd name="T25" fmla="*/ 18 h 28"/>
                <a:gd name="T26" fmla="*/ 11 w 15"/>
                <a:gd name="T27" fmla="*/ 20 h 28"/>
                <a:gd name="T28" fmla="*/ 10 w 15"/>
                <a:gd name="T29" fmla="*/ 21 h 28"/>
                <a:gd name="T30" fmla="*/ 10 w 15"/>
                <a:gd name="T31" fmla="*/ 23 h 28"/>
                <a:gd name="T32" fmla="*/ 10 w 15"/>
                <a:gd name="T33" fmla="*/ 24 h 28"/>
                <a:gd name="T34" fmla="*/ 11 w 15"/>
                <a:gd name="T35" fmla="*/ 25 h 28"/>
                <a:gd name="T36" fmla="*/ 12 w 15"/>
                <a:gd name="T37" fmla="*/ 26 h 28"/>
                <a:gd name="T38" fmla="*/ 12 w 15"/>
                <a:gd name="T39" fmla="*/ 27 h 28"/>
                <a:gd name="T40" fmla="*/ 13 w 15"/>
                <a:gd name="T41" fmla="*/ 27 h 28"/>
                <a:gd name="T42" fmla="*/ 13 w 15"/>
                <a:gd name="T43" fmla="*/ 27 h 28"/>
                <a:gd name="T44" fmla="*/ 14 w 15"/>
                <a:gd name="T45" fmla="*/ 27 h 28"/>
                <a:gd name="T46" fmla="*/ 14 w 15"/>
                <a:gd name="T47" fmla="*/ 26 h 28"/>
                <a:gd name="T48" fmla="*/ 14 w 15"/>
                <a:gd name="T49" fmla="*/ 26 h 28"/>
                <a:gd name="T50" fmla="*/ 14 w 15"/>
                <a:gd name="T51" fmla="*/ 25 h 28"/>
                <a:gd name="T52" fmla="*/ 13 w 15"/>
                <a:gd name="T53" fmla="*/ 22 h 28"/>
                <a:gd name="T54" fmla="*/ 13 w 15"/>
                <a:gd name="T55" fmla="*/ 19 h 28"/>
                <a:gd name="T56" fmla="*/ 12 w 15"/>
                <a:gd name="T57" fmla="*/ 17 h 28"/>
                <a:gd name="T58" fmla="*/ 11 w 15"/>
                <a:gd name="T59" fmla="*/ 14 h 28"/>
                <a:gd name="T60" fmla="*/ 11 w 15"/>
                <a:gd name="T61" fmla="*/ 11 h 28"/>
                <a:gd name="T62" fmla="*/ 9 w 15"/>
                <a:gd name="T63" fmla="*/ 9 h 28"/>
                <a:gd name="T64" fmla="*/ 8 w 15"/>
                <a:gd name="T65" fmla="*/ 6 h 28"/>
                <a:gd name="T66" fmla="*/ 7 w 15"/>
                <a:gd name="T67" fmla="*/ 4 h 28"/>
                <a:gd name="T68" fmla="*/ 5 w 15"/>
                <a:gd name="T69" fmla="*/ 0 h 28"/>
                <a:gd name="T70" fmla="*/ 4 w 15"/>
                <a:gd name="T71" fmla="*/ 0 h 28"/>
                <a:gd name="T72" fmla="*/ 1 w 15"/>
                <a:gd name="T73" fmla="*/ 4 h 28"/>
                <a:gd name="T74" fmla="*/ 1 w 15"/>
                <a:gd name="T75" fmla="*/ 4 h 28"/>
                <a:gd name="T76" fmla="*/ 1 w 15"/>
                <a:gd name="T77" fmla="*/ 3 h 28"/>
                <a:gd name="T78" fmla="*/ 1 w 15"/>
                <a:gd name="T79" fmla="*/ 2 h 28"/>
                <a:gd name="T80" fmla="*/ 1 w 15"/>
                <a:gd name="T81" fmla="*/ 1 h 28"/>
                <a:gd name="T82" fmla="*/ 1 w 15"/>
                <a:gd name="T83" fmla="*/ 1 h 28"/>
                <a:gd name="T84" fmla="*/ 1 w 15"/>
                <a:gd name="T85" fmla="*/ 0 h 28"/>
                <a:gd name="T86" fmla="*/ 1 w 15"/>
                <a:gd name="T87" fmla="*/ 0 h 28"/>
                <a:gd name="T88" fmla="*/ 0 w 15"/>
                <a:gd name="T89" fmla="*/ 1 h 28"/>
                <a:gd name="T90" fmla="*/ 0 w 15"/>
                <a:gd name="T91" fmla="*/ 1 h 28"/>
                <a:gd name="T92" fmla="*/ 0 w 15"/>
                <a:gd name="T93" fmla="*/ 2 h 28"/>
                <a:gd name="T94" fmla="*/ 0 w 15"/>
                <a:gd name="T95" fmla="*/ 3 h 28"/>
                <a:gd name="T96" fmla="*/ 1 w 15"/>
                <a:gd name="T97" fmla="*/ 3 h 28"/>
                <a:gd name="T98" fmla="*/ 1 w 15"/>
                <a:gd name="T99" fmla="*/ 3 h 28"/>
                <a:gd name="T100" fmla="*/ 4 w 15"/>
                <a:gd name="T101" fmla="*/ 3 h 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
                <a:gd name="T154" fmla="*/ 0 h 28"/>
                <a:gd name="T155" fmla="*/ 15 w 15"/>
                <a:gd name="T156" fmla="*/ 28 h 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 h="28">
                  <a:moveTo>
                    <a:pt x="4" y="3"/>
                  </a:moveTo>
                  <a:lnTo>
                    <a:pt x="3" y="3"/>
                  </a:lnTo>
                  <a:lnTo>
                    <a:pt x="4" y="4"/>
                  </a:lnTo>
                  <a:lnTo>
                    <a:pt x="5" y="5"/>
                  </a:lnTo>
                  <a:lnTo>
                    <a:pt x="6" y="7"/>
                  </a:lnTo>
                  <a:lnTo>
                    <a:pt x="6" y="8"/>
                  </a:lnTo>
                  <a:lnTo>
                    <a:pt x="7" y="9"/>
                  </a:lnTo>
                  <a:lnTo>
                    <a:pt x="8" y="11"/>
                  </a:lnTo>
                  <a:lnTo>
                    <a:pt x="8" y="12"/>
                  </a:lnTo>
                  <a:lnTo>
                    <a:pt x="9" y="14"/>
                  </a:lnTo>
                  <a:lnTo>
                    <a:pt x="10" y="15"/>
                  </a:lnTo>
                  <a:lnTo>
                    <a:pt x="11" y="17"/>
                  </a:lnTo>
                  <a:lnTo>
                    <a:pt x="11" y="18"/>
                  </a:lnTo>
                  <a:lnTo>
                    <a:pt x="11" y="20"/>
                  </a:lnTo>
                  <a:lnTo>
                    <a:pt x="10" y="21"/>
                  </a:lnTo>
                  <a:lnTo>
                    <a:pt x="10" y="23"/>
                  </a:lnTo>
                  <a:lnTo>
                    <a:pt x="10" y="24"/>
                  </a:lnTo>
                  <a:lnTo>
                    <a:pt x="11" y="25"/>
                  </a:lnTo>
                  <a:lnTo>
                    <a:pt x="12" y="26"/>
                  </a:lnTo>
                  <a:lnTo>
                    <a:pt x="12" y="27"/>
                  </a:lnTo>
                  <a:lnTo>
                    <a:pt x="13" y="27"/>
                  </a:lnTo>
                  <a:lnTo>
                    <a:pt x="14" y="27"/>
                  </a:lnTo>
                  <a:lnTo>
                    <a:pt x="14" y="26"/>
                  </a:lnTo>
                  <a:lnTo>
                    <a:pt x="14" y="25"/>
                  </a:lnTo>
                  <a:lnTo>
                    <a:pt x="13" y="22"/>
                  </a:lnTo>
                  <a:lnTo>
                    <a:pt x="13" y="19"/>
                  </a:lnTo>
                  <a:lnTo>
                    <a:pt x="12" y="17"/>
                  </a:lnTo>
                  <a:lnTo>
                    <a:pt x="11" y="14"/>
                  </a:lnTo>
                  <a:lnTo>
                    <a:pt x="11" y="11"/>
                  </a:lnTo>
                  <a:lnTo>
                    <a:pt x="9" y="9"/>
                  </a:lnTo>
                  <a:lnTo>
                    <a:pt x="8" y="6"/>
                  </a:lnTo>
                  <a:lnTo>
                    <a:pt x="7" y="4"/>
                  </a:lnTo>
                  <a:lnTo>
                    <a:pt x="5" y="0"/>
                  </a:lnTo>
                  <a:lnTo>
                    <a:pt x="4" y="0"/>
                  </a:lnTo>
                  <a:lnTo>
                    <a:pt x="1" y="4"/>
                  </a:lnTo>
                  <a:lnTo>
                    <a:pt x="1" y="3"/>
                  </a:lnTo>
                  <a:lnTo>
                    <a:pt x="1" y="2"/>
                  </a:lnTo>
                  <a:lnTo>
                    <a:pt x="1" y="1"/>
                  </a:lnTo>
                  <a:lnTo>
                    <a:pt x="1" y="0"/>
                  </a:lnTo>
                  <a:lnTo>
                    <a:pt x="0" y="1"/>
                  </a:lnTo>
                  <a:lnTo>
                    <a:pt x="0" y="2"/>
                  </a:lnTo>
                  <a:lnTo>
                    <a:pt x="0" y="3"/>
                  </a:lnTo>
                  <a:lnTo>
                    <a:pt x="1" y="3"/>
                  </a:lnTo>
                  <a:lnTo>
                    <a:pt x="4"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6" name="Freeform 277"/>
            <p:cNvSpPr>
              <a:spLocks/>
            </p:cNvSpPr>
            <p:nvPr/>
          </p:nvSpPr>
          <p:spPr bwMode="auto">
            <a:xfrm>
              <a:off x="757" y="3187"/>
              <a:ext cx="51" cy="51"/>
            </a:xfrm>
            <a:custGeom>
              <a:avLst/>
              <a:gdLst>
                <a:gd name="T0" fmla="*/ 3 w 51"/>
                <a:gd name="T1" fmla="*/ 15 h 51"/>
                <a:gd name="T2" fmla="*/ 4 w 51"/>
                <a:gd name="T3" fmla="*/ 13 h 51"/>
                <a:gd name="T4" fmla="*/ 6 w 51"/>
                <a:gd name="T5" fmla="*/ 13 h 51"/>
                <a:gd name="T6" fmla="*/ 8 w 51"/>
                <a:gd name="T7" fmla="*/ 11 h 51"/>
                <a:gd name="T8" fmla="*/ 9 w 51"/>
                <a:gd name="T9" fmla="*/ 10 h 51"/>
                <a:gd name="T10" fmla="*/ 11 w 51"/>
                <a:gd name="T11" fmla="*/ 8 h 51"/>
                <a:gd name="T12" fmla="*/ 13 w 51"/>
                <a:gd name="T13" fmla="*/ 8 h 51"/>
                <a:gd name="T14" fmla="*/ 14 w 51"/>
                <a:gd name="T15" fmla="*/ 6 h 51"/>
                <a:gd name="T16" fmla="*/ 16 w 51"/>
                <a:gd name="T17" fmla="*/ 5 h 51"/>
                <a:gd name="T18" fmla="*/ 19 w 51"/>
                <a:gd name="T19" fmla="*/ 3 h 51"/>
                <a:gd name="T20" fmla="*/ 17 w 51"/>
                <a:gd name="T21" fmla="*/ 3 h 51"/>
                <a:gd name="T22" fmla="*/ 19 w 51"/>
                <a:gd name="T23" fmla="*/ 5 h 51"/>
                <a:gd name="T24" fmla="*/ 23 w 51"/>
                <a:gd name="T25" fmla="*/ 11 h 51"/>
                <a:gd name="T26" fmla="*/ 27 w 51"/>
                <a:gd name="T27" fmla="*/ 16 h 51"/>
                <a:gd name="T28" fmla="*/ 31 w 51"/>
                <a:gd name="T29" fmla="*/ 21 h 51"/>
                <a:gd name="T30" fmla="*/ 35 w 51"/>
                <a:gd name="T31" fmla="*/ 26 h 51"/>
                <a:gd name="T32" fmla="*/ 38 w 51"/>
                <a:gd name="T33" fmla="*/ 32 h 51"/>
                <a:gd name="T34" fmla="*/ 42 w 51"/>
                <a:gd name="T35" fmla="*/ 37 h 51"/>
                <a:gd name="T36" fmla="*/ 44 w 51"/>
                <a:gd name="T37" fmla="*/ 43 h 51"/>
                <a:gd name="T38" fmla="*/ 47 w 51"/>
                <a:gd name="T39" fmla="*/ 48 h 51"/>
                <a:gd name="T40" fmla="*/ 47 w 51"/>
                <a:gd name="T41" fmla="*/ 49 h 51"/>
                <a:gd name="T42" fmla="*/ 47 w 51"/>
                <a:gd name="T43" fmla="*/ 50 h 51"/>
                <a:gd name="T44" fmla="*/ 48 w 51"/>
                <a:gd name="T45" fmla="*/ 50 h 51"/>
                <a:gd name="T46" fmla="*/ 48 w 51"/>
                <a:gd name="T47" fmla="*/ 50 h 51"/>
                <a:gd name="T48" fmla="*/ 49 w 51"/>
                <a:gd name="T49" fmla="*/ 50 h 51"/>
                <a:gd name="T50" fmla="*/ 49 w 51"/>
                <a:gd name="T51" fmla="*/ 49 h 51"/>
                <a:gd name="T52" fmla="*/ 50 w 51"/>
                <a:gd name="T53" fmla="*/ 49 h 51"/>
                <a:gd name="T54" fmla="*/ 50 w 51"/>
                <a:gd name="T55" fmla="*/ 48 h 51"/>
                <a:gd name="T56" fmla="*/ 48 w 51"/>
                <a:gd name="T57" fmla="*/ 43 h 51"/>
                <a:gd name="T58" fmla="*/ 46 w 51"/>
                <a:gd name="T59" fmla="*/ 38 h 51"/>
                <a:gd name="T60" fmla="*/ 43 w 51"/>
                <a:gd name="T61" fmla="*/ 33 h 51"/>
                <a:gd name="T62" fmla="*/ 40 w 51"/>
                <a:gd name="T63" fmla="*/ 28 h 51"/>
                <a:gd name="T64" fmla="*/ 36 w 51"/>
                <a:gd name="T65" fmla="*/ 23 h 51"/>
                <a:gd name="T66" fmla="*/ 33 w 51"/>
                <a:gd name="T67" fmla="*/ 18 h 51"/>
                <a:gd name="T68" fmla="*/ 29 w 51"/>
                <a:gd name="T69" fmla="*/ 13 h 51"/>
                <a:gd name="T70" fmla="*/ 27 w 51"/>
                <a:gd name="T71" fmla="*/ 8 h 51"/>
                <a:gd name="T72" fmla="*/ 19 w 51"/>
                <a:gd name="T73" fmla="*/ 0 h 51"/>
                <a:gd name="T74" fmla="*/ 18 w 51"/>
                <a:gd name="T75" fmla="*/ 0 h 51"/>
                <a:gd name="T76" fmla="*/ 18 w 51"/>
                <a:gd name="T77" fmla="*/ 0 h 51"/>
                <a:gd name="T78" fmla="*/ 17 w 51"/>
                <a:gd name="T79" fmla="*/ 0 h 51"/>
                <a:gd name="T80" fmla="*/ 13 w 51"/>
                <a:gd name="T81" fmla="*/ 3 h 51"/>
                <a:gd name="T82" fmla="*/ 12 w 51"/>
                <a:gd name="T83" fmla="*/ 4 h 51"/>
                <a:gd name="T84" fmla="*/ 10 w 51"/>
                <a:gd name="T85" fmla="*/ 5 h 51"/>
                <a:gd name="T86" fmla="*/ 8 w 51"/>
                <a:gd name="T87" fmla="*/ 6 h 51"/>
                <a:gd name="T88" fmla="*/ 7 w 51"/>
                <a:gd name="T89" fmla="*/ 8 h 51"/>
                <a:gd name="T90" fmla="*/ 5 w 51"/>
                <a:gd name="T91" fmla="*/ 8 h 51"/>
                <a:gd name="T92" fmla="*/ 3 w 51"/>
                <a:gd name="T93" fmla="*/ 9 h 51"/>
                <a:gd name="T94" fmla="*/ 3 w 51"/>
                <a:gd name="T95" fmla="*/ 11 h 51"/>
                <a:gd name="T96" fmla="*/ 1 w 51"/>
                <a:gd name="T97" fmla="*/ 12 h 51"/>
                <a:gd name="T98" fmla="*/ 1 w 51"/>
                <a:gd name="T99" fmla="*/ 13 h 51"/>
                <a:gd name="T100" fmla="*/ 0 w 51"/>
                <a:gd name="T101" fmla="*/ 13 h 51"/>
                <a:gd name="T102" fmla="*/ 0 w 51"/>
                <a:gd name="T103" fmla="*/ 13 h 51"/>
                <a:gd name="T104" fmla="*/ 0 w 51"/>
                <a:gd name="T105" fmla="*/ 14 h 51"/>
                <a:gd name="T106" fmla="*/ 1 w 51"/>
                <a:gd name="T107" fmla="*/ 14 h 51"/>
                <a:gd name="T108" fmla="*/ 1 w 51"/>
                <a:gd name="T109" fmla="*/ 15 h 51"/>
                <a:gd name="T110" fmla="*/ 2 w 51"/>
                <a:gd name="T111" fmla="*/ 15 h 51"/>
                <a:gd name="T112" fmla="*/ 3 w 51"/>
                <a:gd name="T113" fmla="*/ 15 h 51"/>
                <a:gd name="T114" fmla="*/ 3 w 51"/>
                <a:gd name="T115" fmla="*/ 15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
                <a:gd name="T175" fmla="*/ 0 h 51"/>
                <a:gd name="T176" fmla="*/ 51 w 51"/>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 h="51">
                  <a:moveTo>
                    <a:pt x="3" y="15"/>
                  </a:moveTo>
                  <a:lnTo>
                    <a:pt x="4" y="13"/>
                  </a:lnTo>
                  <a:lnTo>
                    <a:pt x="6" y="13"/>
                  </a:lnTo>
                  <a:lnTo>
                    <a:pt x="8" y="11"/>
                  </a:lnTo>
                  <a:lnTo>
                    <a:pt x="9" y="10"/>
                  </a:lnTo>
                  <a:lnTo>
                    <a:pt x="11" y="8"/>
                  </a:lnTo>
                  <a:lnTo>
                    <a:pt x="13" y="8"/>
                  </a:lnTo>
                  <a:lnTo>
                    <a:pt x="14" y="6"/>
                  </a:lnTo>
                  <a:lnTo>
                    <a:pt x="16" y="5"/>
                  </a:lnTo>
                  <a:lnTo>
                    <a:pt x="19" y="3"/>
                  </a:lnTo>
                  <a:lnTo>
                    <a:pt x="17" y="3"/>
                  </a:lnTo>
                  <a:lnTo>
                    <a:pt x="19" y="5"/>
                  </a:lnTo>
                  <a:lnTo>
                    <a:pt x="23" y="11"/>
                  </a:lnTo>
                  <a:lnTo>
                    <a:pt x="27" y="16"/>
                  </a:lnTo>
                  <a:lnTo>
                    <a:pt x="31" y="21"/>
                  </a:lnTo>
                  <a:lnTo>
                    <a:pt x="35" y="26"/>
                  </a:lnTo>
                  <a:lnTo>
                    <a:pt x="38" y="32"/>
                  </a:lnTo>
                  <a:lnTo>
                    <a:pt x="42" y="37"/>
                  </a:lnTo>
                  <a:lnTo>
                    <a:pt x="44" y="43"/>
                  </a:lnTo>
                  <a:lnTo>
                    <a:pt x="47" y="48"/>
                  </a:lnTo>
                  <a:lnTo>
                    <a:pt x="47" y="49"/>
                  </a:lnTo>
                  <a:lnTo>
                    <a:pt x="47" y="50"/>
                  </a:lnTo>
                  <a:lnTo>
                    <a:pt x="48" y="50"/>
                  </a:lnTo>
                  <a:lnTo>
                    <a:pt x="49" y="50"/>
                  </a:lnTo>
                  <a:lnTo>
                    <a:pt x="49" y="49"/>
                  </a:lnTo>
                  <a:lnTo>
                    <a:pt x="50" y="49"/>
                  </a:lnTo>
                  <a:lnTo>
                    <a:pt x="50" y="48"/>
                  </a:lnTo>
                  <a:lnTo>
                    <a:pt x="48" y="43"/>
                  </a:lnTo>
                  <a:lnTo>
                    <a:pt x="46" y="38"/>
                  </a:lnTo>
                  <a:lnTo>
                    <a:pt x="43" y="33"/>
                  </a:lnTo>
                  <a:lnTo>
                    <a:pt x="40" y="28"/>
                  </a:lnTo>
                  <a:lnTo>
                    <a:pt x="36" y="23"/>
                  </a:lnTo>
                  <a:lnTo>
                    <a:pt x="33" y="18"/>
                  </a:lnTo>
                  <a:lnTo>
                    <a:pt x="29" y="13"/>
                  </a:lnTo>
                  <a:lnTo>
                    <a:pt x="27" y="8"/>
                  </a:lnTo>
                  <a:lnTo>
                    <a:pt x="19" y="0"/>
                  </a:lnTo>
                  <a:lnTo>
                    <a:pt x="18" y="0"/>
                  </a:lnTo>
                  <a:lnTo>
                    <a:pt x="17" y="0"/>
                  </a:lnTo>
                  <a:lnTo>
                    <a:pt x="13" y="3"/>
                  </a:lnTo>
                  <a:lnTo>
                    <a:pt x="12" y="4"/>
                  </a:lnTo>
                  <a:lnTo>
                    <a:pt x="10" y="5"/>
                  </a:lnTo>
                  <a:lnTo>
                    <a:pt x="8" y="6"/>
                  </a:lnTo>
                  <a:lnTo>
                    <a:pt x="7" y="8"/>
                  </a:lnTo>
                  <a:lnTo>
                    <a:pt x="5" y="8"/>
                  </a:lnTo>
                  <a:lnTo>
                    <a:pt x="3" y="9"/>
                  </a:lnTo>
                  <a:lnTo>
                    <a:pt x="3" y="11"/>
                  </a:lnTo>
                  <a:lnTo>
                    <a:pt x="1" y="12"/>
                  </a:lnTo>
                  <a:lnTo>
                    <a:pt x="1" y="13"/>
                  </a:lnTo>
                  <a:lnTo>
                    <a:pt x="0" y="13"/>
                  </a:lnTo>
                  <a:lnTo>
                    <a:pt x="0" y="14"/>
                  </a:lnTo>
                  <a:lnTo>
                    <a:pt x="1" y="14"/>
                  </a:lnTo>
                  <a:lnTo>
                    <a:pt x="1" y="15"/>
                  </a:lnTo>
                  <a:lnTo>
                    <a:pt x="2" y="15"/>
                  </a:lnTo>
                  <a:lnTo>
                    <a:pt x="3" y="1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7" name="Freeform 278"/>
            <p:cNvSpPr>
              <a:spLocks/>
            </p:cNvSpPr>
            <p:nvPr/>
          </p:nvSpPr>
          <p:spPr bwMode="auto">
            <a:xfrm>
              <a:off x="796" y="3177"/>
              <a:ext cx="30" cy="25"/>
            </a:xfrm>
            <a:custGeom>
              <a:avLst/>
              <a:gdLst>
                <a:gd name="T0" fmla="*/ 3 w 30"/>
                <a:gd name="T1" fmla="*/ 24 h 25"/>
                <a:gd name="T2" fmla="*/ 4 w 30"/>
                <a:gd name="T3" fmla="*/ 22 h 25"/>
                <a:gd name="T4" fmla="*/ 6 w 30"/>
                <a:gd name="T5" fmla="*/ 20 h 25"/>
                <a:gd name="T6" fmla="*/ 7 w 30"/>
                <a:gd name="T7" fmla="*/ 17 h 25"/>
                <a:gd name="T8" fmla="*/ 8 w 30"/>
                <a:gd name="T9" fmla="*/ 15 h 25"/>
                <a:gd name="T10" fmla="*/ 9 w 30"/>
                <a:gd name="T11" fmla="*/ 13 h 25"/>
                <a:gd name="T12" fmla="*/ 10 w 30"/>
                <a:gd name="T13" fmla="*/ 10 h 25"/>
                <a:gd name="T14" fmla="*/ 10 w 30"/>
                <a:gd name="T15" fmla="*/ 8 h 25"/>
                <a:gd name="T16" fmla="*/ 11 w 30"/>
                <a:gd name="T17" fmla="*/ 5 h 25"/>
                <a:gd name="T18" fmla="*/ 13 w 30"/>
                <a:gd name="T19" fmla="*/ 2 h 25"/>
                <a:gd name="T20" fmla="*/ 11 w 30"/>
                <a:gd name="T21" fmla="*/ 2 h 25"/>
                <a:gd name="T22" fmla="*/ 13 w 30"/>
                <a:gd name="T23" fmla="*/ 4 h 25"/>
                <a:gd name="T24" fmla="*/ 15 w 30"/>
                <a:gd name="T25" fmla="*/ 6 h 25"/>
                <a:gd name="T26" fmla="*/ 16 w 30"/>
                <a:gd name="T27" fmla="*/ 7 h 25"/>
                <a:gd name="T28" fmla="*/ 18 w 30"/>
                <a:gd name="T29" fmla="*/ 8 h 25"/>
                <a:gd name="T30" fmla="*/ 19 w 30"/>
                <a:gd name="T31" fmla="*/ 9 h 25"/>
                <a:gd name="T32" fmla="*/ 22 w 30"/>
                <a:gd name="T33" fmla="*/ 10 h 25"/>
                <a:gd name="T34" fmla="*/ 23 w 30"/>
                <a:gd name="T35" fmla="*/ 11 h 25"/>
                <a:gd name="T36" fmla="*/ 25 w 30"/>
                <a:gd name="T37" fmla="*/ 12 h 25"/>
                <a:gd name="T38" fmla="*/ 26 w 30"/>
                <a:gd name="T39" fmla="*/ 13 h 25"/>
                <a:gd name="T40" fmla="*/ 27 w 30"/>
                <a:gd name="T41" fmla="*/ 13 h 25"/>
                <a:gd name="T42" fmla="*/ 28 w 30"/>
                <a:gd name="T43" fmla="*/ 13 h 25"/>
                <a:gd name="T44" fmla="*/ 28 w 30"/>
                <a:gd name="T45" fmla="*/ 13 h 25"/>
                <a:gd name="T46" fmla="*/ 28 w 30"/>
                <a:gd name="T47" fmla="*/ 13 h 25"/>
                <a:gd name="T48" fmla="*/ 28 w 30"/>
                <a:gd name="T49" fmla="*/ 12 h 25"/>
                <a:gd name="T50" fmla="*/ 29 w 30"/>
                <a:gd name="T51" fmla="*/ 12 h 25"/>
                <a:gd name="T52" fmla="*/ 29 w 30"/>
                <a:gd name="T53" fmla="*/ 11 h 25"/>
                <a:gd name="T54" fmla="*/ 29 w 30"/>
                <a:gd name="T55" fmla="*/ 11 h 25"/>
                <a:gd name="T56" fmla="*/ 28 w 30"/>
                <a:gd name="T57" fmla="*/ 11 h 25"/>
                <a:gd name="T58" fmla="*/ 28 w 30"/>
                <a:gd name="T59" fmla="*/ 10 h 25"/>
                <a:gd name="T60" fmla="*/ 27 w 30"/>
                <a:gd name="T61" fmla="*/ 9 h 25"/>
                <a:gd name="T62" fmla="*/ 25 w 30"/>
                <a:gd name="T63" fmla="*/ 8 h 25"/>
                <a:gd name="T64" fmla="*/ 24 w 30"/>
                <a:gd name="T65" fmla="*/ 8 h 25"/>
                <a:gd name="T66" fmla="*/ 22 w 30"/>
                <a:gd name="T67" fmla="*/ 7 h 25"/>
                <a:gd name="T68" fmla="*/ 21 w 30"/>
                <a:gd name="T69" fmla="*/ 6 h 25"/>
                <a:gd name="T70" fmla="*/ 20 w 30"/>
                <a:gd name="T71" fmla="*/ 6 h 25"/>
                <a:gd name="T72" fmla="*/ 19 w 30"/>
                <a:gd name="T73" fmla="*/ 5 h 25"/>
                <a:gd name="T74" fmla="*/ 18 w 30"/>
                <a:gd name="T75" fmla="*/ 4 h 25"/>
                <a:gd name="T76" fmla="*/ 13 w 30"/>
                <a:gd name="T77" fmla="*/ 0 h 25"/>
                <a:gd name="T78" fmla="*/ 12 w 30"/>
                <a:gd name="T79" fmla="*/ 0 h 25"/>
                <a:gd name="T80" fmla="*/ 11 w 30"/>
                <a:gd name="T81" fmla="*/ 0 h 25"/>
                <a:gd name="T82" fmla="*/ 10 w 30"/>
                <a:gd name="T83" fmla="*/ 0 h 25"/>
                <a:gd name="T84" fmla="*/ 10 w 30"/>
                <a:gd name="T85" fmla="*/ 1 h 25"/>
                <a:gd name="T86" fmla="*/ 8 w 30"/>
                <a:gd name="T87" fmla="*/ 4 h 25"/>
                <a:gd name="T88" fmla="*/ 7 w 30"/>
                <a:gd name="T89" fmla="*/ 6 h 25"/>
                <a:gd name="T90" fmla="*/ 7 w 30"/>
                <a:gd name="T91" fmla="*/ 9 h 25"/>
                <a:gd name="T92" fmla="*/ 7 w 30"/>
                <a:gd name="T93" fmla="*/ 11 h 25"/>
                <a:gd name="T94" fmla="*/ 6 w 30"/>
                <a:gd name="T95" fmla="*/ 13 h 25"/>
                <a:gd name="T96" fmla="*/ 4 w 30"/>
                <a:gd name="T97" fmla="*/ 16 h 25"/>
                <a:gd name="T98" fmla="*/ 4 w 30"/>
                <a:gd name="T99" fmla="*/ 18 h 25"/>
                <a:gd name="T100" fmla="*/ 2 w 30"/>
                <a:gd name="T101" fmla="*/ 20 h 25"/>
                <a:gd name="T102" fmla="*/ 1 w 30"/>
                <a:gd name="T103" fmla="*/ 22 h 25"/>
                <a:gd name="T104" fmla="*/ 0 w 30"/>
                <a:gd name="T105" fmla="*/ 22 h 25"/>
                <a:gd name="T106" fmla="*/ 0 w 30"/>
                <a:gd name="T107" fmla="*/ 23 h 25"/>
                <a:gd name="T108" fmla="*/ 0 w 30"/>
                <a:gd name="T109" fmla="*/ 23 h 25"/>
                <a:gd name="T110" fmla="*/ 1 w 30"/>
                <a:gd name="T111" fmla="*/ 24 h 25"/>
                <a:gd name="T112" fmla="*/ 1 w 30"/>
                <a:gd name="T113" fmla="*/ 24 h 25"/>
                <a:gd name="T114" fmla="*/ 2 w 30"/>
                <a:gd name="T115" fmla="*/ 24 h 25"/>
                <a:gd name="T116" fmla="*/ 3 w 30"/>
                <a:gd name="T117" fmla="*/ 24 h 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
                <a:gd name="T178" fmla="*/ 0 h 25"/>
                <a:gd name="T179" fmla="*/ 30 w 30"/>
                <a:gd name="T180" fmla="*/ 25 h 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 h="25">
                  <a:moveTo>
                    <a:pt x="3" y="24"/>
                  </a:moveTo>
                  <a:lnTo>
                    <a:pt x="4" y="22"/>
                  </a:lnTo>
                  <a:lnTo>
                    <a:pt x="6" y="20"/>
                  </a:lnTo>
                  <a:lnTo>
                    <a:pt x="7" y="17"/>
                  </a:lnTo>
                  <a:lnTo>
                    <a:pt x="8" y="15"/>
                  </a:lnTo>
                  <a:lnTo>
                    <a:pt x="9" y="13"/>
                  </a:lnTo>
                  <a:lnTo>
                    <a:pt x="10" y="10"/>
                  </a:lnTo>
                  <a:lnTo>
                    <a:pt x="10" y="8"/>
                  </a:lnTo>
                  <a:lnTo>
                    <a:pt x="11" y="5"/>
                  </a:lnTo>
                  <a:lnTo>
                    <a:pt x="13" y="2"/>
                  </a:lnTo>
                  <a:lnTo>
                    <a:pt x="11" y="2"/>
                  </a:lnTo>
                  <a:lnTo>
                    <a:pt x="13" y="4"/>
                  </a:lnTo>
                  <a:lnTo>
                    <a:pt x="15" y="6"/>
                  </a:lnTo>
                  <a:lnTo>
                    <a:pt x="16" y="7"/>
                  </a:lnTo>
                  <a:lnTo>
                    <a:pt x="18" y="8"/>
                  </a:lnTo>
                  <a:lnTo>
                    <a:pt x="19" y="9"/>
                  </a:lnTo>
                  <a:lnTo>
                    <a:pt x="22" y="10"/>
                  </a:lnTo>
                  <a:lnTo>
                    <a:pt x="23" y="11"/>
                  </a:lnTo>
                  <a:lnTo>
                    <a:pt x="25" y="12"/>
                  </a:lnTo>
                  <a:lnTo>
                    <a:pt x="26" y="13"/>
                  </a:lnTo>
                  <a:lnTo>
                    <a:pt x="27" y="13"/>
                  </a:lnTo>
                  <a:lnTo>
                    <a:pt x="28" y="13"/>
                  </a:lnTo>
                  <a:lnTo>
                    <a:pt x="28" y="12"/>
                  </a:lnTo>
                  <a:lnTo>
                    <a:pt x="29" y="12"/>
                  </a:lnTo>
                  <a:lnTo>
                    <a:pt x="29" y="11"/>
                  </a:lnTo>
                  <a:lnTo>
                    <a:pt x="28" y="11"/>
                  </a:lnTo>
                  <a:lnTo>
                    <a:pt x="28" y="10"/>
                  </a:lnTo>
                  <a:lnTo>
                    <a:pt x="27" y="9"/>
                  </a:lnTo>
                  <a:lnTo>
                    <a:pt x="25" y="8"/>
                  </a:lnTo>
                  <a:lnTo>
                    <a:pt x="24" y="8"/>
                  </a:lnTo>
                  <a:lnTo>
                    <a:pt x="22" y="7"/>
                  </a:lnTo>
                  <a:lnTo>
                    <a:pt x="21" y="6"/>
                  </a:lnTo>
                  <a:lnTo>
                    <a:pt x="20" y="6"/>
                  </a:lnTo>
                  <a:lnTo>
                    <a:pt x="19" y="5"/>
                  </a:lnTo>
                  <a:lnTo>
                    <a:pt x="18" y="4"/>
                  </a:lnTo>
                  <a:lnTo>
                    <a:pt x="13" y="0"/>
                  </a:lnTo>
                  <a:lnTo>
                    <a:pt x="12" y="0"/>
                  </a:lnTo>
                  <a:lnTo>
                    <a:pt x="11" y="0"/>
                  </a:lnTo>
                  <a:lnTo>
                    <a:pt x="10" y="0"/>
                  </a:lnTo>
                  <a:lnTo>
                    <a:pt x="10" y="1"/>
                  </a:lnTo>
                  <a:lnTo>
                    <a:pt x="8" y="4"/>
                  </a:lnTo>
                  <a:lnTo>
                    <a:pt x="7" y="6"/>
                  </a:lnTo>
                  <a:lnTo>
                    <a:pt x="7" y="9"/>
                  </a:lnTo>
                  <a:lnTo>
                    <a:pt x="7" y="11"/>
                  </a:lnTo>
                  <a:lnTo>
                    <a:pt x="6" y="13"/>
                  </a:lnTo>
                  <a:lnTo>
                    <a:pt x="4" y="16"/>
                  </a:lnTo>
                  <a:lnTo>
                    <a:pt x="4" y="18"/>
                  </a:lnTo>
                  <a:lnTo>
                    <a:pt x="2" y="20"/>
                  </a:lnTo>
                  <a:lnTo>
                    <a:pt x="1" y="22"/>
                  </a:lnTo>
                  <a:lnTo>
                    <a:pt x="0" y="22"/>
                  </a:lnTo>
                  <a:lnTo>
                    <a:pt x="0" y="23"/>
                  </a:lnTo>
                  <a:lnTo>
                    <a:pt x="1" y="24"/>
                  </a:lnTo>
                  <a:lnTo>
                    <a:pt x="2" y="24"/>
                  </a:lnTo>
                  <a:lnTo>
                    <a:pt x="3" y="2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8" name="Freeform 279"/>
            <p:cNvSpPr>
              <a:spLocks/>
            </p:cNvSpPr>
            <p:nvPr/>
          </p:nvSpPr>
          <p:spPr bwMode="auto">
            <a:xfrm>
              <a:off x="713" y="3234"/>
              <a:ext cx="81" cy="48"/>
            </a:xfrm>
            <a:custGeom>
              <a:avLst/>
              <a:gdLst>
                <a:gd name="T0" fmla="*/ 3 w 81"/>
                <a:gd name="T1" fmla="*/ 4 h 48"/>
                <a:gd name="T2" fmla="*/ 10 w 81"/>
                <a:gd name="T3" fmla="*/ 15 h 48"/>
                <a:gd name="T4" fmla="*/ 16 w 81"/>
                <a:gd name="T5" fmla="*/ 27 h 48"/>
                <a:gd name="T6" fmla="*/ 20 w 81"/>
                <a:gd name="T7" fmla="*/ 39 h 48"/>
                <a:gd name="T8" fmla="*/ 22 w 81"/>
                <a:gd name="T9" fmla="*/ 46 h 48"/>
                <a:gd name="T10" fmla="*/ 23 w 81"/>
                <a:gd name="T11" fmla="*/ 47 h 48"/>
                <a:gd name="T12" fmla="*/ 26 w 81"/>
                <a:gd name="T13" fmla="*/ 47 h 48"/>
                <a:gd name="T14" fmla="*/ 34 w 81"/>
                <a:gd name="T15" fmla="*/ 45 h 48"/>
                <a:gd name="T16" fmla="*/ 39 w 81"/>
                <a:gd name="T17" fmla="*/ 40 h 48"/>
                <a:gd name="T18" fmla="*/ 44 w 81"/>
                <a:gd name="T19" fmla="*/ 33 h 48"/>
                <a:gd name="T20" fmla="*/ 49 w 81"/>
                <a:gd name="T21" fmla="*/ 27 h 48"/>
                <a:gd name="T22" fmla="*/ 52 w 81"/>
                <a:gd name="T23" fmla="*/ 24 h 48"/>
                <a:gd name="T24" fmla="*/ 58 w 81"/>
                <a:gd name="T25" fmla="*/ 24 h 48"/>
                <a:gd name="T26" fmla="*/ 64 w 81"/>
                <a:gd name="T27" fmla="*/ 24 h 48"/>
                <a:gd name="T28" fmla="*/ 70 w 81"/>
                <a:gd name="T29" fmla="*/ 22 h 48"/>
                <a:gd name="T30" fmla="*/ 76 w 81"/>
                <a:gd name="T31" fmla="*/ 21 h 48"/>
                <a:gd name="T32" fmla="*/ 80 w 81"/>
                <a:gd name="T33" fmla="*/ 20 h 48"/>
                <a:gd name="T34" fmla="*/ 80 w 81"/>
                <a:gd name="T35" fmla="*/ 18 h 48"/>
                <a:gd name="T36" fmla="*/ 79 w 81"/>
                <a:gd name="T37" fmla="*/ 17 h 48"/>
                <a:gd name="T38" fmla="*/ 78 w 81"/>
                <a:gd name="T39" fmla="*/ 16 h 48"/>
                <a:gd name="T40" fmla="*/ 74 w 81"/>
                <a:gd name="T41" fmla="*/ 18 h 48"/>
                <a:gd name="T42" fmla="*/ 70 w 81"/>
                <a:gd name="T43" fmla="*/ 19 h 48"/>
                <a:gd name="T44" fmla="*/ 66 w 81"/>
                <a:gd name="T45" fmla="*/ 21 h 48"/>
                <a:gd name="T46" fmla="*/ 61 w 81"/>
                <a:gd name="T47" fmla="*/ 21 h 48"/>
                <a:gd name="T48" fmla="*/ 51 w 81"/>
                <a:gd name="T49" fmla="*/ 21 h 48"/>
                <a:gd name="T50" fmla="*/ 47 w 81"/>
                <a:gd name="T51" fmla="*/ 25 h 48"/>
                <a:gd name="T52" fmla="*/ 42 w 81"/>
                <a:gd name="T53" fmla="*/ 29 h 48"/>
                <a:gd name="T54" fmla="*/ 38 w 81"/>
                <a:gd name="T55" fmla="*/ 35 h 48"/>
                <a:gd name="T56" fmla="*/ 35 w 81"/>
                <a:gd name="T57" fmla="*/ 40 h 48"/>
                <a:gd name="T58" fmla="*/ 28 w 81"/>
                <a:gd name="T59" fmla="*/ 43 h 48"/>
                <a:gd name="T60" fmla="*/ 25 w 81"/>
                <a:gd name="T61" fmla="*/ 45 h 48"/>
                <a:gd name="T62" fmla="*/ 24 w 81"/>
                <a:gd name="T63" fmla="*/ 40 h 48"/>
                <a:gd name="T64" fmla="*/ 24 w 81"/>
                <a:gd name="T65" fmla="*/ 38 h 48"/>
                <a:gd name="T66" fmla="*/ 24 w 81"/>
                <a:gd name="T67" fmla="*/ 35 h 48"/>
                <a:gd name="T68" fmla="*/ 23 w 81"/>
                <a:gd name="T69" fmla="*/ 33 h 48"/>
                <a:gd name="T70" fmla="*/ 21 w 81"/>
                <a:gd name="T71" fmla="*/ 29 h 48"/>
                <a:gd name="T72" fmla="*/ 17 w 81"/>
                <a:gd name="T73" fmla="*/ 20 h 48"/>
                <a:gd name="T74" fmla="*/ 12 w 81"/>
                <a:gd name="T75" fmla="*/ 11 h 48"/>
                <a:gd name="T76" fmla="*/ 5 w 81"/>
                <a:gd name="T77" fmla="*/ 2 h 48"/>
                <a:gd name="T78" fmla="*/ 4 w 81"/>
                <a:gd name="T79" fmla="*/ 1 h 48"/>
                <a:gd name="T80" fmla="*/ 5 w 81"/>
                <a:gd name="T81" fmla="*/ 3 h 48"/>
                <a:gd name="T82" fmla="*/ 8 w 81"/>
                <a:gd name="T83" fmla="*/ 7 h 48"/>
                <a:gd name="T84" fmla="*/ 9 w 81"/>
                <a:gd name="T85" fmla="*/ 8 h 48"/>
                <a:gd name="T86" fmla="*/ 8 w 81"/>
                <a:gd name="T87" fmla="*/ 9 h 48"/>
                <a:gd name="T88" fmla="*/ 8 w 81"/>
                <a:gd name="T89" fmla="*/ 11 h 48"/>
                <a:gd name="T90" fmla="*/ 0 w 81"/>
                <a:gd name="T91" fmla="*/ 0 h 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
                <a:gd name="T139" fmla="*/ 0 h 48"/>
                <a:gd name="T140" fmla="*/ 81 w 81"/>
                <a:gd name="T141" fmla="*/ 48 h 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 h="48">
                  <a:moveTo>
                    <a:pt x="0" y="0"/>
                  </a:moveTo>
                  <a:lnTo>
                    <a:pt x="3" y="4"/>
                  </a:lnTo>
                  <a:lnTo>
                    <a:pt x="6" y="9"/>
                  </a:lnTo>
                  <a:lnTo>
                    <a:pt x="10" y="15"/>
                  </a:lnTo>
                  <a:lnTo>
                    <a:pt x="13" y="21"/>
                  </a:lnTo>
                  <a:lnTo>
                    <a:pt x="16" y="27"/>
                  </a:lnTo>
                  <a:lnTo>
                    <a:pt x="19" y="34"/>
                  </a:lnTo>
                  <a:lnTo>
                    <a:pt x="20" y="39"/>
                  </a:lnTo>
                  <a:lnTo>
                    <a:pt x="21" y="44"/>
                  </a:lnTo>
                  <a:lnTo>
                    <a:pt x="22" y="46"/>
                  </a:lnTo>
                  <a:lnTo>
                    <a:pt x="22" y="47"/>
                  </a:lnTo>
                  <a:lnTo>
                    <a:pt x="23" y="47"/>
                  </a:lnTo>
                  <a:lnTo>
                    <a:pt x="24" y="47"/>
                  </a:lnTo>
                  <a:lnTo>
                    <a:pt x="26" y="47"/>
                  </a:lnTo>
                  <a:lnTo>
                    <a:pt x="30" y="46"/>
                  </a:lnTo>
                  <a:lnTo>
                    <a:pt x="34" y="45"/>
                  </a:lnTo>
                  <a:lnTo>
                    <a:pt x="36" y="42"/>
                  </a:lnTo>
                  <a:lnTo>
                    <a:pt x="39" y="40"/>
                  </a:lnTo>
                  <a:lnTo>
                    <a:pt x="41" y="36"/>
                  </a:lnTo>
                  <a:lnTo>
                    <a:pt x="44" y="33"/>
                  </a:lnTo>
                  <a:lnTo>
                    <a:pt x="46" y="30"/>
                  </a:lnTo>
                  <a:lnTo>
                    <a:pt x="49" y="27"/>
                  </a:lnTo>
                  <a:lnTo>
                    <a:pt x="53" y="23"/>
                  </a:lnTo>
                  <a:lnTo>
                    <a:pt x="52" y="24"/>
                  </a:lnTo>
                  <a:lnTo>
                    <a:pt x="55" y="24"/>
                  </a:lnTo>
                  <a:lnTo>
                    <a:pt x="58" y="24"/>
                  </a:lnTo>
                  <a:lnTo>
                    <a:pt x="61" y="24"/>
                  </a:lnTo>
                  <a:lnTo>
                    <a:pt x="64" y="24"/>
                  </a:lnTo>
                  <a:lnTo>
                    <a:pt x="68" y="23"/>
                  </a:lnTo>
                  <a:lnTo>
                    <a:pt x="70" y="22"/>
                  </a:lnTo>
                  <a:lnTo>
                    <a:pt x="73" y="22"/>
                  </a:lnTo>
                  <a:lnTo>
                    <a:pt x="76" y="21"/>
                  </a:lnTo>
                  <a:lnTo>
                    <a:pt x="79" y="20"/>
                  </a:lnTo>
                  <a:lnTo>
                    <a:pt x="80" y="20"/>
                  </a:lnTo>
                  <a:lnTo>
                    <a:pt x="80" y="19"/>
                  </a:lnTo>
                  <a:lnTo>
                    <a:pt x="80" y="18"/>
                  </a:lnTo>
                  <a:lnTo>
                    <a:pt x="80" y="17"/>
                  </a:lnTo>
                  <a:lnTo>
                    <a:pt x="79" y="17"/>
                  </a:lnTo>
                  <a:lnTo>
                    <a:pt x="79" y="16"/>
                  </a:lnTo>
                  <a:lnTo>
                    <a:pt x="78" y="16"/>
                  </a:lnTo>
                  <a:lnTo>
                    <a:pt x="76" y="17"/>
                  </a:lnTo>
                  <a:lnTo>
                    <a:pt x="74" y="18"/>
                  </a:lnTo>
                  <a:lnTo>
                    <a:pt x="72" y="19"/>
                  </a:lnTo>
                  <a:lnTo>
                    <a:pt x="70" y="19"/>
                  </a:lnTo>
                  <a:lnTo>
                    <a:pt x="68" y="20"/>
                  </a:lnTo>
                  <a:lnTo>
                    <a:pt x="66" y="21"/>
                  </a:lnTo>
                  <a:lnTo>
                    <a:pt x="64" y="21"/>
                  </a:lnTo>
                  <a:lnTo>
                    <a:pt x="61" y="21"/>
                  </a:lnTo>
                  <a:lnTo>
                    <a:pt x="52" y="21"/>
                  </a:lnTo>
                  <a:lnTo>
                    <a:pt x="51" y="21"/>
                  </a:lnTo>
                  <a:lnTo>
                    <a:pt x="50" y="21"/>
                  </a:lnTo>
                  <a:lnTo>
                    <a:pt x="47" y="25"/>
                  </a:lnTo>
                  <a:lnTo>
                    <a:pt x="44" y="26"/>
                  </a:lnTo>
                  <a:lnTo>
                    <a:pt x="42" y="29"/>
                  </a:lnTo>
                  <a:lnTo>
                    <a:pt x="40" y="32"/>
                  </a:lnTo>
                  <a:lnTo>
                    <a:pt x="38" y="35"/>
                  </a:lnTo>
                  <a:lnTo>
                    <a:pt x="36" y="37"/>
                  </a:lnTo>
                  <a:lnTo>
                    <a:pt x="35" y="40"/>
                  </a:lnTo>
                  <a:lnTo>
                    <a:pt x="31" y="42"/>
                  </a:lnTo>
                  <a:lnTo>
                    <a:pt x="28" y="43"/>
                  </a:lnTo>
                  <a:lnTo>
                    <a:pt x="23" y="44"/>
                  </a:lnTo>
                  <a:lnTo>
                    <a:pt x="25" y="45"/>
                  </a:lnTo>
                  <a:lnTo>
                    <a:pt x="24" y="41"/>
                  </a:lnTo>
                  <a:lnTo>
                    <a:pt x="24" y="40"/>
                  </a:lnTo>
                  <a:lnTo>
                    <a:pt x="24" y="39"/>
                  </a:lnTo>
                  <a:lnTo>
                    <a:pt x="24" y="38"/>
                  </a:lnTo>
                  <a:lnTo>
                    <a:pt x="24" y="36"/>
                  </a:lnTo>
                  <a:lnTo>
                    <a:pt x="24" y="35"/>
                  </a:lnTo>
                  <a:lnTo>
                    <a:pt x="23" y="33"/>
                  </a:lnTo>
                  <a:lnTo>
                    <a:pt x="23" y="32"/>
                  </a:lnTo>
                  <a:lnTo>
                    <a:pt x="21" y="29"/>
                  </a:lnTo>
                  <a:lnTo>
                    <a:pt x="20" y="25"/>
                  </a:lnTo>
                  <a:lnTo>
                    <a:pt x="17" y="20"/>
                  </a:lnTo>
                  <a:lnTo>
                    <a:pt x="14" y="16"/>
                  </a:lnTo>
                  <a:lnTo>
                    <a:pt x="12" y="11"/>
                  </a:lnTo>
                  <a:lnTo>
                    <a:pt x="9" y="7"/>
                  </a:lnTo>
                  <a:lnTo>
                    <a:pt x="5" y="2"/>
                  </a:lnTo>
                  <a:lnTo>
                    <a:pt x="3" y="0"/>
                  </a:lnTo>
                  <a:lnTo>
                    <a:pt x="4" y="1"/>
                  </a:lnTo>
                  <a:lnTo>
                    <a:pt x="4" y="2"/>
                  </a:lnTo>
                  <a:lnTo>
                    <a:pt x="5" y="3"/>
                  </a:lnTo>
                  <a:lnTo>
                    <a:pt x="7" y="5"/>
                  </a:lnTo>
                  <a:lnTo>
                    <a:pt x="8" y="7"/>
                  </a:lnTo>
                  <a:lnTo>
                    <a:pt x="9" y="7"/>
                  </a:lnTo>
                  <a:lnTo>
                    <a:pt x="9" y="8"/>
                  </a:lnTo>
                  <a:lnTo>
                    <a:pt x="8" y="8"/>
                  </a:lnTo>
                  <a:lnTo>
                    <a:pt x="8" y="9"/>
                  </a:lnTo>
                  <a:lnTo>
                    <a:pt x="8" y="10"/>
                  </a:lnTo>
                  <a:lnTo>
                    <a:pt x="8" y="11"/>
                  </a:lnTo>
                  <a:lnTo>
                    <a:pt x="9" y="11"/>
                  </a:lnTo>
                  <a:lnTo>
                    <a:pt x="0"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59" name="Freeform 280"/>
            <p:cNvSpPr>
              <a:spLocks/>
            </p:cNvSpPr>
            <p:nvPr/>
          </p:nvSpPr>
          <p:spPr bwMode="auto">
            <a:xfrm>
              <a:off x="753" y="3284"/>
              <a:ext cx="37" cy="6"/>
            </a:xfrm>
            <a:custGeom>
              <a:avLst/>
              <a:gdLst>
                <a:gd name="T0" fmla="*/ 0 w 37"/>
                <a:gd name="T1" fmla="*/ 0 h 6"/>
                <a:gd name="T2" fmla="*/ 1 w 37"/>
                <a:gd name="T3" fmla="*/ 0 h 6"/>
                <a:gd name="T4" fmla="*/ 2 w 37"/>
                <a:gd name="T5" fmla="*/ 0 h 6"/>
                <a:gd name="T6" fmla="*/ 5 w 37"/>
                <a:gd name="T7" fmla="*/ 1 h 6"/>
                <a:gd name="T8" fmla="*/ 7 w 37"/>
                <a:gd name="T9" fmla="*/ 2 h 6"/>
                <a:gd name="T10" fmla="*/ 9 w 37"/>
                <a:gd name="T11" fmla="*/ 2 h 6"/>
                <a:gd name="T12" fmla="*/ 12 w 37"/>
                <a:gd name="T13" fmla="*/ 3 h 6"/>
                <a:gd name="T14" fmla="*/ 13 w 37"/>
                <a:gd name="T15" fmla="*/ 3 h 6"/>
                <a:gd name="T16" fmla="*/ 14 w 37"/>
                <a:gd name="T17" fmla="*/ 3 h 6"/>
                <a:gd name="T18" fmla="*/ 19 w 37"/>
                <a:gd name="T19" fmla="*/ 2 h 6"/>
                <a:gd name="T20" fmla="*/ 16 w 37"/>
                <a:gd name="T21" fmla="*/ 2 h 6"/>
                <a:gd name="T22" fmla="*/ 19 w 37"/>
                <a:gd name="T23" fmla="*/ 3 h 6"/>
                <a:gd name="T24" fmla="*/ 21 w 37"/>
                <a:gd name="T25" fmla="*/ 3 h 6"/>
                <a:gd name="T26" fmla="*/ 23 w 37"/>
                <a:gd name="T27" fmla="*/ 4 h 6"/>
                <a:gd name="T28" fmla="*/ 24 w 37"/>
                <a:gd name="T29" fmla="*/ 4 h 6"/>
                <a:gd name="T30" fmla="*/ 27 w 37"/>
                <a:gd name="T31" fmla="*/ 4 h 6"/>
                <a:gd name="T32" fmla="*/ 28 w 37"/>
                <a:gd name="T33" fmla="*/ 4 h 6"/>
                <a:gd name="T34" fmla="*/ 31 w 37"/>
                <a:gd name="T35" fmla="*/ 5 h 6"/>
                <a:gd name="T36" fmla="*/ 32 w 37"/>
                <a:gd name="T37" fmla="*/ 5 h 6"/>
                <a:gd name="T38" fmla="*/ 34 w 37"/>
                <a:gd name="T39" fmla="*/ 5 h 6"/>
                <a:gd name="T40" fmla="*/ 35 w 37"/>
                <a:gd name="T41" fmla="*/ 5 h 6"/>
                <a:gd name="T42" fmla="*/ 36 w 37"/>
                <a:gd name="T43" fmla="*/ 5 h 6"/>
                <a:gd name="T44" fmla="*/ 36 w 37"/>
                <a:gd name="T45" fmla="*/ 4 h 6"/>
                <a:gd name="T46" fmla="*/ 36 w 37"/>
                <a:gd name="T47" fmla="*/ 4 h 6"/>
                <a:gd name="T48" fmla="*/ 36 w 37"/>
                <a:gd name="T49" fmla="*/ 4 h 6"/>
                <a:gd name="T50" fmla="*/ 35 w 37"/>
                <a:gd name="T51" fmla="*/ 4 h 6"/>
                <a:gd name="T52" fmla="*/ 35 w 37"/>
                <a:gd name="T53" fmla="*/ 3 h 6"/>
                <a:gd name="T54" fmla="*/ 34 w 37"/>
                <a:gd name="T55" fmla="*/ 3 h 6"/>
                <a:gd name="T56" fmla="*/ 32 w 37"/>
                <a:gd name="T57" fmla="*/ 3 h 6"/>
                <a:gd name="T58" fmla="*/ 31 w 37"/>
                <a:gd name="T59" fmla="*/ 3 h 6"/>
                <a:gd name="T60" fmla="*/ 30 w 37"/>
                <a:gd name="T61" fmla="*/ 3 h 6"/>
                <a:gd name="T62" fmla="*/ 28 w 37"/>
                <a:gd name="T63" fmla="*/ 3 h 6"/>
                <a:gd name="T64" fmla="*/ 27 w 37"/>
                <a:gd name="T65" fmla="*/ 3 h 6"/>
                <a:gd name="T66" fmla="*/ 25 w 37"/>
                <a:gd name="T67" fmla="*/ 2 h 6"/>
                <a:gd name="T68" fmla="*/ 24 w 37"/>
                <a:gd name="T69" fmla="*/ 2 h 6"/>
                <a:gd name="T70" fmla="*/ 19 w 37"/>
                <a:gd name="T71" fmla="*/ 1 h 6"/>
                <a:gd name="T72" fmla="*/ 18 w 37"/>
                <a:gd name="T73" fmla="*/ 1 h 6"/>
                <a:gd name="T74" fmla="*/ 17 w 37"/>
                <a:gd name="T75" fmla="*/ 1 h 6"/>
                <a:gd name="T76" fmla="*/ 13 w 37"/>
                <a:gd name="T77" fmla="*/ 2 h 6"/>
                <a:gd name="T78" fmla="*/ 12 w 37"/>
                <a:gd name="T79" fmla="*/ 2 h 6"/>
                <a:gd name="T80" fmla="*/ 10 w 37"/>
                <a:gd name="T81" fmla="*/ 3 h 6"/>
                <a:gd name="T82" fmla="*/ 9 w 37"/>
                <a:gd name="T83" fmla="*/ 3 h 6"/>
                <a:gd name="T84" fmla="*/ 7 w 37"/>
                <a:gd name="T85" fmla="*/ 3 h 6"/>
                <a:gd name="T86" fmla="*/ 5 w 37"/>
                <a:gd name="T87" fmla="*/ 4 h 6"/>
                <a:gd name="T88" fmla="*/ 4 w 37"/>
                <a:gd name="T89" fmla="*/ 4 h 6"/>
                <a:gd name="T90" fmla="*/ 2 w 37"/>
                <a:gd name="T91" fmla="*/ 4 h 6"/>
                <a:gd name="T92" fmla="*/ 2 w 37"/>
                <a:gd name="T93" fmla="*/ 5 h 6"/>
                <a:gd name="T94" fmla="*/ 2 w 37"/>
                <a:gd name="T95" fmla="*/ 5 h 6"/>
                <a:gd name="T96" fmla="*/ 3 w 37"/>
                <a:gd name="T97" fmla="*/ 5 h 6"/>
                <a:gd name="T98" fmla="*/ 5 w 37"/>
                <a:gd name="T99" fmla="*/ 5 h 6"/>
                <a:gd name="T100" fmla="*/ 6 w 37"/>
                <a:gd name="T101" fmla="*/ 5 h 6"/>
                <a:gd name="T102" fmla="*/ 7 w 37"/>
                <a:gd name="T103" fmla="*/ 5 h 6"/>
                <a:gd name="T104" fmla="*/ 8 w 37"/>
                <a:gd name="T105" fmla="*/ 5 h 6"/>
                <a:gd name="T106" fmla="*/ 9 w 37"/>
                <a:gd name="T107" fmla="*/ 5 h 6"/>
                <a:gd name="T108" fmla="*/ 9 w 37"/>
                <a:gd name="T109" fmla="*/ 5 h 6"/>
                <a:gd name="T110" fmla="*/ 9 w 37"/>
                <a:gd name="T111" fmla="*/ 4 h 6"/>
                <a:gd name="T112" fmla="*/ 9 w 37"/>
                <a:gd name="T113" fmla="*/ 4 h 6"/>
                <a:gd name="T114" fmla="*/ 10 w 37"/>
                <a:gd name="T115" fmla="*/ 4 h 6"/>
                <a:gd name="T116" fmla="*/ 10 w 37"/>
                <a:gd name="T117" fmla="*/ 3 h 6"/>
                <a:gd name="T118" fmla="*/ 0 w 37"/>
                <a:gd name="T119" fmla="*/ 0 h 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
                <a:gd name="T181" fmla="*/ 0 h 6"/>
                <a:gd name="T182" fmla="*/ 37 w 37"/>
                <a:gd name="T183" fmla="*/ 6 h 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 h="6">
                  <a:moveTo>
                    <a:pt x="0" y="0"/>
                  </a:moveTo>
                  <a:lnTo>
                    <a:pt x="1" y="0"/>
                  </a:lnTo>
                  <a:lnTo>
                    <a:pt x="2" y="0"/>
                  </a:lnTo>
                  <a:lnTo>
                    <a:pt x="5" y="1"/>
                  </a:lnTo>
                  <a:lnTo>
                    <a:pt x="7" y="2"/>
                  </a:lnTo>
                  <a:lnTo>
                    <a:pt x="9" y="2"/>
                  </a:lnTo>
                  <a:lnTo>
                    <a:pt x="12" y="3"/>
                  </a:lnTo>
                  <a:lnTo>
                    <a:pt x="13" y="3"/>
                  </a:lnTo>
                  <a:lnTo>
                    <a:pt x="14" y="3"/>
                  </a:lnTo>
                  <a:lnTo>
                    <a:pt x="19" y="2"/>
                  </a:lnTo>
                  <a:lnTo>
                    <a:pt x="16" y="2"/>
                  </a:lnTo>
                  <a:lnTo>
                    <a:pt x="19" y="3"/>
                  </a:lnTo>
                  <a:lnTo>
                    <a:pt x="21" y="3"/>
                  </a:lnTo>
                  <a:lnTo>
                    <a:pt x="23" y="4"/>
                  </a:lnTo>
                  <a:lnTo>
                    <a:pt x="24" y="4"/>
                  </a:lnTo>
                  <a:lnTo>
                    <a:pt x="27" y="4"/>
                  </a:lnTo>
                  <a:lnTo>
                    <a:pt x="28" y="4"/>
                  </a:lnTo>
                  <a:lnTo>
                    <a:pt x="31" y="5"/>
                  </a:lnTo>
                  <a:lnTo>
                    <a:pt x="32" y="5"/>
                  </a:lnTo>
                  <a:lnTo>
                    <a:pt x="34" y="5"/>
                  </a:lnTo>
                  <a:lnTo>
                    <a:pt x="35" y="5"/>
                  </a:lnTo>
                  <a:lnTo>
                    <a:pt x="36" y="5"/>
                  </a:lnTo>
                  <a:lnTo>
                    <a:pt x="36" y="4"/>
                  </a:lnTo>
                  <a:lnTo>
                    <a:pt x="35" y="4"/>
                  </a:lnTo>
                  <a:lnTo>
                    <a:pt x="35" y="3"/>
                  </a:lnTo>
                  <a:lnTo>
                    <a:pt x="34" y="3"/>
                  </a:lnTo>
                  <a:lnTo>
                    <a:pt x="32" y="3"/>
                  </a:lnTo>
                  <a:lnTo>
                    <a:pt x="31" y="3"/>
                  </a:lnTo>
                  <a:lnTo>
                    <a:pt x="30" y="3"/>
                  </a:lnTo>
                  <a:lnTo>
                    <a:pt x="28" y="3"/>
                  </a:lnTo>
                  <a:lnTo>
                    <a:pt x="27" y="3"/>
                  </a:lnTo>
                  <a:lnTo>
                    <a:pt x="25" y="2"/>
                  </a:lnTo>
                  <a:lnTo>
                    <a:pt x="24" y="2"/>
                  </a:lnTo>
                  <a:lnTo>
                    <a:pt x="19" y="1"/>
                  </a:lnTo>
                  <a:lnTo>
                    <a:pt x="18" y="1"/>
                  </a:lnTo>
                  <a:lnTo>
                    <a:pt x="17" y="1"/>
                  </a:lnTo>
                  <a:lnTo>
                    <a:pt x="13" y="2"/>
                  </a:lnTo>
                  <a:lnTo>
                    <a:pt x="12" y="2"/>
                  </a:lnTo>
                  <a:lnTo>
                    <a:pt x="10" y="3"/>
                  </a:lnTo>
                  <a:lnTo>
                    <a:pt x="9" y="3"/>
                  </a:lnTo>
                  <a:lnTo>
                    <a:pt x="7" y="3"/>
                  </a:lnTo>
                  <a:lnTo>
                    <a:pt x="5" y="4"/>
                  </a:lnTo>
                  <a:lnTo>
                    <a:pt x="4" y="4"/>
                  </a:lnTo>
                  <a:lnTo>
                    <a:pt x="2" y="4"/>
                  </a:lnTo>
                  <a:lnTo>
                    <a:pt x="2" y="5"/>
                  </a:lnTo>
                  <a:lnTo>
                    <a:pt x="3" y="5"/>
                  </a:lnTo>
                  <a:lnTo>
                    <a:pt x="5" y="5"/>
                  </a:lnTo>
                  <a:lnTo>
                    <a:pt x="6" y="5"/>
                  </a:lnTo>
                  <a:lnTo>
                    <a:pt x="7" y="5"/>
                  </a:lnTo>
                  <a:lnTo>
                    <a:pt x="8" y="5"/>
                  </a:lnTo>
                  <a:lnTo>
                    <a:pt x="9" y="5"/>
                  </a:lnTo>
                  <a:lnTo>
                    <a:pt x="9" y="4"/>
                  </a:lnTo>
                  <a:lnTo>
                    <a:pt x="10" y="4"/>
                  </a:lnTo>
                  <a:lnTo>
                    <a:pt x="10" y="3"/>
                  </a:lnTo>
                  <a:lnTo>
                    <a:pt x="0" y="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0" name="Freeform 281"/>
            <p:cNvSpPr>
              <a:spLocks/>
            </p:cNvSpPr>
            <p:nvPr/>
          </p:nvSpPr>
          <p:spPr bwMode="auto">
            <a:xfrm>
              <a:off x="835" y="3262"/>
              <a:ext cx="6" cy="44"/>
            </a:xfrm>
            <a:custGeom>
              <a:avLst/>
              <a:gdLst>
                <a:gd name="T0" fmla="*/ 5 w 6"/>
                <a:gd name="T1" fmla="*/ 41 h 44"/>
                <a:gd name="T2" fmla="*/ 4 w 6"/>
                <a:gd name="T3" fmla="*/ 37 h 44"/>
                <a:gd name="T4" fmla="*/ 4 w 6"/>
                <a:gd name="T5" fmla="*/ 32 h 44"/>
                <a:gd name="T6" fmla="*/ 3 w 6"/>
                <a:gd name="T7" fmla="*/ 26 h 44"/>
                <a:gd name="T8" fmla="*/ 2 w 6"/>
                <a:gd name="T9" fmla="*/ 21 h 44"/>
                <a:gd name="T10" fmla="*/ 2 w 6"/>
                <a:gd name="T11" fmla="*/ 16 h 44"/>
                <a:gd name="T12" fmla="*/ 1 w 6"/>
                <a:gd name="T13" fmla="*/ 11 h 44"/>
                <a:gd name="T14" fmla="*/ 1 w 6"/>
                <a:gd name="T15" fmla="*/ 6 h 44"/>
                <a:gd name="T16" fmla="*/ 2 w 6"/>
                <a:gd name="T17" fmla="*/ 2 h 44"/>
                <a:gd name="T18" fmla="*/ 2 w 6"/>
                <a:gd name="T19" fmla="*/ 2 h 44"/>
                <a:gd name="T20" fmla="*/ 2 w 6"/>
                <a:gd name="T21" fmla="*/ 1 h 44"/>
                <a:gd name="T22" fmla="*/ 2 w 6"/>
                <a:gd name="T23" fmla="*/ 0 h 44"/>
                <a:gd name="T24" fmla="*/ 1 w 6"/>
                <a:gd name="T25" fmla="*/ 0 h 44"/>
                <a:gd name="T26" fmla="*/ 1 w 6"/>
                <a:gd name="T27" fmla="*/ 0 h 44"/>
                <a:gd name="T28" fmla="*/ 1 w 6"/>
                <a:gd name="T29" fmla="*/ 0 h 44"/>
                <a:gd name="T30" fmla="*/ 1 w 6"/>
                <a:gd name="T31" fmla="*/ 1 h 44"/>
                <a:gd name="T32" fmla="*/ 0 w 6"/>
                <a:gd name="T33" fmla="*/ 6 h 44"/>
                <a:gd name="T34" fmla="*/ 0 w 6"/>
                <a:gd name="T35" fmla="*/ 11 h 44"/>
                <a:gd name="T36" fmla="*/ 0 w 6"/>
                <a:gd name="T37" fmla="*/ 16 h 44"/>
                <a:gd name="T38" fmla="*/ 1 w 6"/>
                <a:gd name="T39" fmla="*/ 21 h 44"/>
                <a:gd name="T40" fmla="*/ 2 w 6"/>
                <a:gd name="T41" fmla="*/ 27 h 44"/>
                <a:gd name="T42" fmla="*/ 2 w 6"/>
                <a:gd name="T43" fmla="*/ 32 h 44"/>
                <a:gd name="T44" fmla="*/ 3 w 6"/>
                <a:gd name="T45" fmla="*/ 37 h 44"/>
                <a:gd name="T46" fmla="*/ 4 w 6"/>
                <a:gd name="T47" fmla="*/ 42 h 44"/>
                <a:gd name="T48" fmla="*/ 4 w 6"/>
                <a:gd name="T49" fmla="*/ 43 h 44"/>
                <a:gd name="T50" fmla="*/ 4 w 6"/>
                <a:gd name="T51" fmla="*/ 43 h 44"/>
                <a:gd name="T52" fmla="*/ 4 w 6"/>
                <a:gd name="T53" fmla="*/ 43 h 44"/>
                <a:gd name="T54" fmla="*/ 5 w 6"/>
                <a:gd name="T55" fmla="*/ 43 h 44"/>
                <a:gd name="T56" fmla="*/ 5 w 6"/>
                <a:gd name="T57" fmla="*/ 42 h 44"/>
                <a:gd name="T58" fmla="*/ 5 w 6"/>
                <a:gd name="T59" fmla="*/ 42 h 44"/>
                <a:gd name="T60" fmla="*/ 5 w 6"/>
                <a:gd name="T61" fmla="*/ 41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
                <a:gd name="T94" fmla="*/ 0 h 44"/>
                <a:gd name="T95" fmla="*/ 6 w 6"/>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 h="44">
                  <a:moveTo>
                    <a:pt x="5" y="41"/>
                  </a:moveTo>
                  <a:lnTo>
                    <a:pt x="4" y="37"/>
                  </a:lnTo>
                  <a:lnTo>
                    <a:pt x="4" y="32"/>
                  </a:lnTo>
                  <a:lnTo>
                    <a:pt x="3" y="26"/>
                  </a:lnTo>
                  <a:lnTo>
                    <a:pt x="2" y="21"/>
                  </a:lnTo>
                  <a:lnTo>
                    <a:pt x="2" y="16"/>
                  </a:lnTo>
                  <a:lnTo>
                    <a:pt x="1" y="11"/>
                  </a:lnTo>
                  <a:lnTo>
                    <a:pt x="1" y="6"/>
                  </a:lnTo>
                  <a:lnTo>
                    <a:pt x="2" y="2"/>
                  </a:lnTo>
                  <a:lnTo>
                    <a:pt x="2" y="1"/>
                  </a:lnTo>
                  <a:lnTo>
                    <a:pt x="2" y="0"/>
                  </a:lnTo>
                  <a:lnTo>
                    <a:pt x="1" y="0"/>
                  </a:lnTo>
                  <a:lnTo>
                    <a:pt x="1" y="1"/>
                  </a:lnTo>
                  <a:lnTo>
                    <a:pt x="0" y="6"/>
                  </a:lnTo>
                  <a:lnTo>
                    <a:pt x="0" y="11"/>
                  </a:lnTo>
                  <a:lnTo>
                    <a:pt x="0" y="16"/>
                  </a:lnTo>
                  <a:lnTo>
                    <a:pt x="1" y="21"/>
                  </a:lnTo>
                  <a:lnTo>
                    <a:pt x="2" y="27"/>
                  </a:lnTo>
                  <a:lnTo>
                    <a:pt x="2" y="32"/>
                  </a:lnTo>
                  <a:lnTo>
                    <a:pt x="3" y="37"/>
                  </a:lnTo>
                  <a:lnTo>
                    <a:pt x="4" y="42"/>
                  </a:lnTo>
                  <a:lnTo>
                    <a:pt x="4" y="43"/>
                  </a:lnTo>
                  <a:lnTo>
                    <a:pt x="5" y="43"/>
                  </a:lnTo>
                  <a:lnTo>
                    <a:pt x="5" y="42"/>
                  </a:lnTo>
                  <a:lnTo>
                    <a:pt x="5" y="4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1" name="Freeform 282"/>
            <p:cNvSpPr>
              <a:spLocks/>
            </p:cNvSpPr>
            <p:nvPr/>
          </p:nvSpPr>
          <p:spPr bwMode="auto">
            <a:xfrm>
              <a:off x="656" y="3253"/>
              <a:ext cx="10" cy="6"/>
            </a:xfrm>
            <a:custGeom>
              <a:avLst/>
              <a:gdLst>
                <a:gd name="T0" fmla="*/ 1 w 10"/>
                <a:gd name="T1" fmla="*/ 5 h 6"/>
                <a:gd name="T2" fmla="*/ 2 w 10"/>
                <a:gd name="T3" fmla="*/ 5 h 6"/>
                <a:gd name="T4" fmla="*/ 3 w 10"/>
                <a:gd name="T5" fmla="*/ 4 h 6"/>
                <a:gd name="T6" fmla="*/ 4 w 10"/>
                <a:gd name="T7" fmla="*/ 3 h 6"/>
                <a:gd name="T8" fmla="*/ 5 w 10"/>
                <a:gd name="T9" fmla="*/ 3 h 6"/>
                <a:gd name="T10" fmla="*/ 6 w 10"/>
                <a:gd name="T11" fmla="*/ 2 h 6"/>
                <a:gd name="T12" fmla="*/ 7 w 10"/>
                <a:gd name="T13" fmla="*/ 2 h 6"/>
                <a:gd name="T14" fmla="*/ 8 w 10"/>
                <a:gd name="T15" fmla="*/ 2 h 6"/>
                <a:gd name="T16" fmla="*/ 9 w 10"/>
                <a:gd name="T17" fmla="*/ 1 h 6"/>
                <a:gd name="T18" fmla="*/ 9 w 10"/>
                <a:gd name="T19" fmla="*/ 1 h 6"/>
                <a:gd name="T20" fmla="*/ 9 w 10"/>
                <a:gd name="T21" fmla="*/ 1 h 6"/>
                <a:gd name="T22" fmla="*/ 9 w 10"/>
                <a:gd name="T23" fmla="*/ 1 h 6"/>
                <a:gd name="T24" fmla="*/ 9 w 10"/>
                <a:gd name="T25" fmla="*/ 0 h 6"/>
                <a:gd name="T26" fmla="*/ 9 w 10"/>
                <a:gd name="T27" fmla="*/ 0 h 6"/>
                <a:gd name="T28" fmla="*/ 9 w 10"/>
                <a:gd name="T29" fmla="*/ 0 h 6"/>
                <a:gd name="T30" fmla="*/ 8 w 10"/>
                <a:gd name="T31" fmla="*/ 0 h 6"/>
                <a:gd name="T32" fmla="*/ 7 w 10"/>
                <a:gd name="T33" fmla="*/ 0 h 6"/>
                <a:gd name="T34" fmla="*/ 6 w 10"/>
                <a:gd name="T35" fmla="*/ 0 h 6"/>
                <a:gd name="T36" fmla="*/ 5 w 10"/>
                <a:gd name="T37" fmla="*/ 0 h 6"/>
                <a:gd name="T38" fmla="*/ 4 w 10"/>
                <a:gd name="T39" fmla="*/ 1 h 6"/>
                <a:gd name="T40" fmla="*/ 3 w 10"/>
                <a:gd name="T41" fmla="*/ 1 h 6"/>
                <a:gd name="T42" fmla="*/ 2 w 10"/>
                <a:gd name="T43" fmla="*/ 1 h 6"/>
                <a:gd name="T44" fmla="*/ 1 w 10"/>
                <a:gd name="T45" fmla="*/ 1 h 6"/>
                <a:gd name="T46" fmla="*/ 0 w 10"/>
                <a:gd name="T47" fmla="*/ 2 h 6"/>
                <a:gd name="T48" fmla="*/ 0 w 10"/>
                <a:gd name="T49" fmla="*/ 2 h 6"/>
                <a:gd name="T50" fmla="*/ 0 w 10"/>
                <a:gd name="T51" fmla="*/ 2 h 6"/>
                <a:gd name="T52" fmla="*/ 0 w 10"/>
                <a:gd name="T53" fmla="*/ 2 h 6"/>
                <a:gd name="T54" fmla="*/ 0 w 10"/>
                <a:gd name="T55" fmla="*/ 3 h 6"/>
                <a:gd name="T56" fmla="*/ 0 w 10"/>
                <a:gd name="T57" fmla="*/ 3 h 6"/>
                <a:gd name="T58" fmla="*/ 0 w 10"/>
                <a:gd name="T59" fmla="*/ 3 h 6"/>
                <a:gd name="T60" fmla="*/ 1 w 10"/>
                <a:gd name="T61" fmla="*/ 3 h 6"/>
                <a:gd name="T62" fmla="*/ 1 w 10"/>
                <a:gd name="T63" fmla="*/ 3 h 6"/>
                <a:gd name="T64" fmla="*/ 1 w 10"/>
                <a:gd name="T65" fmla="*/ 5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
                <a:gd name="T100" fmla="*/ 0 h 6"/>
                <a:gd name="T101" fmla="*/ 10 w 10"/>
                <a:gd name="T102" fmla="*/ 6 h 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 h="6">
                  <a:moveTo>
                    <a:pt x="1" y="5"/>
                  </a:moveTo>
                  <a:lnTo>
                    <a:pt x="2" y="5"/>
                  </a:lnTo>
                  <a:lnTo>
                    <a:pt x="3" y="4"/>
                  </a:lnTo>
                  <a:lnTo>
                    <a:pt x="4" y="3"/>
                  </a:lnTo>
                  <a:lnTo>
                    <a:pt x="5" y="3"/>
                  </a:lnTo>
                  <a:lnTo>
                    <a:pt x="6" y="2"/>
                  </a:lnTo>
                  <a:lnTo>
                    <a:pt x="7" y="2"/>
                  </a:lnTo>
                  <a:lnTo>
                    <a:pt x="8" y="2"/>
                  </a:lnTo>
                  <a:lnTo>
                    <a:pt x="9" y="1"/>
                  </a:lnTo>
                  <a:lnTo>
                    <a:pt x="9" y="0"/>
                  </a:lnTo>
                  <a:lnTo>
                    <a:pt x="8" y="0"/>
                  </a:lnTo>
                  <a:lnTo>
                    <a:pt x="7" y="0"/>
                  </a:lnTo>
                  <a:lnTo>
                    <a:pt x="6" y="0"/>
                  </a:lnTo>
                  <a:lnTo>
                    <a:pt x="5" y="0"/>
                  </a:lnTo>
                  <a:lnTo>
                    <a:pt x="4" y="1"/>
                  </a:lnTo>
                  <a:lnTo>
                    <a:pt x="3" y="1"/>
                  </a:lnTo>
                  <a:lnTo>
                    <a:pt x="2" y="1"/>
                  </a:lnTo>
                  <a:lnTo>
                    <a:pt x="1" y="1"/>
                  </a:lnTo>
                  <a:lnTo>
                    <a:pt x="0" y="2"/>
                  </a:lnTo>
                  <a:lnTo>
                    <a:pt x="0" y="3"/>
                  </a:lnTo>
                  <a:lnTo>
                    <a:pt x="1" y="3"/>
                  </a:lnTo>
                  <a:lnTo>
                    <a:pt x="1" y="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2" name="Freeform 283"/>
            <p:cNvSpPr>
              <a:spLocks/>
            </p:cNvSpPr>
            <p:nvPr/>
          </p:nvSpPr>
          <p:spPr bwMode="auto">
            <a:xfrm>
              <a:off x="673" y="3166"/>
              <a:ext cx="26" cy="55"/>
            </a:xfrm>
            <a:custGeom>
              <a:avLst/>
              <a:gdLst>
                <a:gd name="T0" fmla="*/ 24 w 26"/>
                <a:gd name="T1" fmla="*/ 51 h 55"/>
                <a:gd name="T2" fmla="*/ 18 w 26"/>
                <a:gd name="T3" fmla="*/ 48 h 55"/>
                <a:gd name="T4" fmla="*/ 14 w 26"/>
                <a:gd name="T5" fmla="*/ 43 h 55"/>
                <a:gd name="T6" fmla="*/ 10 w 26"/>
                <a:gd name="T7" fmla="*/ 37 h 55"/>
                <a:gd name="T8" fmla="*/ 7 w 26"/>
                <a:gd name="T9" fmla="*/ 31 h 55"/>
                <a:gd name="T10" fmla="*/ 6 w 26"/>
                <a:gd name="T11" fmla="*/ 24 h 55"/>
                <a:gd name="T12" fmla="*/ 4 w 26"/>
                <a:gd name="T13" fmla="*/ 17 h 55"/>
                <a:gd name="T14" fmla="*/ 4 w 26"/>
                <a:gd name="T15" fmla="*/ 9 h 55"/>
                <a:gd name="T16" fmla="*/ 3 w 26"/>
                <a:gd name="T17" fmla="*/ 2 h 55"/>
                <a:gd name="T18" fmla="*/ 3 w 26"/>
                <a:gd name="T19" fmla="*/ 1 h 55"/>
                <a:gd name="T20" fmla="*/ 2 w 26"/>
                <a:gd name="T21" fmla="*/ 1 h 55"/>
                <a:gd name="T22" fmla="*/ 2 w 26"/>
                <a:gd name="T23" fmla="*/ 0 h 55"/>
                <a:gd name="T24" fmla="*/ 1 w 26"/>
                <a:gd name="T25" fmla="*/ 0 h 55"/>
                <a:gd name="T26" fmla="*/ 1 w 26"/>
                <a:gd name="T27" fmla="*/ 0 h 55"/>
                <a:gd name="T28" fmla="*/ 1 w 26"/>
                <a:gd name="T29" fmla="*/ 1 h 55"/>
                <a:gd name="T30" fmla="*/ 0 w 26"/>
                <a:gd name="T31" fmla="*/ 1 h 55"/>
                <a:gd name="T32" fmla="*/ 0 w 26"/>
                <a:gd name="T33" fmla="*/ 2 h 55"/>
                <a:gd name="T34" fmla="*/ 0 w 26"/>
                <a:gd name="T35" fmla="*/ 3 h 55"/>
                <a:gd name="T36" fmla="*/ 1 w 26"/>
                <a:gd name="T37" fmla="*/ 10 h 55"/>
                <a:gd name="T38" fmla="*/ 1 w 26"/>
                <a:gd name="T39" fmla="*/ 18 h 55"/>
                <a:gd name="T40" fmla="*/ 3 w 26"/>
                <a:gd name="T41" fmla="*/ 26 h 55"/>
                <a:gd name="T42" fmla="*/ 5 w 26"/>
                <a:gd name="T43" fmla="*/ 33 h 55"/>
                <a:gd name="T44" fmla="*/ 8 w 26"/>
                <a:gd name="T45" fmla="*/ 40 h 55"/>
                <a:gd name="T46" fmla="*/ 11 w 26"/>
                <a:gd name="T47" fmla="*/ 46 h 55"/>
                <a:gd name="T48" fmla="*/ 16 w 26"/>
                <a:gd name="T49" fmla="*/ 51 h 55"/>
                <a:gd name="T50" fmla="*/ 23 w 26"/>
                <a:gd name="T51" fmla="*/ 54 h 55"/>
                <a:gd name="T52" fmla="*/ 24 w 26"/>
                <a:gd name="T53" fmla="*/ 54 h 55"/>
                <a:gd name="T54" fmla="*/ 24 w 26"/>
                <a:gd name="T55" fmla="*/ 54 h 55"/>
                <a:gd name="T56" fmla="*/ 25 w 26"/>
                <a:gd name="T57" fmla="*/ 53 h 55"/>
                <a:gd name="T58" fmla="*/ 25 w 26"/>
                <a:gd name="T59" fmla="*/ 52 h 55"/>
                <a:gd name="T60" fmla="*/ 24 w 26"/>
                <a:gd name="T61" fmla="*/ 51 h 55"/>
                <a:gd name="T62" fmla="*/ 24 w 26"/>
                <a:gd name="T63" fmla="*/ 51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55"/>
                <a:gd name="T98" fmla="*/ 26 w 26"/>
                <a:gd name="T99" fmla="*/ 55 h 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55">
                  <a:moveTo>
                    <a:pt x="24" y="51"/>
                  </a:moveTo>
                  <a:lnTo>
                    <a:pt x="18" y="48"/>
                  </a:lnTo>
                  <a:lnTo>
                    <a:pt x="14" y="43"/>
                  </a:lnTo>
                  <a:lnTo>
                    <a:pt x="10" y="37"/>
                  </a:lnTo>
                  <a:lnTo>
                    <a:pt x="7" y="31"/>
                  </a:lnTo>
                  <a:lnTo>
                    <a:pt x="6" y="24"/>
                  </a:lnTo>
                  <a:lnTo>
                    <a:pt x="4" y="17"/>
                  </a:lnTo>
                  <a:lnTo>
                    <a:pt x="4" y="9"/>
                  </a:lnTo>
                  <a:lnTo>
                    <a:pt x="3" y="2"/>
                  </a:lnTo>
                  <a:lnTo>
                    <a:pt x="3" y="1"/>
                  </a:lnTo>
                  <a:lnTo>
                    <a:pt x="2" y="1"/>
                  </a:lnTo>
                  <a:lnTo>
                    <a:pt x="2" y="0"/>
                  </a:lnTo>
                  <a:lnTo>
                    <a:pt x="1" y="0"/>
                  </a:lnTo>
                  <a:lnTo>
                    <a:pt x="1" y="1"/>
                  </a:lnTo>
                  <a:lnTo>
                    <a:pt x="0" y="1"/>
                  </a:lnTo>
                  <a:lnTo>
                    <a:pt x="0" y="2"/>
                  </a:lnTo>
                  <a:lnTo>
                    <a:pt x="0" y="3"/>
                  </a:lnTo>
                  <a:lnTo>
                    <a:pt x="1" y="10"/>
                  </a:lnTo>
                  <a:lnTo>
                    <a:pt x="1" y="18"/>
                  </a:lnTo>
                  <a:lnTo>
                    <a:pt x="3" y="26"/>
                  </a:lnTo>
                  <a:lnTo>
                    <a:pt x="5" y="33"/>
                  </a:lnTo>
                  <a:lnTo>
                    <a:pt x="8" y="40"/>
                  </a:lnTo>
                  <a:lnTo>
                    <a:pt x="11" y="46"/>
                  </a:lnTo>
                  <a:lnTo>
                    <a:pt x="16" y="51"/>
                  </a:lnTo>
                  <a:lnTo>
                    <a:pt x="23" y="54"/>
                  </a:lnTo>
                  <a:lnTo>
                    <a:pt x="24" y="54"/>
                  </a:lnTo>
                  <a:lnTo>
                    <a:pt x="25" y="53"/>
                  </a:lnTo>
                  <a:lnTo>
                    <a:pt x="25" y="52"/>
                  </a:lnTo>
                  <a:lnTo>
                    <a:pt x="24" y="5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3" name="Freeform 284"/>
            <p:cNvSpPr>
              <a:spLocks/>
            </p:cNvSpPr>
            <p:nvPr/>
          </p:nvSpPr>
          <p:spPr bwMode="auto">
            <a:xfrm>
              <a:off x="699" y="2629"/>
              <a:ext cx="39" cy="30"/>
            </a:xfrm>
            <a:custGeom>
              <a:avLst/>
              <a:gdLst>
                <a:gd name="T0" fmla="*/ 5 w 39"/>
                <a:gd name="T1" fmla="*/ 1 h 30"/>
                <a:gd name="T2" fmla="*/ 5 w 39"/>
                <a:gd name="T3" fmla="*/ 4 h 30"/>
                <a:gd name="T4" fmla="*/ 5 w 39"/>
                <a:gd name="T5" fmla="*/ 9 h 30"/>
                <a:gd name="T6" fmla="*/ 5 w 39"/>
                <a:gd name="T7" fmla="*/ 13 h 30"/>
                <a:gd name="T8" fmla="*/ 5 w 39"/>
                <a:gd name="T9" fmla="*/ 16 h 30"/>
                <a:gd name="T10" fmla="*/ 6 w 39"/>
                <a:gd name="T11" fmla="*/ 22 h 30"/>
                <a:gd name="T12" fmla="*/ 6 w 39"/>
                <a:gd name="T13" fmla="*/ 23 h 30"/>
                <a:gd name="T14" fmla="*/ 10 w 39"/>
                <a:gd name="T15" fmla="*/ 25 h 30"/>
                <a:gd name="T16" fmla="*/ 17 w 39"/>
                <a:gd name="T17" fmla="*/ 28 h 30"/>
                <a:gd name="T18" fmla="*/ 23 w 39"/>
                <a:gd name="T19" fmla="*/ 29 h 30"/>
                <a:gd name="T20" fmla="*/ 30 w 39"/>
                <a:gd name="T21" fmla="*/ 29 h 30"/>
                <a:gd name="T22" fmla="*/ 37 w 39"/>
                <a:gd name="T23" fmla="*/ 27 h 30"/>
                <a:gd name="T24" fmla="*/ 38 w 39"/>
                <a:gd name="T25" fmla="*/ 26 h 30"/>
                <a:gd name="T26" fmla="*/ 38 w 39"/>
                <a:gd name="T27" fmla="*/ 25 h 30"/>
                <a:gd name="T28" fmla="*/ 36 w 39"/>
                <a:gd name="T29" fmla="*/ 24 h 30"/>
                <a:gd name="T30" fmla="*/ 31 w 39"/>
                <a:gd name="T31" fmla="*/ 25 h 30"/>
                <a:gd name="T32" fmla="*/ 26 w 39"/>
                <a:gd name="T33" fmla="*/ 26 h 30"/>
                <a:gd name="T34" fmla="*/ 21 w 39"/>
                <a:gd name="T35" fmla="*/ 25 h 30"/>
                <a:gd name="T36" fmla="*/ 16 w 39"/>
                <a:gd name="T37" fmla="*/ 24 h 30"/>
                <a:gd name="T38" fmla="*/ 9 w 39"/>
                <a:gd name="T39" fmla="*/ 22 h 30"/>
                <a:gd name="T40" fmla="*/ 9 w 39"/>
                <a:gd name="T41" fmla="*/ 16 h 30"/>
                <a:gd name="T42" fmla="*/ 9 w 39"/>
                <a:gd name="T43" fmla="*/ 13 h 30"/>
                <a:gd name="T44" fmla="*/ 9 w 39"/>
                <a:gd name="T45" fmla="*/ 10 h 30"/>
                <a:gd name="T46" fmla="*/ 9 w 39"/>
                <a:gd name="T47" fmla="*/ 7 h 30"/>
                <a:gd name="T48" fmla="*/ 8 w 39"/>
                <a:gd name="T49" fmla="*/ 1 h 30"/>
                <a:gd name="T50" fmla="*/ 7 w 39"/>
                <a:gd name="T51" fmla="*/ 0 h 30"/>
                <a:gd name="T52" fmla="*/ 6 w 39"/>
                <a:gd name="T53" fmla="*/ 0 h 30"/>
                <a:gd name="T54" fmla="*/ 2 w 39"/>
                <a:gd name="T55" fmla="*/ 6 h 30"/>
                <a:gd name="T56" fmla="*/ 2 w 39"/>
                <a:gd name="T57" fmla="*/ 4 h 30"/>
                <a:gd name="T58" fmla="*/ 2 w 39"/>
                <a:gd name="T59" fmla="*/ 3 h 30"/>
                <a:gd name="T60" fmla="*/ 2 w 39"/>
                <a:gd name="T61" fmla="*/ 1 h 30"/>
                <a:gd name="T62" fmla="*/ 1 w 39"/>
                <a:gd name="T63" fmla="*/ 1 h 30"/>
                <a:gd name="T64" fmla="*/ 0 w 39"/>
                <a:gd name="T65" fmla="*/ 2 h 30"/>
                <a:gd name="T66" fmla="*/ 1 w 39"/>
                <a:gd name="T67" fmla="*/ 3 h 30"/>
                <a:gd name="T68" fmla="*/ 2 w 39"/>
                <a:gd name="T69" fmla="*/ 4 h 30"/>
                <a:gd name="T70" fmla="*/ 2 w 39"/>
                <a:gd name="T71" fmla="*/ 4 h 30"/>
                <a:gd name="T72" fmla="*/ 6 w 39"/>
                <a:gd name="T73" fmla="*/ 3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
                <a:gd name="T112" fmla="*/ 0 h 30"/>
                <a:gd name="T113" fmla="*/ 39 w 39"/>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 h="30">
                  <a:moveTo>
                    <a:pt x="6" y="3"/>
                  </a:moveTo>
                  <a:lnTo>
                    <a:pt x="5" y="1"/>
                  </a:lnTo>
                  <a:lnTo>
                    <a:pt x="5" y="3"/>
                  </a:lnTo>
                  <a:lnTo>
                    <a:pt x="5" y="4"/>
                  </a:lnTo>
                  <a:lnTo>
                    <a:pt x="5" y="7"/>
                  </a:lnTo>
                  <a:lnTo>
                    <a:pt x="5" y="9"/>
                  </a:lnTo>
                  <a:lnTo>
                    <a:pt x="5" y="10"/>
                  </a:lnTo>
                  <a:lnTo>
                    <a:pt x="5" y="13"/>
                  </a:lnTo>
                  <a:lnTo>
                    <a:pt x="5" y="14"/>
                  </a:lnTo>
                  <a:lnTo>
                    <a:pt x="5" y="16"/>
                  </a:lnTo>
                  <a:lnTo>
                    <a:pt x="6" y="18"/>
                  </a:lnTo>
                  <a:lnTo>
                    <a:pt x="6" y="22"/>
                  </a:lnTo>
                  <a:lnTo>
                    <a:pt x="6" y="23"/>
                  </a:lnTo>
                  <a:lnTo>
                    <a:pt x="10" y="25"/>
                  </a:lnTo>
                  <a:lnTo>
                    <a:pt x="13" y="27"/>
                  </a:lnTo>
                  <a:lnTo>
                    <a:pt x="17" y="28"/>
                  </a:lnTo>
                  <a:lnTo>
                    <a:pt x="20" y="28"/>
                  </a:lnTo>
                  <a:lnTo>
                    <a:pt x="23" y="29"/>
                  </a:lnTo>
                  <a:lnTo>
                    <a:pt x="27" y="29"/>
                  </a:lnTo>
                  <a:lnTo>
                    <a:pt x="30" y="29"/>
                  </a:lnTo>
                  <a:lnTo>
                    <a:pt x="33" y="28"/>
                  </a:lnTo>
                  <a:lnTo>
                    <a:pt x="37" y="27"/>
                  </a:lnTo>
                  <a:lnTo>
                    <a:pt x="38" y="27"/>
                  </a:lnTo>
                  <a:lnTo>
                    <a:pt x="38" y="26"/>
                  </a:lnTo>
                  <a:lnTo>
                    <a:pt x="38" y="25"/>
                  </a:lnTo>
                  <a:lnTo>
                    <a:pt x="37" y="25"/>
                  </a:lnTo>
                  <a:lnTo>
                    <a:pt x="36" y="24"/>
                  </a:lnTo>
                  <a:lnTo>
                    <a:pt x="33" y="25"/>
                  </a:lnTo>
                  <a:lnTo>
                    <a:pt x="31" y="25"/>
                  </a:lnTo>
                  <a:lnTo>
                    <a:pt x="29" y="26"/>
                  </a:lnTo>
                  <a:lnTo>
                    <a:pt x="26" y="26"/>
                  </a:lnTo>
                  <a:lnTo>
                    <a:pt x="23" y="26"/>
                  </a:lnTo>
                  <a:lnTo>
                    <a:pt x="21" y="25"/>
                  </a:lnTo>
                  <a:lnTo>
                    <a:pt x="18" y="25"/>
                  </a:lnTo>
                  <a:lnTo>
                    <a:pt x="16" y="24"/>
                  </a:lnTo>
                  <a:lnTo>
                    <a:pt x="8" y="21"/>
                  </a:lnTo>
                  <a:lnTo>
                    <a:pt x="9" y="22"/>
                  </a:lnTo>
                  <a:lnTo>
                    <a:pt x="9" y="18"/>
                  </a:lnTo>
                  <a:lnTo>
                    <a:pt x="9" y="16"/>
                  </a:lnTo>
                  <a:lnTo>
                    <a:pt x="9" y="15"/>
                  </a:lnTo>
                  <a:lnTo>
                    <a:pt x="9" y="13"/>
                  </a:lnTo>
                  <a:lnTo>
                    <a:pt x="9" y="12"/>
                  </a:lnTo>
                  <a:lnTo>
                    <a:pt x="9" y="10"/>
                  </a:lnTo>
                  <a:lnTo>
                    <a:pt x="9" y="9"/>
                  </a:lnTo>
                  <a:lnTo>
                    <a:pt x="9" y="7"/>
                  </a:lnTo>
                  <a:lnTo>
                    <a:pt x="9" y="5"/>
                  </a:lnTo>
                  <a:lnTo>
                    <a:pt x="8" y="1"/>
                  </a:lnTo>
                  <a:lnTo>
                    <a:pt x="7" y="1"/>
                  </a:lnTo>
                  <a:lnTo>
                    <a:pt x="7" y="0"/>
                  </a:lnTo>
                  <a:lnTo>
                    <a:pt x="6" y="0"/>
                  </a:lnTo>
                  <a:lnTo>
                    <a:pt x="5" y="0"/>
                  </a:lnTo>
                  <a:lnTo>
                    <a:pt x="2" y="6"/>
                  </a:lnTo>
                  <a:lnTo>
                    <a:pt x="2" y="5"/>
                  </a:lnTo>
                  <a:lnTo>
                    <a:pt x="2" y="4"/>
                  </a:lnTo>
                  <a:lnTo>
                    <a:pt x="2" y="3"/>
                  </a:lnTo>
                  <a:lnTo>
                    <a:pt x="2" y="2"/>
                  </a:lnTo>
                  <a:lnTo>
                    <a:pt x="2" y="1"/>
                  </a:lnTo>
                  <a:lnTo>
                    <a:pt x="1" y="1"/>
                  </a:lnTo>
                  <a:lnTo>
                    <a:pt x="1" y="2"/>
                  </a:lnTo>
                  <a:lnTo>
                    <a:pt x="0" y="2"/>
                  </a:lnTo>
                  <a:lnTo>
                    <a:pt x="0" y="3"/>
                  </a:lnTo>
                  <a:lnTo>
                    <a:pt x="1" y="3"/>
                  </a:lnTo>
                  <a:lnTo>
                    <a:pt x="1" y="4"/>
                  </a:lnTo>
                  <a:lnTo>
                    <a:pt x="2" y="4"/>
                  </a:lnTo>
                  <a:lnTo>
                    <a:pt x="6"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4" name="Freeform 285"/>
            <p:cNvSpPr>
              <a:spLocks/>
            </p:cNvSpPr>
            <p:nvPr/>
          </p:nvSpPr>
          <p:spPr bwMode="auto">
            <a:xfrm>
              <a:off x="712" y="2626"/>
              <a:ext cx="26" cy="6"/>
            </a:xfrm>
            <a:custGeom>
              <a:avLst/>
              <a:gdLst>
                <a:gd name="T0" fmla="*/ 1 w 26"/>
                <a:gd name="T1" fmla="*/ 1 h 6"/>
                <a:gd name="T2" fmla="*/ 4 w 26"/>
                <a:gd name="T3" fmla="*/ 2 h 6"/>
                <a:gd name="T4" fmla="*/ 6 w 26"/>
                <a:gd name="T5" fmla="*/ 3 h 6"/>
                <a:gd name="T6" fmla="*/ 9 w 26"/>
                <a:gd name="T7" fmla="*/ 3 h 6"/>
                <a:gd name="T8" fmla="*/ 12 w 26"/>
                <a:gd name="T9" fmla="*/ 3 h 6"/>
                <a:gd name="T10" fmla="*/ 15 w 26"/>
                <a:gd name="T11" fmla="*/ 4 h 6"/>
                <a:gd name="T12" fmla="*/ 18 w 26"/>
                <a:gd name="T13" fmla="*/ 4 h 6"/>
                <a:gd name="T14" fmla="*/ 21 w 26"/>
                <a:gd name="T15" fmla="*/ 5 h 6"/>
                <a:gd name="T16" fmla="*/ 24 w 26"/>
                <a:gd name="T17" fmla="*/ 5 h 6"/>
                <a:gd name="T18" fmla="*/ 24 w 26"/>
                <a:gd name="T19" fmla="*/ 5 h 6"/>
                <a:gd name="T20" fmla="*/ 25 w 26"/>
                <a:gd name="T21" fmla="*/ 5 h 6"/>
                <a:gd name="T22" fmla="*/ 25 w 26"/>
                <a:gd name="T23" fmla="*/ 4 h 6"/>
                <a:gd name="T24" fmla="*/ 25 w 26"/>
                <a:gd name="T25" fmla="*/ 4 h 6"/>
                <a:gd name="T26" fmla="*/ 25 w 26"/>
                <a:gd name="T27" fmla="*/ 4 h 6"/>
                <a:gd name="T28" fmla="*/ 24 w 26"/>
                <a:gd name="T29" fmla="*/ 4 h 6"/>
                <a:gd name="T30" fmla="*/ 21 w 26"/>
                <a:gd name="T31" fmla="*/ 3 h 6"/>
                <a:gd name="T32" fmla="*/ 19 w 26"/>
                <a:gd name="T33" fmla="*/ 3 h 6"/>
                <a:gd name="T34" fmla="*/ 16 w 26"/>
                <a:gd name="T35" fmla="*/ 2 h 6"/>
                <a:gd name="T36" fmla="*/ 13 w 26"/>
                <a:gd name="T37" fmla="*/ 2 h 6"/>
                <a:gd name="T38" fmla="*/ 10 w 26"/>
                <a:gd name="T39" fmla="*/ 2 h 6"/>
                <a:gd name="T40" fmla="*/ 7 w 26"/>
                <a:gd name="T41" fmla="*/ 1 h 6"/>
                <a:gd name="T42" fmla="*/ 4 w 26"/>
                <a:gd name="T43" fmla="*/ 1 h 6"/>
                <a:gd name="T44" fmla="*/ 2 w 26"/>
                <a:gd name="T45" fmla="*/ 0 h 6"/>
                <a:gd name="T46" fmla="*/ 1 w 26"/>
                <a:gd name="T47" fmla="*/ 0 h 6"/>
                <a:gd name="T48" fmla="*/ 1 w 26"/>
                <a:gd name="T49" fmla="*/ 0 h 6"/>
                <a:gd name="T50" fmla="*/ 0 w 26"/>
                <a:gd name="T51" fmla="*/ 0 h 6"/>
                <a:gd name="T52" fmla="*/ 0 w 26"/>
                <a:gd name="T53" fmla="*/ 1 h 6"/>
                <a:gd name="T54" fmla="*/ 0 w 26"/>
                <a:gd name="T55" fmla="*/ 1 h 6"/>
                <a:gd name="T56" fmla="*/ 0 w 26"/>
                <a:gd name="T57" fmla="*/ 1 h 6"/>
                <a:gd name="T58" fmla="*/ 1 w 26"/>
                <a:gd name="T59" fmla="*/ 1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6"/>
                <a:gd name="T92" fmla="*/ 26 w 26"/>
                <a:gd name="T93" fmla="*/ 6 h 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6">
                  <a:moveTo>
                    <a:pt x="1" y="1"/>
                  </a:moveTo>
                  <a:lnTo>
                    <a:pt x="4" y="2"/>
                  </a:lnTo>
                  <a:lnTo>
                    <a:pt x="6" y="3"/>
                  </a:lnTo>
                  <a:lnTo>
                    <a:pt x="9" y="3"/>
                  </a:lnTo>
                  <a:lnTo>
                    <a:pt x="12" y="3"/>
                  </a:lnTo>
                  <a:lnTo>
                    <a:pt x="15" y="4"/>
                  </a:lnTo>
                  <a:lnTo>
                    <a:pt x="18" y="4"/>
                  </a:lnTo>
                  <a:lnTo>
                    <a:pt x="21" y="5"/>
                  </a:lnTo>
                  <a:lnTo>
                    <a:pt x="24" y="5"/>
                  </a:lnTo>
                  <a:lnTo>
                    <a:pt x="25" y="5"/>
                  </a:lnTo>
                  <a:lnTo>
                    <a:pt x="25" y="4"/>
                  </a:lnTo>
                  <a:lnTo>
                    <a:pt x="24" y="4"/>
                  </a:lnTo>
                  <a:lnTo>
                    <a:pt x="21" y="3"/>
                  </a:lnTo>
                  <a:lnTo>
                    <a:pt x="19" y="3"/>
                  </a:lnTo>
                  <a:lnTo>
                    <a:pt x="16" y="2"/>
                  </a:lnTo>
                  <a:lnTo>
                    <a:pt x="13" y="2"/>
                  </a:lnTo>
                  <a:lnTo>
                    <a:pt x="10" y="2"/>
                  </a:lnTo>
                  <a:lnTo>
                    <a:pt x="7" y="1"/>
                  </a:lnTo>
                  <a:lnTo>
                    <a:pt x="4" y="1"/>
                  </a:lnTo>
                  <a:lnTo>
                    <a:pt x="2" y="0"/>
                  </a:lnTo>
                  <a:lnTo>
                    <a:pt x="1" y="0"/>
                  </a:lnTo>
                  <a:lnTo>
                    <a:pt x="0" y="0"/>
                  </a:lnTo>
                  <a:lnTo>
                    <a:pt x="0" y="1"/>
                  </a:lnTo>
                  <a:lnTo>
                    <a:pt x="1"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5" name="Freeform 286"/>
            <p:cNvSpPr>
              <a:spLocks/>
            </p:cNvSpPr>
            <p:nvPr/>
          </p:nvSpPr>
          <p:spPr bwMode="auto">
            <a:xfrm>
              <a:off x="656" y="2563"/>
              <a:ext cx="99" cy="61"/>
            </a:xfrm>
            <a:custGeom>
              <a:avLst/>
              <a:gdLst>
                <a:gd name="T0" fmla="*/ 4 w 99"/>
                <a:gd name="T1" fmla="*/ 6 h 61"/>
                <a:gd name="T2" fmla="*/ 10 w 99"/>
                <a:gd name="T3" fmla="*/ 12 h 61"/>
                <a:gd name="T4" fmla="*/ 16 w 99"/>
                <a:gd name="T5" fmla="*/ 19 h 61"/>
                <a:gd name="T6" fmla="*/ 22 w 99"/>
                <a:gd name="T7" fmla="*/ 27 h 61"/>
                <a:gd name="T8" fmla="*/ 25 w 99"/>
                <a:gd name="T9" fmla="*/ 31 h 61"/>
                <a:gd name="T10" fmla="*/ 28 w 99"/>
                <a:gd name="T11" fmla="*/ 33 h 61"/>
                <a:gd name="T12" fmla="*/ 31 w 99"/>
                <a:gd name="T13" fmla="*/ 35 h 61"/>
                <a:gd name="T14" fmla="*/ 34 w 99"/>
                <a:gd name="T15" fmla="*/ 37 h 61"/>
                <a:gd name="T16" fmla="*/ 39 w 99"/>
                <a:gd name="T17" fmla="*/ 40 h 61"/>
                <a:gd name="T18" fmla="*/ 47 w 99"/>
                <a:gd name="T19" fmla="*/ 42 h 61"/>
                <a:gd name="T20" fmla="*/ 56 w 99"/>
                <a:gd name="T21" fmla="*/ 44 h 61"/>
                <a:gd name="T22" fmla="*/ 64 w 99"/>
                <a:gd name="T23" fmla="*/ 45 h 61"/>
                <a:gd name="T24" fmla="*/ 71 w 99"/>
                <a:gd name="T25" fmla="*/ 47 h 61"/>
                <a:gd name="T26" fmla="*/ 76 w 99"/>
                <a:gd name="T27" fmla="*/ 51 h 61"/>
                <a:gd name="T28" fmla="*/ 81 w 99"/>
                <a:gd name="T29" fmla="*/ 55 h 61"/>
                <a:gd name="T30" fmla="*/ 86 w 99"/>
                <a:gd name="T31" fmla="*/ 58 h 61"/>
                <a:gd name="T32" fmla="*/ 94 w 99"/>
                <a:gd name="T33" fmla="*/ 60 h 61"/>
                <a:gd name="T34" fmla="*/ 96 w 99"/>
                <a:gd name="T35" fmla="*/ 58 h 61"/>
                <a:gd name="T36" fmla="*/ 97 w 99"/>
                <a:gd name="T37" fmla="*/ 55 h 61"/>
                <a:gd name="T38" fmla="*/ 97 w 99"/>
                <a:gd name="T39" fmla="*/ 53 h 61"/>
                <a:gd name="T40" fmla="*/ 97 w 99"/>
                <a:gd name="T41" fmla="*/ 51 h 61"/>
                <a:gd name="T42" fmla="*/ 98 w 99"/>
                <a:gd name="T43" fmla="*/ 50 h 61"/>
                <a:gd name="T44" fmla="*/ 97 w 99"/>
                <a:gd name="T45" fmla="*/ 49 h 61"/>
                <a:gd name="T46" fmla="*/ 96 w 99"/>
                <a:gd name="T47" fmla="*/ 48 h 61"/>
                <a:gd name="T48" fmla="*/ 94 w 99"/>
                <a:gd name="T49" fmla="*/ 48 h 61"/>
                <a:gd name="T50" fmla="*/ 94 w 99"/>
                <a:gd name="T51" fmla="*/ 50 h 61"/>
                <a:gd name="T52" fmla="*/ 93 w 99"/>
                <a:gd name="T53" fmla="*/ 51 h 61"/>
                <a:gd name="T54" fmla="*/ 93 w 99"/>
                <a:gd name="T55" fmla="*/ 52 h 61"/>
                <a:gd name="T56" fmla="*/ 93 w 99"/>
                <a:gd name="T57" fmla="*/ 57 h 61"/>
                <a:gd name="T58" fmla="*/ 88 w 99"/>
                <a:gd name="T59" fmla="*/ 56 h 61"/>
                <a:gd name="T60" fmla="*/ 83 w 99"/>
                <a:gd name="T61" fmla="*/ 53 h 61"/>
                <a:gd name="T62" fmla="*/ 80 w 99"/>
                <a:gd name="T63" fmla="*/ 50 h 61"/>
                <a:gd name="T64" fmla="*/ 76 w 99"/>
                <a:gd name="T65" fmla="*/ 46 h 61"/>
                <a:gd name="T66" fmla="*/ 72 w 99"/>
                <a:gd name="T67" fmla="*/ 44 h 61"/>
                <a:gd name="T68" fmla="*/ 64 w 99"/>
                <a:gd name="T69" fmla="*/ 41 h 61"/>
                <a:gd name="T70" fmla="*/ 54 w 99"/>
                <a:gd name="T71" fmla="*/ 39 h 61"/>
                <a:gd name="T72" fmla="*/ 45 w 99"/>
                <a:gd name="T73" fmla="*/ 39 h 61"/>
                <a:gd name="T74" fmla="*/ 37 w 99"/>
                <a:gd name="T75" fmla="*/ 35 h 61"/>
                <a:gd name="T76" fmla="*/ 34 w 99"/>
                <a:gd name="T77" fmla="*/ 33 h 61"/>
                <a:gd name="T78" fmla="*/ 31 w 99"/>
                <a:gd name="T79" fmla="*/ 31 h 61"/>
                <a:gd name="T80" fmla="*/ 28 w 99"/>
                <a:gd name="T81" fmla="*/ 28 h 61"/>
                <a:gd name="T82" fmla="*/ 25 w 99"/>
                <a:gd name="T83" fmla="*/ 26 h 61"/>
                <a:gd name="T84" fmla="*/ 21 w 99"/>
                <a:gd name="T85" fmla="*/ 18 h 61"/>
                <a:gd name="T86" fmla="*/ 15 w 99"/>
                <a:gd name="T87" fmla="*/ 12 h 61"/>
                <a:gd name="T88" fmla="*/ 9 w 99"/>
                <a:gd name="T89" fmla="*/ 7 h 61"/>
                <a:gd name="T90" fmla="*/ 4 w 99"/>
                <a:gd name="T91" fmla="*/ 0 h 61"/>
                <a:gd name="T92" fmla="*/ 2 w 99"/>
                <a:gd name="T93" fmla="*/ 0 h 61"/>
                <a:gd name="T94" fmla="*/ 1 w 99"/>
                <a:gd name="T95" fmla="*/ 1 h 61"/>
                <a:gd name="T96" fmla="*/ 0 w 99"/>
                <a:gd name="T97" fmla="*/ 2 h 61"/>
                <a:gd name="T98" fmla="*/ 1 w 99"/>
                <a:gd name="T99" fmla="*/ 3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
                <a:gd name="T151" fmla="*/ 0 h 61"/>
                <a:gd name="T152" fmla="*/ 99 w 99"/>
                <a:gd name="T153" fmla="*/ 61 h 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 h="61">
                  <a:moveTo>
                    <a:pt x="1" y="3"/>
                  </a:moveTo>
                  <a:lnTo>
                    <a:pt x="4" y="6"/>
                  </a:lnTo>
                  <a:lnTo>
                    <a:pt x="7" y="9"/>
                  </a:lnTo>
                  <a:lnTo>
                    <a:pt x="10" y="12"/>
                  </a:lnTo>
                  <a:lnTo>
                    <a:pt x="13" y="15"/>
                  </a:lnTo>
                  <a:lnTo>
                    <a:pt x="16" y="19"/>
                  </a:lnTo>
                  <a:lnTo>
                    <a:pt x="18" y="22"/>
                  </a:lnTo>
                  <a:lnTo>
                    <a:pt x="22" y="27"/>
                  </a:lnTo>
                  <a:lnTo>
                    <a:pt x="25" y="30"/>
                  </a:lnTo>
                  <a:lnTo>
                    <a:pt x="25" y="31"/>
                  </a:lnTo>
                  <a:lnTo>
                    <a:pt x="26" y="33"/>
                  </a:lnTo>
                  <a:lnTo>
                    <a:pt x="28" y="33"/>
                  </a:lnTo>
                  <a:lnTo>
                    <a:pt x="29" y="34"/>
                  </a:lnTo>
                  <a:lnTo>
                    <a:pt x="31" y="35"/>
                  </a:lnTo>
                  <a:lnTo>
                    <a:pt x="33" y="36"/>
                  </a:lnTo>
                  <a:lnTo>
                    <a:pt x="34" y="37"/>
                  </a:lnTo>
                  <a:lnTo>
                    <a:pt x="35" y="38"/>
                  </a:lnTo>
                  <a:lnTo>
                    <a:pt x="39" y="40"/>
                  </a:lnTo>
                  <a:lnTo>
                    <a:pt x="44" y="41"/>
                  </a:lnTo>
                  <a:lnTo>
                    <a:pt x="47" y="42"/>
                  </a:lnTo>
                  <a:lnTo>
                    <a:pt x="52" y="43"/>
                  </a:lnTo>
                  <a:lnTo>
                    <a:pt x="56" y="44"/>
                  </a:lnTo>
                  <a:lnTo>
                    <a:pt x="60" y="44"/>
                  </a:lnTo>
                  <a:lnTo>
                    <a:pt x="64" y="45"/>
                  </a:lnTo>
                  <a:lnTo>
                    <a:pt x="68" y="46"/>
                  </a:lnTo>
                  <a:lnTo>
                    <a:pt x="71" y="47"/>
                  </a:lnTo>
                  <a:lnTo>
                    <a:pt x="74" y="49"/>
                  </a:lnTo>
                  <a:lnTo>
                    <a:pt x="76" y="51"/>
                  </a:lnTo>
                  <a:lnTo>
                    <a:pt x="79" y="53"/>
                  </a:lnTo>
                  <a:lnTo>
                    <a:pt x="81" y="55"/>
                  </a:lnTo>
                  <a:lnTo>
                    <a:pt x="83" y="57"/>
                  </a:lnTo>
                  <a:lnTo>
                    <a:pt x="86" y="58"/>
                  </a:lnTo>
                  <a:lnTo>
                    <a:pt x="89" y="60"/>
                  </a:lnTo>
                  <a:lnTo>
                    <a:pt x="94" y="60"/>
                  </a:lnTo>
                  <a:lnTo>
                    <a:pt x="95" y="59"/>
                  </a:lnTo>
                  <a:lnTo>
                    <a:pt x="96" y="58"/>
                  </a:lnTo>
                  <a:lnTo>
                    <a:pt x="97" y="56"/>
                  </a:lnTo>
                  <a:lnTo>
                    <a:pt x="97" y="55"/>
                  </a:lnTo>
                  <a:lnTo>
                    <a:pt x="97" y="54"/>
                  </a:lnTo>
                  <a:lnTo>
                    <a:pt x="97" y="53"/>
                  </a:lnTo>
                  <a:lnTo>
                    <a:pt x="97" y="52"/>
                  </a:lnTo>
                  <a:lnTo>
                    <a:pt x="97" y="51"/>
                  </a:lnTo>
                  <a:lnTo>
                    <a:pt x="98" y="50"/>
                  </a:lnTo>
                  <a:lnTo>
                    <a:pt x="98" y="49"/>
                  </a:lnTo>
                  <a:lnTo>
                    <a:pt x="97" y="49"/>
                  </a:lnTo>
                  <a:lnTo>
                    <a:pt x="97" y="48"/>
                  </a:lnTo>
                  <a:lnTo>
                    <a:pt x="96" y="48"/>
                  </a:lnTo>
                  <a:lnTo>
                    <a:pt x="95" y="48"/>
                  </a:lnTo>
                  <a:lnTo>
                    <a:pt x="94" y="48"/>
                  </a:lnTo>
                  <a:lnTo>
                    <a:pt x="94" y="49"/>
                  </a:lnTo>
                  <a:lnTo>
                    <a:pt x="94" y="50"/>
                  </a:lnTo>
                  <a:lnTo>
                    <a:pt x="93" y="50"/>
                  </a:lnTo>
                  <a:lnTo>
                    <a:pt x="93" y="51"/>
                  </a:lnTo>
                  <a:lnTo>
                    <a:pt x="93" y="52"/>
                  </a:lnTo>
                  <a:lnTo>
                    <a:pt x="93" y="53"/>
                  </a:lnTo>
                  <a:lnTo>
                    <a:pt x="93" y="57"/>
                  </a:lnTo>
                  <a:lnTo>
                    <a:pt x="94" y="56"/>
                  </a:lnTo>
                  <a:lnTo>
                    <a:pt x="88" y="56"/>
                  </a:lnTo>
                  <a:lnTo>
                    <a:pt x="86" y="54"/>
                  </a:lnTo>
                  <a:lnTo>
                    <a:pt x="83" y="53"/>
                  </a:lnTo>
                  <a:lnTo>
                    <a:pt x="82" y="51"/>
                  </a:lnTo>
                  <a:lnTo>
                    <a:pt x="80" y="50"/>
                  </a:lnTo>
                  <a:lnTo>
                    <a:pt x="78" y="48"/>
                  </a:lnTo>
                  <a:lnTo>
                    <a:pt x="76" y="46"/>
                  </a:lnTo>
                  <a:lnTo>
                    <a:pt x="74" y="45"/>
                  </a:lnTo>
                  <a:lnTo>
                    <a:pt x="72" y="44"/>
                  </a:lnTo>
                  <a:lnTo>
                    <a:pt x="68" y="42"/>
                  </a:lnTo>
                  <a:lnTo>
                    <a:pt x="64" y="41"/>
                  </a:lnTo>
                  <a:lnTo>
                    <a:pt x="59" y="40"/>
                  </a:lnTo>
                  <a:lnTo>
                    <a:pt x="54" y="39"/>
                  </a:lnTo>
                  <a:lnTo>
                    <a:pt x="50" y="39"/>
                  </a:lnTo>
                  <a:lnTo>
                    <a:pt x="45" y="39"/>
                  </a:lnTo>
                  <a:lnTo>
                    <a:pt x="42" y="37"/>
                  </a:lnTo>
                  <a:lnTo>
                    <a:pt x="37" y="35"/>
                  </a:lnTo>
                  <a:lnTo>
                    <a:pt x="35" y="34"/>
                  </a:lnTo>
                  <a:lnTo>
                    <a:pt x="34" y="33"/>
                  </a:lnTo>
                  <a:lnTo>
                    <a:pt x="33" y="32"/>
                  </a:lnTo>
                  <a:lnTo>
                    <a:pt x="31" y="31"/>
                  </a:lnTo>
                  <a:lnTo>
                    <a:pt x="29" y="30"/>
                  </a:lnTo>
                  <a:lnTo>
                    <a:pt x="28" y="28"/>
                  </a:lnTo>
                  <a:lnTo>
                    <a:pt x="26" y="27"/>
                  </a:lnTo>
                  <a:lnTo>
                    <a:pt x="25" y="26"/>
                  </a:lnTo>
                  <a:lnTo>
                    <a:pt x="24" y="22"/>
                  </a:lnTo>
                  <a:lnTo>
                    <a:pt x="21" y="18"/>
                  </a:lnTo>
                  <a:lnTo>
                    <a:pt x="18" y="15"/>
                  </a:lnTo>
                  <a:lnTo>
                    <a:pt x="15" y="12"/>
                  </a:lnTo>
                  <a:lnTo>
                    <a:pt x="12" y="9"/>
                  </a:lnTo>
                  <a:lnTo>
                    <a:pt x="9" y="7"/>
                  </a:lnTo>
                  <a:lnTo>
                    <a:pt x="6" y="3"/>
                  </a:lnTo>
                  <a:lnTo>
                    <a:pt x="4" y="0"/>
                  </a:lnTo>
                  <a:lnTo>
                    <a:pt x="3" y="0"/>
                  </a:lnTo>
                  <a:lnTo>
                    <a:pt x="2" y="0"/>
                  </a:lnTo>
                  <a:lnTo>
                    <a:pt x="1" y="0"/>
                  </a:lnTo>
                  <a:lnTo>
                    <a:pt x="1" y="1"/>
                  </a:lnTo>
                  <a:lnTo>
                    <a:pt x="0" y="1"/>
                  </a:lnTo>
                  <a:lnTo>
                    <a:pt x="0" y="2"/>
                  </a:lnTo>
                  <a:lnTo>
                    <a:pt x="0" y="3"/>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6" name="Freeform 287"/>
            <p:cNvSpPr>
              <a:spLocks/>
            </p:cNvSpPr>
            <p:nvPr/>
          </p:nvSpPr>
          <p:spPr bwMode="auto">
            <a:xfrm>
              <a:off x="704" y="2549"/>
              <a:ext cx="49" cy="7"/>
            </a:xfrm>
            <a:custGeom>
              <a:avLst/>
              <a:gdLst>
                <a:gd name="T0" fmla="*/ 2 w 49"/>
                <a:gd name="T1" fmla="*/ 3 h 7"/>
                <a:gd name="T2" fmla="*/ 7 w 49"/>
                <a:gd name="T3" fmla="*/ 2 h 7"/>
                <a:gd name="T4" fmla="*/ 12 w 49"/>
                <a:gd name="T5" fmla="*/ 2 h 7"/>
                <a:gd name="T6" fmla="*/ 18 w 49"/>
                <a:gd name="T7" fmla="*/ 2 h 7"/>
                <a:gd name="T8" fmla="*/ 23 w 49"/>
                <a:gd name="T9" fmla="*/ 3 h 7"/>
                <a:gd name="T10" fmla="*/ 29 w 49"/>
                <a:gd name="T11" fmla="*/ 4 h 7"/>
                <a:gd name="T12" fmla="*/ 35 w 49"/>
                <a:gd name="T13" fmla="*/ 5 h 7"/>
                <a:gd name="T14" fmla="*/ 41 w 49"/>
                <a:gd name="T15" fmla="*/ 6 h 7"/>
                <a:gd name="T16" fmla="*/ 46 w 49"/>
                <a:gd name="T17" fmla="*/ 6 h 7"/>
                <a:gd name="T18" fmla="*/ 47 w 49"/>
                <a:gd name="T19" fmla="*/ 6 h 7"/>
                <a:gd name="T20" fmla="*/ 47 w 49"/>
                <a:gd name="T21" fmla="*/ 6 h 7"/>
                <a:gd name="T22" fmla="*/ 48 w 49"/>
                <a:gd name="T23" fmla="*/ 6 h 7"/>
                <a:gd name="T24" fmla="*/ 48 w 49"/>
                <a:gd name="T25" fmla="*/ 5 h 7"/>
                <a:gd name="T26" fmla="*/ 48 w 49"/>
                <a:gd name="T27" fmla="*/ 5 h 7"/>
                <a:gd name="T28" fmla="*/ 48 w 49"/>
                <a:gd name="T29" fmla="*/ 5 h 7"/>
                <a:gd name="T30" fmla="*/ 47 w 49"/>
                <a:gd name="T31" fmla="*/ 5 h 7"/>
                <a:gd name="T32" fmla="*/ 46 w 49"/>
                <a:gd name="T33" fmla="*/ 4 h 7"/>
                <a:gd name="T34" fmla="*/ 41 w 49"/>
                <a:gd name="T35" fmla="*/ 4 h 7"/>
                <a:gd name="T36" fmla="*/ 35 w 49"/>
                <a:gd name="T37" fmla="*/ 3 h 7"/>
                <a:gd name="T38" fmla="*/ 29 w 49"/>
                <a:gd name="T39" fmla="*/ 2 h 7"/>
                <a:gd name="T40" fmla="*/ 23 w 49"/>
                <a:gd name="T41" fmla="*/ 1 h 7"/>
                <a:gd name="T42" fmla="*/ 17 w 49"/>
                <a:gd name="T43" fmla="*/ 0 h 7"/>
                <a:gd name="T44" fmla="*/ 12 w 49"/>
                <a:gd name="T45" fmla="*/ 0 h 7"/>
                <a:gd name="T46" fmla="*/ 6 w 49"/>
                <a:gd name="T47" fmla="*/ 0 h 7"/>
                <a:gd name="T48" fmla="*/ 1 w 49"/>
                <a:gd name="T49" fmla="*/ 2 h 7"/>
                <a:gd name="T50" fmla="*/ 0 w 49"/>
                <a:gd name="T51" fmla="*/ 2 h 7"/>
                <a:gd name="T52" fmla="*/ 0 w 49"/>
                <a:gd name="T53" fmla="*/ 3 h 7"/>
                <a:gd name="T54" fmla="*/ 0 w 49"/>
                <a:gd name="T55" fmla="*/ 3 h 7"/>
                <a:gd name="T56" fmla="*/ 0 w 49"/>
                <a:gd name="T57" fmla="*/ 3 h 7"/>
                <a:gd name="T58" fmla="*/ 1 w 49"/>
                <a:gd name="T59" fmla="*/ 3 h 7"/>
                <a:gd name="T60" fmla="*/ 2 w 49"/>
                <a:gd name="T61" fmla="*/ 3 h 7"/>
                <a:gd name="T62" fmla="*/ 2 w 49"/>
                <a:gd name="T63" fmla="*/ 3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
                <a:gd name="T97" fmla="*/ 0 h 7"/>
                <a:gd name="T98" fmla="*/ 49 w 49"/>
                <a:gd name="T99" fmla="*/ 7 h 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 h="7">
                  <a:moveTo>
                    <a:pt x="2" y="3"/>
                  </a:moveTo>
                  <a:lnTo>
                    <a:pt x="7" y="2"/>
                  </a:lnTo>
                  <a:lnTo>
                    <a:pt x="12" y="2"/>
                  </a:lnTo>
                  <a:lnTo>
                    <a:pt x="18" y="2"/>
                  </a:lnTo>
                  <a:lnTo>
                    <a:pt x="23" y="3"/>
                  </a:lnTo>
                  <a:lnTo>
                    <a:pt x="29" y="4"/>
                  </a:lnTo>
                  <a:lnTo>
                    <a:pt x="35" y="5"/>
                  </a:lnTo>
                  <a:lnTo>
                    <a:pt x="41" y="6"/>
                  </a:lnTo>
                  <a:lnTo>
                    <a:pt x="46" y="6"/>
                  </a:lnTo>
                  <a:lnTo>
                    <a:pt x="47" y="6"/>
                  </a:lnTo>
                  <a:lnTo>
                    <a:pt x="48" y="6"/>
                  </a:lnTo>
                  <a:lnTo>
                    <a:pt x="48" y="5"/>
                  </a:lnTo>
                  <a:lnTo>
                    <a:pt x="47" y="5"/>
                  </a:lnTo>
                  <a:lnTo>
                    <a:pt x="46" y="4"/>
                  </a:lnTo>
                  <a:lnTo>
                    <a:pt x="41" y="4"/>
                  </a:lnTo>
                  <a:lnTo>
                    <a:pt x="35" y="3"/>
                  </a:lnTo>
                  <a:lnTo>
                    <a:pt x="29" y="2"/>
                  </a:lnTo>
                  <a:lnTo>
                    <a:pt x="23" y="1"/>
                  </a:lnTo>
                  <a:lnTo>
                    <a:pt x="17" y="0"/>
                  </a:lnTo>
                  <a:lnTo>
                    <a:pt x="12" y="0"/>
                  </a:lnTo>
                  <a:lnTo>
                    <a:pt x="6" y="0"/>
                  </a:lnTo>
                  <a:lnTo>
                    <a:pt x="1" y="2"/>
                  </a:lnTo>
                  <a:lnTo>
                    <a:pt x="0" y="2"/>
                  </a:lnTo>
                  <a:lnTo>
                    <a:pt x="0" y="3"/>
                  </a:lnTo>
                  <a:lnTo>
                    <a:pt x="1" y="3"/>
                  </a:lnTo>
                  <a:lnTo>
                    <a:pt x="2"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7" name="Freeform 288"/>
            <p:cNvSpPr>
              <a:spLocks/>
            </p:cNvSpPr>
            <p:nvPr/>
          </p:nvSpPr>
          <p:spPr bwMode="auto">
            <a:xfrm>
              <a:off x="675" y="2480"/>
              <a:ext cx="89" cy="57"/>
            </a:xfrm>
            <a:custGeom>
              <a:avLst/>
              <a:gdLst>
                <a:gd name="T0" fmla="*/ 3 w 89"/>
                <a:gd name="T1" fmla="*/ 55 h 57"/>
                <a:gd name="T2" fmla="*/ 10 w 89"/>
                <a:gd name="T3" fmla="*/ 51 h 57"/>
                <a:gd name="T4" fmla="*/ 16 w 89"/>
                <a:gd name="T5" fmla="*/ 46 h 57"/>
                <a:gd name="T6" fmla="*/ 22 w 89"/>
                <a:gd name="T7" fmla="*/ 41 h 57"/>
                <a:gd name="T8" fmla="*/ 28 w 89"/>
                <a:gd name="T9" fmla="*/ 36 h 57"/>
                <a:gd name="T10" fmla="*/ 33 w 89"/>
                <a:gd name="T11" fmla="*/ 31 h 57"/>
                <a:gd name="T12" fmla="*/ 39 w 89"/>
                <a:gd name="T13" fmla="*/ 25 h 57"/>
                <a:gd name="T14" fmla="*/ 44 w 89"/>
                <a:gd name="T15" fmla="*/ 19 h 57"/>
                <a:gd name="T16" fmla="*/ 48 w 89"/>
                <a:gd name="T17" fmla="*/ 13 h 57"/>
                <a:gd name="T18" fmla="*/ 53 w 89"/>
                <a:gd name="T19" fmla="*/ 13 h 57"/>
                <a:gd name="T20" fmla="*/ 58 w 89"/>
                <a:gd name="T21" fmla="*/ 12 h 57"/>
                <a:gd name="T22" fmla="*/ 64 w 89"/>
                <a:gd name="T23" fmla="*/ 12 h 57"/>
                <a:gd name="T24" fmla="*/ 68 w 89"/>
                <a:gd name="T25" fmla="*/ 10 h 57"/>
                <a:gd name="T26" fmla="*/ 73 w 89"/>
                <a:gd name="T27" fmla="*/ 9 h 57"/>
                <a:gd name="T28" fmla="*/ 77 w 89"/>
                <a:gd name="T29" fmla="*/ 8 h 57"/>
                <a:gd name="T30" fmla="*/ 82 w 89"/>
                <a:gd name="T31" fmla="*/ 6 h 57"/>
                <a:gd name="T32" fmla="*/ 86 w 89"/>
                <a:gd name="T33" fmla="*/ 3 h 57"/>
                <a:gd name="T34" fmla="*/ 87 w 89"/>
                <a:gd name="T35" fmla="*/ 3 h 57"/>
                <a:gd name="T36" fmla="*/ 87 w 89"/>
                <a:gd name="T37" fmla="*/ 3 h 57"/>
                <a:gd name="T38" fmla="*/ 88 w 89"/>
                <a:gd name="T39" fmla="*/ 3 h 57"/>
                <a:gd name="T40" fmla="*/ 88 w 89"/>
                <a:gd name="T41" fmla="*/ 2 h 57"/>
                <a:gd name="T42" fmla="*/ 87 w 89"/>
                <a:gd name="T43" fmla="*/ 2 h 57"/>
                <a:gd name="T44" fmla="*/ 87 w 89"/>
                <a:gd name="T45" fmla="*/ 1 h 57"/>
                <a:gd name="T46" fmla="*/ 86 w 89"/>
                <a:gd name="T47" fmla="*/ 1 h 57"/>
                <a:gd name="T48" fmla="*/ 86 w 89"/>
                <a:gd name="T49" fmla="*/ 0 h 57"/>
                <a:gd name="T50" fmla="*/ 85 w 89"/>
                <a:gd name="T51" fmla="*/ 0 h 57"/>
                <a:gd name="T52" fmla="*/ 85 w 89"/>
                <a:gd name="T53" fmla="*/ 1 h 57"/>
                <a:gd name="T54" fmla="*/ 80 w 89"/>
                <a:gd name="T55" fmla="*/ 3 h 57"/>
                <a:gd name="T56" fmla="*/ 75 w 89"/>
                <a:gd name="T57" fmla="*/ 5 h 57"/>
                <a:gd name="T58" fmla="*/ 69 w 89"/>
                <a:gd name="T59" fmla="*/ 6 h 57"/>
                <a:gd name="T60" fmla="*/ 65 w 89"/>
                <a:gd name="T61" fmla="*/ 8 h 57"/>
                <a:gd name="T62" fmla="*/ 58 w 89"/>
                <a:gd name="T63" fmla="*/ 8 h 57"/>
                <a:gd name="T64" fmla="*/ 54 w 89"/>
                <a:gd name="T65" fmla="*/ 9 h 57"/>
                <a:gd name="T66" fmla="*/ 48 w 89"/>
                <a:gd name="T67" fmla="*/ 10 h 57"/>
                <a:gd name="T68" fmla="*/ 43 w 89"/>
                <a:gd name="T69" fmla="*/ 12 h 57"/>
                <a:gd name="T70" fmla="*/ 39 w 89"/>
                <a:gd name="T71" fmla="*/ 18 h 57"/>
                <a:gd name="T72" fmla="*/ 34 w 89"/>
                <a:gd name="T73" fmla="*/ 24 h 57"/>
                <a:gd name="T74" fmla="*/ 30 w 89"/>
                <a:gd name="T75" fmla="*/ 30 h 57"/>
                <a:gd name="T76" fmla="*/ 24 w 89"/>
                <a:gd name="T77" fmla="*/ 35 h 57"/>
                <a:gd name="T78" fmla="*/ 19 w 89"/>
                <a:gd name="T79" fmla="*/ 39 h 57"/>
                <a:gd name="T80" fmla="*/ 13 w 89"/>
                <a:gd name="T81" fmla="*/ 43 h 57"/>
                <a:gd name="T82" fmla="*/ 6 w 89"/>
                <a:gd name="T83" fmla="*/ 48 h 57"/>
                <a:gd name="T84" fmla="*/ 1 w 89"/>
                <a:gd name="T85" fmla="*/ 53 h 57"/>
                <a:gd name="T86" fmla="*/ 0 w 89"/>
                <a:gd name="T87" fmla="*/ 53 h 57"/>
                <a:gd name="T88" fmla="*/ 0 w 89"/>
                <a:gd name="T89" fmla="*/ 53 h 57"/>
                <a:gd name="T90" fmla="*/ 0 w 89"/>
                <a:gd name="T91" fmla="*/ 54 h 57"/>
                <a:gd name="T92" fmla="*/ 0 w 89"/>
                <a:gd name="T93" fmla="*/ 55 h 57"/>
                <a:gd name="T94" fmla="*/ 1 w 89"/>
                <a:gd name="T95" fmla="*/ 55 h 57"/>
                <a:gd name="T96" fmla="*/ 1 w 89"/>
                <a:gd name="T97" fmla="*/ 56 h 57"/>
                <a:gd name="T98" fmla="*/ 2 w 89"/>
                <a:gd name="T99" fmla="*/ 56 h 57"/>
                <a:gd name="T100" fmla="*/ 3 w 89"/>
                <a:gd name="T101" fmla="*/ 55 h 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
                <a:gd name="T154" fmla="*/ 0 h 57"/>
                <a:gd name="T155" fmla="*/ 89 w 89"/>
                <a:gd name="T156" fmla="*/ 57 h 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 h="57">
                  <a:moveTo>
                    <a:pt x="3" y="55"/>
                  </a:moveTo>
                  <a:lnTo>
                    <a:pt x="10" y="51"/>
                  </a:lnTo>
                  <a:lnTo>
                    <a:pt x="16" y="46"/>
                  </a:lnTo>
                  <a:lnTo>
                    <a:pt x="22" y="41"/>
                  </a:lnTo>
                  <a:lnTo>
                    <a:pt x="28" y="36"/>
                  </a:lnTo>
                  <a:lnTo>
                    <a:pt x="33" y="31"/>
                  </a:lnTo>
                  <a:lnTo>
                    <a:pt x="39" y="25"/>
                  </a:lnTo>
                  <a:lnTo>
                    <a:pt x="44" y="19"/>
                  </a:lnTo>
                  <a:lnTo>
                    <a:pt x="48" y="13"/>
                  </a:lnTo>
                  <a:lnTo>
                    <a:pt x="53" y="13"/>
                  </a:lnTo>
                  <a:lnTo>
                    <a:pt x="58" y="12"/>
                  </a:lnTo>
                  <a:lnTo>
                    <a:pt x="64" y="12"/>
                  </a:lnTo>
                  <a:lnTo>
                    <a:pt x="68" y="10"/>
                  </a:lnTo>
                  <a:lnTo>
                    <a:pt x="73" y="9"/>
                  </a:lnTo>
                  <a:lnTo>
                    <a:pt x="77" y="8"/>
                  </a:lnTo>
                  <a:lnTo>
                    <a:pt x="82" y="6"/>
                  </a:lnTo>
                  <a:lnTo>
                    <a:pt x="86" y="3"/>
                  </a:lnTo>
                  <a:lnTo>
                    <a:pt x="87" y="3"/>
                  </a:lnTo>
                  <a:lnTo>
                    <a:pt x="88" y="3"/>
                  </a:lnTo>
                  <a:lnTo>
                    <a:pt x="88" y="2"/>
                  </a:lnTo>
                  <a:lnTo>
                    <a:pt x="87" y="2"/>
                  </a:lnTo>
                  <a:lnTo>
                    <a:pt x="87" y="1"/>
                  </a:lnTo>
                  <a:lnTo>
                    <a:pt x="86" y="1"/>
                  </a:lnTo>
                  <a:lnTo>
                    <a:pt x="86" y="0"/>
                  </a:lnTo>
                  <a:lnTo>
                    <a:pt x="85" y="0"/>
                  </a:lnTo>
                  <a:lnTo>
                    <a:pt x="85" y="1"/>
                  </a:lnTo>
                  <a:lnTo>
                    <a:pt x="80" y="3"/>
                  </a:lnTo>
                  <a:lnTo>
                    <a:pt x="75" y="5"/>
                  </a:lnTo>
                  <a:lnTo>
                    <a:pt x="69" y="6"/>
                  </a:lnTo>
                  <a:lnTo>
                    <a:pt x="65" y="8"/>
                  </a:lnTo>
                  <a:lnTo>
                    <a:pt x="58" y="8"/>
                  </a:lnTo>
                  <a:lnTo>
                    <a:pt x="54" y="9"/>
                  </a:lnTo>
                  <a:lnTo>
                    <a:pt x="48" y="10"/>
                  </a:lnTo>
                  <a:lnTo>
                    <a:pt x="43" y="12"/>
                  </a:lnTo>
                  <a:lnTo>
                    <a:pt x="39" y="18"/>
                  </a:lnTo>
                  <a:lnTo>
                    <a:pt x="34" y="24"/>
                  </a:lnTo>
                  <a:lnTo>
                    <a:pt x="30" y="30"/>
                  </a:lnTo>
                  <a:lnTo>
                    <a:pt x="24" y="35"/>
                  </a:lnTo>
                  <a:lnTo>
                    <a:pt x="19" y="39"/>
                  </a:lnTo>
                  <a:lnTo>
                    <a:pt x="13" y="43"/>
                  </a:lnTo>
                  <a:lnTo>
                    <a:pt x="6" y="48"/>
                  </a:lnTo>
                  <a:lnTo>
                    <a:pt x="1" y="53"/>
                  </a:lnTo>
                  <a:lnTo>
                    <a:pt x="0" y="53"/>
                  </a:lnTo>
                  <a:lnTo>
                    <a:pt x="0" y="54"/>
                  </a:lnTo>
                  <a:lnTo>
                    <a:pt x="0" y="55"/>
                  </a:lnTo>
                  <a:lnTo>
                    <a:pt x="1" y="55"/>
                  </a:lnTo>
                  <a:lnTo>
                    <a:pt x="1" y="56"/>
                  </a:lnTo>
                  <a:lnTo>
                    <a:pt x="2" y="56"/>
                  </a:lnTo>
                  <a:lnTo>
                    <a:pt x="3" y="5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8" name="Freeform 289"/>
            <p:cNvSpPr>
              <a:spLocks/>
            </p:cNvSpPr>
            <p:nvPr/>
          </p:nvSpPr>
          <p:spPr bwMode="auto">
            <a:xfrm>
              <a:off x="708" y="2514"/>
              <a:ext cx="66" cy="4"/>
            </a:xfrm>
            <a:custGeom>
              <a:avLst/>
              <a:gdLst>
                <a:gd name="T0" fmla="*/ 2 w 66"/>
                <a:gd name="T1" fmla="*/ 1 h 4"/>
                <a:gd name="T2" fmla="*/ 10 w 66"/>
                <a:gd name="T3" fmla="*/ 2 h 4"/>
                <a:gd name="T4" fmla="*/ 17 w 66"/>
                <a:gd name="T5" fmla="*/ 2 h 4"/>
                <a:gd name="T6" fmla="*/ 25 w 66"/>
                <a:gd name="T7" fmla="*/ 3 h 4"/>
                <a:gd name="T8" fmla="*/ 33 w 66"/>
                <a:gd name="T9" fmla="*/ 3 h 4"/>
                <a:gd name="T10" fmla="*/ 42 w 66"/>
                <a:gd name="T11" fmla="*/ 3 h 4"/>
                <a:gd name="T12" fmla="*/ 49 w 66"/>
                <a:gd name="T13" fmla="*/ 3 h 4"/>
                <a:gd name="T14" fmla="*/ 57 w 66"/>
                <a:gd name="T15" fmla="*/ 2 h 4"/>
                <a:gd name="T16" fmla="*/ 64 w 66"/>
                <a:gd name="T17" fmla="*/ 1 h 4"/>
                <a:gd name="T18" fmla="*/ 65 w 66"/>
                <a:gd name="T19" fmla="*/ 1 h 4"/>
                <a:gd name="T20" fmla="*/ 65 w 66"/>
                <a:gd name="T21" fmla="*/ 1 h 4"/>
                <a:gd name="T22" fmla="*/ 65 w 66"/>
                <a:gd name="T23" fmla="*/ 0 h 4"/>
                <a:gd name="T24" fmla="*/ 65 w 66"/>
                <a:gd name="T25" fmla="*/ 0 h 4"/>
                <a:gd name="T26" fmla="*/ 64 w 66"/>
                <a:gd name="T27" fmla="*/ 0 h 4"/>
                <a:gd name="T28" fmla="*/ 64 w 66"/>
                <a:gd name="T29" fmla="*/ 0 h 4"/>
                <a:gd name="T30" fmla="*/ 63 w 66"/>
                <a:gd name="T31" fmla="*/ 0 h 4"/>
                <a:gd name="T32" fmla="*/ 62 w 66"/>
                <a:gd name="T33" fmla="*/ 0 h 4"/>
                <a:gd name="T34" fmla="*/ 55 w 66"/>
                <a:gd name="T35" fmla="*/ 1 h 4"/>
                <a:gd name="T36" fmla="*/ 48 w 66"/>
                <a:gd name="T37" fmla="*/ 2 h 4"/>
                <a:gd name="T38" fmla="*/ 40 w 66"/>
                <a:gd name="T39" fmla="*/ 2 h 4"/>
                <a:gd name="T40" fmla="*/ 33 w 66"/>
                <a:gd name="T41" fmla="*/ 2 h 4"/>
                <a:gd name="T42" fmla="*/ 24 w 66"/>
                <a:gd name="T43" fmla="*/ 2 h 4"/>
                <a:gd name="T44" fmla="*/ 16 w 66"/>
                <a:gd name="T45" fmla="*/ 1 h 4"/>
                <a:gd name="T46" fmla="*/ 9 w 66"/>
                <a:gd name="T47" fmla="*/ 1 h 4"/>
                <a:gd name="T48" fmla="*/ 2 w 66"/>
                <a:gd name="T49" fmla="*/ 0 h 4"/>
                <a:gd name="T50" fmla="*/ 1 w 66"/>
                <a:gd name="T51" fmla="*/ 0 h 4"/>
                <a:gd name="T52" fmla="*/ 0 w 66"/>
                <a:gd name="T53" fmla="*/ 0 h 4"/>
                <a:gd name="T54" fmla="*/ 0 w 66"/>
                <a:gd name="T55" fmla="*/ 0 h 4"/>
                <a:gd name="T56" fmla="*/ 0 w 66"/>
                <a:gd name="T57" fmla="*/ 1 h 4"/>
                <a:gd name="T58" fmla="*/ 0 w 66"/>
                <a:gd name="T59" fmla="*/ 1 h 4"/>
                <a:gd name="T60" fmla="*/ 1 w 66"/>
                <a:gd name="T61" fmla="*/ 1 h 4"/>
                <a:gd name="T62" fmla="*/ 2 w 66"/>
                <a:gd name="T63" fmla="*/ 1 h 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6"/>
                <a:gd name="T97" fmla="*/ 0 h 4"/>
                <a:gd name="T98" fmla="*/ 66 w 66"/>
                <a:gd name="T99" fmla="*/ 4 h 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6" h="4">
                  <a:moveTo>
                    <a:pt x="2" y="1"/>
                  </a:moveTo>
                  <a:lnTo>
                    <a:pt x="10" y="2"/>
                  </a:lnTo>
                  <a:lnTo>
                    <a:pt x="17" y="2"/>
                  </a:lnTo>
                  <a:lnTo>
                    <a:pt x="25" y="3"/>
                  </a:lnTo>
                  <a:lnTo>
                    <a:pt x="33" y="3"/>
                  </a:lnTo>
                  <a:lnTo>
                    <a:pt x="42" y="3"/>
                  </a:lnTo>
                  <a:lnTo>
                    <a:pt x="49" y="3"/>
                  </a:lnTo>
                  <a:lnTo>
                    <a:pt x="57" y="2"/>
                  </a:lnTo>
                  <a:lnTo>
                    <a:pt x="64" y="1"/>
                  </a:lnTo>
                  <a:lnTo>
                    <a:pt x="65" y="1"/>
                  </a:lnTo>
                  <a:lnTo>
                    <a:pt x="65" y="0"/>
                  </a:lnTo>
                  <a:lnTo>
                    <a:pt x="64" y="0"/>
                  </a:lnTo>
                  <a:lnTo>
                    <a:pt x="63" y="0"/>
                  </a:lnTo>
                  <a:lnTo>
                    <a:pt x="62" y="0"/>
                  </a:lnTo>
                  <a:lnTo>
                    <a:pt x="55" y="1"/>
                  </a:lnTo>
                  <a:lnTo>
                    <a:pt x="48" y="2"/>
                  </a:lnTo>
                  <a:lnTo>
                    <a:pt x="40" y="2"/>
                  </a:lnTo>
                  <a:lnTo>
                    <a:pt x="33" y="2"/>
                  </a:lnTo>
                  <a:lnTo>
                    <a:pt x="24" y="2"/>
                  </a:lnTo>
                  <a:lnTo>
                    <a:pt x="16" y="1"/>
                  </a:lnTo>
                  <a:lnTo>
                    <a:pt x="9" y="1"/>
                  </a:lnTo>
                  <a:lnTo>
                    <a:pt x="2" y="0"/>
                  </a:lnTo>
                  <a:lnTo>
                    <a:pt x="1" y="0"/>
                  </a:lnTo>
                  <a:lnTo>
                    <a:pt x="0" y="0"/>
                  </a:lnTo>
                  <a:lnTo>
                    <a:pt x="0" y="1"/>
                  </a:lnTo>
                  <a:lnTo>
                    <a:pt x="1" y="1"/>
                  </a:lnTo>
                  <a:lnTo>
                    <a:pt x="2" y="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69" name="Freeform 290"/>
            <p:cNvSpPr>
              <a:spLocks/>
            </p:cNvSpPr>
            <p:nvPr/>
          </p:nvSpPr>
          <p:spPr bwMode="auto">
            <a:xfrm>
              <a:off x="568" y="2705"/>
              <a:ext cx="98" cy="44"/>
            </a:xfrm>
            <a:custGeom>
              <a:avLst/>
              <a:gdLst>
                <a:gd name="T0" fmla="*/ 5 w 98"/>
                <a:gd name="T1" fmla="*/ 5 h 44"/>
                <a:gd name="T2" fmla="*/ 10 w 98"/>
                <a:gd name="T3" fmla="*/ 5 h 44"/>
                <a:gd name="T4" fmla="*/ 16 w 98"/>
                <a:gd name="T5" fmla="*/ 4 h 44"/>
                <a:gd name="T6" fmla="*/ 22 w 98"/>
                <a:gd name="T7" fmla="*/ 3 h 44"/>
                <a:gd name="T8" fmla="*/ 30 w 98"/>
                <a:gd name="T9" fmla="*/ 3 h 44"/>
                <a:gd name="T10" fmla="*/ 31 w 98"/>
                <a:gd name="T11" fmla="*/ 5 h 44"/>
                <a:gd name="T12" fmla="*/ 31 w 98"/>
                <a:gd name="T13" fmla="*/ 6 h 44"/>
                <a:gd name="T14" fmla="*/ 31 w 98"/>
                <a:gd name="T15" fmla="*/ 8 h 44"/>
                <a:gd name="T16" fmla="*/ 31 w 98"/>
                <a:gd name="T17" fmla="*/ 10 h 44"/>
                <a:gd name="T18" fmla="*/ 31 w 98"/>
                <a:gd name="T19" fmla="*/ 11 h 44"/>
                <a:gd name="T20" fmla="*/ 30 w 98"/>
                <a:gd name="T21" fmla="*/ 16 h 44"/>
                <a:gd name="T22" fmla="*/ 31 w 98"/>
                <a:gd name="T23" fmla="*/ 17 h 44"/>
                <a:gd name="T24" fmla="*/ 36 w 98"/>
                <a:gd name="T25" fmla="*/ 19 h 44"/>
                <a:gd name="T26" fmla="*/ 40 w 98"/>
                <a:gd name="T27" fmla="*/ 19 h 44"/>
                <a:gd name="T28" fmla="*/ 44 w 98"/>
                <a:gd name="T29" fmla="*/ 18 h 44"/>
                <a:gd name="T30" fmla="*/ 48 w 98"/>
                <a:gd name="T31" fmla="*/ 17 h 44"/>
                <a:gd name="T32" fmla="*/ 53 w 98"/>
                <a:gd name="T33" fmla="*/ 15 h 44"/>
                <a:gd name="T34" fmla="*/ 53 w 98"/>
                <a:gd name="T35" fmla="*/ 18 h 44"/>
                <a:gd name="T36" fmla="*/ 60 w 98"/>
                <a:gd name="T37" fmla="*/ 29 h 44"/>
                <a:gd name="T38" fmla="*/ 70 w 98"/>
                <a:gd name="T39" fmla="*/ 37 h 44"/>
                <a:gd name="T40" fmla="*/ 82 w 98"/>
                <a:gd name="T41" fmla="*/ 42 h 44"/>
                <a:gd name="T42" fmla="*/ 95 w 98"/>
                <a:gd name="T43" fmla="*/ 43 h 44"/>
                <a:gd name="T44" fmla="*/ 97 w 98"/>
                <a:gd name="T45" fmla="*/ 42 h 44"/>
                <a:gd name="T46" fmla="*/ 97 w 98"/>
                <a:gd name="T47" fmla="*/ 41 h 44"/>
                <a:gd name="T48" fmla="*/ 96 w 98"/>
                <a:gd name="T49" fmla="*/ 40 h 44"/>
                <a:gd name="T50" fmla="*/ 90 w 98"/>
                <a:gd name="T51" fmla="*/ 40 h 44"/>
                <a:gd name="T52" fmla="*/ 78 w 98"/>
                <a:gd name="T53" fmla="*/ 38 h 44"/>
                <a:gd name="T54" fmla="*/ 68 w 98"/>
                <a:gd name="T55" fmla="*/ 33 h 44"/>
                <a:gd name="T56" fmla="*/ 62 w 98"/>
                <a:gd name="T57" fmla="*/ 25 h 44"/>
                <a:gd name="T58" fmla="*/ 54 w 98"/>
                <a:gd name="T59" fmla="*/ 12 h 44"/>
                <a:gd name="T60" fmla="*/ 53 w 98"/>
                <a:gd name="T61" fmla="*/ 12 h 44"/>
                <a:gd name="T62" fmla="*/ 47 w 98"/>
                <a:gd name="T63" fmla="*/ 13 h 44"/>
                <a:gd name="T64" fmla="*/ 45 w 98"/>
                <a:gd name="T65" fmla="*/ 14 h 44"/>
                <a:gd name="T66" fmla="*/ 43 w 98"/>
                <a:gd name="T67" fmla="*/ 15 h 44"/>
                <a:gd name="T68" fmla="*/ 41 w 98"/>
                <a:gd name="T69" fmla="*/ 15 h 44"/>
                <a:gd name="T70" fmla="*/ 33 w 98"/>
                <a:gd name="T71" fmla="*/ 14 h 44"/>
                <a:gd name="T72" fmla="*/ 34 w 98"/>
                <a:gd name="T73" fmla="*/ 13 h 44"/>
                <a:gd name="T74" fmla="*/ 34 w 98"/>
                <a:gd name="T75" fmla="*/ 11 h 44"/>
                <a:gd name="T76" fmla="*/ 34 w 98"/>
                <a:gd name="T77" fmla="*/ 10 h 44"/>
                <a:gd name="T78" fmla="*/ 35 w 98"/>
                <a:gd name="T79" fmla="*/ 8 h 44"/>
                <a:gd name="T80" fmla="*/ 34 w 98"/>
                <a:gd name="T81" fmla="*/ 3 h 44"/>
                <a:gd name="T82" fmla="*/ 31 w 98"/>
                <a:gd name="T83" fmla="*/ 0 h 44"/>
                <a:gd name="T84" fmla="*/ 29 w 98"/>
                <a:gd name="T85" fmla="*/ 0 h 44"/>
                <a:gd name="T86" fmla="*/ 22 w 98"/>
                <a:gd name="T87" fmla="*/ 0 h 44"/>
                <a:gd name="T88" fmla="*/ 16 w 98"/>
                <a:gd name="T89" fmla="*/ 1 h 44"/>
                <a:gd name="T90" fmla="*/ 10 w 98"/>
                <a:gd name="T91" fmla="*/ 2 h 44"/>
                <a:gd name="T92" fmla="*/ 5 w 98"/>
                <a:gd name="T93" fmla="*/ 2 h 44"/>
                <a:gd name="T94" fmla="*/ 1 w 98"/>
                <a:gd name="T95" fmla="*/ 2 h 44"/>
                <a:gd name="T96" fmla="*/ 0 w 98"/>
                <a:gd name="T97" fmla="*/ 2 h 44"/>
                <a:gd name="T98" fmla="*/ 0 w 98"/>
                <a:gd name="T99" fmla="*/ 4 h 44"/>
                <a:gd name="T100" fmla="*/ 1 w 98"/>
                <a:gd name="T101" fmla="*/ 5 h 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
                <a:gd name="T154" fmla="*/ 0 h 44"/>
                <a:gd name="T155" fmla="*/ 98 w 98"/>
                <a:gd name="T156" fmla="*/ 44 h 4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 h="44">
                  <a:moveTo>
                    <a:pt x="2" y="5"/>
                  </a:moveTo>
                  <a:lnTo>
                    <a:pt x="5" y="5"/>
                  </a:lnTo>
                  <a:lnTo>
                    <a:pt x="7" y="5"/>
                  </a:lnTo>
                  <a:lnTo>
                    <a:pt x="10" y="5"/>
                  </a:lnTo>
                  <a:lnTo>
                    <a:pt x="14" y="5"/>
                  </a:lnTo>
                  <a:lnTo>
                    <a:pt x="16" y="4"/>
                  </a:lnTo>
                  <a:lnTo>
                    <a:pt x="19" y="4"/>
                  </a:lnTo>
                  <a:lnTo>
                    <a:pt x="22" y="3"/>
                  </a:lnTo>
                  <a:lnTo>
                    <a:pt x="24" y="3"/>
                  </a:lnTo>
                  <a:lnTo>
                    <a:pt x="30" y="3"/>
                  </a:lnTo>
                  <a:lnTo>
                    <a:pt x="28" y="2"/>
                  </a:lnTo>
                  <a:lnTo>
                    <a:pt x="31" y="5"/>
                  </a:lnTo>
                  <a:lnTo>
                    <a:pt x="30" y="4"/>
                  </a:lnTo>
                  <a:lnTo>
                    <a:pt x="31" y="6"/>
                  </a:lnTo>
                  <a:lnTo>
                    <a:pt x="31" y="7"/>
                  </a:lnTo>
                  <a:lnTo>
                    <a:pt x="31" y="8"/>
                  </a:lnTo>
                  <a:lnTo>
                    <a:pt x="31" y="9"/>
                  </a:lnTo>
                  <a:lnTo>
                    <a:pt x="31" y="10"/>
                  </a:lnTo>
                  <a:lnTo>
                    <a:pt x="31" y="11"/>
                  </a:lnTo>
                  <a:lnTo>
                    <a:pt x="30" y="15"/>
                  </a:lnTo>
                  <a:lnTo>
                    <a:pt x="30" y="16"/>
                  </a:lnTo>
                  <a:lnTo>
                    <a:pt x="30" y="17"/>
                  </a:lnTo>
                  <a:lnTo>
                    <a:pt x="31" y="17"/>
                  </a:lnTo>
                  <a:lnTo>
                    <a:pt x="34" y="19"/>
                  </a:lnTo>
                  <a:lnTo>
                    <a:pt x="36" y="19"/>
                  </a:lnTo>
                  <a:lnTo>
                    <a:pt x="38" y="19"/>
                  </a:lnTo>
                  <a:lnTo>
                    <a:pt x="40" y="19"/>
                  </a:lnTo>
                  <a:lnTo>
                    <a:pt x="42" y="18"/>
                  </a:lnTo>
                  <a:lnTo>
                    <a:pt x="44" y="18"/>
                  </a:lnTo>
                  <a:lnTo>
                    <a:pt x="45" y="17"/>
                  </a:lnTo>
                  <a:lnTo>
                    <a:pt x="48" y="17"/>
                  </a:lnTo>
                  <a:lnTo>
                    <a:pt x="50" y="16"/>
                  </a:lnTo>
                  <a:lnTo>
                    <a:pt x="53" y="15"/>
                  </a:lnTo>
                  <a:lnTo>
                    <a:pt x="52" y="15"/>
                  </a:lnTo>
                  <a:lnTo>
                    <a:pt x="53" y="18"/>
                  </a:lnTo>
                  <a:lnTo>
                    <a:pt x="56" y="24"/>
                  </a:lnTo>
                  <a:lnTo>
                    <a:pt x="60" y="29"/>
                  </a:lnTo>
                  <a:lnTo>
                    <a:pt x="64" y="34"/>
                  </a:lnTo>
                  <a:lnTo>
                    <a:pt x="70" y="37"/>
                  </a:lnTo>
                  <a:lnTo>
                    <a:pt x="75" y="41"/>
                  </a:lnTo>
                  <a:lnTo>
                    <a:pt x="82" y="42"/>
                  </a:lnTo>
                  <a:lnTo>
                    <a:pt x="88" y="43"/>
                  </a:lnTo>
                  <a:lnTo>
                    <a:pt x="95" y="43"/>
                  </a:lnTo>
                  <a:lnTo>
                    <a:pt x="96" y="42"/>
                  </a:lnTo>
                  <a:lnTo>
                    <a:pt x="97" y="42"/>
                  </a:lnTo>
                  <a:lnTo>
                    <a:pt x="97" y="41"/>
                  </a:lnTo>
                  <a:lnTo>
                    <a:pt x="97" y="40"/>
                  </a:lnTo>
                  <a:lnTo>
                    <a:pt x="96" y="40"/>
                  </a:lnTo>
                  <a:lnTo>
                    <a:pt x="95" y="39"/>
                  </a:lnTo>
                  <a:lnTo>
                    <a:pt x="90" y="40"/>
                  </a:lnTo>
                  <a:lnTo>
                    <a:pt x="83" y="39"/>
                  </a:lnTo>
                  <a:lnTo>
                    <a:pt x="78" y="38"/>
                  </a:lnTo>
                  <a:lnTo>
                    <a:pt x="73" y="36"/>
                  </a:lnTo>
                  <a:lnTo>
                    <a:pt x="68" y="33"/>
                  </a:lnTo>
                  <a:lnTo>
                    <a:pt x="64" y="29"/>
                  </a:lnTo>
                  <a:lnTo>
                    <a:pt x="62" y="25"/>
                  </a:lnTo>
                  <a:lnTo>
                    <a:pt x="59" y="19"/>
                  </a:lnTo>
                  <a:lnTo>
                    <a:pt x="54" y="12"/>
                  </a:lnTo>
                  <a:lnTo>
                    <a:pt x="53" y="12"/>
                  </a:lnTo>
                  <a:lnTo>
                    <a:pt x="48" y="13"/>
                  </a:lnTo>
                  <a:lnTo>
                    <a:pt x="47" y="13"/>
                  </a:lnTo>
                  <a:lnTo>
                    <a:pt x="46" y="14"/>
                  </a:lnTo>
                  <a:lnTo>
                    <a:pt x="45" y="14"/>
                  </a:lnTo>
                  <a:lnTo>
                    <a:pt x="44" y="15"/>
                  </a:lnTo>
                  <a:lnTo>
                    <a:pt x="43" y="15"/>
                  </a:lnTo>
                  <a:lnTo>
                    <a:pt x="42" y="15"/>
                  </a:lnTo>
                  <a:lnTo>
                    <a:pt x="41" y="15"/>
                  </a:lnTo>
                  <a:lnTo>
                    <a:pt x="40" y="15"/>
                  </a:lnTo>
                  <a:lnTo>
                    <a:pt x="33" y="14"/>
                  </a:lnTo>
                  <a:lnTo>
                    <a:pt x="34" y="16"/>
                  </a:lnTo>
                  <a:lnTo>
                    <a:pt x="34" y="13"/>
                  </a:lnTo>
                  <a:lnTo>
                    <a:pt x="34" y="12"/>
                  </a:lnTo>
                  <a:lnTo>
                    <a:pt x="34" y="11"/>
                  </a:lnTo>
                  <a:lnTo>
                    <a:pt x="34" y="10"/>
                  </a:lnTo>
                  <a:lnTo>
                    <a:pt x="34" y="9"/>
                  </a:lnTo>
                  <a:lnTo>
                    <a:pt x="35" y="8"/>
                  </a:lnTo>
                  <a:lnTo>
                    <a:pt x="35" y="7"/>
                  </a:lnTo>
                  <a:lnTo>
                    <a:pt x="34" y="3"/>
                  </a:lnTo>
                  <a:lnTo>
                    <a:pt x="34" y="2"/>
                  </a:lnTo>
                  <a:lnTo>
                    <a:pt x="31" y="0"/>
                  </a:lnTo>
                  <a:lnTo>
                    <a:pt x="30" y="0"/>
                  </a:lnTo>
                  <a:lnTo>
                    <a:pt x="29" y="0"/>
                  </a:lnTo>
                  <a:lnTo>
                    <a:pt x="24" y="0"/>
                  </a:lnTo>
                  <a:lnTo>
                    <a:pt x="22" y="0"/>
                  </a:lnTo>
                  <a:lnTo>
                    <a:pt x="19" y="1"/>
                  </a:lnTo>
                  <a:lnTo>
                    <a:pt x="16" y="1"/>
                  </a:lnTo>
                  <a:lnTo>
                    <a:pt x="13" y="1"/>
                  </a:lnTo>
                  <a:lnTo>
                    <a:pt x="10" y="2"/>
                  </a:lnTo>
                  <a:lnTo>
                    <a:pt x="7" y="2"/>
                  </a:lnTo>
                  <a:lnTo>
                    <a:pt x="5" y="2"/>
                  </a:lnTo>
                  <a:lnTo>
                    <a:pt x="2" y="2"/>
                  </a:lnTo>
                  <a:lnTo>
                    <a:pt x="1" y="2"/>
                  </a:lnTo>
                  <a:lnTo>
                    <a:pt x="0" y="2"/>
                  </a:lnTo>
                  <a:lnTo>
                    <a:pt x="0" y="3"/>
                  </a:lnTo>
                  <a:lnTo>
                    <a:pt x="0" y="4"/>
                  </a:lnTo>
                  <a:lnTo>
                    <a:pt x="0" y="5"/>
                  </a:lnTo>
                  <a:lnTo>
                    <a:pt x="1" y="5"/>
                  </a:lnTo>
                  <a:lnTo>
                    <a:pt x="2" y="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0" name="Freeform 291"/>
            <p:cNvSpPr>
              <a:spLocks/>
            </p:cNvSpPr>
            <p:nvPr/>
          </p:nvSpPr>
          <p:spPr bwMode="auto">
            <a:xfrm>
              <a:off x="633" y="2733"/>
              <a:ext cx="66" cy="16"/>
            </a:xfrm>
            <a:custGeom>
              <a:avLst/>
              <a:gdLst>
                <a:gd name="T0" fmla="*/ 4 w 66"/>
                <a:gd name="T1" fmla="*/ 5 h 16"/>
                <a:gd name="T2" fmla="*/ 10 w 66"/>
                <a:gd name="T3" fmla="*/ 7 h 16"/>
                <a:gd name="T4" fmla="*/ 16 w 66"/>
                <a:gd name="T5" fmla="*/ 7 h 16"/>
                <a:gd name="T6" fmla="*/ 23 w 66"/>
                <a:gd name="T7" fmla="*/ 5 h 16"/>
                <a:gd name="T8" fmla="*/ 29 w 66"/>
                <a:gd name="T9" fmla="*/ 4 h 16"/>
                <a:gd name="T10" fmla="*/ 36 w 66"/>
                <a:gd name="T11" fmla="*/ 5 h 16"/>
                <a:gd name="T12" fmla="*/ 42 w 66"/>
                <a:gd name="T13" fmla="*/ 6 h 16"/>
                <a:gd name="T14" fmla="*/ 49 w 66"/>
                <a:gd name="T15" fmla="*/ 8 h 16"/>
                <a:gd name="T16" fmla="*/ 55 w 66"/>
                <a:gd name="T17" fmla="*/ 8 h 16"/>
                <a:gd name="T18" fmla="*/ 56 w 66"/>
                <a:gd name="T19" fmla="*/ 10 h 16"/>
                <a:gd name="T20" fmla="*/ 62 w 66"/>
                <a:gd name="T21" fmla="*/ 14 h 16"/>
                <a:gd name="T22" fmla="*/ 62 w 66"/>
                <a:gd name="T23" fmla="*/ 14 h 16"/>
                <a:gd name="T24" fmla="*/ 62 w 66"/>
                <a:gd name="T25" fmla="*/ 14 h 16"/>
                <a:gd name="T26" fmla="*/ 63 w 66"/>
                <a:gd name="T27" fmla="*/ 14 h 16"/>
                <a:gd name="T28" fmla="*/ 64 w 66"/>
                <a:gd name="T29" fmla="*/ 13 h 16"/>
                <a:gd name="T30" fmla="*/ 64 w 66"/>
                <a:gd name="T31" fmla="*/ 12 h 16"/>
                <a:gd name="T32" fmla="*/ 62 w 66"/>
                <a:gd name="T33" fmla="*/ 11 h 16"/>
                <a:gd name="T34" fmla="*/ 61 w 66"/>
                <a:gd name="T35" fmla="*/ 10 h 16"/>
                <a:gd name="T36" fmla="*/ 58 w 66"/>
                <a:gd name="T37" fmla="*/ 8 h 16"/>
                <a:gd name="T38" fmla="*/ 57 w 66"/>
                <a:gd name="T39" fmla="*/ 7 h 16"/>
                <a:gd name="T40" fmla="*/ 55 w 66"/>
                <a:gd name="T41" fmla="*/ 6 h 16"/>
                <a:gd name="T42" fmla="*/ 55 w 66"/>
                <a:gd name="T43" fmla="*/ 5 h 16"/>
                <a:gd name="T44" fmla="*/ 53 w 66"/>
                <a:gd name="T45" fmla="*/ 5 h 16"/>
                <a:gd name="T46" fmla="*/ 51 w 66"/>
                <a:gd name="T47" fmla="*/ 5 h 16"/>
                <a:gd name="T48" fmla="*/ 47 w 66"/>
                <a:gd name="T49" fmla="*/ 5 h 16"/>
                <a:gd name="T50" fmla="*/ 41 w 66"/>
                <a:gd name="T51" fmla="*/ 3 h 16"/>
                <a:gd name="T52" fmla="*/ 32 w 66"/>
                <a:gd name="T53" fmla="*/ 1 h 16"/>
                <a:gd name="T54" fmla="*/ 23 w 66"/>
                <a:gd name="T55" fmla="*/ 1 h 16"/>
                <a:gd name="T56" fmla="*/ 17 w 66"/>
                <a:gd name="T57" fmla="*/ 4 h 16"/>
                <a:gd name="T58" fmla="*/ 13 w 66"/>
                <a:gd name="T59" fmla="*/ 4 h 16"/>
                <a:gd name="T60" fmla="*/ 9 w 66"/>
                <a:gd name="T61" fmla="*/ 5 h 16"/>
                <a:gd name="T62" fmla="*/ 5 w 66"/>
                <a:gd name="T63" fmla="*/ 4 h 16"/>
                <a:gd name="T64" fmla="*/ 3 w 66"/>
                <a:gd name="T65" fmla="*/ 3 h 16"/>
                <a:gd name="T66" fmla="*/ 3 w 66"/>
                <a:gd name="T67" fmla="*/ 2 h 16"/>
                <a:gd name="T68" fmla="*/ 1 w 66"/>
                <a:gd name="T69" fmla="*/ 2 h 16"/>
                <a:gd name="T70" fmla="*/ 0 w 66"/>
                <a:gd name="T71" fmla="*/ 4 h 16"/>
                <a:gd name="T72" fmla="*/ 2 w 66"/>
                <a:gd name="T73" fmla="*/ 4 h 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
                <a:gd name="T112" fmla="*/ 0 h 16"/>
                <a:gd name="T113" fmla="*/ 66 w 66"/>
                <a:gd name="T114" fmla="*/ 16 h 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 h="16">
                  <a:moveTo>
                    <a:pt x="2" y="4"/>
                  </a:moveTo>
                  <a:lnTo>
                    <a:pt x="4" y="5"/>
                  </a:lnTo>
                  <a:lnTo>
                    <a:pt x="7" y="6"/>
                  </a:lnTo>
                  <a:lnTo>
                    <a:pt x="10" y="7"/>
                  </a:lnTo>
                  <a:lnTo>
                    <a:pt x="14" y="7"/>
                  </a:lnTo>
                  <a:lnTo>
                    <a:pt x="16" y="7"/>
                  </a:lnTo>
                  <a:lnTo>
                    <a:pt x="20" y="6"/>
                  </a:lnTo>
                  <a:lnTo>
                    <a:pt x="23" y="5"/>
                  </a:lnTo>
                  <a:lnTo>
                    <a:pt x="26" y="5"/>
                  </a:lnTo>
                  <a:lnTo>
                    <a:pt x="29" y="4"/>
                  </a:lnTo>
                  <a:lnTo>
                    <a:pt x="33" y="4"/>
                  </a:lnTo>
                  <a:lnTo>
                    <a:pt x="36" y="5"/>
                  </a:lnTo>
                  <a:lnTo>
                    <a:pt x="39" y="5"/>
                  </a:lnTo>
                  <a:lnTo>
                    <a:pt x="42" y="6"/>
                  </a:lnTo>
                  <a:lnTo>
                    <a:pt x="46" y="7"/>
                  </a:lnTo>
                  <a:lnTo>
                    <a:pt x="49" y="8"/>
                  </a:lnTo>
                  <a:lnTo>
                    <a:pt x="53" y="8"/>
                  </a:lnTo>
                  <a:lnTo>
                    <a:pt x="55" y="8"/>
                  </a:lnTo>
                  <a:lnTo>
                    <a:pt x="54" y="8"/>
                  </a:lnTo>
                  <a:lnTo>
                    <a:pt x="56" y="10"/>
                  </a:lnTo>
                  <a:lnTo>
                    <a:pt x="62" y="15"/>
                  </a:lnTo>
                  <a:lnTo>
                    <a:pt x="62" y="14"/>
                  </a:lnTo>
                  <a:lnTo>
                    <a:pt x="63" y="14"/>
                  </a:lnTo>
                  <a:lnTo>
                    <a:pt x="64" y="14"/>
                  </a:lnTo>
                  <a:lnTo>
                    <a:pt x="64" y="13"/>
                  </a:lnTo>
                  <a:lnTo>
                    <a:pt x="65" y="13"/>
                  </a:lnTo>
                  <a:lnTo>
                    <a:pt x="64" y="12"/>
                  </a:lnTo>
                  <a:lnTo>
                    <a:pt x="63" y="11"/>
                  </a:lnTo>
                  <a:lnTo>
                    <a:pt x="62" y="11"/>
                  </a:lnTo>
                  <a:lnTo>
                    <a:pt x="62" y="10"/>
                  </a:lnTo>
                  <a:lnTo>
                    <a:pt x="61" y="10"/>
                  </a:lnTo>
                  <a:lnTo>
                    <a:pt x="59" y="8"/>
                  </a:lnTo>
                  <a:lnTo>
                    <a:pt x="58" y="8"/>
                  </a:lnTo>
                  <a:lnTo>
                    <a:pt x="57" y="7"/>
                  </a:lnTo>
                  <a:lnTo>
                    <a:pt x="56" y="6"/>
                  </a:lnTo>
                  <a:lnTo>
                    <a:pt x="55" y="6"/>
                  </a:lnTo>
                  <a:lnTo>
                    <a:pt x="55" y="5"/>
                  </a:lnTo>
                  <a:lnTo>
                    <a:pt x="54" y="5"/>
                  </a:lnTo>
                  <a:lnTo>
                    <a:pt x="53" y="5"/>
                  </a:lnTo>
                  <a:lnTo>
                    <a:pt x="52" y="5"/>
                  </a:lnTo>
                  <a:lnTo>
                    <a:pt x="51" y="5"/>
                  </a:lnTo>
                  <a:lnTo>
                    <a:pt x="49" y="5"/>
                  </a:lnTo>
                  <a:lnTo>
                    <a:pt x="47" y="5"/>
                  </a:lnTo>
                  <a:lnTo>
                    <a:pt x="44" y="4"/>
                  </a:lnTo>
                  <a:lnTo>
                    <a:pt x="41" y="3"/>
                  </a:lnTo>
                  <a:lnTo>
                    <a:pt x="36" y="2"/>
                  </a:lnTo>
                  <a:lnTo>
                    <a:pt x="32" y="1"/>
                  </a:lnTo>
                  <a:lnTo>
                    <a:pt x="28" y="0"/>
                  </a:lnTo>
                  <a:lnTo>
                    <a:pt x="23" y="1"/>
                  </a:lnTo>
                  <a:lnTo>
                    <a:pt x="20" y="2"/>
                  </a:lnTo>
                  <a:lnTo>
                    <a:pt x="17" y="4"/>
                  </a:lnTo>
                  <a:lnTo>
                    <a:pt x="15" y="4"/>
                  </a:lnTo>
                  <a:lnTo>
                    <a:pt x="13" y="4"/>
                  </a:lnTo>
                  <a:lnTo>
                    <a:pt x="10" y="5"/>
                  </a:lnTo>
                  <a:lnTo>
                    <a:pt x="9" y="5"/>
                  </a:lnTo>
                  <a:lnTo>
                    <a:pt x="7" y="4"/>
                  </a:lnTo>
                  <a:lnTo>
                    <a:pt x="5" y="4"/>
                  </a:lnTo>
                  <a:lnTo>
                    <a:pt x="4" y="3"/>
                  </a:lnTo>
                  <a:lnTo>
                    <a:pt x="3" y="3"/>
                  </a:lnTo>
                  <a:lnTo>
                    <a:pt x="3" y="2"/>
                  </a:lnTo>
                  <a:lnTo>
                    <a:pt x="2" y="2"/>
                  </a:lnTo>
                  <a:lnTo>
                    <a:pt x="1" y="2"/>
                  </a:lnTo>
                  <a:lnTo>
                    <a:pt x="1" y="3"/>
                  </a:lnTo>
                  <a:lnTo>
                    <a:pt x="0" y="4"/>
                  </a:lnTo>
                  <a:lnTo>
                    <a:pt x="1" y="4"/>
                  </a:lnTo>
                  <a:lnTo>
                    <a:pt x="2" y="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1" name="Freeform 292"/>
            <p:cNvSpPr>
              <a:spLocks/>
            </p:cNvSpPr>
            <p:nvPr/>
          </p:nvSpPr>
          <p:spPr bwMode="auto">
            <a:xfrm>
              <a:off x="475" y="3094"/>
              <a:ext cx="62" cy="32"/>
            </a:xfrm>
            <a:custGeom>
              <a:avLst/>
              <a:gdLst>
                <a:gd name="T0" fmla="*/ 5 w 62"/>
                <a:gd name="T1" fmla="*/ 29 h 32"/>
                <a:gd name="T2" fmla="*/ 9 w 62"/>
                <a:gd name="T3" fmla="*/ 26 h 32"/>
                <a:gd name="T4" fmla="*/ 11 w 62"/>
                <a:gd name="T5" fmla="*/ 20 h 32"/>
                <a:gd name="T6" fmla="*/ 13 w 62"/>
                <a:gd name="T7" fmla="*/ 14 h 32"/>
                <a:gd name="T8" fmla="*/ 15 w 62"/>
                <a:gd name="T9" fmla="*/ 11 h 32"/>
                <a:gd name="T10" fmla="*/ 16 w 62"/>
                <a:gd name="T11" fmla="*/ 14 h 32"/>
                <a:gd name="T12" fmla="*/ 18 w 62"/>
                <a:gd name="T13" fmla="*/ 15 h 32"/>
                <a:gd name="T14" fmla="*/ 20 w 62"/>
                <a:gd name="T15" fmla="*/ 17 h 32"/>
                <a:gd name="T16" fmla="*/ 22 w 62"/>
                <a:gd name="T17" fmla="*/ 18 h 32"/>
                <a:gd name="T18" fmla="*/ 25 w 62"/>
                <a:gd name="T19" fmla="*/ 19 h 32"/>
                <a:gd name="T20" fmla="*/ 28 w 62"/>
                <a:gd name="T21" fmla="*/ 20 h 32"/>
                <a:gd name="T22" fmla="*/ 33 w 62"/>
                <a:gd name="T23" fmla="*/ 17 h 32"/>
                <a:gd name="T24" fmla="*/ 36 w 62"/>
                <a:gd name="T25" fmla="*/ 15 h 32"/>
                <a:gd name="T26" fmla="*/ 39 w 62"/>
                <a:gd name="T27" fmla="*/ 13 h 32"/>
                <a:gd name="T28" fmla="*/ 41 w 62"/>
                <a:gd name="T29" fmla="*/ 11 h 32"/>
                <a:gd name="T30" fmla="*/ 44 w 62"/>
                <a:gd name="T31" fmla="*/ 7 h 32"/>
                <a:gd name="T32" fmla="*/ 45 w 62"/>
                <a:gd name="T33" fmla="*/ 7 h 32"/>
                <a:gd name="T34" fmla="*/ 46 w 62"/>
                <a:gd name="T35" fmla="*/ 8 h 32"/>
                <a:gd name="T36" fmla="*/ 49 w 62"/>
                <a:gd name="T37" fmla="*/ 8 h 32"/>
                <a:gd name="T38" fmla="*/ 51 w 62"/>
                <a:gd name="T39" fmla="*/ 8 h 32"/>
                <a:gd name="T40" fmla="*/ 52 w 62"/>
                <a:gd name="T41" fmla="*/ 7 h 32"/>
                <a:gd name="T42" fmla="*/ 54 w 62"/>
                <a:gd name="T43" fmla="*/ 6 h 32"/>
                <a:gd name="T44" fmla="*/ 61 w 62"/>
                <a:gd name="T45" fmla="*/ 1 h 32"/>
                <a:gd name="T46" fmla="*/ 60 w 62"/>
                <a:gd name="T47" fmla="*/ 1 h 32"/>
                <a:gd name="T48" fmla="*/ 58 w 62"/>
                <a:gd name="T49" fmla="*/ 3 h 32"/>
                <a:gd name="T50" fmla="*/ 55 w 62"/>
                <a:gd name="T51" fmla="*/ 4 h 32"/>
                <a:gd name="T52" fmla="*/ 54 w 62"/>
                <a:gd name="T53" fmla="*/ 3 h 32"/>
                <a:gd name="T54" fmla="*/ 52 w 62"/>
                <a:gd name="T55" fmla="*/ 3 h 32"/>
                <a:gd name="T56" fmla="*/ 52 w 62"/>
                <a:gd name="T57" fmla="*/ 4 h 32"/>
                <a:gd name="T58" fmla="*/ 50 w 62"/>
                <a:gd name="T59" fmla="*/ 5 h 32"/>
                <a:gd name="T60" fmla="*/ 45 w 62"/>
                <a:gd name="T61" fmla="*/ 4 h 32"/>
                <a:gd name="T62" fmla="*/ 43 w 62"/>
                <a:gd name="T63" fmla="*/ 4 h 32"/>
                <a:gd name="T64" fmla="*/ 40 w 62"/>
                <a:gd name="T65" fmla="*/ 5 h 32"/>
                <a:gd name="T66" fmla="*/ 39 w 62"/>
                <a:gd name="T67" fmla="*/ 9 h 32"/>
                <a:gd name="T68" fmla="*/ 38 w 62"/>
                <a:gd name="T69" fmla="*/ 10 h 32"/>
                <a:gd name="T70" fmla="*/ 36 w 62"/>
                <a:gd name="T71" fmla="*/ 11 h 32"/>
                <a:gd name="T72" fmla="*/ 34 w 62"/>
                <a:gd name="T73" fmla="*/ 12 h 32"/>
                <a:gd name="T74" fmla="*/ 28 w 62"/>
                <a:gd name="T75" fmla="*/ 17 h 32"/>
                <a:gd name="T76" fmla="*/ 24 w 62"/>
                <a:gd name="T77" fmla="*/ 15 h 32"/>
                <a:gd name="T78" fmla="*/ 23 w 62"/>
                <a:gd name="T79" fmla="*/ 14 h 32"/>
                <a:gd name="T80" fmla="*/ 21 w 62"/>
                <a:gd name="T81" fmla="*/ 14 h 32"/>
                <a:gd name="T82" fmla="*/ 21 w 62"/>
                <a:gd name="T83" fmla="*/ 13 h 32"/>
                <a:gd name="T84" fmla="*/ 15 w 62"/>
                <a:gd name="T85" fmla="*/ 9 h 32"/>
                <a:gd name="T86" fmla="*/ 14 w 62"/>
                <a:gd name="T87" fmla="*/ 9 h 32"/>
                <a:gd name="T88" fmla="*/ 9 w 62"/>
                <a:gd name="T89" fmla="*/ 15 h 32"/>
                <a:gd name="T90" fmla="*/ 9 w 62"/>
                <a:gd name="T91" fmla="*/ 20 h 32"/>
                <a:gd name="T92" fmla="*/ 7 w 62"/>
                <a:gd name="T93" fmla="*/ 24 h 32"/>
                <a:gd name="T94" fmla="*/ 3 w 62"/>
                <a:gd name="T95" fmla="*/ 27 h 32"/>
                <a:gd name="T96" fmla="*/ 0 w 62"/>
                <a:gd name="T97" fmla="*/ 29 h 32"/>
                <a:gd name="T98" fmla="*/ 0 w 62"/>
                <a:gd name="T99" fmla="*/ 30 h 32"/>
                <a:gd name="T100" fmla="*/ 2 w 62"/>
                <a:gd name="T101" fmla="*/ 31 h 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
                <a:gd name="T154" fmla="*/ 0 h 32"/>
                <a:gd name="T155" fmla="*/ 62 w 62"/>
                <a:gd name="T156" fmla="*/ 32 h 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 h="32">
                  <a:moveTo>
                    <a:pt x="3" y="31"/>
                  </a:moveTo>
                  <a:lnTo>
                    <a:pt x="5" y="29"/>
                  </a:lnTo>
                  <a:lnTo>
                    <a:pt x="8" y="28"/>
                  </a:lnTo>
                  <a:lnTo>
                    <a:pt x="9" y="26"/>
                  </a:lnTo>
                  <a:lnTo>
                    <a:pt x="10" y="23"/>
                  </a:lnTo>
                  <a:lnTo>
                    <a:pt x="11" y="20"/>
                  </a:lnTo>
                  <a:lnTo>
                    <a:pt x="12" y="17"/>
                  </a:lnTo>
                  <a:lnTo>
                    <a:pt x="13" y="14"/>
                  </a:lnTo>
                  <a:lnTo>
                    <a:pt x="15" y="12"/>
                  </a:lnTo>
                  <a:lnTo>
                    <a:pt x="15" y="11"/>
                  </a:lnTo>
                  <a:lnTo>
                    <a:pt x="14" y="11"/>
                  </a:lnTo>
                  <a:lnTo>
                    <a:pt x="16" y="14"/>
                  </a:lnTo>
                  <a:lnTo>
                    <a:pt x="17" y="14"/>
                  </a:lnTo>
                  <a:lnTo>
                    <a:pt x="18" y="15"/>
                  </a:lnTo>
                  <a:lnTo>
                    <a:pt x="19" y="16"/>
                  </a:lnTo>
                  <a:lnTo>
                    <a:pt x="20" y="17"/>
                  </a:lnTo>
                  <a:lnTo>
                    <a:pt x="21" y="17"/>
                  </a:lnTo>
                  <a:lnTo>
                    <a:pt x="22" y="18"/>
                  </a:lnTo>
                  <a:lnTo>
                    <a:pt x="23" y="18"/>
                  </a:lnTo>
                  <a:lnTo>
                    <a:pt x="25" y="19"/>
                  </a:lnTo>
                  <a:lnTo>
                    <a:pt x="27" y="20"/>
                  </a:lnTo>
                  <a:lnTo>
                    <a:pt x="28" y="20"/>
                  </a:lnTo>
                  <a:lnTo>
                    <a:pt x="31" y="18"/>
                  </a:lnTo>
                  <a:lnTo>
                    <a:pt x="33" y="17"/>
                  </a:lnTo>
                  <a:lnTo>
                    <a:pt x="34" y="17"/>
                  </a:lnTo>
                  <a:lnTo>
                    <a:pt x="36" y="15"/>
                  </a:lnTo>
                  <a:lnTo>
                    <a:pt x="37" y="14"/>
                  </a:lnTo>
                  <a:lnTo>
                    <a:pt x="39" y="13"/>
                  </a:lnTo>
                  <a:lnTo>
                    <a:pt x="40" y="12"/>
                  </a:lnTo>
                  <a:lnTo>
                    <a:pt x="41" y="11"/>
                  </a:lnTo>
                  <a:lnTo>
                    <a:pt x="43" y="9"/>
                  </a:lnTo>
                  <a:lnTo>
                    <a:pt x="44" y="7"/>
                  </a:lnTo>
                  <a:lnTo>
                    <a:pt x="43" y="8"/>
                  </a:lnTo>
                  <a:lnTo>
                    <a:pt x="45" y="7"/>
                  </a:lnTo>
                  <a:lnTo>
                    <a:pt x="44" y="7"/>
                  </a:lnTo>
                  <a:lnTo>
                    <a:pt x="46" y="8"/>
                  </a:lnTo>
                  <a:lnTo>
                    <a:pt x="48" y="8"/>
                  </a:lnTo>
                  <a:lnTo>
                    <a:pt x="49" y="8"/>
                  </a:lnTo>
                  <a:lnTo>
                    <a:pt x="50" y="8"/>
                  </a:lnTo>
                  <a:lnTo>
                    <a:pt x="51" y="8"/>
                  </a:lnTo>
                  <a:lnTo>
                    <a:pt x="52" y="8"/>
                  </a:lnTo>
                  <a:lnTo>
                    <a:pt x="52" y="7"/>
                  </a:lnTo>
                  <a:lnTo>
                    <a:pt x="53" y="7"/>
                  </a:lnTo>
                  <a:lnTo>
                    <a:pt x="54" y="6"/>
                  </a:lnTo>
                  <a:lnTo>
                    <a:pt x="58" y="2"/>
                  </a:lnTo>
                  <a:lnTo>
                    <a:pt x="61" y="1"/>
                  </a:lnTo>
                  <a:lnTo>
                    <a:pt x="61" y="0"/>
                  </a:lnTo>
                  <a:lnTo>
                    <a:pt x="60" y="1"/>
                  </a:lnTo>
                  <a:lnTo>
                    <a:pt x="58" y="2"/>
                  </a:lnTo>
                  <a:lnTo>
                    <a:pt x="58" y="3"/>
                  </a:lnTo>
                  <a:lnTo>
                    <a:pt x="56" y="4"/>
                  </a:lnTo>
                  <a:lnTo>
                    <a:pt x="55" y="4"/>
                  </a:lnTo>
                  <a:lnTo>
                    <a:pt x="55" y="3"/>
                  </a:lnTo>
                  <a:lnTo>
                    <a:pt x="54" y="3"/>
                  </a:lnTo>
                  <a:lnTo>
                    <a:pt x="53" y="3"/>
                  </a:lnTo>
                  <a:lnTo>
                    <a:pt x="52" y="3"/>
                  </a:lnTo>
                  <a:lnTo>
                    <a:pt x="52" y="4"/>
                  </a:lnTo>
                  <a:lnTo>
                    <a:pt x="51" y="5"/>
                  </a:lnTo>
                  <a:lnTo>
                    <a:pt x="50" y="5"/>
                  </a:lnTo>
                  <a:lnTo>
                    <a:pt x="45" y="4"/>
                  </a:lnTo>
                  <a:lnTo>
                    <a:pt x="44" y="4"/>
                  </a:lnTo>
                  <a:lnTo>
                    <a:pt x="43" y="4"/>
                  </a:lnTo>
                  <a:lnTo>
                    <a:pt x="41" y="5"/>
                  </a:lnTo>
                  <a:lnTo>
                    <a:pt x="40" y="5"/>
                  </a:lnTo>
                  <a:lnTo>
                    <a:pt x="40" y="6"/>
                  </a:lnTo>
                  <a:lnTo>
                    <a:pt x="39" y="9"/>
                  </a:lnTo>
                  <a:lnTo>
                    <a:pt x="39" y="10"/>
                  </a:lnTo>
                  <a:lnTo>
                    <a:pt x="38" y="10"/>
                  </a:lnTo>
                  <a:lnTo>
                    <a:pt x="37" y="11"/>
                  </a:lnTo>
                  <a:lnTo>
                    <a:pt x="36" y="11"/>
                  </a:lnTo>
                  <a:lnTo>
                    <a:pt x="35" y="12"/>
                  </a:lnTo>
                  <a:lnTo>
                    <a:pt x="34" y="12"/>
                  </a:lnTo>
                  <a:lnTo>
                    <a:pt x="27" y="17"/>
                  </a:lnTo>
                  <a:lnTo>
                    <a:pt x="28" y="17"/>
                  </a:lnTo>
                  <a:lnTo>
                    <a:pt x="25" y="15"/>
                  </a:lnTo>
                  <a:lnTo>
                    <a:pt x="24" y="15"/>
                  </a:lnTo>
                  <a:lnTo>
                    <a:pt x="23" y="15"/>
                  </a:lnTo>
                  <a:lnTo>
                    <a:pt x="23" y="14"/>
                  </a:lnTo>
                  <a:lnTo>
                    <a:pt x="22" y="14"/>
                  </a:lnTo>
                  <a:lnTo>
                    <a:pt x="21" y="14"/>
                  </a:lnTo>
                  <a:lnTo>
                    <a:pt x="21" y="13"/>
                  </a:lnTo>
                  <a:lnTo>
                    <a:pt x="16" y="9"/>
                  </a:lnTo>
                  <a:lnTo>
                    <a:pt x="15" y="9"/>
                  </a:lnTo>
                  <a:lnTo>
                    <a:pt x="14" y="9"/>
                  </a:lnTo>
                  <a:lnTo>
                    <a:pt x="9" y="13"/>
                  </a:lnTo>
                  <a:lnTo>
                    <a:pt x="9" y="15"/>
                  </a:lnTo>
                  <a:lnTo>
                    <a:pt x="9" y="17"/>
                  </a:lnTo>
                  <a:lnTo>
                    <a:pt x="9" y="20"/>
                  </a:lnTo>
                  <a:lnTo>
                    <a:pt x="8" y="22"/>
                  </a:lnTo>
                  <a:lnTo>
                    <a:pt x="7" y="24"/>
                  </a:lnTo>
                  <a:lnTo>
                    <a:pt x="5" y="26"/>
                  </a:lnTo>
                  <a:lnTo>
                    <a:pt x="3" y="27"/>
                  </a:lnTo>
                  <a:lnTo>
                    <a:pt x="1" y="28"/>
                  </a:lnTo>
                  <a:lnTo>
                    <a:pt x="0" y="29"/>
                  </a:lnTo>
                  <a:lnTo>
                    <a:pt x="0" y="30"/>
                  </a:lnTo>
                  <a:lnTo>
                    <a:pt x="1" y="31"/>
                  </a:lnTo>
                  <a:lnTo>
                    <a:pt x="2" y="31"/>
                  </a:lnTo>
                  <a:lnTo>
                    <a:pt x="3" y="31"/>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2" name="Freeform 293"/>
            <p:cNvSpPr>
              <a:spLocks/>
            </p:cNvSpPr>
            <p:nvPr/>
          </p:nvSpPr>
          <p:spPr bwMode="auto">
            <a:xfrm>
              <a:off x="516" y="3106"/>
              <a:ext cx="94" cy="16"/>
            </a:xfrm>
            <a:custGeom>
              <a:avLst/>
              <a:gdLst>
                <a:gd name="T0" fmla="*/ 3 w 94"/>
                <a:gd name="T1" fmla="*/ 5 h 16"/>
                <a:gd name="T2" fmla="*/ 5 w 94"/>
                <a:gd name="T3" fmla="*/ 5 h 16"/>
                <a:gd name="T4" fmla="*/ 6 w 94"/>
                <a:gd name="T5" fmla="*/ 6 h 16"/>
                <a:gd name="T6" fmla="*/ 14 w 94"/>
                <a:gd name="T7" fmla="*/ 10 h 16"/>
                <a:gd name="T8" fmla="*/ 18 w 94"/>
                <a:gd name="T9" fmla="*/ 10 h 16"/>
                <a:gd name="T10" fmla="*/ 21 w 94"/>
                <a:gd name="T11" fmla="*/ 9 h 16"/>
                <a:gd name="T12" fmla="*/ 24 w 94"/>
                <a:gd name="T13" fmla="*/ 8 h 16"/>
                <a:gd name="T14" fmla="*/ 27 w 94"/>
                <a:gd name="T15" fmla="*/ 6 h 16"/>
                <a:gd name="T16" fmla="*/ 29 w 94"/>
                <a:gd name="T17" fmla="*/ 5 h 16"/>
                <a:gd name="T18" fmla="*/ 33 w 94"/>
                <a:gd name="T19" fmla="*/ 2 h 16"/>
                <a:gd name="T20" fmla="*/ 34 w 94"/>
                <a:gd name="T21" fmla="*/ 4 h 16"/>
                <a:gd name="T22" fmla="*/ 37 w 94"/>
                <a:gd name="T23" fmla="*/ 4 h 16"/>
                <a:gd name="T24" fmla="*/ 39 w 94"/>
                <a:gd name="T25" fmla="*/ 5 h 16"/>
                <a:gd name="T26" fmla="*/ 41 w 94"/>
                <a:gd name="T27" fmla="*/ 5 h 16"/>
                <a:gd name="T28" fmla="*/ 43 w 94"/>
                <a:gd name="T29" fmla="*/ 8 h 16"/>
                <a:gd name="T30" fmla="*/ 44 w 94"/>
                <a:gd name="T31" fmla="*/ 9 h 16"/>
                <a:gd name="T32" fmla="*/ 48 w 94"/>
                <a:gd name="T33" fmla="*/ 11 h 16"/>
                <a:gd name="T34" fmla="*/ 51 w 94"/>
                <a:gd name="T35" fmla="*/ 11 h 16"/>
                <a:gd name="T36" fmla="*/ 53 w 94"/>
                <a:gd name="T37" fmla="*/ 11 h 16"/>
                <a:gd name="T38" fmla="*/ 56 w 94"/>
                <a:gd name="T39" fmla="*/ 10 h 16"/>
                <a:gd name="T40" fmla="*/ 60 w 94"/>
                <a:gd name="T41" fmla="*/ 8 h 16"/>
                <a:gd name="T42" fmla="*/ 62 w 94"/>
                <a:gd name="T43" fmla="*/ 10 h 16"/>
                <a:gd name="T44" fmla="*/ 65 w 94"/>
                <a:gd name="T45" fmla="*/ 11 h 16"/>
                <a:gd name="T46" fmla="*/ 75 w 94"/>
                <a:gd name="T47" fmla="*/ 11 h 16"/>
                <a:gd name="T48" fmla="*/ 80 w 94"/>
                <a:gd name="T49" fmla="*/ 13 h 16"/>
                <a:gd name="T50" fmla="*/ 87 w 94"/>
                <a:gd name="T51" fmla="*/ 13 h 16"/>
                <a:gd name="T52" fmla="*/ 90 w 94"/>
                <a:gd name="T53" fmla="*/ 15 h 16"/>
                <a:gd name="T54" fmla="*/ 92 w 94"/>
                <a:gd name="T55" fmla="*/ 14 h 16"/>
                <a:gd name="T56" fmla="*/ 93 w 94"/>
                <a:gd name="T57" fmla="*/ 13 h 16"/>
                <a:gd name="T58" fmla="*/ 91 w 94"/>
                <a:gd name="T59" fmla="*/ 12 h 16"/>
                <a:gd name="T60" fmla="*/ 88 w 94"/>
                <a:gd name="T61" fmla="*/ 11 h 16"/>
                <a:gd name="T62" fmla="*/ 83 w 94"/>
                <a:gd name="T63" fmla="*/ 11 h 16"/>
                <a:gd name="T64" fmla="*/ 72 w 94"/>
                <a:gd name="T65" fmla="*/ 9 h 16"/>
                <a:gd name="T66" fmla="*/ 60 w 94"/>
                <a:gd name="T67" fmla="*/ 5 h 16"/>
                <a:gd name="T68" fmla="*/ 58 w 94"/>
                <a:gd name="T69" fmla="*/ 5 h 16"/>
                <a:gd name="T70" fmla="*/ 50 w 94"/>
                <a:gd name="T71" fmla="*/ 9 h 16"/>
                <a:gd name="T72" fmla="*/ 42 w 94"/>
                <a:gd name="T73" fmla="*/ 4 h 16"/>
                <a:gd name="T74" fmla="*/ 32 w 94"/>
                <a:gd name="T75" fmla="*/ 0 h 16"/>
                <a:gd name="T76" fmla="*/ 23 w 94"/>
                <a:gd name="T77" fmla="*/ 7 h 16"/>
                <a:gd name="T78" fmla="*/ 19 w 94"/>
                <a:gd name="T79" fmla="*/ 7 h 16"/>
                <a:gd name="T80" fmla="*/ 17 w 94"/>
                <a:gd name="T81" fmla="*/ 7 h 16"/>
                <a:gd name="T82" fmla="*/ 12 w 94"/>
                <a:gd name="T83" fmla="*/ 7 h 16"/>
                <a:gd name="T84" fmla="*/ 8 w 94"/>
                <a:gd name="T85" fmla="*/ 4 h 16"/>
                <a:gd name="T86" fmla="*/ 5 w 94"/>
                <a:gd name="T87" fmla="*/ 3 h 16"/>
                <a:gd name="T88" fmla="*/ 3 w 94"/>
                <a:gd name="T89" fmla="*/ 2 h 16"/>
                <a:gd name="T90" fmla="*/ 0 w 94"/>
                <a:gd name="T91" fmla="*/ 3 h 16"/>
                <a:gd name="T92" fmla="*/ 1 w 94"/>
                <a:gd name="T93" fmla="*/ 4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
                <a:gd name="T142" fmla="*/ 0 h 16"/>
                <a:gd name="T143" fmla="*/ 94 w 94"/>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 h="16">
                  <a:moveTo>
                    <a:pt x="1" y="5"/>
                  </a:moveTo>
                  <a:lnTo>
                    <a:pt x="2" y="5"/>
                  </a:lnTo>
                  <a:lnTo>
                    <a:pt x="3" y="5"/>
                  </a:lnTo>
                  <a:lnTo>
                    <a:pt x="4" y="5"/>
                  </a:lnTo>
                  <a:lnTo>
                    <a:pt x="5" y="5"/>
                  </a:lnTo>
                  <a:lnTo>
                    <a:pt x="5" y="6"/>
                  </a:lnTo>
                  <a:lnTo>
                    <a:pt x="6" y="6"/>
                  </a:lnTo>
                  <a:lnTo>
                    <a:pt x="10" y="9"/>
                  </a:lnTo>
                  <a:lnTo>
                    <a:pt x="13" y="10"/>
                  </a:lnTo>
                  <a:lnTo>
                    <a:pt x="14" y="10"/>
                  </a:lnTo>
                  <a:lnTo>
                    <a:pt x="15" y="10"/>
                  </a:lnTo>
                  <a:lnTo>
                    <a:pt x="16" y="10"/>
                  </a:lnTo>
                  <a:lnTo>
                    <a:pt x="18" y="10"/>
                  </a:lnTo>
                  <a:lnTo>
                    <a:pt x="19" y="10"/>
                  </a:lnTo>
                  <a:lnTo>
                    <a:pt x="20" y="9"/>
                  </a:lnTo>
                  <a:lnTo>
                    <a:pt x="21" y="9"/>
                  </a:lnTo>
                  <a:lnTo>
                    <a:pt x="23" y="8"/>
                  </a:lnTo>
                  <a:lnTo>
                    <a:pt x="24" y="8"/>
                  </a:lnTo>
                  <a:lnTo>
                    <a:pt x="25" y="8"/>
                  </a:lnTo>
                  <a:lnTo>
                    <a:pt x="27" y="6"/>
                  </a:lnTo>
                  <a:lnTo>
                    <a:pt x="28" y="5"/>
                  </a:lnTo>
                  <a:lnTo>
                    <a:pt x="29" y="5"/>
                  </a:lnTo>
                  <a:lnTo>
                    <a:pt x="29" y="4"/>
                  </a:lnTo>
                  <a:lnTo>
                    <a:pt x="30" y="4"/>
                  </a:lnTo>
                  <a:lnTo>
                    <a:pt x="33" y="2"/>
                  </a:lnTo>
                  <a:lnTo>
                    <a:pt x="31" y="2"/>
                  </a:lnTo>
                  <a:lnTo>
                    <a:pt x="33" y="4"/>
                  </a:lnTo>
                  <a:lnTo>
                    <a:pt x="34" y="4"/>
                  </a:lnTo>
                  <a:lnTo>
                    <a:pt x="35" y="4"/>
                  </a:lnTo>
                  <a:lnTo>
                    <a:pt x="36" y="4"/>
                  </a:lnTo>
                  <a:lnTo>
                    <a:pt x="37" y="4"/>
                  </a:lnTo>
                  <a:lnTo>
                    <a:pt x="37" y="5"/>
                  </a:lnTo>
                  <a:lnTo>
                    <a:pt x="38" y="5"/>
                  </a:lnTo>
                  <a:lnTo>
                    <a:pt x="39" y="5"/>
                  </a:lnTo>
                  <a:lnTo>
                    <a:pt x="40" y="5"/>
                  </a:lnTo>
                  <a:lnTo>
                    <a:pt x="42" y="6"/>
                  </a:lnTo>
                  <a:lnTo>
                    <a:pt x="41" y="5"/>
                  </a:lnTo>
                  <a:lnTo>
                    <a:pt x="42" y="7"/>
                  </a:lnTo>
                  <a:lnTo>
                    <a:pt x="43" y="7"/>
                  </a:lnTo>
                  <a:lnTo>
                    <a:pt x="43" y="8"/>
                  </a:lnTo>
                  <a:lnTo>
                    <a:pt x="44" y="8"/>
                  </a:lnTo>
                  <a:lnTo>
                    <a:pt x="44" y="9"/>
                  </a:lnTo>
                  <a:lnTo>
                    <a:pt x="44" y="10"/>
                  </a:lnTo>
                  <a:lnTo>
                    <a:pt x="45" y="10"/>
                  </a:lnTo>
                  <a:lnTo>
                    <a:pt x="48" y="11"/>
                  </a:lnTo>
                  <a:lnTo>
                    <a:pt x="49" y="11"/>
                  </a:lnTo>
                  <a:lnTo>
                    <a:pt x="51" y="11"/>
                  </a:lnTo>
                  <a:lnTo>
                    <a:pt x="52" y="11"/>
                  </a:lnTo>
                  <a:lnTo>
                    <a:pt x="53" y="11"/>
                  </a:lnTo>
                  <a:lnTo>
                    <a:pt x="54" y="11"/>
                  </a:lnTo>
                  <a:lnTo>
                    <a:pt x="55" y="10"/>
                  </a:lnTo>
                  <a:lnTo>
                    <a:pt x="56" y="10"/>
                  </a:lnTo>
                  <a:lnTo>
                    <a:pt x="60" y="7"/>
                  </a:lnTo>
                  <a:lnTo>
                    <a:pt x="59" y="7"/>
                  </a:lnTo>
                  <a:lnTo>
                    <a:pt x="60" y="8"/>
                  </a:lnTo>
                  <a:lnTo>
                    <a:pt x="61" y="8"/>
                  </a:lnTo>
                  <a:lnTo>
                    <a:pt x="61" y="9"/>
                  </a:lnTo>
                  <a:lnTo>
                    <a:pt x="62" y="10"/>
                  </a:lnTo>
                  <a:lnTo>
                    <a:pt x="63" y="10"/>
                  </a:lnTo>
                  <a:lnTo>
                    <a:pt x="64" y="10"/>
                  </a:lnTo>
                  <a:lnTo>
                    <a:pt x="65" y="11"/>
                  </a:lnTo>
                  <a:lnTo>
                    <a:pt x="66" y="11"/>
                  </a:lnTo>
                  <a:lnTo>
                    <a:pt x="72" y="11"/>
                  </a:lnTo>
                  <a:lnTo>
                    <a:pt x="75" y="11"/>
                  </a:lnTo>
                  <a:lnTo>
                    <a:pt x="77" y="12"/>
                  </a:lnTo>
                  <a:lnTo>
                    <a:pt x="79" y="13"/>
                  </a:lnTo>
                  <a:lnTo>
                    <a:pt x="80" y="13"/>
                  </a:lnTo>
                  <a:lnTo>
                    <a:pt x="82" y="13"/>
                  </a:lnTo>
                  <a:lnTo>
                    <a:pt x="85" y="13"/>
                  </a:lnTo>
                  <a:lnTo>
                    <a:pt x="87" y="13"/>
                  </a:lnTo>
                  <a:lnTo>
                    <a:pt x="88" y="14"/>
                  </a:lnTo>
                  <a:lnTo>
                    <a:pt x="90" y="14"/>
                  </a:lnTo>
                  <a:lnTo>
                    <a:pt x="90" y="15"/>
                  </a:lnTo>
                  <a:lnTo>
                    <a:pt x="91" y="15"/>
                  </a:lnTo>
                  <a:lnTo>
                    <a:pt x="92" y="15"/>
                  </a:lnTo>
                  <a:lnTo>
                    <a:pt x="92" y="14"/>
                  </a:lnTo>
                  <a:lnTo>
                    <a:pt x="93" y="14"/>
                  </a:lnTo>
                  <a:lnTo>
                    <a:pt x="93" y="13"/>
                  </a:lnTo>
                  <a:lnTo>
                    <a:pt x="92" y="13"/>
                  </a:lnTo>
                  <a:lnTo>
                    <a:pt x="91" y="12"/>
                  </a:lnTo>
                  <a:lnTo>
                    <a:pt x="89" y="11"/>
                  </a:lnTo>
                  <a:lnTo>
                    <a:pt x="88" y="11"/>
                  </a:lnTo>
                  <a:lnTo>
                    <a:pt x="86" y="11"/>
                  </a:lnTo>
                  <a:lnTo>
                    <a:pt x="85" y="11"/>
                  </a:lnTo>
                  <a:lnTo>
                    <a:pt x="83" y="11"/>
                  </a:lnTo>
                  <a:lnTo>
                    <a:pt x="82" y="10"/>
                  </a:lnTo>
                  <a:lnTo>
                    <a:pt x="73" y="9"/>
                  </a:lnTo>
                  <a:lnTo>
                    <a:pt x="72" y="9"/>
                  </a:lnTo>
                  <a:lnTo>
                    <a:pt x="69" y="10"/>
                  </a:lnTo>
                  <a:lnTo>
                    <a:pt x="60" y="5"/>
                  </a:lnTo>
                  <a:lnTo>
                    <a:pt x="59" y="5"/>
                  </a:lnTo>
                  <a:lnTo>
                    <a:pt x="58" y="5"/>
                  </a:lnTo>
                  <a:lnTo>
                    <a:pt x="54" y="8"/>
                  </a:lnTo>
                  <a:lnTo>
                    <a:pt x="49" y="8"/>
                  </a:lnTo>
                  <a:lnTo>
                    <a:pt x="50" y="9"/>
                  </a:lnTo>
                  <a:lnTo>
                    <a:pt x="47" y="7"/>
                  </a:lnTo>
                  <a:lnTo>
                    <a:pt x="43" y="4"/>
                  </a:lnTo>
                  <a:lnTo>
                    <a:pt x="42" y="4"/>
                  </a:lnTo>
                  <a:lnTo>
                    <a:pt x="38" y="2"/>
                  </a:lnTo>
                  <a:lnTo>
                    <a:pt x="33" y="0"/>
                  </a:lnTo>
                  <a:lnTo>
                    <a:pt x="32" y="0"/>
                  </a:lnTo>
                  <a:lnTo>
                    <a:pt x="31" y="0"/>
                  </a:lnTo>
                  <a:lnTo>
                    <a:pt x="26" y="2"/>
                  </a:lnTo>
                  <a:lnTo>
                    <a:pt x="23" y="7"/>
                  </a:lnTo>
                  <a:lnTo>
                    <a:pt x="23" y="6"/>
                  </a:lnTo>
                  <a:lnTo>
                    <a:pt x="18" y="7"/>
                  </a:lnTo>
                  <a:lnTo>
                    <a:pt x="19" y="7"/>
                  </a:lnTo>
                  <a:lnTo>
                    <a:pt x="19" y="6"/>
                  </a:lnTo>
                  <a:lnTo>
                    <a:pt x="18" y="7"/>
                  </a:lnTo>
                  <a:lnTo>
                    <a:pt x="17" y="7"/>
                  </a:lnTo>
                  <a:lnTo>
                    <a:pt x="16" y="7"/>
                  </a:lnTo>
                  <a:lnTo>
                    <a:pt x="15" y="7"/>
                  </a:lnTo>
                  <a:lnTo>
                    <a:pt x="12" y="7"/>
                  </a:lnTo>
                  <a:lnTo>
                    <a:pt x="13" y="7"/>
                  </a:lnTo>
                  <a:lnTo>
                    <a:pt x="9" y="5"/>
                  </a:lnTo>
                  <a:lnTo>
                    <a:pt x="8" y="4"/>
                  </a:lnTo>
                  <a:lnTo>
                    <a:pt x="7" y="4"/>
                  </a:lnTo>
                  <a:lnTo>
                    <a:pt x="6" y="4"/>
                  </a:lnTo>
                  <a:lnTo>
                    <a:pt x="5" y="3"/>
                  </a:lnTo>
                  <a:lnTo>
                    <a:pt x="4" y="2"/>
                  </a:lnTo>
                  <a:lnTo>
                    <a:pt x="3" y="2"/>
                  </a:lnTo>
                  <a:lnTo>
                    <a:pt x="2" y="2"/>
                  </a:lnTo>
                  <a:lnTo>
                    <a:pt x="1" y="2"/>
                  </a:lnTo>
                  <a:lnTo>
                    <a:pt x="0" y="3"/>
                  </a:lnTo>
                  <a:lnTo>
                    <a:pt x="0" y="4"/>
                  </a:lnTo>
                  <a:lnTo>
                    <a:pt x="1" y="4"/>
                  </a:lnTo>
                  <a:lnTo>
                    <a:pt x="1" y="5"/>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3" name="Freeform 294"/>
            <p:cNvSpPr>
              <a:spLocks/>
            </p:cNvSpPr>
            <p:nvPr/>
          </p:nvSpPr>
          <p:spPr bwMode="auto">
            <a:xfrm>
              <a:off x="580" y="3092"/>
              <a:ext cx="1" cy="15"/>
            </a:xfrm>
            <a:custGeom>
              <a:avLst/>
              <a:gdLst>
                <a:gd name="T0" fmla="*/ 0 w 1"/>
                <a:gd name="T1" fmla="*/ 13 h 15"/>
                <a:gd name="T2" fmla="*/ 0 w 1"/>
                <a:gd name="T3" fmla="*/ 13 h 15"/>
                <a:gd name="T4" fmla="*/ 0 w 1"/>
                <a:gd name="T5" fmla="*/ 13 h 15"/>
                <a:gd name="T6" fmla="*/ 0 w 1"/>
                <a:gd name="T7" fmla="*/ 12 h 15"/>
                <a:gd name="T8" fmla="*/ 0 w 1"/>
                <a:gd name="T9" fmla="*/ 12 h 15"/>
                <a:gd name="T10" fmla="*/ 0 w 1"/>
                <a:gd name="T11" fmla="*/ 11 h 15"/>
                <a:gd name="T12" fmla="*/ 0 w 1"/>
                <a:gd name="T13" fmla="*/ 10 h 15"/>
                <a:gd name="T14" fmla="*/ 0 w 1"/>
                <a:gd name="T15" fmla="*/ 9 h 15"/>
                <a:gd name="T16" fmla="*/ 0 w 1"/>
                <a:gd name="T17" fmla="*/ 9 h 15"/>
                <a:gd name="T18" fmla="*/ 0 w 1"/>
                <a:gd name="T19" fmla="*/ 9 h 15"/>
                <a:gd name="T20" fmla="*/ 0 w 1"/>
                <a:gd name="T21" fmla="*/ 8 h 15"/>
                <a:gd name="T22" fmla="*/ 0 w 1"/>
                <a:gd name="T23" fmla="*/ 6 h 15"/>
                <a:gd name="T24" fmla="*/ 0 w 1"/>
                <a:gd name="T25" fmla="*/ 6 h 15"/>
                <a:gd name="T26" fmla="*/ 0 w 1"/>
                <a:gd name="T27" fmla="*/ 5 h 15"/>
                <a:gd name="T28" fmla="*/ 0 w 1"/>
                <a:gd name="T29" fmla="*/ 4 h 15"/>
                <a:gd name="T30" fmla="*/ 0 w 1"/>
                <a:gd name="T31" fmla="*/ 4 h 15"/>
                <a:gd name="T32" fmla="*/ 0 w 1"/>
                <a:gd name="T33" fmla="*/ 3 h 15"/>
                <a:gd name="T34" fmla="*/ 0 w 1"/>
                <a:gd name="T35" fmla="*/ 2 h 15"/>
                <a:gd name="T36" fmla="*/ 0 w 1"/>
                <a:gd name="T37" fmla="*/ 1 h 15"/>
                <a:gd name="T38" fmla="*/ 0 w 1"/>
                <a:gd name="T39" fmla="*/ 1 h 15"/>
                <a:gd name="T40" fmla="*/ 0 w 1"/>
                <a:gd name="T41" fmla="*/ 0 h 15"/>
                <a:gd name="T42" fmla="*/ 0 w 1"/>
                <a:gd name="T43" fmla="*/ 0 h 15"/>
                <a:gd name="T44" fmla="*/ 0 w 1"/>
                <a:gd name="T45" fmla="*/ 0 h 15"/>
                <a:gd name="T46" fmla="*/ 0 w 1"/>
                <a:gd name="T47" fmla="*/ 0 h 15"/>
                <a:gd name="T48" fmla="*/ 0 w 1"/>
                <a:gd name="T49" fmla="*/ 1 h 15"/>
                <a:gd name="T50" fmla="*/ 0 w 1"/>
                <a:gd name="T51" fmla="*/ 1 h 15"/>
                <a:gd name="T52" fmla="*/ 0 w 1"/>
                <a:gd name="T53" fmla="*/ 2 h 15"/>
                <a:gd name="T54" fmla="*/ 0 w 1"/>
                <a:gd name="T55" fmla="*/ 2 h 15"/>
                <a:gd name="T56" fmla="*/ 0 w 1"/>
                <a:gd name="T57" fmla="*/ 3 h 15"/>
                <a:gd name="T58" fmla="*/ 0 w 1"/>
                <a:gd name="T59" fmla="*/ 4 h 15"/>
                <a:gd name="T60" fmla="*/ 0 w 1"/>
                <a:gd name="T61" fmla="*/ 4 h 15"/>
                <a:gd name="T62" fmla="*/ 0 w 1"/>
                <a:gd name="T63" fmla="*/ 5 h 15"/>
                <a:gd name="T64" fmla="*/ 0 w 1"/>
                <a:gd name="T65" fmla="*/ 9 h 15"/>
                <a:gd name="T66" fmla="*/ 0 w 1"/>
                <a:gd name="T67" fmla="*/ 9 h 15"/>
                <a:gd name="T68" fmla="*/ 0 w 1"/>
                <a:gd name="T69" fmla="*/ 11 h 15"/>
                <a:gd name="T70" fmla="*/ 0 w 1"/>
                <a:gd name="T71" fmla="*/ 11 h 15"/>
                <a:gd name="T72" fmla="*/ 0 w 1"/>
                <a:gd name="T73" fmla="*/ 12 h 15"/>
                <a:gd name="T74" fmla="*/ 0 w 1"/>
                <a:gd name="T75" fmla="*/ 12 h 15"/>
                <a:gd name="T76" fmla="*/ 0 w 1"/>
                <a:gd name="T77" fmla="*/ 12 h 15"/>
                <a:gd name="T78" fmla="*/ 0 w 1"/>
                <a:gd name="T79" fmla="*/ 12 h 15"/>
                <a:gd name="T80" fmla="*/ 0 w 1"/>
                <a:gd name="T81" fmla="*/ 12 h 15"/>
                <a:gd name="T82" fmla="*/ 0 w 1"/>
                <a:gd name="T83" fmla="*/ 13 h 15"/>
                <a:gd name="T84" fmla="*/ 0 w 1"/>
                <a:gd name="T85" fmla="*/ 13 h 15"/>
                <a:gd name="T86" fmla="*/ 0 w 1"/>
                <a:gd name="T87" fmla="*/ 13 h 15"/>
                <a:gd name="T88" fmla="*/ 0 w 1"/>
                <a:gd name="T89" fmla="*/ 14 h 15"/>
                <a:gd name="T90" fmla="*/ 0 w 1"/>
                <a:gd name="T91" fmla="*/ 14 h 15"/>
                <a:gd name="T92" fmla="*/ 0 w 1"/>
                <a:gd name="T93" fmla="*/ 14 h 15"/>
                <a:gd name="T94" fmla="*/ 0 w 1"/>
                <a:gd name="T95" fmla="*/ 13 h 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
                <a:gd name="T145" fmla="*/ 0 h 15"/>
                <a:gd name="T146" fmla="*/ 1 w 1"/>
                <a:gd name="T147" fmla="*/ 15 h 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 h="15">
                  <a:moveTo>
                    <a:pt x="0" y="13"/>
                  </a:moveTo>
                  <a:lnTo>
                    <a:pt x="0" y="13"/>
                  </a:lnTo>
                  <a:lnTo>
                    <a:pt x="0" y="12"/>
                  </a:lnTo>
                  <a:lnTo>
                    <a:pt x="0" y="11"/>
                  </a:lnTo>
                  <a:lnTo>
                    <a:pt x="0" y="10"/>
                  </a:lnTo>
                  <a:lnTo>
                    <a:pt x="0" y="9"/>
                  </a:lnTo>
                  <a:lnTo>
                    <a:pt x="0" y="8"/>
                  </a:lnTo>
                  <a:lnTo>
                    <a:pt x="0" y="6"/>
                  </a:lnTo>
                  <a:lnTo>
                    <a:pt x="0" y="5"/>
                  </a:lnTo>
                  <a:lnTo>
                    <a:pt x="0" y="4"/>
                  </a:lnTo>
                  <a:lnTo>
                    <a:pt x="0" y="3"/>
                  </a:lnTo>
                  <a:lnTo>
                    <a:pt x="0" y="2"/>
                  </a:lnTo>
                  <a:lnTo>
                    <a:pt x="0" y="1"/>
                  </a:lnTo>
                  <a:lnTo>
                    <a:pt x="0" y="0"/>
                  </a:lnTo>
                  <a:lnTo>
                    <a:pt x="0" y="1"/>
                  </a:lnTo>
                  <a:lnTo>
                    <a:pt x="0" y="2"/>
                  </a:lnTo>
                  <a:lnTo>
                    <a:pt x="0" y="3"/>
                  </a:lnTo>
                  <a:lnTo>
                    <a:pt x="0" y="4"/>
                  </a:lnTo>
                  <a:lnTo>
                    <a:pt x="0" y="5"/>
                  </a:lnTo>
                  <a:lnTo>
                    <a:pt x="0" y="9"/>
                  </a:lnTo>
                  <a:lnTo>
                    <a:pt x="0" y="11"/>
                  </a:lnTo>
                  <a:lnTo>
                    <a:pt x="0" y="12"/>
                  </a:lnTo>
                  <a:lnTo>
                    <a:pt x="0" y="13"/>
                  </a:lnTo>
                  <a:lnTo>
                    <a:pt x="0" y="14"/>
                  </a:lnTo>
                  <a:lnTo>
                    <a:pt x="0" y="1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4" name="Freeform 295"/>
            <p:cNvSpPr>
              <a:spLocks/>
            </p:cNvSpPr>
            <p:nvPr/>
          </p:nvSpPr>
          <p:spPr bwMode="auto">
            <a:xfrm>
              <a:off x="358" y="3025"/>
              <a:ext cx="50" cy="10"/>
            </a:xfrm>
            <a:custGeom>
              <a:avLst/>
              <a:gdLst>
                <a:gd name="T0" fmla="*/ 1 w 50"/>
                <a:gd name="T1" fmla="*/ 6 h 10"/>
                <a:gd name="T2" fmla="*/ 2 w 50"/>
                <a:gd name="T3" fmla="*/ 6 h 10"/>
                <a:gd name="T4" fmla="*/ 4 w 50"/>
                <a:gd name="T5" fmla="*/ 7 h 10"/>
                <a:gd name="T6" fmla="*/ 8 w 50"/>
                <a:gd name="T7" fmla="*/ 8 h 10"/>
                <a:gd name="T8" fmla="*/ 10 w 50"/>
                <a:gd name="T9" fmla="*/ 8 h 10"/>
                <a:gd name="T10" fmla="*/ 12 w 50"/>
                <a:gd name="T11" fmla="*/ 7 h 10"/>
                <a:gd name="T12" fmla="*/ 14 w 50"/>
                <a:gd name="T13" fmla="*/ 7 h 10"/>
                <a:gd name="T14" fmla="*/ 16 w 50"/>
                <a:gd name="T15" fmla="*/ 6 h 10"/>
                <a:gd name="T16" fmla="*/ 17 w 50"/>
                <a:gd name="T17" fmla="*/ 5 h 10"/>
                <a:gd name="T18" fmla="*/ 22 w 50"/>
                <a:gd name="T19" fmla="*/ 2 h 10"/>
                <a:gd name="T20" fmla="*/ 23 w 50"/>
                <a:gd name="T21" fmla="*/ 2 h 10"/>
                <a:gd name="T22" fmla="*/ 27 w 50"/>
                <a:gd name="T23" fmla="*/ 3 h 10"/>
                <a:gd name="T24" fmla="*/ 30 w 50"/>
                <a:gd name="T25" fmla="*/ 4 h 10"/>
                <a:gd name="T26" fmla="*/ 32 w 50"/>
                <a:gd name="T27" fmla="*/ 6 h 10"/>
                <a:gd name="T28" fmla="*/ 35 w 50"/>
                <a:gd name="T29" fmla="*/ 8 h 10"/>
                <a:gd name="T30" fmla="*/ 37 w 50"/>
                <a:gd name="T31" fmla="*/ 9 h 10"/>
                <a:gd name="T32" fmla="*/ 39 w 50"/>
                <a:gd name="T33" fmla="*/ 9 h 10"/>
                <a:gd name="T34" fmla="*/ 42 w 50"/>
                <a:gd name="T35" fmla="*/ 8 h 10"/>
                <a:gd name="T36" fmla="*/ 42 w 50"/>
                <a:gd name="T37" fmla="*/ 7 h 10"/>
                <a:gd name="T38" fmla="*/ 43 w 50"/>
                <a:gd name="T39" fmla="*/ 7 h 10"/>
                <a:gd name="T40" fmla="*/ 46 w 50"/>
                <a:gd name="T41" fmla="*/ 6 h 10"/>
                <a:gd name="T42" fmla="*/ 47 w 50"/>
                <a:gd name="T43" fmla="*/ 6 h 10"/>
                <a:gd name="T44" fmla="*/ 47 w 50"/>
                <a:gd name="T45" fmla="*/ 4 h 10"/>
                <a:gd name="T46" fmla="*/ 47 w 50"/>
                <a:gd name="T47" fmla="*/ 3 h 10"/>
                <a:gd name="T48" fmla="*/ 47 w 50"/>
                <a:gd name="T49" fmla="*/ 2 h 10"/>
                <a:gd name="T50" fmla="*/ 48 w 50"/>
                <a:gd name="T51" fmla="*/ 1 h 10"/>
                <a:gd name="T52" fmla="*/ 49 w 50"/>
                <a:gd name="T53" fmla="*/ 1 h 10"/>
                <a:gd name="T54" fmla="*/ 49 w 50"/>
                <a:gd name="T55" fmla="*/ 0 h 10"/>
                <a:gd name="T56" fmla="*/ 47 w 50"/>
                <a:gd name="T57" fmla="*/ 0 h 10"/>
                <a:gd name="T58" fmla="*/ 47 w 50"/>
                <a:gd name="T59" fmla="*/ 0 h 10"/>
                <a:gd name="T60" fmla="*/ 46 w 50"/>
                <a:gd name="T61" fmla="*/ 1 h 10"/>
                <a:gd name="T62" fmla="*/ 45 w 50"/>
                <a:gd name="T63" fmla="*/ 1 h 10"/>
                <a:gd name="T64" fmla="*/ 45 w 50"/>
                <a:gd name="T65" fmla="*/ 2 h 10"/>
                <a:gd name="T66" fmla="*/ 43 w 50"/>
                <a:gd name="T67" fmla="*/ 5 h 10"/>
                <a:gd name="T68" fmla="*/ 40 w 50"/>
                <a:gd name="T69" fmla="*/ 6 h 10"/>
                <a:gd name="T70" fmla="*/ 39 w 50"/>
                <a:gd name="T71" fmla="*/ 6 h 10"/>
                <a:gd name="T72" fmla="*/ 39 w 50"/>
                <a:gd name="T73" fmla="*/ 7 h 10"/>
                <a:gd name="T74" fmla="*/ 35 w 50"/>
                <a:gd name="T75" fmla="*/ 5 h 10"/>
                <a:gd name="T76" fmla="*/ 33 w 50"/>
                <a:gd name="T77" fmla="*/ 4 h 10"/>
                <a:gd name="T78" fmla="*/ 32 w 50"/>
                <a:gd name="T79" fmla="*/ 3 h 10"/>
                <a:gd name="T80" fmla="*/ 30 w 50"/>
                <a:gd name="T81" fmla="*/ 2 h 10"/>
                <a:gd name="T82" fmla="*/ 21 w 50"/>
                <a:gd name="T83" fmla="*/ 0 h 10"/>
                <a:gd name="T84" fmla="*/ 16 w 50"/>
                <a:gd name="T85" fmla="*/ 3 h 10"/>
                <a:gd name="T86" fmla="*/ 15 w 50"/>
                <a:gd name="T87" fmla="*/ 3 h 10"/>
                <a:gd name="T88" fmla="*/ 14 w 50"/>
                <a:gd name="T89" fmla="*/ 4 h 10"/>
                <a:gd name="T90" fmla="*/ 12 w 50"/>
                <a:gd name="T91" fmla="*/ 5 h 10"/>
                <a:gd name="T92" fmla="*/ 12 w 50"/>
                <a:gd name="T93" fmla="*/ 5 h 10"/>
                <a:gd name="T94" fmla="*/ 9 w 50"/>
                <a:gd name="T95" fmla="*/ 6 h 10"/>
                <a:gd name="T96" fmla="*/ 3 w 50"/>
                <a:gd name="T97" fmla="*/ 5 h 10"/>
                <a:gd name="T98" fmla="*/ 2 w 50"/>
                <a:gd name="T99" fmla="*/ 4 h 10"/>
                <a:gd name="T100" fmla="*/ 1 w 50"/>
                <a:gd name="T101" fmla="*/ 4 h 10"/>
                <a:gd name="T102" fmla="*/ 0 w 50"/>
                <a:gd name="T103" fmla="*/ 4 h 10"/>
                <a:gd name="T104" fmla="*/ 0 w 50"/>
                <a:gd name="T105" fmla="*/ 5 h 10"/>
                <a:gd name="T106" fmla="*/ 1 w 50"/>
                <a:gd name="T107" fmla="*/ 6 h 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
                <a:gd name="T163" fmla="*/ 0 h 10"/>
                <a:gd name="T164" fmla="*/ 50 w 50"/>
                <a:gd name="T165" fmla="*/ 10 h 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 h="10">
                  <a:moveTo>
                    <a:pt x="1" y="6"/>
                  </a:moveTo>
                  <a:lnTo>
                    <a:pt x="1" y="6"/>
                  </a:lnTo>
                  <a:lnTo>
                    <a:pt x="2" y="6"/>
                  </a:lnTo>
                  <a:lnTo>
                    <a:pt x="3" y="7"/>
                  </a:lnTo>
                  <a:lnTo>
                    <a:pt x="4" y="7"/>
                  </a:lnTo>
                  <a:lnTo>
                    <a:pt x="5" y="7"/>
                  </a:lnTo>
                  <a:lnTo>
                    <a:pt x="8" y="8"/>
                  </a:lnTo>
                  <a:lnTo>
                    <a:pt x="9" y="8"/>
                  </a:lnTo>
                  <a:lnTo>
                    <a:pt x="10" y="8"/>
                  </a:lnTo>
                  <a:lnTo>
                    <a:pt x="12" y="7"/>
                  </a:lnTo>
                  <a:lnTo>
                    <a:pt x="13" y="7"/>
                  </a:lnTo>
                  <a:lnTo>
                    <a:pt x="14" y="7"/>
                  </a:lnTo>
                  <a:lnTo>
                    <a:pt x="16" y="6"/>
                  </a:lnTo>
                  <a:lnTo>
                    <a:pt x="17" y="5"/>
                  </a:lnTo>
                  <a:lnTo>
                    <a:pt x="18" y="4"/>
                  </a:lnTo>
                  <a:lnTo>
                    <a:pt x="22" y="2"/>
                  </a:lnTo>
                  <a:lnTo>
                    <a:pt x="21" y="2"/>
                  </a:lnTo>
                  <a:lnTo>
                    <a:pt x="23" y="2"/>
                  </a:lnTo>
                  <a:lnTo>
                    <a:pt x="25" y="3"/>
                  </a:lnTo>
                  <a:lnTo>
                    <a:pt x="27" y="3"/>
                  </a:lnTo>
                  <a:lnTo>
                    <a:pt x="28" y="4"/>
                  </a:lnTo>
                  <a:lnTo>
                    <a:pt x="30" y="4"/>
                  </a:lnTo>
                  <a:lnTo>
                    <a:pt x="31" y="5"/>
                  </a:lnTo>
                  <a:lnTo>
                    <a:pt x="32" y="6"/>
                  </a:lnTo>
                  <a:lnTo>
                    <a:pt x="33" y="7"/>
                  </a:lnTo>
                  <a:lnTo>
                    <a:pt x="35" y="8"/>
                  </a:lnTo>
                  <a:lnTo>
                    <a:pt x="37" y="9"/>
                  </a:lnTo>
                  <a:lnTo>
                    <a:pt x="38" y="9"/>
                  </a:lnTo>
                  <a:lnTo>
                    <a:pt x="39" y="9"/>
                  </a:lnTo>
                  <a:lnTo>
                    <a:pt x="42" y="8"/>
                  </a:lnTo>
                  <a:lnTo>
                    <a:pt x="42" y="7"/>
                  </a:lnTo>
                  <a:lnTo>
                    <a:pt x="43" y="7"/>
                  </a:lnTo>
                  <a:lnTo>
                    <a:pt x="44" y="6"/>
                  </a:lnTo>
                  <a:lnTo>
                    <a:pt x="46" y="6"/>
                  </a:lnTo>
                  <a:lnTo>
                    <a:pt x="47" y="6"/>
                  </a:lnTo>
                  <a:lnTo>
                    <a:pt x="47" y="4"/>
                  </a:lnTo>
                  <a:lnTo>
                    <a:pt x="47" y="3"/>
                  </a:lnTo>
                  <a:lnTo>
                    <a:pt x="47" y="2"/>
                  </a:lnTo>
                  <a:lnTo>
                    <a:pt x="48" y="1"/>
                  </a:lnTo>
                  <a:lnTo>
                    <a:pt x="49" y="1"/>
                  </a:lnTo>
                  <a:lnTo>
                    <a:pt x="49" y="0"/>
                  </a:lnTo>
                  <a:lnTo>
                    <a:pt x="48" y="0"/>
                  </a:lnTo>
                  <a:lnTo>
                    <a:pt x="47" y="0"/>
                  </a:lnTo>
                  <a:lnTo>
                    <a:pt x="46" y="0"/>
                  </a:lnTo>
                  <a:lnTo>
                    <a:pt x="46" y="1"/>
                  </a:lnTo>
                  <a:lnTo>
                    <a:pt x="45" y="1"/>
                  </a:lnTo>
                  <a:lnTo>
                    <a:pt x="45" y="2"/>
                  </a:lnTo>
                  <a:lnTo>
                    <a:pt x="44" y="3"/>
                  </a:lnTo>
                  <a:lnTo>
                    <a:pt x="43" y="5"/>
                  </a:lnTo>
                  <a:lnTo>
                    <a:pt x="44" y="4"/>
                  </a:lnTo>
                  <a:lnTo>
                    <a:pt x="40" y="6"/>
                  </a:lnTo>
                  <a:lnTo>
                    <a:pt x="39" y="6"/>
                  </a:lnTo>
                  <a:lnTo>
                    <a:pt x="37" y="7"/>
                  </a:lnTo>
                  <a:lnTo>
                    <a:pt x="39" y="7"/>
                  </a:lnTo>
                  <a:lnTo>
                    <a:pt x="36" y="5"/>
                  </a:lnTo>
                  <a:lnTo>
                    <a:pt x="35" y="5"/>
                  </a:lnTo>
                  <a:lnTo>
                    <a:pt x="34" y="4"/>
                  </a:lnTo>
                  <a:lnTo>
                    <a:pt x="33" y="4"/>
                  </a:lnTo>
                  <a:lnTo>
                    <a:pt x="32" y="3"/>
                  </a:lnTo>
                  <a:lnTo>
                    <a:pt x="31" y="2"/>
                  </a:lnTo>
                  <a:lnTo>
                    <a:pt x="30" y="2"/>
                  </a:lnTo>
                  <a:lnTo>
                    <a:pt x="29" y="2"/>
                  </a:lnTo>
                  <a:lnTo>
                    <a:pt x="21" y="0"/>
                  </a:lnTo>
                  <a:lnTo>
                    <a:pt x="20" y="0"/>
                  </a:lnTo>
                  <a:lnTo>
                    <a:pt x="16" y="3"/>
                  </a:lnTo>
                  <a:lnTo>
                    <a:pt x="15" y="3"/>
                  </a:lnTo>
                  <a:lnTo>
                    <a:pt x="14" y="4"/>
                  </a:lnTo>
                  <a:lnTo>
                    <a:pt x="13" y="4"/>
                  </a:lnTo>
                  <a:lnTo>
                    <a:pt x="12" y="5"/>
                  </a:lnTo>
                  <a:lnTo>
                    <a:pt x="8" y="6"/>
                  </a:lnTo>
                  <a:lnTo>
                    <a:pt x="9" y="6"/>
                  </a:lnTo>
                  <a:lnTo>
                    <a:pt x="4" y="5"/>
                  </a:lnTo>
                  <a:lnTo>
                    <a:pt x="3" y="5"/>
                  </a:lnTo>
                  <a:lnTo>
                    <a:pt x="3" y="4"/>
                  </a:lnTo>
                  <a:lnTo>
                    <a:pt x="2" y="4"/>
                  </a:lnTo>
                  <a:lnTo>
                    <a:pt x="1" y="4"/>
                  </a:lnTo>
                  <a:lnTo>
                    <a:pt x="0" y="4"/>
                  </a:lnTo>
                  <a:lnTo>
                    <a:pt x="0" y="5"/>
                  </a:lnTo>
                  <a:lnTo>
                    <a:pt x="0" y="6"/>
                  </a:lnTo>
                  <a:lnTo>
                    <a:pt x="1" y="6"/>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5" name="Freeform 296"/>
            <p:cNvSpPr>
              <a:spLocks/>
            </p:cNvSpPr>
            <p:nvPr/>
          </p:nvSpPr>
          <p:spPr bwMode="auto">
            <a:xfrm>
              <a:off x="394" y="3039"/>
              <a:ext cx="36" cy="46"/>
            </a:xfrm>
            <a:custGeom>
              <a:avLst/>
              <a:gdLst>
                <a:gd name="T0" fmla="*/ 1 w 36"/>
                <a:gd name="T1" fmla="*/ 3 h 46"/>
                <a:gd name="T2" fmla="*/ 4 w 36"/>
                <a:gd name="T3" fmla="*/ 7 h 46"/>
                <a:gd name="T4" fmla="*/ 7 w 36"/>
                <a:gd name="T5" fmla="*/ 10 h 46"/>
                <a:gd name="T6" fmla="*/ 10 w 36"/>
                <a:gd name="T7" fmla="*/ 13 h 46"/>
                <a:gd name="T8" fmla="*/ 13 w 36"/>
                <a:gd name="T9" fmla="*/ 16 h 46"/>
                <a:gd name="T10" fmla="*/ 16 w 36"/>
                <a:gd name="T11" fmla="*/ 20 h 46"/>
                <a:gd name="T12" fmla="*/ 19 w 36"/>
                <a:gd name="T13" fmla="*/ 23 h 46"/>
                <a:gd name="T14" fmla="*/ 23 w 36"/>
                <a:gd name="T15" fmla="*/ 26 h 46"/>
                <a:gd name="T16" fmla="*/ 26 w 36"/>
                <a:gd name="T17" fmla="*/ 30 h 46"/>
                <a:gd name="T18" fmla="*/ 30 w 36"/>
                <a:gd name="T19" fmla="*/ 31 h 46"/>
                <a:gd name="T20" fmla="*/ 29 w 36"/>
                <a:gd name="T21" fmla="*/ 30 h 46"/>
                <a:gd name="T22" fmla="*/ 30 w 36"/>
                <a:gd name="T23" fmla="*/ 33 h 46"/>
                <a:gd name="T24" fmla="*/ 30 w 36"/>
                <a:gd name="T25" fmla="*/ 34 h 46"/>
                <a:gd name="T26" fmla="*/ 30 w 36"/>
                <a:gd name="T27" fmla="*/ 35 h 46"/>
                <a:gd name="T28" fmla="*/ 30 w 36"/>
                <a:gd name="T29" fmla="*/ 37 h 46"/>
                <a:gd name="T30" fmla="*/ 30 w 36"/>
                <a:gd name="T31" fmla="*/ 38 h 46"/>
                <a:gd name="T32" fmla="*/ 30 w 36"/>
                <a:gd name="T33" fmla="*/ 39 h 46"/>
                <a:gd name="T34" fmla="*/ 31 w 36"/>
                <a:gd name="T35" fmla="*/ 41 h 46"/>
                <a:gd name="T36" fmla="*/ 31 w 36"/>
                <a:gd name="T37" fmla="*/ 43 h 46"/>
                <a:gd name="T38" fmla="*/ 32 w 36"/>
                <a:gd name="T39" fmla="*/ 43 h 46"/>
                <a:gd name="T40" fmla="*/ 32 w 36"/>
                <a:gd name="T41" fmla="*/ 44 h 46"/>
                <a:gd name="T42" fmla="*/ 33 w 36"/>
                <a:gd name="T43" fmla="*/ 44 h 46"/>
                <a:gd name="T44" fmla="*/ 33 w 36"/>
                <a:gd name="T45" fmla="*/ 45 h 46"/>
                <a:gd name="T46" fmla="*/ 33 w 36"/>
                <a:gd name="T47" fmla="*/ 45 h 46"/>
                <a:gd name="T48" fmla="*/ 34 w 36"/>
                <a:gd name="T49" fmla="*/ 45 h 46"/>
                <a:gd name="T50" fmla="*/ 34 w 36"/>
                <a:gd name="T51" fmla="*/ 44 h 46"/>
                <a:gd name="T52" fmla="*/ 35 w 36"/>
                <a:gd name="T53" fmla="*/ 44 h 46"/>
                <a:gd name="T54" fmla="*/ 35 w 36"/>
                <a:gd name="T55" fmla="*/ 43 h 46"/>
                <a:gd name="T56" fmla="*/ 35 w 36"/>
                <a:gd name="T57" fmla="*/ 43 h 46"/>
                <a:gd name="T58" fmla="*/ 35 w 36"/>
                <a:gd name="T59" fmla="*/ 42 h 46"/>
                <a:gd name="T60" fmla="*/ 34 w 36"/>
                <a:gd name="T61" fmla="*/ 41 h 46"/>
                <a:gd name="T62" fmla="*/ 34 w 36"/>
                <a:gd name="T63" fmla="*/ 40 h 46"/>
                <a:gd name="T64" fmla="*/ 34 w 36"/>
                <a:gd name="T65" fmla="*/ 38 h 46"/>
                <a:gd name="T66" fmla="*/ 33 w 36"/>
                <a:gd name="T67" fmla="*/ 38 h 46"/>
                <a:gd name="T68" fmla="*/ 33 w 36"/>
                <a:gd name="T69" fmla="*/ 37 h 46"/>
                <a:gd name="T70" fmla="*/ 33 w 36"/>
                <a:gd name="T71" fmla="*/ 36 h 46"/>
                <a:gd name="T72" fmla="*/ 33 w 36"/>
                <a:gd name="T73" fmla="*/ 35 h 46"/>
                <a:gd name="T74" fmla="*/ 32 w 36"/>
                <a:gd name="T75" fmla="*/ 29 h 46"/>
                <a:gd name="T76" fmla="*/ 31 w 36"/>
                <a:gd name="T77" fmla="*/ 29 h 46"/>
                <a:gd name="T78" fmla="*/ 30 w 36"/>
                <a:gd name="T79" fmla="*/ 29 h 46"/>
                <a:gd name="T80" fmla="*/ 26 w 36"/>
                <a:gd name="T81" fmla="*/ 25 h 46"/>
                <a:gd name="T82" fmla="*/ 23 w 36"/>
                <a:gd name="T83" fmla="*/ 22 h 46"/>
                <a:gd name="T84" fmla="*/ 20 w 36"/>
                <a:gd name="T85" fmla="*/ 19 h 46"/>
                <a:gd name="T86" fmla="*/ 17 w 36"/>
                <a:gd name="T87" fmla="*/ 16 h 46"/>
                <a:gd name="T88" fmla="*/ 14 w 36"/>
                <a:gd name="T89" fmla="*/ 13 h 46"/>
                <a:gd name="T90" fmla="*/ 12 w 36"/>
                <a:gd name="T91" fmla="*/ 10 h 46"/>
                <a:gd name="T92" fmla="*/ 9 w 36"/>
                <a:gd name="T93" fmla="*/ 7 h 46"/>
                <a:gd name="T94" fmla="*/ 5 w 36"/>
                <a:gd name="T95" fmla="*/ 4 h 46"/>
                <a:gd name="T96" fmla="*/ 3 w 36"/>
                <a:gd name="T97" fmla="*/ 1 h 46"/>
                <a:gd name="T98" fmla="*/ 2 w 36"/>
                <a:gd name="T99" fmla="*/ 1 h 46"/>
                <a:gd name="T100" fmla="*/ 2 w 36"/>
                <a:gd name="T101" fmla="*/ 0 h 46"/>
                <a:gd name="T102" fmla="*/ 2 w 36"/>
                <a:gd name="T103" fmla="*/ 0 h 46"/>
                <a:gd name="T104" fmla="*/ 1 w 36"/>
                <a:gd name="T105" fmla="*/ 0 h 46"/>
                <a:gd name="T106" fmla="*/ 1 w 36"/>
                <a:gd name="T107" fmla="*/ 1 h 46"/>
                <a:gd name="T108" fmla="*/ 0 w 36"/>
                <a:gd name="T109" fmla="*/ 1 h 46"/>
                <a:gd name="T110" fmla="*/ 0 w 36"/>
                <a:gd name="T111" fmla="*/ 2 h 46"/>
                <a:gd name="T112" fmla="*/ 0 w 36"/>
                <a:gd name="T113" fmla="*/ 2 h 46"/>
                <a:gd name="T114" fmla="*/ 1 w 36"/>
                <a:gd name="T115" fmla="*/ 3 h 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
                <a:gd name="T175" fmla="*/ 0 h 46"/>
                <a:gd name="T176" fmla="*/ 36 w 36"/>
                <a:gd name="T177" fmla="*/ 46 h 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 h="46">
                  <a:moveTo>
                    <a:pt x="1" y="3"/>
                  </a:moveTo>
                  <a:lnTo>
                    <a:pt x="4" y="7"/>
                  </a:lnTo>
                  <a:lnTo>
                    <a:pt x="7" y="10"/>
                  </a:lnTo>
                  <a:lnTo>
                    <a:pt x="10" y="13"/>
                  </a:lnTo>
                  <a:lnTo>
                    <a:pt x="13" y="16"/>
                  </a:lnTo>
                  <a:lnTo>
                    <a:pt x="16" y="20"/>
                  </a:lnTo>
                  <a:lnTo>
                    <a:pt x="19" y="23"/>
                  </a:lnTo>
                  <a:lnTo>
                    <a:pt x="23" y="26"/>
                  </a:lnTo>
                  <a:lnTo>
                    <a:pt x="26" y="30"/>
                  </a:lnTo>
                  <a:lnTo>
                    <a:pt x="30" y="31"/>
                  </a:lnTo>
                  <a:lnTo>
                    <a:pt x="29" y="30"/>
                  </a:lnTo>
                  <a:lnTo>
                    <a:pt x="30" y="33"/>
                  </a:lnTo>
                  <a:lnTo>
                    <a:pt x="30" y="34"/>
                  </a:lnTo>
                  <a:lnTo>
                    <a:pt x="30" y="35"/>
                  </a:lnTo>
                  <a:lnTo>
                    <a:pt x="30" y="37"/>
                  </a:lnTo>
                  <a:lnTo>
                    <a:pt x="30" y="38"/>
                  </a:lnTo>
                  <a:lnTo>
                    <a:pt x="30" y="39"/>
                  </a:lnTo>
                  <a:lnTo>
                    <a:pt x="31" y="41"/>
                  </a:lnTo>
                  <a:lnTo>
                    <a:pt x="31" y="43"/>
                  </a:lnTo>
                  <a:lnTo>
                    <a:pt x="32" y="43"/>
                  </a:lnTo>
                  <a:lnTo>
                    <a:pt x="32" y="44"/>
                  </a:lnTo>
                  <a:lnTo>
                    <a:pt x="33" y="44"/>
                  </a:lnTo>
                  <a:lnTo>
                    <a:pt x="33" y="45"/>
                  </a:lnTo>
                  <a:lnTo>
                    <a:pt x="34" y="45"/>
                  </a:lnTo>
                  <a:lnTo>
                    <a:pt x="34" y="44"/>
                  </a:lnTo>
                  <a:lnTo>
                    <a:pt x="35" y="44"/>
                  </a:lnTo>
                  <a:lnTo>
                    <a:pt x="35" y="43"/>
                  </a:lnTo>
                  <a:lnTo>
                    <a:pt x="35" y="42"/>
                  </a:lnTo>
                  <a:lnTo>
                    <a:pt x="34" y="41"/>
                  </a:lnTo>
                  <a:lnTo>
                    <a:pt x="34" y="40"/>
                  </a:lnTo>
                  <a:lnTo>
                    <a:pt x="34" y="38"/>
                  </a:lnTo>
                  <a:lnTo>
                    <a:pt x="33" y="38"/>
                  </a:lnTo>
                  <a:lnTo>
                    <a:pt x="33" y="37"/>
                  </a:lnTo>
                  <a:lnTo>
                    <a:pt x="33" y="36"/>
                  </a:lnTo>
                  <a:lnTo>
                    <a:pt x="33" y="35"/>
                  </a:lnTo>
                  <a:lnTo>
                    <a:pt x="32" y="29"/>
                  </a:lnTo>
                  <a:lnTo>
                    <a:pt x="31" y="29"/>
                  </a:lnTo>
                  <a:lnTo>
                    <a:pt x="30" y="29"/>
                  </a:lnTo>
                  <a:lnTo>
                    <a:pt x="26" y="25"/>
                  </a:lnTo>
                  <a:lnTo>
                    <a:pt x="23" y="22"/>
                  </a:lnTo>
                  <a:lnTo>
                    <a:pt x="20" y="19"/>
                  </a:lnTo>
                  <a:lnTo>
                    <a:pt x="17" y="16"/>
                  </a:lnTo>
                  <a:lnTo>
                    <a:pt x="14" y="13"/>
                  </a:lnTo>
                  <a:lnTo>
                    <a:pt x="12" y="10"/>
                  </a:lnTo>
                  <a:lnTo>
                    <a:pt x="9" y="7"/>
                  </a:lnTo>
                  <a:lnTo>
                    <a:pt x="5" y="4"/>
                  </a:lnTo>
                  <a:lnTo>
                    <a:pt x="3" y="1"/>
                  </a:lnTo>
                  <a:lnTo>
                    <a:pt x="2" y="1"/>
                  </a:lnTo>
                  <a:lnTo>
                    <a:pt x="2" y="0"/>
                  </a:lnTo>
                  <a:lnTo>
                    <a:pt x="1" y="0"/>
                  </a:lnTo>
                  <a:lnTo>
                    <a:pt x="1" y="1"/>
                  </a:lnTo>
                  <a:lnTo>
                    <a:pt x="0" y="1"/>
                  </a:lnTo>
                  <a:lnTo>
                    <a:pt x="0" y="2"/>
                  </a:lnTo>
                  <a:lnTo>
                    <a:pt x="1" y="3"/>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6" name="Freeform 297"/>
            <p:cNvSpPr>
              <a:spLocks/>
            </p:cNvSpPr>
            <p:nvPr/>
          </p:nvSpPr>
          <p:spPr bwMode="auto">
            <a:xfrm>
              <a:off x="384" y="2868"/>
              <a:ext cx="111" cy="71"/>
            </a:xfrm>
            <a:custGeom>
              <a:avLst/>
              <a:gdLst>
                <a:gd name="T0" fmla="*/ 5 w 111"/>
                <a:gd name="T1" fmla="*/ 53 h 71"/>
                <a:gd name="T2" fmla="*/ 14 w 111"/>
                <a:gd name="T3" fmla="*/ 60 h 71"/>
                <a:gd name="T4" fmla="*/ 24 w 111"/>
                <a:gd name="T5" fmla="*/ 65 h 71"/>
                <a:gd name="T6" fmla="*/ 35 w 111"/>
                <a:gd name="T7" fmla="*/ 67 h 71"/>
                <a:gd name="T8" fmla="*/ 47 w 111"/>
                <a:gd name="T9" fmla="*/ 70 h 71"/>
                <a:gd name="T10" fmla="*/ 50 w 111"/>
                <a:gd name="T11" fmla="*/ 68 h 71"/>
                <a:gd name="T12" fmla="*/ 50 w 111"/>
                <a:gd name="T13" fmla="*/ 67 h 71"/>
                <a:gd name="T14" fmla="*/ 52 w 111"/>
                <a:gd name="T15" fmla="*/ 63 h 71"/>
                <a:gd name="T16" fmla="*/ 52 w 111"/>
                <a:gd name="T17" fmla="*/ 60 h 71"/>
                <a:gd name="T18" fmla="*/ 53 w 111"/>
                <a:gd name="T19" fmla="*/ 57 h 71"/>
                <a:gd name="T20" fmla="*/ 53 w 111"/>
                <a:gd name="T21" fmla="*/ 54 h 71"/>
                <a:gd name="T22" fmla="*/ 56 w 111"/>
                <a:gd name="T23" fmla="*/ 46 h 71"/>
                <a:gd name="T24" fmla="*/ 57 w 111"/>
                <a:gd name="T25" fmla="*/ 46 h 71"/>
                <a:gd name="T26" fmla="*/ 72 w 111"/>
                <a:gd name="T27" fmla="*/ 37 h 71"/>
                <a:gd name="T28" fmla="*/ 88 w 111"/>
                <a:gd name="T29" fmla="*/ 29 h 71"/>
                <a:gd name="T30" fmla="*/ 102 w 111"/>
                <a:gd name="T31" fmla="*/ 18 h 71"/>
                <a:gd name="T32" fmla="*/ 110 w 111"/>
                <a:gd name="T33" fmla="*/ 3 h 71"/>
                <a:gd name="T34" fmla="*/ 109 w 111"/>
                <a:gd name="T35" fmla="*/ 1 h 71"/>
                <a:gd name="T36" fmla="*/ 107 w 111"/>
                <a:gd name="T37" fmla="*/ 0 h 71"/>
                <a:gd name="T38" fmla="*/ 106 w 111"/>
                <a:gd name="T39" fmla="*/ 1 h 71"/>
                <a:gd name="T40" fmla="*/ 103 w 111"/>
                <a:gd name="T41" fmla="*/ 10 h 71"/>
                <a:gd name="T42" fmla="*/ 93 w 111"/>
                <a:gd name="T43" fmla="*/ 21 h 71"/>
                <a:gd name="T44" fmla="*/ 79 w 111"/>
                <a:gd name="T45" fmla="*/ 30 h 71"/>
                <a:gd name="T46" fmla="*/ 64 w 111"/>
                <a:gd name="T47" fmla="*/ 37 h 71"/>
                <a:gd name="T48" fmla="*/ 53 w 111"/>
                <a:gd name="T49" fmla="*/ 45 h 71"/>
                <a:gd name="T50" fmla="*/ 50 w 111"/>
                <a:gd name="T51" fmla="*/ 52 h 71"/>
                <a:gd name="T52" fmla="*/ 50 w 111"/>
                <a:gd name="T53" fmla="*/ 53 h 71"/>
                <a:gd name="T54" fmla="*/ 50 w 111"/>
                <a:gd name="T55" fmla="*/ 55 h 71"/>
                <a:gd name="T56" fmla="*/ 47 w 111"/>
                <a:gd name="T57" fmla="*/ 67 h 71"/>
                <a:gd name="T58" fmla="*/ 46 w 111"/>
                <a:gd name="T59" fmla="*/ 67 h 71"/>
                <a:gd name="T60" fmla="*/ 42 w 111"/>
                <a:gd name="T61" fmla="*/ 66 h 71"/>
                <a:gd name="T62" fmla="*/ 31 w 111"/>
                <a:gd name="T63" fmla="*/ 63 h 71"/>
                <a:gd name="T64" fmla="*/ 20 w 111"/>
                <a:gd name="T65" fmla="*/ 59 h 71"/>
                <a:gd name="T66" fmla="*/ 11 w 111"/>
                <a:gd name="T67" fmla="*/ 53 h 71"/>
                <a:gd name="T68" fmla="*/ 4 w 111"/>
                <a:gd name="T69" fmla="*/ 46 h 71"/>
                <a:gd name="T70" fmla="*/ 3 w 111"/>
                <a:gd name="T71" fmla="*/ 45 h 71"/>
                <a:gd name="T72" fmla="*/ 1 w 111"/>
                <a:gd name="T73" fmla="*/ 45 h 71"/>
                <a:gd name="T74" fmla="*/ 0 w 111"/>
                <a:gd name="T75" fmla="*/ 46 h 71"/>
                <a:gd name="T76" fmla="*/ 0 w 111"/>
                <a:gd name="T77" fmla="*/ 47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1"/>
                <a:gd name="T118" fmla="*/ 0 h 71"/>
                <a:gd name="T119" fmla="*/ 111 w 111"/>
                <a:gd name="T120" fmla="*/ 71 h 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1" h="71">
                  <a:moveTo>
                    <a:pt x="1" y="47"/>
                  </a:moveTo>
                  <a:lnTo>
                    <a:pt x="5" y="53"/>
                  </a:lnTo>
                  <a:lnTo>
                    <a:pt x="9" y="56"/>
                  </a:lnTo>
                  <a:lnTo>
                    <a:pt x="14" y="60"/>
                  </a:lnTo>
                  <a:lnTo>
                    <a:pt x="18" y="62"/>
                  </a:lnTo>
                  <a:lnTo>
                    <a:pt x="24" y="65"/>
                  </a:lnTo>
                  <a:lnTo>
                    <a:pt x="29" y="67"/>
                  </a:lnTo>
                  <a:lnTo>
                    <a:pt x="35" y="67"/>
                  </a:lnTo>
                  <a:lnTo>
                    <a:pt x="40" y="69"/>
                  </a:lnTo>
                  <a:lnTo>
                    <a:pt x="47" y="70"/>
                  </a:lnTo>
                  <a:lnTo>
                    <a:pt x="48" y="70"/>
                  </a:lnTo>
                  <a:lnTo>
                    <a:pt x="50" y="68"/>
                  </a:lnTo>
                  <a:lnTo>
                    <a:pt x="50" y="67"/>
                  </a:lnTo>
                  <a:lnTo>
                    <a:pt x="52" y="64"/>
                  </a:lnTo>
                  <a:lnTo>
                    <a:pt x="52" y="63"/>
                  </a:lnTo>
                  <a:lnTo>
                    <a:pt x="52" y="61"/>
                  </a:lnTo>
                  <a:lnTo>
                    <a:pt x="52" y="60"/>
                  </a:lnTo>
                  <a:lnTo>
                    <a:pt x="53" y="59"/>
                  </a:lnTo>
                  <a:lnTo>
                    <a:pt x="53" y="57"/>
                  </a:lnTo>
                  <a:lnTo>
                    <a:pt x="53" y="56"/>
                  </a:lnTo>
                  <a:lnTo>
                    <a:pt x="53" y="54"/>
                  </a:lnTo>
                  <a:lnTo>
                    <a:pt x="54" y="53"/>
                  </a:lnTo>
                  <a:lnTo>
                    <a:pt x="56" y="46"/>
                  </a:lnTo>
                  <a:lnTo>
                    <a:pt x="55" y="48"/>
                  </a:lnTo>
                  <a:lnTo>
                    <a:pt x="57" y="46"/>
                  </a:lnTo>
                  <a:lnTo>
                    <a:pt x="64" y="41"/>
                  </a:lnTo>
                  <a:lnTo>
                    <a:pt x="72" y="37"/>
                  </a:lnTo>
                  <a:lnTo>
                    <a:pt x="80" y="33"/>
                  </a:lnTo>
                  <a:lnTo>
                    <a:pt x="88" y="29"/>
                  </a:lnTo>
                  <a:lnTo>
                    <a:pt x="95" y="24"/>
                  </a:lnTo>
                  <a:lnTo>
                    <a:pt x="102" y="18"/>
                  </a:lnTo>
                  <a:lnTo>
                    <a:pt x="106" y="11"/>
                  </a:lnTo>
                  <a:lnTo>
                    <a:pt x="110" y="3"/>
                  </a:lnTo>
                  <a:lnTo>
                    <a:pt x="110" y="2"/>
                  </a:lnTo>
                  <a:lnTo>
                    <a:pt x="109" y="1"/>
                  </a:lnTo>
                  <a:lnTo>
                    <a:pt x="108" y="0"/>
                  </a:lnTo>
                  <a:lnTo>
                    <a:pt x="107" y="0"/>
                  </a:lnTo>
                  <a:lnTo>
                    <a:pt x="107" y="1"/>
                  </a:lnTo>
                  <a:lnTo>
                    <a:pt x="106" y="1"/>
                  </a:lnTo>
                  <a:lnTo>
                    <a:pt x="106" y="2"/>
                  </a:lnTo>
                  <a:lnTo>
                    <a:pt x="103" y="10"/>
                  </a:lnTo>
                  <a:lnTo>
                    <a:pt x="98" y="16"/>
                  </a:lnTo>
                  <a:lnTo>
                    <a:pt x="93" y="21"/>
                  </a:lnTo>
                  <a:lnTo>
                    <a:pt x="86" y="26"/>
                  </a:lnTo>
                  <a:lnTo>
                    <a:pt x="79" y="30"/>
                  </a:lnTo>
                  <a:lnTo>
                    <a:pt x="71" y="33"/>
                  </a:lnTo>
                  <a:lnTo>
                    <a:pt x="64" y="37"/>
                  </a:lnTo>
                  <a:lnTo>
                    <a:pt x="57" y="41"/>
                  </a:lnTo>
                  <a:lnTo>
                    <a:pt x="53" y="45"/>
                  </a:lnTo>
                  <a:lnTo>
                    <a:pt x="52" y="46"/>
                  </a:lnTo>
                  <a:lnTo>
                    <a:pt x="50" y="52"/>
                  </a:lnTo>
                  <a:lnTo>
                    <a:pt x="50" y="53"/>
                  </a:lnTo>
                  <a:lnTo>
                    <a:pt x="50" y="54"/>
                  </a:lnTo>
                  <a:lnTo>
                    <a:pt x="50" y="55"/>
                  </a:lnTo>
                  <a:lnTo>
                    <a:pt x="50" y="56"/>
                  </a:lnTo>
                  <a:lnTo>
                    <a:pt x="47" y="67"/>
                  </a:lnTo>
                  <a:lnTo>
                    <a:pt x="48" y="66"/>
                  </a:lnTo>
                  <a:lnTo>
                    <a:pt x="46" y="67"/>
                  </a:lnTo>
                  <a:lnTo>
                    <a:pt x="48" y="67"/>
                  </a:lnTo>
                  <a:lnTo>
                    <a:pt x="42" y="66"/>
                  </a:lnTo>
                  <a:lnTo>
                    <a:pt x="37" y="64"/>
                  </a:lnTo>
                  <a:lnTo>
                    <a:pt x="31" y="63"/>
                  </a:lnTo>
                  <a:lnTo>
                    <a:pt x="26" y="61"/>
                  </a:lnTo>
                  <a:lnTo>
                    <a:pt x="20" y="59"/>
                  </a:lnTo>
                  <a:lnTo>
                    <a:pt x="16" y="56"/>
                  </a:lnTo>
                  <a:lnTo>
                    <a:pt x="11" y="53"/>
                  </a:lnTo>
                  <a:lnTo>
                    <a:pt x="7" y="50"/>
                  </a:lnTo>
                  <a:lnTo>
                    <a:pt x="4" y="46"/>
                  </a:lnTo>
                  <a:lnTo>
                    <a:pt x="4" y="45"/>
                  </a:lnTo>
                  <a:lnTo>
                    <a:pt x="3" y="45"/>
                  </a:lnTo>
                  <a:lnTo>
                    <a:pt x="2" y="45"/>
                  </a:lnTo>
                  <a:lnTo>
                    <a:pt x="1" y="45"/>
                  </a:lnTo>
                  <a:lnTo>
                    <a:pt x="1" y="46"/>
                  </a:lnTo>
                  <a:lnTo>
                    <a:pt x="0" y="46"/>
                  </a:lnTo>
                  <a:lnTo>
                    <a:pt x="0" y="47"/>
                  </a:lnTo>
                  <a:lnTo>
                    <a:pt x="1" y="47"/>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7" name="Freeform 298"/>
            <p:cNvSpPr>
              <a:spLocks/>
            </p:cNvSpPr>
            <p:nvPr/>
          </p:nvSpPr>
          <p:spPr bwMode="auto">
            <a:xfrm>
              <a:off x="459" y="2884"/>
              <a:ext cx="5" cy="11"/>
            </a:xfrm>
            <a:custGeom>
              <a:avLst/>
              <a:gdLst>
                <a:gd name="T0" fmla="*/ 1 w 5"/>
                <a:gd name="T1" fmla="*/ 10 h 11"/>
                <a:gd name="T2" fmla="*/ 1 w 5"/>
                <a:gd name="T3" fmla="*/ 9 h 11"/>
                <a:gd name="T4" fmla="*/ 1 w 5"/>
                <a:gd name="T5" fmla="*/ 8 h 11"/>
                <a:gd name="T6" fmla="*/ 1 w 5"/>
                <a:gd name="T7" fmla="*/ 7 h 11"/>
                <a:gd name="T8" fmla="*/ 0 w 5"/>
                <a:gd name="T9" fmla="*/ 6 h 11"/>
                <a:gd name="T10" fmla="*/ 0 w 5"/>
                <a:gd name="T11" fmla="*/ 5 h 11"/>
                <a:gd name="T12" fmla="*/ 0 w 5"/>
                <a:gd name="T13" fmla="*/ 4 h 11"/>
                <a:gd name="T14" fmla="*/ 0 w 5"/>
                <a:gd name="T15" fmla="*/ 3 h 11"/>
                <a:gd name="T16" fmla="*/ 0 w 5"/>
                <a:gd name="T17" fmla="*/ 2 h 11"/>
                <a:gd name="T18" fmla="*/ 0 w 5"/>
                <a:gd name="T19" fmla="*/ 1 h 11"/>
                <a:gd name="T20" fmla="*/ 1 w 5"/>
                <a:gd name="T21" fmla="*/ 1 h 11"/>
                <a:gd name="T22" fmla="*/ 1 w 5"/>
                <a:gd name="T23" fmla="*/ 0 h 11"/>
                <a:gd name="T24" fmla="*/ 2 w 5"/>
                <a:gd name="T25" fmla="*/ 0 h 11"/>
                <a:gd name="T26" fmla="*/ 2 w 5"/>
                <a:gd name="T27" fmla="*/ 1 h 11"/>
                <a:gd name="T28" fmla="*/ 3 w 5"/>
                <a:gd name="T29" fmla="*/ 1 h 11"/>
                <a:gd name="T30" fmla="*/ 3 w 5"/>
                <a:gd name="T31" fmla="*/ 1 h 11"/>
                <a:gd name="T32" fmla="*/ 3 w 5"/>
                <a:gd name="T33" fmla="*/ 2 h 11"/>
                <a:gd name="T34" fmla="*/ 3 w 5"/>
                <a:gd name="T35" fmla="*/ 3 h 11"/>
                <a:gd name="T36" fmla="*/ 3 w 5"/>
                <a:gd name="T37" fmla="*/ 4 h 11"/>
                <a:gd name="T38" fmla="*/ 3 w 5"/>
                <a:gd name="T39" fmla="*/ 5 h 11"/>
                <a:gd name="T40" fmla="*/ 3 w 5"/>
                <a:gd name="T41" fmla="*/ 6 h 11"/>
                <a:gd name="T42" fmla="*/ 3 w 5"/>
                <a:gd name="T43" fmla="*/ 7 h 11"/>
                <a:gd name="T44" fmla="*/ 3 w 5"/>
                <a:gd name="T45" fmla="*/ 8 h 11"/>
                <a:gd name="T46" fmla="*/ 4 w 5"/>
                <a:gd name="T47" fmla="*/ 9 h 11"/>
                <a:gd name="T48" fmla="*/ 4 w 5"/>
                <a:gd name="T49" fmla="*/ 9 h 11"/>
                <a:gd name="T50" fmla="*/ 4 w 5"/>
                <a:gd name="T51" fmla="*/ 10 h 11"/>
                <a:gd name="T52" fmla="*/ 3 w 5"/>
                <a:gd name="T53" fmla="*/ 10 h 11"/>
                <a:gd name="T54" fmla="*/ 3 w 5"/>
                <a:gd name="T55" fmla="*/ 10 h 11"/>
                <a:gd name="T56" fmla="*/ 2 w 5"/>
                <a:gd name="T57" fmla="*/ 10 h 11"/>
                <a:gd name="T58" fmla="*/ 2 w 5"/>
                <a:gd name="T59" fmla="*/ 10 h 11"/>
                <a:gd name="T60" fmla="*/ 1 w 5"/>
                <a:gd name="T61" fmla="*/ 10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
                <a:gd name="T94" fmla="*/ 0 h 11"/>
                <a:gd name="T95" fmla="*/ 5 w 5"/>
                <a:gd name="T96" fmla="*/ 11 h 1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 h="11">
                  <a:moveTo>
                    <a:pt x="1" y="10"/>
                  </a:moveTo>
                  <a:lnTo>
                    <a:pt x="1" y="9"/>
                  </a:lnTo>
                  <a:lnTo>
                    <a:pt x="1" y="8"/>
                  </a:lnTo>
                  <a:lnTo>
                    <a:pt x="1" y="7"/>
                  </a:lnTo>
                  <a:lnTo>
                    <a:pt x="0" y="6"/>
                  </a:lnTo>
                  <a:lnTo>
                    <a:pt x="0" y="5"/>
                  </a:lnTo>
                  <a:lnTo>
                    <a:pt x="0" y="4"/>
                  </a:lnTo>
                  <a:lnTo>
                    <a:pt x="0" y="3"/>
                  </a:lnTo>
                  <a:lnTo>
                    <a:pt x="0" y="2"/>
                  </a:lnTo>
                  <a:lnTo>
                    <a:pt x="0" y="1"/>
                  </a:lnTo>
                  <a:lnTo>
                    <a:pt x="1" y="1"/>
                  </a:lnTo>
                  <a:lnTo>
                    <a:pt x="1" y="0"/>
                  </a:lnTo>
                  <a:lnTo>
                    <a:pt x="2" y="0"/>
                  </a:lnTo>
                  <a:lnTo>
                    <a:pt x="2" y="1"/>
                  </a:lnTo>
                  <a:lnTo>
                    <a:pt x="3" y="1"/>
                  </a:lnTo>
                  <a:lnTo>
                    <a:pt x="3" y="2"/>
                  </a:lnTo>
                  <a:lnTo>
                    <a:pt x="3" y="3"/>
                  </a:lnTo>
                  <a:lnTo>
                    <a:pt x="3" y="4"/>
                  </a:lnTo>
                  <a:lnTo>
                    <a:pt x="3" y="5"/>
                  </a:lnTo>
                  <a:lnTo>
                    <a:pt x="3" y="6"/>
                  </a:lnTo>
                  <a:lnTo>
                    <a:pt x="3" y="7"/>
                  </a:lnTo>
                  <a:lnTo>
                    <a:pt x="3" y="8"/>
                  </a:lnTo>
                  <a:lnTo>
                    <a:pt x="4" y="9"/>
                  </a:lnTo>
                  <a:lnTo>
                    <a:pt x="4" y="10"/>
                  </a:lnTo>
                  <a:lnTo>
                    <a:pt x="3" y="10"/>
                  </a:lnTo>
                  <a:lnTo>
                    <a:pt x="2" y="10"/>
                  </a:lnTo>
                  <a:lnTo>
                    <a:pt x="1" y="1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8" name="Freeform 299"/>
            <p:cNvSpPr>
              <a:spLocks/>
            </p:cNvSpPr>
            <p:nvPr/>
          </p:nvSpPr>
          <p:spPr bwMode="auto">
            <a:xfrm>
              <a:off x="513" y="2429"/>
              <a:ext cx="325" cy="128"/>
            </a:xfrm>
            <a:custGeom>
              <a:avLst/>
              <a:gdLst>
                <a:gd name="T0" fmla="*/ 17 w 325"/>
                <a:gd name="T1" fmla="*/ 117 h 128"/>
                <a:gd name="T2" fmla="*/ 30 w 325"/>
                <a:gd name="T3" fmla="*/ 94 h 128"/>
                <a:gd name="T4" fmla="*/ 38 w 325"/>
                <a:gd name="T5" fmla="*/ 69 h 128"/>
                <a:gd name="T6" fmla="*/ 55 w 325"/>
                <a:gd name="T7" fmla="*/ 53 h 128"/>
                <a:gd name="T8" fmla="*/ 81 w 325"/>
                <a:gd name="T9" fmla="*/ 45 h 128"/>
                <a:gd name="T10" fmla="*/ 106 w 325"/>
                <a:gd name="T11" fmla="*/ 37 h 128"/>
                <a:gd name="T12" fmla="*/ 132 w 325"/>
                <a:gd name="T13" fmla="*/ 28 h 128"/>
                <a:gd name="T14" fmla="*/ 158 w 325"/>
                <a:gd name="T15" fmla="*/ 17 h 128"/>
                <a:gd name="T16" fmla="*/ 178 w 325"/>
                <a:gd name="T17" fmla="*/ 12 h 128"/>
                <a:gd name="T18" fmla="*/ 187 w 325"/>
                <a:gd name="T19" fmla="*/ 10 h 128"/>
                <a:gd name="T20" fmla="*/ 202 w 325"/>
                <a:gd name="T21" fmla="*/ 15 h 128"/>
                <a:gd name="T22" fmla="*/ 213 w 325"/>
                <a:gd name="T23" fmla="*/ 18 h 128"/>
                <a:gd name="T24" fmla="*/ 230 w 325"/>
                <a:gd name="T25" fmla="*/ 19 h 128"/>
                <a:gd name="T26" fmla="*/ 247 w 325"/>
                <a:gd name="T27" fmla="*/ 19 h 128"/>
                <a:gd name="T28" fmla="*/ 275 w 325"/>
                <a:gd name="T29" fmla="*/ 16 h 128"/>
                <a:gd name="T30" fmla="*/ 304 w 325"/>
                <a:gd name="T31" fmla="*/ 15 h 128"/>
                <a:gd name="T32" fmla="*/ 316 w 325"/>
                <a:gd name="T33" fmla="*/ 17 h 128"/>
                <a:gd name="T34" fmla="*/ 318 w 325"/>
                <a:gd name="T35" fmla="*/ 19 h 128"/>
                <a:gd name="T36" fmla="*/ 319 w 325"/>
                <a:gd name="T37" fmla="*/ 21 h 128"/>
                <a:gd name="T38" fmla="*/ 319 w 325"/>
                <a:gd name="T39" fmla="*/ 29 h 128"/>
                <a:gd name="T40" fmla="*/ 316 w 325"/>
                <a:gd name="T41" fmla="*/ 31 h 128"/>
                <a:gd name="T42" fmla="*/ 314 w 325"/>
                <a:gd name="T43" fmla="*/ 32 h 128"/>
                <a:gd name="T44" fmla="*/ 310 w 325"/>
                <a:gd name="T45" fmla="*/ 33 h 128"/>
                <a:gd name="T46" fmla="*/ 301 w 325"/>
                <a:gd name="T47" fmla="*/ 34 h 128"/>
                <a:gd name="T48" fmla="*/ 293 w 325"/>
                <a:gd name="T49" fmla="*/ 36 h 128"/>
                <a:gd name="T50" fmla="*/ 290 w 325"/>
                <a:gd name="T51" fmla="*/ 41 h 128"/>
                <a:gd name="T52" fmla="*/ 292 w 325"/>
                <a:gd name="T53" fmla="*/ 42 h 128"/>
                <a:gd name="T54" fmla="*/ 298 w 325"/>
                <a:gd name="T55" fmla="*/ 39 h 128"/>
                <a:gd name="T56" fmla="*/ 307 w 325"/>
                <a:gd name="T57" fmla="*/ 38 h 128"/>
                <a:gd name="T58" fmla="*/ 315 w 325"/>
                <a:gd name="T59" fmla="*/ 36 h 128"/>
                <a:gd name="T60" fmla="*/ 323 w 325"/>
                <a:gd name="T61" fmla="*/ 30 h 128"/>
                <a:gd name="T62" fmla="*/ 323 w 325"/>
                <a:gd name="T63" fmla="*/ 22 h 128"/>
                <a:gd name="T64" fmla="*/ 322 w 325"/>
                <a:gd name="T65" fmla="*/ 19 h 128"/>
                <a:gd name="T66" fmla="*/ 319 w 325"/>
                <a:gd name="T67" fmla="*/ 14 h 128"/>
                <a:gd name="T68" fmla="*/ 295 w 325"/>
                <a:gd name="T69" fmla="*/ 11 h 128"/>
                <a:gd name="T70" fmla="*/ 267 w 325"/>
                <a:gd name="T71" fmla="*/ 12 h 128"/>
                <a:gd name="T72" fmla="*/ 238 w 325"/>
                <a:gd name="T73" fmla="*/ 15 h 128"/>
                <a:gd name="T74" fmla="*/ 233 w 325"/>
                <a:gd name="T75" fmla="*/ 15 h 128"/>
                <a:gd name="T76" fmla="*/ 228 w 325"/>
                <a:gd name="T77" fmla="*/ 14 h 128"/>
                <a:gd name="T78" fmla="*/ 216 w 325"/>
                <a:gd name="T79" fmla="*/ 10 h 128"/>
                <a:gd name="T80" fmla="*/ 193 w 325"/>
                <a:gd name="T81" fmla="*/ 3 h 128"/>
                <a:gd name="T82" fmla="*/ 168 w 325"/>
                <a:gd name="T83" fmla="*/ 0 h 128"/>
                <a:gd name="T84" fmla="*/ 143 w 325"/>
                <a:gd name="T85" fmla="*/ 10 h 128"/>
                <a:gd name="T86" fmla="*/ 117 w 325"/>
                <a:gd name="T87" fmla="*/ 26 h 128"/>
                <a:gd name="T88" fmla="*/ 90 w 325"/>
                <a:gd name="T89" fmla="*/ 39 h 128"/>
                <a:gd name="T90" fmla="*/ 79 w 325"/>
                <a:gd name="T91" fmla="*/ 42 h 128"/>
                <a:gd name="T92" fmla="*/ 68 w 325"/>
                <a:gd name="T93" fmla="*/ 44 h 128"/>
                <a:gd name="T94" fmla="*/ 56 w 325"/>
                <a:gd name="T95" fmla="*/ 48 h 128"/>
                <a:gd name="T96" fmla="*/ 44 w 325"/>
                <a:gd name="T97" fmla="*/ 55 h 128"/>
                <a:gd name="T98" fmla="*/ 36 w 325"/>
                <a:gd name="T99" fmla="*/ 64 h 128"/>
                <a:gd name="T100" fmla="*/ 29 w 325"/>
                <a:gd name="T101" fmla="*/ 83 h 128"/>
                <a:gd name="T102" fmla="*/ 19 w 325"/>
                <a:gd name="T103" fmla="*/ 108 h 128"/>
                <a:gd name="T104" fmla="*/ 1 w 325"/>
                <a:gd name="T105" fmla="*/ 123 h 128"/>
                <a:gd name="T106" fmla="*/ 0 w 325"/>
                <a:gd name="T107" fmla="*/ 126 h 128"/>
                <a:gd name="T108" fmla="*/ 3 w 325"/>
                <a:gd name="T109" fmla="*/ 127 h 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25"/>
                <a:gd name="T166" fmla="*/ 0 h 128"/>
                <a:gd name="T167" fmla="*/ 325 w 325"/>
                <a:gd name="T168" fmla="*/ 128 h 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25" h="128">
                  <a:moveTo>
                    <a:pt x="3" y="127"/>
                  </a:moveTo>
                  <a:lnTo>
                    <a:pt x="11" y="122"/>
                  </a:lnTo>
                  <a:lnTo>
                    <a:pt x="17" y="117"/>
                  </a:lnTo>
                  <a:lnTo>
                    <a:pt x="22" y="109"/>
                  </a:lnTo>
                  <a:lnTo>
                    <a:pt x="26" y="102"/>
                  </a:lnTo>
                  <a:lnTo>
                    <a:pt x="30" y="94"/>
                  </a:lnTo>
                  <a:lnTo>
                    <a:pt x="32" y="85"/>
                  </a:lnTo>
                  <a:lnTo>
                    <a:pt x="35" y="77"/>
                  </a:lnTo>
                  <a:lnTo>
                    <a:pt x="38" y="69"/>
                  </a:lnTo>
                  <a:lnTo>
                    <a:pt x="43" y="62"/>
                  </a:lnTo>
                  <a:lnTo>
                    <a:pt x="49" y="57"/>
                  </a:lnTo>
                  <a:lnTo>
                    <a:pt x="55" y="53"/>
                  </a:lnTo>
                  <a:lnTo>
                    <a:pt x="63" y="50"/>
                  </a:lnTo>
                  <a:lnTo>
                    <a:pt x="72" y="47"/>
                  </a:lnTo>
                  <a:lnTo>
                    <a:pt x="81" y="45"/>
                  </a:lnTo>
                  <a:lnTo>
                    <a:pt x="88" y="44"/>
                  </a:lnTo>
                  <a:lnTo>
                    <a:pt x="97" y="41"/>
                  </a:lnTo>
                  <a:lnTo>
                    <a:pt x="106" y="37"/>
                  </a:lnTo>
                  <a:lnTo>
                    <a:pt x="114" y="34"/>
                  </a:lnTo>
                  <a:lnTo>
                    <a:pt x="123" y="31"/>
                  </a:lnTo>
                  <a:lnTo>
                    <a:pt x="132" y="28"/>
                  </a:lnTo>
                  <a:lnTo>
                    <a:pt x="141" y="24"/>
                  </a:lnTo>
                  <a:lnTo>
                    <a:pt x="149" y="20"/>
                  </a:lnTo>
                  <a:lnTo>
                    <a:pt x="158" y="17"/>
                  </a:lnTo>
                  <a:lnTo>
                    <a:pt x="167" y="13"/>
                  </a:lnTo>
                  <a:lnTo>
                    <a:pt x="174" y="12"/>
                  </a:lnTo>
                  <a:lnTo>
                    <a:pt x="178" y="12"/>
                  </a:lnTo>
                  <a:lnTo>
                    <a:pt x="181" y="11"/>
                  </a:lnTo>
                  <a:lnTo>
                    <a:pt x="185" y="10"/>
                  </a:lnTo>
                  <a:lnTo>
                    <a:pt x="187" y="10"/>
                  </a:lnTo>
                  <a:lnTo>
                    <a:pt x="191" y="11"/>
                  </a:lnTo>
                  <a:lnTo>
                    <a:pt x="196" y="12"/>
                  </a:lnTo>
                  <a:lnTo>
                    <a:pt x="202" y="15"/>
                  </a:lnTo>
                  <a:lnTo>
                    <a:pt x="205" y="16"/>
                  </a:lnTo>
                  <a:lnTo>
                    <a:pt x="209" y="17"/>
                  </a:lnTo>
                  <a:lnTo>
                    <a:pt x="213" y="18"/>
                  </a:lnTo>
                  <a:lnTo>
                    <a:pt x="219" y="18"/>
                  </a:lnTo>
                  <a:lnTo>
                    <a:pt x="225" y="19"/>
                  </a:lnTo>
                  <a:lnTo>
                    <a:pt x="230" y="19"/>
                  </a:lnTo>
                  <a:lnTo>
                    <a:pt x="235" y="19"/>
                  </a:lnTo>
                  <a:lnTo>
                    <a:pt x="238" y="19"/>
                  </a:lnTo>
                  <a:lnTo>
                    <a:pt x="247" y="19"/>
                  </a:lnTo>
                  <a:lnTo>
                    <a:pt x="256" y="18"/>
                  </a:lnTo>
                  <a:lnTo>
                    <a:pt x="266" y="16"/>
                  </a:lnTo>
                  <a:lnTo>
                    <a:pt x="275" y="16"/>
                  </a:lnTo>
                  <a:lnTo>
                    <a:pt x="285" y="15"/>
                  </a:lnTo>
                  <a:lnTo>
                    <a:pt x="294" y="15"/>
                  </a:lnTo>
                  <a:lnTo>
                    <a:pt x="304" y="15"/>
                  </a:lnTo>
                  <a:lnTo>
                    <a:pt x="313" y="17"/>
                  </a:lnTo>
                  <a:lnTo>
                    <a:pt x="318" y="18"/>
                  </a:lnTo>
                  <a:lnTo>
                    <a:pt x="316" y="17"/>
                  </a:lnTo>
                  <a:lnTo>
                    <a:pt x="317" y="19"/>
                  </a:lnTo>
                  <a:lnTo>
                    <a:pt x="318" y="19"/>
                  </a:lnTo>
                  <a:lnTo>
                    <a:pt x="318" y="20"/>
                  </a:lnTo>
                  <a:lnTo>
                    <a:pt x="318" y="21"/>
                  </a:lnTo>
                  <a:lnTo>
                    <a:pt x="319" y="21"/>
                  </a:lnTo>
                  <a:lnTo>
                    <a:pt x="319" y="22"/>
                  </a:lnTo>
                  <a:lnTo>
                    <a:pt x="320" y="23"/>
                  </a:lnTo>
                  <a:lnTo>
                    <a:pt x="319" y="29"/>
                  </a:lnTo>
                  <a:lnTo>
                    <a:pt x="319" y="28"/>
                  </a:lnTo>
                  <a:lnTo>
                    <a:pt x="316" y="30"/>
                  </a:lnTo>
                  <a:lnTo>
                    <a:pt x="316" y="31"/>
                  </a:lnTo>
                  <a:lnTo>
                    <a:pt x="315" y="31"/>
                  </a:lnTo>
                  <a:lnTo>
                    <a:pt x="315" y="32"/>
                  </a:lnTo>
                  <a:lnTo>
                    <a:pt x="314" y="32"/>
                  </a:lnTo>
                  <a:lnTo>
                    <a:pt x="313" y="32"/>
                  </a:lnTo>
                  <a:lnTo>
                    <a:pt x="312" y="32"/>
                  </a:lnTo>
                  <a:lnTo>
                    <a:pt x="310" y="33"/>
                  </a:lnTo>
                  <a:lnTo>
                    <a:pt x="308" y="34"/>
                  </a:lnTo>
                  <a:lnTo>
                    <a:pt x="304" y="34"/>
                  </a:lnTo>
                  <a:lnTo>
                    <a:pt x="301" y="34"/>
                  </a:lnTo>
                  <a:lnTo>
                    <a:pt x="298" y="34"/>
                  </a:lnTo>
                  <a:lnTo>
                    <a:pt x="295" y="35"/>
                  </a:lnTo>
                  <a:lnTo>
                    <a:pt x="293" y="36"/>
                  </a:lnTo>
                  <a:lnTo>
                    <a:pt x="290" y="39"/>
                  </a:lnTo>
                  <a:lnTo>
                    <a:pt x="290" y="40"/>
                  </a:lnTo>
                  <a:lnTo>
                    <a:pt x="290" y="41"/>
                  </a:lnTo>
                  <a:lnTo>
                    <a:pt x="290" y="42"/>
                  </a:lnTo>
                  <a:lnTo>
                    <a:pt x="291" y="42"/>
                  </a:lnTo>
                  <a:lnTo>
                    <a:pt x="292" y="42"/>
                  </a:lnTo>
                  <a:lnTo>
                    <a:pt x="293" y="42"/>
                  </a:lnTo>
                  <a:lnTo>
                    <a:pt x="296" y="40"/>
                  </a:lnTo>
                  <a:lnTo>
                    <a:pt x="298" y="39"/>
                  </a:lnTo>
                  <a:lnTo>
                    <a:pt x="301" y="38"/>
                  </a:lnTo>
                  <a:lnTo>
                    <a:pt x="304" y="38"/>
                  </a:lnTo>
                  <a:lnTo>
                    <a:pt x="307" y="38"/>
                  </a:lnTo>
                  <a:lnTo>
                    <a:pt x="309" y="38"/>
                  </a:lnTo>
                  <a:lnTo>
                    <a:pt x="312" y="37"/>
                  </a:lnTo>
                  <a:lnTo>
                    <a:pt x="315" y="36"/>
                  </a:lnTo>
                  <a:lnTo>
                    <a:pt x="322" y="31"/>
                  </a:lnTo>
                  <a:lnTo>
                    <a:pt x="322" y="30"/>
                  </a:lnTo>
                  <a:lnTo>
                    <a:pt x="323" y="30"/>
                  </a:lnTo>
                  <a:lnTo>
                    <a:pt x="324" y="24"/>
                  </a:lnTo>
                  <a:lnTo>
                    <a:pt x="323" y="23"/>
                  </a:lnTo>
                  <a:lnTo>
                    <a:pt x="323" y="22"/>
                  </a:lnTo>
                  <a:lnTo>
                    <a:pt x="323" y="21"/>
                  </a:lnTo>
                  <a:lnTo>
                    <a:pt x="322" y="20"/>
                  </a:lnTo>
                  <a:lnTo>
                    <a:pt x="322" y="19"/>
                  </a:lnTo>
                  <a:lnTo>
                    <a:pt x="320" y="15"/>
                  </a:lnTo>
                  <a:lnTo>
                    <a:pt x="320" y="14"/>
                  </a:lnTo>
                  <a:lnTo>
                    <a:pt x="319" y="14"/>
                  </a:lnTo>
                  <a:lnTo>
                    <a:pt x="313" y="12"/>
                  </a:lnTo>
                  <a:lnTo>
                    <a:pt x="305" y="11"/>
                  </a:lnTo>
                  <a:lnTo>
                    <a:pt x="295" y="11"/>
                  </a:lnTo>
                  <a:lnTo>
                    <a:pt x="285" y="11"/>
                  </a:lnTo>
                  <a:lnTo>
                    <a:pt x="275" y="11"/>
                  </a:lnTo>
                  <a:lnTo>
                    <a:pt x="267" y="12"/>
                  </a:lnTo>
                  <a:lnTo>
                    <a:pt x="257" y="13"/>
                  </a:lnTo>
                  <a:lnTo>
                    <a:pt x="247" y="14"/>
                  </a:lnTo>
                  <a:lnTo>
                    <a:pt x="238" y="15"/>
                  </a:lnTo>
                  <a:lnTo>
                    <a:pt x="236" y="15"/>
                  </a:lnTo>
                  <a:lnTo>
                    <a:pt x="234" y="15"/>
                  </a:lnTo>
                  <a:lnTo>
                    <a:pt x="233" y="15"/>
                  </a:lnTo>
                  <a:lnTo>
                    <a:pt x="231" y="15"/>
                  </a:lnTo>
                  <a:lnTo>
                    <a:pt x="229" y="14"/>
                  </a:lnTo>
                  <a:lnTo>
                    <a:pt x="228" y="14"/>
                  </a:lnTo>
                  <a:lnTo>
                    <a:pt x="226" y="13"/>
                  </a:lnTo>
                  <a:lnTo>
                    <a:pt x="224" y="13"/>
                  </a:lnTo>
                  <a:lnTo>
                    <a:pt x="216" y="10"/>
                  </a:lnTo>
                  <a:lnTo>
                    <a:pt x="209" y="7"/>
                  </a:lnTo>
                  <a:lnTo>
                    <a:pt x="201" y="5"/>
                  </a:lnTo>
                  <a:lnTo>
                    <a:pt x="193" y="3"/>
                  </a:lnTo>
                  <a:lnTo>
                    <a:pt x="184" y="1"/>
                  </a:lnTo>
                  <a:lnTo>
                    <a:pt x="177" y="0"/>
                  </a:lnTo>
                  <a:lnTo>
                    <a:pt x="168" y="0"/>
                  </a:lnTo>
                  <a:lnTo>
                    <a:pt x="160" y="0"/>
                  </a:lnTo>
                  <a:lnTo>
                    <a:pt x="151" y="5"/>
                  </a:lnTo>
                  <a:lnTo>
                    <a:pt x="143" y="10"/>
                  </a:lnTo>
                  <a:lnTo>
                    <a:pt x="134" y="15"/>
                  </a:lnTo>
                  <a:lnTo>
                    <a:pt x="126" y="20"/>
                  </a:lnTo>
                  <a:lnTo>
                    <a:pt x="117" y="26"/>
                  </a:lnTo>
                  <a:lnTo>
                    <a:pt x="109" y="31"/>
                  </a:lnTo>
                  <a:lnTo>
                    <a:pt x="100" y="35"/>
                  </a:lnTo>
                  <a:lnTo>
                    <a:pt x="90" y="39"/>
                  </a:lnTo>
                  <a:lnTo>
                    <a:pt x="86" y="40"/>
                  </a:lnTo>
                  <a:lnTo>
                    <a:pt x="82" y="41"/>
                  </a:lnTo>
                  <a:lnTo>
                    <a:pt x="79" y="42"/>
                  </a:lnTo>
                  <a:lnTo>
                    <a:pt x="75" y="43"/>
                  </a:lnTo>
                  <a:lnTo>
                    <a:pt x="71" y="44"/>
                  </a:lnTo>
                  <a:lnTo>
                    <a:pt x="68" y="44"/>
                  </a:lnTo>
                  <a:lnTo>
                    <a:pt x="64" y="45"/>
                  </a:lnTo>
                  <a:lnTo>
                    <a:pt x="60" y="46"/>
                  </a:lnTo>
                  <a:lnTo>
                    <a:pt x="56" y="48"/>
                  </a:lnTo>
                  <a:lnTo>
                    <a:pt x="51" y="50"/>
                  </a:lnTo>
                  <a:lnTo>
                    <a:pt x="48" y="52"/>
                  </a:lnTo>
                  <a:lnTo>
                    <a:pt x="44" y="55"/>
                  </a:lnTo>
                  <a:lnTo>
                    <a:pt x="41" y="57"/>
                  </a:lnTo>
                  <a:lnTo>
                    <a:pt x="38" y="60"/>
                  </a:lnTo>
                  <a:lnTo>
                    <a:pt x="36" y="64"/>
                  </a:lnTo>
                  <a:lnTo>
                    <a:pt x="34" y="68"/>
                  </a:lnTo>
                  <a:lnTo>
                    <a:pt x="31" y="76"/>
                  </a:lnTo>
                  <a:lnTo>
                    <a:pt x="29" y="83"/>
                  </a:lnTo>
                  <a:lnTo>
                    <a:pt x="26" y="92"/>
                  </a:lnTo>
                  <a:lnTo>
                    <a:pt x="23" y="100"/>
                  </a:lnTo>
                  <a:lnTo>
                    <a:pt x="19" y="108"/>
                  </a:lnTo>
                  <a:lnTo>
                    <a:pt x="15" y="114"/>
                  </a:lnTo>
                  <a:lnTo>
                    <a:pt x="9" y="119"/>
                  </a:lnTo>
                  <a:lnTo>
                    <a:pt x="1" y="123"/>
                  </a:lnTo>
                  <a:lnTo>
                    <a:pt x="0" y="124"/>
                  </a:lnTo>
                  <a:lnTo>
                    <a:pt x="0" y="125"/>
                  </a:lnTo>
                  <a:lnTo>
                    <a:pt x="0" y="126"/>
                  </a:lnTo>
                  <a:lnTo>
                    <a:pt x="1" y="127"/>
                  </a:lnTo>
                  <a:lnTo>
                    <a:pt x="2" y="127"/>
                  </a:lnTo>
                  <a:lnTo>
                    <a:pt x="3" y="127"/>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79" name="Freeform 300"/>
            <p:cNvSpPr>
              <a:spLocks/>
            </p:cNvSpPr>
            <p:nvPr/>
          </p:nvSpPr>
          <p:spPr bwMode="auto">
            <a:xfrm>
              <a:off x="692" y="2073"/>
              <a:ext cx="13" cy="56"/>
            </a:xfrm>
            <a:custGeom>
              <a:avLst/>
              <a:gdLst>
                <a:gd name="T0" fmla="*/ 0 w 13"/>
                <a:gd name="T1" fmla="*/ 0 h 56"/>
                <a:gd name="T2" fmla="*/ 0 w 13"/>
                <a:gd name="T3" fmla="*/ 1 h 56"/>
                <a:gd name="T4" fmla="*/ 1 w 13"/>
                <a:gd name="T5" fmla="*/ 3 h 56"/>
                <a:gd name="T6" fmla="*/ 2 w 13"/>
                <a:gd name="T7" fmla="*/ 7 h 56"/>
                <a:gd name="T8" fmla="*/ 4 w 13"/>
                <a:gd name="T9" fmla="*/ 12 h 56"/>
                <a:gd name="T10" fmla="*/ 6 w 13"/>
                <a:gd name="T11" fmla="*/ 19 h 56"/>
                <a:gd name="T12" fmla="*/ 8 w 13"/>
                <a:gd name="T13" fmla="*/ 29 h 56"/>
                <a:gd name="T14" fmla="*/ 10 w 13"/>
                <a:gd name="T15" fmla="*/ 41 h 56"/>
                <a:gd name="T16" fmla="*/ 12 w 13"/>
                <a:gd name="T17" fmla="*/ 55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6"/>
                <a:gd name="T29" fmla="*/ 13 w 13"/>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6">
                  <a:moveTo>
                    <a:pt x="0" y="0"/>
                  </a:moveTo>
                  <a:lnTo>
                    <a:pt x="0" y="1"/>
                  </a:lnTo>
                  <a:lnTo>
                    <a:pt x="1" y="3"/>
                  </a:lnTo>
                  <a:lnTo>
                    <a:pt x="2" y="7"/>
                  </a:lnTo>
                  <a:lnTo>
                    <a:pt x="4" y="12"/>
                  </a:lnTo>
                  <a:lnTo>
                    <a:pt x="6" y="19"/>
                  </a:lnTo>
                  <a:lnTo>
                    <a:pt x="8" y="29"/>
                  </a:lnTo>
                  <a:lnTo>
                    <a:pt x="10" y="41"/>
                  </a:lnTo>
                  <a:lnTo>
                    <a:pt x="12" y="55"/>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80" name="Line 301"/>
            <p:cNvSpPr>
              <a:spLocks noChangeShapeType="1"/>
            </p:cNvSpPr>
            <p:nvPr/>
          </p:nvSpPr>
          <p:spPr bwMode="auto">
            <a:xfrm flipH="1">
              <a:off x="688" y="2072"/>
              <a:ext cx="8" cy="2"/>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81" name="Line 302"/>
            <p:cNvSpPr>
              <a:spLocks noChangeShapeType="1"/>
            </p:cNvSpPr>
            <p:nvPr/>
          </p:nvSpPr>
          <p:spPr bwMode="auto">
            <a:xfrm flipV="1">
              <a:off x="700" y="2128"/>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82" name="Freeform 303"/>
            <p:cNvSpPr>
              <a:spLocks/>
            </p:cNvSpPr>
            <p:nvPr/>
          </p:nvSpPr>
          <p:spPr bwMode="auto">
            <a:xfrm>
              <a:off x="699" y="2128"/>
              <a:ext cx="8" cy="64"/>
            </a:xfrm>
            <a:custGeom>
              <a:avLst/>
              <a:gdLst>
                <a:gd name="T0" fmla="*/ 5 w 8"/>
                <a:gd name="T1" fmla="*/ 0 h 64"/>
                <a:gd name="T2" fmla="*/ 7 w 8"/>
                <a:gd name="T3" fmla="*/ 15 h 64"/>
                <a:gd name="T4" fmla="*/ 7 w 8"/>
                <a:gd name="T5" fmla="*/ 28 h 64"/>
                <a:gd name="T6" fmla="*/ 6 w 8"/>
                <a:gd name="T7" fmla="*/ 39 h 64"/>
                <a:gd name="T8" fmla="*/ 5 w 8"/>
                <a:gd name="T9" fmla="*/ 47 h 64"/>
                <a:gd name="T10" fmla="*/ 3 w 8"/>
                <a:gd name="T11" fmla="*/ 54 h 64"/>
                <a:gd name="T12" fmla="*/ 1 w 8"/>
                <a:gd name="T13" fmla="*/ 59 h 64"/>
                <a:gd name="T14" fmla="*/ 0 w 8"/>
                <a:gd name="T15" fmla="*/ 62 h 64"/>
                <a:gd name="T16" fmla="*/ 0 w 8"/>
                <a:gd name="T17" fmla="*/ 6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64"/>
                <a:gd name="T29" fmla="*/ 8 w 8"/>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64">
                  <a:moveTo>
                    <a:pt x="5" y="0"/>
                  </a:moveTo>
                  <a:lnTo>
                    <a:pt x="7" y="15"/>
                  </a:lnTo>
                  <a:lnTo>
                    <a:pt x="7" y="28"/>
                  </a:lnTo>
                  <a:lnTo>
                    <a:pt x="6" y="39"/>
                  </a:lnTo>
                  <a:lnTo>
                    <a:pt x="5" y="47"/>
                  </a:lnTo>
                  <a:lnTo>
                    <a:pt x="3" y="54"/>
                  </a:lnTo>
                  <a:lnTo>
                    <a:pt x="1" y="59"/>
                  </a:lnTo>
                  <a:lnTo>
                    <a:pt x="0" y="62"/>
                  </a:lnTo>
                  <a:lnTo>
                    <a:pt x="0" y="63"/>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83" name="Line 304"/>
            <p:cNvSpPr>
              <a:spLocks noChangeShapeType="1"/>
            </p:cNvSpPr>
            <p:nvPr/>
          </p:nvSpPr>
          <p:spPr bwMode="auto">
            <a:xfrm flipH="1">
              <a:off x="700" y="2128"/>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84" name="Line 305"/>
            <p:cNvSpPr>
              <a:spLocks noChangeShapeType="1"/>
            </p:cNvSpPr>
            <p:nvPr/>
          </p:nvSpPr>
          <p:spPr bwMode="auto">
            <a:xfrm>
              <a:off x="695" y="2189"/>
              <a:ext cx="8" cy="3"/>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85" name="Freeform 306"/>
            <p:cNvSpPr>
              <a:spLocks/>
            </p:cNvSpPr>
            <p:nvPr/>
          </p:nvSpPr>
          <p:spPr bwMode="auto">
            <a:xfrm>
              <a:off x="703" y="2072"/>
              <a:ext cx="11" cy="63"/>
            </a:xfrm>
            <a:custGeom>
              <a:avLst/>
              <a:gdLst>
                <a:gd name="T0" fmla="*/ 0 w 11"/>
                <a:gd name="T1" fmla="*/ 0 h 63"/>
                <a:gd name="T2" fmla="*/ 0 w 11"/>
                <a:gd name="T3" fmla="*/ 1 h 63"/>
                <a:gd name="T4" fmla="*/ 1 w 11"/>
                <a:gd name="T5" fmla="*/ 4 h 63"/>
                <a:gd name="T6" fmla="*/ 2 w 11"/>
                <a:gd name="T7" fmla="*/ 8 h 63"/>
                <a:gd name="T8" fmla="*/ 3 w 11"/>
                <a:gd name="T9" fmla="*/ 15 h 63"/>
                <a:gd name="T10" fmla="*/ 5 w 11"/>
                <a:gd name="T11" fmla="*/ 24 h 63"/>
                <a:gd name="T12" fmla="*/ 6 w 11"/>
                <a:gd name="T13" fmla="*/ 35 h 63"/>
                <a:gd name="T14" fmla="*/ 8 w 11"/>
                <a:gd name="T15" fmla="*/ 47 h 63"/>
                <a:gd name="T16" fmla="*/ 10 w 11"/>
                <a:gd name="T17" fmla="*/ 62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3"/>
                <a:gd name="T29" fmla="*/ 11 w 11"/>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3">
                  <a:moveTo>
                    <a:pt x="0" y="0"/>
                  </a:moveTo>
                  <a:lnTo>
                    <a:pt x="0" y="1"/>
                  </a:lnTo>
                  <a:lnTo>
                    <a:pt x="1" y="4"/>
                  </a:lnTo>
                  <a:lnTo>
                    <a:pt x="2" y="8"/>
                  </a:lnTo>
                  <a:lnTo>
                    <a:pt x="3" y="15"/>
                  </a:lnTo>
                  <a:lnTo>
                    <a:pt x="5" y="24"/>
                  </a:lnTo>
                  <a:lnTo>
                    <a:pt x="6" y="35"/>
                  </a:lnTo>
                  <a:lnTo>
                    <a:pt x="8" y="47"/>
                  </a:lnTo>
                  <a:lnTo>
                    <a:pt x="10" y="62"/>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86" name="Line 307"/>
            <p:cNvSpPr>
              <a:spLocks noChangeShapeType="1"/>
            </p:cNvSpPr>
            <p:nvPr/>
          </p:nvSpPr>
          <p:spPr bwMode="auto">
            <a:xfrm flipH="1">
              <a:off x="699" y="2071"/>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87" name="Line 308"/>
            <p:cNvSpPr>
              <a:spLocks noChangeShapeType="1"/>
            </p:cNvSpPr>
            <p:nvPr/>
          </p:nvSpPr>
          <p:spPr bwMode="auto">
            <a:xfrm flipV="1">
              <a:off x="709" y="2134"/>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88" name="Freeform 309"/>
            <p:cNvSpPr>
              <a:spLocks/>
            </p:cNvSpPr>
            <p:nvPr/>
          </p:nvSpPr>
          <p:spPr bwMode="auto">
            <a:xfrm>
              <a:off x="710" y="2134"/>
              <a:ext cx="6" cy="59"/>
            </a:xfrm>
            <a:custGeom>
              <a:avLst/>
              <a:gdLst>
                <a:gd name="T0" fmla="*/ 3 w 6"/>
                <a:gd name="T1" fmla="*/ 0 h 59"/>
                <a:gd name="T2" fmla="*/ 5 w 6"/>
                <a:gd name="T3" fmla="*/ 15 h 59"/>
                <a:gd name="T4" fmla="*/ 5 w 6"/>
                <a:gd name="T5" fmla="*/ 27 h 59"/>
                <a:gd name="T6" fmla="*/ 5 w 6"/>
                <a:gd name="T7" fmla="*/ 37 h 59"/>
                <a:gd name="T8" fmla="*/ 4 w 6"/>
                <a:gd name="T9" fmla="*/ 45 h 59"/>
                <a:gd name="T10" fmla="*/ 2 w 6"/>
                <a:gd name="T11" fmla="*/ 51 h 59"/>
                <a:gd name="T12" fmla="*/ 1 w 6"/>
                <a:gd name="T13" fmla="*/ 55 h 59"/>
                <a:gd name="T14" fmla="*/ 0 w 6"/>
                <a:gd name="T15" fmla="*/ 57 h 59"/>
                <a:gd name="T16" fmla="*/ 0 w 6"/>
                <a:gd name="T17" fmla="*/ 58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9"/>
                <a:gd name="T29" fmla="*/ 6 w 6"/>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9">
                  <a:moveTo>
                    <a:pt x="3" y="0"/>
                  </a:moveTo>
                  <a:lnTo>
                    <a:pt x="5" y="15"/>
                  </a:lnTo>
                  <a:lnTo>
                    <a:pt x="5" y="27"/>
                  </a:lnTo>
                  <a:lnTo>
                    <a:pt x="5" y="37"/>
                  </a:lnTo>
                  <a:lnTo>
                    <a:pt x="4" y="45"/>
                  </a:lnTo>
                  <a:lnTo>
                    <a:pt x="2" y="51"/>
                  </a:lnTo>
                  <a:lnTo>
                    <a:pt x="1" y="55"/>
                  </a:lnTo>
                  <a:lnTo>
                    <a:pt x="0" y="57"/>
                  </a:lnTo>
                  <a:lnTo>
                    <a:pt x="0" y="58"/>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89" name="Line 310"/>
            <p:cNvSpPr>
              <a:spLocks noChangeShapeType="1"/>
            </p:cNvSpPr>
            <p:nvPr/>
          </p:nvSpPr>
          <p:spPr bwMode="auto">
            <a:xfrm flipH="1">
              <a:off x="709" y="2134"/>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90" name="Line 311"/>
            <p:cNvSpPr>
              <a:spLocks noChangeShapeType="1"/>
            </p:cNvSpPr>
            <p:nvPr/>
          </p:nvSpPr>
          <p:spPr bwMode="auto">
            <a:xfrm>
              <a:off x="706" y="2190"/>
              <a:ext cx="8" cy="4"/>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91" name="Freeform 312"/>
            <p:cNvSpPr>
              <a:spLocks/>
            </p:cNvSpPr>
            <p:nvPr/>
          </p:nvSpPr>
          <p:spPr bwMode="auto">
            <a:xfrm>
              <a:off x="685" y="2072"/>
              <a:ext cx="12" cy="60"/>
            </a:xfrm>
            <a:custGeom>
              <a:avLst/>
              <a:gdLst>
                <a:gd name="T0" fmla="*/ 0 w 12"/>
                <a:gd name="T1" fmla="*/ 0 h 60"/>
                <a:gd name="T2" fmla="*/ 0 w 12"/>
                <a:gd name="T3" fmla="*/ 1 h 60"/>
                <a:gd name="T4" fmla="*/ 1 w 12"/>
                <a:gd name="T5" fmla="*/ 3 h 60"/>
                <a:gd name="T6" fmla="*/ 2 w 12"/>
                <a:gd name="T7" fmla="*/ 8 h 60"/>
                <a:gd name="T8" fmla="*/ 4 w 12"/>
                <a:gd name="T9" fmla="*/ 14 h 60"/>
                <a:gd name="T10" fmla="*/ 5 w 12"/>
                <a:gd name="T11" fmla="*/ 22 h 60"/>
                <a:gd name="T12" fmla="*/ 7 w 12"/>
                <a:gd name="T13" fmla="*/ 32 h 60"/>
                <a:gd name="T14" fmla="*/ 9 w 12"/>
                <a:gd name="T15" fmla="*/ 44 h 60"/>
                <a:gd name="T16" fmla="*/ 11 w 12"/>
                <a:gd name="T17" fmla="*/ 59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60"/>
                <a:gd name="T29" fmla="*/ 12 w 12"/>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60">
                  <a:moveTo>
                    <a:pt x="0" y="0"/>
                  </a:moveTo>
                  <a:lnTo>
                    <a:pt x="0" y="1"/>
                  </a:lnTo>
                  <a:lnTo>
                    <a:pt x="1" y="3"/>
                  </a:lnTo>
                  <a:lnTo>
                    <a:pt x="2" y="8"/>
                  </a:lnTo>
                  <a:lnTo>
                    <a:pt x="4" y="14"/>
                  </a:lnTo>
                  <a:lnTo>
                    <a:pt x="5" y="22"/>
                  </a:lnTo>
                  <a:lnTo>
                    <a:pt x="7" y="32"/>
                  </a:lnTo>
                  <a:lnTo>
                    <a:pt x="9" y="44"/>
                  </a:lnTo>
                  <a:lnTo>
                    <a:pt x="11" y="59"/>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92" name="Line 313"/>
            <p:cNvSpPr>
              <a:spLocks noChangeShapeType="1"/>
            </p:cNvSpPr>
            <p:nvPr/>
          </p:nvSpPr>
          <p:spPr bwMode="auto">
            <a:xfrm flipH="1">
              <a:off x="681" y="2071"/>
              <a:ext cx="8" cy="2"/>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93" name="Line 314"/>
            <p:cNvSpPr>
              <a:spLocks noChangeShapeType="1"/>
            </p:cNvSpPr>
            <p:nvPr/>
          </p:nvSpPr>
          <p:spPr bwMode="auto">
            <a:xfrm flipV="1">
              <a:off x="692" y="2131"/>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94" name="Freeform 315"/>
            <p:cNvSpPr>
              <a:spLocks/>
            </p:cNvSpPr>
            <p:nvPr/>
          </p:nvSpPr>
          <p:spPr bwMode="auto">
            <a:xfrm>
              <a:off x="688" y="2131"/>
              <a:ext cx="10" cy="72"/>
            </a:xfrm>
            <a:custGeom>
              <a:avLst/>
              <a:gdLst>
                <a:gd name="T0" fmla="*/ 8 w 10"/>
                <a:gd name="T1" fmla="*/ 0 h 72"/>
                <a:gd name="T2" fmla="*/ 9 w 10"/>
                <a:gd name="T3" fmla="*/ 12 h 72"/>
                <a:gd name="T4" fmla="*/ 8 w 10"/>
                <a:gd name="T5" fmla="*/ 24 h 72"/>
                <a:gd name="T6" fmla="*/ 7 w 10"/>
                <a:gd name="T7" fmla="*/ 36 h 72"/>
                <a:gd name="T8" fmla="*/ 5 w 10"/>
                <a:gd name="T9" fmla="*/ 47 h 72"/>
                <a:gd name="T10" fmla="*/ 4 w 10"/>
                <a:gd name="T11" fmla="*/ 56 h 72"/>
                <a:gd name="T12" fmla="*/ 2 w 10"/>
                <a:gd name="T13" fmla="*/ 64 h 72"/>
                <a:gd name="T14" fmla="*/ 0 w 10"/>
                <a:gd name="T15" fmla="*/ 69 h 72"/>
                <a:gd name="T16" fmla="*/ 0 w 10"/>
                <a:gd name="T17" fmla="*/ 7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2"/>
                <a:gd name="T29" fmla="*/ 10 w 1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2">
                  <a:moveTo>
                    <a:pt x="8" y="0"/>
                  </a:moveTo>
                  <a:lnTo>
                    <a:pt x="9" y="12"/>
                  </a:lnTo>
                  <a:lnTo>
                    <a:pt x="8" y="24"/>
                  </a:lnTo>
                  <a:lnTo>
                    <a:pt x="7" y="36"/>
                  </a:lnTo>
                  <a:lnTo>
                    <a:pt x="5" y="47"/>
                  </a:lnTo>
                  <a:lnTo>
                    <a:pt x="4" y="56"/>
                  </a:lnTo>
                  <a:lnTo>
                    <a:pt x="2" y="64"/>
                  </a:lnTo>
                  <a:lnTo>
                    <a:pt x="0" y="69"/>
                  </a:lnTo>
                  <a:lnTo>
                    <a:pt x="0" y="71"/>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95" name="Line 316"/>
            <p:cNvSpPr>
              <a:spLocks noChangeShapeType="1"/>
            </p:cNvSpPr>
            <p:nvPr/>
          </p:nvSpPr>
          <p:spPr bwMode="auto">
            <a:xfrm flipH="1">
              <a:off x="692" y="2131"/>
              <a:ext cx="8" cy="0"/>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96" name="Line 317"/>
            <p:cNvSpPr>
              <a:spLocks noChangeShapeType="1"/>
            </p:cNvSpPr>
            <p:nvPr/>
          </p:nvSpPr>
          <p:spPr bwMode="auto">
            <a:xfrm>
              <a:off x="684" y="2201"/>
              <a:ext cx="8" cy="2"/>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97" name="Freeform 318"/>
            <p:cNvSpPr>
              <a:spLocks/>
            </p:cNvSpPr>
            <p:nvPr/>
          </p:nvSpPr>
          <p:spPr bwMode="auto">
            <a:xfrm>
              <a:off x="717" y="2074"/>
              <a:ext cx="13" cy="50"/>
            </a:xfrm>
            <a:custGeom>
              <a:avLst/>
              <a:gdLst>
                <a:gd name="T0" fmla="*/ 0 w 13"/>
                <a:gd name="T1" fmla="*/ 0 h 50"/>
                <a:gd name="T2" fmla="*/ 1 w 13"/>
                <a:gd name="T3" fmla="*/ 1 h 50"/>
                <a:gd name="T4" fmla="*/ 2 w 13"/>
                <a:gd name="T5" fmla="*/ 3 h 50"/>
                <a:gd name="T6" fmla="*/ 3 w 13"/>
                <a:gd name="T7" fmla="*/ 7 h 50"/>
                <a:gd name="T8" fmla="*/ 5 w 13"/>
                <a:gd name="T9" fmla="*/ 13 h 50"/>
                <a:gd name="T10" fmla="*/ 7 w 13"/>
                <a:gd name="T11" fmla="*/ 20 h 50"/>
                <a:gd name="T12" fmla="*/ 9 w 13"/>
                <a:gd name="T13" fmla="*/ 28 h 50"/>
                <a:gd name="T14" fmla="*/ 11 w 13"/>
                <a:gd name="T15" fmla="*/ 38 h 50"/>
                <a:gd name="T16" fmla="*/ 12 w 13"/>
                <a:gd name="T17" fmla="*/ 49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0"/>
                <a:gd name="T29" fmla="*/ 13 w 13"/>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0">
                  <a:moveTo>
                    <a:pt x="0" y="0"/>
                  </a:moveTo>
                  <a:lnTo>
                    <a:pt x="1" y="1"/>
                  </a:lnTo>
                  <a:lnTo>
                    <a:pt x="2" y="3"/>
                  </a:lnTo>
                  <a:lnTo>
                    <a:pt x="3" y="7"/>
                  </a:lnTo>
                  <a:lnTo>
                    <a:pt x="5" y="13"/>
                  </a:lnTo>
                  <a:lnTo>
                    <a:pt x="7" y="20"/>
                  </a:lnTo>
                  <a:lnTo>
                    <a:pt x="9" y="28"/>
                  </a:lnTo>
                  <a:lnTo>
                    <a:pt x="11" y="38"/>
                  </a:lnTo>
                  <a:lnTo>
                    <a:pt x="12" y="49"/>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298" name="Line 319"/>
            <p:cNvSpPr>
              <a:spLocks noChangeShapeType="1"/>
            </p:cNvSpPr>
            <p:nvPr/>
          </p:nvSpPr>
          <p:spPr bwMode="auto">
            <a:xfrm flipH="1">
              <a:off x="714" y="2073"/>
              <a:ext cx="7" cy="2"/>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299" name="Line 320"/>
            <p:cNvSpPr>
              <a:spLocks noChangeShapeType="1"/>
            </p:cNvSpPr>
            <p:nvPr/>
          </p:nvSpPr>
          <p:spPr bwMode="auto">
            <a:xfrm flipV="1">
              <a:off x="725" y="2122"/>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00" name="Freeform 321"/>
            <p:cNvSpPr>
              <a:spLocks/>
            </p:cNvSpPr>
            <p:nvPr/>
          </p:nvSpPr>
          <p:spPr bwMode="auto">
            <a:xfrm>
              <a:off x="729" y="2123"/>
              <a:ext cx="31" cy="63"/>
            </a:xfrm>
            <a:custGeom>
              <a:avLst/>
              <a:gdLst>
                <a:gd name="T0" fmla="*/ 0 w 31"/>
                <a:gd name="T1" fmla="*/ 0 h 63"/>
                <a:gd name="T2" fmla="*/ 2 w 31"/>
                <a:gd name="T3" fmla="*/ 11 h 63"/>
                <a:gd name="T4" fmla="*/ 6 w 31"/>
                <a:gd name="T5" fmla="*/ 23 h 63"/>
                <a:gd name="T6" fmla="*/ 11 w 31"/>
                <a:gd name="T7" fmla="*/ 33 h 63"/>
                <a:gd name="T8" fmla="*/ 16 w 31"/>
                <a:gd name="T9" fmla="*/ 42 h 63"/>
                <a:gd name="T10" fmla="*/ 21 w 31"/>
                <a:gd name="T11" fmla="*/ 50 h 63"/>
                <a:gd name="T12" fmla="*/ 26 w 31"/>
                <a:gd name="T13" fmla="*/ 57 h 63"/>
                <a:gd name="T14" fmla="*/ 29 w 31"/>
                <a:gd name="T15" fmla="*/ 61 h 63"/>
                <a:gd name="T16" fmla="*/ 30 w 31"/>
                <a:gd name="T17" fmla="*/ 62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3"/>
                <a:gd name="T29" fmla="*/ 31 w 31"/>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3">
                  <a:moveTo>
                    <a:pt x="0" y="0"/>
                  </a:moveTo>
                  <a:lnTo>
                    <a:pt x="2" y="11"/>
                  </a:lnTo>
                  <a:lnTo>
                    <a:pt x="6" y="23"/>
                  </a:lnTo>
                  <a:lnTo>
                    <a:pt x="11" y="33"/>
                  </a:lnTo>
                  <a:lnTo>
                    <a:pt x="16" y="42"/>
                  </a:lnTo>
                  <a:lnTo>
                    <a:pt x="21" y="50"/>
                  </a:lnTo>
                  <a:lnTo>
                    <a:pt x="26" y="57"/>
                  </a:lnTo>
                  <a:lnTo>
                    <a:pt x="29" y="61"/>
                  </a:lnTo>
                  <a:lnTo>
                    <a:pt x="30" y="62"/>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01" name="Line 322"/>
            <p:cNvSpPr>
              <a:spLocks noChangeShapeType="1"/>
            </p:cNvSpPr>
            <p:nvPr/>
          </p:nvSpPr>
          <p:spPr bwMode="auto">
            <a:xfrm flipH="1">
              <a:off x="725" y="2122"/>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02" name="Line 323"/>
            <p:cNvSpPr>
              <a:spLocks noChangeShapeType="1"/>
            </p:cNvSpPr>
            <p:nvPr/>
          </p:nvSpPr>
          <p:spPr bwMode="auto">
            <a:xfrm flipV="1">
              <a:off x="756" y="2182"/>
              <a:ext cx="6" cy="6"/>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03" name="Freeform 324"/>
            <p:cNvSpPr>
              <a:spLocks/>
            </p:cNvSpPr>
            <p:nvPr/>
          </p:nvSpPr>
          <p:spPr bwMode="auto">
            <a:xfrm>
              <a:off x="717" y="2074"/>
              <a:ext cx="7" cy="58"/>
            </a:xfrm>
            <a:custGeom>
              <a:avLst/>
              <a:gdLst>
                <a:gd name="T0" fmla="*/ 0 w 7"/>
                <a:gd name="T1" fmla="*/ 0 h 58"/>
                <a:gd name="T2" fmla="*/ 1 w 7"/>
                <a:gd name="T3" fmla="*/ 1 h 58"/>
                <a:gd name="T4" fmla="*/ 1 w 7"/>
                <a:gd name="T5" fmla="*/ 5 h 58"/>
                <a:gd name="T6" fmla="*/ 1 w 7"/>
                <a:gd name="T7" fmla="*/ 10 h 58"/>
                <a:gd name="T8" fmla="*/ 2 w 7"/>
                <a:gd name="T9" fmla="*/ 17 h 58"/>
                <a:gd name="T10" fmla="*/ 3 w 7"/>
                <a:gd name="T11" fmla="*/ 25 h 58"/>
                <a:gd name="T12" fmla="*/ 4 w 7"/>
                <a:gd name="T13" fmla="*/ 35 h 58"/>
                <a:gd name="T14" fmla="*/ 5 w 7"/>
                <a:gd name="T15" fmla="*/ 45 h 58"/>
                <a:gd name="T16" fmla="*/ 6 w 7"/>
                <a:gd name="T17" fmla="*/ 5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8"/>
                <a:gd name="T29" fmla="*/ 7 w 7"/>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8">
                  <a:moveTo>
                    <a:pt x="0" y="0"/>
                  </a:moveTo>
                  <a:lnTo>
                    <a:pt x="1" y="1"/>
                  </a:lnTo>
                  <a:lnTo>
                    <a:pt x="1" y="5"/>
                  </a:lnTo>
                  <a:lnTo>
                    <a:pt x="1" y="10"/>
                  </a:lnTo>
                  <a:lnTo>
                    <a:pt x="2" y="17"/>
                  </a:lnTo>
                  <a:lnTo>
                    <a:pt x="3" y="25"/>
                  </a:lnTo>
                  <a:lnTo>
                    <a:pt x="4" y="35"/>
                  </a:lnTo>
                  <a:lnTo>
                    <a:pt x="5" y="45"/>
                  </a:lnTo>
                  <a:lnTo>
                    <a:pt x="6" y="57"/>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04" name="Line 325"/>
            <p:cNvSpPr>
              <a:spLocks noChangeShapeType="1"/>
            </p:cNvSpPr>
            <p:nvPr/>
          </p:nvSpPr>
          <p:spPr bwMode="auto">
            <a:xfrm flipH="1">
              <a:off x="713" y="2074"/>
              <a:ext cx="9" cy="0"/>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05" name="Line 326"/>
            <p:cNvSpPr>
              <a:spLocks noChangeShapeType="1"/>
            </p:cNvSpPr>
            <p:nvPr/>
          </p:nvSpPr>
          <p:spPr bwMode="auto">
            <a:xfrm flipV="1">
              <a:off x="719" y="2130"/>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06" name="Freeform 327"/>
            <p:cNvSpPr>
              <a:spLocks/>
            </p:cNvSpPr>
            <p:nvPr/>
          </p:nvSpPr>
          <p:spPr bwMode="auto">
            <a:xfrm>
              <a:off x="723" y="2131"/>
              <a:ext cx="21" cy="52"/>
            </a:xfrm>
            <a:custGeom>
              <a:avLst/>
              <a:gdLst>
                <a:gd name="T0" fmla="*/ 0 w 21"/>
                <a:gd name="T1" fmla="*/ 0 h 52"/>
                <a:gd name="T2" fmla="*/ 1 w 21"/>
                <a:gd name="T3" fmla="*/ 11 h 52"/>
                <a:gd name="T4" fmla="*/ 4 w 21"/>
                <a:gd name="T5" fmla="*/ 21 h 52"/>
                <a:gd name="T6" fmla="*/ 7 w 21"/>
                <a:gd name="T7" fmla="*/ 30 h 52"/>
                <a:gd name="T8" fmla="*/ 11 w 21"/>
                <a:gd name="T9" fmla="*/ 37 h 52"/>
                <a:gd name="T10" fmla="*/ 14 w 21"/>
                <a:gd name="T11" fmla="*/ 43 h 52"/>
                <a:gd name="T12" fmla="*/ 17 w 21"/>
                <a:gd name="T13" fmla="*/ 48 h 52"/>
                <a:gd name="T14" fmla="*/ 19 w 21"/>
                <a:gd name="T15" fmla="*/ 50 h 52"/>
                <a:gd name="T16" fmla="*/ 20 w 21"/>
                <a:gd name="T17" fmla="*/ 5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2"/>
                <a:gd name="T29" fmla="*/ 21 w 2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2">
                  <a:moveTo>
                    <a:pt x="0" y="0"/>
                  </a:moveTo>
                  <a:lnTo>
                    <a:pt x="1" y="11"/>
                  </a:lnTo>
                  <a:lnTo>
                    <a:pt x="4" y="21"/>
                  </a:lnTo>
                  <a:lnTo>
                    <a:pt x="7" y="30"/>
                  </a:lnTo>
                  <a:lnTo>
                    <a:pt x="11" y="37"/>
                  </a:lnTo>
                  <a:lnTo>
                    <a:pt x="14" y="43"/>
                  </a:lnTo>
                  <a:lnTo>
                    <a:pt x="17" y="48"/>
                  </a:lnTo>
                  <a:lnTo>
                    <a:pt x="19" y="50"/>
                  </a:lnTo>
                  <a:lnTo>
                    <a:pt x="20" y="51"/>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07" name="Line 328"/>
            <p:cNvSpPr>
              <a:spLocks noChangeShapeType="1"/>
            </p:cNvSpPr>
            <p:nvPr/>
          </p:nvSpPr>
          <p:spPr bwMode="auto">
            <a:xfrm flipH="1">
              <a:off x="719" y="2130"/>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08" name="Line 329"/>
            <p:cNvSpPr>
              <a:spLocks noChangeShapeType="1"/>
            </p:cNvSpPr>
            <p:nvPr/>
          </p:nvSpPr>
          <p:spPr bwMode="auto">
            <a:xfrm flipV="1">
              <a:off x="740" y="2179"/>
              <a:ext cx="6" cy="6"/>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09" name="Freeform 330"/>
            <p:cNvSpPr>
              <a:spLocks/>
            </p:cNvSpPr>
            <p:nvPr/>
          </p:nvSpPr>
          <p:spPr bwMode="auto">
            <a:xfrm>
              <a:off x="712" y="2071"/>
              <a:ext cx="7" cy="58"/>
            </a:xfrm>
            <a:custGeom>
              <a:avLst/>
              <a:gdLst>
                <a:gd name="T0" fmla="*/ 0 w 7"/>
                <a:gd name="T1" fmla="*/ 0 h 58"/>
                <a:gd name="T2" fmla="*/ 0 w 7"/>
                <a:gd name="T3" fmla="*/ 2 h 58"/>
                <a:gd name="T4" fmla="*/ 1 w 7"/>
                <a:gd name="T5" fmla="*/ 5 h 58"/>
                <a:gd name="T6" fmla="*/ 1 w 7"/>
                <a:gd name="T7" fmla="*/ 10 h 58"/>
                <a:gd name="T8" fmla="*/ 2 w 7"/>
                <a:gd name="T9" fmla="*/ 17 h 58"/>
                <a:gd name="T10" fmla="*/ 3 w 7"/>
                <a:gd name="T11" fmla="*/ 25 h 58"/>
                <a:gd name="T12" fmla="*/ 3 w 7"/>
                <a:gd name="T13" fmla="*/ 35 h 58"/>
                <a:gd name="T14" fmla="*/ 4 w 7"/>
                <a:gd name="T15" fmla="*/ 46 h 58"/>
                <a:gd name="T16" fmla="*/ 6 w 7"/>
                <a:gd name="T17" fmla="*/ 5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8"/>
                <a:gd name="T29" fmla="*/ 7 w 7"/>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8">
                  <a:moveTo>
                    <a:pt x="0" y="0"/>
                  </a:moveTo>
                  <a:lnTo>
                    <a:pt x="0" y="2"/>
                  </a:lnTo>
                  <a:lnTo>
                    <a:pt x="1" y="5"/>
                  </a:lnTo>
                  <a:lnTo>
                    <a:pt x="1" y="10"/>
                  </a:lnTo>
                  <a:lnTo>
                    <a:pt x="2" y="17"/>
                  </a:lnTo>
                  <a:lnTo>
                    <a:pt x="3" y="25"/>
                  </a:lnTo>
                  <a:lnTo>
                    <a:pt x="3" y="35"/>
                  </a:lnTo>
                  <a:lnTo>
                    <a:pt x="4" y="46"/>
                  </a:lnTo>
                  <a:lnTo>
                    <a:pt x="6" y="57"/>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10" name="Line 331"/>
            <p:cNvSpPr>
              <a:spLocks noChangeShapeType="1"/>
            </p:cNvSpPr>
            <p:nvPr/>
          </p:nvSpPr>
          <p:spPr bwMode="auto">
            <a:xfrm flipH="1">
              <a:off x="708" y="2071"/>
              <a:ext cx="8" cy="1"/>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11" name="Line 332"/>
            <p:cNvSpPr>
              <a:spLocks noChangeShapeType="1"/>
            </p:cNvSpPr>
            <p:nvPr/>
          </p:nvSpPr>
          <p:spPr bwMode="auto">
            <a:xfrm>
              <a:off x="714" y="2128"/>
              <a:ext cx="8" cy="0"/>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12" name="Freeform 333"/>
            <p:cNvSpPr>
              <a:spLocks/>
            </p:cNvSpPr>
            <p:nvPr/>
          </p:nvSpPr>
          <p:spPr bwMode="auto">
            <a:xfrm>
              <a:off x="718" y="2128"/>
              <a:ext cx="9" cy="59"/>
            </a:xfrm>
            <a:custGeom>
              <a:avLst/>
              <a:gdLst>
                <a:gd name="T0" fmla="*/ 0 w 9"/>
                <a:gd name="T1" fmla="*/ 0 h 59"/>
                <a:gd name="T2" fmla="*/ 1 w 9"/>
                <a:gd name="T3" fmla="*/ 11 h 59"/>
                <a:gd name="T4" fmla="*/ 2 w 9"/>
                <a:gd name="T5" fmla="*/ 22 h 59"/>
                <a:gd name="T6" fmla="*/ 4 w 9"/>
                <a:gd name="T7" fmla="*/ 32 h 59"/>
                <a:gd name="T8" fmla="*/ 5 w 9"/>
                <a:gd name="T9" fmla="*/ 41 h 59"/>
                <a:gd name="T10" fmla="*/ 6 w 9"/>
                <a:gd name="T11" fmla="*/ 48 h 59"/>
                <a:gd name="T12" fmla="*/ 7 w 9"/>
                <a:gd name="T13" fmla="*/ 54 h 59"/>
                <a:gd name="T14" fmla="*/ 8 w 9"/>
                <a:gd name="T15" fmla="*/ 57 h 59"/>
                <a:gd name="T16" fmla="*/ 8 w 9"/>
                <a:gd name="T17" fmla="*/ 58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9"/>
                <a:gd name="T29" fmla="*/ 9 w 9"/>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9">
                  <a:moveTo>
                    <a:pt x="0" y="0"/>
                  </a:moveTo>
                  <a:lnTo>
                    <a:pt x="1" y="11"/>
                  </a:lnTo>
                  <a:lnTo>
                    <a:pt x="2" y="22"/>
                  </a:lnTo>
                  <a:lnTo>
                    <a:pt x="4" y="32"/>
                  </a:lnTo>
                  <a:lnTo>
                    <a:pt x="5" y="41"/>
                  </a:lnTo>
                  <a:lnTo>
                    <a:pt x="6" y="48"/>
                  </a:lnTo>
                  <a:lnTo>
                    <a:pt x="7" y="54"/>
                  </a:lnTo>
                  <a:lnTo>
                    <a:pt x="8" y="57"/>
                  </a:lnTo>
                  <a:lnTo>
                    <a:pt x="8" y="58"/>
                  </a:lnTo>
                </a:path>
              </a:pathLst>
            </a:custGeom>
            <a:noFill/>
            <a:ln w="12700" cap="rnd" cmpd="sng">
              <a:solidFill>
                <a:srgbClr val="063DE8"/>
              </a:solid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13" name="Line 334"/>
            <p:cNvSpPr>
              <a:spLocks noChangeShapeType="1"/>
            </p:cNvSpPr>
            <p:nvPr/>
          </p:nvSpPr>
          <p:spPr bwMode="auto">
            <a:xfrm flipH="1">
              <a:off x="714" y="2128"/>
              <a:ext cx="8" cy="0"/>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14" name="Line 335"/>
            <p:cNvSpPr>
              <a:spLocks noChangeShapeType="1"/>
            </p:cNvSpPr>
            <p:nvPr/>
          </p:nvSpPr>
          <p:spPr bwMode="auto">
            <a:xfrm flipV="1">
              <a:off x="722" y="2185"/>
              <a:ext cx="8" cy="2"/>
            </a:xfrm>
            <a:prstGeom prst="line">
              <a:avLst/>
            </a:prstGeom>
            <a:noFill/>
            <a:ln w="12700">
              <a:noFill/>
              <a:round/>
              <a:headEnd/>
              <a:tailEn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315" name="Freeform 336"/>
            <p:cNvSpPr>
              <a:spLocks/>
            </p:cNvSpPr>
            <p:nvPr/>
          </p:nvSpPr>
          <p:spPr bwMode="auto">
            <a:xfrm>
              <a:off x="583" y="2401"/>
              <a:ext cx="46" cy="65"/>
            </a:xfrm>
            <a:custGeom>
              <a:avLst/>
              <a:gdLst>
                <a:gd name="T0" fmla="*/ 2 w 46"/>
                <a:gd name="T1" fmla="*/ 64 h 65"/>
                <a:gd name="T2" fmla="*/ 11 w 46"/>
                <a:gd name="T3" fmla="*/ 61 h 65"/>
                <a:gd name="T4" fmla="*/ 18 w 46"/>
                <a:gd name="T5" fmla="*/ 58 h 65"/>
                <a:gd name="T6" fmla="*/ 25 w 46"/>
                <a:gd name="T7" fmla="*/ 53 h 65"/>
                <a:gd name="T8" fmla="*/ 29 w 46"/>
                <a:gd name="T9" fmla="*/ 46 h 65"/>
                <a:gd name="T10" fmla="*/ 34 w 46"/>
                <a:gd name="T11" fmla="*/ 38 h 65"/>
                <a:gd name="T12" fmla="*/ 36 w 46"/>
                <a:gd name="T13" fmla="*/ 30 h 65"/>
                <a:gd name="T14" fmla="*/ 38 w 46"/>
                <a:gd name="T15" fmla="*/ 21 h 65"/>
                <a:gd name="T16" fmla="*/ 38 w 46"/>
                <a:gd name="T17" fmla="*/ 11 h 65"/>
                <a:gd name="T18" fmla="*/ 38 w 46"/>
                <a:gd name="T19" fmla="*/ 10 h 65"/>
                <a:gd name="T20" fmla="*/ 38 w 46"/>
                <a:gd name="T21" fmla="*/ 9 h 65"/>
                <a:gd name="T22" fmla="*/ 38 w 46"/>
                <a:gd name="T23" fmla="*/ 8 h 65"/>
                <a:gd name="T24" fmla="*/ 39 w 46"/>
                <a:gd name="T25" fmla="*/ 7 h 65"/>
                <a:gd name="T26" fmla="*/ 41 w 46"/>
                <a:gd name="T27" fmla="*/ 6 h 65"/>
                <a:gd name="T28" fmla="*/ 42 w 46"/>
                <a:gd name="T29" fmla="*/ 5 h 65"/>
                <a:gd name="T30" fmla="*/ 43 w 46"/>
                <a:gd name="T31" fmla="*/ 4 h 65"/>
                <a:gd name="T32" fmla="*/ 44 w 46"/>
                <a:gd name="T33" fmla="*/ 3 h 65"/>
                <a:gd name="T34" fmla="*/ 44 w 46"/>
                <a:gd name="T35" fmla="*/ 3 h 65"/>
                <a:gd name="T36" fmla="*/ 45 w 46"/>
                <a:gd name="T37" fmla="*/ 2 h 65"/>
                <a:gd name="T38" fmla="*/ 44 w 46"/>
                <a:gd name="T39" fmla="*/ 1 h 65"/>
                <a:gd name="T40" fmla="*/ 44 w 46"/>
                <a:gd name="T41" fmla="*/ 0 h 65"/>
                <a:gd name="T42" fmla="*/ 43 w 46"/>
                <a:gd name="T43" fmla="*/ 0 h 65"/>
                <a:gd name="T44" fmla="*/ 43 w 46"/>
                <a:gd name="T45" fmla="*/ 0 h 65"/>
                <a:gd name="T46" fmla="*/ 42 w 46"/>
                <a:gd name="T47" fmla="*/ 0 h 65"/>
                <a:gd name="T48" fmla="*/ 41 w 46"/>
                <a:gd name="T49" fmla="*/ 1 h 65"/>
                <a:gd name="T50" fmla="*/ 39 w 46"/>
                <a:gd name="T51" fmla="*/ 2 h 65"/>
                <a:gd name="T52" fmla="*/ 38 w 46"/>
                <a:gd name="T53" fmla="*/ 3 h 65"/>
                <a:gd name="T54" fmla="*/ 37 w 46"/>
                <a:gd name="T55" fmla="*/ 4 h 65"/>
                <a:gd name="T56" fmla="*/ 36 w 46"/>
                <a:gd name="T57" fmla="*/ 5 h 65"/>
                <a:gd name="T58" fmla="*/ 35 w 46"/>
                <a:gd name="T59" fmla="*/ 7 h 65"/>
                <a:gd name="T60" fmla="*/ 35 w 46"/>
                <a:gd name="T61" fmla="*/ 8 h 65"/>
                <a:gd name="T62" fmla="*/ 35 w 46"/>
                <a:gd name="T63" fmla="*/ 10 h 65"/>
                <a:gd name="T64" fmla="*/ 35 w 46"/>
                <a:gd name="T65" fmla="*/ 18 h 65"/>
                <a:gd name="T66" fmla="*/ 34 w 46"/>
                <a:gd name="T67" fmla="*/ 28 h 65"/>
                <a:gd name="T68" fmla="*/ 31 w 46"/>
                <a:gd name="T69" fmla="*/ 35 h 65"/>
                <a:gd name="T70" fmla="*/ 27 w 46"/>
                <a:gd name="T71" fmla="*/ 43 h 65"/>
                <a:gd name="T72" fmla="*/ 22 w 46"/>
                <a:gd name="T73" fmla="*/ 49 h 65"/>
                <a:gd name="T74" fmla="*/ 16 w 46"/>
                <a:gd name="T75" fmla="*/ 54 h 65"/>
                <a:gd name="T76" fmla="*/ 10 w 46"/>
                <a:gd name="T77" fmla="*/ 58 h 65"/>
                <a:gd name="T78" fmla="*/ 2 w 46"/>
                <a:gd name="T79" fmla="*/ 61 h 65"/>
                <a:gd name="T80" fmla="*/ 1 w 46"/>
                <a:gd name="T81" fmla="*/ 61 h 65"/>
                <a:gd name="T82" fmla="*/ 0 w 46"/>
                <a:gd name="T83" fmla="*/ 61 h 65"/>
                <a:gd name="T84" fmla="*/ 0 w 46"/>
                <a:gd name="T85" fmla="*/ 61 h 65"/>
                <a:gd name="T86" fmla="*/ 0 w 46"/>
                <a:gd name="T87" fmla="*/ 62 h 65"/>
                <a:gd name="T88" fmla="*/ 0 w 46"/>
                <a:gd name="T89" fmla="*/ 63 h 65"/>
                <a:gd name="T90" fmla="*/ 1 w 46"/>
                <a:gd name="T91" fmla="*/ 63 h 65"/>
                <a:gd name="T92" fmla="*/ 1 w 46"/>
                <a:gd name="T93" fmla="*/ 64 h 65"/>
                <a:gd name="T94" fmla="*/ 2 w 46"/>
                <a:gd name="T95" fmla="*/ 64 h 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
                <a:gd name="T145" fmla="*/ 0 h 65"/>
                <a:gd name="T146" fmla="*/ 46 w 46"/>
                <a:gd name="T147" fmla="*/ 65 h 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 h="65">
                  <a:moveTo>
                    <a:pt x="2" y="64"/>
                  </a:moveTo>
                  <a:lnTo>
                    <a:pt x="11" y="61"/>
                  </a:lnTo>
                  <a:lnTo>
                    <a:pt x="18" y="58"/>
                  </a:lnTo>
                  <a:lnTo>
                    <a:pt x="25" y="53"/>
                  </a:lnTo>
                  <a:lnTo>
                    <a:pt x="29" y="46"/>
                  </a:lnTo>
                  <a:lnTo>
                    <a:pt x="34" y="38"/>
                  </a:lnTo>
                  <a:lnTo>
                    <a:pt x="36" y="30"/>
                  </a:lnTo>
                  <a:lnTo>
                    <a:pt x="38" y="21"/>
                  </a:lnTo>
                  <a:lnTo>
                    <a:pt x="38" y="11"/>
                  </a:lnTo>
                  <a:lnTo>
                    <a:pt x="38" y="10"/>
                  </a:lnTo>
                  <a:lnTo>
                    <a:pt x="38" y="9"/>
                  </a:lnTo>
                  <a:lnTo>
                    <a:pt x="38" y="8"/>
                  </a:lnTo>
                  <a:lnTo>
                    <a:pt x="39" y="7"/>
                  </a:lnTo>
                  <a:lnTo>
                    <a:pt x="41" y="6"/>
                  </a:lnTo>
                  <a:lnTo>
                    <a:pt x="42" y="5"/>
                  </a:lnTo>
                  <a:lnTo>
                    <a:pt x="43" y="4"/>
                  </a:lnTo>
                  <a:lnTo>
                    <a:pt x="44" y="3"/>
                  </a:lnTo>
                  <a:lnTo>
                    <a:pt x="45" y="2"/>
                  </a:lnTo>
                  <a:lnTo>
                    <a:pt x="44" y="1"/>
                  </a:lnTo>
                  <a:lnTo>
                    <a:pt x="44" y="0"/>
                  </a:lnTo>
                  <a:lnTo>
                    <a:pt x="43" y="0"/>
                  </a:lnTo>
                  <a:lnTo>
                    <a:pt x="42" y="0"/>
                  </a:lnTo>
                  <a:lnTo>
                    <a:pt x="41" y="1"/>
                  </a:lnTo>
                  <a:lnTo>
                    <a:pt x="39" y="2"/>
                  </a:lnTo>
                  <a:lnTo>
                    <a:pt x="38" y="3"/>
                  </a:lnTo>
                  <a:lnTo>
                    <a:pt x="37" y="4"/>
                  </a:lnTo>
                  <a:lnTo>
                    <a:pt x="36" y="5"/>
                  </a:lnTo>
                  <a:lnTo>
                    <a:pt x="35" y="7"/>
                  </a:lnTo>
                  <a:lnTo>
                    <a:pt x="35" y="8"/>
                  </a:lnTo>
                  <a:lnTo>
                    <a:pt x="35" y="10"/>
                  </a:lnTo>
                  <a:lnTo>
                    <a:pt x="35" y="18"/>
                  </a:lnTo>
                  <a:lnTo>
                    <a:pt x="34" y="28"/>
                  </a:lnTo>
                  <a:lnTo>
                    <a:pt x="31" y="35"/>
                  </a:lnTo>
                  <a:lnTo>
                    <a:pt x="27" y="43"/>
                  </a:lnTo>
                  <a:lnTo>
                    <a:pt x="22" y="49"/>
                  </a:lnTo>
                  <a:lnTo>
                    <a:pt x="16" y="54"/>
                  </a:lnTo>
                  <a:lnTo>
                    <a:pt x="10" y="58"/>
                  </a:lnTo>
                  <a:lnTo>
                    <a:pt x="2" y="61"/>
                  </a:lnTo>
                  <a:lnTo>
                    <a:pt x="1" y="61"/>
                  </a:lnTo>
                  <a:lnTo>
                    <a:pt x="0" y="61"/>
                  </a:lnTo>
                  <a:lnTo>
                    <a:pt x="0" y="62"/>
                  </a:lnTo>
                  <a:lnTo>
                    <a:pt x="0" y="63"/>
                  </a:lnTo>
                  <a:lnTo>
                    <a:pt x="1" y="63"/>
                  </a:lnTo>
                  <a:lnTo>
                    <a:pt x="1" y="64"/>
                  </a:lnTo>
                  <a:lnTo>
                    <a:pt x="2" y="64"/>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16" name="Freeform 337"/>
            <p:cNvSpPr>
              <a:spLocks/>
            </p:cNvSpPr>
            <p:nvPr/>
          </p:nvSpPr>
          <p:spPr bwMode="auto">
            <a:xfrm>
              <a:off x="635" y="2395"/>
              <a:ext cx="7" cy="6"/>
            </a:xfrm>
            <a:custGeom>
              <a:avLst/>
              <a:gdLst>
                <a:gd name="T0" fmla="*/ 6 w 7"/>
                <a:gd name="T1" fmla="*/ 2 h 6"/>
                <a:gd name="T2" fmla="*/ 6 w 7"/>
                <a:gd name="T3" fmla="*/ 2 h 6"/>
                <a:gd name="T4" fmla="*/ 6 w 7"/>
                <a:gd name="T5" fmla="*/ 1 h 6"/>
                <a:gd name="T6" fmla="*/ 4 w 7"/>
                <a:gd name="T7" fmla="*/ 0 h 6"/>
                <a:gd name="T8" fmla="*/ 3 w 7"/>
                <a:gd name="T9" fmla="*/ 0 h 6"/>
                <a:gd name="T10" fmla="*/ 1 w 7"/>
                <a:gd name="T11" fmla="*/ 1 h 6"/>
                <a:gd name="T12" fmla="*/ 0 w 7"/>
                <a:gd name="T13" fmla="*/ 2 h 6"/>
                <a:gd name="T14" fmla="*/ 0 w 7"/>
                <a:gd name="T15" fmla="*/ 3 h 6"/>
                <a:gd name="T16" fmla="*/ 1 w 7"/>
                <a:gd name="T17" fmla="*/ 4 h 6"/>
                <a:gd name="T18" fmla="*/ 3 w 7"/>
                <a:gd name="T19" fmla="*/ 4 h 6"/>
                <a:gd name="T20" fmla="*/ 3 w 7"/>
                <a:gd name="T21" fmla="*/ 5 h 6"/>
                <a:gd name="T22" fmla="*/ 4 w 7"/>
                <a:gd name="T23" fmla="*/ 4 h 6"/>
                <a:gd name="T24" fmla="*/ 6 w 7"/>
                <a:gd name="T25" fmla="*/ 4 h 6"/>
                <a:gd name="T26" fmla="*/ 6 w 7"/>
                <a:gd name="T27" fmla="*/ 3 h 6"/>
                <a:gd name="T28" fmla="*/ 6 w 7"/>
                <a:gd name="T29" fmla="*/ 2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6"/>
                <a:gd name="T47" fmla="*/ 7 w 7"/>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6">
                  <a:moveTo>
                    <a:pt x="6" y="2"/>
                  </a:moveTo>
                  <a:lnTo>
                    <a:pt x="6" y="2"/>
                  </a:lnTo>
                  <a:lnTo>
                    <a:pt x="6" y="1"/>
                  </a:lnTo>
                  <a:lnTo>
                    <a:pt x="4" y="0"/>
                  </a:lnTo>
                  <a:lnTo>
                    <a:pt x="3" y="0"/>
                  </a:lnTo>
                  <a:lnTo>
                    <a:pt x="1" y="1"/>
                  </a:lnTo>
                  <a:lnTo>
                    <a:pt x="0" y="2"/>
                  </a:lnTo>
                  <a:lnTo>
                    <a:pt x="0" y="3"/>
                  </a:lnTo>
                  <a:lnTo>
                    <a:pt x="1" y="4"/>
                  </a:lnTo>
                  <a:lnTo>
                    <a:pt x="3" y="4"/>
                  </a:lnTo>
                  <a:lnTo>
                    <a:pt x="3" y="5"/>
                  </a:lnTo>
                  <a:lnTo>
                    <a:pt x="4" y="4"/>
                  </a:lnTo>
                  <a:lnTo>
                    <a:pt x="6" y="4"/>
                  </a:lnTo>
                  <a:lnTo>
                    <a:pt x="6" y="3"/>
                  </a:lnTo>
                  <a:lnTo>
                    <a:pt x="6" y="2"/>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17" name="Freeform 338"/>
            <p:cNvSpPr>
              <a:spLocks/>
            </p:cNvSpPr>
            <p:nvPr/>
          </p:nvSpPr>
          <p:spPr bwMode="auto">
            <a:xfrm>
              <a:off x="637" y="2413"/>
              <a:ext cx="18" cy="31"/>
            </a:xfrm>
            <a:custGeom>
              <a:avLst/>
              <a:gdLst>
                <a:gd name="T0" fmla="*/ 3 w 18"/>
                <a:gd name="T1" fmla="*/ 30 h 31"/>
                <a:gd name="T2" fmla="*/ 4 w 18"/>
                <a:gd name="T3" fmla="*/ 26 h 31"/>
                <a:gd name="T4" fmla="*/ 6 w 18"/>
                <a:gd name="T5" fmla="*/ 23 h 31"/>
                <a:gd name="T6" fmla="*/ 8 w 18"/>
                <a:gd name="T7" fmla="*/ 20 h 31"/>
                <a:gd name="T8" fmla="*/ 10 w 18"/>
                <a:gd name="T9" fmla="*/ 17 h 31"/>
                <a:gd name="T10" fmla="*/ 11 w 18"/>
                <a:gd name="T11" fmla="*/ 13 h 31"/>
                <a:gd name="T12" fmla="*/ 13 w 18"/>
                <a:gd name="T13" fmla="*/ 9 h 31"/>
                <a:gd name="T14" fmla="*/ 15 w 18"/>
                <a:gd name="T15" fmla="*/ 6 h 31"/>
                <a:gd name="T16" fmla="*/ 16 w 18"/>
                <a:gd name="T17" fmla="*/ 2 h 31"/>
                <a:gd name="T18" fmla="*/ 17 w 18"/>
                <a:gd name="T19" fmla="*/ 2 h 31"/>
                <a:gd name="T20" fmla="*/ 17 w 18"/>
                <a:gd name="T21" fmla="*/ 2 h 31"/>
                <a:gd name="T22" fmla="*/ 16 w 18"/>
                <a:gd name="T23" fmla="*/ 1 h 31"/>
                <a:gd name="T24" fmla="*/ 16 w 18"/>
                <a:gd name="T25" fmla="*/ 0 h 31"/>
                <a:gd name="T26" fmla="*/ 16 w 18"/>
                <a:gd name="T27" fmla="*/ 0 h 31"/>
                <a:gd name="T28" fmla="*/ 15 w 18"/>
                <a:gd name="T29" fmla="*/ 0 h 31"/>
                <a:gd name="T30" fmla="*/ 14 w 18"/>
                <a:gd name="T31" fmla="*/ 0 h 31"/>
                <a:gd name="T32" fmla="*/ 14 w 18"/>
                <a:gd name="T33" fmla="*/ 1 h 31"/>
                <a:gd name="T34" fmla="*/ 13 w 18"/>
                <a:gd name="T35" fmla="*/ 5 h 31"/>
                <a:gd name="T36" fmla="*/ 11 w 18"/>
                <a:gd name="T37" fmla="*/ 8 h 31"/>
                <a:gd name="T38" fmla="*/ 9 w 18"/>
                <a:gd name="T39" fmla="*/ 11 h 31"/>
                <a:gd name="T40" fmla="*/ 8 w 18"/>
                <a:gd name="T41" fmla="*/ 14 h 31"/>
                <a:gd name="T42" fmla="*/ 6 w 18"/>
                <a:gd name="T43" fmla="*/ 18 h 31"/>
                <a:gd name="T44" fmla="*/ 4 w 18"/>
                <a:gd name="T45" fmla="*/ 21 h 31"/>
                <a:gd name="T46" fmla="*/ 3 w 18"/>
                <a:gd name="T47" fmla="*/ 25 h 31"/>
                <a:gd name="T48" fmla="*/ 1 w 18"/>
                <a:gd name="T49" fmla="*/ 28 h 31"/>
                <a:gd name="T50" fmla="*/ 0 w 18"/>
                <a:gd name="T51" fmla="*/ 28 h 31"/>
                <a:gd name="T52" fmla="*/ 0 w 18"/>
                <a:gd name="T53" fmla="*/ 29 h 31"/>
                <a:gd name="T54" fmla="*/ 0 w 18"/>
                <a:gd name="T55" fmla="*/ 29 h 31"/>
                <a:gd name="T56" fmla="*/ 1 w 18"/>
                <a:gd name="T57" fmla="*/ 29 h 31"/>
                <a:gd name="T58" fmla="*/ 1 w 18"/>
                <a:gd name="T59" fmla="*/ 30 h 31"/>
                <a:gd name="T60" fmla="*/ 1 w 18"/>
                <a:gd name="T61" fmla="*/ 30 h 31"/>
                <a:gd name="T62" fmla="*/ 2 w 18"/>
                <a:gd name="T63" fmla="*/ 30 h 31"/>
                <a:gd name="T64" fmla="*/ 3 w 18"/>
                <a:gd name="T65" fmla="*/ 3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31"/>
                <a:gd name="T101" fmla="*/ 18 w 18"/>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31">
                  <a:moveTo>
                    <a:pt x="3" y="30"/>
                  </a:moveTo>
                  <a:lnTo>
                    <a:pt x="4" y="26"/>
                  </a:lnTo>
                  <a:lnTo>
                    <a:pt x="6" y="23"/>
                  </a:lnTo>
                  <a:lnTo>
                    <a:pt x="8" y="20"/>
                  </a:lnTo>
                  <a:lnTo>
                    <a:pt x="10" y="17"/>
                  </a:lnTo>
                  <a:lnTo>
                    <a:pt x="11" y="13"/>
                  </a:lnTo>
                  <a:lnTo>
                    <a:pt x="13" y="9"/>
                  </a:lnTo>
                  <a:lnTo>
                    <a:pt x="15" y="6"/>
                  </a:lnTo>
                  <a:lnTo>
                    <a:pt x="16" y="2"/>
                  </a:lnTo>
                  <a:lnTo>
                    <a:pt x="17" y="2"/>
                  </a:lnTo>
                  <a:lnTo>
                    <a:pt x="16" y="1"/>
                  </a:lnTo>
                  <a:lnTo>
                    <a:pt x="16" y="0"/>
                  </a:lnTo>
                  <a:lnTo>
                    <a:pt x="15" y="0"/>
                  </a:lnTo>
                  <a:lnTo>
                    <a:pt x="14" y="0"/>
                  </a:lnTo>
                  <a:lnTo>
                    <a:pt x="14" y="1"/>
                  </a:lnTo>
                  <a:lnTo>
                    <a:pt x="13" y="5"/>
                  </a:lnTo>
                  <a:lnTo>
                    <a:pt x="11" y="8"/>
                  </a:lnTo>
                  <a:lnTo>
                    <a:pt x="9" y="11"/>
                  </a:lnTo>
                  <a:lnTo>
                    <a:pt x="8" y="14"/>
                  </a:lnTo>
                  <a:lnTo>
                    <a:pt x="6" y="18"/>
                  </a:lnTo>
                  <a:lnTo>
                    <a:pt x="4" y="21"/>
                  </a:lnTo>
                  <a:lnTo>
                    <a:pt x="3" y="25"/>
                  </a:lnTo>
                  <a:lnTo>
                    <a:pt x="1" y="28"/>
                  </a:lnTo>
                  <a:lnTo>
                    <a:pt x="0" y="28"/>
                  </a:lnTo>
                  <a:lnTo>
                    <a:pt x="0" y="29"/>
                  </a:lnTo>
                  <a:lnTo>
                    <a:pt x="1" y="29"/>
                  </a:lnTo>
                  <a:lnTo>
                    <a:pt x="1" y="30"/>
                  </a:lnTo>
                  <a:lnTo>
                    <a:pt x="2" y="30"/>
                  </a:lnTo>
                  <a:lnTo>
                    <a:pt x="3" y="30"/>
                  </a:lnTo>
                </a:path>
              </a:pathLst>
            </a:custGeom>
            <a:solidFill>
              <a:srgbClr val="483093"/>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18" name="Freeform 339"/>
            <p:cNvSpPr>
              <a:spLocks/>
            </p:cNvSpPr>
            <p:nvPr/>
          </p:nvSpPr>
          <p:spPr bwMode="auto">
            <a:xfrm>
              <a:off x="546" y="2495"/>
              <a:ext cx="64" cy="11"/>
            </a:xfrm>
            <a:custGeom>
              <a:avLst/>
              <a:gdLst>
                <a:gd name="T0" fmla="*/ 4 w 64"/>
                <a:gd name="T1" fmla="*/ 6 h 11"/>
                <a:gd name="T2" fmla="*/ 7 w 64"/>
                <a:gd name="T3" fmla="*/ 5 h 11"/>
                <a:gd name="T4" fmla="*/ 9 w 64"/>
                <a:gd name="T5" fmla="*/ 4 h 11"/>
                <a:gd name="T6" fmla="*/ 13 w 64"/>
                <a:gd name="T7" fmla="*/ 3 h 11"/>
                <a:gd name="T8" fmla="*/ 19 w 64"/>
                <a:gd name="T9" fmla="*/ 3 h 11"/>
                <a:gd name="T10" fmla="*/ 20 w 64"/>
                <a:gd name="T11" fmla="*/ 4 h 11"/>
                <a:gd name="T12" fmla="*/ 23 w 64"/>
                <a:gd name="T13" fmla="*/ 6 h 11"/>
                <a:gd name="T14" fmla="*/ 28 w 64"/>
                <a:gd name="T15" fmla="*/ 8 h 11"/>
                <a:gd name="T16" fmla="*/ 32 w 64"/>
                <a:gd name="T17" fmla="*/ 10 h 11"/>
                <a:gd name="T18" fmla="*/ 38 w 64"/>
                <a:gd name="T19" fmla="*/ 10 h 11"/>
                <a:gd name="T20" fmla="*/ 45 w 64"/>
                <a:gd name="T21" fmla="*/ 9 h 11"/>
                <a:gd name="T22" fmla="*/ 51 w 64"/>
                <a:gd name="T23" fmla="*/ 7 h 11"/>
                <a:gd name="T24" fmla="*/ 57 w 64"/>
                <a:gd name="T25" fmla="*/ 5 h 11"/>
                <a:gd name="T26" fmla="*/ 62 w 64"/>
                <a:gd name="T27" fmla="*/ 2 h 11"/>
                <a:gd name="T28" fmla="*/ 63 w 64"/>
                <a:gd name="T29" fmla="*/ 1 h 11"/>
                <a:gd name="T30" fmla="*/ 63 w 64"/>
                <a:gd name="T31" fmla="*/ 0 h 11"/>
                <a:gd name="T32" fmla="*/ 61 w 64"/>
                <a:gd name="T33" fmla="*/ 0 h 11"/>
                <a:gd name="T34" fmla="*/ 56 w 64"/>
                <a:gd name="T35" fmla="*/ 2 h 11"/>
                <a:gd name="T36" fmla="*/ 47 w 64"/>
                <a:gd name="T37" fmla="*/ 5 h 11"/>
                <a:gd name="T38" fmla="*/ 39 w 64"/>
                <a:gd name="T39" fmla="*/ 8 h 11"/>
                <a:gd name="T40" fmla="*/ 30 w 64"/>
                <a:gd name="T41" fmla="*/ 7 h 11"/>
                <a:gd name="T42" fmla="*/ 21 w 64"/>
                <a:gd name="T43" fmla="*/ 1 h 11"/>
                <a:gd name="T44" fmla="*/ 19 w 64"/>
                <a:gd name="T45" fmla="*/ 1 h 11"/>
                <a:gd name="T46" fmla="*/ 13 w 64"/>
                <a:gd name="T47" fmla="*/ 1 h 11"/>
                <a:gd name="T48" fmla="*/ 9 w 64"/>
                <a:gd name="T49" fmla="*/ 2 h 11"/>
                <a:gd name="T50" fmla="*/ 5 w 64"/>
                <a:gd name="T51" fmla="*/ 3 h 11"/>
                <a:gd name="T52" fmla="*/ 3 w 64"/>
                <a:gd name="T53" fmla="*/ 4 h 11"/>
                <a:gd name="T54" fmla="*/ 0 w 64"/>
                <a:gd name="T55" fmla="*/ 5 h 11"/>
                <a:gd name="T56" fmla="*/ 0 w 64"/>
                <a:gd name="T57" fmla="*/ 6 h 11"/>
                <a:gd name="T58" fmla="*/ 1 w 64"/>
                <a:gd name="T59" fmla="*/ 7 h 11"/>
                <a:gd name="T60" fmla="*/ 2 w 64"/>
                <a:gd name="T61" fmla="*/ 7 h 11"/>
                <a:gd name="T62" fmla="*/ 3 w 64"/>
                <a:gd name="T63" fmla="*/ 7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11"/>
                <a:gd name="T98" fmla="*/ 64 w 64"/>
                <a:gd name="T99" fmla="*/ 11 h 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11">
                  <a:moveTo>
                    <a:pt x="3" y="7"/>
                  </a:moveTo>
                  <a:lnTo>
                    <a:pt x="4" y="6"/>
                  </a:lnTo>
                  <a:lnTo>
                    <a:pt x="5" y="6"/>
                  </a:lnTo>
                  <a:lnTo>
                    <a:pt x="7" y="5"/>
                  </a:lnTo>
                  <a:lnTo>
                    <a:pt x="9" y="5"/>
                  </a:lnTo>
                  <a:lnTo>
                    <a:pt x="9" y="4"/>
                  </a:lnTo>
                  <a:lnTo>
                    <a:pt x="11" y="4"/>
                  </a:lnTo>
                  <a:lnTo>
                    <a:pt x="13" y="3"/>
                  </a:lnTo>
                  <a:lnTo>
                    <a:pt x="15" y="3"/>
                  </a:lnTo>
                  <a:lnTo>
                    <a:pt x="19" y="3"/>
                  </a:lnTo>
                  <a:lnTo>
                    <a:pt x="18" y="3"/>
                  </a:lnTo>
                  <a:lnTo>
                    <a:pt x="20" y="4"/>
                  </a:lnTo>
                  <a:lnTo>
                    <a:pt x="22" y="5"/>
                  </a:lnTo>
                  <a:lnTo>
                    <a:pt x="23" y="6"/>
                  </a:lnTo>
                  <a:lnTo>
                    <a:pt x="26" y="7"/>
                  </a:lnTo>
                  <a:lnTo>
                    <a:pt x="28" y="8"/>
                  </a:lnTo>
                  <a:lnTo>
                    <a:pt x="29" y="9"/>
                  </a:lnTo>
                  <a:lnTo>
                    <a:pt x="32" y="10"/>
                  </a:lnTo>
                  <a:lnTo>
                    <a:pt x="35" y="10"/>
                  </a:lnTo>
                  <a:lnTo>
                    <a:pt x="38" y="10"/>
                  </a:lnTo>
                  <a:lnTo>
                    <a:pt x="41" y="9"/>
                  </a:lnTo>
                  <a:lnTo>
                    <a:pt x="45" y="9"/>
                  </a:lnTo>
                  <a:lnTo>
                    <a:pt x="47" y="8"/>
                  </a:lnTo>
                  <a:lnTo>
                    <a:pt x="51" y="7"/>
                  </a:lnTo>
                  <a:lnTo>
                    <a:pt x="54" y="6"/>
                  </a:lnTo>
                  <a:lnTo>
                    <a:pt x="57" y="5"/>
                  </a:lnTo>
                  <a:lnTo>
                    <a:pt x="60" y="3"/>
                  </a:lnTo>
                  <a:lnTo>
                    <a:pt x="62" y="2"/>
                  </a:lnTo>
                  <a:lnTo>
                    <a:pt x="63" y="2"/>
                  </a:lnTo>
                  <a:lnTo>
                    <a:pt x="63" y="1"/>
                  </a:lnTo>
                  <a:lnTo>
                    <a:pt x="63" y="0"/>
                  </a:lnTo>
                  <a:lnTo>
                    <a:pt x="62" y="0"/>
                  </a:lnTo>
                  <a:lnTo>
                    <a:pt x="61" y="0"/>
                  </a:lnTo>
                  <a:lnTo>
                    <a:pt x="60" y="0"/>
                  </a:lnTo>
                  <a:lnTo>
                    <a:pt x="56" y="2"/>
                  </a:lnTo>
                  <a:lnTo>
                    <a:pt x="52" y="4"/>
                  </a:lnTo>
                  <a:lnTo>
                    <a:pt x="47" y="5"/>
                  </a:lnTo>
                  <a:lnTo>
                    <a:pt x="43" y="7"/>
                  </a:lnTo>
                  <a:lnTo>
                    <a:pt x="39" y="8"/>
                  </a:lnTo>
                  <a:lnTo>
                    <a:pt x="34" y="8"/>
                  </a:lnTo>
                  <a:lnTo>
                    <a:pt x="30" y="7"/>
                  </a:lnTo>
                  <a:lnTo>
                    <a:pt x="27" y="4"/>
                  </a:lnTo>
                  <a:lnTo>
                    <a:pt x="21" y="1"/>
                  </a:lnTo>
                  <a:lnTo>
                    <a:pt x="20" y="1"/>
                  </a:lnTo>
                  <a:lnTo>
                    <a:pt x="19" y="1"/>
                  </a:lnTo>
                  <a:lnTo>
                    <a:pt x="15" y="1"/>
                  </a:lnTo>
                  <a:lnTo>
                    <a:pt x="13" y="1"/>
                  </a:lnTo>
                  <a:lnTo>
                    <a:pt x="10" y="2"/>
                  </a:lnTo>
                  <a:lnTo>
                    <a:pt x="9" y="2"/>
                  </a:lnTo>
                  <a:lnTo>
                    <a:pt x="7" y="3"/>
                  </a:lnTo>
                  <a:lnTo>
                    <a:pt x="5" y="3"/>
                  </a:lnTo>
                  <a:lnTo>
                    <a:pt x="3" y="4"/>
                  </a:lnTo>
                  <a:lnTo>
                    <a:pt x="1" y="5"/>
                  </a:lnTo>
                  <a:lnTo>
                    <a:pt x="0" y="5"/>
                  </a:lnTo>
                  <a:lnTo>
                    <a:pt x="0" y="6"/>
                  </a:lnTo>
                  <a:lnTo>
                    <a:pt x="0" y="7"/>
                  </a:lnTo>
                  <a:lnTo>
                    <a:pt x="1" y="7"/>
                  </a:lnTo>
                  <a:lnTo>
                    <a:pt x="2" y="7"/>
                  </a:lnTo>
                  <a:lnTo>
                    <a:pt x="3" y="7"/>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19" name="Freeform 340"/>
            <p:cNvSpPr>
              <a:spLocks/>
            </p:cNvSpPr>
            <p:nvPr/>
          </p:nvSpPr>
          <p:spPr bwMode="auto">
            <a:xfrm>
              <a:off x="989" y="3036"/>
              <a:ext cx="17" cy="60"/>
            </a:xfrm>
            <a:custGeom>
              <a:avLst/>
              <a:gdLst>
                <a:gd name="T0" fmla="*/ 12 w 17"/>
                <a:gd name="T1" fmla="*/ 52 h 60"/>
                <a:gd name="T2" fmla="*/ 12 w 17"/>
                <a:gd name="T3" fmla="*/ 53 h 60"/>
                <a:gd name="T4" fmla="*/ 12 w 17"/>
                <a:gd name="T5" fmla="*/ 54 h 60"/>
                <a:gd name="T6" fmla="*/ 12 w 17"/>
                <a:gd name="T7" fmla="*/ 55 h 60"/>
                <a:gd name="T8" fmla="*/ 13 w 17"/>
                <a:gd name="T9" fmla="*/ 56 h 60"/>
                <a:gd name="T10" fmla="*/ 14 w 17"/>
                <a:gd name="T11" fmla="*/ 57 h 60"/>
                <a:gd name="T12" fmla="*/ 14 w 17"/>
                <a:gd name="T13" fmla="*/ 58 h 60"/>
                <a:gd name="T14" fmla="*/ 15 w 17"/>
                <a:gd name="T15" fmla="*/ 59 h 60"/>
                <a:gd name="T16" fmla="*/ 15 w 17"/>
                <a:gd name="T17" fmla="*/ 58 h 60"/>
                <a:gd name="T18" fmla="*/ 16 w 17"/>
                <a:gd name="T19" fmla="*/ 57 h 60"/>
                <a:gd name="T20" fmla="*/ 16 w 17"/>
                <a:gd name="T21" fmla="*/ 56 h 60"/>
                <a:gd name="T22" fmla="*/ 16 w 17"/>
                <a:gd name="T23" fmla="*/ 56 h 60"/>
                <a:gd name="T24" fmla="*/ 16 w 17"/>
                <a:gd name="T25" fmla="*/ 55 h 60"/>
                <a:gd name="T26" fmla="*/ 16 w 17"/>
                <a:gd name="T27" fmla="*/ 54 h 60"/>
                <a:gd name="T28" fmla="*/ 14 w 17"/>
                <a:gd name="T29" fmla="*/ 48 h 60"/>
                <a:gd name="T30" fmla="*/ 12 w 17"/>
                <a:gd name="T31" fmla="*/ 41 h 60"/>
                <a:gd name="T32" fmla="*/ 10 w 17"/>
                <a:gd name="T33" fmla="*/ 34 h 60"/>
                <a:gd name="T34" fmla="*/ 9 w 17"/>
                <a:gd name="T35" fmla="*/ 27 h 60"/>
                <a:gd name="T36" fmla="*/ 7 w 17"/>
                <a:gd name="T37" fmla="*/ 21 h 60"/>
                <a:gd name="T38" fmla="*/ 6 w 17"/>
                <a:gd name="T39" fmla="*/ 14 h 60"/>
                <a:gd name="T40" fmla="*/ 4 w 17"/>
                <a:gd name="T41" fmla="*/ 8 h 60"/>
                <a:gd name="T42" fmla="*/ 2 w 17"/>
                <a:gd name="T43" fmla="*/ 1 h 60"/>
                <a:gd name="T44" fmla="*/ 2 w 17"/>
                <a:gd name="T45" fmla="*/ 1 h 60"/>
                <a:gd name="T46" fmla="*/ 1 w 17"/>
                <a:gd name="T47" fmla="*/ 0 h 60"/>
                <a:gd name="T48" fmla="*/ 1 w 17"/>
                <a:gd name="T49" fmla="*/ 1 h 60"/>
                <a:gd name="T50" fmla="*/ 1 w 17"/>
                <a:gd name="T51" fmla="*/ 1 h 60"/>
                <a:gd name="T52" fmla="*/ 0 w 17"/>
                <a:gd name="T53" fmla="*/ 1 h 60"/>
                <a:gd name="T54" fmla="*/ 0 w 17"/>
                <a:gd name="T55" fmla="*/ 2 h 60"/>
                <a:gd name="T56" fmla="*/ 0 w 17"/>
                <a:gd name="T57" fmla="*/ 3 h 60"/>
                <a:gd name="T58" fmla="*/ 0 w 17"/>
                <a:gd name="T59" fmla="*/ 3 h 60"/>
                <a:gd name="T60" fmla="*/ 12 w 17"/>
                <a:gd name="T61" fmla="*/ 52 h 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
                <a:gd name="T94" fmla="*/ 0 h 60"/>
                <a:gd name="T95" fmla="*/ 17 w 17"/>
                <a:gd name="T96" fmla="*/ 60 h 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 h="60">
                  <a:moveTo>
                    <a:pt x="12" y="52"/>
                  </a:moveTo>
                  <a:lnTo>
                    <a:pt x="12" y="53"/>
                  </a:lnTo>
                  <a:lnTo>
                    <a:pt x="12" y="54"/>
                  </a:lnTo>
                  <a:lnTo>
                    <a:pt x="12" y="55"/>
                  </a:lnTo>
                  <a:lnTo>
                    <a:pt x="13" y="56"/>
                  </a:lnTo>
                  <a:lnTo>
                    <a:pt x="14" y="57"/>
                  </a:lnTo>
                  <a:lnTo>
                    <a:pt x="14" y="58"/>
                  </a:lnTo>
                  <a:lnTo>
                    <a:pt x="15" y="59"/>
                  </a:lnTo>
                  <a:lnTo>
                    <a:pt x="15" y="58"/>
                  </a:lnTo>
                  <a:lnTo>
                    <a:pt x="16" y="57"/>
                  </a:lnTo>
                  <a:lnTo>
                    <a:pt x="16" y="56"/>
                  </a:lnTo>
                  <a:lnTo>
                    <a:pt x="16" y="55"/>
                  </a:lnTo>
                  <a:lnTo>
                    <a:pt x="16" y="54"/>
                  </a:lnTo>
                  <a:lnTo>
                    <a:pt x="14" y="48"/>
                  </a:lnTo>
                  <a:lnTo>
                    <a:pt x="12" y="41"/>
                  </a:lnTo>
                  <a:lnTo>
                    <a:pt x="10" y="34"/>
                  </a:lnTo>
                  <a:lnTo>
                    <a:pt x="9" y="27"/>
                  </a:lnTo>
                  <a:lnTo>
                    <a:pt x="7" y="21"/>
                  </a:lnTo>
                  <a:lnTo>
                    <a:pt x="6" y="14"/>
                  </a:lnTo>
                  <a:lnTo>
                    <a:pt x="4" y="8"/>
                  </a:lnTo>
                  <a:lnTo>
                    <a:pt x="2" y="1"/>
                  </a:lnTo>
                  <a:lnTo>
                    <a:pt x="1" y="0"/>
                  </a:lnTo>
                  <a:lnTo>
                    <a:pt x="1" y="1"/>
                  </a:lnTo>
                  <a:lnTo>
                    <a:pt x="0" y="1"/>
                  </a:lnTo>
                  <a:lnTo>
                    <a:pt x="0" y="2"/>
                  </a:lnTo>
                  <a:lnTo>
                    <a:pt x="0" y="3"/>
                  </a:lnTo>
                  <a:lnTo>
                    <a:pt x="12" y="52"/>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sp>
          <p:nvSpPr>
            <p:cNvPr id="43320" name="Freeform 341"/>
            <p:cNvSpPr>
              <a:spLocks/>
            </p:cNvSpPr>
            <p:nvPr/>
          </p:nvSpPr>
          <p:spPr bwMode="auto">
            <a:xfrm>
              <a:off x="868" y="2436"/>
              <a:ext cx="186" cy="937"/>
            </a:xfrm>
            <a:custGeom>
              <a:avLst/>
              <a:gdLst>
                <a:gd name="T0" fmla="*/ 116 w 186"/>
                <a:gd name="T1" fmla="*/ 885 h 937"/>
                <a:gd name="T2" fmla="*/ 120 w 186"/>
                <a:gd name="T3" fmla="*/ 872 h 937"/>
                <a:gd name="T4" fmla="*/ 122 w 186"/>
                <a:gd name="T5" fmla="*/ 863 h 937"/>
                <a:gd name="T6" fmla="*/ 123 w 186"/>
                <a:gd name="T7" fmla="*/ 856 h 937"/>
                <a:gd name="T8" fmla="*/ 132 w 186"/>
                <a:gd name="T9" fmla="*/ 834 h 937"/>
                <a:gd name="T10" fmla="*/ 141 w 186"/>
                <a:gd name="T11" fmla="*/ 808 h 937"/>
                <a:gd name="T12" fmla="*/ 145 w 186"/>
                <a:gd name="T13" fmla="*/ 746 h 937"/>
                <a:gd name="T14" fmla="*/ 158 w 186"/>
                <a:gd name="T15" fmla="*/ 675 h 937"/>
                <a:gd name="T16" fmla="*/ 169 w 186"/>
                <a:gd name="T17" fmla="*/ 624 h 937"/>
                <a:gd name="T18" fmla="*/ 161 w 186"/>
                <a:gd name="T19" fmla="*/ 580 h 937"/>
                <a:gd name="T20" fmla="*/ 157 w 186"/>
                <a:gd name="T21" fmla="*/ 553 h 937"/>
                <a:gd name="T22" fmla="*/ 161 w 186"/>
                <a:gd name="T23" fmla="*/ 532 h 937"/>
                <a:gd name="T24" fmla="*/ 180 w 186"/>
                <a:gd name="T25" fmla="*/ 491 h 937"/>
                <a:gd name="T26" fmla="*/ 181 w 186"/>
                <a:gd name="T27" fmla="*/ 437 h 937"/>
                <a:gd name="T28" fmla="*/ 167 w 186"/>
                <a:gd name="T29" fmla="*/ 419 h 937"/>
                <a:gd name="T30" fmla="*/ 163 w 186"/>
                <a:gd name="T31" fmla="*/ 417 h 937"/>
                <a:gd name="T32" fmla="*/ 146 w 186"/>
                <a:gd name="T33" fmla="*/ 412 h 937"/>
                <a:gd name="T34" fmla="*/ 128 w 186"/>
                <a:gd name="T35" fmla="*/ 396 h 937"/>
                <a:gd name="T36" fmla="*/ 123 w 186"/>
                <a:gd name="T37" fmla="*/ 360 h 937"/>
                <a:gd name="T38" fmla="*/ 118 w 186"/>
                <a:gd name="T39" fmla="*/ 312 h 937"/>
                <a:gd name="T40" fmla="*/ 106 w 186"/>
                <a:gd name="T41" fmla="*/ 273 h 937"/>
                <a:gd name="T42" fmla="*/ 91 w 186"/>
                <a:gd name="T43" fmla="*/ 243 h 937"/>
                <a:gd name="T44" fmla="*/ 75 w 186"/>
                <a:gd name="T45" fmla="*/ 191 h 937"/>
                <a:gd name="T46" fmla="*/ 63 w 186"/>
                <a:gd name="T47" fmla="*/ 115 h 937"/>
                <a:gd name="T48" fmla="*/ 49 w 186"/>
                <a:gd name="T49" fmla="*/ 56 h 937"/>
                <a:gd name="T50" fmla="*/ 33 w 186"/>
                <a:gd name="T51" fmla="*/ 20 h 937"/>
                <a:gd name="T52" fmla="*/ 17 w 186"/>
                <a:gd name="T53" fmla="*/ 1 h 937"/>
                <a:gd name="T54" fmla="*/ 9 w 186"/>
                <a:gd name="T55" fmla="*/ 0 h 937"/>
                <a:gd name="T56" fmla="*/ 1 w 186"/>
                <a:gd name="T57" fmla="*/ 7 h 937"/>
                <a:gd name="T58" fmla="*/ 0 w 186"/>
                <a:gd name="T59" fmla="*/ 16 h 937"/>
                <a:gd name="T60" fmla="*/ 28 w 186"/>
                <a:gd name="T61" fmla="*/ 69 h 937"/>
                <a:gd name="T62" fmla="*/ 49 w 186"/>
                <a:gd name="T63" fmla="*/ 180 h 937"/>
                <a:gd name="T64" fmla="*/ 69 w 186"/>
                <a:gd name="T65" fmla="*/ 251 h 937"/>
                <a:gd name="T66" fmla="*/ 85 w 186"/>
                <a:gd name="T67" fmla="*/ 284 h 937"/>
                <a:gd name="T68" fmla="*/ 95 w 186"/>
                <a:gd name="T69" fmla="*/ 322 h 937"/>
                <a:gd name="T70" fmla="*/ 101 w 186"/>
                <a:gd name="T71" fmla="*/ 367 h 937"/>
                <a:gd name="T72" fmla="*/ 108 w 186"/>
                <a:gd name="T73" fmla="*/ 409 h 937"/>
                <a:gd name="T74" fmla="*/ 134 w 186"/>
                <a:gd name="T75" fmla="*/ 433 h 937"/>
                <a:gd name="T76" fmla="*/ 153 w 186"/>
                <a:gd name="T77" fmla="*/ 438 h 937"/>
                <a:gd name="T78" fmla="*/ 162 w 186"/>
                <a:gd name="T79" fmla="*/ 461 h 937"/>
                <a:gd name="T80" fmla="*/ 158 w 186"/>
                <a:gd name="T81" fmla="*/ 485 h 937"/>
                <a:gd name="T82" fmla="*/ 139 w 186"/>
                <a:gd name="T83" fmla="*/ 532 h 937"/>
                <a:gd name="T84" fmla="*/ 139 w 186"/>
                <a:gd name="T85" fmla="*/ 593 h 937"/>
                <a:gd name="T86" fmla="*/ 146 w 186"/>
                <a:gd name="T87" fmla="*/ 624 h 937"/>
                <a:gd name="T88" fmla="*/ 142 w 186"/>
                <a:gd name="T89" fmla="*/ 648 h 937"/>
                <a:gd name="T90" fmla="*/ 126 w 186"/>
                <a:gd name="T91" fmla="*/ 708 h 937"/>
                <a:gd name="T92" fmla="*/ 120 w 186"/>
                <a:gd name="T93" fmla="*/ 783 h 937"/>
                <a:gd name="T94" fmla="*/ 112 w 186"/>
                <a:gd name="T95" fmla="*/ 818 h 937"/>
                <a:gd name="T96" fmla="*/ 103 w 186"/>
                <a:gd name="T97" fmla="*/ 842 h 937"/>
                <a:gd name="T98" fmla="*/ 100 w 186"/>
                <a:gd name="T99" fmla="*/ 855 h 937"/>
                <a:gd name="T100" fmla="*/ 99 w 186"/>
                <a:gd name="T101" fmla="*/ 865 h 937"/>
                <a:gd name="T102" fmla="*/ 97 w 186"/>
                <a:gd name="T103" fmla="*/ 870 h 937"/>
                <a:gd name="T104" fmla="*/ 94 w 186"/>
                <a:gd name="T105" fmla="*/ 873 h 937"/>
                <a:gd name="T106" fmla="*/ 86 w 186"/>
                <a:gd name="T107" fmla="*/ 898 h 937"/>
                <a:gd name="T108" fmla="*/ 82 w 186"/>
                <a:gd name="T109" fmla="*/ 936 h 9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
                <a:gd name="T166" fmla="*/ 0 h 937"/>
                <a:gd name="T167" fmla="*/ 186 w 186"/>
                <a:gd name="T168" fmla="*/ 937 h 9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 h="937">
                  <a:moveTo>
                    <a:pt x="108" y="891"/>
                  </a:moveTo>
                  <a:lnTo>
                    <a:pt x="111" y="889"/>
                  </a:lnTo>
                  <a:lnTo>
                    <a:pt x="113" y="888"/>
                  </a:lnTo>
                  <a:lnTo>
                    <a:pt x="116" y="885"/>
                  </a:lnTo>
                  <a:lnTo>
                    <a:pt x="117" y="882"/>
                  </a:lnTo>
                  <a:lnTo>
                    <a:pt x="119" y="879"/>
                  </a:lnTo>
                  <a:lnTo>
                    <a:pt x="120" y="875"/>
                  </a:lnTo>
                  <a:lnTo>
                    <a:pt x="120" y="872"/>
                  </a:lnTo>
                  <a:lnTo>
                    <a:pt x="121" y="868"/>
                  </a:lnTo>
                  <a:lnTo>
                    <a:pt x="122" y="867"/>
                  </a:lnTo>
                  <a:lnTo>
                    <a:pt x="122" y="865"/>
                  </a:lnTo>
                  <a:lnTo>
                    <a:pt x="122" y="863"/>
                  </a:lnTo>
                  <a:lnTo>
                    <a:pt x="122" y="861"/>
                  </a:lnTo>
                  <a:lnTo>
                    <a:pt x="122" y="860"/>
                  </a:lnTo>
                  <a:lnTo>
                    <a:pt x="123" y="858"/>
                  </a:lnTo>
                  <a:lnTo>
                    <a:pt x="123" y="856"/>
                  </a:lnTo>
                  <a:lnTo>
                    <a:pt x="123" y="854"/>
                  </a:lnTo>
                  <a:lnTo>
                    <a:pt x="126" y="848"/>
                  </a:lnTo>
                  <a:lnTo>
                    <a:pt x="129" y="841"/>
                  </a:lnTo>
                  <a:lnTo>
                    <a:pt x="132" y="834"/>
                  </a:lnTo>
                  <a:lnTo>
                    <a:pt x="135" y="828"/>
                  </a:lnTo>
                  <a:lnTo>
                    <a:pt x="138" y="821"/>
                  </a:lnTo>
                  <a:lnTo>
                    <a:pt x="139" y="815"/>
                  </a:lnTo>
                  <a:lnTo>
                    <a:pt x="141" y="808"/>
                  </a:lnTo>
                  <a:lnTo>
                    <a:pt x="141" y="801"/>
                  </a:lnTo>
                  <a:lnTo>
                    <a:pt x="142" y="783"/>
                  </a:lnTo>
                  <a:lnTo>
                    <a:pt x="143" y="765"/>
                  </a:lnTo>
                  <a:lnTo>
                    <a:pt x="145" y="746"/>
                  </a:lnTo>
                  <a:lnTo>
                    <a:pt x="147" y="728"/>
                  </a:lnTo>
                  <a:lnTo>
                    <a:pt x="150" y="709"/>
                  </a:lnTo>
                  <a:lnTo>
                    <a:pt x="155" y="692"/>
                  </a:lnTo>
                  <a:lnTo>
                    <a:pt x="158" y="675"/>
                  </a:lnTo>
                  <a:lnTo>
                    <a:pt x="164" y="657"/>
                  </a:lnTo>
                  <a:lnTo>
                    <a:pt x="167" y="646"/>
                  </a:lnTo>
                  <a:lnTo>
                    <a:pt x="169" y="635"/>
                  </a:lnTo>
                  <a:lnTo>
                    <a:pt x="169" y="624"/>
                  </a:lnTo>
                  <a:lnTo>
                    <a:pt x="168" y="613"/>
                  </a:lnTo>
                  <a:lnTo>
                    <a:pt x="166" y="603"/>
                  </a:lnTo>
                  <a:lnTo>
                    <a:pt x="164" y="591"/>
                  </a:lnTo>
                  <a:lnTo>
                    <a:pt x="161" y="580"/>
                  </a:lnTo>
                  <a:lnTo>
                    <a:pt x="159" y="568"/>
                  </a:lnTo>
                  <a:lnTo>
                    <a:pt x="158" y="563"/>
                  </a:lnTo>
                  <a:lnTo>
                    <a:pt x="158" y="558"/>
                  </a:lnTo>
                  <a:lnTo>
                    <a:pt x="157" y="553"/>
                  </a:lnTo>
                  <a:lnTo>
                    <a:pt x="157" y="547"/>
                  </a:lnTo>
                  <a:lnTo>
                    <a:pt x="158" y="542"/>
                  </a:lnTo>
                  <a:lnTo>
                    <a:pt x="159" y="537"/>
                  </a:lnTo>
                  <a:lnTo>
                    <a:pt x="161" y="532"/>
                  </a:lnTo>
                  <a:lnTo>
                    <a:pt x="163" y="528"/>
                  </a:lnTo>
                  <a:lnTo>
                    <a:pt x="170" y="516"/>
                  </a:lnTo>
                  <a:lnTo>
                    <a:pt x="176" y="504"/>
                  </a:lnTo>
                  <a:lnTo>
                    <a:pt x="180" y="491"/>
                  </a:lnTo>
                  <a:lnTo>
                    <a:pt x="184" y="477"/>
                  </a:lnTo>
                  <a:lnTo>
                    <a:pt x="185" y="463"/>
                  </a:lnTo>
                  <a:lnTo>
                    <a:pt x="184" y="450"/>
                  </a:lnTo>
                  <a:lnTo>
                    <a:pt x="181" y="437"/>
                  </a:lnTo>
                  <a:lnTo>
                    <a:pt x="176" y="424"/>
                  </a:lnTo>
                  <a:lnTo>
                    <a:pt x="169" y="420"/>
                  </a:lnTo>
                  <a:lnTo>
                    <a:pt x="168" y="419"/>
                  </a:lnTo>
                  <a:lnTo>
                    <a:pt x="167" y="419"/>
                  </a:lnTo>
                  <a:lnTo>
                    <a:pt x="166" y="418"/>
                  </a:lnTo>
                  <a:lnTo>
                    <a:pt x="165" y="417"/>
                  </a:lnTo>
                  <a:lnTo>
                    <a:pt x="164" y="417"/>
                  </a:lnTo>
                  <a:lnTo>
                    <a:pt x="163" y="417"/>
                  </a:lnTo>
                  <a:lnTo>
                    <a:pt x="162" y="417"/>
                  </a:lnTo>
                  <a:lnTo>
                    <a:pt x="157" y="415"/>
                  </a:lnTo>
                  <a:lnTo>
                    <a:pt x="151" y="414"/>
                  </a:lnTo>
                  <a:lnTo>
                    <a:pt x="146" y="412"/>
                  </a:lnTo>
                  <a:lnTo>
                    <a:pt x="140" y="409"/>
                  </a:lnTo>
                  <a:lnTo>
                    <a:pt x="136" y="405"/>
                  </a:lnTo>
                  <a:lnTo>
                    <a:pt x="132" y="401"/>
                  </a:lnTo>
                  <a:lnTo>
                    <a:pt x="128" y="396"/>
                  </a:lnTo>
                  <a:lnTo>
                    <a:pt x="126" y="390"/>
                  </a:lnTo>
                  <a:lnTo>
                    <a:pt x="125" y="384"/>
                  </a:lnTo>
                  <a:lnTo>
                    <a:pt x="124" y="372"/>
                  </a:lnTo>
                  <a:lnTo>
                    <a:pt x="123" y="360"/>
                  </a:lnTo>
                  <a:lnTo>
                    <a:pt x="122" y="347"/>
                  </a:lnTo>
                  <a:lnTo>
                    <a:pt x="120" y="335"/>
                  </a:lnTo>
                  <a:lnTo>
                    <a:pt x="119" y="324"/>
                  </a:lnTo>
                  <a:lnTo>
                    <a:pt x="118" y="312"/>
                  </a:lnTo>
                  <a:lnTo>
                    <a:pt x="116" y="300"/>
                  </a:lnTo>
                  <a:lnTo>
                    <a:pt x="115" y="288"/>
                  </a:lnTo>
                  <a:lnTo>
                    <a:pt x="110" y="280"/>
                  </a:lnTo>
                  <a:lnTo>
                    <a:pt x="106" y="273"/>
                  </a:lnTo>
                  <a:lnTo>
                    <a:pt x="102" y="266"/>
                  </a:lnTo>
                  <a:lnTo>
                    <a:pt x="99" y="258"/>
                  </a:lnTo>
                  <a:lnTo>
                    <a:pt x="95" y="251"/>
                  </a:lnTo>
                  <a:lnTo>
                    <a:pt x="91" y="243"/>
                  </a:lnTo>
                  <a:lnTo>
                    <a:pt x="88" y="235"/>
                  </a:lnTo>
                  <a:lnTo>
                    <a:pt x="85" y="228"/>
                  </a:lnTo>
                  <a:lnTo>
                    <a:pt x="80" y="210"/>
                  </a:lnTo>
                  <a:lnTo>
                    <a:pt x="75" y="191"/>
                  </a:lnTo>
                  <a:lnTo>
                    <a:pt x="71" y="172"/>
                  </a:lnTo>
                  <a:lnTo>
                    <a:pt x="68" y="153"/>
                  </a:lnTo>
                  <a:lnTo>
                    <a:pt x="65" y="134"/>
                  </a:lnTo>
                  <a:lnTo>
                    <a:pt x="63" y="115"/>
                  </a:lnTo>
                  <a:lnTo>
                    <a:pt x="60" y="96"/>
                  </a:lnTo>
                  <a:lnTo>
                    <a:pt x="55" y="76"/>
                  </a:lnTo>
                  <a:lnTo>
                    <a:pt x="53" y="66"/>
                  </a:lnTo>
                  <a:lnTo>
                    <a:pt x="49" y="56"/>
                  </a:lnTo>
                  <a:lnTo>
                    <a:pt x="46" y="47"/>
                  </a:lnTo>
                  <a:lnTo>
                    <a:pt x="43" y="38"/>
                  </a:lnTo>
                  <a:lnTo>
                    <a:pt x="38" y="29"/>
                  </a:lnTo>
                  <a:lnTo>
                    <a:pt x="33" y="20"/>
                  </a:lnTo>
                  <a:lnTo>
                    <a:pt x="28" y="12"/>
                  </a:lnTo>
                  <a:lnTo>
                    <a:pt x="21" y="4"/>
                  </a:lnTo>
                  <a:lnTo>
                    <a:pt x="19" y="2"/>
                  </a:lnTo>
                  <a:lnTo>
                    <a:pt x="17" y="1"/>
                  </a:lnTo>
                  <a:lnTo>
                    <a:pt x="15" y="0"/>
                  </a:lnTo>
                  <a:lnTo>
                    <a:pt x="12" y="0"/>
                  </a:lnTo>
                  <a:lnTo>
                    <a:pt x="10" y="0"/>
                  </a:lnTo>
                  <a:lnTo>
                    <a:pt x="9" y="0"/>
                  </a:lnTo>
                  <a:lnTo>
                    <a:pt x="6" y="1"/>
                  </a:lnTo>
                  <a:lnTo>
                    <a:pt x="4" y="3"/>
                  </a:lnTo>
                  <a:lnTo>
                    <a:pt x="3" y="5"/>
                  </a:lnTo>
                  <a:lnTo>
                    <a:pt x="1" y="7"/>
                  </a:lnTo>
                  <a:lnTo>
                    <a:pt x="0" y="9"/>
                  </a:lnTo>
                  <a:lnTo>
                    <a:pt x="0" y="11"/>
                  </a:lnTo>
                  <a:lnTo>
                    <a:pt x="0" y="14"/>
                  </a:lnTo>
                  <a:lnTo>
                    <a:pt x="0" y="16"/>
                  </a:lnTo>
                  <a:lnTo>
                    <a:pt x="1" y="18"/>
                  </a:lnTo>
                  <a:lnTo>
                    <a:pt x="3" y="20"/>
                  </a:lnTo>
                  <a:lnTo>
                    <a:pt x="18" y="44"/>
                  </a:lnTo>
                  <a:lnTo>
                    <a:pt x="28" y="69"/>
                  </a:lnTo>
                  <a:lnTo>
                    <a:pt x="36" y="96"/>
                  </a:lnTo>
                  <a:lnTo>
                    <a:pt x="41" y="124"/>
                  </a:lnTo>
                  <a:lnTo>
                    <a:pt x="45" y="151"/>
                  </a:lnTo>
                  <a:lnTo>
                    <a:pt x="49" y="180"/>
                  </a:lnTo>
                  <a:lnTo>
                    <a:pt x="54" y="208"/>
                  </a:lnTo>
                  <a:lnTo>
                    <a:pt x="63" y="234"/>
                  </a:lnTo>
                  <a:lnTo>
                    <a:pt x="65" y="243"/>
                  </a:lnTo>
                  <a:lnTo>
                    <a:pt x="69" y="251"/>
                  </a:lnTo>
                  <a:lnTo>
                    <a:pt x="73" y="260"/>
                  </a:lnTo>
                  <a:lnTo>
                    <a:pt x="77" y="268"/>
                  </a:lnTo>
                  <a:lnTo>
                    <a:pt x="81" y="276"/>
                  </a:lnTo>
                  <a:lnTo>
                    <a:pt x="85" y="284"/>
                  </a:lnTo>
                  <a:lnTo>
                    <a:pt x="89" y="292"/>
                  </a:lnTo>
                  <a:lnTo>
                    <a:pt x="94" y="299"/>
                  </a:lnTo>
                  <a:lnTo>
                    <a:pt x="94" y="311"/>
                  </a:lnTo>
                  <a:lnTo>
                    <a:pt x="95" y="322"/>
                  </a:lnTo>
                  <a:lnTo>
                    <a:pt x="96" y="333"/>
                  </a:lnTo>
                  <a:lnTo>
                    <a:pt x="98" y="344"/>
                  </a:lnTo>
                  <a:lnTo>
                    <a:pt x="99" y="356"/>
                  </a:lnTo>
                  <a:lnTo>
                    <a:pt x="101" y="367"/>
                  </a:lnTo>
                  <a:lnTo>
                    <a:pt x="102" y="379"/>
                  </a:lnTo>
                  <a:lnTo>
                    <a:pt x="103" y="390"/>
                  </a:lnTo>
                  <a:lnTo>
                    <a:pt x="104" y="400"/>
                  </a:lnTo>
                  <a:lnTo>
                    <a:pt x="108" y="409"/>
                  </a:lnTo>
                  <a:lnTo>
                    <a:pt x="113" y="416"/>
                  </a:lnTo>
                  <a:lnTo>
                    <a:pt x="120" y="422"/>
                  </a:lnTo>
                  <a:lnTo>
                    <a:pt x="126" y="428"/>
                  </a:lnTo>
                  <a:lnTo>
                    <a:pt x="134" y="433"/>
                  </a:lnTo>
                  <a:lnTo>
                    <a:pt x="142" y="436"/>
                  </a:lnTo>
                  <a:lnTo>
                    <a:pt x="151" y="439"/>
                  </a:lnTo>
                  <a:lnTo>
                    <a:pt x="157" y="440"/>
                  </a:lnTo>
                  <a:lnTo>
                    <a:pt x="153" y="438"/>
                  </a:lnTo>
                  <a:lnTo>
                    <a:pt x="158" y="442"/>
                  </a:lnTo>
                  <a:lnTo>
                    <a:pt x="160" y="448"/>
                  </a:lnTo>
                  <a:lnTo>
                    <a:pt x="161" y="454"/>
                  </a:lnTo>
                  <a:lnTo>
                    <a:pt x="162" y="461"/>
                  </a:lnTo>
                  <a:lnTo>
                    <a:pt x="162" y="467"/>
                  </a:lnTo>
                  <a:lnTo>
                    <a:pt x="161" y="473"/>
                  </a:lnTo>
                  <a:lnTo>
                    <a:pt x="160" y="479"/>
                  </a:lnTo>
                  <a:lnTo>
                    <a:pt x="158" y="485"/>
                  </a:lnTo>
                  <a:lnTo>
                    <a:pt x="156" y="490"/>
                  </a:lnTo>
                  <a:lnTo>
                    <a:pt x="148" y="504"/>
                  </a:lnTo>
                  <a:lnTo>
                    <a:pt x="142" y="517"/>
                  </a:lnTo>
                  <a:lnTo>
                    <a:pt x="139" y="532"/>
                  </a:lnTo>
                  <a:lnTo>
                    <a:pt x="137" y="547"/>
                  </a:lnTo>
                  <a:lnTo>
                    <a:pt x="136" y="563"/>
                  </a:lnTo>
                  <a:lnTo>
                    <a:pt x="137" y="578"/>
                  </a:lnTo>
                  <a:lnTo>
                    <a:pt x="139" y="593"/>
                  </a:lnTo>
                  <a:lnTo>
                    <a:pt x="144" y="608"/>
                  </a:lnTo>
                  <a:lnTo>
                    <a:pt x="145" y="613"/>
                  </a:lnTo>
                  <a:lnTo>
                    <a:pt x="146" y="618"/>
                  </a:lnTo>
                  <a:lnTo>
                    <a:pt x="146" y="624"/>
                  </a:lnTo>
                  <a:lnTo>
                    <a:pt x="146" y="630"/>
                  </a:lnTo>
                  <a:lnTo>
                    <a:pt x="145" y="636"/>
                  </a:lnTo>
                  <a:lnTo>
                    <a:pt x="144" y="642"/>
                  </a:lnTo>
                  <a:lnTo>
                    <a:pt x="142" y="648"/>
                  </a:lnTo>
                  <a:lnTo>
                    <a:pt x="141" y="653"/>
                  </a:lnTo>
                  <a:lnTo>
                    <a:pt x="135" y="671"/>
                  </a:lnTo>
                  <a:lnTo>
                    <a:pt x="130" y="690"/>
                  </a:lnTo>
                  <a:lnTo>
                    <a:pt x="126" y="708"/>
                  </a:lnTo>
                  <a:lnTo>
                    <a:pt x="123" y="726"/>
                  </a:lnTo>
                  <a:lnTo>
                    <a:pt x="121" y="745"/>
                  </a:lnTo>
                  <a:lnTo>
                    <a:pt x="120" y="764"/>
                  </a:lnTo>
                  <a:lnTo>
                    <a:pt x="120" y="783"/>
                  </a:lnTo>
                  <a:lnTo>
                    <a:pt x="120" y="801"/>
                  </a:lnTo>
                  <a:lnTo>
                    <a:pt x="117" y="807"/>
                  </a:lnTo>
                  <a:lnTo>
                    <a:pt x="114" y="812"/>
                  </a:lnTo>
                  <a:lnTo>
                    <a:pt x="112" y="818"/>
                  </a:lnTo>
                  <a:lnTo>
                    <a:pt x="110" y="824"/>
                  </a:lnTo>
                  <a:lnTo>
                    <a:pt x="108" y="830"/>
                  </a:lnTo>
                  <a:lnTo>
                    <a:pt x="105" y="836"/>
                  </a:lnTo>
                  <a:lnTo>
                    <a:pt x="103" y="842"/>
                  </a:lnTo>
                  <a:lnTo>
                    <a:pt x="102" y="847"/>
                  </a:lnTo>
                  <a:lnTo>
                    <a:pt x="101" y="850"/>
                  </a:lnTo>
                  <a:lnTo>
                    <a:pt x="101" y="852"/>
                  </a:lnTo>
                  <a:lnTo>
                    <a:pt x="100" y="855"/>
                  </a:lnTo>
                  <a:lnTo>
                    <a:pt x="100" y="857"/>
                  </a:lnTo>
                  <a:lnTo>
                    <a:pt x="100" y="860"/>
                  </a:lnTo>
                  <a:lnTo>
                    <a:pt x="99" y="862"/>
                  </a:lnTo>
                  <a:lnTo>
                    <a:pt x="99" y="865"/>
                  </a:lnTo>
                  <a:lnTo>
                    <a:pt x="99" y="868"/>
                  </a:lnTo>
                  <a:lnTo>
                    <a:pt x="98" y="868"/>
                  </a:lnTo>
                  <a:lnTo>
                    <a:pt x="98" y="869"/>
                  </a:lnTo>
                  <a:lnTo>
                    <a:pt x="97" y="870"/>
                  </a:lnTo>
                  <a:lnTo>
                    <a:pt x="97" y="871"/>
                  </a:lnTo>
                  <a:lnTo>
                    <a:pt x="96" y="872"/>
                  </a:lnTo>
                  <a:lnTo>
                    <a:pt x="95" y="872"/>
                  </a:lnTo>
                  <a:lnTo>
                    <a:pt x="94" y="873"/>
                  </a:lnTo>
                  <a:lnTo>
                    <a:pt x="93" y="873"/>
                  </a:lnTo>
                  <a:lnTo>
                    <a:pt x="91" y="877"/>
                  </a:lnTo>
                  <a:lnTo>
                    <a:pt x="88" y="887"/>
                  </a:lnTo>
                  <a:lnTo>
                    <a:pt x="86" y="898"/>
                  </a:lnTo>
                  <a:lnTo>
                    <a:pt x="84" y="910"/>
                  </a:lnTo>
                  <a:lnTo>
                    <a:pt x="83" y="922"/>
                  </a:lnTo>
                  <a:lnTo>
                    <a:pt x="83" y="932"/>
                  </a:lnTo>
                  <a:lnTo>
                    <a:pt x="82" y="936"/>
                  </a:lnTo>
                  <a:lnTo>
                    <a:pt x="82" y="935"/>
                  </a:lnTo>
                  <a:lnTo>
                    <a:pt x="108" y="891"/>
                  </a:lnTo>
                </a:path>
              </a:pathLst>
            </a:custGeom>
            <a:solidFill>
              <a:srgbClr val="FC4128"/>
            </a:solidFill>
            <a:ln w="12700" cap="rnd" cmpd="sng">
              <a:noFill/>
              <a:prstDash val="solid"/>
              <a:round/>
              <a:headEnd type="none" w="med" len="med"/>
              <a:tailEnd type="none" w="med" len="med"/>
            </a:ln>
          </p:spPr>
          <p:txBody>
            <a:bodyPr/>
            <a:lstStyle/>
            <a:p>
              <a:pPr defTabSz="457200"/>
              <a:endParaRPr lang="it-IT" sz="1800" smtClean="0">
                <a:solidFill>
                  <a:srgbClr val="FFFFFF"/>
                </a:solidFill>
                <a:latin typeface="Calibri" pitchFamily="34" charset="0"/>
                <a:ea typeface="ＭＳ Ｐゴシック" pitchFamily="34" charset="-128"/>
              </a:endParaRPr>
            </a:p>
          </p:txBody>
        </p:sp>
      </p:grpSp>
      <p:sp>
        <p:nvSpPr>
          <p:cNvPr id="43033" name="Line 342"/>
          <p:cNvSpPr>
            <a:spLocks noChangeShapeType="1"/>
          </p:cNvSpPr>
          <p:nvPr/>
        </p:nvSpPr>
        <p:spPr bwMode="auto">
          <a:xfrm flipH="1">
            <a:off x="7070725" y="3376613"/>
            <a:ext cx="441325" cy="1385887"/>
          </a:xfrm>
          <a:prstGeom prst="line">
            <a:avLst/>
          </a:prstGeom>
          <a:noFill/>
          <a:ln w="38100">
            <a:solidFill>
              <a:schemeClr val="tx1"/>
            </a:solidFill>
            <a:round/>
            <a:headEnd/>
            <a:tailEnd type="triangle" w="med" len="med"/>
          </a:ln>
        </p:spPr>
        <p:txBody>
          <a:bodyPr wrap="none" anchor="ctr"/>
          <a:lstStyle/>
          <a:p>
            <a:pPr defTabSz="457200"/>
            <a:endParaRPr lang="it-IT" sz="1800" smtClean="0">
              <a:solidFill>
                <a:srgbClr val="FFFFFF"/>
              </a:solidFill>
              <a:latin typeface="Calibri" pitchFamily="34" charset="0"/>
              <a:ea typeface="ＭＳ Ｐゴシック" pitchFamily="34" charset="-128"/>
            </a:endParaRPr>
          </a:p>
        </p:txBody>
      </p:sp>
      <p:sp>
        <p:nvSpPr>
          <p:cNvPr id="43034" name="Rectangle 343"/>
          <p:cNvSpPr>
            <a:spLocks noGrp="1" noChangeArrowheads="1"/>
          </p:cNvSpPr>
          <p:nvPr>
            <p:ph type="title"/>
          </p:nvPr>
        </p:nvSpPr>
        <p:spPr>
          <a:xfrm>
            <a:off x="533400" y="228600"/>
            <a:ext cx="7772400" cy="1143000"/>
          </a:xfrm>
        </p:spPr>
        <p:txBody>
          <a:bodyPr/>
          <a:lstStyle/>
          <a:p>
            <a:pPr eaLnBrk="1" hangingPunct="1"/>
            <a:r>
              <a:rPr lang="en-US" smtClean="0">
                <a:solidFill>
                  <a:srgbClr val="FFFF00"/>
                </a:solidFill>
                <a:ea typeface="ＭＳ Ｐゴシック" pitchFamily="1" charset="-128"/>
              </a:rPr>
              <a:t>CHF - A complex clinical syndrome</a:t>
            </a:r>
          </a:p>
        </p:txBody>
      </p:sp>
      <p:sp>
        <p:nvSpPr>
          <p:cNvPr id="43035" name="Rectangle 344"/>
          <p:cNvSpPr>
            <a:spLocks noChangeArrowheads="1"/>
          </p:cNvSpPr>
          <p:nvPr/>
        </p:nvSpPr>
        <p:spPr bwMode="auto">
          <a:xfrm>
            <a:off x="4284663" y="5865813"/>
            <a:ext cx="2578100" cy="590550"/>
          </a:xfrm>
          <a:prstGeom prst="rect">
            <a:avLst/>
          </a:prstGeom>
          <a:solidFill>
            <a:srgbClr val="003399"/>
          </a:solidFill>
          <a:ln w="12700">
            <a:solidFill>
              <a:schemeClr val="bg1"/>
            </a:solidFill>
            <a:miter lim="800000"/>
            <a:headEnd/>
            <a:tailEnd/>
          </a:ln>
        </p:spPr>
        <p:txBody>
          <a:bodyPr lIns="90488" tIns="44450" rIns="90488" bIns="44450">
            <a:spAutoFit/>
          </a:bodyPr>
          <a:lstStyle/>
          <a:p>
            <a:pPr eaLnBrk="0" hangingPunct="0"/>
            <a:r>
              <a:rPr lang="en-US" sz="1600" b="1" smtClean="0">
                <a:solidFill>
                  <a:srgbClr val="FFFFFF"/>
                </a:solidFill>
                <a:latin typeface="Arial" pitchFamily="34" charset="0"/>
                <a:ea typeface="ＭＳ Ｐゴシック" pitchFamily="34" charset="-128"/>
              </a:rPr>
              <a:t>Increased LV afterload,</a:t>
            </a:r>
          </a:p>
          <a:p>
            <a:pPr eaLnBrk="0" hangingPunct="0"/>
            <a:r>
              <a:rPr lang="en-US" sz="1600" b="1" smtClean="0">
                <a:solidFill>
                  <a:srgbClr val="FFFFFF"/>
                </a:solidFill>
                <a:latin typeface="Arial" pitchFamily="34" charset="0"/>
                <a:ea typeface="ＭＳ Ｐゴシック" pitchFamily="34" charset="-128"/>
              </a:rPr>
              <a:t> increased O2 demand</a:t>
            </a:r>
          </a:p>
        </p:txBody>
      </p:sp>
      <p:sp>
        <p:nvSpPr>
          <p:cNvPr id="43036" name="Rectangle 345"/>
          <p:cNvSpPr>
            <a:spLocks noChangeArrowheads="1"/>
          </p:cNvSpPr>
          <p:nvPr/>
        </p:nvSpPr>
        <p:spPr bwMode="auto">
          <a:xfrm>
            <a:off x="5327650" y="5027613"/>
            <a:ext cx="1638300" cy="346075"/>
          </a:xfrm>
          <a:prstGeom prst="rect">
            <a:avLst/>
          </a:prstGeom>
          <a:solidFill>
            <a:srgbClr val="FFFF00"/>
          </a:solidFill>
          <a:ln w="12700">
            <a:solidFill>
              <a:schemeClr val="bg1"/>
            </a:solidFill>
            <a:miter lim="800000"/>
            <a:headEnd/>
            <a:tailEnd/>
          </a:ln>
        </p:spPr>
        <p:txBody>
          <a:bodyPr wrap="none" lIns="90488" tIns="44450" rIns="90488" bIns="44450">
            <a:spAutoFit/>
          </a:bodyPr>
          <a:lstStyle/>
          <a:p>
            <a:pPr eaLnBrk="0" hangingPunct="0"/>
            <a:r>
              <a:rPr lang="en-US" sz="1600" b="1" smtClean="0">
                <a:solidFill>
                  <a:srgbClr val="000F69"/>
                </a:solidFill>
                <a:latin typeface="Arial" pitchFamily="34" charset="0"/>
                <a:ea typeface="ＭＳ Ｐゴシック" pitchFamily="34" charset="-128"/>
              </a:rPr>
              <a:t>Vasoconstriction</a:t>
            </a:r>
          </a:p>
        </p:txBody>
      </p:sp>
      <p:sp>
        <p:nvSpPr>
          <p:cNvPr id="43038" name="Rectangle 347"/>
          <p:cNvSpPr>
            <a:spLocks noChangeArrowheads="1"/>
          </p:cNvSpPr>
          <p:nvPr/>
        </p:nvSpPr>
        <p:spPr bwMode="auto">
          <a:xfrm>
            <a:off x="7572375" y="5060950"/>
            <a:ext cx="1312863" cy="835025"/>
          </a:xfrm>
          <a:prstGeom prst="rect">
            <a:avLst/>
          </a:prstGeom>
          <a:solidFill>
            <a:srgbClr val="003399"/>
          </a:solidFill>
          <a:ln w="12700">
            <a:solidFill>
              <a:schemeClr val="bg1"/>
            </a:solidFill>
            <a:miter lim="800000"/>
            <a:headEnd/>
            <a:tailEnd/>
          </a:ln>
        </p:spPr>
        <p:txBody>
          <a:bodyPr lIns="90488" tIns="44450" rIns="90488" bIns="44450">
            <a:spAutoFit/>
          </a:bodyPr>
          <a:lstStyle/>
          <a:p>
            <a:pPr eaLnBrk="0" hangingPunct="0"/>
            <a:r>
              <a:rPr lang="en-US" sz="1600" b="1" smtClean="0">
                <a:solidFill>
                  <a:srgbClr val="FFFFFF"/>
                </a:solidFill>
                <a:latin typeface="Arial" pitchFamily="34" charset="0"/>
                <a:ea typeface="ＭＳ Ｐゴシック" pitchFamily="34" charset="-128"/>
              </a:rPr>
              <a:t>Na</a:t>
            </a:r>
            <a:r>
              <a:rPr lang="en-US" sz="1600" b="1" baseline="30000" smtClean="0">
                <a:solidFill>
                  <a:srgbClr val="FFFFFF"/>
                </a:solidFill>
                <a:latin typeface="Arial" pitchFamily="34" charset="0"/>
                <a:ea typeface="ＭＳ Ｐゴシック" pitchFamily="34" charset="-128"/>
              </a:rPr>
              <a:t>+</a:t>
            </a:r>
            <a:r>
              <a:rPr lang="en-US" sz="1600" b="1" smtClean="0">
                <a:solidFill>
                  <a:srgbClr val="FFFFFF"/>
                </a:solidFill>
                <a:latin typeface="Arial" pitchFamily="34" charset="0"/>
                <a:ea typeface="ＭＳ Ｐゴシック" pitchFamily="34" charset="-128"/>
              </a:rPr>
              <a:t> and </a:t>
            </a:r>
          </a:p>
          <a:p>
            <a:pPr eaLnBrk="0" hangingPunct="0"/>
            <a:r>
              <a:rPr lang="en-US" sz="1600" b="1" smtClean="0">
                <a:solidFill>
                  <a:srgbClr val="FFFFFF"/>
                </a:solidFill>
                <a:latin typeface="Arial" pitchFamily="34" charset="0"/>
                <a:ea typeface="ＭＳ Ｐゴシック" pitchFamily="34" charset="-128"/>
              </a:rPr>
              <a:t>H</a:t>
            </a:r>
            <a:r>
              <a:rPr lang="en-US" sz="1600" b="1" baseline="-25000" smtClean="0">
                <a:solidFill>
                  <a:srgbClr val="FFFFFF"/>
                </a:solidFill>
                <a:latin typeface="Arial" pitchFamily="34" charset="0"/>
                <a:ea typeface="ＭＳ Ｐゴシック" pitchFamily="34" charset="-128"/>
              </a:rPr>
              <a:t>2</a:t>
            </a:r>
            <a:r>
              <a:rPr lang="en-US" sz="1600" b="1" smtClean="0">
                <a:solidFill>
                  <a:srgbClr val="FFFFFF"/>
                </a:solidFill>
                <a:latin typeface="Arial" pitchFamily="34" charset="0"/>
                <a:ea typeface="ＭＳ Ｐゴシック" pitchFamily="34" charset="-128"/>
              </a:rPr>
              <a:t>O retention</a:t>
            </a:r>
          </a:p>
        </p:txBody>
      </p:sp>
      <p:sp>
        <p:nvSpPr>
          <p:cNvPr id="43039" name="Rectangle 348"/>
          <p:cNvSpPr>
            <a:spLocks noChangeArrowheads="1"/>
          </p:cNvSpPr>
          <p:nvPr/>
        </p:nvSpPr>
        <p:spPr bwMode="auto">
          <a:xfrm>
            <a:off x="7493000" y="3819525"/>
            <a:ext cx="1392238" cy="346075"/>
          </a:xfrm>
          <a:prstGeom prst="rect">
            <a:avLst/>
          </a:prstGeom>
          <a:solidFill>
            <a:srgbClr val="003399"/>
          </a:solidFill>
          <a:ln w="12700">
            <a:solidFill>
              <a:schemeClr val="bg1"/>
            </a:solidFill>
            <a:miter lim="800000"/>
            <a:headEnd/>
            <a:tailEnd/>
          </a:ln>
        </p:spPr>
        <p:txBody>
          <a:bodyPr lIns="90488" tIns="44450" rIns="90488" bIns="44450">
            <a:spAutoFit/>
          </a:bodyPr>
          <a:lstStyle/>
          <a:p>
            <a:pPr eaLnBrk="0" hangingPunct="0"/>
            <a:r>
              <a:rPr lang="en-US" sz="1600" b="1" smtClean="0">
                <a:solidFill>
                  <a:srgbClr val="FFFFFF"/>
                </a:solidFill>
                <a:latin typeface="Arial" pitchFamily="34" charset="0"/>
                <a:ea typeface="ＭＳ Ｐゴシック" pitchFamily="34" charset="-128"/>
              </a:rPr>
              <a:t>Aldosterone</a:t>
            </a:r>
          </a:p>
        </p:txBody>
      </p:sp>
      <p:cxnSp>
        <p:nvCxnSpPr>
          <p:cNvPr id="43040" name="AutoShape 349"/>
          <p:cNvCxnSpPr>
            <a:cxnSpLocks noChangeShapeType="1"/>
            <a:stCxn id="900143" idx="2"/>
            <a:endCxn id="900149" idx="0"/>
          </p:cNvCxnSpPr>
          <p:nvPr/>
        </p:nvCxnSpPr>
        <p:spPr bwMode="auto">
          <a:xfrm>
            <a:off x="3838575" y="3054350"/>
            <a:ext cx="4763" cy="450850"/>
          </a:xfrm>
          <a:prstGeom prst="straightConnector1">
            <a:avLst/>
          </a:prstGeom>
          <a:noFill/>
          <a:ln w="28575">
            <a:solidFill>
              <a:srgbClr val="66FF33"/>
            </a:solidFill>
            <a:round/>
            <a:headEnd type="none" w="sm" len="sm"/>
            <a:tailEnd type="none" w="sm" len="sm"/>
          </a:ln>
        </p:spPr>
      </p:cxnSp>
    </p:spTree>
    <p:extLst>
      <p:ext uri="{BB962C8B-B14F-4D97-AF65-F5344CB8AC3E}">
        <p14:creationId xmlns:p14="http://schemas.microsoft.com/office/powerpoint/2010/main" val="4002328661"/>
      </p:ext>
    </p:extLst>
  </p:cSld>
  <p:clrMapOvr>
    <a:masterClrMapping/>
  </p:clrMapOvr>
  <p:transition spd="med">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hidden="1"/>
          <p:cNvSpPr>
            <a:spLocks noGrp="1"/>
          </p:cNvSpPr>
          <p:nvPr>
            <p:ph type="title"/>
          </p:nvPr>
        </p:nvSpPr>
        <p:spPr/>
        <p:txBody>
          <a:bodyPr/>
          <a:lstStyle/>
          <a:p>
            <a:pPr>
              <a:defRPr/>
            </a:pPr>
            <a:r>
              <a:rPr lang="en-US" sz="3600">
                <a:solidFill>
                  <a:srgbClr val="FFFF00"/>
                </a:solidFill>
              </a:rPr>
              <a:t>ADHERE CART: Predictors of Mortality</a:t>
            </a:r>
          </a:p>
        </p:txBody>
      </p:sp>
      <p:pic>
        <p:nvPicPr>
          <p:cNvPr id="3" name="Immagin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39572320"/>
      </p:ext>
    </p:extLst>
  </p:cSld>
  <p:clrMapOvr>
    <a:masterClrMapping/>
  </p:clrMapOvr>
  <p:transition>
    <p:cut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52400" y="-107776"/>
            <a:ext cx="4040066" cy="1247651"/>
          </a:xfrm>
          <a:prstGeom prst="rect">
            <a:avLst/>
          </a:prstGeom>
          <a:noFill/>
          <a:ln w="9525">
            <a:noFill/>
            <a:miter lim="800000"/>
            <a:headEnd/>
            <a:tailEnd/>
          </a:ln>
        </p:spPr>
      </p:pic>
      <p:sp>
        <p:nvSpPr>
          <p:cNvPr id="15363" name="Rettangolo 3"/>
          <p:cNvSpPr>
            <a:spLocks noChangeArrowheads="1"/>
          </p:cNvSpPr>
          <p:nvPr/>
        </p:nvSpPr>
        <p:spPr bwMode="auto">
          <a:xfrm>
            <a:off x="5667785" y="133353"/>
            <a:ext cx="3392306" cy="367716"/>
          </a:xfrm>
          <a:prstGeom prst="rect">
            <a:avLst/>
          </a:prstGeom>
          <a:noFill/>
          <a:ln w="9525">
            <a:noFill/>
            <a:miter lim="800000"/>
            <a:headEnd/>
            <a:tailEnd/>
          </a:ln>
        </p:spPr>
        <p:txBody>
          <a:bodyPr wrap="none" lIns="89836" tIns="44920" rIns="89836" bIns="44920">
            <a:spAutoFit/>
          </a:bodyPr>
          <a:lstStyle/>
          <a:p>
            <a:pPr defTabSz="899174" fontAlgn="auto">
              <a:spcBef>
                <a:spcPts val="0"/>
              </a:spcBef>
              <a:spcAft>
                <a:spcPts val="0"/>
              </a:spcAft>
            </a:pPr>
            <a:r>
              <a:rPr kumimoji="1" lang="en-US" sz="1800" dirty="0">
                <a:solidFill>
                  <a:srgbClr val="1F497D"/>
                </a:solidFill>
                <a:latin typeface="Calibri"/>
              </a:rPr>
              <a:t>J Am </a:t>
            </a:r>
            <a:r>
              <a:rPr kumimoji="1" lang="en-US" sz="1800" dirty="0" err="1">
                <a:solidFill>
                  <a:srgbClr val="1F497D"/>
                </a:solidFill>
                <a:latin typeface="Calibri"/>
              </a:rPr>
              <a:t>Coll</a:t>
            </a:r>
            <a:r>
              <a:rPr kumimoji="1" lang="en-US" sz="1800" dirty="0">
                <a:solidFill>
                  <a:srgbClr val="1F497D"/>
                </a:solidFill>
                <a:latin typeface="Calibri"/>
              </a:rPr>
              <a:t> </a:t>
            </a:r>
            <a:r>
              <a:rPr kumimoji="1" lang="en-US" sz="1800" dirty="0" err="1">
                <a:solidFill>
                  <a:srgbClr val="1F497D"/>
                </a:solidFill>
                <a:latin typeface="Calibri"/>
              </a:rPr>
              <a:t>Cardiol</a:t>
            </a:r>
            <a:r>
              <a:rPr kumimoji="1" lang="en-US" sz="1800" dirty="0">
                <a:solidFill>
                  <a:srgbClr val="1F497D"/>
                </a:solidFill>
                <a:latin typeface="Calibri"/>
              </a:rPr>
              <a:t> HF 2014;2:440–6</a:t>
            </a:r>
            <a:endParaRPr lang="it-IT" sz="1800" dirty="0">
              <a:solidFill>
                <a:srgbClr val="1F497D"/>
              </a:solidFill>
              <a:latin typeface="Calibri"/>
            </a:endParaRPr>
          </a:p>
        </p:txBody>
      </p:sp>
      <p:pic>
        <p:nvPicPr>
          <p:cNvPr id="15364" name="Picture 3"/>
          <p:cNvPicPr>
            <a:picLocks noChangeAspect="1" noChangeArrowheads="1"/>
          </p:cNvPicPr>
          <p:nvPr/>
        </p:nvPicPr>
        <p:blipFill>
          <a:blip r:embed="rId4" cstate="print"/>
          <a:srcRect/>
          <a:stretch>
            <a:fillRect/>
          </a:stretch>
        </p:blipFill>
        <p:spPr bwMode="auto">
          <a:xfrm>
            <a:off x="2374652" y="1017954"/>
            <a:ext cx="6752145" cy="5840045"/>
          </a:xfrm>
          <a:prstGeom prst="rect">
            <a:avLst/>
          </a:prstGeom>
          <a:noFill/>
          <a:ln w="9525">
            <a:noFill/>
            <a:miter lim="800000"/>
            <a:headEnd/>
            <a:tailEnd/>
          </a:ln>
        </p:spPr>
      </p:pic>
      <p:sp>
        <p:nvSpPr>
          <p:cNvPr id="7" name="CasellaDiTesto 6"/>
          <p:cNvSpPr txBox="1"/>
          <p:nvPr/>
        </p:nvSpPr>
        <p:spPr>
          <a:xfrm>
            <a:off x="-36512" y="-5069"/>
            <a:ext cx="8893176" cy="769937"/>
          </a:xfrm>
          <a:prstGeom prst="rect">
            <a:avLst/>
          </a:prstGeom>
          <a:noFill/>
          <a:ln>
            <a:noFill/>
          </a:ln>
        </p:spPr>
        <p:txBody>
          <a:bodyPr lIns="89836" tIns="44920" rIns="89836" bIns="44920">
            <a:spAutoFit/>
          </a:bodyPr>
          <a:lstStyle/>
          <a:p>
            <a:pPr defTabSz="899174" fontAlgn="auto">
              <a:spcBef>
                <a:spcPts val="0"/>
              </a:spcBef>
              <a:spcAft>
                <a:spcPts val="0"/>
              </a:spcAft>
              <a:defRPr/>
            </a:pPr>
            <a:endParaRPr lang="it-IT" sz="2200" b="1" i="1" dirty="0">
              <a:solidFill>
                <a:srgbClr val="1F497D">
                  <a:lumMod val="60000"/>
                  <a:lumOff val="40000"/>
                </a:srgbClr>
              </a:solidFill>
              <a:latin typeface="Comic Sans MS" pitchFamily="66" charset="0"/>
              <a:cs typeface="Arial" charset="0"/>
            </a:endParaRPr>
          </a:p>
          <a:p>
            <a:pPr defTabSz="899174" fontAlgn="auto">
              <a:spcBef>
                <a:spcPts val="0"/>
              </a:spcBef>
              <a:spcAft>
                <a:spcPts val="0"/>
              </a:spcAft>
              <a:defRPr/>
            </a:pPr>
            <a:r>
              <a:rPr lang="it-IT" sz="2200" dirty="0">
                <a:solidFill>
                  <a:prstClr val="black"/>
                </a:solidFill>
                <a:latin typeface="Comic Sans MS" pitchFamily="66" charset="0"/>
                <a:cs typeface="Arial" charset="0"/>
              </a:rPr>
              <a:t>    </a:t>
            </a:r>
            <a:endParaRPr lang="it-IT" sz="2000" dirty="0">
              <a:solidFill>
                <a:prstClr val="white">
                  <a:lumMod val="50000"/>
                </a:prstClr>
              </a:solidFill>
              <a:latin typeface="Comic Sans MS" pitchFamily="66" charset="0"/>
              <a:cs typeface="Arial" charset="0"/>
            </a:endParaRPr>
          </a:p>
        </p:txBody>
      </p:sp>
    </p:spTree>
    <p:extLst>
      <p:ext uri="{BB962C8B-B14F-4D97-AF65-F5344CB8AC3E}">
        <p14:creationId xmlns:p14="http://schemas.microsoft.com/office/powerpoint/2010/main" val="1085894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cstate="print"/>
          <a:srcRect/>
          <a:stretch>
            <a:fillRect/>
          </a:stretch>
        </p:blipFill>
        <p:spPr bwMode="auto">
          <a:xfrm>
            <a:off x="583223" y="1916113"/>
            <a:ext cx="5301762" cy="3790950"/>
          </a:xfrm>
          <a:prstGeom prst="rect">
            <a:avLst/>
          </a:prstGeom>
          <a:ln>
            <a:noFill/>
          </a:ln>
          <a:effectLst>
            <a:outerShdw blurRad="292100" dist="139700" dir="2700000" algn="tl" rotWithShape="0">
              <a:srgbClr val="333333">
                <a:alpha val="65000"/>
              </a:srgbClr>
            </a:outerShdw>
          </a:effectLst>
        </p:spPr>
      </p:pic>
      <p:sp>
        <p:nvSpPr>
          <p:cNvPr id="23555" name="Rettangolo 3"/>
          <p:cNvSpPr>
            <a:spLocks noChangeArrowheads="1"/>
          </p:cNvSpPr>
          <p:nvPr/>
        </p:nvSpPr>
        <p:spPr bwMode="auto">
          <a:xfrm>
            <a:off x="6012326" y="1916832"/>
            <a:ext cx="2715357" cy="369176"/>
          </a:xfrm>
          <a:prstGeom prst="rect">
            <a:avLst/>
          </a:prstGeom>
          <a:noFill/>
          <a:ln w="6350">
            <a:solidFill>
              <a:schemeClr val="tx1"/>
            </a:solidFill>
            <a:miter lim="800000"/>
            <a:headEnd/>
            <a:tailEnd/>
          </a:ln>
        </p:spPr>
        <p:txBody>
          <a:bodyPr lIns="89836" tIns="44920" rIns="89836" bIns="44920">
            <a:spAutoFit/>
          </a:bodyPr>
          <a:lstStyle/>
          <a:p>
            <a:pPr defTabSz="899174" fontAlgn="auto">
              <a:spcBef>
                <a:spcPts val="0"/>
              </a:spcBef>
              <a:spcAft>
                <a:spcPts val="0"/>
              </a:spcAft>
            </a:pPr>
            <a:r>
              <a:rPr kumimoji="1" lang="it-IT" sz="1800" b="1" i="1" dirty="0">
                <a:solidFill>
                  <a:prstClr val="black"/>
                </a:solidFill>
                <a:latin typeface="Calibri"/>
              </a:rPr>
              <a:t>2716 </a:t>
            </a:r>
            <a:r>
              <a:rPr kumimoji="1" lang="it-IT" sz="1800" b="1" i="1" dirty="0" smtClean="0">
                <a:solidFill>
                  <a:prstClr val="black"/>
                </a:solidFill>
                <a:latin typeface="Calibri"/>
              </a:rPr>
              <a:t> HF </a:t>
            </a:r>
            <a:r>
              <a:rPr kumimoji="1" lang="it-IT" sz="1800" b="1" i="1" dirty="0" err="1" smtClean="0">
                <a:solidFill>
                  <a:prstClr val="black"/>
                </a:solidFill>
                <a:latin typeface="Calibri"/>
              </a:rPr>
              <a:t>patients</a:t>
            </a:r>
            <a:r>
              <a:rPr kumimoji="1" lang="it-IT" sz="1800" b="1" i="1" dirty="0" smtClean="0">
                <a:solidFill>
                  <a:prstClr val="black"/>
                </a:solidFill>
                <a:latin typeface="Calibri"/>
              </a:rPr>
              <a:t> </a:t>
            </a:r>
            <a:endParaRPr kumimoji="1" lang="it-IT" sz="1800" b="1" i="1" dirty="0">
              <a:solidFill>
                <a:prstClr val="black"/>
              </a:solidFill>
              <a:latin typeface="Calibri"/>
            </a:endParaRPr>
          </a:p>
        </p:txBody>
      </p:sp>
      <p:sp>
        <p:nvSpPr>
          <p:cNvPr id="23556" name="Rettangolo 4"/>
          <p:cNvSpPr>
            <a:spLocks noChangeArrowheads="1"/>
          </p:cNvSpPr>
          <p:nvPr/>
        </p:nvSpPr>
        <p:spPr bwMode="auto">
          <a:xfrm>
            <a:off x="302089" y="1189095"/>
            <a:ext cx="5583115" cy="644715"/>
          </a:xfrm>
          <a:prstGeom prst="rect">
            <a:avLst/>
          </a:prstGeom>
          <a:noFill/>
          <a:ln w="9525">
            <a:noFill/>
            <a:miter lim="800000"/>
            <a:headEnd/>
            <a:tailEnd/>
          </a:ln>
        </p:spPr>
        <p:txBody>
          <a:bodyPr lIns="89836" tIns="44920" rIns="89836" bIns="44920">
            <a:spAutoFit/>
          </a:bodyPr>
          <a:lstStyle/>
          <a:p>
            <a:pPr defTabSz="899174" fontAlgn="auto">
              <a:spcBef>
                <a:spcPts val="0"/>
              </a:spcBef>
              <a:spcAft>
                <a:spcPts val="0"/>
              </a:spcAft>
            </a:pPr>
            <a:r>
              <a:rPr kumimoji="1" lang="it-IT" sz="1800" b="1">
                <a:solidFill>
                  <a:srgbClr val="FF0000"/>
                </a:solidFill>
                <a:latin typeface="Calibri"/>
              </a:rPr>
              <a:t>MECKI score (Metabolic Exercise and Cardiac and Kidney Indexes</a:t>
            </a:r>
            <a:endParaRPr lang="it-IT" sz="1800" b="1">
              <a:solidFill>
                <a:srgbClr val="FF0000"/>
              </a:solidFill>
              <a:latin typeface="Calibri"/>
            </a:endParaRPr>
          </a:p>
        </p:txBody>
      </p:sp>
      <p:sp>
        <p:nvSpPr>
          <p:cNvPr id="23557" name="Rectangle 10"/>
          <p:cNvSpPr>
            <a:spLocks noChangeArrowheads="1"/>
          </p:cNvSpPr>
          <p:nvPr/>
        </p:nvSpPr>
        <p:spPr bwMode="auto">
          <a:xfrm>
            <a:off x="4236020" y="6450017"/>
            <a:ext cx="4804552" cy="367716"/>
          </a:xfrm>
          <a:prstGeom prst="rect">
            <a:avLst/>
          </a:prstGeom>
          <a:noFill/>
          <a:ln w="12700">
            <a:noFill/>
            <a:miter lim="800000"/>
            <a:headEnd/>
            <a:tailEnd/>
          </a:ln>
        </p:spPr>
        <p:txBody>
          <a:bodyPr wrap="none" lIns="89836" tIns="44920" rIns="89836" bIns="44920">
            <a:spAutoFit/>
          </a:bodyPr>
          <a:lstStyle/>
          <a:p>
            <a:pPr algn="r" defTabSz="899174" fontAlgn="auto">
              <a:spcBef>
                <a:spcPts val="0"/>
              </a:spcBef>
              <a:spcAft>
                <a:spcPts val="0"/>
              </a:spcAft>
            </a:pPr>
            <a:r>
              <a:rPr lang="it-IT" sz="1800" i="1" dirty="0" err="1">
                <a:solidFill>
                  <a:srgbClr val="1F497D"/>
                </a:solidFill>
                <a:latin typeface="Times New Roman" pitchFamily="18" charset="0"/>
                <a:cs typeface="Times New Roman" pitchFamily="18" charset="0"/>
              </a:rPr>
              <a:t>Agostoni</a:t>
            </a:r>
            <a:r>
              <a:rPr lang="it-IT" sz="1800" i="1" dirty="0">
                <a:solidFill>
                  <a:srgbClr val="1F497D"/>
                </a:solidFill>
                <a:latin typeface="Times New Roman" pitchFamily="18" charset="0"/>
                <a:cs typeface="Times New Roman" pitchFamily="18" charset="0"/>
              </a:rPr>
              <a:t> P </a:t>
            </a:r>
            <a:r>
              <a:rPr lang="it-IT" sz="1800" i="1" dirty="0" err="1">
                <a:solidFill>
                  <a:srgbClr val="1F497D"/>
                </a:solidFill>
                <a:latin typeface="Times New Roman" pitchFamily="18" charset="0"/>
                <a:cs typeface="Times New Roman" pitchFamily="18" charset="0"/>
              </a:rPr>
              <a:t>et</a:t>
            </a:r>
            <a:r>
              <a:rPr lang="it-IT" sz="1800" i="1" dirty="0">
                <a:solidFill>
                  <a:srgbClr val="1F497D"/>
                </a:solidFill>
                <a:latin typeface="Times New Roman" pitchFamily="18" charset="0"/>
                <a:cs typeface="Times New Roman" pitchFamily="18" charset="0"/>
              </a:rPr>
              <a:t> al. </a:t>
            </a:r>
            <a:r>
              <a:rPr lang="it-IT" sz="1800" i="1" dirty="0" err="1">
                <a:solidFill>
                  <a:srgbClr val="1F497D"/>
                </a:solidFill>
                <a:latin typeface="Times New Roman" pitchFamily="18" charset="0"/>
                <a:cs typeface="Times New Roman" pitchFamily="18" charset="0"/>
              </a:rPr>
              <a:t>Int</a:t>
            </a:r>
            <a:r>
              <a:rPr lang="it-IT" sz="1800" i="1" dirty="0">
                <a:solidFill>
                  <a:srgbClr val="1F497D"/>
                </a:solidFill>
                <a:latin typeface="Times New Roman" pitchFamily="18" charset="0"/>
                <a:cs typeface="Times New Roman" pitchFamily="18" charset="0"/>
              </a:rPr>
              <a:t> J </a:t>
            </a:r>
            <a:r>
              <a:rPr lang="it-IT" sz="1800" i="1" dirty="0" err="1">
                <a:solidFill>
                  <a:srgbClr val="1F497D"/>
                </a:solidFill>
                <a:latin typeface="Times New Roman" pitchFamily="18" charset="0"/>
                <a:cs typeface="Times New Roman" pitchFamily="18" charset="0"/>
              </a:rPr>
              <a:t>Cardiol</a:t>
            </a:r>
            <a:r>
              <a:rPr lang="it-IT" sz="1800" i="1" dirty="0">
                <a:solidFill>
                  <a:srgbClr val="1F497D"/>
                </a:solidFill>
                <a:latin typeface="Times New Roman" pitchFamily="18" charset="0"/>
                <a:cs typeface="Times New Roman" pitchFamily="18" charset="0"/>
              </a:rPr>
              <a:t> 2013; 167:2710-18</a:t>
            </a:r>
          </a:p>
        </p:txBody>
      </p:sp>
      <p:sp>
        <p:nvSpPr>
          <p:cNvPr id="23558" name="Rettangolo 7"/>
          <p:cNvSpPr>
            <a:spLocks noChangeArrowheads="1"/>
          </p:cNvSpPr>
          <p:nvPr/>
        </p:nvSpPr>
        <p:spPr bwMode="auto">
          <a:xfrm>
            <a:off x="6228403" y="2898964"/>
            <a:ext cx="2608385" cy="175417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ln w="9525">
            <a:solidFill>
              <a:schemeClr val="tx2">
                <a:lumMod val="60000"/>
                <a:lumOff val="40000"/>
              </a:schemeClr>
            </a:solidFill>
            <a:miter lim="800000"/>
            <a:headEnd/>
            <a:tailEnd/>
          </a:ln>
        </p:spPr>
        <p:txBody>
          <a:bodyPr lIns="89836" tIns="44920" rIns="89836" bIns="44920">
            <a:spAutoFit/>
          </a:bodyPr>
          <a:lstStyle/>
          <a:p>
            <a:pPr marL="449487" indent="-449487" defTabSz="899174" fontAlgn="auto">
              <a:spcBef>
                <a:spcPts val="0"/>
              </a:spcBef>
              <a:spcAft>
                <a:spcPts val="0"/>
              </a:spcAft>
              <a:buFont typeface="Calibri" pitchFamily="34" charset="0"/>
              <a:buAutoNum type="arabicPeriod"/>
            </a:pPr>
            <a:r>
              <a:rPr kumimoji="1" lang="it-IT" sz="1800" b="1" dirty="0">
                <a:solidFill>
                  <a:prstClr val="black"/>
                </a:solidFill>
                <a:latin typeface="Calibri"/>
              </a:rPr>
              <a:t>VO2 di picco %</a:t>
            </a:r>
          </a:p>
          <a:p>
            <a:pPr marL="449487" indent="-449487" defTabSz="899174" fontAlgn="auto">
              <a:spcBef>
                <a:spcPts val="0"/>
              </a:spcBef>
              <a:spcAft>
                <a:spcPts val="0"/>
              </a:spcAft>
              <a:buFont typeface="Calibri" pitchFamily="34" charset="0"/>
              <a:buAutoNum type="arabicPeriod"/>
            </a:pPr>
            <a:r>
              <a:rPr kumimoji="1" lang="it-IT" sz="1800" b="1" dirty="0">
                <a:solidFill>
                  <a:prstClr val="black"/>
                </a:solidFill>
                <a:latin typeface="Calibri"/>
              </a:rPr>
              <a:t>VE/VCO2 </a:t>
            </a:r>
            <a:r>
              <a:rPr kumimoji="1" lang="it-IT" sz="1800" b="1" dirty="0" err="1">
                <a:solidFill>
                  <a:prstClr val="black"/>
                </a:solidFill>
                <a:latin typeface="Calibri"/>
              </a:rPr>
              <a:t>slope</a:t>
            </a:r>
            <a:endParaRPr kumimoji="1" lang="it-IT" sz="1800" b="1" dirty="0">
              <a:solidFill>
                <a:prstClr val="black"/>
              </a:solidFill>
              <a:latin typeface="Calibri"/>
            </a:endParaRPr>
          </a:p>
          <a:p>
            <a:pPr marL="449487" indent="-449487" defTabSz="899174" fontAlgn="auto">
              <a:spcBef>
                <a:spcPts val="0"/>
              </a:spcBef>
              <a:spcAft>
                <a:spcPts val="0"/>
              </a:spcAft>
              <a:buFont typeface="Calibri" pitchFamily="34" charset="0"/>
              <a:buAutoNum type="arabicPeriod"/>
            </a:pPr>
            <a:r>
              <a:rPr kumimoji="1" lang="it-IT" sz="1800" b="1" dirty="0">
                <a:solidFill>
                  <a:prstClr val="black"/>
                </a:solidFill>
                <a:latin typeface="Calibri"/>
              </a:rPr>
              <a:t>HGB</a:t>
            </a:r>
          </a:p>
          <a:p>
            <a:pPr marL="449487" indent="-449487" defTabSz="899174" fontAlgn="auto">
              <a:spcBef>
                <a:spcPts val="0"/>
              </a:spcBef>
              <a:spcAft>
                <a:spcPts val="0"/>
              </a:spcAft>
              <a:buFont typeface="Calibri" pitchFamily="34" charset="0"/>
              <a:buAutoNum type="arabicPeriod"/>
            </a:pPr>
            <a:r>
              <a:rPr kumimoji="1" lang="it-IT" sz="1800" b="1" dirty="0" err="1">
                <a:solidFill>
                  <a:prstClr val="black"/>
                </a:solidFill>
                <a:latin typeface="Calibri"/>
              </a:rPr>
              <a:t>Sodiemia</a:t>
            </a:r>
            <a:endParaRPr kumimoji="1" lang="it-IT" sz="1800" b="1" dirty="0">
              <a:solidFill>
                <a:prstClr val="black"/>
              </a:solidFill>
              <a:latin typeface="Calibri"/>
            </a:endParaRPr>
          </a:p>
          <a:p>
            <a:pPr marL="449487" indent="-449487" defTabSz="899174" fontAlgn="auto">
              <a:spcBef>
                <a:spcPts val="0"/>
              </a:spcBef>
              <a:spcAft>
                <a:spcPts val="0"/>
              </a:spcAft>
              <a:buFont typeface="Calibri" pitchFamily="34" charset="0"/>
              <a:buAutoNum type="arabicPeriod"/>
            </a:pPr>
            <a:r>
              <a:rPr kumimoji="1" lang="it-IT" sz="1800" b="1" dirty="0">
                <a:solidFill>
                  <a:prstClr val="black"/>
                </a:solidFill>
                <a:latin typeface="Calibri"/>
              </a:rPr>
              <a:t>FE</a:t>
            </a:r>
          </a:p>
          <a:p>
            <a:pPr marL="449487" indent="-449487" defTabSz="899174" fontAlgn="auto">
              <a:spcBef>
                <a:spcPts val="0"/>
              </a:spcBef>
              <a:spcAft>
                <a:spcPts val="0"/>
              </a:spcAft>
              <a:buFont typeface="Calibri" pitchFamily="34" charset="0"/>
              <a:buAutoNum type="arabicPeriod"/>
            </a:pPr>
            <a:r>
              <a:rPr kumimoji="1" lang="it-IT" sz="1800" b="1" dirty="0">
                <a:solidFill>
                  <a:prstClr val="black"/>
                </a:solidFill>
                <a:latin typeface="Calibri"/>
              </a:rPr>
              <a:t>GFR (MDRD)</a:t>
            </a:r>
            <a:endParaRPr lang="it-IT" sz="1800" b="1" dirty="0">
              <a:solidFill>
                <a:prstClr val="black"/>
              </a:solidFill>
              <a:latin typeface="Calibri"/>
            </a:endParaRPr>
          </a:p>
        </p:txBody>
      </p:sp>
      <p:pic>
        <p:nvPicPr>
          <p:cNvPr id="23559" name="Picture 7"/>
          <p:cNvPicPr>
            <a:picLocks noChangeAspect="1" noChangeArrowheads="1"/>
          </p:cNvPicPr>
          <p:nvPr/>
        </p:nvPicPr>
        <p:blipFill>
          <a:blip r:embed="rId4" cstate="print"/>
          <a:srcRect/>
          <a:stretch>
            <a:fillRect/>
          </a:stretch>
        </p:blipFill>
        <p:spPr bwMode="auto">
          <a:xfrm>
            <a:off x="59" y="5"/>
            <a:ext cx="8151641" cy="980727"/>
          </a:xfrm>
          <a:prstGeom prst="rect">
            <a:avLst/>
          </a:prstGeom>
          <a:noFill/>
          <a:ln w="9525">
            <a:noFill/>
            <a:miter lim="800000"/>
            <a:headEnd/>
            <a:tailEnd/>
          </a:ln>
        </p:spPr>
      </p:pic>
      <p:sp>
        <p:nvSpPr>
          <p:cNvPr id="23560" name="Rettangolo 7"/>
          <p:cNvSpPr>
            <a:spLocks noChangeArrowheads="1"/>
          </p:cNvSpPr>
          <p:nvPr/>
        </p:nvSpPr>
        <p:spPr bwMode="auto">
          <a:xfrm>
            <a:off x="583224" y="5969275"/>
            <a:ext cx="5915758" cy="276225"/>
          </a:xfrm>
          <a:prstGeom prst="rect">
            <a:avLst/>
          </a:prstGeom>
          <a:noFill/>
          <a:ln w="9525">
            <a:noFill/>
            <a:miter lim="800000"/>
            <a:headEnd/>
            <a:tailEnd/>
          </a:ln>
        </p:spPr>
        <p:txBody>
          <a:bodyPr lIns="89836" tIns="44920" rIns="89836" bIns="44920">
            <a:spAutoFit/>
          </a:bodyPr>
          <a:lstStyle/>
          <a:p>
            <a:pPr defTabSz="899174" fontAlgn="auto">
              <a:spcBef>
                <a:spcPts val="0"/>
              </a:spcBef>
              <a:spcAft>
                <a:spcPts val="0"/>
              </a:spcAft>
            </a:pPr>
            <a:r>
              <a:rPr lang="it-IT" sz="1200">
                <a:solidFill>
                  <a:prstClr val="black"/>
                </a:solidFill>
                <a:latin typeface="Calibri"/>
              </a:rPr>
              <a:t>www.cardiologicomonzino.it/Clinica/Cardiologia/Pages/MeckiScore.aspx</a:t>
            </a:r>
            <a:endParaRPr lang="it-IT" sz="1400">
              <a:solidFill>
                <a:prstClr val="black"/>
              </a:solidFill>
              <a:latin typeface="Calibri"/>
            </a:endParaRPr>
          </a:p>
        </p:txBody>
      </p:sp>
    </p:spTree>
    <p:extLst>
      <p:ext uri="{BB962C8B-B14F-4D97-AF65-F5344CB8AC3E}">
        <p14:creationId xmlns:p14="http://schemas.microsoft.com/office/powerpoint/2010/main" val="1672932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cstate="print"/>
          <a:srcRect/>
          <a:stretch>
            <a:fillRect/>
          </a:stretch>
        </p:blipFill>
        <p:spPr bwMode="auto">
          <a:xfrm>
            <a:off x="0" y="188"/>
            <a:ext cx="3788020" cy="1300163"/>
          </a:xfrm>
          <a:prstGeom prst="rect">
            <a:avLst/>
          </a:prstGeom>
          <a:noFill/>
          <a:ln w="9525">
            <a:noFill/>
            <a:miter lim="800000"/>
            <a:headEnd/>
            <a:tailEnd/>
          </a:ln>
        </p:spPr>
      </p:pic>
      <p:sp>
        <p:nvSpPr>
          <p:cNvPr id="17411" name="Rettangolo 6"/>
          <p:cNvSpPr>
            <a:spLocks noChangeArrowheads="1"/>
          </p:cNvSpPr>
          <p:nvPr/>
        </p:nvSpPr>
        <p:spPr bwMode="auto">
          <a:xfrm>
            <a:off x="3553981" y="6457953"/>
            <a:ext cx="5644525" cy="367716"/>
          </a:xfrm>
          <a:prstGeom prst="rect">
            <a:avLst/>
          </a:prstGeom>
          <a:noFill/>
          <a:ln w="9525">
            <a:noFill/>
            <a:miter lim="800000"/>
            <a:headEnd/>
            <a:tailEnd/>
          </a:ln>
        </p:spPr>
        <p:txBody>
          <a:bodyPr wrap="none" lIns="89836" tIns="44920" rIns="89836" bIns="44920">
            <a:spAutoFit/>
          </a:bodyPr>
          <a:lstStyle/>
          <a:p>
            <a:pPr defTabSz="899174" fontAlgn="auto">
              <a:spcBef>
                <a:spcPts val="0"/>
              </a:spcBef>
              <a:spcAft>
                <a:spcPts val="0"/>
              </a:spcAft>
            </a:pPr>
            <a:r>
              <a:rPr kumimoji="1" lang="en-US" sz="1800" i="1" dirty="0" err="1">
                <a:solidFill>
                  <a:prstClr val="black">
                    <a:lumMod val="95000"/>
                    <a:lumOff val="5000"/>
                  </a:prstClr>
                </a:solidFill>
                <a:latin typeface="Times New Roman" pitchFamily="18" charset="0"/>
                <a:cs typeface="Times New Roman" pitchFamily="18" charset="0"/>
              </a:rPr>
              <a:t>Ouwerkerk</a:t>
            </a:r>
            <a:r>
              <a:rPr kumimoji="1" lang="en-US" sz="1800" i="1" dirty="0">
                <a:solidFill>
                  <a:prstClr val="black">
                    <a:lumMod val="95000"/>
                    <a:lumOff val="5000"/>
                  </a:prstClr>
                </a:solidFill>
                <a:latin typeface="Times New Roman" pitchFamily="18" charset="0"/>
                <a:cs typeface="Times New Roman" pitchFamily="18" charset="0"/>
              </a:rPr>
              <a:t> W et al. J Am </a:t>
            </a:r>
            <a:r>
              <a:rPr kumimoji="1" lang="en-US" sz="1800" i="1" dirty="0" err="1">
                <a:solidFill>
                  <a:prstClr val="black">
                    <a:lumMod val="95000"/>
                    <a:lumOff val="5000"/>
                  </a:prstClr>
                </a:solidFill>
                <a:latin typeface="Times New Roman" pitchFamily="18" charset="0"/>
                <a:cs typeface="Times New Roman" pitchFamily="18" charset="0"/>
              </a:rPr>
              <a:t>Coll</a:t>
            </a:r>
            <a:r>
              <a:rPr kumimoji="1" lang="en-US" sz="1800" i="1" dirty="0">
                <a:solidFill>
                  <a:prstClr val="black">
                    <a:lumMod val="95000"/>
                    <a:lumOff val="5000"/>
                  </a:prstClr>
                </a:solidFill>
                <a:latin typeface="Times New Roman" pitchFamily="18" charset="0"/>
                <a:cs typeface="Times New Roman" pitchFamily="18" charset="0"/>
              </a:rPr>
              <a:t> </a:t>
            </a:r>
            <a:r>
              <a:rPr kumimoji="1" lang="en-US" sz="1800" i="1" dirty="0" err="1">
                <a:solidFill>
                  <a:prstClr val="black">
                    <a:lumMod val="95000"/>
                    <a:lumOff val="5000"/>
                  </a:prstClr>
                </a:solidFill>
                <a:latin typeface="Times New Roman" pitchFamily="18" charset="0"/>
                <a:cs typeface="Times New Roman" pitchFamily="18" charset="0"/>
              </a:rPr>
              <a:t>Cardiol</a:t>
            </a:r>
            <a:r>
              <a:rPr kumimoji="1" lang="en-US" sz="1800" i="1" dirty="0">
                <a:solidFill>
                  <a:prstClr val="black">
                    <a:lumMod val="95000"/>
                    <a:lumOff val="5000"/>
                  </a:prstClr>
                </a:solidFill>
                <a:latin typeface="Times New Roman" pitchFamily="18" charset="0"/>
                <a:cs typeface="Times New Roman" pitchFamily="18" charset="0"/>
              </a:rPr>
              <a:t> HF 2014;2:429–36)</a:t>
            </a:r>
            <a:endParaRPr lang="it-IT" sz="1800" i="1" dirty="0">
              <a:solidFill>
                <a:prstClr val="black">
                  <a:lumMod val="95000"/>
                  <a:lumOff val="5000"/>
                </a:prstClr>
              </a:solidFill>
              <a:latin typeface="Times New Roman" pitchFamily="18" charset="0"/>
              <a:cs typeface="Times New Roman" pitchFamily="18" charset="0"/>
            </a:endParaRPr>
          </a:p>
        </p:txBody>
      </p:sp>
      <p:grpSp>
        <p:nvGrpSpPr>
          <p:cNvPr id="2" name="Gruppo 9"/>
          <p:cNvGrpSpPr>
            <a:grpSpLocks/>
          </p:cNvGrpSpPr>
          <p:nvPr/>
        </p:nvGrpSpPr>
        <p:grpSpPr bwMode="auto">
          <a:xfrm>
            <a:off x="41" y="1300164"/>
            <a:ext cx="9143995" cy="4308156"/>
            <a:chOff x="0" y="1300842"/>
            <a:chExt cx="9745553" cy="4144382"/>
          </a:xfrm>
        </p:grpSpPr>
        <p:pic>
          <p:nvPicPr>
            <p:cNvPr id="17417" name="Picture 2"/>
            <p:cNvPicPr>
              <a:picLocks noChangeAspect="1" noChangeArrowheads="1"/>
            </p:cNvPicPr>
            <p:nvPr/>
          </p:nvPicPr>
          <p:blipFill>
            <a:blip r:embed="rId4" cstate="print"/>
            <a:srcRect l="780" t="67487" r="2341" b="5283"/>
            <a:stretch>
              <a:fillRect/>
            </a:stretch>
          </p:blipFill>
          <p:spPr bwMode="auto">
            <a:xfrm>
              <a:off x="0" y="2276872"/>
              <a:ext cx="9745552" cy="3168352"/>
            </a:xfrm>
            <a:prstGeom prst="rect">
              <a:avLst/>
            </a:prstGeom>
            <a:noFill/>
            <a:ln w="9525">
              <a:noFill/>
              <a:miter lim="800000"/>
              <a:headEnd/>
              <a:tailEnd/>
            </a:ln>
          </p:spPr>
        </p:pic>
        <p:pic>
          <p:nvPicPr>
            <p:cNvPr id="17418" name="Picture 2"/>
            <p:cNvPicPr>
              <a:picLocks noChangeAspect="1" noChangeArrowheads="1"/>
            </p:cNvPicPr>
            <p:nvPr/>
          </p:nvPicPr>
          <p:blipFill>
            <a:blip r:embed="rId4" cstate="print"/>
            <a:srcRect l="8212" r="1859" b="95267"/>
            <a:stretch>
              <a:fillRect/>
            </a:stretch>
          </p:blipFill>
          <p:spPr bwMode="auto">
            <a:xfrm>
              <a:off x="0" y="1300842"/>
              <a:ext cx="9745553" cy="543982"/>
            </a:xfrm>
            <a:prstGeom prst="rect">
              <a:avLst/>
            </a:prstGeom>
            <a:noFill/>
            <a:ln w="9525">
              <a:noFill/>
              <a:miter lim="800000"/>
              <a:headEnd/>
              <a:tailEnd/>
            </a:ln>
          </p:spPr>
        </p:pic>
        <p:cxnSp>
          <p:nvCxnSpPr>
            <p:cNvPr id="8" name="Connettore 1 7"/>
            <p:cNvCxnSpPr/>
            <p:nvPr/>
          </p:nvCxnSpPr>
          <p:spPr>
            <a:xfrm>
              <a:off x="271460" y="4221433"/>
              <a:ext cx="25209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420" name="Picture 2"/>
            <p:cNvPicPr>
              <a:picLocks noChangeAspect="1" noChangeArrowheads="1"/>
            </p:cNvPicPr>
            <p:nvPr/>
          </p:nvPicPr>
          <p:blipFill>
            <a:blip r:embed="rId4" cstate="print"/>
            <a:srcRect l="33920" t="5075" r="3352" b="89764"/>
            <a:stretch>
              <a:fillRect/>
            </a:stretch>
          </p:blipFill>
          <p:spPr bwMode="auto">
            <a:xfrm>
              <a:off x="3296817" y="1844824"/>
              <a:ext cx="6264695" cy="504056"/>
            </a:xfrm>
            <a:prstGeom prst="rect">
              <a:avLst/>
            </a:prstGeom>
            <a:noFill/>
            <a:ln w="9525">
              <a:noFill/>
              <a:miter lim="800000"/>
              <a:headEnd/>
              <a:tailEnd/>
            </a:ln>
          </p:spPr>
        </p:pic>
      </p:grpSp>
      <p:cxnSp>
        <p:nvCxnSpPr>
          <p:cNvPr id="9" name="Connettore 1 8"/>
          <p:cNvCxnSpPr/>
          <p:nvPr/>
        </p:nvCxnSpPr>
        <p:spPr bwMode="auto">
          <a:xfrm>
            <a:off x="252266" y="2852738"/>
            <a:ext cx="1321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bwMode="auto">
          <a:xfrm>
            <a:off x="252266" y="3141663"/>
            <a:ext cx="1321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bwMode="auto">
          <a:xfrm>
            <a:off x="318208" y="3429000"/>
            <a:ext cx="1321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bwMode="auto">
          <a:xfrm>
            <a:off x="252266" y="4005263"/>
            <a:ext cx="13217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552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45061"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8125" y="847725"/>
            <a:ext cx="636587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ttangolo 2"/>
          <p:cNvSpPr>
            <a:spLocks noChangeArrowheads="1"/>
          </p:cNvSpPr>
          <p:nvPr/>
        </p:nvSpPr>
        <p:spPr bwMode="auto">
          <a:xfrm>
            <a:off x="6870700" y="1487488"/>
            <a:ext cx="2152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en-US" altLang="it-IT" sz="1800" smtClean="0">
                <a:solidFill>
                  <a:prstClr val="black"/>
                </a:solidFill>
              </a:rPr>
              <a:t>Initial management of a patient with acute heart failure</a:t>
            </a:r>
            <a:endParaRPr lang="it-IT" altLang="it-IT" sz="1800" smtClean="0">
              <a:solidFill>
                <a:prstClr val="black"/>
              </a:solidFill>
            </a:endParaRPr>
          </a:p>
        </p:txBody>
      </p:sp>
    </p:spTree>
    <p:extLst>
      <p:ext uri="{BB962C8B-B14F-4D97-AF65-F5344CB8AC3E}">
        <p14:creationId xmlns:p14="http://schemas.microsoft.com/office/powerpoint/2010/main" val="2036933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48133"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54225"/>
            <a:ext cx="91440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ttangolo 2"/>
          <p:cNvSpPr>
            <a:spLocks noChangeArrowheads="1"/>
          </p:cNvSpPr>
          <p:nvPr/>
        </p:nvSpPr>
        <p:spPr bwMode="auto">
          <a:xfrm>
            <a:off x="106363" y="1220788"/>
            <a:ext cx="9037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ctr" defTabSz="457200" eaLnBrk="1" hangingPunct="1"/>
            <a:r>
              <a:rPr lang="en-US" altLang="it-IT" sz="1800" smtClean="0">
                <a:solidFill>
                  <a:prstClr val="black"/>
                </a:solidFill>
              </a:rPr>
              <a:t>Recommendations for the management of patients with acute heart failure: oxygen therapy and ventilatory support</a:t>
            </a:r>
            <a:endParaRPr lang="it-IT" altLang="it-IT" sz="1800" smtClean="0">
              <a:solidFill>
                <a:prstClr val="black"/>
              </a:solidFill>
            </a:endParaRPr>
          </a:p>
        </p:txBody>
      </p:sp>
    </p:spTree>
    <p:extLst>
      <p:ext uri="{BB962C8B-B14F-4D97-AF65-F5344CB8AC3E}">
        <p14:creationId xmlns:p14="http://schemas.microsoft.com/office/powerpoint/2010/main" val="681276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49157"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963" y="862013"/>
            <a:ext cx="620395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ttangolo 2"/>
          <p:cNvSpPr>
            <a:spLocks noChangeArrowheads="1"/>
          </p:cNvSpPr>
          <p:nvPr/>
        </p:nvSpPr>
        <p:spPr bwMode="auto">
          <a:xfrm>
            <a:off x="6351588" y="2525713"/>
            <a:ext cx="2484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en-US" altLang="it-IT" sz="1800" smtClean="0">
                <a:solidFill>
                  <a:prstClr val="black"/>
                </a:solidFill>
              </a:rPr>
              <a:t>Management of patients with acute heart failure based on clinical profile during an early phase</a:t>
            </a:r>
            <a:endParaRPr lang="it-IT" altLang="it-IT" sz="1800" smtClean="0">
              <a:solidFill>
                <a:prstClr val="black"/>
              </a:solidFill>
            </a:endParaRPr>
          </a:p>
        </p:txBody>
      </p:sp>
    </p:spTree>
    <p:extLst>
      <p:ext uri="{BB962C8B-B14F-4D97-AF65-F5344CB8AC3E}">
        <p14:creationId xmlns:p14="http://schemas.microsoft.com/office/powerpoint/2010/main" val="973974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51205"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38" y="2017713"/>
            <a:ext cx="444658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magin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45013" y="2070100"/>
            <a:ext cx="4487862"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CasellaDiTesto 6"/>
          <p:cNvSpPr txBox="1">
            <a:spLocks noChangeArrowheads="1"/>
          </p:cNvSpPr>
          <p:nvPr/>
        </p:nvSpPr>
        <p:spPr bwMode="auto">
          <a:xfrm>
            <a:off x="655638" y="1470025"/>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it-IT" altLang="it-IT" sz="1800" smtClean="0">
                <a:solidFill>
                  <a:prstClr val="black"/>
                </a:solidFill>
              </a:rPr>
              <a:t>Renal replacement therapy</a:t>
            </a:r>
          </a:p>
        </p:txBody>
      </p:sp>
      <p:sp>
        <p:nvSpPr>
          <p:cNvPr id="51208" name="CasellaDiTesto 8"/>
          <p:cNvSpPr txBox="1">
            <a:spLocks noChangeArrowheads="1"/>
          </p:cNvSpPr>
          <p:nvPr/>
        </p:nvSpPr>
        <p:spPr bwMode="auto">
          <a:xfrm>
            <a:off x="4652963" y="1371600"/>
            <a:ext cx="4379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en-US" altLang="it-IT" sz="1800" smtClean="0">
                <a:solidFill>
                  <a:prstClr val="black"/>
                </a:solidFill>
              </a:rPr>
              <a:t>oral evidence-based disease-modifying therapies in patients with acute heart failure</a:t>
            </a:r>
            <a:endParaRPr lang="it-IT" altLang="it-IT" sz="1800" smtClean="0">
              <a:solidFill>
                <a:prstClr val="black"/>
              </a:solidFill>
            </a:endParaRPr>
          </a:p>
        </p:txBody>
      </p:sp>
    </p:spTree>
    <p:extLst>
      <p:ext uri="{BB962C8B-B14F-4D97-AF65-F5344CB8AC3E}">
        <p14:creationId xmlns:p14="http://schemas.microsoft.com/office/powerpoint/2010/main" val="1939393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52229"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952625"/>
            <a:ext cx="9144000"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CasellaDiTesto 2"/>
          <p:cNvSpPr txBox="1">
            <a:spLocks noChangeArrowheads="1"/>
          </p:cNvSpPr>
          <p:nvPr/>
        </p:nvSpPr>
        <p:spPr bwMode="auto">
          <a:xfrm>
            <a:off x="1724025" y="1430338"/>
            <a:ext cx="189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it-IT" altLang="it-IT" sz="1800" smtClean="0">
                <a:solidFill>
                  <a:prstClr val="black"/>
                </a:solidFill>
              </a:rPr>
              <a:t>Cardiogenic Shock</a:t>
            </a:r>
          </a:p>
        </p:txBody>
      </p:sp>
    </p:spTree>
    <p:extLst>
      <p:ext uri="{BB962C8B-B14F-4D97-AF65-F5344CB8AC3E}">
        <p14:creationId xmlns:p14="http://schemas.microsoft.com/office/powerpoint/2010/main" val="1809424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53253"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213" y="901700"/>
            <a:ext cx="570547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CasellaDiTesto 2"/>
          <p:cNvSpPr txBox="1">
            <a:spLocks noChangeArrowheads="1"/>
          </p:cNvSpPr>
          <p:nvPr/>
        </p:nvSpPr>
        <p:spPr bwMode="auto">
          <a:xfrm>
            <a:off x="6911975" y="2847975"/>
            <a:ext cx="1960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it-IT" altLang="it-IT" sz="1800" smtClean="0">
                <a:solidFill>
                  <a:prstClr val="black"/>
                </a:solidFill>
              </a:rPr>
              <a:t>Goals of treatment</a:t>
            </a:r>
          </a:p>
        </p:txBody>
      </p:sp>
    </p:spTree>
    <p:extLst>
      <p:ext uri="{BB962C8B-B14F-4D97-AF65-F5344CB8AC3E}">
        <p14:creationId xmlns:p14="http://schemas.microsoft.com/office/powerpoint/2010/main" val="42836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42" y="111542"/>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magin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 y="2552700"/>
            <a:ext cx="91440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ttangolo 1"/>
          <p:cNvSpPr>
            <a:spLocks noChangeArrowheads="1"/>
          </p:cNvSpPr>
          <p:nvPr/>
        </p:nvSpPr>
        <p:spPr bwMode="auto">
          <a:xfrm>
            <a:off x="6804050" y="6515209"/>
            <a:ext cx="2332109" cy="36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06" tIns="43719" rIns="87406" bIns="43719">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37890" eaLnBrk="1" hangingPunct="1"/>
            <a:r>
              <a:rPr lang="en-US" altLang="it-IT" sz="1800">
                <a:solidFill>
                  <a:prstClr val="black"/>
                </a:solidFill>
              </a:rPr>
              <a:t>EHJ. 2016;37:2129-200</a:t>
            </a:r>
            <a:endParaRPr lang="it-IT" altLang="it-IT" sz="1800">
              <a:solidFill>
                <a:prstClr val="black"/>
              </a:solidFill>
            </a:endParaRPr>
          </a:p>
        </p:txBody>
      </p:sp>
      <p:sp>
        <p:nvSpPr>
          <p:cNvPr id="13318" name="Rettangolo 2"/>
          <p:cNvSpPr>
            <a:spLocks noChangeArrowheads="1"/>
          </p:cNvSpPr>
          <p:nvPr/>
        </p:nvSpPr>
        <p:spPr bwMode="auto">
          <a:xfrm>
            <a:off x="307985" y="1352606"/>
            <a:ext cx="8621713" cy="64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06" tIns="43719" rIns="87406" bIns="43719">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37890" eaLnBrk="1" hangingPunct="1"/>
            <a:r>
              <a:rPr lang="en-US" altLang="it-IT" sz="1800">
                <a:solidFill>
                  <a:prstClr val="black"/>
                </a:solidFill>
              </a:rPr>
              <a:t>Definition of heart failure with preserved (HFpEF), mid-range (HFmrEF) and reduced ejection fraction </a:t>
            </a:r>
            <a:r>
              <a:rPr lang="mr-IN" altLang="it-IT" sz="1800">
                <a:solidFill>
                  <a:prstClr val="black"/>
                </a:solidFill>
              </a:rPr>
              <a:t>(HFrEF)</a:t>
            </a:r>
            <a:endParaRPr lang="it-IT" altLang="it-IT" sz="1800">
              <a:solidFill>
                <a:prstClr val="black"/>
              </a:solidFill>
            </a:endParaRPr>
          </a:p>
        </p:txBody>
      </p:sp>
    </p:spTree>
    <p:extLst>
      <p:ext uri="{BB962C8B-B14F-4D97-AF65-F5344CB8AC3E}">
        <p14:creationId xmlns:p14="http://schemas.microsoft.com/office/powerpoint/2010/main" val="3530291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13"/>
          <p:cNvPicPr>
            <a:picLocks noChangeAspect="1" noChangeArrowheads="1"/>
          </p:cNvPicPr>
          <p:nvPr/>
        </p:nvPicPr>
        <p:blipFill>
          <a:blip r:embed="rId2">
            <a:lum contrast="-12000"/>
          </a:blip>
          <a:srcRect l="1941" t="1518" r="970" b="3485"/>
          <a:stretch>
            <a:fillRect/>
          </a:stretch>
        </p:blipFill>
        <p:spPr bwMode="auto">
          <a:xfrm>
            <a:off x="11723" y="874713"/>
            <a:ext cx="9144000" cy="4894262"/>
          </a:xfrm>
          <a:prstGeom prst="rect">
            <a:avLst/>
          </a:prstGeom>
          <a:noFill/>
        </p:spPr>
      </p:pic>
      <p:sp>
        <p:nvSpPr>
          <p:cNvPr id="209923" name="Text Box 3"/>
          <p:cNvSpPr txBox="1">
            <a:spLocks noChangeArrowheads="1"/>
          </p:cNvSpPr>
          <p:nvPr/>
        </p:nvSpPr>
        <p:spPr bwMode="auto">
          <a:xfrm>
            <a:off x="45428" y="5868988"/>
            <a:ext cx="4802918" cy="369332"/>
          </a:xfrm>
          <a:prstGeom prst="rect">
            <a:avLst/>
          </a:prstGeom>
          <a:noFill/>
          <a:ln w="9525">
            <a:noFill/>
            <a:miter lim="800000"/>
            <a:headEnd/>
            <a:tailEnd/>
          </a:ln>
          <a:effectLst/>
        </p:spPr>
        <p:txBody>
          <a:bodyPr wrap="none">
            <a:spAutoFit/>
          </a:bodyPr>
          <a:lstStyle/>
          <a:p>
            <a:r>
              <a:rPr lang="it-IT" sz="1800" b="1" smtClean="0">
                <a:solidFill>
                  <a:srgbClr val="FFFFFF"/>
                </a:solidFill>
                <a:latin typeface="Tahoma" pitchFamily="34" charset="0"/>
                <a:ea typeface="ＭＳ Ｐゴシック" pitchFamily="34" charset="-128"/>
              </a:rPr>
              <a:t>Josè Perez. Un giorno in ospedale, 1929</a:t>
            </a:r>
          </a:p>
        </p:txBody>
      </p:sp>
    </p:spTree>
    <p:extLst>
      <p:ext uri="{BB962C8B-B14F-4D97-AF65-F5344CB8AC3E}">
        <p14:creationId xmlns:p14="http://schemas.microsoft.com/office/powerpoint/2010/main" val="1347650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863" y="901700"/>
            <a:ext cx="4687887"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ttangolo 2"/>
          <p:cNvSpPr>
            <a:spLocks noChangeArrowheads="1"/>
          </p:cNvSpPr>
          <p:nvPr/>
        </p:nvSpPr>
        <p:spPr bwMode="auto">
          <a:xfrm>
            <a:off x="5040313" y="2782888"/>
            <a:ext cx="4103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defTabSz="457200" eaLnBrk="1" hangingPunct="1"/>
            <a:r>
              <a:rPr lang="en-US" altLang="it-IT" sz="1800" smtClean="0">
                <a:solidFill>
                  <a:prstClr val="black"/>
                </a:solidFill>
              </a:rPr>
              <a:t>Diagnostic algorithm for a diagnosis of heart failure of non-acute onset</a:t>
            </a:r>
            <a:endParaRPr lang="it-IT" altLang="it-IT" sz="1800" smtClean="0">
              <a:solidFill>
                <a:prstClr val="black"/>
              </a:solidFill>
            </a:endParaRPr>
          </a:p>
        </p:txBody>
      </p:sp>
      <p:sp>
        <p:nvSpPr>
          <p:cNvPr id="16390"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spTree>
    <p:extLst>
      <p:ext uri="{BB962C8B-B14F-4D97-AF65-F5344CB8AC3E}">
        <p14:creationId xmlns:p14="http://schemas.microsoft.com/office/powerpoint/2010/main" val="287338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49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7838" y="0"/>
            <a:ext cx="10541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111125"/>
            <a:ext cx="2032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ttangolo 7"/>
          <p:cNvSpPr>
            <a:spLocks noChangeArrowheads="1"/>
          </p:cNvSpPr>
          <p:nvPr/>
        </p:nvSpPr>
        <p:spPr bwMode="auto">
          <a:xfrm>
            <a:off x="6870700" y="65151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algn="r" defTabSz="457200" eaLnBrk="1" hangingPunct="1"/>
            <a:r>
              <a:rPr lang="en-US" altLang="it-IT" sz="1800" smtClean="0">
                <a:solidFill>
                  <a:prstClr val="black"/>
                </a:solidFill>
              </a:rPr>
              <a:t>EHJ. 2016;37:2129-200</a:t>
            </a:r>
            <a:endParaRPr lang="it-IT" altLang="it-IT" sz="1800" smtClean="0">
              <a:solidFill>
                <a:prstClr val="black"/>
              </a:solidFill>
            </a:endParaRPr>
          </a:p>
        </p:txBody>
      </p:sp>
      <p:pic>
        <p:nvPicPr>
          <p:cNvPr id="43013"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7013" y="971550"/>
            <a:ext cx="6237287"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9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1"/>
          <p:cNvPicPr>
            <a:picLocks noChangeAspect="1"/>
          </p:cNvPicPr>
          <p:nvPr/>
        </p:nvPicPr>
        <p:blipFill>
          <a:blip r:embed="rId2" cstate="print"/>
          <a:srcRect/>
          <a:stretch>
            <a:fillRect/>
          </a:stretch>
        </p:blipFill>
        <p:spPr bwMode="auto">
          <a:xfrm>
            <a:off x="63501" y="846145"/>
            <a:ext cx="7069138" cy="5692775"/>
          </a:xfrm>
          <a:prstGeom prst="rect">
            <a:avLst/>
          </a:prstGeom>
          <a:noFill/>
          <a:ln w="9525">
            <a:noFill/>
            <a:miter lim="800000"/>
            <a:headEnd/>
            <a:tailEnd/>
          </a:ln>
        </p:spPr>
      </p:pic>
      <p:sp>
        <p:nvSpPr>
          <p:cNvPr id="43011" name="CasellaDiTesto 3"/>
          <p:cNvSpPr txBox="1">
            <a:spLocks noChangeArrowheads="1"/>
          </p:cNvSpPr>
          <p:nvPr/>
        </p:nvSpPr>
        <p:spPr bwMode="auto">
          <a:xfrm>
            <a:off x="18" y="22226"/>
            <a:ext cx="5330825" cy="461963"/>
          </a:xfrm>
          <a:prstGeom prst="rect">
            <a:avLst/>
          </a:prstGeom>
          <a:noFill/>
          <a:ln w="9525">
            <a:noFill/>
            <a:miter lim="800000"/>
            <a:headEnd/>
            <a:tailEnd/>
          </a:ln>
        </p:spPr>
        <p:txBody>
          <a:bodyPr>
            <a:spAutoFit/>
          </a:bodyPr>
          <a:lstStyle/>
          <a:p>
            <a:pPr algn="ctr" fontAlgn="auto">
              <a:spcBef>
                <a:spcPts val="0"/>
              </a:spcBef>
              <a:spcAft>
                <a:spcPts val="0"/>
              </a:spcAft>
            </a:pPr>
            <a:r>
              <a:rPr lang="it-IT">
                <a:solidFill>
                  <a:prstClr val="black"/>
                </a:solidFill>
                <a:latin typeface="Calibri"/>
              </a:rPr>
              <a:t>Components of the Normal Myocardium</a:t>
            </a:r>
          </a:p>
        </p:txBody>
      </p:sp>
      <p:sp>
        <p:nvSpPr>
          <p:cNvPr id="43012" name="Rettangolo 3"/>
          <p:cNvSpPr>
            <a:spLocks noChangeArrowheads="1"/>
          </p:cNvSpPr>
          <p:nvPr/>
        </p:nvSpPr>
        <p:spPr bwMode="auto">
          <a:xfrm>
            <a:off x="6056313" y="6373813"/>
            <a:ext cx="2970750" cy="369332"/>
          </a:xfrm>
          <a:prstGeom prst="rect">
            <a:avLst/>
          </a:prstGeom>
          <a:noFill/>
          <a:ln w="9525">
            <a:noFill/>
            <a:miter lim="800000"/>
            <a:headEnd/>
            <a:tailEnd/>
          </a:ln>
        </p:spPr>
        <p:txBody>
          <a:bodyPr wrap="none">
            <a:spAutoFit/>
          </a:bodyPr>
          <a:lstStyle/>
          <a:p>
            <a:pPr fontAlgn="auto">
              <a:spcBef>
                <a:spcPts val="0"/>
              </a:spcBef>
              <a:spcAft>
                <a:spcPts val="0"/>
              </a:spcAft>
            </a:pPr>
            <a:r>
              <a:rPr lang="en-US" sz="1800">
                <a:solidFill>
                  <a:prstClr val="black"/>
                </a:solidFill>
                <a:latin typeface="Calibri"/>
              </a:rPr>
              <a:t>J Am Coll Cardiol 57:891–903.</a:t>
            </a:r>
            <a:endParaRPr lang="it-IT" sz="1800">
              <a:solidFill>
                <a:prstClr val="black"/>
              </a:solidFill>
              <a:latin typeface="Calibri"/>
            </a:endParaRPr>
          </a:p>
        </p:txBody>
      </p:sp>
      <p:pic>
        <p:nvPicPr>
          <p:cNvPr id="43013" name="Immagine 4"/>
          <p:cNvPicPr>
            <a:picLocks noChangeAspect="1"/>
          </p:cNvPicPr>
          <p:nvPr/>
        </p:nvPicPr>
        <p:blipFill>
          <a:blip r:embed="rId3" cstate="print"/>
          <a:srcRect/>
          <a:stretch>
            <a:fillRect/>
          </a:stretch>
        </p:blipFill>
        <p:spPr bwMode="auto">
          <a:xfrm>
            <a:off x="6411968" y="22335"/>
            <a:ext cx="2759075" cy="792163"/>
          </a:xfrm>
          <a:prstGeom prst="rect">
            <a:avLst/>
          </a:prstGeom>
          <a:noFill/>
          <a:ln w="9525">
            <a:noFill/>
            <a:miter lim="800000"/>
            <a:headEnd/>
            <a:tailEnd/>
          </a:ln>
        </p:spPr>
      </p:pic>
      <p:sp>
        <p:nvSpPr>
          <p:cNvPr id="43014" name="CasellaDiTesto 5"/>
          <p:cNvSpPr txBox="1">
            <a:spLocks noChangeArrowheads="1"/>
          </p:cNvSpPr>
          <p:nvPr/>
        </p:nvSpPr>
        <p:spPr bwMode="auto">
          <a:xfrm>
            <a:off x="6977063" y="2257425"/>
            <a:ext cx="2049462" cy="1754326"/>
          </a:xfrm>
          <a:prstGeom prst="rect">
            <a:avLst/>
          </a:prstGeom>
          <a:noFill/>
          <a:ln w="9525">
            <a:noFill/>
            <a:miter lim="800000"/>
            <a:headEnd/>
            <a:tailEnd/>
          </a:ln>
        </p:spPr>
        <p:txBody>
          <a:bodyPr>
            <a:spAutoFit/>
          </a:bodyPr>
          <a:lstStyle/>
          <a:p>
            <a:pPr algn="just" fontAlgn="auto">
              <a:spcBef>
                <a:spcPts val="0"/>
              </a:spcBef>
              <a:spcAft>
                <a:spcPts val="0"/>
              </a:spcAft>
            </a:pPr>
            <a:r>
              <a:rPr lang="it-IT" sz="1800" b="1">
                <a:solidFill>
                  <a:prstClr val="black"/>
                </a:solidFill>
                <a:latin typeface="Calibri"/>
              </a:rPr>
              <a:t>Normal Heart is composed not only by Cardiomyocytes but by a complex interaction of different cell types.</a:t>
            </a:r>
          </a:p>
        </p:txBody>
      </p:sp>
    </p:spTree>
    <p:extLst>
      <p:ext uri="{BB962C8B-B14F-4D97-AF65-F5344CB8AC3E}">
        <p14:creationId xmlns:p14="http://schemas.microsoft.com/office/powerpoint/2010/main" val="1831510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70" name="Picture 2" descr="G:\GFS MI 2016.CMPD\aut. 100.15 veronese a.mallory 10x.jpg"/>
          <p:cNvPicPr>
            <a:picLocks noChangeAspect="1" noChangeArrowheads="1"/>
          </p:cNvPicPr>
          <p:nvPr/>
        </p:nvPicPr>
        <p:blipFill>
          <a:blip r:embed="rId2" cstate="print"/>
          <a:srcRect/>
          <a:stretch>
            <a:fillRect/>
          </a:stretch>
        </p:blipFill>
        <p:spPr bwMode="auto">
          <a:xfrm>
            <a:off x="-107947" y="4764"/>
            <a:ext cx="4613275" cy="3424237"/>
          </a:xfrm>
          <a:prstGeom prst="rect">
            <a:avLst/>
          </a:prstGeom>
          <a:noFill/>
          <a:ln w="9525">
            <a:noFill/>
            <a:miter lim="800000"/>
            <a:headEnd/>
            <a:tailEnd/>
          </a:ln>
        </p:spPr>
      </p:pic>
      <p:pic>
        <p:nvPicPr>
          <p:cNvPr id="979971" name="Picture 2" descr="G:\GFS MI 2016.CMPD\aut. 100.15 veronese a.mallory   10 X.jpg"/>
          <p:cNvPicPr>
            <a:picLocks noChangeAspect="1" noChangeArrowheads="1"/>
          </p:cNvPicPr>
          <p:nvPr/>
        </p:nvPicPr>
        <p:blipFill>
          <a:blip r:embed="rId3" cstate="print"/>
          <a:srcRect/>
          <a:stretch>
            <a:fillRect/>
          </a:stretch>
        </p:blipFill>
        <p:spPr bwMode="auto">
          <a:xfrm>
            <a:off x="4500619" y="-7938"/>
            <a:ext cx="4643437" cy="3446463"/>
          </a:xfrm>
          <a:prstGeom prst="rect">
            <a:avLst/>
          </a:prstGeom>
          <a:noFill/>
          <a:ln w="9525">
            <a:noFill/>
            <a:miter lim="800000"/>
            <a:headEnd/>
            <a:tailEnd/>
          </a:ln>
        </p:spPr>
      </p:pic>
      <p:pic>
        <p:nvPicPr>
          <p:cNvPr id="979972" name="Picture 2" descr="G:\GFS MI 2016.CMPD\Capitolo Vitrella. Fibrosi prev perimiocellulare in una CMPD quella che la RM potrebbe non vedere.Azan Mallory  20X AM.JPG"/>
          <p:cNvPicPr>
            <a:picLocks noChangeAspect="1" noChangeArrowheads="1"/>
          </p:cNvPicPr>
          <p:nvPr/>
        </p:nvPicPr>
        <p:blipFill>
          <a:blip r:embed="rId4" cstate="print"/>
          <a:srcRect/>
          <a:stretch>
            <a:fillRect/>
          </a:stretch>
        </p:blipFill>
        <p:spPr bwMode="auto">
          <a:xfrm>
            <a:off x="1" y="3357674"/>
            <a:ext cx="4872038" cy="3614737"/>
          </a:xfrm>
          <a:prstGeom prst="rect">
            <a:avLst/>
          </a:prstGeom>
          <a:noFill/>
          <a:ln w="9525">
            <a:noFill/>
            <a:miter lim="800000"/>
            <a:headEnd/>
            <a:tailEnd/>
          </a:ln>
        </p:spPr>
      </p:pic>
      <p:pic>
        <p:nvPicPr>
          <p:cNvPr id="979973" name="Picture 2" descr="G:\GFS MI 2016.CMPD\B11232.93 II BEM LUPARELLO MALLIRY X20.jpg"/>
          <p:cNvPicPr>
            <a:picLocks noChangeAspect="1" noChangeArrowheads="1"/>
          </p:cNvPicPr>
          <p:nvPr/>
        </p:nvPicPr>
        <p:blipFill>
          <a:blip r:embed="rId5" cstate="print"/>
          <a:srcRect/>
          <a:stretch>
            <a:fillRect/>
          </a:stretch>
        </p:blipFill>
        <p:spPr bwMode="auto">
          <a:xfrm>
            <a:off x="4787901" y="3357674"/>
            <a:ext cx="4718050" cy="3500437"/>
          </a:xfrm>
          <a:prstGeom prst="rect">
            <a:avLst/>
          </a:prstGeom>
          <a:noFill/>
          <a:ln w="9525">
            <a:noFill/>
            <a:miter lim="800000"/>
            <a:headEnd/>
            <a:tailEnd/>
          </a:ln>
        </p:spPr>
      </p:pic>
    </p:spTree>
    <p:extLst>
      <p:ext uri="{BB962C8B-B14F-4D97-AF65-F5344CB8AC3E}">
        <p14:creationId xmlns:p14="http://schemas.microsoft.com/office/powerpoint/2010/main" val="1189931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2avi.avi">
            <a:hlinkClick r:id="" action="ppaction://media"/>
          </p:cNvPr>
          <p:cNvPicPr>
            <a:picLocks noRot="1" noChangeAspect="1"/>
          </p:cNvPicPr>
          <p:nvPr>
            <a:videoFile r:link="rId1"/>
          </p:nvPr>
        </p:nvPicPr>
        <p:blipFill>
          <a:blip r:embed="rId5"/>
          <a:stretch>
            <a:fillRect/>
          </a:stretch>
        </p:blipFill>
        <p:spPr>
          <a:xfrm>
            <a:off x="4040777" y="-444137"/>
            <a:ext cx="5103223" cy="3827417"/>
          </a:xfrm>
          <a:prstGeom prst="rect">
            <a:avLst/>
          </a:prstGeom>
        </p:spPr>
      </p:pic>
      <p:pic>
        <p:nvPicPr>
          <p:cNvPr id="4" name="FILIPELLA.AVI">
            <a:hlinkClick r:id="" action="ppaction://media"/>
          </p:cNvPr>
          <p:cNvPicPr>
            <a:picLocks noRot="1" noChangeAspect="1"/>
          </p:cNvPicPr>
          <p:nvPr>
            <a:videoFile r:link="rId2"/>
          </p:nvPr>
        </p:nvPicPr>
        <p:blipFill>
          <a:blip r:embed="rId6"/>
          <a:stretch>
            <a:fillRect/>
          </a:stretch>
        </p:blipFill>
        <p:spPr>
          <a:xfrm>
            <a:off x="0" y="0"/>
            <a:ext cx="4511040" cy="3383280"/>
          </a:xfrm>
          <a:prstGeom prst="rect">
            <a:avLst/>
          </a:prstGeom>
        </p:spPr>
      </p:pic>
      <p:pic>
        <p:nvPicPr>
          <p:cNvPr id="6" name="HCM 4CH2_wmv2_wmav2.wmv">
            <a:hlinkClick r:id="" action="ppaction://media"/>
          </p:cNvPr>
          <p:cNvPicPr>
            <a:picLocks noRot="1" noChangeAspect="1"/>
          </p:cNvPicPr>
          <p:nvPr>
            <a:videoFile r:link="rId3"/>
          </p:nvPr>
        </p:nvPicPr>
        <p:blipFill>
          <a:blip r:embed="rId7"/>
          <a:stretch>
            <a:fillRect/>
          </a:stretch>
        </p:blipFill>
        <p:spPr>
          <a:xfrm>
            <a:off x="2055223" y="3383280"/>
            <a:ext cx="4632960" cy="3474720"/>
          </a:xfrm>
          <a:prstGeom prst="rect">
            <a:avLst/>
          </a:prstGeom>
        </p:spPr>
      </p:pic>
    </p:spTree>
    <p:extLst>
      <p:ext uri="{BB962C8B-B14F-4D97-AF65-F5344CB8AC3E}">
        <p14:creationId xmlns:p14="http://schemas.microsoft.com/office/powerpoint/2010/main" val="23599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6" fill="hold"/>
                                        <p:tgtEl>
                                          <p:spTgt spid="5"/>
                                        </p:tgtEl>
                                      </p:cBhvr>
                                    </p:cmd>
                                  </p:childTnLst>
                                </p:cTn>
                              </p:par>
                            </p:childTnLst>
                          </p:cTn>
                        </p:par>
                        <p:par>
                          <p:cTn id="7" fill="hold">
                            <p:stCondLst>
                              <p:cond delay="1566"/>
                            </p:stCondLst>
                            <p:childTnLst>
                              <p:par>
                                <p:cTn id="8" presetID="1" presetClass="mediacall" presetSubtype="0" fill="hold" nodeType="afterEffect">
                                  <p:stCondLst>
                                    <p:cond delay="0"/>
                                  </p:stCondLst>
                                  <p:childTnLst>
                                    <p:cmd type="call" cmd="playFrom(0.0)">
                                      <p:cBhvr>
                                        <p:cTn id="9" dur="1480" fill="hold"/>
                                        <p:tgtEl>
                                          <p:spTgt spid="4"/>
                                        </p:tgtEl>
                                      </p:cBhvr>
                                    </p:cmd>
                                  </p:childTnLst>
                                </p:cTn>
                              </p:par>
                            </p:childTnLst>
                          </p:cTn>
                        </p:par>
                        <p:par>
                          <p:cTn id="10" fill="hold">
                            <p:stCondLst>
                              <p:cond delay="3046"/>
                            </p:stCondLst>
                            <p:childTnLst>
                              <p:par>
                                <p:cTn id="11" presetID="1" presetClass="mediacall" presetSubtype="0" fill="hold" nodeType="afterEffect">
                                  <p:stCondLst>
                                    <p:cond delay="0"/>
                                  </p:stCondLst>
                                  <p:childTnLst>
                                    <p:cmd type="call" cmd="playFrom(0.0)">
                                      <p:cBhvr>
                                        <p:cTn id="12" dur="1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remove" display="0">
                  <p:stCondLst>
                    <p:cond delay="indefinite"/>
                  </p:stCondLst>
                  <p:endCondLst>
                    <p:cond evt="onNext" delay="0">
                      <p:tgtEl>
                        <p:sldTgt/>
                      </p:tgtEl>
                    </p:cond>
                    <p:cond evt="onPrev" delay="0">
                      <p:tgtEl>
                        <p:sldTgt/>
                      </p:tgtEl>
                    </p:cond>
                  </p:end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p:cTn id="19" repeatCount="indefinite" fill="remove" display="0">
                  <p:stCondLst>
                    <p:cond delay="indefinite"/>
                  </p:stCondLst>
                  <p:endCondLst>
                    <p:cond evt="onNext" delay="0">
                      <p:tgtEl>
                        <p:sldTgt/>
                      </p:tgtEl>
                    </p:cond>
                    <p:cond evt="onPrev" delay="0">
                      <p:tgtEl>
                        <p:sldTgt/>
                      </p:tgtEl>
                    </p:cond>
                  </p:end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p:cTn id="25" repeatCount="indefinite" fill="remove" display="0">
                  <p:stCondLst>
                    <p:cond delay="indefinite"/>
                  </p:stCondLst>
                  <p:endCondLst>
                    <p:cond evt="onNext" delay="0">
                      <p:tgtEl>
                        <p:sldTgt/>
                      </p:tgtEl>
                    </p:cond>
                    <p:cond evt="onPrev" delay="0">
                      <p:tgtEl>
                        <p:sldTgt/>
                      </p:tgtEl>
                    </p:cond>
                  </p:end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Tema1">
  <a:themeElements>
    <a:clrScheme name="Ppt0000001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Ppt000000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0000001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Novartis_White">
  <a:themeElements>
    <a:clrScheme name="Custom 7">
      <a:dk1>
        <a:sysClr val="windowText" lastClr="000000"/>
      </a:dk1>
      <a:lt1>
        <a:sysClr val="window" lastClr="FFFFFF"/>
      </a:lt1>
      <a:dk2>
        <a:srgbClr val="69676D"/>
      </a:dk2>
      <a:lt2>
        <a:srgbClr val="C9C2D1"/>
      </a:lt2>
      <a:accent1>
        <a:srgbClr val="A23701"/>
      </a:accent1>
      <a:accent2>
        <a:srgbClr val="DC4D01"/>
      </a:accent2>
      <a:accent3>
        <a:srgbClr val="FFBA31"/>
      </a:accent3>
      <a:accent4>
        <a:srgbClr val="EF7F03"/>
      </a:accent4>
      <a:accent5>
        <a:srgbClr val="AE123F"/>
      </a:accent5>
      <a:accent6>
        <a:srgbClr val="986142"/>
      </a:accent6>
      <a:hlink>
        <a:srgbClr val="E44C16"/>
      </a:hlink>
      <a:folHlink>
        <a:srgbClr val="FCAF17"/>
      </a:folHlink>
    </a:clrScheme>
    <a:fontScheme name="NovartisWhite">
      <a:majorFont>
        <a:latin typeface="Arial"/>
        <a:ea typeface=""/>
        <a:cs typeface=""/>
      </a:majorFont>
      <a:minorFont>
        <a:latin typeface="Arial"/>
        <a:ea typeface=""/>
        <a:cs typeface=""/>
      </a:minorFont>
    </a:fontScheme>
    <a:fmtScheme name="Novartis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18.xml><?xml version="1.0" encoding="utf-8"?>
<a:theme xmlns:a="http://schemas.openxmlformats.org/drawingml/2006/main" name="56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3_Struttura predefinita">
  <a:themeElements>
    <a:clrScheme name="Struttura predefinita 8">
      <a:dk1>
        <a:srgbClr val="808080"/>
      </a:dk1>
      <a:lt1>
        <a:srgbClr val="FFFFFF"/>
      </a:lt1>
      <a:dk2>
        <a:srgbClr val="000F69"/>
      </a:dk2>
      <a:lt2>
        <a:srgbClr val="FFFF00"/>
      </a:lt2>
      <a:accent1>
        <a:srgbClr val="00CC99"/>
      </a:accent1>
      <a:accent2>
        <a:srgbClr val="3333CC"/>
      </a:accent2>
      <a:accent3>
        <a:srgbClr val="AAAAB9"/>
      </a:accent3>
      <a:accent4>
        <a:srgbClr val="DADADA"/>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8">
        <a:dk1>
          <a:srgbClr val="808080"/>
        </a:dk1>
        <a:lt1>
          <a:srgbClr val="FFFFFF"/>
        </a:lt1>
        <a:dk2>
          <a:srgbClr val="000F69"/>
        </a:dk2>
        <a:lt2>
          <a:srgbClr val="FFFF00"/>
        </a:lt2>
        <a:accent1>
          <a:srgbClr val="00CC99"/>
        </a:accent1>
        <a:accent2>
          <a:srgbClr val="3333CC"/>
        </a:accent2>
        <a:accent3>
          <a:srgbClr val="AAAAB9"/>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uttura AOUTS">
  <a:themeElements>
    <a:clrScheme name="Struttura AOUTS 13">
      <a:dk1>
        <a:srgbClr val="000000"/>
      </a:dk1>
      <a:lt1>
        <a:srgbClr val="FFFFFF"/>
      </a:lt1>
      <a:dk2>
        <a:srgbClr val="FF33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AOU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AOU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AOU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AOU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AOU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AOU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AOU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AOU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AOU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AOU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AOU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AOU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AOU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ruttura AOUTS 13">
        <a:dk1>
          <a:srgbClr val="000000"/>
        </a:dk1>
        <a:lt1>
          <a:srgbClr val="FFFFFF"/>
        </a:lt1>
        <a:dk2>
          <a:srgbClr val="FF33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Novartis">
  <a:themeElements>
    <a:clrScheme name="Novartis">
      <a:dk1>
        <a:srgbClr val="917B69"/>
      </a:dk1>
      <a:lt1>
        <a:srgbClr val="FFFFFF"/>
      </a:lt1>
      <a:dk2>
        <a:srgbClr val="917B69"/>
      </a:dk2>
      <a:lt2>
        <a:srgbClr val="F8F8F8"/>
      </a:lt2>
      <a:accent1>
        <a:srgbClr val="FCAF17"/>
      </a:accent1>
      <a:accent2>
        <a:srgbClr val="EC8026"/>
      </a:accent2>
      <a:accent3>
        <a:srgbClr val="E44C16"/>
      </a:accent3>
      <a:accent4>
        <a:srgbClr val="923222"/>
      </a:accent4>
      <a:accent5>
        <a:srgbClr val="634329"/>
      </a:accent5>
      <a:accent6>
        <a:srgbClr val="000000"/>
      </a:accent6>
      <a:hlink>
        <a:srgbClr val="917B69"/>
      </a:hlink>
      <a:folHlink>
        <a:srgbClr val="917B69"/>
      </a:folHlink>
    </a:clrScheme>
    <a:fontScheme name="Novartis">
      <a:majorFont>
        <a:latin typeface="Arial"/>
        <a:ea typeface=""/>
        <a:cs typeface=""/>
      </a:majorFont>
      <a:minorFont>
        <a:latin typeface="Arial"/>
        <a:ea typeface=""/>
        <a:cs typeface=""/>
      </a:minorFont>
    </a:fontScheme>
    <a:fmtScheme name="Novart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5.xml><?xml version="1.0" encoding="utf-8"?>
<a:theme xmlns:a="http://schemas.openxmlformats.org/drawingml/2006/main" name="Novartis">
  <a:themeElements>
    <a:clrScheme name="Novartis">
      <a:dk1>
        <a:srgbClr val="917B69"/>
      </a:dk1>
      <a:lt1>
        <a:srgbClr val="FFFFFF"/>
      </a:lt1>
      <a:dk2>
        <a:srgbClr val="917B69"/>
      </a:dk2>
      <a:lt2>
        <a:srgbClr val="F8F8F8"/>
      </a:lt2>
      <a:accent1>
        <a:srgbClr val="FCAF17"/>
      </a:accent1>
      <a:accent2>
        <a:srgbClr val="EC8026"/>
      </a:accent2>
      <a:accent3>
        <a:srgbClr val="E44C16"/>
      </a:accent3>
      <a:accent4>
        <a:srgbClr val="923222"/>
      </a:accent4>
      <a:accent5>
        <a:srgbClr val="634329"/>
      </a:accent5>
      <a:accent6>
        <a:srgbClr val="000000"/>
      </a:accent6>
      <a:hlink>
        <a:srgbClr val="917B69"/>
      </a:hlink>
      <a:folHlink>
        <a:srgbClr val="917B69"/>
      </a:folHlink>
    </a:clrScheme>
    <a:fontScheme name="Novartis">
      <a:majorFont>
        <a:latin typeface="Arial"/>
        <a:ea typeface=""/>
        <a:cs typeface=""/>
      </a:majorFont>
      <a:minorFont>
        <a:latin typeface="Arial"/>
        <a:ea typeface=""/>
        <a:cs typeface=""/>
      </a:minorFont>
    </a:fontScheme>
    <a:fmtScheme name="Novart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Internal slide with logo">
  <a:themeElements>
    <a:clrScheme name="3_Internal slide with logo 1">
      <a:dk1>
        <a:srgbClr val="B2B2B2"/>
      </a:dk1>
      <a:lt1>
        <a:srgbClr val="FFFFFF"/>
      </a:lt1>
      <a:dk2>
        <a:srgbClr val="000099"/>
      </a:dk2>
      <a:lt2>
        <a:srgbClr val="FFCC00"/>
      </a:lt2>
      <a:accent1>
        <a:srgbClr val="FF0000"/>
      </a:accent1>
      <a:accent2>
        <a:srgbClr val="FFCC00"/>
      </a:accent2>
      <a:accent3>
        <a:srgbClr val="AAAACA"/>
      </a:accent3>
      <a:accent4>
        <a:srgbClr val="DADADA"/>
      </a:accent4>
      <a:accent5>
        <a:srgbClr val="FFAAAA"/>
      </a:accent5>
      <a:accent6>
        <a:srgbClr val="E7B900"/>
      </a:accent6>
      <a:hlink>
        <a:srgbClr val="0000FF"/>
      </a:hlink>
      <a:folHlink>
        <a:srgbClr val="FFFFFF"/>
      </a:folHlink>
    </a:clrScheme>
    <a:fontScheme name="3_Internal slide with logo">
      <a:majorFont>
        <a:latin typeface="Frutiger 45 Light"/>
        <a:ea typeface=""/>
        <a:cs typeface=""/>
      </a:majorFont>
      <a:minorFont>
        <a:latin typeface="Frutiger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Arial" pitchFamily="34" charset="0"/>
            <a:ea typeface="ＭＳ Ｐゴシック" pitchFamily="1" charset="-128"/>
          </a:defRPr>
        </a:defPPr>
      </a:lstStyle>
    </a:lnDef>
  </a:objectDefaults>
  <a:extraClrSchemeLst>
    <a:extraClrScheme>
      <a:clrScheme name="3_Internal slide with logo 1">
        <a:dk1>
          <a:srgbClr val="B2B2B2"/>
        </a:dk1>
        <a:lt1>
          <a:srgbClr val="FFFFFF"/>
        </a:lt1>
        <a:dk2>
          <a:srgbClr val="000099"/>
        </a:dk2>
        <a:lt2>
          <a:srgbClr val="FFCC00"/>
        </a:lt2>
        <a:accent1>
          <a:srgbClr val="FF0000"/>
        </a:accent1>
        <a:accent2>
          <a:srgbClr val="FFCC00"/>
        </a:accent2>
        <a:accent3>
          <a:srgbClr val="AAAACA"/>
        </a:accent3>
        <a:accent4>
          <a:srgbClr val="DADADA"/>
        </a:accent4>
        <a:accent5>
          <a:srgbClr val="FFAAAA"/>
        </a:accent5>
        <a:accent6>
          <a:srgbClr val="E7B900"/>
        </a:accent6>
        <a:hlink>
          <a:srgbClr val="0000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emplate--CTT99(final)">
  <a:themeElements>
    <a:clrScheme name="">
      <a:dk1>
        <a:srgbClr val="000000"/>
      </a:dk1>
      <a:lt1>
        <a:srgbClr val="FFFFFF"/>
      </a:lt1>
      <a:dk2>
        <a:srgbClr val="13294A"/>
      </a:dk2>
      <a:lt2>
        <a:srgbClr val="9DB5DB"/>
      </a:lt2>
      <a:accent1>
        <a:srgbClr val="EDB12E"/>
      </a:accent1>
      <a:accent2>
        <a:srgbClr val="00CC66"/>
      </a:accent2>
      <a:accent3>
        <a:srgbClr val="AAACB1"/>
      </a:accent3>
      <a:accent4>
        <a:srgbClr val="DADADA"/>
      </a:accent4>
      <a:accent5>
        <a:srgbClr val="F4D5AD"/>
      </a:accent5>
      <a:accent6>
        <a:srgbClr val="00B95C"/>
      </a:accent6>
      <a:hlink>
        <a:srgbClr val="FF5050"/>
      </a:hlink>
      <a:folHlink>
        <a:srgbClr val="5981C4"/>
      </a:folHlink>
    </a:clrScheme>
    <a:fontScheme name="Template--CTT99(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1F4275"/>
            </a:gs>
            <a:gs pos="100000">
              <a:schemeClr val="bg1"/>
            </a:gs>
          </a:gsLst>
          <a:path path="rect">
            <a:fillToRect l="50000" t="50000" r="50000" b="50000"/>
          </a:path>
        </a:grad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gradFill rotWithShape="0">
          <a:gsLst>
            <a:gs pos="0">
              <a:srgbClr val="1F4275"/>
            </a:gs>
            <a:gs pos="100000">
              <a:schemeClr val="bg1"/>
            </a:gs>
          </a:gsLst>
          <a:path path="rect">
            <a:fillToRect l="50000" t="50000" r="50000" b="50000"/>
          </a:path>
        </a:grad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Template--CTT99(fi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CTT99(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CTT99(fi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CTT99(fi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CTT99(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CTT99(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CTT99(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blank</Template>
  <TotalTime>4246</TotalTime>
  <Words>1617</Words>
  <Application>Microsoft Office PowerPoint</Application>
  <PresentationFormat>Presentazione su schermo (4:3)</PresentationFormat>
  <Paragraphs>183</Paragraphs>
  <Slides>40</Slides>
  <Notes>11</Notes>
  <HiddenSlides>0</HiddenSlides>
  <MMClips>16</MMClips>
  <ScaleCrop>false</ScaleCrop>
  <HeadingPairs>
    <vt:vector size="6" baseType="variant">
      <vt:variant>
        <vt:lpstr>Tema</vt:lpstr>
      </vt:variant>
      <vt:variant>
        <vt:i4>23</vt:i4>
      </vt:variant>
      <vt:variant>
        <vt:lpstr>Server OLE incorporati</vt:lpstr>
      </vt:variant>
      <vt:variant>
        <vt:i4>1</vt:i4>
      </vt:variant>
      <vt:variant>
        <vt:lpstr>Titoli diapositive</vt:lpstr>
      </vt:variant>
      <vt:variant>
        <vt:i4>40</vt:i4>
      </vt:variant>
    </vt:vector>
  </HeadingPairs>
  <TitlesOfParts>
    <vt:vector size="64" baseType="lpstr">
      <vt:lpstr>1_Struttura predefinita</vt:lpstr>
      <vt:lpstr>Struttura AOUTS</vt:lpstr>
      <vt:lpstr>2_Default Design</vt:lpstr>
      <vt:lpstr>11_Struttura predefinita</vt:lpstr>
      <vt:lpstr>43_Tema di Office</vt:lpstr>
      <vt:lpstr>20_Tema di Office</vt:lpstr>
      <vt:lpstr>3_Internal slide with logo</vt:lpstr>
      <vt:lpstr>30_Tema di Office</vt:lpstr>
      <vt:lpstr>3_Template--CTT99(final)</vt:lpstr>
      <vt:lpstr>36_Tema di Office</vt:lpstr>
      <vt:lpstr>40_Tema di Office</vt:lpstr>
      <vt:lpstr>41_Tema di Office</vt:lpstr>
      <vt:lpstr>1_Tema1</vt:lpstr>
      <vt:lpstr>42_Tema di Office</vt:lpstr>
      <vt:lpstr>1_Default Design</vt:lpstr>
      <vt:lpstr>4_Default Design</vt:lpstr>
      <vt:lpstr>2_Novartis_White</vt:lpstr>
      <vt:lpstr>56_Tema di Office</vt:lpstr>
      <vt:lpstr>13_Struttura predefinita</vt:lpstr>
      <vt:lpstr>57_Tema di Office</vt:lpstr>
      <vt:lpstr>58_Tema di Office</vt:lpstr>
      <vt:lpstr>14_Struttura predefinita</vt:lpstr>
      <vt:lpstr>Tema di Office</vt:lpstr>
      <vt:lpstr>Foglio di lavoro di Microsoft Excel 97-2003</vt:lpstr>
      <vt:lpstr>Pneumo Trieste 2018</vt:lpstr>
      <vt:lpstr>Scompenso Cardiaco: aspetti fisiopatologici</vt:lpstr>
      <vt:lpstr>CHF - A complex clinical syndrome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AHA/ACC 2017 - Biomarkers  Indications for Use</vt:lpstr>
      <vt:lpstr>Presentazione standard di PowerPoint</vt:lpstr>
      <vt:lpstr>Risk of death by early changes in markers of organ function, damage, and congestion</vt:lpstr>
      <vt:lpstr>ADHERE CART: Predictors of Mortality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Novartis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Garavaglia, Agnese</dc:creator>
  <cp:lastModifiedBy>PC</cp:lastModifiedBy>
  <cp:revision>123</cp:revision>
  <dcterms:created xsi:type="dcterms:W3CDTF">2014-09-05T13:07:29Z</dcterms:created>
  <dcterms:modified xsi:type="dcterms:W3CDTF">2018-04-17T05:37:09Z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viderSectionCount">
    <vt:lpwstr>6</vt:lpwstr>
  </property>
</Properties>
</file>