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35" r:id="rId4"/>
    <p:sldId id="337" r:id="rId5"/>
    <p:sldId id="338" r:id="rId6"/>
    <p:sldId id="339" r:id="rId7"/>
    <p:sldId id="334" r:id="rId8"/>
    <p:sldId id="336" r:id="rId9"/>
    <p:sldId id="341" r:id="rId10"/>
    <p:sldId id="342" r:id="rId11"/>
    <p:sldId id="344" r:id="rId12"/>
    <p:sldId id="340" r:id="rId13"/>
    <p:sldId id="347" r:id="rId14"/>
    <p:sldId id="348" r:id="rId15"/>
    <p:sldId id="345" r:id="rId16"/>
    <p:sldId id="349" r:id="rId17"/>
    <p:sldId id="354" r:id="rId18"/>
    <p:sldId id="353" r:id="rId19"/>
    <p:sldId id="351" r:id="rId20"/>
    <p:sldId id="352" r:id="rId21"/>
    <p:sldId id="350" r:id="rId22"/>
    <p:sldId id="343" r:id="rId23"/>
    <p:sldId id="357" r:id="rId24"/>
    <p:sldId id="358" r:id="rId25"/>
    <p:sldId id="360" r:id="rId26"/>
    <p:sldId id="359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71" r:id="rId36"/>
    <p:sldId id="370" r:id="rId37"/>
    <p:sldId id="369" r:id="rId38"/>
    <p:sldId id="372" r:id="rId39"/>
    <p:sldId id="373" r:id="rId40"/>
    <p:sldId id="374" r:id="rId41"/>
    <p:sldId id="375" r:id="rId42"/>
    <p:sldId id="376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>
      <p:cViewPr varScale="1"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5F84B-5126-41C6-B703-11349861D2E5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6AA52-7E11-4CDC-AC76-9FBA3D654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5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AA52-7E11-4CDC-AC76-9FBA3D6543E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50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19E130-0C21-41DE-9E1B-9A424177F383}" type="slidenum">
              <a:rPr lang="en-US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B9E54-5E2C-4725-A1FE-7771259ADCEA}" type="slidenum">
              <a:rPr lang="en-US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6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14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96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77724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44938"/>
            <a:ext cx="77724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73913" y="6538913"/>
            <a:ext cx="1898650" cy="376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6040-409F-4F32-9F3E-24F607F2A8B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22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55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25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00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8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8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21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B51F-FE5D-4682-98E7-BF0869D8B5B4}" type="datetimeFigureOut">
              <a:rPr lang="it-IT" smtClean="0"/>
              <a:pPr/>
              <a:t>18/04/2018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5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3615159"/>
            <a:ext cx="8964488" cy="1902073"/>
          </a:xfrm>
        </p:spPr>
        <p:txBody>
          <a:bodyPr>
            <a:noAutofit/>
          </a:bodyPr>
          <a:lstStyle/>
          <a:p>
            <a:r>
              <a:rPr lang="it-IT" sz="6600" dirty="0" smtClean="0">
                <a:solidFill>
                  <a:srgbClr val="FFFF00"/>
                </a:solidFill>
              </a:rPr>
              <a:t>IL MONITORAGGIO DEL MALATO RESPIRATORIO</a:t>
            </a:r>
            <a:endParaRPr lang="it-IT" sz="6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380256"/>
            <a:ext cx="7344816" cy="1752600"/>
          </a:xfrm>
        </p:spPr>
        <p:txBody>
          <a:bodyPr>
            <a:normAutofit/>
          </a:bodyPr>
          <a:lstStyle/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940152" y="602128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18 aprile 2018</a:t>
            </a:r>
            <a:endParaRPr lang="it-IT" sz="2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24107" r="26835" b="23661"/>
          <a:stretch/>
        </p:blipFill>
        <p:spPr bwMode="auto">
          <a:xfrm>
            <a:off x="0" y="-1"/>
            <a:ext cx="5292080" cy="31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37500" r="20760" b="46429"/>
          <a:stretch/>
        </p:blipFill>
        <p:spPr bwMode="auto">
          <a:xfrm>
            <a:off x="3655267" y="-14197"/>
            <a:ext cx="5525245" cy="8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34140" r="32770" b="28582"/>
          <a:stretch/>
        </p:blipFill>
        <p:spPr bwMode="auto">
          <a:xfrm>
            <a:off x="5292080" y="796068"/>
            <a:ext cx="3851920" cy="231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83568" y="594928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Dr. Francesco Fabiano</a:t>
            </a:r>
          </a:p>
          <a:p>
            <a:r>
              <a:rPr lang="it-IT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SC Pneumologia ASUITS</a:t>
            </a:r>
            <a:endParaRPr lang="it-IT" sz="2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97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DOTAZIONI MINIME PER IL MONITORAGGIO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980728"/>
            <a:ext cx="9108504" cy="3888432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ELETTROCARDIOGRAFIA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MONITORAGGIO PRESSORIO </a:t>
            </a:r>
            <a:r>
              <a:rPr lang="en-US" sz="2400" dirty="0" smtClean="0">
                <a:solidFill>
                  <a:schemeClr val="bg1"/>
                </a:solidFill>
              </a:rPr>
              <a:t>–  </a:t>
            </a:r>
            <a:r>
              <a:rPr lang="en-US" sz="2400" dirty="0" err="1" smtClean="0">
                <a:solidFill>
                  <a:schemeClr val="bg1"/>
                </a:solidFill>
              </a:rPr>
              <a:t>Monitoraggio</a:t>
            </a:r>
            <a:r>
              <a:rPr lang="en-US" sz="2400" dirty="0" smtClean="0">
                <a:solidFill>
                  <a:schemeClr val="bg1"/>
                </a:solidFill>
              </a:rPr>
              <a:t> non-</a:t>
            </a:r>
            <a:r>
              <a:rPr lang="en-US" sz="2400" dirty="0" err="1" smtClean="0">
                <a:solidFill>
                  <a:schemeClr val="bg1"/>
                </a:solidFill>
              </a:rPr>
              <a:t>invasivo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della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pressione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arteriosa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sistemica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Possibilità</a:t>
            </a:r>
            <a:r>
              <a:rPr lang="en-US" sz="2400" dirty="0" smtClean="0">
                <a:solidFill>
                  <a:schemeClr val="bg1"/>
                </a:solidFill>
              </a:rPr>
              <a:t> di </a:t>
            </a:r>
            <a:r>
              <a:rPr lang="en-US" sz="2400" dirty="0" err="1" smtClean="0">
                <a:solidFill>
                  <a:schemeClr val="bg1"/>
                </a:solidFill>
              </a:rPr>
              <a:t>monitoraggio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invasivo</a:t>
            </a:r>
            <a:r>
              <a:rPr lang="en-US" sz="2400" dirty="0" smtClean="0">
                <a:solidFill>
                  <a:schemeClr val="bg1"/>
                </a:solidFill>
              </a:rPr>
              <a:t> continuo e </a:t>
            </a:r>
            <a:r>
              <a:rPr lang="en-US" sz="2400" dirty="0" err="1" smtClean="0">
                <a:solidFill>
                  <a:schemeClr val="bg1"/>
                </a:solidFill>
              </a:rPr>
              <a:t>simultaneo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di </a:t>
            </a:r>
            <a:r>
              <a:rPr lang="en-US" sz="2400" dirty="0" err="1" smtClean="0">
                <a:solidFill>
                  <a:schemeClr val="bg1"/>
                </a:solidFill>
              </a:rPr>
              <a:t>pressione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arteriosa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sistemica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pressione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venosa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centrale</a:t>
            </a:r>
            <a:r>
              <a:rPr lang="en-US" sz="2400" dirty="0" smtClean="0">
                <a:solidFill>
                  <a:schemeClr val="bg1"/>
                </a:solidFill>
              </a:rPr>
              <a:t> e di </a:t>
            </a:r>
            <a:r>
              <a:rPr lang="en-US" sz="2400" dirty="0" err="1" smtClean="0">
                <a:solidFill>
                  <a:schemeClr val="bg1"/>
                </a:solidFill>
              </a:rPr>
              <a:t>almeno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linea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pressione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polmonare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intracranica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TEMPERATURA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</a:rPr>
              <a:t>Cutanea</a:t>
            </a:r>
            <a:r>
              <a:rPr lang="en-US" sz="2400" dirty="0" smtClean="0">
                <a:solidFill>
                  <a:schemeClr val="bg1"/>
                </a:solidFill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</a:rPr>
              <a:t>centrale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400" b="1" dirty="0" smtClean="0">
                <a:solidFill>
                  <a:schemeClr val="bg1"/>
                </a:solidFill>
              </a:rPr>
              <a:t>PULSOSSIMETRIA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END TIDAL CO2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MONITORAGGIO CONTINUO DELLA VENTILAZIONE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MONITORAGGIO PRESSIONI CUFFIATURA TOT E TRACHEOCANNULA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ALTRO – </a:t>
            </a:r>
            <a:r>
              <a:rPr lang="en-US" sz="2400" dirty="0" err="1" smtClean="0">
                <a:solidFill>
                  <a:schemeClr val="bg1"/>
                </a:solidFill>
              </a:rPr>
              <a:t>Possibilità</a:t>
            </a:r>
            <a:r>
              <a:rPr lang="en-US" sz="2400" dirty="0" smtClean="0">
                <a:solidFill>
                  <a:schemeClr val="bg1"/>
                </a:solidFill>
              </a:rPr>
              <a:t> di </a:t>
            </a:r>
            <a:r>
              <a:rPr lang="en-US" sz="2400" dirty="0" err="1" smtClean="0">
                <a:solidFill>
                  <a:schemeClr val="bg1"/>
                </a:solidFill>
              </a:rPr>
              <a:t>misurare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altre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variabili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quando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clinicamente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indicato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es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Gittata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cardiaca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trasmissione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neuromuscolare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2048" y="6525344"/>
            <a:ext cx="824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College of Intensive Care Medicine of Australia and New Zealand  MINIMUM STANDARDS FOR INTENSIVE CARE UNITS  2011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379" r="11116" b="14936"/>
          <a:stretch>
            <a:fillRect/>
          </a:stretch>
        </p:blipFill>
        <p:spPr bwMode="auto">
          <a:xfrm>
            <a:off x="323528" y="-1"/>
            <a:ext cx="8496944" cy="64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3528" y="6433591"/>
            <a:ext cx="3171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</a:rPr>
              <a:t>Brochard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400" i="1" dirty="0" err="1" smtClean="0">
                <a:solidFill>
                  <a:schemeClr val="tx2">
                    <a:lumMod val="75000"/>
                  </a:schemeClr>
                </a:solidFill>
              </a:rPr>
              <a:t>et</a:t>
            </a:r>
            <a:r>
              <a:rPr lang="it-IT" sz="1400" i="1" dirty="0" smtClean="0">
                <a:solidFill>
                  <a:schemeClr val="tx2">
                    <a:lumMod val="75000"/>
                  </a:schemeClr>
                </a:solidFill>
              </a:rPr>
              <a:t> al. </a:t>
            </a:r>
            <a:r>
              <a:rPr lang="it-IT" sz="1400" i="1" dirty="0" err="1" smtClean="0">
                <a:solidFill>
                  <a:schemeClr val="tx2">
                    <a:lumMod val="75000"/>
                  </a:schemeClr>
                </a:solidFill>
              </a:rPr>
              <a:t>Critical</a:t>
            </a:r>
            <a:r>
              <a:rPr lang="it-IT" sz="1400" i="1" dirty="0" smtClean="0">
                <a:solidFill>
                  <a:schemeClr val="tx2">
                    <a:lumMod val="75000"/>
                  </a:schemeClr>
                </a:solidFill>
              </a:rPr>
              <a:t> Care 2012, </a:t>
            </a:r>
            <a:r>
              <a:rPr lang="it-IT" sz="1400" b="1" i="1" dirty="0" smtClean="0">
                <a:solidFill>
                  <a:schemeClr val="tx2">
                    <a:lumMod val="75000"/>
                  </a:schemeClr>
                </a:solidFill>
              </a:rPr>
              <a:t>16:219</a:t>
            </a:r>
            <a:endParaRPr lang="it-IT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PULSOSSIMETRIA (1)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908720"/>
            <a:ext cx="9108504" cy="2808312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Principio </a:t>
            </a:r>
            <a:r>
              <a:rPr lang="en-US" sz="2400" dirty="0" err="1" smtClean="0">
                <a:solidFill>
                  <a:schemeClr val="bg1"/>
                </a:solidFill>
              </a:rPr>
              <a:t>basato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caratteristiche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assorbimento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della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luce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rossa</a:t>
            </a:r>
            <a:r>
              <a:rPr lang="en-US" sz="2400" dirty="0" smtClean="0">
                <a:solidFill>
                  <a:schemeClr val="bg1"/>
                </a:solidFill>
              </a:rPr>
              <a:t> (R) e </a:t>
            </a:r>
            <a:r>
              <a:rPr lang="en-US" sz="2400" dirty="0" err="1" smtClean="0">
                <a:solidFill>
                  <a:schemeClr val="bg1"/>
                </a:solidFill>
              </a:rPr>
              <a:t>infrarossa</a:t>
            </a:r>
            <a:r>
              <a:rPr lang="en-US" sz="2400" dirty="0" smtClean="0">
                <a:solidFill>
                  <a:schemeClr val="bg1"/>
                </a:solidFill>
              </a:rPr>
              <a:t> (IR) </a:t>
            </a:r>
            <a:r>
              <a:rPr lang="en-US" sz="2400" dirty="0" err="1" smtClean="0">
                <a:solidFill>
                  <a:schemeClr val="bg1"/>
                </a:solidFill>
              </a:rPr>
              <a:t>da</a:t>
            </a:r>
            <a:r>
              <a:rPr lang="en-US" sz="2400" dirty="0" smtClean="0">
                <a:solidFill>
                  <a:schemeClr val="bg1"/>
                </a:solidFill>
              </a:rPr>
              <a:t> parte </a:t>
            </a:r>
            <a:r>
              <a:rPr lang="en-US" sz="2400" dirty="0" err="1" smtClean="0">
                <a:solidFill>
                  <a:schemeClr val="bg1"/>
                </a:solidFill>
              </a:rPr>
              <a:t>della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Hb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ossigenata</a:t>
            </a:r>
            <a:r>
              <a:rPr lang="en-US" sz="2400" dirty="0" smtClean="0">
                <a:solidFill>
                  <a:schemeClr val="bg1"/>
                </a:solidFill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</a:rPr>
              <a:t>deossigenata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LED a </a:t>
            </a:r>
            <a:r>
              <a:rPr lang="en-US" sz="2400" dirty="0" err="1" smtClean="0">
                <a:solidFill>
                  <a:schemeClr val="bg1"/>
                </a:solidFill>
              </a:rPr>
              <a:t>luce</a:t>
            </a:r>
            <a:r>
              <a:rPr lang="en-US" sz="2400" dirty="0" smtClean="0">
                <a:solidFill>
                  <a:schemeClr val="bg1"/>
                </a:solidFill>
              </a:rPr>
              <a:t> R e IR </a:t>
            </a:r>
            <a:r>
              <a:rPr lang="en-US" sz="2400" dirty="0" err="1" smtClean="0">
                <a:solidFill>
                  <a:schemeClr val="bg1"/>
                </a:solidFill>
              </a:rPr>
              <a:t>posizionati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corporeo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relativamente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traslucido</a:t>
            </a:r>
            <a:r>
              <a:rPr lang="en-US" sz="2400" dirty="0" smtClean="0">
                <a:solidFill>
                  <a:schemeClr val="bg1"/>
                </a:solidFill>
              </a:rPr>
              <a:t> e con </a:t>
            </a:r>
            <a:r>
              <a:rPr lang="en-US" sz="2400" dirty="0" err="1" smtClean="0">
                <a:solidFill>
                  <a:schemeClr val="bg1"/>
                </a:solidFill>
              </a:rPr>
              <a:t>buon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flusso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ematico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dita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della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alluce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orecchio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</a:rPr>
              <a:t>emmettono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segnale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luminoso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viene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captato</a:t>
            </a:r>
            <a:r>
              <a:rPr lang="en-US" sz="2400" dirty="0" smtClean="0">
                <a:solidFill>
                  <a:schemeClr val="bg1"/>
                </a:solidFill>
              </a:rPr>
              <a:t> da un </a:t>
            </a:r>
            <a:r>
              <a:rPr lang="en-US" sz="2400" dirty="0" err="1" smtClean="0">
                <a:solidFill>
                  <a:schemeClr val="bg1"/>
                </a:solidFill>
              </a:rPr>
              <a:t>sensore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analizzato</a:t>
            </a:r>
            <a:r>
              <a:rPr lang="en-US" sz="2400" dirty="0" smtClean="0">
                <a:solidFill>
                  <a:schemeClr val="bg1"/>
                </a:solidFill>
              </a:rPr>
              <a:t>. Il </a:t>
            </a:r>
            <a:r>
              <a:rPr lang="en-US" sz="2400" dirty="0" err="1" smtClean="0">
                <a:solidFill>
                  <a:schemeClr val="bg1"/>
                </a:solidFill>
              </a:rPr>
              <a:t>rapporto</a:t>
            </a:r>
            <a:r>
              <a:rPr lang="en-US" sz="2400" dirty="0" smtClean="0">
                <a:solidFill>
                  <a:schemeClr val="bg1"/>
                </a:solidFill>
              </a:rPr>
              <a:t> R/IR </a:t>
            </a:r>
            <a:r>
              <a:rPr lang="en-US" sz="2400" dirty="0" err="1" smtClean="0">
                <a:solidFill>
                  <a:schemeClr val="bg1"/>
                </a:solidFill>
              </a:rPr>
              <a:t>viene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convertito</a:t>
            </a:r>
            <a:r>
              <a:rPr lang="en-US" sz="2400" dirty="0" smtClean="0">
                <a:solidFill>
                  <a:schemeClr val="bg1"/>
                </a:solidFill>
              </a:rPr>
              <a:t> in SpO2 </a:t>
            </a:r>
            <a:r>
              <a:rPr lang="en-US" sz="2400" dirty="0" err="1" smtClean="0">
                <a:solidFill>
                  <a:schemeClr val="bg1"/>
                </a:solidFill>
              </a:rPr>
              <a:t>sulla</a:t>
            </a:r>
            <a:r>
              <a:rPr lang="en-US" sz="2400" dirty="0" smtClean="0">
                <a:solidFill>
                  <a:schemeClr val="bg1"/>
                </a:solidFill>
              </a:rPr>
              <a:t> base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formule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matematiche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40863" r="36513" b="24081"/>
          <a:stretch>
            <a:fillRect/>
          </a:stretch>
        </p:blipFill>
        <p:spPr bwMode="auto">
          <a:xfrm>
            <a:off x="5292080" y="3501008"/>
            <a:ext cx="3399522" cy="332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2775" t="36290" r="32969" b="30940"/>
          <a:stretch>
            <a:fillRect/>
          </a:stretch>
        </p:blipFill>
        <p:spPr bwMode="auto">
          <a:xfrm>
            <a:off x="1024542" y="3820841"/>
            <a:ext cx="3259426" cy="24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PULSOSSIMETRIA (2)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124744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Generalmente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accurata</a:t>
            </a:r>
            <a:r>
              <a:rPr lang="en-US" sz="3200" dirty="0" smtClean="0">
                <a:solidFill>
                  <a:schemeClr val="bg1"/>
                </a:solidFill>
              </a:rPr>
              <a:t> (±4%) per SpO2 &gt;90% con </a:t>
            </a:r>
            <a:r>
              <a:rPr lang="en-US" sz="3200" dirty="0" err="1" smtClean="0">
                <a:solidFill>
                  <a:schemeClr val="bg1"/>
                </a:solidFill>
              </a:rPr>
              <a:t>margine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errore</a:t>
            </a:r>
            <a:r>
              <a:rPr lang="en-US" sz="3200" dirty="0" smtClean="0">
                <a:solidFill>
                  <a:schemeClr val="bg1"/>
                </a:solidFill>
              </a:rPr>
              <a:t> &lt;1%. </a:t>
            </a:r>
            <a:r>
              <a:rPr lang="en-US" sz="3200" dirty="0" err="1" smtClean="0">
                <a:solidFill>
                  <a:schemeClr val="bg1"/>
                </a:solidFill>
              </a:rPr>
              <a:t>Poco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accurata</a:t>
            </a:r>
            <a:r>
              <a:rPr lang="en-US" sz="3200" dirty="0" smtClean="0">
                <a:solidFill>
                  <a:schemeClr val="bg1"/>
                </a:solidFill>
              </a:rPr>
              <a:t> in </a:t>
            </a:r>
            <a:r>
              <a:rPr lang="en-US" sz="3200" dirty="0" err="1" smtClean="0">
                <a:solidFill>
                  <a:schemeClr val="bg1"/>
                </a:solidFill>
              </a:rPr>
              <a:t>condizioni</a:t>
            </a:r>
            <a:r>
              <a:rPr lang="en-US" sz="3200" dirty="0" smtClean="0">
                <a:solidFill>
                  <a:schemeClr val="bg1"/>
                </a:solidFill>
              </a:rPr>
              <a:t> di </a:t>
            </a:r>
            <a:r>
              <a:rPr lang="en-US" sz="3200" dirty="0" err="1" smtClean="0">
                <a:solidFill>
                  <a:schemeClr val="bg1"/>
                </a:solidFill>
              </a:rPr>
              <a:t>iperossigenazione</a:t>
            </a:r>
            <a:r>
              <a:rPr lang="en-US" sz="3200" dirty="0" smtClean="0">
                <a:solidFill>
                  <a:schemeClr val="bg1"/>
                </a:solidFill>
              </a:rPr>
              <a:t> o grave </a:t>
            </a:r>
            <a:r>
              <a:rPr lang="en-US" sz="3200" dirty="0" err="1" smtClean="0">
                <a:solidFill>
                  <a:schemeClr val="bg1"/>
                </a:solidFill>
              </a:rPr>
              <a:t>ipossiemia</a:t>
            </a:r>
            <a:r>
              <a:rPr lang="en-US" sz="3200" dirty="0" smtClean="0">
                <a:solidFill>
                  <a:schemeClr val="bg1"/>
                </a:solidFill>
              </a:rPr>
              <a:t> (SpO2 &lt;80%)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Non distingue </a:t>
            </a:r>
            <a:r>
              <a:rPr lang="en-US" sz="3200" dirty="0" err="1" smtClean="0">
                <a:solidFill>
                  <a:schemeClr val="bg1"/>
                </a:solidFill>
              </a:rPr>
              <a:t>tra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normale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Hb</a:t>
            </a:r>
            <a:r>
              <a:rPr lang="en-US" sz="3200" dirty="0" smtClean="0">
                <a:solidFill>
                  <a:schemeClr val="bg1"/>
                </a:solidFill>
              </a:rPr>
              <a:t> e meta-</a:t>
            </a:r>
            <a:r>
              <a:rPr lang="en-US" sz="3200" dirty="0" err="1" smtClean="0">
                <a:solidFill>
                  <a:schemeClr val="bg1"/>
                </a:solidFill>
              </a:rPr>
              <a:t>Hb</a:t>
            </a:r>
            <a:r>
              <a:rPr lang="en-US" sz="3200" dirty="0" smtClean="0">
                <a:solidFill>
                  <a:schemeClr val="bg1"/>
                </a:solidFill>
              </a:rPr>
              <a:t> e CO-</a:t>
            </a:r>
            <a:r>
              <a:rPr lang="en-US" sz="3200" dirty="0" err="1" smtClean="0">
                <a:solidFill>
                  <a:schemeClr val="bg1"/>
                </a:solidFill>
              </a:rPr>
              <a:t>Hb</a:t>
            </a:r>
            <a:endParaRPr lang="it-IT" sz="3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Deterioramento</a:t>
            </a:r>
            <a:r>
              <a:rPr lang="en-US" sz="3200" dirty="0" smtClean="0">
                <a:solidFill>
                  <a:schemeClr val="bg1"/>
                </a:solidFill>
              </a:rPr>
              <a:t> del </a:t>
            </a:r>
            <a:r>
              <a:rPr lang="en-US" sz="3200" dirty="0" err="1" smtClean="0">
                <a:solidFill>
                  <a:schemeClr val="bg1"/>
                </a:solidFill>
              </a:rPr>
              <a:t>segnale</a:t>
            </a:r>
            <a:r>
              <a:rPr lang="en-US" sz="3200" dirty="0" smtClean="0">
                <a:solidFill>
                  <a:schemeClr val="bg1"/>
                </a:solidFill>
              </a:rPr>
              <a:t> in </a:t>
            </a:r>
            <a:r>
              <a:rPr lang="en-US" sz="3200" dirty="0" err="1" smtClean="0">
                <a:solidFill>
                  <a:schemeClr val="bg1"/>
                </a:solidFill>
              </a:rPr>
              <a:t>caso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ridotta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temperatura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corporea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riscaldamento</a:t>
            </a:r>
            <a:r>
              <a:rPr lang="en-US" sz="3200" dirty="0" smtClean="0">
                <a:solidFill>
                  <a:schemeClr val="bg1"/>
                </a:solidFill>
              </a:rPr>
              <a:t>) e </a:t>
            </a:r>
            <a:r>
              <a:rPr lang="en-US" sz="3200" dirty="0" err="1" smtClean="0">
                <a:solidFill>
                  <a:schemeClr val="bg1"/>
                </a:solidFill>
              </a:rPr>
              <a:t>bassa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perfusione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Possibile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sottostima</a:t>
            </a:r>
            <a:r>
              <a:rPr lang="en-US" sz="3200" dirty="0" smtClean="0">
                <a:solidFill>
                  <a:schemeClr val="bg1"/>
                </a:solidFill>
              </a:rPr>
              <a:t> in </a:t>
            </a:r>
            <a:r>
              <a:rPr lang="en-US" sz="3200" dirty="0" err="1" smtClean="0">
                <a:solidFill>
                  <a:schemeClr val="bg1"/>
                </a:solidFill>
              </a:rPr>
              <a:t>pz</a:t>
            </a:r>
            <a:r>
              <a:rPr lang="en-US" sz="3200" dirty="0" smtClean="0">
                <a:solidFill>
                  <a:schemeClr val="bg1"/>
                </a:solidFill>
              </a:rPr>
              <a:t> con </a:t>
            </a:r>
            <a:r>
              <a:rPr lang="en-US" sz="3200" dirty="0" err="1" smtClean="0">
                <a:solidFill>
                  <a:schemeClr val="bg1"/>
                </a:solidFill>
              </a:rPr>
              <a:t>pelle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scura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Smalto</a:t>
            </a:r>
            <a:r>
              <a:rPr lang="en-US" sz="3200" dirty="0" smtClean="0">
                <a:solidFill>
                  <a:schemeClr val="bg1"/>
                </a:solidFill>
              </a:rPr>
              <a:t> per </a:t>
            </a:r>
            <a:r>
              <a:rPr lang="en-US" sz="3200" dirty="0" err="1" smtClean="0">
                <a:solidFill>
                  <a:schemeClr val="bg1"/>
                </a:solidFill>
              </a:rPr>
              <a:t>unghie</a:t>
            </a:r>
            <a:r>
              <a:rPr lang="en-US" sz="3200" dirty="0" smtClean="0">
                <a:solidFill>
                  <a:schemeClr val="bg1"/>
                </a:solidFill>
              </a:rPr>
              <a:t> ha </a:t>
            </a:r>
            <a:r>
              <a:rPr lang="en-US" sz="3200" dirty="0" err="1" smtClean="0">
                <a:solidFill>
                  <a:schemeClr val="bg1"/>
                </a:solidFill>
              </a:rPr>
              <a:t>effetto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marginale</a:t>
            </a:r>
            <a:r>
              <a:rPr lang="en-US" sz="3200" dirty="0" smtClean="0">
                <a:solidFill>
                  <a:schemeClr val="bg1"/>
                </a:solidFill>
              </a:rPr>
              <a:t> (circa 2%)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Comuni</a:t>
            </a:r>
            <a:r>
              <a:rPr lang="en-US" sz="3200" dirty="0" smtClean="0">
                <a:solidFill>
                  <a:schemeClr val="bg1"/>
                </a:solidFill>
              </a:rPr>
              <a:t> I </a:t>
            </a:r>
            <a:r>
              <a:rPr lang="en-US" sz="3200" dirty="0" err="1" smtClean="0">
                <a:solidFill>
                  <a:schemeClr val="bg1"/>
                </a:solidFill>
              </a:rPr>
              <a:t>falsi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allarmi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artefatti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movimento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sposizoinamento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rumore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fondo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PULSOSSIMETRIA (3)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29432" r="31197" b="23319"/>
          <a:stretch>
            <a:fillRect/>
          </a:stretch>
        </p:blipFill>
        <p:spPr bwMode="auto">
          <a:xfrm>
            <a:off x="899592" y="764704"/>
            <a:ext cx="741682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PULSOSSIMETRIA (4)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692696"/>
            <a:ext cx="8892480" cy="403244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Valori normali &gt;96%.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Lieve ipossiemia tra il 93 e 95% (EGA consigliabile)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Verosimile insufficienza respiratoria tra 90 e 92% (EGA raccomandato)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Insufficienza respiratoria &lt;90% (EGA obbligatorio)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Rapporto</a:t>
            </a:r>
            <a:r>
              <a:rPr lang="en-US" dirty="0" smtClean="0">
                <a:solidFill>
                  <a:schemeClr val="bg1"/>
                </a:solidFill>
              </a:rPr>
              <a:t> SpO2/FiO2: </a:t>
            </a:r>
            <a:r>
              <a:rPr lang="en-US" dirty="0" err="1" smtClean="0">
                <a:solidFill>
                  <a:schemeClr val="bg1"/>
                </a:solidFill>
              </a:rPr>
              <a:t>possibile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surrogato</a:t>
            </a:r>
            <a:r>
              <a:rPr lang="en-US" dirty="0" smtClean="0">
                <a:solidFill>
                  <a:schemeClr val="bg1"/>
                </a:solidFill>
              </a:rPr>
              <a:t> del PaO2/FiO2 per screening </a:t>
            </a:r>
            <a:r>
              <a:rPr lang="en-US" dirty="0" err="1" smtClean="0">
                <a:solidFill>
                  <a:schemeClr val="bg1"/>
                </a:solidFill>
              </a:rPr>
              <a:t>pz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ipossiemici</a:t>
            </a:r>
            <a:r>
              <a:rPr lang="en-US" dirty="0" smtClean="0">
                <a:solidFill>
                  <a:schemeClr val="bg1"/>
                </a:solidFill>
              </a:rPr>
              <a:t> (SpO2/FiO2 &lt;315 </a:t>
            </a:r>
            <a:r>
              <a:rPr lang="en-US" dirty="0" err="1" smtClean="0">
                <a:solidFill>
                  <a:schemeClr val="bg1"/>
                </a:solidFill>
              </a:rPr>
              <a:t>correla</a:t>
            </a:r>
            <a:r>
              <a:rPr lang="en-US" dirty="0" smtClean="0">
                <a:solidFill>
                  <a:schemeClr val="bg1"/>
                </a:solidFill>
              </a:rPr>
              <a:t> con PaO2/FiO2 &lt;300) sec studio di Kigali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4621" r="45055" b="27574"/>
          <a:stretch/>
        </p:blipFill>
        <p:spPr bwMode="auto">
          <a:xfrm>
            <a:off x="1259632" y="-1"/>
            <a:ext cx="6847632" cy="68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smtClean="0">
                <a:solidFill>
                  <a:srgbClr val="FFFF00"/>
                </a:solidFill>
              </a:rPr>
              <a:t>EMOGASANALISI (1)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909" t="39586" r="36513" b="36789"/>
          <a:stretch>
            <a:fillRect/>
          </a:stretch>
        </p:blipFill>
        <p:spPr bwMode="auto">
          <a:xfrm>
            <a:off x="1" y="3933056"/>
            <a:ext cx="363589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071992" cy="2664296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Fondamentale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informazioni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scambi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gassosi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equilibrio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acido</a:t>
            </a:r>
            <a:r>
              <a:rPr lang="en-US" sz="2800" dirty="0" smtClean="0">
                <a:solidFill>
                  <a:schemeClr val="bg1"/>
                </a:solidFill>
              </a:rPr>
              <a:t>-base.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Basato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sull’interazione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elettrochimica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 gas </a:t>
            </a:r>
            <a:r>
              <a:rPr lang="en-US" sz="2800" dirty="0" err="1" smtClean="0">
                <a:solidFill>
                  <a:schemeClr val="bg1"/>
                </a:solidFill>
              </a:rPr>
              <a:t>respiratori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elettrodi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contenenti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particolari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metalli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Parametri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misurati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r>
              <a:rPr lang="en-US" sz="2800" dirty="0" smtClean="0">
                <a:solidFill>
                  <a:schemeClr val="bg1"/>
                </a:solidFill>
              </a:rPr>
              <a:t>	pH 7.35-7.45 - pCO2 35-45 mmHg - pO2 80-100 mmHg - SaO2 96-100%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</a:rPr>
              <a:t>Parametri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calcolati</a:t>
            </a:r>
            <a:r>
              <a:rPr lang="en-US" sz="2800" b="1" dirty="0" smtClean="0">
                <a:solidFill>
                  <a:schemeClr val="tx1"/>
                </a:solidFill>
              </a:rPr>
              <a:t>:	</a:t>
            </a:r>
            <a:r>
              <a:rPr lang="en-US" sz="2800" b="1" dirty="0" smtClean="0">
                <a:solidFill>
                  <a:schemeClr val="bg1"/>
                </a:solidFill>
              </a:rPr>
              <a:t>HC</a:t>
            </a:r>
            <a:r>
              <a:rPr lang="en-US" sz="2800" dirty="0" smtClean="0">
                <a:solidFill>
                  <a:schemeClr val="bg1"/>
                </a:solidFill>
              </a:rPr>
              <a:t>O3- 22-26 </a:t>
            </a:r>
            <a:r>
              <a:rPr lang="en-US" sz="2800" dirty="0" err="1" smtClean="0">
                <a:solidFill>
                  <a:schemeClr val="bg1"/>
                </a:solidFill>
              </a:rPr>
              <a:t>mmol</a:t>
            </a:r>
            <a:r>
              <a:rPr lang="en-US" sz="2800" dirty="0" smtClean="0">
                <a:solidFill>
                  <a:schemeClr val="bg1"/>
                </a:solidFill>
              </a:rPr>
              <a:t>/l - BE ±2 </a:t>
            </a:r>
            <a:r>
              <a:rPr lang="en-US" sz="2800" dirty="0" err="1" smtClean="0">
                <a:solidFill>
                  <a:schemeClr val="bg1"/>
                </a:solidFill>
              </a:rPr>
              <a:t>mmol</a:t>
            </a:r>
            <a:r>
              <a:rPr lang="en-US" sz="2800" dirty="0" smtClean="0">
                <a:solidFill>
                  <a:schemeClr val="bg1"/>
                </a:solidFill>
              </a:rPr>
              <a:t>/l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EMOGASANALISI (2)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1224136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PaO2 </a:t>
            </a:r>
            <a:r>
              <a:rPr lang="en-US" sz="2800" dirty="0" err="1" smtClean="0">
                <a:solidFill>
                  <a:schemeClr val="bg1"/>
                </a:solidFill>
              </a:rPr>
              <a:t>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riduce</a:t>
            </a:r>
            <a:r>
              <a:rPr lang="en-US" sz="2800" dirty="0" smtClean="0">
                <a:solidFill>
                  <a:schemeClr val="bg1"/>
                </a:solidFill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</a:rPr>
              <a:t>l’età</a:t>
            </a:r>
            <a:r>
              <a:rPr lang="en-US" sz="2800" dirty="0" smtClean="0">
                <a:solidFill>
                  <a:schemeClr val="bg1"/>
                </a:solidFill>
              </a:rPr>
              <a:t>: 109-(0.43x </a:t>
            </a:r>
            <a:r>
              <a:rPr lang="en-US" sz="2800" dirty="0" err="1" smtClean="0">
                <a:solidFill>
                  <a:schemeClr val="bg1"/>
                </a:solidFill>
              </a:rPr>
              <a:t>età</a:t>
            </a:r>
            <a:r>
              <a:rPr lang="en-US" sz="2800" dirty="0" smtClean="0">
                <a:solidFill>
                  <a:schemeClr val="bg1"/>
                </a:solidFill>
              </a:rPr>
              <a:t>) = paO2 </a:t>
            </a:r>
            <a:r>
              <a:rPr lang="en-US" sz="2800" dirty="0" err="1" smtClean="0">
                <a:solidFill>
                  <a:schemeClr val="bg1"/>
                </a:solidFill>
              </a:rPr>
              <a:t>corretta</a:t>
            </a:r>
            <a:r>
              <a:rPr lang="en-US" sz="2800" dirty="0" smtClean="0">
                <a:solidFill>
                  <a:schemeClr val="bg1"/>
                </a:solidFill>
              </a:rPr>
              <a:t> per </a:t>
            </a:r>
            <a:r>
              <a:rPr lang="en-US" sz="2800" dirty="0" err="1" smtClean="0">
                <a:solidFill>
                  <a:schemeClr val="bg1"/>
                </a:solidFill>
              </a:rPr>
              <a:t>età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437" t="41062" r="36804" b="25716"/>
          <a:stretch>
            <a:fillRect/>
          </a:stretch>
        </p:blipFill>
        <p:spPr bwMode="auto">
          <a:xfrm>
            <a:off x="1979712" y="1774348"/>
            <a:ext cx="5112568" cy="489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5796136" y="3284984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EMOGASANALISI (3)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688632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Rapporto</a:t>
            </a:r>
            <a:r>
              <a:rPr lang="en-US" sz="2800" b="1" dirty="0" smtClean="0">
                <a:solidFill>
                  <a:schemeClr val="bg1"/>
                </a:solidFill>
              </a:rPr>
              <a:t> PaO2/FiO2: </a:t>
            </a:r>
            <a:r>
              <a:rPr lang="en-US" sz="2800" dirty="0" err="1" smtClean="0">
                <a:solidFill>
                  <a:schemeClr val="bg1"/>
                </a:solidFill>
              </a:rPr>
              <a:t>valuta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gravità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dell’insufficienza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respiratoria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acuta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ipossiemica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Normale</a:t>
            </a:r>
            <a:r>
              <a:rPr lang="en-US" sz="2800" dirty="0" smtClean="0">
                <a:solidFill>
                  <a:schemeClr val="bg1"/>
                </a:solidFill>
              </a:rPr>
              <a:t> &gt;350, </a:t>
            </a:r>
            <a:r>
              <a:rPr lang="en-US" sz="2800" dirty="0" err="1" smtClean="0">
                <a:solidFill>
                  <a:schemeClr val="bg1"/>
                </a:solidFill>
              </a:rPr>
              <a:t>gravità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crescente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</a:t>
            </a:r>
            <a:r>
              <a:rPr lang="en-US" sz="2800" dirty="0" smtClean="0">
                <a:solidFill>
                  <a:schemeClr val="bg1"/>
                </a:solidFill>
              </a:rPr>
              <a:t> PaO2/FiO2 &lt;300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Indicativo</a:t>
            </a:r>
            <a:r>
              <a:rPr lang="en-US" sz="2800" dirty="0" smtClean="0">
                <a:solidFill>
                  <a:schemeClr val="bg1"/>
                </a:solidFill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</a:rPr>
              <a:t>gravità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della</a:t>
            </a:r>
            <a:r>
              <a:rPr lang="en-US" sz="2800" dirty="0" smtClean="0">
                <a:solidFill>
                  <a:schemeClr val="bg1"/>
                </a:solidFill>
              </a:rPr>
              <a:t> “Lung Failure” e </a:t>
            </a:r>
            <a:r>
              <a:rPr lang="en-US" sz="2800" dirty="0" err="1" smtClean="0">
                <a:solidFill>
                  <a:schemeClr val="bg1"/>
                </a:solidFill>
              </a:rPr>
              <a:t>della</a:t>
            </a:r>
            <a:r>
              <a:rPr lang="en-US" sz="2800" dirty="0" smtClean="0">
                <a:solidFill>
                  <a:schemeClr val="bg1"/>
                </a:solidFill>
              </a:rPr>
              <a:t> quota di shunt </a:t>
            </a:r>
            <a:r>
              <a:rPr lang="en-US" sz="2800" dirty="0" err="1" smtClean="0">
                <a:solidFill>
                  <a:schemeClr val="bg1"/>
                </a:solidFill>
              </a:rPr>
              <a:t>intrapolmonare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G</a:t>
            </a:r>
            <a:r>
              <a:rPr lang="en-US" sz="2800" b="1" dirty="0" err="1" smtClean="0">
                <a:solidFill>
                  <a:schemeClr val="bg1"/>
                </a:solidFill>
              </a:rPr>
              <a:t>radiente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alveolo-arterioso</a:t>
            </a:r>
            <a:r>
              <a:rPr lang="en-US" sz="2800" b="1" dirty="0" smtClean="0">
                <a:solidFill>
                  <a:schemeClr val="bg1"/>
                </a:solidFill>
              </a:rPr>
              <a:t> di O2 (A-aO2): </a:t>
            </a:r>
            <a:r>
              <a:rPr lang="en-US" sz="2800" dirty="0" err="1" smtClean="0">
                <a:solidFill>
                  <a:schemeClr val="bg1"/>
                </a:solidFill>
              </a:rPr>
              <a:t>differenza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tra</a:t>
            </a:r>
            <a:r>
              <a:rPr lang="en-US" sz="2800" dirty="0" smtClean="0">
                <a:solidFill>
                  <a:schemeClr val="bg1"/>
                </a:solidFill>
              </a:rPr>
              <a:t> pO2 </a:t>
            </a:r>
            <a:r>
              <a:rPr lang="en-US" sz="2800" dirty="0" err="1" smtClean="0">
                <a:solidFill>
                  <a:schemeClr val="bg1"/>
                </a:solidFill>
              </a:rPr>
              <a:t>Alveolare</a:t>
            </a:r>
            <a:r>
              <a:rPr lang="en-US" sz="2800" dirty="0" smtClean="0">
                <a:solidFill>
                  <a:schemeClr val="bg1"/>
                </a:solidFill>
              </a:rPr>
              <a:t> e pO2 </a:t>
            </a:r>
            <a:r>
              <a:rPr lang="en-US" sz="2800" dirty="0" err="1" smtClean="0">
                <a:solidFill>
                  <a:schemeClr val="bg1"/>
                </a:solidFill>
              </a:rPr>
              <a:t>arteriosa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valori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normali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nel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giovane</a:t>
            </a:r>
            <a:r>
              <a:rPr lang="en-US" sz="2800" dirty="0" smtClean="0">
                <a:solidFill>
                  <a:schemeClr val="bg1"/>
                </a:solidFill>
              </a:rPr>
              <a:t> 5-10 mmHg </a:t>
            </a:r>
            <a:r>
              <a:rPr lang="en-US" sz="2800" dirty="0" err="1" smtClean="0">
                <a:solidFill>
                  <a:schemeClr val="bg1"/>
                </a:solidFill>
              </a:rPr>
              <a:t>oppure</a:t>
            </a:r>
            <a:r>
              <a:rPr lang="en-US" sz="2800" dirty="0" smtClean="0">
                <a:solidFill>
                  <a:schemeClr val="bg1"/>
                </a:solidFill>
              </a:rPr>
              <a:t> &lt; di (</a:t>
            </a:r>
            <a:r>
              <a:rPr lang="en-US" sz="2800" dirty="0" err="1" smtClean="0">
                <a:solidFill>
                  <a:schemeClr val="bg1"/>
                </a:solidFill>
              </a:rPr>
              <a:t>età</a:t>
            </a:r>
            <a:r>
              <a:rPr lang="en-US" sz="2800" dirty="0" smtClean="0">
                <a:solidFill>
                  <a:schemeClr val="bg1"/>
                </a:solidFill>
              </a:rPr>
              <a:t>/4)+4.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Formula: [150 – (1.25x paCO2)] – paO2 (a </a:t>
            </a:r>
            <a:r>
              <a:rPr lang="en-US" sz="2800" dirty="0" err="1" smtClean="0">
                <a:solidFill>
                  <a:schemeClr val="bg1"/>
                </a:solidFill>
              </a:rPr>
              <a:t>livello</a:t>
            </a:r>
            <a:r>
              <a:rPr lang="en-US" sz="2800" dirty="0" smtClean="0">
                <a:solidFill>
                  <a:schemeClr val="bg1"/>
                </a:solidFill>
              </a:rPr>
              <a:t> del mare)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Valori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aumentati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indicano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problema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intrapolmonare</a:t>
            </a:r>
            <a:r>
              <a:rPr lang="en-US" sz="2800" dirty="0" smtClean="0">
                <a:solidFill>
                  <a:schemeClr val="bg1"/>
                </a:solidFill>
              </a:rPr>
              <a:t> (deficit </a:t>
            </a:r>
            <a:r>
              <a:rPr lang="en-US" sz="2800" dirty="0" err="1" smtClean="0">
                <a:solidFill>
                  <a:schemeClr val="bg1"/>
                </a:solidFill>
              </a:rPr>
              <a:t>diffusione</a:t>
            </a:r>
            <a:r>
              <a:rPr lang="en-US" sz="2800" dirty="0" smtClean="0">
                <a:solidFill>
                  <a:schemeClr val="bg1"/>
                </a:solidFill>
              </a:rPr>
              <a:t>, mismatch V/Q, shunt)</a:t>
            </a:r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EMOGASANALISI (4)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19485" r="30680" b="15151"/>
          <a:stretch/>
        </p:blipFill>
        <p:spPr bwMode="auto">
          <a:xfrm>
            <a:off x="1691680" y="787701"/>
            <a:ext cx="6156176" cy="60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0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IL MONITORAGGIO DEL MALATO RESPIRATORIO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980728"/>
            <a:ext cx="8856984" cy="4464496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chemeClr val="bg1"/>
                </a:solidFill>
              </a:rPr>
              <a:t>R</a:t>
            </a:r>
            <a:r>
              <a:rPr lang="en-US" sz="3800" dirty="0" err="1" smtClean="0">
                <a:solidFill>
                  <a:schemeClr val="bg1"/>
                </a:solidFill>
              </a:rPr>
              <a:t>ipetute</a:t>
            </a:r>
            <a:r>
              <a:rPr lang="en-US" sz="3800" dirty="0" smtClean="0">
                <a:solidFill>
                  <a:schemeClr val="bg1"/>
                </a:solidFill>
              </a:rPr>
              <a:t> o continue </a:t>
            </a:r>
            <a:r>
              <a:rPr lang="en-US" sz="3800" dirty="0" err="1" smtClean="0">
                <a:solidFill>
                  <a:schemeClr val="bg1"/>
                </a:solidFill>
              </a:rPr>
              <a:t>osservazioni</a:t>
            </a:r>
            <a:r>
              <a:rPr lang="en-US" sz="3800" dirty="0" smtClean="0">
                <a:solidFill>
                  <a:schemeClr val="bg1"/>
                </a:solidFill>
              </a:rPr>
              <a:t> o </a:t>
            </a:r>
            <a:r>
              <a:rPr lang="en-US" sz="3800" dirty="0" err="1" smtClean="0">
                <a:solidFill>
                  <a:schemeClr val="bg1"/>
                </a:solidFill>
              </a:rPr>
              <a:t>misurazioni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delle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funzioni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fisiologiche</a:t>
            </a:r>
            <a:r>
              <a:rPr lang="en-US" sz="3800" dirty="0" smtClean="0">
                <a:solidFill>
                  <a:schemeClr val="bg1"/>
                </a:solidFill>
              </a:rPr>
              <a:t> del </a:t>
            </a:r>
            <a:r>
              <a:rPr lang="en-US" sz="3800" dirty="0" err="1" smtClean="0">
                <a:solidFill>
                  <a:schemeClr val="bg1"/>
                </a:solidFill>
              </a:rPr>
              <a:t>paziente</a:t>
            </a:r>
            <a:r>
              <a:rPr lang="en-US" sz="3800" dirty="0" smtClean="0">
                <a:solidFill>
                  <a:schemeClr val="bg1"/>
                </a:solidFill>
              </a:rPr>
              <a:t> e del </a:t>
            </a:r>
            <a:r>
              <a:rPr lang="en-US" sz="3800" dirty="0" err="1" smtClean="0">
                <a:solidFill>
                  <a:schemeClr val="bg1"/>
                </a:solidFill>
              </a:rPr>
              <a:t>funzionamento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della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strumentazione</a:t>
            </a:r>
            <a:r>
              <a:rPr lang="en-US" sz="3800" dirty="0" smtClean="0">
                <a:solidFill>
                  <a:schemeClr val="bg1"/>
                </a:solidFill>
              </a:rPr>
              <a:t> di </a:t>
            </a:r>
            <a:r>
              <a:rPr lang="en-US" sz="3800" dirty="0" err="1" smtClean="0">
                <a:solidFill>
                  <a:schemeClr val="bg1"/>
                </a:solidFill>
              </a:rPr>
              <a:t>supporto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alle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funzioni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vitali</a:t>
            </a:r>
            <a:endParaRPr lang="en-US" sz="3800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err="1" smtClean="0">
                <a:solidFill>
                  <a:schemeClr val="bg1"/>
                </a:solidFill>
              </a:rPr>
              <a:t>Finalizzate</a:t>
            </a:r>
            <a:r>
              <a:rPr lang="en-US" sz="3800" dirty="0" smtClean="0">
                <a:solidFill>
                  <a:schemeClr val="bg1"/>
                </a:solidFill>
              </a:rPr>
              <a:t> a </a:t>
            </a:r>
            <a:r>
              <a:rPr lang="en-US" sz="3800" dirty="0" err="1" smtClean="0">
                <a:solidFill>
                  <a:schemeClr val="bg1"/>
                </a:solidFill>
              </a:rPr>
              <a:t>guidare</a:t>
            </a:r>
            <a:r>
              <a:rPr lang="en-US" sz="3800" dirty="0" smtClean="0">
                <a:solidFill>
                  <a:schemeClr val="bg1"/>
                </a:solidFill>
              </a:rPr>
              <a:t> le </a:t>
            </a:r>
            <a:r>
              <a:rPr lang="en-US" sz="3800" dirty="0" err="1" smtClean="0">
                <a:solidFill>
                  <a:schemeClr val="bg1"/>
                </a:solidFill>
              </a:rPr>
              <a:t>decisioni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su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interventi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terapeutici</a:t>
            </a:r>
            <a:r>
              <a:rPr lang="en-US" sz="3800" dirty="0" smtClean="0">
                <a:solidFill>
                  <a:schemeClr val="bg1"/>
                </a:solidFill>
              </a:rPr>
              <a:t> e </a:t>
            </a:r>
            <a:r>
              <a:rPr lang="en-US" sz="3800" dirty="0" err="1" smtClean="0">
                <a:solidFill>
                  <a:schemeClr val="bg1"/>
                </a:solidFill>
              </a:rPr>
              <a:t>verifica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dell’efficacia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degli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stessi</a:t>
            </a:r>
            <a:endParaRPr lang="en-US" sz="380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6309320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</a:rPr>
              <a:t>Tobin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 MJ –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</a:rPr>
              <a:t>Principles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</a:rPr>
              <a:t>practice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 of Intensive Care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</a:rPr>
              <a:t>Monitoring</a:t>
            </a:r>
            <a:endParaRPr lang="it-IT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EMOGASANALISI (5)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21781" r="21097" b="16477"/>
          <a:stretch/>
        </p:blipFill>
        <p:spPr bwMode="auto">
          <a:xfrm>
            <a:off x="26220" y="836712"/>
            <a:ext cx="908228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EMOGASANALISI (6)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892480" cy="403244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Attualmente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esame</a:t>
            </a:r>
            <a:r>
              <a:rPr lang="en-US" dirty="0" smtClean="0">
                <a:solidFill>
                  <a:schemeClr val="bg1"/>
                </a:solidFill>
              </a:rPr>
              <a:t> “Gold Standard” per </a:t>
            </a:r>
            <a:r>
              <a:rPr lang="en-US" dirty="0" err="1" smtClean="0">
                <a:solidFill>
                  <a:schemeClr val="bg1"/>
                </a:solidFill>
              </a:rPr>
              <a:t>diagnosi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monitoraggio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dell’insufficienza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respiratoria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Svantaggi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fornisce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dirty="0" err="1" smtClean="0">
                <a:solidFill>
                  <a:schemeClr val="bg1"/>
                </a:solidFill>
              </a:rPr>
              <a:t>istantanea</a:t>
            </a:r>
            <a:r>
              <a:rPr lang="en-US" dirty="0" smtClean="0">
                <a:solidFill>
                  <a:schemeClr val="bg1"/>
                </a:solidFill>
              </a:rPr>
              <a:t>” </a:t>
            </a:r>
            <a:r>
              <a:rPr lang="en-US" dirty="0" err="1" smtClean="0">
                <a:solidFill>
                  <a:schemeClr val="bg1"/>
                </a:solidFill>
              </a:rPr>
              <a:t>degli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scambi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 EAB, in continua </a:t>
            </a:r>
            <a:r>
              <a:rPr lang="en-US" dirty="0" err="1" smtClean="0">
                <a:solidFill>
                  <a:schemeClr val="bg1"/>
                </a:solidFill>
              </a:rPr>
              <a:t>variazione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Necessità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prelievi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ripetuti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posizionamento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cannula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arteriosa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possibili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complicanze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Allo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studio </a:t>
            </a:r>
            <a:r>
              <a:rPr lang="en-US" dirty="0" err="1">
                <a:solidFill>
                  <a:schemeClr val="bg1"/>
                </a:solidFill>
              </a:rPr>
              <a:t>nuovi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sensori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ottici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rapidi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per </a:t>
            </a:r>
            <a:r>
              <a:rPr lang="en-US" dirty="0" err="1">
                <a:solidFill>
                  <a:schemeClr val="bg1"/>
                </a:solidFill>
              </a:rPr>
              <a:t>monitoraggio</a:t>
            </a:r>
            <a:r>
              <a:rPr lang="en-US" dirty="0">
                <a:solidFill>
                  <a:schemeClr val="bg1"/>
                </a:solidFill>
              </a:rPr>
              <a:t> continuo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gas </a:t>
            </a:r>
            <a:r>
              <a:rPr lang="en-US" dirty="0" err="1">
                <a:solidFill>
                  <a:schemeClr val="bg1"/>
                </a:solidFill>
              </a:rPr>
              <a:t>arteriosi</a:t>
            </a:r>
            <a:endParaRPr lang="en-US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6433591"/>
            <a:ext cx="3171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</a:rPr>
              <a:t>Brochard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400" i="1" dirty="0" err="1" smtClean="0">
                <a:solidFill>
                  <a:schemeClr val="tx2">
                    <a:lumMod val="75000"/>
                  </a:schemeClr>
                </a:solidFill>
              </a:rPr>
              <a:t>et</a:t>
            </a:r>
            <a:r>
              <a:rPr lang="it-IT" sz="1400" i="1" dirty="0" smtClean="0">
                <a:solidFill>
                  <a:schemeClr val="tx2">
                    <a:lumMod val="75000"/>
                  </a:schemeClr>
                </a:solidFill>
              </a:rPr>
              <a:t> al. </a:t>
            </a:r>
            <a:r>
              <a:rPr lang="it-IT" sz="1400" i="1" dirty="0" err="1" smtClean="0">
                <a:solidFill>
                  <a:schemeClr val="tx2">
                    <a:lumMod val="75000"/>
                  </a:schemeClr>
                </a:solidFill>
              </a:rPr>
              <a:t>Critical</a:t>
            </a:r>
            <a:r>
              <a:rPr lang="it-IT" sz="1400" i="1" dirty="0" smtClean="0">
                <a:solidFill>
                  <a:schemeClr val="tx2">
                    <a:lumMod val="75000"/>
                  </a:schemeClr>
                </a:solidFill>
              </a:rPr>
              <a:t> Care 2012, </a:t>
            </a:r>
            <a:r>
              <a:rPr lang="it-IT" sz="1400" b="1" i="1" dirty="0" smtClean="0">
                <a:solidFill>
                  <a:schemeClr val="tx2">
                    <a:lumMod val="75000"/>
                  </a:schemeClr>
                </a:solidFill>
              </a:rPr>
              <a:t>16:219</a:t>
            </a:r>
            <a:endParaRPr lang="it-IT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MONITORAGGIO TRANSCUTANEO O2 e CO2 (1)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08504" cy="4968552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Basato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elettrodi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polarografici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simili</a:t>
            </a:r>
            <a:r>
              <a:rPr lang="en-US" sz="2800" dirty="0" smtClean="0">
                <a:solidFill>
                  <a:schemeClr val="bg1"/>
                </a:solidFill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</a:rPr>
              <a:t>quelli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dell’EGA</a:t>
            </a:r>
            <a:r>
              <a:rPr lang="en-US" sz="2800" dirty="0" smtClean="0">
                <a:solidFill>
                  <a:schemeClr val="bg1"/>
                </a:solidFill>
              </a:rPr>
              <a:t>. Gas </a:t>
            </a:r>
            <a:r>
              <a:rPr lang="en-US" sz="2800" dirty="0" err="1" smtClean="0">
                <a:solidFill>
                  <a:schemeClr val="bg1"/>
                </a:solidFill>
              </a:rPr>
              <a:t>diffondono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dall’epitelio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attraverso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membrana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semipermeabile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Misura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direttamente</a:t>
            </a:r>
            <a:r>
              <a:rPr lang="en-US" sz="2800" dirty="0" smtClean="0">
                <a:solidFill>
                  <a:schemeClr val="bg1"/>
                </a:solidFill>
              </a:rPr>
              <a:t> pO2/pCO2 </a:t>
            </a:r>
            <a:r>
              <a:rPr lang="en-US" sz="2800" dirty="0" err="1" smtClean="0">
                <a:solidFill>
                  <a:schemeClr val="bg1"/>
                </a:solidFill>
              </a:rPr>
              <a:t>nei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capillari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tissutali</a:t>
            </a:r>
            <a:r>
              <a:rPr lang="en-US" sz="2800" dirty="0" smtClean="0">
                <a:solidFill>
                  <a:schemeClr val="bg1"/>
                </a:solidFill>
              </a:rPr>
              <a:t> e non SpO2, non influenza di </a:t>
            </a:r>
            <a:r>
              <a:rPr lang="en-US" sz="2800" dirty="0" err="1" smtClean="0">
                <a:solidFill>
                  <a:schemeClr val="bg1"/>
                </a:solidFill>
              </a:rPr>
              <a:t>disemoglobinemie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Riscaldamento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attivo</a:t>
            </a:r>
            <a:r>
              <a:rPr lang="en-US" sz="2800" dirty="0" smtClean="0">
                <a:solidFill>
                  <a:schemeClr val="bg1"/>
                </a:solidFill>
              </a:rPr>
              <a:t> per </a:t>
            </a:r>
            <a:r>
              <a:rPr lang="en-US" sz="2800" dirty="0" err="1" smtClean="0">
                <a:solidFill>
                  <a:schemeClr val="bg1"/>
                </a:solidFill>
              </a:rPr>
              <a:t>vasodilatare</a:t>
            </a:r>
            <a:r>
              <a:rPr lang="en-US" sz="2800" dirty="0" smtClean="0">
                <a:solidFill>
                  <a:schemeClr val="bg1"/>
                </a:solidFill>
              </a:rPr>
              <a:t> la </a:t>
            </a:r>
            <a:r>
              <a:rPr lang="en-US" sz="2800" dirty="0" err="1" smtClean="0">
                <a:solidFill>
                  <a:schemeClr val="bg1"/>
                </a:solidFill>
              </a:rPr>
              <a:t>sede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applicazione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Non </a:t>
            </a:r>
            <a:r>
              <a:rPr lang="en-US" sz="2800" dirty="0" err="1" smtClean="0">
                <a:solidFill>
                  <a:schemeClr val="bg1"/>
                </a:solidFill>
              </a:rPr>
              <a:t>immediata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disponibilità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misurazione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richiede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alcuni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minuti</a:t>
            </a:r>
            <a:r>
              <a:rPr lang="en-US" sz="2800" dirty="0" smtClean="0">
                <a:solidFill>
                  <a:schemeClr val="bg1"/>
                </a:solidFill>
              </a:rPr>
              <a:t>) e </a:t>
            </a:r>
            <a:r>
              <a:rPr lang="en-US" sz="2800" dirty="0" err="1" smtClean="0">
                <a:solidFill>
                  <a:schemeClr val="bg1"/>
                </a:solidFill>
              </a:rPr>
              <a:t>rischio</a:t>
            </a:r>
            <a:r>
              <a:rPr lang="en-US" sz="2800" dirty="0" smtClean="0">
                <a:solidFill>
                  <a:schemeClr val="bg1"/>
                </a:solidFill>
              </a:rPr>
              <a:t> (basso)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ustioni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locali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necessità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cambiare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spesso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sito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Misurazione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transcongiuntivale</a:t>
            </a:r>
            <a:r>
              <a:rPr lang="en-US" sz="2800" dirty="0" smtClean="0">
                <a:solidFill>
                  <a:schemeClr val="bg1"/>
                </a:solidFill>
              </a:rPr>
              <a:t> O2 (</a:t>
            </a:r>
            <a:r>
              <a:rPr lang="en-US" sz="2800" dirty="0" err="1" smtClean="0">
                <a:solidFill>
                  <a:schemeClr val="bg1"/>
                </a:solidFill>
              </a:rPr>
              <a:t>allo</a:t>
            </a:r>
            <a:r>
              <a:rPr lang="en-US" sz="2800" dirty="0" smtClean="0">
                <a:solidFill>
                  <a:schemeClr val="bg1"/>
                </a:solidFill>
              </a:rPr>
              <a:t> studio) non </a:t>
            </a:r>
            <a:r>
              <a:rPr lang="en-US" sz="2800" dirty="0" err="1" smtClean="0">
                <a:solidFill>
                  <a:schemeClr val="bg1"/>
                </a:solidFill>
              </a:rPr>
              <a:t>richiede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riscaldamento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zona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6505599"/>
            <a:ext cx="3171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</a:rPr>
              <a:t>Brochard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400" i="1" dirty="0" err="1" smtClean="0">
                <a:solidFill>
                  <a:schemeClr val="tx2">
                    <a:lumMod val="75000"/>
                  </a:schemeClr>
                </a:solidFill>
              </a:rPr>
              <a:t>et</a:t>
            </a:r>
            <a:r>
              <a:rPr lang="it-IT" sz="1400" i="1" dirty="0" smtClean="0">
                <a:solidFill>
                  <a:schemeClr val="tx2">
                    <a:lumMod val="75000"/>
                  </a:schemeClr>
                </a:solidFill>
              </a:rPr>
              <a:t> al. </a:t>
            </a:r>
            <a:r>
              <a:rPr lang="it-IT" sz="1400" i="1" dirty="0" err="1" smtClean="0">
                <a:solidFill>
                  <a:schemeClr val="tx2">
                    <a:lumMod val="75000"/>
                  </a:schemeClr>
                </a:solidFill>
              </a:rPr>
              <a:t>Critical</a:t>
            </a:r>
            <a:r>
              <a:rPr lang="it-IT" sz="1400" i="1" dirty="0" smtClean="0">
                <a:solidFill>
                  <a:schemeClr val="tx2">
                    <a:lumMod val="75000"/>
                  </a:schemeClr>
                </a:solidFill>
              </a:rPr>
              <a:t> Care 2012, </a:t>
            </a:r>
            <a:r>
              <a:rPr lang="it-IT" sz="1400" b="1" i="1" dirty="0" smtClean="0">
                <a:solidFill>
                  <a:schemeClr val="tx2">
                    <a:lumMod val="75000"/>
                  </a:schemeClr>
                </a:solidFill>
              </a:rPr>
              <a:t>16:219</a:t>
            </a:r>
            <a:endParaRPr lang="it-IT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MONITORAGGIO TRANSCUTANEO O2 e CO2 (2)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406" t="36633" r="28835" b="36051"/>
          <a:stretch>
            <a:fillRect/>
          </a:stretch>
        </p:blipFill>
        <p:spPr bwMode="auto">
          <a:xfrm>
            <a:off x="0" y="2060848"/>
            <a:ext cx="609368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62903" r="63727" b="8267"/>
          <a:stretch/>
        </p:blipFill>
        <p:spPr bwMode="auto">
          <a:xfrm>
            <a:off x="6093680" y="3361062"/>
            <a:ext cx="3050320" cy="34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CAPNOMETRIA/CAPNOGRAFIA (1)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980728"/>
            <a:ext cx="9108504" cy="4968552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400" b="1" dirty="0" err="1" smtClean="0">
                <a:solidFill>
                  <a:schemeClr val="bg1"/>
                </a:solidFill>
              </a:rPr>
              <a:t>Capnometria</a:t>
            </a:r>
            <a:r>
              <a:rPr lang="en-US" sz="3400" b="1" dirty="0" smtClean="0">
                <a:solidFill>
                  <a:schemeClr val="bg1"/>
                </a:solidFill>
              </a:rPr>
              <a:t>: </a:t>
            </a:r>
            <a:r>
              <a:rPr lang="en-US" sz="3400" dirty="0" err="1" smtClean="0">
                <a:solidFill>
                  <a:schemeClr val="bg1"/>
                </a:solidFill>
              </a:rPr>
              <a:t>misurazione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della</a:t>
            </a:r>
            <a:r>
              <a:rPr lang="en-US" sz="3400" dirty="0" smtClean="0">
                <a:solidFill>
                  <a:schemeClr val="bg1"/>
                </a:solidFill>
              </a:rPr>
              <a:t> CO2 </a:t>
            </a:r>
            <a:r>
              <a:rPr lang="en-US" sz="3400" dirty="0" err="1" smtClean="0">
                <a:solidFill>
                  <a:schemeClr val="bg1"/>
                </a:solidFill>
              </a:rPr>
              <a:t>espirata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tramite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rilevazione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dell’assorbimento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di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luce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infrarossa</a:t>
            </a:r>
            <a:endParaRPr lang="en-US" sz="3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400" dirty="0" err="1" smtClean="0">
                <a:solidFill>
                  <a:schemeClr val="bg1"/>
                </a:solidFill>
              </a:rPr>
              <a:t>Solitamente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associata</a:t>
            </a:r>
            <a:r>
              <a:rPr lang="en-US" sz="3400" dirty="0" smtClean="0">
                <a:solidFill>
                  <a:schemeClr val="bg1"/>
                </a:solidFill>
              </a:rPr>
              <a:t> a </a:t>
            </a:r>
            <a:r>
              <a:rPr lang="en-US" sz="3400" b="1" dirty="0" err="1" smtClean="0">
                <a:solidFill>
                  <a:schemeClr val="bg1"/>
                </a:solidFill>
              </a:rPr>
              <a:t>Capnografia</a:t>
            </a:r>
            <a:r>
              <a:rPr lang="en-US" sz="3400" dirty="0" smtClean="0">
                <a:solidFill>
                  <a:schemeClr val="bg1"/>
                </a:solidFill>
              </a:rPr>
              <a:t>, in cui </a:t>
            </a:r>
            <a:r>
              <a:rPr lang="en-US" sz="3400" dirty="0" err="1" smtClean="0">
                <a:solidFill>
                  <a:schemeClr val="bg1"/>
                </a:solidFill>
              </a:rPr>
              <a:t>valore</a:t>
            </a:r>
            <a:r>
              <a:rPr lang="en-US" sz="3400" dirty="0" smtClean="0">
                <a:solidFill>
                  <a:schemeClr val="bg1"/>
                </a:solidFill>
              </a:rPr>
              <a:t> CO2 </a:t>
            </a:r>
            <a:r>
              <a:rPr lang="en-US" sz="3400" dirty="0" err="1" smtClean="0">
                <a:solidFill>
                  <a:schemeClr val="bg1"/>
                </a:solidFill>
              </a:rPr>
              <a:t>viene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rapportato</a:t>
            </a:r>
            <a:r>
              <a:rPr lang="en-US" sz="3400" dirty="0" smtClean="0">
                <a:solidFill>
                  <a:schemeClr val="bg1"/>
                </a:solidFill>
              </a:rPr>
              <a:t> al tempo o al volume</a:t>
            </a:r>
          </a:p>
          <a:p>
            <a:pPr algn="just">
              <a:buFont typeface="Arial" pitchFamily="34" charset="0"/>
              <a:buChar char="•"/>
            </a:pPr>
            <a:r>
              <a:rPr lang="en-US" sz="3400" b="1" dirty="0" smtClean="0">
                <a:solidFill>
                  <a:schemeClr val="bg1"/>
                </a:solidFill>
              </a:rPr>
              <a:t>CO2 </a:t>
            </a:r>
            <a:r>
              <a:rPr lang="en-US" sz="3400" b="1" dirty="0" err="1" smtClean="0">
                <a:solidFill>
                  <a:schemeClr val="bg1"/>
                </a:solidFill>
              </a:rPr>
              <a:t>di</a:t>
            </a:r>
            <a:r>
              <a:rPr lang="en-US" sz="3400" b="1" dirty="0" smtClean="0">
                <a:solidFill>
                  <a:schemeClr val="bg1"/>
                </a:solidFill>
              </a:rPr>
              <a:t> fine </a:t>
            </a:r>
            <a:r>
              <a:rPr lang="en-US" sz="3400" b="1" dirty="0" err="1" smtClean="0">
                <a:solidFill>
                  <a:schemeClr val="bg1"/>
                </a:solidFill>
              </a:rPr>
              <a:t>espirazione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</a:rPr>
              <a:t>(End-tidal CO2 PETCO2) </a:t>
            </a:r>
            <a:r>
              <a:rPr lang="en-US" sz="3400" dirty="0" err="1" smtClean="0">
                <a:solidFill>
                  <a:schemeClr val="bg1"/>
                </a:solidFill>
              </a:rPr>
              <a:t>rappresenta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misurazione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stimata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della</a:t>
            </a:r>
            <a:r>
              <a:rPr lang="en-US" sz="3400" dirty="0" smtClean="0">
                <a:solidFill>
                  <a:schemeClr val="bg1"/>
                </a:solidFill>
              </a:rPr>
              <a:t> CO2 </a:t>
            </a:r>
            <a:r>
              <a:rPr lang="en-US" sz="3400" dirty="0" err="1" smtClean="0">
                <a:solidFill>
                  <a:schemeClr val="bg1"/>
                </a:solidFill>
              </a:rPr>
              <a:t>alveolare</a:t>
            </a:r>
            <a:r>
              <a:rPr lang="en-US" sz="3400" dirty="0" smtClean="0">
                <a:solidFill>
                  <a:schemeClr val="bg1"/>
                </a:solidFill>
              </a:rPr>
              <a:t> e in </a:t>
            </a:r>
            <a:r>
              <a:rPr lang="en-US" sz="3400" dirty="0" err="1" smtClean="0">
                <a:solidFill>
                  <a:schemeClr val="bg1"/>
                </a:solidFill>
              </a:rPr>
              <a:t>condizioni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stabili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dovrebbe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corrispondere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alla</a:t>
            </a:r>
            <a:r>
              <a:rPr lang="en-US" sz="3400" dirty="0" smtClean="0">
                <a:solidFill>
                  <a:schemeClr val="bg1"/>
                </a:solidFill>
              </a:rPr>
              <a:t> paCO2</a:t>
            </a:r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CAPNOMETRIA/CAPNOGRAFIA (2)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4797152"/>
            <a:ext cx="9108504" cy="115212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endParaRPr lang="en-US" sz="2800" dirty="0" err="1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2800" dirty="0" err="1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2800" dirty="0" err="1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2800" dirty="0" err="1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1610" t="27114" r="51181" b="47047"/>
          <a:stretch>
            <a:fillRect/>
          </a:stretch>
        </p:blipFill>
        <p:spPr bwMode="auto">
          <a:xfrm>
            <a:off x="35497" y="1124744"/>
            <a:ext cx="907300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3923928" y="2204864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CAPNOMETRIA/CAPNOGRAFIA (3)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980728"/>
            <a:ext cx="9108504" cy="4968552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</a:rPr>
              <a:t>Informazioni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su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produzione</a:t>
            </a:r>
            <a:r>
              <a:rPr lang="en-US" sz="3000" dirty="0" smtClean="0">
                <a:solidFill>
                  <a:schemeClr val="bg1"/>
                </a:solidFill>
              </a:rPr>
              <a:t> CO2, </a:t>
            </a:r>
            <a:r>
              <a:rPr lang="en-US" sz="3000" dirty="0" err="1" smtClean="0">
                <a:solidFill>
                  <a:schemeClr val="bg1"/>
                </a:solidFill>
              </a:rPr>
              <a:t>ventilazione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alveolare</a:t>
            </a:r>
            <a:r>
              <a:rPr lang="en-US" sz="3000" dirty="0" smtClean="0">
                <a:solidFill>
                  <a:schemeClr val="bg1"/>
                </a:solidFill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</a:rPr>
              <a:t>perfusione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polmonare</a:t>
            </a:r>
            <a:r>
              <a:rPr lang="en-US" sz="3000" dirty="0" smtClean="0">
                <a:solidFill>
                  <a:schemeClr val="bg1"/>
                </a:solidFill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</a:rPr>
              <a:t>efficienza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della</a:t>
            </a:r>
            <a:r>
              <a:rPr lang="en-US" sz="3000" dirty="0" smtClean="0">
                <a:solidFill>
                  <a:schemeClr val="bg1"/>
                </a:solidFill>
              </a:rPr>
              <a:t> clearance CO2 in </a:t>
            </a:r>
            <a:r>
              <a:rPr lang="en-US" sz="3000" dirty="0" err="1" smtClean="0">
                <a:solidFill>
                  <a:schemeClr val="bg1"/>
                </a:solidFill>
              </a:rPr>
              <a:t>Ventilazione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meccanica</a:t>
            </a:r>
            <a:endParaRPr lang="en-US" sz="3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In </a:t>
            </a:r>
            <a:r>
              <a:rPr lang="en-US" sz="3000" dirty="0" err="1" smtClean="0">
                <a:solidFill>
                  <a:schemeClr val="bg1"/>
                </a:solidFill>
              </a:rPr>
              <a:t>condizioni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reali</a:t>
            </a:r>
            <a:r>
              <a:rPr lang="en-US" sz="3000" dirty="0" smtClean="0">
                <a:solidFill>
                  <a:schemeClr val="bg1"/>
                </a:solidFill>
              </a:rPr>
              <a:t> (in </a:t>
            </a:r>
            <a:r>
              <a:rPr lang="en-US" sz="3000" dirty="0" err="1" smtClean="0">
                <a:solidFill>
                  <a:schemeClr val="bg1"/>
                </a:solidFill>
              </a:rPr>
              <a:t>acuto</a:t>
            </a:r>
            <a:r>
              <a:rPr lang="en-US" sz="3000" dirty="0" smtClean="0">
                <a:solidFill>
                  <a:schemeClr val="bg1"/>
                </a:solidFill>
              </a:rPr>
              <a:t> e </a:t>
            </a:r>
            <a:r>
              <a:rPr lang="en-US" sz="3000" dirty="0" err="1" smtClean="0">
                <a:solidFill>
                  <a:schemeClr val="bg1"/>
                </a:solidFill>
              </a:rPr>
              <a:t>pz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ventilati</a:t>
            </a:r>
            <a:r>
              <a:rPr lang="en-US" sz="3000" dirty="0" smtClean="0">
                <a:solidFill>
                  <a:schemeClr val="bg1"/>
                </a:solidFill>
              </a:rPr>
              <a:t>) la </a:t>
            </a:r>
            <a:r>
              <a:rPr lang="en-US" sz="3000" dirty="0" err="1" smtClean="0">
                <a:solidFill>
                  <a:schemeClr val="bg1"/>
                </a:solidFill>
              </a:rPr>
              <a:t>correlazione</a:t>
            </a:r>
            <a:r>
              <a:rPr lang="en-US" sz="3000" dirty="0" smtClean="0">
                <a:solidFill>
                  <a:schemeClr val="bg1"/>
                </a:solidFill>
              </a:rPr>
              <a:t> non è </a:t>
            </a:r>
            <a:r>
              <a:rPr lang="en-US" sz="3000" dirty="0" err="1" smtClean="0">
                <a:solidFill>
                  <a:schemeClr val="bg1"/>
                </a:solidFill>
              </a:rPr>
              <a:t>generalmente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accurata</a:t>
            </a:r>
            <a:r>
              <a:rPr lang="en-US" sz="3000" dirty="0" smtClean="0">
                <a:solidFill>
                  <a:schemeClr val="bg1"/>
                </a:solidFill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</a:rPr>
              <a:t>soprattutto</a:t>
            </a:r>
            <a:r>
              <a:rPr lang="en-US" sz="3000" dirty="0" smtClean="0">
                <a:solidFill>
                  <a:schemeClr val="bg1"/>
                </a:solidFill>
              </a:rPr>
              <a:t> in </a:t>
            </a:r>
            <a:r>
              <a:rPr lang="en-US" sz="3000" dirty="0" err="1" smtClean="0">
                <a:solidFill>
                  <a:schemeClr val="bg1"/>
                </a:solidFill>
              </a:rPr>
              <a:t>pz</a:t>
            </a:r>
            <a:r>
              <a:rPr lang="en-US" sz="3000" dirty="0" smtClean="0">
                <a:solidFill>
                  <a:schemeClr val="bg1"/>
                </a:solidFill>
              </a:rPr>
              <a:t> con </a:t>
            </a:r>
            <a:r>
              <a:rPr lang="en-US" sz="3000" dirty="0" err="1" smtClean="0">
                <a:solidFill>
                  <a:schemeClr val="bg1"/>
                </a:solidFill>
              </a:rPr>
              <a:t>patologie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delle</a:t>
            </a:r>
            <a:r>
              <a:rPr lang="en-US" sz="3000" dirty="0" smtClean="0">
                <a:solidFill>
                  <a:schemeClr val="bg1"/>
                </a:solidFill>
              </a:rPr>
              <a:t> vie </a:t>
            </a:r>
            <a:r>
              <a:rPr lang="en-US" sz="3000" dirty="0" err="1" smtClean="0">
                <a:solidFill>
                  <a:schemeClr val="bg1"/>
                </a:solidFill>
              </a:rPr>
              <a:t>aeree</a:t>
            </a:r>
            <a:r>
              <a:rPr lang="en-US" sz="3000" dirty="0" smtClean="0">
                <a:solidFill>
                  <a:schemeClr val="bg1"/>
                </a:solidFill>
              </a:rPr>
              <a:t> (BPCO) per </a:t>
            </a:r>
            <a:r>
              <a:rPr lang="en-US" sz="3000" dirty="0" err="1" smtClean="0">
                <a:solidFill>
                  <a:schemeClr val="bg1"/>
                </a:solidFill>
              </a:rPr>
              <a:t>presenza</a:t>
            </a:r>
            <a:r>
              <a:rPr lang="en-US" sz="3000" dirty="0" smtClean="0">
                <a:solidFill>
                  <a:schemeClr val="bg1"/>
                </a:solidFill>
              </a:rPr>
              <a:t> di </a:t>
            </a:r>
            <a:r>
              <a:rPr lang="en-US" sz="3000" dirty="0" err="1" smtClean="0">
                <a:solidFill>
                  <a:schemeClr val="bg1"/>
                </a:solidFill>
              </a:rPr>
              <a:t>costanti</a:t>
            </a:r>
            <a:r>
              <a:rPr lang="en-US" sz="3000" dirty="0" smtClean="0">
                <a:solidFill>
                  <a:schemeClr val="bg1"/>
                </a:solidFill>
              </a:rPr>
              <a:t> di tempo </a:t>
            </a:r>
            <a:r>
              <a:rPr lang="en-US" sz="3000" dirty="0" err="1" smtClean="0">
                <a:solidFill>
                  <a:schemeClr val="bg1"/>
                </a:solidFill>
              </a:rPr>
              <a:t>patologicamente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allungate</a:t>
            </a:r>
            <a:r>
              <a:rPr lang="en-US" sz="3000" dirty="0" smtClean="0">
                <a:solidFill>
                  <a:schemeClr val="bg1"/>
                </a:solidFill>
              </a:rPr>
              <a:t> e </a:t>
            </a:r>
            <a:r>
              <a:rPr lang="en-US" sz="3000" dirty="0" err="1" smtClean="0">
                <a:solidFill>
                  <a:schemeClr val="bg1"/>
                </a:solidFill>
              </a:rPr>
              <a:t>disomogeno</a:t>
            </a:r>
            <a:r>
              <a:rPr lang="en-US" sz="3000" dirty="0" smtClean="0">
                <a:solidFill>
                  <a:schemeClr val="bg1"/>
                </a:solidFill>
              </a:rPr>
              <a:t> matching V/Q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</a:rPr>
              <a:t>Principalmente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utilizzata</a:t>
            </a:r>
            <a:r>
              <a:rPr lang="en-US" sz="3000" dirty="0" smtClean="0">
                <a:solidFill>
                  <a:schemeClr val="bg1"/>
                </a:solidFill>
              </a:rPr>
              <a:t> per </a:t>
            </a:r>
            <a:r>
              <a:rPr lang="en-US" sz="3000" dirty="0" err="1" smtClean="0">
                <a:solidFill>
                  <a:schemeClr val="bg1"/>
                </a:solidFill>
              </a:rPr>
              <a:t>differenziare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intubazione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orotracheale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da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intubazione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esofagea</a:t>
            </a:r>
            <a:endParaRPr lang="en-US" sz="3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</a:rPr>
              <a:t>Indicativa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di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efficienza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della</a:t>
            </a:r>
            <a:r>
              <a:rPr lang="en-US" sz="3000" dirty="0" smtClean="0">
                <a:solidFill>
                  <a:schemeClr val="bg1"/>
                </a:solidFill>
              </a:rPr>
              <a:t> RCP e ROSC se &gt;10 mmHg e/o </a:t>
            </a:r>
            <a:r>
              <a:rPr lang="en-US" sz="3000" dirty="0" err="1" smtClean="0">
                <a:solidFill>
                  <a:schemeClr val="bg1"/>
                </a:solidFill>
              </a:rPr>
              <a:t>rapido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aumento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MECCANICA RESPIRATORIA (1)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08504" cy="432048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Misurazioni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complesse</a:t>
            </a:r>
            <a:r>
              <a:rPr lang="en-US" dirty="0" smtClean="0">
                <a:solidFill>
                  <a:schemeClr val="bg1"/>
                </a:solidFill>
              </a:rPr>
              <a:t>, in parte </a:t>
            </a:r>
            <a:r>
              <a:rPr lang="en-US" dirty="0" err="1" smtClean="0">
                <a:solidFill>
                  <a:schemeClr val="bg1"/>
                </a:solidFill>
              </a:rPr>
              <a:t>automatizzate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effettuate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ventilatore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dalle</a:t>
            </a:r>
            <a:r>
              <a:rPr lang="en-US" dirty="0" smtClean="0">
                <a:solidFill>
                  <a:schemeClr val="bg1"/>
                </a:solidFill>
              </a:rPr>
              <a:t> curve di </a:t>
            </a:r>
            <a:r>
              <a:rPr lang="en-US" dirty="0" err="1" smtClean="0">
                <a:solidFill>
                  <a:schemeClr val="bg1"/>
                </a:solidFill>
              </a:rPr>
              <a:t>pressione</a:t>
            </a:r>
            <a:r>
              <a:rPr lang="en-US" dirty="0" smtClean="0">
                <a:solidFill>
                  <a:schemeClr val="bg1"/>
                </a:solidFill>
              </a:rPr>
              <a:t> e volume </a:t>
            </a:r>
            <a:r>
              <a:rPr lang="en-US" dirty="0" err="1" smtClean="0">
                <a:solidFill>
                  <a:schemeClr val="bg1"/>
                </a:solidFill>
              </a:rPr>
              <a:t>statica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dinamica</a:t>
            </a:r>
            <a:r>
              <a:rPr lang="en-US" dirty="0" smtClean="0">
                <a:solidFill>
                  <a:schemeClr val="bg1"/>
                </a:solidFill>
              </a:rPr>
              <a:t> -&gt; </a:t>
            </a:r>
            <a:r>
              <a:rPr lang="en-US" dirty="0" err="1" smtClean="0">
                <a:solidFill>
                  <a:schemeClr val="bg1"/>
                </a:solidFill>
              </a:rPr>
              <a:t>misurazione</a:t>
            </a:r>
            <a:r>
              <a:rPr lang="en-US" dirty="0" smtClean="0">
                <a:solidFill>
                  <a:schemeClr val="bg1"/>
                </a:solidFill>
              </a:rPr>
              <a:t> compliance </a:t>
            </a:r>
            <a:r>
              <a:rPr lang="en-US" dirty="0" err="1" smtClean="0">
                <a:solidFill>
                  <a:schemeClr val="bg1"/>
                </a:solidFill>
              </a:rPr>
              <a:t>polmonare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titolazione</a:t>
            </a:r>
            <a:r>
              <a:rPr lang="en-US" dirty="0" smtClean="0">
                <a:solidFill>
                  <a:schemeClr val="bg1"/>
                </a:solidFill>
              </a:rPr>
              <a:t> PEEP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Misurazione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pressione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esofagea</a:t>
            </a:r>
            <a:r>
              <a:rPr lang="en-US" dirty="0" smtClean="0">
                <a:solidFill>
                  <a:schemeClr val="bg1"/>
                </a:solidFill>
              </a:rPr>
              <a:t> -&gt; </a:t>
            </a:r>
            <a:r>
              <a:rPr lang="en-US" dirty="0" err="1" smtClean="0">
                <a:solidFill>
                  <a:schemeClr val="bg1"/>
                </a:solidFill>
              </a:rPr>
              <a:t>calcolo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PEEPi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misurazione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lavoro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respiratorio</a:t>
            </a:r>
            <a:r>
              <a:rPr lang="en-US" dirty="0" smtClean="0">
                <a:solidFill>
                  <a:schemeClr val="bg1"/>
                </a:solidFill>
              </a:rPr>
              <a:t> (WOB)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Curve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flusso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pressione</a:t>
            </a:r>
            <a:r>
              <a:rPr lang="en-US" dirty="0" smtClean="0">
                <a:solidFill>
                  <a:schemeClr val="bg1"/>
                </a:solidFill>
              </a:rPr>
              <a:t>/volume/(</a:t>
            </a:r>
            <a:r>
              <a:rPr lang="en-US" dirty="0" err="1" smtClean="0">
                <a:solidFill>
                  <a:schemeClr val="bg1"/>
                </a:solidFill>
              </a:rPr>
              <a:t>pressione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esofagea</a:t>
            </a:r>
            <a:r>
              <a:rPr lang="en-US" dirty="0" smtClean="0">
                <a:solidFill>
                  <a:schemeClr val="bg1"/>
                </a:solidFill>
              </a:rPr>
              <a:t>) -&gt; </a:t>
            </a:r>
            <a:r>
              <a:rPr lang="en-US" dirty="0" err="1" smtClean="0">
                <a:solidFill>
                  <a:schemeClr val="bg1"/>
                </a:solidFill>
              </a:rPr>
              <a:t>valutazione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asincronismi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ventilatore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paziente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Attività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elettrica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diaframma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" y="6369893"/>
            <a:ext cx="31829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MECCANICA RESPIRATORIA (2)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22" t="13008" r="27978" b="15380"/>
          <a:stretch>
            <a:fillRect/>
          </a:stretch>
        </p:blipFill>
        <p:spPr bwMode="auto">
          <a:xfrm>
            <a:off x="-36512" y="764704"/>
            <a:ext cx="44644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0" y="6536377"/>
            <a:ext cx="79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Iotti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Braschi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Misure di meccanica respiratoria durante ventilazione artificiale – Hamilton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2001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806" t="33222" r="20857" b="23220"/>
          <a:stretch>
            <a:fillRect/>
          </a:stretch>
        </p:blipFill>
        <p:spPr bwMode="auto">
          <a:xfrm>
            <a:off x="4139952" y="1844824"/>
            <a:ext cx="5004048" cy="320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MECCANICA RESPIRATORIA (3)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6536377"/>
            <a:ext cx="79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Iotti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Braschi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Misure di meccanica respiratoria durante ventilazione artificiale – Hamilton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2001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091" t="13746" r="34741" b="23501"/>
          <a:stretch>
            <a:fillRect/>
          </a:stretch>
        </p:blipFill>
        <p:spPr bwMode="auto">
          <a:xfrm>
            <a:off x="755576" y="692696"/>
            <a:ext cx="311752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328" t="18254" r="31691" b="10872"/>
          <a:stretch>
            <a:fillRect/>
          </a:stretch>
        </p:blipFill>
        <p:spPr bwMode="auto">
          <a:xfrm>
            <a:off x="4549497" y="692696"/>
            <a:ext cx="391093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ELEMENTI ESSENZIALI DEL MONITORAGGIO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980728"/>
            <a:ext cx="9108504" cy="4464496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L’atto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monitorare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espletato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appropriata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invasività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Natura </a:t>
            </a:r>
            <a:r>
              <a:rPr lang="en-US" dirty="0" err="1" smtClean="0">
                <a:solidFill>
                  <a:schemeClr val="bg1"/>
                </a:solidFill>
              </a:rPr>
              <a:t>ripetitiva</a:t>
            </a:r>
            <a:r>
              <a:rPr lang="en-US" dirty="0" smtClean="0">
                <a:solidFill>
                  <a:schemeClr val="bg1"/>
                </a:solidFill>
              </a:rPr>
              <a:t>, con </a:t>
            </a:r>
            <a:r>
              <a:rPr lang="en-US" dirty="0" err="1" smtClean="0">
                <a:solidFill>
                  <a:schemeClr val="bg1"/>
                </a:solidFill>
              </a:rPr>
              <a:t>appropriata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frequenza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Scopo</a:t>
            </a:r>
            <a:r>
              <a:rPr lang="en-US" dirty="0" smtClean="0">
                <a:solidFill>
                  <a:schemeClr val="bg1"/>
                </a:solidFill>
              </a:rPr>
              <a:t> per cui </a:t>
            </a:r>
            <a:r>
              <a:rPr lang="en-US" dirty="0" err="1" smtClean="0">
                <a:solidFill>
                  <a:schemeClr val="bg1"/>
                </a:solidFill>
              </a:rPr>
              <a:t>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esegue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guida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decisioni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cliniche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verifica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risultati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stesse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Deve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includere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componente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integra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disponibili</a:t>
            </a:r>
            <a:r>
              <a:rPr lang="en-US" dirty="0" smtClean="0">
                <a:solidFill>
                  <a:schemeClr val="bg1"/>
                </a:solidFill>
              </a:rPr>
              <a:t> e decide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Procedure </a:t>
            </a:r>
            <a:r>
              <a:rPr lang="en-US" dirty="0" err="1" smtClean="0">
                <a:solidFill>
                  <a:schemeClr val="bg1"/>
                </a:solidFill>
              </a:rPr>
              <a:t>diagnostiche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monitoraggio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possono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coincidere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6309320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 err="1"/>
              <a:t>Tobin</a:t>
            </a:r>
            <a:r>
              <a:rPr lang="it-IT" dirty="0"/>
              <a:t> MJ – </a:t>
            </a:r>
            <a:r>
              <a:rPr lang="it-IT" dirty="0" err="1"/>
              <a:t>Principles</a:t>
            </a:r>
            <a:r>
              <a:rPr lang="it-IT" dirty="0"/>
              <a:t> and </a:t>
            </a:r>
            <a:r>
              <a:rPr lang="it-IT" dirty="0" err="1"/>
              <a:t>practice</a:t>
            </a:r>
            <a:r>
              <a:rPr lang="it-IT" dirty="0"/>
              <a:t> of Intensive Care </a:t>
            </a:r>
            <a:r>
              <a:rPr lang="it-IT" dirty="0" err="1"/>
              <a:t>Monitoring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03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MECCANICA RESPIRATORIA (4)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6536377"/>
            <a:ext cx="79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Brochard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al.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Care 2012, 16:219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513" t="21867" r="32969" b="26454"/>
          <a:stretch>
            <a:fillRect/>
          </a:stretch>
        </p:blipFill>
        <p:spPr bwMode="auto">
          <a:xfrm>
            <a:off x="755576" y="947022"/>
            <a:ext cx="7200800" cy="53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MONITORAGGIO EMODINAMICO (1)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08504" cy="432048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Oltre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monitoraggio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cardiovascolare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base (PA, </a:t>
            </a:r>
            <a:r>
              <a:rPr lang="en-US" dirty="0" err="1" smtClean="0">
                <a:solidFill>
                  <a:schemeClr val="bg1"/>
                </a:solidFill>
              </a:rPr>
              <a:t>polso</a:t>
            </a:r>
            <a:r>
              <a:rPr lang="en-US" dirty="0" smtClean="0">
                <a:solidFill>
                  <a:schemeClr val="bg1"/>
                </a:solidFill>
              </a:rPr>
              <a:t>, FC, ECG)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Monitoraggio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invasivo</a:t>
            </a:r>
            <a:r>
              <a:rPr lang="en-US" dirty="0" smtClean="0">
                <a:solidFill>
                  <a:schemeClr val="bg1"/>
                </a:solidFill>
              </a:rPr>
              <a:t> e non </a:t>
            </a:r>
            <a:r>
              <a:rPr lang="en-US" dirty="0" err="1" smtClean="0">
                <a:solidFill>
                  <a:schemeClr val="bg1"/>
                </a:solidFill>
              </a:rPr>
              <a:t>invasivo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gittata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cardiaca</a:t>
            </a:r>
            <a:r>
              <a:rPr lang="en-US" dirty="0" smtClean="0">
                <a:solidFill>
                  <a:schemeClr val="bg1"/>
                </a:solidFill>
              </a:rPr>
              <a:t> (CO) e </a:t>
            </a:r>
            <a:r>
              <a:rPr lang="en-US" dirty="0" err="1" smtClean="0">
                <a:solidFill>
                  <a:schemeClr val="bg1"/>
                </a:solidFill>
              </a:rPr>
              <a:t>della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saturazione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venosa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mista</a:t>
            </a:r>
            <a:r>
              <a:rPr lang="en-US" dirty="0" smtClean="0">
                <a:solidFill>
                  <a:schemeClr val="bg1"/>
                </a:solidFill>
              </a:rPr>
              <a:t> (SvO2)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Informazioni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fisiopatologiche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implicazioni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terapeutiche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gestione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fluidi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inotropi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consumo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tissutale</a:t>
            </a:r>
            <a:r>
              <a:rPr lang="en-US" dirty="0" smtClean="0">
                <a:solidFill>
                  <a:schemeClr val="bg1"/>
                </a:solidFill>
              </a:rPr>
              <a:t> O2 </a:t>
            </a:r>
            <a:r>
              <a:rPr lang="en-US" dirty="0" err="1" smtClean="0">
                <a:solidFill>
                  <a:schemeClr val="bg1"/>
                </a:solidFill>
              </a:rPr>
              <a:t>ecc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Attualmente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cateterismo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arteria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polmonare</a:t>
            </a:r>
            <a:r>
              <a:rPr lang="en-US" dirty="0" smtClean="0">
                <a:solidFill>
                  <a:schemeClr val="bg1"/>
                </a:solidFill>
              </a:rPr>
              <a:t> Gold Standard del </a:t>
            </a:r>
            <a:r>
              <a:rPr lang="en-US" dirty="0" err="1" smtClean="0">
                <a:solidFill>
                  <a:schemeClr val="bg1"/>
                </a:solidFill>
              </a:rPr>
              <a:t>monitoraggio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emodinamico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Richiede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adeguato</a:t>
            </a:r>
            <a:r>
              <a:rPr lang="en-US" dirty="0" smtClean="0">
                <a:solidFill>
                  <a:schemeClr val="bg1"/>
                </a:solidFill>
              </a:rPr>
              <a:t> training 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 è </a:t>
            </a:r>
            <a:r>
              <a:rPr lang="en-US" dirty="0" err="1" smtClean="0">
                <a:solidFill>
                  <a:schemeClr val="bg1"/>
                </a:solidFill>
              </a:rPr>
              <a:t>invasivo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536377"/>
            <a:ext cx="79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Vincent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al.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Care 2011, 15:229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MONITORAGGIO EMODINAMICO (2)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8176" r="12298" b="16856"/>
          <a:stretch>
            <a:fillRect/>
          </a:stretch>
        </p:blipFill>
        <p:spPr bwMode="auto">
          <a:xfrm>
            <a:off x="395536" y="836712"/>
            <a:ext cx="8141503" cy="546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0" y="6536377"/>
            <a:ext cx="79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Vincent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al.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Care 2011, 15:229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544" y="1268760"/>
            <a:ext cx="23042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7544" y="3356992"/>
            <a:ext cx="33123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67544" y="4941168"/>
            <a:ext cx="28803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MONITORAGGIO EMODINAMICO (3)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08504" cy="3024336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Ecocardiogramma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dirty="0" smtClean="0">
                <a:solidFill>
                  <a:schemeClr val="bg1"/>
                </a:solidFill>
              </a:rPr>
              <a:t>non </a:t>
            </a:r>
            <a:r>
              <a:rPr lang="en-US" sz="2800" dirty="0" err="1" smtClean="0">
                <a:solidFill>
                  <a:schemeClr val="bg1"/>
                </a:solidFill>
              </a:rPr>
              <a:t>invasivo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informazioni</a:t>
            </a:r>
            <a:r>
              <a:rPr lang="en-US" sz="2800" dirty="0" smtClean="0">
                <a:solidFill>
                  <a:schemeClr val="bg1"/>
                </a:solidFill>
              </a:rPr>
              <a:t> qualitative e quantitative </a:t>
            </a:r>
            <a:r>
              <a:rPr lang="en-US" sz="2800" dirty="0" err="1" smtClean="0">
                <a:solidFill>
                  <a:schemeClr val="bg1"/>
                </a:solidFill>
              </a:rPr>
              <a:t>su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funzione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ventricolare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dx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sx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stima</a:t>
            </a:r>
            <a:r>
              <a:rPr lang="en-US" sz="2800" dirty="0" smtClean="0">
                <a:solidFill>
                  <a:schemeClr val="bg1"/>
                </a:solidFill>
              </a:rPr>
              <a:t> PAPs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Adeguato</a:t>
            </a:r>
            <a:r>
              <a:rPr lang="en-US" sz="2800" dirty="0" smtClean="0">
                <a:solidFill>
                  <a:schemeClr val="bg1"/>
                </a:solidFill>
              </a:rPr>
              <a:t> training e tempo </a:t>
            </a:r>
            <a:r>
              <a:rPr lang="en-US" sz="2800" dirty="0" err="1" smtClean="0">
                <a:solidFill>
                  <a:schemeClr val="bg1"/>
                </a:solidFill>
              </a:rPr>
              <a:t>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dedicare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Permette</a:t>
            </a:r>
            <a:r>
              <a:rPr lang="en-US" sz="2800" dirty="0" smtClean="0">
                <a:solidFill>
                  <a:schemeClr val="bg1"/>
                </a:solidFill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</a:rPr>
              <a:t>individuare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effetti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sfavorevoli</a:t>
            </a:r>
            <a:r>
              <a:rPr lang="en-US" sz="2800" dirty="0" smtClean="0">
                <a:solidFill>
                  <a:schemeClr val="bg1"/>
                </a:solidFill>
              </a:rPr>
              <a:t> dal </a:t>
            </a:r>
            <a:r>
              <a:rPr lang="en-US" sz="2800" dirty="0" err="1" smtClean="0">
                <a:solidFill>
                  <a:schemeClr val="bg1"/>
                </a:solidFill>
              </a:rPr>
              <a:t>pdv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emodinamico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durante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ventilazione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meccanica</a:t>
            </a:r>
            <a:r>
              <a:rPr lang="en-US" sz="2800" dirty="0" smtClean="0">
                <a:solidFill>
                  <a:schemeClr val="bg1"/>
                </a:solidFill>
              </a:rPr>
              <a:t> e/o </a:t>
            </a:r>
            <a:r>
              <a:rPr lang="en-US" sz="2800" dirty="0" err="1" smtClean="0">
                <a:solidFill>
                  <a:schemeClr val="bg1"/>
                </a:solidFill>
              </a:rPr>
              <a:t>comorbilità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cardiologiche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sfavorevoli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fini</a:t>
            </a:r>
            <a:r>
              <a:rPr lang="en-US" sz="2800" dirty="0" smtClean="0">
                <a:solidFill>
                  <a:schemeClr val="bg1"/>
                </a:solidFill>
              </a:rPr>
              <a:t> del weaning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6536377"/>
            <a:ext cx="79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Vincent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al.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Care 2011, 15:229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647" t="30727" r="17613" b="39004"/>
          <a:stretch>
            <a:fillRect/>
          </a:stretch>
        </p:blipFill>
        <p:spPr bwMode="auto">
          <a:xfrm>
            <a:off x="611560" y="3645024"/>
            <a:ext cx="7920880" cy="28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altLang="it-IT" sz="3600" dirty="0" smtClean="0">
                <a:solidFill>
                  <a:srgbClr val="FFFF00"/>
                </a:solidFill>
              </a:rPr>
              <a:t>ALTRE PROCEDURE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08504" cy="3024336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600" b="1" dirty="0" err="1" smtClean="0">
                <a:solidFill>
                  <a:schemeClr val="bg1"/>
                </a:solidFill>
              </a:rPr>
              <a:t>Ecografia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Toracica</a:t>
            </a:r>
            <a:r>
              <a:rPr lang="en-US" sz="2600" b="1" dirty="0" smtClean="0">
                <a:solidFill>
                  <a:schemeClr val="bg1"/>
                </a:solidFill>
              </a:rPr>
              <a:t>: </a:t>
            </a:r>
            <a:r>
              <a:rPr lang="en-US" sz="2600" dirty="0" err="1" smtClean="0">
                <a:solidFill>
                  <a:schemeClr val="bg1"/>
                </a:solidFill>
              </a:rPr>
              <a:t>identificazione</a:t>
            </a:r>
            <a:r>
              <a:rPr lang="en-US" sz="2600" dirty="0" smtClean="0">
                <a:solidFill>
                  <a:schemeClr val="bg1"/>
                </a:solidFill>
              </a:rPr>
              <a:t> e </a:t>
            </a:r>
            <a:r>
              <a:rPr lang="en-US" sz="2600" dirty="0" err="1" smtClean="0">
                <a:solidFill>
                  <a:schemeClr val="bg1"/>
                </a:solidFill>
              </a:rPr>
              <a:t>monitoraggio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precoci</a:t>
            </a:r>
            <a:r>
              <a:rPr lang="en-US" sz="2600" dirty="0" smtClean="0">
                <a:solidFill>
                  <a:schemeClr val="bg1"/>
                </a:solidFill>
              </a:rPr>
              <a:t> e real-time </a:t>
            </a:r>
            <a:r>
              <a:rPr lang="en-US" sz="2600" dirty="0" err="1" smtClean="0">
                <a:solidFill>
                  <a:schemeClr val="bg1"/>
                </a:solidFill>
              </a:rPr>
              <a:t>di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sovraccarico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di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liquidi</a:t>
            </a:r>
            <a:r>
              <a:rPr lang="en-US" sz="2600" dirty="0" smtClean="0">
                <a:solidFill>
                  <a:schemeClr val="bg1"/>
                </a:solidFill>
              </a:rPr>
              <a:t> (edema), PNX, </a:t>
            </a:r>
            <a:r>
              <a:rPr lang="en-US" sz="2600" dirty="0" err="1" smtClean="0">
                <a:solidFill>
                  <a:schemeClr val="bg1"/>
                </a:solidFill>
              </a:rPr>
              <a:t>versamento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pleurico</a:t>
            </a:r>
            <a:r>
              <a:rPr lang="en-US" sz="2600" dirty="0" smtClean="0">
                <a:solidFill>
                  <a:schemeClr val="bg1"/>
                </a:solidFill>
              </a:rPr>
              <a:t> e </a:t>
            </a:r>
            <a:r>
              <a:rPr lang="en-US" sz="2600" dirty="0" err="1" smtClean="0">
                <a:solidFill>
                  <a:schemeClr val="bg1"/>
                </a:solidFill>
              </a:rPr>
              <a:t>loro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gestione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</a:rPr>
              <a:t>terapie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farmacologiche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</a:rPr>
              <a:t>drenaggi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ecc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TC </a:t>
            </a:r>
            <a:r>
              <a:rPr lang="en-US" sz="2600" b="1" dirty="0" err="1" smtClean="0">
                <a:solidFill>
                  <a:schemeClr val="bg1"/>
                </a:solidFill>
              </a:rPr>
              <a:t>torace</a:t>
            </a:r>
            <a:r>
              <a:rPr lang="en-US" sz="2600" b="1" dirty="0" smtClean="0">
                <a:solidFill>
                  <a:schemeClr val="bg1"/>
                </a:solidFill>
              </a:rPr>
              <a:t> seriate: </a:t>
            </a:r>
            <a:r>
              <a:rPr lang="en-US" sz="2600" dirty="0" err="1" smtClean="0">
                <a:solidFill>
                  <a:schemeClr val="bg1"/>
                </a:solidFill>
              </a:rPr>
              <a:t>monitoraggio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risposta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terapeutica</a:t>
            </a:r>
            <a:r>
              <a:rPr lang="en-US" sz="2600" dirty="0" smtClean="0">
                <a:solidFill>
                  <a:schemeClr val="bg1"/>
                </a:solidFill>
              </a:rPr>
              <a:t> a </a:t>
            </a:r>
            <a:r>
              <a:rPr lang="en-US" sz="2600" dirty="0" err="1" smtClean="0">
                <a:solidFill>
                  <a:schemeClr val="bg1"/>
                </a:solidFill>
              </a:rPr>
              <a:t>ventilazione</a:t>
            </a:r>
            <a:r>
              <a:rPr lang="en-US" sz="2600" dirty="0" smtClean="0">
                <a:solidFill>
                  <a:schemeClr val="bg1"/>
                </a:solidFill>
              </a:rPr>
              <a:t> e PEEP in ARDS (</a:t>
            </a:r>
            <a:r>
              <a:rPr lang="en-US" sz="2600" dirty="0" err="1" smtClean="0">
                <a:solidFill>
                  <a:schemeClr val="bg1"/>
                </a:solidFill>
              </a:rPr>
              <a:t>ambito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sperimentale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b="1" dirty="0" err="1" smtClean="0">
                <a:solidFill>
                  <a:schemeClr val="bg1"/>
                </a:solidFill>
              </a:rPr>
              <a:t>Tomografia</a:t>
            </a:r>
            <a:r>
              <a:rPr lang="en-US" sz="2600" b="1" dirty="0" smtClean="0">
                <a:solidFill>
                  <a:schemeClr val="bg1"/>
                </a:solidFill>
              </a:rPr>
              <a:t> a </a:t>
            </a:r>
            <a:r>
              <a:rPr lang="en-US" sz="2600" b="1" dirty="0" err="1" smtClean="0">
                <a:solidFill>
                  <a:schemeClr val="bg1"/>
                </a:solidFill>
              </a:rPr>
              <a:t>Bioimpedenza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Elettrica</a:t>
            </a:r>
            <a:r>
              <a:rPr lang="en-US" sz="2600" b="1" dirty="0" smtClean="0">
                <a:solidFill>
                  <a:schemeClr val="bg1"/>
                </a:solidFill>
              </a:rPr>
              <a:t> (EIT): </a:t>
            </a:r>
            <a:r>
              <a:rPr lang="en-US" sz="2600" dirty="0" err="1" smtClean="0">
                <a:solidFill>
                  <a:schemeClr val="bg1"/>
                </a:solidFill>
              </a:rPr>
              <a:t>misura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qualitativa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dell’impedenza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elettrica</a:t>
            </a:r>
            <a:r>
              <a:rPr lang="en-US" sz="2600" dirty="0" smtClean="0">
                <a:solidFill>
                  <a:schemeClr val="bg1"/>
                </a:solidFill>
              </a:rPr>
              <a:t> di </a:t>
            </a:r>
            <a:r>
              <a:rPr lang="en-US" sz="2600" dirty="0" err="1" smtClean="0">
                <a:solidFill>
                  <a:schemeClr val="bg1"/>
                </a:solidFill>
              </a:rPr>
              <a:t>segmenti</a:t>
            </a:r>
            <a:r>
              <a:rPr lang="en-US" sz="2600" dirty="0" smtClean="0">
                <a:solidFill>
                  <a:schemeClr val="bg1"/>
                </a:solidFill>
              </a:rPr>
              <a:t> del </a:t>
            </a:r>
            <a:r>
              <a:rPr lang="en-US" sz="2600" dirty="0" err="1" smtClean="0">
                <a:solidFill>
                  <a:schemeClr val="bg1"/>
                </a:solidFill>
              </a:rPr>
              <a:t>torace</a:t>
            </a:r>
            <a:r>
              <a:rPr lang="en-US" sz="2600" dirty="0" smtClean="0">
                <a:solidFill>
                  <a:schemeClr val="bg1"/>
                </a:solidFill>
              </a:rPr>
              <a:t> in base al </a:t>
            </a:r>
            <a:r>
              <a:rPr lang="en-US" sz="2600" dirty="0" err="1" smtClean="0">
                <a:solidFill>
                  <a:schemeClr val="bg1"/>
                </a:solidFill>
              </a:rPr>
              <a:t>livello</a:t>
            </a:r>
            <a:r>
              <a:rPr lang="en-US" sz="2600" dirty="0" smtClean="0">
                <a:solidFill>
                  <a:schemeClr val="bg1"/>
                </a:solidFill>
              </a:rPr>
              <a:t> di </a:t>
            </a:r>
            <a:r>
              <a:rPr lang="en-US" sz="2600" dirty="0" err="1" smtClean="0">
                <a:solidFill>
                  <a:schemeClr val="bg1"/>
                </a:solidFill>
              </a:rPr>
              <a:t>aerazione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polmonare</a:t>
            </a:r>
            <a:r>
              <a:rPr lang="en-US" sz="2600" dirty="0" smtClean="0">
                <a:solidFill>
                  <a:schemeClr val="bg1"/>
                </a:solidFill>
              </a:rPr>
              <a:t> (ARDS)</a:t>
            </a:r>
          </a:p>
          <a:p>
            <a:pPr algn="just">
              <a:buFont typeface="Arial" pitchFamily="34" charset="0"/>
              <a:buChar char="•"/>
            </a:pPr>
            <a:r>
              <a:rPr lang="en-US" sz="2600" b="1" dirty="0" err="1" smtClean="0">
                <a:solidFill>
                  <a:schemeClr val="bg1"/>
                </a:solidFill>
              </a:rPr>
              <a:t>Broncoscopia</a:t>
            </a:r>
            <a:r>
              <a:rPr lang="en-US" sz="2600" b="1" dirty="0" smtClean="0">
                <a:solidFill>
                  <a:schemeClr val="bg1"/>
                </a:solidFill>
              </a:rPr>
              <a:t>: </a:t>
            </a:r>
            <a:r>
              <a:rPr lang="en-US" sz="2600" dirty="0" err="1" smtClean="0">
                <a:solidFill>
                  <a:schemeClr val="bg1"/>
                </a:solidFill>
              </a:rPr>
              <a:t>monitoraggio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livelli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biomarcatori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flogosi</a:t>
            </a:r>
            <a:r>
              <a:rPr lang="en-US" sz="2600" dirty="0" smtClean="0">
                <a:solidFill>
                  <a:schemeClr val="bg1"/>
                </a:solidFill>
              </a:rPr>
              <a:t> e </a:t>
            </a:r>
            <a:r>
              <a:rPr lang="en-US" sz="2600" dirty="0" err="1" smtClean="0">
                <a:solidFill>
                  <a:schemeClr val="bg1"/>
                </a:solidFill>
              </a:rPr>
              <a:t>danno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polmonare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</a:rPr>
              <a:t>ambito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sperimentale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6608385"/>
            <a:ext cx="79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Brochard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al.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Care 2012, 16:219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197" t="29988" r="44781" b="19809"/>
          <a:stretch>
            <a:fillRect/>
          </a:stretch>
        </p:blipFill>
        <p:spPr bwMode="auto">
          <a:xfrm>
            <a:off x="-36512" y="4776348"/>
            <a:ext cx="2664296" cy="189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8066" t="33019" r="46456" b="24161"/>
          <a:stretch>
            <a:fillRect/>
          </a:stretch>
        </p:blipFill>
        <p:spPr bwMode="auto">
          <a:xfrm>
            <a:off x="2627784" y="4774595"/>
            <a:ext cx="2880319" cy="188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44094" t="42617" r="26375" b="35235"/>
          <a:stretch>
            <a:fillRect/>
          </a:stretch>
        </p:blipFill>
        <p:spPr bwMode="auto">
          <a:xfrm>
            <a:off x="5508104" y="4773353"/>
            <a:ext cx="3635896" cy="187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RUOLO DEGLI OPERATORI SANITARI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08504" cy="1584176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Monitorare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Quando</a:t>
            </a:r>
            <a:r>
              <a:rPr lang="en-US" sz="3600" dirty="0" smtClean="0">
                <a:solidFill>
                  <a:schemeClr val="bg1"/>
                </a:solidFill>
              </a:rPr>
              <a:t>? Cosa? Come? </a:t>
            </a:r>
            <a:r>
              <a:rPr lang="en-US" sz="3600" dirty="0" err="1" smtClean="0">
                <a:solidFill>
                  <a:schemeClr val="bg1"/>
                </a:solidFill>
              </a:rPr>
              <a:t>Perché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Dipende</a:t>
            </a:r>
            <a:r>
              <a:rPr lang="en-US" sz="3600" dirty="0" smtClean="0">
                <a:solidFill>
                  <a:schemeClr val="bg1"/>
                </a:solidFill>
              </a:rPr>
              <a:t> dal setting e </a:t>
            </a:r>
            <a:r>
              <a:rPr lang="en-US" sz="3600" dirty="0" err="1" smtClean="0">
                <a:solidFill>
                  <a:schemeClr val="bg1"/>
                </a:solidFill>
              </a:rPr>
              <a:t>dalle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risorse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disponibili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t="8871" r="31649" b="21573"/>
          <a:stretch/>
        </p:blipFill>
        <p:spPr bwMode="auto">
          <a:xfrm>
            <a:off x="5364088" y="2822875"/>
            <a:ext cx="3801616" cy="40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RUOLO DEGLI OPERATORI SANITARI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t="13462" r="10044" b="54423"/>
          <a:stretch/>
        </p:blipFill>
        <p:spPr bwMode="auto">
          <a:xfrm>
            <a:off x="0" y="1484784"/>
            <a:ext cx="91440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0" y="6536377"/>
            <a:ext cx="79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Journal of Clinical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Nursing. 2015;25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278–281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RUOLO DEGLI OPERATORI SANITARI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08504" cy="3024336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Studio </a:t>
            </a:r>
            <a:r>
              <a:rPr lang="en-US" sz="2800" dirty="0" err="1" smtClean="0">
                <a:solidFill>
                  <a:schemeClr val="bg1"/>
                </a:solidFill>
              </a:rPr>
              <a:t>osservazionale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prospettico</a:t>
            </a:r>
            <a:r>
              <a:rPr lang="en-US" sz="2800" dirty="0" smtClean="0">
                <a:solidFill>
                  <a:schemeClr val="bg1"/>
                </a:solidFill>
              </a:rPr>
              <a:t> di 4 </a:t>
            </a:r>
            <a:r>
              <a:rPr lang="en-US" sz="2800" dirty="0" err="1" smtClean="0">
                <a:solidFill>
                  <a:schemeClr val="bg1"/>
                </a:solidFill>
              </a:rPr>
              <a:t>settimane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Due </a:t>
            </a:r>
            <a:r>
              <a:rPr lang="en-US" sz="2800" dirty="0" err="1" smtClean="0">
                <a:solidFill>
                  <a:schemeClr val="bg1"/>
                </a:solidFill>
              </a:rPr>
              <a:t>Strutture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Ospedaliere</a:t>
            </a:r>
            <a:r>
              <a:rPr lang="en-US" sz="2800" dirty="0" smtClean="0">
                <a:solidFill>
                  <a:schemeClr val="bg1"/>
                </a:solidFill>
              </a:rPr>
              <a:t> USA, 1 per </a:t>
            </a:r>
            <a:r>
              <a:rPr lang="en-US" sz="2800" dirty="0" err="1" smtClean="0">
                <a:solidFill>
                  <a:schemeClr val="bg1"/>
                </a:solidFill>
              </a:rPr>
              <a:t>acuti</a:t>
            </a:r>
            <a:r>
              <a:rPr lang="en-US" sz="2800" dirty="0" smtClean="0">
                <a:solidFill>
                  <a:schemeClr val="bg1"/>
                </a:solidFill>
              </a:rPr>
              <a:t> medico-</a:t>
            </a:r>
            <a:r>
              <a:rPr lang="en-US" sz="2800" dirty="0" err="1" smtClean="0">
                <a:solidFill>
                  <a:schemeClr val="bg1"/>
                </a:solidFill>
              </a:rPr>
              <a:t>chirurgici</a:t>
            </a:r>
            <a:r>
              <a:rPr lang="en-US" sz="2800" dirty="0" smtClean="0">
                <a:solidFill>
                  <a:schemeClr val="bg1"/>
                </a:solidFill>
              </a:rPr>
              <a:t> 49 </a:t>
            </a:r>
            <a:r>
              <a:rPr lang="en-US" sz="2800" dirty="0" err="1" smtClean="0">
                <a:solidFill>
                  <a:schemeClr val="bg1"/>
                </a:solidFill>
              </a:rPr>
              <a:t>p.l</a:t>
            </a:r>
            <a:r>
              <a:rPr lang="en-US" sz="2800" dirty="0" smtClean="0">
                <a:solidFill>
                  <a:schemeClr val="bg1"/>
                </a:solidFill>
              </a:rPr>
              <a:t>., 2 </a:t>
            </a:r>
            <a:r>
              <a:rPr lang="en-US" sz="2800" dirty="0" err="1" smtClean="0">
                <a:solidFill>
                  <a:schemeClr val="bg1"/>
                </a:solidFill>
              </a:rPr>
              <a:t>Ospedale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Generale</a:t>
            </a:r>
            <a:r>
              <a:rPr lang="en-US" sz="2800" dirty="0" smtClean="0">
                <a:solidFill>
                  <a:schemeClr val="bg1"/>
                </a:solidFill>
              </a:rPr>
              <a:t> con 175 </a:t>
            </a:r>
            <a:r>
              <a:rPr lang="en-US" sz="2800" dirty="0" err="1" smtClean="0">
                <a:solidFill>
                  <a:schemeClr val="bg1"/>
                </a:solidFill>
              </a:rPr>
              <a:t>p.l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Installazione</a:t>
            </a:r>
            <a:r>
              <a:rPr lang="en-US" sz="2800" dirty="0" smtClean="0">
                <a:solidFill>
                  <a:schemeClr val="bg1"/>
                </a:solidFill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</a:rPr>
              <a:t>centralina</a:t>
            </a:r>
            <a:r>
              <a:rPr lang="en-US" sz="2800" dirty="0" smtClean="0">
                <a:solidFill>
                  <a:schemeClr val="bg1"/>
                </a:solidFill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</a:rPr>
              <a:t>monitoraggio</a:t>
            </a:r>
            <a:r>
              <a:rPr lang="en-US" sz="2800" dirty="0" smtClean="0">
                <a:solidFill>
                  <a:schemeClr val="bg1"/>
                </a:solidFill>
              </a:rPr>
              <a:t> continuo </a:t>
            </a:r>
            <a:r>
              <a:rPr lang="en-US" sz="2800" dirty="0" err="1" smtClean="0">
                <a:solidFill>
                  <a:schemeClr val="bg1"/>
                </a:solidFill>
              </a:rPr>
              <a:t>su</a:t>
            </a:r>
            <a:r>
              <a:rPr lang="en-US" sz="2800" dirty="0" smtClean="0">
                <a:solidFill>
                  <a:schemeClr val="bg1"/>
                </a:solidFill>
              </a:rPr>
              <a:t> 16 </a:t>
            </a:r>
            <a:r>
              <a:rPr lang="en-US" sz="2800" dirty="0" err="1" smtClean="0">
                <a:solidFill>
                  <a:schemeClr val="bg1"/>
                </a:solidFill>
              </a:rPr>
              <a:t>p.l</a:t>
            </a:r>
            <a:r>
              <a:rPr lang="en-US" sz="2800" dirty="0" smtClean="0">
                <a:solidFill>
                  <a:schemeClr val="bg1"/>
                </a:solidFill>
              </a:rPr>
              <a:t> (1) e 24 </a:t>
            </a:r>
            <a:r>
              <a:rPr lang="en-US" sz="2800" dirty="0" err="1" smtClean="0">
                <a:solidFill>
                  <a:schemeClr val="bg1"/>
                </a:solidFill>
              </a:rPr>
              <a:t>p.l</a:t>
            </a:r>
            <a:r>
              <a:rPr lang="en-US" sz="2800" dirty="0" smtClean="0">
                <a:solidFill>
                  <a:schemeClr val="bg1"/>
                </a:solidFill>
              </a:rPr>
              <a:t>. (2). 123 e 113 </a:t>
            </a:r>
            <a:r>
              <a:rPr lang="en-US" sz="2800" dirty="0" err="1" smtClean="0">
                <a:solidFill>
                  <a:schemeClr val="bg1"/>
                </a:solidFill>
              </a:rPr>
              <a:t>pazienti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totali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monitorati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nel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complesso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Parametri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monitorati</a:t>
            </a:r>
            <a:r>
              <a:rPr lang="en-US" sz="2800" dirty="0" smtClean="0">
                <a:solidFill>
                  <a:schemeClr val="bg1"/>
                </a:solidFill>
              </a:rPr>
              <a:t> SpO2, FC, PAS/PAD, FR.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Durata</a:t>
            </a:r>
            <a:r>
              <a:rPr lang="en-US" sz="2800" dirty="0" smtClean="0">
                <a:solidFill>
                  <a:schemeClr val="bg1"/>
                </a:solidFill>
              </a:rPr>
              <a:t> media del </a:t>
            </a:r>
            <a:r>
              <a:rPr lang="en-US" sz="2800" dirty="0" err="1" smtClean="0">
                <a:solidFill>
                  <a:schemeClr val="bg1"/>
                </a:solidFill>
              </a:rPr>
              <a:t>monitoraggio</a:t>
            </a:r>
            <a:r>
              <a:rPr lang="en-US" sz="2800" dirty="0" smtClean="0">
                <a:solidFill>
                  <a:schemeClr val="bg1"/>
                </a:solidFill>
              </a:rPr>
              <a:t> 3 gg/</a:t>
            </a:r>
            <a:r>
              <a:rPr lang="en-US" sz="2800" dirty="0" err="1" smtClean="0">
                <a:solidFill>
                  <a:schemeClr val="bg1"/>
                </a:solidFill>
              </a:rPr>
              <a:t>paziente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Soglie</a:t>
            </a:r>
            <a:r>
              <a:rPr lang="en-US" sz="2800" dirty="0" smtClean="0">
                <a:solidFill>
                  <a:schemeClr val="bg1"/>
                </a:solidFill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</a:rPr>
              <a:t>allarme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tempistiche</a:t>
            </a:r>
            <a:r>
              <a:rPr lang="en-US" sz="2800" dirty="0" smtClean="0">
                <a:solidFill>
                  <a:schemeClr val="bg1"/>
                </a:solidFill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</a:rPr>
              <a:t>notifica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predeterminati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Ogni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intervento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scaturito</a:t>
            </a:r>
            <a:r>
              <a:rPr lang="en-US" sz="2800" dirty="0" smtClean="0">
                <a:solidFill>
                  <a:schemeClr val="bg1"/>
                </a:solidFill>
              </a:rPr>
              <a:t> da </a:t>
            </a:r>
            <a:r>
              <a:rPr lang="en-US" sz="2800" dirty="0" err="1" smtClean="0">
                <a:solidFill>
                  <a:schemeClr val="bg1"/>
                </a:solidFill>
              </a:rPr>
              <a:t>allarme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veniva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registrato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motivato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RUOLO DEGLI OPERATORI SANITARI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000" r="22045" b="16346"/>
          <a:stretch/>
        </p:blipFill>
        <p:spPr bwMode="auto">
          <a:xfrm>
            <a:off x="1259632" y="980728"/>
            <a:ext cx="650867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4" t="41371" r="22629" b="41141"/>
          <a:stretch/>
        </p:blipFill>
        <p:spPr bwMode="auto">
          <a:xfrm>
            <a:off x="1269030" y="4293095"/>
            <a:ext cx="6499271" cy="229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08504" cy="3024336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16791" r="47869" b="11232"/>
          <a:stretch/>
        </p:blipFill>
        <p:spPr bwMode="auto">
          <a:xfrm>
            <a:off x="1619672" y="0"/>
            <a:ext cx="5906782" cy="68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OBIETTIVI E SCOPI DEL MONITORAGGIO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980728"/>
            <a:ext cx="9108504" cy="396044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Basato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parametri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fisiologici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piuttosto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arbitrari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Funzioni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variabili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possibili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pertinenti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patologia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monitorata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Interventi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terapeutici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monitorati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misurazione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diretta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variabili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fisiologiche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patologia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quando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possibile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L’atto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monitorare</a:t>
            </a:r>
            <a:r>
              <a:rPr lang="en-US" dirty="0" smtClean="0">
                <a:solidFill>
                  <a:schemeClr val="bg1"/>
                </a:solidFill>
              </a:rPr>
              <a:t> non </a:t>
            </a:r>
            <a:r>
              <a:rPr lang="en-US" dirty="0" err="1" smtClean="0">
                <a:solidFill>
                  <a:schemeClr val="bg1"/>
                </a:solidFill>
              </a:rPr>
              <a:t>deve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danneggiare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paziente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impatto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economico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sfavorevole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6309320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 err="1"/>
              <a:t>Tobin</a:t>
            </a:r>
            <a:r>
              <a:rPr lang="it-IT" dirty="0"/>
              <a:t> MJ – </a:t>
            </a:r>
            <a:r>
              <a:rPr lang="it-IT" dirty="0" err="1"/>
              <a:t>Principles</a:t>
            </a:r>
            <a:r>
              <a:rPr lang="it-IT" dirty="0"/>
              <a:t> and </a:t>
            </a:r>
            <a:r>
              <a:rPr lang="it-IT" dirty="0" err="1"/>
              <a:t>practice</a:t>
            </a:r>
            <a:r>
              <a:rPr lang="it-IT" dirty="0"/>
              <a:t> of Intensive Care </a:t>
            </a:r>
            <a:r>
              <a:rPr lang="it-IT" dirty="0" err="1"/>
              <a:t>Monitoring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28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RUOLO DEGLI OPERATORI SANITARI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08504" cy="3024336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1" t="19030" r="12414" b="63246"/>
          <a:stretch/>
        </p:blipFill>
        <p:spPr bwMode="auto">
          <a:xfrm>
            <a:off x="1043609" y="856725"/>
            <a:ext cx="6984776" cy="197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7" t="40082" r="12266" b="5913"/>
          <a:stretch/>
        </p:blipFill>
        <p:spPr bwMode="auto">
          <a:xfrm>
            <a:off x="1144245" y="856724"/>
            <a:ext cx="6812131" cy="595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6516216" y="3573016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144245" y="3933056"/>
            <a:ext cx="6668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187624" y="4293096"/>
            <a:ext cx="6668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187624" y="4653136"/>
            <a:ext cx="6668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187624" y="5013176"/>
            <a:ext cx="6668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259632" y="5373216"/>
            <a:ext cx="3262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RUOLO DEGLI OPERATORI SANITARI</a:t>
            </a:r>
            <a:endParaRPr lang="it-IT" alt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08504" cy="3024336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Infermieri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Fisioterapisti</a:t>
            </a:r>
            <a:r>
              <a:rPr lang="en-US" sz="2800" dirty="0" smtClean="0">
                <a:solidFill>
                  <a:schemeClr val="bg1"/>
                </a:solidFill>
              </a:rPr>
              <a:t>, OSS </a:t>
            </a:r>
            <a:r>
              <a:rPr lang="en-US" sz="2800" dirty="0" err="1" smtClean="0">
                <a:solidFill>
                  <a:schemeClr val="bg1"/>
                </a:solidFill>
              </a:rPr>
              <a:t>costantemente</a:t>
            </a:r>
            <a:r>
              <a:rPr lang="en-US" sz="2800" dirty="0" smtClean="0">
                <a:solidFill>
                  <a:schemeClr val="bg1"/>
                </a:solidFill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</a:rPr>
              <a:t>contatto</a:t>
            </a:r>
            <a:r>
              <a:rPr lang="en-US" sz="2800" dirty="0" smtClean="0">
                <a:solidFill>
                  <a:schemeClr val="bg1"/>
                </a:solidFill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</a:rPr>
              <a:t>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paziente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Rapporto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continuativo</a:t>
            </a:r>
            <a:r>
              <a:rPr lang="en-US" sz="2800" dirty="0" smtClean="0">
                <a:solidFill>
                  <a:schemeClr val="bg1"/>
                </a:solidFill>
              </a:rPr>
              <a:t> dal </a:t>
            </a:r>
            <a:r>
              <a:rPr lang="en-US" sz="2800" dirty="0" err="1" smtClean="0">
                <a:solidFill>
                  <a:schemeClr val="bg1"/>
                </a:solidFill>
              </a:rPr>
              <a:t>punto</a:t>
            </a:r>
            <a:r>
              <a:rPr lang="en-US" sz="2800" dirty="0" smtClean="0">
                <a:solidFill>
                  <a:schemeClr val="bg1"/>
                </a:solidFill>
              </a:rPr>
              <a:t> di vista </a:t>
            </a:r>
            <a:r>
              <a:rPr lang="en-US" sz="2800" dirty="0" err="1" smtClean="0">
                <a:solidFill>
                  <a:schemeClr val="bg1"/>
                </a:solidFill>
              </a:rPr>
              <a:t>assistenziale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umano-relazionale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Capacità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necessità</a:t>
            </a:r>
            <a:r>
              <a:rPr lang="en-US" sz="2800" dirty="0" smtClean="0">
                <a:solidFill>
                  <a:schemeClr val="bg1"/>
                </a:solidFill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</a:rPr>
              <a:t>intercettare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precocemente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deterioramento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clinico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potenziale</a:t>
            </a:r>
            <a:r>
              <a:rPr lang="en-US" sz="2800" dirty="0" smtClean="0">
                <a:solidFill>
                  <a:schemeClr val="bg1"/>
                </a:solidFill>
              </a:rPr>
              <a:t> o in </a:t>
            </a:r>
            <a:r>
              <a:rPr lang="en-US" sz="2800" dirty="0" err="1" smtClean="0">
                <a:solidFill>
                  <a:schemeClr val="bg1"/>
                </a:solidFill>
              </a:rPr>
              <a:t>atto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Numerosi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strumenti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clinici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senso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clinico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intuito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esperienza</a:t>
            </a:r>
            <a:r>
              <a:rPr lang="en-US" sz="2800" dirty="0" smtClean="0">
                <a:solidFill>
                  <a:schemeClr val="bg1"/>
                </a:solidFill>
              </a:rPr>
              <a:t>), </a:t>
            </a:r>
            <a:r>
              <a:rPr lang="en-US" sz="2800" dirty="0" err="1" smtClean="0">
                <a:solidFill>
                  <a:schemeClr val="bg1"/>
                </a:solidFill>
              </a:rPr>
              <a:t>obiettivi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rilevazione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sistematica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parametri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vitali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monitoraggio</a:t>
            </a:r>
            <a:r>
              <a:rPr lang="en-US" sz="2800" dirty="0" smtClean="0">
                <a:solidFill>
                  <a:schemeClr val="bg1"/>
                </a:solidFill>
              </a:rPr>
              <a:t>) e </a:t>
            </a:r>
            <a:r>
              <a:rPr lang="en-US" sz="2800" dirty="0" err="1" smtClean="0">
                <a:solidFill>
                  <a:schemeClr val="bg1"/>
                </a:solidFill>
              </a:rPr>
              <a:t>più</a:t>
            </a:r>
            <a:r>
              <a:rPr lang="en-US" sz="2800" dirty="0" smtClean="0">
                <a:solidFill>
                  <a:schemeClr val="bg1"/>
                </a:solidFill>
              </a:rPr>
              <a:t> o </a:t>
            </a:r>
            <a:r>
              <a:rPr lang="en-US" sz="2800" dirty="0" err="1" smtClean="0">
                <a:solidFill>
                  <a:schemeClr val="bg1"/>
                </a:solidFill>
              </a:rPr>
              <a:t>meno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standardizzati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quali</a:t>
            </a:r>
            <a:r>
              <a:rPr lang="en-US" sz="2800" dirty="0" smtClean="0">
                <a:solidFill>
                  <a:schemeClr val="bg1"/>
                </a:solidFill>
              </a:rPr>
              <a:t> score di </a:t>
            </a:r>
            <a:r>
              <a:rPr lang="en-US" sz="2800" dirty="0" err="1" smtClean="0">
                <a:solidFill>
                  <a:schemeClr val="bg1"/>
                </a:solidFill>
              </a:rPr>
              <a:t>gravità</a:t>
            </a:r>
            <a:r>
              <a:rPr lang="en-US" sz="2800" dirty="0" smtClean="0">
                <a:solidFill>
                  <a:schemeClr val="bg1"/>
                </a:solidFill>
              </a:rPr>
              <a:t> (MEWS, </a:t>
            </a:r>
            <a:r>
              <a:rPr lang="en-US" sz="2800" dirty="0" err="1" smtClean="0">
                <a:solidFill>
                  <a:schemeClr val="bg1"/>
                </a:solidFill>
              </a:rPr>
              <a:t>altri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Collaborazione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integrata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adeguata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specifiche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competenze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varie</a:t>
            </a:r>
            <a:r>
              <a:rPr lang="en-US" sz="2800" dirty="0" smtClean="0">
                <a:solidFill>
                  <a:schemeClr val="bg1"/>
                </a:solidFill>
              </a:rPr>
              <a:t> figure </a:t>
            </a:r>
            <a:r>
              <a:rPr lang="en-US" sz="2800" dirty="0" err="1" smtClean="0">
                <a:solidFill>
                  <a:schemeClr val="bg1"/>
                </a:solidFill>
              </a:rPr>
              <a:t>professionali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5" t="10484" r="36863" b="22307"/>
          <a:stretch/>
        </p:blipFill>
        <p:spPr bwMode="auto">
          <a:xfrm>
            <a:off x="1259632" y="29914"/>
            <a:ext cx="6552728" cy="68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7772400" cy="841648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en-US" altLang="it-IT" dirty="0" err="1" smtClean="0">
                <a:solidFill>
                  <a:schemeClr val="bg1"/>
                </a:solidFill>
              </a:rPr>
              <a:t>Rapporto</a:t>
            </a:r>
            <a:r>
              <a:rPr lang="en-US" altLang="it-IT" dirty="0" smtClean="0">
                <a:solidFill>
                  <a:schemeClr val="bg1"/>
                </a:solidFill>
              </a:rPr>
              <a:t> </a:t>
            </a:r>
            <a:r>
              <a:rPr lang="en-US" altLang="it-IT" dirty="0" err="1" smtClean="0">
                <a:solidFill>
                  <a:schemeClr val="bg1"/>
                </a:solidFill>
              </a:rPr>
              <a:t>rischi</a:t>
            </a:r>
            <a:r>
              <a:rPr lang="en-US" altLang="it-IT" dirty="0" smtClean="0">
                <a:solidFill>
                  <a:schemeClr val="bg1"/>
                </a:solidFill>
              </a:rPr>
              <a:t>/</a:t>
            </a:r>
            <a:r>
              <a:rPr lang="en-US" altLang="it-IT" dirty="0" err="1" smtClean="0">
                <a:solidFill>
                  <a:schemeClr val="bg1"/>
                </a:solidFill>
              </a:rPr>
              <a:t>benefici</a:t>
            </a:r>
            <a:endParaRPr lang="en-US" altLang="it-IT" dirty="0" smtClean="0">
              <a:solidFill>
                <a:schemeClr val="bg1"/>
              </a:solidFill>
            </a:endParaRPr>
          </a:p>
        </p:txBody>
      </p:sp>
      <p:pic>
        <p:nvPicPr>
          <p:cNvPr id="7173" name="Picture 6" descr="046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0" y="0"/>
            <a:ext cx="9144000" cy="1010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MONITORAGGIO DEL MALATO RESPIRATORIO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it-IT" sz="3600" dirty="0" smtClean="0">
                <a:solidFill>
                  <a:srgbClr val="FFFF00"/>
                </a:solidFill>
              </a:rPr>
              <a:t>PARAMETRI MONITORATI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9144000" cy="378559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t-IT" sz="3600" dirty="0" err="1" smtClean="0">
                <a:solidFill>
                  <a:schemeClr val="bg1"/>
                </a:solidFill>
              </a:rPr>
              <a:t>Parametri</a:t>
            </a:r>
            <a:r>
              <a:rPr lang="en-US" altLang="it-IT" sz="3600" dirty="0" smtClean="0">
                <a:solidFill>
                  <a:schemeClr val="bg1"/>
                </a:solidFill>
              </a:rPr>
              <a:t> da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valutare</a:t>
            </a:r>
            <a:r>
              <a:rPr lang="en-US" altLang="it-IT" sz="3600" dirty="0" smtClean="0">
                <a:solidFill>
                  <a:schemeClr val="bg1"/>
                </a:solidFill>
              </a:rPr>
              <a:t>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nel</a:t>
            </a:r>
            <a:r>
              <a:rPr lang="en-US" altLang="it-IT" sz="3600" dirty="0" smtClean="0">
                <a:solidFill>
                  <a:schemeClr val="bg1"/>
                </a:solidFill>
              </a:rPr>
              <a:t>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contesto</a:t>
            </a:r>
            <a:r>
              <a:rPr lang="en-US" altLang="it-IT" sz="3600" dirty="0" smtClean="0">
                <a:solidFill>
                  <a:schemeClr val="bg1"/>
                </a:solidFill>
              </a:rPr>
              <a:t>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clinico</a:t>
            </a:r>
            <a:r>
              <a:rPr lang="en-US" altLang="it-IT" sz="3600" dirty="0" smtClean="0">
                <a:solidFill>
                  <a:schemeClr val="bg1"/>
                </a:solidFill>
              </a:rPr>
              <a:t>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generale</a:t>
            </a:r>
            <a:endParaRPr lang="en-US" altLang="it-IT" sz="3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t-IT" sz="3600" dirty="0" err="1" smtClean="0">
                <a:solidFill>
                  <a:schemeClr val="bg1"/>
                </a:solidFill>
              </a:rPr>
              <a:t>Possibili</a:t>
            </a:r>
            <a:r>
              <a:rPr lang="en-US" altLang="it-IT" sz="3600" dirty="0" smtClean="0">
                <a:solidFill>
                  <a:schemeClr val="bg1"/>
                </a:solidFill>
              </a:rPr>
              <a:t>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imprecisioni-necessità</a:t>
            </a:r>
            <a:r>
              <a:rPr lang="en-US" altLang="it-IT" sz="3600" dirty="0" smtClean="0">
                <a:solidFill>
                  <a:schemeClr val="bg1"/>
                </a:solidFill>
              </a:rPr>
              <a:t> di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calibrazione</a:t>
            </a:r>
            <a:endParaRPr lang="en-US" altLang="it-IT" sz="3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t-IT" sz="3600" dirty="0" err="1" smtClean="0">
                <a:solidFill>
                  <a:schemeClr val="bg1"/>
                </a:solidFill>
              </a:rPr>
              <a:t>Artefatti</a:t>
            </a:r>
            <a:endParaRPr lang="en-US" altLang="it-IT" sz="3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t-IT" sz="3600" dirty="0" smtClean="0">
                <a:solidFill>
                  <a:schemeClr val="bg1"/>
                </a:solidFill>
              </a:rPr>
              <a:t>False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misurazioni</a:t>
            </a:r>
            <a:r>
              <a:rPr lang="en-US" altLang="it-IT" sz="3600" dirty="0" smtClean="0">
                <a:solidFill>
                  <a:schemeClr val="bg1"/>
                </a:solidFill>
              </a:rPr>
              <a:t>: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reali</a:t>
            </a:r>
            <a:r>
              <a:rPr lang="en-US" altLang="it-IT" sz="3600" dirty="0" smtClean="0">
                <a:solidFill>
                  <a:schemeClr val="bg1"/>
                </a:solidFill>
              </a:rPr>
              <a:t> ma non indicative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della</a:t>
            </a:r>
            <a:r>
              <a:rPr lang="en-US" altLang="it-IT" sz="3600" dirty="0" smtClean="0">
                <a:solidFill>
                  <a:schemeClr val="bg1"/>
                </a:solidFill>
              </a:rPr>
              <a:t>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situazione</a:t>
            </a:r>
            <a:r>
              <a:rPr lang="en-US" altLang="it-IT" sz="3600" dirty="0" smtClean="0">
                <a:solidFill>
                  <a:schemeClr val="bg1"/>
                </a:solidFill>
              </a:rPr>
              <a:t>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fisiopatologica</a:t>
            </a:r>
            <a:endParaRPr lang="en-US" altLang="it-IT" sz="3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t-IT" sz="3600" dirty="0" err="1" smtClean="0">
                <a:solidFill>
                  <a:schemeClr val="bg1"/>
                </a:solidFill>
              </a:rPr>
              <a:t>Trattare</a:t>
            </a:r>
            <a:r>
              <a:rPr lang="en-US" altLang="it-IT" sz="3600" dirty="0" smtClean="0">
                <a:solidFill>
                  <a:schemeClr val="bg1"/>
                </a:solidFill>
              </a:rPr>
              <a:t> la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patologia</a:t>
            </a:r>
            <a:r>
              <a:rPr lang="en-US" altLang="it-IT" sz="3600" dirty="0" smtClean="0">
                <a:solidFill>
                  <a:schemeClr val="bg1"/>
                </a:solidFill>
              </a:rPr>
              <a:t>, non I </a:t>
            </a:r>
            <a:r>
              <a:rPr lang="en-US" altLang="it-IT" sz="3600" dirty="0" err="1" smtClean="0">
                <a:solidFill>
                  <a:schemeClr val="bg1"/>
                </a:solidFill>
              </a:rPr>
              <a:t>numeri</a:t>
            </a:r>
            <a:endParaRPr lang="en-US" altLang="it-IT" sz="3600" dirty="0" smtClean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OBIETTIVI GENERALI DEL MONITORAGGIO INTENSIVO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980728"/>
            <a:ext cx="9108504" cy="4464496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Verifica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corretto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funzionamento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vitali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Seguire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andamento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patologie</a:t>
            </a:r>
            <a:r>
              <a:rPr lang="en-US" dirty="0" smtClean="0">
                <a:solidFill>
                  <a:schemeClr val="bg1"/>
                </a:solidFill>
              </a:rPr>
              <a:t> acute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Valutare</a:t>
            </a:r>
            <a:r>
              <a:rPr lang="en-US" dirty="0" smtClean="0">
                <a:solidFill>
                  <a:schemeClr val="bg1"/>
                </a:solidFill>
              </a:rPr>
              <a:t> discomfort del </a:t>
            </a:r>
            <a:r>
              <a:rPr lang="en-US" dirty="0" err="1" smtClean="0">
                <a:solidFill>
                  <a:schemeClr val="bg1"/>
                </a:solidFill>
              </a:rPr>
              <a:t>pz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effetti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misure</a:t>
            </a:r>
            <a:r>
              <a:rPr lang="en-US" dirty="0" smtClean="0">
                <a:solidFill>
                  <a:schemeClr val="bg1"/>
                </a:solidFill>
              </a:rPr>
              <a:t> per </a:t>
            </a:r>
            <a:r>
              <a:rPr lang="en-US" dirty="0" err="1" smtClean="0">
                <a:solidFill>
                  <a:schemeClr val="bg1"/>
                </a:solidFill>
              </a:rPr>
              <a:t>limitare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e distress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Individuare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complicanze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eventi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avversi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stabilire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loro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gravità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Stabilire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indicazione</a:t>
            </a:r>
            <a:r>
              <a:rPr lang="en-US" dirty="0" smtClean="0">
                <a:solidFill>
                  <a:schemeClr val="bg1"/>
                </a:solidFill>
              </a:rPr>
              <a:t> ad </a:t>
            </a:r>
            <a:r>
              <a:rPr lang="en-US" dirty="0" err="1" smtClean="0">
                <a:solidFill>
                  <a:schemeClr val="bg1"/>
                </a:solidFill>
              </a:rPr>
              <a:t>interventi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quali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intubazione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ventilazione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meccanica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6309320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 err="1"/>
              <a:t>Tobin</a:t>
            </a:r>
            <a:r>
              <a:rPr lang="it-IT" dirty="0"/>
              <a:t> MJ – </a:t>
            </a:r>
            <a:r>
              <a:rPr lang="it-IT" dirty="0" err="1"/>
              <a:t>Principles</a:t>
            </a:r>
            <a:r>
              <a:rPr lang="it-IT" dirty="0"/>
              <a:t> and </a:t>
            </a:r>
            <a:r>
              <a:rPr lang="it-IT" dirty="0" err="1"/>
              <a:t>practice</a:t>
            </a:r>
            <a:r>
              <a:rPr lang="it-IT" dirty="0"/>
              <a:t> of Intensive Care </a:t>
            </a:r>
            <a:r>
              <a:rPr lang="it-IT" dirty="0" err="1"/>
              <a:t>Monitoring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29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OBIETTIVI GENERALI DEL MONITORAGGIO INTENSIVO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980728"/>
            <a:ext cx="9108504" cy="4464496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Verificare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efficacia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interventi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terapeutici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Valutare</a:t>
            </a:r>
            <a:r>
              <a:rPr lang="en-US" dirty="0" smtClean="0">
                <a:solidFill>
                  <a:schemeClr val="bg1"/>
                </a:solidFill>
              </a:rPr>
              <a:t> performance di </a:t>
            </a:r>
            <a:r>
              <a:rPr lang="en-US" dirty="0" err="1" smtClean="0">
                <a:solidFill>
                  <a:schemeClr val="bg1"/>
                </a:solidFill>
              </a:rPr>
              <a:t>ventilatori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altri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dispositivi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supporto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vitale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Individuare</a:t>
            </a:r>
            <a:r>
              <a:rPr lang="en-US" dirty="0" smtClean="0">
                <a:solidFill>
                  <a:schemeClr val="bg1"/>
                </a:solidFill>
              </a:rPr>
              <a:t> le </a:t>
            </a:r>
            <a:r>
              <a:rPr lang="en-US" dirty="0" err="1" smtClean="0">
                <a:solidFill>
                  <a:schemeClr val="bg1"/>
                </a:solidFill>
              </a:rPr>
              <a:t>tempistiche</a:t>
            </a:r>
            <a:r>
              <a:rPr lang="en-US" dirty="0" smtClean="0">
                <a:solidFill>
                  <a:schemeClr val="bg1"/>
                </a:solidFill>
              </a:rPr>
              <a:t> per la </a:t>
            </a:r>
            <a:r>
              <a:rPr lang="en-US" dirty="0" err="1" smtClean="0">
                <a:solidFill>
                  <a:schemeClr val="bg1"/>
                </a:solidFill>
              </a:rPr>
              <a:t>riduzione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svezzamento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trattamenti</a:t>
            </a:r>
            <a:r>
              <a:rPr lang="en-US" dirty="0" smtClean="0">
                <a:solidFill>
                  <a:schemeClr val="bg1"/>
                </a:solidFill>
              </a:rPr>
              <a:t> e/o </a:t>
            </a:r>
            <a:r>
              <a:rPr lang="en-US" dirty="0" err="1" smtClean="0">
                <a:solidFill>
                  <a:schemeClr val="bg1"/>
                </a:solidFill>
              </a:rPr>
              <a:t>dispositivi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supporto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Valutare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nutrizionale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metabolico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paziente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6309320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 err="1"/>
              <a:t>Tobin</a:t>
            </a:r>
            <a:r>
              <a:rPr lang="it-IT" dirty="0"/>
              <a:t> MJ – </a:t>
            </a:r>
            <a:r>
              <a:rPr lang="it-IT" dirty="0" err="1"/>
              <a:t>Principles</a:t>
            </a:r>
            <a:r>
              <a:rPr lang="it-IT" dirty="0"/>
              <a:t> and </a:t>
            </a:r>
            <a:r>
              <a:rPr lang="it-IT" dirty="0" err="1"/>
              <a:t>practice</a:t>
            </a:r>
            <a:r>
              <a:rPr lang="it-IT" dirty="0"/>
              <a:t> of Intensive Care </a:t>
            </a:r>
            <a:r>
              <a:rPr lang="it-IT" dirty="0" err="1"/>
              <a:t>Monitoring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ELEMENTI ESSENZIALI DEL MONITORAGGIO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6512" y="980728"/>
            <a:ext cx="9108504" cy="446449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CIRCOLO – </a:t>
            </a:r>
            <a:r>
              <a:rPr lang="en-US" dirty="0" err="1" smtClean="0">
                <a:solidFill>
                  <a:schemeClr val="bg1"/>
                </a:solidFill>
              </a:rPr>
              <a:t>monitoraggio</a:t>
            </a:r>
            <a:r>
              <a:rPr lang="en-US" dirty="0" smtClean="0">
                <a:solidFill>
                  <a:schemeClr val="bg1"/>
                </a:solidFill>
              </a:rPr>
              <a:t> continuo o con </a:t>
            </a:r>
            <a:r>
              <a:rPr lang="en-US" dirty="0" err="1" smtClean="0">
                <a:solidFill>
                  <a:schemeClr val="bg1"/>
                </a:solidFill>
              </a:rPr>
              <a:t>appropriata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frequenza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polso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arterioso</a:t>
            </a:r>
            <a:r>
              <a:rPr lang="en-US" dirty="0" smtClean="0">
                <a:solidFill>
                  <a:schemeClr val="bg1"/>
                </a:solidFill>
              </a:rPr>
              <a:t>, ECG e </a:t>
            </a:r>
            <a:r>
              <a:rPr lang="en-US" dirty="0" err="1" smtClean="0">
                <a:solidFill>
                  <a:schemeClr val="bg1"/>
                </a:solidFill>
              </a:rPr>
              <a:t>pressione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arteriosa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RESPIRAZIONE – </a:t>
            </a:r>
            <a:r>
              <a:rPr lang="en-US" dirty="0" err="1" smtClean="0">
                <a:solidFill>
                  <a:schemeClr val="bg1"/>
                </a:solidFill>
              </a:rPr>
              <a:t>monitoraggio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appropriata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frequenza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obiettività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emogasanalisi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capnografia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OSSIGENAZIONE – </a:t>
            </a:r>
            <a:r>
              <a:rPr lang="en-US" dirty="0" err="1" smtClean="0">
                <a:solidFill>
                  <a:schemeClr val="bg1"/>
                </a:solidFill>
              </a:rPr>
              <a:t>monitoraggio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frequente</a:t>
            </a:r>
            <a:r>
              <a:rPr lang="en-US" dirty="0" smtClean="0">
                <a:solidFill>
                  <a:schemeClr val="bg1"/>
                </a:solidFill>
              </a:rPr>
              <a:t> e/o continuo di </a:t>
            </a:r>
            <a:r>
              <a:rPr lang="en-US" dirty="0" err="1" smtClean="0">
                <a:solidFill>
                  <a:schemeClr val="bg1"/>
                </a:solidFill>
              </a:rPr>
              <a:t>obiettività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pulsossimetria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emogasanalisi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309320"/>
            <a:ext cx="896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College of Intensive Care Medicine of Australia and New Zealand  MINIMUM STANDARDS FOR INTENSIVE CARE UNITS  2011 </a:t>
            </a: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rta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Carta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15214</TotalTime>
  <Words>1774</Words>
  <Application>Microsoft Office PowerPoint</Application>
  <PresentationFormat>Presentazione su schermo (4:3)</PresentationFormat>
  <Paragraphs>174</Paragraphs>
  <Slides>42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IL MONITORAGGIO DEL MALATO RESPIRATORIO</vt:lpstr>
      <vt:lpstr>IL MONITORAGGIO DEL MALATO RESPIRATORIO</vt:lpstr>
      <vt:lpstr>ELEMENTI ESSENZIALI DEL MONITORAGGIO</vt:lpstr>
      <vt:lpstr>OBIETTIVI E SCOPI DEL MONITORAGGIO</vt:lpstr>
      <vt:lpstr>Presentazione standard di PowerPoint</vt:lpstr>
      <vt:lpstr>PARAMETRI MONITORATI</vt:lpstr>
      <vt:lpstr>OBIETTIVI GENERALI DEL MONITORAGGIO INTENSIVO</vt:lpstr>
      <vt:lpstr>OBIETTIVI GENERALI DEL MONITORAGGIO INTENSIVO</vt:lpstr>
      <vt:lpstr>ELEMENTI ESSENZIALI DEL MONITORAGGIO</vt:lpstr>
      <vt:lpstr>DOTAZIONI MINIME PER IL MONITORAGGIO</vt:lpstr>
      <vt:lpstr>Presentazione standard di PowerPoint</vt:lpstr>
      <vt:lpstr>PULSOSSIMETRIA (1)</vt:lpstr>
      <vt:lpstr>PULSOSSIMETRIA (2)</vt:lpstr>
      <vt:lpstr>PULSOSSIMETRIA (3)</vt:lpstr>
      <vt:lpstr>PULSOSSIMETRIA (4)</vt:lpstr>
      <vt:lpstr>EMOGASANALISI (1)</vt:lpstr>
      <vt:lpstr>EMOGASANALISI (2)</vt:lpstr>
      <vt:lpstr>EMOGASANALISI (3)</vt:lpstr>
      <vt:lpstr>EMOGASANALISI (4)</vt:lpstr>
      <vt:lpstr>EMOGASANALISI (5)</vt:lpstr>
      <vt:lpstr>EMOGASANALISI (6)</vt:lpstr>
      <vt:lpstr>MONITORAGGIO TRANSCUTANEO O2 e CO2 (1)</vt:lpstr>
      <vt:lpstr>MONITORAGGIO TRANSCUTANEO O2 e CO2 (2)</vt:lpstr>
      <vt:lpstr>CAPNOMETRIA/CAPNOGRAFIA (1)</vt:lpstr>
      <vt:lpstr>CAPNOMETRIA/CAPNOGRAFIA (2)</vt:lpstr>
      <vt:lpstr>CAPNOMETRIA/CAPNOGRAFIA (3)</vt:lpstr>
      <vt:lpstr>MECCANICA RESPIRATORIA (1)</vt:lpstr>
      <vt:lpstr>MECCANICA RESPIRATORIA (2)</vt:lpstr>
      <vt:lpstr>MECCANICA RESPIRATORIA (3)</vt:lpstr>
      <vt:lpstr>MECCANICA RESPIRATORIA (4)</vt:lpstr>
      <vt:lpstr>MONITORAGGIO EMODINAMICO (1)</vt:lpstr>
      <vt:lpstr>MONITORAGGIO EMODINAMICO (2)</vt:lpstr>
      <vt:lpstr>MONITORAGGIO EMODINAMICO (3)</vt:lpstr>
      <vt:lpstr>ALTRE PROCEDURE</vt:lpstr>
      <vt:lpstr>RUOLO DEGLI OPERATORI SANITARI</vt:lpstr>
      <vt:lpstr>RUOLO DEGLI OPERATORI SANITARI</vt:lpstr>
      <vt:lpstr>RUOLO DEGLI OPERATORI SANITARI</vt:lpstr>
      <vt:lpstr>RUOLO DEGLI OPERATORI SANITARI</vt:lpstr>
      <vt:lpstr>Presentazione standard di PowerPoint</vt:lpstr>
      <vt:lpstr>RUOLO DEGLI OPERATORI SANITARI</vt:lpstr>
      <vt:lpstr>RUOLO DEGLI OPERATORI SANITARI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DELLA TRACHEOSTOMIA</dc:title>
  <dc:creator>fabiano</dc:creator>
  <cp:lastModifiedBy>fabiano</cp:lastModifiedBy>
  <cp:revision>235</cp:revision>
  <dcterms:created xsi:type="dcterms:W3CDTF">2016-01-30T14:37:34Z</dcterms:created>
  <dcterms:modified xsi:type="dcterms:W3CDTF">2018-04-18T06:38:04Z</dcterms:modified>
</cp:coreProperties>
</file>